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ามเหลี่ยมหน้าจั่ว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แทนวันที่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17" name="ตัวแทนท้ายกระดาษ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th-TH"/>
          </a:p>
        </p:txBody>
      </p:sp>
      <p:sp>
        <p:nvSpPr>
          <p:cNvPr id="29" name="ตัวแทนหมายเลขภาพนิ่ง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ามเหลี่ยมมุมฉาก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สามเหลี่ยมหน้าจั่ว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  <p:cxnSp>
        <p:nvCxnSpPr>
          <p:cNvPr id="11" name="ตัวเชื่อมต่อตรง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ตัวเชื่อมต่อตรง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ามเหลี่ยมมุมฉาก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ตัวแทนชื่อเรื่อง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แทนข้อความ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14" name="ตัวแทนวันที่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A548B00-121A-4E44-BB17-28355BC1F55F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แทน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4C28693-0276-4DDD-A181-679D757CC59D}" type="slidenum">
              <a:rPr lang="th-TH" smtClean="0"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รูปห้าเหลี่ยม 4"/>
          <p:cNvSpPr/>
          <p:nvPr/>
        </p:nvSpPr>
        <p:spPr>
          <a:xfrm>
            <a:off x="-1" y="819014"/>
            <a:ext cx="5726503" cy="43204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dirty="0">
                <a:latin typeface="AngsanaUPC" pitchFamily="18" charset="-34"/>
                <a:cs typeface="AngsanaUPC" pitchFamily="18" charset="-34"/>
              </a:rPr>
              <a:t>นโยบายที่เกี่ยวข้อง 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นโยบายรัฐบาลมุ่งไปสู่ไทยแลนด์ 4.0 โดยเน้นพัฒนา 10 อุตสาหกรรมเป้าหมาย </a:t>
            </a:r>
          </a:p>
        </p:txBody>
      </p:sp>
      <p:sp>
        <p:nvSpPr>
          <p:cNvPr id="11" name="Rectangle: Diagonal Corners Rounded 3"/>
          <p:cNvSpPr/>
          <p:nvPr/>
        </p:nvSpPr>
        <p:spPr>
          <a:xfrm>
            <a:off x="3007409" y="2631987"/>
            <a:ext cx="1440159" cy="442674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ระดับพื้นที่</a:t>
            </a:r>
            <a:endParaRPr lang="th-TH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: Diagonal Corners Rounded 3"/>
          <p:cNvSpPr/>
          <p:nvPr/>
        </p:nvSpPr>
        <p:spPr>
          <a:xfrm>
            <a:off x="5709824" y="1330440"/>
            <a:ext cx="1440159" cy="442674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ระดับนโยบาย</a:t>
            </a:r>
            <a:endParaRPr lang="th-TH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8BB0B76-989C-40D6-83F8-2BB3BB4F1F24}"/>
              </a:ext>
            </a:extLst>
          </p:cNvPr>
          <p:cNvSpPr txBox="1"/>
          <p:nvPr/>
        </p:nvSpPr>
        <p:spPr>
          <a:xfrm>
            <a:off x="-1744" y="1533875"/>
            <a:ext cx="4789767" cy="52322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400" dirty="0">
                <a:latin typeface="AngsanaUPC" pitchFamily="18" charset="-34"/>
                <a:cs typeface="AngsanaUPC" pitchFamily="18" charset="-34"/>
              </a:rPr>
              <a:t>นโยบายเร่งด่วน </a:t>
            </a:r>
            <a:r>
              <a:rPr lang="en-US" sz="1400" dirty="0">
                <a:latin typeface="AngsanaUPC" pitchFamily="18" charset="-34"/>
                <a:cs typeface="AngsanaUPC" pitchFamily="18" charset="-34"/>
              </a:rPr>
              <a:t>(Agenda Based) : </a:t>
            </a:r>
            <a:r>
              <a:rPr lang="th-TH" sz="1400" dirty="0">
                <a:latin typeface="AngsanaUPC" pitchFamily="18" charset="-34"/>
                <a:cs typeface="AngsanaUPC" pitchFamily="18" charset="-34"/>
              </a:rPr>
              <a:t>พัฒนาทักษะฝีมือแรงงานตามมาตรฐานฝีมือแรงงานแห่งชาติ</a:t>
            </a:r>
          </a:p>
          <a:p>
            <a:r>
              <a:rPr lang="th-TH" sz="1400" dirty="0">
                <a:latin typeface="AngsanaUPC" pitchFamily="18" charset="-34"/>
                <a:cs typeface="AngsanaUPC" pitchFamily="18" charset="-34"/>
              </a:rPr>
              <a:t>เพื่อรองรับ 10 อุตสาหกรรมเป้าหมาย </a:t>
            </a:r>
          </a:p>
        </p:txBody>
      </p:sp>
      <p:sp>
        <p:nvSpPr>
          <p:cNvPr id="14" name="Rectangle 60">
            <a:extLst>
              <a:ext uri="{FF2B5EF4-FFF2-40B4-BE49-F238E27FC236}">
                <a16:creationId xmlns="" xmlns:a16="http://schemas.microsoft.com/office/drawing/2014/main" id="{4F49D8D5-B076-49D2-BFF2-666056B33F27}"/>
              </a:ext>
            </a:extLst>
          </p:cNvPr>
          <p:cNvSpPr/>
          <p:nvPr/>
        </p:nvSpPr>
        <p:spPr>
          <a:xfrm>
            <a:off x="6084168" y="1773114"/>
            <a:ext cx="2664296" cy="11695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sz="1400" dirty="0">
                <a:latin typeface="AngsanaUPC" pitchFamily="18" charset="-34"/>
                <a:cs typeface="AngsanaUPC" pitchFamily="18" charset="-34"/>
                <a:sym typeface="Wingdings"/>
              </a:rPr>
              <a:t></a:t>
            </a:r>
            <a:r>
              <a:rPr lang="th-TH" sz="1400" dirty="0">
                <a:latin typeface="AngsanaUPC" pitchFamily="18" charset="-34"/>
                <a:cs typeface="AngsanaUPC" pitchFamily="18" charset="-34"/>
              </a:rPr>
              <a:t>ส่งเสริมการมีงานทำ / ทดสอบความพร้อมทางอาชีพ / จับคู่</a:t>
            </a:r>
            <a:r>
              <a:rPr lang="en-US" sz="1400" dirty="0">
                <a:latin typeface="AngsanaUPC" pitchFamily="18" charset="-34"/>
                <a:cs typeface="AngsanaUPC" pitchFamily="18" charset="-34"/>
              </a:rPr>
              <a:t> matching (</a:t>
            </a:r>
            <a:r>
              <a:rPr lang="th-TH" sz="1400" dirty="0" err="1">
                <a:latin typeface="AngsanaUPC" pitchFamily="18" charset="-34"/>
                <a:cs typeface="AngsanaUPC" pitchFamily="18" charset="-34"/>
              </a:rPr>
              <a:t>กกจ</a:t>
            </a:r>
            <a:r>
              <a:rPr lang="th-TH" sz="1400" dirty="0">
                <a:latin typeface="AngsanaUPC" pitchFamily="18" charset="-34"/>
                <a:cs typeface="AngsanaUPC" pitchFamily="18" charset="-34"/>
              </a:rPr>
              <a:t>.)</a:t>
            </a:r>
          </a:p>
          <a:p>
            <a:r>
              <a:rPr lang="th-TH" sz="1400" dirty="0">
                <a:latin typeface="AngsanaUPC" pitchFamily="18" charset="-34"/>
                <a:cs typeface="AngsanaUPC" pitchFamily="18" charset="-34"/>
                <a:sym typeface="Wingdings"/>
              </a:rPr>
              <a:t></a:t>
            </a:r>
            <a:r>
              <a:rPr lang="th-TH" sz="1400" dirty="0">
                <a:latin typeface="AngsanaUPC" pitchFamily="18" charset="-34"/>
                <a:cs typeface="AngsanaUPC" pitchFamily="18" charset="-34"/>
              </a:rPr>
              <a:t>พัฒนาทักษะฝีมือ (</a:t>
            </a:r>
            <a:r>
              <a:rPr lang="th-TH" sz="1400" dirty="0" err="1">
                <a:latin typeface="AngsanaUPC" pitchFamily="18" charset="-34"/>
                <a:cs typeface="AngsanaUPC" pitchFamily="18" charset="-34"/>
              </a:rPr>
              <a:t>กพร</a:t>
            </a:r>
            <a:r>
              <a:rPr lang="th-TH" sz="1400" dirty="0">
                <a:latin typeface="AngsanaUPC" pitchFamily="18" charset="-34"/>
                <a:cs typeface="AngsanaUPC" pitchFamily="18" charset="-34"/>
              </a:rPr>
              <a:t>.)</a:t>
            </a:r>
          </a:p>
          <a:p>
            <a:r>
              <a:rPr lang="th-TH" sz="1400" dirty="0">
                <a:latin typeface="AngsanaUPC" pitchFamily="18" charset="-34"/>
                <a:cs typeface="AngsanaUPC" pitchFamily="18" charset="-34"/>
                <a:sym typeface="Wingdings"/>
              </a:rPr>
              <a:t></a:t>
            </a:r>
            <a:r>
              <a:rPr lang="th-TH" sz="1400" dirty="0">
                <a:latin typeface="AngsanaUPC" pitchFamily="18" charset="-34"/>
                <a:cs typeface="AngsanaUPC" pitchFamily="18" charset="-34"/>
              </a:rPr>
              <a:t>แนะนำสิทธิประโยชน์ประกันสังคมและสิทธิหน้าที่ในการทำงาน (</a:t>
            </a:r>
            <a:r>
              <a:rPr lang="th-TH" sz="1400" dirty="0" err="1">
                <a:latin typeface="AngsanaUPC" pitchFamily="18" charset="-34"/>
                <a:cs typeface="AngsanaUPC" pitchFamily="18" charset="-34"/>
              </a:rPr>
              <a:t>กสร</a:t>
            </a:r>
            <a:r>
              <a:rPr lang="th-TH" sz="1400" dirty="0">
                <a:latin typeface="AngsanaUPC" pitchFamily="18" charset="-34"/>
                <a:cs typeface="AngsanaUPC" pitchFamily="18" charset="-34"/>
              </a:rPr>
              <a:t>.และ </a:t>
            </a:r>
            <a:r>
              <a:rPr lang="th-TH" sz="1400" dirty="0" err="1">
                <a:latin typeface="AngsanaUPC" pitchFamily="18" charset="-34"/>
                <a:cs typeface="AngsanaUPC" pitchFamily="18" charset="-34"/>
              </a:rPr>
              <a:t>สปส</a:t>
            </a:r>
            <a:r>
              <a:rPr lang="th-TH" sz="1400" dirty="0">
                <a:latin typeface="AngsanaUPC" pitchFamily="18" charset="-34"/>
                <a:cs typeface="AngsanaUPC" pitchFamily="18" charset="-34"/>
              </a:rPr>
              <a:t>.)</a:t>
            </a:r>
          </a:p>
        </p:txBody>
      </p:sp>
      <p:sp>
        <p:nvSpPr>
          <p:cNvPr id="15" name="Text Box 1"/>
          <p:cNvSpPr txBox="1"/>
          <p:nvPr/>
        </p:nvSpPr>
        <p:spPr>
          <a:xfrm>
            <a:off x="321157" y="3172292"/>
            <a:ext cx="3096344" cy="6887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1. การบริหารกำลังคน</a:t>
            </a: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</a:t>
            </a:r>
            <a:r>
              <a:rPr lang="en-US" sz="1100" b="1" dirty="0" smtClean="0">
                <a:effectLst/>
                <a:latin typeface="AngsanaUPC" pitchFamily="18" charset="-34"/>
                <a:ea typeface="Calibri"/>
                <a:cs typeface="AngsanaUPC" pitchFamily="18" charset="-34"/>
              </a:rPr>
              <a:t>(</a:t>
            </a:r>
            <a:r>
              <a:rPr lang="th-TH" sz="1100" b="1" dirty="0" err="1" smtClean="0">
                <a:solidFill>
                  <a:schemeClr val="bg1"/>
                </a:solidFill>
                <a:latin typeface="AngsanaUPC" pitchFamily="18" charset="-34"/>
                <a:ea typeface="Calibri"/>
                <a:cs typeface="AngsanaUPC" pitchFamily="18" charset="-34"/>
              </a:rPr>
              <a:t>สป</a:t>
            </a:r>
            <a:r>
              <a:rPr lang="th-TH" sz="1100" b="1" dirty="0" smtClean="0">
                <a:solidFill>
                  <a:schemeClr val="bg1"/>
                </a:solidFill>
                <a:effectLst/>
                <a:latin typeface="AngsanaUPC" pitchFamily="18" charset="-34"/>
                <a:ea typeface="Calibri"/>
                <a:cs typeface="AngsanaUPC" pitchFamily="18" charset="-34"/>
              </a:rPr>
              <a:t>.</a:t>
            </a:r>
            <a:r>
              <a:rPr lang="en-US" sz="1100" b="1" dirty="0" smtClean="0">
                <a:solidFill>
                  <a:schemeClr val="bg1"/>
                </a:solidFill>
                <a:effectLst/>
                <a:latin typeface="AngsanaUPC" pitchFamily="18" charset="-34"/>
                <a:ea typeface="Calibri"/>
                <a:cs typeface="AngsanaUPC" pitchFamily="18" charset="-34"/>
              </a:rPr>
              <a:t>=</a:t>
            </a:r>
            <a:r>
              <a:rPr lang="th-TH" sz="1100" b="1" dirty="0" smtClean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</a:t>
            </a:r>
            <a:r>
              <a:rPr lang="th-TH" sz="1100" b="1" dirty="0" err="1" smtClean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ศทส</a:t>
            </a:r>
            <a:r>
              <a:rPr lang="th-TH" sz="1100" b="1" dirty="0" smtClean="0">
                <a:effectLst/>
                <a:latin typeface="AngsanaUPC" pitchFamily="18" charset="-34"/>
                <a:ea typeface="Calibri"/>
                <a:cs typeface="AngsanaUPC" pitchFamily="18" charset="-34"/>
              </a:rPr>
              <a:t>. </a:t>
            </a:r>
            <a:r>
              <a:rPr lang="th-TH" sz="1100" b="1" dirty="0" err="1" smtClean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สรจ</a:t>
            </a:r>
            <a:r>
              <a:rPr lang="th-TH" sz="1100" b="1" dirty="0" smtClean="0">
                <a:effectLst/>
                <a:latin typeface="AngsanaUPC" pitchFamily="18" charset="-34"/>
                <a:ea typeface="Calibri"/>
                <a:cs typeface="AngsanaUPC" pitchFamily="18" charset="-34"/>
              </a:rPr>
              <a:t>.</a:t>
            </a: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)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วิเคราะห์ข้อมูล </a:t>
            </a: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demand/supply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เพื่อกำหนดทิศทางในการดำเนินงาน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ตัวชี้วัดความสำเร็จ </a:t>
            </a: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:</a:t>
            </a: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มีฐานข้อมูลด้านแรงงานที่ถูกต้อง สมบูรณ์ และทันสมัย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600" dirty="0">
                <a:effectLst/>
                <a:latin typeface="TH SarabunIT๙"/>
                <a:ea typeface="Calibri"/>
                <a:cs typeface="Cordia New"/>
              </a:rPr>
              <a:t> </a:t>
            </a:r>
            <a:endParaRPr lang="en-US" sz="1100" dirty="0">
              <a:effectLst/>
              <a:ea typeface="Calibri"/>
              <a:cs typeface="Cordia New"/>
            </a:endParaRPr>
          </a:p>
          <a:p>
            <a:pPr marL="695325">
              <a:lnSpc>
                <a:spcPct val="115000"/>
              </a:lnSpc>
              <a:spcAft>
                <a:spcPts val="0"/>
              </a:spcAft>
            </a:pPr>
            <a:r>
              <a:rPr lang="en-US" sz="1600" dirty="0">
                <a:effectLst/>
                <a:latin typeface="TH SarabunIT๙"/>
                <a:ea typeface="Calibri"/>
                <a:cs typeface="Cordia New"/>
              </a:rPr>
              <a:t> </a:t>
            </a:r>
            <a:endParaRPr lang="en-US" sz="1100" dirty="0">
              <a:effectLst/>
              <a:ea typeface="Calibri"/>
              <a:cs typeface="Cordia New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en-US" sz="1600" dirty="0">
                <a:effectLst/>
                <a:latin typeface="TH SarabunIT๙"/>
                <a:ea typeface="Calibri"/>
                <a:cs typeface="Cordia New"/>
              </a:rPr>
              <a:t>  </a:t>
            </a:r>
            <a:endParaRPr lang="en-US" sz="1100" dirty="0">
              <a:effectLst/>
              <a:ea typeface="Calibri"/>
              <a:cs typeface="Cordia New"/>
            </a:endParaRPr>
          </a:p>
        </p:txBody>
      </p:sp>
      <p:sp>
        <p:nvSpPr>
          <p:cNvPr id="16" name="Text Box 2"/>
          <p:cNvSpPr txBox="1"/>
          <p:nvPr/>
        </p:nvSpPr>
        <p:spPr>
          <a:xfrm>
            <a:off x="312723" y="4038370"/>
            <a:ext cx="2232249" cy="129614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2. ให้บริการจัดหางาน (</a:t>
            </a:r>
            <a:r>
              <a:rPr lang="th-TH" sz="1100" b="1" dirty="0" err="1">
                <a:effectLst/>
                <a:latin typeface="AngsanaUPC" pitchFamily="18" charset="-34"/>
                <a:ea typeface="Calibri"/>
                <a:cs typeface="AngsanaUPC" pitchFamily="18" charset="-34"/>
              </a:rPr>
              <a:t>สจจ</a:t>
            </a: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.)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2.1 รับลงทะเบียน สมัครงาน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2.2 ทดสอบความพร้อมทางอาชีพ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2.3 Matching demand/supply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2.4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นัดพบแรงงาน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ตัวชี้วัดความสำเร็จ </a:t>
            </a: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: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บรรจุงานไม่น้อยกว่าร้อยละ 60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</p:txBody>
      </p:sp>
      <p:sp>
        <p:nvSpPr>
          <p:cNvPr id="17" name="Text Box 3"/>
          <p:cNvSpPr txBox="1"/>
          <p:nvPr/>
        </p:nvSpPr>
        <p:spPr>
          <a:xfrm>
            <a:off x="310681" y="5558022"/>
            <a:ext cx="3284837" cy="108012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3. การพัฒนาทักษะฝีมือแรงงาน</a:t>
            </a: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(</a:t>
            </a:r>
            <a:r>
              <a:rPr lang="th-TH" sz="1100" b="1" dirty="0" err="1">
                <a:effectLst/>
                <a:latin typeface="AngsanaUPC" pitchFamily="18" charset="-34"/>
                <a:ea typeface="Calibri"/>
                <a:cs typeface="AngsanaUPC" pitchFamily="18" charset="-34"/>
              </a:rPr>
              <a:t>สพร</a:t>
            </a: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./</a:t>
            </a:r>
            <a:r>
              <a:rPr lang="th-TH" sz="1100" b="1" dirty="0" err="1">
                <a:effectLst/>
                <a:latin typeface="AngsanaUPC" pitchFamily="18" charset="-34"/>
                <a:ea typeface="Calibri"/>
                <a:cs typeface="AngsanaUPC" pitchFamily="18" charset="-34"/>
              </a:rPr>
              <a:t>สนพ</a:t>
            </a: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.)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3.1 พัฒนาทักษะแรงงานในพื้นที่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3.2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ส่งเสริมให้สถานประกอบการพัฒนาทักษะในพื้นที่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3.3 ทดสอบมาตรฐานฝีมือแรงงานแห่งชาติ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ตัวชี้วัดความสำเร็จ </a:t>
            </a: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:</a:t>
            </a: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ผู้ผ่านการพัฒนาทักษะฝีมือแรงงานไม่น้อยกว่าร้อยละ 60 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 </a:t>
            </a:r>
          </a:p>
        </p:txBody>
      </p:sp>
      <p:sp>
        <p:nvSpPr>
          <p:cNvPr id="18" name="Text Box 5"/>
          <p:cNvSpPr txBox="1"/>
          <p:nvPr/>
        </p:nvSpPr>
        <p:spPr>
          <a:xfrm>
            <a:off x="3985640" y="3284984"/>
            <a:ext cx="3250656" cy="1401458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4. </a:t>
            </a: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คุ้มครองและส่งเสริมสิทธิและหน้าที่ในการทำงาน (</a:t>
            </a:r>
            <a:r>
              <a:rPr lang="th-TH" sz="1100" b="1" dirty="0" err="1">
                <a:effectLst/>
                <a:latin typeface="AngsanaUPC" pitchFamily="18" charset="-34"/>
                <a:ea typeface="Calibri"/>
                <a:cs typeface="AngsanaUPC" pitchFamily="18" charset="-34"/>
              </a:rPr>
              <a:t>สสค</a:t>
            </a: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.)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4.1 กำกับ ส่งเสริม คุ้มครองแรงงาน สิทธิประโยชน์และสวัสดิการแก่ลูกจ้าง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spcAft>
                <a:spcPts val="0"/>
              </a:spcAft>
            </a:pPr>
            <a:r>
              <a:rPr lang="th-TH" sz="1100" dirty="0">
                <a:solidFill>
                  <a:srgbClr val="000000"/>
                </a:solidFill>
                <a:effectLst/>
                <a:latin typeface="AngsanaUPC" pitchFamily="18" charset="-34"/>
                <a:ea typeface="Calibri"/>
                <a:cs typeface="AngsanaUPC" pitchFamily="18" charset="-34"/>
              </a:rPr>
              <a:t>    4.2 กำกับ ส่งเสริม ความปลอดภัย อาชีวอนามัยและสภาพแวดล้อมในการทำงาน </a:t>
            </a:r>
            <a:endParaRPr lang="en-US" sz="1100" dirty="0">
              <a:solidFill>
                <a:srgbClr val="000000"/>
              </a:solidFill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spcAft>
                <a:spcPts val="0"/>
              </a:spcAft>
            </a:pPr>
            <a:r>
              <a:rPr lang="th-TH" sz="1100" dirty="0">
                <a:solidFill>
                  <a:srgbClr val="000000"/>
                </a:solidFill>
                <a:effectLst/>
                <a:latin typeface="AngsanaUPC" pitchFamily="18" charset="-34"/>
                <a:ea typeface="Calibri"/>
                <a:cs typeface="AngsanaUPC" pitchFamily="18" charset="-34"/>
              </a:rPr>
              <a:t>    4.3 พัฒนาระบบแรงงานสัมพันธ์เพื่อป้องกันปัญหาความขัดแย้ง</a:t>
            </a:r>
            <a:endParaRPr lang="en-US" sz="1100" dirty="0">
              <a:solidFill>
                <a:srgbClr val="000000"/>
              </a:solidFill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spcAft>
                <a:spcPts val="0"/>
              </a:spcAft>
            </a:pPr>
            <a:r>
              <a:rPr lang="en-US" sz="1100" dirty="0">
                <a:solidFill>
                  <a:srgbClr val="000000"/>
                </a:solidFill>
                <a:effectLst/>
                <a:latin typeface="AngsanaUPC" pitchFamily="18" charset="-34"/>
                <a:ea typeface="Calibri"/>
                <a:cs typeface="AngsanaUPC" pitchFamily="18" charset="-34"/>
              </a:rPr>
              <a:t>    4.4 </a:t>
            </a:r>
            <a:r>
              <a:rPr lang="th-TH" sz="1100" dirty="0">
                <a:solidFill>
                  <a:srgbClr val="000000"/>
                </a:solidFill>
                <a:effectLst/>
                <a:latin typeface="AngsanaUPC" pitchFamily="18" charset="-34"/>
                <a:ea typeface="Calibri"/>
                <a:cs typeface="AngsanaUPC" pitchFamily="18" charset="-34"/>
              </a:rPr>
              <a:t>รับข้อร้องเรียน ตรวจสอบ และให้บริการ </a:t>
            </a:r>
            <a:endParaRPr lang="en-US" sz="1100" dirty="0">
              <a:solidFill>
                <a:srgbClr val="000000"/>
              </a:solidFill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ตัวชี้วัดความสำเร็จ </a:t>
            </a: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: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แรงงานได้รับการคุ้มครองและได้รับสิทธิประโยชน์ตามกฎหมายไม่น้อยกว่าค่าเป้าหมายที่กำหนด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</p:txBody>
      </p:sp>
      <p:sp>
        <p:nvSpPr>
          <p:cNvPr id="19" name="Text Box 6"/>
          <p:cNvSpPr txBox="1"/>
          <p:nvPr/>
        </p:nvSpPr>
        <p:spPr>
          <a:xfrm>
            <a:off x="3949803" y="4826454"/>
            <a:ext cx="3430509" cy="1811688"/>
          </a:xfrm>
          <a:prstGeom prst="rect">
            <a:avLst/>
          </a:prstGeom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1002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5. </a:t>
            </a: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การคุ้มครองแรงงาน ให้มีความมั่นคงในการดำรงชีวิต</a:t>
            </a: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(</a:t>
            </a:r>
            <a:r>
              <a:rPr lang="th-TH" sz="1100" b="1" dirty="0" err="1">
                <a:effectLst/>
                <a:latin typeface="AngsanaUPC" pitchFamily="18" charset="-34"/>
                <a:ea typeface="Calibri"/>
                <a:cs typeface="AngsanaUPC" pitchFamily="18" charset="-34"/>
              </a:rPr>
              <a:t>สปจ</a:t>
            </a: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.)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5.1 ขึ้นทะเบียนแรงงานให้อยู่ในระบบประกันสังคม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5.2 การจ่ายประโยชน์ทดแทนกรณีต่าง ๆ ตามสิทธิ ตามกฎหมายที่กำหนด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5.3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การบังคับใช้กฎหมายประกันสังคมและกองทุนเงินทดแทนให้มีประสิทธิภาพ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5.4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การส่งเสริมสุขภาพผู้ประกันตน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5.5 การให้บริการฟื้นฟูสมรรถภาพทางร่างกายและจิตใจของผู้ประกันตน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   5.6 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การสร้างขวัญและกำลังใจให้แก่ผู้ประกันตนที่เจ็บป่วยและทุพลภาพ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ตัวชี้วัดความสำเร็จ </a:t>
            </a:r>
            <a:r>
              <a:rPr lang="en-US" sz="1100" b="1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:</a:t>
            </a: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 จำนวนผู้ประกันตนจ่ายเงินสมทบเข้ากองทุนไม่น้อยกว่าร้อยละ 85 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th-TH" sz="1100" dirty="0">
                <a:effectLst/>
                <a:latin typeface="AngsanaUPC" pitchFamily="18" charset="-34"/>
                <a:ea typeface="Calibri"/>
                <a:cs typeface="AngsanaUPC" pitchFamily="18" charset="-34"/>
              </a:rPr>
              <a:t>ของค่าเป้าหมาย</a:t>
            </a:r>
            <a:endParaRPr lang="en-US" sz="1100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h-TH" sz="1400" dirty="0">
                <a:effectLst/>
                <a:ea typeface="Calibri"/>
                <a:cs typeface="Cordia New"/>
              </a:rPr>
              <a:t> </a:t>
            </a:r>
            <a:endParaRPr lang="en-US" sz="1400" dirty="0">
              <a:effectLst/>
              <a:ea typeface="Calibri"/>
              <a:cs typeface="Cordia New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h-TH" sz="1400" dirty="0">
                <a:effectLst/>
                <a:ea typeface="Calibri"/>
                <a:cs typeface="Cordia New"/>
              </a:rPr>
              <a:t> </a:t>
            </a:r>
            <a:endParaRPr lang="en-US" sz="1400" dirty="0">
              <a:effectLst/>
              <a:ea typeface="Calibri"/>
              <a:cs typeface="Cordia New"/>
            </a:endParaRPr>
          </a:p>
        </p:txBody>
      </p:sp>
      <p:sp>
        <p:nvSpPr>
          <p:cNvPr id="23" name="ลูกศรลง 22"/>
          <p:cNvSpPr/>
          <p:nvPr/>
        </p:nvSpPr>
        <p:spPr>
          <a:xfrm>
            <a:off x="2177115" y="1330440"/>
            <a:ext cx="216024" cy="1851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ลูกศรขวา 23"/>
          <p:cNvSpPr/>
          <p:nvPr/>
        </p:nvSpPr>
        <p:spPr>
          <a:xfrm>
            <a:off x="5028960" y="1515624"/>
            <a:ext cx="339342" cy="299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มนมุมสี่เหลี่ยมผืนผ้าด้านทแยงมุม 25"/>
          <p:cNvSpPr/>
          <p:nvPr/>
        </p:nvSpPr>
        <p:spPr>
          <a:xfrm>
            <a:off x="3653180" y="59997"/>
            <a:ext cx="5490820" cy="560691"/>
          </a:xfrm>
          <a:prstGeom prst="round2Diag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latin typeface="AngsanaUPC" pitchFamily="18" charset="-34"/>
                <a:cs typeface="AngsanaUPC" pitchFamily="18" charset="-34"/>
              </a:rPr>
              <a:t>แนวทางการบริหารแรงงานเพื่อรองรับเขตพัฒนาพิเศษภาคตะวันออก </a:t>
            </a:r>
            <a:r>
              <a:rPr lang="en-US" sz="1800" b="1" dirty="0">
                <a:latin typeface="AngsanaUPC" pitchFamily="18" charset="-34"/>
                <a:cs typeface="AngsanaUPC" pitchFamily="18" charset="-34"/>
              </a:rPr>
              <a:t>(EEC) </a:t>
            </a:r>
            <a:endParaRPr lang="th-TH" sz="1800" b="1" dirty="0">
              <a:latin typeface="AngsanaUPC" pitchFamily="18" charset="-34"/>
              <a:cs typeface="AngsanaUPC" pitchFamily="18" charset="-34"/>
            </a:endParaRPr>
          </a:p>
          <a:p>
            <a:pPr algn="r"/>
            <a:r>
              <a:rPr lang="th-TH" sz="1800" b="1" dirty="0">
                <a:latin typeface="AngsanaUPC" pitchFamily="18" charset="-34"/>
                <a:cs typeface="AngsanaUPC" pitchFamily="18" charset="-34"/>
              </a:rPr>
              <a:t>และเขตพัฒนาเศรษฐกิจพิเศษ 10 จังหวัดชายแดน </a:t>
            </a:r>
            <a:r>
              <a:rPr lang="en-US" sz="1800" b="1" dirty="0">
                <a:latin typeface="AngsanaUPC" pitchFamily="18" charset="-34"/>
                <a:cs typeface="AngsanaUPC" pitchFamily="18" charset="-34"/>
              </a:rPr>
              <a:t>(SEZ)</a:t>
            </a:r>
            <a:endParaRPr lang="th-TH" sz="18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9" name="ลูกศรขวาท้ายขีด 28"/>
          <p:cNvSpPr/>
          <p:nvPr/>
        </p:nvSpPr>
        <p:spPr>
          <a:xfrm rot="8663256">
            <a:off x="4837247" y="2206414"/>
            <a:ext cx="469189" cy="36318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1" name="ตัวเชื่อมต่อตรง 30"/>
          <p:cNvCxnSpPr>
            <a:stCxn id="11" idx="1"/>
          </p:cNvCxnSpPr>
          <p:nvPr/>
        </p:nvCxnSpPr>
        <p:spPr>
          <a:xfrm flipH="1">
            <a:off x="3727488" y="3074661"/>
            <a:ext cx="1" cy="3126647"/>
          </a:xfrm>
          <a:prstGeom prst="line">
            <a:avLst/>
          </a:prstGeom>
          <a:ln w="127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/>
          <p:cNvCxnSpPr/>
          <p:nvPr/>
        </p:nvCxnSpPr>
        <p:spPr>
          <a:xfrm>
            <a:off x="3417501" y="3501008"/>
            <a:ext cx="309988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ตัวเชื่อมต่อตรง 33"/>
          <p:cNvCxnSpPr/>
          <p:nvPr/>
        </p:nvCxnSpPr>
        <p:spPr>
          <a:xfrm>
            <a:off x="3707904" y="3704672"/>
            <a:ext cx="309988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ตัวเชื่อมต่อตรง 34"/>
          <p:cNvCxnSpPr/>
          <p:nvPr/>
        </p:nvCxnSpPr>
        <p:spPr>
          <a:xfrm>
            <a:off x="2555777" y="4941168"/>
            <a:ext cx="1169118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ตัวเชื่อมต่อตรง 36"/>
          <p:cNvCxnSpPr/>
          <p:nvPr/>
        </p:nvCxnSpPr>
        <p:spPr>
          <a:xfrm>
            <a:off x="3707904" y="5373216"/>
            <a:ext cx="24189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ตัวเชื่อมต่อตรง 38"/>
          <p:cNvCxnSpPr/>
          <p:nvPr/>
        </p:nvCxnSpPr>
        <p:spPr>
          <a:xfrm>
            <a:off x="3610761" y="6182602"/>
            <a:ext cx="114134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วงเล็บปีกกาขวา 43"/>
          <p:cNvSpPr/>
          <p:nvPr/>
        </p:nvSpPr>
        <p:spPr>
          <a:xfrm>
            <a:off x="7338209" y="3501008"/>
            <a:ext cx="297242" cy="2304256"/>
          </a:xfrm>
          <a:prstGeom prst="rightBrace">
            <a:avLst/>
          </a:prstGeom>
          <a:ln w="127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กระป๋อง 46"/>
          <p:cNvSpPr/>
          <p:nvPr/>
        </p:nvSpPr>
        <p:spPr>
          <a:xfrm>
            <a:off x="7564937" y="3172292"/>
            <a:ext cx="1471559" cy="2925790"/>
          </a:xfrm>
          <a:prstGeom prst="can">
            <a:avLst>
              <a:gd name="adj" fmla="val 2914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แรงงานมีทักษะฝีมือสอดคล้องตาม</a:t>
            </a:r>
          </a:p>
          <a:p>
            <a:pPr algn="ctr"/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ความต้องการในพื้นที่</a:t>
            </a:r>
            <a:endParaRPr lang="en-US" sz="1600" b="1" dirty="0">
              <a:effectLst/>
              <a:latin typeface="AngsanaUPC" pitchFamily="18" charset="-34"/>
              <a:ea typeface="Calibri"/>
              <a:cs typeface="AngsanaUPC" pitchFamily="18" charset="-34"/>
            </a:endParaRPr>
          </a:p>
          <a:p>
            <a:endParaRPr lang="th-TH" sz="11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15167" y="3208893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ผลลัพธ์</a:t>
            </a:r>
          </a:p>
        </p:txBody>
      </p:sp>
    </p:spTree>
    <p:extLst>
      <p:ext uri="{BB962C8B-B14F-4D97-AF65-F5344CB8AC3E}">
        <p14:creationId xmlns:p14="http://schemas.microsoft.com/office/powerpoint/2010/main" val="30383735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ชีวิตชีวา">
  <a:themeElements>
    <a:clrScheme name="ชีวิตชีวา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ชีวิตชีวา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ชีวิตชีวา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486</TotalTime>
  <Words>431</Words>
  <Application>Microsoft Office PowerPoint</Application>
  <PresentationFormat>นำเสนอทางหน้าจอ (4:3)</PresentationFormat>
  <Paragraphs>48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13" baseType="lpstr">
      <vt:lpstr>AngsanaUPC</vt:lpstr>
      <vt:lpstr>Calibri</vt:lpstr>
      <vt:lpstr>Century Gothic</vt:lpstr>
      <vt:lpstr>Cordia New</vt:lpstr>
      <vt:lpstr>DilleniaUPC</vt:lpstr>
      <vt:lpstr>Tahoma</vt:lpstr>
      <vt:lpstr>TH SarabunIT๙</vt:lpstr>
      <vt:lpstr>TH SarabunPSK</vt:lpstr>
      <vt:lpstr>Verdana</vt:lpstr>
      <vt:lpstr>Wingdings</vt:lpstr>
      <vt:lpstr>Wingdings 2</vt:lpstr>
      <vt:lpstr>ชีวิตชีวา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aoiaoy</dc:creator>
  <cp:lastModifiedBy>Kuroi_Ying</cp:lastModifiedBy>
  <cp:revision>13</cp:revision>
  <cp:lastPrinted>2018-10-03T07:02:15Z</cp:lastPrinted>
  <dcterms:created xsi:type="dcterms:W3CDTF">2018-10-03T02:21:32Z</dcterms:created>
  <dcterms:modified xsi:type="dcterms:W3CDTF">2018-10-17T02:29:52Z</dcterms:modified>
</cp:coreProperties>
</file>