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1" r:id="rId2"/>
    <p:sldId id="280" r:id="rId3"/>
  </p:sldIdLst>
  <p:sldSz cx="9144000" cy="5143500" type="screen16x9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F2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82" autoAdjust="0"/>
    <p:restoredTop sz="94660"/>
  </p:normalViewPr>
  <p:slideViewPr>
    <p:cSldViewPr>
      <p:cViewPr varScale="1">
        <p:scale>
          <a:sx n="98" d="100"/>
          <a:sy n="98" d="100"/>
        </p:scale>
        <p:origin x="1002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8261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4463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41717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3022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7544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0891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3506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48692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946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4163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354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BF1E7-9721-4395-A905-EAE69A55C35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327C5-EFD7-42B1-8337-766001098F0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5213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https://image.flaticon.com/icons/png/512/446/446804.png" TargetMode="External"/><Relationship Id="rId13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12" Type="http://schemas.openxmlformats.org/officeDocument/2006/relationships/image" Target="http://www.komei.or.jp/km/sato/files/2017/01/68f1d356d2d86a0ee05dc8d10aad13fb.png" TargetMode="External"/><Relationship Id="rId17" Type="http://schemas.openxmlformats.org/officeDocument/2006/relationships/image" Target="https://png.pngtree.com/element_origin_min_pic/17/08/10/0225f2d14273eedb9d78ddd0edcc2b7e.jpg" TargetMode="External"/><Relationship Id="rId2" Type="http://schemas.openxmlformats.org/officeDocument/2006/relationships/image" Target="../media/image1.png"/><Relationship Id="rId16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https://i.pinimg.com/originals/73/70/5e/73705e7fd2be50f9484afbf50b59df97.png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http://icons.iconarchive.com/icons/graphicloads/100-flat/256/student-icon.png" TargetMode="External"/><Relationship Id="rId10" Type="http://schemas.openxmlformats.org/officeDocument/2006/relationships/image" Target="https://png.pngtree.com/element_origin_min_pic/17/09/02/13ebf6b245bbc461574a841f147e7be3.jpg" TargetMode="External"/><Relationship Id="rId4" Type="http://schemas.openxmlformats.org/officeDocument/2006/relationships/image" Target="http://3.bp.blogspot.com/_gyNZYwIxgrI/SnFdGYZ6RVI/AAAAAAAAAFg/d5bNqP_m5BM/s320/copy-2.jpg" TargetMode="External"/><Relationship Id="rId9" Type="http://schemas.openxmlformats.org/officeDocument/2006/relationships/image" Target="../media/image5.jpeg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มุมมน 6"/>
          <p:cNvSpPr/>
          <p:nvPr/>
        </p:nvSpPr>
        <p:spPr>
          <a:xfrm>
            <a:off x="565664" y="915566"/>
            <a:ext cx="8136904" cy="2376264"/>
          </a:xfrm>
          <a:prstGeom prst="roundRect">
            <a:avLst>
              <a:gd name="adj" fmla="val 1160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070661" y="91579"/>
            <a:ext cx="7200800" cy="50833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cs typeface="JasmineUPC" pitchFamily="18" charset="-34"/>
              </a:rPr>
              <a:t>กลุ่มที่ 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cs typeface="JasmineUPC" pitchFamily="18" charset="-34"/>
              </a:rPr>
              <a:t>5: </a:t>
            </a:r>
            <a:r>
              <a:rPr lang="th-TH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cs typeface="JasmineUPC" pitchFamily="18" charset="-34"/>
              </a:rPr>
              <a:t>การแก้ไขปัญหาการขาดแคลนแรงงานอย่างเป็นระบบ</a:t>
            </a:r>
            <a:endParaRPr lang="th-TH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smineUPC" pitchFamily="18" charset="-34"/>
              <a:cs typeface="JasmineUPC" pitchFamily="18" charset="-34"/>
            </a:endParaRPr>
          </a:p>
        </p:txBody>
      </p:sp>
      <p:pic>
        <p:nvPicPr>
          <p:cNvPr id="6" name="Picture 2" descr="logo_mol593x6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5962"/>
            <a:ext cx="648072" cy="638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ตัวแทนเนื้อหา 2"/>
          <p:cNvSpPr txBox="1">
            <a:spLocks/>
          </p:cNvSpPr>
          <p:nvPr/>
        </p:nvSpPr>
        <p:spPr>
          <a:xfrm>
            <a:off x="673676" y="995784"/>
            <a:ext cx="8640452" cy="3394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th-TH" sz="2000" b="1" dirty="0" smtClean="0">
                <a:solidFill>
                  <a:srgbClr val="C00000"/>
                </a:solidFill>
                <a:latin typeface="JasmineUPC" pitchFamily="18" charset="-34"/>
                <a:cs typeface="JasmineUPC" pitchFamily="18" charset="-34"/>
              </a:rPr>
              <a:t>สมาชิกกลุ่ม</a:t>
            </a:r>
          </a:p>
          <a:p>
            <a:pPr marL="266700" indent="-266700">
              <a:buFont typeface="+mj-lt"/>
              <a:buAutoNum type="arabicPeriod"/>
              <a:tabLst>
                <a:tab pos="1435100" algn="l"/>
              </a:tabLst>
            </a:pP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นายสุเมธ	</a:t>
            </a:r>
            <a:r>
              <a:rPr lang="th-TH" sz="1600" b="1" dirty="0" err="1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มโหสถ</a:t>
            </a: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  	ผู้ทรงคุณวุฒิประจำกระทรวงแรงงาน		</a:t>
            </a:r>
            <a:r>
              <a:rPr lang="th-TH" sz="1600" b="1" dirty="0" smtClean="0">
                <a:latin typeface="JasmineUPC" pitchFamily="18" charset="-34"/>
                <a:cs typeface="JasmineUPC" pitchFamily="18" charset="-34"/>
              </a:rPr>
              <a:t>ประธาน</a:t>
            </a:r>
          </a:p>
          <a:p>
            <a:pPr marL="266700" indent="-266700">
              <a:buFont typeface="+mj-lt"/>
              <a:buAutoNum type="arabicPeriod"/>
              <a:tabLst>
                <a:tab pos="1435100" algn="l"/>
              </a:tabLst>
            </a:pP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นางเพชรรัตน์ 	สินอวย  	รองปลัดกระทรวงแรงงาน			</a:t>
            </a:r>
            <a:r>
              <a:rPr lang="th-TH" sz="1600" b="1" dirty="0" smtClean="0">
                <a:latin typeface="JasmineUPC" pitchFamily="18" charset="-34"/>
                <a:cs typeface="JasmineUPC" pitchFamily="18" charset="-34"/>
              </a:rPr>
              <a:t>รองประธาน</a:t>
            </a:r>
          </a:p>
          <a:p>
            <a:pPr marL="266700" indent="-266700">
              <a:buFont typeface="+mj-lt"/>
              <a:buAutoNum type="arabicPeriod"/>
              <a:tabLst>
                <a:tab pos="1435100" algn="l"/>
              </a:tabLst>
            </a:pP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นายศักดิ์สกล 	จินดาสวัสดิ์ 	รักษาการที่ปรึกษาวิชาการแรงงาน		</a:t>
            </a:r>
            <a:r>
              <a:rPr lang="th-TH" sz="1600" b="1" dirty="0" smtClean="0">
                <a:latin typeface="JasmineUPC" pitchFamily="18" charset="-34"/>
                <a:cs typeface="JasmineUPC" pitchFamily="18" charset="-34"/>
              </a:rPr>
              <a:t>รองประธาน</a:t>
            </a:r>
          </a:p>
          <a:p>
            <a:pPr marL="266700" indent="-266700">
              <a:buFont typeface="+mj-lt"/>
              <a:buAutoNum type="arabicPeriod"/>
              <a:tabLst>
                <a:tab pos="1435100" algn="l"/>
              </a:tabLst>
            </a:pP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นายธวัช  	</a:t>
            </a:r>
            <a:r>
              <a:rPr lang="th-TH" sz="1600" b="1" dirty="0" err="1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เบญจาทิ</a:t>
            </a: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กุล	รองอธิบดีกรมพัฒนาฝีมือแรงงาน		</a:t>
            </a:r>
            <a:r>
              <a:rPr lang="th-TH" sz="1600" b="1" dirty="0" smtClean="0">
                <a:latin typeface="JasmineUPC" pitchFamily="18" charset="-34"/>
                <a:cs typeface="JasmineUPC" pitchFamily="18" charset="-34"/>
              </a:rPr>
              <a:t>เลขานุการ </a:t>
            </a:r>
            <a:r>
              <a:rPr lang="th-TH" sz="1600" b="1" dirty="0" smtClean="0">
                <a:solidFill>
                  <a:srgbClr val="C00000"/>
                </a:solidFill>
                <a:latin typeface="JasmineUPC" pitchFamily="18" charset="-34"/>
                <a:cs typeface="JasmineUPC" pitchFamily="18" charset="-34"/>
              </a:rPr>
              <a:t>(ผู้นำเสนอ)</a:t>
            </a:r>
          </a:p>
          <a:p>
            <a:pPr marL="266700" indent="-266700">
              <a:buFont typeface="+mj-lt"/>
              <a:buAutoNum type="arabicPeriod"/>
              <a:tabLst>
                <a:tab pos="1435100" algn="l"/>
              </a:tabLst>
            </a:pP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นางสาวอำพันธ์  	</a:t>
            </a:r>
            <a:r>
              <a:rPr lang="th-TH" sz="1600" b="1" dirty="0" err="1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ธุววิทย์</a:t>
            </a: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	รองเลขาธิการสำนักงานประกันสังคม		</a:t>
            </a:r>
            <a:r>
              <a:rPr lang="th-TH" sz="1600" b="1" dirty="0" smtClean="0">
                <a:latin typeface="JasmineUPC" pitchFamily="18" charset="-34"/>
                <a:cs typeface="JasmineUPC" pitchFamily="18" charset="-34"/>
              </a:rPr>
              <a:t>ผู้ช่วยเลขานุการ</a:t>
            </a:r>
          </a:p>
          <a:p>
            <a:pPr marL="266700" indent="-266700">
              <a:buFont typeface="+mj-lt"/>
              <a:buAutoNum type="arabicPeriod"/>
              <a:tabLst>
                <a:tab pos="1435100" algn="l"/>
              </a:tabLst>
            </a:pP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นาง</a:t>
            </a:r>
            <a:r>
              <a:rPr lang="th-TH" sz="1600" b="1" dirty="0" err="1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นภสร</a:t>
            </a: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  	ทุ่งสุกใส	ผู้อำนวยการกองยุทธศาสตร์และแผนงาน		</a:t>
            </a:r>
            <a:r>
              <a:rPr lang="th-TH" sz="1600" b="1" dirty="0" smtClean="0">
                <a:latin typeface="JasmineUPC" pitchFamily="18" charset="-34"/>
                <a:cs typeface="JasmineUPC" pitchFamily="18" charset="-34"/>
              </a:rPr>
              <a:t>ผู้ช่วยเลขานุการ</a:t>
            </a: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	</a:t>
            </a:r>
          </a:p>
          <a:p>
            <a:pPr marL="0" indent="0">
              <a:buFont typeface="Arial" pitchFamily="34" charset="0"/>
              <a:buNone/>
            </a:pPr>
            <a:endParaRPr lang="th-TH" sz="1600" b="1" dirty="0" smtClean="0">
              <a:latin typeface="JasmineUPC" pitchFamily="18" charset="-34"/>
              <a:cs typeface="JasmineUPC" pitchFamily="18" charset="-34"/>
            </a:endParaRPr>
          </a:p>
          <a:p>
            <a:pPr marL="0" indent="0">
              <a:buFont typeface="Arial" pitchFamily="34" charset="0"/>
              <a:buNone/>
            </a:pPr>
            <a:r>
              <a:rPr lang="th-TH" sz="2000" b="1" dirty="0" smtClean="0">
                <a:solidFill>
                  <a:srgbClr val="C00000"/>
                </a:solidFill>
                <a:latin typeface="JasmineUPC" pitchFamily="18" charset="-34"/>
                <a:cs typeface="JasmineUPC" pitchFamily="18" charset="-34"/>
              </a:rPr>
              <a:t>เจ้าหน้าที่ประจำกลุ่ม</a:t>
            </a:r>
          </a:p>
          <a:p>
            <a:pPr marL="266700" indent="-266700">
              <a:buFont typeface="Arial" pitchFamily="34" charset="0"/>
              <a:buAutoNum type="arabicPeriod"/>
              <a:tabLst>
                <a:tab pos="266700" algn="l"/>
              </a:tabLst>
            </a:pP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นาง</a:t>
            </a:r>
            <a:r>
              <a:rPr lang="th-TH" sz="1600" b="1" dirty="0" err="1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ศิริ</a:t>
            </a: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ลักษณ์  </a:t>
            </a:r>
            <a:r>
              <a:rPr lang="th-TH" sz="1600" b="1" dirty="0" err="1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ฉกะนันท์</a:t>
            </a: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		ผู้อำนวยการกลุ่มงานพัฒนายุทธศาสตร์</a:t>
            </a:r>
          </a:p>
          <a:p>
            <a:pPr marL="266700" indent="-266700">
              <a:buFont typeface="Arial" pitchFamily="34" charset="0"/>
              <a:buAutoNum type="arabicPeriod"/>
              <a:tabLst>
                <a:tab pos="266700" algn="l"/>
              </a:tabLst>
            </a:pP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นายนคร  </a:t>
            </a:r>
            <a:r>
              <a:rPr lang="th-TH" sz="1600" b="1" dirty="0" err="1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วังพิ</a:t>
            </a:r>
            <a:r>
              <a:rPr lang="th-TH" sz="1600" b="1" dirty="0" smtClean="0">
                <a:solidFill>
                  <a:srgbClr val="0000FF"/>
                </a:solidFill>
                <a:latin typeface="JasmineUPC" pitchFamily="18" charset="-34"/>
                <a:cs typeface="JasmineUPC" pitchFamily="18" charset="-34"/>
              </a:rPr>
              <a:t>มูล		เจ้าหน้าที่กลุ่มงานพัฒนายุทธศาสตร์</a:t>
            </a:r>
            <a:endParaRPr lang="th-TH" sz="1600" b="1" dirty="0">
              <a:solidFill>
                <a:srgbClr val="0000FF"/>
              </a:solidFill>
              <a:latin typeface="JasmineUPC" pitchFamily="18" charset="-34"/>
              <a:cs typeface="Jasmine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5615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99992" y="-11013"/>
            <a:ext cx="4536504" cy="378042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th-TH" sz="2000" b="1" dirty="0">
                <a:solidFill>
                  <a:srgbClr val="5F2987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000" b="1" dirty="0" smtClean="0">
                <a:solidFill>
                  <a:srgbClr val="5F2987"/>
                </a:solidFill>
                <a:latin typeface="TH SarabunPSK" pitchFamily="34" charset="-34"/>
                <a:cs typeface="TH SarabunPSK" pitchFamily="34" charset="-34"/>
              </a:rPr>
              <a:t>แก้ไขปัญหาการขาด</a:t>
            </a:r>
            <a:r>
              <a:rPr lang="th-TH" sz="2000" b="1" dirty="0">
                <a:solidFill>
                  <a:srgbClr val="5F2987"/>
                </a:solidFill>
                <a:latin typeface="TH SarabunPSK" pitchFamily="34" charset="-34"/>
                <a:cs typeface="TH SarabunPSK" pitchFamily="34" charset="-34"/>
              </a:rPr>
              <a:t>แคลน</a:t>
            </a:r>
            <a:r>
              <a:rPr lang="th-TH" sz="2000" b="1" dirty="0" smtClean="0">
                <a:solidFill>
                  <a:srgbClr val="5F2987"/>
                </a:solidFill>
                <a:latin typeface="TH SarabunPSK" pitchFamily="34" charset="-34"/>
                <a:cs typeface="TH SarabunPSK" pitchFamily="34" charset="-34"/>
              </a:rPr>
              <a:t>แรงงานอย่างเป็นระบบ</a:t>
            </a:r>
            <a:endParaRPr lang="th-TH" sz="2000" b="1" dirty="0">
              <a:solidFill>
                <a:srgbClr val="5F2987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148064" y="310349"/>
            <a:ext cx="3960440" cy="4571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8" name="Picture 2" descr="logo_mol593x6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047" y="35286"/>
            <a:ext cx="405678" cy="399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สี่เหลี่ยมผืนผ้า 10"/>
          <p:cNvSpPr/>
          <p:nvPr/>
        </p:nvSpPr>
        <p:spPr>
          <a:xfrm>
            <a:off x="2900959" y="651311"/>
            <a:ext cx="3384375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90000"/>
              </a:lnSpc>
              <a:buFont typeface="+mj-lt"/>
              <a:buAutoNum type="arabicPeriod"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การเข้าสู่สังคมผู้สูงอายุโดยสมบูรณ์ ในปี พ.ศ. 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2564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20%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200" b="1" dirty="0" smtClean="0">
                <a:latin typeface="TH SarabunPSK" pitchFamily="34" charset="-34"/>
                <a:cs typeface="TH SarabunPSK" pitchFamily="34" charset="-34"/>
              </a:rPr>
              <a:t>14 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ล้าน)</a:t>
            </a:r>
          </a:p>
          <a:p>
            <a:pPr marL="180975" indent="-180975">
              <a:lnSpc>
                <a:spcPct val="90000"/>
              </a:lnSpc>
              <a:buFont typeface="+mj-lt"/>
              <a:buAutoNum type="arabicPeriod"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ความไม่สอดคล้องระหว่าง</a:t>
            </a:r>
            <a:r>
              <a:rPr lang="th-TH" sz="1200" dirty="0" err="1" smtClean="0">
                <a:latin typeface="TH SarabunPSK" pitchFamily="34" charset="-34"/>
                <a:cs typeface="TH SarabunPSK" pitchFamily="34" charset="-34"/>
              </a:rPr>
              <a:t>อุปสงค์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1200" dirty="0" err="1" smtClean="0">
                <a:latin typeface="TH SarabunPSK" pitchFamily="34" charset="-34"/>
                <a:cs typeface="TH SarabunPSK" pitchFamily="34" charset="-34"/>
              </a:rPr>
              <a:t>อุปทาน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marL="180975" indent="-180975">
              <a:lnSpc>
                <a:spcPct val="90000"/>
              </a:lnSpc>
              <a:buFont typeface="+mj-lt"/>
              <a:buAutoNum type="arabicPeriod"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ระบบการศึกษาที่ผลิตบุคลากรไม่ตรงความต้องการของตลาดแรงงาน รวมทั้งค่านิยมในการเรียนสายสามัญมากกว่าสายอาชีพ</a:t>
            </a:r>
          </a:p>
          <a:p>
            <a:pPr marL="180975" indent="-180975">
              <a:lnSpc>
                <a:spcPct val="90000"/>
              </a:lnSpc>
              <a:buFont typeface="+mj-lt"/>
              <a:buAutoNum type="arabicPeriod"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คนไทยไม่นิยมทำงานที่หนัก (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Difficult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) ที่สกปรก (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Dirty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) และที่เสี่ยงอันตราย (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Dangerous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(3</a:t>
            </a:r>
            <a:r>
              <a:rPr lang="en-US" sz="1200" b="1" dirty="0" smtClean="0">
                <a:latin typeface="TH SarabunPSK" pitchFamily="34" charset="-34"/>
                <a:cs typeface="TH SarabunPSK" pitchFamily="34" charset="-34"/>
              </a:rPr>
              <a:t>D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1200" b="1" dirty="0" smtClean="0">
              <a:latin typeface="TH SarabunPSK" pitchFamily="34" charset="-34"/>
              <a:cs typeface="TH SarabunPSK" pitchFamily="34" charset="-34"/>
            </a:endParaRPr>
          </a:p>
          <a:p>
            <a:pPr marL="180975" indent="-180975">
              <a:lnSpc>
                <a:spcPct val="90000"/>
              </a:lnSpc>
              <a:buFont typeface="+mj-lt"/>
              <a:buAutoNum type="arabicPeriod"/>
            </a:pPr>
            <a:r>
              <a:rPr lang="th-TH" sz="1200" spc="-30" dirty="0" smtClean="0">
                <a:latin typeface="TH SarabunPSK" pitchFamily="34" charset="-34"/>
                <a:cs typeface="TH SarabunPSK" pitchFamily="34" charset="-34"/>
              </a:rPr>
              <a:t>การลงทุนด้านวิจัยและพัฒนา (</a:t>
            </a:r>
            <a:r>
              <a:rPr lang="en-US" sz="1200" spc="-30" dirty="0" smtClean="0">
                <a:latin typeface="TH SarabunPSK" pitchFamily="34" charset="-34"/>
                <a:cs typeface="TH SarabunPSK" pitchFamily="34" charset="-34"/>
              </a:rPr>
              <a:t>R&amp;D</a:t>
            </a:r>
            <a:r>
              <a:rPr lang="th-TH" sz="1200" spc="-30" dirty="0" smtClean="0">
                <a:latin typeface="TH SarabunPSK" pitchFamily="34" charset="-34"/>
                <a:cs typeface="TH SarabunPSK" pitchFamily="34" charset="-34"/>
              </a:rPr>
              <a:t>)รวมทั้งนวัตกรรมของผู้ประกอบการยังมีน้อย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347816" y="686486"/>
            <a:ext cx="268867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90000"/>
              </a:lnSpc>
              <a:buFont typeface="+mj-lt"/>
              <a:buAutoNum type="arabicPeriod"/>
            </a:pPr>
            <a:r>
              <a:rPr lang="th-TH" sz="1300" b="1" dirty="0" smtClean="0">
                <a:latin typeface="TH SarabunPSK" pitchFamily="34" charset="-34"/>
                <a:cs typeface="TH SarabunPSK" pitchFamily="34" charset="-34"/>
              </a:rPr>
              <a:t>ปรับปรุงแผนยุทธศาสตร์การขาดแคลนแรงงานของกระทรวง (ปี </a:t>
            </a:r>
            <a:r>
              <a:rPr lang="en-US" sz="1300" b="1" dirty="0" smtClean="0">
                <a:latin typeface="TH SarabunPSK" pitchFamily="34" charset="-34"/>
                <a:cs typeface="TH SarabunPSK" pitchFamily="34" charset="-34"/>
              </a:rPr>
              <a:t>60 – 64</a:t>
            </a:r>
            <a:r>
              <a:rPr lang="th-TH" sz="1300" b="1" dirty="0" smtClean="0">
                <a:latin typeface="TH SarabunPSK" pitchFamily="34" charset="-34"/>
                <a:cs typeface="TH SarabunPSK" pitchFamily="34" charset="-34"/>
              </a:rPr>
              <a:t>) ให้เป็นภาพใหญ่ของประเทศ</a:t>
            </a:r>
          </a:p>
          <a:p>
            <a:pPr marL="180975" indent="-180975">
              <a:lnSpc>
                <a:spcPct val="90000"/>
              </a:lnSpc>
              <a:buFont typeface="+mj-lt"/>
              <a:buAutoNum type="arabicPeriod"/>
            </a:pPr>
            <a:r>
              <a:rPr lang="th-TH" sz="1300" b="1" dirty="0" smtClean="0">
                <a:latin typeface="TH SarabunPSK" pitchFamily="34" charset="-34"/>
                <a:cs typeface="TH SarabunPSK" pitchFamily="34" charset="-34"/>
              </a:rPr>
              <a:t>ขับเคลื่อนแผนยุทธศาสตร์</a:t>
            </a:r>
          </a:p>
          <a:p>
            <a:pPr marL="180975" indent="-180975">
              <a:lnSpc>
                <a:spcPct val="90000"/>
              </a:lnSpc>
              <a:buFont typeface="+mj-lt"/>
              <a:buAutoNum type="arabicPeriod"/>
            </a:pPr>
            <a:r>
              <a:rPr lang="th-TH" sz="1300" b="1" dirty="0" smtClean="0">
                <a:latin typeface="TH SarabunPSK" pitchFamily="34" charset="-34"/>
                <a:cs typeface="TH SarabunPSK" pitchFamily="34" charset="-34"/>
              </a:rPr>
              <a:t>การติดตามและประเมินผล ตามแผนยุทธศาสตร์ เพื่อพัฒนาการดำเนินงานให้ก้าวทันความเปลี่ยนแปลงของ</a:t>
            </a:r>
            <a:r>
              <a:rPr lang="th-TH" sz="1300" b="1" dirty="0" err="1" smtClean="0">
                <a:latin typeface="TH SarabunPSK" pitchFamily="34" charset="-34"/>
                <a:cs typeface="TH SarabunPSK" pitchFamily="34" charset="-34"/>
              </a:rPr>
              <a:t>โลคยุดดิจิทัล</a:t>
            </a:r>
            <a:endParaRPr lang="th-TH" sz="13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49"/>
          <p:cNvSpPr/>
          <p:nvPr/>
        </p:nvSpPr>
        <p:spPr>
          <a:xfrm>
            <a:off x="269684" y="654349"/>
            <a:ext cx="25521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0" indent="-127000">
              <a:lnSpc>
                <a:spcPct val="80000"/>
              </a:lnSpc>
              <a:buFont typeface="+mj-lt"/>
              <a:buAutoNum type="arabicPeriod"/>
              <a:defRPr/>
            </a:pPr>
            <a:r>
              <a:rPr lang="th-TH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จำนวนกำลังแรงงาน </a:t>
            </a:r>
            <a:r>
              <a:rPr lang="th-TH" sz="1200" b="1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3</a:t>
            </a:r>
            <a:r>
              <a:rPr lang="en-US" sz="1200" b="1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8</a:t>
            </a:r>
            <a:r>
              <a:rPr lang="th-TH" sz="1200" b="1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.</a:t>
            </a:r>
            <a:r>
              <a:rPr lang="en-US" sz="1200" b="1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3</a:t>
            </a:r>
            <a:r>
              <a:rPr lang="th-TH" sz="1200" b="1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1200" b="1" spc="-6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ล้าน</a:t>
            </a:r>
            <a:r>
              <a:rPr lang="th-TH" sz="1200" b="1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 </a:t>
            </a:r>
            <a:r>
              <a:rPr lang="th-TH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ว่างงาน </a:t>
            </a:r>
            <a:r>
              <a:rPr lang="en-US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4 </a:t>
            </a:r>
            <a:r>
              <a:rPr lang="th-TH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แสนคน (</a:t>
            </a:r>
            <a:r>
              <a:rPr lang="en-US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1.0 %</a:t>
            </a:r>
            <a:r>
              <a:rPr lang="th-TH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</a:t>
            </a:r>
            <a:r>
              <a:rPr lang="en-US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/>
            </a:r>
            <a:br>
              <a:rPr lang="th-TH" sz="1200" spc="-6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</a:br>
            <a:r>
              <a:rPr lang="th-TH" sz="1200" b="1" spc="-5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ขาดแคลน  </a:t>
            </a:r>
            <a:r>
              <a:rPr lang="en-US" sz="1200" b="1" spc="-5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2.5 </a:t>
            </a:r>
            <a:r>
              <a:rPr lang="th-TH" sz="1200" b="1" spc="-5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แสนคน </a:t>
            </a:r>
            <a:r>
              <a:rPr lang="th-TH" sz="1200" spc="-5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(ทั่วไป </a:t>
            </a:r>
            <a:r>
              <a:rPr lang="en-US" sz="1200" spc="-5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2 </a:t>
            </a:r>
            <a:r>
              <a:rPr lang="th-TH" sz="1200" spc="-5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แสนคน ประมง </a:t>
            </a:r>
            <a:r>
              <a:rPr lang="en-US" sz="1200" spc="-5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5 </a:t>
            </a:r>
            <a:r>
              <a:rPr lang="th-TH" sz="1200" spc="-5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หมื่นคน)</a:t>
            </a:r>
            <a:endParaRPr lang="th-TH" sz="1200" spc="-50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pPr marL="127000" indent="-1270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200" dirty="0">
                <a:latin typeface="TH SarabunPSK" pitchFamily="34" charset="-34"/>
                <a:cs typeface="TH SarabunPSK" pitchFamily="34" charset="-34"/>
              </a:rPr>
              <a:t>เข้าสู่สังคมโลกยุค </a:t>
            </a:r>
            <a:r>
              <a:rPr lang="en-US" sz="1200" dirty="0">
                <a:latin typeface="TH SarabunPSK" pitchFamily="34" charset="-34"/>
                <a:cs typeface="TH SarabunPSK" pitchFamily="34" charset="-34"/>
              </a:rPr>
              <a:t>4.0</a:t>
            </a:r>
            <a:r>
              <a:rPr lang="th-TH" sz="12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200" dirty="0">
                <a:latin typeface="TH SarabunPSK" pitchFamily="34" charset="-34"/>
                <a:cs typeface="TH SarabunPSK" pitchFamily="34" charset="-34"/>
              </a:rPr>
              <a:t>Digital 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Economy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ซึ่งถือเป็นการปฏิวัติอุตสาหกรรม ครั้งที่ 4</a:t>
            </a:r>
          </a:p>
          <a:p>
            <a:pPr marL="127000" indent="-1270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นโยบายของรัฐบาลที่</a:t>
            </a:r>
            <a:r>
              <a:rPr lang="th-TH" sz="1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สร้างความเจริญทาง</a:t>
            </a:r>
            <a:r>
              <a:rPr lang="th-TH" sz="1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สังคม</a:t>
            </a:r>
            <a:r>
              <a:rPr lang="th-TH" sz="1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เศรษฐกิจ และความมั่นคงใน</a:t>
            </a:r>
            <a:r>
              <a:rPr lang="th-TH" sz="1200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ยุคดิจิทัล</a:t>
            </a:r>
            <a:r>
              <a:rPr lang="th-TH" sz="1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th-TH" sz="1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เขตเศรษฐกิจพิเศษ/หรือ </a:t>
            </a:r>
            <a:r>
              <a:rPr lang="en-US" sz="1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EEC </a:t>
            </a:r>
            <a:r>
              <a:rPr lang="th-TH" sz="1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หรื</a:t>
            </a:r>
            <a:r>
              <a:rPr lang="th-TH" sz="1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อการสร้างโครงสร้างพื้นฐาน (</a:t>
            </a:r>
            <a:r>
              <a:rPr lang="en-US" sz="1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Infrastructure</a:t>
            </a:r>
            <a:r>
              <a:rPr lang="th-TH" sz="1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127000" indent="-1270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ประเทศไทยไม่</a:t>
            </a:r>
            <a:r>
              <a:rPr lang="th-TH" sz="1200" dirty="0"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แผน</a:t>
            </a:r>
            <a:r>
              <a:rPr lang="th-TH" sz="1200" dirty="0" err="1" smtClean="0"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การแก้ไขปัญหาการขาด</a:t>
            </a:r>
            <a:r>
              <a:rPr lang="th-TH" sz="1200" dirty="0">
                <a:latin typeface="TH SarabunPSK" pitchFamily="34" charset="-34"/>
                <a:cs typeface="TH SarabunPSK" pitchFamily="34" charset="-34"/>
              </a:rPr>
              <a:t>แคลน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แรงงาน ในรูปแบบประชารัฐ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4" name="Straight Connector 57"/>
          <p:cNvCxnSpPr/>
          <p:nvPr/>
        </p:nvCxnSpPr>
        <p:spPr>
          <a:xfrm>
            <a:off x="179512" y="461063"/>
            <a:ext cx="15996" cy="1146235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6" name="Picture 49" descr="Related image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4" y="1198162"/>
            <a:ext cx="230354" cy="259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6" descr="Image result for ไอคอนเกษตรกร"/>
          <p:cNvPicPr>
            <a:picLocks noChangeAspect="1" noChangeArrowheads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9" y="960833"/>
            <a:ext cx="229127" cy="214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" descr="Related image"/>
          <p:cNvPicPr>
            <a:picLocks noChangeAspect="1" noChangeArrowheads="1"/>
          </p:cNvPicPr>
          <p:nvPr/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8" y="692438"/>
            <a:ext cx="243107" cy="219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สี่เหลี่ยมผืนผ้า 59"/>
          <p:cNvSpPr/>
          <p:nvPr/>
        </p:nvSpPr>
        <p:spPr>
          <a:xfrm>
            <a:off x="1787541" y="2304089"/>
            <a:ext cx="556476" cy="6771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1100" b="1" dirty="0" smtClean="0">
                <a:latin typeface="TH SarabunPSK" pitchFamily="34" charset="-34"/>
                <a:cs typeface="TH SarabunPSK" pitchFamily="34" charset="-34"/>
              </a:rPr>
              <a:t>ปัจจัยการบริหาร</a:t>
            </a:r>
            <a:r>
              <a:rPr lang="en-US" sz="11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 smtClean="0">
                <a:latin typeface="TH SarabunPSK" pitchFamily="34" charset="-34"/>
                <a:cs typeface="TH SarabunPSK" pitchFamily="34" charset="-34"/>
              </a:rPr>
              <a:t>4M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สี่เหลี่ยมผืนผ้ามุมมน 64"/>
          <p:cNvSpPr/>
          <p:nvPr/>
        </p:nvSpPr>
        <p:spPr>
          <a:xfrm>
            <a:off x="22668" y="415951"/>
            <a:ext cx="2472756" cy="231413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สถานการณ์การขาดแคลนแรงงาน ปี </a:t>
            </a:r>
            <a:r>
              <a:rPr lang="en-US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2561</a:t>
            </a:r>
            <a:endParaRPr lang="th-TH" sz="1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7" name="Picture 56" descr="Image result for ไอคอนปัญหา"/>
          <p:cNvPicPr>
            <a:picLocks noChangeAspect="1" noChangeArrowheads="1"/>
          </p:cNvPicPr>
          <p:nvPr/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2" y="1592032"/>
            <a:ext cx="258923" cy="25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9" name="Straight Connector 57"/>
          <p:cNvCxnSpPr>
            <a:endCxn id="63" idx="2"/>
          </p:cNvCxnSpPr>
          <p:nvPr/>
        </p:nvCxnSpPr>
        <p:spPr>
          <a:xfrm flipH="1">
            <a:off x="2833760" y="588997"/>
            <a:ext cx="10048" cy="1160185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0" name="สี่เหลี่ยมผืนผ้ามุมมน 69"/>
          <p:cNvSpPr/>
          <p:nvPr/>
        </p:nvSpPr>
        <p:spPr>
          <a:xfrm>
            <a:off x="2771800" y="419834"/>
            <a:ext cx="1539967" cy="231413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ปัญหา/</a:t>
            </a:r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อุปสรรค</a:t>
            </a:r>
            <a:endParaRPr lang="th-TH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3" name="Straight Connector 57"/>
          <p:cNvCxnSpPr/>
          <p:nvPr/>
        </p:nvCxnSpPr>
        <p:spPr>
          <a:xfrm>
            <a:off x="6300192" y="589447"/>
            <a:ext cx="0" cy="1017851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4" name="สี่เหลี่ยมผืนผ้ามุมมน 73"/>
          <p:cNvSpPr/>
          <p:nvPr/>
        </p:nvSpPr>
        <p:spPr>
          <a:xfrm>
            <a:off x="6228184" y="461063"/>
            <a:ext cx="2012897" cy="233575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แนวทางแก้ไขปัญหา</a:t>
            </a:r>
            <a:endParaRPr lang="th-TH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5" name="สี่เหลี่ยมผืนผ้ามุมมน 74"/>
          <p:cNvSpPr/>
          <p:nvPr/>
        </p:nvSpPr>
        <p:spPr>
          <a:xfrm>
            <a:off x="55802" y="2355726"/>
            <a:ext cx="1501388" cy="529889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80000"/>
              </a:lnSpc>
            </a:pPr>
            <a:r>
              <a:rPr lang="en-US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การปรับปรุงแผน</a:t>
            </a:r>
            <a:r>
              <a:rPr lang="th-TH" sz="1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การแก้ไขและป้องกันการขาด</a:t>
            </a:r>
            <a:r>
              <a:rPr lang="th-TH" sz="1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แคลน</a:t>
            </a: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แรงงาน พ.ศ. </a:t>
            </a:r>
            <a:r>
              <a:rPr lang="en-US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2560 - 2564</a:t>
            </a: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1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6" name="สี่เหลี่ยมผืนผ้า 85"/>
          <p:cNvSpPr/>
          <p:nvPr/>
        </p:nvSpPr>
        <p:spPr>
          <a:xfrm>
            <a:off x="2510251" y="2305944"/>
            <a:ext cx="1135246" cy="6832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200" b="1" dirty="0" smtClean="0">
                <a:latin typeface="TH SarabunPSK" pitchFamily="34" charset="-34"/>
                <a:cs typeface="TH SarabunPSK" pitchFamily="34" charset="-34"/>
              </a:rPr>
              <a:t>SWOT</a:t>
            </a:r>
            <a:endParaRPr lang="th-TH" sz="1200" dirty="0" smtClean="0"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ct val="80000"/>
              </a:lnSpc>
              <a:defRPr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สภาพปัญหา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ปัจจัยภายนอก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ปัญหา/อุปสรรค/โอกาส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8" name="สี่เหลี่ยมผืนผ้า 87"/>
          <p:cNvSpPr/>
          <p:nvPr/>
        </p:nvSpPr>
        <p:spPr>
          <a:xfrm>
            <a:off x="3832040" y="2331941"/>
            <a:ext cx="556563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 smtClean="0">
                <a:latin typeface="TH SarabunPSK" pitchFamily="34" charset="-34"/>
                <a:cs typeface="TH SarabunPSK" pitchFamily="34" charset="-34"/>
              </a:rPr>
              <a:t>TOWS</a:t>
            </a:r>
          </a:p>
          <a:p>
            <a:pPr algn="ctr">
              <a:defRPr/>
            </a:pPr>
            <a:r>
              <a:rPr lang="en-US" sz="1600" b="1" dirty="0" smtClean="0">
                <a:latin typeface="TH SarabunPSK" pitchFamily="34" charset="-34"/>
                <a:cs typeface="TH SarabunPSK" pitchFamily="34" charset="-34"/>
              </a:rPr>
              <a:t>Matrix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9" name="สี่เหลี่ยมผืนผ้า 88"/>
          <p:cNvSpPr/>
          <p:nvPr/>
        </p:nvSpPr>
        <p:spPr>
          <a:xfrm>
            <a:off x="4580695" y="2063718"/>
            <a:ext cx="1899032" cy="1115690"/>
          </a:xfrm>
          <a:prstGeom prst="rect">
            <a:avLst/>
          </a:prstGeom>
          <a:ln w="127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70000"/>
              </a:lnSpc>
              <a:defRPr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แผนยุทธศาสตร์ (</a:t>
            </a:r>
            <a:r>
              <a:rPr lang="en-US" sz="1200" b="1" dirty="0" smtClean="0">
                <a:latin typeface="TH SarabunPSK" pitchFamily="34" charset="-34"/>
                <a:cs typeface="TH SarabunPSK" pitchFamily="34" charset="-34"/>
              </a:rPr>
              <a:t>6 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ด้าน)</a:t>
            </a:r>
          </a:p>
          <a:p>
            <a:pPr>
              <a:lnSpc>
                <a:spcPct val="70000"/>
              </a:lnSpc>
            </a:pPr>
            <a:r>
              <a:rPr lang="en-US" sz="1000" b="1" dirty="0" smtClean="0"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en-US" sz="11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ผลิตแรงงานตามความ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ต้องการของ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ตลาดแรงงาน</a:t>
            </a:r>
            <a:endParaRPr lang="th-TH" sz="900" b="1" dirty="0"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ct val="70000"/>
              </a:lnSpc>
            </a:pPr>
            <a:r>
              <a:rPr lang="en-US" sz="9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ยกระดับฝีมือแรงงานสู่มาตรฐานสากล</a:t>
            </a:r>
            <a:endParaRPr lang="th-TH" sz="900" b="1" dirty="0"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ct val="70000"/>
              </a:lnSpc>
            </a:pPr>
            <a:r>
              <a:rPr lang="en-US" sz="9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พัฒนา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ระบบกลไกบริหาร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ตลาดแรงงาน</a:t>
            </a:r>
          </a:p>
          <a:p>
            <a:pPr>
              <a:lnSpc>
                <a:spcPct val="70000"/>
              </a:lnSpc>
            </a:pPr>
            <a:r>
              <a:rPr lang="en-US" sz="900" b="1" dirty="0" smtClean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ส่งเสริมและสนับสนุน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การจ้าง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งานกลุ่มแรงงานเฉพาะ</a:t>
            </a:r>
          </a:p>
          <a:p>
            <a:pPr marL="87313" indent="-87313">
              <a:lnSpc>
                <a:spcPct val="70000"/>
              </a:lnSpc>
            </a:pPr>
            <a:r>
              <a:rPr lang="en-US" sz="900" b="1" dirty="0" smtClean="0"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พัฒนา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และเชื่อมโยงระบบ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สารสนเทศกับหน่วยงานภาครัฐและภาคีเครือข่าย</a:t>
            </a:r>
          </a:p>
          <a:p>
            <a:pPr marL="87313" indent="-87313">
              <a:lnSpc>
                <a:spcPct val="70000"/>
              </a:lnSpc>
            </a:pPr>
            <a:r>
              <a:rPr lang="en-US" sz="900" b="1" dirty="0" smtClean="0"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การแก้ไขปัญหาการ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ขาดแคลนแรงงานใน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พื้นที่ </a:t>
            </a:r>
            <a:r>
              <a:rPr lang="en-US" sz="900" b="1" dirty="0" smtClean="0">
                <a:latin typeface="TH SarabunPSK" pitchFamily="34" charset="-34"/>
                <a:cs typeface="TH SarabunPSK" pitchFamily="34" charset="-34"/>
              </a:rPr>
              <a:t>EEC 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และเขตเศรษฐกิจพิเศษ เพื่อรองรับ </a:t>
            </a:r>
            <a:r>
              <a:rPr lang="en-US" sz="900" b="1" dirty="0" smtClean="0">
                <a:latin typeface="TH SarabunPSK" pitchFamily="34" charset="-34"/>
                <a:cs typeface="TH SarabunPSK" pitchFamily="34" charset="-34"/>
              </a:rPr>
              <a:t>10 </a:t>
            </a:r>
            <a:r>
              <a:rPr lang="th-TH" sz="900" b="1" dirty="0" smtClean="0">
                <a:latin typeface="TH SarabunPSK" pitchFamily="34" charset="-34"/>
                <a:cs typeface="TH SarabunPSK" pitchFamily="34" charset="-34"/>
              </a:rPr>
              <a:t>อุตสาหกรรมเป้าหมาย</a:t>
            </a:r>
            <a:endParaRPr lang="th-TH" sz="9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0" name="สี่เหลี่ยมผืนผ้า 89"/>
          <p:cNvSpPr/>
          <p:nvPr/>
        </p:nvSpPr>
        <p:spPr>
          <a:xfrm>
            <a:off x="7740352" y="2053064"/>
            <a:ext cx="1368152" cy="11449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สอดคล้องกับ</a:t>
            </a:r>
          </a:p>
          <a:p>
            <a:pPr marL="85725" indent="-85725">
              <a:lnSpc>
                <a:spcPct val="80000"/>
              </a:lnSpc>
              <a:buFont typeface="Arial" pitchFamily="34" charset="0"/>
              <a:buChar char="•"/>
            </a:pPr>
            <a:r>
              <a:rPr lang="th-TH" sz="1050" dirty="0">
                <a:latin typeface="TH SarabunPSK" pitchFamily="34" charset="-34"/>
                <a:cs typeface="TH SarabunPSK" pitchFamily="34" charset="-34"/>
              </a:rPr>
              <a:t>ยุทธศาสตร์ชาติ </a:t>
            </a:r>
            <a:r>
              <a:rPr lang="en-US" sz="1050" dirty="0"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1050" dirty="0">
                <a:latin typeface="TH SarabunPSK" pitchFamily="34" charset="-34"/>
                <a:cs typeface="TH SarabunPSK" pitchFamily="34" charset="-34"/>
              </a:rPr>
              <a:t>ปี</a:t>
            </a:r>
          </a:p>
          <a:p>
            <a:pPr marL="85725" indent="-85725">
              <a:lnSpc>
                <a:spcPct val="80000"/>
              </a:lnSpc>
              <a:buFont typeface="Arial" pitchFamily="34" charset="0"/>
              <a:buChar char="•"/>
            </a:pPr>
            <a:r>
              <a:rPr lang="th-TH" sz="1050" dirty="0">
                <a:latin typeface="TH SarabunPSK" pitchFamily="34" charset="-34"/>
                <a:cs typeface="TH SarabunPSK" pitchFamily="34" charset="-34"/>
              </a:rPr>
              <a:t>แผนพัฒนาเศรษฐกิจฯ ฉ.</a:t>
            </a:r>
            <a:r>
              <a:rPr lang="en-US" sz="1050" dirty="0" smtClean="0">
                <a:latin typeface="TH SarabunPSK" pitchFamily="34" charset="-34"/>
                <a:cs typeface="TH SarabunPSK" pitchFamily="34" charset="-34"/>
              </a:rPr>
              <a:t>12</a:t>
            </a:r>
            <a:endParaRPr lang="th-TH" sz="1050" dirty="0" smtClean="0">
              <a:latin typeface="TH SarabunPSK" pitchFamily="34" charset="-34"/>
              <a:cs typeface="TH SarabunPSK" pitchFamily="34" charset="-34"/>
            </a:endParaRPr>
          </a:p>
          <a:p>
            <a:pPr marL="85725" indent="-85725">
              <a:lnSpc>
                <a:spcPct val="80000"/>
              </a:lnSpc>
              <a:buFont typeface="Arial" pitchFamily="34" charset="0"/>
              <a:buChar char="•"/>
            </a:pPr>
            <a:r>
              <a:rPr lang="th-TH" sz="1050" dirty="0" smtClean="0">
                <a:latin typeface="TH SarabunPSK" pitchFamily="34" charset="-34"/>
                <a:cs typeface="TH SarabunPSK" pitchFamily="34" charset="-34"/>
              </a:rPr>
              <a:t>นโยบายของรัฐบาล</a:t>
            </a:r>
          </a:p>
          <a:p>
            <a:pPr marL="85725" indent="-85725">
              <a:lnSpc>
                <a:spcPct val="80000"/>
              </a:lnSpc>
              <a:buFont typeface="Arial" pitchFamily="34" charset="0"/>
              <a:buChar char="•"/>
            </a:pPr>
            <a:r>
              <a:rPr lang="th-TH" sz="1050" spc="-60" dirty="0" smtClean="0">
                <a:latin typeface="TH SarabunPSK" pitchFamily="34" charset="-34"/>
                <a:cs typeface="TH SarabunPSK" pitchFamily="34" charset="-34"/>
              </a:rPr>
              <a:t>แผนพัฒนาทรัพยากรมนุษย์ </a:t>
            </a:r>
            <a:r>
              <a:rPr lang="en-US" sz="1050" spc="-60" dirty="0" smtClean="0">
                <a:latin typeface="TH SarabunPSK" pitchFamily="34" charset="-34"/>
                <a:cs typeface="TH SarabunPSK" pitchFamily="34" charset="-34"/>
              </a:rPr>
              <a:t>20  </a:t>
            </a:r>
            <a:r>
              <a:rPr lang="th-TH" sz="1050" spc="-60" dirty="0" smtClean="0">
                <a:latin typeface="TH SarabunPSK" pitchFamily="34" charset="-34"/>
                <a:cs typeface="TH SarabunPSK" pitchFamily="34" charset="-34"/>
              </a:rPr>
              <a:t>ปี</a:t>
            </a:r>
          </a:p>
          <a:p>
            <a:pPr marL="85725" indent="-85725">
              <a:lnSpc>
                <a:spcPct val="80000"/>
              </a:lnSpc>
              <a:buFont typeface="Arial" pitchFamily="34" charset="0"/>
              <a:buChar char="•"/>
            </a:pPr>
            <a:r>
              <a:rPr lang="th-TH" sz="1050" dirty="0" smtClean="0">
                <a:latin typeface="TH SarabunPSK" pitchFamily="34" charset="-34"/>
                <a:cs typeface="TH SarabunPSK" pitchFamily="34" charset="-34"/>
              </a:rPr>
              <a:t>แผนแม่บทด้านแรงงาน</a:t>
            </a:r>
          </a:p>
          <a:p>
            <a:pPr marL="85725" indent="-85725">
              <a:lnSpc>
                <a:spcPct val="80000"/>
              </a:lnSpc>
              <a:buFont typeface="Arial" pitchFamily="34" charset="0"/>
              <a:buChar char="•"/>
            </a:pPr>
            <a:r>
              <a:rPr lang="th-TH" sz="1050" spc="-50" dirty="0" smtClean="0">
                <a:latin typeface="TH SarabunPSK" pitchFamily="34" charset="-34"/>
                <a:cs typeface="TH SarabunPSK" pitchFamily="34" charset="-34"/>
              </a:rPr>
              <a:t>นโยบาย </a:t>
            </a:r>
            <a:r>
              <a:rPr lang="en-US" sz="1050" spc="-50" dirty="0" smtClean="0">
                <a:latin typeface="TH SarabunPSK" pitchFamily="34" charset="-34"/>
                <a:cs typeface="TH SarabunPSK" pitchFamily="34" charset="-34"/>
              </a:rPr>
              <a:t>3A </a:t>
            </a:r>
            <a:r>
              <a:rPr lang="th-TH" sz="1050" spc="-50" dirty="0" smtClean="0">
                <a:latin typeface="TH SarabunPSK" pitchFamily="34" charset="-34"/>
                <a:cs typeface="TH SarabunPSK" pitchFamily="34" charset="-34"/>
              </a:rPr>
              <a:t>ได้แก่ </a:t>
            </a:r>
            <a:r>
              <a:rPr lang="en-US" sz="1050" spc="-50" dirty="0" smtClean="0">
                <a:latin typeface="TH SarabunPSK" pitchFamily="34" charset="-34"/>
                <a:cs typeface="TH SarabunPSK" pitchFamily="34" charset="-34"/>
              </a:rPr>
              <a:t>Agenda Area </a:t>
            </a:r>
            <a:r>
              <a:rPr lang="en-US" sz="1050" spc="-50" dirty="0" err="1" smtClean="0">
                <a:latin typeface="TH SarabunPSK" pitchFamily="34" charset="-34"/>
                <a:cs typeface="TH SarabunPSK" pitchFamily="34" charset="-34"/>
              </a:rPr>
              <a:t>Admisatation</a:t>
            </a:r>
            <a:r>
              <a:rPr lang="en-US" sz="1050" spc="-50" dirty="0" smtClean="0">
                <a:latin typeface="TH SarabunPSK" pitchFamily="34" charset="-34"/>
                <a:cs typeface="TH SarabunPSK" pitchFamily="34" charset="-34"/>
              </a:rPr>
              <a:t> 11:4:6 </a:t>
            </a:r>
            <a:r>
              <a:rPr lang="th-TH" sz="1050" spc="-50" dirty="0" smtClean="0">
                <a:latin typeface="TH SarabunPSK" pitchFamily="34" charset="-34"/>
                <a:cs typeface="TH SarabunPSK" pitchFamily="34" charset="-34"/>
              </a:rPr>
              <a:t>ของ รมว.รง. </a:t>
            </a:r>
            <a:endParaRPr lang="th-TH" sz="1050" spc="-5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1" name="สี่เหลี่ยมผืนผ้า 90"/>
          <p:cNvSpPr/>
          <p:nvPr/>
        </p:nvSpPr>
        <p:spPr>
          <a:xfrm>
            <a:off x="6664885" y="2274193"/>
            <a:ext cx="873621" cy="6955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แผนปฏิบัติการ</a:t>
            </a:r>
          </a:p>
          <a:p>
            <a:pPr>
              <a:lnSpc>
                <a:spcPct val="80000"/>
              </a:lnSpc>
              <a:defRPr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ระยะสั้น 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ปี</a:t>
            </a:r>
          </a:p>
          <a:p>
            <a:pPr>
              <a:lnSpc>
                <a:spcPct val="80000"/>
              </a:lnSpc>
              <a:defRPr/>
            </a:pPr>
            <a:r>
              <a:rPr lang="th-TH" sz="1200" b="1" spc="-40" dirty="0" smtClean="0">
                <a:latin typeface="TH SarabunPSK" pitchFamily="34" charset="-34"/>
                <a:cs typeface="TH SarabunPSK" pitchFamily="34" charset="-34"/>
              </a:rPr>
              <a:t>ระยะกลาง </a:t>
            </a:r>
            <a:r>
              <a:rPr lang="en-US" sz="1200" spc="-40" dirty="0" smtClean="0">
                <a:latin typeface="TH SarabunPSK" pitchFamily="34" charset="-34"/>
                <a:cs typeface="TH SarabunPSK" pitchFamily="34" charset="-34"/>
              </a:rPr>
              <a:t>1-3 </a:t>
            </a:r>
            <a:r>
              <a:rPr lang="th-TH" sz="1200" spc="-40" dirty="0" smtClean="0">
                <a:latin typeface="TH SarabunPSK" pitchFamily="34" charset="-34"/>
                <a:cs typeface="TH SarabunPSK" pitchFamily="34" charset="-34"/>
              </a:rPr>
              <a:t>ปี</a:t>
            </a:r>
          </a:p>
          <a:p>
            <a:pPr>
              <a:lnSpc>
                <a:spcPct val="80000"/>
              </a:lnSpc>
              <a:defRPr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ระยะยาว 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3-5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ปี</a:t>
            </a:r>
          </a:p>
        </p:txBody>
      </p:sp>
      <p:sp>
        <p:nvSpPr>
          <p:cNvPr id="92" name="สี่เหลี่ยมผืนผ้ามุมมน 91"/>
          <p:cNvSpPr/>
          <p:nvPr/>
        </p:nvSpPr>
        <p:spPr>
          <a:xfrm>
            <a:off x="59191" y="3541824"/>
            <a:ext cx="1501388" cy="335584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en-US" sz="1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การขับเคลื่อนยุทธศาสตร์</a:t>
            </a:r>
            <a:endParaRPr lang="th-TH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3" name="สี่เหลี่ยมผืนผ้า 92"/>
          <p:cNvSpPr/>
          <p:nvPr/>
        </p:nvSpPr>
        <p:spPr>
          <a:xfrm>
            <a:off x="1897888" y="3230155"/>
            <a:ext cx="2089689" cy="11480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  <a:defRPr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คณะกรรมการแก้ไขปัญหาการขาดแคลนแรงงานระดับชาติ</a:t>
            </a:r>
          </a:p>
          <a:p>
            <a:pPr algn="ctr">
              <a:lnSpc>
                <a:spcPct val="70000"/>
              </a:lnSpc>
              <a:defRPr/>
            </a:pP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(มติ ครม. </a:t>
            </a:r>
            <a:r>
              <a:rPr lang="en-US" sz="1000" dirty="0" smtClean="0">
                <a:latin typeface="TH SarabunPSK" pitchFamily="34" charset="-34"/>
                <a:cs typeface="TH SarabunPSK" pitchFamily="34" charset="-34"/>
              </a:rPr>
              <a:t>26 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เม.ย. </a:t>
            </a:r>
            <a:r>
              <a:rPr lang="en-US" sz="1000" dirty="0" smtClean="0">
                <a:latin typeface="TH SarabunPSK" pitchFamily="34" charset="-34"/>
                <a:cs typeface="TH SarabunPSK" pitchFamily="34" charset="-34"/>
              </a:rPr>
              <a:t>54 </a:t>
            </a:r>
            <a:r>
              <a:rPr lang="th-TH" sz="1000" b="1" dirty="0" smtClean="0">
                <a:latin typeface="TH SarabunPSK" pitchFamily="34" charset="-34"/>
                <a:cs typeface="TH SarabunPSK" pitchFamily="34" charset="-34"/>
              </a:rPr>
              <a:t>รมว. เป็น </a:t>
            </a:r>
            <a:r>
              <a:rPr lang="th-TH" sz="1000" b="1" dirty="0" err="1" smtClean="0">
                <a:latin typeface="TH SarabunPSK" pitchFamily="34" charset="-34"/>
                <a:cs typeface="TH SarabunPSK" pitchFamily="34" charset="-34"/>
              </a:rPr>
              <a:t>ปธ</a:t>
            </a:r>
            <a:r>
              <a:rPr lang="th-TH" sz="10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88900" indent="-88900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ทบทวนแผนยุทธศาสตร์ฯ </a:t>
            </a:r>
            <a:r>
              <a:rPr lang="en-US" sz="1000" dirty="0" smtClean="0">
                <a:latin typeface="TH SarabunPSK" pitchFamily="34" charset="-34"/>
                <a:cs typeface="TH SarabunPSK" pitchFamily="34" charset="-34"/>
              </a:rPr>
              <a:t>60-64</a:t>
            </a:r>
            <a:endParaRPr lang="en-US" sz="1000" dirty="0">
              <a:latin typeface="TH SarabunPSK" pitchFamily="34" charset="-34"/>
              <a:cs typeface="TH SarabunPSK" pitchFamily="34" charset="-34"/>
            </a:endParaRPr>
          </a:p>
          <a:p>
            <a:pPr marL="88900" indent="-88900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แต่งตั้งคณะกรรมการขับเคลื่อน</a:t>
            </a:r>
            <a:r>
              <a:rPr lang="th-TH" sz="1000" smtClean="0">
                <a:latin typeface="TH SarabunPSK" pitchFamily="34" charset="-34"/>
                <a:cs typeface="TH SarabunPSK" pitchFamily="34" charset="-34"/>
              </a:rPr>
              <a:t>ยุทธศาสตร์ </a:t>
            </a:r>
            <a:br>
              <a:rPr lang="th-TH" sz="100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ในรูปแบบประชารัฐ)</a:t>
            </a:r>
            <a:endParaRPr lang="th-TH" sz="1000" spc="-20" dirty="0" smtClean="0">
              <a:latin typeface="TH SarabunPSK" pitchFamily="34" charset="-34"/>
              <a:cs typeface="TH SarabunPSK" pitchFamily="34" charset="-34"/>
            </a:endParaRPr>
          </a:p>
          <a:p>
            <a:pPr marL="88900" indent="-88900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th-TH" sz="1000" spc="-20" dirty="0" smtClean="0">
                <a:latin typeface="TH SarabunPSK" pitchFamily="34" charset="-34"/>
                <a:cs typeface="TH SarabunPSK" pitchFamily="34" charset="-34"/>
              </a:rPr>
              <a:t>ขับเคลื่อนแผนยุทธศาสตร์</a:t>
            </a:r>
          </a:p>
          <a:p>
            <a:pPr marL="88900" indent="-88900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th-TH" sz="1000" spc="-20" dirty="0" smtClean="0">
                <a:latin typeface="TH SarabunPSK" pitchFamily="34" charset="-34"/>
                <a:cs typeface="TH SarabunPSK" pitchFamily="34" charset="-34"/>
              </a:rPr>
              <a:t>ติดตามประเมินผล</a:t>
            </a:r>
          </a:p>
          <a:p>
            <a:pPr marL="88900" indent="-88900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th-TH" sz="1000" spc="-20" dirty="0">
                <a:latin typeface="TH SarabunPSK" pitchFamily="34" charset="-34"/>
                <a:cs typeface="TH SarabunPSK" pitchFamily="34" charset="-34"/>
              </a:rPr>
              <a:t>แต่งตั้งคณะอนุกรรมการ/คณะทำงานฯ</a:t>
            </a:r>
            <a:endParaRPr lang="en-US" sz="1000" spc="-2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4" name="สี่เหลี่ยมผืนผ้า 93"/>
          <p:cNvSpPr/>
          <p:nvPr/>
        </p:nvSpPr>
        <p:spPr>
          <a:xfrm>
            <a:off x="6546518" y="3238872"/>
            <a:ext cx="1878257" cy="8351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th-TH" sz="1000" b="1" dirty="0" smtClean="0">
                <a:latin typeface="TH SarabunPSK" pitchFamily="34" charset="-34"/>
                <a:cs typeface="TH SarabunPSK" pitchFamily="34" charset="-34"/>
              </a:rPr>
              <a:t>ระดับชาติ 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– นายก/รองนายก เป็น </a:t>
            </a:r>
            <a:r>
              <a:rPr lang="th-TH" sz="1000" dirty="0" err="1" smtClean="0">
                <a:latin typeface="TH SarabunPSK" pitchFamily="34" charset="-34"/>
                <a:cs typeface="TH SarabunPSK" pitchFamily="34" charset="-34"/>
              </a:rPr>
              <a:t>ปธ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>
              <a:lnSpc>
                <a:spcPct val="80000"/>
              </a:lnSpc>
              <a:defRPr/>
            </a:pPr>
            <a:r>
              <a:rPr lang="th-TH" sz="1000" b="1" dirty="0" smtClean="0">
                <a:latin typeface="TH SarabunPSK" pitchFamily="34" charset="-34"/>
                <a:cs typeface="TH SarabunPSK" pitchFamily="34" charset="-34"/>
              </a:rPr>
              <a:t>ระดับกระทรวง 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– รมว./ปลัด เป็น </a:t>
            </a:r>
            <a:r>
              <a:rPr lang="th-TH" sz="1000" dirty="0" err="1" smtClean="0">
                <a:latin typeface="TH SarabunPSK" pitchFamily="34" charset="-34"/>
                <a:cs typeface="TH SarabunPSK" pitchFamily="34" charset="-34"/>
              </a:rPr>
              <a:t>ปธ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>
              <a:lnSpc>
                <a:spcPct val="80000"/>
              </a:lnSpc>
              <a:defRPr/>
            </a:pPr>
            <a:r>
              <a:rPr lang="th-TH" sz="1000" b="1" dirty="0" smtClean="0">
                <a:latin typeface="TH SarabunPSK" pitchFamily="34" charset="-34"/>
                <a:cs typeface="TH SarabunPSK" pitchFamily="34" charset="-34"/>
              </a:rPr>
              <a:t>ระดับกรม 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– อธิบดี เป็น </a:t>
            </a:r>
            <a:r>
              <a:rPr lang="th-TH" sz="1000" dirty="0" err="1" smtClean="0">
                <a:latin typeface="TH SarabunPSK" pitchFamily="34" charset="-34"/>
                <a:cs typeface="TH SarabunPSK" pitchFamily="34" charset="-34"/>
              </a:rPr>
              <a:t>ปธ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.</a:t>
            </a:r>
            <a:endParaRPr lang="th-TH" sz="10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ct val="80000"/>
              </a:lnSpc>
              <a:defRPr/>
            </a:pPr>
            <a:r>
              <a:rPr lang="th-TH" sz="1000" b="1" dirty="0" smtClean="0">
                <a:latin typeface="TH SarabunPSK" pitchFamily="34" charset="-34"/>
                <a:cs typeface="TH SarabunPSK" pitchFamily="34" charset="-34"/>
              </a:rPr>
              <a:t>ระดับจังหวัด 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– แรงงาน </a:t>
            </a:r>
            <a:r>
              <a:rPr lang="th-TH" sz="1000" dirty="0" err="1" smtClean="0">
                <a:latin typeface="TH SarabunPSK" pitchFamily="34" charset="-34"/>
                <a:cs typeface="TH SarabunPSK" pitchFamily="34" charset="-34"/>
              </a:rPr>
              <a:t>จว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. เป็น </a:t>
            </a:r>
            <a:r>
              <a:rPr lang="th-TH" sz="1000" dirty="0" err="1" smtClean="0">
                <a:latin typeface="TH SarabunPSK" pitchFamily="34" charset="-34"/>
                <a:cs typeface="TH SarabunPSK" pitchFamily="34" charset="-34"/>
              </a:rPr>
              <a:t>ปธ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. โดยมี </a:t>
            </a:r>
            <a:r>
              <a:rPr lang="en-US" sz="1000" dirty="0" smtClean="0">
                <a:latin typeface="TH SarabunPSK" pitchFamily="34" charset="-34"/>
                <a:cs typeface="TH SarabunPSK" pitchFamily="34" charset="-34"/>
              </a:rPr>
              <a:t>4 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หน่วยงาน รง. และหน่วยงานข้างเคียง อาทิ อก. </a:t>
            </a:r>
            <a:r>
              <a:rPr lang="th-TH" sz="1000" dirty="0" err="1" smtClean="0">
                <a:latin typeface="TH SarabunPSK" pitchFamily="34" charset="-34"/>
                <a:cs typeface="TH SarabunPSK" pitchFamily="34" charset="-34"/>
              </a:rPr>
              <a:t>พณ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1000" dirty="0" err="1" smtClean="0">
                <a:latin typeface="TH SarabunPSK" pitchFamily="34" charset="-34"/>
                <a:cs typeface="TH SarabunPSK" pitchFamily="34" charset="-34"/>
              </a:rPr>
              <a:t>พม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. มท. ฯลฯ โดยมี </a:t>
            </a:r>
            <a:r>
              <a:rPr lang="th-TH" sz="1000" dirty="0" err="1" smtClean="0">
                <a:latin typeface="TH SarabunPSK" pitchFamily="34" charset="-34"/>
                <a:cs typeface="TH SarabunPSK" pitchFamily="34" charset="-34"/>
              </a:rPr>
              <a:t>สจจ</a:t>
            </a:r>
            <a:r>
              <a:rPr lang="th-TH" sz="1000" dirty="0" smtClean="0">
                <a:latin typeface="TH SarabunPSK" pitchFamily="34" charset="-34"/>
                <a:cs typeface="TH SarabunPSK" pitchFamily="34" charset="-34"/>
              </a:rPr>
              <a:t>. เป็นเลขา </a:t>
            </a:r>
            <a:endParaRPr lang="th-TH" sz="1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1" name="สี่เหลี่ยมผืนผ้า 80"/>
          <p:cNvSpPr/>
          <p:nvPr/>
        </p:nvSpPr>
        <p:spPr>
          <a:xfrm>
            <a:off x="4594553" y="3387527"/>
            <a:ext cx="1633631" cy="24513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12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เสนอเป็นวาระแห่งชาติ</a:t>
            </a:r>
          </a:p>
        </p:txBody>
      </p:sp>
      <p:sp>
        <p:nvSpPr>
          <p:cNvPr id="96" name="สี่เหลี่ยมผืนผ้ามุมมน 95"/>
          <p:cNvSpPr/>
          <p:nvPr/>
        </p:nvSpPr>
        <p:spPr>
          <a:xfrm>
            <a:off x="56976" y="4157140"/>
            <a:ext cx="1501388" cy="335584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en-US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1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1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การติดตาม ประเมินผล </a:t>
            </a:r>
          </a:p>
          <a:p>
            <a:pPr algn="ctr">
              <a:lnSpc>
                <a:spcPct val="80000"/>
              </a:lnSpc>
            </a:pPr>
            <a:r>
              <a:rPr lang="th-TH" sz="1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และรายงานผล</a:t>
            </a:r>
            <a:endParaRPr lang="th-TH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8" name="สี่เหลี่ยมผืนผ้ามุมมน 97"/>
          <p:cNvSpPr/>
          <p:nvPr/>
        </p:nvSpPr>
        <p:spPr>
          <a:xfrm>
            <a:off x="46277" y="4667220"/>
            <a:ext cx="1501388" cy="275574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Flag Ship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9" name="สี่เหลี่ยมผืนผ้า 98"/>
          <p:cNvSpPr/>
          <p:nvPr/>
        </p:nvSpPr>
        <p:spPr>
          <a:xfrm>
            <a:off x="4509517" y="4227934"/>
            <a:ext cx="1792478" cy="2451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คณะอนุกรรมการติดตามและประเมินผล</a:t>
            </a:r>
            <a:endParaRPr lang="th-TH" sz="14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0" name="สี่เหลี่ยมผืนผ้า 99"/>
          <p:cNvSpPr/>
          <p:nvPr/>
        </p:nvSpPr>
        <p:spPr>
          <a:xfrm>
            <a:off x="6553599" y="4102761"/>
            <a:ext cx="2554904" cy="3928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ผู้ตรวจสำนักนายก/</a:t>
            </a:r>
            <a:r>
              <a:rPr lang="th-TH" sz="1200" b="1" dirty="0" err="1" smtClean="0">
                <a:latin typeface="TH SarabunPSK" pitchFamily="34" charset="-34"/>
                <a:cs typeface="TH SarabunPSK" pitchFamily="34" charset="-34"/>
              </a:rPr>
              <a:t>ผต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.กระทรวง/</a:t>
            </a:r>
            <a:r>
              <a:rPr lang="th-TH" sz="1200" b="1" dirty="0" err="1" smtClean="0">
                <a:latin typeface="TH SarabunPSK" pitchFamily="34" charset="-34"/>
                <a:cs typeface="TH SarabunPSK" pitchFamily="34" charset="-34"/>
              </a:rPr>
              <a:t>ผต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.กรม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เป็นผู้ติดตามผลเป็นรายไตรมาส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1" name="สี่เหลี่ยมผืนผ้า 100"/>
          <p:cNvSpPr/>
          <p:nvPr/>
        </p:nvSpPr>
        <p:spPr>
          <a:xfrm>
            <a:off x="1907703" y="4577891"/>
            <a:ext cx="7200799" cy="5355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>
              <a:lnSpc>
                <a:spcPct val="80000"/>
              </a:lnSpc>
              <a:buFont typeface="+mj-lt"/>
              <a:buAutoNum type="arabicPeriod"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โครงการแก้ไขปัญหาผลกระทบจากเทคโนโลยีเปลี่ยนโลก (</a:t>
            </a:r>
            <a:r>
              <a:rPr lang="en-US" sz="1200" b="1" dirty="0" smtClean="0">
                <a:latin typeface="TH SarabunPSK" pitchFamily="34" charset="-34"/>
                <a:cs typeface="TH SarabunPSK" pitchFamily="34" charset="-34"/>
              </a:rPr>
              <a:t>Disruptive Technology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12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1200" b="1" dirty="0" smtClean="0">
              <a:latin typeface="TH SarabunPSK" pitchFamily="34" charset="-34"/>
              <a:cs typeface="TH SarabunPSK" pitchFamily="34" charset="-34"/>
            </a:endParaRPr>
          </a:p>
          <a:p>
            <a:pPr marL="180975" indent="-180975">
              <a:lnSpc>
                <a:spcPct val="80000"/>
              </a:lnSpc>
              <a:buFont typeface="+mj-lt"/>
              <a:buAutoNum type="arabicPeriod"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โครงการส่งเสริมการมีงานทำให้กับกลุ่มแรงงานเฉพาะ (นักเรียนนักศึกษา, ผู้สูงอายุ, คนพิการ, ทหารปลดประจำการ, ผู้พ้นโทษ, และบุคคลที่ไม่มีสัญชาติไทย)</a:t>
            </a:r>
          </a:p>
          <a:p>
            <a:pPr marL="180975" indent="-180975">
              <a:lnSpc>
                <a:spcPct val="80000"/>
              </a:lnSpc>
              <a:buFont typeface="+mj-lt"/>
              <a:buAutoNum type="arabicPeriod"/>
            </a:pP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โครงการ</a:t>
            </a: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รักถิ่นกำเนิด นำแรงงานที่ทำงานต่างประเทศกลับมาทำงานในประเทศไทย</a:t>
            </a:r>
            <a:endParaRPr lang="th-TH" sz="12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5" name="ลูกศรขวา 104"/>
          <p:cNvSpPr/>
          <p:nvPr/>
        </p:nvSpPr>
        <p:spPr>
          <a:xfrm>
            <a:off x="1595917" y="2571750"/>
            <a:ext cx="155193" cy="116867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6" name="ลูกศรขวา 105"/>
          <p:cNvSpPr/>
          <p:nvPr/>
        </p:nvSpPr>
        <p:spPr>
          <a:xfrm>
            <a:off x="2355656" y="2571751"/>
            <a:ext cx="139768" cy="11686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7" name="ลูกศรขวา 106"/>
          <p:cNvSpPr/>
          <p:nvPr/>
        </p:nvSpPr>
        <p:spPr>
          <a:xfrm>
            <a:off x="3663728" y="2571751"/>
            <a:ext cx="151790" cy="11686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1" name="ลูกศรขวา 110"/>
          <p:cNvSpPr/>
          <p:nvPr/>
        </p:nvSpPr>
        <p:spPr>
          <a:xfrm>
            <a:off x="4412080" y="2571750"/>
            <a:ext cx="151790" cy="11686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2" name="ลูกศรขวา 111"/>
          <p:cNvSpPr/>
          <p:nvPr/>
        </p:nvSpPr>
        <p:spPr>
          <a:xfrm>
            <a:off x="6498764" y="2571750"/>
            <a:ext cx="151790" cy="11686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3" name="ลูกศรขวา 112"/>
          <p:cNvSpPr/>
          <p:nvPr/>
        </p:nvSpPr>
        <p:spPr>
          <a:xfrm>
            <a:off x="7566213" y="2571750"/>
            <a:ext cx="151790" cy="11686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4" name="ลูกศรขวา 113"/>
          <p:cNvSpPr/>
          <p:nvPr/>
        </p:nvSpPr>
        <p:spPr>
          <a:xfrm>
            <a:off x="1589721" y="3651182"/>
            <a:ext cx="274859" cy="119591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6" name="ลูกศรขวา 115"/>
          <p:cNvSpPr/>
          <p:nvPr/>
        </p:nvSpPr>
        <p:spPr>
          <a:xfrm>
            <a:off x="6252760" y="3770773"/>
            <a:ext cx="272981" cy="120810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8" name="ลูกศรขวา 117"/>
          <p:cNvSpPr/>
          <p:nvPr/>
        </p:nvSpPr>
        <p:spPr>
          <a:xfrm>
            <a:off x="3993460" y="3624977"/>
            <a:ext cx="439547" cy="118584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9" name="สี่เหลี่ยมผืนผ้า 118"/>
          <p:cNvSpPr/>
          <p:nvPr/>
        </p:nvSpPr>
        <p:spPr>
          <a:xfrm>
            <a:off x="3910719" y="3453340"/>
            <a:ext cx="6303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เสนอ ครม.</a:t>
            </a:r>
            <a:endParaRPr lang="th-TH" sz="1200" dirty="0">
              <a:solidFill>
                <a:srgbClr val="002060"/>
              </a:solidFill>
            </a:endParaRPr>
          </a:p>
        </p:txBody>
      </p:sp>
      <p:sp>
        <p:nvSpPr>
          <p:cNvPr id="120" name="ลูกศรขวา 119"/>
          <p:cNvSpPr/>
          <p:nvPr/>
        </p:nvSpPr>
        <p:spPr>
          <a:xfrm>
            <a:off x="1595917" y="4354620"/>
            <a:ext cx="2870167" cy="11844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1" name="สี่เหลี่ยมผืนผ้า 120"/>
          <p:cNvSpPr/>
          <p:nvPr/>
        </p:nvSpPr>
        <p:spPr>
          <a:xfrm>
            <a:off x="3949884" y="4168927"/>
            <a:ext cx="4539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แต่งตั้ง</a:t>
            </a:r>
            <a:endParaRPr lang="th-TH" sz="1200" dirty="0">
              <a:solidFill>
                <a:srgbClr val="002060"/>
              </a:solidFill>
            </a:endParaRPr>
          </a:p>
        </p:txBody>
      </p:sp>
      <p:sp>
        <p:nvSpPr>
          <p:cNvPr id="124" name="ลูกศรขวา 123"/>
          <p:cNvSpPr/>
          <p:nvPr/>
        </p:nvSpPr>
        <p:spPr>
          <a:xfrm>
            <a:off x="1589721" y="4751519"/>
            <a:ext cx="279883" cy="116867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6" name="ลูกศรขวา 125"/>
          <p:cNvSpPr/>
          <p:nvPr/>
        </p:nvSpPr>
        <p:spPr>
          <a:xfrm>
            <a:off x="6347817" y="4299942"/>
            <a:ext cx="151790" cy="11686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สี่เหลี่ยมผืนผ้า 49"/>
          <p:cNvSpPr/>
          <p:nvPr/>
        </p:nvSpPr>
        <p:spPr>
          <a:xfrm>
            <a:off x="1487233" y="3475909"/>
            <a:ext cx="45236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050" b="1" dirty="0" smtClean="0">
                <a:latin typeface="TH SarabunPSK" pitchFamily="34" charset="-34"/>
                <a:cs typeface="TH SarabunPSK" pitchFamily="34" charset="-34"/>
              </a:rPr>
              <a:t>ประชุม</a:t>
            </a:r>
            <a:endParaRPr lang="th-TH" sz="1050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600574" y="3701633"/>
            <a:ext cx="1627609" cy="3928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1200" b="1" dirty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ปรับปรุงคำสั่งคณะกรรมการ/คณะอนุกรรมการ/คณะทำงาน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วงเล็บปีกกาซ้าย 4"/>
          <p:cNvSpPr/>
          <p:nvPr/>
        </p:nvSpPr>
        <p:spPr>
          <a:xfrm>
            <a:off x="4445820" y="3459535"/>
            <a:ext cx="134491" cy="446407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1673513" y="2031382"/>
            <a:ext cx="5964619" cy="1175142"/>
          </a:xfrm>
          <a:prstGeom prst="roundRect">
            <a:avLst>
              <a:gd name="adj" fmla="val 49825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3838520" y="1800190"/>
            <a:ext cx="1462260" cy="321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วิเคราะห์และทบทวน</a:t>
            </a:r>
            <a:endParaRPr lang="th-TH" sz="1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-36512" y="42178"/>
            <a:ext cx="2635658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  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250,000 </a:t>
            </a:r>
            <a:r>
              <a:rPr lang="th-TH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คน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7" name="Picture 4" descr="Related image"/>
          <p:cNvPicPr>
            <a:picLocks noChangeAspect="1" noChangeArrowheads="1"/>
          </p:cNvPicPr>
          <p:nvPr/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862" y="692697"/>
            <a:ext cx="221871" cy="166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46" descr="Image result for ไอคอนเกษตรกร"/>
          <p:cNvPicPr>
            <a:picLocks noChangeAspect="1" noChangeArrowheads="1"/>
          </p:cNvPicPr>
          <p:nvPr/>
        </p:nvPicPr>
        <p:blipFill>
          <a:blip r:embed="rId13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950" y="864050"/>
            <a:ext cx="209615" cy="208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Related image"/>
          <p:cNvPicPr>
            <a:picLocks noChangeAspect="1" noChangeArrowheads="1"/>
          </p:cNvPicPr>
          <p:nvPr/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986" y="1072417"/>
            <a:ext cx="242786" cy="221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5" descr="Image result for ไอคอนเงิน"/>
          <p:cNvPicPr>
            <a:picLocks noChangeAspect="1" noChangeArrowheads="1"/>
          </p:cNvPicPr>
          <p:nvPr/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691" y="1534417"/>
            <a:ext cx="214138" cy="21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4" descr="Related image"/>
          <p:cNvPicPr>
            <a:picLocks noChangeAspect="1" noChangeArrowheads="1"/>
          </p:cNvPicPr>
          <p:nvPr/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079" y="1309514"/>
            <a:ext cx="228373" cy="20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วงรี 6"/>
          <p:cNvSpPr/>
          <p:nvPr/>
        </p:nvSpPr>
        <p:spPr>
          <a:xfrm>
            <a:off x="841873" y="32651"/>
            <a:ext cx="1263570" cy="348739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3115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961</TotalTime>
  <Words>543</Words>
  <Application>Microsoft Office PowerPoint</Application>
  <PresentationFormat>นำเสนอทางหน้าจอ (16:9)</PresentationFormat>
  <Paragraphs>81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10" baseType="lpstr">
      <vt:lpstr>Angsana New</vt:lpstr>
      <vt:lpstr>Arial</vt:lpstr>
      <vt:lpstr>Calibri</vt:lpstr>
      <vt:lpstr>Cordia New</vt:lpstr>
      <vt:lpstr>JasmineUPC</vt:lpstr>
      <vt:lpstr>Tahoma</vt:lpstr>
      <vt:lpstr>TH SarabunPSK</vt:lpstr>
      <vt:lpstr>ชุดรูปแบบของ Office</vt:lpstr>
      <vt:lpstr>งานนำเสนอ PowerPoint</vt:lpstr>
      <vt:lpstr>การแก้ไขปัญหาการขาดแคลนแรงงานอย่างเป็นระบบ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เศรษฐกิจพอเพียง</dc:title>
  <dc:creator>admin</dc:creator>
  <cp:lastModifiedBy>Kuroi_Ying</cp:lastModifiedBy>
  <cp:revision>84</cp:revision>
  <dcterms:created xsi:type="dcterms:W3CDTF">2018-09-03T14:11:43Z</dcterms:created>
  <dcterms:modified xsi:type="dcterms:W3CDTF">2018-10-17T02:28:50Z</dcterms:modified>
</cp:coreProperties>
</file>