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60" r:id="rId3"/>
    <p:sldId id="262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2" r:id="rId12"/>
    <p:sldId id="271" r:id="rId13"/>
    <p:sldId id="261" r:id="rId14"/>
  </p:sldIdLst>
  <p:sldSz cx="9144000" cy="6858000" type="screen4x3"/>
  <p:notesSz cx="6808788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13914F"/>
    <a:srgbClr val="B57FA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backup%20d\&#3605;&#3636;&#3604;&#3605;&#3634;&#3617;&#3611;&#3619;&#3632;&#3648;&#3617;&#3636;&#3609;&#3612;&#3621;&#3626;&#3633;&#3617;&#3620;&#3636;&#3607;&#3608;&#3636;&#3660;&#3650;&#3588;&#3619;&#3591;&#3585;&#3634;&#3619;\&#3649;&#3610;&#3610;&#3605;&#3636;&#3604;&#3605;&#3634;&#3617;&#3649;&#3618;&#3585;&#3611;&#3619;&#3632;&#3648;&#3616;&#3607;\&#3626;&#3619;&#3640;&#3611;&#3612;&#3621;&#3585;&#3634;&#3619;&#3605;&#3636;&#3604;&#3605;&#3634;&#3617;&#3611;&#3637;%2060\&#3626;&#3619;&#3640;&#3611;&#3612;&#3621;&#3649;&#3610;&#3610;&#3605;&#3629;&#3610;&#3607;&#3633;&#3609;&#3607;&#3637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backup%20d\&#3605;&#3636;&#3604;&#3605;&#3634;&#3617;&#3611;&#3619;&#3632;&#3648;&#3617;&#3636;&#3609;&#3612;&#3621;&#3626;&#3633;&#3617;&#3620;&#3636;&#3607;&#3608;&#3636;&#3660;&#3650;&#3588;&#3619;&#3591;&#3585;&#3634;&#3619;\&#3649;&#3610;&#3610;&#3605;&#3636;&#3604;&#3605;&#3634;&#3617;&#3649;&#3618;&#3585;&#3611;&#3619;&#3632;&#3648;&#3616;&#3607;\&#3626;&#3619;&#3640;&#3611;&#3612;&#3621;&#3585;&#3634;&#3619;&#3605;&#3636;&#3604;&#3605;&#3634;&#3617;&#3611;&#3637;%2060\&#3626;&#3619;&#3640;&#3611;&#3612;&#3621;&#3649;&#3610;&#3610;&#3605;&#3629;&#3610;&#3607;&#3633;&#3609;&#3607;&#3637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Sheet4!$B$2</c:f>
              <c:strCache>
                <c:ptCount val="1"/>
                <c:pt idx="0">
                  <c:v>เกษตร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Sheet4!$A$3:$A$11</c:f>
              <c:strCache>
                <c:ptCount val="9"/>
                <c:pt idx="0">
                  <c:v>เขตเศรษฐกิจพิเศษ</c:v>
                </c:pt>
                <c:pt idx="1">
                  <c:v>ชายแดนภาคใต้</c:v>
                </c:pt>
                <c:pt idx="2">
                  <c:v>โลจิสติกส์ฯ</c:v>
                </c:pt>
                <c:pt idx="3">
                  <c:v>กลุ่มเป้าหมายเฉพาะเพื่อเพิ่มโอกาสในการประกอบอาชีพ</c:v>
                </c:pt>
                <c:pt idx="4">
                  <c:v>ผู้สูงอายุเพื่อเพิ่มโอกาสในการประกอบอาชีพ</c:v>
                </c:pt>
                <c:pt idx="5">
                  <c:v>เทิดทูนสถาบันพระมหากษัตริย์</c:v>
                </c:pt>
                <c:pt idx="6">
                  <c:v>เพิ่มผลิตภาพแรงงานไทย</c:v>
                </c:pt>
                <c:pt idx="7">
                  <c:v>พัฒนาศักยภาพแรงงานรองรับภาคอุตสาหกรมและบริการฯ</c:v>
                </c:pt>
                <c:pt idx="8">
                  <c:v>พัฒนาศักยภาพฝีมือแรงงานทั้งระบบฯ</c:v>
                </c:pt>
              </c:strCache>
            </c:strRef>
          </c:cat>
          <c:val>
            <c:numRef>
              <c:f>Sheet4!$B$3:$B$11</c:f>
              <c:numCache>
                <c:formatCode>General</c:formatCode>
                <c:ptCount val="9"/>
                <c:pt idx="0" formatCode="0.00">
                  <c:v>34.270000000000003</c:v>
                </c:pt>
                <c:pt idx="1">
                  <c:v>60.290000000000013</c:v>
                </c:pt>
                <c:pt idx="2" formatCode="0.00">
                  <c:v>24.6</c:v>
                </c:pt>
                <c:pt idx="3">
                  <c:v>56.730000000000011</c:v>
                </c:pt>
                <c:pt idx="4" formatCode="0.00">
                  <c:v>51.07</c:v>
                </c:pt>
                <c:pt idx="5">
                  <c:v>99.27</c:v>
                </c:pt>
              </c:numCache>
            </c:numRef>
          </c:val>
        </c:ser>
        <c:ser>
          <c:idx val="1"/>
          <c:order val="1"/>
          <c:tx>
            <c:strRef>
              <c:f>Sheet4!$C$2</c:f>
              <c:strCache>
                <c:ptCount val="1"/>
                <c:pt idx="0">
                  <c:v>ท่องเที่ยวและบริการ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</c:spPr>
          <c:cat>
            <c:strRef>
              <c:f>Sheet4!$A$3:$A$11</c:f>
              <c:strCache>
                <c:ptCount val="9"/>
                <c:pt idx="0">
                  <c:v>เขตเศรษฐกิจพิเศษ</c:v>
                </c:pt>
                <c:pt idx="1">
                  <c:v>ชายแดนภาคใต้</c:v>
                </c:pt>
                <c:pt idx="2">
                  <c:v>โลจิสติกส์ฯ</c:v>
                </c:pt>
                <c:pt idx="3">
                  <c:v>กลุ่มเป้าหมายเฉพาะเพื่อเพิ่มโอกาสในการประกอบอาชีพ</c:v>
                </c:pt>
                <c:pt idx="4">
                  <c:v>ผู้สูงอายุเพื่อเพิ่มโอกาสในการประกอบอาชีพ</c:v>
                </c:pt>
                <c:pt idx="5">
                  <c:v>เทิดทูนสถาบันพระมหากษัตริย์</c:v>
                </c:pt>
                <c:pt idx="6">
                  <c:v>เพิ่มผลิตภาพแรงงานไทย</c:v>
                </c:pt>
                <c:pt idx="7">
                  <c:v>พัฒนาศักยภาพแรงงานรองรับภาคอุตสาหกรมและบริการฯ</c:v>
                </c:pt>
                <c:pt idx="8">
                  <c:v>พัฒนาศักยภาพฝีมือแรงงานทั้งระบบฯ</c:v>
                </c:pt>
              </c:strCache>
            </c:strRef>
          </c:cat>
          <c:val>
            <c:numRef>
              <c:f>Sheet4!$C$3:$C$11</c:f>
              <c:numCache>
                <c:formatCode>General</c:formatCode>
                <c:ptCount val="9"/>
                <c:pt idx="6">
                  <c:v>10.09</c:v>
                </c:pt>
                <c:pt idx="7">
                  <c:v>33.53</c:v>
                </c:pt>
                <c:pt idx="8">
                  <c:v>50.51</c:v>
                </c:pt>
              </c:numCache>
            </c:numRef>
          </c:val>
        </c:ser>
        <c:dLbls>
          <c:showVal val="1"/>
        </c:dLbls>
        <c:gapWidth val="75"/>
        <c:axId val="157212032"/>
        <c:axId val="157344896"/>
      </c:barChart>
      <c:catAx>
        <c:axId val="15721203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157344896"/>
        <c:crosses val="autoZero"/>
        <c:auto val="1"/>
        <c:lblAlgn val="ctr"/>
        <c:lblOffset val="100"/>
      </c:catAx>
      <c:valAx>
        <c:axId val="157344896"/>
        <c:scaling>
          <c:orientation val="minMax"/>
        </c:scaling>
        <c:delete val="1"/>
        <c:axPos val="l"/>
        <c:numFmt formatCode="0.00" sourceLinked="1"/>
        <c:majorTickMark val="none"/>
        <c:tickLblPos val="none"/>
        <c:crossAx val="1572120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7104915294679075"/>
          <c:y val="4.367762853172758E-3"/>
          <c:w val="0.28608764813489274"/>
          <c:h val="9.2025004508024477E-2"/>
        </c:manualLayout>
      </c:layout>
    </c:legend>
    <c:plotVisOnly val="1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h-TH"/>
  <c:chart>
    <c:plotArea>
      <c:layout/>
      <c:barChart>
        <c:barDir val="col"/>
        <c:grouping val="clustered"/>
        <c:ser>
          <c:idx val="0"/>
          <c:order val="0"/>
          <c:tx>
            <c:strRef>
              <c:f>Sheet5!$B$2</c:f>
              <c:strCache>
                <c:ptCount val="1"/>
                <c:pt idx="0">
                  <c:v>เกษตร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Sheet5!$A$3:$A$11</c:f>
              <c:strCache>
                <c:ptCount val="9"/>
                <c:pt idx="0">
                  <c:v>เขตเศรษฐกิจพิเศษ</c:v>
                </c:pt>
                <c:pt idx="1">
                  <c:v>ชายแดนภาคใต้</c:v>
                </c:pt>
                <c:pt idx="2">
                  <c:v>โลจิสติกส์ฯ</c:v>
                </c:pt>
                <c:pt idx="3">
                  <c:v>กลุ่มเป้าหมายเฉพาะเพื่อเพิ่มโอกาสในการประกอบอาชีพ</c:v>
                </c:pt>
                <c:pt idx="4">
                  <c:v>ผู้สูงอายุเพื่อเพิ่มโอกาสในการประกอบอาชีพ</c:v>
                </c:pt>
                <c:pt idx="5">
                  <c:v>เทิดทูนสถาบันพระมหากษัตริย์</c:v>
                </c:pt>
                <c:pt idx="6">
                  <c:v>เพิ่มผลิตภาพแรงงานไทย</c:v>
                </c:pt>
                <c:pt idx="7">
                  <c:v>พัฒนาศักยภาพแรงงานรองรับภาคอุตสาหกรมและบริการฯ</c:v>
                </c:pt>
                <c:pt idx="8">
                  <c:v>พัฒนาศักยภาพฝีมือแรงงานทั้งระบบฯ</c:v>
                </c:pt>
              </c:strCache>
            </c:strRef>
          </c:cat>
          <c:val>
            <c:numRef>
              <c:f>Sheet5!$B$3:$B$11</c:f>
              <c:numCache>
                <c:formatCode>General</c:formatCode>
                <c:ptCount val="9"/>
                <c:pt idx="0" formatCode="0.00">
                  <c:v>33.11</c:v>
                </c:pt>
                <c:pt idx="1">
                  <c:v>27.16</c:v>
                </c:pt>
                <c:pt idx="2" formatCode="0.00">
                  <c:v>24.25</c:v>
                </c:pt>
                <c:pt idx="3">
                  <c:v>50.9</c:v>
                </c:pt>
                <c:pt idx="4" formatCode="0.00">
                  <c:v>47.09</c:v>
                </c:pt>
                <c:pt idx="5">
                  <c:v>57.15</c:v>
                </c:pt>
              </c:numCache>
            </c:numRef>
          </c:val>
        </c:ser>
        <c:ser>
          <c:idx val="1"/>
          <c:order val="1"/>
          <c:tx>
            <c:strRef>
              <c:f>Sheet5!$C$2</c:f>
              <c:strCache>
                <c:ptCount val="1"/>
                <c:pt idx="0">
                  <c:v>ท่องเที่ยวและบริการ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</c:spPr>
          <c:cat>
            <c:strRef>
              <c:f>Sheet5!$A$3:$A$11</c:f>
              <c:strCache>
                <c:ptCount val="9"/>
                <c:pt idx="0">
                  <c:v>เขตเศรษฐกิจพิเศษ</c:v>
                </c:pt>
                <c:pt idx="1">
                  <c:v>ชายแดนภาคใต้</c:v>
                </c:pt>
                <c:pt idx="2">
                  <c:v>โลจิสติกส์ฯ</c:v>
                </c:pt>
                <c:pt idx="3">
                  <c:v>กลุ่มเป้าหมายเฉพาะเพื่อเพิ่มโอกาสในการประกอบอาชีพ</c:v>
                </c:pt>
                <c:pt idx="4">
                  <c:v>ผู้สูงอายุเพื่อเพิ่มโอกาสในการประกอบอาชีพ</c:v>
                </c:pt>
                <c:pt idx="5">
                  <c:v>เทิดทูนสถาบันพระมหากษัตริย์</c:v>
                </c:pt>
                <c:pt idx="6">
                  <c:v>เพิ่มผลิตภาพแรงงานไทย</c:v>
                </c:pt>
                <c:pt idx="7">
                  <c:v>พัฒนาศักยภาพแรงงานรองรับภาคอุตสาหกรมและบริการฯ</c:v>
                </c:pt>
                <c:pt idx="8">
                  <c:v>พัฒนาศักยภาพฝีมือแรงงานทั้งระบบฯ</c:v>
                </c:pt>
              </c:strCache>
            </c:strRef>
          </c:cat>
          <c:val>
            <c:numRef>
              <c:f>Sheet5!$C$3:$C$11</c:f>
              <c:numCache>
                <c:formatCode>General</c:formatCode>
                <c:ptCount val="9"/>
                <c:pt idx="6">
                  <c:v>10.370000000000006</c:v>
                </c:pt>
                <c:pt idx="7">
                  <c:v>33.25</c:v>
                </c:pt>
                <c:pt idx="8">
                  <c:v>48.02</c:v>
                </c:pt>
              </c:numCache>
            </c:numRef>
          </c:val>
        </c:ser>
        <c:dLbls>
          <c:showVal val="1"/>
        </c:dLbls>
        <c:gapWidth val="75"/>
        <c:axId val="157443968"/>
        <c:axId val="157445504"/>
      </c:barChart>
      <c:catAx>
        <c:axId val="15744396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400"/>
            </a:pPr>
            <a:endParaRPr lang="th-TH"/>
          </a:p>
        </c:txPr>
        <c:crossAx val="157445504"/>
        <c:crosses val="autoZero"/>
        <c:auto val="1"/>
        <c:lblAlgn val="ctr"/>
        <c:lblOffset val="100"/>
      </c:catAx>
      <c:valAx>
        <c:axId val="157445504"/>
        <c:scaling>
          <c:orientation val="minMax"/>
        </c:scaling>
        <c:delete val="1"/>
        <c:axPos val="l"/>
        <c:numFmt formatCode="0.00" sourceLinked="1"/>
        <c:majorTickMark val="none"/>
        <c:tickLblPos val="none"/>
        <c:crossAx val="1574439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67876290463692068"/>
          <c:y val="0"/>
          <c:w val="0.31469641294838147"/>
          <c:h val="8.3717191601050012E-2"/>
        </c:manualLayout>
      </c:layout>
    </c:legend>
    <c:plotVisOnly val="1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0.20625</cdr:x>
      <cdr:y>0.42786</cdr:y>
    </cdr:from>
    <cdr:to>
      <cdr:x>0.40625</cdr:x>
      <cdr:y>0.90547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42975" y="8191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th-TH" sz="110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66863-A012-45F5-B5B9-2FCA447F6D31}" type="datetimeFigureOut">
              <a:rPr lang="th-TH" smtClean="0"/>
              <a:pPr/>
              <a:t>20/12/60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6038" y="9431338"/>
            <a:ext cx="295116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757E8-F0D4-4BB4-9E99-1F027B082BE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6738" y="0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3EB4D1-A67B-49BB-80DA-73DE87BFA19F}" type="datetimeFigureOut">
              <a:rPr lang="th-TH" smtClean="0"/>
              <a:pPr/>
              <a:t>20/12/60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3925" y="746125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880" y="4716661"/>
            <a:ext cx="544703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6738" y="9431599"/>
            <a:ext cx="2950475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74581-A8F8-4E2A-B2EF-9049F615DD1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8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9</a:t>
            </a:fld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10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974581-A8F8-4E2A-B2EF-9049F615DD1E}" type="slidenum">
              <a:rPr lang="th-TH" smtClean="0"/>
              <a:pPr/>
              <a:t>12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0960" y="2590800"/>
            <a:ext cx="6705600" cy="1009650"/>
          </a:xfrm>
        </p:spPr>
        <p:txBody>
          <a:bodyPr>
            <a:no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3810000"/>
            <a:ext cx="7040880" cy="609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E12FB-6CB4-4227-B7BA-79971C79618F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1324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67DC3-CE18-4E37-9827-2D938494EAD3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5987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B0B-5974-490F-8BC6-A980D805CD77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89304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221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507B6-AFD8-4292-AECF-8FCDB0D4BF5C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13903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6FA63-2700-4F31-8DC2-594CCA7DF95C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8430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57317-9FA7-47AF-9F78-8B749B30395F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10403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8E28A-FFCD-43E3-8A61-D10757045B72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17757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A9AA1-5D3C-4207-95BB-4AE0F38E9666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60600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07F4-3E58-496A-9DEC-E1D2129DA082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92278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2CA9-DFC3-40F1-A36D-AC715DF7CD03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43575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7400"/>
            <a:ext cx="2057400" cy="4068763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7400"/>
            <a:ext cx="6019800" cy="40687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C50C-E0EA-4258-9300-B6AAD467FBDF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3906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05000"/>
            <a:ext cx="8229600" cy="4221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14B38-D2DD-4266-8617-503EE922221B}" type="datetime1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5307C-9AC7-448E-9FCE-3A20542CE21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3019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-point-templates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2438400"/>
            <a:ext cx="7848600" cy="1981200"/>
          </a:xfrm>
          <a:solidFill>
            <a:srgbClr val="FFC000"/>
          </a:solidFill>
        </p:spPr>
        <p:txBody>
          <a:bodyPr/>
          <a:lstStyle/>
          <a:p>
            <a:r>
              <a:rPr lang="th-TH" b="1" dirty="0" smtClean="0">
                <a:solidFill>
                  <a:srgbClr val="002060"/>
                </a:solidFill>
              </a:rPr>
              <a:t>ผลการสำรวจข้อมูลจากแบบติดตามและประเมินผล</a:t>
            </a:r>
            <a:br>
              <a:rPr lang="th-TH" b="1" dirty="0" smtClean="0">
                <a:solidFill>
                  <a:srgbClr val="002060"/>
                </a:solidFill>
              </a:rPr>
            </a:br>
            <a:r>
              <a:rPr lang="th-TH" b="1" dirty="0" smtClean="0">
                <a:solidFill>
                  <a:srgbClr val="002060"/>
                </a:solidFill>
              </a:rPr>
              <a:t>ผู้ผ่านการฝึกอบรมตามแผนพัฒนาฝีมือแรงงาน พ.ศ.2560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7" name="ชื่อเรื่องรอง 2"/>
          <p:cNvSpPr txBox="1">
            <a:spLocks noGrp="1"/>
          </p:cNvSpPr>
          <p:nvPr>
            <p:ph type="subTitle" idx="1"/>
          </p:nvPr>
        </p:nvSpPr>
        <p:spPr>
          <a:xfrm>
            <a:off x="5381286" y="5981075"/>
            <a:ext cx="3671524" cy="762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2400" b="1" dirty="0" smtClean="0">
                <a:solidFill>
                  <a:srgbClr val="002060"/>
                </a:solidFill>
                <a:cs typeface="+mj-cs"/>
              </a:rPr>
              <a:t>โดย..กลุ่มงานสถิติและประเมินผล</a:t>
            </a:r>
            <a:endParaRPr kumimoji="0" lang="th-TH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th-TH" sz="2400" b="1" dirty="0" smtClean="0">
                <a:solidFill>
                  <a:srgbClr val="002060"/>
                </a:solidFill>
                <a:cs typeface="+mj-cs"/>
              </a:rPr>
              <a:t>กองแผนงานและสารสนเทศ</a:t>
            </a:r>
            <a:endParaRPr kumimoji="0" lang="th-TH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j-cs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23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การมีงานทำและรายได้เฉลี่ย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Rounded Rectangle 3"/>
          <p:cNvSpPr/>
          <p:nvPr/>
        </p:nvSpPr>
        <p:spPr>
          <a:xfrm>
            <a:off x="228600" y="2514600"/>
            <a:ext cx="3428999" cy="2962513"/>
          </a:xfrm>
          <a:prstGeom prst="roundRect">
            <a:avLst/>
          </a:prstGeom>
          <a:solidFill>
            <a:srgbClr val="0070C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ผู้ตอบทั้งหมด </a:t>
            </a:r>
            <a: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93,697</a:t>
            </a: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คน</a:t>
            </a:r>
          </a:p>
          <a:p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มีงานทำ </a:t>
            </a:r>
            <a: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70,779</a:t>
            </a: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คน</a:t>
            </a:r>
            <a: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คิดเป็นร้อยละ 75.54 จากผู้ตอบแบบสอบถามทั้งหมด</a:t>
            </a:r>
          </a:p>
          <a:p>
            <a:r>
              <a:rPr lang="th-TH" sz="28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รายได้เฉลี่ย 11</a:t>
            </a:r>
            <a: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230 บาท </a:t>
            </a:r>
            <a: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/คน/เดือน</a:t>
            </a:r>
          </a:p>
        </p:txBody>
      </p:sp>
      <p:graphicFrame>
        <p:nvGraphicFramePr>
          <p:cNvPr id="34" name="ตาราง 33"/>
          <p:cNvGraphicFramePr>
            <a:graphicFrameLocks noGrp="1"/>
          </p:cNvGraphicFramePr>
          <p:nvPr/>
        </p:nvGraphicFramePr>
        <p:xfrm>
          <a:off x="3886197" y="2209800"/>
          <a:ext cx="5105402" cy="3842385"/>
        </p:xfrm>
        <a:graphic>
          <a:graphicData uri="http://schemas.openxmlformats.org/drawingml/2006/table">
            <a:tbl>
              <a:tblPr/>
              <a:tblGrid>
                <a:gridCol w="1278908"/>
                <a:gridCol w="736651"/>
                <a:gridCol w="879889"/>
                <a:gridCol w="903922"/>
                <a:gridCol w="569381"/>
                <a:gridCol w="736651"/>
              </a:tblGrid>
              <a:tr h="571500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32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ร้อยละการมีงานทำและรายได้</a:t>
                      </a:r>
                      <a:r>
                        <a:rPr lang="th-TH" sz="3200" b="1" i="0" u="none" strike="noStrike" dirty="0" smtClean="0">
                          <a:solidFill>
                            <a:srgbClr val="002060"/>
                          </a:solidFill>
                          <a:latin typeface="TH Sarabun New"/>
                        </a:rPr>
                        <a:t>เฉลี่ย</a:t>
                      </a:r>
                      <a:endParaRPr lang="en-US" sz="3200" b="1" i="0" u="none" strike="noStrike" dirty="0" smtClean="0">
                        <a:solidFill>
                          <a:srgbClr val="002060"/>
                        </a:solidFill>
                        <a:latin typeface="TH Sarabun New"/>
                      </a:endParaRPr>
                    </a:p>
                    <a:p>
                      <a:pPr algn="ctr" fontAlgn="b"/>
                      <a:r>
                        <a:rPr lang="th-TH" sz="3200" b="1" i="0" u="none" strike="noStrike" dirty="0" smtClean="0">
                          <a:solidFill>
                            <a:srgbClr val="002060"/>
                          </a:solidFill>
                          <a:latin typeface="TH Sarabun New"/>
                        </a:rPr>
                        <a:t>แยก</a:t>
                      </a:r>
                      <a:r>
                        <a:rPr lang="th-TH" sz="32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ตามประเภทการฝึก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ประเภทการฝึก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รายได้เฉลี่ย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ไม่มีงานทำ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ร้อยละ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ฝึกเตรียมเข้าทำงาน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2,840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10,009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1,872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4,712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60.27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ฝึกยกระดับฝีมือ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47,870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13,003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6,050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53,920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88.78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ฝึกอาชีพเสริม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20,069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7,373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14,996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35,065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57.23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ผลรวมทั้งหมด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70,779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11,230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22,918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93,697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75.54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ระดับความคาดหวังต่อพฤติกรรมการทำงาน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Down Arrow Callout 7"/>
          <p:cNvSpPr/>
          <p:nvPr/>
        </p:nvSpPr>
        <p:spPr>
          <a:xfrm>
            <a:off x="457200" y="1905000"/>
            <a:ext cx="2743200" cy="762000"/>
          </a:xfrm>
          <a:prstGeom prst="downArrowCallout">
            <a:avLst/>
          </a:prstGeom>
          <a:solidFill>
            <a:srgbClr val="0070C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Arial Black" pitchFamily="34" charset="0"/>
              </a:rPr>
              <a:t>ให้ตอบทันทีหลังจบการฝึกอบรม</a:t>
            </a:r>
            <a:endParaRPr lang="en-US" sz="2000" b="1" dirty="0">
              <a:latin typeface="Arial Black" pitchFamily="34" charset="0"/>
            </a:endParaRP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3886200" y="1828800"/>
          <a:ext cx="4953000" cy="4771126"/>
        </p:xfrm>
        <a:graphic>
          <a:graphicData uri="http://schemas.openxmlformats.org/drawingml/2006/table">
            <a:tbl>
              <a:tblPr/>
              <a:tblGrid>
                <a:gridCol w="609600"/>
                <a:gridCol w="3505200"/>
                <a:gridCol w="838200"/>
              </a:tblGrid>
              <a:tr h="3209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rgbClr val="FFFF00"/>
                          </a:solidFill>
                          <a:latin typeface="TH SarabunPSK"/>
                        </a:rPr>
                        <a:t>ลำดับที่</a:t>
                      </a:r>
                      <a:endParaRPr lang="th-TH" sz="1800" b="1" i="0" u="none" strike="noStrike" dirty="0">
                        <a:solidFill>
                          <a:srgbClr val="FFFF00"/>
                        </a:solidFill>
                        <a:latin typeface="TH SarabunPSK"/>
                      </a:endParaRPr>
                    </a:p>
                  </a:txBody>
                  <a:tcPr marL="6785" marR="6785" marT="67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rgbClr val="FFFF00"/>
                          </a:solidFill>
                          <a:latin typeface="TH SarabunPSK"/>
                        </a:rPr>
                        <a:t> ระดับความคาดหวังต่อพฤติกรรมในการทำงาน</a:t>
                      </a:r>
                      <a:endParaRPr lang="th-TH" sz="1800" b="1" i="0" u="none" strike="noStrike" dirty="0">
                        <a:solidFill>
                          <a:srgbClr val="FFFF00"/>
                        </a:solidFill>
                        <a:latin typeface="TH SarabunPSK"/>
                      </a:endParaRPr>
                    </a:p>
                  </a:txBody>
                  <a:tcPr marL="6785" marR="6785" marT="67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FFFF00"/>
                          </a:solidFill>
                          <a:latin typeface="TH SarabunPSK"/>
                        </a:rPr>
                        <a:t>ค่าเฉลี่ย</a:t>
                      </a:r>
                      <a:endParaRPr lang="th-TH" sz="1800" b="1" i="0" u="none" strike="noStrike" dirty="0">
                        <a:solidFill>
                          <a:srgbClr val="FFFF00"/>
                        </a:solidFill>
                        <a:latin typeface="TH SarabunPSK"/>
                      </a:endParaRPr>
                    </a:p>
                  </a:txBody>
                  <a:tcPr marL="6785" marR="6785" marT="67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6485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TH SarabunPSK"/>
                        </a:rPr>
                        <a:t>1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latin typeface="TH SarabunPSK"/>
                        </a:rPr>
                        <a:t>มีความรู้เกี่ยวกับความปลอดภัยในการทำงานมากขึ้น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TH SarabunPSK"/>
                      </a:endParaRP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4.24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814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2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สามารถใช้และบำรุงรักษาเครื่องมืออย่างถูกต้อง ปลอดภัย ดูแลรักษาเป็นอย่างดี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4.20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6780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สามารถปฏิบัติงานอย่างถูกต้องตามขั้นตอน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4.23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6780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4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สามารถใช้วัสดุอย่างถูกต้อง และปลอดภัย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4.23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6780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5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ผลสำเร็จของงานตรงตามข้อกำหนดใช้การได้ดี แข็งแรง ประณีต และสวยงาม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4.19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6780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6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นำความรู้และทักษะที่ได้จากการฝึกไปใช้ในการปฏิบัติงาน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4.25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814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7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สามารถเผยแพร่ความรู้ที่ได้จากการพัฒนาฝีมือแรงงานให้กับพนักงานในองค์กรได้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4.19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81412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8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สามารถให้ความช่วยเหลือและแนะนำให้กับเพื่อนร่วมงานกรณีเกิดปัญหาในการปฏิบัติงานได้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4.20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  <a:tr h="467804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9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นำความรู้ที่ได้จากการพัฒนาฝีมือแรงงานมาพัฒนาองค์กร</a:t>
                      </a:r>
                    </a:p>
                  </a:txBody>
                  <a:tcPr marL="6785" marR="6785" marT="678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             4.22 </a:t>
                      </a:r>
                    </a:p>
                  </a:txBody>
                  <a:tcPr marL="6785" marR="6785" marT="678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</a:tr>
            </a:tbl>
          </a:graphicData>
        </a:graphic>
      </p:graphicFrame>
      <p:sp>
        <p:nvSpPr>
          <p:cNvPr id="8" name="Rounded Rectangle 3"/>
          <p:cNvSpPr/>
          <p:nvPr/>
        </p:nvSpPr>
        <p:spPr>
          <a:xfrm>
            <a:off x="457200" y="3048000"/>
            <a:ext cx="2667000" cy="112371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ค่าเฉลี่ยพฤติกรรมในการทำงานทั้ง 9 ประเด็น 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4.22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อยู่ในระดับ 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ตัวยึดท้ายกระดา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กลุ่มอาชีพก่อนฝึก/หลังฝึก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8" name="Rounded Rectangle 3"/>
          <p:cNvSpPr/>
          <p:nvPr/>
        </p:nvSpPr>
        <p:spPr>
          <a:xfrm>
            <a:off x="228600" y="2133601"/>
            <a:ext cx="1524000" cy="44267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กลุ่มอาชีพก่อนฝึก</a:t>
            </a:r>
          </a:p>
        </p:txBody>
      </p:sp>
      <p:graphicFrame>
        <p:nvGraphicFramePr>
          <p:cNvPr id="11" name="แผนภูมิ 10"/>
          <p:cNvGraphicFramePr/>
          <p:nvPr/>
        </p:nvGraphicFramePr>
        <p:xfrm>
          <a:off x="1828800" y="1905000"/>
          <a:ext cx="5029200" cy="259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ounded Rectangle 3"/>
          <p:cNvSpPr/>
          <p:nvPr/>
        </p:nvSpPr>
        <p:spPr>
          <a:xfrm>
            <a:off x="228600" y="4724400"/>
            <a:ext cx="1524000" cy="44267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กลุ่มอาชีพหลังฝึก</a:t>
            </a:r>
          </a:p>
        </p:txBody>
      </p:sp>
      <p:graphicFrame>
        <p:nvGraphicFramePr>
          <p:cNvPr id="13" name="แผนภูมิ 12"/>
          <p:cNvGraphicFramePr/>
          <p:nvPr/>
        </p:nvGraphicFramePr>
        <p:xfrm>
          <a:off x="2286000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ตัวยึดท้ายกระดาษ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หลักสูตรฝึกเตรียมเข้าทำงาน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Rounded Rectangle 3"/>
          <p:cNvSpPr/>
          <p:nvPr/>
        </p:nvSpPr>
        <p:spPr>
          <a:xfrm>
            <a:off x="533400" y="4648200"/>
            <a:ext cx="3352800" cy="180474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หลังจากผ่านการฝึก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ผู้ผ่านการฝึกฯ 96.22</a:t>
            </a:r>
            <a:r>
              <a:rPr lang="en-US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ประกอบอาชีพตรงตามหลักสูตร</a:t>
            </a:r>
            <a:r>
              <a:rPr lang="en-US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ที่ได้รับการอบรม มีเพียง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3.78 </a:t>
            </a:r>
            <a:r>
              <a:rPr lang="en-US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ที่ไม่ได้ประกอบอาชีพตรงตามหลักสูตร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ที่เข้ารับการอบรม</a:t>
            </a:r>
          </a:p>
        </p:txBody>
      </p:sp>
      <p:sp>
        <p:nvSpPr>
          <p:cNvPr id="9" name="Rounded Rectangle 3"/>
          <p:cNvSpPr/>
          <p:nvPr/>
        </p:nvSpPr>
        <p:spPr>
          <a:xfrm>
            <a:off x="381000" y="2057400"/>
            <a:ext cx="3962400" cy="243470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ผู้ผ่านการฝึกมีงานทำร้อยละ 70.76 รายได้เฉลี่ย 10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157 บาท แบ่งเป็น</a:t>
            </a:r>
            <a:endParaRPr lang="en-US" sz="2000" b="1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หางานทำได้ในระยะเวลา 3 เดือน</a:t>
            </a:r>
            <a:r>
              <a:rPr lang="en-US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65.89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หางานทำได้ในระยะเวลา 6 เดือน ร้อยละ 4.52</a:t>
            </a:r>
          </a:p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หางานทำได้ในระยะเวลา 9 เดือน ร้อยละ 0.26</a:t>
            </a:r>
          </a:p>
          <a:p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อยู่ระหว่างรองาน ร้อยละ 18.95</a:t>
            </a:r>
          </a:p>
          <a:p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ยังไม่ได้งานร้อยละ 10.29</a:t>
            </a:r>
          </a:p>
        </p:txBody>
      </p:sp>
      <p:sp>
        <p:nvSpPr>
          <p:cNvPr id="6" name="Rounded Rectangle 3"/>
          <p:cNvSpPr/>
          <p:nvPr/>
        </p:nvSpPr>
        <p:spPr>
          <a:xfrm>
            <a:off x="4953000" y="2209800"/>
            <a:ext cx="3733800" cy="146423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หลังจากผ่านการฝึกผู้ผ่านการฝึก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98.35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สามารถนำทักษะความรู้ไปใช้ในการประกอบอาชีพได้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มีเพียง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1.65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ที่ไม่สามารถนำความรู้ไปใช้ในการประกอบอาชีพได้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หลักสูตรฝึกยกระดับ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Rounded Rectangle 3"/>
          <p:cNvSpPr/>
          <p:nvPr/>
        </p:nvSpPr>
        <p:spPr>
          <a:xfrm>
            <a:off x="58387" y="2129641"/>
            <a:ext cx="3428999" cy="112371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หลังจากผ่านการฝึก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26.19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นายจ้างมอบหมาย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ภาระงานเพิ่มขึ้น ร้อยละ 73.18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ไม่ได้มีการมอบหมายภาระงานเพิ่ม</a:t>
            </a:r>
          </a:p>
        </p:txBody>
      </p:sp>
      <p:sp>
        <p:nvSpPr>
          <p:cNvPr id="9" name="Rounded Rectangle 3"/>
          <p:cNvSpPr/>
          <p:nvPr/>
        </p:nvSpPr>
        <p:spPr>
          <a:xfrm>
            <a:off x="104899" y="4713516"/>
            <a:ext cx="2804556" cy="107263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ผู้ผ่านการฝึก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10.03 ได้รับค่าตอบแทนเพิ่มขึ้น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ที่เหลือ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89.97 ไม่ได้รับค่าตอบแทนเพิ่ม</a:t>
            </a:r>
          </a:p>
        </p:txBody>
      </p:sp>
      <p:sp>
        <p:nvSpPr>
          <p:cNvPr id="5" name="Rounded Rectangle 3"/>
          <p:cNvSpPr/>
          <p:nvPr/>
        </p:nvSpPr>
        <p:spPr>
          <a:xfrm>
            <a:off x="61356" y="3415145"/>
            <a:ext cx="3048000" cy="112371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thaiDist"/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ผู้ผ่านการฝึก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4.31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ได้เลื่อนตำแหน่ง </a:t>
            </a:r>
            <a:r>
              <a:rPr lang="th-TH" sz="2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95.69 </a:t>
            </a:r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ไม่ได้เลื่อนตำแหน่ง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3570514" y="2802576"/>
          <a:ext cx="4038600" cy="3535680"/>
        </p:xfrm>
        <a:graphic>
          <a:graphicData uri="http://schemas.openxmlformats.org/drawingml/2006/table">
            <a:tbl>
              <a:tblPr/>
              <a:tblGrid>
                <a:gridCol w="3188368"/>
                <a:gridCol w="850232"/>
              </a:tblGrid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TH Sarabun New"/>
                        </a:rPr>
                        <a:t>รายการ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ค่าเฉลี่ย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1.ลดการสูญเสียในการผลิตหรือการทำงานได้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4.10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2.การเพิ่มประสิทธิภาพการผลิตหรือการทำงาน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4.14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3.คุณภาพของงาน/สินค้าดีขึ้นกว่าเดิม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4.12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t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4.สามารถแก้ปัญหาในการทำงาน</a:t>
                      </a:r>
                      <a:r>
                        <a:rPr lang="th-TH" sz="1600" b="1" i="0" u="none" strike="noStrike" dirty="0" err="1">
                          <a:solidFill>
                            <a:srgbClr val="002060"/>
                          </a:solidFill>
                          <a:latin typeface="TH Sarabun New"/>
                        </a:rPr>
                        <a:t>ได้มาก</a:t>
                      </a:r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ขึ้น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5ความผิดพลาดในการทำงานลดลง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6.มีทักษะเพิ่มขึ้นสามารถทำงานที่หลากหลาย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7.ลดเวลาการผลิตสินค้า/บริการได้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8.ลดขั้นตอนการทำงานหรือปรับปรุงกระบวนการทำงาน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9.มีความรู้ ความชำนาญมากขึ้น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10.สร้างต้นแบบการทำงานสำหรับใช้งานอื่นต่อไป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rgbClr val="002060"/>
                          </a:solidFill>
                          <a:latin typeface="TH Sarabun New"/>
                        </a:rPr>
                        <a:t>ค่าเฉลี่ย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8" name="Rounded Rectangle 3"/>
          <p:cNvSpPr/>
          <p:nvPr/>
        </p:nvSpPr>
        <p:spPr>
          <a:xfrm>
            <a:off x="4038600" y="1905000"/>
            <a:ext cx="3429000" cy="73211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ctr">
            <a:spAutoFit/>
          </a:bodyPr>
          <a:lstStyle/>
          <a:p>
            <a:r>
              <a:rPr lang="th-TH" sz="2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ประโยชน์ที่ได้รับหลังจากผ่านการฝึกอบรม</a:t>
            </a:r>
            <a:endParaRPr lang="th-TH" sz="20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0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ลูกศรขวา 9"/>
          <p:cNvSpPr/>
          <p:nvPr/>
        </p:nvSpPr>
        <p:spPr>
          <a:xfrm>
            <a:off x="7696200" y="5486400"/>
            <a:ext cx="152400" cy="762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Rounded Rectangle 3"/>
          <p:cNvSpPr/>
          <p:nvPr/>
        </p:nvSpPr>
        <p:spPr>
          <a:xfrm>
            <a:off x="7962405" y="3966358"/>
            <a:ext cx="1143000" cy="233928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1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1.00 – 1.50 น้อยที่สุด</a:t>
            </a:r>
          </a:p>
          <a:p>
            <a:r>
              <a:rPr lang="th-TH" sz="1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1.51 – 2.50 น้อย</a:t>
            </a:r>
          </a:p>
          <a:p>
            <a:r>
              <a:rPr lang="th-TH" sz="1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2.51 – 3.50 ปานกลาง</a:t>
            </a:r>
          </a:p>
          <a:p>
            <a:r>
              <a:rPr lang="th-TH" sz="1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3.51 - 4.50 มาก</a:t>
            </a:r>
          </a:p>
          <a:p>
            <a:r>
              <a:rPr lang="th-TH" sz="1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4.51 – 5.00 </a:t>
            </a:r>
          </a:p>
          <a:p>
            <a:r>
              <a:rPr lang="th-TH" sz="1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มากที่สุด</a:t>
            </a:r>
          </a:p>
          <a:p>
            <a:endParaRPr lang="th-TH" sz="16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3" name="ตัวยึดท้ายกระดาษ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หลักสูตรฝึกอาชีพเสริม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3" name="Rounded Rectangle 3"/>
          <p:cNvSpPr/>
          <p:nvPr/>
        </p:nvSpPr>
        <p:spPr>
          <a:xfrm>
            <a:off x="1905000" y="1981200"/>
            <a:ext cx="5334000" cy="214526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marL="457200" indent="-457200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1.สามารถนำทักษะความรู้ไปใช้ในการสร้างอาชีพหลักหรือ</a:t>
            </a:r>
          </a:p>
          <a:p>
            <a:pPr marL="457200" indent="-457200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อาชีพเสริม </a:t>
            </a:r>
          </a:p>
          <a:p>
            <a:pPr marL="457200" indent="-457200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 ร้อยละ 43.84 คิดเป็นมูลค่าเฉลี่ย 246 บาท /วัน </a:t>
            </a:r>
          </a:p>
          <a:p>
            <a:pPr marL="457200" indent="-457200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ไม่ได้ ร้อยละ 15.07 </a:t>
            </a:r>
          </a:p>
          <a:p>
            <a:pPr marL="457200" indent="-457200"/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ไม่แน่ใจ ร้อยละ 41.09 </a:t>
            </a:r>
          </a:p>
        </p:txBody>
      </p:sp>
      <p:sp>
        <p:nvSpPr>
          <p:cNvPr id="9" name="Rounded Rectangle 3"/>
          <p:cNvSpPr/>
          <p:nvPr/>
        </p:nvSpPr>
        <p:spPr>
          <a:xfrm>
            <a:off x="2438400" y="4343400"/>
            <a:ext cx="4191000" cy="168556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สามารถนำทักษะความรู้ไปใช้ในชีวิตประจำวันได้</a:t>
            </a:r>
          </a:p>
          <a:p>
            <a:r>
              <a:rPr lang="th-TH" sz="24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 85.94 ไม่ได้ ร้อยละ 6.36 ไม่แน่ใจ ร้อยละ 7.70 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010400" y="62484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ผลการติดตามรายจังหวัด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1828800" y="2667000"/>
          <a:ext cx="6477002" cy="3236595"/>
        </p:xfrm>
        <a:graphic>
          <a:graphicData uri="http://schemas.openxmlformats.org/drawingml/2006/table">
            <a:tbl>
              <a:tblPr/>
              <a:tblGrid>
                <a:gridCol w="727840"/>
                <a:gridCol w="1335663"/>
                <a:gridCol w="836242"/>
                <a:gridCol w="836242"/>
                <a:gridCol w="836242"/>
                <a:gridCol w="836242"/>
                <a:gridCol w="1068531"/>
              </a:tblGrid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ลำดับ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จังหวัด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ผู้ผ่าน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รายได้เฉลี่ย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ร้อยละมีงานทำ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นครปฐม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5,329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4,055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15,535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5,729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70.78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นครราชสีมา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5,074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11,133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5,099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67.41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สงขลา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5,278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3,084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11,390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3,318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92.95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ภูเก็ต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6,305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3,079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15,722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3,239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95.06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นครสวรรค์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3,348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2,449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9,486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3,229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75.84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มุกดาหาร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3,047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2,369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10,125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2,643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89.63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เชียงใหม่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3,409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2,078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14,921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2,438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85.23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ราชบุรี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3,889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1,715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12,308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2,309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74.27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สิงห์บุรี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1,817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1,144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9,976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2,226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51.39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นราธิวาส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2,597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1,191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5,678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2,175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54.76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ounded Rectangle 3"/>
          <p:cNvSpPr/>
          <p:nvPr/>
        </p:nvSpPr>
        <p:spPr>
          <a:xfrm>
            <a:off x="1676400" y="1981200"/>
            <a:ext cx="4876800" cy="459700"/>
          </a:xfrm>
          <a:prstGeom prst="roundRect">
            <a:avLst/>
          </a:prstGeom>
          <a:solidFill>
            <a:srgbClr val="0070C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en-US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อันดับจังหวัดที่มีจำนวนผู้ตอบแบบสอบถามมากที่สุด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ผลการติดตามรายจังหวัด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ounded Rectangle 3"/>
          <p:cNvSpPr/>
          <p:nvPr/>
        </p:nvSpPr>
        <p:spPr>
          <a:xfrm>
            <a:off x="1676400" y="1981200"/>
            <a:ext cx="4800600" cy="4597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ร้อยละการมีงานทำเรียงลำดับจากมากที่สุด 10 อันดับ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676400" y="2667000"/>
          <a:ext cx="5257800" cy="3236595"/>
        </p:xfrm>
        <a:graphic>
          <a:graphicData uri="http://schemas.openxmlformats.org/drawingml/2006/table">
            <a:tbl>
              <a:tblPr/>
              <a:tblGrid>
                <a:gridCol w="959193"/>
                <a:gridCol w="1243399"/>
                <a:gridCol w="959193"/>
                <a:gridCol w="959193"/>
                <a:gridCol w="1136822"/>
              </a:tblGrid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ลำดับ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จังหวัด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ร้อยละมีงานทำ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ภูเก็ต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3,079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3,239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95.06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สงขลา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3,084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3,318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92.95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มุกดาหาร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2,369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2,643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89.63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เชียงใหม่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2,078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2,438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85.23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นครสวรรค์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2,449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3,229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75.84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ราชบุรี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1,715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2,309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74.27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นครปฐม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4,055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latin typeface="TH Sarabun New"/>
                        </a:rPr>
                        <a:t>5,729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70.78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นครราชสีมา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3,437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chemeClr val="tx1"/>
                          </a:solidFill>
                          <a:latin typeface="TH Sarabun New"/>
                        </a:rPr>
                        <a:t>5,099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67.41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นราธิวาส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1,191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2,175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54.76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สิงห์บุรี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1,144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2,226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51.39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ผลการติดตามรายจังหวัด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ounded Rectangle 3"/>
          <p:cNvSpPr/>
          <p:nvPr/>
        </p:nvSpPr>
        <p:spPr>
          <a:xfrm>
            <a:off x="2209800" y="1905000"/>
            <a:ext cx="4114800" cy="4597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รายได้เฉลี่ยเรียงลำดับจากมากที่สุด 10 อันดับ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990600" y="2438400"/>
          <a:ext cx="6934200" cy="3714080"/>
        </p:xfrm>
        <a:graphic>
          <a:graphicData uri="http://schemas.openxmlformats.org/drawingml/2006/table">
            <a:tbl>
              <a:tblPr/>
              <a:tblGrid>
                <a:gridCol w="862462"/>
                <a:gridCol w="2345898"/>
                <a:gridCol w="931460"/>
                <a:gridCol w="931460"/>
                <a:gridCol w="931460"/>
                <a:gridCol w="931460"/>
              </a:tblGrid>
              <a:tr h="25997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ลำดับ</a:t>
                      </a: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จังหวัด</a:t>
                      </a: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รายได้เฉลี่ย</a:t>
                      </a: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 New"/>
                        </a:rPr>
                        <a:t>ละ</a:t>
                      </a:r>
                      <a:b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 New"/>
                        </a:rPr>
                      </a:b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 New"/>
                      </a:endParaRPr>
                    </a:p>
                  </a:txBody>
                  <a:tcPr marL="8965" marR="8965" marT="89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ชลบุรี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250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22,820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318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78.62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60691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</a:t>
                      </a: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สถาบันพัฒนาบุคคลากรในอุตสาหกรรมยาน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 New"/>
                        </a:rPr>
                        <a:t>ยนต์ฯ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 New"/>
                      </a:endParaRP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1,542</a:t>
                      </a: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19,660</a:t>
                      </a: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1,562</a:t>
                      </a: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98.72</a:t>
                      </a:r>
                    </a:p>
                  </a:txBody>
                  <a:tcPr marL="8965" marR="8965" marT="896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วิทยาลัยการแรงงาน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143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18,694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165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86.67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ปทุมธานี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907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16,832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1,765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51.39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บึงกาฬ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535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16,270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727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73.59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6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ภูเก็ต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3,079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15,722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3,239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95.06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ลำพูน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1,299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15,700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1,769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73.43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ขอนแก่น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276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15,594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878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31.44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นครปฐม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4,055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15,535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5,729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70.78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7790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10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สมุทรสงคราม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472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 New"/>
                        </a:rPr>
                        <a:t>15,328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528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89.39</a:t>
                      </a:r>
                    </a:p>
                  </a:txBody>
                  <a:tcPr marL="8965" marR="8965" marT="896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ผลการติดตามรายจังหวัด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ounded Rectangle 3"/>
          <p:cNvSpPr/>
          <p:nvPr/>
        </p:nvSpPr>
        <p:spPr>
          <a:xfrm>
            <a:off x="2209800" y="1905000"/>
            <a:ext cx="2819400" cy="4597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รายได้เฉลี่ยต่ำที่สุด 10 อันดับ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1371600" y="2667000"/>
          <a:ext cx="6400801" cy="3236595"/>
        </p:xfrm>
        <a:graphic>
          <a:graphicData uri="http://schemas.openxmlformats.org/drawingml/2006/table">
            <a:tbl>
              <a:tblPr/>
              <a:tblGrid>
                <a:gridCol w="865344"/>
                <a:gridCol w="1579597"/>
                <a:gridCol w="988965"/>
                <a:gridCol w="988965"/>
                <a:gridCol w="988965"/>
                <a:gridCol w="988965"/>
              </a:tblGrid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จังหวัด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รายได้เฉลี่ย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ร้อยละ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แม่ฮ่องสอน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1,689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42.86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อำนาจเจริญ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2,271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65.22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ฉะเชิงเทรา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2,663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ศรีสะเกษ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400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4,521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552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72.46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นครพนม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1,465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4,866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1,549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94.58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นราธิวาส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1,191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5,678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C00000"/>
                          </a:solidFill>
                          <a:latin typeface="TH Sarabun New"/>
                        </a:rPr>
                        <a:t>2,175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C00000"/>
                          </a:solidFill>
                          <a:latin typeface="TH Sarabun New"/>
                        </a:rPr>
                        <a:t>54.76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สตูล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6,832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83.26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ยะลา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896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7,147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1,362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65.79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ปัตตานี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321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7,305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35.47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ร้อยเอ็ด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1,216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7,357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1,408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86.36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rgbClr val="FFC000"/>
            </a:solidFill>
            <a:prstDash val="solid"/>
          </a:ln>
        </p:spPr>
        <p:txBody>
          <a:bodyPr/>
          <a:lstStyle/>
          <a:p>
            <a:r>
              <a:rPr lang="th-TH" b="1" dirty="0" smtClean="0">
                <a:solidFill>
                  <a:schemeClr val="accent4">
                    <a:lumMod val="50000"/>
                  </a:schemeClr>
                </a:solidFill>
              </a:rPr>
              <a:t>ผลการติดตามรายจังหวัด </a:t>
            </a:r>
            <a:endParaRPr lang="en-US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Rounded Rectangle 3"/>
          <p:cNvSpPr/>
          <p:nvPr/>
        </p:nvSpPr>
        <p:spPr>
          <a:xfrm>
            <a:off x="2438400" y="1905000"/>
            <a:ext cx="4495800" cy="4597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bIns="0" rtlCol="0" anchor="t">
            <a:spAutoFit/>
          </a:bodyPr>
          <a:lstStyle/>
          <a:p>
            <a:r>
              <a:rPr lang="th-TH" sz="2400" b="1" dirty="0" smtClean="0">
                <a:solidFill>
                  <a:srgbClr val="FFFF9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10 อันดับที่มีจำนวนผู้ตอบแบบสอบถามน้อยที่สุด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/>
        </p:nvGraphicFramePr>
        <p:xfrm>
          <a:off x="1295400" y="2590800"/>
          <a:ext cx="6857997" cy="3510915"/>
        </p:xfrm>
        <a:graphic>
          <a:graphicData uri="http://schemas.openxmlformats.org/drawingml/2006/table">
            <a:tbl>
              <a:tblPr/>
              <a:tblGrid>
                <a:gridCol w="685798"/>
                <a:gridCol w="1295400"/>
                <a:gridCol w="1107519"/>
                <a:gridCol w="942320"/>
                <a:gridCol w="942320"/>
                <a:gridCol w="942320"/>
                <a:gridCol w="942320"/>
              </a:tblGrid>
              <a:tr h="27622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ahoma"/>
                        </a:rPr>
                        <a:t>ลำดับ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จังหวัด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ผู้ผ่าน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มีงานทำ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รายได้เฉลี่ย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รวมผู้ตอบ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ร้อย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 New"/>
                        </a:rPr>
                        <a:t>ละผู้ตอบเทียบผู้ผ่าน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 New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นนทบุรี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2,863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9,000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0.03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สุโขทัย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903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8,500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0.22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จันทบุรี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/>
                        </a:rPr>
                        <a:t>1,165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13,333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0.26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สุรินทร์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1,891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7,529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0.95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แม่ฮ่องสอน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2,512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1,689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1.39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ฉะเชิงเทรา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3,012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2,663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1.53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อำนาจเจริญ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1,350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2,271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3.41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อุตรดิตถ์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1,235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7,846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4.62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ประจวบคีรีขันธ์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1,291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10,800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5.81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ahoma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ระนอง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746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85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12,458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TH Sarabun New"/>
                        </a:rPr>
                        <a:t>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TH Sarabun New"/>
                        </a:rPr>
                        <a:t>11.93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2133600" cy="365125"/>
          </a:xfrm>
        </p:spPr>
        <p:txBody>
          <a:bodyPr/>
          <a:lstStyle/>
          <a:p>
            <a:fld id="{7BC5307C-9AC7-448E-9FCE-3A20542CE21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2496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Notes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429000" y="2590800"/>
            <a:ext cx="2286000" cy="15541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The End</a:t>
            </a:r>
            <a:endParaRPr lang="en-US" dirty="0"/>
          </a:p>
        </p:txBody>
      </p:sp>
      <p:pic>
        <p:nvPicPr>
          <p:cNvPr id="7" name="Content Placeholder 6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6406246"/>
            <a:ext cx="1073441" cy="386439"/>
          </a:xfrm>
          <a:prstGeom prst="rect">
            <a:avLst/>
          </a:prstGeom>
          <a:solidFill>
            <a:schemeClr val="bg2">
              <a:lumMod val="50000"/>
              <a:alpha val="63000"/>
            </a:schemeClr>
          </a:solidFill>
        </p:spPr>
      </p:pic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5307C-9AC7-448E-9FCE-3A20542CE215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9" name="ตัวยึดท้ายกระดาษ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3037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3239</TotalTime>
  <Words>1186</Words>
  <Application>Microsoft Office PowerPoint</Application>
  <PresentationFormat>นำเสนอทางหน้าจอ (4:3)</PresentationFormat>
  <Paragraphs>502</Paragraphs>
  <Slides>13</Slides>
  <Notes>8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13</vt:i4>
      </vt:variant>
    </vt:vector>
  </HeadingPairs>
  <TitlesOfParts>
    <vt:vector size="14" baseType="lpstr">
      <vt:lpstr>Office Theme</vt:lpstr>
      <vt:lpstr>ผลการสำรวจข้อมูลจากแบบติดตามและประเมินผล ผู้ผ่านการฝึกอบรมตามแผนพัฒนาฝีมือแรงงาน พ.ศ.2560</vt:lpstr>
      <vt:lpstr>การมีงานทำและรายได้เฉลี่ย </vt:lpstr>
      <vt:lpstr>ระดับความคาดหวังต่อพฤติกรรมการทำงาน </vt:lpstr>
      <vt:lpstr>กลุ่มอาชีพก่อนฝึก/หลังฝึก </vt:lpstr>
      <vt:lpstr>หลักสูตรฝึกเตรียมเข้าทำงาน </vt:lpstr>
      <vt:lpstr>หลักสูตรฝึกยกระดับ </vt:lpstr>
      <vt:lpstr>หลักสูตรฝึกอาชีพเสริม </vt:lpstr>
      <vt:lpstr>ผลการติดตามรายจังหวัด </vt:lpstr>
      <vt:lpstr>ผลการติดตามรายจังหวัด </vt:lpstr>
      <vt:lpstr>ผลการติดตามรายจังหวัด </vt:lpstr>
      <vt:lpstr>ผลการติดตามรายจังหวัด </vt:lpstr>
      <vt:lpstr>ผลการติดตามรายจังหวัด </vt:lpstr>
      <vt:lpstr>Final Notes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Pan</cp:lastModifiedBy>
  <cp:revision>66</cp:revision>
  <dcterms:created xsi:type="dcterms:W3CDTF">2012-02-06T13:30:20Z</dcterms:created>
  <dcterms:modified xsi:type="dcterms:W3CDTF">2017-12-20T11:23:06Z</dcterms:modified>
</cp:coreProperties>
</file>