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60" r:id="rId2"/>
    <p:sldId id="263" r:id="rId3"/>
    <p:sldId id="258" r:id="rId4"/>
    <p:sldId id="265" r:id="rId5"/>
    <p:sldId id="267" r:id="rId6"/>
    <p:sldId id="266" r:id="rId7"/>
    <p:sldId id="271" r:id="rId8"/>
    <p:sldId id="272" r:id="rId9"/>
  </p:sldIdLst>
  <p:sldSz cx="9144000" cy="6858000" type="screen4x3"/>
  <p:notesSz cx="6797675" cy="992663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CCFF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ลักษณะสีปานกลาง 4 - เน้น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ลักษณะสีปานกลาง 4 - เน้น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ลักษณะสีปานกลาง 4 - เน้น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solidFill>
                  <a:schemeClr val="dk1"/>
                </a:solidFill>
                <a:latin typeface="TH SarabunPSK" pitchFamily="34" charset="-34"/>
                <a:ea typeface="+mn-ea"/>
                <a:cs typeface="TH SarabunPSK" pitchFamily="34" charset="-34"/>
              </a:defRPr>
            </a:pPr>
            <a:r>
              <a:rPr lang="th-TH" sz="2000" b="1" i="0" u="none" strike="noStrike" baseline="0" dirty="0" smtClean="0">
                <a:solidFill>
                  <a:schemeClr val="dk1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โครงการฝึกอบรมแรงงานกลุ่มเป้าหมายเฉพาะเพื่อเพิ่มโอกาสในการประกอบอาชีพ</a:t>
            </a:r>
          </a:p>
          <a:p>
            <a:pPr>
              <a:defRPr>
                <a:solidFill>
                  <a:schemeClr val="dk1"/>
                </a:solidFill>
                <a:latin typeface="TH SarabunPSK" pitchFamily="34" charset="-34"/>
                <a:ea typeface="+mn-ea"/>
                <a:cs typeface="TH SarabunPSK" pitchFamily="34" charset="-34"/>
              </a:defRPr>
            </a:pPr>
            <a:r>
              <a:rPr lang="th-TH" sz="2000" b="1" i="0" u="none" strike="noStrike" baseline="0" dirty="0" smtClean="0">
                <a:solidFill>
                  <a:srgbClr val="FF0000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ปี 2560 – 2561</a:t>
            </a:r>
          </a:p>
        </c:rich>
      </c:tx>
      <c:layout/>
      <c:overlay val="0"/>
      <c:spPr>
        <a:solidFill>
          <a:schemeClr val="lt1"/>
        </a:solidFill>
        <a:ln w="25400" cap="flat" cmpd="sng" algn="ctr">
          <a:solidFill>
            <a:schemeClr val="accent3"/>
          </a:solidFill>
          <a:prstDash val="solid"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ปี 2560</c:v>
                </c:pt>
              </c:strCache>
            </c:strRef>
          </c:tx>
          <c:spPr>
            <a:gradFill flip="none" rotWithShape="1">
              <a:gsLst>
                <a:gs pos="0">
                  <a:srgbClr val="4BACC6">
                    <a:tint val="66000"/>
                    <a:satMod val="160000"/>
                  </a:srgbClr>
                </a:gs>
                <a:gs pos="50000">
                  <a:srgbClr val="4BACC6">
                    <a:tint val="44500"/>
                    <a:satMod val="160000"/>
                  </a:srgbClr>
                </a:gs>
                <a:gs pos="100000">
                  <a:srgbClr val="4BACC6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 w="25400" cap="flat" cmpd="sng" algn="ctr">
              <a:solidFill>
                <a:schemeClr val="accent5">
                  <a:shade val="50000"/>
                </a:schemeClr>
              </a:solidFill>
              <a:prstDash val="solid"/>
            </a:ln>
            <a:effectLst/>
          </c:spPr>
          <c:invertIfNegative val="0"/>
          <c:cat>
            <c:strRef>
              <c:f>Sheet1!$A$2:$A$10</c:f>
              <c:strCache>
                <c:ptCount val="9"/>
                <c:pt idx="0">
                  <c:v>ผู้ประสบภัยธรรมชาติ</c:v>
                </c:pt>
                <c:pt idx="1">
                  <c:v>ผู้ผ่านการบำบัดยาเสพติด </c:v>
                </c:pt>
                <c:pt idx="2">
                  <c:v>ผู้ต้องขัง/เยาวชนสถานพินิจ</c:v>
                </c:pt>
                <c:pt idx="3">
                  <c:v>ทหารบาดเจ็บและทุพพลภาพ </c:v>
                </c:pt>
                <c:pt idx="4">
                  <c:v>คนพิการ/ผู้ดูแลคนพิการ </c:v>
                </c:pt>
                <c:pt idx="5">
                  <c:v>ชนกลุ่มน้อย</c:v>
                </c:pt>
                <c:pt idx="6">
                  <c:v>แรงงานนอกระบบ </c:v>
                </c:pt>
                <c:pt idx="7">
                  <c:v>ทหารเกณฑ์ก่อนปลดประจำการ </c:v>
                </c:pt>
                <c:pt idx="8">
                  <c:v>แรงงานตามโครงการอันเนื่องมาจากพระราชดำริ </c:v>
                </c:pt>
              </c:strCache>
            </c:strRef>
          </c:cat>
          <c:val>
            <c:numRef>
              <c:f>Sheet1!$B$2:$B$10</c:f>
              <c:numCache>
                <c:formatCode>#,##0_ ;\-#,##0\ </c:formatCode>
                <c:ptCount val="9"/>
                <c:pt idx="0">
                  <c:v>1036</c:v>
                </c:pt>
                <c:pt idx="1">
                  <c:v>2465</c:v>
                </c:pt>
                <c:pt idx="2">
                  <c:v>2540</c:v>
                </c:pt>
                <c:pt idx="3">
                  <c:v>40</c:v>
                </c:pt>
                <c:pt idx="4">
                  <c:v>379</c:v>
                </c:pt>
                <c:pt idx="5">
                  <c:v>80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ปี 2561</c:v>
                </c:pt>
              </c:strCache>
            </c:strRef>
          </c:tx>
          <c:spPr>
            <a:gradFill flip="none" rotWithShape="1">
              <a:gsLst>
                <a:gs pos="0">
                  <a:srgbClr val="F79646">
                    <a:tint val="66000"/>
                    <a:satMod val="160000"/>
                  </a:srgbClr>
                </a:gs>
                <a:gs pos="50000">
                  <a:srgbClr val="F79646">
                    <a:tint val="44500"/>
                    <a:satMod val="160000"/>
                  </a:srgbClr>
                </a:gs>
                <a:gs pos="100000">
                  <a:srgbClr val="F79646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 w="25400" cap="flat" cmpd="sng" algn="ctr">
              <a:solidFill>
                <a:schemeClr val="accent6">
                  <a:shade val="50000"/>
                </a:schemeClr>
              </a:solidFill>
              <a:prstDash val="solid"/>
            </a:ln>
            <a:effectLst/>
          </c:spPr>
          <c:invertIfNegative val="0"/>
          <c:cat>
            <c:strRef>
              <c:f>Sheet1!$A$2:$A$10</c:f>
              <c:strCache>
                <c:ptCount val="9"/>
                <c:pt idx="0">
                  <c:v>ผู้ประสบภัยธรรมชาติ</c:v>
                </c:pt>
                <c:pt idx="1">
                  <c:v>ผู้ผ่านการบำบัดยาเสพติด </c:v>
                </c:pt>
                <c:pt idx="2">
                  <c:v>ผู้ต้องขัง/เยาวชนสถานพินิจ</c:v>
                </c:pt>
                <c:pt idx="3">
                  <c:v>ทหารบาดเจ็บและทุพพลภาพ </c:v>
                </c:pt>
                <c:pt idx="4">
                  <c:v>คนพิการ/ผู้ดูแลคนพิการ </c:v>
                </c:pt>
                <c:pt idx="5">
                  <c:v>ชนกลุ่มน้อย</c:v>
                </c:pt>
                <c:pt idx="6">
                  <c:v>แรงงานนอกระบบ </c:v>
                </c:pt>
                <c:pt idx="7">
                  <c:v>ทหารเกณฑ์ก่อนปลดประจำการ </c:v>
                </c:pt>
                <c:pt idx="8">
                  <c:v>แรงงานตามโครงการอันเนื่องมาจากพระราชดำริ </c:v>
                </c:pt>
              </c:strCache>
            </c:strRef>
          </c:cat>
          <c:val>
            <c:numRef>
              <c:f>Sheet1!$C$2:$C$10</c:f>
              <c:numCache>
                <c:formatCode>#,##0_ ;\-#,##0\ </c:formatCode>
                <c:ptCount val="9"/>
                <c:pt idx="0">
                  <c:v>960</c:v>
                </c:pt>
                <c:pt idx="1">
                  <c:v>2240</c:v>
                </c:pt>
                <c:pt idx="2">
                  <c:v>2300</c:v>
                </c:pt>
                <c:pt idx="3">
                  <c:v>40</c:v>
                </c:pt>
                <c:pt idx="4">
                  <c:v>380</c:v>
                </c:pt>
                <c:pt idx="5">
                  <c:v>80</c:v>
                </c:pt>
                <c:pt idx="6">
                  <c:v>6000</c:v>
                </c:pt>
                <c:pt idx="7">
                  <c:v>3000</c:v>
                </c:pt>
                <c:pt idx="8">
                  <c:v>5000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9890048"/>
        <c:axId val="29891584"/>
      </c:barChart>
      <c:catAx>
        <c:axId val="2989004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>
                <a:latin typeface="TH SarabunPSK" pitchFamily="34" charset="-34"/>
                <a:cs typeface="TH SarabunPSK" pitchFamily="34" charset="-34"/>
              </a:defRPr>
            </a:pPr>
            <a:endParaRPr lang="th-TH"/>
          </a:p>
        </c:txPr>
        <c:crossAx val="29891584"/>
        <c:crosses val="autoZero"/>
        <c:auto val="1"/>
        <c:lblAlgn val="ctr"/>
        <c:lblOffset val="100"/>
        <c:noMultiLvlLbl val="0"/>
      </c:catAx>
      <c:valAx>
        <c:axId val="29891584"/>
        <c:scaling>
          <c:orientation val="minMax"/>
        </c:scaling>
        <c:delete val="0"/>
        <c:axPos val="l"/>
        <c:majorGridlines/>
        <c:numFmt formatCode="#,##0_ ;\-#,##0\ " sourceLinked="1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TH SarabunPSK" pitchFamily="34" charset="-34"/>
                <a:cs typeface="TH SarabunPSK" pitchFamily="34" charset="-34"/>
              </a:defRPr>
            </a:pPr>
            <a:endParaRPr lang="th-TH"/>
          </a:p>
        </c:txPr>
        <c:crossAx val="29890048"/>
        <c:crosses val="autoZero"/>
        <c:crossBetween val="between"/>
      </c:valAx>
      <c:dTable>
        <c:showHorzBorder val="1"/>
        <c:showVertBorder val="1"/>
        <c:showOutline val="1"/>
        <c:showKeys val="1"/>
        <c:txPr>
          <a:bodyPr/>
          <a:lstStyle/>
          <a:p>
            <a:pPr rtl="0">
              <a:defRPr sz="1600" b="1">
                <a:latin typeface="TH SarabunPSK" pitchFamily="34" charset="-34"/>
                <a:cs typeface="TH SarabunPSK" pitchFamily="34" charset="-34"/>
              </a:defRPr>
            </a:pPr>
            <a:endParaRPr lang="th-TH"/>
          </a:p>
        </c:txPr>
      </c:dTable>
    </c:plotArea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C8F7EE-275A-4D33-B764-E709141D31F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5647314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9DE2FF-C7E1-4A01-8217-3735594ABEED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4032984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55F02-46AE-455A-924B-F0F27C01D43B}" type="datetime1">
              <a:rPr lang="th-TH" smtClean="0"/>
              <a:pPr/>
              <a:t>22/06/60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4AA76-C2D1-4C85-887C-1390EB3A37F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D59CE-432E-4556-A3CD-F852EA6F4C50}" type="datetime1">
              <a:rPr lang="th-TH" smtClean="0"/>
              <a:pPr/>
              <a:t>22/06/60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4AA76-C2D1-4C85-887C-1390EB3A37F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CA88-1F5D-4EB9-A35F-F6C4B83A90AD}" type="datetime1">
              <a:rPr lang="th-TH" smtClean="0"/>
              <a:pPr/>
              <a:t>22/06/60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4AA76-C2D1-4C85-887C-1390EB3A37F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D2B68-6EB6-4D2F-8B7A-C3628B5876C8}" type="datetime1">
              <a:rPr lang="th-TH" smtClean="0"/>
              <a:pPr/>
              <a:t>22/06/60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4AA76-C2D1-4C85-887C-1390EB3A37F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466DF-D3D0-407C-91D2-4A453706A2C5}" type="datetime1">
              <a:rPr lang="th-TH" smtClean="0"/>
              <a:pPr/>
              <a:t>22/06/60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4AA76-C2D1-4C85-887C-1390EB3A37F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E65C-69A7-4E15-B0DD-50C18F30228C}" type="datetime1">
              <a:rPr lang="th-TH" smtClean="0"/>
              <a:pPr/>
              <a:t>22/06/60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4AA76-C2D1-4C85-887C-1390EB3A37F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A905A-A09F-4879-B934-E63C98D3CDA9}" type="datetime1">
              <a:rPr lang="th-TH" smtClean="0"/>
              <a:pPr/>
              <a:t>22/06/60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4AA76-C2D1-4C85-887C-1390EB3A37F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BFA5F-62FC-446C-8E24-B0A9FB803AA4}" type="datetime1">
              <a:rPr lang="th-TH" smtClean="0"/>
              <a:pPr/>
              <a:t>22/06/60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4AA76-C2D1-4C85-887C-1390EB3A37F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E1959-172E-43D5-B3B5-29403973F345}" type="datetime1">
              <a:rPr lang="th-TH" smtClean="0"/>
              <a:pPr/>
              <a:t>22/06/60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4AA76-C2D1-4C85-887C-1390EB3A37F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57F6C-C6BC-46E8-A1BA-5F39181C8503}" type="datetime1">
              <a:rPr lang="th-TH" smtClean="0"/>
              <a:pPr/>
              <a:t>22/06/60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4AA76-C2D1-4C85-887C-1390EB3A37F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1C150-AF63-40E1-BF34-E4F0B34E41A7}" type="datetime1">
              <a:rPr lang="th-TH" smtClean="0"/>
              <a:pPr/>
              <a:t>22/06/60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4AA76-C2D1-4C85-887C-1390EB3A37F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FAE237-7503-491B-8EFF-6CBC921D8AB9}" type="datetime1">
              <a:rPr lang="th-TH" smtClean="0"/>
              <a:pPr/>
              <a:t>22/06/60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D4AA76-C2D1-4C85-887C-1390EB3A37F4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28986"/>
            <a:ext cx="612452" cy="61987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688652" y="-228599"/>
            <a:ext cx="7772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กรมพัฒนาฝีมือแรงงาน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ectangle 52"/>
          <p:cNvSpPr>
            <a:spLocks noChangeArrowheads="1"/>
          </p:cNvSpPr>
          <p:nvPr/>
        </p:nvSpPr>
        <p:spPr bwMode="auto">
          <a:xfrm>
            <a:off x="357158" y="935164"/>
            <a:ext cx="8501122" cy="726162"/>
          </a:xfrm>
          <a:prstGeom prst="flowChartDocumen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กองพัฒนาศักยภาพแรงงานและผู้ประกอบกิจการ</a:t>
            </a:r>
            <a:endParaRPr lang="en-US" sz="32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14" name="กลุ่ม 13"/>
          <p:cNvGrpSpPr/>
          <p:nvPr/>
        </p:nvGrpSpPr>
        <p:grpSpPr>
          <a:xfrm>
            <a:off x="285720" y="2357430"/>
            <a:ext cx="2714644" cy="1373983"/>
            <a:chOff x="3286116" y="1240681"/>
            <a:chExt cx="2714644" cy="1373983"/>
          </a:xfrm>
        </p:grpSpPr>
        <p:sp>
          <p:nvSpPr>
            <p:cNvPr id="8" name="Rectangle 52"/>
            <p:cNvSpPr>
              <a:spLocks noChangeArrowheads="1"/>
            </p:cNvSpPr>
            <p:nvPr/>
          </p:nvSpPr>
          <p:spPr bwMode="auto">
            <a:xfrm>
              <a:off x="3286116" y="1240681"/>
              <a:ext cx="2714644" cy="1015663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th-TH" sz="2000" b="1" dirty="0" smtClean="0">
                  <a:latin typeface="TH SarabunPSK" pitchFamily="34" charset="-34"/>
                  <a:cs typeface="TH SarabunPSK" pitchFamily="34" charset="-34"/>
                </a:rPr>
                <a:t>โครงการ พัฒนาศักยภาพแรงงาน</a:t>
              </a:r>
            </a:p>
            <a:p>
              <a:pPr algn="ctr"/>
              <a:r>
                <a:rPr lang="th-TH" sz="2000" b="1" dirty="0" smtClean="0">
                  <a:latin typeface="TH SarabunPSK" pitchFamily="34" charset="-34"/>
                  <a:cs typeface="TH SarabunPSK" pitchFamily="34" charset="-34"/>
                </a:rPr>
                <a:t>ในกลุ่มวิสาหกิจชุมชน </a:t>
              </a:r>
            </a:p>
            <a:p>
              <a:pPr algn="ctr"/>
              <a:r>
                <a:rPr lang="th-TH" sz="2000" b="1" dirty="0" smtClean="0">
                  <a:latin typeface="TH SarabunPSK" pitchFamily="34" charset="-34"/>
                  <a:cs typeface="TH SarabunPSK" pitchFamily="34" charset="-34"/>
                </a:rPr>
                <a:t>และผู้มีรายได้น้อย</a:t>
              </a:r>
              <a:endParaRPr lang="en-US" sz="2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1" name="Rectangle 52"/>
            <p:cNvSpPr>
              <a:spLocks noChangeArrowheads="1"/>
            </p:cNvSpPr>
            <p:nvPr/>
          </p:nvSpPr>
          <p:spPr bwMode="auto">
            <a:xfrm>
              <a:off x="3286116" y="2214554"/>
              <a:ext cx="2714644" cy="40011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th-TH" sz="2000" b="1" dirty="0" smtClean="0">
                  <a:solidFill>
                    <a:schemeClr val="bg1"/>
                  </a:solidFill>
                  <a:latin typeface="TH SarabunPSK" pitchFamily="34" charset="-34"/>
                  <a:cs typeface="TH SarabunPSK" pitchFamily="34" charset="-34"/>
                </a:rPr>
                <a:t>10 ล้านบาท</a:t>
              </a:r>
              <a:endParaRPr lang="en-US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15" name="กลุ่ม 14"/>
          <p:cNvGrpSpPr/>
          <p:nvPr/>
        </p:nvGrpSpPr>
        <p:grpSpPr>
          <a:xfrm>
            <a:off x="3214678" y="2357430"/>
            <a:ext cx="2714644" cy="1400242"/>
            <a:chOff x="3286116" y="2786058"/>
            <a:chExt cx="2714644" cy="1400242"/>
          </a:xfrm>
        </p:grpSpPr>
        <p:sp>
          <p:nvSpPr>
            <p:cNvPr id="12" name="Rectangle 52"/>
            <p:cNvSpPr>
              <a:spLocks noChangeArrowheads="1"/>
            </p:cNvSpPr>
            <p:nvPr/>
          </p:nvSpPr>
          <p:spPr bwMode="auto">
            <a:xfrm>
              <a:off x="3286116" y="2786058"/>
              <a:ext cx="2714644" cy="1015663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th-TH" sz="2000" b="1" dirty="0" smtClean="0">
                  <a:latin typeface="TH SarabunPSK" pitchFamily="34" charset="-34"/>
                  <a:cs typeface="TH SarabunPSK" pitchFamily="34" charset="-34"/>
                </a:rPr>
                <a:t>โครงการ เพิ่มผลิตภาพแรงงาน </a:t>
              </a:r>
            </a:p>
            <a:p>
              <a:pPr algn="ctr"/>
              <a:r>
                <a:rPr lang="th-TH" sz="2000" b="1" dirty="0" smtClean="0">
                  <a:latin typeface="TH SarabunPSK" pitchFamily="34" charset="-34"/>
                  <a:cs typeface="TH SarabunPSK" pitchFamily="34" charset="-34"/>
                </a:rPr>
                <a:t>สู่ </a:t>
              </a:r>
              <a:r>
                <a:rPr lang="en-US" sz="2000" b="1" dirty="0" smtClean="0">
                  <a:latin typeface="TH SarabunPSK" pitchFamily="34" charset="-34"/>
                  <a:cs typeface="TH SarabunPSK" pitchFamily="34" charset="-34"/>
                </a:rPr>
                <a:t>SMEs 4.0 </a:t>
              </a:r>
            </a:p>
            <a:p>
              <a:pPr algn="ctr"/>
              <a:r>
                <a:rPr lang="en-US" sz="2000" b="1" dirty="0" smtClean="0">
                  <a:latin typeface="TH SarabunPSK" pitchFamily="34" charset="-34"/>
                  <a:cs typeface="TH SarabunPSK" pitchFamily="34" charset="-34"/>
                </a:rPr>
                <a:t>(STEM Workforce towards 4.0)</a:t>
              </a:r>
              <a:endParaRPr lang="en-US" sz="20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3" name="Rectangle 52"/>
            <p:cNvSpPr>
              <a:spLocks noChangeArrowheads="1"/>
            </p:cNvSpPr>
            <p:nvPr/>
          </p:nvSpPr>
          <p:spPr bwMode="auto">
            <a:xfrm>
              <a:off x="3286116" y="3786190"/>
              <a:ext cx="2714644" cy="40011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th-TH" sz="2000" b="1" dirty="0" smtClean="0">
                  <a:solidFill>
                    <a:schemeClr val="bg1"/>
                  </a:solidFill>
                  <a:latin typeface="TH SarabunPSK" pitchFamily="34" charset="-34"/>
                  <a:cs typeface="TH SarabunPSK" pitchFamily="34" charset="-34"/>
                </a:rPr>
                <a:t>47.9 ล้านบาท</a:t>
              </a:r>
              <a:endParaRPr lang="en-US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21" name="กลุ่ม 20"/>
          <p:cNvGrpSpPr/>
          <p:nvPr/>
        </p:nvGrpSpPr>
        <p:grpSpPr>
          <a:xfrm>
            <a:off x="3214678" y="4429132"/>
            <a:ext cx="2714644" cy="1373983"/>
            <a:chOff x="3286116" y="2812317"/>
            <a:chExt cx="2714644" cy="1373983"/>
          </a:xfrm>
        </p:grpSpPr>
        <p:sp>
          <p:nvSpPr>
            <p:cNvPr id="22" name="Rectangle 52"/>
            <p:cNvSpPr>
              <a:spLocks noChangeArrowheads="1"/>
            </p:cNvSpPr>
            <p:nvPr/>
          </p:nvSpPr>
          <p:spPr bwMode="auto">
            <a:xfrm>
              <a:off x="3286116" y="2812317"/>
              <a:ext cx="2714644" cy="1015663"/>
            </a:xfrm>
            <a:prstGeom prst="rect">
              <a:avLst/>
            </a:prstGeom>
            <a:ln>
              <a:prstDash val="dash"/>
              <a:headEnd/>
              <a:tailEnd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th-TH" sz="2000" b="1" dirty="0" smtClean="0">
                  <a:latin typeface="TH SarabunPSK" pitchFamily="34" charset="-34"/>
                  <a:cs typeface="TH SarabunPSK" pitchFamily="34" charset="-34"/>
                </a:rPr>
                <a:t>โครงการฝึกอบรมแรงงานกลุ่มเป้าหมายเฉพาะเพื่อเพิ่มโอกาสในการประกอบอาชีพ</a:t>
              </a:r>
              <a:endParaRPr lang="en-US" sz="2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3" name="Rectangle 52"/>
            <p:cNvSpPr>
              <a:spLocks noChangeArrowheads="1"/>
            </p:cNvSpPr>
            <p:nvPr/>
          </p:nvSpPr>
          <p:spPr bwMode="auto">
            <a:xfrm>
              <a:off x="3286116" y="3786190"/>
              <a:ext cx="2714644" cy="400110"/>
            </a:xfrm>
            <a:prstGeom prst="rect">
              <a:avLst/>
            </a:prstGeom>
            <a:ln>
              <a:prstDash val="dash"/>
              <a:headEnd/>
              <a:tailEnd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th-TH" sz="2000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54 ล้านบาท</a:t>
              </a:r>
              <a:endParaRPr lang="en-US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28" name="กลุ่ม 27"/>
          <p:cNvGrpSpPr/>
          <p:nvPr/>
        </p:nvGrpSpPr>
        <p:grpSpPr>
          <a:xfrm>
            <a:off x="6143636" y="2357430"/>
            <a:ext cx="2714644" cy="1373983"/>
            <a:chOff x="3286116" y="2812317"/>
            <a:chExt cx="2714644" cy="1373983"/>
          </a:xfrm>
        </p:grpSpPr>
        <p:sp>
          <p:nvSpPr>
            <p:cNvPr id="29" name="Rectangle 52"/>
            <p:cNvSpPr>
              <a:spLocks noChangeArrowheads="1"/>
            </p:cNvSpPr>
            <p:nvPr/>
          </p:nvSpPr>
          <p:spPr bwMode="auto">
            <a:xfrm>
              <a:off x="3286116" y="2812317"/>
              <a:ext cx="2714644" cy="101520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th-TH" sz="2000" b="1" dirty="0" smtClean="0">
                  <a:latin typeface="TH SarabunPSK" pitchFamily="34" charset="-34"/>
                  <a:cs typeface="TH SarabunPSK" pitchFamily="34" charset="-34"/>
                </a:rPr>
                <a:t>การบูร</a:t>
              </a:r>
              <a:r>
                <a:rPr lang="th-TH" sz="2000" b="1" dirty="0" err="1" smtClean="0">
                  <a:latin typeface="TH SarabunPSK" pitchFamily="34" charset="-34"/>
                  <a:cs typeface="TH SarabunPSK" pitchFamily="34" charset="-34"/>
                </a:rPr>
                <a:t>ณา</a:t>
              </a:r>
              <a:r>
                <a:rPr lang="th-TH" sz="2000" b="1" dirty="0">
                  <a:latin typeface="TH SarabunPSK" pitchFamily="34" charset="-34"/>
                  <a:cs typeface="TH SarabunPSK" pitchFamily="34" charset="-34"/>
                </a:rPr>
                <a:t>การพัฒนาศักยภาพคนตามช่วงวัย</a:t>
              </a:r>
              <a:endParaRPr lang="en-US" sz="2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0" name="Rectangle 52"/>
            <p:cNvSpPr>
              <a:spLocks noChangeArrowheads="1"/>
            </p:cNvSpPr>
            <p:nvPr/>
          </p:nvSpPr>
          <p:spPr bwMode="auto">
            <a:xfrm>
              <a:off x="3286116" y="3786190"/>
              <a:ext cx="2714644" cy="40011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th-TH" sz="2000" b="1" dirty="0" smtClean="0">
                  <a:solidFill>
                    <a:schemeClr val="bg1"/>
                  </a:solidFill>
                  <a:latin typeface="TH SarabunPSK" pitchFamily="34" charset="-34"/>
                  <a:cs typeface="TH SarabunPSK" pitchFamily="34" charset="-34"/>
                </a:rPr>
                <a:t>72.36 ล้านบาท</a:t>
              </a:r>
              <a:endParaRPr lang="en-US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31" name="กลุ่ม 30"/>
          <p:cNvGrpSpPr/>
          <p:nvPr/>
        </p:nvGrpSpPr>
        <p:grpSpPr>
          <a:xfrm>
            <a:off x="6143636" y="4429132"/>
            <a:ext cx="2714644" cy="1373983"/>
            <a:chOff x="3286116" y="2812317"/>
            <a:chExt cx="2714644" cy="1373983"/>
          </a:xfrm>
        </p:grpSpPr>
        <p:sp>
          <p:nvSpPr>
            <p:cNvPr id="32" name="Rectangle 52"/>
            <p:cNvSpPr>
              <a:spLocks noChangeArrowheads="1"/>
            </p:cNvSpPr>
            <p:nvPr/>
          </p:nvSpPr>
          <p:spPr bwMode="auto">
            <a:xfrm>
              <a:off x="3286116" y="2812317"/>
              <a:ext cx="2714644" cy="1015200"/>
            </a:xfrm>
            <a:prstGeom prst="rect">
              <a:avLst/>
            </a:prstGeom>
            <a:ln>
              <a:prstDash val="dash"/>
              <a:headEnd/>
              <a:tailEnd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th-TH" sz="2000" b="1" dirty="0" smtClean="0">
                  <a:latin typeface="TH SarabunPSK" pitchFamily="34" charset="-34"/>
                  <a:cs typeface="TH SarabunPSK" pitchFamily="34" charset="-34"/>
                </a:rPr>
                <a:t>โครงการ ฝึกอบรมแรงงานผู้สูงอายุเพื่อเพิ่มโอกาสในการประกอบอาชีพ</a:t>
              </a:r>
              <a:endParaRPr lang="en-US" sz="20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3" name="Rectangle 52"/>
            <p:cNvSpPr>
              <a:spLocks noChangeArrowheads="1"/>
            </p:cNvSpPr>
            <p:nvPr/>
          </p:nvSpPr>
          <p:spPr bwMode="auto">
            <a:xfrm>
              <a:off x="3286116" y="3786190"/>
              <a:ext cx="2714644" cy="400110"/>
            </a:xfrm>
            <a:prstGeom prst="rect">
              <a:avLst/>
            </a:prstGeom>
            <a:ln>
              <a:prstDash val="dash"/>
              <a:headEnd/>
              <a:tailEnd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th-TH" sz="2000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18.36 ล้านบาท</a:t>
              </a:r>
              <a:endParaRPr lang="en-US" sz="20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cxnSp>
        <p:nvCxnSpPr>
          <p:cNvPr id="35" name="ลูกศรเชื่อมต่อแบบตรง 34"/>
          <p:cNvCxnSpPr/>
          <p:nvPr/>
        </p:nvCxnSpPr>
        <p:spPr>
          <a:xfrm rot="16200000" flipH="1">
            <a:off x="4283438" y="1997430"/>
            <a:ext cx="72000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ตัวเชื่อมต่อหักมุม 36"/>
          <p:cNvCxnSpPr/>
          <p:nvPr/>
        </p:nvCxnSpPr>
        <p:spPr>
          <a:xfrm>
            <a:off x="4643438" y="2000240"/>
            <a:ext cx="2857520" cy="357190"/>
          </a:xfrm>
          <a:prstGeom prst="bentConnector2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ตัวเชื่อมต่อหักมุม 36"/>
          <p:cNvCxnSpPr/>
          <p:nvPr/>
        </p:nvCxnSpPr>
        <p:spPr>
          <a:xfrm flipH="1">
            <a:off x="1785918" y="2000240"/>
            <a:ext cx="2857520" cy="357190"/>
          </a:xfrm>
          <a:prstGeom prst="bentConnector2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ตัวเชื่อมต่อหักมุม 36"/>
          <p:cNvCxnSpPr/>
          <p:nvPr/>
        </p:nvCxnSpPr>
        <p:spPr>
          <a:xfrm flipH="1">
            <a:off x="4643438" y="4071942"/>
            <a:ext cx="2857520" cy="357190"/>
          </a:xfrm>
          <a:prstGeom prst="bentConnector2">
            <a:avLst/>
          </a:prstGeom>
          <a:ln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ลูกศรเชื่อมต่อแบบตรง 48"/>
          <p:cNvCxnSpPr/>
          <p:nvPr/>
        </p:nvCxnSpPr>
        <p:spPr>
          <a:xfrm rot="16200000" flipH="1">
            <a:off x="7140958" y="4074752"/>
            <a:ext cx="720000" cy="0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0" name="Group 22"/>
          <p:cNvGrpSpPr>
            <a:grpSpLocks/>
          </p:cNvGrpSpPr>
          <p:nvPr/>
        </p:nvGrpSpPr>
        <p:grpSpPr bwMode="auto">
          <a:xfrm>
            <a:off x="817548" y="4214818"/>
            <a:ext cx="1682750" cy="1552575"/>
            <a:chOff x="482" y="1851"/>
            <a:chExt cx="860" cy="796"/>
          </a:xfrm>
        </p:grpSpPr>
        <p:sp>
          <p:nvSpPr>
            <p:cNvPr id="51" name="Freeform 23"/>
            <p:cNvSpPr>
              <a:spLocks/>
            </p:cNvSpPr>
            <p:nvPr/>
          </p:nvSpPr>
          <p:spPr bwMode="gray">
            <a:xfrm>
              <a:off x="567" y="2464"/>
              <a:ext cx="335" cy="173"/>
            </a:xfrm>
            <a:custGeom>
              <a:avLst/>
              <a:gdLst>
                <a:gd name="T0" fmla="*/ 0 w 335"/>
                <a:gd name="T1" fmla="*/ 166 h 173"/>
                <a:gd name="T2" fmla="*/ 58 w 335"/>
                <a:gd name="T3" fmla="*/ 173 h 173"/>
                <a:gd name="T4" fmla="*/ 297 w 335"/>
                <a:gd name="T5" fmla="*/ 32 h 173"/>
                <a:gd name="T6" fmla="*/ 289 w 335"/>
                <a:gd name="T7" fmla="*/ 8 h 173"/>
                <a:gd name="T8" fmla="*/ 223 w 335"/>
                <a:gd name="T9" fmla="*/ 26 h 173"/>
                <a:gd name="T10" fmla="*/ 0 w 335"/>
                <a:gd name="T11" fmla="*/ 166 h 17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35"/>
                <a:gd name="T19" fmla="*/ 0 h 173"/>
                <a:gd name="T20" fmla="*/ 335 w 335"/>
                <a:gd name="T21" fmla="*/ 173 h 17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35" h="173">
                  <a:moveTo>
                    <a:pt x="0" y="166"/>
                  </a:moveTo>
                  <a:lnTo>
                    <a:pt x="58" y="173"/>
                  </a:lnTo>
                  <a:lnTo>
                    <a:pt x="297" y="32"/>
                  </a:lnTo>
                  <a:cubicBezTo>
                    <a:pt x="335" y="5"/>
                    <a:pt x="301" y="9"/>
                    <a:pt x="289" y="8"/>
                  </a:cubicBezTo>
                  <a:cubicBezTo>
                    <a:pt x="277" y="7"/>
                    <a:pt x="271" y="0"/>
                    <a:pt x="223" y="26"/>
                  </a:cubicBezTo>
                  <a:lnTo>
                    <a:pt x="0" y="166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endParaRPr lang="th-TH">
                <a:cs typeface="Arial" pitchFamily="34" charset="0"/>
              </a:endParaRPr>
            </a:p>
          </p:txBody>
        </p:sp>
        <p:sp>
          <p:nvSpPr>
            <p:cNvPr id="52" name="Freeform 24"/>
            <p:cNvSpPr>
              <a:spLocks/>
            </p:cNvSpPr>
            <p:nvPr/>
          </p:nvSpPr>
          <p:spPr bwMode="gray">
            <a:xfrm>
              <a:off x="797" y="2401"/>
              <a:ext cx="367" cy="170"/>
            </a:xfrm>
            <a:custGeom>
              <a:avLst/>
              <a:gdLst>
                <a:gd name="T0" fmla="*/ 0 w 367"/>
                <a:gd name="T1" fmla="*/ 158 h 170"/>
                <a:gd name="T2" fmla="*/ 80 w 367"/>
                <a:gd name="T3" fmla="*/ 170 h 170"/>
                <a:gd name="T4" fmla="*/ 332 w 367"/>
                <a:gd name="T5" fmla="*/ 37 h 170"/>
                <a:gd name="T6" fmla="*/ 292 w 367"/>
                <a:gd name="T7" fmla="*/ 1 h 170"/>
                <a:gd name="T8" fmla="*/ 230 w 367"/>
                <a:gd name="T9" fmla="*/ 29 h 170"/>
                <a:gd name="T10" fmla="*/ 0 w 367"/>
                <a:gd name="T11" fmla="*/ 158 h 17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67"/>
                <a:gd name="T19" fmla="*/ 0 h 170"/>
                <a:gd name="T20" fmla="*/ 367 w 367"/>
                <a:gd name="T21" fmla="*/ 170 h 17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67" h="170">
                  <a:moveTo>
                    <a:pt x="0" y="158"/>
                  </a:moveTo>
                  <a:lnTo>
                    <a:pt x="80" y="170"/>
                  </a:lnTo>
                  <a:lnTo>
                    <a:pt x="332" y="37"/>
                  </a:lnTo>
                  <a:cubicBezTo>
                    <a:pt x="367" y="9"/>
                    <a:pt x="309" y="2"/>
                    <a:pt x="292" y="1"/>
                  </a:cubicBezTo>
                  <a:cubicBezTo>
                    <a:pt x="280" y="0"/>
                    <a:pt x="279" y="3"/>
                    <a:pt x="230" y="29"/>
                  </a:cubicBezTo>
                  <a:lnTo>
                    <a:pt x="0" y="158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endParaRPr lang="th-TH">
                <a:cs typeface="Arial" pitchFamily="34" charset="0"/>
              </a:endParaRPr>
            </a:p>
          </p:txBody>
        </p:sp>
        <p:sp>
          <p:nvSpPr>
            <p:cNvPr id="53" name="Freeform 25"/>
            <p:cNvSpPr>
              <a:spLocks/>
            </p:cNvSpPr>
            <p:nvPr/>
          </p:nvSpPr>
          <p:spPr bwMode="gray">
            <a:xfrm>
              <a:off x="1035" y="2504"/>
              <a:ext cx="307" cy="143"/>
            </a:xfrm>
            <a:custGeom>
              <a:avLst/>
              <a:gdLst>
                <a:gd name="T0" fmla="*/ 0 w 307"/>
                <a:gd name="T1" fmla="*/ 134 h 143"/>
                <a:gd name="T2" fmla="*/ 66 w 307"/>
                <a:gd name="T3" fmla="*/ 143 h 143"/>
                <a:gd name="T4" fmla="*/ 282 w 307"/>
                <a:gd name="T5" fmla="*/ 35 h 143"/>
                <a:gd name="T6" fmla="*/ 219 w 307"/>
                <a:gd name="T7" fmla="*/ 17 h 143"/>
                <a:gd name="T8" fmla="*/ 0 w 307"/>
                <a:gd name="T9" fmla="*/ 134 h 14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7"/>
                <a:gd name="T16" fmla="*/ 0 h 143"/>
                <a:gd name="T17" fmla="*/ 307 w 307"/>
                <a:gd name="T18" fmla="*/ 143 h 14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7" h="143">
                  <a:moveTo>
                    <a:pt x="0" y="134"/>
                  </a:moveTo>
                  <a:lnTo>
                    <a:pt x="66" y="143"/>
                  </a:lnTo>
                  <a:lnTo>
                    <a:pt x="282" y="35"/>
                  </a:lnTo>
                  <a:cubicBezTo>
                    <a:pt x="307" y="14"/>
                    <a:pt x="266" y="0"/>
                    <a:pt x="219" y="17"/>
                  </a:cubicBezTo>
                  <a:lnTo>
                    <a:pt x="0" y="134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endParaRPr lang="th-TH">
                <a:cs typeface="Arial" pitchFamily="34" charset="0"/>
              </a:endParaRPr>
            </a:p>
          </p:txBody>
        </p:sp>
        <p:sp>
          <p:nvSpPr>
            <p:cNvPr id="54" name="Freeform 26"/>
            <p:cNvSpPr>
              <a:spLocks/>
            </p:cNvSpPr>
            <p:nvPr/>
          </p:nvSpPr>
          <p:spPr bwMode="gray">
            <a:xfrm>
              <a:off x="482" y="2066"/>
              <a:ext cx="224" cy="569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24"/>
                <a:gd name="T73" fmla="*/ 0 h 569"/>
                <a:gd name="T74" fmla="*/ 224 w 224"/>
                <a:gd name="T75" fmla="*/ 569 h 569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>
              <a:flatTx/>
            </a:bodyPr>
            <a:lstStyle/>
            <a:p>
              <a:pPr algn="ctr"/>
              <a:endParaRPr lang="th-TH">
                <a:cs typeface="Arial" pitchFamily="34" charset="0"/>
              </a:endParaRPr>
            </a:p>
          </p:txBody>
        </p:sp>
        <p:sp>
          <p:nvSpPr>
            <p:cNvPr id="55" name="Freeform 27"/>
            <p:cNvSpPr>
              <a:spLocks/>
            </p:cNvSpPr>
            <p:nvPr/>
          </p:nvSpPr>
          <p:spPr bwMode="gray">
            <a:xfrm>
              <a:off x="698" y="1851"/>
              <a:ext cx="282" cy="716"/>
            </a:xfrm>
            <a:custGeom>
              <a:avLst/>
              <a:gdLst>
                <a:gd name="T0" fmla="*/ 130 w 224"/>
                <a:gd name="T1" fmla="*/ 127 h 569"/>
                <a:gd name="T2" fmla="*/ 93 w 224"/>
                <a:gd name="T3" fmla="*/ 63 h 569"/>
                <a:gd name="T4" fmla="*/ 152 w 224"/>
                <a:gd name="T5" fmla="*/ 1 h 569"/>
                <a:gd name="T6" fmla="*/ 215 w 224"/>
                <a:gd name="T7" fmla="*/ 65 h 569"/>
                <a:gd name="T8" fmla="*/ 170 w 224"/>
                <a:gd name="T9" fmla="*/ 127 h 569"/>
                <a:gd name="T10" fmla="*/ 169 w 224"/>
                <a:gd name="T11" fmla="*/ 156 h 569"/>
                <a:gd name="T12" fmla="*/ 263 w 224"/>
                <a:gd name="T13" fmla="*/ 182 h 569"/>
                <a:gd name="T14" fmla="*/ 278 w 224"/>
                <a:gd name="T15" fmla="*/ 257 h 569"/>
                <a:gd name="T16" fmla="*/ 274 w 224"/>
                <a:gd name="T17" fmla="*/ 404 h 569"/>
                <a:gd name="T18" fmla="*/ 263 w 224"/>
                <a:gd name="T19" fmla="*/ 459 h 569"/>
                <a:gd name="T20" fmla="*/ 247 w 224"/>
                <a:gd name="T21" fmla="*/ 388 h 569"/>
                <a:gd name="T22" fmla="*/ 235 w 224"/>
                <a:gd name="T23" fmla="*/ 254 h 569"/>
                <a:gd name="T24" fmla="*/ 214 w 224"/>
                <a:gd name="T25" fmla="*/ 404 h 569"/>
                <a:gd name="T26" fmla="*/ 181 w 224"/>
                <a:gd name="T27" fmla="*/ 716 h 569"/>
                <a:gd name="T28" fmla="*/ 98 w 224"/>
                <a:gd name="T29" fmla="*/ 711 h 569"/>
                <a:gd name="T30" fmla="*/ 63 w 224"/>
                <a:gd name="T31" fmla="*/ 409 h 569"/>
                <a:gd name="T32" fmla="*/ 42 w 224"/>
                <a:gd name="T33" fmla="*/ 262 h 569"/>
                <a:gd name="T34" fmla="*/ 31 w 224"/>
                <a:gd name="T35" fmla="*/ 390 h 569"/>
                <a:gd name="T36" fmla="*/ 15 w 224"/>
                <a:gd name="T37" fmla="*/ 459 h 569"/>
                <a:gd name="T38" fmla="*/ 1 w 224"/>
                <a:gd name="T39" fmla="*/ 384 h 569"/>
                <a:gd name="T40" fmla="*/ 9 w 224"/>
                <a:gd name="T41" fmla="*/ 232 h 569"/>
                <a:gd name="T42" fmla="*/ 29 w 224"/>
                <a:gd name="T43" fmla="*/ 176 h 569"/>
                <a:gd name="T44" fmla="*/ 128 w 224"/>
                <a:gd name="T45" fmla="*/ 156 h 569"/>
                <a:gd name="T46" fmla="*/ 130 w 224"/>
                <a:gd name="T47" fmla="*/ 127 h 569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24"/>
                <a:gd name="T73" fmla="*/ 0 h 569"/>
                <a:gd name="T74" fmla="*/ 224 w 224"/>
                <a:gd name="T75" fmla="*/ 569 h 569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>
              <a:flatTx/>
            </a:bodyPr>
            <a:lstStyle/>
            <a:p>
              <a:pPr algn="ctr"/>
              <a:endParaRPr lang="th-TH">
                <a:cs typeface="Arial" pitchFamily="34" charset="0"/>
              </a:endParaRPr>
            </a:p>
          </p:txBody>
        </p:sp>
        <p:sp>
          <p:nvSpPr>
            <p:cNvPr id="56" name="Freeform 28"/>
            <p:cNvSpPr>
              <a:spLocks/>
            </p:cNvSpPr>
            <p:nvPr/>
          </p:nvSpPr>
          <p:spPr bwMode="gray">
            <a:xfrm>
              <a:off x="956" y="2078"/>
              <a:ext cx="224" cy="569"/>
            </a:xfrm>
            <a:custGeom>
              <a:avLst/>
              <a:gdLst>
                <a:gd name="T0" fmla="*/ 103 w 224"/>
                <a:gd name="T1" fmla="*/ 101 h 569"/>
                <a:gd name="T2" fmla="*/ 74 w 224"/>
                <a:gd name="T3" fmla="*/ 50 h 569"/>
                <a:gd name="T4" fmla="*/ 121 w 224"/>
                <a:gd name="T5" fmla="*/ 1 h 569"/>
                <a:gd name="T6" fmla="*/ 171 w 224"/>
                <a:gd name="T7" fmla="*/ 52 h 569"/>
                <a:gd name="T8" fmla="*/ 135 w 224"/>
                <a:gd name="T9" fmla="*/ 101 h 569"/>
                <a:gd name="T10" fmla="*/ 134 w 224"/>
                <a:gd name="T11" fmla="*/ 124 h 569"/>
                <a:gd name="T12" fmla="*/ 209 w 224"/>
                <a:gd name="T13" fmla="*/ 145 h 569"/>
                <a:gd name="T14" fmla="*/ 221 w 224"/>
                <a:gd name="T15" fmla="*/ 204 h 569"/>
                <a:gd name="T16" fmla="*/ 218 w 224"/>
                <a:gd name="T17" fmla="*/ 321 h 569"/>
                <a:gd name="T18" fmla="*/ 209 w 224"/>
                <a:gd name="T19" fmla="*/ 365 h 569"/>
                <a:gd name="T20" fmla="*/ 196 w 224"/>
                <a:gd name="T21" fmla="*/ 308 h 569"/>
                <a:gd name="T22" fmla="*/ 187 w 224"/>
                <a:gd name="T23" fmla="*/ 202 h 569"/>
                <a:gd name="T24" fmla="*/ 170 w 224"/>
                <a:gd name="T25" fmla="*/ 321 h 569"/>
                <a:gd name="T26" fmla="*/ 144 w 224"/>
                <a:gd name="T27" fmla="*/ 569 h 569"/>
                <a:gd name="T28" fmla="*/ 78 w 224"/>
                <a:gd name="T29" fmla="*/ 565 h 569"/>
                <a:gd name="T30" fmla="*/ 50 w 224"/>
                <a:gd name="T31" fmla="*/ 325 h 569"/>
                <a:gd name="T32" fmla="*/ 33 w 224"/>
                <a:gd name="T33" fmla="*/ 208 h 569"/>
                <a:gd name="T34" fmla="*/ 25 w 224"/>
                <a:gd name="T35" fmla="*/ 310 h 569"/>
                <a:gd name="T36" fmla="*/ 12 w 224"/>
                <a:gd name="T37" fmla="*/ 365 h 569"/>
                <a:gd name="T38" fmla="*/ 1 w 224"/>
                <a:gd name="T39" fmla="*/ 305 h 569"/>
                <a:gd name="T40" fmla="*/ 7 w 224"/>
                <a:gd name="T41" fmla="*/ 184 h 569"/>
                <a:gd name="T42" fmla="*/ 23 w 224"/>
                <a:gd name="T43" fmla="*/ 140 h 569"/>
                <a:gd name="T44" fmla="*/ 102 w 224"/>
                <a:gd name="T45" fmla="*/ 124 h 569"/>
                <a:gd name="T46" fmla="*/ 103 w 224"/>
                <a:gd name="T47" fmla="*/ 101 h 569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24"/>
                <a:gd name="T73" fmla="*/ 0 h 569"/>
                <a:gd name="T74" fmla="*/ 224 w 224"/>
                <a:gd name="T75" fmla="*/ 569 h 569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24" h="569">
                  <a:moveTo>
                    <a:pt x="103" y="101"/>
                  </a:moveTo>
                  <a:cubicBezTo>
                    <a:pt x="87" y="94"/>
                    <a:pt x="75" y="75"/>
                    <a:pt x="74" y="50"/>
                  </a:cubicBezTo>
                  <a:cubicBezTo>
                    <a:pt x="72" y="26"/>
                    <a:pt x="90" y="0"/>
                    <a:pt x="121" y="1"/>
                  </a:cubicBezTo>
                  <a:cubicBezTo>
                    <a:pt x="152" y="2"/>
                    <a:pt x="172" y="18"/>
                    <a:pt x="171" y="52"/>
                  </a:cubicBezTo>
                  <a:cubicBezTo>
                    <a:pt x="170" y="85"/>
                    <a:pt x="151" y="96"/>
                    <a:pt x="135" y="101"/>
                  </a:cubicBezTo>
                  <a:cubicBezTo>
                    <a:pt x="132" y="111"/>
                    <a:pt x="132" y="118"/>
                    <a:pt x="134" y="124"/>
                  </a:cubicBezTo>
                  <a:cubicBezTo>
                    <a:pt x="151" y="131"/>
                    <a:pt x="194" y="132"/>
                    <a:pt x="209" y="145"/>
                  </a:cubicBezTo>
                  <a:cubicBezTo>
                    <a:pt x="224" y="156"/>
                    <a:pt x="219" y="175"/>
                    <a:pt x="221" y="204"/>
                  </a:cubicBezTo>
                  <a:lnTo>
                    <a:pt x="218" y="321"/>
                  </a:lnTo>
                  <a:cubicBezTo>
                    <a:pt x="216" y="348"/>
                    <a:pt x="212" y="367"/>
                    <a:pt x="209" y="365"/>
                  </a:cubicBezTo>
                  <a:cubicBezTo>
                    <a:pt x="199" y="370"/>
                    <a:pt x="200" y="335"/>
                    <a:pt x="196" y="308"/>
                  </a:cubicBezTo>
                  <a:lnTo>
                    <a:pt x="187" y="202"/>
                  </a:lnTo>
                  <a:cubicBezTo>
                    <a:pt x="182" y="204"/>
                    <a:pt x="177" y="260"/>
                    <a:pt x="170" y="321"/>
                  </a:cubicBezTo>
                  <a:lnTo>
                    <a:pt x="144" y="569"/>
                  </a:lnTo>
                  <a:lnTo>
                    <a:pt x="78" y="565"/>
                  </a:lnTo>
                  <a:lnTo>
                    <a:pt x="50" y="325"/>
                  </a:lnTo>
                  <a:cubicBezTo>
                    <a:pt x="39" y="255"/>
                    <a:pt x="37" y="211"/>
                    <a:pt x="33" y="208"/>
                  </a:cubicBezTo>
                  <a:lnTo>
                    <a:pt x="25" y="310"/>
                  </a:lnTo>
                  <a:cubicBezTo>
                    <a:pt x="22" y="336"/>
                    <a:pt x="16" y="366"/>
                    <a:pt x="12" y="365"/>
                  </a:cubicBezTo>
                  <a:cubicBezTo>
                    <a:pt x="4" y="365"/>
                    <a:pt x="2" y="335"/>
                    <a:pt x="1" y="305"/>
                  </a:cubicBezTo>
                  <a:cubicBezTo>
                    <a:pt x="0" y="275"/>
                    <a:pt x="3" y="212"/>
                    <a:pt x="7" y="184"/>
                  </a:cubicBezTo>
                  <a:cubicBezTo>
                    <a:pt x="12" y="157"/>
                    <a:pt x="7" y="150"/>
                    <a:pt x="23" y="140"/>
                  </a:cubicBezTo>
                  <a:cubicBezTo>
                    <a:pt x="39" y="131"/>
                    <a:pt x="89" y="131"/>
                    <a:pt x="102" y="124"/>
                  </a:cubicBezTo>
                  <a:cubicBezTo>
                    <a:pt x="106" y="120"/>
                    <a:pt x="108" y="108"/>
                    <a:pt x="103" y="101"/>
                  </a:cubicBezTo>
                  <a:close/>
                </a:path>
              </a:pathLst>
            </a:custGeom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>
              <a:flatTx/>
            </a:bodyPr>
            <a:lstStyle/>
            <a:p>
              <a:pPr algn="ctr"/>
              <a:endParaRPr lang="th-TH"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28986"/>
            <a:ext cx="612452" cy="61987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688652" y="-228599"/>
            <a:ext cx="7772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กรมพัฒนาฝีมือแรงงาน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ชื่อเรื่อง 8"/>
          <p:cNvSpPr>
            <a:spLocks noGrp="1"/>
          </p:cNvSpPr>
          <p:nvPr>
            <p:ph type="ctrTitle"/>
          </p:nvPr>
        </p:nvSpPr>
        <p:spPr>
          <a:xfrm>
            <a:off x="685800" y="1428736"/>
            <a:ext cx="7772400" cy="1470025"/>
          </a:xfrm>
          <a:prstGeom prst="ribbon2">
            <a:avLst>
              <a:gd name="adj1" fmla="val 16667"/>
              <a:gd name="adj2" fmla="val 5863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lvl="0"/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แผนงาน</a:t>
            </a:r>
            <a:r>
              <a:rPr kumimoji="0" lang="th-TH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บูรณา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การ</a:t>
            </a:r>
            <a:b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</a:b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พัฒนาศักยภาพคนตามช่วงวัย</a:t>
            </a:r>
            <a:endParaRPr lang="th-TH" dirty="0"/>
          </a:p>
        </p:txBody>
      </p:sp>
      <p:sp>
        <p:nvSpPr>
          <p:cNvPr id="10" name="ชื่อเรื่องรอง 9"/>
          <p:cNvSpPr>
            <a:spLocks noGrp="1"/>
          </p:cNvSpPr>
          <p:nvPr>
            <p:ph type="subTitle" idx="1"/>
          </p:nvPr>
        </p:nvSpPr>
        <p:spPr>
          <a:xfrm>
            <a:off x="1357290" y="3184509"/>
            <a:ext cx="6480000" cy="2250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>
            <a:noAutofit/>
          </a:bodyPr>
          <a:lstStyle/>
          <a:p>
            <a:pPr>
              <a:spcBef>
                <a:spcPts val="0"/>
              </a:spcBef>
            </a:pPr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ผู้กำกับแผนงานหลัก </a:t>
            </a:r>
          </a:p>
          <a:p>
            <a:pPr>
              <a:spcBef>
                <a:spcPts val="0"/>
              </a:spcBef>
            </a:pPr>
            <a:r>
              <a:rPr lang="th-TH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กรมพัฒนาฝีมือแรงงาน กระทรวงแรงงาน</a:t>
            </a:r>
          </a:p>
          <a:p>
            <a:pPr>
              <a:spcBef>
                <a:spcPts val="0"/>
              </a:spcBef>
            </a:pPr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ร่วมกับ</a:t>
            </a:r>
          </a:p>
          <a:p>
            <a:pPr>
              <a:spcBef>
                <a:spcPts val="0"/>
              </a:spcBef>
            </a:pPr>
            <a:r>
              <a:rPr lang="th-TH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กระทรวงพัฒนาสังคมและความมั่นคงของมนุษย์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28986"/>
            <a:ext cx="612452" cy="61987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688652" y="-228599"/>
            <a:ext cx="7772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กรมพัฒนาฝีมือแรงงาน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27" name="Group 73"/>
          <p:cNvGrpSpPr>
            <a:grpSpLocks/>
          </p:cNvGrpSpPr>
          <p:nvPr/>
        </p:nvGrpSpPr>
        <p:grpSpPr bwMode="auto">
          <a:xfrm>
            <a:off x="857224" y="3643314"/>
            <a:ext cx="3600000" cy="2520000"/>
            <a:chOff x="672" y="1344"/>
            <a:chExt cx="2130" cy="1968"/>
          </a:xfrm>
        </p:grpSpPr>
        <p:sp>
          <p:nvSpPr>
            <p:cNvPr id="28" name="AutoShape 74"/>
            <p:cNvSpPr>
              <a:spLocks noChangeArrowheads="1"/>
            </p:cNvSpPr>
            <p:nvPr/>
          </p:nvSpPr>
          <p:spPr bwMode="gray">
            <a:xfrm>
              <a:off x="672" y="1872"/>
              <a:ext cx="2112" cy="1440"/>
            </a:xfrm>
            <a:prstGeom prst="roundRect">
              <a:avLst>
                <a:gd name="adj" fmla="val 10347"/>
              </a:avLst>
            </a:prstGeom>
            <a:ln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th-TH" sz="2400">
                <a:latin typeface="TH SarabunPSK" pitchFamily="34" charset="-34"/>
                <a:cs typeface="TH SarabunPSK" pitchFamily="34" charset="-34"/>
              </a:endParaRPr>
            </a:p>
          </p:txBody>
        </p:sp>
        <p:grpSp>
          <p:nvGrpSpPr>
            <p:cNvPr id="29" name="Group 75"/>
            <p:cNvGrpSpPr>
              <a:grpSpLocks/>
            </p:cNvGrpSpPr>
            <p:nvPr/>
          </p:nvGrpSpPr>
          <p:grpSpPr bwMode="auto">
            <a:xfrm>
              <a:off x="2304" y="1344"/>
              <a:ext cx="498" cy="1245"/>
              <a:chOff x="2304" y="1344"/>
              <a:chExt cx="498" cy="1245"/>
            </a:xfrm>
          </p:grpSpPr>
          <p:sp>
            <p:nvSpPr>
              <p:cNvPr id="30" name="Freeform 76"/>
              <p:cNvSpPr>
                <a:spLocks/>
              </p:cNvSpPr>
              <p:nvPr/>
            </p:nvSpPr>
            <p:spPr bwMode="gray">
              <a:xfrm>
                <a:off x="2425" y="1344"/>
                <a:ext cx="233" cy="254"/>
              </a:xfrm>
              <a:custGeom>
                <a:avLst/>
                <a:gdLst/>
                <a:ahLst/>
                <a:cxnLst>
                  <a:cxn ang="0">
                    <a:pos x="133" y="0"/>
                  </a:cxn>
                  <a:cxn ang="0">
                    <a:pos x="161" y="3"/>
                  </a:cxn>
                  <a:cxn ang="0">
                    <a:pos x="186" y="12"/>
                  </a:cxn>
                  <a:cxn ang="0">
                    <a:pos x="209" y="25"/>
                  </a:cxn>
                  <a:cxn ang="0">
                    <a:pos x="228" y="42"/>
                  </a:cxn>
                  <a:cxn ang="0">
                    <a:pos x="245" y="64"/>
                  </a:cxn>
                  <a:cxn ang="0">
                    <a:pos x="257" y="88"/>
                  </a:cxn>
                  <a:cxn ang="0">
                    <a:pos x="265" y="116"/>
                  </a:cxn>
                  <a:cxn ang="0">
                    <a:pos x="267" y="146"/>
                  </a:cxn>
                  <a:cxn ang="0">
                    <a:pos x="265" y="175"/>
                  </a:cxn>
                  <a:cxn ang="0">
                    <a:pos x="257" y="203"/>
                  </a:cxn>
                  <a:cxn ang="0">
                    <a:pos x="245" y="227"/>
                  </a:cxn>
                  <a:cxn ang="0">
                    <a:pos x="228" y="249"/>
                  </a:cxn>
                  <a:cxn ang="0">
                    <a:pos x="209" y="267"/>
                  </a:cxn>
                  <a:cxn ang="0">
                    <a:pos x="186" y="281"/>
                  </a:cxn>
                  <a:cxn ang="0">
                    <a:pos x="161" y="289"/>
                  </a:cxn>
                  <a:cxn ang="0">
                    <a:pos x="133" y="292"/>
                  </a:cxn>
                  <a:cxn ang="0">
                    <a:pos x="103" y="288"/>
                  </a:cxn>
                  <a:cxn ang="0">
                    <a:pos x="75" y="277"/>
                  </a:cxn>
                  <a:cxn ang="0">
                    <a:pos x="51" y="260"/>
                  </a:cxn>
                  <a:cxn ang="0">
                    <a:pos x="29" y="237"/>
                  </a:cxn>
                  <a:cxn ang="0">
                    <a:pos x="13" y="210"/>
                  </a:cxn>
                  <a:cxn ang="0">
                    <a:pos x="4" y="178"/>
                  </a:cxn>
                  <a:cxn ang="0">
                    <a:pos x="0" y="146"/>
                  </a:cxn>
                  <a:cxn ang="0">
                    <a:pos x="4" y="113"/>
                  </a:cxn>
                  <a:cxn ang="0">
                    <a:pos x="13" y="81"/>
                  </a:cxn>
                  <a:cxn ang="0">
                    <a:pos x="29" y="54"/>
                  </a:cxn>
                  <a:cxn ang="0">
                    <a:pos x="51" y="32"/>
                  </a:cxn>
                  <a:cxn ang="0">
                    <a:pos x="75" y="14"/>
                  </a:cxn>
                  <a:cxn ang="0">
                    <a:pos x="103" y="3"/>
                  </a:cxn>
                  <a:cxn ang="0">
                    <a:pos x="133" y="0"/>
                  </a:cxn>
                </a:cxnLst>
                <a:rect l="0" t="0" r="r" b="b"/>
                <a:pathLst>
                  <a:path w="267" h="292">
                    <a:moveTo>
                      <a:pt x="133" y="0"/>
                    </a:moveTo>
                    <a:lnTo>
                      <a:pt x="161" y="3"/>
                    </a:lnTo>
                    <a:lnTo>
                      <a:pt x="186" y="12"/>
                    </a:lnTo>
                    <a:lnTo>
                      <a:pt x="209" y="25"/>
                    </a:lnTo>
                    <a:lnTo>
                      <a:pt x="228" y="42"/>
                    </a:lnTo>
                    <a:lnTo>
                      <a:pt x="245" y="64"/>
                    </a:lnTo>
                    <a:lnTo>
                      <a:pt x="257" y="88"/>
                    </a:lnTo>
                    <a:lnTo>
                      <a:pt x="265" y="116"/>
                    </a:lnTo>
                    <a:lnTo>
                      <a:pt x="267" y="146"/>
                    </a:lnTo>
                    <a:lnTo>
                      <a:pt x="265" y="175"/>
                    </a:lnTo>
                    <a:lnTo>
                      <a:pt x="257" y="203"/>
                    </a:lnTo>
                    <a:lnTo>
                      <a:pt x="245" y="227"/>
                    </a:lnTo>
                    <a:lnTo>
                      <a:pt x="228" y="249"/>
                    </a:lnTo>
                    <a:lnTo>
                      <a:pt x="209" y="267"/>
                    </a:lnTo>
                    <a:lnTo>
                      <a:pt x="186" y="281"/>
                    </a:lnTo>
                    <a:lnTo>
                      <a:pt x="161" y="289"/>
                    </a:lnTo>
                    <a:lnTo>
                      <a:pt x="133" y="292"/>
                    </a:lnTo>
                    <a:lnTo>
                      <a:pt x="103" y="288"/>
                    </a:lnTo>
                    <a:lnTo>
                      <a:pt x="75" y="277"/>
                    </a:lnTo>
                    <a:lnTo>
                      <a:pt x="51" y="260"/>
                    </a:lnTo>
                    <a:lnTo>
                      <a:pt x="29" y="237"/>
                    </a:lnTo>
                    <a:lnTo>
                      <a:pt x="13" y="210"/>
                    </a:lnTo>
                    <a:lnTo>
                      <a:pt x="4" y="178"/>
                    </a:lnTo>
                    <a:lnTo>
                      <a:pt x="0" y="146"/>
                    </a:lnTo>
                    <a:lnTo>
                      <a:pt x="4" y="113"/>
                    </a:lnTo>
                    <a:lnTo>
                      <a:pt x="13" y="81"/>
                    </a:lnTo>
                    <a:lnTo>
                      <a:pt x="29" y="54"/>
                    </a:lnTo>
                    <a:lnTo>
                      <a:pt x="51" y="32"/>
                    </a:lnTo>
                    <a:lnTo>
                      <a:pt x="75" y="14"/>
                    </a:lnTo>
                    <a:lnTo>
                      <a:pt x="103" y="3"/>
                    </a:lnTo>
                    <a:lnTo>
                      <a:pt x="133" y="0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th-TH" sz="2400"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31" name="Freeform 77"/>
              <p:cNvSpPr>
                <a:spLocks/>
              </p:cNvSpPr>
              <p:nvPr/>
            </p:nvSpPr>
            <p:spPr bwMode="gray">
              <a:xfrm>
                <a:off x="2304" y="1625"/>
                <a:ext cx="498" cy="964"/>
              </a:xfrm>
              <a:custGeom>
                <a:avLst/>
                <a:gdLst/>
                <a:ahLst/>
                <a:cxnLst>
                  <a:cxn ang="0">
                    <a:pos x="72" y="5"/>
                  </a:cxn>
                  <a:cxn ang="0">
                    <a:pos x="30" y="32"/>
                  </a:cxn>
                  <a:cxn ang="0">
                    <a:pos x="4" y="75"/>
                  </a:cxn>
                  <a:cxn ang="0">
                    <a:pos x="0" y="509"/>
                  </a:cxn>
                  <a:cxn ang="0">
                    <a:pos x="1" y="516"/>
                  </a:cxn>
                  <a:cxn ang="0">
                    <a:pos x="9" y="533"/>
                  </a:cxn>
                  <a:cxn ang="0">
                    <a:pos x="26" y="550"/>
                  </a:cxn>
                  <a:cxn ang="0">
                    <a:pos x="56" y="557"/>
                  </a:cxn>
                  <a:cxn ang="0">
                    <a:pos x="84" y="551"/>
                  </a:cxn>
                  <a:cxn ang="0">
                    <a:pos x="100" y="534"/>
                  </a:cxn>
                  <a:cxn ang="0">
                    <a:pos x="106" y="516"/>
                  </a:cxn>
                  <a:cxn ang="0">
                    <a:pos x="108" y="503"/>
                  </a:cxn>
                  <a:cxn ang="0">
                    <a:pos x="108" y="166"/>
                  </a:cxn>
                  <a:cxn ang="0">
                    <a:pos x="135" y="1066"/>
                  </a:cxn>
                  <a:cxn ang="0">
                    <a:pos x="138" y="1073"/>
                  </a:cxn>
                  <a:cxn ang="0">
                    <a:pos x="151" y="1089"/>
                  </a:cxn>
                  <a:cxn ang="0">
                    <a:pos x="174" y="1105"/>
                  </a:cxn>
                  <a:cxn ang="0">
                    <a:pos x="199" y="1111"/>
                  </a:cxn>
                  <a:cxn ang="0">
                    <a:pos x="227" y="1110"/>
                  </a:cxn>
                  <a:cxn ang="0">
                    <a:pos x="255" y="1097"/>
                  </a:cxn>
                  <a:cxn ang="0">
                    <a:pos x="272" y="1080"/>
                  </a:cxn>
                  <a:cxn ang="0">
                    <a:pos x="278" y="1068"/>
                  </a:cxn>
                  <a:cxn ang="0">
                    <a:pos x="279" y="499"/>
                  </a:cxn>
                  <a:cxn ang="0">
                    <a:pos x="302" y="503"/>
                  </a:cxn>
                  <a:cxn ang="0">
                    <a:pos x="302" y="534"/>
                  </a:cxn>
                  <a:cxn ang="0">
                    <a:pos x="304" y="590"/>
                  </a:cxn>
                  <a:cxn ang="0">
                    <a:pos x="304" y="664"/>
                  </a:cxn>
                  <a:cxn ang="0">
                    <a:pos x="304" y="750"/>
                  </a:cxn>
                  <a:cxn ang="0">
                    <a:pos x="304" y="838"/>
                  </a:cxn>
                  <a:cxn ang="0">
                    <a:pos x="305" y="926"/>
                  </a:cxn>
                  <a:cxn ang="0">
                    <a:pos x="305" y="1004"/>
                  </a:cxn>
                  <a:cxn ang="0">
                    <a:pos x="305" y="1066"/>
                  </a:cxn>
                  <a:cxn ang="0">
                    <a:pos x="306" y="1073"/>
                  </a:cxn>
                  <a:cxn ang="0">
                    <a:pos x="315" y="1088"/>
                  </a:cxn>
                  <a:cxn ang="0">
                    <a:pos x="335" y="1103"/>
                  </a:cxn>
                  <a:cxn ang="0">
                    <a:pos x="372" y="1111"/>
                  </a:cxn>
                  <a:cxn ang="0">
                    <a:pos x="408" y="1103"/>
                  </a:cxn>
                  <a:cxn ang="0">
                    <a:pos x="429" y="1089"/>
                  </a:cxn>
                  <a:cxn ang="0">
                    <a:pos x="437" y="1073"/>
                  </a:cxn>
                  <a:cxn ang="0">
                    <a:pos x="438" y="1067"/>
                  </a:cxn>
                  <a:cxn ang="0">
                    <a:pos x="466" y="166"/>
                  </a:cxn>
                  <a:cxn ang="0">
                    <a:pos x="468" y="503"/>
                  </a:cxn>
                  <a:cxn ang="0">
                    <a:pos x="472" y="517"/>
                  </a:cxn>
                  <a:cxn ang="0">
                    <a:pos x="483" y="537"/>
                  </a:cxn>
                  <a:cxn ang="0">
                    <a:pos x="505" y="551"/>
                  </a:cxn>
                  <a:cxn ang="0">
                    <a:pos x="536" y="551"/>
                  </a:cxn>
                  <a:cxn ang="0">
                    <a:pos x="557" y="537"/>
                  </a:cxn>
                  <a:cxn ang="0">
                    <a:pos x="570" y="517"/>
                  </a:cxn>
                  <a:cxn ang="0">
                    <a:pos x="573" y="508"/>
                  </a:cxn>
                  <a:cxn ang="0">
                    <a:pos x="572" y="68"/>
                  </a:cxn>
                  <a:cxn ang="0">
                    <a:pos x="546" y="28"/>
                  </a:cxn>
                  <a:cxn ang="0">
                    <a:pos x="506" y="4"/>
                  </a:cxn>
                  <a:cxn ang="0">
                    <a:pos x="94" y="0"/>
                  </a:cxn>
                </a:cxnLst>
                <a:rect l="0" t="0" r="r" b="b"/>
                <a:pathLst>
                  <a:path w="573" h="1111">
                    <a:moveTo>
                      <a:pt x="94" y="0"/>
                    </a:moveTo>
                    <a:lnTo>
                      <a:pt x="72" y="5"/>
                    </a:lnTo>
                    <a:lnTo>
                      <a:pt x="50" y="16"/>
                    </a:lnTo>
                    <a:lnTo>
                      <a:pt x="30" y="32"/>
                    </a:lnTo>
                    <a:lnTo>
                      <a:pt x="15" y="53"/>
                    </a:lnTo>
                    <a:lnTo>
                      <a:pt x="4" y="75"/>
                    </a:lnTo>
                    <a:lnTo>
                      <a:pt x="0" y="99"/>
                    </a:lnTo>
                    <a:lnTo>
                      <a:pt x="0" y="509"/>
                    </a:lnTo>
                    <a:lnTo>
                      <a:pt x="0" y="511"/>
                    </a:lnTo>
                    <a:lnTo>
                      <a:pt x="1" y="516"/>
                    </a:lnTo>
                    <a:lnTo>
                      <a:pt x="4" y="525"/>
                    </a:lnTo>
                    <a:lnTo>
                      <a:pt x="9" y="533"/>
                    </a:lnTo>
                    <a:lnTo>
                      <a:pt x="16" y="543"/>
                    </a:lnTo>
                    <a:lnTo>
                      <a:pt x="26" y="550"/>
                    </a:lnTo>
                    <a:lnTo>
                      <a:pt x="39" y="556"/>
                    </a:lnTo>
                    <a:lnTo>
                      <a:pt x="56" y="557"/>
                    </a:lnTo>
                    <a:lnTo>
                      <a:pt x="72" y="556"/>
                    </a:lnTo>
                    <a:lnTo>
                      <a:pt x="84" y="551"/>
                    </a:lnTo>
                    <a:lnTo>
                      <a:pt x="92" y="543"/>
                    </a:lnTo>
                    <a:lnTo>
                      <a:pt x="100" y="534"/>
                    </a:lnTo>
                    <a:lnTo>
                      <a:pt x="103" y="525"/>
                    </a:lnTo>
                    <a:lnTo>
                      <a:pt x="106" y="516"/>
                    </a:lnTo>
                    <a:lnTo>
                      <a:pt x="107" y="508"/>
                    </a:lnTo>
                    <a:lnTo>
                      <a:pt x="108" y="503"/>
                    </a:lnTo>
                    <a:lnTo>
                      <a:pt x="108" y="500"/>
                    </a:lnTo>
                    <a:lnTo>
                      <a:pt x="108" y="166"/>
                    </a:lnTo>
                    <a:lnTo>
                      <a:pt x="134" y="167"/>
                    </a:lnTo>
                    <a:lnTo>
                      <a:pt x="135" y="1066"/>
                    </a:lnTo>
                    <a:lnTo>
                      <a:pt x="136" y="1068"/>
                    </a:lnTo>
                    <a:lnTo>
                      <a:pt x="138" y="1073"/>
                    </a:lnTo>
                    <a:lnTo>
                      <a:pt x="143" y="1080"/>
                    </a:lnTo>
                    <a:lnTo>
                      <a:pt x="151" y="1089"/>
                    </a:lnTo>
                    <a:lnTo>
                      <a:pt x="162" y="1097"/>
                    </a:lnTo>
                    <a:lnTo>
                      <a:pt x="174" y="1105"/>
                    </a:lnTo>
                    <a:lnTo>
                      <a:pt x="189" y="1110"/>
                    </a:lnTo>
                    <a:lnTo>
                      <a:pt x="199" y="1111"/>
                    </a:lnTo>
                    <a:lnTo>
                      <a:pt x="217" y="1111"/>
                    </a:lnTo>
                    <a:lnTo>
                      <a:pt x="227" y="1110"/>
                    </a:lnTo>
                    <a:lnTo>
                      <a:pt x="243" y="1105"/>
                    </a:lnTo>
                    <a:lnTo>
                      <a:pt x="255" y="1097"/>
                    </a:lnTo>
                    <a:lnTo>
                      <a:pt x="265" y="1089"/>
                    </a:lnTo>
                    <a:lnTo>
                      <a:pt x="272" y="1080"/>
                    </a:lnTo>
                    <a:lnTo>
                      <a:pt x="276" y="1073"/>
                    </a:lnTo>
                    <a:lnTo>
                      <a:pt x="278" y="1068"/>
                    </a:lnTo>
                    <a:lnTo>
                      <a:pt x="279" y="1066"/>
                    </a:lnTo>
                    <a:lnTo>
                      <a:pt x="279" y="499"/>
                    </a:lnTo>
                    <a:lnTo>
                      <a:pt x="302" y="499"/>
                    </a:lnTo>
                    <a:lnTo>
                      <a:pt x="302" y="503"/>
                    </a:lnTo>
                    <a:lnTo>
                      <a:pt x="302" y="515"/>
                    </a:lnTo>
                    <a:lnTo>
                      <a:pt x="302" y="534"/>
                    </a:lnTo>
                    <a:lnTo>
                      <a:pt x="302" y="560"/>
                    </a:lnTo>
                    <a:lnTo>
                      <a:pt x="304" y="590"/>
                    </a:lnTo>
                    <a:lnTo>
                      <a:pt x="304" y="626"/>
                    </a:lnTo>
                    <a:lnTo>
                      <a:pt x="304" y="664"/>
                    </a:lnTo>
                    <a:lnTo>
                      <a:pt x="304" y="706"/>
                    </a:lnTo>
                    <a:lnTo>
                      <a:pt x="304" y="750"/>
                    </a:lnTo>
                    <a:lnTo>
                      <a:pt x="304" y="793"/>
                    </a:lnTo>
                    <a:lnTo>
                      <a:pt x="304" y="838"/>
                    </a:lnTo>
                    <a:lnTo>
                      <a:pt x="305" y="882"/>
                    </a:lnTo>
                    <a:lnTo>
                      <a:pt x="305" y="926"/>
                    </a:lnTo>
                    <a:lnTo>
                      <a:pt x="305" y="966"/>
                    </a:lnTo>
                    <a:lnTo>
                      <a:pt x="305" y="1004"/>
                    </a:lnTo>
                    <a:lnTo>
                      <a:pt x="305" y="1037"/>
                    </a:lnTo>
                    <a:lnTo>
                      <a:pt x="305" y="1066"/>
                    </a:lnTo>
                    <a:lnTo>
                      <a:pt x="305" y="1067"/>
                    </a:lnTo>
                    <a:lnTo>
                      <a:pt x="306" y="1073"/>
                    </a:lnTo>
                    <a:lnTo>
                      <a:pt x="310" y="1079"/>
                    </a:lnTo>
                    <a:lnTo>
                      <a:pt x="315" y="1088"/>
                    </a:lnTo>
                    <a:lnTo>
                      <a:pt x="323" y="1096"/>
                    </a:lnTo>
                    <a:lnTo>
                      <a:pt x="335" y="1103"/>
                    </a:lnTo>
                    <a:lnTo>
                      <a:pt x="351" y="1108"/>
                    </a:lnTo>
                    <a:lnTo>
                      <a:pt x="372" y="1111"/>
                    </a:lnTo>
                    <a:lnTo>
                      <a:pt x="392" y="1108"/>
                    </a:lnTo>
                    <a:lnTo>
                      <a:pt x="408" y="1103"/>
                    </a:lnTo>
                    <a:lnTo>
                      <a:pt x="420" y="1096"/>
                    </a:lnTo>
                    <a:lnTo>
                      <a:pt x="429" y="1089"/>
                    </a:lnTo>
                    <a:lnTo>
                      <a:pt x="434" y="1080"/>
                    </a:lnTo>
                    <a:lnTo>
                      <a:pt x="437" y="1073"/>
                    </a:lnTo>
                    <a:lnTo>
                      <a:pt x="438" y="1068"/>
                    </a:lnTo>
                    <a:lnTo>
                      <a:pt x="438" y="1067"/>
                    </a:lnTo>
                    <a:lnTo>
                      <a:pt x="440" y="166"/>
                    </a:lnTo>
                    <a:lnTo>
                      <a:pt x="466" y="166"/>
                    </a:lnTo>
                    <a:lnTo>
                      <a:pt x="466" y="500"/>
                    </a:lnTo>
                    <a:lnTo>
                      <a:pt x="468" y="503"/>
                    </a:lnTo>
                    <a:lnTo>
                      <a:pt x="469" y="509"/>
                    </a:lnTo>
                    <a:lnTo>
                      <a:pt x="472" y="517"/>
                    </a:lnTo>
                    <a:lnTo>
                      <a:pt x="477" y="527"/>
                    </a:lnTo>
                    <a:lnTo>
                      <a:pt x="483" y="537"/>
                    </a:lnTo>
                    <a:lnTo>
                      <a:pt x="493" y="545"/>
                    </a:lnTo>
                    <a:lnTo>
                      <a:pt x="505" y="551"/>
                    </a:lnTo>
                    <a:lnTo>
                      <a:pt x="520" y="554"/>
                    </a:lnTo>
                    <a:lnTo>
                      <a:pt x="536" y="551"/>
                    </a:lnTo>
                    <a:lnTo>
                      <a:pt x="548" y="545"/>
                    </a:lnTo>
                    <a:lnTo>
                      <a:pt x="557" y="537"/>
                    </a:lnTo>
                    <a:lnTo>
                      <a:pt x="563" y="527"/>
                    </a:lnTo>
                    <a:lnTo>
                      <a:pt x="570" y="517"/>
                    </a:lnTo>
                    <a:lnTo>
                      <a:pt x="573" y="510"/>
                    </a:lnTo>
                    <a:lnTo>
                      <a:pt x="573" y="508"/>
                    </a:lnTo>
                    <a:lnTo>
                      <a:pt x="573" y="79"/>
                    </a:lnTo>
                    <a:lnTo>
                      <a:pt x="572" y="68"/>
                    </a:lnTo>
                    <a:lnTo>
                      <a:pt x="561" y="47"/>
                    </a:lnTo>
                    <a:lnTo>
                      <a:pt x="546" y="28"/>
                    </a:lnTo>
                    <a:lnTo>
                      <a:pt x="528" y="14"/>
                    </a:lnTo>
                    <a:lnTo>
                      <a:pt x="506" y="4"/>
                    </a:lnTo>
                    <a:lnTo>
                      <a:pt x="485" y="0"/>
                    </a:lnTo>
                    <a:lnTo>
                      <a:pt x="94" y="0"/>
                    </a:lnTo>
                    <a:lnTo>
                      <a:pt x="94" y="0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th-TH" sz="2400">
                  <a:latin typeface="TH SarabunPSK" pitchFamily="34" charset="-34"/>
                  <a:cs typeface="TH SarabunPSK" pitchFamily="34" charset="-34"/>
                </a:endParaRPr>
              </a:p>
            </p:txBody>
          </p:sp>
        </p:grpSp>
      </p:grpSp>
      <p:sp>
        <p:nvSpPr>
          <p:cNvPr id="32" name="Text Box 78"/>
          <p:cNvSpPr txBox="1">
            <a:spLocks noChangeArrowheads="1"/>
          </p:cNvSpPr>
          <p:nvPr/>
        </p:nvSpPr>
        <p:spPr bwMode="gray">
          <a:xfrm>
            <a:off x="1071538" y="4429132"/>
            <a:ext cx="2571768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th-TH" sz="24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โครงการฝึกอบรมแรงงานกลุ่มเป้าหมายเฉพาะ</a:t>
            </a:r>
          </a:p>
          <a:p>
            <a:pPr algn="ctr"/>
            <a:r>
              <a:rPr lang="th-TH" sz="24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เพื่อเพิ่มโอกาส</a:t>
            </a:r>
          </a:p>
          <a:p>
            <a:pPr algn="ctr"/>
            <a:r>
              <a:rPr lang="th-TH" sz="24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ในการประกอบอาชีพ</a:t>
            </a:r>
            <a:endParaRPr lang="en-US" sz="2400" b="1" dirty="0">
              <a:solidFill>
                <a:srgbClr val="7030A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33" name="Group 79"/>
          <p:cNvGrpSpPr>
            <a:grpSpLocks/>
          </p:cNvGrpSpPr>
          <p:nvPr/>
        </p:nvGrpSpPr>
        <p:grpSpPr bwMode="auto">
          <a:xfrm>
            <a:off x="4648176" y="3643314"/>
            <a:ext cx="3600000" cy="2520000"/>
            <a:chOff x="2880" y="1344"/>
            <a:chExt cx="2126" cy="1968"/>
          </a:xfrm>
        </p:grpSpPr>
        <p:sp>
          <p:nvSpPr>
            <p:cNvPr id="34" name="AutoShape 80"/>
            <p:cNvSpPr>
              <a:spLocks noChangeArrowheads="1"/>
            </p:cNvSpPr>
            <p:nvPr/>
          </p:nvSpPr>
          <p:spPr bwMode="gray">
            <a:xfrm>
              <a:off x="2894" y="1872"/>
              <a:ext cx="2112" cy="1440"/>
            </a:xfrm>
            <a:prstGeom prst="roundRect">
              <a:avLst>
                <a:gd name="adj" fmla="val 10347"/>
              </a:avLst>
            </a:prstGeom>
            <a:ln>
              <a:headEnd/>
              <a:tailEnd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th-TH" sz="240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5" name="Text Box 81"/>
            <p:cNvSpPr txBox="1">
              <a:spLocks noChangeArrowheads="1"/>
            </p:cNvSpPr>
            <p:nvPr/>
          </p:nvSpPr>
          <p:spPr bwMode="gray">
            <a:xfrm>
              <a:off x="3282" y="1959"/>
              <a:ext cx="1665" cy="1226"/>
            </a:xfrm>
            <a:prstGeom prst="rect">
              <a:avLst/>
            </a:prstGeom>
            <a:ln>
              <a:noFill/>
              <a:headEnd/>
              <a:tailEnd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th-TH" sz="2400" b="1" dirty="0" smtClean="0">
                  <a:solidFill>
                    <a:schemeClr val="accent6">
                      <a:lumMod val="50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โครงการฝึกอบรมแรงงานผู้สูงอายุ</a:t>
              </a:r>
            </a:p>
            <a:p>
              <a:pPr algn="ctr"/>
              <a:r>
                <a:rPr lang="th-TH" sz="2400" b="1" dirty="0" smtClean="0">
                  <a:solidFill>
                    <a:schemeClr val="accent6">
                      <a:lumMod val="50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เพื่อเพิ่มโอกาส</a:t>
              </a:r>
            </a:p>
            <a:p>
              <a:pPr algn="ctr"/>
              <a:r>
                <a:rPr lang="th-TH" sz="2400" b="1" dirty="0" smtClean="0">
                  <a:solidFill>
                    <a:schemeClr val="accent6">
                      <a:lumMod val="50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ในการประกอบอาชีพ</a:t>
              </a:r>
              <a:endParaRPr lang="en-US" sz="2400" b="1" dirty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grpSp>
          <p:nvGrpSpPr>
            <p:cNvPr id="36" name="Group 82"/>
            <p:cNvGrpSpPr>
              <a:grpSpLocks/>
            </p:cNvGrpSpPr>
            <p:nvPr/>
          </p:nvGrpSpPr>
          <p:grpSpPr bwMode="auto">
            <a:xfrm>
              <a:off x="2880" y="1344"/>
              <a:ext cx="498" cy="1245"/>
              <a:chOff x="2880" y="1344"/>
              <a:chExt cx="498" cy="1245"/>
            </a:xfrm>
          </p:grpSpPr>
          <p:sp>
            <p:nvSpPr>
              <p:cNvPr id="37" name="Freeform 83"/>
              <p:cNvSpPr>
                <a:spLocks/>
              </p:cNvSpPr>
              <p:nvPr/>
            </p:nvSpPr>
            <p:spPr bwMode="gray">
              <a:xfrm>
                <a:off x="3001" y="1344"/>
                <a:ext cx="233" cy="254"/>
              </a:xfrm>
              <a:custGeom>
                <a:avLst/>
                <a:gdLst/>
                <a:ahLst/>
                <a:cxnLst>
                  <a:cxn ang="0">
                    <a:pos x="133" y="0"/>
                  </a:cxn>
                  <a:cxn ang="0">
                    <a:pos x="161" y="3"/>
                  </a:cxn>
                  <a:cxn ang="0">
                    <a:pos x="186" y="12"/>
                  </a:cxn>
                  <a:cxn ang="0">
                    <a:pos x="209" y="25"/>
                  </a:cxn>
                  <a:cxn ang="0">
                    <a:pos x="228" y="42"/>
                  </a:cxn>
                  <a:cxn ang="0">
                    <a:pos x="245" y="64"/>
                  </a:cxn>
                  <a:cxn ang="0">
                    <a:pos x="257" y="88"/>
                  </a:cxn>
                  <a:cxn ang="0">
                    <a:pos x="265" y="116"/>
                  </a:cxn>
                  <a:cxn ang="0">
                    <a:pos x="267" y="146"/>
                  </a:cxn>
                  <a:cxn ang="0">
                    <a:pos x="265" y="175"/>
                  </a:cxn>
                  <a:cxn ang="0">
                    <a:pos x="257" y="203"/>
                  </a:cxn>
                  <a:cxn ang="0">
                    <a:pos x="245" y="227"/>
                  </a:cxn>
                  <a:cxn ang="0">
                    <a:pos x="228" y="249"/>
                  </a:cxn>
                  <a:cxn ang="0">
                    <a:pos x="209" y="267"/>
                  </a:cxn>
                  <a:cxn ang="0">
                    <a:pos x="186" y="281"/>
                  </a:cxn>
                  <a:cxn ang="0">
                    <a:pos x="161" y="289"/>
                  </a:cxn>
                  <a:cxn ang="0">
                    <a:pos x="133" y="292"/>
                  </a:cxn>
                  <a:cxn ang="0">
                    <a:pos x="103" y="288"/>
                  </a:cxn>
                  <a:cxn ang="0">
                    <a:pos x="75" y="277"/>
                  </a:cxn>
                  <a:cxn ang="0">
                    <a:pos x="51" y="260"/>
                  </a:cxn>
                  <a:cxn ang="0">
                    <a:pos x="29" y="237"/>
                  </a:cxn>
                  <a:cxn ang="0">
                    <a:pos x="13" y="210"/>
                  </a:cxn>
                  <a:cxn ang="0">
                    <a:pos x="4" y="178"/>
                  </a:cxn>
                  <a:cxn ang="0">
                    <a:pos x="0" y="146"/>
                  </a:cxn>
                  <a:cxn ang="0">
                    <a:pos x="4" y="113"/>
                  </a:cxn>
                  <a:cxn ang="0">
                    <a:pos x="13" y="81"/>
                  </a:cxn>
                  <a:cxn ang="0">
                    <a:pos x="29" y="54"/>
                  </a:cxn>
                  <a:cxn ang="0">
                    <a:pos x="51" y="32"/>
                  </a:cxn>
                  <a:cxn ang="0">
                    <a:pos x="75" y="14"/>
                  </a:cxn>
                  <a:cxn ang="0">
                    <a:pos x="103" y="3"/>
                  </a:cxn>
                  <a:cxn ang="0">
                    <a:pos x="133" y="0"/>
                  </a:cxn>
                </a:cxnLst>
                <a:rect l="0" t="0" r="r" b="b"/>
                <a:pathLst>
                  <a:path w="267" h="292">
                    <a:moveTo>
                      <a:pt x="133" y="0"/>
                    </a:moveTo>
                    <a:lnTo>
                      <a:pt x="161" y="3"/>
                    </a:lnTo>
                    <a:lnTo>
                      <a:pt x="186" y="12"/>
                    </a:lnTo>
                    <a:lnTo>
                      <a:pt x="209" y="25"/>
                    </a:lnTo>
                    <a:lnTo>
                      <a:pt x="228" y="42"/>
                    </a:lnTo>
                    <a:lnTo>
                      <a:pt x="245" y="64"/>
                    </a:lnTo>
                    <a:lnTo>
                      <a:pt x="257" y="88"/>
                    </a:lnTo>
                    <a:lnTo>
                      <a:pt x="265" y="116"/>
                    </a:lnTo>
                    <a:lnTo>
                      <a:pt x="267" y="146"/>
                    </a:lnTo>
                    <a:lnTo>
                      <a:pt x="265" y="175"/>
                    </a:lnTo>
                    <a:lnTo>
                      <a:pt x="257" y="203"/>
                    </a:lnTo>
                    <a:lnTo>
                      <a:pt x="245" y="227"/>
                    </a:lnTo>
                    <a:lnTo>
                      <a:pt x="228" y="249"/>
                    </a:lnTo>
                    <a:lnTo>
                      <a:pt x="209" y="267"/>
                    </a:lnTo>
                    <a:lnTo>
                      <a:pt x="186" y="281"/>
                    </a:lnTo>
                    <a:lnTo>
                      <a:pt x="161" y="289"/>
                    </a:lnTo>
                    <a:lnTo>
                      <a:pt x="133" y="292"/>
                    </a:lnTo>
                    <a:lnTo>
                      <a:pt x="103" y="288"/>
                    </a:lnTo>
                    <a:lnTo>
                      <a:pt x="75" y="277"/>
                    </a:lnTo>
                    <a:lnTo>
                      <a:pt x="51" y="260"/>
                    </a:lnTo>
                    <a:lnTo>
                      <a:pt x="29" y="237"/>
                    </a:lnTo>
                    <a:lnTo>
                      <a:pt x="13" y="210"/>
                    </a:lnTo>
                    <a:lnTo>
                      <a:pt x="4" y="178"/>
                    </a:lnTo>
                    <a:lnTo>
                      <a:pt x="0" y="146"/>
                    </a:lnTo>
                    <a:lnTo>
                      <a:pt x="4" y="113"/>
                    </a:lnTo>
                    <a:lnTo>
                      <a:pt x="13" y="81"/>
                    </a:lnTo>
                    <a:lnTo>
                      <a:pt x="29" y="54"/>
                    </a:lnTo>
                    <a:lnTo>
                      <a:pt x="51" y="32"/>
                    </a:lnTo>
                    <a:lnTo>
                      <a:pt x="75" y="14"/>
                    </a:lnTo>
                    <a:lnTo>
                      <a:pt x="103" y="3"/>
                    </a:lnTo>
                    <a:lnTo>
                      <a:pt x="133" y="0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th-TH" sz="2400"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38" name="Freeform 84"/>
              <p:cNvSpPr>
                <a:spLocks/>
              </p:cNvSpPr>
              <p:nvPr/>
            </p:nvSpPr>
            <p:spPr bwMode="gray">
              <a:xfrm>
                <a:off x="2880" y="1625"/>
                <a:ext cx="498" cy="964"/>
              </a:xfrm>
              <a:custGeom>
                <a:avLst/>
                <a:gdLst/>
                <a:ahLst/>
                <a:cxnLst>
                  <a:cxn ang="0">
                    <a:pos x="72" y="5"/>
                  </a:cxn>
                  <a:cxn ang="0">
                    <a:pos x="30" y="32"/>
                  </a:cxn>
                  <a:cxn ang="0">
                    <a:pos x="4" y="75"/>
                  </a:cxn>
                  <a:cxn ang="0">
                    <a:pos x="0" y="509"/>
                  </a:cxn>
                  <a:cxn ang="0">
                    <a:pos x="1" y="516"/>
                  </a:cxn>
                  <a:cxn ang="0">
                    <a:pos x="9" y="533"/>
                  </a:cxn>
                  <a:cxn ang="0">
                    <a:pos x="26" y="550"/>
                  </a:cxn>
                  <a:cxn ang="0">
                    <a:pos x="56" y="557"/>
                  </a:cxn>
                  <a:cxn ang="0">
                    <a:pos x="84" y="551"/>
                  </a:cxn>
                  <a:cxn ang="0">
                    <a:pos x="100" y="534"/>
                  </a:cxn>
                  <a:cxn ang="0">
                    <a:pos x="106" y="516"/>
                  </a:cxn>
                  <a:cxn ang="0">
                    <a:pos x="108" y="503"/>
                  </a:cxn>
                  <a:cxn ang="0">
                    <a:pos x="108" y="166"/>
                  </a:cxn>
                  <a:cxn ang="0">
                    <a:pos x="135" y="1066"/>
                  </a:cxn>
                  <a:cxn ang="0">
                    <a:pos x="138" y="1073"/>
                  </a:cxn>
                  <a:cxn ang="0">
                    <a:pos x="151" y="1089"/>
                  </a:cxn>
                  <a:cxn ang="0">
                    <a:pos x="174" y="1105"/>
                  </a:cxn>
                  <a:cxn ang="0">
                    <a:pos x="199" y="1111"/>
                  </a:cxn>
                  <a:cxn ang="0">
                    <a:pos x="227" y="1110"/>
                  </a:cxn>
                  <a:cxn ang="0">
                    <a:pos x="255" y="1097"/>
                  </a:cxn>
                  <a:cxn ang="0">
                    <a:pos x="272" y="1080"/>
                  </a:cxn>
                  <a:cxn ang="0">
                    <a:pos x="278" y="1068"/>
                  </a:cxn>
                  <a:cxn ang="0">
                    <a:pos x="279" y="499"/>
                  </a:cxn>
                  <a:cxn ang="0">
                    <a:pos x="302" y="503"/>
                  </a:cxn>
                  <a:cxn ang="0">
                    <a:pos x="302" y="534"/>
                  </a:cxn>
                  <a:cxn ang="0">
                    <a:pos x="304" y="590"/>
                  </a:cxn>
                  <a:cxn ang="0">
                    <a:pos x="304" y="664"/>
                  </a:cxn>
                  <a:cxn ang="0">
                    <a:pos x="304" y="750"/>
                  </a:cxn>
                  <a:cxn ang="0">
                    <a:pos x="304" y="838"/>
                  </a:cxn>
                  <a:cxn ang="0">
                    <a:pos x="305" y="926"/>
                  </a:cxn>
                  <a:cxn ang="0">
                    <a:pos x="305" y="1004"/>
                  </a:cxn>
                  <a:cxn ang="0">
                    <a:pos x="305" y="1066"/>
                  </a:cxn>
                  <a:cxn ang="0">
                    <a:pos x="306" y="1073"/>
                  </a:cxn>
                  <a:cxn ang="0">
                    <a:pos x="315" y="1088"/>
                  </a:cxn>
                  <a:cxn ang="0">
                    <a:pos x="335" y="1103"/>
                  </a:cxn>
                  <a:cxn ang="0">
                    <a:pos x="372" y="1111"/>
                  </a:cxn>
                  <a:cxn ang="0">
                    <a:pos x="408" y="1103"/>
                  </a:cxn>
                  <a:cxn ang="0">
                    <a:pos x="429" y="1089"/>
                  </a:cxn>
                  <a:cxn ang="0">
                    <a:pos x="437" y="1073"/>
                  </a:cxn>
                  <a:cxn ang="0">
                    <a:pos x="438" y="1067"/>
                  </a:cxn>
                  <a:cxn ang="0">
                    <a:pos x="466" y="166"/>
                  </a:cxn>
                  <a:cxn ang="0">
                    <a:pos x="468" y="503"/>
                  </a:cxn>
                  <a:cxn ang="0">
                    <a:pos x="472" y="517"/>
                  </a:cxn>
                  <a:cxn ang="0">
                    <a:pos x="483" y="537"/>
                  </a:cxn>
                  <a:cxn ang="0">
                    <a:pos x="505" y="551"/>
                  </a:cxn>
                  <a:cxn ang="0">
                    <a:pos x="536" y="551"/>
                  </a:cxn>
                  <a:cxn ang="0">
                    <a:pos x="557" y="537"/>
                  </a:cxn>
                  <a:cxn ang="0">
                    <a:pos x="570" y="517"/>
                  </a:cxn>
                  <a:cxn ang="0">
                    <a:pos x="573" y="508"/>
                  </a:cxn>
                  <a:cxn ang="0">
                    <a:pos x="572" y="68"/>
                  </a:cxn>
                  <a:cxn ang="0">
                    <a:pos x="546" y="28"/>
                  </a:cxn>
                  <a:cxn ang="0">
                    <a:pos x="506" y="4"/>
                  </a:cxn>
                  <a:cxn ang="0">
                    <a:pos x="94" y="0"/>
                  </a:cxn>
                </a:cxnLst>
                <a:rect l="0" t="0" r="r" b="b"/>
                <a:pathLst>
                  <a:path w="573" h="1111">
                    <a:moveTo>
                      <a:pt x="94" y="0"/>
                    </a:moveTo>
                    <a:lnTo>
                      <a:pt x="72" y="5"/>
                    </a:lnTo>
                    <a:lnTo>
                      <a:pt x="50" y="16"/>
                    </a:lnTo>
                    <a:lnTo>
                      <a:pt x="30" y="32"/>
                    </a:lnTo>
                    <a:lnTo>
                      <a:pt x="15" y="53"/>
                    </a:lnTo>
                    <a:lnTo>
                      <a:pt x="4" y="75"/>
                    </a:lnTo>
                    <a:lnTo>
                      <a:pt x="0" y="99"/>
                    </a:lnTo>
                    <a:lnTo>
                      <a:pt x="0" y="509"/>
                    </a:lnTo>
                    <a:lnTo>
                      <a:pt x="0" y="511"/>
                    </a:lnTo>
                    <a:lnTo>
                      <a:pt x="1" y="516"/>
                    </a:lnTo>
                    <a:lnTo>
                      <a:pt x="4" y="525"/>
                    </a:lnTo>
                    <a:lnTo>
                      <a:pt x="9" y="533"/>
                    </a:lnTo>
                    <a:lnTo>
                      <a:pt x="16" y="543"/>
                    </a:lnTo>
                    <a:lnTo>
                      <a:pt x="26" y="550"/>
                    </a:lnTo>
                    <a:lnTo>
                      <a:pt x="39" y="556"/>
                    </a:lnTo>
                    <a:lnTo>
                      <a:pt x="56" y="557"/>
                    </a:lnTo>
                    <a:lnTo>
                      <a:pt x="72" y="556"/>
                    </a:lnTo>
                    <a:lnTo>
                      <a:pt x="84" y="551"/>
                    </a:lnTo>
                    <a:lnTo>
                      <a:pt x="92" y="543"/>
                    </a:lnTo>
                    <a:lnTo>
                      <a:pt x="100" y="534"/>
                    </a:lnTo>
                    <a:lnTo>
                      <a:pt x="103" y="525"/>
                    </a:lnTo>
                    <a:lnTo>
                      <a:pt x="106" y="516"/>
                    </a:lnTo>
                    <a:lnTo>
                      <a:pt x="107" y="508"/>
                    </a:lnTo>
                    <a:lnTo>
                      <a:pt x="108" y="503"/>
                    </a:lnTo>
                    <a:lnTo>
                      <a:pt x="108" y="500"/>
                    </a:lnTo>
                    <a:lnTo>
                      <a:pt x="108" y="166"/>
                    </a:lnTo>
                    <a:lnTo>
                      <a:pt x="134" y="167"/>
                    </a:lnTo>
                    <a:lnTo>
                      <a:pt x="135" y="1066"/>
                    </a:lnTo>
                    <a:lnTo>
                      <a:pt x="136" y="1068"/>
                    </a:lnTo>
                    <a:lnTo>
                      <a:pt x="138" y="1073"/>
                    </a:lnTo>
                    <a:lnTo>
                      <a:pt x="143" y="1080"/>
                    </a:lnTo>
                    <a:lnTo>
                      <a:pt x="151" y="1089"/>
                    </a:lnTo>
                    <a:lnTo>
                      <a:pt x="162" y="1097"/>
                    </a:lnTo>
                    <a:lnTo>
                      <a:pt x="174" y="1105"/>
                    </a:lnTo>
                    <a:lnTo>
                      <a:pt x="189" y="1110"/>
                    </a:lnTo>
                    <a:lnTo>
                      <a:pt x="199" y="1111"/>
                    </a:lnTo>
                    <a:lnTo>
                      <a:pt x="217" y="1111"/>
                    </a:lnTo>
                    <a:lnTo>
                      <a:pt x="227" y="1110"/>
                    </a:lnTo>
                    <a:lnTo>
                      <a:pt x="243" y="1105"/>
                    </a:lnTo>
                    <a:lnTo>
                      <a:pt x="255" y="1097"/>
                    </a:lnTo>
                    <a:lnTo>
                      <a:pt x="265" y="1089"/>
                    </a:lnTo>
                    <a:lnTo>
                      <a:pt x="272" y="1080"/>
                    </a:lnTo>
                    <a:lnTo>
                      <a:pt x="276" y="1073"/>
                    </a:lnTo>
                    <a:lnTo>
                      <a:pt x="278" y="1068"/>
                    </a:lnTo>
                    <a:lnTo>
                      <a:pt x="279" y="1066"/>
                    </a:lnTo>
                    <a:lnTo>
                      <a:pt x="279" y="499"/>
                    </a:lnTo>
                    <a:lnTo>
                      <a:pt x="302" y="499"/>
                    </a:lnTo>
                    <a:lnTo>
                      <a:pt x="302" y="503"/>
                    </a:lnTo>
                    <a:lnTo>
                      <a:pt x="302" y="515"/>
                    </a:lnTo>
                    <a:lnTo>
                      <a:pt x="302" y="534"/>
                    </a:lnTo>
                    <a:lnTo>
                      <a:pt x="302" y="560"/>
                    </a:lnTo>
                    <a:lnTo>
                      <a:pt x="304" y="590"/>
                    </a:lnTo>
                    <a:lnTo>
                      <a:pt x="304" y="626"/>
                    </a:lnTo>
                    <a:lnTo>
                      <a:pt x="304" y="664"/>
                    </a:lnTo>
                    <a:lnTo>
                      <a:pt x="304" y="706"/>
                    </a:lnTo>
                    <a:lnTo>
                      <a:pt x="304" y="750"/>
                    </a:lnTo>
                    <a:lnTo>
                      <a:pt x="304" y="793"/>
                    </a:lnTo>
                    <a:lnTo>
                      <a:pt x="304" y="838"/>
                    </a:lnTo>
                    <a:lnTo>
                      <a:pt x="305" y="882"/>
                    </a:lnTo>
                    <a:lnTo>
                      <a:pt x="305" y="926"/>
                    </a:lnTo>
                    <a:lnTo>
                      <a:pt x="305" y="966"/>
                    </a:lnTo>
                    <a:lnTo>
                      <a:pt x="305" y="1004"/>
                    </a:lnTo>
                    <a:lnTo>
                      <a:pt x="305" y="1037"/>
                    </a:lnTo>
                    <a:lnTo>
                      <a:pt x="305" y="1066"/>
                    </a:lnTo>
                    <a:lnTo>
                      <a:pt x="305" y="1067"/>
                    </a:lnTo>
                    <a:lnTo>
                      <a:pt x="306" y="1073"/>
                    </a:lnTo>
                    <a:lnTo>
                      <a:pt x="310" y="1079"/>
                    </a:lnTo>
                    <a:lnTo>
                      <a:pt x="315" y="1088"/>
                    </a:lnTo>
                    <a:lnTo>
                      <a:pt x="323" y="1096"/>
                    </a:lnTo>
                    <a:lnTo>
                      <a:pt x="335" y="1103"/>
                    </a:lnTo>
                    <a:lnTo>
                      <a:pt x="351" y="1108"/>
                    </a:lnTo>
                    <a:lnTo>
                      <a:pt x="372" y="1111"/>
                    </a:lnTo>
                    <a:lnTo>
                      <a:pt x="392" y="1108"/>
                    </a:lnTo>
                    <a:lnTo>
                      <a:pt x="408" y="1103"/>
                    </a:lnTo>
                    <a:lnTo>
                      <a:pt x="420" y="1096"/>
                    </a:lnTo>
                    <a:lnTo>
                      <a:pt x="429" y="1089"/>
                    </a:lnTo>
                    <a:lnTo>
                      <a:pt x="434" y="1080"/>
                    </a:lnTo>
                    <a:lnTo>
                      <a:pt x="437" y="1073"/>
                    </a:lnTo>
                    <a:lnTo>
                      <a:pt x="438" y="1068"/>
                    </a:lnTo>
                    <a:lnTo>
                      <a:pt x="438" y="1067"/>
                    </a:lnTo>
                    <a:lnTo>
                      <a:pt x="440" y="166"/>
                    </a:lnTo>
                    <a:lnTo>
                      <a:pt x="466" y="166"/>
                    </a:lnTo>
                    <a:lnTo>
                      <a:pt x="466" y="500"/>
                    </a:lnTo>
                    <a:lnTo>
                      <a:pt x="468" y="503"/>
                    </a:lnTo>
                    <a:lnTo>
                      <a:pt x="469" y="509"/>
                    </a:lnTo>
                    <a:lnTo>
                      <a:pt x="472" y="517"/>
                    </a:lnTo>
                    <a:lnTo>
                      <a:pt x="477" y="527"/>
                    </a:lnTo>
                    <a:lnTo>
                      <a:pt x="483" y="537"/>
                    </a:lnTo>
                    <a:lnTo>
                      <a:pt x="493" y="545"/>
                    </a:lnTo>
                    <a:lnTo>
                      <a:pt x="505" y="551"/>
                    </a:lnTo>
                    <a:lnTo>
                      <a:pt x="520" y="554"/>
                    </a:lnTo>
                    <a:lnTo>
                      <a:pt x="536" y="551"/>
                    </a:lnTo>
                    <a:lnTo>
                      <a:pt x="548" y="545"/>
                    </a:lnTo>
                    <a:lnTo>
                      <a:pt x="557" y="537"/>
                    </a:lnTo>
                    <a:lnTo>
                      <a:pt x="563" y="527"/>
                    </a:lnTo>
                    <a:lnTo>
                      <a:pt x="570" y="517"/>
                    </a:lnTo>
                    <a:lnTo>
                      <a:pt x="573" y="510"/>
                    </a:lnTo>
                    <a:lnTo>
                      <a:pt x="573" y="508"/>
                    </a:lnTo>
                    <a:lnTo>
                      <a:pt x="573" y="79"/>
                    </a:lnTo>
                    <a:lnTo>
                      <a:pt x="572" y="68"/>
                    </a:lnTo>
                    <a:lnTo>
                      <a:pt x="561" y="47"/>
                    </a:lnTo>
                    <a:lnTo>
                      <a:pt x="546" y="28"/>
                    </a:lnTo>
                    <a:lnTo>
                      <a:pt x="528" y="14"/>
                    </a:lnTo>
                    <a:lnTo>
                      <a:pt x="506" y="4"/>
                    </a:lnTo>
                    <a:lnTo>
                      <a:pt x="485" y="0"/>
                    </a:lnTo>
                    <a:lnTo>
                      <a:pt x="94" y="0"/>
                    </a:lnTo>
                    <a:lnTo>
                      <a:pt x="94" y="0"/>
                    </a:lnTo>
                    <a:close/>
                  </a:path>
                </a:pathLst>
              </a:custGeom>
              <a:ln>
                <a:headEnd/>
                <a:tailEnd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th-TH" sz="2400">
                  <a:latin typeface="TH SarabunPSK" pitchFamily="34" charset="-34"/>
                  <a:cs typeface="TH SarabunPSK" pitchFamily="34" charset="-34"/>
                </a:endParaRPr>
              </a:p>
            </p:txBody>
          </p:sp>
        </p:grpSp>
      </p:grpSp>
      <p:sp>
        <p:nvSpPr>
          <p:cNvPr id="39" name="Rectangle 52"/>
          <p:cNvSpPr>
            <a:spLocks noChangeArrowheads="1"/>
          </p:cNvSpPr>
          <p:nvPr/>
        </p:nvSpPr>
        <p:spPr bwMode="auto">
          <a:xfrm>
            <a:off x="142844" y="849854"/>
            <a:ext cx="8858312" cy="523220"/>
          </a:xfrm>
          <a:prstGeom prst="flowChartProcess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การบูร</a:t>
            </a:r>
            <a:r>
              <a:rPr lang="th-TH" b="1" dirty="0" err="1" smtClean="0">
                <a:latin typeface="TH SarabunPSK" pitchFamily="34" charset="-34"/>
                <a:cs typeface="TH SarabunPSK" pitchFamily="34" charset="-34"/>
              </a:rPr>
              <a:t>ณา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การพัฒนาศักยภาพคนตามช่วงวัย</a:t>
            </a:r>
            <a:endParaRPr lang="en-US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0" name="Rectangle 52"/>
          <p:cNvSpPr>
            <a:spLocks noChangeArrowheads="1"/>
          </p:cNvSpPr>
          <p:nvPr/>
        </p:nvSpPr>
        <p:spPr bwMode="auto">
          <a:xfrm>
            <a:off x="214282" y="1500174"/>
            <a:ext cx="8715436" cy="1938992"/>
          </a:xfrm>
          <a:prstGeom prst="rect">
            <a:avLst/>
          </a:prstGeom>
          <a:ln>
            <a:prstDash val="sysDash"/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ยุทธศาสตร์ ที่ 3 ด้านการพัฒนาและเสริมสร้างศักยภาพคน</a:t>
            </a:r>
          </a:p>
          <a:p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แผนงานที่ 3.1 การพัฒนาศักยภาพคนตามช่วยวัย (แผนงาน</a:t>
            </a:r>
            <a:r>
              <a:rPr lang="th-TH" sz="2400" b="1" dirty="0" err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บูรณา</a:t>
            </a:r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การการพัฒนาศักยภาพ)</a:t>
            </a:r>
            <a:endParaRPr lang="en-US" sz="24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นโยบายที่ 3.1.2 ส่งเสริมให้ประชากรแต่ละช่วยวัยเข้าถึงสิทธิ สวัสดิการ และบริการต่างๆ ของภาครัฐ สร้างโอกาสทางการศึกษาสำหรับกลุ่มด้อยโอกาส และการพัฒนาทักษะอาชีพสำหรับแรงงานเพื่อสร้างรายได้และความมั่นคงในชีวิต</a:t>
            </a:r>
            <a:endParaRPr lang="en-US" sz="24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28986"/>
            <a:ext cx="612452" cy="61987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688652" y="-228599"/>
            <a:ext cx="7772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กรมพัฒนาฝีมือแรงงาน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8" name="Rectangle 19"/>
          <p:cNvSpPr>
            <a:spLocks noChangeArrowheads="1"/>
          </p:cNvSpPr>
          <p:nvPr/>
        </p:nvSpPr>
        <p:spPr bwMode="auto">
          <a:xfrm>
            <a:off x="142844" y="951653"/>
            <a:ext cx="8858312" cy="548521"/>
          </a:xfrm>
          <a:prstGeom prst="round2SameRect">
            <a:avLst/>
          </a:prstGeom>
          <a:ln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โครงการฝึกอบรมแรงงานกลุ่มเป้าหมายเฉพาะเพื่อเพิ่มโอกาสในการประกอบอาชีพ</a:t>
            </a:r>
          </a:p>
        </p:txBody>
      </p:sp>
      <p:grpSp>
        <p:nvGrpSpPr>
          <p:cNvPr id="96" name="กลุ่ม 95"/>
          <p:cNvGrpSpPr/>
          <p:nvPr/>
        </p:nvGrpSpPr>
        <p:grpSpPr>
          <a:xfrm>
            <a:off x="157048" y="3229330"/>
            <a:ext cx="3240000" cy="2700000"/>
            <a:chOff x="228486" y="2666337"/>
            <a:chExt cx="3240000" cy="2700000"/>
          </a:xfrm>
        </p:grpSpPr>
        <p:sp>
          <p:nvSpPr>
            <p:cNvPr id="75" name="AutoShape 2"/>
            <p:cNvSpPr>
              <a:spLocks noChangeArrowheads="1"/>
            </p:cNvSpPr>
            <p:nvPr/>
          </p:nvSpPr>
          <p:spPr bwMode="gray">
            <a:xfrm>
              <a:off x="228486" y="2666337"/>
              <a:ext cx="3240000" cy="2700000"/>
            </a:xfrm>
            <a:prstGeom prst="homePlate">
              <a:avLst>
                <a:gd name="adj" fmla="val 13561"/>
              </a:avLst>
            </a:prstGeom>
            <a:solidFill>
              <a:schemeClr val="bg1"/>
            </a:solidFill>
            <a:ln>
              <a:headEnd/>
              <a:tailEnd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th-TH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77" name="Text Box 15"/>
            <p:cNvSpPr txBox="1">
              <a:spLocks noChangeArrowheads="1"/>
            </p:cNvSpPr>
            <p:nvPr/>
          </p:nvSpPr>
          <p:spPr bwMode="white">
            <a:xfrm>
              <a:off x="308333" y="3355907"/>
              <a:ext cx="2763469" cy="1938992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lvl="0"/>
              <a:r>
                <a:rPr lang="th-TH" sz="2000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- ผู้ประสบภัยธรรมชาติ</a:t>
              </a:r>
            </a:p>
            <a:p>
              <a:pPr lvl="0"/>
              <a:r>
                <a:rPr lang="th-TH" sz="2000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- ผู้ผ่านการบำบัด</a:t>
              </a:r>
              <a:r>
                <a:rPr lang="th-TH" sz="2000" b="1" dirty="0" err="1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ยาเสพติด</a:t>
              </a:r>
              <a:endParaRPr lang="en-US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lvl="0"/>
              <a:r>
                <a:rPr lang="th-TH" sz="2000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- ผู้ต้องขัง</a:t>
              </a:r>
              <a:endParaRPr lang="en-US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lvl="0"/>
              <a:r>
                <a:rPr lang="th-TH" sz="2000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- ทหารบาดเจ็บและทุพพลภาพ</a:t>
              </a:r>
              <a:endParaRPr lang="en-US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lvl="0"/>
              <a:r>
                <a:rPr lang="th-TH" sz="2000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- คนพิการ/ผู้ดูแลคนพิการ</a:t>
              </a:r>
              <a:endParaRPr lang="en-US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lvl="0"/>
              <a:r>
                <a:rPr lang="th-TH" sz="2000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- ชนกลุ่มน้อย</a:t>
              </a:r>
              <a:endParaRPr lang="en-US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79" name="WordArt 22"/>
            <p:cNvSpPr>
              <a:spLocks noChangeArrowheads="1" noChangeShapeType="1" noTextEdit="1"/>
            </p:cNvSpPr>
            <p:nvPr/>
          </p:nvSpPr>
          <p:spPr bwMode="black">
            <a:xfrm>
              <a:off x="290578" y="2754635"/>
              <a:ext cx="1440000" cy="540000"/>
            </a:xfrm>
            <a:prstGeom prst="homePlate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th-TH" sz="3600" b="1" i="1" kern="10" dirty="0" smtClean="0">
                  <a:ln w="9525">
                    <a:noFill/>
                    <a:round/>
                    <a:headEnd/>
                    <a:tailEnd/>
                  </a:ln>
                  <a:solidFill>
                    <a:schemeClr val="tx2">
                      <a:lumMod val="50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พ.ศ. 2560</a:t>
              </a:r>
            </a:p>
          </p:txBody>
        </p:sp>
      </p:grpSp>
      <p:grpSp>
        <p:nvGrpSpPr>
          <p:cNvPr id="95" name="กลุ่ม 94"/>
          <p:cNvGrpSpPr/>
          <p:nvPr/>
        </p:nvGrpSpPr>
        <p:grpSpPr>
          <a:xfrm>
            <a:off x="3500430" y="3214686"/>
            <a:ext cx="5391611" cy="2700000"/>
            <a:chOff x="3571868" y="2643182"/>
            <a:chExt cx="5391611" cy="2700000"/>
          </a:xfrm>
        </p:grpSpPr>
        <p:sp>
          <p:nvSpPr>
            <p:cNvPr id="51" name="AutoShape 2"/>
            <p:cNvSpPr>
              <a:spLocks noChangeArrowheads="1"/>
            </p:cNvSpPr>
            <p:nvPr/>
          </p:nvSpPr>
          <p:spPr bwMode="gray">
            <a:xfrm>
              <a:off x="3586010" y="2643182"/>
              <a:ext cx="3225858" cy="270000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th-TH" dirty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3" name="AutoShape 4"/>
            <p:cNvSpPr>
              <a:spLocks noChangeArrowheads="1"/>
            </p:cNvSpPr>
            <p:nvPr/>
          </p:nvSpPr>
          <p:spPr bwMode="gray">
            <a:xfrm>
              <a:off x="3571868" y="3159119"/>
              <a:ext cx="2370782" cy="771525"/>
            </a:xfrm>
            <a:prstGeom prst="roundRect">
              <a:avLst>
                <a:gd name="adj" fmla="val 31319"/>
              </a:avLst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64" name="Text Box 15"/>
            <p:cNvSpPr txBox="1">
              <a:spLocks noChangeArrowheads="1"/>
            </p:cNvSpPr>
            <p:nvPr/>
          </p:nvSpPr>
          <p:spPr bwMode="white">
            <a:xfrm>
              <a:off x="3665507" y="3286124"/>
              <a:ext cx="3020913" cy="1938992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lvl="0"/>
              <a:r>
                <a:rPr lang="th-TH" sz="2000" b="1" dirty="0" smtClean="0">
                  <a:latin typeface="TH SarabunPSK" pitchFamily="34" charset="-34"/>
                  <a:cs typeface="TH SarabunPSK" pitchFamily="34" charset="-34"/>
                </a:rPr>
                <a:t>- ผู้ประสบภัยธรรมชาติ</a:t>
              </a:r>
            </a:p>
            <a:p>
              <a:pPr lvl="0"/>
              <a:r>
                <a:rPr lang="th-TH" sz="2000" b="1" dirty="0" smtClean="0">
                  <a:latin typeface="TH SarabunPSK" pitchFamily="34" charset="-34"/>
                  <a:cs typeface="TH SarabunPSK" pitchFamily="34" charset="-34"/>
                </a:rPr>
                <a:t>- ผู้ผ่านการบำบัด</a:t>
              </a:r>
              <a:r>
                <a:rPr lang="th-TH" sz="2000" b="1" dirty="0" err="1" smtClean="0">
                  <a:latin typeface="TH SarabunPSK" pitchFamily="34" charset="-34"/>
                  <a:cs typeface="TH SarabunPSK" pitchFamily="34" charset="-34"/>
                </a:rPr>
                <a:t>ยาเสพติด</a:t>
              </a:r>
              <a:endParaRPr lang="en-US" sz="2000" b="1" dirty="0" smtClean="0">
                <a:latin typeface="TH SarabunPSK" pitchFamily="34" charset="-34"/>
                <a:cs typeface="TH SarabunPSK" pitchFamily="34" charset="-34"/>
              </a:endParaRPr>
            </a:p>
            <a:p>
              <a:pPr lvl="0"/>
              <a:r>
                <a:rPr lang="th-TH" sz="2000" b="1" dirty="0" smtClean="0">
                  <a:latin typeface="TH SarabunPSK" pitchFamily="34" charset="-34"/>
                  <a:cs typeface="TH SarabunPSK" pitchFamily="34" charset="-34"/>
                </a:rPr>
                <a:t>- ผู้ต้องขัง/เยาวชนสถานพินิจ</a:t>
              </a:r>
              <a:endParaRPr lang="en-US" sz="2000" b="1" dirty="0" smtClean="0">
                <a:latin typeface="TH SarabunPSK" pitchFamily="34" charset="-34"/>
                <a:cs typeface="TH SarabunPSK" pitchFamily="34" charset="-34"/>
              </a:endParaRPr>
            </a:p>
            <a:p>
              <a:pPr lvl="0"/>
              <a:r>
                <a:rPr lang="th-TH" sz="2000" b="1" dirty="0" smtClean="0">
                  <a:latin typeface="TH SarabunPSK" pitchFamily="34" charset="-34"/>
                  <a:cs typeface="TH SarabunPSK" pitchFamily="34" charset="-34"/>
                </a:rPr>
                <a:t>- ทหารบาดเจ็บและทุพพลภาพ</a:t>
              </a:r>
              <a:endParaRPr lang="en-US" sz="2000" b="1" dirty="0" smtClean="0">
                <a:latin typeface="TH SarabunPSK" pitchFamily="34" charset="-34"/>
                <a:cs typeface="TH SarabunPSK" pitchFamily="34" charset="-34"/>
              </a:endParaRPr>
            </a:p>
            <a:p>
              <a:pPr lvl="0"/>
              <a:r>
                <a:rPr lang="th-TH" sz="2000" b="1" dirty="0" smtClean="0">
                  <a:latin typeface="TH SarabunPSK" pitchFamily="34" charset="-34"/>
                  <a:cs typeface="TH SarabunPSK" pitchFamily="34" charset="-34"/>
                </a:rPr>
                <a:t>- คนพิการ/ผู้ดูแลคนพิการ</a:t>
              </a:r>
              <a:endParaRPr lang="en-US" sz="2000" b="1" dirty="0" smtClean="0">
                <a:latin typeface="TH SarabunPSK" pitchFamily="34" charset="-34"/>
                <a:cs typeface="TH SarabunPSK" pitchFamily="34" charset="-34"/>
              </a:endParaRPr>
            </a:p>
            <a:p>
              <a:pPr lvl="0"/>
              <a:r>
                <a:rPr lang="th-TH" sz="2000" b="1" dirty="0" smtClean="0">
                  <a:latin typeface="TH SarabunPSK" pitchFamily="34" charset="-34"/>
                  <a:cs typeface="TH SarabunPSK" pitchFamily="34" charset="-34"/>
                </a:rPr>
                <a:t>- ชนกลุ่มน้อย</a:t>
              </a:r>
              <a:endParaRPr lang="en-US" sz="2000" b="1" dirty="0" smtClean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71" name="WordArt 22"/>
            <p:cNvSpPr>
              <a:spLocks noChangeArrowheads="1" noChangeShapeType="1" noTextEdit="1"/>
            </p:cNvSpPr>
            <p:nvPr/>
          </p:nvSpPr>
          <p:spPr bwMode="black">
            <a:xfrm>
              <a:off x="3647830" y="2714620"/>
              <a:ext cx="1440000" cy="54000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th-TH" sz="3600" b="1" i="1" kern="10" dirty="0" smtClean="0">
                  <a:ln w="9525">
                    <a:noFill/>
                    <a:round/>
                    <a:headEnd/>
                    <a:tailEnd/>
                  </a:ln>
                  <a:solidFill>
                    <a:schemeClr val="accent6">
                      <a:lumMod val="50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พ.ศ. 2561</a:t>
              </a:r>
            </a:p>
          </p:txBody>
        </p:sp>
        <p:sp>
          <p:nvSpPr>
            <p:cNvPr id="74" name="Text Box 15"/>
            <p:cNvSpPr txBox="1">
              <a:spLocks noChangeArrowheads="1"/>
            </p:cNvSpPr>
            <p:nvPr/>
          </p:nvSpPr>
          <p:spPr bwMode="white">
            <a:xfrm>
              <a:off x="5929322" y="3500438"/>
              <a:ext cx="3034157" cy="1464231"/>
            </a:xfrm>
            <a:prstGeom prst="roundRect">
              <a:avLst/>
            </a:prstGeom>
            <a:ln>
              <a:prstDash val="dash"/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lvl="0"/>
              <a:r>
                <a:rPr lang="th-TH" sz="2000" b="1" dirty="0" smtClean="0">
                  <a:solidFill>
                    <a:srgbClr val="C00000"/>
                  </a:solidFill>
                  <a:latin typeface="TH SarabunPSK" pitchFamily="34" charset="-34"/>
                  <a:cs typeface="TH SarabunPSK" pitchFamily="34" charset="-34"/>
                </a:rPr>
                <a:t>- แรงงานนอกระบบ</a:t>
              </a:r>
              <a:endParaRPr lang="en-US" sz="2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lvl="0"/>
              <a:r>
                <a:rPr lang="th-TH" sz="2000" b="1" dirty="0" smtClean="0">
                  <a:solidFill>
                    <a:srgbClr val="C00000"/>
                  </a:solidFill>
                  <a:latin typeface="TH SarabunPSK" pitchFamily="34" charset="-34"/>
                  <a:cs typeface="TH SarabunPSK" pitchFamily="34" charset="-34"/>
                </a:rPr>
                <a:t>- ทหารเกณฑ์ก่อนปลดประจำการ</a:t>
              </a:r>
              <a:endParaRPr lang="en-US" sz="2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lvl="0"/>
              <a:r>
                <a:rPr lang="th-TH" sz="2000" b="1" dirty="0" smtClean="0">
                  <a:solidFill>
                    <a:srgbClr val="C00000"/>
                  </a:solidFill>
                  <a:latin typeface="TH SarabunPSK" pitchFamily="34" charset="-34"/>
                  <a:cs typeface="TH SarabunPSK" pitchFamily="34" charset="-34"/>
                </a:rPr>
                <a:t>- แรงงานตามโครงการอันเนื่องมาจากพระราชดำริ</a:t>
              </a:r>
              <a:endParaRPr lang="en-US" sz="20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89" name="Text Box 15"/>
          <p:cNvSpPr txBox="1">
            <a:spLocks noChangeArrowheads="1"/>
          </p:cNvSpPr>
          <p:nvPr/>
        </p:nvSpPr>
        <p:spPr bwMode="white">
          <a:xfrm>
            <a:off x="142844" y="1857364"/>
            <a:ext cx="3240000" cy="720000"/>
          </a:xfrm>
          <a:prstGeom prst="homePlate">
            <a:avLst/>
          </a:prstGeom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กลุ่มเป้าหมาย </a:t>
            </a: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จำนวน 6 กลุ่ม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งบประมาณ</a:t>
            </a:r>
            <a:r>
              <a:rPr lang="th-TH" sz="2000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จำนวน </a:t>
            </a: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18,230,500</a:t>
            </a:r>
            <a:r>
              <a:rPr lang="th-TH" sz="2000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บาท</a:t>
            </a:r>
            <a:endParaRPr lang="th-TH" sz="2000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1" name="Text Box 15"/>
          <p:cNvSpPr txBox="1">
            <a:spLocks noChangeArrowheads="1"/>
          </p:cNvSpPr>
          <p:nvPr/>
        </p:nvSpPr>
        <p:spPr bwMode="white">
          <a:xfrm>
            <a:off x="3500429" y="1857364"/>
            <a:ext cx="3240000" cy="7200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กลุ่มเป้าหมาย </a:t>
            </a: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จำนวน 9 กลุ่ม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งบประมาณ</a:t>
            </a:r>
            <a:r>
              <a:rPr lang="th-TH" sz="2000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 จำนวน </a:t>
            </a: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54,000,000 </a:t>
            </a:r>
            <a:r>
              <a:rPr lang="th-TH" sz="2000" dirty="0" smtClean="0"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บาท</a:t>
            </a:r>
            <a:endParaRPr lang="th-TH" sz="2000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2" name="Text Box 15"/>
          <p:cNvSpPr txBox="1">
            <a:spLocks noChangeArrowheads="1"/>
          </p:cNvSpPr>
          <p:nvPr/>
        </p:nvSpPr>
        <p:spPr bwMode="white">
          <a:xfrm>
            <a:off x="3500430" y="2643182"/>
            <a:ext cx="3240000" cy="523220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เป้าหมาย จำนวน 20,000 คน</a:t>
            </a:r>
          </a:p>
        </p:txBody>
      </p:sp>
      <p:sp>
        <p:nvSpPr>
          <p:cNvPr id="97" name="Text Box 15"/>
          <p:cNvSpPr txBox="1">
            <a:spLocks noChangeArrowheads="1"/>
          </p:cNvSpPr>
          <p:nvPr/>
        </p:nvSpPr>
        <p:spPr bwMode="white">
          <a:xfrm>
            <a:off x="117554" y="2643182"/>
            <a:ext cx="3240000" cy="523220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เป้าหมาย จำนวน 6,540 คน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28986"/>
            <a:ext cx="612452" cy="61987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688652" y="-228599"/>
            <a:ext cx="7772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กรมพัฒนาฝีมือแรงงาน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21" name="แผนภูมิ 20"/>
          <p:cNvGraphicFramePr/>
          <p:nvPr/>
        </p:nvGraphicFramePr>
        <p:xfrm>
          <a:off x="214282" y="857232"/>
          <a:ext cx="8786874" cy="5143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28986"/>
            <a:ext cx="612452" cy="61987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688652" y="-228599"/>
            <a:ext cx="7772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กรมพัฒนาฝีมือแรงงาน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8" name="Rectangle 19"/>
          <p:cNvSpPr>
            <a:spLocks noChangeArrowheads="1"/>
          </p:cNvSpPr>
          <p:nvPr/>
        </p:nvSpPr>
        <p:spPr bwMode="auto">
          <a:xfrm>
            <a:off x="142844" y="857232"/>
            <a:ext cx="8858312" cy="548521"/>
          </a:xfrm>
          <a:prstGeom prst="round2SameRect">
            <a:avLst/>
          </a:prstGeom>
          <a:ln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โครงการฝึกอบรมแรงงานผู้สูงอายุเพื่อเพิ่มโอกาสในการประกอบอาชีพ</a:t>
            </a:r>
            <a:endParaRPr lang="en-US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7" name="Text Box 4"/>
          <p:cNvSpPr txBox="1">
            <a:spLocks noChangeArrowheads="1"/>
          </p:cNvSpPr>
          <p:nvPr/>
        </p:nvSpPr>
        <p:spPr bwMode="black">
          <a:xfrm>
            <a:off x="1071538" y="5334672"/>
            <a:ext cx="2928958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เป้าหมาย  </a:t>
            </a: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จำนวน 6,160 คน </a:t>
            </a:r>
            <a:endParaRPr lang="en-US" sz="2000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งบประมาณ</a:t>
            </a: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  จำนวน 17,171,000 บาท</a:t>
            </a:r>
            <a:endParaRPr lang="en-US" sz="2000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1" name="AutoShape 19"/>
          <p:cNvSpPr>
            <a:spLocks/>
          </p:cNvSpPr>
          <p:nvPr/>
        </p:nvSpPr>
        <p:spPr bwMode="black">
          <a:xfrm flipH="1">
            <a:off x="5761038" y="2698417"/>
            <a:ext cx="1168415" cy="360000"/>
          </a:xfrm>
          <a:prstGeom prst="accentCallout3">
            <a:avLst>
              <a:gd name="adj1" fmla="val 43111"/>
              <a:gd name="adj2" fmla="val 107394"/>
              <a:gd name="adj3" fmla="val 43111"/>
              <a:gd name="adj4" fmla="val 121259"/>
              <a:gd name="adj5" fmla="val 219157"/>
              <a:gd name="adj6" fmla="val 121259"/>
              <a:gd name="adj7" fmla="val 497627"/>
              <a:gd name="adj8" fmla="val 88928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พ.ศ. 2561</a:t>
            </a:r>
          </a:p>
        </p:txBody>
      </p:sp>
      <p:grpSp>
        <p:nvGrpSpPr>
          <p:cNvPr id="69" name="Group 82"/>
          <p:cNvGrpSpPr>
            <a:grpSpLocks/>
          </p:cNvGrpSpPr>
          <p:nvPr/>
        </p:nvGrpSpPr>
        <p:grpSpPr bwMode="auto">
          <a:xfrm>
            <a:off x="5929322" y="3555673"/>
            <a:ext cx="843274" cy="1594207"/>
            <a:chOff x="2880" y="1344"/>
            <a:chExt cx="498" cy="1245"/>
          </a:xfrm>
          <a:solidFill>
            <a:srgbClr val="FFCCFF"/>
          </a:solidFill>
        </p:grpSpPr>
        <p:sp>
          <p:nvSpPr>
            <p:cNvPr id="70" name="Freeform 83"/>
            <p:cNvSpPr>
              <a:spLocks/>
            </p:cNvSpPr>
            <p:nvPr/>
          </p:nvSpPr>
          <p:spPr bwMode="gray">
            <a:xfrm>
              <a:off x="3001" y="1344"/>
              <a:ext cx="233" cy="254"/>
            </a:xfrm>
            <a:custGeom>
              <a:avLst/>
              <a:gdLst/>
              <a:ahLst/>
              <a:cxnLst>
                <a:cxn ang="0">
                  <a:pos x="133" y="0"/>
                </a:cxn>
                <a:cxn ang="0">
                  <a:pos x="161" y="3"/>
                </a:cxn>
                <a:cxn ang="0">
                  <a:pos x="186" y="12"/>
                </a:cxn>
                <a:cxn ang="0">
                  <a:pos x="209" y="25"/>
                </a:cxn>
                <a:cxn ang="0">
                  <a:pos x="228" y="42"/>
                </a:cxn>
                <a:cxn ang="0">
                  <a:pos x="245" y="64"/>
                </a:cxn>
                <a:cxn ang="0">
                  <a:pos x="257" y="88"/>
                </a:cxn>
                <a:cxn ang="0">
                  <a:pos x="265" y="116"/>
                </a:cxn>
                <a:cxn ang="0">
                  <a:pos x="267" y="146"/>
                </a:cxn>
                <a:cxn ang="0">
                  <a:pos x="265" y="175"/>
                </a:cxn>
                <a:cxn ang="0">
                  <a:pos x="257" y="203"/>
                </a:cxn>
                <a:cxn ang="0">
                  <a:pos x="245" y="227"/>
                </a:cxn>
                <a:cxn ang="0">
                  <a:pos x="228" y="249"/>
                </a:cxn>
                <a:cxn ang="0">
                  <a:pos x="209" y="267"/>
                </a:cxn>
                <a:cxn ang="0">
                  <a:pos x="186" y="281"/>
                </a:cxn>
                <a:cxn ang="0">
                  <a:pos x="161" y="289"/>
                </a:cxn>
                <a:cxn ang="0">
                  <a:pos x="133" y="292"/>
                </a:cxn>
                <a:cxn ang="0">
                  <a:pos x="103" y="288"/>
                </a:cxn>
                <a:cxn ang="0">
                  <a:pos x="75" y="277"/>
                </a:cxn>
                <a:cxn ang="0">
                  <a:pos x="51" y="260"/>
                </a:cxn>
                <a:cxn ang="0">
                  <a:pos x="29" y="237"/>
                </a:cxn>
                <a:cxn ang="0">
                  <a:pos x="13" y="210"/>
                </a:cxn>
                <a:cxn ang="0">
                  <a:pos x="4" y="178"/>
                </a:cxn>
                <a:cxn ang="0">
                  <a:pos x="0" y="146"/>
                </a:cxn>
                <a:cxn ang="0">
                  <a:pos x="4" y="113"/>
                </a:cxn>
                <a:cxn ang="0">
                  <a:pos x="13" y="81"/>
                </a:cxn>
                <a:cxn ang="0">
                  <a:pos x="29" y="54"/>
                </a:cxn>
                <a:cxn ang="0">
                  <a:pos x="51" y="32"/>
                </a:cxn>
                <a:cxn ang="0">
                  <a:pos x="75" y="14"/>
                </a:cxn>
                <a:cxn ang="0">
                  <a:pos x="103" y="3"/>
                </a:cxn>
                <a:cxn ang="0">
                  <a:pos x="133" y="0"/>
                </a:cxn>
              </a:cxnLst>
              <a:rect l="0" t="0" r="r" b="b"/>
              <a:pathLst>
                <a:path w="267" h="292">
                  <a:moveTo>
                    <a:pt x="133" y="0"/>
                  </a:moveTo>
                  <a:lnTo>
                    <a:pt x="161" y="3"/>
                  </a:lnTo>
                  <a:lnTo>
                    <a:pt x="186" y="12"/>
                  </a:lnTo>
                  <a:lnTo>
                    <a:pt x="209" y="25"/>
                  </a:lnTo>
                  <a:lnTo>
                    <a:pt x="228" y="42"/>
                  </a:lnTo>
                  <a:lnTo>
                    <a:pt x="245" y="64"/>
                  </a:lnTo>
                  <a:lnTo>
                    <a:pt x="257" y="88"/>
                  </a:lnTo>
                  <a:lnTo>
                    <a:pt x="265" y="116"/>
                  </a:lnTo>
                  <a:lnTo>
                    <a:pt x="267" y="146"/>
                  </a:lnTo>
                  <a:lnTo>
                    <a:pt x="265" y="175"/>
                  </a:lnTo>
                  <a:lnTo>
                    <a:pt x="257" y="203"/>
                  </a:lnTo>
                  <a:lnTo>
                    <a:pt x="245" y="227"/>
                  </a:lnTo>
                  <a:lnTo>
                    <a:pt x="228" y="249"/>
                  </a:lnTo>
                  <a:lnTo>
                    <a:pt x="209" y="267"/>
                  </a:lnTo>
                  <a:lnTo>
                    <a:pt x="186" y="281"/>
                  </a:lnTo>
                  <a:lnTo>
                    <a:pt x="161" y="289"/>
                  </a:lnTo>
                  <a:lnTo>
                    <a:pt x="133" y="292"/>
                  </a:lnTo>
                  <a:lnTo>
                    <a:pt x="103" y="288"/>
                  </a:lnTo>
                  <a:lnTo>
                    <a:pt x="75" y="277"/>
                  </a:lnTo>
                  <a:lnTo>
                    <a:pt x="51" y="260"/>
                  </a:lnTo>
                  <a:lnTo>
                    <a:pt x="29" y="237"/>
                  </a:lnTo>
                  <a:lnTo>
                    <a:pt x="13" y="210"/>
                  </a:lnTo>
                  <a:lnTo>
                    <a:pt x="4" y="178"/>
                  </a:lnTo>
                  <a:lnTo>
                    <a:pt x="0" y="146"/>
                  </a:lnTo>
                  <a:lnTo>
                    <a:pt x="4" y="113"/>
                  </a:lnTo>
                  <a:lnTo>
                    <a:pt x="13" y="81"/>
                  </a:lnTo>
                  <a:lnTo>
                    <a:pt x="29" y="54"/>
                  </a:lnTo>
                  <a:lnTo>
                    <a:pt x="51" y="32"/>
                  </a:lnTo>
                  <a:lnTo>
                    <a:pt x="75" y="14"/>
                  </a:lnTo>
                  <a:lnTo>
                    <a:pt x="103" y="3"/>
                  </a:lnTo>
                  <a:lnTo>
                    <a:pt x="133" y="0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/>
            <a:lstStyle/>
            <a:p>
              <a:endParaRPr lang="th-TH" sz="240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72" name="Freeform 84"/>
            <p:cNvSpPr>
              <a:spLocks/>
            </p:cNvSpPr>
            <p:nvPr/>
          </p:nvSpPr>
          <p:spPr bwMode="gray">
            <a:xfrm>
              <a:off x="2880" y="1625"/>
              <a:ext cx="498" cy="964"/>
            </a:xfrm>
            <a:custGeom>
              <a:avLst/>
              <a:gdLst/>
              <a:ahLst/>
              <a:cxnLst>
                <a:cxn ang="0">
                  <a:pos x="72" y="5"/>
                </a:cxn>
                <a:cxn ang="0">
                  <a:pos x="30" y="32"/>
                </a:cxn>
                <a:cxn ang="0">
                  <a:pos x="4" y="75"/>
                </a:cxn>
                <a:cxn ang="0">
                  <a:pos x="0" y="509"/>
                </a:cxn>
                <a:cxn ang="0">
                  <a:pos x="1" y="516"/>
                </a:cxn>
                <a:cxn ang="0">
                  <a:pos x="9" y="533"/>
                </a:cxn>
                <a:cxn ang="0">
                  <a:pos x="26" y="550"/>
                </a:cxn>
                <a:cxn ang="0">
                  <a:pos x="56" y="557"/>
                </a:cxn>
                <a:cxn ang="0">
                  <a:pos x="84" y="551"/>
                </a:cxn>
                <a:cxn ang="0">
                  <a:pos x="100" y="534"/>
                </a:cxn>
                <a:cxn ang="0">
                  <a:pos x="106" y="516"/>
                </a:cxn>
                <a:cxn ang="0">
                  <a:pos x="108" y="503"/>
                </a:cxn>
                <a:cxn ang="0">
                  <a:pos x="108" y="166"/>
                </a:cxn>
                <a:cxn ang="0">
                  <a:pos x="135" y="1066"/>
                </a:cxn>
                <a:cxn ang="0">
                  <a:pos x="138" y="1073"/>
                </a:cxn>
                <a:cxn ang="0">
                  <a:pos x="151" y="1089"/>
                </a:cxn>
                <a:cxn ang="0">
                  <a:pos x="174" y="1105"/>
                </a:cxn>
                <a:cxn ang="0">
                  <a:pos x="199" y="1111"/>
                </a:cxn>
                <a:cxn ang="0">
                  <a:pos x="227" y="1110"/>
                </a:cxn>
                <a:cxn ang="0">
                  <a:pos x="255" y="1097"/>
                </a:cxn>
                <a:cxn ang="0">
                  <a:pos x="272" y="1080"/>
                </a:cxn>
                <a:cxn ang="0">
                  <a:pos x="278" y="1068"/>
                </a:cxn>
                <a:cxn ang="0">
                  <a:pos x="279" y="499"/>
                </a:cxn>
                <a:cxn ang="0">
                  <a:pos x="302" y="503"/>
                </a:cxn>
                <a:cxn ang="0">
                  <a:pos x="302" y="534"/>
                </a:cxn>
                <a:cxn ang="0">
                  <a:pos x="304" y="590"/>
                </a:cxn>
                <a:cxn ang="0">
                  <a:pos x="304" y="664"/>
                </a:cxn>
                <a:cxn ang="0">
                  <a:pos x="304" y="750"/>
                </a:cxn>
                <a:cxn ang="0">
                  <a:pos x="304" y="838"/>
                </a:cxn>
                <a:cxn ang="0">
                  <a:pos x="305" y="926"/>
                </a:cxn>
                <a:cxn ang="0">
                  <a:pos x="305" y="1004"/>
                </a:cxn>
                <a:cxn ang="0">
                  <a:pos x="305" y="1066"/>
                </a:cxn>
                <a:cxn ang="0">
                  <a:pos x="306" y="1073"/>
                </a:cxn>
                <a:cxn ang="0">
                  <a:pos x="315" y="1088"/>
                </a:cxn>
                <a:cxn ang="0">
                  <a:pos x="335" y="1103"/>
                </a:cxn>
                <a:cxn ang="0">
                  <a:pos x="372" y="1111"/>
                </a:cxn>
                <a:cxn ang="0">
                  <a:pos x="408" y="1103"/>
                </a:cxn>
                <a:cxn ang="0">
                  <a:pos x="429" y="1089"/>
                </a:cxn>
                <a:cxn ang="0">
                  <a:pos x="437" y="1073"/>
                </a:cxn>
                <a:cxn ang="0">
                  <a:pos x="438" y="1067"/>
                </a:cxn>
                <a:cxn ang="0">
                  <a:pos x="466" y="166"/>
                </a:cxn>
                <a:cxn ang="0">
                  <a:pos x="468" y="503"/>
                </a:cxn>
                <a:cxn ang="0">
                  <a:pos x="472" y="517"/>
                </a:cxn>
                <a:cxn ang="0">
                  <a:pos x="483" y="537"/>
                </a:cxn>
                <a:cxn ang="0">
                  <a:pos x="505" y="551"/>
                </a:cxn>
                <a:cxn ang="0">
                  <a:pos x="536" y="551"/>
                </a:cxn>
                <a:cxn ang="0">
                  <a:pos x="557" y="537"/>
                </a:cxn>
                <a:cxn ang="0">
                  <a:pos x="570" y="517"/>
                </a:cxn>
                <a:cxn ang="0">
                  <a:pos x="573" y="508"/>
                </a:cxn>
                <a:cxn ang="0">
                  <a:pos x="572" y="68"/>
                </a:cxn>
                <a:cxn ang="0">
                  <a:pos x="546" y="28"/>
                </a:cxn>
                <a:cxn ang="0">
                  <a:pos x="506" y="4"/>
                </a:cxn>
                <a:cxn ang="0">
                  <a:pos x="94" y="0"/>
                </a:cxn>
              </a:cxnLst>
              <a:rect l="0" t="0" r="r" b="b"/>
              <a:pathLst>
                <a:path w="573" h="1111">
                  <a:moveTo>
                    <a:pt x="94" y="0"/>
                  </a:moveTo>
                  <a:lnTo>
                    <a:pt x="72" y="5"/>
                  </a:lnTo>
                  <a:lnTo>
                    <a:pt x="50" y="16"/>
                  </a:lnTo>
                  <a:lnTo>
                    <a:pt x="30" y="32"/>
                  </a:lnTo>
                  <a:lnTo>
                    <a:pt x="15" y="53"/>
                  </a:lnTo>
                  <a:lnTo>
                    <a:pt x="4" y="75"/>
                  </a:lnTo>
                  <a:lnTo>
                    <a:pt x="0" y="99"/>
                  </a:lnTo>
                  <a:lnTo>
                    <a:pt x="0" y="509"/>
                  </a:lnTo>
                  <a:lnTo>
                    <a:pt x="0" y="511"/>
                  </a:lnTo>
                  <a:lnTo>
                    <a:pt x="1" y="516"/>
                  </a:lnTo>
                  <a:lnTo>
                    <a:pt x="4" y="525"/>
                  </a:lnTo>
                  <a:lnTo>
                    <a:pt x="9" y="533"/>
                  </a:lnTo>
                  <a:lnTo>
                    <a:pt x="16" y="543"/>
                  </a:lnTo>
                  <a:lnTo>
                    <a:pt x="26" y="550"/>
                  </a:lnTo>
                  <a:lnTo>
                    <a:pt x="39" y="556"/>
                  </a:lnTo>
                  <a:lnTo>
                    <a:pt x="56" y="557"/>
                  </a:lnTo>
                  <a:lnTo>
                    <a:pt x="72" y="556"/>
                  </a:lnTo>
                  <a:lnTo>
                    <a:pt x="84" y="551"/>
                  </a:lnTo>
                  <a:lnTo>
                    <a:pt x="92" y="543"/>
                  </a:lnTo>
                  <a:lnTo>
                    <a:pt x="100" y="534"/>
                  </a:lnTo>
                  <a:lnTo>
                    <a:pt x="103" y="525"/>
                  </a:lnTo>
                  <a:lnTo>
                    <a:pt x="106" y="516"/>
                  </a:lnTo>
                  <a:lnTo>
                    <a:pt x="107" y="508"/>
                  </a:lnTo>
                  <a:lnTo>
                    <a:pt x="108" y="503"/>
                  </a:lnTo>
                  <a:lnTo>
                    <a:pt x="108" y="500"/>
                  </a:lnTo>
                  <a:lnTo>
                    <a:pt x="108" y="166"/>
                  </a:lnTo>
                  <a:lnTo>
                    <a:pt x="134" y="167"/>
                  </a:lnTo>
                  <a:lnTo>
                    <a:pt x="135" y="1066"/>
                  </a:lnTo>
                  <a:lnTo>
                    <a:pt x="136" y="1068"/>
                  </a:lnTo>
                  <a:lnTo>
                    <a:pt x="138" y="1073"/>
                  </a:lnTo>
                  <a:lnTo>
                    <a:pt x="143" y="1080"/>
                  </a:lnTo>
                  <a:lnTo>
                    <a:pt x="151" y="1089"/>
                  </a:lnTo>
                  <a:lnTo>
                    <a:pt x="162" y="1097"/>
                  </a:lnTo>
                  <a:lnTo>
                    <a:pt x="174" y="1105"/>
                  </a:lnTo>
                  <a:lnTo>
                    <a:pt x="189" y="1110"/>
                  </a:lnTo>
                  <a:lnTo>
                    <a:pt x="199" y="1111"/>
                  </a:lnTo>
                  <a:lnTo>
                    <a:pt x="217" y="1111"/>
                  </a:lnTo>
                  <a:lnTo>
                    <a:pt x="227" y="1110"/>
                  </a:lnTo>
                  <a:lnTo>
                    <a:pt x="243" y="1105"/>
                  </a:lnTo>
                  <a:lnTo>
                    <a:pt x="255" y="1097"/>
                  </a:lnTo>
                  <a:lnTo>
                    <a:pt x="265" y="1089"/>
                  </a:lnTo>
                  <a:lnTo>
                    <a:pt x="272" y="1080"/>
                  </a:lnTo>
                  <a:lnTo>
                    <a:pt x="276" y="1073"/>
                  </a:lnTo>
                  <a:lnTo>
                    <a:pt x="278" y="1068"/>
                  </a:lnTo>
                  <a:lnTo>
                    <a:pt x="279" y="1066"/>
                  </a:lnTo>
                  <a:lnTo>
                    <a:pt x="279" y="499"/>
                  </a:lnTo>
                  <a:lnTo>
                    <a:pt x="302" y="499"/>
                  </a:lnTo>
                  <a:lnTo>
                    <a:pt x="302" y="503"/>
                  </a:lnTo>
                  <a:lnTo>
                    <a:pt x="302" y="515"/>
                  </a:lnTo>
                  <a:lnTo>
                    <a:pt x="302" y="534"/>
                  </a:lnTo>
                  <a:lnTo>
                    <a:pt x="302" y="560"/>
                  </a:lnTo>
                  <a:lnTo>
                    <a:pt x="304" y="590"/>
                  </a:lnTo>
                  <a:lnTo>
                    <a:pt x="304" y="626"/>
                  </a:lnTo>
                  <a:lnTo>
                    <a:pt x="304" y="664"/>
                  </a:lnTo>
                  <a:lnTo>
                    <a:pt x="304" y="706"/>
                  </a:lnTo>
                  <a:lnTo>
                    <a:pt x="304" y="750"/>
                  </a:lnTo>
                  <a:lnTo>
                    <a:pt x="304" y="793"/>
                  </a:lnTo>
                  <a:lnTo>
                    <a:pt x="304" y="838"/>
                  </a:lnTo>
                  <a:lnTo>
                    <a:pt x="305" y="882"/>
                  </a:lnTo>
                  <a:lnTo>
                    <a:pt x="305" y="926"/>
                  </a:lnTo>
                  <a:lnTo>
                    <a:pt x="305" y="966"/>
                  </a:lnTo>
                  <a:lnTo>
                    <a:pt x="305" y="1004"/>
                  </a:lnTo>
                  <a:lnTo>
                    <a:pt x="305" y="1037"/>
                  </a:lnTo>
                  <a:lnTo>
                    <a:pt x="305" y="1066"/>
                  </a:lnTo>
                  <a:lnTo>
                    <a:pt x="305" y="1067"/>
                  </a:lnTo>
                  <a:lnTo>
                    <a:pt x="306" y="1073"/>
                  </a:lnTo>
                  <a:lnTo>
                    <a:pt x="310" y="1079"/>
                  </a:lnTo>
                  <a:lnTo>
                    <a:pt x="315" y="1088"/>
                  </a:lnTo>
                  <a:lnTo>
                    <a:pt x="323" y="1096"/>
                  </a:lnTo>
                  <a:lnTo>
                    <a:pt x="335" y="1103"/>
                  </a:lnTo>
                  <a:lnTo>
                    <a:pt x="351" y="1108"/>
                  </a:lnTo>
                  <a:lnTo>
                    <a:pt x="372" y="1111"/>
                  </a:lnTo>
                  <a:lnTo>
                    <a:pt x="392" y="1108"/>
                  </a:lnTo>
                  <a:lnTo>
                    <a:pt x="408" y="1103"/>
                  </a:lnTo>
                  <a:lnTo>
                    <a:pt x="420" y="1096"/>
                  </a:lnTo>
                  <a:lnTo>
                    <a:pt x="429" y="1089"/>
                  </a:lnTo>
                  <a:lnTo>
                    <a:pt x="434" y="1080"/>
                  </a:lnTo>
                  <a:lnTo>
                    <a:pt x="437" y="1073"/>
                  </a:lnTo>
                  <a:lnTo>
                    <a:pt x="438" y="1068"/>
                  </a:lnTo>
                  <a:lnTo>
                    <a:pt x="438" y="1067"/>
                  </a:lnTo>
                  <a:lnTo>
                    <a:pt x="440" y="166"/>
                  </a:lnTo>
                  <a:lnTo>
                    <a:pt x="466" y="166"/>
                  </a:lnTo>
                  <a:lnTo>
                    <a:pt x="466" y="500"/>
                  </a:lnTo>
                  <a:lnTo>
                    <a:pt x="468" y="503"/>
                  </a:lnTo>
                  <a:lnTo>
                    <a:pt x="469" y="509"/>
                  </a:lnTo>
                  <a:lnTo>
                    <a:pt x="472" y="517"/>
                  </a:lnTo>
                  <a:lnTo>
                    <a:pt x="477" y="527"/>
                  </a:lnTo>
                  <a:lnTo>
                    <a:pt x="483" y="537"/>
                  </a:lnTo>
                  <a:lnTo>
                    <a:pt x="493" y="545"/>
                  </a:lnTo>
                  <a:lnTo>
                    <a:pt x="505" y="551"/>
                  </a:lnTo>
                  <a:lnTo>
                    <a:pt x="520" y="554"/>
                  </a:lnTo>
                  <a:lnTo>
                    <a:pt x="536" y="551"/>
                  </a:lnTo>
                  <a:lnTo>
                    <a:pt x="548" y="545"/>
                  </a:lnTo>
                  <a:lnTo>
                    <a:pt x="557" y="537"/>
                  </a:lnTo>
                  <a:lnTo>
                    <a:pt x="563" y="527"/>
                  </a:lnTo>
                  <a:lnTo>
                    <a:pt x="570" y="517"/>
                  </a:lnTo>
                  <a:lnTo>
                    <a:pt x="573" y="510"/>
                  </a:lnTo>
                  <a:lnTo>
                    <a:pt x="573" y="508"/>
                  </a:lnTo>
                  <a:lnTo>
                    <a:pt x="573" y="79"/>
                  </a:lnTo>
                  <a:lnTo>
                    <a:pt x="572" y="68"/>
                  </a:lnTo>
                  <a:lnTo>
                    <a:pt x="561" y="47"/>
                  </a:lnTo>
                  <a:lnTo>
                    <a:pt x="546" y="28"/>
                  </a:lnTo>
                  <a:lnTo>
                    <a:pt x="528" y="14"/>
                  </a:lnTo>
                  <a:lnTo>
                    <a:pt x="506" y="4"/>
                  </a:lnTo>
                  <a:lnTo>
                    <a:pt x="485" y="0"/>
                  </a:lnTo>
                  <a:lnTo>
                    <a:pt x="94" y="0"/>
                  </a:lnTo>
                  <a:lnTo>
                    <a:pt x="94" y="0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/>
            <a:lstStyle/>
            <a:p>
              <a:endParaRPr lang="th-TH" sz="2400"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81" name="AutoShape 19"/>
          <p:cNvSpPr>
            <a:spLocks/>
          </p:cNvSpPr>
          <p:nvPr/>
        </p:nvSpPr>
        <p:spPr bwMode="black">
          <a:xfrm flipH="1">
            <a:off x="1928794" y="2698417"/>
            <a:ext cx="1168415" cy="360000"/>
          </a:xfrm>
          <a:prstGeom prst="accentCallout3">
            <a:avLst>
              <a:gd name="adj1" fmla="val 43111"/>
              <a:gd name="adj2" fmla="val 107394"/>
              <a:gd name="adj3" fmla="val 43111"/>
              <a:gd name="adj4" fmla="val 121259"/>
              <a:gd name="adj5" fmla="val 219157"/>
              <a:gd name="adj6" fmla="val 121259"/>
              <a:gd name="adj7" fmla="val 487982"/>
              <a:gd name="adj8" fmla="val 8793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th-TH" sz="24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พ.ศ. 2560</a:t>
            </a:r>
          </a:p>
        </p:txBody>
      </p:sp>
      <p:grpSp>
        <p:nvGrpSpPr>
          <p:cNvPr id="82" name="Group 82"/>
          <p:cNvGrpSpPr>
            <a:grpSpLocks/>
          </p:cNvGrpSpPr>
          <p:nvPr/>
        </p:nvGrpSpPr>
        <p:grpSpPr bwMode="auto">
          <a:xfrm>
            <a:off x="2097078" y="3555673"/>
            <a:ext cx="843274" cy="1594207"/>
            <a:chOff x="2880" y="1344"/>
            <a:chExt cx="498" cy="1245"/>
          </a:xfrm>
        </p:grpSpPr>
        <p:sp>
          <p:nvSpPr>
            <p:cNvPr id="83" name="Freeform 83"/>
            <p:cNvSpPr>
              <a:spLocks/>
            </p:cNvSpPr>
            <p:nvPr/>
          </p:nvSpPr>
          <p:spPr bwMode="gray">
            <a:xfrm>
              <a:off x="3001" y="1344"/>
              <a:ext cx="233" cy="254"/>
            </a:xfrm>
            <a:custGeom>
              <a:avLst/>
              <a:gdLst/>
              <a:ahLst/>
              <a:cxnLst>
                <a:cxn ang="0">
                  <a:pos x="133" y="0"/>
                </a:cxn>
                <a:cxn ang="0">
                  <a:pos x="161" y="3"/>
                </a:cxn>
                <a:cxn ang="0">
                  <a:pos x="186" y="12"/>
                </a:cxn>
                <a:cxn ang="0">
                  <a:pos x="209" y="25"/>
                </a:cxn>
                <a:cxn ang="0">
                  <a:pos x="228" y="42"/>
                </a:cxn>
                <a:cxn ang="0">
                  <a:pos x="245" y="64"/>
                </a:cxn>
                <a:cxn ang="0">
                  <a:pos x="257" y="88"/>
                </a:cxn>
                <a:cxn ang="0">
                  <a:pos x="265" y="116"/>
                </a:cxn>
                <a:cxn ang="0">
                  <a:pos x="267" y="146"/>
                </a:cxn>
                <a:cxn ang="0">
                  <a:pos x="265" y="175"/>
                </a:cxn>
                <a:cxn ang="0">
                  <a:pos x="257" y="203"/>
                </a:cxn>
                <a:cxn ang="0">
                  <a:pos x="245" y="227"/>
                </a:cxn>
                <a:cxn ang="0">
                  <a:pos x="228" y="249"/>
                </a:cxn>
                <a:cxn ang="0">
                  <a:pos x="209" y="267"/>
                </a:cxn>
                <a:cxn ang="0">
                  <a:pos x="186" y="281"/>
                </a:cxn>
                <a:cxn ang="0">
                  <a:pos x="161" y="289"/>
                </a:cxn>
                <a:cxn ang="0">
                  <a:pos x="133" y="292"/>
                </a:cxn>
                <a:cxn ang="0">
                  <a:pos x="103" y="288"/>
                </a:cxn>
                <a:cxn ang="0">
                  <a:pos x="75" y="277"/>
                </a:cxn>
                <a:cxn ang="0">
                  <a:pos x="51" y="260"/>
                </a:cxn>
                <a:cxn ang="0">
                  <a:pos x="29" y="237"/>
                </a:cxn>
                <a:cxn ang="0">
                  <a:pos x="13" y="210"/>
                </a:cxn>
                <a:cxn ang="0">
                  <a:pos x="4" y="178"/>
                </a:cxn>
                <a:cxn ang="0">
                  <a:pos x="0" y="146"/>
                </a:cxn>
                <a:cxn ang="0">
                  <a:pos x="4" y="113"/>
                </a:cxn>
                <a:cxn ang="0">
                  <a:pos x="13" y="81"/>
                </a:cxn>
                <a:cxn ang="0">
                  <a:pos x="29" y="54"/>
                </a:cxn>
                <a:cxn ang="0">
                  <a:pos x="51" y="32"/>
                </a:cxn>
                <a:cxn ang="0">
                  <a:pos x="75" y="14"/>
                </a:cxn>
                <a:cxn ang="0">
                  <a:pos x="103" y="3"/>
                </a:cxn>
                <a:cxn ang="0">
                  <a:pos x="133" y="0"/>
                </a:cxn>
              </a:cxnLst>
              <a:rect l="0" t="0" r="r" b="b"/>
              <a:pathLst>
                <a:path w="267" h="292">
                  <a:moveTo>
                    <a:pt x="133" y="0"/>
                  </a:moveTo>
                  <a:lnTo>
                    <a:pt x="161" y="3"/>
                  </a:lnTo>
                  <a:lnTo>
                    <a:pt x="186" y="12"/>
                  </a:lnTo>
                  <a:lnTo>
                    <a:pt x="209" y="25"/>
                  </a:lnTo>
                  <a:lnTo>
                    <a:pt x="228" y="42"/>
                  </a:lnTo>
                  <a:lnTo>
                    <a:pt x="245" y="64"/>
                  </a:lnTo>
                  <a:lnTo>
                    <a:pt x="257" y="88"/>
                  </a:lnTo>
                  <a:lnTo>
                    <a:pt x="265" y="116"/>
                  </a:lnTo>
                  <a:lnTo>
                    <a:pt x="267" y="146"/>
                  </a:lnTo>
                  <a:lnTo>
                    <a:pt x="265" y="175"/>
                  </a:lnTo>
                  <a:lnTo>
                    <a:pt x="257" y="203"/>
                  </a:lnTo>
                  <a:lnTo>
                    <a:pt x="245" y="227"/>
                  </a:lnTo>
                  <a:lnTo>
                    <a:pt x="228" y="249"/>
                  </a:lnTo>
                  <a:lnTo>
                    <a:pt x="209" y="267"/>
                  </a:lnTo>
                  <a:lnTo>
                    <a:pt x="186" y="281"/>
                  </a:lnTo>
                  <a:lnTo>
                    <a:pt x="161" y="289"/>
                  </a:lnTo>
                  <a:lnTo>
                    <a:pt x="133" y="292"/>
                  </a:lnTo>
                  <a:lnTo>
                    <a:pt x="103" y="288"/>
                  </a:lnTo>
                  <a:lnTo>
                    <a:pt x="75" y="277"/>
                  </a:lnTo>
                  <a:lnTo>
                    <a:pt x="51" y="260"/>
                  </a:lnTo>
                  <a:lnTo>
                    <a:pt x="29" y="237"/>
                  </a:lnTo>
                  <a:lnTo>
                    <a:pt x="13" y="210"/>
                  </a:lnTo>
                  <a:lnTo>
                    <a:pt x="4" y="178"/>
                  </a:lnTo>
                  <a:lnTo>
                    <a:pt x="0" y="146"/>
                  </a:lnTo>
                  <a:lnTo>
                    <a:pt x="4" y="113"/>
                  </a:lnTo>
                  <a:lnTo>
                    <a:pt x="13" y="81"/>
                  </a:lnTo>
                  <a:lnTo>
                    <a:pt x="29" y="54"/>
                  </a:lnTo>
                  <a:lnTo>
                    <a:pt x="51" y="32"/>
                  </a:lnTo>
                  <a:lnTo>
                    <a:pt x="75" y="14"/>
                  </a:lnTo>
                  <a:lnTo>
                    <a:pt x="103" y="3"/>
                  </a:lnTo>
                  <a:lnTo>
                    <a:pt x="133" y="0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endParaRPr lang="th-TH" sz="240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84" name="Freeform 84"/>
            <p:cNvSpPr>
              <a:spLocks/>
            </p:cNvSpPr>
            <p:nvPr/>
          </p:nvSpPr>
          <p:spPr bwMode="gray">
            <a:xfrm>
              <a:off x="2880" y="1625"/>
              <a:ext cx="498" cy="964"/>
            </a:xfrm>
            <a:custGeom>
              <a:avLst/>
              <a:gdLst/>
              <a:ahLst/>
              <a:cxnLst>
                <a:cxn ang="0">
                  <a:pos x="72" y="5"/>
                </a:cxn>
                <a:cxn ang="0">
                  <a:pos x="30" y="32"/>
                </a:cxn>
                <a:cxn ang="0">
                  <a:pos x="4" y="75"/>
                </a:cxn>
                <a:cxn ang="0">
                  <a:pos x="0" y="509"/>
                </a:cxn>
                <a:cxn ang="0">
                  <a:pos x="1" y="516"/>
                </a:cxn>
                <a:cxn ang="0">
                  <a:pos x="9" y="533"/>
                </a:cxn>
                <a:cxn ang="0">
                  <a:pos x="26" y="550"/>
                </a:cxn>
                <a:cxn ang="0">
                  <a:pos x="56" y="557"/>
                </a:cxn>
                <a:cxn ang="0">
                  <a:pos x="84" y="551"/>
                </a:cxn>
                <a:cxn ang="0">
                  <a:pos x="100" y="534"/>
                </a:cxn>
                <a:cxn ang="0">
                  <a:pos x="106" y="516"/>
                </a:cxn>
                <a:cxn ang="0">
                  <a:pos x="108" y="503"/>
                </a:cxn>
                <a:cxn ang="0">
                  <a:pos x="108" y="166"/>
                </a:cxn>
                <a:cxn ang="0">
                  <a:pos x="135" y="1066"/>
                </a:cxn>
                <a:cxn ang="0">
                  <a:pos x="138" y="1073"/>
                </a:cxn>
                <a:cxn ang="0">
                  <a:pos x="151" y="1089"/>
                </a:cxn>
                <a:cxn ang="0">
                  <a:pos x="174" y="1105"/>
                </a:cxn>
                <a:cxn ang="0">
                  <a:pos x="199" y="1111"/>
                </a:cxn>
                <a:cxn ang="0">
                  <a:pos x="227" y="1110"/>
                </a:cxn>
                <a:cxn ang="0">
                  <a:pos x="255" y="1097"/>
                </a:cxn>
                <a:cxn ang="0">
                  <a:pos x="272" y="1080"/>
                </a:cxn>
                <a:cxn ang="0">
                  <a:pos x="278" y="1068"/>
                </a:cxn>
                <a:cxn ang="0">
                  <a:pos x="279" y="499"/>
                </a:cxn>
                <a:cxn ang="0">
                  <a:pos x="302" y="503"/>
                </a:cxn>
                <a:cxn ang="0">
                  <a:pos x="302" y="534"/>
                </a:cxn>
                <a:cxn ang="0">
                  <a:pos x="304" y="590"/>
                </a:cxn>
                <a:cxn ang="0">
                  <a:pos x="304" y="664"/>
                </a:cxn>
                <a:cxn ang="0">
                  <a:pos x="304" y="750"/>
                </a:cxn>
                <a:cxn ang="0">
                  <a:pos x="304" y="838"/>
                </a:cxn>
                <a:cxn ang="0">
                  <a:pos x="305" y="926"/>
                </a:cxn>
                <a:cxn ang="0">
                  <a:pos x="305" y="1004"/>
                </a:cxn>
                <a:cxn ang="0">
                  <a:pos x="305" y="1066"/>
                </a:cxn>
                <a:cxn ang="0">
                  <a:pos x="306" y="1073"/>
                </a:cxn>
                <a:cxn ang="0">
                  <a:pos x="315" y="1088"/>
                </a:cxn>
                <a:cxn ang="0">
                  <a:pos x="335" y="1103"/>
                </a:cxn>
                <a:cxn ang="0">
                  <a:pos x="372" y="1111"/>
                </a:cxn>
                <a:cxn ang="0">
                  <a:pos x="408" y="1103"/>
                </a:cxn>
                <a:cxn ang="0">
                  <a:pos x="429" y="1089"/>
                </a:cxn>
                <a:cxn ang="0">
                  <a:pos x="437" y="1073"/>
                </a:cxn>
                <a:cxn ang="0">
                  <a:pos x="438" y="1067"/>
                </a:cxn>
                <a:cxn ang="0">
                  <a:pos x="466" y="166"/>
                </a:cxn>
                <a:cxn ang="0">
                  <a:pos x="468" y="503"/>
                </a:cxn>
                <a:cxn ang="0">
                  <a:pos x="472" y="517"/>
                </a:cxn>
                <a:cxn ang="0">
                  <a:pos x="483" y="537"/>
                </a:cxn>
                <a:cxn ang="0">
                  <a:pos x="505" y="551"/>
                </a:cxn>
                <a:cxn ang="0">
                  <a:pos x="536" y="551"/>
                </a:cxn>
                <a:cxn ang="0">
                  <a:pos x="557" y="537"/>
                </a:cxn>
                <a:cxn ang="0">
                  <a:pos x="570" y="517"/>
                </a:cxn>
                <a:cxn ang="0">
                  <a:pos x="573" y="508"/>
                </a:cxn>
                <a:cxn ang="0">
                  <a:pos x="572" y="68"/>
                </a:cxn>
                <a:cxn ang="0">
                  <a:pos x="546" y="28"/>
                </a:cxn>
                <a:cxn ang="0">
                  <a:pos x="506" y="4"/>
                </a:cxn>
                <a:cxn ang="0">
                  <a:pos x="94" y="0"/>
                </a:cxn>
              </a:cxnLst>
              <a:rect l="0" t="0" r="r" b="b"/>
              <a:pathLst>
                <a:path w="573" h="1111">
                  <a:moveTo>
                    <a:pt x="94" y="0"/>
                  </a:moveTo>
                  <a:lnTo>
                    <a:pt x="72" y="5"/>
                  </a:lnTo>
                  <a:lnTo>
                    <a:pt x="50" y="16"/>
                  </a:lnTo>
                  <a:lnTo>
                    <a:pt x="30" y="32"/>
                  </a:lnTo>
                  <a:lnTo>
                    <a:pt x="15" y="53"/>
                  </a:lnTo>
                  <a:lnTo>
                    <a:pt x="4" y="75"/>
                  </a:lnTo>
                  <a:lnTo>
                    <a:pt x="0" y="99"/>
                  </a:lnTo>
                  <a:lnTo>
                    <a:pt x="0" y="509"/>
                  </a:lnTo>
                  <a:lnTo>
                    <a:pt x="0" y="511"/>
                  </a:lnTo>
                  <a:lnTo>
                    <a:pt x="1" y="516"/>
                  </a:lnTo>
                  <a:lnTo>
                    <a:pt x="4" y="525"/>
                  </a:lnTo>
                  <a:lnTo>
                    <a:pt x="9" y="533"/>
                  </a:lnTo>
                  <a:lnTo>
                    <a:pt x="16" y="543"/>
                  </a:lnTo>
                  <a:lnTo>
                    <a:pt x="26" y="550"/>
                  </a:lnTo>
                  <a:lnTo>
                    <a:pt x="39" y="556"/>
                  </a:lnTo>
                  <a:lnTo>
                    <a:pt x="56" y="557"/>
                  </a:lnTo>
                  <a:lnTo>
                    <a:pt x="72" y="556"/>
                  </a:lnTo>
                  <a:lnTo>
                    <a:pt x="84" y="551"/>
                  </a:lnTo>
                  <a:lnTo>
                    <a:pt x="92" y="543"/>
                  </a:lnTo>
                  <a:lnTo>
                    <a:pt x="100" y="534"/>
                  </a:lnTo>
                  <a:lnTo>
                    <a:pt x="103" y="525"/>
                  </a:lnTo>
                  <a:lnTo>
                    <a:pt x="106" y="516"/>
                  </a:lnTo>
                  <a:lnTo>
                    <a:pt x="107" y="508"/>
                  </a:lnTo>
                  <a:lnTo>
                    <a:pt x="108" y="503"/>
                  </a:lnTo>
                  <a:lnTo>
                    <a:pt x="108" y="500"/>
                  </a:lnTo>
                  <a:lnTo>
                    <a:pt x="108" y="166"/>
                  </a:lnTo>
                  <a:lnTo>
                    <a:pt x="134" y="167"/>
                  </a:lnTo>
                  <a:lnTo>
                    <a:pt x="135" y="1066"/>
                  </a:lnTo>
                  <a:lnTo>
                    <a:pt x="136" y="1068"/>
                  </a:lnTo>
                  <a:lnTo>
                    <a:pt x="138" y="1073"/>
                  </a:lnTo>
                  <a:lnTo>
                    <a:pt x="143" y="1080"/>
                  </a:lnTo>
                  <a:lnTo>
                    <a:pt x="151" y="1089"/>
                  </a:lnTo>
                  <a:lnTo>
                    <a:pt x="162" y="1097"/>
                  </a:lnTo>
                  <a:lnTo>
                    <a:pt x="174" y="1105"/>
                  </a:lnTo>
                  <a:lnTo>
                    <a:pt x="189" y="1110"/>
                  </a:lnTo>
                  <a:lnTo>
                    <a:pt x="199" y="1111"/>
                  </a:lnTo>
                  <a:lnTo>
                    <a:pt x="217" y="1111"/>
                  </a:lnTo>
                  <a:lnTo>
                    <a:pt x="227" y="1110"/>
                  </a:lnTo>
                  <a:lnTo>
                    <a:pt x="243" y="1105"/>
                  </a:lnTo>
                  <a:lnTo>
                    <a:pt x="255" y="1097"/>
                  </a:lnTo>
                  <a:lnTo>
                    <a:pt x="265" y="1089"/>
                  </a:lnTo>
                  <a:lnTo>
                    <a:pt x="272" y="1080"/>
                  </a:lnTo>
                  <a:lnTo>
                    <a:pt x="276" y="1073"/>
                  </a:lnTo>
                  <a:lnTo>
                    <a:pt x="278" y="1068"/>
                  </a:lnTo>
                  <a:lnTo>
                    <a:pt x="279" y="1066"/>
                  </a:lnTo>
                  <a:lnTo>
                    <a:pt x="279" y="499"/>
                  </a:lnTo>
                  <a:lnTo>
                    <a:pt x="302" y="499"/>
                  </a:lnTo>
                  <a:lnTo>
                    <a:pt x="302" y="503"/>
                  </a:lnTo>
                  <a:lnTo>
                    <a:pt x="302" y="515"/>
                  </a:lnTo>
                  <a:lnTo>
                    <a:pt x="302" y="534"/>
                  </a:lnTo>
                  <a:lnTo>
                    <a:pt x="302" y="560"/>
                  </a:lnTo>
                  <a:lnTo>
                    <a:pt x="304" y="590"/>
                  </a:lnTo>
                  <a:lnTo>
                    <a:pt x="304" y="626"/>
                  </a:lnTo>
                  <a:lnTo>
                    <a:pt x="304" y="664"/>
                  </a:lnTo>
                  <a:lnTo>
                    <a:pt x="304" y="706"/>
                  </a:lnTo>
                  <a:lnTo>
                    <a:pt x="304" y="750"/>
                  </a:lnTo>
                  <a:lnTo>
                    <a:pt x="304" y="793"/>
                  </a:lnTo>
                  <a:lnTo>
                    <a:pt x="304" y="838"/>
                  </a:lnTo>
                  <a:lnTo>
                    <a:pt x="305" y="882"/>
                  </a:lnTo>
                  <a:lnTo>
                    <a:pt x="305" y="926"/>
                  </a:lnTo>
                  <a:lnTo>
                    <a:pt x="305" y="966"/>
                  </a:lnTo>
                  <a:lnTo>
                    <a:pt x="305" y="1004"/>
                  </a:lnTo>
                  <a:lnTo>
                    <a:pt x="305" y="1037"/>
                  </a:lnTo>
                  <a:lnTo>
                    <a:pt x="305" y="1066"/>
                  </a:lnTo>
                  <a:lnTo>
                    <a:pt x="305" y="1067"/>
                  </a:lnTo>
                  <a:lnTo>
                    <a:pt x="306" y="1073"/>
                  </a:lnTo>
                  <a:lnTo>
                    <a:pt x="310" y="1079"/>
                  </a:lnTo>
                  <a:lnTo>
                    <a:pt x="315" y="1088"/>
                  </a:lnTo>
                  <a:lnTo>
                    <a:pt x="323" y="1096"/>
                  </a:lnTo>
                  <a:lnTo>
                    <a:pt x="335" y="1103"/>
                  </a:lnTo>
                  <a:lnTo>
                    <a:pt x="351" y="1108"/>
                  </a:lnTo>
                  <a:lnTo>
                    <a:pt x="372" y="1111"/>
                  </a:lnTo>
                  <a:lnTo>
                    <a:pt x="392" y="1108"/>
                  </a:lnTo>
                  <a:lnTo>
                    <a:pt x="408" y="1103"/>
                  </a:lnTo>
                  <a:lnTo>
                    <a:pt x="420" y="1096"/>
                  </a:lnTo>
                  <a:lnTo>
                    <a:pt x="429" y="1089"/>
                  </a:lnTo>
                  <a:lnTo>
                    <a:pt x="434" y="1080"/>
                  </a:lnTo>
                  <a:lnTo>
                    <a:pt x="437" y="1073"/>
                  </a:lnTo>
                  <a:lnTo>
                    <a:pt x="438" y="1068"/>
                  </a:lnTo>
                  <a:lnTo>
                    <a:pt x="438" y="1067"/>
                  </a:lnTo>
                  <a:lnTo>
                    <a:pt x="440" y="166"/>
                  </a:lnTo>
                  <a:lnTo>
                    <a:pt x="466" y="166"/>
                  </a:lnTo>
                  <a:lnTo>
                    <a:pt x="466" y="500"/>
                  </a:lnTo>
                  <a:lnTo>
                    <a:pt x="468" y="503"/>
                  </a:lnTo>
                  <a:lnTo>
                    <a:pt x="469" y="509"/>
                  </a:lnTo>
                  <a:lnTo>
                    <a:pt x="472" y="517"/>
                  </a:lnTo>
                  <a:lnTo>
                    <a:pt x="477" y="527"/>
                  </a:lnTo>
                  <a:lnTo>
                    <a:pt x="483" y="537"/>
                  </a:lnTo>
                  <a:lnTo>
                    <a:pt x="493" y="545"/>
                  </a:lnTo>
                  <a:lnTo>
                    <a:pt x="505" y="551"/>
                  </a:lnTo>
                  <a:lnTo>
                    <a:pt x="520" y="554"/>
                  </a:lnTo>
                  <a:lnTo>
                    <a:pt x="536" y="551"/>
                  </a:lnTo>
                  <a:lnTo>
                    <a:pt x="548" y="545"/>
                  </a:lnTo>
                  <a:lnTo>
                    <a:pt x="557" y="537"/>
                  </a:lnTo>
                  <a:lnTo>
                    <a:pt x="563" y="527"/>
                  </a:lnTo>
                  <a:lnTo>
                    <a:pt x="570" y="517"/>
                  </a:lnTo>
                  <a:lnTo>
                    <a:pt x="573" y="510"/>
                  </a:lnTo>
                  <a:lnTo>
                    <a:pt x="573" y="508"/>
                  </a:lnTo>
                  <a:lnTo>
                    <a:pt x="573" y="79"/>
                  </a:lnTo>
                  <a:lnTo>
                    <a:pt x="572" y="68"/>
                  </a:lnTo>
                  <a:lnTo>
                    <a:pt x="561" y="47"/>
                  </a:lnTo>
                  <a:lnTo>
                    <a:pt x="546" y="28"/>
                  </a:lnTo>
                  <a:lnTo>
                    <a:pt x="528" y="14"/>
                  </a:lnTo>
                  <a:lnTo>
                    <a:pt x="506" y="4"/>
                  </a:lnTo>
                  <a:lnTo>
                    <a:pt x="485" y="0"/>
                  </a:lnTo>
                  <a:lnTo>
                    <a:pt x="94" y="0"/>
                  </a:lnTo>
                  <a:lnTo>
                    <a:pt x="94" y="0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/>
            <a:lstStyle/>
            <a:p>
              <a:endParaRPr lang="th-TH" sz="2400"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85" name="กระจาย 2 84"/>
          <p:cNvSpPr/>
          <p:nvPr/>
        </p:nvSpPr>
        <p:spPr>
          <a:xfrm>
            <a:off x="1571604" y="1571612"/>
            <a:ext cx="6013214" cy="899279"/>
          </a:xfrm>
          <a:prstGeom prst="irregularSeal2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กลุ่มเป้าหมาย</a:t>
            </a: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  ผู้สูงอายุ 60 ปีขึ้นไป</a:t>
            </a:r>
            <a:endParaRPr lang="en-US" sz="2000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7" name="Text Box 4"/>
          <p:cNvSpPr txBox="1">
            <a:spLocks noChangeArrowheads="1"/>
          </p:cNvSpPr>
          <p:nvPr/>
        </p:nvSpPr>
        <p:spPr bwMode="black">
          <a:xfrm>
            <a:off x="4929190" y="5364320"/>
            <a:ext cx="2928958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เป้าหมาย  </a:t>
            </a: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จำนวน 6,800 คน </a:t>
            </a:r>
            <a:endParaRPr lang="en-US" sz="2000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งบประมาณ</a:t>
            </a:r>
            <a:r>
              <a:rPr lang="th-TH" sz="2000" dirty="0" smtClean="0">
                <a:latin typeface="TH SarabunPSK" pitchFamily="34" charset="-34"/>
                <a:cs typeface="TH SarabunPSK" pitchFamily="34" charset="-34"/>
              </a:rPr>
              <a:t>  จำนวน 18,360,000 บาท</a:t>
            </a:r>
            <a:endParaRPr lang="en-US" sz="2000" dirty="0" smtClean="0"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28986"/>
            <a:ext cx="612452" cy="61987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688652" y="-228599"/>
            <a:ext cx="7772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กรมพัฒนาฝีมือแรงงาน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Rectangle 19"/>
          <p:cNvSpPr>
            <a:spLocks noChangeArrowheads="1"/>
          </p:cNvSpPr>
          <p:nvPr/>
        </p:nvSpPr>
        <p:spPr bwMode="auto">
          <a:xfrm>
            <a:off x="3786182" y="1000108"/>
            <a:ext cx="5143536" cy="584775"/>
          </a:xfrm>
          <a:prstGeom prst="homePlate">
            <a:avLst/>
          </a:prstGeom>
          <a:gradFill flip="none" rotWithShape="1">
            <a:gsLst>
              <a:gs pos="0">
                <a:schemeClr val="accent2">
                  <a:tint val="66000"/>
                  <a:satMod val="160000"/>
                </a:schemeClr>
              </a:gs>
              <a:gs pos="50000">
                <a:schemeClr val="accent2">
                  <a:tint val="44500"/>
                  <a:satMod val="160000"/>
                </a:schemeClr>
              </a:gs>
              <a:gs pos="100000">
                <a:schemeClr val="accent2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endParaRPr lang="th-TH" sz="32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ตัวยึดเนื้อหา 19"/>
          <p:cNvSpPr>
            <a:spLocks noGrp="1"/>
          </p:cNvSpPr>
          <p:nvPr>
            <p:ph idx="1"/>
          </p:nvPr>
        </p:nvSpPr>
        <p:spPr>
          <a:xfrm>
            <a:off x="457200" y="1903433"/>
            <a:ext cx="8229600" cy="4097335"/>
          </a:xfrm>
        </p:spPr>
        <p:txBody>
          <a:bodyPr>
            <a:normAutofit/>
          </a:bodyPr>
          <a:lstStyle/>
          <a:p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หน่วยงานบางแห่งไม่จัดทำแผนการดำเนินงานเพื่อให้สามารถปฏิบัติงานได้ตามระยะเวลาที่กำหนด</a:t>
            </a:r>
          </a:p>
          <a:p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บันทึกข้อมูลผลการดำเนินในระบบสารสนเทศไม่ทันภายในเวลาที่กำหนด</a:t>
            </a:r>
          </a:p>
          <a:p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การบันทึกกลุ่มเป้าหมายผิดพลาดที่บ่งบอกความชัดเจนของกลุ่มฝึกทหารกองประจำการมีสุภาพสตรีปรากฏในรายงานผลการปฏิบัติด้วย</a:t>
            </a:r>
          </a:p>
          <a:p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การกรอกข้อมูลผิดพลาด และแก้ไข ทำให้ข้อมูลเพิ่ม/ลด</a:t>
            </a:r>
          </a:p>
          <a:p>
            <a:pPr>
              <a:buNone/>
            </a:pPr>
            <a:endParaRPr lang="th-TH" sz="2800" dirty="0" smtClean="0">
              <a:latin typeface="TH SarabunPSK" pitchFamily="34" charset="-34"/>
              <a:cs typeface="TH SarabunPSK" pitchFamily="34" charset="-34"/>
            </a:endParaRPr>
          </a:p>
          <a:p>
            <a:endParaRPr lang="th-TH" sz="2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142844" y="1000108"/>
            <a:ext cx="5143536" cy="584775"/>
          </a:xfrm>
          <a:prstGeom prst="homePlate">
            <a:avLst/>
          </a:prstGeom>
          <a:ln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ปัญหา/อุปสรรคในการดำเนินงานที่ผ่านมา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28986"/>
            <a:ext cx="612452" cy="61987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688652" y="-228599"/>
            <a:ext cx="7772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กรมพัฒนาฝีมือแรงงาน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Freeform 15"/>
          <p:cNvSpPr>
            <a:spLocks/>
          </p:cNvSpPr>
          <p:nvPr/>
        </p:nvSpPr>
        <p:spPr bwMode="gray">
          <a:xfrm>
            <a:off x="1428728" y="1539889"/>
            <a:ext cx="3659187" cy="1908000"/>
          </a:xfrm>
          <a:custGeom>
            <a:avLst/>
            <a:gdLst/>
            <a:ahLst/>
            <a:cxnLst>
              <a:cxn ang="0">
                <a:pos x="2304" y="691"/>
              </a:cxn>
              <a:cxn ang="0">
                <a:pos x="1991" y="833"/>
              </a:cxn>
              <a:cxn ang="0">
                <a:pos x="1817" y="1184"/>
              </a:cxn>
              <a:cxn ang="0">
                <a:pos x="0" y="1184"/>
              </a:cxn>
              <a:cxn ang="0">
                <a:pos x="0" y="1"/>
              </a:cxn>
              <a:cxn ang="0">
                <a:pos x="2305" y="0"/>
              </a:cxn>
              <a:cxn ang="0">
                <a:pos x="2304" y="691"/>
              </a:cxn>
            </a:cxnLst>
            <a:rect l="0" t="0" r="r" b="b"/>
            <a:pathLst>
              <a:path w="2305" h="1184">
                <a:moveTo>
                  <a:pt x="2304" y="691"/>
                </a:moveTo>
                <a:cubicBezTo>
                  <a:pt x="2183" y="700"/>
                  <a:pt x="2056" y="766"/>
                  <a:pt x="1991" y="833"/>
                </a:cubicBezTo>
                <a:cubicBezTo>
                  <a:pt x="1926" y="900"/>
                  <a:pt x="1835" y="1007"/>
                  <a:pt x="1817" y="1184"/>
                </a:cubicBezTo>
                <a:lnTo>
                  <a:pt x="0" y="1184"/>
                </a:lnTo>
                <a:lnTo>
                  <a:pt x="0" y="1"/>
                </a:lnTo>
                <a:lnTo>
                  <a:pt x="2305" y="0"/>
                </a:lnTo>
                <a:lnTo>
                  <a:pt x="2304" y="691"/>
                </a:lnTo>
                <a:close/>
              </a:path>
            </a:pathLst>
          </a:cu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anchor="ctr">
            <a:flatTx/>
          </a:bodyPr>
          <a:lstStyle/>
          <a:p>
            <a:endParaRPr lang="th-TH"/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gray">
          <a:xfrm>
            <a:off x="1428728" y="1539889"/>
            <a:ext cx="3652837" cy="7200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r>
              <a:rPr lang="th-TH" sz="24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ผู้อำนวยการกองพัฒนาศักยภาพแรงงาน</a:t>
            </a:r>
          </a:p>
          <a:p>
            <a:r>
              <a:rPr lang="th-TH" sz="24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และผู้ประกอบกิจการ</a:t>
            </a:r>
          </a:p>
        </p:txBody>
      </p:sp>
      <p:sp>
        <p:nvSpPr>
          <p:cNvPr id="12" name="Freeform 17"/>
          <p:cNvSpPr>
            <a:spLocks/>
          </p:cNvSpPr>
          <p:nvPr/>
        </p:nvSpPr>
        <p:spPr bwMode="gray">
          <a:xfrm>
            <a:off x="5253093" y="1543064"/>
            <a:ext cx="3659188" cy="1908000"/>
          </a:xfrm>
          <a:custGeom>
            <a:avLst/>
            <a:gdLst/>
            <a:ahLst/>
            <a:cxnLst>
              <a:cxn ang="0">
                <a:pos x="1" y="691"/>
              </a:cxn>
              <a:cxn ang="0">
                <a:pos x="314" y="833"/>
              </a:cxn>
              <a:cxn ang="0">
                <a:pos x="481" y="1182"/>
              </a:cxn>
              <a:cxn ang="0">
                <a:pos x="2305" y="1184"/>
              </a:cxn>
              <a:cxn ang="0">
                <a:pos x="2305" y="1"/>
              </a:cxn>
              <a:cxn ang="0">
                <a:pos x="0" y="0"/>
              </a:cxn>
              <a:cxn ang="0">
                <a:pos x="1" y="691"/>
              </a:cxn>
            </a:cxnLst>
            <a:rect l="0" t="0" r="r" b="b"/>
            <a:pathLst>
              <a:path w="2305" h="1184">
                <a:moveTo>
                  <a:pt x="1" y="691"/>
                </a:moveTo>
                <a:cubicBezTo>
                  <a:pt x="122" y="700"/>
                  <a:pt x="249" y="766"/>
                  <a:pt x="314" y="833"/>
                </a:cubicBezTo>
                <a:cubicBezTo>
                  <a:pt x="379" y="900"/>
                  <a:pt x="463" y="1005"/>
                  <a:pt x="481" y="1182"/>
                </a:cubicBezTo>
                <a:lnTo>
                  <a:pt x="2305" y="1184"/>
                </a:lnTo>
                <a:lnTo>
                  <a:pt x="2305" y="1"/>
                </a:lnTo>
                <a:lnTo>
                  <a:pt x="0" y="0"/>
                </a:lnTo>
                <a:lnTo>
                  <a:pt x="1" y="691"/>
                </a:lnTo>
                <a:close/>
              </a:path>
            </a:pathLst>
          </a:cu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anchor="ctr">
            <a:flatTx/>
          </a:bodyPr>
          <a:lstStyle/>
          <a:p>
            <a:endParaRPr lang="th-TH"/>
          </a:p>
        </p:txBody>
      </p:sp>
      <p:sp>
        <p:nvSpPr>
          <p:cNvPr id="13" name="Rectangle 18"/>
          <p:cNvSpPr>
            <a:spLocks noChangeArrowheads="1"/>
          </p:cNvSpPr>
          <p:nvPr/>
        </p:nvSpPr>
        <p:spPr bwMode="gray">
          <a:xfrm flipH="1">
            <a:off x="5258281" y="1539888"/>
            <a:ext cx="3654000" cy="7200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algn="r"/>
            <a:r>
              <a:rPr lang="th-TH" sz="24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หัวหน้ากลุ่มงานพัฒนาศักยภาพแรงงาน</a:t>
            </a:r>
          </a:p>
          <a:p>
            <a:pPr algn="r"/>
            <a:r>
              <a:rPr lang="th-TH" sz="24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กลุ่มเป้าหมายเฉพาะ</a:t>
            </a:r>
          </a:p>
        </p:txBody>
      </p:sp>
      <p:sp>
        <p:nvSpPr>
          <p:cNvPr id="14" name="Freeform 19"/>
          <p:cNvSpPr>
            <a:spLocks/>
          </p:cNvSpPr>
          <p:nvPr/>
        </p:nvSpPr>
        <p:spPr bwMode="blackGray">
          <a:xfrm>
            <a:off x="1428728" y="3571876"/>
            <a:ext cx="3659187" cy="1879600"/>
          </a:xfrm>
          <a:custGeom>
            <a:avLst/>
            <a:gdLst/>
            <a:ahLst/>
            <a:cxnLst>
              <a:cxn ang="0">
                <a:pos x="2304" y="493"/>
              </a:cxn>
              <a:cxn ang="0">
                <a:pos x="1991" y="351"/>
              </a:cxn>
              <a:cxn ang="0">
                <a:pos x="1813" y="1"/>
              </a:cxn>
              <a:cxn ang="0">
                <a:pos x="0" y="0"/>
              </a:cxn>
              <a:cxn ang="0">
                <a:pos x="0" y="1183"/>
              </a:cxn>
              <a:cxn ang="0">
                <a:pos x="2305" y="1184"/>
              </a:cxn>
              <a:cxn ang="0">
                <a:pos x="2304" y="493"/>
              </a:cxn>
            </a:cxnLst>
            <a:rect l="0" t="0" r="r" b="b"/>
            <a:pathLst>
              <a:path w="2305" h="1184">
                <a:moveTo>
                  <a:pt x="2304" y="493"/>
                </a:moveTo>
                <a:cubicBezTo>
                  <a:pt x="2183" y="484"/>
                  <a:pt x="2056" y="418"/>
                  <a:pt x="1991" y="351"/>
                </a:cubicBezTo>
                <a:cubicBezTo>
                  <a:pt x="1926" y="284"/>
                  <a:pt x="1831" y="178"/>
                  <a:pt x="1813" y="1"/>
                </a:cubicBezTo>
                <a:lnTo>
                  <a:pt x="0" y="0"/>
                </a:lnTo>
                <a:lnTo>
                  <a:pt x="0" y="1183"/>
                </a:lnTo>
                <a:lnTo>
                  <a:pt x="2305" y="1184"/>
                </a:lnTo>
                <a:lnTo>
                  <a:pt x="2304" y="493"/>
                </a:lnTo>
                <a:close/>
              </a:path>
            </a:pathLst>
          </a:cu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>
            <a:flatTx/>
          </a:bodyPr>
          <a:lstStyle/>
          <a:p>
            <a:endParaRPr lang="th-TH"/>
          </a:p>
        </p:txBody>
      </p:sp>
      <p:sp>
        <p:nvSpPr>
          <p:cNvPr id="15" name="Freeform 20"/>
          <p:cNvSpPr>
            <a:spLocks/>
          </p:cNvSpPr>
          <p:nvPr/>
        </p:nvSpPr>
        <p:spPr bwMode="gray">
          <a:xfrm>
            <a:off x="5270530" y="3571876"/>
            <a:ext cx="3659188" cy="1881188"/>
          </a:xfrm>
          <a:custGeom>
            <a:avLst/>
            <a:gdLst/>
            <a:ahLst/>
            <a:cxnLst>
              <a:cxn ang="0">
                <a:pos x="1" y="494"/>
              </a:cxn>
              <a:cxn ang="0">
                <a:pos x="314" y="352"/>
              </a:cxn>
              <a:cxn ang="0">
                <a:pos x="483" y="0"/>
              </a:cxn>
              <a:cxn ang="0">
                <a:pos x="2305" y="1"/>
              </a:cxn>
              <a:cxn ang="0">
                <a:pos x="2305" y="1184"/>
              </a:cxn>
              <a:cxn ang="0">
                <a:pos x="0" y="1185"/>
              </a:cxn>
              <a:cxn ang="0">
                <a:pos x="1" y="494"/>
              </a:cxn>
            </a:cxnLst>
            <a:rect l="0" t="0" r="r" b="b"/>
            <a:pathLst>
              <a:path w="2305" h="1185">
                <a:moveTo>
                  <a:pt x="1" y="494"/>
                </a:moveTo>
                <a:cubicBezTo>
                  <a:pt x="122" y="485"/>
                  <a:pt x="249" y="419"/>
                  <a:pt x="314" y="352"/>
                </a:cubicBezTo>
                <a:cubicBezTo>
                  <a:pt x="379" y="285"/>
                  <a:pt x="465" y="177"/>
                  <a:pt x="483" y="0"/>
                </a:cubicBezTo>
                <a:lnTo>
                  <a:pt x="2305" y="1"/>
                </a:lnTo>
                <a:lnTo>
                  <a:pt x="2305" y="1184"/>
                </a:lnTo>
                <a:lnTo>
                  <a:pt x="0" y="1185"/>
                </a:lnTo>
                <a:lnTo>
                  <a:pt x="1" y="494"/>
                </a:lnTo>
                <a:close/>
              </a:path>
            </a:pathLst>
          </a:cu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>
            <a:flatTx/>
          </a:bodyPr>
          <a:lstStyle/>
          <a:p>
            <a:endParaRPr lang="th-TH"/>
          </a:p>
        </p:txBody>
      </p:sp>
      <p:sp>
        <p:nvSpPr>
          <p:cNvPr id="26" name="Rectangle 29"/>
          <p:cNvSpPr>
            <a:spLocks noChangeArrowheads="1"/>
          </p:cNvSpPr>
          <p:nvPr/>
        </p:nvSpPr>
        <p:spPr bwMode="gray">
          <a:xfrm>
            <a:off x="1500166" y="2372861"/>
            <a:ext cx="2954337" cy="86793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 eaLnBrk="0" hangingPunct="0">
              <a:lnSpc>
                <a:spcPct val="110000"/>
              </a:lnSpc>
            </a:pPr>
            <a:r>
              <a:rPr lang="th-TH" sz="2400" i="0" dirty="0" smtClean="0">
                <a:latin typeface="TH SarabunPSK" pitchFamily="34" charset="-34"/>
                <a:cs typeface="TH SarabunPSK" pitchFamily="34" charset="-34"/>
              </a:rPr>
              <a:t>นายสง่า วงศ์</a:t>
            </a:r>
            <a:r>
              <a:rPr lang="th-TH" sz="2400" i="0" dirty="0" err="1" smtClean="0">
                <a:latin typeface="TH SarabunPSK" pitchFamily="34" charset="-34"/>
                <a:cs typeface="TH SarabunPSK" pitchFamily="34" charset="-34"/>
              </a:rPr>
              <a:t>ษา</a:t>
            </a:r>
            <a:r>
              <a:rPr lang="th-TH" sz="2400" i="0" dirty="0" smtClean="0">
                <a:latin typeface="TH SarabunPSK" pitchFamily="34" charset="-34"/>
                <a:cs typeface="TH SarabunPSK" pitchFamily="34" charset="-34"/>
              </a:rPr>
              <a:t>พาน</a:t>
            </a:r>
          </a:p>
          <a:p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โทรศัพท์ 0 2248 3671</a:t>
            </a:r>
            <a:endParaRPr lang="en-US" sz="240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28" name="Group 31"/>
          <p:cNvGrpSpPr>
            <a:grpSpLocks/>
          </p:cNvGrpSpPr>
          <p:nvPr/>
        </p:nvGrpSpPr>
        <p:grpSpPr bwMode="auto">
          <a:xfrm>
            <a:off x="4711730" y="3111525"/>
            <a:ext cx="447675" cy="663575"/>
            <a:chOff x="3220" y="1593"/>
            <a:chExt cx="404" cy="594"/>
          </a:xfrm>
        </p:grpSpPr>
        <p:sp>
          <p:nvSpPr>
            <p:cNvPr id="29" name="Oval 32"/>
            <p:cNvSpPr>
              <a:spLocks noChangeArrowheads="1"/>
            </p:cNvSpPr>
            <p:nvPr/>
          </p:nvSpPr>
          <p:spPr bwMode="gray">
            <a:xfrm flipH="1">
              <a:off x="3366" y="1593"/>
              <a:ext cx="109" cy="124"/>
            </a:xfrm>
            <a:prstGeom prst="ellipse">
              <a:avLst/>
            </a:prstGeom>
            <a:gradFill rotWithShape="1">
              <a:gsLst>
                <a:gs pos="0">
                  <a:srgbClr val="53A5FF"/>
                </a:gs>
                <a:gs pos="100000">
                  <a:srgbClr val="53A5FF">
                    <a:gamma/>
                    <a:shade val="86275"/>
                    <a:invGamma/>
                  </a:srgbClr>
                </a:gs>
              </a:gsLst>
              <a:lin ang="5400000" scaled="1"/>
            </a:gradFill>
            <a:ln w="19050">
              <a:noFill/>
              <a:round/>
              <a:headEnd/>
              <a:tailEnd/>
            </a:ln>
            <a:effectLst/>
            <a:scene3d>
              <a:camera prst="legacyPerspectiveFront">
                <a:rot lat="21299999" lon="600000" rev="0"/>
              </a:camera>
              <a:lightRig rig="legacyNormal3" dir="t"/>
            </a:scene3d>
            <a:sp3d extrusionH="227000" prstMaterial="legacyMetal">
              <a:bevelT w="13500" h="13500" prst="angle"/>
              <a:bevelB w="13500" h="13500" prst="angle"/>
              <a:extrusionClr>
                <a:srgbClr val="8BDAFD"/>
              </a:extrusionClr>
            </a:sp3d>
          </p:spPr>
          <p:txBody>
            <a:bodyPr wrap="none" anchor="ctr">
              <a:flatTx/>
            </a:bodyPr>
            <a:lstStyle/>
            <a:p>
              <a:endParaRPr lang="th-TH">
                <a:solidFill>
                  <a:srgbClr val="FF0000"/>
                </a:solidFill>
              </a:endParaRPr>
            </a:p>
          </p:txBody>
        </p:sp>
        <p:sp>
          <p:nvSpPr>
            <p:cNvPr id="30" name="Freeform 33"/>
            <p:cNvSpPr>
              <a:spLocks/>
            </p:cNvSpPr>
            <p:nvPr/>
          </p:nvSpPr>
          <p:spPr bwMode="gray">
            <a:xfrm flipH="1">
              <a:off x="3220" y="1714"/>
              <a:ext cx="404" cy="473"/>
            </a:xfrm>
            <a:custGeom>
              <a:avLst/>
              <a:gdLst/>
              <a:ahLst/>
              <a:cxnLst>
                <a:cxn ang="0">
                  <a:pos x="1176" y="0"/>
                </a:cxn>
                <a:cxn ang="0">
                  <a:pos x="1316" y="180"/>
                </a:cxn>
                <a:cxn ang="0">
                  <a:pos x="1448" y="0"/>
                </a:cxn>
                <a:cxn ang="0">
                  <a:pos x="2504" y="0"/>
                </a:cxn>
                <a:cxn ang="0">
                  <a:pos x="2610" y="146"/>
                </a:cxn>
                <a:cxn ang="0">
                  <a:pos x="2492" y="312"/>
                </a:cxn>
                <a:cxn ang="0">
                  <a:pos x="1716" y="312"/>
                </a:cxn>
                <a:cxn ang="0">
                  <a:pos x="2180" y="2278"/>
                </a:cxn>
                <a:cxn ang="0">
                  <a:pos x="2048" y="2586"/>
                </a:cxn>
                <a:cxn ang="0">
                  <a:pos x="1770" y="2454"/>
                </a:cxn>
                <a:cxn ang="0">
                  <a:pos x="1592" y="1864"/>
                </a:cxn>
                <a:cxn ang="0">
                  <a:pos x="1304" y="1494"/>
                </a:cxn>
                <a:cxn ang="0">
                  <a:pos x="1006" y="1888"/>
                </a:cxn>
                <a:cxn ang="0">
                  <a:pos x="856" y="2396"/>
                </a:cxn>
                <a:cxn ang="0">
                  <a:pos x="570" y="2596"/>
                </a:cxn>
                <a:cxn ang="0">
                  <a:pos x="440" y="2256"/>
                </a:cxn>
                <a:cxn ang="0">
                  <a:pos x="906" y="310"/>
                </a:cxn>
                <a:cxn ang="0">
                  <a:pos x="148" y="310"/>
                </a:cxn>
                <a:cxn ang="0">
                  <a:pos x="2" y="174"/>
                </a:cxn>
                <a:cxn ang="0">
                  <a:pos x="148" y="2"/>
                </a:cxn>
                <a:cxn ang="0">
                  <a:pos x="1176" y="0"/>
                </a:cxn>
              </a:cxnLst>
              <a:rect l="0" t="0" r="r" b="b"/>
              <a:pathLst>
                <a:path w="2614" h="2630">
                  <a:moveTo>
                    <a:pt x="1176" y="0"/>
                  </a:moveTo>
                  <a:cubicBezTo>
                    <a:pt x="1196" y="78"/>
                    <a:pt x="1274" y="182"/>
                    <a:pt x="1316" y="180"/>
                  </a:cubicBezTo>
                  <a:cubicBezTo>
                    <a:pt x="1358" y="178"/>
                    <a:pt x="1412" y="78"/>
                    <a:pt x="1448" y="0"/>
                  </a:cubicBezTo>
                  <a:cubicBezTo>
                    <a:pt x="1976" y="0"/>
                    <a:pt x="2504" y="0"/>
                    <a:pt x="2504" y="0"/>
                  </a:cubicBezTo>
                  <a:cubicBezTo>
                    <a:pt x="2576" y="4"/>
                    <a:pt x="2612" y="94"/>
                    <a:pt x="2610" y="146"/>
                  </a:cubicBezTo>
                  <a:cubicBezTo>
                    <a:pt x="2610" y="194"/>
                    <a:pt x="2614" y="294"/>
                    <a:pt x="2492" y="312"/>
                  </a:cubicBezTo>
                  <a:cubicBezTo>
                    <a:pt x="2104" y="312"/>
                    <a:pt x="1716" y="312"/>
                    <a:pt x="1716" y="312"/>
                  </a:cubicBezTo>
                  <a:lnTo>
                    <a:pt x="2180" y="2278"/>
                  </a:lnTo>
                  <a:cubicBezTo>
                    <a:pt x="2210" y="2506"/>
                    <a:pt x="2116" y="2574"/>
                    <a:pt x="2048" y="2586"/>
                  </a:cubicBezTo>
                  <a:cubicBezTo>
                    <a:pt x="1982" y="2614"/>
                    <a:pt x="1826" y="2600"/>
                    <a:pt x="1770" y="2454"/>
                  </a:cubicBezTo>
                  <a:cubicBezTo>
                    <a:pt x="1681" y="2159"/>
                    <a:pt x="1592" y="1864"/>
                    <a:pt x="1592" y="1864"/>
                  </a:cubicBezTo>
                  <a:cubicBezTo>
                    <a:pt x="1520" y="1604"/>
                    <a:pt x="1380" y="1490"/>
                    <a:pt x="1304" y="1494"/>
                  </a:cubicBezTo>
                  <a:cubicBezTo>
                    <a:pt x="1164" y="1510"/>
                    <a:pt x="1062" y="1698"/>
                    <a:pt x="1006" y="1888"/>
                  </a:cubicBezTo>
                  <a:cubicBezTo>
                    <a:pt x="910" y="2176"/>
                    <a:pt x="900" y="2302"/>
                    <a:pt x="856" y="2396"/>
                  </a:cubicBezTo>
                  <a:cubicBezTo>
                    <a:pt x="816" y="2508"/>
                    <a:pt x="720" y="2630"/>
                    <a:pt x="570" y="2596"/>
                  </a:cubicBezTo>
                  <a:cubicBezTo>
                    <a:pt x="506" y="2564"/>
                    <a:pt x="376" y="2548"/>
                    <a:pt x="440" y="2256"/>
                  </a:cubicBezTo>
                  <a:lnTo>
                    <a:pt x="906" y="310"/>
                  </a:lnTo>
                  <a:lnTo>
                    <a:pt x="148" y="310"/>
                  </a:lnTo>
                  <a:cubicBezTo>
                    <a:pt x="48" y="304"/>
                    <a:pt x="7" y="226"/>
                    <a:pt x="2" y="174"/>
                  </a:cubicBezTo>
                  <a:cubicBezTo>
                    <a:pt x="0" y="118"/>
                    <a:pt x="20" y="0"/>
                    <a:pt x="148" y="2"/>
                  </a:cubicBezTo>
                  <a:cubicBezTo>
                    <a:pt x="342" y="2"/>
                    <a:pt x="1176" y="0"/>
                    <a:pt x="117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53A5FF"/>
                </a:gs>
                <a:gs pos="100000">
                  <a:srgbClr val="53A5FF">
                    <a:gamma/>
                    <a:shade val="86275"/>
                    <a:invGamma/>
                  </a:srgbClr>
                </a:gs>
              </a:gsLst>
              <a:lin ang="5400000" scaled="1"/>
            </a:gradFill>
            <a:ln w="19050" cmpd="sng">
              <a:noFill/>
              <a:round/>
              <a:headEnd/>
              <a:tailEnd/>
            </a:ln>
            <a:effectLst/>
            <a:scene3d>
              <a:camera prst="legacyPerspectiveFront">
                <a:rot lat="21299999" lon="600000" rev="0"/>
              </a:camera>
              <a:lightRig rig="legacyNormal3" dir="t"/>
            </a:scene3d>
            <a:sp3d extrusionH="227000" prstMaterial="legacyMetal">
              <a:bevelT w="13500" h="13500" prst="angle"/>
              <a:bevelB w="13500" h="13500" prst="angle"/>
              <a:extrusionClr>
                <a:srgbClr val="8BDAFD"/>
              </a:extrusionClr>
            </a:sp3d>
          </p:spPr>
          <p:txBody>
            <a:bodyPr>
              <a:flatTx/>
            </a:bodyPr>
            <a:lstStyle/>
            <a:p>
              <a:endParaRPr lang="th-TH">
                <a:solidFill>
                  <a:srgbClr val="FF0000"/>
                </a:solidFill>
              </a:endParaRPr>
            </a:p>
          </p:txBody>
        </p:sp>
      </p:grpSp>
      <p:grpSp>
        <p:nvGrpSpPr>
          <p:cNvPr id="31" name="Group 34"/>
          <p:cNvGrpSpPr>
            <a:grpSpLocks/>
          </p:cNvGrpSpPr>
          <p:nvPr/>
        </p:nvGrpSpPr>
        <p:grpSpPr bwMode="auto">
          <a:xfrm>
            <a:off x="5226080" y="3111525"/>
            <a:ext cx="428625" cy="635000"/>
            <a:chOff x="3636" y="1609"/>
            <a:chExt cx="386" cy="568"/>
          </a:xfrm>
        </p:grpSpPr>
        <p:sp>
          <p:nvSpPr>
            <p:cNvPr id="32" name="Freeform 35"/>
            <p:cNvSpPr>
              <a:spLocks/>
            </p:cNvSpPr>
            <p:nvPr/>
          </p:nvSpPr>
          <p:spPr bwMode="gray">
            <a:xfrm>
              <a:off x="3636" y="1723"/>
              <a:ext cx="386" cy="454"/>
            </a:xfrm>
            <a:custGeom>
              <a:avLst/>
              <a:gdLst/>
              <a:ahLst/>
              <a:cxnLst>
                <a:cxn ang="0">
                  <a:pos x="1100" y="0"/>
                </a:cxn>
                <a:cxn ang="0">
                  <a:pos x="1316" y="180"/>
                </a:cxn>
                <a:cxn ang="0">
                  <a:pos x="1508" y="6"/>
                </a:cxn>
                <a:cxn ang="0">
                  <a:pos x="2504" y="0"/>
                </a:cxn>
                <a:cxn ang="0">
                  <a:pos x="2610" y="146"/>
                </a:cxn>
                <a:cxn ang="0">
                  <a:pos x="2492" y="312"/>
                </a:cxn>
                <a:cxn ang="0">
                  <a:pos x="1716" y="312"/>
                </a:cxn>
                <a:cxn ang="0">
                  <a:pos x="1985" y="1350"/>
                </a:cxn>
                <a:cxn ang="0">
                  <a:pos x="1805" y="1401"/>
                </a:cxn>
                <a:cxn ang="0">
                  <a:pos x="2093" y="2328"/>
                </a:cxn>
                <a:cxn ang="0">
                  <a:pos x="2030" y="2598"/>
                </a:cxn>
                <a:cxn ang="0">
                  <a:pos x="1778" y="2406"/>
                </a:cxn>
                <a:cxn ang="0">
                  <a:pos x="1436" y="1476"/>
                </a:cxn>
                <a:cxn ang="0">
                  <a:pos x="1136" y="1476"/>
                </a:cxn>
                <a:cxn ang="0">
                  <a:pos x="842" y="2412"/>
                </a:cxn>
                <a:cxn ang="0">
                  <a:pos x="635" y="2595"/>
                </a:cxn>
                <a:cxn ang="0">
                  <a:pos x="545" y="2316"/>
                </a:cxn>
                <a:cxn ang="0">
                  <a:pos x="797" y="1416"/>
                </a:cxn>
                <a:cxn ang="0">
                  <a:pos x="602" y="1368"/>
                </a:cxn>
                <a:cxn ang="0">
                  <a:pos x="906" y="310"/>
                </a:cxn>
                <a:cxn ang="0">
                  <a:pos x="148" y="310"/>
                </a:cxn>
                <a:cxn ang="0">
                  <a:pos x="2" y="174"/>
                </a:cxn>
                <a:cxn ang="0">
                  <a:pos x="148" y="2"/>
                </a:cxn>
                <a:cxn ang="0">
                  <a:pos x="1100" y="0"/>
                </a:cxn>
              </a:cxnLst>
              <a:rect l="0" t="0" r="r" b="b"/>
              <a:pathLst>
                <a:path w="2614" h="2628">
                  <a:moveTo>
                    <a:pt x="1100" y="0"/>
                  </a:moveTo>
                  <a:cubicBezTo>
                    <a:pt x="1120" y="78"/>
                    <a:pt x="1193" y="183"/>
                    <a:pt x="1316" y="180"/>
                  </a:cubicBezTo>
                  <a:cubicBezTo>
                    <a:pt x="1439" y="177"/>
                    <a:pt x="1472" y="84"/>
                    <a:pt x="1508" y="6"/>
                  </a:cubicBezTo>
                  <a:cubicBezTo>
                    <a:pt x="2036" y="6"/>
                    <a:pt x="2504" y="0"/>
                    <a:pt x="2504" y="0"/>
                  </a:cubicBezTo>
                  <a:cubicBezTo>
                    <a:pt x="2576" y="4"/>
                    <a:pt x="2612" y="94"/>
                    <a:pt x="2610" y="146"/>
                  </a:cubicBezTo>
                  <a:cubicBezTo>
                    <a:pt x="2610" y="194"/>
                    <a:pt x="2614" y="294"/>
                    <a:pt x="2492" y="312"/>
                  </a:cubicBezTo>
                  <a:cubicBezTo>
                    <a:pt x="2104" y="312"/>
                    <a:pt x="1716" y="312"/>
                    <a:pt x="1716" y="312"/>
                  </a:cubicBezTo>
                  <a:lnTo>
                    <a:pt x="1985" y="1350"/>
                  </a:lnTo>
                  <a:lnTo>
                    <a:pt x="1805" y="1401"/>
                  </a:lnTo>
                  <a:lnTo>
                    <a:pt x="2093" y="2328"/>
                  </a:lnTo>
                  <a:cubicBezTo>
                    <a:pt x="2126" y="2457"/>
                    <a:pt x="2117" y="2547"/>
                    <a:pt x="2030" y="2598"/>
                  </a:cubicBezTo>
                  <a:cubicBezTo>
                    <a:pt x="1919" y="2628"/>
                    <a:pt x="1834" y="2552"/>
                    <a:pt x="1778" y="2406"/>
                  </a:cubicBezTo>
                  <a:cubicBezTo>
                    <a:pt x="1679" y="2219"/>
                    <a:pt x="1507" y="1628"/>
                    <a:pt x="1436" y="1476"/>
                  </a:cubicBezTo>
                  <a:lnTo>
                    <a:pt x="1136" y="1476"/>
                  </a:lnTo>
                  <a:cubicBezTo>
                    <a:pt x="1070" y="1668"/>
                    <a:pt x="926" y="2226"/>
                    <a:pt x="842" y="2412"/>
                  </a:cubicBezTo>
                  <a:cubicBezTo>
                    <a:pt x="802" y="2524"/>
                    <a:pt x="728" y="2616"/>
                    <a:pt x="635" y="2595"/>
                  </a:cubicBezTo>
                  <a:cubicBezTo>
                    <a:pt x="571" y="2563"/>
                    <a:pt x="488" y="2532"/>
                    <a:pt x="545" y="2316"/>
                  </a:cubicBezTo>
                  <a:lnTo>
                    <a:pt x="797" y="1416"/>
                  </a:lnTo>
                  <a:lnTo>
                    <a:pt x="602" y="1368"/>
                  </a:lnTo>
                  <a:lnTo>
                    <a:pt x="906" y="310"/>
                  </a:lnTo>
                  <a:lnTo>
                    <a:pt x="148" y="310"/>
                  </a:lnTo>
                  <a:cubicBezTo>
                    <a:pt x="48" y="304"/>
                    <a:pt x="7" y="226"/>
                    <a:pt x="2" y="174"/>
                  </a:cubicBezTo>
                  <a:cubicBezTo>
                    <a:pt x="0" y="118"/>
                    <a:pt x="20" y="0"/>
                    <a:pt x="148" y="2"/>
                  </a:cubicBezTo>
                  <a:cubicBezTo>
                    <a:pt x="342" y="2"/>
                    <a:pt x="1160" y="0"/>
                    <a:pt x="11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E9E1E">
                    <a:gamma/>
                    <a:tint val="73725"/>
                    <a:invGamma/>
                  </a:srgbClr>
                </a:gs>
                <a:gs pos="100000">
                  <a:srgbClr val="FE9E1E"/>
                </a:gs>
              </a:gsLst>
              <a:lin ang="5400000" scaled="1"/>
            </a:gradFill>
            <a:ln w="19050" cmpd="sng">
              <a:noFill/>
              <a:round/>
              <a:headEnd/>
              <a:tailEnd/>
            </a:ln>
            <a:effectLst/>
            <a:scene3d>
              <a:camera prst="legacyPerspectiveBottomRight"/>
              <a:lightRig rig="legacyNormal2" dir="t"/>
            </a:scene3d>
            <a:sp3d extrusionH="227000" prstMaterial="legacyMetal">
              <a:bevelT w="13500" h="13500" prst="angle"/>
              <a:bevelB w="13500" h="13500" prst="angle"/>
              <a:extrusionClr>
                <a:srgbClr val="F9FF11"/>
              </a:extrusionClr>
            </a:sp3d>
          </p:spPr>
          <p:txBody>
            <a:bodyPr>
              <a:flatTx/>
            </a:bodyPr>
            <a:lstStyle/>
            <a:p>
              <a:endParaRPr lang="th-TH"/>
            </a:p>
          </p:txBody>
        </p:sp>
        <p:sp>
          <p:nvSpPr>
            <p:cNvPr id="33" name="Oval 36"/>
            <p:cNvSpPr>
              <a:spLocks noChangeArrowheads="1"/>
            </p:cNvSpPr>
            <p:nvPr/>
          </p:nvSpPr>
          <p:spPr bwMode="gray">
            <a:xfrm>
              <a:off x="3779" y="1609"/>
              <a:ext cx="102" cy="117"/>
            </a:xfrm>
            <a:prstGeom prst="ellipse">
              <a:avLst/>
            </a:prstGeom>
            <a:gradFill rotWithShape="1">
              <a:gsLst>
                <a:gs pos="0">
                  <a:srgbClr val="FE9E1E">
                    <a:gamma/>
                    <a:tint val="73725"/>
                    <a:invGamma/>
                  </a:srgbClr>
                </a:gs>
                <a:gs pos="100000">
                  <a:srgbClr val="FE9E1E"/>
                </a:gs>
              </a:gsLst>
              <a:lin ang="5400000" scaled="1"/>
            </a:gradFill>
            <a:ln w="19050">
              <a:noFill/>
              <a:round/>
              <a:headEnd/>
              <a:tailEnd/>
            </a:ln>
            <a:effectLst/>
            <a:scene3d>
              <a:camera prst="legacyPerspectiveBottomRight"/>
              <a:lightRig rig="legacyNormal2" dir="t"/>
            </a:scene3d>
            <a:sp3d extrusionH="227000" prstMaterial="legacyMetal">
              <a:bevelT w="13500" h="13500" prst="angle"/>
              <a:bevelB w="13500" h="13500" prst="angle"/>
              <a:extrusionClr>
                <a:srgbClr val="F9FF11"/>
              </a:extrusionClr>
            </a:sp3d>
          </p:spPr>
          <p:txBody>
            <a:bodyPr wrap="none" anchor="ctr">
              <a:flatTx/>
            </a:bodyPr>
            <a:lstStyle/>
            <a:p>
              <a:endParaRPr lang="th-TH"/>
            </a:p>
          </p:txBody>
        </p:sp>
      </p:grpSp>
      <p:sp>
        <p:nvSpPr>
          <p:cNvPr id="35" name="Rectangle 29"/>
          <p:cNvSpPr>
            <a:spLocks noChangeArrowheads="1"/>
          </p:cNvSpPr>
          <p:nvPr/>
        </p:nvSpPr>
        <p:spPr bwMode="gray">
          <a:xfrm>
            <a:off x="5840447" y="2357430"/>
            <a:ext cx="2954337" cy="8872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 eaLnBrk="0" hangingPunct="0">
              <a:lnSpc>
                <a:spcPct val="110000"/>
              </a:lnSpc>
            </a:pPr>
            <a:r>
              <a:rPr lang="th-TH" sz="2400" i="0" dirty="0" err="1" smtClean="0">
                <a:latin typeface="TH SarabunPSK" pitchFamily="34" charset="-34"/>
                <a:cs typeface="TH SarabunPSK" pitchFamily="34" charset="-34"/>
              </a:rPr>
              <a:t>ร.อ.</a:t>
            </a:r>
            <a:r>
              <a:rPr lang="th-TH" sz="2400" i="0" dirty="0" smtClean="0">
                <a:latin typeface="TH SarabunPSK" pitchFamily="34" charset="-34"/>
                <a:cs typeface="TH SarabunPSK" pitchFamily="34" charset="-34"/>
              </a:rPr>
              <a:t>ทศพล พันธุ์เพ็ง</a:t>
            </a:r>
          </a:p>
          <a:p>
            <a:pPr algn="r" eaLnBrk="0" hangingPunct="0">
              <a:lnSpc>
                <a:spcPct val="110000"/>
              </a:lnSpc>
            </a:pPr>
            <a:r>
              <a:rPr lang="th-TH" sz="24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โทรศัพท์ 0 2245 3705</a:t>
            </a:r>
            <a:endParaRPr lang="en-US" sz="240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Rectangle 29"/>
          <p:cNvSpPr>
            <a:spLocks noChangeArrowheads="1"/>
          </p:cNvSpPr>
          <p:nvPr/>
        </p:nvSpPr>
        <p:spPr bwMode="gray">
          <a:xfrm>
            <a:off x="1482729" y="3593385"/>
            <a:ext cx="3657600" cy="1907317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l" eaLnBrk="0" hangingPunct="0">
              <a:lnSpc>
                <a:spcPct val="110000"/>
              </a:lnSpc>
            </a:pPr>
            <a:r>
              <a:rPr lang="th-TH" sz="18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1. น.ส.พิมลรัตน์ สาย</a:t>
            </a:r>
            <a:r>
              <a:rPr lang="th-TH" sz="1800" dirty="0" err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จันท</a:t>
            </a:r>
            <a:r>
              <a:rPr lang="th-TH" sz="18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ดี</a:t>
            </a:r>
          </a:p>
          <a:p>
            <a:pPr algn="l" eaLnBrk="0" hangingPunct="0">
              <a:lnSpc>
                <a:spcPct val="110000"/>
              </a:lnSpc>
            </a:pPr>
            <a:r>
              <a:rPr lang="th-TH" sz="18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นักวิชาการพัฒนาฝีมือแรงงานชำนาญการ</a:t>
            </a:r>
          </a:p>
          <a:p>
            <a:pPr algn="l" eaLnBrk="0" hangingPunct="0">
              <a:lnSpc>
                <a:spcPct val="110000"/>
              </a:lnSpc>
            </a:pPr>
            <a:r>
              <a:rPr lang="th-TH" sz="18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2. น.ส.ดาว ทรัพย์มูล</a:t>
            </a:r>
          </a:p>
          <a:p>
            <a:pPr algn="l" eaLnBrk="0" hangingPunct="0">
              <a:lnSpc>
                <a:spcPct val="110000"/>
              </a:lnSpc>
            </a:pPr>
            <a:r>
              <a:rPr lang="th-TH" sz="18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พนักงานธุรการ ระดับ ส3</a:t>
            </a:r>
          </a:p>
          <a:p>
            <a:pPr algn="l" eaLnBrk="0" hangingPunct="0">
              <a:lnSpc>
                <a:spcPct val="110000"/>
              </a:lnSpc>
            </a:pPr>
            <a:r>
              <a:rPr lang="th-TH" sz="18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3. นางนิตยา หนูสันทัด</a:t>
            </a:r>
          </a:p>
          <a:p>
            <a:pPr eaLnBrk="0" hangingPunct="0">
              <a:lnSpc>
                <a:spcPct val="110000"/>
              </a:lnSpc>
            </a:pPr>
            <a:r>
              <a:rPr lang="th-TH" sz="18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นักวิชาการพัฒนาฝีมือแรงงาน</a:t>
            </a:r>
            <a:endParaRPr lang="en-US" sz="180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8" name="Rectangle 29"/>
          <p:cNvSpPr>
            <a:spLocks noChangeArrowheads="1"/>
          </p:cNvSpPr>
          <p:nvPr/>
        </p:nvSpPr>
        <p:spPr bwMode="gray">
          <a:xfrm>
            <a:off x="5143504" y="3521264"/>
            <a:ext cx="3643338" cy="1908000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 eaLnBrk="0" hangingPunct="0">
              <a:lnSpc>
                <a:spcPct val="110000"/>
              </a:lnSpc>
            </a:pPr>
            <a:r>
              <a:rPr lang="th-TH" sz="18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3. น.ส.สิริวิมล บุญ</a:t>
            </a:r>
            <a:r>
              <a:rPr lang="th-TH" sz="1800" dirty="0" err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แปง</a:t>
            </a:r>
            <a:endParaRPr lang="th-TH" sz="1800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r" eaLnBrk="0" hangingPunct="0">
              <a:lnSpc>
                <a:spcPct val="110000"/>
              </a:lnSpc>
            </a:pPr>
            <a:r>
              <a:rPr lang="th-TH" sz="18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นักวิชาการพัฒนาฝีมือแรงงาน</a:t>
            </a:r>
          </a:p>
          <a:p>
            <a:pPr algn="r" eaLnBrk="0" hangingPunct="0">
              <a:lnSpc>
                <a:spcPct val="110000"/>
              </a:lnSpc>
            </a:pPr>
            <a:r>
              <a:rPr lang="th-TH" sz="18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4. นางสาวสุรีย์</a:t>
            </a:r>
            <a:r>
              <a:rPr lang="th-TH" sz="1800" dirty="0" err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วัล</a:t>
            </a:r>
            <a:r>
              <a:rPr lang="th-TH" sz="18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แจ้งสัจจา</a:t>
            </a:r>
          </a:p>
          <a:p>
            <a:pPr algn="r" eaLnBrk="0" hangingPunct="0">
              <a:lnSpc>
                <a:spcPct val="110000"/>
              </a:lnSpc>
            </a:pPr>
            <a:r>
              <a:rPr lang="th-TH" sz="18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นักวิชาการพัฒนาฝีมือแรงงาน</a:t>
            </a:r>
          </a:p>
          <a:p>
            <a:pPr algn="r" eaLnBrk="0" hangingPunct="0">
              <a:lnSpc>
                <a:spcPct val="110000"/>
              </a:lnSpc>
            </a:pPr>
            <a:r>
              <a:rPr lang="th-TH" sz="18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5. นายมนัส</a:t>
            </a:r>
            <a:r>
              <a:rPr lang="th-TH" sz="1800" dirty="0" err="1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วิน</a:t>
            </a:r>
            <a:r>
              <a:rPr lang="th-TH" sz="18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อำพร</a:t>
            </a:r>
          </a:p>
          <a:p>
            <a:pPr algn="r" eaLnBrk="0" hangingPunct="0">
              <a:lnSpc>
                <a:spcPct val="110000"/>
              </a:lnSpc>
            </a:pPr>
            <a:r>
              <a:rPr lang="th-TH" sz="18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พนักงานประจำสำนักงาน</a:t>
            </a:r>
          </a:p>
        </p:txBody>
      </p:sp>
      <p:sp>
        <p:nvSpPr>
          <p:cNvPr id="39" name="Rectangle 19"/>
          <p:cNvSpPr>
            <a:spLocks noChangeArrowheads="1"/>
          </p:cNvSpPr>
          <p:nvPr/>
        </p:nvSpPr>
        <p:spPr bwMode="auto">
          <a:xfrm>
            <a:off x="142844" y="1557000"/>
            <a:ext cx="1260000" cy="1872000"/>
          </a:xfrm>
          <a:prstGeom prst="homePlat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ผู้กำกับการทำงาน</a:t>
            </a:r>
          </a:p>
        </p:txBody>
      </p:sp>
      <p:sp>
        <p:nvSpPr>
          <p:cNvPr id="40" name="Rectangle 19"/>
          <p:cNvSpPr>
            <a:spLocks noChangeArrowheads="1"/>
          </p:cNvSpPr>
          <p:nvPr/>
        </p:nvSpPr>
        <p:spPr bwMode="auto">
          <a:xfrm>
            <a:off x="142844" y="3571876"/>
            <a:ext cx="1260000" cy="1872000"/>
          </a:xfrm>
          <a:prstGeom prst="homePlat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ผู้จัด</a:t>
            </a:r>
          </a:p>
          <a:p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เก็บข้อมูล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628</TotalTime>
  <Words>599</Words>
  <Application>Microsoft Office PowerPoint</Application>
  <PresentationFormat>นำเสนอทางหน้าจอ (4:3)</PresentationFormat>
  <Paragraphs>100</Paragraphs>
  <Slides>8</Slides>
  <Notes>5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8</vt:i4>
      </vt:variant>
    </vt:vector>
  </HeadingPairs>
  <TitlesOfParts>
    <vt:vector size="9" baseType="lpstr">
      <vt:lpstr>ชุดรูปแบบของ Office</vt:lpstr>
      <vt:lpstr>งานนำเสนอ PowerPoint</vt:lpstr>
      <vt:lpstr>แผนงานบูรณาการ พัฒนาศักยภาพคนตามช่วงวัย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admin</dc:creator>
  <cp:lastModifiedBy>DSD</cp:lastModifiedBy>
  <cp:revision>90</cp:revision>
  <dcterms:created xsi:type="dcterms:W3CDTF">2017-06-12T06:57:00Z</dcterms:created>
  <dcterms:modified xsi:type="dcterms:W3CDTF">2017-06-22T00:54:13Z</dcterms:modified>
</cp:coreProperties>
</file>