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700" r:id="rId2"/>
  </p:sldMasterIdLst>
  <p:notesMasterIdLst>
    <p:notesMasterId r:id="rId64"/>
  </p:notesMasterIdLst>
  <p:handoutMasterIdLst>
    <p:handoutMasterId r:id="rId65"/>
  </p:handoutMasterIdLst>
  <p:sldIdLst>
    <p:sldId id="256" r:id="rId3"/>
    <p:sldId id="322" r:id="rId4"/>
    <p:sldId id="303" r:id="rId5"/>
    <p:sldId id="304" r:id="rId6"/>
    <p:sldId id="305" r:id="rId7"/>
    <p:sldId id="306" r:id="rId8"/>
    <p:sldId id="309" r:id="rId9"/>
    <p:sldId id="310" r:id="rId10"/>
    <p:sldId id="311" r:id="rId11"/>
    <p:sldId id="312" r:id="rId12"/>
    <p:sldId id="313" r:id="rId13"/>
    <p:sldId id="314" r:id="rId14"/>
    <p:sldId id="307" r:id="rId15"/>
    <p:sldId id="316" r:id="rId16"/>
    <p:sldId id="308" r:id="rId17"/>
    <p:sldId id="315" r:id="rId18"/>
    <p:sldId id="317" r:id="rId19"/>
    <p:sldId id="291" r:id="rId20"/>
    <p:sldId id="259" r:id="rId21"/>
    <p:sldId id="257" r:id="rId22"/>
    <p:sldId id="258" r:id="rId23"/>
    <p:sldId id="261" r:id="rId24"/>
    <p:sldId id="262" r:id="rId25"/>
    <p:sldId id="263" r:id="rId26"/>
    <p:sldId id="318" r:id="rId27"/>
    <p:sldId id="264" r:id="rId28"/>
    <p:sldId id="265" r:id="rId29"/>
    <p:sldId id="266" r:id="rId30"/>
    <p:sldId id="267" r:id="rId31"/>
    <p:sldId id="268" r:id="rId32"/>
    <p:sldId id="269" r:id="rId33"/>
    <p:sldId id="271" r:id="rId34"/>
    <p:sldId id="272" r:id="rId35"/>
    <p:sldId id="273" r:id="rId36"/>
    <p:sldId id="274" r:id="rId37"/>
    <p:sldId id="292" r:id="rId38"/>
    <p:sldId id="295" r:id="rId39"/>
    <p:sldId id="298" r:id="rId40"/>
    <p:sldId id="299" r:id="rId41"/>
    <p:sldId id="300" r:id="rId42"/>
    <p:sldId id="301" r:id="rId43"/>
    <p:sldId id="275" r:id="rId44"/>
    <p:sldId id="276" r:id="rId45"/>
    <p:sldId id="277" r:id="rId46"/>
    <p:sldId id="278" r:id="rId47"/>
    <p:sldId id="279" r:id="rId48"/>
    <p:sldId id="280" r:id="rId49"/>
    <p:sldId id="281" r:id="rId50"/>
    <p:sldId id="282" r:id="rId51"/>
    <p:sldId id="283" r:id="rId52"/>
    <p:sldId id="319" r:id="rId53"/>
    <p:sldId id="320" r:id="rId54"/>
    <p:sldId id="284" r:id="rId55"/>
    <p:sldId id="285" r:id="rId56"/>
    <p:sldId id="286" r:id="rId57"/>
    <p:sldId id="287" r:id="rId58"/>
    <p:sldId id="288" r:id="rId59"/>
    <p:sldId id="289" r:id="rId60"/>
    <p:sldId id="290" r:id="rId61"/>
    <p:sldId id="302" r:id="rId62"/>
    <p:sldId id="321" r:id="rId63"/>
  </p:sldIdLst>
  <p:sldSz cx="9144000" cy="6858000" type="screen4x3"/>
  <p:notesSz cx="7010400" cy="92360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3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16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623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78FDA-9701-4D6F-9AFD-839216A96350}" type="datetimeFigureOut">
              <a:rPr lang="th-TH" smtClean="0"/>
              <a:pPr/>
              <a:t>22/06/60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772668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970939" y="8772668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77B37B-F041-4C6E-9828-4BB9DA2F940A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051541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E02C9-D7B1-45B6-A331-431F0B6256D6}" type="datetimeFigureOut">
              <a:rPr lang="th-TH" smtClean="0"/>
              <a:pPr/>
              <a:t>22/06/60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692150"/>
            <a:ext cx="46196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1041" y="4387136"/>
            <a:ext cx="5608320" cy="415623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772668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970939" y="8772668"/>
            <a:ext cx="303784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A2259C-0B05-4704-83C0-7A7EF0AE000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622080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A2259C-0B05-4704-83C0-7A7EF0AE0004}" type="slidenum">
              <a:rPr lang="th-TH" smtClean="0"/>
              <a:pPr/>
              <a:t>23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795895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Rectangle 44"/>
          <p:cNvSpPr>
            <a:spLocks noChangeArrowheads="1"/>
          </p:cNvSpPr>
          <p:nvPr/>
        </p:nvSpPr>
        <p:spPr bwMode="ltGray">
          <a:xfrm>
            <a:off x="0" y="0"/>
            <a:ext cx="9144000" cy="21336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dirty="0">
              <a:latin typeface="Angsana New" pitchFamily="18" charset="-34"/>
            </a:endParaRPr>
          </a:p>
        </p:txBody>
      </p:sp>
      <p:graphicFrame>
        <p:nvGraphicFramePr>
          <p:cNvPr id="3117" name="Object 45"/>
          <p:cNvGraphicFramePr>
            <a:graphicFrameLocks noChangeAspect="1"/>
          </p:cNvGraphicFramePr>
          <p:nvPr/>
        </p:nvGraphicFramePr>
        <p:xfrm>
          <a:off x="69850" y="2205038"/>
          <a:ext cx="9010650" cy="2808287"/>
        </p:xfrm>
        <a:graphic>
          <a:graphicData uri="http://schemas.openxmlformats.org/presentationml/2006/ole">
            <p:oleObj spid="_x0000_s3162" name="Image" r:id="rId3" imgW="17752381" imgH="7898413" progId="">
              <p:embed/>
            </p:oleObj>
          </a:graphicData>
        </a:graphic>
      </p:graphicFrame>
      <p:grpSp>
        <p:nvGrpSpPr>
          <p:cNvPr id="3118" name="Group 46"/>
          <p:cNvGrpSpPr>
            <a:grpSpLocks/>
          </p:cNvGrpSpPr>
          <p:nvPr/>
        </p:nvGrpSpPr>
        <p:grpSpPr bwMode="auto">
          <a:xfrm>
            <a:off x="84138" y="5084763"/>
            <a:ext cx="9059862" cy="1773237"/>
            <a:chOff x="53" y="3203"/>
            <a:chExt cx="5707" cy="1117"/>
          </a:xfrm>
        </p:grpSpPr>
        <p:sp>
          <p:nvSpPr>
            <p:cNvPr id="3119" name="Rectangle 47"/>
            <p:cNvSpPr>
              <a:spLocks noChangeArrowheads="1"/>
            </p:cNvSpPr>
            <p:nvPr userDrawn="1"/>
          </p:nvSpPr>
          <p:spPr bwMode="ltGray">
            <a:xfrm>
              <a:off x="53" y="3203"/>
              <a:ext cx="5666" cy="11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3120" name="Rectangle 48"/>
            <p:cNvSpPr>
              <a:spLocks noChangeArrowheads="1"/>
            </p:cNvSpPr>
            <p:nvPr userDrawn="1"/>
          </p:nvSpPr>
          <p:spPr bwMode="ltGray">
            <a:xfrm>
              <a:off x="61" y="3203"/>
              <a:ext cx="5699" cy="189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dirty="0">
                <a:latin typeface="Angsana New" pitchFamily="18" charset="-34"/>
              </a:endParaRPr>
            </a:p>
          </p:txBody>
        </p:sp>
      </p:grpSp>
      <p:grpSp>
        <p:nvGrpSpPr>
          <p:cNvPr id="3121" name="Group 49"/>
          <p:cNvGrpSpPr>
            <a:grpSpLocks/>
          </p:cNvGrpSpPr>
          <p:nvPr/>
        </p:nvGrpSpPr>
        <p:grpSpPr bwMode="auto">
          <a:xfrm>
            <a:off x="0" y="0"/>
            <a:ext cx="9150350" cy="6859588"/>
            <a:chOff x="0" y="0"/>
            <a:chExt cx="5764" cy="4321"/>
          </a:xfrm>
        </p:grpSpPr>
        <p:sp>
          <p:nvSpPr>
            <p:cNvPr id="3122" name="AutoShape 50"/>
            <p:cNvSpPr>
              <a:spLocks noChangeArrowheads="1"/>
            </p:cNvSpPr>
            <p:nvPr/>
          </p:nvSpPr>
          <p:spPr bwMode="white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3123" name="Freeform 51"/>
            <p:cNvSpPr>
              <a:spLocks/>
            </p:cNvSpPr>
            <p:nvPr/>
          </p:nvSpPr>
          <p:spPr bwMode="white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3124" name="Freeform 52"/>
            <p:cNvSpPr>
              <a:spLocks/>
            </p:cNvSpPr>
            <p:nvPr/>
          </p:nvSpPr>
          <p:spPr bwMode="white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3125" name="Freeform 53"/>
            <p:cNvSpPr>
              <a:spLocks/>
            </p:cNvSpPr>
            <p:nvPr/>
          </p:nvSpPr>
          <p:spPr bwMode="white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3126" name="Freeform 54"/>
            <p:cNvSpPr>
              <a:spLocks/>
            </p:cNvSpPr>
            <p:nvPr/>
          </p:nvSpPr>
          <p:spPr bwMode="white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219200" y="5334000"/>
            <a:ext cx="67056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  <a:endParaRPr lang="en-US" noProof="0" smtClean="0"/>
          </a:p>
        </p:txBody>
      </p:sp>
      <p:sp>
        <p:nvSpPr>
          <p:cNvPr id="3127" name="Oval 55"/>
          <p:cNvSpPr>
            <a:spLocks noChangeArrowheads="1"/>
          </p:cNvSpPr>
          <p:nvPr/>
        </p:nvSpPr>
        <p:spPr bwMode="gray">
          <a:xfrm>
            <a:off x="7956550" y="1773238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dirty="0">
              <a:latin typeface="Angsana New" pitchFamily="18" charset="-34"/>
            </a:endParaRPr>
          </a:p>
        </p:txBody>
      </p:sp>
      <p:sp>
        <p:nvSpPr>
          <p:cNvPr id="3128" name="Oval 56"/>
          <p:cNvSpPr>
            <a:spLocks noChangeArrowheads="1"/>
          </p:cNvSpPr>
          <p:nvPr/>
        </p:nvSpPr>
        <p:spPr bwMode="gray">
          <a:xfrm>
            <a:off x="8316913" y="1773238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dirty="0">
              <a:latin typeface="Angsana New" pitchFamily="18" charset="-34"/>
            </a:endParaRPr>
          </a:p>
        </p:txBody>
      </p:sp>
      <p:sp>
        <p:nvSpPr>
          <p:cNvPr id="3129" name="Oval 57"/>
          <p:cNvSpPr>
            <a:spLocks noChangeArrowheads="1"/>
          </p:cNvSpPr>
          <p:nvPr/>
        </p:nvSpPr>
        <p:spPr bwMode="gray">
          <a:xfrm>
            <a:off x="8677275" y="1773238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dirty="0">
              <a:latin typeface="Angsana New" pitchFamily="18" charset="-34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447800"/>
            <a:ext cx="7651750" cy="609600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lvl4pPr>
              <a:defRPr sz="2100"/>
            </a:lvl4pPr>
          </a:lstStyle>
          <a:p>
            <a:pPr lvl="0"/>
            <a:r>
              <a:rPr 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207415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724168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34746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66002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463069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ท้ายกระดาษ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78482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465004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613095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938663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86550" y="350838"/>
            <a:ext cx="2076450" cy="5973762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350838"/>
            <a:ext cx="6076950" cy="5973762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487106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ชื่อเรื่องและตาร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981200" y="350838"/>
            <a:ext cx="6781800" cy="563562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ตาราง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r>
              <a:rPr lang="th-TH" smtClean="0"/>
              <a:t>คลิกไอคอนเพื่อเพิ่มตาราง</a:t>
            </a: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0"/>
          </p:nvPr>
        </p:nvSpPr>
        <p:spPr>
          <a:xfrm>
            <a:off x="5791200" y="6486525"/>
            <a:ext cx="2895600" cy="29845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1"/>
          </p:nvPr>
        </p:nvSpPr>
        <p:spPr>
          <a:xfrm>
            <a:off x="457200" y="6480175"/>
            <a:ext cx="762000" cy="292100"/>
          </a:xfrm>
        </p:spPr>
        <p:txBody>
          <a:bodyPr/>
          <a:lstStyle>
            <a:lvl1pPr>
              <a:defRPr/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545958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426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5005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1860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3513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66129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11257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75063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30976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28634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72078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6001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7" name="Object 43"/>
          <p:cNvGraphicFramePr>
            <a:graphicFrameLocks noChangeAspect="1"/>
          </p:cNvGraphicFramePr>
          <p:nvPr/>
        </p:nvGraphicFramePr>
        <p:xfrm>
          <a:off x="68263" y="12700"/>
          <a:ext cx="9063037" cy="1184275"/>
        </p:xfrm>
        <a:graphic>
          <a:graphicData uri="http://schemas.openxmlformats.org/presentationml/2006/ole">
            <p:oleObj spid="_x0000_s2138" name="Image" r:id="rId15" imgW="13003175" imgH="1942857" progId="">
              <p:embed/>
            </p:oleObj>
          </a:graphicData>
        </a:graphic>
      </p:graphicFrame>
      <p:grpSp>
        <p:nvGrpSpPr>
          <p:cNvPr id="1068" name="Group 44"/>
          <p:cNvGrpSpPr>
            <a:grpSpLocks/>
          </p:cNvGrpSpPr>
          <p:nvPr/>
        </p:nvGrpSpPr>
        <p:grpSpPr bwMode="auto">
          <a:xfrm>
            <a:off x="31750" y="1196975"/>
            <a:ext cx="9112250" cy="5661025"/>
            <a:chOff x="20" y="663"/>
            <a:chExt cx="5740" cy="3657"/>
          </a:xfrm>
        </p:grpSpPr>
        <p:sp>
          <p:nvSpPr>
            <p:cNvPr id="1069" name="Rectangle 45"/>
            <p:cNvSpPr>
              <a:spLocks noChangeArrowheads="1"/>
            </p:cNvSpPr>
            <p:nvPr/>
          </p:nvSpPr>
          <p:spPr bwMode="ltGray">
            <a:xfrm>
              <a:off x="20" y="663"/>
              <a:ext cx="158" cy="365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1070" name="Rectangle 46"/>
            <p:cNvSpPr>
              <a:spLocks noChangeArrowheads="1"/>
            </p:cNvSpPr>
            <p:nvPr/>
          </p:nvSpPr>
          <p:spPr bwMode="ltGray">
            <a:xfrm>
              <a:off x="5602" y="663"/>
              <a:ext cx="158" cy="365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dirty="0">
                <a:latin typeface="Angsana New" pitchFamily="18" charset="-34"/>
              </a:endParaRPr>
            </a:p>
          </p:txBody>
        </p:sp>
      </p:grpSp>
      <p:sp>
        <p:nvSpPr>
          <p:cNvPr id="1071" name="Rectangle 47"/>
          <p:cNvSpPr>
            <a:spLocks noChangeArrowheads="1"/>
          </p:cNvSpPr>
          <p:nvPr/>
        </p:nvSpPr>
        <p:spPr bwMode="invGray">
          <a:xfrm>
            <a:off x="0" y="6453188"/>
            <a:ext cx="9109075" cy="40481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 dirty="0">
              <a:latin typeface="Angsana New" pitchFamily="18" charset="-34"/>
            </a:endParaRPr>
          </a:p>
        </p:txBody>
      </p:sp>
      <p:grpSp>
        <p:nvGrpSpPr>
          <p:cNvPr id="1072" name="Group 48"/>
          <p:cNvGrpSpPr>
            <a:grpSpLocks/>
          </p:cNvGrpSpPr>
          <p:nvPr/>
        </p:nvGrpSpPr>
        <p:grpSpPr bwMode="auto">
          <a:xfrm>
            <a:off x="0" y="0"/>
            <a:ext cx="9150350" cy="6859588"/>
            <a:chOff x="0" y="0"/>
            <a:chExt cx="5764" cy="4321"/>
          </a:xfrm>
        </p:grpSpPr>
        <p:sp>
          <p:nvSpPr>
            <p:cNvPr id="1073" name="AutoShape 49"/>
            <p:cNvSpPr>
              <a:spLocks noChangeArrowheads="1"/>
            </p:cNvSpPr>
            <p:nvPr/>
          </p:nvSpPr>
          <p:spPr bwMode="white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1074" name="Freeform 50"/>
            <p:cNvSpPr>
              <a:spLocks/>
            </p:cNvSpPr>
            <p:nvPr/>
          </p:nvSpPr>
          <p:spPr bwMode="white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1075" name="Freeform 51"/>
            <p:cNvSpPr>
              <a:spLocks/>
            </p:cNvSpPr>
            <p:nvPr/>
          </p:nvSpPr>
          <p:spPr bwMode="white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1076" name="Freeform 52"/>
            <p:cNvSpPr>
              <a:spLocks/>
            </p:cNvSpPr>
            <p:nvPr/>
          </p:nvSpPr>
          <p:spPr bwMode="white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  <p:sp>
          <p:nvSpPr>
            <p:cNvPr id="1077" name="Freeform 53"/>
            <p:cNvSpPr>
              <a:spLocks/>
            </p:cNvSpPr>
            <p:nvPr/>
          </p:nvSpPr>
          <p:spPr bwMode="white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 dirty="0">
                <a:latin typeface="Angsana New" pitchFamily="18" charset="-34"/>
              </a:endParaRPr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en-US" dirty="0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486525"/>
            <a:ext cx="2895600" cy="29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chemeClr val="bg1"/>
                </a:solidFill>
                <a:latin typeface="Angsana New" pitchFamily="18" charset="-34"/>
              </a:defRPr>
            </a:lvl1pPr>
          </a:lstStyle>
          <a:p>
            <a:endParaRPr lang="th-TH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480175"/>
            <a:ext cx="762000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chemeClr val="bg1"/>
                </a:solidFill>
                <a:latin typeface="Angsana New" pitchFamily="18" charset="-34"/>
              </a:defRPr>
            </a:lvl1pPr>
          </a:lstStyle>
          <a:p>
            <a:fld id="{27A383F2-F10D-46D7-9D7A-E269FC610B83}" type="slidenum">
              <a:rPr lang="th-TH" smtClean="0"/>
              <a:pPr/>
              <a:t>‹#›</a:t>
            </a:fld>
            <a:endParaRPr lang="th-TH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981200" y="350838"/>
            <a:ext cx="67818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2B166E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45791" dir="2021404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คลิกเพื่อแก้ไขลักษณะชื่อเรื่องต้นแบบ</a:t>
            </a:r>
            <a:endParaRPr 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ngsana New" pitchFamily="18" charset="-34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Angsana New" pitchFamily="18" charset="-34"/>
          <a:ea typeface="+mn-ea"/>
          <a:cs typeface="Angsana New" pitchFamily="18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 b="1">
          <a:solidFill>
            <a:srgbClr val="006600"/>
          </a:solidFill>
          <a:latin typeface="Angsana New" pitchFamily="18" charset="-34"/>
          <a:cs typeface="Angsana New" pitchFamily="18" charset="-34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b="1">
          <a:solidFill>
            <a:schemeClr val="accent6">
              <a:lumMod val="50000"/>
            </a:schemeClr>
          </a:solidFill>
          <a:latin typeface="Angsana New" pitchFamily="18" charset="-34"/>
          <a:cs typeface="Angsana New" pitchFamily="18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>
          <a:solidFill>
            <a:schemeClr val="tx2">
              <a:lumMod val="25000"/>
            </a:schemeClr>
          </a:solidFill>
          <a:latin typeface="Angsana New" pitchFamily="18" charset="-34"/>
          <a:cs typeface="Angsana New" pitchFamily="18" charset="-34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D4433-B2A8-4205-8D3F-A5C565C99B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4D229-08E9-4378-B7AD-CB0281E281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7615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323528" y="4725144"/>
            <a:ext cx="8429684" cy="3000396"/>
          </a:xfrm>
        </p:spPr>
        <p:txBody>
          <a:bodyPr/>
          <a:lstStyle/>
          <a:p>
            <a:endParaRPr lang="th-TH" sz="3600" dirty="0" smtClean="0"/>
          </a:p>
          <a:p>
            <a:r>
              <a:rPr lang="th-TH" sz="3600" dirty="0" smtClean="0"/>
              <a:t>ศูนย์ข้อมูลเทคโนโลยีสารสนเทศและการสื่อสาร</a:t>
            </a:r>
            <a:endParaRPr lang="th-TH" sz="3600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215370" cy="1470025"/>
          </a:xfrm>
        </p:spPr>
        <p:txBody>
          <a:bodyPr/>
          <a:lstStyle/>
          <a:p>
            <a:pPr algn="ctr"/>
            <a:r>
              <a:rPr lang="th-TH" sz="4000" dirty="0" smtClean="0"/>
              <a:t>การบันทึกข้อมูลระบบสารสนเทศ</a:t>
            </a:r>
            <a:br>
              <a:rPr lang="th-TH" sz="4000" dirty="0" smtClean="0"/>
            </a:br>
            <a:r>
              <a:rPr lang="th-TH" sz="4000" dirty="0" smtClean="0"/>
              <a:t>ตามแผนพัฒนาฝีมือแรงงาน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2419350" y="50800"/>
            <a:ext cx="4514850" cy="606425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กิจกรรมพัฒนาฝีมือแรงงาน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" name="กลุ่ม 1"/>
          <p:cNvGrpSpPr>
            <a:grpSpLocks/>
          </p:cNvGrpSpPr>
          <p:nvPr/>
        </p:nvGrpSpPr>
        <p:grpSpPr bwMode="auto">
          <a:xfrm>
            <a:off x="774700" y="842963"/>
            <a:ext cx="7778750" cy="5926137"/>
            <a:chOff x="774698" y="833437"/>
            <a:chExt cx="7778752" cy="5926138"/>
          </a:xfrm>
        </p:grpSpPr>
        <p:sp>
          <p:nvSpPr>
            <p:cNvPr id="5" name="วงรี 4"/>
            <p:cNvSpPr/>
            <p:nvPr/>
          </p:nvSpPr>
          <p:spPr>
            <a:xfrm>
              <a:off x="3788832" y="3128962"/>
              <a:ext cx="1857375" cy="1857375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Data Center</a:t>
              </a: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3598862" y="833437"/>
              <a:ext cx="2001838" cy="125253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ฝึกอบรม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วงรี 8"/>
            <p:cNvSpPr/>
            <p:nvPr/>
          </p:nvSpPr>
          <p:spPr>
            <a:xfrm>
              <a:off x="774698" y="2733674"/>
              <a:ext cx="2527301" cy="1870075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รับรองความรู้ความสามารถ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3" name="วงรี 12"/>
            <p:cNvSpPr/>
            <p:nvPr/>
          </p:nvSpPr>
          <p:spPr>
            <a:xfrm>
              <a:off x="6261099" y="3047999"/>
              <a:ext cx="2292351" cy="1314450"/>
            </a:xfrm>
            <a:prstGeom prst="ellipse">
              <a:avLst/>
            </a:prstGeom>
            <a:solidFill>
              <a:srgbClr val="FFFF00"/>
            </a:solidFill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มาตรฐานฝีมือแรงงาน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4" name="วงรี 13"/>
            <p:cNvSpPr/>
            <p:nvPr/>
          </p:nvSpPr>
          <p:spPr>
            <a:xfrm>
              <a:off x="1728786" y="5219700"/>
              <a:ext cx="2208213" cy="1381125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ผลิตภาพแรงงาน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5" name="วงรี 14"/>
            <p:cNvSpPr/>
            <p:nvPr/>
          </p:nvSpPr>
          <p:spPr>
            <a:xfrm>
              <a:off x="5705474" y="5292725"/>
              <a:ext cx="2130426" cy="1466850"/>
            </a:xfrm>
            <a:prstGeom prst="ellipse">
              <a:avLst/>
            </a:prstGeom>
            <a:solidFill>
              <a:srgbClr val="7030A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ส่งเสริมพัฒนาฝีมือแรงงาน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7" name="ลูกศรเชื่อมต่อแบบตรง 16"/>
            <p:cNvCxnSpPr/>
            <p:nvPr/>
          </p:nvCxnSpPr>
          <p:spPr>
            <a:xfrm>
              <a:off x="3301999" y="3660774"/>
              <a:ext cx="488950" cy="1016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ลูกศรเชื่อมต่อแบบตรง 17"/>
            <p:cNvCxnSpPr>
              <a:stCxn id="13" idx="2"/>
            </p:cNvCxnSpPr>
            <p:nvPr/>
          </p:nvCxnSpPr>
          <p:spPr>
            <a:xfrm rot="10800000" flipV="1">
              <a:off x="5619749" y="3705224"/>
              <a:ext cx="641350" cy="1079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ลูกศรเชื่อมต่อแบบตรง 20"/>
            <p:cNvCxnSpPr/>
            <p:nvPr/>
          </p:nvCxnSpPr>
          <p:spPr>
            <a:xfrm rot="16200000" flipV="1">
              <a:off x="5372099" y="4702175"/>
              <a:ext cx="787400" cy="7112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>
              <a:stCxn id="14" idx="7"/>
              <a:endCxn id="0" idx="3"/>
            </p:cNvCxnSpPr>
            <p:nvPr/>
          </p:nvCxnSpPr>
          <p:spPr>
            <a:xfrm rot="5400000" flipH="1" flipV="1">
              <a:off x="3483768" y="4844256"/>
              <a:ext cx="706438" cy="44767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ลูกศรเชื่อมต่อแบบตรง 26"/>
            <p:cNvCxnSpPr/>
            <p:nvPr/>
          </p:nvCxnSpPr>
          <p:spPr>
            <a:xfrm rot="16200000" flipH="1">
              <a:off x="4145755" y="2599531"/>
              <a:ext cx="993775" cy="1111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สี่เหลี่ยมผืนผ้ามุมมน 30"/>
          <p:cNvSpPr/>
          <p:nvPr/>
        </p:nvSpPr>
        <p:spPr>
          <a:xfrm>
            <a:off x="2419350" y="92258"/>
            <a:ext cx="4514850" cy="57785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กิจกรรมสนับสนุน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32" name="กลุ่ม 1"/>
          <p:cNvGrpSpPr>
            <a:grpSpLocks/>
          </p:cNvGrpSpPr>
          <p:nvPr/>
        </p:nvGrpSpPr>
        <p:grpSpPr bwMode="auto">
          <a:xfrm>
            <a:off x="774700" y="842963"/>
            <a:ext cx="8128000" cy="5926137"/>
            <a:chOff x="774698" y="833437"/>
            <a:chExt cx="7912102" cy="5926138"/>
          </a:xfrm>
        </p:grpSpPr>
        <p:sp>
          <p:nvSpPr>
            <p:cNvPr id="33" name="วงรี 32"/>
            <p:cNvSpPr/>
            <p:nvPr/>
          </p:nvSpPr>
          <p:spPr>
            <a:xfrm>
              <a:off x="3788832" y="3128962"/>
              <a:ext cx="1857375" cy="1857375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Data Center</a:t>
              </a:r>
            </a:p>
          </p:txBody>
        </p:sp>
        <p:sp>
          <p:nvSpPr>
            <p:cNvPr id="34" name="วงรี 33"/>
            <p:cNvSpPr/>
            <p:nvPr/>
          </p:nvSpPr>
          <p:spPr>
            <a:xfrm>
              <a:off x="3599566" y="833437"/>
              <a:ext cx="2001206" cy="125253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ทรัพย์สิน/ครุภัณฑ์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5" name="วงรี 34"/>
            <p:cNvSpPr/>
            <p:nvPr/>
          </p:nvSpPr>
          <p:spPr>
            <a:xfrm>
              <a:off x="774698" y="2733674"/>
              <a:ext cx="2526619" cy="1870075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อีเมล์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(</a:t>
              </a:r>
              <a:r>
                <a:rPr lang="en-US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e-Mail)</a:t>
              </a:r>
            </a:p>
          </p:txBody>
        </p:sp>
        <p:sp>
          <p:nvSpPr>
            <p:cNvPr id="36" name="วงรี 35"/>
            <p:cNvSpPr/>
            <p:nvPr/>
          </p:nvSpPr>
          <p:spPr>
            <a:xfrm>
              <a:off x="6260628" y="3047999"/>
              <a:ext cx="2426172" cy="1314450"/>
            </a:xfrm>
            <a:prstGeom prst="ellipse">
              <a:avLst/>
            </a:prstGeom>
            <a:solidFill>
              <a:srgbClr val="FFFF00"/>
            </a:solidFill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สารบรรณอิเล็กทรอนิกส์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7" name="วงรี 36"/>
            <p:cNvSpPr/>
            <p:nvPr/>
          </p:nvSpPr>
          <p:spPr>
            <a:xfrm>
              <a:off x="1728169" y="5219700"/>
              <a:ext cx="2208280" cy="1381125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เว็บไซต์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2" name="วงรี 41"/>
            <p:cNvSpPr/>
            <p:nvPr/>
          </p:nvSpPr>
          <p:spPr>
            <a:xfrm>
              <a:off x="5705854" y="5292725"/>
              <a:ext cx="2129468" cy="1466850"/>
            </a:xfrm>
            <a:prstGeom prst="ellipse">
              <a:avLst/>
            </a:prstGeom>
            <a:solidFill>
              <a:srgbClr val="7030A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 การใช้จ่ายงบประมาณ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45" name="ลูกศรเชื่อมต่อแบบตรง 44"/>
            <p:cNvCxnSpPr/>
            <p:nvPr/>
          </p:nvCxnSpPr>
          <p:spPr>
            <a:xfrm>
              <a:off x="3301317" y="3660774"/>
              <a:ext cx="489870" cy="1016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ลูกศรเชื่อมต่อแบบตรง 45"/>
            <p:cNvCxnSpPr>
              <a:stCxn id="36" idx="2"/>
            </p:cNvCxnSpPr>
            <p:nvPr/>
          </p:nvCxnSpPr>
          <p:spPr>
            <a:xfrm rot="10800000" flipV="1">
              <a:off x="5619316" y="3705224"/>
              <a:ext cx="641312" cy="1079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ลูกศรเชื่อมต่อแบบตรง 46"/>
            <p:cNvCxnSpPr/>
            <p:nvPr/>
          </p:nvCxnSpPr>
          <p:spPr>
            <a:xfrm rot="16200000" flipV="1">
              <a:off x="5372422" y="4702348"/>
              <a:ext cx="787400" cy="71085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ลูกศรเชื่อมต่อแบบตรง 47"/>
            <p:cNvCxnSpPr>
              <a:stCxn id="37" idx="7"/>
            </p:cNvCxnSpPr>
            <p:nvPr/>
          </p:nvCxnSpPr>
          <p:spPr>
            <a:xfrm rot="5400000" flipH="1" flipV="1">
              <a:off x="3483556" y="4844793"/>
              <a:ext cx="706438" cy="44660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ลูกศรเชื่อมต่อแบบตรง 48"/>
            <p:cNvCxnSpPr/>
            <p:nvPr/>
          </p:nvCxnSpPr>
          <p:spPr>
            <a:xfrm rot="16200000" flipH="1">
              <a:off x="4145777" y="2598906"/>
              <a:ext cx="993775" cy="1236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107190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2411760" y="332656"/>
            <a:ext cx="4514850" cy="6223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สิ่งที่ควรทำความเข้าใจ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3" name="กลุ่ม 8"/>
          <p:cNvGrpSpPr>
            <a:grpSpLocks/>
          </p:cNvGrpSpPr>
          <p:nvPr/>
        </p:nvGrpSpPr>
        <p:grpSpPr bwMode="auto">
          <a:xfrm>
            <a:off x="395536" y="2771056"/>
            <a:ext cx="8334375" cy="1787525"/>
            <a:chOff x="685800" y="2628898"/>
            <a:chExt cx="8229095" cy="1787527"/>
          </a:xfrm>
        </p:grpSpPr>
        <p:sp>
          <p:nvSpPr>
            <p:cNvPr id="4" name="วงรี 3"/>
            <p:cNvSpPr/>
            <p:nvPr/>
          </p:nvSpPr>
          <p:spPr>
            <a:xfrm>
              <a:off x="685800" y="2628900"/>
              <a:ext cx="1762125" cy="1762125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หลักสูตร</a:t>
              </a:r>
              <a:endParaRPr lang="en-US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405246" y="2654300"/>
              <a:ext cx="2466932" cy="1762125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กลุ่มเป้าหมาย</a:t>
              </a:r>
              <a:endParaRPr lang="en-US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6552840" y="2628898"/>
              <a:ext cx="2362055" cy="1762125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กลุ่มอุตสาหกรรม</a:t>
              </a:r>
              <a:endParaRPr lang="en-US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ลูกศรขวา 6"/>
            <p:cNvSpPr/>
            <p:nvPr/>
          </p:nvSpPr>
          <p:spPr>
            <a:xfrm>
              <a:off x="2700214" y="3476624"/>
              <a:ext cx="519080" cy="257175"/>
            </a:xfrm>
            <a:prstGeom prst="rightArrow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 b="1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ลูกศรขวา 7"/>
            <p:cNvSpPr/>
            <p:nvPr/>
          </p:nvSpPr>
          <p:spPr>
            <a:xfrm>
              <a:off x="5941690" y="3457574"/>
              <a:ext cx="520668" cy="257175"/>
            </a:xfrm>
            <a:prstGeom prst="rightArrow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 b="1"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5669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2495550" y="212725"/>
            <a:ext cx="4514850" cy="612775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ระบบสารสนเทศ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3" name="กลุ่ม 8"/>
          <p:cNvGrpSpPr>
            <a:grpSpLocks/>
          </p:cNvGrpSpPr>
          <p:nvPr/>
        </p:nvGrpSpPr>
        <p:grpSpPr bwMode="auto">
          <a:xfrm>
            <a:off x="354013" y="1143000"/>
            <a:ext cx="8734425" cy="4430713"/>
            <a:chOff x="354007" y="1142429"/>
            <a:chExt cx="8734430" cy="4431482"/>
          </a:xfrm>
        </p:grpSpPr>
        <p:sp>
          <p:nvSpPr>
            <p:cNvPr id="4" name="วงรี 3"/>
            <p:cNvSpPr/>
            <p:nvPr/>
          </p:nvSpPr>
          <p:spPr>
            <a:xfrm>
              <a:off x="2920996" y="3334347"/>
              <a:ext cx="3784602" cy="2239564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ระบบรายงานผลการพัฒนาฝีมือแรงงาน 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e-Report.dsd.go.th</a:t>
              </a: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708396" y="1142429"/>
              <a:ext cx="1871664" cy="1247992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ฝึกอบรม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7002461" y="3581252"/>
              <a:ext cx="2085976" cy="1390891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มาตรฐานฝีมือแรงงาน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354007" y="3581252"/>
              <a:ext cx="2200276" cy="1467105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ส่งเสริมพัฒนาฝีมือแรงงาน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8" name="ลูกศรเชื่อมต่อแบบตรง 7"/>
            <p:cNvCxnSpPr/>
            <p:nvPr/>
          </p:nvCxnSpPr>
          <p:spPr>
            <a:xfrm>
              <a:off x="2552695" y="4313217"/>
              <a:ext cx="368300" cy="476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ลูกศรเชื่อมต่อแบบตรง 8"/>
            <p:cNvCxnSpPr/>
            <p:nvPr/>
          </p:nvCxnSpPr>
          <p:spPr>
            <a:xfrm rot="5400000">
              <a:off x="4336184" y="2772281"/>
              <a:ext cx="801826" cy="317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ลูกศรเชื่อมต่อแบบตรง 9"/>
            <p:cNvCxnSpPr/>
            <p:nvPr/>
          </p:nvCxnSpPr>
          <p:spPr>
            <a:xfrm rot="10800000" flipV="1">
              <a:off x="6705598" y="4313217"/>
              <a:ext cx="287338" cy="476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80123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ลูกศรเชื่อมต่อแบบตรง 1"/>
          <p:cNvCxnSpPr/>
          <p:nvPr/>
        </p:nvCxnSpPr>
        <p:spPr>
          <a:xfrm rot="16200000" flipH="1">
            <a:off x="4240212" y="2309813"/>
            <a:ext cx="860425" cy="63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3" name="กลุ่ม 1"/>
          <p:cNvGrpSpPr>
            <a:grpSpLocks/>
          </p:cNvGrpSpPr>
          <p:nvPr/>
        </p:nvGrpSpPr>
        <p:grpSpPr bwMode="auto">
          <a:xfrm>
            <a:off x="495300" y="619125"/>
            <a:ext cx="8356600" cy="5730875"/>
            <a:chOff x="495300" y="618737"/>
            <a:chExt cx="8356599" cy="5731577"/>
          </a:xfrm>
        </p:grpSpPr>
        <p:sp>
          <p:nvSpPr>
            <p:cNvPr id="4" name="วงรี 3"/>
            <p:cNvSpPr/>
            <p:nvPr/>
          </p:nvSpPr>
          <p:spPr>
            <a:xfrm>
              <a:off x="2641600" y="2765524"/>
              <a:ext cx="4076700" cy="1518640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e-Report.dsd.go.th </a:t>
              </a:r>
              <a:r>
                <a:rPr lang="th-TH" sz="3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อื่นๆ</a:t>
              </a:r>
              <a:endPara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416300" y="618737"/>
              <a:ext cx="2463800" cy="1247928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ศูนย์ให้คำปรึกษา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495300" y="2778001"/>
              <a:ext cx="1697038" cy="1305085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ผลิตภาพแรงงาน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6730999" y="1904770"/>
              <a:ext cx="2120900" cy="1670255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ศูนย์ช่างประจำชุมชน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1092200" y="4734041"/>
              <a:ext cx="3670300" cy="1616273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การดำเนินการร่วมกับสถานศึกษา/สถานประกอบกิจการ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วงรี 8"/>
            <p:cNvSpPr/>
            <p:nvPr/>
          </p:nvSpPr>
          <p:spPr>
            <a:xfrm>
              <a:off x="6143624" y="4508588"/>
              <a:ext cx="2517775" cy="1716298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ฝึกอบรมผู้ผ่านบำบัดยาเสพย์ติด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0" name="ลูกศรเชื่อมต่อแบบตรง 9"/>
            <p:cNvCxnSpPr>
              <a:stCxn id="6" idx="6"/>
            </p:cNvCxnSpPr>
            <p:nvPr/>
          </p:nvCxnSpPr>
          <p:spPr>
            <a:xfrm flipV="1">
              <a:off x="2192338" y="3403553"/>
              <a:ext cx="500062" cy="2699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ลูกศรเชื่อมต่อแบบตรง 10"/>
            <p:cNvCxnSpPr/>
            <p:nvPr/>
          </p:nvCxnSpPr>
          <p:spPr>
            <a:xfrm rot="5400000" flipH="1" flipV="1">
              <a:off x="3170997" y="4304590"/>
              <a:ext cx="549342" cy="32226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ลูกศรเชื่อมต่อแบบตรง 11"/>
            <p:cNvCxnSpPr>
              <a:endCxn id="4" idx="5"/>
            </p:cNvCxnSpPr>
            <p:nvPr/>
          </p:nvCxnSpPr>
          <p:spPr>
            <a:xfrm rot="16200000" flipV="1">
              <a:off x="6118188" y="4065658"/>
              <a:ext cx="614437" cy="60801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ลูกศรเชื่อมต่อแบบตรง 12"/>
            <p:cNvCxnSpPr/>
            <p:nvPr/>
          </p:nvCxnSpPr>
          <p:spPr>
            <a:xfrm rot="10800000" flipV="1">
              <a:off x="6540499" y="3025682"/>
              <a:ext cx="258763" cy="18734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วงรี 13"/>
          <p:cNvSpPr/>
          <p:nvPr/>
        </p:nvSpPr>
        <p:spPr bwMode="auto">
          <a:xfrm>
            <a:off x="863600" y="873125"/>
            <a:ext cx="2273300" cy="1463675"/>
          </a:xfrm>
          <a:prstGeom prst="ellipse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ประสานความร่วมมือ (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MOU)</a:t>
            </a:r>
          </a:p>
        </p:txBody>
      </p:sp>
      <p:cxnSp>
        <p:nvCxnSpPr>
          <p:cNvPr id="15" name="ลูกศรเชื่อมต่อแบบตรง 14"/>
          <p:cNvCxnSpPr/>
          <p:nvPr/>
        </p:nvCxnSpPr>
        <p:spPr bwMode="auto">
          <a:xfrm rot="16200000" flipH="1">
            <a:off x="2463800" y="2413000"/>
            <a:ext cx="774700" cy="4191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148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8"/>
          <p:cNvGrpSpPr>
            <a:grpSpLocks/>
          </p:cNvGrpSpPr>
          <p:nvPr/>
        </p:nvGrpSpPr>
        <p:grpSpPr bwMode="auto">
          <a:xfrm>
            <a:off x="577850" y="342900"/>
            <a:ext cx="7827963" cy="6161088"/>
            <a:chOff x="577847" y="334153"/>
            <a:chExt cx="7828569" cy="6160522"/>
          </a:xfrm>
        </p:grpSpPr>
        <p:sp>
          <p:nvSpPr>
            <p:cNvPr id="3" name="วงรี 2"/>
            <p:cNvSpPr/>
            <p:nvPr/>
          </p:nvSpPr>
          <p:spPr>
            <a:xfrm>
              <a:off x="3484548" y="2447925"/>
              <a:ext cx="2218146" cy="193297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ฝึกอบรม</a:t>
              </a:r>
              <a:endParaRPr lang="en-US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3518125" y="334153"/>
              <a:ext cx="2133765" cy="12873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แผนการฝึก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6667968" y="2805664"/>
              <a:ext cx="1738448" cy="126194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หลักสูตรการฝึก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577847" y="2792965"/>
              <a:ext cx="2140116" cy="126194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ติดตามการมีงานทำ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7" name="ลูกศรเชื่อมต่อแบบตรง 6"/>
            <p:cNvCxnSpPr/>
            <p:nvPr/>
          </p:nvCxnSpPr>
          <p:spPr>
            <a:xfrm>
              <a:off x="2705262" y="3437431"/>
              <a:ext cx="60012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ลูกศรเชื่อมต่อแบบตรง 7"/>
            <p:cNvCxnSpPr/>
            <p:nvPr/>
          </p:nvCxnSpPr>
          <p:spPr>
            <a:xfrm>
              <a:off x="4619935" y="1696103"/>
              <a:ext cx="0" cy="51430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ลูกศรเชื่อมต่อแบบตรง 8"/>
            <p:cNvCxnSpPr/>
            <p:nvPr/>
          </p:nvCxnSpPr>
          <p:spPr>
            <a:xfrm flipH="1">
              <a:off x="6015456" y="3437431"/>
              <a:ext cx="67156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ลูกศรเชื่อมต่อแบบตรง 9"/>
            <p:cNvCxnSpPr/>
            <p:nvPr/>
          </p:nvCxnSpPr>
          <p:spPr>
            <a:xfrm flipV="1">
              <a:off x="4619935" y="4686678"/>
              <a:ext cx="0" cy="48573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วงรี 10"/>
            <p:cNvSpPr/>
            <p:nvPr/>
          </p:nvSpPr>
          <p:spPr>
            <a:xfrm>
              <a:off x="3632433" y="5247015"/>
              <a:ext cx="1994054" cy="12476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ผลการฝึก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05168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1"/>
          <p:cNvGrpSpPr>
            <a:grpSpLocks/>
          </p:cNvGrpSpPr>
          <p:nvPr/>
        </p:nvGrpSpPr>
        <p:grpSpPr bwMode="auto">
          <a:xfrm>
            <a:off x="179512" y="332656"/>
            <a:ext cx="8782050" cy="6296025"/>
            <a:chOff x="361951" y="304800"/>
            <a:chExt cx="8782468" cy="6296025"/>
          </a:xfrm>
        </p:grpSpPr>
        <p:sp>
          <p:nvSpPr>
            <p:cNvPr id="3" name="วงรี 2"/>
            <p:cNvSpPr/>
            <p:nvPr/>
          </p:nvSpPr>
          <p:spPr>
            <a:xfrm>
              <a:off x="3959397" y="304800"/>
              <a:ext cx="1597101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แผนการทดสอบ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1946351" y="996950"/>
              <a:ext cx="1595514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61951" y="2132013"/>
              <a:ext cx="1676480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442918" y="3608388"/>
              <a:ext cx="1595513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รับรองมาตรฐาน</a:t>
              </a: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1551046" y="5029200"/>
              <a:ext cx="1595513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3730786" y="5553075"/>
              <a:ext cx="1597101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ศูนย์ทดสอบ</a:t>
              </a: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วงรี 8"/>
            <p:cNvSpPr/>
            <p:nvPr/>
          </p:nvSpPr>
          <p:spPr>
            <a:xfrm>
              <a:off x="5864488" y="1384300"/>
              <a:ext cx="1597101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ผลการทดสอบ</a:t>
              </a: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7202815" y="2646363"/>
              <a:ext cx="1595513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1" name="วงรี 10"/>
            <p:cNvSpPr/>
            <p:nvPr/>
          </p:nvSpPr>
          <p:spPr>
            <a:xfrm>
              <a:off x="6932927" y="4079875"/>
              <a:ext cx="1595513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สาขาอาชีพ</a:t>
              </a: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2" name="วงรี 11"/>
            <p:cNvSpPr/>
            <p:nvPr/>
          </p:nvSpPr>
          <p:spPr>
            <a:xfrm>
              <a:off x="5721606" y="5226050"/>
              <a:ext cx="1595514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ผู้ทดสอบ</a:t>
              </a: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3" name="วงรี 12"/>
            <p:cNvSpPr/>
            <p:nvPr/>
          </p:nvSpPr>
          <p:spPr>
            <a:xfrm>
              <a:off x="7429837" y="304800"/>
              <a:ext cx="1482796" cy="6921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 err="1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กรมพัฒ</a:t>
              </a: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ฯ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4" name="วงรี 13"/>
            <p:cNvSpPr/>
            <p:nvPr/>
          </p:nvSpPr>
          <p:spPr>
            <a:xfrm>
              <a:off x="7988664" y="1293813"/>
              <a:ext cx="1043038" cy="701675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5" name="ลูกศรเชื่อมต่อแบบตรง 14"/>
            <p:cNvCxnSpPr/>
            <p:nvPr/>
          </p:nvCxnSpPr>
          <p:spPr>
            <a:xfrm flipH="1">
              <a:off x="6213755" y="3249613"/>
              <a:ext cx="812839" cy="730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ลูกศรเชื่อมต่อแบบตรง 15"/>
            <p:cNvCxnSpPr/>
            <p:nvPr/>
          </p:nvCxnSpPr>
          <p:spPr>
            <a:xfrm flipH="1">
              <a:off x="5519984" y="2379663"/>
              <a:ext cx="520725" cy="4254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ลูกศรเชื่อมต่อแบบตรง 16"/>
            <p:cNvCxnSpPr/>
            <p:nvPr/>
          </p:nvCxnSpPr>
          <p:spPr>
            <a:xfrm flipH="1" flipV="1">
              <a:off x="6101037" y="4119563"/>
              <a:ext cx="687420" cy="1968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ลูกศรเชื่อมต่อแบบตรง 17"/>
            <p:cNvCxnSpPr/>
            <p:nvPr/>
          </p:nvCxnSpPr>
          <p:spPr>
            <a:xfrm flipV="1">
              <a:off x="3019552" y="4316413"/>
              <a:ext cx="555651" cy="55086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 flipV="1">
              <a:off x="2408336" y="3902075"/>
              <a:ext cx="796963" cy="5238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ลูกศรเชื่อมต่อแบบตรง 19"/>
            <p:cNvCxnSpPr/>
            <p:nvPr/>
          </p:nvCxnSpPr>
          <p:spPr>
            <a:xfrm>
              <a:off x="2390873" y="2911475"/>
              <a:ext cx="814427" cy="26828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ลูกศรเชื่อมต่อแบบตรง 20"/>
            <p:cNvCxnSpPr/>
            <p:nvPr/>
          </p:nvCxnSpPr>
          <p:spPr>
            <a:xfrm>
              <a:off x="3329130" y="2138363"/>
              <a:ext cx="492148" cy="4826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ลูกศรเชื่อมต่อแบบตรง 21"/>
            <p:cNvCxnSpPr/>
            <p:nvPr/>
          </p:nvCxnSpPr>
          <p:spPr>
            <a:xfrm>
              <a:off x="4757948" y="1644650"/>
              <a:ext cx="0" cy="7874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 flipV="1">
              <a:off x="4676981" y="4656138"/>
              <a:ext cx="0" cy="69691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ลูกศรเชื่อมต่อแบบตรง 23"/>
            <p:cNvCxnSpPr/>
            <p:nvPr/>
          </p:nvCxnSpPr>
          <p:spPr>
            <a:xfrm flipH="1" flipV="1">
              <a:off x="5597775" y="4560888"/>
              <a:ext cx="363555" cy="5334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สี่เหลี่ยมผืนผ้ามุมมน 24"/>
            <p:cNvSpPr/>
            <p:nvPr/>
          </p:nvSpPr>
          <p:spPr>
            <a:xfrm>
              <a:off x="3526516" y="2883676"/>
              <a:ext cx="2430052" cy="1207113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มาตรฐาน</a:t>
              </a:r>
              <a:br>
                <a:rPr lang="th-TH" sz="4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4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ฝีมือแรงงาน</a:t>
              </a:r>
              <a:endParaRPr lang="en-US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6" name="ลูกศรเชื่อมต่อแบบตรง 25"/>
            <p:cNvCxnSpPr/>
            <p:nvPr/>
          </p:nvCxnSpPr>
          <p:spPr>
            <a:xfrm flipH="1">
              <a:off x="7326645" y="950913"/>
              <a:ext cx="403244" cy="35718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ลูกศรเชื่อมต่อแบบตรง 26"/>
            <p:cNvCxnSpPr/>
            <p:nvPr/>
          </p:nvCxnSpPr>
          <p:spPr>
            <a:xfrm flipH="1">
              <a:off x="7539381" y="1625600"/>
              <a:ext cx="376255" cy="1397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วงรี 27"/>
            <p:cNvSpPr/>
            <p:nvPr/>
          </p:nvSpPr>
          <p:spPr>
            <a:xfrm>
              <a:off x="1879673" y="984250"/>
              <a:ext cx="1774909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แข่งขันฝีมือแรงงาน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9" name="วงรี 28"/>
            <p:cNvSpPr/>
            <p:nvPr/>
          </p:nvSpPr>
          <p:spPr>
            <a:xfrm>
              <a:off x="474669" y="2119313"/>
              <a:ext cx="1836824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ป้ายเครื่องหมายมาตรฐาน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0" name="วงรี 29"/>
            <p:cNvSpPr/>
            <p:nvPr/>
          </p:nvSpPr>
          <p:spPr>
            <a:xfrm>
              <a:off x="555635" y="3595688"/>
              <a:ext cx="1595514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รับรองมาตรฐาน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วงรี 30"/>
            <p:cNvSpPr/>
            <p:nvPr/>
          </p:nvSpPr>
          <p:spPr>
            <a:xfrm>
              <a:off x="1295445" y="5016500"/>
              <a:ext cx="1963831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สถานทดสอบฝีมือคนหางาน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2" name="วงรี 31"/>
            <p:cNvSpPr/>
            <p:nvPr/>
          </p:nvSpPr>
          <p:spPr>
            <a:xfrm>
              <a:off x="3843505" y="5540375"/>
              <a:ext cx="1744745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ศูนย์ทดสอบ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3" name="วงรี 32"/>
            <p:cNvSpPr/>
            <p:nvPr/>
          </p:nvSpPr>
          <p:spPr>
            <a:xfrm>
              <a:off x="5977206" y="1371600"/>
              <a:ext cx="1597101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ผลการทดสอบ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4" name="วงรี 33"/>
            <p:cNvSpPr/>
            <p:nvPr/>
          </p:nvSpPr>
          <p:spPr>
            <a:xfrm>
              <a:off x="7328233" y="2633663"/>
              <a:ext cx="1595514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ติดตามการมีงานทำ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5" name="วงรี 34"/>
            <p:cNvSpPr/>
            <p:nvPr/>
          </p:nvSpPr>
          <p:spPr>
            <a:xfrm>
              <a:off x="7045644" y="4067175"/>
              <a:ext cx="1595514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สาขาอาชีพ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6" name="วงรี 35"/>
            <p:cNvSpPr/>
            <p:nvPr/>
          </p:nvSpPr>
          <p:spPr>
            <a:xfrm>
              <a:off x="5834324" y="5213350"/>
              <a:ext cx="1595513" cy="1047750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ผู้ทดสอบ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7" name="วงรี 36"/>
            <p:cNvSpPr/>
            <p:nvPr/>
          </p:nvSpPr>
          <p:spPr>
            <a:xfrm>
              <a:off x="7975963" y="1281113"/>
              <a:ext cx="1168456" cy="701675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ศูนย์ทดสอบ</a:t>
              </a:r>
              <a:endPara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9870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>
            <a:grpSpLocks/>
          </p:cNvGrpSpPr>
          <p:nvPr/>
        </p:nvGrpSpPr>
        <p:grpSpPr bwMode="auto">
          <a:xfrm>
            <a:off x="107504" y="260648"/>
            <a:ext cx="8753475" cy="6334125"/>
            <a:chOff x="507" y="231578"/>
            <a:chExt cx="8752969" cy="6333731"/>
          </a:xfrm>
        </p:grpSpPr>
        <p:sp>
          <p:nvSpPr>
            <p:cNvPr id="3" name="วงรี 2"/>
            <p:cNvSpPr/>
            <p:nvPr/>
          </p:nvSpPr>
          <p:spPr>
            <a:xfrm>
              <a:off x="838659" y="495087"/>
              <a:ext cx="2423973" cy="1436599"/>
            </a:xfrm>
            <a:prstGeom prst="ellipse">
              <a:avLst/>
            </a:prstGeom>
            <a:solidFill>
              <a:srgbClr val="EFD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ขึ้นทะเบียนสถานประกอบกิจการ</a:t>
              </a:r>
              <a:endParaRPr lang="en-US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5248479" y="231578"/>
              <a:ext cx="2130302" cy="1311193"/>
            </a:xfrm>
            <a:prstGeom prst="ellipse">
              <a:avLst/>
            </a:prstGeom>
            <a:solidFill>
              <a:srgbClr val="EFD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ยื่นรับรองหลักสูตร/ค่าใช้จ่าย</a:t>
              </a:r>
              <a:endParaRPr lang="en-US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6972404" y="2209480"/>
              <a:ext cx="1781072" cy="1523905"/>
            </a:xfrm>
            <a:prstGeom prst="ellipse">
              <a:avLst/>
            </a:prstGeom>
            <a:solidFill>
              <a:srgbClr val="EFD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ประเมินเงินสมทบ</a:t>
              </a:r>
              <a:endParaRPr lang="en-US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6578727" y="4187382"/>
              <a:ext cx="2174749" cy="1311193"/>
            </a:xfrm>
            <a:prstGeom prst="ellipse">
              <a:avLst/>
            </a:prstGeom>
            <a:solidFill>
              <a:srgbClr val="EFD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ศูนย์ฝึกอบรม</a:t>
              </a:r>
              <a:endParaRPr lang="en-US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3581700" y="5117599"/>
              <a:ext cx="2463658" cy="1447710"/>
            </a:xfrm>
            <a:prstGeom prst="ellipse">
              <a:avLst/>
            </a:prstGeom>
            <a:solidFill>
              <a:srgbClr val="EFD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อนุญาตรายการเครื่องมือ/เครื่องจักร</a:t>
              </a:r>
              <a:endParaRPr lang="en-US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762463" y="4736623"/>
              <a:ext cx="2117603" cy="1357229"/>
            </a:xfrm>
            <a:prstGeom prst="ellipse">
              <a:avLst/>
            </a:prstGeom>
            <a:solidFill>
              <a:srgbClr val="EFD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อนุญาตนำคนต่างด้าวเป็นครูฝึก</a:t>
              </a:r>
              <a:endParaRPr lang="en-US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วงรี 8"/>
            <p:cNvSpPr/>
            <p:nvPr/>
          </p:nvSpPr>
          <p:spPr>
            <a:xfrm>
              <a:off x="507" y="2512674"/>
              <a:ext cx="3009726" cy="1431836"/>
            </a:xfrm>
            <a:prstGeom prst="ellipse">
              <a:avLst/>
            </a:prstGeom>
            <a:solidFill>
              <a:srgbClr val="EFD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อบรมระบบทวิภาคี/</a:t>
              </a:r>
              <a:r>
                <a:rPr lang="th-TH" sz="2800" b="1" dirty="0" err="1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สห</a:t>
              </a:r>
              <a:r>
                <a:rPr lang="th-TH" sz="28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กิจศึกษา</a:t>
              </a:r>
              <a:endParaRPr lang="en-US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" name="สี่เหลี่ยมผืนผ้ามุมมน 9"/>
            <p:cNvSpPr/>
            <p:nvPr/>
          </p:nvSpPr>
          <p:spPr>
            <a:xfrm>
              <a:off x="3556303" y="2391472"/>
              <a:ext cx="2349364" cy="1722888"/>
            </a:xfrm>
            <a:prstGeom prst="roundRect">
              <a:avLst/>
            </a:prstGeom>
            <a:solidFill>
              <a:srgbClr val="7030A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ส่งเสริมการพัฒนาฝีมือแรงงาน</a:t>
              </a:r>
              <a:endPara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1" name="ลูกศรเชื่อมต่อแบบตรง 10"/>
            <p:cNvCxnSpPr/>
            <p:nvPr/>
          </p:nvCxnSpPr>
          <p:spPr>
            <a:xfrm flipH="1">
              <a:off x="5419919" y="1818979"/>
              <a:ext cx="295258" cy="39050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ลูกศรเชื่อมต่อแบบตรง 11"/>
            <p:cNvCxnSpPr/>
            <p:nvPr/>
          </p:nvCxnSpPr>
          <p:spPr>
            <a:xfrm flipH="1">
              <a:off x="6053295" y="3173033"/>
              <a:ext cx="822277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ลูกศรเชื่อมต่อแบบตรง 12"/>
            <p:cNvCxnSpPr/>
            <p:nvPr/>
          </p:nvCxnSpPr>
          <p:spPr>
            <a:xfrm flipH="1" flipV="1">
              <a:off x="6089805" y="4187382"/>
              <a:ext cx="749257" cy="25080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ลูกศรเชื่อมต่อแบบตรง 13"/>
            <p:cNvCxnSpPr>
              <a:stCxn id="9" idx="6"/>
            </p:cNvCxnSpPr>
            <p:nvPr/>
          </p:nvCxnSpPr>
          <p:spPr>
            <a:xfrm flipV="1">
              <a:off x="3010233" y="3209543"/>
              <a:ext cx="501621" cy="1904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ลูกศรเชื่อมต่อแบบตรง 14"/>
            <p:cNvCxnSpPr/>
            <p:nvPr/>
          </p:nvCxnSpPr>
          <p:spPr>
            <a:xfrm>
              <a:off x="3302316" y="1879301"/>
              <a:ext cx="380978" cy="30478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ลูกศรเชื่อมต่อแบบตรง 15"/>
            <p:cNvCxnSpPr/>
            <p:nvPr/>
          </p:nvCxnSpPr>
          <p:spPr>
            <a:xfrm flipV="1">
              <a:off x="3035632" y="4373108"/>
              <a:ext cx="522258" cy="43018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ลูกศรเชื่อมต่อแบบตรง 16"/>
            <p:cNvCxnSpPr/>
            <p:nvPr/>
          </p:nvCxnSpPr>
          <p:spPr>
            <a:xfrm flipH="1" flipV="1">
              <a:off x="4810354" y="4373108"/>
              <a:ext cx="9524" cy="61749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98160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>
            <a:grpSpLocks/>
          </p:cNvGrpSpPr>
          <p:nvPr/>
        </p:nvGrpSpPr>
        <p:grpSpPr bwMode="auto">
          <a:xfrm>
            <a:off x="114300" y="381000"/>
            <a:ext cx="8978900" cy="5834063"/>
            <a:chOff x="115612" y="380568"/>
            <a:chExt cx="8784620" cy="5835012"/>
          </a:xfrm>
        </p:grpSpPr>
        <p:sp>
          <p:nvSpPr>
            <p:cNvPr id="3" name="วงรี 2"/>
            <p:cNvSpPr/>
            <p:nvPr/>
          </p:nvSpPr>
          <p:spPr>
            <a:xfrm>
              <a:off x="2289122" y="2349387"/>
              <a:ext cx="4470721" cy="2222862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รับรองความรู้ความสามารถ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e – License.dsd.go.th</a:t>
              </a:r>
              <a:endPara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115612" y="2666940"/>
              <a:ext cx="1905716" cy="1571881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สมุดประจำตัว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16299" y="380568"/>
              <a:ext cx="2590655" cy="1525836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รับรองความรู้ความสามารถ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3759303" y="5032700"/>
              <a:ext cx="1778358" cy="1182880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ผู้ประเมิน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6947922" y="2400196"/>
              <a:ext cx="1952310" cy="1892608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ศูนย์ประเมิน/องค์กรอาชีพ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8" name="ลูกศรเชื่อมต่อแบบตรง 7"/>
            <p:cNvCxnSpPr/>
            <p:nvPr/>
          </p:nvCxnSpPr>
          <p:spPr>
            <a:xfrm flipV="1">
              <a:off x="1985605" y="3467170"/>
              <a:ext cx="279567" cy="1270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ลูกศรเชื่อมต่อแบบตรง 8"/>
            <p:cNvCxnSpPr/>
            <p:nvPr/>
          </p:nvCxnSpPr>
          <p:spPr>
            <a:xfrm rot="16200000" flipH="1">
              <a:off x="4279235" y="2088255"/>
              <a:ext cx="390589" cy="465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ลูกศรเชื่อมต่อแบบตรง 9"/>
            <p:cNvCxnSpPr>
              <a:endCxn id="3" idx="6"/>
            </p:cNvCxnSpPr>
            <p:nvPr/>
          </p:nvCxnSpPr>
          <p:spPr>
            <a:xfrm rot="10800000" flipV="1">
              <a:off x="6759990" y="3443354"/>
              <a:ext cx="191038" cy="1746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ลูกศรเชื่อมต่อแบบตรง 10"/>
            <p:cNvCxnSpPr/>
            <p:nvPr/>
          </p:nvCxnSpPr>
          <p:spPr>
            <a:xfrm rot="16200000" flipV="1">
              <a:off x="4350764" y="4810448"/>
              <a:ext cx="454099" cy="310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44919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>
            <a:grpSpLocks/>
          </p:cNvGrpSpPr>
          <p:nvPr/>
        </p:nvGrpSpPr>
        <p:grpSpPr bwMode="auto">
          <a:xfrm>
            <a:off x="467544" y="188640"/>
            <a:ext cx="8388548" cy="6457562"/>
            <a:chOff x="872633" y="375049"/>
            <a:chExt cx="8054964" cy="6200378"/>
          </a:xfrm>
        </p:grpSpPr>
        <p:sp>
          <p:nvSpPr>
            <p:cNvPr id="3" name="วงรี 2"/>
            <p:cNvSpPr/>
            <p:nvPr/>
          </p:nvSpPr>
          <p:spPr>
            <a:xfrm>
              <a:off x="3339605" y="375049"/>
              <a:ext cx="2603496" cy="1390561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ขอความเห็นชอบ </a:t>
              </a:r>
              <a:r>
                <a:rPr lang="en-US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CIO</a:t>
              </a: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6997200" y="2094202"/>
              <a:ext cx="1930397" cy="1373099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ทรัพย์สิน/ครุภัณฑ์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6695575" y="4662612"/>
              <a:ext cx="1838322" cy="1257220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ค่าเสื่อมราคา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3749179" y="5246775"/>
              <a:ext cx="2079622" cy="1328652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บำรุงรักษา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872633" y="4529271"/>
              <a:ext cx="1730373" cy="1328652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จำหน่าย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872633" y="2094202"/>
              <a:ext cx="1430336" cy="1373099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โอนจัดสรร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สี่เหลี่ยมผืนผ้ามุมมน 8"/>
            <p:cNvSpPr/>
            <p:nvPr/>
          </p:nvSpPr>
          <p:spPr>
            <a:xfrm>
              <a:off x="3034806" y="2738361"/>
              <a:ext cx="3352794" cy="1457474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ทะเบียนทรัพย์สิน/ครุภัณฑ์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e-asset.dsd.go.th</a:t>
              </a:r>
            </a:p>
          </p:txBody>
        </p:sp>
        <p:cxnSp>
          <p:nvCxnSpPr>
            <p:cNvPr id="10" name="ลูกศรเชื่อมต่อแบบตรง 9"/>
            <p:cNvCxnSpPr/>
            <p:nvPr/>
          </p:nvCxnSpPr>
          <p:spPr>
            <a:xfrm>
              <a:off x="4622303" y="1778309"/>
              <a:ext cx="0" cy="68575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ลูกศรเชื่อมต่อแบบตรง 10"/>
            <p:cNvCxnSpPr/>
            <p:nvPr/>
          </p:nvCxnSpPr>
          <p:spPr>
            <a:xfrm>
              <a:off x="2248994" y="3016480"/>
              <a:ext cx="639761" cy="23811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ลูกศรเชื่อมต่อแบบตรง 11"/>
            <p:cNvCxnSpPr/>
            <p:nvPr/>
          </p:nvCxnSpPr>
          <p:spPr>
            <a:xfrm flipV="1">
              <a:off x="2580781" y="4434027"/>
              <a:ext cx="600074" cy="50003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ลูกศรเชื่อมต่อแบบตรง 12"/>
            <p:cNvCxnSpPr/>
            <p:nvPr/>
          </p:nvCxnSpPr>
          <p:spPr>
            <a:xfrm flipH="1" flipV="1">
              <a:off x="6325689" y="4434027"/>
              <a:ext cx="639761" cy="40002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ลูกศรเชื่อมต่อแบบตรง 13"/>
            <p:cNvCxnSpPr/>
            <p:nvPr/>
          </p:nvCxnSpPr>
          <p:spPr>
            <a:xfrm rot="16200000" flipV="1">
              <a:off x="4389758" y="4809446"/>
              <a:ext cx="765126" cy="3016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ลูกศรเชื่อมต่อแบบตรง 14"/>
            <p:cNvCxnSpPr/>
            <p:nvPr/>
          </p:nvCxnSpPr>
          <p:spPr>
            <a:xfrm rot="10800000" flipV="1">
              <a:off x="6413000" y="2952984"/>
              <a:ext cx="609599" cy="24763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352366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>
            <a:grpSpLocks/>
          </p:cNvGrpSpPr>
          <p:nvPr/>
        </p:nvGrpSpPr>
        <p:grpSpPr bwMode="auto">
          <a:xfrm>
            <a:off x="251520" y="260648"/>
            <a:ext cx="8634288" cy="6338974"/>
            <a:chOff x="393628" y="386819"/>
            <a:chExt cx="8419857" cy="6181779"/>
          </a:xfrm>
        </p:grpSpPr>
        <p:sp>
          <p:nvSpPr>
            <p:cNvPr id="3" name="วงรี 2"/>
            <p:cNvSpPr/>
            <p:nvPr/>
          </p:nvSpPr>
          <p:spPr>
            <a:xfrm>
              <a:off x="393628" y="837673"/>
              <a:ext cx="2882817" cy="1612914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ขอรับรองความรู้ความสามารถ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3666959" y="386819"/>
              <a:ext cx="1882721" cy="1219211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ขอมีสมุดประจำตัว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5841771" y="863073"/>
              <a:ext cx="2427218" cy="1419237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รับรองหลักสูตร/ค่าใช้จ่าย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514275" y="3006217"/>
              <a:ext cx="2050991" cy="1501788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ขอเป็นศูนย์ประเมิน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901613" y="4977909"/>
              <a:ext cx="2044641" cy="1524013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ขอขึ้นทะเบียนผู้ประเมิน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3733632" y="5404951"/>
              <a:ext cx="1904945" cy="1163647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สมัครทดสอบ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วงรี 8"/>
            <p:cNvSpPr/>
            <p:nvPr/>
          </p:nvSpPr>
          <p:spPr>
            <a:xfrm>
              <a:off x="6464053" y="4927109"/>
              <a:ext cx="1841447" cy="1179523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สมัครฝึกอบรม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6972038" y="2937954"/>
              <a:ext cx="1841447" cy="1250961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ประเมินเงินสมทบ</a:t>
              </a:r>
              <a:endPara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1" name="สี่เหลี่ยมผืนผ้ามุมมน 10"/>
            <p:cNvSpPr/>
            <p:nvPr/>
          </p:nvSpPr>
          <p:spPr>
            <a:xfrm>
              <a:off x="3527438" y="2810280"/>
              <a:ext cx="2314331" cy="1424857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dirty="0">
                  <a:solidFill>
                    <a:schemeClr val="tx1"/>
                  </a:solidFill>
                </a:rPr>
                <a:t>e-Service</a:t>
              </a:r>
            </a:p>
          </p:txBody>
        </p: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2565265" y="3618997"/>
              <a:ext cx="854050" cy="349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ลูกศรเชื่อมต่อแบบตรง 12"/>
            <p:cNvCxnSpPr/>
            <p:nvPr/>
          </p:nvCxnSpPr>
          <p:spPr>
            <a:xfrm>
              <a:off x="2900219" y="2134672"/>
              <a:ext cx="790552" cy="56833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ลูกศรเชื่อมต่อแบบตรง 13"/>
            <p:cNvCxnSpPr/>
            <p:nvPr/>
          </p:nvCxnSpPr>
          <p:spPr>
            <a:xfrm flipV="1">
              <a:off x="2684325" y="4635006"/>
              <a:ext cx="731816" cy="57944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ลูกศรเชื่อมต่อแบบตรง 14"/>
            <p:cNvCxnSpPr>
              <a:stCxn id="4" idx="4"/>
            </p:cNvCxnSpPr>
            <p:nvPr/>
          </p:nvCxnSpPr>
          <p:spPr>
            <a:xfrm rot="5400000">
              <a:off x="4240809" y="1959252"/>
              <a:ext cx="720731" cy="1428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ลูกศรเชื่อมต่อแบบตรง 15"/>
            <p:cNvCxnSpPr/>
            <p:nvPr/>
          </p:nvCxnSpPr>
          <p:spPr>
            <a:xfrm flipH="1">
              <a:off x="6019566" y="3563435"/>
              <a:ext cx="91437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ลูกศรเชื่อมต่อแบบตรง 16"/>
            <p:cNvCxnSpPr/>
            <p:nvPr/>
          </p:nvCxnSpPr>
          <p:spPr>
            <a:xfrm rot="10800000" flipV="1">
              <a:off x="5879870" y="2263260"/>
              <a:ext cx="655619" cy="47942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ลูกศรเชื่อมต่อแบบตรง 17"/>
            <p:cNvCxnSpPr/>
            <p:nvPr/>
          </p:nvCxnSpPr>
          <p:spPr>
            <a:xfrm rot="10800000">
              <a:off x="5994166" y="4546105"/>
              <a:ext cx="676255" cy="57944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 flipH="1" flipV="1">
              <a:off x="4644830" y="4708032"/>
              <a:ext cx="4763" cy="64294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216207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>
            <a:grpSpLocks/>
          </p:cNvGrpSpPr>
          <p:nvPr/>
        </p:nvGrpSpPr>
        <p:grpSpPr bwMode="auto">
          <a:xfrm>
            <a:off x="0" y="260648"/>
            <a:ext cx="9108504" cy="5904929"/>
            <a:chOff x="-3" y="382195"/>
            <a:chExt cx="9108506" cy="5905023"/>
          </a:xfrm>
        </p:grpSpPr>
        <p:sp>
          <p:nvSpPr>
            <p:cNvPr id="3" name="วงรี 2"/>
            <p:cNvSpPr/>
            <p:nvPr/>
          </p:nvSpPr>
          <p:spPr>
            <a:xfrm>
              <a:off x="-3" y="2323738"/>
              <a:ext cx="2476501" cy="1790728"/>
            </a:xfrm>
            <a:prstGeom prst="ellipse">
              <a:avLst/>
            </a:prstGeom>
            <a:solidFill>
              <a:srgbClr val="FF9B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ขอขึ้นทะเบียนเป็น</a:t>
              </a:r>
              <a:b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ผู้ประเมิน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3551236" y="382195"/>
              <a:ext cx="2176462" cy="1304946"/>
            </a:xfrm>
            <a:prstGeom prst="ellipse">
              <a:avLst/>
            </a:prstGeom>
            <a:solidFill>
              <a:srgbClr val="FF9B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ขอมีสมุดประจำตัว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635894" y="4918771"/>
              <a:ext cx="2108200" cy="1368447"/>
            </a:xfrm>
            <a:prstGeom prst="ellipse">
              <a:avLst/>
            </a:prstGeom>
            <a:solidFill>
              <a:srgbClr val="FF9B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ขอเป็นศูนย์ประเมิน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6593902" y="2260237"/>
              <a:ext cx="2514601" cy="1892330"/>
            </a:xfrm>
            <a:prstGeom prst="ellipse">
              <a:avLst/>
            </a:prstGeom>
            <a:solidFill>
              <a:srgbClr val="FF9B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ขอรับรองความรู้ความสามารถ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8" name="ลูกศรเชื่อมต่อแบบตรง 7"/>
            <p:cNvCxnSpPr/>
            <p:nvPr/>
          </p:nvCxnSpPr>
          <p:spPr>
            <a:xfrm>
              <a:off x="4639467" y="1832722"/>
              <a:ext cx="4539" cy="34970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ลูกศรเชื่อมต่อแบบตรง 9"/>
            <p:cNvCxnSpPr/>
            <p:nvPr/>
          </p:nvCxnSpPr>
          <p:spPr>
            <a:xfrm flipV="1">
              <a:off x="4643436" y="4370504"/>
              <a:ext cx="0" cy="47625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สี่เหลี่ยมผืนผ้ามุมมน 10"/>
            <p:cNvSpPr/>
            <p:nvPr/>
          </p:nvSpPr>
          <p:spPr>
            <a:xfrm>
              <a:off x="3009898" y="2336439"/>
              <a:ext cx="3086100" cy="1842982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e-Payment </a:t>
              </a:r>
              <a:endPara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ชำระค่าธรรมเนียม</a:t>
              </a:r>
              <a:endPara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cxnSp>
        <p:nvCxnSpPr>
          <p:cNvPr id="13" name="ลูกศรเชื่อมต่อแบบตรง 12"/>
          <p:cNvCxnSpPr/>
          <p:nvPr/>
        </p:nvCxnSpPr>
        <p:spPr bwMode="auto">
          <a:xfrm>
            <a:off x="2549369" y="3174913"/>
            <a:ext cx="352772" cy="3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/>
          <p:nvPr/>
        </p:nvCxnSpPr>
        <p:spPr bwMode="auto">
          <a:xfrm flipH="1">
            <a:off x="6156176" y="3161391"/>
            <a:ext cx="357117" cy="3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3980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>
            <a:grpSpLocks/>
          </p:cNvGrpSpPr>
          <p:nvPr/>
        </p:nvGrpSpPr>
        <p:grpSpPr bwMode="auto">
          <a:xfrm>
            <a:off x="203200" y="676275"/>
            <a:ext cx="8877300" cy="3752850"/>
            <a:chOff x="203195" y="676286"/>
            <a:chExt cx="8877304" cy="3753985"/>
          </a:xfrm>
        </p:grpSpPr>
        <p:sp>
          <p:nvSpPr>
            <p:cNvPr id="3" name="วงรี 2"/>
            <p:cNvSpPr/>
            <p:nvPr/>
          </p:nvSpPr>
          <p:spPr>
            <a:xfrm>
              <a:off x="2628896" y="676286"/>
              <a:ext cx="3276601" cy="129102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DSD Smart Skill &amp; </a:t>
              </a:r>
              <a:r>
                <a:rPr lang="en-US" sz="3200" b="1" dirty="0" err="1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Serivces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6337298" y="2916925"/>
              <a:ext cx="2743201" cy="1513345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DSD Smart Advance Technology</a:t>
              </a: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203195" y="2815296"/>
              <a:ext cx="1858964" cy="146729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Smart </a:t>
              </a:r>
              <a:r>
                <a:rPr lang="en-US" sz="3200" b="1" dirty="0" err="1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Labour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6" name="ลูกศรเชื่อมต่อแบบตรง 5"/>
            <p:cNvCxnSpPr/>
            <p:nvPr/>
          </p:nvCxnSpPr>
          <p:spPr>
            <a:xfrm flipV="1">
              <a:off x="2192167" y="3585466"/>
              <a:ext cx="713581" cy="906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ลูกศรเชื่อมต่อแบบตรง 6"/>
            <p:cNvCxnSpPr/>
            <p:nvPr/>
          </p:nvCxnSpPr>
          <p:spPr>
            <a:xfrm flipH="1">
              <a:off x="4267197" y="2140404"/>
              <a:ext cx="3175" cy="56914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9" name="สี่เหลี่ยมผืนผ้ามุมมน 8"/>
            <p:cNvSpPr/>
            <p:nvPr/>
          </p:nvSpPr>
          <p:spPr>
            <a:xfrm>
              <a:off x="3035756" y="2900838"/>
              <a:ext cx="2577641" cy="1529433"/>
            </a:xfrm>
            <a:prstGeom prst="roundRect">
              <a:avLst/>
            </a:prstGeom>
            <a:solidFill>
              <a:schemeClr val="accent5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Mobile Application</a:t>
              </a:r>
            </a:p>
          </p:txBody>
        </p:sp>
      </p:grpSp>
      <p:cxnSp>
        <p:nvCxnSpPr>
          <p:cNvPr id="10" name="ลูกศรเชื่อมต่อแบบตรง 9"/>
          <p:cNvCxnSpPr/>
          <p:nvPr/>
        </p:nvCxnSpPr>
        <p:spPr bwMode="auto">
          <a:xfrm flipH="1">
            <a:off x="5698356" y="3593636"/>
            <a:ext cx="52982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04073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8"/>
          <p:cNvGrpSpPr>
            <a:grpSpLocks/>
          </p:cNvGrpSpPr>
          <p:nvPr/>
        </p:nvGrpSpPr>
        <p:grpSpPr bwMode="auto">
          <a:xfrm>
            <a:off x="127000" y="548680"/>
            <a:ext cx="8947150" cy="6011863"/>
            <a:chOff x="126367" y="523875"/>
            <a:chExt cx="8947972" cy="6011860"/>
          </a:xfrm>
        </p:grpSpPr>
        <p:sp>
          <p:nvSpPr>
            <p:cNvPr id="3" name="สี่เหลี่ยมผืนผ้ามุมมน 2"/>
            <p:cNvSpPr/>
            <p:nvPr/>
          </p:nvSpPr>
          <p:spPr>
            <a:xfrm>
              <a:off x="2996831" y="2843211"/>
              <a:ext cx="3391212" cy="1529435"/>
            </a:xfrm>
            <a:prstGeom prst="roundRect">
              <a:avLst/>
            </a:prstGeom>
            <a:solidFill>
              <a:srgbClr val="00206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DSD Smart Skill &amp; </a:t>
              </a:r>
              <a:r>
                <a:rPr lang="en-US" sz="4000" b="1" dirty="0" err="1">
                  <a:latin typeface="TH SarabunPSK" panose="020B0500040200020003" pitchFamily="34" charset="-34"/>
                  <a:cs typeface="TH SarabunPSK" panose="020B0500040200020003" pitchFamily="34" charset="-34"/>
                </a:rPr>
                <a:t>Serivces</a:t>
              </a:r>
              <a:endPara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2934913" y="523875"/>
              <a:ext cx="3364221" cy="1290637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ตรวจประวัติใน</a:t>
              </a:r>
              <a:b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สมุดประจำตัว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6948258" y="2852935"/>
              <a:ext cx="2126081" cy="1504949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ตรวจผู้ขึ้นทะเบียนผู้ประเมิน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126367" y="2565399"/>
              <a:ext cx="2413223" cy="2273299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ตรวจหนังสือรับรองความรู้ความสามารถ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8" name="ลูกศรเชื่อมต่อแบบตรง 7"/>
            <p:cNvCxnSpPr/>
            <p:nvPr/>
          </p:nvCxnSpPr>
          <p:spPr>
            <a:xfrm>
              <a:off x="4616229" y="1925637"/>
              <a:ext cx="0" cy="7048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วงรี 9"/>
            <p:cNvSpPr/>
            <p:nvPr/>
          </p:nvSpPr>
          <p:spPr>
            <a:xfrm>
              <a:off x="2882520" y="5245098"/>
              <a:ext cx="3924661" cy="1290637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ตรวจศูนย์ประเมินความรู้ความสามารถ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cxnSp>
        <p:nvCxnSpPr>
          <p:cNvPr id="15" name="ลูกศรเชื่อมต่อแบบตรง 14"/>
          <p:cNvCxnSpPr/>
          <p:nvPr/>
        </p:nvCxnSpPr>
        <p:spPr>
          <a:xfrm>
            <a:off x="2575248" y="3608607"/>
            <a:ext cx="36004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8"/>
          <p:cNvCxnSpPr/>
          <p:nvPr/>
        </p:nvCxnSpPr>
        <p:spPr>
          <a:xfrm flipH="1">
            <a:off x="6516216" y="3607930"/>
            <a:ext cx="36004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ลูกศรเชื่อมต่อแบบตรง 21"/>
          <p:cNvCxnSpPr/>
          <p:nvPr/>
        </p:nvCxnSpPr>
        <p:spPr>
          <a:xfrm flipV="1">
            <a:off x="4692650" y="4581128"/>
            <a:ext cx="0" cy="50405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82890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8"/>
          <p:cNvGrpSpPr>
            <a:grpSpLocks/>
          </p:cNvGrpSpPr>
          <p:nvPr/>
        </p:nvGrpSpPr>
        <p:grpSpPr bwMode="auto">
          <a:xfrm>
            <a:off x="76200" y="847725"/>
            <a:ext cx="8982075" cy="4525491"/>
            <a:chOff x="76685" y="847725"/>
            <a:chExt cx="8981985" cy="3573671"/>
          </a:xfrm>
        </p:grpSpPr>
        <p:sp>
          <p:nvSpPr>
            <p:cNvPr id="3" name="สี่เหลี่ยมผืนผ้ามุมมน 2"/>
            <p:cNvSpPr/>
            <p:nvPr/>
          </p:nvSpPr>
          <p:spPr>
            <a:xfrm>
              <a:off x="3419605" y="2891957"/>
              <a:ext cx="2537122" cy="1529439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Smart </a:t>
              </a:r>
              <a:r>
                <a:rPr lang="en-US" sz="4000" b="1" dirty="0" err="1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Labour</a:t>
              </a:r>
              <a:endParaRPr lang="en-US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3238953" y="847725"/>
              <a:ext cx="2814610" cy="1290713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สมัคร/ตรวจผลฝึกอบรม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76685" y="2949697"/>
              <a:ext cx="2781272" cy="1466935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ตรวจผลรับรองหลักสูตร/ค่าใช้จ่าย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6517108" y="2900482"/>
              <a:ext cx="2541562" cy="1466935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สมัคร/ตรวจผลทดสอบมาตรฐานฯ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cxnSp>
        <p:nvCxnSpPr>
          <p:cNvPr id="12" name="ลูกศรเชื่อมต่อแบบตรง 11"/>
          <p:cNvCxnSpPr/>
          <p:nvPr/>
        </p:nvCxnSpPr>
        <p:spPr>
          <a:xfrm>
            <a:off x="4716016" y="2636912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2915816" y="4437112"/>
            <a:ext cx="32268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/>
          <p:nvPr/>
        </p:nvCxnSpPr>
        <p:spPr>
          <a:xfrm flipH="1">
            <a:off x="6084168" y="4437112"/>
            <a:ext cx="36004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52741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"/>
          <p:cNvGrpSpPr>
            <a:grpSpLocks/>
          </p:cNvGrpSpPr>
          <p:nvPr/>
        </p:nvGrpSpPr>
        <p:grpSpPr bwMode="auto">
          <a:xfrm>
            <a:off x="179512" y="236538"/>
            <a:ext cx="8807450" cy="6094412"/>
            <a:chOff x="25400" y="248901"/>
            <a:chExt cx="8807449" cy="6094738"/>
          </a:xfrm>
        </p:grpSpPr>
        <p:sp>
          <p:nvSpPr>
            <p:cNvPr id="3" name="สี่เหลี่ยมผืนผ้ามุมมน 2"/>
            <p:cNvSpPr/>
            <p:nvPr/>
          </p:nvSpPr>
          <p:spPr>
            <a:xfrm>
              <a:off x="3467100" y="2394336"/>
              <a:ext cx="2590800" cy="1910846"/>
            </a:xfrm>
            <a:prstGeom prst="roundRect">
              <a:avLst/>
            </a:prstGeom>
            <a:solidFill>
              <a:schemeClr val="tx2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DSD Smart Advance Technology</a:t>
              </a:r>
            </a:p>
          </p:txBody>
        </p:sp>
        <p:sp>
          <p:nvSpPr>
            <p:cNvPr id="4" name="วงรี 3"/>
            <p:cNvSpPr/>
            <p:nvPr/>
          </p:nvSpPr>
          <p:spPr>
            <a:xfrm>
              <a:off x="3211513" y="248901"/>
              <a:ext cx="2998787" cy="134150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หลักสูตรฝึกอบรมเทคโนโลยีชั้นสูง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25400" y="3909872"/>
              <a:ext cx="2717800" cy="20971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ความต้องการฝึกหรือทดสอบมาตรฐาน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วงรี 5"/>
            <p:cNvSpPr/>
            <p:nvPr/>
          </p:nvSpPr>
          <p:spPr>
            <a:xfrm>
              <a:off x="3038475" y="5032294"/>
              <a:ext cx="3616325" cy="131134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รายชื่อหลักสูตรเทคโนโลยีชั้นสูง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6946899" y="3892408"/>
              <a:ext cx="1885950" cy="122561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สมัครฝึกอบรม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6794499" y="1423714"/>
              <a:ext cx="1787525" cy="121926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ข่าวฝึกอบรม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วงรี 8"/>
            <p:cNvSpPr/>
            <p:nvPr/>
          </p:nvSpPr>
          <p:spPr>
            <a:xfrm>
              <a:off x="649288" y="1514206"/>
              <a:ext cx="1890712" cy="132087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ติดต่อฝึกอบรม</a:t>
              </a:r>
              <a:endParaRPr lang="en-US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0" name="ลูกศรเชื่อมต่อแบบตรง 9"/>
            <p:cNvCxnSpPr/>
            <p:nvPr/>
          </p:nvCxnSpPr>
          <p:spPr>
            <a:xfrm>
              <a:off x="2436813" y="2566775"/>
              <a:ext cx="877887" cy="26830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ลูกศรเชื่อมต่อแบบตรง 10"/>
            <p:cNvCxnSpPr/>
            <p:nvPr/>
          </p:nvCxnSpPr>
          <p:spPr>
            <a:xfrm flipV="1">
              <a:off x="2590800" y="4076568"/>
              <a:ext cx="817563" cy="45722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4732337" y="1719005"/>
              <a:ext cx="0" cy="62868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ลูกศรเชื่อมต่อแบบตรง 12"/>
            <p:cNvCxnSpPr/>
            <p:nvPr/>
          </p:nvCxnSpPr>
          <p:spPr>
            <a:xfrm flipH="1">
              <a:off x="6172199" y="2401666"/>
              <a:ext cx="809625" cy="32863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ลูกศรเชื่อมต่อแบบตรง 13"/>
            <p:cNvCxnSpPr/>
            <p:nvPr/>
          </p:nvCxnSpPr>
          <p:spPr>
            <a:xfrm flipH="1" flipV="1">
              <a:off x="6172199" y="4028940"/>
              <a:ext cx="773113" cy="38260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ลูกศรเชื่อมต่อแบบตรง 14"/>
            <p:cNvCxnSpPr/>
            <p:nvPr/>
          </p:nvCxnSpPr>
          <p:spPr>
            <a:xfrm flipV="1">
              <a:off x="4732337" y="4398848"/>
              <a:ext cx="0" cy="61915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126641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มุมมน 15"/>
          <p:cNvSpPr/>
          <p:nvPr/>
        </p:nvSpPr>
        <p:spPr>
          <a:xfrm>
            <a:off x="137142" y="177410"/>
            <a:ext cx="3180119" cy="496855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โครงการฝึกอบรมฝีมือแรงงานในพื้นที่จังหวัดชายแดนภาคใต้ </a:t>
            </a:r>
            <a:endParaRPr lang="en-US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137142" y="791424"/>
            <a:ext cx="3180119" cy="417833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โครงการเพิ่มศักยภาพแรงงานรองรับ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Thailand 4.0</a:t>
            </a: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137142" y="1314261"/>
            <a:ext cx="3180119" cy="608423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โครงการศูนย์ฝึกอบรมเทคโนโลยีชั้นสูงรองรับอุตสาหกรรมแห่งอนาคต</a:t>
            </a:r>
            <a:endParaRPr lang="en-US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สี่เหลี่ยมผืนผ้ามุมมน 18"/>
          <p:cNvSpPr/>
          <p:nvPr/>
        </p:nvSpPr>
        <p:spPr>
          <a:xfrm>
            <a:off x="251520" y="2132856"/>
            <a:ext cx="3180119" cy="546468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โครงการจัดทำมาตรฐานฝีมือแรงงานและพัฒนาหลักสูตรรองรับ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Thailand 4.0</a:t>
            </a:r>
          </a:p>
        </p:txBody>
      </p:sp>
      <p:sp>
        <p:nvSpPr>
          <p:cNvPr id="20" name="สี่เหลี่ยมผืนผ้ามุมมน 19"/>
          <p:cNvSpPr/>
          <p:nvPr/>
        </p:nvSpPr>
        <p:spPr>
          <a:xfrm>
            <a:off x="179512" y="2852936"/>
            <a:ext cx="3180119" cy="479697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โครงการเพิ่มผลิตภาพแรงงานสู่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 4.0</a:t>
            </a:r>
          </a:p>
        </p:txBody>
      </p:sp>
      <p:sp>
        <p:nvSpPr>
          <p:cNvPr id="25" name="สี่เหลี่ยมผืนผ้ามุมมน 24"/>
          <p:cNvSpPr/>
          <p:nvPr/>
        </p:nvSpPr>
        <p:spPr>
          <a:xfrm>
            <a:off x="179512" y="3645024"/>
            <a:ext cx="3180119" cy="609315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โครงการเพิ่มทักษะกำลังแรงงานในพื้นที่ 10 จังหวัด ในพื้นที่ เขตพัฒนาเศรษฐกิจพิเศษ (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SEZ) </a:t>
            </a:r>
          </a:p>
        </p:txBody>
      </p:sp>
      <p:sp>
        <p:nvSpPr>
          <p:cNvPr id="27" name="สี่เหลี่ยมผืนผ้ามุมมน 26"/>
          <p:cNvSpPr/>
          <p:nvPr/>
        </p:nvSpPr>
        <p:spPr>
          <a:xfrm>
            <a:off x="179512" y="4581128"/>
            <a:ext cx="3180119" cy="840952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พัฒนาอุตสาหกรรมเทคโนโลยีชั้นสูงและอุตสาหกรรมแห่งอนาคตในพื้นที่ระเบียงเศรษฐกิจภาคตะวันออก (จังหวัดชลบุรี ระยอง ฉะเชิงเทรา)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28" name="สี่เหลี่ยมผืนผ้ามุมมน 27"/>
          <p:cNvSpPr/>
          <p:nvPr/>
        </p:nvSpPr>
        <p:spPr>
          <a:xfrm>
            <a:off x="156842" y="5761176"/>
            <a:ext cx="3180119" cy="806511"/>
          </a:xfrm>
          <a:prstGeom prst="roundRect">
            <a:avLst/>
          </a:prstGeom>
          <a:ln w="28575">
            <a:solidFill>
              <a:srgbClr val="7030A0"/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โครงการควบคุมและกำกับดูแลการประกอบอาชีพที่อาจเป็นอันตรายต่อสาธารณะหรือต้องใช้ความรู้ ความสามารถสู่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Safety At Work</a:t>
            </a:r>
          </a:p>
        </p:txBody>
      </p:sp>
      <p:sp>
        <p:nvSpPr>
          <p:cNvPr id="38" name="สี่เหลี่ยมผืนผ้ามุมมน 37"/>
          <p:cNvSpPr/>
          <p:nvPr/>
        </p:nvSpPr>
        <p:spPr>
          <a:xfrm>
            <a:off x="6004348" y="101233"/>
            <a:ext cx="2962088" cy="573032"/>
          </a:xfrm>
          <a:prstGeom prst="roundRect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โครงการยกระดับแรงงานไทยให้ได้มาตรฐานฝีมือแรงงาน เพื่อรองรับการแข่งขัน</a:t>
            </a:r>
          </a:p>
        </p:txBody>
      </p:sp>
      <p:sp>
        <p:nvSpPr>
          <p:cNvPr id="39" name="สี่เหลี่ยมผืนผ้ามุมมน 38"/>
          <p:cNvSpPr/>
          <p:nvPr/>
        </p:nvSpPr>
        <p:spPr>
          <a:xfrm>
            <a:off x="6004348" y="798177"/>
            <a:ext cx="2962088" cy="573032"/>
          </a:xfrm>
          <a:prstGeom prst="roundRect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11. โครงการพัฒนาฝีมือให้แก่กลุ่มวิสาหกิจชุมชนและผู้มีรายได้น้อย (20 จังหวัด)</a:t>
            </a:r>
            <a:endParaRPr lang="en-US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สี่เหลี่ยมผืนผ้ามุมมน 39"/>
          <p:cNvSpPr/>
          <p:nvPr/>
        </p:nvSpPr>
        <p:spPr>
          <a:xfrm>
            <a:off x="6012160" y="1556792"/>
            <a:ext cx="2962088" cy="1088747"/>
          </a:xfrm>
          <a:prstGeom prst="roundRect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12. โครงการพัฒนาฝีมือแรงงานนานาชาติเพื่อการพัฒนาความร่วมมือทางเศรษฐกิจในอนุภูมิภาคลุ่มน้ำโขงและภูมิภาคเอเชียตะวันออกเฉียงใต้ (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GMS-ASEAN)</a:t>
            </a:r>
          </a:p>
        </p:txBody>
      </p:sp>
      <p:sp>
        <p:nvSpPr>
          <p:cNvPr id="41" name="สี่เหลี่ยมผืนผ้ามุมมน 40"/>
          <p:cNvSpPr/>
          <p:nvPr/>
        </p:nvSpPr>
        <p:spPr>
          <a:xfrm>
            <a:off x="6181912" y="3140968"/>
            <a:ext cx="2962088" cy="606439"/>
          </a:xfrm>
          <a:prstGeom prst="roundRect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13. ผลผลิต พัฒนา/ขับเคลื่อนความร่วมมือเครือข่ายและส่งเสริมการพัฒนาฝีมือแรงงาน</a:t>
            </a:r>
          </a:p>
        </p:txBody>
      </p:sp>
      <p:sp>
        <p:nvSpPr>
          <p:cNvPr id="43" name="สี่เหลี่ยมผืนผ้ามุมมน 42"/>
          <p:cNvSpPr/>
          <p:nvPr/>
        </p:nvSpPr>
        <p:spPr>
          <a:xfrm>
            <a:off x="5940152" y="4509120"/>
            <a:ext cx="2962088" cy="584959"/>
          </a:xfrm>
          <a:prstGeom prst="roundRect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14. โครงการฝึกอบรมแรงงานกลุ่มเป้าหมายเฉพาะเพื่อเพิ่มโอกาสในการประกอบอาชีพ</a:t>
            </a:r>
          </a:p>
        </p:txBody>
      </p:sp>
      <p:sp>
        <p:nvSpPr>
          <p:cNvPr id="44" name="สี่เหลี่ยมผืนผ้ามุมมน 43"/>
          <p:cNvSpPr/>
          <p:nvPr/>
        </p:nvSpPr>
        <p:spPr>
          <a:xfrm>
            <a:off x="5940152" y="5445224"/>
            <a:ext cx="2962088" cy="551489"/>
          </a:xfrm>
          <a:prstGeom prst="roundRect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15. โครงการฝึกอบรมแรงงานผู้สูงอายุเพื่อเพิ่มโอกาสในการประกอบอาชีพ</a:t>
            </a:r>
          </a:p>
        </p:txBody>
      </p:sp>
      <p:cxnSp>
        <p:nvCxnSpPr>
          <p:cNvPr id="24" name="ตัวเชื่อมต่อหักมุม 23"/>
          <p:cNvCxnSpPr>
            <a:stCxn id="28" idx="3"/>
            <a:endCxn id="88" idx="2"/>
          </p:cNvCxnSpPr>
          <p:nvPr/>
        </p:nvCxnSpPr>
        <p:spPr>
          <a:xfrm flipV="1">
            <a:off x="3336961" y="5733256"/>
            <a:ext cx="730983" cy="431176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ตัวเชื่อมต่อหักมุม 52"/>
          <p:cNvCxnSpPr>
            <a:stCxn id="55" idx="0"/>
            <a:endCxn id="16" idx="3"/>
          </p:cNvCxnSpPr>
          <p:nvPr/>
        </p:nvCxnSpPr>
        <p:spPr>
          <a:xfrm rot="16200000" flipV="1">
            <a:off x="3577176" y="165923"/>
            <a:ext cx="698906" cy="1218735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วงรี 54"/>
          <p:cNvSpPr/>
          <p:nvPr/>
        </p:nvSpPr>
        <p:spPr>
          <a:xfrm>
            <a:off x="3635896" y="1124744"/>
            <a:ext cx="1800200" cy="79208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dirty="0" smtClean="0"/>
              <a:t>ระบบรายงานผล</a:t>
            </a:r>
            <a:br>
              <a:rPr lang="th-TH" sz="1800" dirty="0" smtClean="0"/>
            </a:br>
            <a:r>
              <a:rPr lang="th-TH" sz="1800" dirty="0" smtClean="0"/>
              <a:t>การพัฒนาฝีมือแรงงาน</a:t>
            </a:r>
            <a:endParaRPr lang="th-TH" sz="1800" dirty="0"/>
          </a:p>
        </p:txBody>
      </p:sp>
      <p:cxnSp>
        <p:nvCxnSpPr>
          <p:cNvPr id="59" name="รูปร่าง 58"/>
          <p:cNvCxnSpPr>
            <a:stCxn id="17" idx="3"/>
            <a:endCxn id="55" idx="0"/>
          </p:cNvCxnSpPr>
          <p:nvPr/>
        </p:nvCxnSpPr>
        <p:spPr>
          <a:xfrm>
            <a:off x="3317261" y="1000341"/>
            <a:ext cx="1218735" cy="124403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หักมุม 60"/>
          <p:cNvCxnSpPr>
            <a:stCxn id="18" idx="3"/>
            <a:endCxn id="55" idx="2"/>
          </p:cNvCxnSpPr>
          <p:nvPr/>
        </p:nvCxnSpPr>
        <p:spPr>
          <a:xfrm flipV="1">
            <a:off x="3317261" y="1520788"/>
            <a:ext cx="318635" cy="97685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ตัวเชื่อมต่อหักมุม 62"/>
          <p:cNvCxnSpPr>
            <a:stCxn id="19" idx="3"/>
            <a:endCxn id="55" idx="3"/>
          </p:cNvCxnSpPr>
          <p:nvPr/>
        </p:nvCxnSpPr>
        <p:spPr>
          <a:xfrm flipV="1">
            <a:off x="3431639" y="1800833"/>
            <a:ext cx="467890" cy="60525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รูปร่าง 64"/>
          <p:cNvCxnSpPr>
            <a:stCxn id="20" idx="3"/>
            <a:endCxn id="55" idx="3"/>
          </p:cNvCxnSpPr>
          <p:nvPr/>
        </p:nvCxnSpPr>
        <p:spPr>
          <a:xfrm flipV="1">
            <a:off x="3359631" y="1800833"/>
            <a:ext cx="539898" cy="1291952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รูปร่าง 66"/>
          <p:cNvCxnSpPr>
            <a:stCxn id="25" idx="3"/>
            <a:endCxn id="55" idx="3"/>
          </p:cNvCxnSpPr>
          <p:nvPr/>
        </p:nvCxnSpPr>
        <p:spPr>
          <a:xfrm flipV="1">
            <a:off x="3359631" y="1800833"/>
            <a:ext cx="539898" cy="2148849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รูปร่าง 69"/>
          <p:cNvCxnSpPr>
            <a:stCxn id="27" idx="3"/>
            <a:endCxn id="55" idx="3"/>
          </p:cNvCxnSpPr>
          <p:nvPr/>
        </p:nvCxnSpPr>
        <p:spPr>
          <a:xfrm flipV="1">
            <a:off x="3359631" y="1800833"/>
            <a:ext cx="539898" cy="3200771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วงรี 87"/>
          <p:cNvSpPr/>
          <p:nvPr/>
        </p:nvSpPr>
        <p:spPr>
          <a:xfrm>
            <a:off x="4067944" y="5301208"/>
            <a:ext cx="1440160" cy="86409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/>
              <a:t>ระบบรับรองความรู้ความสามารถ</a:t>
            </a:r>
            <a:endParaRPr lang="th-TH" sz="1400" dirty="0"/>
          </a:p>
        </p:txBody>
      </p:sp>
      <p:cxnSp>
        <p:nvCxnSpPr>
          <p:cNvPr id="94" name="ตัวเชื่อมต่อหักมุม 93"/>
          <p:cNvCxnSpPr>
            <a:stCxn id="41" idx="1"/>
            <a:endCxn id="55" idx="6"/>
          </p:cNvCxnSpPr>
          <p:nvPr/>
        </p:nvCxnSpPr>
        <p:spPr>
          <a:xfrm rot="10800000">
            <a:off x="5436096" y="1520788"/>
            <a:ext cx="745816" cy="19234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รูปร่าง 103"/>
          <p:cNvCxnSpPr>
            <a:stCxn id="38" idx="1"/>
            <a:endCxn id="55" idx="0"/>
          </p:cNvCxnSpPr>
          <p:nvPr/>
        </p:nvCxnSpPr>
        <p:spPr>
          <a:xfrm rot="10800000" flipV="1">
            <a:off x="4535996" y="387748"/>
            <a:ext cx="1468352" cy="736995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ตัวเชื่อมต่อหักมุม 105"/>
          <p:cNvCxnSpPr>
            <a:stCxn id="39" idx="1"/>
            <a:endCxn id="55" idx="6"/>
          </p:cNvCxnSpPr>
          <p:nvPr/>
        </p:nvCxnSpPr>
        <p:spPr>
          <a:xfrm rot="10800000" flipV="1">
            <a:off x="5436096" y="1084692"/>
            <a:ext cx="568252" cy="436095"/>
          </a:xfrm>
          <a:prstGeom prst="bentConnector3">
            <a:avLst>
              <a:gd name="adj1" fmla="val 6341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ตัวเชื่อมต่อหักมุม 108"/>
          <p:cNvCxnSpPr>
            <a:stCxn id="43" idx="1"/>
            <a:endCxn id="55" idx="6"/>
          </p:cNvCxnSpPr>
          <p:nvPr/>
        </p:nvCxnSpPr>
        <p:spPr>
          <a:xfrm rot="10800000">
            <a:off x="5436096" y="1520788"/>
            <a:ext cx="504056" cy="3280812"/>
          </a:xfrm>
          <a:prstGeom prst="bentConnector3">
            <a:avLst>
              <a:gd name="adj1" fmla="val 5755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ตัวเชื่อมต่อหักมุม 115"/>
          <p:cNvCxnSpPr>
            <a:stCxn id="44" idx="1"/>
            <a:endCxn id="55" idx="6"/>
          </p:cNvCxnSpPr>
          <p:nvPr/>
        </p:nvCxnSpPr>
        <p:spPr>
          <a:xfrm rot="10800000">
            <a:off x="5436096" y="1520789"/>
            <a:ext cx="504056" cy="4200181"/>
          </a:xfrm>
          <a:prstGeom prst="bentConnector3">
            <a:avLst>
              <a:gd name="adj1" fmla="val 5566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0079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แนวทางการรายงานในระบบสนเทศ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53000"/>
          </a:xfrm>
        </p:spPr>
        <p:txBody>
          <a:bodyPr/>
          <a:lstStyle/>
          <a:p>
            <a:r>
              <a:rPr lang="th-TH" sz="2400" dirty="0" smtClean="0"/>
              <a:t>การดำเนินงานตามแผนยุทธศาสตร์(มีจำนวนเป้าหมาย)</a:t>
            </a:r>
          </a:p>
          <a:p>
            <a:pPr lvl="1"/>
            <a:r>
              <a:rPr lang="th-TH" sz="2000" dirty="0" smtClean="0"/>
              <a:t>บันทึกแผนการดำเนินงาน (เปิดฝึก</a:t>
            </a:r>
            <a:r>
              <a:rPr lang="en-US" sz="2000" dirty="0" smtClean="0"/>
              <a:t>,</a:t>
            </a:r>
            <a:r>
              <a:rPr lang="th-TH" sz="2000" dirty="0" smtClean="0"/>
              <a:t>ทดสอบ</a:t>
            </a:r>
            <a:r>
              <a:rPr lang="en-US" sz="2000" dirty="0" smtClean="0"/>
              <a:t> </a:t>
            </a:r>
            <a:r>
              <a:rPr lang="th-TH" sz="2000" dirty="0" smtClean="0"/>
              <a:t>เมื่อไร จำนวนกี่คน เป็นต้น  )</a:t>
            </a:r>
          </a:p>
          <a:p>
            <a:pPr lvl="1"/>
            <a:r>
              <a:rPr lang="th-TH" sz="2000" dirty="0" smtClean="0"/>
              <a:t>บันทึกผลการดำเนินงาน (คนเข้า</a:t>
            </a:r>
            <a:r>
              <a:rPr lang="en-US" sz="2000" dirty="0" smtClean="0"/>
              <a:t>,</a:t>
            </a:r>
            <a:r>
              <a:rPr lang="th-TH" sz="2000" dirty="0" smtClean="0"/>
              <a:t>คนผ่าน)</a:t>
            </a:r>
          </a:p>
          <a:p>
            <a:pPr lvl="1"/>
            <a:r>
              <a:rPr lang="th-TH" sz="2000" dirty="0" smtClean="0"/>
              <a:t>บันทึกผลการติดตาม (การมีงานทำ</a:t>
            </a:r>
            <a:r>
              <a:rPr lang="en-US" sz="2000" dirty="0" smtClean="0"/>
              <a:t>,</a:t>
            </a:r>
            <a:r>
              <a:rPr lang="th-TH" sz="2000" dirty="0" smtClean="0"/>
              <a:t>รายได้</a:t>
            </a:r>
            <a:r>
              <a:rPr lang="en-US" sz="2000" dirty="0" smtClean="0"/>
              <a:t> </a:t>
            </a:r>
            <a:r>
              <a:rPr lang="th-TH" sz="2000" dirty="0" smtClean="0"/>
              <a:t>ฯ)</a:t>
            </a:r>
          </a:p>
          <a:p>
            <a:pPr lvl="1"/>
            <a:r>
              <a:rPr lang="th-TH" sz="2000" dirty="0" smtClean="0"/>
              <a:t>ดูรายงาน</a:t>
            </a:r>
          </a:p>
          <a:p>
            <a:r>
              <a:rPr lang="th-TH" sz="2400" dirty="0" smtClean="0"/>
              <a:t>การดำเนินงานด้านอื่นๆ</a:t>
            </a:r>
          </a:p>
          <a:p>
            <a:pPr lvl="1"/>
            <a:r>
              <a:rPr lang="th-TH" sz="2000" dirty="0" smtClean="0"/>
              <a:t>ศูนย์ช่างประจำชุมชนเทิดไท้องค์ราชัน  80 พรรษา</a:t>
            </a:r>
          </a:p>
          <a:p>
            <a:pPr lvl="1"/>
            <a:r>
              <a:rPr lang="th-TH" sz="2000" dirty="0" smtClean="0"/>
              <a:t>ศูนย์บริการให้คำปรึกษาเพื่อเพิ่มผลิตภาพแรงงาน</a:t>
            </a:r>
          </a:p>
          <a:p>
            <a:pPr lvl="1"/>
            <a:r>
              <a:rPr lang="th-TH" sz="2000" dirty="0" smtClean="0"/>
              <a:t>รายงานฝึกอบรมด้าน</a:t>
            </a:r>
            <a:r>
              <a:rPr lang="th-TH" sz="2000" dirty="0" err="1" smtClean="0"/>
              <a:t>ยาเสพติด</a:t>
            </a:r>
            <a:endParaRPr lang="th-TH" sz="2000" dirty="0" smtClean="0"/>
          </a:p>
          <a:p>
            <a:pPr lvl="1"/>
            <a:r>
              <a:rPr lang="th-TH" sz="2000" dirty="0" smtClean="0"/>
              <a:t>รายงานผลการดำเนินงานตามคู่มือประชาชน</a:t>
            </a:r>
          </a:p>
          <a:p>
            <a:pPr lvl="1"/>
            <a:r>
              <a:rPr lang="th-TH" sz="2000" dirty="0" smtClean="0"/>
              <a:t>รายงานการดำเนินงานร่วมกับสถานศึกษาและสถานประกอบการเพื่อเพิ่มทักษะให้แก่ นักศึกษาด้านการพัฒนาฝีมือแรงงาน</a:t>
            </a:r>
          </a:p>
          <a:p>
            <a:pPr lvl="1"/>
            <a:r>
              <a:rPr lang="th-TH" sz="2000" dirty="0" smtClean="0"/>
              <a:t>รายงานข้อมูลการเพิ่มผลิตภาพแรงงาน (</a:t>
            </a:r>
            <a:r>
              <a:rPr lang="en-US" sz="2000" dirty="0" smtClean="0"/>
              <a:t>Productivity)</a:t>
            </a:r>
            <a:endParaRPr lang="th-TH" sz="2000" dirty="0" smtClean="0"/>
          </a:p>
          <a:p>
            <a:pPr lvl="1"/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การบันทึกแผนการพัฒนาฝีมือแรงงาน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(1) แผนการฝึกอบรม </a:t>
            </a:r>
          </a:p>
          <a:p>
            <a:r>
              <a:rPr lang="th-TH" dirty="0" smtClean="0"/>
              <a:t>(2) แผนการทดสอบมาตรฐานฝีมือแรงงาน</a:t>
            </a:r>
          </a:p>
          <a:p>
            <a:r>
              <a:rPr lang="th-TH" dirty="0" smtClean="0"/>
              <a:t>(3) แผนการรับรองหลักสูตรและค่าใช้จ่ายฯ</a:t>
            </a:r>
            <a:br>
              <a:rPr lang="th-TH" dirty="0" smtClean="0"/>
            </a:br>
            <a:r>
              <a:rPr lang="th-TH" dirty="0" smtClean="0"/>
              <a:t>ตาม พ.ร.บ.ส่งเสริมฯ</a:t>
            </a:r>
          </a:p>
          <a:p>
            <a:r>
              <a:rPr lang="th-TH" dirty="0" smtClean="0"/>
              <a:t>(4) แผนการรับรองความรู้ความสามารถ</a:t>
            </a:r>
            <a:endParaRPr lang="th-TH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124744"/>
            <a:ext cx="33909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รูปภาพ 4" descr="icon_ne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501008"/>
            <a:ext cx="263079" cy="136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(1) แผนการฝึกอบรม/ทดสอบ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1047" y="1567147"/>
            <a:ext cx="8161905" cy="456190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การกำหนดสาขา</a:t>
            </a:r>
            <a:endParaRPr lang="th-TH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185538"/>
            <a:ext cx="2520280" cy="419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96752"/>
            <a:ext cx="826691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211960" y="2204864"/>
            <a:ext cx="4392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Angsana New" pitchFamily="18" charset="-34"/>
                <a:cs typeface="Angsana New" pitchFamily="18" charset="-34"/>
              </a:rPr>
              <a:t>1. ต้องมีหลักสูตรการฝึกของสาขาในระบบ</a:t>
            </a:r>
          </a:p>
          <a:p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   1.1  หลักสูตรกลาง</a:t>
            </a:r>
          </a:p>
          <a:p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   1.2  หลักสูตรที่หน่วยงานเป็นผู้กำหนด</a:t>
            </a:r>
            <a:br>
              <a:rPr lang="th-TH" dirty="0" smtClean="0">
                <a:latin typeface="Angsana New" pitchFamily="18" charset="-34"/>
                <a:cs typeface="Angsana New" pitchFamily="18" charset="-34"/>
              </a:rPr>
            </a:b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           ตามความต้องการของพื้นที่ </a:t>
            </a:r>
          </a:p>
          <a:p>
            <a:r>
              <a:rPr lang="th-TH" dirty="0" smtClean="0">
                <a:latin typeface="Angsana New" pitchFamily="18" charset="-34"/>
                <a:cs typeface="Angsana New" pitchFamily="18" charset="-34"/>
              </a:rPr>
              <a:t>2. หลักสูตร ควร ดึงฐานข้อมูลเก่าในระบบมาใช้บ้าง หากมีเนื้อหา รายละเอียด จำนวนชั่วโมงการฝึก เหมือนเดิม</a:t>
            </a:r>
          </a:p>
          <a:p>
            <a:r>
              <a:rPr lang="th-TH" dirty="0" smtClean="0">
                <a:latin typeface="Angsana New" pitchFamily="18" charset="-34"/>
                <a:cs typeface="Angsana New" pitchFamily="18" charset="-34"/>
              </a:rPr>
              <a:t>3. สำหรับ12สถาบันเทคโนโลยีชั้นสูง  ต้องกำหนดรายละเอียดของหลักสูตรเพิ่มเติมดังนี้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03648" y="350838"/>
            <a:ext cx="7359352" cy="563562"/>
          </a:xfrm>
        </p:spPr>
        <p:txBody>
          <a:bodyPr/>
          <a:lstStyle/>
          <a:p>
            <a:r>
              <a:rPr lang="th-TH" dirty="0" smtClean="0"/>
              <a:t>กรณีเป็นหลักสูตรเทคโนโลยีชั้นสูงและเกี่ยวข้อง</a:t>
            </a:r>
            <a:br>
              <a:rPr lang="th-TH" dirty="0" smtClean="0"/>
            </a:br>
            <a:r>
              <a:rPr lang="th-TH" dirty="0" smtClean="0"/>
              <a:t>กับจุดเน้นของหน่วยงาน</a:t>
            </a:r>
            <a:endParaRPr lang="th-TH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268760"/>
            <a:ext cx="8243987" cy="493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4725144"/>
            <a:ext cx="3257143" cy="419048"/>
          </a:xfrm>
          <a:prstGeom prst="rect">
            <a:avLst/>
          </a:prstGeom>
        </p:spPr>
      </p:pic>
      <p:cxnSp>
        <p:nvCxnSpPr>
          <p:cNvPr id="5" name="ลูกศรเชื่อมต่อแบบตรง 4"/>
          <p:cNvCxnSpPr/>
          <p:nvPr/>
        </p:nvCxnSpPr>
        <p:spPr>
          <a:xfrm flipH="1">
            <a:off x="3402124" y="4920424"/>
            <a:ext cx="504056" cy="2880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6" name="รูปภาพ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1556792"/>
            <a:ext cx="3552381" cy="447619"/>
          </a:xfrm>
          <a:prstGeom prst="rect">
            <a:avLst/>
          </a:prstGeom>
        </p:spPr>
      </p:pic>
      <p:cxnSp>
        <p:nvCxnSpPr>
          <p:cNvPr id="7" name="ลูกศรเชื่อมต่อแบบตรง 6"/>
          <p:cNvCxnSpPr/>
          <p:nvPr/>
        </p:nvCxnSpPr>
        <p:spPr>
          <a:xfrm flipH="1">
            <a:off x="3779912" y="1916832"/>
            <a:ext cx="504056" cy="2880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7"/>
          <p:cNvCxnSpPr/>
          <p:nvPr/>
        </p:nvCxnSpPr>
        <p:spPr>
          <a:xfrm flipH="1" flipV="1">
            <a:off x="5860728" y="5636603"/>
            <a:ext cx="432048" cy="1762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9" name="รูปภาพ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84106" y="5926500"/>
            <a:ext cx="5580952" cy="5428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03648" y="350838"/>
            <a:ext cx="7359352" cy="563562"/>
          </a:xfrm>
        </p:spPr>
        <p:txBody>
          <a:bodyPr/>
          <a:lstStyle/>
          <a:p>
            <a:r>
              <a:rPr lang="th-TH" dirty="0" smtClean="0"/>
              <a:t>กรณีเป็นหลักสูตรเทคโนโลยีชั้นสูง</a:t>
            </a:r>
            <a:br>
              <a:rPr lang="th-TH" dirty="0" smtClean="0"/>
            </a:br>
            <a:r>
              <a:rPr lang="th-TH" dirty="0" smtClean="0"/>
              <a:t>แต่ไม่ได้เกี่ยวข้องกับจุดเน้นของหน่วยงาน</a:t>
            </a:r>
            <a:endParaRPr lang="th-TH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6336704" cy="4981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0619" y="1556792"/>
            <a:ext cx="3552381" cy="447619"/>
          </a:xfrm>
          <a:prstGeom prst="rect">
            <a:avLst/>
          </a:prstGeom>
        </p:spPr>
      </p:pic>
      <p:cxnSp>
        <p:nvCxnSpPr>
          <p:cNvPr id="5" name="ลูกศรเชื่อมต่อแบบตรง 4"/>
          <p:cNvCxnSpPr/>
          <p:nvPr/>
        </p:nvCxnSpPr>
        <p:spPr>
          <a:xfrm flipH="1">
            <a:off x="4562547" y="1916832"/>
            <a:ext cx="504056" cy="2880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3" name="รูปภาพ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3450" y="4666136"/>
            <a:ext cx="3038095" cy="419048"/>
          </a:xfrm>
          <a:prstGeom prst="rect">
            <a:avLst/>
          </a:prstGeom>
        </p:spPr>
      </p:pic>
      <p:cxnSp>
        <p:nvCxnSpPr>
          <p:cNvPr id="9" name="ลูกศรเชื่อมต่อแบบตรง 8"/>
          <p:cNvCxnSpPr/>
          <p:nvPr/>
        </p:nvCxnSpPr>
        <p:spPr>
          <a:xfrm flipH="1">
            <a:off x="4931248" y="4941168"/>
            <a:ext cx="504056" cy="2880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/>
          <p:cNvCxnSpPr/>
          <p:nvPr/>
        </p:nvCxnSpPr>
        <p:spPr>
          <a:xfrm flipH="1" flipV="1">
            <a:off x="5952478" y="5799825"/>
            <a:ext cx="432048" cy="1762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1" name="รูปภาพ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5856" y="6089722"/>
            <a:ext cx="5580952" cy="5428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กรณีที่เป็นหลักสูตรทั่วไป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814977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กำหนดรุ่นให้กับสาขา</a:t>
            </a:r>
            <a:endParaRPr lang="th-TH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24744"/>
            <a:ext cx="751538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44824"/>
            <a:ext cx="8188251" cy="4591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กลุ่มเป้าหมาย</a:t>
            </a:r>
            <a:endParaRPr lang="th-TH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428037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827584" y="4005064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ปัจจุบัน กลุ่มเป้าหมายในระบบ จะมีทั้งสิ้น  55 กลุ่ม</a:t>
            </a:r>
          </a:p>
          <a:p>
            <a:r>
              <a:rPr lang="th-TH" dirty="0" smtClean="0"/>
              <a:t>เปิดโอกาสให้ หน่วยงาน สามารถ คลิก เลือกกลุ่มเป้าหมาย ได้อย่างอิสระ </a:t>
            </a:r>
            <a:endParaRPr lang="th-TH" dirty="0"/>
          </a:p>
        </p:txBody>
      </p:sp>
      <p:cxnSp>
        <p:nvCxnSpPr>
          <p:cNvPr id="8" name="ลูกศรเชื่อมต่อแบบตรง 7"/>
          <p:cNvCxnSpPr/>
          <p:nvPr/>
        </p:nvCxnSpPr>
        <p:spPr>
          <a:xfrm flipH="1">
            <a:off x="4686784" y="1745648"/>
            <a:ext cx="504056" cy="2880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9" name="รูปภาพ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298029"/>
            <a:ext cx="4009524" cy="4476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340768"/>
            <a:ext cx="32575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96752"/>
            <a:ext cx="3324225" cy="535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ข้อผิดพลาดที่เกิดขึ้นจากการให้คลิกเลือกแบบอิสระ</a:t>
            </a:r>
            <a:endParaRPr lang="th-TH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439" y="1124744"/>
            <a:ext cx="9050561" cy="5553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แนวทางการป้องกัน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กองแผนฯ จะกำหนดกลุ่มเป้าหมายที่ถูกต้องและตรงกับวัตถุประสงค์ของแต่ละโครงการ เช่น</a:t>
            </a:r>
          </a:p>
          <a:p>
            <a:pPr lvl="1"/>
            <a:r>
              <a:rPr lang="th-TH" dirty="0" smtClean="0"/>
              <a:t> โครงการผู้สูงอายุ  กลุ่มเป้าหมาย จะเป็นได้เพียง   ผู้สูงอายุ  เท่านั้น</a:t>
            </a:r>
          </a:p>
          <a:p>
            <a:pPr lvl="1"/>
            <a:r>
              <a:rPr lang="th-TH" dirty="0" smtClean="0"/>
              <a:t>โครงการเกี่ยวข้องกับ </a:t>
            </a:r>
            <a:r>
              <a:rPr lang="en-US" dirty="0" smtClean="0"/>
              <a:t>OTOP </a:t>
            </a:r>
            <a:r>
              <a:rPr lang="th-TH" dirty="0" smtClean="0"/>
              <a:t> อาจจะเป็น  ผู้ประกอบอาชีพอิสระ</a:t>
            </a:r>
            <a:r>
              <a:rPr lang="en-US" dirty="0" smtClean="0"/>
              <a:t>,</a:t>
            </a:r>
            <a:r>
              <a:rPr lang="th-TH" dirty="0" smtClean="0"/>
              <a:t> กลุ่มแม่บ้าน/กลุ่มสตรี</a:t>
            </a:r>
            <a:r>
              <a:rPr lang="en-US" dirty="0" smtClean="0"/>
              <a:t> </a:t>
            </a:r>
            <a:r>
              <a:rPr lang="th-TH" dirty="0" smtClean="0"/>
              <a:t>เป็นต้น</a:t>
            </a:r>
          </a:p>
          <a:p>
            <a:r>
              <a:rPr lang="th-TH" dirty="0" smtClean="0"/>
              <a:t>ระบบจะ</a:t>
            </a:r>
            <a:r>
              <a:rPr lang="th-TH" dirty="0" err="1" smtClean="0"/>
              <a:t>ล็อค</a:t>
            </a:r>
            <a:r>
              <a:rPr lang="th-TH" dirty="0" smtClean="0"/>
              <a:t>กลุ่มเป้าหมาย โดยยึดจาก เงื่อนไขด้านบน ที่กองแผนกำหนดให้แต่ละโครงการ</a:t>
            </a:r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365104"/>
            <a:ext cx="8428037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ลูกศรเชื่อมต่อแบบตรง 5"/>
          <p:cNvCxnSpPr/>
          <p:nvPr/>
        </p:nvCxnSpPr>
        <p:spPr>
          <a:xfrm flipH="1">
            <a:off x="4796252" y="4831997"/>
            <a:ext cx="504056" cy="2880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8" name="รูปภาพ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3476" y="4384378"/>
            <a:ext cx="4009524" cy="4476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979712" y="185336"/>
            <a:ext cx="6781800" cy="1020762"/>
          </a:xfrm>
        </p:spPr>
        <p:txBody>
          <a:bodyPr/>
          <a:lstStyle/>
          <a:p>
            <a:r>
              <a:rPr lang="th-TH" dirty="0" smtClean="0"/>
              <a:t>แผนการรับรองหลักสูตรและค่าใช้จ่ายฯ</a:t>
            </a:r>
            <a:br>
              <a:rPr lang="th-TH" dirty="0" smtClean="0"/>
            </a:br>
            <a:r>
              <a:rPr lang="th-TH" dirty="0" smtClean="0"/>
              <a:t>ตาม พ.ร.บ.ส่งเสริมฯ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มีเป้าหมาย 3 ตัว</a:t>
            </a:r>
          </a:p>
          <a:p>
            <a:pPr lvl="1"/>
            <a:r>
              <a:rPr lang="th-TH" dirty="0" smtClean="0"/>
              <a:t>1.จำนวนคนที่ผ่านการรับรองหลักสูตรฯ</a:t>
            </a:r>
          </a:p>
          <a:p>
            <a:pPr lvl="1"/>
            <a:r>
              <a:rPr lang="th-TH" dirty="0" smtClean="0"/>
              <a:t>2.จำนวนแห่งของสถานประกอบการที่มายื่นรับรองหลักสูตรฯ</a:t>
            </a:r>
          </a:p>
          <a:p>
            <a:pPr lvl="1"/>
            <a:r>
              <a:rPr lang="th-TH" dirty="0" smtClean="0"/>
              <a:t>3.จำนวนแห่งของสถานประกอบการที่มายื่นประเมินเงินสมทบ</a:t>
            </a:r>
            <a:endParaRPr lang="th-TH" dirty="0"/>
          </a:p>
        </p:txBody>
      </p:sp>
      <p:sp>
        <p:nvSpPr>
          <p:cNvPr id="4" name="วงเล็บปีกกาขวา 3"/>
          <p:cNvSpPr/>
          <p:nvPr/>
        </p:nvSpPr>
        <p:spPr>
          <a:xfrm>
            <a:off x="6300192" y="2492896"/>
            <a:ext cx="360040" cy="57606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660232" y="2564904"/>
            <a:ext cx="172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 smtClean="0"/>
              <a:t>ตัวชี้วัดตามคำรับรองฯ</a:t>
            </a:r>
            <a:endParaRPr lang="th-TH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ข้อ 1 จำนวนคนที่ผ่านการรับรองหลักสูตรฯ</a:t>
            </a:r>
          </a:p>
          <a:p>
            <a:pPr lvl="1"/>
            <a:r>
              <a:rPr lang="th-TH" dirty="0" smtClean="0"/>
              <a:t>จะนำมาจากเป้าหมายทีได้รับตามแผนปฏิบัติการของปี 2561</a:t>
            </a:r>
          </a:p>
          <a:p>
            <a:r>
              <a:rPr lang="th-TH" dirty="0" smtClean="0"/>
              <a:t>ข้อ 2.จำนวนแห่งของสถานประกอบการที่มายื่นรับรองหลักสูตรฯ</a:t>
            </a:r>
          </a:p>
          <a:p>
            <a:pPr lvl="1"/>
            <a:r>
              <a:rPr lang="th-TH" dirty="0" smtClean="0"/>
              <a:t>นำมาจาก ข้อมูลของกองส่งเสริมฯ</a:t>
            </a:r>
          </a:p>
          <a:p>
            <a:r>
              <a:rPr lang="th-TH" dirty="0" smtClean="0"/>
              <a:t>ข้อ 3.จำนวนแห่งของสถานประกอบการที่มายื่นประเมินเงินสมทบ</a:t>
            </a:r>
          </a:p>
          <a:p>
            <a:pPr lvl="1"/>
            <a:r>
              <a:rPr lang="th-TH" dirty="0" smtClean="0"/>
              <a:t>นำมาจาก ข้อมูลของกองส่งเสริมฯ</a:t>
            </a:r>
          </a:p>
          <a:p>
            <a:pPr lvl="1">
              <a:buNone/>
            </a:pPr>
            <a:endParaRPr lang="th-TH" dirty="0" smtClean="0"/>
          </a:p>
          <a:p>
            <a:endParaRPr lang="th-TH" dirty="0" smtClean="0"/>
          </a:p>
          <a:p>
            <a:pPr lvl="1"/>
            <a:endParaRPr lang="th-TH" dirty="0" smtClean="0"/>
          </a:p>
          <a:p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1979712" y="185336"/>
            <a:ext cx="6781800" cy="1020762"/>
          </a:xfrm>
        </p:spPr>
        <p:txBody>
          <a:bodyPr/>
          <a:lstStyle/>
          <a:p>
            <a:r>
              <a:rPr lang="th-TH" dirty="0" smtClean="0"/>
              <a:t>แผนการรับรองหลักสูตรและค่าใช้จ่ายฯ</a:t>
            </a:r>
            <a:br>
              <a:rPr lang="th-TH" dirty="0" smtClean="0"/>
            </a:br>
            <a:r>
              <a:rPr lang="th-TH" dirty="0" smtClean="0"/>
              <a:t>ตาม พ.ร.บ.ส่งเสริมฯ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แผนการรับรองความรู้ความสามารถ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มีการดำเนินการ 4 เรื่องได้แก่</a:t>
            </a:r>
          </a:p>
          <a:p>
            <a:pPr lvl="1"/>
            <a:r>
              <a:rPr lang="th-TH" dirty="0" smtClean="0"/>
              <a:t>1. สมุดประจำตัว </a:t>
            </a:r>
          </a:p>
          <a:p>
            <a:pPr lvl="1"/>
            <a:r>
              <a:rPr lang="th-TH" dirty="0" smtClean="0"/>
              <a:t>2. หนังสือรับรอง</a:t>
            </a:r>
          </a:p>
          <a:p>
            <a:pPr lvl="1"/>
            <a:r>
              <a:rPr lang="th-TH" dirty="0" smtClean="0"/>
              <a:t>3. ผู้ประเมิน</a:t>
            </a:r>
          </a:p>
          <a:p>
            <a:pPr lvl="1"/>
            <a:r>
              <a:rPr lang="th-TH" dirty="0" smtClean="0"/>
              <a:t>4. ศูนย์ประเมิน</a:t>
            </a:r>
          </a:p>
          <a:p>
            <a:r>
              <a:rPr lang="th-TH" dirty="0" smtClean="0"/>
              <a:t>ในปี 2561 จะต้องใส่แผน 2 ตัวได้แก่</a:t>
            </a:r>
          </a:p>
          <a:p>
            <a:pPr lvl="1"/>
            <a:r>
              <a:rPr lang="th-TH" dirty="0" smtClean="0"/>
              <a:t>จำนวนผู้เข้าการรับรองความรู้ความสามารถ </a:t>
            </a:r>
            <a:r>
              <a:rPr lang="th-TH" dirty="0" smtClean="0">
                <a:solidFill>
                  <a:srgbClr val="FF0000"/>
                </a:solidFill>
              </a:rPr>
              <a:t>(หน่วยงานทั่วประเทศ)</a:t>
            </a:r>
          </a:p>
          <a:p>
            <a:pPr lvl="1"/>
            <a:r>
              <a:rPr lang="th-TH" dirty="0" smtClean="0"/>
              <a:t>จำนวนผู้เข้าการอบรม ผู้ประเมินความรู้ความสามารถ  </a:t>
            </a:r>
            <a:r>
              <a:rPr lang="th-TH" dirty="0" smtClean="0">
                <a:solidFill>
                  <a:srgbClr val="FF0000"/>
                </a:solidFill>
              </a:rPr>
              <a:t>(สำนักรับรอง)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เมื่อบันทึกแผนครบถ้วนถูกต้องเสร็จแล้วจะต้องทำอะไรต่อไป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ขอให้เจ้าหน้าที่แผนใส่ข้อมูล ให้ถูกต้องครบถ้วน และ เมื่อใส่ครบแล้ว ขอให้แจ้งมาที่ เว็บไซต์  </a:t>
            </a:r>
            <a:r>
              <a:rPr lang="en-US" dirty="0" smtClean="0"/>
              <a:t>eit.dsd.go.th/plan2561 </a:t>
            </a:r>
            <a:r>
              <a:rPr lang="th-TH" b="0" dirty="0" smtClean="0">
                <a:solidFill>
                  <a:srgbClr val="FF0000"/>
                </a:solidFill>
              </a:rPr>
              <a:t>เพื่อจะได้นำแผนของหน่วยงานไปประมวลผลรองรับการจัดทำตัวชี้วัด ปี 256</a:t>
            </a:r>
            <a:r>
              <a:rPr lang="en-US" b="0" dirty="0" smtClean="0">
                <a:solidFill>
                  <a:srgbClr val="FF0000"/>
                </a:solidFill>
              </a:rPr>
              <a:t>1</a:t>
            </a:r>
            <a:r>
              <a:rPr lang="th-TH" b="0" dirty="0" smtClean="0">
                <a:solidFill>
                  <a:srgbClr val="FF0000"/>
                </a:solidFill>
              </a:rPr>
              <a:t> ต่อไป </a:t>
            </a:r>
            <a:endParaRPr lang="th-TH" dirty="0">
              <a:solidFill>
                <a:srgbClr val="FF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852936"/>
            <a:ext cx="6602735" cy="3489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การบันทึกผลการดำเนินงาน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ฝึกอบรม/ทดสอบ</a:t>
            </a:r>
          </a:p>
          <a:p>
            <a:pPr lvl="1"/>
            <a:r>
              <a:rPr lang="th-TH" dirty="0" smtClean="0"/>
              <a:t>ดำเนินการเหมือนกับปีที่ผ่านมา</a:t>
            </a:r>
          </a:p>
          <a:p>
            <a:r>
              <a:rPr lang="th-TH" dirty="0" smtClean="0"/>
              <a:t>รับรองหลักสูตรและค่าใช้จ่าย</a:t>
            </a:r>
          </a:p>
          <a:p>
            <a:pPr lvl="1"/>
            <a:r>
              <a:rPr lang="th-TH" dirty="0" smtClean="0"/>
              <a:t>บันทึกผ่าน </a:t>
            </a:r>
            <a:r>
              <a:rPr lang="en-US" dirty="0" smtClean="0"/>
              <a:t> Back office </a:t>
            </a:r>
            <a:r>
              <a:rPr lang="th-TH" dirty="0" smtClean="0"/>
              <a:t>กรณีที่สถานประกอบการมายื่นด้วย</a:t>
            </a:r>
            <a:r>
              <a:rPr lang="th-TH" dirty="0" err="1" smtClean="0"/>
              <a:t>เปเปอร์</a:t>
            </a:r>
            <a:endParaRPr lang="th-TH" dirty="0" smtClean="0"/>
          </a:p>
          <a:p>
            <a:pPr lvl="1"/>
            <a:r>
              <a:rPr lang="th-TH" dirty="0" smtClean="0"/>
              <a:t>ระบบจะนับผลงานก็ต่อเมื่อ </a:t>
            </a:r>
            <a:r>
              <a:rPr lang="th-TH" dirty="0" smtClean="0">
                <a:solidFill>
                  <a:srgbClr val="FF0000"/>
                </a:solidFill>
              </a:rPr>
              <a:t>นายทะเบียนให้ความเห็นชอบ (อนุมัติ) และ มีการบันทึกเลขหนังสือรับรองพร้อมลงวันที่ออกหนังสือรับรอง</a:t>
            </a:r>
          </a:p>
          <a:p>
            <a:pPr lvl="1"/>
            <a:endParaRPr lang="th-TH" dirty="0" smtClean="0">
              <a:solidFill>
                <a:srgbClr val="FF0000"/>
              </a:solidFill>
            </a:endParaRPr>
          </a:p>
          <a:p>
            <a:pPr lvl="1"/>
            <a:endParaRPr lang="th-TH" dirty="0" smtClean="0">
              <a:solidFill>
                <a:srgbClr val="FF0000"/>
              </a:solidFill>
            </a:endParaRPr>
          </a:p>
          <a:p>
            <a:pPr lvl="1"/>
            <a:endParaRPr lang="th-TH" dirty="0" smtClean="0">
              <a:solidFill>
                <a:srgbClr val="FF0000"/>
              </a:solidFill>
            </a:endParaRPr>
          </a:p>
          <a:p>
            <a:pPr lvl="1"/>
            <a:endParaRPr lang="th-TH" dirty="0" smtClean="0">
              <a:solidFill>
                <a:srgbClr val="FF0000"/>
              </a:solidFill>
            </a:endParaRPr>
          </a:p>
          <a:p>
            <a:r>
              <a:rPr lang="th-TH" dirty="0" smtClean="0"/>
              <a:t>รับรองความรู้ความสามารถ</a:t>
            </a:r>
            <a:endParaRPr lang="th-TH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 b="33786"/>
          <a:stretch>
            <a:fillRect/>
          </a:stretch>
        </p:blipFill>
        <p:spPr bwMode="auto">
          <a:xfrm>
            <a:off x="1547664" y="4221088"/>
            <a:ext cx="6136481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ระบบรับรองความรู้ความสามารถ</a:t>
            </a:r>
            <a:endParaRPr lang="th-TH" dirty="0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7992888" cy="535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รายการ</a:t>
            </a:r>
            <a:r>
              <a:rPr lang="th-TH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คํา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ขอมีสมุด</a:t>
            </a:r>
            <a:r>
              <a:rPr lang="th-TH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ประจําตัว</a:t>
            </a:r>
            <a:endParaRPr lang="th-TH" dirty="0"/>
          </a:p>
        </p:txBody>
      </p:sp>
      <p:pic>
        <p:nvPicPr>
          <p:cNvPr id="4" name="รูปภาพ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988840"/>
            <a:ext cx="8229600" cy="21875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63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เนื้อหา 2"/>
          <p:cNvSpPr txBox="1">
            <a:spLocks/>
          </p:cNvSpPr>
          <p:nvPr/>
        </p:nvSpPr>
        <p:spPr>
          <a:xfrm>
            <a:off x="198882" y="3231515"/>
            <a:ext cx="6805422" cy="509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" name="รูปภาพ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1916832"/>
            <a:ext cx="8229600" cy="2287270"/>
          </a:xfrm>
          <a:prstGeom prst="rect">
            <a:avLst/>
          </a:prstGeom>
        </p:spPr>
      </p:pic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dirty="0" err="1" smtClean="0"/>
              <a:t>คํา</a:t>
            </a:r>
            <a:r>
              <a:rPr lang="th-TH" dirty="0" smtClean="0"/>
              <a:t>ขอมีหนังสือรับรองความรู้ความสามารถ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63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เนื้อหา 2"/>
          <p:cNvSpPr txBox="1">
            <a:spLocks/>
          </p:cNvSpPr>
          <p:nvPr/>
        </p:nvSpPr>
        <p:spPr>
          <a:xfrm>
            <a:off x="198882" y="3231515"/>
            <a:ext cx="6805422" cy="509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dirty="0" smtClean="0"/>
              <a:t>คำขอเป็นผู้ประเมิน</a:t>
            </a:r>
            <a:endParaRPr lang="en-US" dirty="0"/>
          </a:p>
        </p:txBody>
      </p:sp>
      <p:pic>
        <p:nvPicPr>
          <p:cNvPr id="7" name="รูปภาพ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8229600" cy="16897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63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เนื้อหา 2"/>
          <p:cNvSpPr txBox="1">
            <a:spLocks/>
          </p:cNvSpPr>
          <p:nvPr/>
        </p:nvSpPr>
        <p:spPr>
          <a:xfrm>
            <a:off x="198882" y="3231515"/>
            <a:ext cx="6805422" cy="509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</a:t>
            </a:r>
            <a:r>
              <a:rPr lang="th-TH" dirty="0" smtClean="0"/>
              <a:t>คำขอรับรองเป็นองค์กรอาชีพ</a:t>
            </a:r>
            <a:endParaRPr lang="en-US" dirty="0"/>
          </a:p>
        </p:txBody>
      </p:sp>
      <p:pic>
        <p:nvPicPr>
          <p:cNvPr id="6" name="รูปภาพ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2204864"/>
            <a:ext cx="8229600" cy="26644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63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เนื้อหา 2"/>
          <p:cNvSpPr txBox="1">
            <a:spLocks/>
          </p:cNvSpPr>
          <p:nvPr/>
        </p:nvSpPr>
        <p:spPr>
          <a:xfrm>
            <a:off x="198882" y="3231515"/>
            <a:ext cx="6805422" cy="509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dirty="0" err="1" smtClean="0"/>
              <a:t>คํา</a:t>
            </a:r>
            <a:r>
              <a:rPr lang="th-TH" dirty="0" smtClean="0"/>
              <a:t>ขอรับรองเป็นศูนย์ประเมิน</a:t>
            </a:r>
            <a:endParaRPr lang="en-US" dirty="0"/>
          </a:p>
        </p:txBody>
      </p:sp>
      <p:pic>
        <p:nvPicPr>
          <p:cNvPr id="7" name="รูปภาพ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2060848"/>
            <a:ext cx="8229600" cy="18694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63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การบันทึกการติดตามผลสัมฤทธิ์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ผู้รับการฝึกเป็นผู้ตอบแบบสอบถาม ผ่านทางเว็บไซต์</a:t>
            </a:r>
            <a:r>
              <a:rPr lang="en-US" dirty="0" smtClean="0"/>
              <a:t> dev.dsd.go.th/q</a:t>
            </a:r>
            <a:endParaRPr lang="th-TH" dirty="0" smtClean="0"/>
          </a:p>
          <a:p>
            <a:pPr lvl="1"/>
            <a:r>
              <a:rPr lang="en-US" dirty="0" smtClean="0"/>
              <a:t>1.</a:t>
            </a:r>
            <a:r>
              <a:rPr lang="th-TH" dirty="0" smtClean="0"/>
              <a:t>ตอบแบบทันที</a:t>
            </a:r>
            <a:r>
              <a:rPr lang="en-US" dirty="0" smtClean="0"/>
              <a:t> (</a:t>
            </a:r>
            <a:r>
              <a:rPr lang="th-TH" dirty="0" smtClean="0"/>
              <a:t>วันสุดท้ายของการฝึก)</a:t>
            </a:r>
          </a:p>
          <a:p>
            <a:pPr lvl="1"/>
            <a:r>
              <a:rPr lang="en-US" dirty="0" smtClean="0"/>
              <a:t>2.</a:t>
            </a:r>
            <a:r>
              <a:rPr lang="th-TH" dirty="0" smtClean="0"/>
              <a:t>ตอบภายหลัง</a:t>
            </a:r>
            <a:r>
              <a:rPr lang="en-US" dirty="0" smtClean="0"/>
              <a:t>  </a:t>
            </a:r>
            <a:r>
              <a:rPr lang="th-TH" dirty="0" smtClean="0"/>
              <a:t>(หลังจากฝึก 3 – 6 เดือน)</a:t>
            </a:r>
            <a:endParaRPr lang="th-TH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44824"/>
            <a:ext cx="2460765" cy="4557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ขั้นตอนการบันทึกการติดตามผลสัมฤทธิ์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96752"/>
            <a:ext cx="5455642" cy="534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ขั้นตอนการบันทึกการติดตามผลสัมฤทธิ์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340768"/>
            <a:ext cx="6304310" cy="5153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การดูรายงาน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ผลการดำเนินงาน สามารถเข้าดูได้ที่ระบบคลังข้อมูล (</a:t>
            </a:r>
            <a:r>
              <a:rPr lang="en-US" dirty="0" smtClean="0"/>
              <a:t>Data Warehouse)</a:t>
            </a:r>
            <a:r>
              <a:rPr lang="th-TH" dirty="0" smtClean="0"/>
              <a:t> ที่เว็บไซต์</a:t>
            </a:r>
            <a:r>
              <a:rPr lang="en-US" dirty="0" smtClean="0"/>
              <a:t> datacenter.dsd.go.th</a:t>
            </a:r>
          </a:p>
          <a:p>
            <a:pPr lvl="1"/>
            <a:r>
              <a:rPr lang="th-TH" dirty="0" smtClean="0"/>
              <a:t>แถบข้อมูลปัจจุบัน จะแสดงผลการดำเนินงานอัพเดททุกวัน</a:t>
            </a:r>
          </a:p>
          <a:p>
            <a:pPr lvl="1"/>
            <a:r>
              <a:rPr lang="th-TH" dirty="0" smtClean="0"/>
              <a:t>แถบข้อมูลรายเดือน จะแสดงผลการดำเนินงานของเดือนนั้น ตัดยอด ณ วันสิ้นเดือน</a:t>
            </a:r>
          </a:p>
          <a:p>
            <a:pPr lvl="1"/>
            <a:r>
              <a:rPr lang="th-TH" dirty="0" smtClean="0"/>
              <a:t>แถบ</a:t>
            </a:r>
            <a:r>
              <a:rPr lang="en-US" dirty="0" smtClean="0"/>
              <a:t> KPI60</a:t>
            </a:r>
            <a:r>
              <a:rPr lang="th-TH" dirty="0" smtClean="0"/>
              <a:t> จะแสดงผลการดำเนินงานที่เป็นตัวชี้วัดตามคำรับรองการปฏิบัติราชการฯ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3"/>
            <a:ext cx="8424935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การดำเนินงานด้านอื่นๆ ที่ไม่เกี่ยวกับแผนงานปกติ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ศูนย์ช่างประจำชุมชนเทิดไท้องค์ราชัน 80 พรรษา</a:t>
            </a:r>
            <a:endParaRPr lang="th-TH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828092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การดำเนินงานด้านอื่นๆ ที่ไม่เกี่ยวกับแผนงานปกติ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ศูนย์บริการให้คำปรึกษาเพื่อเพิ่มผลิตภาพแรงงาน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8208911" cy="48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การดำเนินงานด้านอื่นๆ ที่ไม่เกี่ยวกับแผนงานปกติ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ศูนย์บริการให้คำปรึกษาเพื่อเพิ่มผลิตภาพแรงงาน (ต่อ)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799288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th-TH" dirty="0" smtClean="0"/>
              <a:t>รายงานฝึกอบรมด้าน</a:t>
            </a:r>
            <a:r>
              <a:rPr lang="th-TH" dirty="0" err="1" smtClean="0"/>
              <a:t>ยาเสพติด</a:t>
            </a:r>
            <a:endParaRPr lang="th-TH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8208912" cy="5168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ระบบรายงานข้อมูลการเพิ่มผลิตภาพแรงงาน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8096548" cy="519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ระบบรายงานข้อมูลการเพิ่มผลิตภาพแรงงาน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8083600" cy="5089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th-TH" dirty="0" smtClean="0"/>
              <a:t>รายงานผลการดำเนินงานตามคู่มือประชาชน</a:t>
            </a:r>
            <a:endParaRPr lang="th-TH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7704856" cy="49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แบบรายงานผลการดำเนินงานตามคู่มือประชาชน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848649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/>
            <a:r>
              <a:rPr lang="th-TH" sz="2400" dirty="0" smtClean="0"/>
              <a:t>รายงานการดำเนินงานร่วมกับสถานศึกษาและสถานประกอบการเพื่อเพิ่มทักษะให้แก่ นักศึกษาด้านการพัฒนาฝีมือแรงงาน</a:t>
            </a:r>
            <a:br>
              <a:rPr lang="th-TH" sz="2400" dirty="0" smtClean="0"/>
            </a:br>
            <a:endParaRPr lang="th-TH" sz="24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490340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/>
            <a:r>
              <a:rPr lang="th-TH" sz="2400" dirty="0" smtClean="0"/>
              <a:t>รายงานการดำเนินงานร่วมกับสถานศึกษาและสถานประกอบการเพื่อเพิ่มทักษะให้แก่ นักศึกษาด้านการพัฒนาฝีมือแรงงาน</a:t>
            </a:r>
            <a:br>
              <a:rPr lang="th-TH" sz="2400" dirty="0" smtClean="0"/>
            </a:br>
            <a:endParaRPr lang="th-TH" sz="2400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1340768"/>
            <a:ext cx="7859223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ปัญหาที่พบในการดำเนินงานและแนวทางแก้ไข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371600"/>
            <a:ext cx="4762872" cy="4953000"/>
          </a:xfrm>
        </p:spPr>
        <p:txBody>
          <a:bodyPr/>
          <a:lstStyle/>
          <a:p>
            <a:r>
              <a:rPr lang="th-TH" dirty="0" smtClean="0"/>
              <a:t>บันทึกผลการดำเนินงานผิดผลผลิต/กิจกรรม/โครงการ</a:t>
            </a:r>
          </a:p>
          <a:p>
            <a:pPr lvl="1"/>
            <a:r>
              <a:rPr lang="th-TH" dirty="0" smtClean="0"/>
              <a:t>แจ้งย้ายได้ที่หน้าเว็บไซต์</a:t>
            </a:r>
            <a:r>
              <a:rPr lang="en-US" dirty="0" smtClean="0"/>
              <a:t> datacenter.dsd.go.th </a:t>
            </a:r>
            <a:r>
              <a:rPr lang="th-TH" dirty="0" smtClean="0"/>
              <a:t>หรือ ที่เมนูยุทธศาสตร์ ดังรูป</a:t>
            </a:r>
          </a:p>
          <a:p>
            <a:pPr lvl="1" algn="thaiDist"/>
            <a:r>
              <a:rPr lang="th-TH" dirty="0" smtClean="0"/>
              <a:t>กรุณาสอบถามเจ้าหน้าที่กองแผนฯ ก่อนแจ้งย้าย เนื่องจาก บางผลผลิต/กิจกรรม ย้ายแล้วมีผลกระทบกับตัวเลขที่รายงาน</a:t>
            </a:r>
            <a:endParaRPr lang="th-TH" dirty="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340768"/>
            <a:ext cx="3457575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แจ้งย้ายแผนฝึกอบรม/ทดสอบมาตรฐานฝีมือแรงงาน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8208912" cy="5042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ผู้สมัครฝึกผ่านทาง </a:t>
            </a:r>
            <a:r>
              <a:rPr lang="en-US" dirty="0" smtClean="0"/>
              <a:t>e-Service</a:t>
            </a:r>
            <a:r>
              <a:rPr lang="th-TH" dirty="0" smtClean="0"/>
              <a:t>ไม่ได้รับการตอบกลับจากเจ้าหน้าที่ </a:t>
            </a:r>
            <a:endParaRPr lang="th-TH" dirty="0"/>
          </a:p>
        </p:txBody>
      </p:sp>
      <p:pic>
        <p:nvPicPr>
          <p:cNvPr id="27650" name="Picture 2" descr="C:\Users\Kraiwit\AppData\Local\Temp\SNAGHTML2aaa033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8352928" cy="513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raiw\AppData\Local\Temp\SNAGHTML14b4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8458877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ยื่นรับรองหลักสูตรผ่าน </a:t>
            </a:r>
            <a:r>
              <a:rPr lang="en-US" dirty="0" smtClean="0"/>
              <a:t>e-service</a:t>
            </a:r>
            <a:r>
              <a:rPr lang="th-TH" dirty="0" smtClean="0"/>
              <a:t> เกิน 3 วัน แล้วยังคงสถานะเป็น รอเจ้าหน้าที่รับเรื่อง</a:t>
            </a:r>
            <a:endParaRPr lang="th-TH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29754"/>
            <a:ext cx="8136903" cy="4403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187624" y="5949280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ตรวจสอบได้ที่ </a:t>
            </a:r>
            <a:r>
              <a:rPr lang="en-US" dirty="0" smtClean="0"/>
              <a:t>http://dev.dsd.go.th/check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0066"/>
      </a:dk1>
      <a:lt1>
        <a:srgbClr val="FFFFFF"/>
      </a:lt1>
      <a:dk2>
        <a:srgbClr val="FFFFE7"/>
      </a:dk2>
      <a:lt2>
        <a:srgbClr val="B2B2B2"/>
      </a:lt2>
      <a:accent1>
        <a:srgbClr val="6D77BF"/>
      </a:accent1>
      <a:accent2>
        <a:srgbClr val="FF9966"/>
      </a:accent2>
      <a:accent3>
        <a:srgbClr val="FFFFFF"/>
      </a:accent3>
      <a:accent4>
        <a:srgbClr val="000056"/>
      </a:accent4>
      <a:accent5>
        <a:srgbClr val="BABDDC"/>
      </a:accent5>
      <a:accent6>
        <a:srgbClr val="E78A5C"/>
      </a:accent6>
      <a:hlink>
        <a:srgbClr val="A959A1"/>
      </a:hlink>
      <a:folHlink>
        <a:srgbClr val="3AABC6"/>
      </a:folHlink>
    </a:clrScheme>
    <a:fontScheme name="Default Design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66"/>
        </a:dk1>
        <a:lt1>
          <a:srgbClr val="FFFFFF"/>
        </a:lt1>
        <a:dk2>
          <a:srgbClr val="FFFFE7"/>
        </a:dk2>
        <a:lt2>
          <a:srgbClr val="DDDDDD"/>
        </a:lt2>
        <a:accent1>
          <a:srgbClr val="B2B2B2"/>
        </a:accent1>
        <a:accent2>
          <a:srgbClr val="FF9933"/>
        </a:accent2>
        <a:accent3>
          <a:srgbClr val="FFFFFF"/>
        </a:accent3>
        <a:accent4>
          <a:srgbClr val="000056"/>
        </a:accent4>
        <a:accent5>
          <a:srgbClr val="D5D5D5"/>
        </a:accent5>
        <a:accent6>
          <a:srgbClr val="E78A2D"/>
        </a:accent6>
        <a:hlink>
          <a:srgbClr val="6A9EB0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66"/>
        </a:dk1>
        <a:lt1>
          <a:srgbClr val="FFFFFF"/>
        </a:lt1>
        <a:dk2>
          <a:srgbClr val="FFFFFF"/>
        </a:dk2>
        <a:lt2>
          <a:srgbClr val="B2B2B2"/>
        </a:lt2>
        <a:accent1>
          <a:srgbClr val="C0D070"/>
        </a:accent1>
        <a:accent2>
          <a:srgbClr val="0099CC"/>
        </a:accent2>
        <a:accent3>
          <a:srgbClr val="FFFFFF"/>
        </a:accent3>
        <a:accent4>
          <a:srgbClr val="000056"/>
        </a:accent4>
        <a:accent5>
          <a:srgbClr val="DCE4BB"/>
        </a:accent5>
        <a:accent6>
          <a:srgbClr val="008AB9"/>
        </a:accent6>
        <a:hlink>
          <a:srgbClr val="CA9938"/>
        </a:hlink>
        <a:folHlink>
          <a:srgbClr val="166A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66"/>
        </a:dk1>
        <a:lt1>
          <a:srgbClr val="FFFFFF"/>
        </a:lt1>
        <a:dk2>
          <a:srgbClr val="FFFFE7"/>
        </a:dk2>
        <a:lt2>
          <a:srgbClr val="B2B2B2"/>
        </a:lt2>
        <a:accent1>
          <a:srgbClr val="6D77BF"/>
        </a:accent1>
        <a:accent2>
          <a:srgbClr val="FF9966"/>
        </a:accent2>
        <a:accent3>
          <a:srgbClr val="FFFFFF"/>
        </a:accent3>
        <a:accent4>
          <a:srgbClr val="000056"/>
        </a:accent4>
        <a:accent5>
          <a:srgbClr val="BABDDC"/>
        </a:accent5>
        <a:accent6>
          <a:srgbClr val="E78A5C"/>
        </a:accent6>
        <a:hlink>
          <a:srgbClr val="A959A1"/>
        </a:hlink>
        <a:folHlink>
          <a:srgbClr val="3AABC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031TGp_education_green_v3</Template>
  <TotalTime>2229</TotalTime>
  <Words>1566</Words>
  <Application>Microsoft Office PowerPoint</Application>
  <PresentationFormat>นำเสนอทางหน้าจอ (4:3)</PresentationFormat>
  <Paragraphs>245</Paragraphs>
  <Slides>61</Slides>
  <Notes>1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2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61</vt:i4>
      </vt:variant>
    </vt:vector>
  </HeadingPairs>
  <TitlesOfParts>
    <vt:vector size="64" baseType="lpstr">
      <vt:lpstr>Default Design</vt:lpstr>
      <vt:lpstr>Office Theme</vt:lpstr>
      <vt:lpstr>Image</vt:lpstr>
      <vt:lpstr>การบันทึกข้อมูลระบบสารสนเทศ ตามแผนพัฒนาฝีมือแรงงาน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แนวทางการรายงานในระบบสนเทศ</vt:lpstr>
      <vt:lpstr>การบันทึกแผนการพัฒนาฝีมือแรงงาน</vt:lpstr>
      <vt:lpstr>(1) แผนการฝึกอบรม/ทดสอบ</vt:lpstr>
      <vt:lpstr>การกำหนดสาขา</vt:lpstr>
      <vt:lpstr>กรณีเป็นหลักสูตรเทคโนโลยีชั้นสูงและเกี่ยวข้อง กับจุดเน้นของหน่วยงาน</vt:lpstr>
      <vt:lpstr>กรณีเป็นหลักสูตรเทคโนโลยีชั้นสูง แต่ไม่ได้เกี่ยวข้องกับจุดเน้นของหน่วยงาน</vt:lpstr>
      <vt:lpstr>กรณีที่เป็นหลักสูตรทั่วไป</vt:lpstr>
      <vt:lpstr>กำหนดรุ่นให้กับสาขา</vt:lpstr>
      <vt:lpstr>กลุ่มเป้าหมาย</vt:lpstr>
      <vt:lpstr>ภาพนิ่ง 28</vt:lpstr>
      <vt:lpstr>ข้อผิดพลาดที่เกิดขึ้นจากการให้คลิกเลือกแบบอิสระ</vt:lpstr>
      <vt:lpstr>แนวทางการป้องกัน</vt:lpstr>
      <vt:lpstr>แผนการรับรองหลักสูตรและค่าใช้จ่ายฯ ตาม พ.ร.บ.ส่งเสริมฯ</vt:lpstr>
      <vt:lpstr>แผนการรับรองหลักสูตรและค่าใช้จ่ายฯ ตาม พ.ร.บ.ส่งเสริมฯ</vt:lpstr>
      <vt:lpstr>แผนการรับรองความรู้ความสามารถ</vt:lpstr>
      <vt:lpstr>เมื่อบันทึกแผนครบถ้วนถูกต้องเสร็จแล้วจะต้องทำอะไรต่อไป</vt:lpstr>
      <vt:lpstr>การบันทึกผลการดำเนินงาน</vt:lpstr>
      <vt:lpstr>ระบบรับรองความรู้ความสามารถ</vt:lpstr>
      <vt:lpstr>1. รายการคําขอมีสมุดประจําตัว</vt:lpstr>
      <vt:lpstr>2. คําขอมีหนังสือรับรองความรู้ความสามารถ</vt:lpstr>
      <vt:lpstr>3. คำขอเป็นผู้ประเมิน</vt:lpstr>
      <vt:lpstr>4.คำขอรับรองเป็นองค์กรอาชีพ</vt:lpstr>
      <vt:lpstr>5. คําขอรับรองเป็นศูนย์ประเมิน</vt:lpstr>
      <vt:lpstr>การบันทึกการติดตามผลสัมฤทธิ์</vt:lpstr>
      <vt:lpstr>ขั้นตอนการบันทึกการติดตามผลสัมฤทธิ์</vt:lpstr>
      <vt:lpstr>ขั้นตอนการบันทึกการติดตามผลสัมฤทธิ์</vt:lpstr>
      <vt:lpstr>การดูรายงาน</vt:lpstr>
      <vt:lpstr>ภาพนิ่ง 46</vt:lpstr>
      <vt:lpstr>การดำเนินงานด้านอื่นๆ ที่ไม่เกี่ยวกับแผนงานปกติ</vt:lpstr>
      <vt:lpstr>การดำเนินงานด้านอื่นๆ ที่ไม่เกี่ยวกับแผนงานปกติ</vt:lpstr>
      <vt:lpstr>การดำเนินงานด้านอื่นๆ ที่ไม่เกี่ยวกับแผนงานปกติ</vt:lpstr>
      <vt:lpstr>รายงานฝึกอบรมด้านยาเสพติด</vt:lpstr>
      <vt:lpstr>ระบบรายงานข้อมูลการเพิ่มผลิตภาพแรงงาน</vt:lpstr>
      <vt:lpstr>ระบบรายงานข้อมูลการเพิ่มผลิตภาพแรงงาน</vt:lpstr>
      <vt:lpstr>รายงานผลการดำเนินงานตามคู่มือประชาชน</vt:lpstr>
      <vt:lpstr>แบบรายงานผลการดำเนินงานตามคู่มือประชาชน</vt:lpstr>
      <vt:lpstr>รายงานการดำเนินงานร่วมกับสถานศึกษาและสถานประกอบการเพื่อเพิ่มทักษะให้แก่ นักศึกษาด้านการพัฒนาฝีมือแรงงาน </vt:lpstr>
      <vt:lpstr>รายงานการดำเนินงานร่วมกับสถานศึกษาและสถานประกอบการเพื่อเพิ่มทักษะให้แก่ นักศึกษาด้านการพัฒนาฝีมือแรงงาน </vt:lpstr>
      <vt:lpstr>ปัญหาที่พบในการดำเนินงานและแนวทางแก้ไข</vt:lpstr>
      <vt:lpstr>แจ้งย้ายแผนฝึกอบรม/ทดสอบมาตรฐานฝีมือแรงงาน</vt:lpstr>
      <vt:lpstr>ผู้สมัครฝึกผ่านทาง e-Serviceไม่ได้รับการตอบกลับจากเจ้าหน้าที่ </vt:lpstr>
      <vt:lpstr>ภาพนิ่ง 60</vt:lpstr>
      <vt:lpstr>ยื่นรับรองหลักสูตรผ่าน e-service เกิน 3 วัน แล้วยังคงสถานะเป็น รอเจ้าหน้าที่รับเรื่อง</vt:lpstr>
    </vt:vector>
  </TitlesOfParts>
  <Company>phetburi skill development center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โครงการยกระดับศักยภาพแรงงานไทยให้มีศักยภาพสูงขึ้นรองรับรายได้แท้จริงที่เพิ่มขึ้น</dc:title>
  <dc:creator>trainee_psdc</dc:creator>
  <cp:lastModifiedBy>Kraiwit Ekthammasut</cp:lastModifiedBy>
  <cp:revision>293</cp:revision>
  <cp:lastPrinted>2017-06-16T06:57:22Z</cp:lastPrinted>
  <dcterms:created xsi:type="dcterms:W3CDTF">2012-03-13T10:24:32Z</dcterms:created>
  <dcterms:modified xsi:type="dcterms:W3CDTF">2017-06-22T01:02:02Z</dcterms:modified>
</cp:coreProperties>
</file>