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0" r:id="rId1"/>
  </p:sldMasterIdLst>
  <p:sldIdLst>
    <p:sldId id="256" r:id="rId2"/>
    <p:sldId id="259" r:id="rId3"/>
    <p:sldId id="257" r:id="rId4"/>
    <p:sldId id="276" r:id="rId5"/>
    <p:sldId id="258" r:id="rId6"/>
    <p:sldId id="277" r:id="rId7"/>
    <p:sldId id="260" r:id="rId8"/>
    <p:sldId id="278" r:id="rId9"/>
    <p:sldId id="261" r:id="rId10"/>
    <p:sldId id="262" r:id="rId11"/>
    <p:sldId id="281" r:id="rId12"/>
    <p:sldId id="270" r:id="rId13"/>
    <p:sldId id="265" r:id="rId14"/>
    <p:sldId id="266" r:id="rId15"/>
    <p:sldId id="267" r:id="rId16"/>
    <p:sldId id="279" r:id="rId17"/>
    <p:sldId id="268" r:id="rId18"/>
    <p:sldId id="269" r:id="rId19"/>
    <p:sldId id="271" r:id="rId20"/>
    <p:sldId id="272" r:id="rId21"/>
    <p:sldId id="273" r:id="rId22"/>
    <p:sldId id="274" r:id="rId23"/>
    <p:sldId id="275" r:id="rId24"/>
    <p:sldId id="280" r:id="rId25"/>
  </p:sldIdLst>
  <p:sldSz cx="9144000" cy="6858000" type="screen4x3"/>
  <p:notesSz cx="6858000" cy="9144000"/>
  <p:custDataLst>
    <p:tags r:id="rId26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6" autoAdjust="0"/>
    <p:restoredTop sz="94676" autoAdjust="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8B56ED-66FE-4AFC-B691-9438EEB48DDD}" type="doc">
      <dgm:prSet loTypeId="urn:microsoft.com/office/officeart/2005/8/layout/chart3" loCatId="cycle" qsTypeId="urn:microsoft.com/office/officeart/2005/8/quickstyle/simple4" qsCatId="simple" csTypeId="urn:microsoft.com/office/officeart/2005/8/colors/accent6_4" csCatId="accent6" phldr="1"/>
      <dgm:spPr/>
    </dgm:pt>
    <dgm:pt modelId="{93A2653C-32C9-42E6-9838-FDF378B2F648}">
      <dgm:prSet phldrT="[Text]" custT="1"/>
      <dgm:spPr/>
      <dgm:t>
        <a:bodyPr/>
        <a:lstStyle/>
        <a:p>
          <a:r>
            <a:rPr lang="th-TH" sz="2400" b="1" dirty="0" smtClean="0"/>
            <a:t>กลุ่มวิสาหกิจชุมชน</a:t>
          </a:r>
          <a:endParaRPr lang="th-TH" sz="2400" b="1" dirty="0"/>
        </a:p>
      </dgm:t>
    </dgm:pt>
    <dgm:pt modelId="{0126BF96-8544-4052-AD29-230745448FE3}" type="parTrans" cxnId="{9D9362E7-D7CA-4A0C-B205-E43A0A322BC3}">
      <dgm:prSet/>
      <dgm:spPr/>
      <dgm:t>
        <a:bodyPr/>
        <a:lstStyle/>
        <a:p>
          <a:endParaRPr lang="th-TH" sz="2800"/>
        </a:p>
      </dgm:t>
    </dgm:pt>
    <dgm:pt modelId="{E5F63B19-1808-428D-B70C-C890DEC0B08E}" type="sibTrans" cxnId="{9D9362E7-D7CA-4A0C-B205-E43A0A322BC3}">
      <dgm:prSet/>
      <dgm:spPr/>
      <dgm:t>
        <a:bodyPr/>
        <a:lstStyle/>
        <a:p>
          <a:endParaRPr lang="th-TH" sz="2800"/>
        </a:p>
      </dgm:t>
    </dgm:pt>
    <dgm:pt modelId="{9F9F4813-3EDA-49D0-9E6C-B330D27CC2E2}">
      <dgm:prSet phldrT="[Text]" custT="1"/>
      <dgm:spPr/>
      <dgm:t>
        <a:bodyPr/>
        <a:lstStyle/>
        <a:p>
          <a:pPr>
            <a:spcAft>
              <a:spcPts val="0"/>
            </a:spcAft>
          </a:pPr>
          <a:r>
            <a:rPr lang="th-TH" sz="2200" b="1" dirty="0" smtClean="0"/>
            <a:t>ผู้ยากจน </a:t>
          </a:r>
          <a:r>
            <a:rPr lang="th-TH" sz="2200" b="1" dirty="0" smtClean="0"/>
            <a:t>ผู้ด้อยโอกาส</a:t>
          </a:r>
        </a:p>
        <a:p>
          <a:pPr marL="0">
            <a:spcAft>
              <a:spcPts val="0"/>
            </a:spcAft>
          </a:pPr>
          <a:r>
            <a:rPr lang="th-TH" sz="2200" b="1" dirty="0" smtClean="0"/>
            <a:t>และ</a:t>
          </a:r>
          <a:r>
            <a:rPr lang="th-TH" sz="2200" b="1" dirty="0" smtClean="0"/>
            <a:t>ผู้มี</a:t>
          </a:r>
          <a:r>
            <a:rPr lang="th-TH" sz="2200" b="1" dirty="0" smtClean="0"/>
            <a:t>รายได้น้อย</a:t>
          </a:r>
          <a:r>
            <a:rPr lang="th-TH" sz="2200" b="1" dirty="0" smtClean="0"/>
            <a:t>อายุ</a:t>
          </a:r>
          <a:r>
            <a:rPr lang="en-US" sz="2200" b="1" dirty="0" smtClean="0"/>
            <a:t> </a:t>
          </a:r>
          <a:r>
            <a:rPr lang="th-TH" sz="2200" b="1" dirty="0" smtClean="0"/>
            <a:t>๑๘ ปี</a:t>
          </a:r>
        </a:p>
        <a:p>
          <a:pPr marL="0">
            <a:spcAft>
              <a:spcPts val="0"/>
            </a:spcAft>
          </a:pPr>
          <a:r>
            <a:rPr lang="th-TH" sz="2200" b="1" dirty="0" smtClean="0"/>
            <a:t>ขึ้น</a:t>
          </a:r>
          <a:r>
            <a:rPr lang="th-TH" sz="2200" b="1" dirty="0" smtClean="0"/>
            <a:t>ไป</a:t>
          </a:r>
          <a:endParaRPr lang="th-TH" sz="2200" b="1" dirty="0"/>
        </a:p>
      </dgm:t>
    </dgm:pt>
    <dgm:pt modelId="{AC8329FC-AB65-4D87-A00E-65276804AFC5}" type="parTrans" cxnId="{353FFBCE-41C5-44DB-B2BF-C897288D62A6}">
      <dgm:prSet/>
      <dgm:spPr/>
      <dgm:t>
        <a:bodyPr/>
        <a:lstStyle/>
        <a:p>
          <a:endParaRPr lang="th-TH" sz="2800"/>
        </a:p>
      </dgm:t>
    </dgm:pt>
    <dgm:pt modelId="{7F7679EC-94C2-4180-9E94-335BEE8A64A5}" type="sibTrans" cxnId="{353FFBCE-41C5-44DB-B2BF-C897288D62A6}">
      <dgm:prSet/>
      <dgm:spPr/>
      <dgm:t>
        <a:bodyPr/>
        <a:lstStyle/>
        <a:p>
          <a:endParaRPr lang="th-TH" sz="2800"/>
        </a:p>
      </dgm:t>
    </dgm:pt>
    <dgm:pt modelId="{FBA41A61-50C0-4BA0-9A37-AA3C5F77941E}" type="pres">
      <dgm:prSet presAssocID="{018B56ED-66FE-4AFC-B691-9438EEB48DDD}" presName="compositeShape" presStyleCnt="0">
        <dgm:presLayoutVars>
          <dgm:chMax val="7"/>
          <dgm:dir/>
          <dgm:resizeHandles val="exact"/>
        </dgm:presLayoutVars>
      </dgm:prSet>
      <dgm:spPr/>
    </dgm:pt>
    <dgm:pt modelId="{6FCD45F2-26A4-4B2A-AEA4-0B7A3BD57BB4}" type="pres">
      <dgm:prSet presAssocID="{018B56ED-66FE-4AFC-B691-9438EEB48DDD}" presName="wedge1" presStyleLbl="node1" presStyleIdx="0" presStyleCnt="2" custScaleX="117158" custScaleY="115580"/>
      <dgm:spPr/>
      <dgm:t>
        <a:bodyPr/>
        <a:lstStyle/>
        <a:p>
          <a:endParaRPr lang="th-TH"/>
        </a:p>
      </dgm:t>
    </dgm:pt>
    <dgm:pt modelId="{A518263B-8DC1-4EE5-8BEE-D3B169E1338C}" type="pres">
      <dgm:prSet presAssocID="{018B56ED-66FE-4AFC-B691-9438EEB48DDD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C16663E-2B21-463B-B097-89B4B3B81E57}" type="pres">
      <dgm:prSet presAssocID="{018B56ED-66FE-4AFC-B691-9438EEB48DDD}" presName="wedge2" presStyleLbl="node1" presStyleIdx="1" presStyleCnt="2" custScaleX="123734" custScaleY="116460"/>
      <dgm:spPr/>
      <dgm:t>
        <a:bodyPr/>
        <a:lstStyle/>
        <a:p>
          <a:endParaRPr lang="th-TH"/>
        </a:p>
      </dgm:t>
    </dgm:pt>
    <dgm:pt modelId="{4F2CAE0E-D974-4E59-8847-17E21C45D360}" type="pres">
      <dgm:prSet presAssocID="{018B56ED-66FE-4AFC-B691-9438EEB48DDD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B43B634-4940-4123-9EEF-F68BEC129285}" type="presOf" srcId="{93A2653C-32C9-42E6-9838-FDF378B2F648}" destId="{7C16663E-2B21-463B-B097-89B4B3B81E57}" srcOrd="0" destOrd="0" presId="urn:microsoft.com/office/officeart/2005/8/layout/chart3"/>
    <dgm:cxn modelId="{568B6724-F854-4B7A-87ED-8C12036DEEEA}" type="presOf" srcId="{9F9F4813-3EDA-49D0-9E6C-B330D27CC2E2}" destId="{6FCD45F2-26A4-4B2A-AEA4-0B7A3BD57BB4}" srcOrd="0" destOrd="0" presId="urn:microsoft.com/office/officeart/2005/8/layout/chart3"/>
    <dgm:cxn modelId="{A31FDCC5-2037-415E-8DBC-FDFDD0A5CF1A}" type="presOf" srcId="{9F9F4813-3EDA-49D0-9E6C-B330D27CC2E2}" destId="{A518263B-8DC1-4EE5-8BEE-D3B169E1338C}" srcOrd="1" destOrd="0" presId="urn:microsoft.com/office/officeart/2005/8/layout/chart3"/>
    <dgm:cxn modelId="{81B86749-4152-48B0-8778-4104D76D14A9}" type="presOf" srcId="{93A2653C-32C9-42E6-9838-FDF378B2F648}" destId="{4F2CAE0E-D974-4E59-8847-17E21C45D360}" srcOrd="1" destOrd="0" presId="urn:microsoft.com/office/officeart/2005/8/layout/chart3"/>
    <dgm:cxn modelId="{9D9362E7-D7CA-4A0C-B205-E43A0A322BC3}" srcId="{018B56ED-66FE-4AFC-B691-9438EEB48DDD}" destId="{93A2653C-32C9-42E6-9838-FDF378B2F648}" srcOrd="1" destOrd="0" parTransId="{0126BF96-8544-4052-AD29-230745448FE3}" sibTransId="{E5F63B19-1808-428D-B70C-C890DEC0B08E}"/>
    <dgm:cxn modelId="{353FFBCE-41C5-44DB-B2BF-C897288D62A6}" srcId="{018B56ED-66FE-4AFC-B691-9438EEB48DDD}" destId="{9F9F4813-3EDA-49D0-9E6C-B330D27CC2E2}" srcOrd="0" destOrd="0" parTransId="{AC8329FC-AB65-4D87-A00E-65276804AFC5}" sibTransId="{7F7679EC-94C2-4180-9E94-335BEE8A64A5}"/>
    <dgm:cxn modelId="{FEC6E18F-B02E-41C0-B2E3-C92338FAE2CD}" type="presOf" srcId="{018B56ED-66FE-4AFC-B691-9438EEB48DDD}" destId="{FBA41A61-50C0-4BA0-9A37-AA3C5F77941E}" srcOrd="0" destOrd="0" presId="urn:microsoft.com/office/officeart/2005/8/layout/chart3"/>
    <dgm:cxn modelId="{12BC11C7-4C39-424E-A6EF-6CD1ECA1967D}" type="presParOf" srcId="{FBA41A61-50C0-4BA0-9A37-AA3C5F77941E}" destId="{6FCD45F2-26A4-4B2A-AEA4-0B7A3BD57BB4}" srcOrd="0" destOrd="0" presId="urn:microsoft.com/office/officeart/2005/8/layout/chart3"/>
    <dgm:cxn modelId="{E361E91B-9155-47CC-A4BC-AEE3F2091EDE}" type="presParOf" srcId="{FBA41A61-50C0-4BA0-9A37-AA3C5F77941E}" destId="{A518263B-8DC1-4EE5-8BEE-D3B169E1338C}" srcOrd="1" destOrd="0" presId="urn:microsoft.com/office/officeart/2005/8/layout/chart3"/>
    <dgm:cxn modelId="{94EE73B4-26A9-4762-9CAB-7152756EC994}" type="presParOf" srcId="{FBA41A61-50C0-4BA0-9A37-AA3C5F77941E}" destId="{7C16663E-2B21-463B-B097-89B4B3B81E57}" srcOrd="2" destOrd="0" presId="urn:microsoft.com/office/officeart/2005/8/layout/chart3"/>
    <dgm:cxn modelId="{765A9D9A-36BF-49D4-97D5-3102547D2462}" type="presParOf" srcId="{FBA41A61-50C0-4BA0-9A37-AA3C5F77941E}" destId="{4F2CAE0E-D974-4E59-8847-17E21C45D360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CD45F2-26A4-4B2A-AEA4-0B7A3BD57BB4}">
      <dsp:nvSpPr>
        <dsp:cNvPr id="0" name=""/>
        <dsp:cNvSpPr/>
      </dsp:nvSpPr>
      <dsp:spPr>
        <a:xfrm>
          <a:off x="1239011" y="69915"/>
          <a:ext cx="4724401" cy="466076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6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200" b="1" kern="1200" dirty="0" smtClean="0"/>
            <a:t>ผู้ยากจน </a:t>
          </a:r>
          <a:r>
            <a:rPr lang="th-TH" sz="2200" b="1" kern="1200" dirty="0" smtClean="0"/>
            <a:t>ผู้ด้อยโอกาส</a:t>
          </a:r>
        </a:p>
        <a:p>
          <a:pPr marL="0" lvl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200" b="1" kern="1200" dirty="0" smtClean="0"/>
            <a:t>และ</a:t>
          </a:r>
          <a:r>
            <a:rPr lang="th-TH" sz="2200" b="1" kern="1200" dirty="0" smtClean="0"/>
            <a:t>ผู้มี</a:t>
          </a:r>
          <a:r>
            <a:rPr lang="th-TH" sz="2200" b="1" kern="1200" dirty="0" smtClean="0"/>
            <a:t>รายได้น้อย</a:t>
          </a:r>
          <a:r>
            <a:rPr lang="th-TH" sz="2200" b="1" kern="1200" dirty="0" smtClean="0"/>
            <a:t>อายุ</a:t>
          </a:r>
          <a:r>
            <a:rPr lang="en-US" sz="2200" b="1" kern="1200" dirty="0" smtClean="0"/>
            <a:t> </a:t>
          </a:r>
          <a:r>
            <a:rPr lang="th-TH" sz="2200" b="1" kern="1200" dirty="0" smtClean="0"/>
            <a:t>๑๘ ปี</a:t>
          </a:r>
        </a:p>
        <a:p>
          <a:pPr marL="0" lvl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200" b="1" kern="1200" dirty="0" smtClean="0"/>
            <a:t>ขึ้น</a:t>
          </a:r>
          <a:r>
            <a:rPr lang="th-TH" sz="2200" b="1" kern="1200" dirty="0" smtClean="0"/>
            <a:t>ไป</a:t>
          </a:r>
          <a:endParaRPr lang="th-TH" sz="2200" b="1" kern="1200" dirty="0"/>
        </a:p>
      </dsp:txBody>
      <dsp:txXfrm>
        <a:off x="3601211" y="763482"/>
        <a:ext cx="1659164" cy="3273634"/>
      </dsp:txXfrm>
    </dsp:sp>
    <dsp:sp modelId="{7C16663E-2B21-463B-B097-89B4B3B81E57}">
      <dsp:nvSpPr>
        <dsp:cNvPr id="0" name=""/>
        <dsp:cNvSpPr/>
      </dsp:nvSpPr>
      <dsp:spPr>
        <a:xfrm>
          <a:off x="1010410" y="52172"/>
          <a:ext cx="4989578" cy="46962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50000"/>
                <a:hueOff val="0"/>
                <a:satOff val="-37425"/>
                <a:lumOff val="49652"/>
                <a:alphaOff val="0"/>
                <a:shade val="51000"/>
                <a:satMod val="130000"/>
              </a:schemeClr>
            </a:gs>
            <a:gs pos="80000">
              <a:schemeClr val="accent6">
                <a:shade val="50000"/>
                <a:hueOff val="0"/>
                <a:satOff val="-37425"/>
                <a:lumOff val="49652"/>
                <a:alphaOff val="0"/>
                <a:shade val="93000"/>
                <a:satMod val="130000"/>
              </a:schemeClr>
            </a:gs>
            <a:gs pos="100000">
              <a:schemeClr val="accent6">
                <a:shade val="50000"/>
                <a:hueOff val="0"/>
                <a:satOff val="-37425"/>
                <a:lumOff val="496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/>
            <a:t>กลุ่มวิสาหกิจชุมชน</a:t>
          </a:r>
          <a:endParaRPr lang="th-TH" sz="2400" b="1" kern="1200" dirty="0"/>
        </a:p>
      </dsp:txBody>
      <dsp:txXfrm>
        <a:off x="1723207" y="751020"/>
        <a:ext cx="1752292" cy="3298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2656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4892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5966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501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6272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5055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113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0687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59823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962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3346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th-TH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th-TH" smtClean="0"/>
              <a:t>Haga clic para modificar el estilo de texto del patrón</a:t>
            </a:r>
          </a:p>
          <a:p>
            <a:pPr lvl="1"/>
            <a:r>
              <a:rPr lang="es-ES" altLang="th-TH" smtClean="0"/>
              <a:t>Segundo nivel</a:t>
            </a:r>
          </a:p>
          <a:p>
            <a:pPr lvl="2"/>
            <a:r>
              <a:rPr lang="es-ES" altLang="th-TH" smtClean="0"/>
              <a:t>Tercer nivel</a:t>
            </a:r>
          </a:p>
          <a:p>
            <a:pPr lvl="3"/>
            <a:r>
              <a:rPr lang="es-ES" altLang="th-TH" smtClean="0"/>
              <a:t>Cuarto nivel</a:t>
            </a:r>
          </a:p>
          <a:p>
            <a:pPr lvl="4"/>
            <a:r>
              <a:rPr lang="es-ES" altLang="th-TH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latin typeface="Arial" charset="0"/>
                <a:cs typeface="Arial" charset="0"/>
              </a:defRPr>
            </a:lvl1pPr>
          </a:lstStyle>
          <a:p>
            <a:fld id="{9F6D2F29-8B2C-46B6-ACF6-BBE9F2938BE1}" type="datetimeFigureOut">
              <a:rPr lang="th-TH" smtClean="0"/>
              <a:t>20/06/60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latin typeface="Arial" charset="0"/>
                <a:cs typeface="Arial" charset="0"/>
              </a:defRPr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fld id="{DA08D142-0F9D-45C7-826E-01B577FF6368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1" r:id="rId1"/>
    <p:sldLayoutId id="2147484382" r:id="rId2"/>
    <p:sldLayoutId id="2147484383" r:id="rId3"/>
    <p:sldLayoutId id="2147484384" r:id="rId4"/>
    <p:sldLayoutId id="2147484385" r:id="rId5"/>
    <p:sldLayoutId id="2147484386" r:id="rId6"/>
    <p:sldLayoutId id="2147484387" r:id="rId7"/>
    <p:sldLayoutId id="2147484388" r:id="rId8"/>
    <p:sldLayoutId id="2147484389" r:id="rId9"/>
    <p:sldLayoutId id="2147484390" r:id="rId10"/>
    <p:sldLayoutId id="214748439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h-TH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พัฒนาฝีมือให้แก่กลุ่ม</a:t>
            </a:r>
            <a:r>
              <a:rPr lang="th-TH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</a:t>
            </a:r>
            <a:br>
              <a:rPr lang="th-TH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ผู้มีรายได้น้อย</a:t>
            </a:r>
            <a:endParaRPr lang="th-TH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เจ้าของโครงการ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กองพัฒนาศักยภาพแรงงานและผู้ประกอบกิจการ 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457200"/>
            <a:ext cx="1905000" cy="175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0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สอดคล้องกับนโยบาย (๑)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th-TH" sz="3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นโยบายรัฐบาล ข้อที่ ๓ การลดความเหลื่อมล้ำของสังคม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และ</a:t>
            </a:r>
            <a:r>
              <a:rPr lang="th-TH" sz="3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การสร้างโอกาสการเข้าถึงบริการของรัฐ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>
              <a:spcAft>
                <a:spcPts val="0"/>
              </a:spcAft>
            </a:pPr>
            <a:r>
              <a:rPr lang="th-TH" sz="3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ยุทธศาสตร์ชาติ ระยะ ๒๐ ปี ยุทธศาสตร์ที่ ๔ ด้านการสร้างโอกาสความเสมอภาคและเท่าเทียมกันทางสังคม</a:t>
            </a:r>
          </a:p>
          <a:p>
            <a:pPr marL="0" indent="0">
              <a:spcBef>
                <a:spcPts val="0"/>
              </a:spcBef>
              <a:buNone/>
            </a:pPr>
            <a:endParaRPr lang="th-TH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027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สอดคล้องกับนโยบาย (๒)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thaiDist">
              <a:spcAft>
                <a:spcPts val="0"/>
              </a:spcAft>
            </a:pP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แผนพัฒนาเศรษฐกิจและสังคมแห่งชาติ ฉบับที่ ๑๒ </a:t>
            </a:r>
            <a:endParaRPr lang="th-TH" sz="38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Aft>
                <a:spcPts val="0"/>
              </a:spcAft>
              <a:buNone/>
            </a:pPr>
            <a:r>
              <a:rPr lang="th-TH" sz="3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3800" b="1" u="sng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ยุทธศาสตร์</a:t>
            </a:r>
            <a:r>
              <a:rPr lang="th-TH" sz="3800" b="1" u="sng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th-TH" sz="3800" b="1" u="sng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</a:t>
            </a:r>
            <a:r>
              <a:rPr lang="en-US" sz="3800" b="1" u="sng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endParaRPr lang="th-TH" sz="38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Aft>
                <a:spcPts val="0"/>
              </a:spcAft>
              <a:buNone/>
            </a:pPr>
            <a:r>
              <a:rPr lang="th-TH" sz="38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สร้างความเป็นธรรมและลดความเหลื่อม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ล้ำในสังคมเพิ่ม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โอกาสให้กับกลุ่มประชากรร้อยละ ๔๐ ที่มีรายได้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ต่ำสุด   ให้เข้าถึงบริการที่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มีคุณภาพของรัฐ เพิ่มศักยภาพ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      และ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เศรษฐกิจฐานรากให้มีความ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เข้มแข็ง</a:t>
            </a:r>
            <a:endParaRPr lang="th-TH" sz="38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353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สอดคล้องกับนโยบาย (๓)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thaiDist">
              <a:spcAft>
                <a:spcPts val="0"/>
              </a:spcAft>
            </a:pP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ภารกิจ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r>
              <a:rPr lang="en-US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endParaRPr lang="th-TH" sz="38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Aft>
                <a:spcPts val="0"/>
              </a:spcAft>
              <a:buNone/>
            </a:pP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ด้าน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ส่งเสริมสร้างเครือข่าย และพัฒนาศักยภาพ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แรงงานผู้สูงอายุ สตรี เยาวชน คนพิการ และกลุ่มเป้าหมายเฉพาะ</a:t>
            </a:r>
            <a:r>
              <a:rPr lang="th-TH" sz="3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th-TH" sz="36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4"/>
          <a:stretch/>
        </p:blipFill>
        <p:spPr>
          <a:xfrm>
            <a:off x="609600" y="4096657"/>
            <a:ext cx="4194232" cy="2227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267200"/>
            <a:ext cx="3200400" cy="199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71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(๑)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h-TH" sz="36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 </a:t>
            </a:r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Community enterprise</a:t>
            </a:r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endParaRPr lang="th-TH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36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คือ กิจการ</a:t>
            </a:r>
            <a:r>
              <a:rPr lang="th-TH" sz="36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ของชุมชน</a:t>
            </a:r>
            <a:r>
              <a:rPr lang="th-TH" sz="36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เกี่ยวกับ</a:t>
            </a:r>
          </a:p>
          <a:p>
            <a:pPr lvl="1" algn="thaiDist">
              <a:buFont typeface="Arial" panose="020B0604020202020204" pitchFamily="34" charset="0"/>
              <a:buChar char="•"/>
            </a:pP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6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</a:t>
            </a:r>
          </a:p>
          <a:p>
            <a:pPr lvl="1" algn="thaiDist">
              <a:buFont typeface="Arial" panose="020B0604020202020204" pitchFamily="34" charset="0"/>
              <a:buChar char="•"/>
            </a:pP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การให้บริการ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325" y="2819400"/>
            <a:ext cx="4333875" cy="33954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742" y="4448115"/>
            <a:ext cx="2873829" cy="1876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7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(๒)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thaiDist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การอื่นๆ 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ที่ดำเนินการโดยคณะบุคคลที่มีความผูกพัน มีวิถีชีวิตร่วมกันและรวมตัวกันประกอบกิจการ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ไม่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ว่าจะเป็นนิติบุคคลในรูปแบบใด หรือไม่เป็นนิติบุคคล เพื่อสร้างรายได้และเพื่อการพึ่งพาตนเองของ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ครอบครัว และ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 และระหว่างชุมชน </a:t>
            </a: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3733991"/>
            <a:ext cx="3962400" cy="26449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3681404"/>
            <a:ext cx="2116079" cy="237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9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(๓)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กล่าวโดยสรุป </a:t>
            </a:r>
            <a:r>
              <a:rPr lang="en-US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endParaRPr lang="th-TH" sz="3200" b="1" spc="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3200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คือ การประกอบการเพื่อ</a:t>
            </a:r>
            <a:r>
              <a:rPr lang="th-TH" sz="3200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จัดการ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“ทุน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ชุมชน” อย่างสร้างสรรค์เพื่อ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พึ่งตนเอง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3200400"/>
            <a:ext cx="4881563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6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(๔)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2209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“ทุน</a:t>
            </a:r>
            <a:r>
              <a:rPr lang="th-TH" sz="36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</a:t>
            </a:r>
            <a:r>
              <a:rPr lang="th-TH" sz="36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ชุมชน”</a:t>
            </a:r>
          </a:p>
          <a:p>
            <a:pPr marL="0" indent="0" algn="thaiDist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ไม่ได้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หมายถึงแต่เพียงเงิน แต่รวมถึงทรัพยากร ผลผลิต ความรู้ ภูมิปัญญา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ทุน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ทางวัฒนธรรม ทุนทางสังคม (กฎเกณฑ์ทาง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สังคมที่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ร้อยรัด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ผู้คน            ให้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อยู่ร่วมกันเป็นชุมชน เป็นพี่เป็นน้องไว้ใจกัน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6"/>
          <a:stretch/>
        </p:blipFill>
        <p:spPr>
          <a:xfrm>
            <a:off x="3044558" y="3367314"/>
            <a:ext cx="3051442" cy="298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1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(๕)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447801"/>
            <a:ext cx="8229600" cy="236220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ขนาดของวิสาหกิจชุมชน</a:t>
            </a: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เป็นธุรกิจที่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ยังมีขนาดไม่ถึงวิสาหกิจขนาดกลางและขนาดย่อม (</a:t>
            </a:r>
            <a:r>
              <a:rPr lang="en-US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SME)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หรือสหกรณ์ แต่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เป็นธุรกิจที่สามารถช่วยเหลือ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เศรษฐกิจของประเทศ          ได้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ในระดับ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หนึ่ง</a:t>
            </a:r>
          </a:p>
          <a:p>
            <a:pPr marL="0" indent="0"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048000"/>
            <a:ext cx="4333875" cy="339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5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</a:t>
            </a:r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 (๖)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ปัญหาของวิสาหกิจชุมชน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th-TH" sz="1600" spc="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เป็นที่ยอมรับของหน่วยงานรัฐหรือเอกชนอื่น ๆ </a:t>
            </a:r>
          </a:p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สนับสนุนจากภาครัฐไม่ตรงกับความต้องการที่แท้จริง เนื่องจากข้อมูลกลุ่มเป้าหมาย และความ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ต้องการไม่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ชัดเจน </a:t>
            </a:r>
          </a:p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ถ่ายทอดความรู้ให้แก่คนใน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ชุมชนใน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ด้านการจัดการ การผลิตสินค้า และการ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ให้บริการขาด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ความต่อเนื่อง สินค้าและบริการใน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            อยู่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ในระดับที่ไม่พร้อมจะเข้ามาแข่งขันทางการค้า ขาดการพัฒนา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    ที่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เชื่อมโยงภูมิปัญญาท้องถิ่นผสมผสานกับภูมิปัญญาสากล 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19339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ภารกิจกรมพัฒนาฝีมือแรงงาน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67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ฝีมือแรงงานและศักยภาพของกำลัง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แรงงานและ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ผู้ประกอบกิจการ เพื่อให้กำลังแรงงานมีฝีมือได้มาตรฐานในระดับสากล มี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ความสามารถ                 ใน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การประกอบอาชีพ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ความต้องการของ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ตลาดแรงงาน        ทั้ง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ในเชิงปริมาณและคุณภาพ และเพื่อ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ส่งเสริมการ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เป็นผู้ประกอบ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    ที่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มีความสามารถแข่งขันได้ใน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ตลาดโลก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52" r="975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4016664"/>
            <a:ext cx="4495800" cy="238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 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81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ลดปัญหาความเหลื่อมล้ำด้านรายได้ของกลุ่มคนที่มี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ฐานะ          ทาง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เศรษฐกิจสังคมแตกต่าง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กันและ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แก้ไขปัญหาความ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ยากจน            โดย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ให้สามารถประกอบอาชีพได้หลากหลายมาก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เพิ่มโอกาสการเข้าถึงบริการพื้นฐานทางสังคมของ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ภาครัฐ             ใน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การได้รับการพัฒนาทักษะ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ฝีมือเพื่อ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</a:t>
            </a:r>
          </a:p>
          <a:p>
            <a:pPr algn="thaiDist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ถ่ายทอดความรู้ด้านนวัตกรรมใหม่ๆ ให้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กลุ่มเป้าหมาย</a:t>
            </a: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            สร้าง</a:t>
            </a:r>
            <a:r>
              <a:rPr lang="th-TH" sz="3200" b="1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อาชีพเพิ่มรายได้ </a:t>
            </a: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sz="3200" b="1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สามารถพึ่งตนเองและเลี้ยงครอบครัว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 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84803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กลุ่มเป้าหมาย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73621090"/>
              </p:ext>
            </p:extLst>
          </p:nvPr>
        </p:nvGraphicFramePr>
        <p:xfrm>
          <a:off x="1219200" y="1066800"/>
          <a:ext cx="70104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3103732" y="5486400"/>
            <a:ext cx="32383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5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 ๓,๘๖๐ คน</a:t>
            </a:r>
          </a:p>
        </p:txBody>
      </p:sp>
    </p:spTree>
    <p:extLst>
      <p:ext uri="{BB962C8B-B14F-4D97-AF65-F5344CB8AC3E}">
        <p14:creationId xmlns:p14="http://schemas.microsoft.com/office/powerpoint/2010/main" val="161413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หลักสูตรการฝึกอบรม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th-TH" sz="4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ประเภท</a:t>
            </a:r>
            <a:r>
              <a:rPr lang="th-TH" sz="44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44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หลักสูตรการฝึกอาชีพเสริม</a:t>
            </a:r>
            <a:endParaRPr lang="th-TH" sz="44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th-TH" sz="4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ระยะเวลาการฝึก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44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44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 ๑๘ – ๓๐ ชั่วโมง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2"/>
          <a:stretch/>
        </p:blipFill>
        <p:spPr>
          <a:xfrm>
            <a:off x="2286000" y="3149600"/>
            <a:ext cx="4488493" cy="302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86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พื้นที่เป้าหมาย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thaiDist">
              <a:buNone/>
            </a:pPr>
            <a:r>
              <a:rPr lang="th-TH" sz="36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ดำเนินการใน </a:t>
            </a: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๒๐ จังหวัด </a:t>
            </a:r>
            <a:r>
              <a:rPr lang="th-TH" sz="36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ที่มีผู้มีรายได้ต่อหัว</a:t>
            </a:r>
            <a:r>
              <a:rPr lang="th-TH" sz="36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ต่ำสุด </a:t>
            </a:r>
            <a: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 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จปฐ</a:t>
            </a:r>
            <a: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b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๒๕๕๘ </a:t>
            </a:r>
            <a:r>
              <a:rPr lang="th-TH" sz="36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เทียบกับข้อมูลของ </a:t>
            </a:r>
            <a:r>
              <a:rPr lang="en-US" sz="36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BOI</a:t>
            </a:r>
            <a:endParaRPr lang="th-TH" sz="36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745" l="10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762250"/>
            <a:ext cx="2570554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69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พื้นที่เป้าหมาย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09600" y="1219200"/>
            <a:ext cx="2438400" cy="5181600"/>
          </a:xfrm>
        </p:spPr>
        <p:txBody>
          <a:bodyPr>
            <a:noAutofit/>
          </a:bodyPr>
          <a:lstStyle/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จังหวัดแม่ฮ่องสอน</a:t>
            </a: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สุโขทัย</a:t>
            </a: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แพร่</a:t>
            </a: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น่าน</a:t>
            </a: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ศรี</a:t>
            </a:r>
            <a:r>
              <a:rPr lang="th-TH" sz="28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</a:t>
            </a:r>
            <a:r>
              <a:rPr lang="th-TH" sz="2800" b="1" dirty="0" err="1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</a:t>
            </a:r>
            <a:endParaRPr lang="th-TH" sz="28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นครพนม</a:t>
            </a:r>
          </a:p>
          <a:p>
            <a:pPr algn="thaiDist"/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อำนาจเจริญ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ยโสธร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สุรินทร์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สกลนคร</a:t>
            </a:r>
          </a:p>
          <a:p>
            <a:pPr algn="thaiDist"/>
            <a:endParaRPr lang="th-TH" sz="2800" b="1" kern="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745" l="10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371600"/>
            <a:ext cx="3538994" cy="5638800"/>
          </a:xfrm>
          <a:prstGeom prst="rect">
            <a:avLst/>
          </a:prstGeom>
        </p:spPr>
      </p:pic>
      <p:sp>
        <p:nvSpPr>
          <p:cNvPr id="6" name="ตัวแทนเนื้อหา 2"/>
          <p:cNvSpPr txBox="1">
            <a:spLocks/>
          </p:cNvSpPr>
          <p:nvPr/>
        </p:nvSpPr>
        <p:spPr bwMode="auto">
          <a:xfrm>
            <a:off x="6477000" y="1219200"/>
            <a:ext cx="22098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ชัยภูมิ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บึงกาฬ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อุบลราชธานี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บุรีรัมย์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หนองบัวลำภู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ร้อยเอ็ด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มหาสารคาม 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มุกดาหาร</a:t>
            </a:r>
          </a:p>
          <a:p>
            <a:pPr algn="thaiDist"/>
            <a:r>
              <a:rPr lang="th-TH" sz="2800" b="1" kern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สระแก้ว</a:t>
            </a:r>
            <a:endParaRPr lang="en-US" sz="2800" b="1" kern="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544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งบประมาณประจำปี พ.ศ. ๒๕๖๑ รวม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ทั้งสิ้นจำนวน ๑๐,๐๐๐,๐๐๐ บาท </a:t>
            </a:r>
            <a:r>
              <a:rPr lang="th-TH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(สิบล้านบาทถ้วน</a:t>
            </a:r>
            <a:r>
              <a:rPr lang="th-TH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0" indent="0">
              <a:buNone/>
            </a:pPr>
            <a:endParaRPr lang="th-TH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 algn="ctr">
              <a:buNone/>
            </a:pP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</a:t>
            </a:r>
            <a:r>
              <a:rPr lang="th-TH" sz="28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งบประมาณสามารถนำไป</a:t>
            </a: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ดำเนินการเฉลี่ย</a:t>
            </a:r>
            <a:r>
              <a:rPr lang="th-TH" sz="28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ถัว</a:t>
            </a: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จ่ายได้</a:t>
            </a:r>
            <a:r>
              <a:rPr lang="th-TH" sz="28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ทุกรายการเท่าที่จ่าย</a:t>
            </a: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จริง     โดย</a:t>
            </a: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คำนึงถึงความ</a:t>
            </a:r>
            <a:r>
              <a:rPr lang="th-TH" sz="28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เหมาะสม และ</a:t>
            </a:r>
            <a:r>
              <a:rPr lang="th-TH" sz="28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ประหยัด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558" y="2832099"/>
            <a:ext cx="3206042" cy="21373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832099"/>
            <a:ext cx="3042508" cy="213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5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>
              <a:buNone/>
            </a:pP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ค่าตอบแทนวิทยากร ๖๐๐ บาท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๓๐ ช.ม./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รุ่น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๑๘,๐๐๐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>
              <a:buNone/>
            </a:pP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ค่าอาหารกลางวัน  ๑๕๐ บาท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๕ มื้อ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๒๐ คน/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รุ่น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๑๕,๐๐๐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>
              <a:buNone/>
            </a:pP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ค่าอาหารว่างและเครื่องดื่ม  ๓๕ บาท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๑๐ มื้อ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๒๐ คน/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รุ่น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๗,๐๐๐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๕๑,๕๐๐ บาท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/รุ่น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>
              <a:buNone/>
            </a:pP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ค่าวัสดุฝึกอบรม  ๕๐๐ บาท 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๒๐ คน/รุ่น		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๑๐,๐๐๐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>
              <a:buNone/>
            </a:pP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บริหารจัดการ ๑,๕๐๐ บาท /รุ่น		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๑,๕๐๐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0" indent="0">
              <a:buNone/>
            </a:pP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ค่าใช้จ่ายในการบริหารโครงการและติดตาม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๑๑๒,๐๐๐ 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กองพัฒนาศักยภาพแรงงานและผู้ประกอบกิจการ)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 (๕๑,๕๐๐ บาท/รุ่น </a:t>
            </a:r>
            <a:r>
              <a:rPr lang="en-US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๑๙๒ รุ่น) + ๑๑๒,๐๐๐ </a:t>
            </a:r>
            <a:r>
              <a:rPr lang="th-TH" sz="2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๑๐,๐๐๐,๐๐๐ </a:t>
            </a:r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  <a:endParaRPr lang="en-US" sz="2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วงเล็บปีกกาขวา 3"/>
          <p:cNvSpPr/>
          <p:nvPr/>
        </p:nvSpPr>
        <p:spPr>
          <a:xfrm>
            <a:off x="6858000" y="1752600"/>
            <a:ext cx="76200" cy="211058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806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เป้าประสงค์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29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th-TH" sz="3200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r>
              <a:rPr lang="th-TH" sz="3200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ในกลุ่มวิสาหกิจชุมชน และผู้มีรายได้</a:t>
            </a:r>
            <a:r>
              <a:rPr lang="th-TH" sz="3200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น้อย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ฝึกอบรมทักษะฝีมือ หลักสูตรการฝึกอาชีพเสริมตามจำนวนเป้าหมายที่ตั้ง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ไว้</a:t>
            </a:r>
            <a:endParaRPr lang="th-TH" sz="3200" spc="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จำนวนผู้สำเร็จการฝึกผ่านตามเกณฑ์มาตรฐาน และมีทักษะฝีมือไม่ต่ำกว่าร้อยละ ๙๐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 และผู้มีรายได้น้อยมีรายได้เพิ่มขึ้นไม่ต่ำกว่าร้อยละ ๑๐ ต่อปี</a:t>
            </a: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th-TH" sz="3200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2388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ผลที่คาดว่าจะได้รับ (๑)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th-TH" sz="3200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ผลที่คาดว่า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 และผู้มีรายได้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น้อย จะได้รับ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3200" b="1" spc="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ทักษะฝีมือในสาขาอาชีพต่าง ๆ เพื่อประกอบ</a:t>
            </a: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สร้างรายได้         ที่ยั่งยืน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การส่งเสริมด้านการพัฒนาผลิตภัณฑ์ การรักษาคุณภาพผลิตภัณฑ์ การพัฒนาด้านเทคโนโลยี การตลาด </a:t>
            </a:r>
            <a:r>
              <a:rPr lang="th-TH" sz="3200" b="1" dirty="0" err="1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ด้านโล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3200" b="1" dirty="0" err="1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องค์ความรู้ที่สามารถนำไปพัฒนา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ผลิตภัณฑ์ให้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เป็นที่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ยอมรับ          และ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แข่งขันทางการค้า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  <a:r>
              <a:rPr lang="th-TH" sz="3200" b="1" spc="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200" b="1" dirty="0" smtClean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207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ผลที่คาดว่าจะได้รับ (๒)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23900" y="1600200"/>
            <a:ext cx="7696200" cy="2743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อาชีพที่ยั่งยืน พึ่งพาตนเองได้ สร้างเศรษฐกิจและคุณภาพ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ชีวิต         ที่มั่นคง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การบูรณาการร่วมกันระหว่างหน่วยงานภาครัฐและ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เอกชน             ใน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การแก้ปัญหาลดความเหลื่อมล้ำ 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ด้านรายได้และ</a:t>
            </a:r>
            <a:r>
              <a:rPr lang="th-TH" sz="3200" b="1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แก้ไข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    ความ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ยากจน   </a:t>
            </a:r>
          </a:p>
        </p:txBody>
      </p:sp>
    </p:spTree>
    <p:extLst>
      <p:ext uri="{BB962C8B-B14F-4D97-AF65-F5344CB8AC3E}">
        <p14:creationId xmlns:p14="http://schemas.microsoft.com/office/powerpoint/2010/main" val="187493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066800" y="3657600"/>
            <a:ext cx="4571999" cy="2133600"/>
          </a:xfrm>
          <a:prstGeom prst="roundRect">
            <a:avLst>
              <a:gd name="adj" fmla="val 10545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การประเมินผลโครงการ (๑)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พัฒนาฝีมือแรงงาน/สำนักงานพัฒนาฝีมือแรงงาน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รายงานผลการ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 ผ่าน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ระบบรายงานผลการพัฒนาฝีมือ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</a:p>
          <a:p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แบบประเมินความพึงพอใจของกลุ่มเป้าหมาย โดยแบ่งเป็น 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๔ 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คือ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0100" lvl="2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๑) ค่าความพอใจในระดับควรปรับปรุง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0100" lvl="2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๒) ค่าความพอใจในระดับพอใจ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0100" lvl="2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๓) ค่าความพอใจในระดับดี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800100" lvl="2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๔) ค่าความพอใจในระดับดีมาก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2258" l="9428" r="966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799" y="3276600"/>
            <a:ext cx="282892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การประเมินผลโครงการ (๒)</a:t>
            </a:r>
            <a:endParaRPr lang="th-TH" sz="4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thaiDist"/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พัฒนาศักยภาพแรงงานและผู้ประกอบ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กิจการติดตาม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              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ดำเนินงานจากระบบรายงาน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แรงงานและ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ติดตามผลการฝึกอบรมในพื้นที่จัดฝึกอบรมใน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ระหว่างการ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ฝึกอบรมและ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หลังจาก     จบ</a:t>
            </a:r>
            <a:r>
              <a:rPr lang="th-TH" sz="3200" dirty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dirty="0" smtClean="0">
                <a:solidFill>
                  <a:schemeClr val="tx2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</a:t>
            </a:r>
            <a:endParaRPr lang="en-US" sz="3200" dirty="0">
              <a:solidFill>
                <a:schemeClr val="tx2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14" b="95728" l="4354" r="959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352800"/>
            <a:ext cx="2970233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85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797175"/>
            <a:ext cx="7772400" cy="1470025"/>
          </a:xfrm>
        </p:spPr>
        <p:txBody>
          <a:bodyPr/>
          <a:lstStyle/>
          <a:p>
            <a:r>
              <a:rPr lang="th-TH" sz="7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ถาม</a:t>
            </a:r>
            <a:r>
              <a:rPr lang="en-US" sz="7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7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ตอบ</a:t>
            </a:r>
            <a:endParaRPr lang="th-TH" sz="7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4419600"/>
            <a:ext cx="6400800" cy="1752600"/>
          </a:xfrm>
        </p:spPr>
        <p:txBody>
          <a:bodyPr/>
          <a:lstStyle/>
          <a:p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จบการนำเสนอ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495300"/>
            <a:ext cx="37338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0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โครงการพัฒนาฝีมือให้แก่กลุ่มวิสาหกิจชุมชน&amp;#x0D;&amp;#x0A;และผู้มีรายได้น้อย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สอดคล้องกับนโยบาย (๑)&amp;quot;&quot;/&gt;&lt;property id=&quot;20307&quot; value=&quot;259&quot;/&gt;&lt;/object&gt;&lt;object type=&quot;3&quot; unique_id=&quot;10006&quot;&gt;&lt;property id=&quot;20148&quot; value=&quot;5&quot;/&gt;&lt;property id=&quot;20300&quot; value=&quot;Slide 3 - &amp;quot;สอดคล้องกับนโยบาย (๒)&amp;quot;&quot;/&gt;&lt;property id=&quot;20307&quot; value=&quot;257&quot;/&gt;&lt;/object&gt;&lt;object type=&quot;3&quot; unique_id=&quot;10007&quot;&gt;&lt;property id=&quot;20148&quot; value=&quot;5&quot;/&gt;&lt;property id=&quot;20300&quot; value=&quot;Slide 5 - &amp;quot;หลักการและเหตุผล (๑)&amp;quot;&quot;/&gt;&lt;property id=&quot;20307&quot; value=&quot;258&quot;/&gt;&lt;/object&gt;&lt;object type=&quot;3&quot; unique_id=&quot;10008&quot;&gt;&lt;property id=&quot;20148&quot; value=&quot;5&quot;/&gt;&lt;property id=&quot;20300&quot; value=&quot;Slide 7 - &amp;quot;หลักการและเหตุผล (๒)&amp;quot;&quot;/&gt;&lt;property id=&quot;20307&quot; value=&quot;260&quot;/&gt;&lt;/object&gt;&lt;object type=&quot;3&quot; unique_id=&quot;10009&quot;&gt;&lt;property id=&quot;20148&quot; value=&quot;5&quot;/&gt;&lt;property id=&quot;20300&quot; value=&quot;Slide 9 - &amp;quot;หลักการและเหตุผล (๓)&amp;quot;&quot;/&gt;&lt;property id=&quot;20307&quot; value=&quot;261&quot;/&gt;&lt;/object&gt;&lt;object type=&quot;3&quot; unique_id=&quot;10010&quot;&gt;&lt;property id=&quot;20148&quot; value=&quot;5&quot;/&gt;&lt;property id=&quot;20300&quot; value=&quot;Slide 10 - &amp;quot;หลักการและเหตุผล (๔)&amp;quot;&quot;/&gt;&lt;property id=&quot;20307&quot; value=&quot;262&quot;/&gt;&lt;/object&gt;&lt;object type=&quot;3&quot; unique_id=&quot;10011&quot;&gt;&lt;property id=&quot;20148&quot; value=&quot;5&quot;/&gt;&lt;property id=&quot;20300&quot; value=&quot;Slide 11 - &amp;quot;วัตถุประสงค์ &amp;quot;&quot;/&gt;&lt;property id=&quot;20307&quot; value=&quot;270&quot;/&gt;&lt;/object&gt;&lt;object type=&quot;3&quot; unique_id=&quot;10012&quot;&gt;&lt;property id=&quot;20148&quot; value=&quot;5&quot;/&gt;&lt;property id=&quot;20300&quot; value=&quot;Slide 12 - &amp;quot;ภารกิจกรมพัฒนาฝีมือแรงงาน&amp;quot;&quot;/&gt;&lt;property id=&quot;20307&quot; value=&quot;263&quot;/&gt;&lt;/object&gt;&lt;object type=&quot;3&quot; unique_id=&quot;10013&quot;&gt;&lt;property id=&quot;20148&quot; value=&quot;5&quot;/&gt;&lt;property id=&quot;20300&quot; value=&quot;Slide 13 - &amp;quot;กลุ่มเป้าหมาย&amp;quot;&quot;/&gt;&lt;property id=&quot;20307&quot; value=&quot;265&quot;/&gt;&lt;/object&gt;&lt;object type=&quot;3&quot; unique_id=&quot;10014&quot;&gt;&lt;property id=&quot;20148&quot; value=&quot;5&quot;/&gt;&lt;property id=&quot;20300&quot; value=&quot;Slide 14 - &amp;quot;หลักสูตรการฝึกอบรม&amp;quot;&quot;/&gt;&lt;property id=&quot;20307&quot; value=&quot;266&quot;/&gt;&lt;/object&gt;&lt;object type=&quot;3&quot; unique_id=&quot;10015&quot;&gt;&lt;property id=&quot;20148&quot; value=&quot;5&quot;/&gt;&lt;property id=&quot;20300&quot; value=&quot;Slide 15 - &amp;quot;พื้นที่เป้าหมาย&amp;quot;&quot;/&gt;&lt;property id=&quot;20307&quot; value=&quot;267&quot;/&gt;&lt;/object&gt;&lt;object type=&quot;3&quot; unique_id=&quot;10016&quot;&gt;&lt;property id=&quot;20148&quot; value=&quot;5&quot;/&gt;&lt;property id=&quot;20300&quot; value=&quot;Slide 17 - &amp;quot;งบประมาณ&amp;quot;&quot;/&gt;&lt;property id=&quot;20307&quot; value=&quot;268&quot;/&gt;&lt;/object&gt;&lt;object type=&quot;3&quot; unique_id=&quot;10017&quot;&gt;&lt;property id=&quot;20148&quot; value=&quot;5&quot;/&gt;&lt;property id=&quot;20300&quot; value=&quot;Slide 18 - &amp;quot;งบประมาณ&amp;quot;&quot;/&gt;&lt;property id=&quot;20307&quot; value=&quot;269&quot;/&gt;&lt;/object&gt;&lt;object type=&quot;3&quot; unique_id=&quot;10018&quot;&gt;&lt;property id=&quot;20148&quot; value=&quot;5&quot;/&gt;&lt;property id=&quot;20300&quot; value=&quot;Slide 19 - &amp;quot;เป้าประสงค์&amp;quot;&quot;/&gt;&lt;property id=&quot;20307&quot; value=&quot;271&quot;/&gt;&lt;/object&gt;&lt;object type=&quot;3&quot; unique_id=&quot;10019&quot;&gt;&lt;property id=&quot;20148&quot; value=&quot;5&quot;/&gt;&lt;property id=&quot;20300&quot; value=&quot;Slide 20 - &amp;quot;ผลที่คาดว่าจะได้รับ (๑)&amp;quot;&quot;/&gt;&lt;property id=&quot;20307&quot; value=&quot;272&quot;/&gt;&lt;/object&gt;&lt;object type=&quot;3&quot; unique_id=&quot;10020&quot;&gt;&lt;property id=&quot;20148&quot; value=&quot;5&quot;/&gt;&lt;property id=&quot;20300&quot; value=&quot;Slide 21 - &amp;quot;ผลที่คาดว่าจะได้รับ (๒)&amp;quot;&quot;/&gt;&lt;property id=&quot;20307&quot; value=&quot;273&quot;/&gt;&lt;/object&gt;&lt;object type=&quot;3&quot; unique_id=&quot;10021&quot;&gt;&lt;property id=&quot;20148&quot; value=&quot;5&quot;/&gt;&lt;property id=&quot;20300&quot; value=&quot;Slide 22 - &amp;quot;การประเมินผลโครงการ (๑)&amp;quot;&quot;/&gt;&lt;property id=&quot;20307&quot; value=&quot;274&quot;/&gt;&lt;/object&gt;&lt;object type=&quot;3&quot; unique_id=&quot;10022&quot;&gt;&lt;property id=&quot;20148&quot; value=&quot;5&quot;/&gt;&lt;property id=&quot;20300&quot; value=&quot;Slide 23 - &amp;quot;การประเมินผลโครงการ (๒)&amp;quot;&quot;/&gt;&lt;property id=&quot;20307&quot; value=&quot;275&quot;/&gt;&lt;/object&gt;&lt;object type=&quot;3&quot; unique_id=&quot;10212&quot;&gt;&lt;property id=&quot;20148&quot; value=&quot;5&quot;/&gt;&lt;property id=&quot;20300&quot; value=&quot;Slide 4 - &amp;quot;สอดคล้องกับนโยบาย (๒)&amp;quot;&quot;/&gt;&lt;property id=&quot;20307&quot; value=&quot;276&quot;/&gt;&lt;/object&gt;&lt;object type=&quot;3&quot; unique_id=&quot;10213&quot;&gt;&lt;property id=&quot;20148&quot; value=&quot;5&quot;/&gt;&lt;property id=&quot;20300&quot; value=&quot;Slide 6 - &amp;quot;หลักการและเหตุผล (๑)&amp;quot;&quot;/&gt;&lt;property id=&quot;20307&quot; value=&quot;277&quot;/&gt;&lt;/object&gt;&lt;object type=&quot;3&quot; unique_id=&quot;10214&quot;&gt;&lt;property id=&quot;20148&quot; value=&quot;5&quot;/&gt;&lt;property id=&quot;20300&quot; value=&quot;Slide 8 - &amp;quot;หลักการและเหตุผล (๒)&amp;quot;&quot;/&gt;&lt;property id=&quot;20307&quot; value=&quot;278&quot;/&gt;&lt;/object&gt;&lt;object type=&quot;3&quot; unique_id=&quot;10287&quot;&gt;&lt;property id=&quot;20148&quot; value=&quot;5&quot;/&gt;&lt;property id=&quot;20300&quot; value=&quot;Slide 16 - &amp;quot;พื้นที่เป้าหมาย&amp;quot;&quot;/&gt;&lt;property id=&quot;20307&quot; value=&quot;279&quot;/&gt;&lt;/object&gt;&lt;object type=&quot;3&quot; unique_id=&quot;10763&quot;&gt;&lt;property id=&quot;20148&quot; value=&quot;5&quot;/&gt;&lt;property id=&quot;20300&quot; value=&quot;Slide 24 - &amp;quot;ถาม-ตอบ&amp;quot;&quot;/&gt;&lt;property id=&quot;20307&quot; value=&quot;280&quot;/&gt;&lt;/object&gt;&lt;/object&gt;&lt;/object&gt;&lt;/database&gt;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2634</Template>
  <TotalTime>810</TotalTime>
  <Words>1031</Words>
  <Application>Microsoft Office PowerPoint</Application>
  <PresentationFormat>On-screen Show (4:3)</PresentationFormat>
  <Paragraphs>125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Courier New</vt:lpstr>
      <vt:lpstr>TH SarabunPSK</vt:lpstr>
      <vt:lpstr>Diseño predeterminado</vt:lpstr>
      <vt:lpstr>โครงการพัฒนาฝีมือให้แก่กลุ่มวิสาหกิจชุมชน และผู้มีรายได้น้อย</vt:lpstr>
      <vt:lpstr>สอดคล้องกับนโยบาย (๑)</vt:lpstr>
      <vt:lpstr>สอดคล้องกับนโยบาย (๒)</vt:lpstr>
      <vt:lpstr>สอดคล้องกับนโยบาย (๓)</vt:lpstr>
      <vt:lpstr>หลักการและเหตุผล (๑)</vt:lpstr>
      <vt:lpstr>หลักการและเหตุผล (๒)</vt:lpstr>
      <vt:lpstr>หลักการและเหตุผล (๓)</vt:lpstr>
      <vt:lpstr>หลักการและเหตุผล (๔)</vt:lpstr>
      <vt:lpstr>หลักการและเหตุผล (๕)</vt:lpstr>
      <vt:lpstr>หลักการและเหตุผล (๖)</vt:lpstr>
      <vt:lpstr>ภารกิจกรมพัฒนาฝีมือแรงงาน</vt:lpstr>
      <vt:lpstr>วัตถุประสงค์ </vt:lpstr>
      <vt:lpstr>กลุ่มเป้าหมาย</vt:lpstr>
      <vt:lpstr>หลักสูตรการฝึกอบรม</vt:lpstr>
      <vt:lpstr>พื้นที่เป้าหมาย</vt:lpstr>
      <vt:lpstr>พื้นที่เป้าหมาย</vt:lpstr>
      <vt:lpstr>งบประมาณ</vt:lpstr>
      <vt:lpstr>งบประมาณ</vt:lpstr>
      <vt:lpstr>เป้าประสงค์</vt:lpstr>
      <vt:lpstr>ผลที่คาดว่าจะได้รับ (๑)</vt:lpstr>
      <vt:lpstr>ผลที่คาดว่าจะได้รับ (๒)</vt:lpstr>
      <vt:lpstr>การประเมินผลโครงการ (๑)</vt:lpstr>
      <vt:lpstr>การประเมินผลโครงการ (๒)</vt:lpstr>
      <vt:lpstr>ถาม-ตอบ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โครงการพัฒนาศักยภาพแรงงานในกลุ่มวิสาหกิจชุมชน และผู้มีรายได้น้อย</dc:title>
  <dc:creator>dsd</dc:creator>
  <cp:lastModifiedBy>สาวิตรี</cp:lastModifiedBy>
  <cp:revision>70</cp:revision>
  <dcterms:created xsi:type="dcterms:W3CDTF">2017-06-12T04:01:02Z</dcterms:created>
  <dcterms:modified xsi:type="dcterms:W3CDTF">2017-06-20T16:27:14Z</dcterms:modified>
</cp:coreProperties>
</file>