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8" r:id="rId9"/>
    <p:sldId id="267" r:id="rId10"/>
    <p:sldId id="269" r:id="rId11"/>
    <p:sldId id="262" r:id="rId12"/>
    <p:sldId id="271" r:id="rId13"/>
    <p:sldId id="272" r:id="rId14"/>
    <p:sldId id="274" r:id="rId15"/>
    <p:sldId id="275" r:id="rId16"/>
    <p:sldId id="270" r:id="rId17"/>
    <p:sldId id="276" r:id="rId18"/>
    <p:sldId id="277" r:id="rId19"/>
    <p:sldId id="279" r:id="rId20"/>
    <p:sldId id="280" r:id="rId21"/>
    <p:sldId id="281" r:id="rId22"/>
    <p:sldId id="278" r:id="rId23"/>
    <p:sldId id="282" r:id="rId24"/>
    <p:sldId id="283" r:id="rId25"/>
    <p:sldId id="284" r:id="rId26"/>
    <p:sldId id="285" r:id="rId27"/>
    <p:sldId id="286" r:id="rId28"/>
    <p:sldId id="273" r:id="rId29"/>
    <p:sldId id="287" r:id="rId30"/>
    <p:sldId id="288" r:id="rId31"/>
    <p:sldId id="290" r:id="rId32"/>
    <p:sldId id="291" r:id="rId33"/>
    <p:sldId id="293" r:id="rId34"/>
    <p:sldId id="263" r:id="rId35"/>
    <p:sldId id="264" r:id="rId36"/>
    <p:sldId id="292" r:id="rId37"/>
    <p:sldId id="265" r:id="rId38"/>
  </p:sldIdLst>
  <p:sldSz cx="18288000" cy="10287000"/>
  <p:notesSz cx="6858000" cy="9144000"/>
  <p:embeddedFontLst>
    <p:embeddedFont>
      <p:font typeface="Angsana New" panose="02020603050405020304" pitchFamily="18" charset="-34"/>
      <p:regular r:id="rId39"/>
      <p:bold r:id="rId40"/>
      <p:italic r:id="rId41"/>
      <p:boldItalic r:id="rId42"/>
    </p:embeddedFont>
    <p:embeddedFont>
      <p:font typeface="Cordia New" panose="020B0304020202020204" pitchFamily="34" charset="-34"/>
      <p:regular r:id="rId43"/>
      <p:bold r:id="rId44"/>
      <p:italic r:id="rId45"/>
      <p:boldItalic r:id="rId46"/>
    </p:embeddedFont>
    <p:embeddedFont>
      <p:font typeface="TH NiramitIT๙ " panose="02000506000000020004" pitchFamily="2" charset="-34"/>
      <p:boldItalic r:id="rId47"/>
    </p:embeddedFont>
    <p:embeddedFont>
      <p:font typeface="TH NiramitIT๙" panose="02000506000000020004" pitchFamily="2" charset="-34"/>
      <p:regular r:id="rId48"/>
      <p:bold r:id="rId49"/>
      <p:italic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Calibri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54" autoAdjust="0"/>
  </p:normalViewPr>
  <p:slideViewPr>
    <p:cSldViewPr>
      <p:cViewPr>
        <p:scale>
          <a:sx n="76" d="100"/>
          <a:sy n="76" d="100"/>
        </p:scale>
        <p:origin x="-414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54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font" Target="fonts/font15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3.fntdata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94E21-63C4-457F-9793-731F8604A8C0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ED584-2206-4C1E-931E-5A33D5F52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083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1CA12-BABF-4E09-9C4B-E166660B3C87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B0A00F-C297-4724-B4B0-381B81B364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96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67A24-F663-42C1-880A-D3D47ECEB402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FC0EE-0272-4AF4-B6CC-1B8D5A584A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1666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24F2A-14D9-4E0A-B3DA-5B3FCF3AAF0B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0C8C7-A800-4096-87A3-D362B0E69F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2974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3DF5F-CDC5-45EC-9187-457A8A8AA4F6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9247F7-1375-4345-8E77-E13A1509B4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162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7F9CE-3829-4033-9A97-D7C87CDAEAB1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3FF16-EC02-4AA0-9F04-89AE1580CC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255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DCD5E-F850-47DB-9581-CBBC6BAF1341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4AE04-46B5-4D0E-A840-1428A4E128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012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F9A50-2A35-4281-9567-E5328556A145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881C5E-6057-4208-935C-D3DD183C7E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353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F9AA8-E207-4B11-8643-8ADF689DFA23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66CFD-5687-435B-9832-57D757AE63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038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8FD76-8D65-4F92-A7DB-C4C40D501DD8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A0761-97A4-4060-8E2D-CE44090955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556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6D7005-FEE0-4157-855D-F8C93F757A9D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DEF6A-906C-4F9A-A6BC-4451C2ECD8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582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 smtClean="0"/>
              <a:t>Click to edit Master text styles</a:t>
            </a:r>
          </a:p>
          <a:p>
            <a:pPr lvl="1"/>
            <a:r>
              <a:rPr lang="en-US" altLang="th-TH" smtClean="0"/>
              <a:t>Second level</a:t>
            </a:r>
          </a:p>
          <a:p>
            <a:pPr lvl="2"/>
            <a:r>
              <a:rPr lang="en-US" altLang="th-TH" smtClean="0"/>
              <a:t>Third level</a:t>
            </a:r>
          </a:p>
          <a:p>
            <a:pPr lvl="3"/>
            <a:r>
              <a:rPr lang="en-US" altLang="th-TH" smtClean="0"/>
              <a:t>Fourth level</a:t>
            </a:r>
          </a:p>
          <a:p>
            <a:pPr lvl="4"/>
            <a:r>
              <a:rPr lang="en-US" altLang="th-TH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094361-32F8-4728-9E11-D74B45E40E3D}" type="datetimeFigureOut">
              <a:rPr lang="en-US"/>
              <a:pPr>
                <a:defRPr/>
              </a:pPr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9338F9-0C63-4ED6-8BFD-A4F87A0EB9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5"/>
          <p:cNvGrpSpPr>
            <a:grpSpLocks/>
          </p:cNvGrpSpPr>
          <p:nvPr/>
        </p:nvGrpSpPr>
        <p:grpSpPr bwMode="auto">
          <a:xfrm rot="5400000">
            <a:off x="-2987675" y="-1562100"/>
            <a:ext cx="5975350" cy="5181600"/>
            <a:chOff x="0" y="0"/>
            <a:chExt cx="1041889" cy="903631"/>
          </a:xfrm>
        </p:grpSpPr>
        <p:sp>
          <p:nvSpPr>
            <p:cNvPr id="6" name="Freeform 6"/>
            <p:cNvSpPr/>
            <p:nvPr/>
          </p:nvSpPr>
          <p:spPr>
            <a:xfrm rot="-5400000">
              <a:off x="69129" y="-69129"/>
              <a:ext cx="903631" cy="1041889"/>
            </a:xfrm>
            <a:custGeom>
              <a:avLst/>
              <a:gdLst/>
              <a:ahLst/>
              <a:cxnLst/>
              <a:rect l="l" t="t" r="r" b="b"/>
              <a:pathLst>
                <a:path w="903631" h="1041889">
                  <a:moveTo>
                    <a:pt x="903631" y="520944"/>
                  </a:moveTo>
                  <a:lnTo>
                    <a:pt x="0" y="1041889"/>
                  </a:lnTo>
                  <a:lnTo>
                    <a:pt x="0" y="0"/>
                  </a:lnTo>
                  <a:lnTo>
                    <a:pt x="903631" y="520944"/>
                  </a:lnTo>
                  <a:close/>
                </a:path>
              </a:pathLst>
            </a:custGeom>
            <a:blipFill>
              <a:blip r:embed="rId2"/>
              <a:stretch>
                <a:fillRect l="-36529" r="-36529"/>
              </a:stretch>
            </a:blipFill>
          </p:spPr>
        </p:sp>
      </p:grpSp>
      <p:sp>
        <p:nvSpPr>
          <p:cNvPr id="2" name="Freeform 2"/>
          <p:cNvSpPr/>
          <p:nvPr/>
        </p:nvSpPr>
        <p:spPr>
          <a:xfrm flipH="1">
            <a:off x="-381000" y="-2096696"/>
            <a:ext cx="18669000" cy="12802796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blipFill>
            <a:blip r:embed="rId3"/>
            <a:stretch>
              <a:fillRect t="-11653" r="-19654" b="-9917"/>
            </a:stretch>
          </a:blipFill>
        </p:spPr>
      </p:sp>
      <p:sp>
        <p:nvSpPr>
          <p:cNvPr id="2054" name="Freeform 4"/>
          <p:cNvSpPr>
            <a:spLocks/>
          </p:cNvSpPr>
          <p:nvPr/>
        </p:nvSpPr>
        <p:spPr bwMode="auto">
          <a:xfrm>
            <a:off x="7974013" y="8648700"/>
            <a:ext cx="484187" cy="411163"/>
          </a:xfrm>
          <a:custGeom>
            <a:avLst/>
            <a:gdLst>
              <a:gd name="T0" fmla="*/ 0 w 411735"/>
              <a:gd name="T1" fmla="*/ 0 h 411735"/>
              <a:gd name="T2" fmla="*/ 669582 w 411735"/>
              <a:gd name="T3" fmla="*/ 0 h 411735"/>
              <a:gd name="T4" fmla="*/ 669582 w 411735"/>
              <a:gd name="T5" fmla="*/ 410022 h 411735"/>
              <a:gd name="T6" fmla="*/ 0 w 411735"/>
              <a:gd name="T7" fmla="*/ 410022 h 411735"/>
              <a:gd name="T8" fmla="*/ 0 w 411735"/>
              <a:gd name="T9" fmla="*/ 0 h 4117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11735" h="411735">
                <a:moveTo>
                  <a:pt x="0" y="0"/>
                </a:moveTo>
                <a:lnTo>
                  <a:pt x="411735" y="0"/>
                </a:lnTo>
                <a:lnTo>
                  <a:pt x="411735" y="411735"/>
                </a:lnTo>
                <a:lnTo>
                  <a:pt x="0" y="41173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th-TH"/>
          </a:p>
        </p:txBody>
      </p:sp>
      <p:grpSp>
        <p:nvGrpSpPr>
          <p:cNvPr id="2055" name="Group 7"/>
          <p:cNvGrpSpPr>
            <a:grpSpLocks/>
          </p:cNvGrpSpPr>
          <p:nvPr/>
        </p:nvGrpSpPr>
        <p:grpSpPr bwMode="auto">
          <a:xfrm>
            <a:off x="-5287963" y="3478213"/>
            <a:ext cx="10575926" cy="6337300"/>
            <a:chOff x="0" y="0"/>
            <a:chExt cx="1614594" cy="96746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1614594" cy="967460"/>
            </a:xfrm>
            <a:custGeom>
              <a:avLst/>
              <a:gdLst/>
              <a:ahLst/>
              <a:cxnLst/>
              <a:rect l="l" t="t" r="r" b="b"/>
              <a:pathLst>
                <a:path w="1614594" h="967460">
                  <a:moveTo>
                    <a:pt x="807297" y="0"/>
                  </a:moveTo>
                  <a:lnTo>
                    <a:pt x="1614594" y="483730"/>
                  </a:lnTo>
                  <a:lnTo>
                    <a:pt x="807297" y="967460"/>
                  </a:lnTo>
                  <a:lnTo>
                    <a:pt x="0" y="483730"/>
                  </a:lnTo>
                  <a:lnTo>
                    <a:pt x="807297" y="0"/>
                  </a:lnTo>
                  <a:close/>
                </a:path>
              </a:pathLst>
            </a:custGeom>
            <a:blipFill>
              <a:blip r:embed="rId5"/>
              <a:stretch>
                <a:fillRect l="-1687" t="-24434" r="-23359" b="-14605"/>
              </a:stretch>
            </a:blipFill>
          </p:spPr>
        </p:sp>
      </p:grpSp>
      <p:sp>
        <p:nvSpPr>
          <p:cNvPr id="2056" name="TextBox 9"/>
          <p:cNvSpPr txBox="1">
            <a:spLocks noChangeArrowheads="1"/>
          </p:cNvSpPr>
          <p:nvPr/>
        </p:nvSpPr>
        <p:spPr bwMode="auto">
          <a:xfrm>
            <a:off x="4876800" y="2316163"/>
            <a:ext cx="11193463" cy="116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9138"/>
              </a:lnSpc>
              <a:spcBef>
                <a:spcPct val="0"/>
              </a:spcBef>
              <a:buFontTx/>
              <a:buNone/>
            </a:pPr>
            <a:r>
              <a:rPr lang="th-TH" altLang="th-TH" sz="8800" b="1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เอกสาร</a:t>
            </a:r>
            <a:r>
              <a:rPr lang="th-TH" altLang="th-TH" sz="8800" b="1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ประกอบการดำเนินการ</a:t>
            </a:r>
            <a:endParaRPr lang="en-US" altLang="th-TH" sz="8800" b="1">
              <a:solidFill>
                <a:srgbClr val="FEFEFE"/>
              </a:solidFill>
              <a:latin typeface="TH NiramitIT๙" pitchFamily="2" charset="-34"/>
              <a:cs typeface="TH NiramitIT๙" pitchFamily="2" charset="-34"/>
              <a:sym typeface="Anantason Bold"/>
            </a:endParaRPr>
          </a:p>
        </p:txBody>
      </p:sp>
      <p:sp>
        <p:nvSpPr>
          <p:cNvPr id="2057" name="TextBox 10"/>
          <p:cNvSpPr txBox="1">
            <a:spLocks noChangeArrowheads="1"/>
          </p:cNvSpPr>
          <p:nvPr/>
        </p:nvSpPr>
        <p:spPr bwMode="auto">
          <a:xfrm>
            <a:off x="2373313" y="430213"/>
            <a:ext cx="15240000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ts val="14825"/>
              </a:lnSpc>
              <a:spcBef>
                <a:spcPct val="0"/>
              </a:spcBef>
              <a:buFontTx/>
              <a:buNone/>
            </a:pPr>
            <a:r>
              <a:rPr lang="th-TH" altLang="th-TH" sz="15000" b="1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แนวทางการตรวจสอบ</a:t>
            </a:r>
            <a:endParaRPr lang="en-US" altLang="th-TH" sz="15000" b="1">
              <a:solidFill>
                <a:srgbClr val="FEFEFE"/>
              </a:solidFill>
              <a:latin typeface="TH NiramitIT๙" pitchFamily="2" charset="-34"/>
              <a:cs typeface="TH NiramitIT๙" pitchFamily="2" charset="-34"/>
              <a:sym typeface="Anantason Bold"/>
            </a:endParaRPr>
          </a:p>
        </p:txBody>
      </p:sp>
      <p:sp>
        <p:nvSpPr>
          <p:cNvPr id="2058" name="TextBox 11"/>
          <p:cNvSpPr txBox="1">
            <a:spLocks noChangeArrowheads="1"/>
          </p:cNvSpPr>
          <p:nvPr/>
        </p:nvSpPr>
        <p:spPr bwMode="auto">
          <a:xfrm>
            <a:off x="4910138" y="3998913"/>
            <a:ext cx="10515600" cy="287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ts val="5400"/>
              </a:lnSpc>
              <a:spcBef>
                <a:spcPct val="0"/>
              </a:spcBef>
              <a:buFontTx/>
              <a:buNone/>
            </a:pPr>
            <a:r>
              <a:rPr lang="th-TH" altLang="th-TH" sz="7200" b="1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โครงการ </a:t>
            </a:r>
          </a:p>
          <a:p>
            <a:pPr algn="ctr" eaLnBrk="1" hangingPunct="1">
              <a:lnSpc>
                <a:spcPts val="5400"/>
              </a:lnSpc>
              <a:spcBef>
                <a:spcPct val="0"/>
              </a:spcBef>
              <a:buFontTx/>
              <a:buNone/>
            </a:pPr>
            <a:r>
              <a:rPr lang="th-TH" altLang="th-TH" sz="7200" b="1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เพิ่มทักษะแรงงานอิสระและกลุ่มเป้าหมายเฉพาะเพื่อเพิ่มโอกาสในการประกอบอาชีพ</a:t>
            </a:r>
            <a:endParaRPr lang="en-US" altLang="th-TH" sz="7200" b="1">
              <a:solidFill>
                <a:srgbClr val="FEFEFE"/>
              </a:solidFill>
              <a:latin typeface="TH NiramitIT๙" pitchFamily="2" charset="-34"/>
              <a:cs typeface="TH NiramitIT๙" pitchFamily="2" charset="-34"/>
              <a:sym typeface="Anantason"/>
            </a:endParaRPr>
          </a:p>
        </p:txBody>
      </p:sp>
      <p:sp>
        <p:nvSpPr>
          <p:cNvPr id="2059" name="TextBox 13"/>
          <p:cNvSpPr txBox="1">
            <a:spLocks noChangeArrowheads="1"/>
          </p:cNvSpPr>
          <p:nvPr/>
        </p:nvSpPr>
        <p:spPr bwMode="auto">
          <a:xfrm>
            <a:off x="8763000" y="8585200"/>
            <a:ext cx="7772400" cy="53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altLang="th-TH" sz="4800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0</a:t>
            </a:r>
            <a:r>
              <a:rPr lang="en-US" altLang="th-TH" sz="2800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 </a:t>
            </a:r>
            <a:r>
              <a:rPr lang="en-US" altLang="th-TH" sz="4400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2245 1830   </a:t>
            </a:r>
            <a:r>
              <a:rPr lang="th-TH" altLang="th-TH" sz="4400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/ </a:t>
            </a:r>
            <a:r>
              <a:rPr lang="en-US" altLang="th-TH" sz="4400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 085  4838206 </a:t>
            </a:r>
          </a:p>
        </p:txBody>
      </p:sp>
      <p:sp>
        <p:nvSpPr>
          <p:cNvPr id="2060" name="AutoShape 4" descr="LINE Official Account - แอปพลิเคชันใน Google Play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th-TH" altLang="th-TH" sz="1800">
              <a:cs typeface="Cordia New" pitchFamily="34" charset="-34"/>
            </a:endParaRPr>
          </a:p>
        </p:txBody>
      </p:sp>
      <p:pic>
        <p:nvPicPr>
          <p:cNvPr id="206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513" y="7729538"/>
            <a:ext cx="622300" cy="53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3"/>
          <p:cNvSpPr txBox="1"/>
          <p:nvPr/>
        </p:nvSpPr>
        <p:spPr>
          <a:xfrm>
            <a:off x="8763000" y="7658100"/>
            <a:ext cx="6400800" cy="496888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fontAlgn="auto">
              <a:lnSpc>
                <a:spcPts val="4205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sz="3162" dirty="0">
              <a:solidFill>
                <a:srgbClr val="FEFEFE"/>
              </a:solidFill>
              <a:latin typeface="Anantason"/>
              <a:ea typeface="Anantason"/>
              <a:cs typeface="Anantason"/>
              <a:sym typeface="Anantason"/>
            </a:endParaRPr>
          </a:p>
        </p:txBody>
      </p:sp>
      <p:sp>
        <p:nvSpPr>
          <p:cNvPr id="2063" name="TextBox 13"/>
          <p:cNvSpPr txBox="1">
            <a:spLocks noChangeArrowheads="1"/>
          </p:cNvSpPr>
          <p:nvPr/>
        </p:nvSpPr>
        <p:spPr bwMode="auto">
          <a:xfrm>
            <a:off x="8763000" y="7729538"/>
            <a:ext cx="6400800" cy="588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en-US" altLang="th-TH" sz="4800" b="1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@dsd_ia</a:t>
            </a:r>
          </a:p>
        </p:txBody>
      </p:sp>
      <p:sp>
        <p:nvSpPr>
          <p:cNvPr id="2064" name="TextBox 13"/>
          <p:cNvSpPr txBox="1">
            <a:spLocks noChangeArrowheads="1"/>
          </p:cNvSpPr>
          <p:nvPr/>
        </p:nvSpPr>
        <p:spPr bwMode="auto">
          <a:xfrm>
            <a:off x="6400800" y="6873875"/>
            <a:ext cx="91440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4200"/>
              </a:lnSpc>
              <a:spcBef>
                <a:spcPct val="0"/>
              </a:spcBef>
              <a:buFontTx/>
              <a:buNone/>
            </a:pPr>
            <a:r>
              <a:rPr lang="th-TH" altLang="th-TH" sz="4800" b="1">
                <a:solidFill>
                  <a:srgbClr val="FEFEFE"/>
                </a:solidFill>
                <a:latin typeface="TH NiramitIT๙" pitchFamily="2" charset="-34"/>
                <a:cs typeface="TH NiramitIT๙" pitchFamily="2" charset="-34"/>
                <a:sym typeface="Anantason"/>
              </a:rPr>
              <a:t>กลุ่มตรวจสอบภายใน  กรมพัฒนาฝีมือแรงงาน </a:t>
            </a:r>
            <a:endParaRPr lang="en-US" altLang="th-TH" sz="4800" b="1">
              <a:solidFill>
                <a:srgbClr val="FEFEFE"/>
              </a:solidFill>
              <a:latin typeface="TH NiramitIT๙" pitchFamily="2" charset="-34"/>
              <a:cs typeface="TH NiramitIT๙" pitchFamily="2" charset="-34"/>
              <a:sym typeface="Anantason"/>
            </a:endParaRPr>
          </a:p>
        </p:txBody>
      </p:sp>
      <p:pic>
        <p:nvPicPr>
          <p:cNvPr id="2065" name="Picture 2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22225"/>
            <a:ext cx="2362201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152400" y="-1866900"/>
            <a:ext cx="18288000" cy="121539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blipFill>
            <a:blip r:embed="rId2"/>
            <a:stretch>
              <a:fillRect t="-11653" r="-19654" b="-9917"/>
            </a:stretch>
          </a:blipFill>
        </p:spPr>
      </p:sp>
      <p:grpSp>
        <p:nvGrpSpPr>
          <p:cNvPr id="3077" name="Group 3"/>
          <p:cNvGrpSpPr>
            <a:grpSpLocks/>
          </p:cNvGrpSpPr>
          <p:nvPr/>
        </p:nvGrpSpPr>
        <p:grpSpPr bwMode="auto">
          <a:xfrm rot="5400000">
            <a:off x="-1866107" y="3329782"/>
            <a:ext cx="7745413" cy="6718300"/>
            <a:chOff x="0" y="0"/>
            <a:chExt cx="1041889" cy="903631"/>
          </a:xfrm>
        </p:grpSpPr>
        <p:sp>
          <p:nvSpPr>
            <p:cNvPr id="4" name="Freeform 4"/>
            <p:cNvSpPr/>
            <p:nvPr/>
          </p:nvSpPr>
          <p:spPr>
            <a:xfrm rot="5400000" flipH="1" flipV="1">
              <a:off x="69129" y="-69129"/>
              <a:ext cx="903631" cy="1041889"/>
            </a:xfrm>
            <a:custGeom>
              <a:avLst/>
              <a:gdLst/>
              <a:ahLst/>
              <a:cxnLst/>
              <a:rect l="l" t="t" r="r" b="b"/>
              <a:pathLst>
                <a:path w="903631" h="1041889">
                  <a:moveTo>
                    <a:pt x="903631" y="520944"/>
                  </a:moveTo>
                  <a:lnTo>
                    <a:pt x="0" y="1041889"/>
                  </a:lnTo>
                  <a:lnTo>
                    <a:pt x="0" y="0"/>
                  </a:lnTo>
                  <a:lnTo>
                    <a:pt x="903631" y="520944"/>
                  </a:lnTo>
                  <a:close/>
                </a:path>
              </a:pathLst>
            </a:custGeom>
            <a:blipFill>
              <a:blip r:embed="rId3"/>
              <a:stretch>
                <a:fillRect l="-31823" r="-41234"/>
              </a:stretch>
            </a:blipFill>
          </p:spPr>
        </p:sp>
      </p:grpSp>
      <p:grpSp>
        <p:nvGrpSpPr>
          <p:cNvPr id="3078" name="Group 5"/>
          <p:cNvGrpSpPr>
            <a:grpSpLocks/>
          </p:cNvGrpSpPr>
          <p:nvPr/>
        </p:nvGrpSpPr>
        <p:grpSpPr bwMode="auto">
          <a:xfrm rot="5400000">
            <a:off x="-2987675" y="-1562100"/>
            <a:ext cx="5975350" cy="5181600"/>
            <a:chOff x="0" y="0"/>
            <a:chExt cx="1041889" cy="903631"/>
          </a:xfrm>
        </p:grpSpPr>
        <p:sp>
          <p:nvSpPr>
            <p:cNvPr id="6" name="Freeform 6"/>
            <p:cNvSpPr/>
            <p:nvPr/>
          </p:nvSpPr>
          <p:spPr>
            <a:xfrm rot="-5331148">
              <a:off x="58787" y="-59976"/>
              <a:ext cx="913882" cy="1041680"/>
            </a:xfrm>
            <a:custGeom>
              <a:avLst/>
              <a:gdLst/>
              <a:ahLst/>
              <a:cxnLst/>
              <a:rect l="l" t="t" r="r" b="b"/>
              <a:pathLst>
                <a:path w="913882" h="1041680">
                  <a:moveTo>
                    <a:pt x="913882" y="502743"/>
                  </a:moveTo>
                  <a:lnTo>
                    <a:pt x="20865" y="1041680"/>
                  </a:lnTo>
                  <a:lnTo>
                    <a:pt x="0" y="0"/>
                  </a:lnTo>
                  <a:lnTo>
                    <a:pt x="913882" y="502743"/>
                  </a:lnTo>
                  <a:close/>
                </a:path>
              </a:pathLst>
            </a:custGeom>
            <a:blipFill>
              <a:blip r:embed="rId4"/>
              <a:stretch>
                <a:fillRect l="-24756" r="-46647"/>
              </a:stretch>
            </a:blipFill>
          </p:spPr>
        </p:sp>
      </p:grpSp>
      <p:sp>
        <p:nvSpPr>
          <p:cNvPr id="3079" name="TextBox 7"/>
          <p:cNvSpPr txBox="1">
            <a:spLocks noChangeArrowheads="1"/>
          </p:cNvSpPr>
          <p:nvPr/>
        </p:nvSpPr>
        <p:spPr bwMode="auto">
          <a:xfrm>
            <a:off x="7467600" y="996950"/>
            <a:ext cx="5797550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2513"/>
              </a:lnSpc>
              <a:spcBef>
                <a:spcPct val="0"/>
              </a:spcBef>
              <a:buFontTx/>
              <a:buNone/>
            </a:pPr>
            <a:r>
              <a:rPr lang="th-TH" altLang="th-TH" sz="150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เนื้อหา</a:t>
            </a:r>
            <a:endParaRPr lang="en-US" altLang="th-TH" sz="150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Bold"/>
            </a:endParaRPr>
          </a:p>
        </p:txBody>
      </p:sp>
      <p:sp>
        <p:nvSpPr>
          <p:cNvPr id="3080" name="TextBox 8"/>
          <p:cNvSpPr txBox="1">
            <a:spLocks noChangeArrowheads="1"/>
          </p:cNvSpPr>
          <p:nvPr/>
        </p:nvSpPr>
        <p:spPr bwMode="auto">
          <a:xfrm>
            <a:off x="2627313" y="2816225"/>
            <a:ext cx="14109700" cy="5539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1268413" indent="-8572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1" eaLnBrk="1" hangingPunct="1">
              <a:lnSpc>
                <a:spcPts val="535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en-US" altLang="th-TH" sz="6600" b="1" dirty="0" err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วัตถุประสงค์ของ</a:t>
            </a:r>
            <a:r>
              <a:rPr lang="th-TH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การตรวจสอบ/</a:t>
            </a:r>
            <a:r>
              <a:rPr lang="th-TH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โครงการ</a:t>
            </a:r>
          </a:p>
          <a:p>
            <a:pPr lvl="1" eaLnBrk="1" hangingPunct="1">
              <a:lnSpc>
                <a:spcPts val="535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th-TH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ขอบเขต</a:t>
            </a:r>
            <a:r>
              <a:rPr lang="th-TH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ของการตรวจสอบ</a:t>
            </a:r>
          </a:p>
          <a:p>
            <a:pPr lvl="1" eaLnBrk="1" hangingPunct="1">
              <a:lnSpc>
                <a:spcPts val="535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th-TH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ผลการตรว</a:t>
            </a:r>
            <a:r>
              <a:rPr lang="th-TH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จสอบ </a:t>
            </a:r>
            <a:r>
              <a:rPr lang="en-US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:</a:t>
            </a:r>
            <a:r>
              <a:rPr lang="th-TH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 ก่อนการดำเนินการฝึก </a:t>
            </a:r>
            <a:endParaRPr lang="en-US" altLang="th-TH" sz="6600" b="1" dirty="0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Bold"/>
            </a:endParaRPr>
          </a:p>
          <a:p>
            <a:pPr marL="411163" lvl="1" indent="0" eaLnBrk="1" hangingPunct="1">
              <a:lnSpc>
                <a:spcPts val="5350"/>
              </a:lnSpc>
              <a:spcBef>
                <a:spcPct val="0"/>
              </a:spcBef>
              <a:buNone/>
            </a:pPr>
            <a:r>
              <a:rPr lang="en-US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     :</a:t>
            </a:r>
            <a:r>
              <a:rPr lang="th-TH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 </a:t>
            </a:r>
            <a:r>
              <a:rPr lang="th-TH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ระหว่างดำเนินการ</a:t>
            </a:r>
            <a:r>
              <a:rPr lang="th-TH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ฝึก </a:t>
            </a:r>
            <a:r>
              <a:rPr lang="en-US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:</a:t>
            </a:r>
            <a:r>
              <a:rPr lang="th-TH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 </a:t>
            </a:r>
            <a:r>
              <a:rPr lang="th-TH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หลังดำเนินการ</a:t>
            </a:r>
            <a:r>
              <a:rPr lang="th-TH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ฝึก</a:t>
            </a:r>
          </a:p>
          <a:p>
            <a:pPr lvl="1" eaLnBrk="1" hangingPunct="1">
              <a:lnSpc>
                <a:spcPts val="535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th-TH" altLang="th-TH" sz="6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หลักฐานการดำเนินงานที่ควร</a:t>
            </a:r>
            <a:r>
              <a:rPr lang="th-TH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ให้ความสำคัญเป็นพิเศษ</a:t>
            </a:r>
            <a:r>
              <a:rPr lang="en-US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 </a:t>
            </a:r>
          </a:p>
          <a:p>
            <a:pPr lvl="1" eaLnBrk="1" hangingPunct="1">
              <a:lnSpc>
                <a:spcPts val="535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th-TH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ข้อเสนอแนะเพื่อการควบคุมภายในที่ดี</a:t>
            </a:r>
            <a:endParaRPr lang="en-US" altLang="th-TH" sz="6600" b="1" dirty="0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Bold"/>
            </a:endParaRPr>
          </a:p>
          <a:p>
            <a:pPr lvl="1" eaLnBrk="1" hangingPunct="1">
              <a:lnSpc>
                <a:spcPts val="5350"/>
              </a:lnSpc>
              <a:spcBef>
                <a:spcPct val="0"/>
              </a:spcBef>
              <a:buFont typeface="Wingdings" pitchFamily="2" charset="2"/>
              <a:buChar char="Ø"/>
            </a:pPr>
            <a:r>
              <a:rPr lang="th-TH" altLang="th-TH" sz="6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ถาม-ตอบ / ข้อคิดเห็น</a:t>
            </a:r>
            <a:endParaRPr lang="en-US" altLang="th-TH" sz="6600" b="1" dirty="0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Bold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-2476500"/>
            <a:ext cx="18288000" cy="127635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14" r="-8617" b="-9573"/>
            </a:stretch>
          </a:blipFill>
        </p:spPr>
      </p:sp>
      <p:grpSp>
        <p:nvGrpSpPr>
          <p:cNvPr id="4101" name="Group 3"/>
          <p:cNvGrpSpPr>
            <a:grpSpLocks/>
          </p:cNvGrpSpPr>
          <p:nvPr/>
        </p:nvGrpSpPr>
        <p:grpSpPr bwMode="auto">
          <a:xfrm>
            <a:off x="2359025" y="-4046538"/>
            <a:ext cx="5972175" cy="8093076"/>
            <a:chOff x="0" y="0"/>
            <a:chExt cx="812800" cy="110152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12800" cy="1101520"/>
            </a:xfrm>
            <a:custGeom>
              <a:avLst/>
              <a:gdLst/>
              <a:ahLst/>
              <a:cxnLst/>
              <a:rect l="l" t="t" r="r" b="b"/>
              <a:pathLst>
                <a:path w="812800" h="1101520">
                  <a:moveTo>
                    <a:pt x="406400" y="0"/>
                  </a:moveTo>
                  <a:lnTo>
                    <a:pt x="812800" y="550760"/>
                  </a:lnTo>
                  <a:lnTo>
                    <a:pt x="406400" y="1101520"/>
                  </a:lnTo>
                  <a:lnTo>
                    <a:pt x="0" y="55076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3"/>
              <a:stretch>
                <a:fillRect l="-52836" r="-93061" b="-20963"/>
              </a:stretch>
            </a:blipFill>
          </p:spPr>
        </p:sp>
      </p:grpSp>
      <p:grpSp>
        <p:nvGrpSpPr>
          <p:cNvPr id="4102" name="Group 5"/>
          <p:cNvGrpSpPr>
            <a:grpSpLocks/>
          </p:cNvGrpSpPr>
          <p:nvPr/>
        </p:nvGrpSpPr>
        <p:grpSpPr bwMode="auto">
          <a:xfrm>
            <a:off x="-465138" y="1044575"/>
            <a:ext cx="5648326" cy="7864475"/>
            <a:chOff x="0" y="0"/>
            <a:chExt cx="812800" cy="113159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1131593"/>
            </a:xfrm>
            <a:custGeom>
              <a:avLst/>
              <a:gdLst/>
              <a:ahLst/>
              <a:cxnLst/>
              <a:rect l="l" t="t" r="r" b="b"/>
              <a:pathLst>
                <a:path w="812800" h="1131593">
                  <a:moveTo>
                    <a:pt x="406400" y="0"/>
                  </a:moveTo>
                  <a:lnTo>
                    <a:pt x="812800" y="565797"/>
                  </a:lnTo>
                  <a:lnTo>
                    <a:pt x="406400" y="1131593"/>
                  </a:lnTo>
                  <a:lnTo>
                    <a:pt x="0" y="565797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4"/>
              <a:stretch>
                <a:fillRect l="-43544" r="-65027"/>
              </a:stretch>
            </a:blipFill>
          </p:spPr>
        </p:sp>
      </p:grpSp>
      <p:sp>
        <p:nvSpPr>
          <p:cNvPr id="4103" name="TextBox 7"/>
          <p:cNvSpPr txBox="1">
            <a:spLocks noChangeArrowheads="1"/>
          </p:cNvSpPr>
          <p:nvPr/>
        </p:nvSpPr>
        <p:spPr bwMode="auto">
          <a:xfrm>
            <a:off x="5867400" y="495300"/>
            <a:ext cx="8545513" cy="185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13288"/>
              </a:lnSpc>
              <a:spcBef>
                <a:spcPct val="0"/>
              </a:spcBef>
              <a:buFontTx/>
              <a:buNone/>
            </a:pPr>
            <a:r>
              <a:rPr lang="en-US" altLang="th-TH" sz="150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วัตถุประสงค์</a:t>
            </a:r>
          </a:p>
        </p:txBody>
      </p:sp>
      <p:sp>
        <p:nvSpPr>
          <p:cNvPr id="4104" name="TextBox 8"/>
          <p:cNvSpPr txBox="1">
            <a:spLocks noChangeArrowheads="1"/>
          </p:cNvSpPr>
          <p:nvPr/>
        </p:nvSpPr>
        <p:spPr bwMode="auto">
          <a:xfrm>
            <a:off x="2370138" y="1714500"/>
            <a:ext cx="15014575" cy="820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en-US" altLang="th-TH" sz="4800">
                <a:solidFill>
                  <a:srgbClr val="FFFFFF"/>
                </a:solidFill>
                <a:latin typeface="Anantason Expanded"/>
                <a:ea typeface="Anantason Expanded"/>
                <a:cs typeface="Anantason Expanded"/>
                <a:sym typeface="Anantason Expanded"/>
              </a:rPr>
              <a:t>    </a:t>
            </a:r>
            <a:endParaRPr lang="th-TH" altLang="th-TH" sz="480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6000" b="1">
                <a:solidFill>
                  <a:srgbClr val="FFCC66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เพื่อให้มั่นใจว่า </a:t>
            </a:r>
            <a:r>
              <a:rPr lang="en-US" altLang="th-TH" sz="540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: </a:t>
            </a:r>
            <a:endParaRPr lang="th-TH" altLang="th-TH" sz="5400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endParaRPr lang="th-TH" altLang="th-TH" sz="54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 ☺ ผลการดำเนินการโครงการเป็นไปตามวัตถุประสงค์ของโครงการ</a:t>
            </a: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endParaRPr lang="th-TH" altLang="th-TH" sz="54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      ทั้งเชิงปริมาณและเชิงคุณภาพ </a:t>
            </a: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  </a:t>
            </a: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 ☺ หลักฐานประกอบการดำเนินการ  ▲ครบถ้วน ▲ถูกต้อง</a:t>
            </a: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endParaRPr lang="th-TH" altLang="th-TH" sz="54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 ☺ หลักฐานการเบิกจ่ายเงินงบประมาณ</a:t>
            </a: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endParaRPr lang="th-TH" altLang="th-TH" sz="54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     ▲ถูกต้องตามระเบียบ หลักเกณฑ์ที่เกี่ยวข้อง</a:t>
            </a: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endParaRPr lang="th-TH" altLang="th-TH" sz="54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     ▲หลักฐานสอดคล้องกัน  ▲ครบถ้วน  </a:t>
            </a: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endParaRPr lang="th-TH" altLang="th-TH" sz="54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เพื่อป้องกันความเสี่ยงจากการเบิกจ่ายผิดประเภท/ซ้ำซ้อน/</a:t>
            </a: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endParaRPr lang="th-TH" altLang="th-TH" sz="54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ไม่เป็นไปตามวัตถุประสงค์และแสดงถึงความโปร่งใสและตรวจสอบได้</a:t>
            </a: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endParaRPr lang="th-TH" altLang="th-TH" sz="54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225"/>
              </a:lnSpc>
              <a:spcBef>
                <a:spcPct val="0"/>
              </a:spcBef>
              <a:buFontTx/>
              <a:buNone/>
            </a:pPr>
            <a:r>
              <a:rPr lang="th-TH" altLang="th-TH" sz="54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ของโครงการ</a:t>
            </a:r>
            <a:endParaRPr lang="en-US" altLang="th-TH" sz="54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076" t="-23102" r="-17129" b="-9186"/>
            </a:stretch>
          </a:blipFill>
        </p:spPr>
      </p:sp>
      <p:grpSp>
        <p:nvGrpSpPr>
          <p:cNvPr id="5125" name="Group 3"/>
          <p:cNvGrpSpPr>
            <a:grpSpLocks/>
          </p:cNvGrpSpPr>
          <p:nvPr/>
        </p:nvGrpSpPr>
        <p:grpSpPr bwMode="auto">
          <a:xfrm rot="-5400000">
            <a:off x="11159332" y="2678906"/>
            <a:ext cx="7747000" cy="6967537"/>
            <a:chOff x="0" y="0"/>
            <a:chExt cx="1041889" cy="937233"/>
          </a:xfrm>
        </p:grpSpPr>
        <p:sp>
          <p:nvSpPr>
            <p:cNvPr id="4" name="Freeform 4"/>
            <p:cNvSpPr/>
            <p:nvPr/>
          </p:nvSpPr>
          <p:spPr>
            <a:xfrm rot="5400000">
              <a:off x="52328" y="-52328"/>
              <a:ext cx="937233" cy="1041889"/>
            </a:xfrm>
            <a:custGeom>
              <a:avLst/>
              <a:gdLst/>
              <a:ahLst/>
              <a:cxnLst/>
              <a:rect l="l" t="t" r="r" b="b"/>
              <a:pathLst>
                <a:path w="937233" h="1041889">
                  <a:moveTo>
                    <a:pt x="0" y="520945"/>
                  </a:moveTo>
                  <a:lnTo>
                    <a:pt x="937233" y="0"/>
                  </a:lnTo>
                  <a:lnTo>
                    <a:pt x="937233" y="1041889"/>
                  </a:lnTo>
                  <a:lnTo>
                    <a:pt x="0" y="520945"/>
                  </a:lnTo>
                  <a:close/>
                </a:path>
              </a:pathLst>
            </a:custGeom>
            <a:blipFill>
              <a:blip r:embed="rId3"/>
              <a:stretch>
                <a:fillRect l="-42254" r="-42254"/>
              </a:stretch>
            </a:blipFill>
          </p:spPr>
        </p:sp>
      </p:grpSp>
      <p:sp>
        <p:nvSpPr>
          <p:cNvPr id="5126" name="TextBox 5"/>
          <p:cNvSpPr txBox="1">
            <a:spLocks noChangeArrowheads="1"/>
          </p:cNvSpPr>
          <p:nvPr/>
        </p:nvSpPr>
        <p:spPr bwMode="auto">
          <a:xfrm>
            <a:off x="1900238" y="1562100"/>
            <a:ext cx="14939962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9013"/>
              </a:lnSpc>
              <a:spcBef>
                <a:spcPct val="0"/>
              </a:spcBef>
              <a:buFontTx/>
              <a:buNone/>
            </a:pPr>
            <a:r>
              <a:rPr lang="th-TH" altLang="th-TH" sz="150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วัตถุประสงค์ของโครงการ </a:t>
            </a:r>
            <a:endParaRPr lang="en-US" altLang="th-TH" sz="150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Bold"/>
            </a:endParaRPr>
          </a:p>
        </p:txBody>
      </p:sp>
      <p:sp>
        <p:nvSpPr>
          <p:cNvPr id="5127" name="TextBox 6"/>
          <p:cNvSpPr txBox="1">
            <a:spLocks noChangeArrowheads="1"/>
          </p:cNvSpPr>
          <p:nvPr/>
        </p:nvSpPr>
        <p:spPr bwMode="auto">
          <a:xfrm>
            <a:off x="1752600" y="3314700"/>
            <a:ext cx="15849600" cy="628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6000" b="1">
              <a:solidFill>
                <a:schemeClr val="bg1"/>
              </a:solidFill>
              <a:latin typeface="TH NiramitIT๙" pitchFamily="2" charset="-34"/>
              <a:cs typeface="TH NiramitIT๙" pitchFamily="2" charset="-34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1.เพื่อพัฒนาแรงงานที่มีทักษะพื้นฐานให้เป็นแรงงานที่ฝีมือ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6000" b="1">
              <a:solidFill>
                <a:schemeClr val="bg1"/>
              </a:solidFill>
              <a:latin typeface="TH NiramitIT๙" pitchFamily="2" charset="-34"/>
              <a:cs typeface="TH NiramitIT๙" pitchFamily="2" charset="-34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   สอดคล้องกับมาตรฐานอาชีพ/มาตรฐานฝีมือ 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6000" b="1">
              <a:solidFill>
                <a:schemeClr val="bg1"/>
              </a:solidFill>
              <a:latin typeface="TH NiramitIT๙" pitchFamily="2" charset="-34"/>
              <a:cs typeface="TH NiramitIT๙" pitchFamily="2" charset="-34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2.เพื่อจัดหาและสนับสนุนเครื่องมือพื้นฐานชุดการฝึก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6000" b="1">
              <a:solidFill>
                <a:schemeClr val="bg1"/>
              </a:solidFill>
              <a:latin typeface="TH NiramitIT๙" pitchFamily="2" charset="-34"/>
              <a:cs typeface="TH NiramitIT๙" pitchFamily="2" charset="-34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   (ชุดเครื่องมือทำมาหากิน)ให้แก่ผู้ผ่านการฝึกอบรมตามโครงการ 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6000" b="1">
              <a:solidFill>
                <a:schemeClr val="bg1"/>
              </a:solidFill>
              <a:latin typeface="TH NiramitIT๙" pitchFamily="2" charset="-34"/>
              <a:cs typeface="TH NiramitIT๙" pitchFamily="2" charset="-34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3.เพื่อสร้างโอกาสในการประกอบอาชีพให้แก่ผู้รับการฝึก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6000" b="1">
              <a:solidFill>
                <a:schemeClr val="bg1"/>
              </a:solidFill>
              <a:latin typeface="TH NiramitIT๙" pitchFamily="2" charset="-34"/>
              <a:cs typeface="TH NiramitIT๙" pitchFamily="2" charset="-34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 </a:t>
            </a:r>
            <a:r>
              <a:rPr lang="th-TH" altLang="th-TH" sz="6000" b="1" u="sng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ตัวชี้วัดเชิงคุณภาพ </a:t>
            </a:r>
            <a:r>
              <a:rPr lang="th-TH" altLang="th-TH" sz="6000" b="1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: จำนวนผู้ผ่านการฝึกอบรมไม่น้อยกว่า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6000" b="1">
              <a:solidFill>
                <a:schemeClr val="bg1"/>
              </a:solidFill>
              <a:latin typeface="TH NiramitIT๙" pitchFamily="2" charset="-34"/>
              <a:cs typeface="TH NiramitIT๙" pitchFamily="2" charset="-34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>
                <a:solidFill>
                  <a:schemeClr val="bg1"/>
                </a:solidFill>
                <a:latin typeface="TH NiramitIT๙" pitchFamily="2" charset="-34"/>
                <a:cs typeface="TH NiramitIT๙" pitchFamily="2" charset="-34"/>
              </a:rPr>
              <a:t> ร้อยละ 50 มีรายไดเพิ่มขึ้นหรือต้นทุนในการประกอบอาชีพลดลง</a:t>
            </a:r>
            <a:endParaRPr lang="en-US" altLang="th-TH" sz="6000" b="1">
              <a:solidFill>
                <a:schemeClr val="bg1"/>
              </a:solidFill>
              <a:latin typeface="TH NiramitIT๙" pitchFamily="2" charset="-34"/>
              <a:cs typeface="TH NiramitIT๙" pitchFamily="2" charset="-34"/>
              <a:sym typeface="Anantason Expanded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-9775" y="-419100"/>
            <a:ext cx="18288000" cy="107061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blipFill>
            <a:blip r:embed="rId2"/>
            <a:stretch>
              <a:fillRect l="-11833" t="-45523" r="-36213" b="-4893"/>
            </a:stretch>
          </a:blipFill>
        </p:spPr>
      </p:sp>
      <p:grpSp>
        <p:nvGrpSpPr>
          <p:cNvPr id="6149" name="Group 3"/>
          <p:cNvGrpSpPr>
            <a:grpSpLocks/>
          </p:cNvGrpSpPr>
          <p:nvPr/>
        </p:nvGrpSpPr>
        <p:grpSpPr bwMode="auto">
          <a:xfrm>
            <a:off x="-6061075" y="2239963"/>
            <a:ext cx="11150600" cy="6426200"/>
            <a:chOff x="0" y="0"/>
            <a:chExt cx="1702238" cy="980944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702239" cy="980944"/>
            </a:xfrm>
            <a:custGeom>
              <a:avLst/>
              <a:gdLst/>
              <a:ahLst/>
              <a:cxnLst/>
              <a:rect l="l" t="t" r="r" b="b"/>
              <a:pathLst>
                <a:path w="1702239" h="980944">
                  <a:moveTo>
                    <a:pt x="851119" y="0"/>
                  </a:moveTo>
                  <a:lnTo>
                    <a:pt x="1702239" y="490472"/>
                  </a:lnTo>
                  <a:lnTo>
                    <a:pt x="851119" y="980944"/>
                  </a:lnTo>
                  <a:lnTo>
                    <a:pt x="0" y="490472"/>
                  </a:lnTo>
                  <a:lnTo>
                    <a:pt x="851119" y="0"/>
                  </a:lnTo>
                  <a:close/>
                </a:path>
              </a:pathLst>
            </a:custGeom>
            <a:blipFill>
              <a:blip r:embed="rId3"/>
              <a:stretch>
                <a:fillRect l="-21734" r="-21734"/>
              </a:stretch>
            </a:blipFill>
          </p:spPr>
        </p:sp>
      </p:grpSp>
      <p:sp>
        <p:nvSpPr>
          <p:cNvPr id="6150" name="TextBox 5"/>
          <p:cNvSpPr txBox="1">
            <a:spLocks noChangeArrowheads="1"/>
          </p:cNvSpPr>
          <p:nvPr/>
        </p:nvSpPr>
        <p:spPr bwMode="auto">
          <a:xfrm>
            <a:off x="2170113" y="53975"/>
            <a:ext cx="14630400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ts val="10263"/>
              </a:lnSpc>
              <a:spcBef>
                <a:spcPct val="0"/>
              </a:spcBef>
              <a:buFontTx/>
              <a:buNone/>
            </a:pPr>
            <a:r>
              <a:rPr lang="en-US" altLang="th-TH" sz="100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การ</a:t>
            </a:r>
            <a:r>
              <a:rPr lang="th-TH" altLang="th-TH" sz="100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Bold"/>
              </a:rPr>
              <a:t>ตรวจสอบดำเนินงาน</a:t>
            </a:r>
            <a:endParaRPr lang="en-US" altLang="th-TH" sz="10000" b="1">
              <a:solidFill>
                <a:srgbClr val="FFFFFF"/>
              </a:solidFill>
              <a:latin typeface="TH NiramitIT๙" pitchFamily="2" charset="-34"/>
              <a:cs typeface="TH NiramitIT๙" pitchFamily="2" charset="-34"/>
              <a:sym typeface="Anantason Bold"/>
            </a:endParaRPr>
          </a:p>
        </p:txBody>
      </p:sp>
      <p:sp>
        <p:nvSpPr>
          <p:cNvPr id="6151" name="TextBox 6"/>
          <p:cNvSpPr txBox="1">
            <a:spLocks noChangeArrowheads="1"/>
          </p:cNvSpPr>
          <p:nvPr/>
        </p:nvSpPr>
        <p:spPr bwMode="auto">
          <a:xfrm>
            <a:off x="457200" y="1638300"/>
            <a:ext cx="17145000" cy="872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ts val="3363"/>
              </a:lnSpc>
              <a:spcBef>
                <a:spcPct val="0"/>
              </a:spcBef>
              <a:buFontTx/>
              <a:buNone/>
              <a:defRPr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โครงการ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: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เพิ่มทักษะแรงงานอิสระและกลุ่มเป้าหมายเฉพาะ</a:t>
            </a:r>
          </a:p>
          <a:p>
            <a:pPr algn="ctr" eaLnBrk="1" hangingPunct="1">
              <a:lnSpc>
                <a:spcPts val="3363"/>
              </a:lnSpc>
              <a:spcBef>
                <a:spcPct val="0"/>
              </a:spcBef>
              <a:buFontTx/>
              <a:buNone/>
              <a:defRPr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ctr" eaLnBrk="1" hangingPunct="1">
              <a:lnSpc>
                <a:spcPts val="3363"/>
              </a:lnSpc>
              <a:spcBef>
                <a:spcPct val="0"/>
              </a:spcBef>
              <a:buFontTx/>
              <a:buNone/>
              <a:defRPr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เพื่อเพิ่มโอกาสในการประกอบอาชีพ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ปีงบประมาณ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พ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 2566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– 2568</a:t>
            </a:r>
          </a:p>
          <a:p>
            <a:pPr algn="ctr" eaLnBrk="1" hangingPunct="1">
              <a:lnSpc>
                <a:spcPts val="3363"/>
              </a:lnSpc>
              <a:spcBef>
                <a:spcPct val="0"/>
              </a:spcBef>
              <a:buFontTx/>
              <a:buNone/>
              <a:defRPr/>
            </a:pPr>
            <a:endParaRPr lang="en-US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ctr" eaLnBrk="1" hangingPunct="1">
              <a:lnSpc>
                <a:spcPts val="3363"/>
              </a:lnSpc>
              <a:spcBef>
                <a:spcPct val="0"/>
              </a:spcBef>
              <a:buFontTx/>
              <a:buNone/>
              <a:defRPr/>
            </a:pP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กลุ่มตรวจสอบภายใน รวม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43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หน่วยงาน</a:t>
            </a: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Tx/>
              <a:buNone/>
              <a:defRPr/>
            </a:pP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1.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ปีงบประมาณ พ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๒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566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จำนวน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10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หน่วยงาน </a:t>
            </a: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 typeface="Arial" pitchFamily="34" charset="0"/>
              <a:buNone/>
              <a:defRPr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      ตรวจสอบการดำเนินการของปีงบประมาณ พ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.2566</a:t>
            </a: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marL="914400" indent="-914400" algn="just" eaLnBrk="1" hangingPunct="1">
              <a:lnSpc>
                <a:spcPts val="3363"/>
              </a:lnSpc>
              <a:spcBef>
                <a:spcPct val="0"/>
              </a:spcBef>
              <a:buFont typeface="+mj-lt"/>
              <a:buAutoNum type="arabicPeriod"/>
              <a:defRPr/>
            </a:pP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2.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ปีงบประมาณ พ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 2567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จำนวน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27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หน่วยงาน </a:t>
            </a: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 typeface="Arial" pitchFamily="34" charset="0"/>
              <a:buNone/>
              <a:defRPr/>
            </a:pP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   ตรวจสอบการดำเนินการของปีงบประมาณ พ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.2566</a:t>
            </a: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marL="914400" indent="-914400" algn="just" eaLnBrk="1" hangingPunct="1">
              <a:lnSpc>
                <a:spcPts val="3363"/>
              </a:lnSpc>
              <a:spcBef>
                <a:spcPct val="0"/>
              </a:spcBef>
              <a:buFont typeface="+mj-lt"/>
              <a:buAutoNum type="arabicPeriod"/>
              <a:defRPr/>
            </a:pP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3.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ปีงบประมาณ พ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 2568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จำนวน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7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หน่วยงาน  </a:t>
            </a: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 typeface="Arial" pitchFamily="34" charset="0"/>
              <a:buNone/>
              <a:defRPr/>
            </a:pP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 typeface="Arial" pitchFamily="34" charset="0"/>
              <a:buNone/>
              <a:defRPr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  ตรวจสอบการดำเนินการของปีงบประมาณ พ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.2566</a:t>
            </a: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Tx/>
              <a:buNone/>
              <a:defRPr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Tx/>
              <a:buNone/>
              <a:defRPr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363"/>
              </a:lnSpc>
              <a:spcBef>
                <a:spcPct val="0"/>
              </a:spcBef>
              <a:buFontTx/>
              <a:buNone/>
              <a:defRPr/>
            </a:pPr>
            <a:endParaRPr lang="en-US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240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14" r="-8617" b="-9573"/>
            </a:stretch>
          </a:blipFill>
        </p:spPr>
      </p:sp>
      <p:sp>
        <p:nvSpPr>
          <p:cNvPr id="7173" name="TextBox 3"/>
          <p:cNvSpPr txBox="1">
            <a:spLocks noChangeArrowheads="1"/>
          </p:cNvSpPr>
          <p:nvPr/>
        </p:nvSpPr>
        <p:spPr bwMode="auto">
          <a:xfrm>
            <a:off x="2133600" y="342900"/>
            <a:ext cx="13944600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11863"/>
              </a:lnSpc>
            </a:pPr>
            <a:r>
              <a:rPr lang="th-TH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ปีงบประมาณ พ</a:t>
            </a:r>
            <a:r>
              <a:rPr lang="en-US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 </a:t>
            </a:r>
            <a:r>
              <a:rPr lang="th-TH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๒</a:t>
            </a:r>
            <a:r>
              <a:rPr lang="en-US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566</a:t>
            </a:r>
            <a:endParaRPr lang="en-US" altLang="th-TH" sz="4000" b="1">
              <a:solidFill>
                <a:srgbClr val="FFFFFF"/>
              </a:solidFill>
              <a:latin typeface="Anantason Bold"/>
              <a:ea typeface="Anantason Bold"/>
              <a:cs typeface="Anantason Bold"/>
              <a:sym typeface="Anantason Bold"/>
            </a:endParaRPr>
          </a:p>
        </p:txBody>
      </p:sp>
      <p:sp>
        <p:nvSpPr>
          <p:cNvPr id="7174" name="TextBox 4"/>
          <p:cNvSpPr txBox="1">
            <a:spLocks noChangeArrowheads="1"/>
          </p:cNvSpPr>
          <p:nvPr/>
        </p:nvSpPr>
        <p:spPr bwMode="auto">
          <a:xfrm>
            <a:off x="1752600" y="2324100"/>
            <a:ext cx="15697200" cy="5930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en-US" altLang="th-TH" sz="2500" dirty="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จำนวน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10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หน่วยงาน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14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ปทุมธานี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สำนักงานพัฒนาฝีมือแรงงานฉะเชิงเทรา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ชัยภูมิ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*</a:t>
            </a: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สำนักงานพัฒนาฝีมือแรงงานตรัง 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สำนักงานพัฒนาฝีมือแรงงานตราด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สำนักงานพัฒนาฝีมือแรงงานบึงกาฬ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สำนักงานพัฒนาฝีมือแรงงานปราจีนบุรี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สำนักงานพัฒนาฝีมือแรงงานมุกดาหาร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สำนักงานพัฒนาฝีมือแรงงานยโสธร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สำนักงานพัฒนาฝีมือแรงงานระนอง 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240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14" r="-8617" b="-9573"/>
            </a:stretch>
          </a:blipFill>
        </p:spPr>
      </p:sp>
      <p:sp>
        <p:nvSpPr>
          <p:cNvPr id="8197" name="TextBox 3"/>
          <p:cNvSpPr txBox="1">
            <a:spLocks noChangeArrowheads="1"/>
          </p:cNvSpPr>
          <p:nvPr/>
        </p:nvSpPr>
        <p:spPr bwMode="auto">
          <a:xfrm>
            <a:off x="2133600" y="342900"/>
            <a:ext cx="13944600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11863"/>
              </a:lnSpc>
            </a:pPr>
            <a:r>
              <a:rPr lang="th-TH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ปีงบประมาณ พ</a:t>
            </a:r>
            <a:r>
              <a:rPr lang="en-US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 </a:t>
            </a:r>
            <a:r>
              <a:rPr lang="th-TH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๒</a:t>
            </a:r>
            <a:r>
              <a:rPr lang="en-US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567</a:t>
            </a:r>
            <a:endParaRPr lang="en-US" altLang="th-TH" sz="4000" b="1">
              <a:solidFill>
                <a:srgbClr val="FFFFFF"/>
              </a:solidFill>
              <a:latin typeface="Anantason Bold"/>
              <a:ea typeface="Anantason Bold"/>
              <a:cs typeface="Anantason Bold"/>
              <a:sym typeface="Anantason Bold"/>
            </a:endParaRPr>
          </a:p>
        </p:txBody>
      </p:sp>
      <p:sp>
        <p:nvSpPr>
          <p:cNvPr id="7174" name="TextBox 4"/>
          <p:cNvSpPr txBox="1">
            <a:spLocks noChangeArrowheads="1"/>
          </p:cNvSpPr>
          <p:nvPr/>
        </p:nvSpPr>
        <p:spPr bwMode="auto">
          <a:xfrm>
            <a:off x="1752600" y="2324100"/>
            <a:ext cx="15697200" cy="7725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en-US" altLang="th-TH" sz="2500" dirty="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จำนวน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27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หน่วยงาน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สมุทรปราการ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3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ชลบุรี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7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อุบลราชธานี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8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นครสวรรค์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12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สงขลา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13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กรุงเทพมหานคร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16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นครปฐม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*</a:t>
            </a: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17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ระยอง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19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เชียงใหม่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21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ภูเก็ต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26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นนทบุรี 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28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สระบุรี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32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จันทบุรี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36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ประจวบคีรีขันธ์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240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14" r="-8617" b="-9573"/>
            </a:stretch>
          </a:blipFill>
        </p:spPr>
      </p:sp>
      <p:sp>
        <p:nvSpPr>
          <p:cNvPr id="9221" name="TextBox 3"/>
          <p:cNvSpPr txBox="1">
            <a:spLocks noChangeArrowheads="1"/>
          </p:cNvSpPr>
          <p:nvPr/>
        </p:nvSpPr>
        <p:spPr bwMode="auto">
          <a:xfrm>
            <a:off x="2133600" y="342900"/>
            <a:ext cx="13944600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11863"/>
              </a:lnSpc>
            </a:pPr>
            <a:r>
              <a:rPr lang="th-TH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ปีงบประมาณ พ</a:t>
            </a:r>
            <a:r>
              <a:rPr lang="en-US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 </a:t>
            </a:r>
            <a:r>
              <a:rPr lang="th-TH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๒</a:t>
            </a:r>
            <a:r>
              <a:rPr lang="en-US" altLang="th-TH" sz="9600" b="1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567</a:t>
            </a:r>
            <a:endParaRPr lang="en-US" altLang="th-TH" sz="4000" b="1">
              <a:solidFill>
                <a:srgbClr val="FFFFFF"/>
              </a:solidFill>
              <a:latin typeface="Anantason Bold"/>
              <a:ea typeface="Anantason Bold"/>
              <a:cs typeface="Anantason Bold"/>
              <a:sym typeface="Anantason Bold"/>
            </a:endParaRPr>
          </a:p>
        </p:txBody>
      </p:sp>
      <p:sp>
        <p:nvSpPr>
          <p:cNvPr id="7174" name="TextBox 4"/>
          <p:cNvSpPr txBox="1">
            <a:spLocks noChangeArrowheads="1"/>
          </p:cNvSpPr>
          <p:nvPr/>
        </p:nvSpPr>
        <p:spPr bwMode="auto">
          <a:xfrm>
            <a:off x="1752600" y="2324100"/>
            <a:ext cx="15697200" cy="7181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en-US" altLang="th-TH" sz="2500" dirty="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จำนวน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27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หน่วยงาน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15.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38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ศรีสะ</a:t>
            </a:r>
            <a:r>
              <a:rPr lang="th-TH" altLang="th-TH" sz="5400" b="1" dirty="0" err="1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เกษ</a:t>
            </a: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16.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39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ร้อยเอ็ด</a:t>
            </a:r>
            <a:endParaRPr lang="en-US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17.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41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นครพนม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18.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42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หนองคาย 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19.</a:t>
            </a:r>
            <a:r>
              <a:rPr lang="th-TH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สำนักงานพัฒนาฝีมือแรงงานเลย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20. </a:t>
            </a:r>
            <a:r>
              <a:rPr lang="th-TH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สำนักงานพัฒนาฝีมือแรงงานพิจิตร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21. </a:t>
            </a:r>
            <a:r>
              <a:rPr lang="th-TH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สำนักงานพัฒนาฝีมือแรงงานชุมพร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22. </a:t>
            </a:r>
            <a:r>
              <a:rPr lang="th-TH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สำนักงานพัฒนาฝีมือแรงงานสิงห์บุรี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23. </a:t>
            </a:r>
            <a:r>
              <a:rPr lang="th-TH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สำนักงานพัฒนาฝีมือแรงงานอ่างทอง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24. </a:t>
            </a:r>
            <a:r>
              <a:rPr lang="th-TH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สำนักงานพัฒนาฝีมือแรงงานสกลนคร 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25. </a:t>
            </a:r>
            <a:r>
              <a:rPr lang="th-TH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สำนักงานพัฒนาฝีมือแรงงานนครนายก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26. </a:t>
            </a:r>
            <a:r>
              <a:rPr lang="th-TH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สำนักงานพัฒนาฝีมือแรงงานเพชรบูรณ์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27. </a:t>
            </a:r>
            <a:r>
              <a:rPr lang="th-TH" altLang="th-TH" sz="5400" b="1" dirty="0" smtClean="0">
                <a:solidFill>
                  <a:schemeClr val="bg1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สำนักงานพัฒนาฝีมือแรงงานหนองบัวลำภู</a:t>
            </a:r>
            <a:r>
              <a:rPr lang="th-TH" altLang="th-TH" sz="5400" b="1" dirty="0" smtClean="0">
                <a:solidFill>
                  <a:srgbClr val="FF0000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</a:t>
            </a: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240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14" r="-8617" b="-9573"/>
            </a:stretch>
          </a:blipFill>
        </p:spPr>
      </p:sp>
      <p:sp>
        <p:nvSpPr>
          <p:cNvPr id="10245" name="TextBox 3"/>
          <p:cNvSpPr txBox="1">
            <a:spLocks noChangeArrowheads="1"/>
          </p:cNvSpPr>
          <p:nvPr/>
        </p:nvSpPr>
        <p:spPr bwMode="auto">
          <a:xfrm>
            <a:off x="2133600" y="342900"/>
            <a:ext cx="13944600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11863"/>
              </a:lnSpc>
            </a:pPr>
            <a:r>
              <a:rPr lang="th-TH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ปีงบประมาณ พ</a:t>
            </a:r>
            <a:r>
              <a:rPr lang="en-US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 </a:t>
            </a:r>
            <a:r>
              <a:rPr lang="th-TH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๒</a:t>
            </a:r>
            <a:r>
              <a:rPr lang="en-US" altLang="th-TH" sz="9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568</a:t>
            </a:r>
            <a:endParaRPr lang="en-US" altLang="th-TH" sz="4000" b="1" dirty="0">
              <a:solidFill>
                <a:srgbClr val="FFFFFF"/>
              </a:solidFill>
              <a:latin typeface="Anantason Bold"/>
              <a:ea typeface="Anantason Bold"/>
              <a:cs typeface="Anantason Bold"/>
              <a:sym typeface="Anantason Bold"/>
            </a:endParaRPr>
          </a:p>
        </p:txBody>
      </p:sp>
      <p:sp>
        <p:nvSpPr>
          <p:cNvPr id="7174" name="TextBox 4"/>
          <p:cNvSpPr txBox="1">
            <a:spLocks noChangeArrowheads="1"/>
          </p:cNvSpPr>
          <p:nvPr/>
        </p:nvSpPr>
        <p:spPr bwMode="auto">
          <a:xfrm>
            <a:off x="1752600" y="2324100"/>
            <a:ext cx="15697200" cy="7181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en-US" altLang="th-TH" sz="2500" dirty="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จำนวน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7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หน่วยงาน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สุพรรณบุรี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15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พระนครศรีอยุธยา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3.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16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นครปฐม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**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4.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18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อุดรธานี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5.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20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เชียงราย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6.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37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บุรีรัมย์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endParaRPr lang="th-TH" altLang="th-TH" sz="5400" b="1" i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7.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สถาบันพัฒนาฝีมือแรงงาน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45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กระบี่</a:t>
            </a:r>
            <a:r>
              <a:rPr lang="th-TH" altLang="th-TH" sz="5400" b="1" i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</a:t>
            </a:r>
            <a:endParaRPr lang="th-TH" altLang="th-TH" sz="5400" b="1" i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5240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14" r="-8617" b="-9573"/>
            </a:stretch>
          </a:blipFill>
        </p:spPr>
      </p:sp>
      <p:sp>
        <p:nvSpPr>
          <p:cNvPr id="10245" name="TextBox 3"/>
          <p:cNvSpPr txBox="1">
            <a:spLocks noChangeArrowheads="1"/>
          </p:cNvSpPr>
          <p:nvPr/>
        </p:nvSpPr>
        <p:spPr bwMode="auto">
          <a:xfrm>
            <a:off x="2133600" y="342900"/>
            <a:ext cx="13944600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itchFamily="34" charset="0"/>
                <a:cs typeface="Angsana New" pitchFamily="18" charset="-34"/>
              </a:defRPr>
            </a:lvl9pPr>
          </a:lstStyle>
          <a:p>
            <a:pPr algn="ctr" eaLnBrk="1" hangingPunct="1">
              <a:lnSpc>
                <a:spcPts val="11863"/>
              </a:lnSpc>
            </a:pPr>
            <a:r>
              <a:rPr lang="th-TH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ปีงบประมาณ พ</a:t>
            </a:r>
            <a:r>
              <a:rPr lang="en-US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ศ</a:t>
            </a:r>
            <a:r>
              <a:rPr lang="en-US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. </a:t>
            </a:r>
            <a:r>
              <a:rPr lang="th-TH" altLang="th-TH" sz="96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๒</a:t>
            </a:r>
            <a:r>
              <a:rPr lang="en-US" altLang="th-TH" sz="96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568</a:t>
            </a:r>
            <a:endParaRPr lang="en-US" altLang="th-TH" sz="4000" b="1" dirty="0">
              <a:solidFill>
                <a:srgbClr val="FFFFFF"/>
              </a:solidFill>
              <a:latin typeface="Anantason Bold"/>
              <a:ea typeface="Anantason Bold"/>
              <a:cs typeface="Anantason Bold"/>
              <a:sym typeface="Anantason Bold"/>
            </a:endParaRPr>
          </a:p>
        </p:txBody>
      </p:sp>
      <p:sp>
        <p:nvSpPr>
          <p:cNvPr id="7174" name="TextBox 4"/>
          <p:cNvSpPr txBox="1">
            <a:spLocks noChangeArrowheads="1"/>
          </p:cNvSpPr>
          <p:nvPr/>
        </p:nvSpPr>
        <p:spPr bwMode="auto">
          <a:xfrm>
            <a:off x="1752600" y="2324100"/>
            <a:ext cx="15697200" cy="5386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en-US" altLang="th-TH" sz="2500" dirty="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ร่วมตรวจกับคณะกำกับและติดตาม จำนวน </a:t>
            </a: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5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 </a:t>
            </a:r>
            <a:r>
              <a:rPr lang="th-TH" altLang="th-TH" sz="5400" b="1" dirty="0">
                <a:solidFill>
                  <a:srgbClr val="FFFFFF"/>
                </a:solidFill>
                <a:latin typeface="TH NiramitIT๙" pitchFamily="2" charset="-34"/>
                <a:cs typeface="TH NiramitIT๙" pitchFamily="2" charset="-34"/>
                <a:sym typeface="Anantason Expanded"/>
              </a:rPr>
              <a:t>หน่วยงาน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สถาบันพัฒนาฝีมือแรงงาน 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16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นครปฐม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***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2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สำนักงานพัฒนาฝีมือแรงงานเพชรบูรณ์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3.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สำนักงานพัฒนาฝีมือแรงงานเลย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**</a:t>
            </a:r>
            <a:endParaRPr lang="th-TH" altLang="th-TH" sz="5400" b="1" dirty="0" smtClean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AutoNum type="arabicPeriod"/>
            </a:pPr>
            <a:endParaRPr lang="th-TH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4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.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สำนักงานพัฒนาฝีมือแรงงานหนองบัวลำภู</a:t>
            </a: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**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endParaRPr lang="en-US" altLang="th-TH" sz="5400" b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None/>
            </a:pPr>
            <a:r>
              <a:rPr lang="en-US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5. </a:t>
            </a:r>
            <a:r>
              <a:rPr lang="th-TH" altLang="th-TH" sz="5400" b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สำนักงานพัฒนาฝีมือแรงงานชัยภูมิ</a:t>
            </a:r>
            <a:r>
              <a:rPr lang="th-TH" altLang="th-TH" sz="5400" b="1" i="1" dirty="0" smtClean="0">
                <a:solidFill>
                  <a:srgbClr val="FFFFFF"/>
                </a:solidFill>
                <a:latin typeface="TH NiramitIT๙" pitchFamily="2" charset="-34"/>
                <a:ea typeface="TH NiramitIT๙" pitchFamily="2" charset="-34"/>
                <a:cs typeface="TH NiramitIT๙" pitchFamily="2" charset="-34"/>
                <a:sym typeface="Anantason Expanded"/>
              </a:rPr>
              <a:t> </a:t>
            </a:r>
            <a:endParaRPr lang="th-TH" altLang="th-TH" sz="5400" b="1" i="1" dirty="0">
              <a:solidFill>
                <a:srgbClr val="FFFFFF"/>
              </a:solidFill>
              <a:latin typeface="TH NiramitIT๙" pitchFamily="2" charset="-34"/>
              <a:ea typeface="TH NiramitIT๙" pitchFamily="2" charset="-34"/>
              <a:cs typeface="TH NiramitIT๙" pitchFamily="2" charset="-34"/>
              <a:sym typeface="Anantason Expanded"/>
            </a:endParaRPr>
          </a:p>
        </p:txBody>
      </p:sp>
    </p:spTree>
    <p:extLst>
      <p:ext uri="{BB962C8B-B14F-4D97-AF65-F5344CB8AC3E}">
        <p14:creationId xmlns:p14="http://schemas.microsoft.com/office/powerpoint/2010/main" val="21401128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37364" y="-1409700"/>
            <a:ext cx="19206575" cy="12353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400828" y="2086272"/>
            <a:ext cx="14107581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0" indent="-1143000"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รับสมัคร การฝึก การ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รายงานผล และการติดตามผล       </a:t>
            </a:r>
            <a:endParaRPr lang="en-US" sz="551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106400" y="2547937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2242159" y="3695700"/>
            <a:ext cx="15316200" cy="574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dirty="0"/>
              <a:t> 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(1.1)ใบ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สมัครเข้ารับการฝึกอบรมระบุ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รายละเอียดไม่ครบถ้วน</a:t>
            </a: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th-TH" sz="6000" b="1" dirty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th-TH" sz="6000" b="1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เช่น ไม่ระบุหลักสูตรที่เข้ารับการ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ฝึก</a:t>
            </a: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   </a:t>
            </a: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ไม่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ระบุวุฒิการศึกษา </a:t>
            </a:r>
            <a:endParaRPr lang="th-TH" sz="6000" b="1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th-TH" sz="6000" b="1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ไม่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ระบุแหล่งที่ทราบการ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ฝึก</a:t>
            </a: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</a:t>
            </a:r>
            <a:endParaRPr lang="th-TH" sz="6000" b="1" dirty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ไม่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ระบุอาชีพและประเภทของ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งานที่ทำ</a:t>
            </a: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endParaRPr lang="th-TH" sz="6000" b="1" dirty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ไม่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ระบุเหตุผลของการไม่มีงานทำ </a:t>
            </a:r>
            <a:endParaRPr lang="th-TH" sz="6000" b="1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</a:t>
            </a:r>
            <a:endParaRPr lang="th-TH" sz="6000" b="1" dirty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ไม่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ระบุยินยอมหรือไม่ยินยอมในการเปิดเผยข้อมูล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ส่วนบุคคล    </a:t>
            </a: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</a:p>
          <a:p>
            <a:pPr algn="just" eaLnBrk="1" hangingPunct="1">
              <a:lnSpc>
                <a:spcPts val="2800"/>
              </a:lnSpc>
              <a:spcBef>
                <a:spcPct val="0"/>
              </a:spcBef>
              <a:buFontTx/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 ผู้สมัคร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เข้ารับการ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ฝึกและ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เจ้าหน้าที่ผู้รับสมัครไม่ลงลายมือชื่อ</a:t>
            </a:r>
            <a:endParaRPr lang="en-US" altLang="th-TH" sz="60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571500"/>
            <a:ext cx="13900150" cy="15645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ด้านการดำเนินงาน</a:t>
            </a:r>
            <a:endParaRPr lang="en-US" sz="54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37364" y="-1257300"/>
            <a:ext cx="19206575" cy="12353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379951" y="2171700"/>
            <a:ext cx="14107581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0" indent="-1143000"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รับสมัคร การฝึก การ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รายงานผล และการติดตามผล       </a:t>
            </a:r>
            <a:endParaRPr lang="en-US" sz="551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106400" y="2547937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2133600" y="2866430"/>
            <a:ext cx="15447723" cy="7571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sz="6000" dirty="0"/>
              <a:t> 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(1.2) หนังสือรับรองประสบการณ์การทำงานของผู้เข้ารับการฝึกอบรม 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พบว่า    - 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ไม่ระบุประสบการณ์การทำงานของผู้สมัคร </a:t>
            </a:r>
            <a:endParaRPr lang="th-TH" sz="5400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>
              <a:buNone/>
            </a:pP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     - ระบุประสบการณ์การทำงานของผู้สมัครแต่ไม่สอดคล้องหรือเกี่ยวข้องกับหลักสูตรที่อบรม</a:t>
            </a:r>
            <a:endParaRPr lang="en-US" sz="5400" dirty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>
              <a:buNone/>
            </a:pP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     - 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การรับรองการทำงานจากผู้นำชุมชน (กำนัน</a:t>
            </a:r>
            <a:r>
              <a:rPr lang="en-US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,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ผู้ใหญ่บ้าน) </a:t>
            </a:r>
            <a:endParaRPr lang="th-TH" sz="5400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>
              <a:buNone/>
            </a:pP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หรือ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นายจ้าง 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สำหรับใช้ประกอบการพิจารณาคุณสมบัติผู้สมัคร</a:t>
            </a:r>
          </a:p>
          <a:p>
            <a:pPr>
              <a:buNone/>
            </a:pP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ไม่มีหลักฐานแสดงตัวตนว่าเป็นผู้มีสิทธิรับรอง 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  <a:endParaRPr lang="th-TH" sz="5400" dirty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>
              <a:buNone/>
            </a:pP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      </a:t>
            </a:r>
            <a:r>
              <a:rPr lang="en-US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- 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ผู้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รับรองไม่ลงลายมือชื่อ 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  <a:r>
              <a:rPr lang="en-US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-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ไม่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มีพยานลงลายมือชื่อ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876300"/>
            <a:ext cx="13900150" cy="15645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ด้านการดำเนินงาน</a:t>
            </a:r>
          </a:p>
        </p:txBody>
      </p:sp>
    </p:spTree>
    <p:extLst>
      <p:ext uri="{BB962C8B-B14F-4D97-AF65-F5344CB8AC3E}">
        <p14:creationId xmlns:p14="http://schemas.microsoft.com/office/powerpoint/2010/main" val="275075563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37364" y="-1257300"/>
            <a:ext cx="19206575" cy="12353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193397" y="2189498"/>
            <a:ext cx="14107581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1143000" indent="-1143000"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รับสมัคร การฝึก การ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รายงานผล และการติดตามผล       </a:t>
            </a:r>
            <a:endParaRPr lang="en-US" sz="551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106400" y="2547937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2209800" y="3574493"/>
            <a:ext cx="14173200" cy="6647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(1.3) การรายงานผลการดำเนินงานซึ่งระบุรายได้/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ต้นทุน   การ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ประกอบอาชีพเฉลี่ยก่อน - หลัง เข้าร่วมโครงการบางรุ่น พบว่า </a:t>
            </a:r>
            <a:endParaRPr lang="th-TH" sz="6000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>
              <a:buNone/>
            </a:pP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ข้อมูล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รายได้/ต้นทุนการประกอบอาชีพเฉลี่ยก่อนเข้าร่วมโครงการ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ไม่ตรงกัน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กับ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ข้อมูล </a:t>
            </a:r>
            <a:r>
              <a:rPr lang="en-US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“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ใบสมัคร</a:t>
            </a:r>
            <a:r>
              <a:rPr lang="en-US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” 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และ </a:t>
            </a:r>
            <a:r>
              <a:rPr lang="en-US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“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แบบ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ติดตามและประเมินผลการดำเนินงานพัฒนาฝีมือ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แรงงาน</a:t>
            </a:r>
            <a:r>
              <a:rPr lang="en-US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”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876300"/>
            <a:ext cx="13900150" cy="15645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 smtClean="0">
                <a:solidFill>
                  <a:srgbClr val="FFC000"/>
                </a:solidFill>
                <a:latin typeface="TH NiramitIT๙" panose="02000506000000020004" pitchFamily="2" charset="-34"/>
                <a:ea typeface="Anantason Bold"/>
                <a:cs typeface="TH NiramitIT๙" panose="02000506000000020004" pitchFamily="2" charset="-34"/>
                <a:sym typeface="Anantason Bold"/>
              </a:rPr>
              <a:t>ด้านการดำเนินงาน</a:t>
            </a:r>
            <a:endParaRPr lang="en-US" sz="5400" b="1" dirty="0">
              <a:solidFill>
                <a:srgbClr val="FFC000"/>
              </a:solidFill>
              <a:latin typeface="TH NiramitIT๙" panose="02000506000000020004" pitchFamily="2" charset="-34"/>
              <a:ea typeface="Anantason Bold"/>
              <a:cs typeface="TH NiramitIT๙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264167707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18576" y="-647701"/>
            <a:ext cx="19206575" cy="13115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172520" y="3467100"/>
            <a:ext cx="16505880" cy="66479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กำกับ กำชับผู้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ที่ได้รับมอบหมายให้ดำเนินงานตามโครงการ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ฯ ปฏิบัติ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ตามระเบียบที่เกี่ยวข้องและแนวทางที่กรมพัฒนา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ฝีมือแรงงานกำหนด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อย่าง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เคร่งครัด ก่อนขออนุมัติดำเนินการ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ฝึก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หรือ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รายงานผล ดังนี้</a:t>
            </a:r>
            <a:endParaRPr lang="en-US" sz="5400" b="1" dirty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 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1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. เจ้าหน้าที่ผู้รับผิดชอบตรวจสอบการระบุ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รายละเอียด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ใบ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สมัครผู้รับการฝึกให้ครบถ้วนและใบรับรอง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ประสบการณ์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ของ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ผู้รับการฝึกทุกรายให้ตรงกับกลุ่มเป้าหมายของ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โครงการ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ก่อน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ดำเนินการ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ฝึกอบรม</a:t>
            </a:r>
            <a:endParaRPr lang="en-US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79951" y="2086272"/>
            <a:ext cx="1584124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 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สำหรับการรับสมัคร การฝึก การรายงาน และการติดตามผล 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876300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ด้านการดำเนินงาน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69705904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18576" y="-647701"/>
            <a:ext cx="19206575" cy="13115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172520" y="3467100"/>
            <a:ext cx="13915080" cy="58169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   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2. การรายงานผลรายได้/ต้นทุน การประกอบอาชีพ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เฉลี่ย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ก่อน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เข้าร่วมหลังเข้าร่วม (รายเดือน) และเป็นข้อมูลที่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บันทึก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ใน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ระบบ 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Data Center 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ซึ่งไม่ได้อ้างอิงจากแบบติดตามและประเมินผลการดำเนินงานพัฒนาฝีมือแรงงาน เนื่องจากผู้รับการฝึกไม่ต้องการเปิดเผยข้อมูลรายได้ที่แท้จริง ข้อมูลดังกล่าวจึงเป็นข้อมูลที่ได้จากการสัมภาษณ์ผู้รับการฝึกเพิ่มเติม ควรระบุว่าเป็นการสัมภาษณ์ด้วยวิธีใด และ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เมื่อใด</a:t>
            </a:r>
            <a:endParaRPr lang="en-US" sz="5400" b="1" dirty="0">
              <a:solidFill>
                <a:schemeClr val="bg1"/>
              </a:solidFill>
              <a:latin typeface="TH NiramitIT๙" panose="02000506000000020004" pitchFamily="2" charset="-34"/>
              <a:ea typeface="Anantason Bold"/>
              <a:cs typeface="TH NiramitIT๙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79951" y="2086272"/>
            <a:ext cx="1584124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 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สำหรับการรับสมัคร การฝึก การรายงาน และการติดตามผล 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876300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ด้านการดำเนินงาน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195034376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4175" y="-1"/>
            <a:ext cx="18288000" cy="112490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694753" y="3078718"/>
            <a:ext cx="14262361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914400" indent="-914400"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จ่ายเงินผ่านระบบอิเล็กทรอนิกส์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e - Payment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</a:t>
            </a:r>
            <a:endParaRPr lang="th-TH" sz="54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และ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ใบสำคัญการเบิกจ่ายเงินงบประมาณ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</a:t>
            </a:r>
            <a:endParaRPr lang="en-US" sz="5400" b="1" dirty="0">
              <a:solidFill>
                <a:schemeClr val="bg1"/>
              </a:solidFill>
              <a:latin typeface="TH NiramitIT๙" panose="02000506000000020004" pitchFamily="2" charset="-34"/>
              <a:ea typeface="Anantason Bold"/>
              <a:cs typeface="TH NiramitIT๙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2880180" y="2198074"/>
            <a:ext cx="5329238" cy="8701087"/>
            <a:chOff x="264368" y="3373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264368" y="3373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863355" y="5295900"/>
            <a:ext cx="14569640" cy="4745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  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1.1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การ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จ่ายเงินผ่านระบบอิเล็กทรอนิกส์ 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KTB Corporate Online 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เป็นการยืมเงินราชการจ่ายค่าวิทยากร ค่าอาหารผู้รับการฝึก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พบว่า</a:t>
            </a:r>
          </a:p>
          <a:p>
            <a:pPr>
              <a:buNone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ไม่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แนบ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รายงานสรุปผล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การโอนเงินเป็นหลักฐานการจ่าย </a:t>
            </a:r>
            <a:endParaRPr lang="th-TH" sz="54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pPr>
              <a:buNone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และ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ไม่ได้ประทับตราจ่ายเงินแล้ว พร้อมลงลายมือชื่อและวันเดือน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ปี</a:t>
            </a:r>
          </a:p>
          <a:p>
            <a:pPr>
              <a:buNone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ที่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</a:t>
            </a:r>
            <a:endParaRPr lang="en-US" sz="5400" b="1" dirty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44650" y="1366838"/>
            <a:ext cx="13900150" cy="1599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  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ด้านการปฏิบัติตามกฎหมาย     </a:t>
            </a:r>
            <a:endParaRPr lang="en-US" sz="6000" b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50018266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4175" y="-1"/>
            <a:ext cx="18288000" cy="112490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694753" y="3078718"/>
            <a:ext cx="14262361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914400" indent="-914400"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จ่ายเงินผ่านระบบอิเล็กทรอนิกส์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e - Payment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</a:t>
            </a:r>
            <a:endParaRPr lang="th-TH" sz="54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และ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ใบสำคัญการเบิกจ่ายเงินงบประมาณ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</a:t>
            </a:r>
            <a:endParaRPr lang="en-US" sz="5400" b="1" dirty="0">
              <a:solidFill>
                <a:schemeClr val="bg1"/>
              </a:solidFill>
              <a:latin typeface="TH NiramitIT๙" panose="02000506000000020004" pitchFamily="2" charset="-34"/>
              <a:ea typeface="Anantason Bold"/>
              <a:cs typeface="TH NiramitIT๙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2880180" y="2198074"/>
            <a:ext cx="5329238" cy="8701087"/>
            <a:chOff x="264368" y="3373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264368" y="3373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863355" y="5295900"/>
            <a:ext cx="14569640" cy="2751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   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(1.2) กรณีจ่ายเงินผ่านระบบ 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KTB Corporate Online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</a:t>
            </a:r>
          </a:p>
          <a:p>
            <a:pPr>
              <a:buNone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จ้า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หน้าที่การเงินให้ผู้มีสิทธิรับเงินลงลายมือชื่อ</a:t>
            </a:r>
            <a:b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</a:b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รับเงินในแบบคำขอรับเงิน เช่น สัญญาเงินยืมราชการ </a:t>
            </a:r>
            <a:endParaRPr lang="en-US" sz="5400" b="1" dirty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44650" y="1366838"/>
            <a:ext cx="13900150" cy="1599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  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ด้านการปฏิบัติตามกฎหมาย     </a:t>
            </a:r>
            <a:endParaRPr lang="en-US" sz="6000" b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363718668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66805" y="-962025"/>
            <a:ext cx="18288000" cy="112490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726068" y="2628900"/>
            <a:ext cx="14262361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914400" indent="-914400"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จ่ายเงินผ่านระบบอิเล็กทรอนิกส์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e - Payment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</a:t>
            </a:r>
            <a:endParaRPr lang="th-TH" sz="54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และ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ใบสำคัญการเบิกจ่ายเงินงบประมาณ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</a:t>
            </a:r>
            <a:endParaRPr lang="en-US" sz="5400" b="1" dirty="0">
              <a:solidFill>
                <a:schemeClr val="bg1"/>
              </a:solidFill>
              <a:latin typeface="TH NiramitIT๙" panose="02000506000000020004" pitchFamily="2" charset="-34"/>
              <a:ea typeface="Anantason Bold"/>
              <a:cs typeface="TH NiramitIT๙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2880180" y="2198074"/>
            <a:ext cx="5329238" cy="8701087"/>
            <a:chOff x="264368" y="3373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264368" y="3373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925985" y="4478364"/>
            <a:ext cx="14569640" cy="5484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sz="48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   </a:t>
            </a:r>
            <a:r>
              <a:rPr lang="th-TH" sz="48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 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(1.3) การจ่ายเงินค่าอาหารสำหรับผู้รับการฝึก พบว่า </a:t>
            </a:r>
            <a:endParaRPr lang="th-TH" sz="54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pPr>
              <a:buNone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ไม่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มีหลักฐานแสดงว่ามีเจ้าหน้าที่อย่างน้อย 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2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คน ปฏิบัติหน้าที่ และภาพประกอบเป็นหลักฐานการเบิกจ่ายเงิน และหลักฐานการ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</a:t>
            </a:r>
          </a:p>
          <a:p>
            <a:pPr>
              <a:buNone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ไม่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ใช้แบบใบสำคัญรับเงินค่าใช้จ่ายในการฝึกอบรม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บุคคลภายนอก          ที่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ถูกต้องตามคู่มือกำหนด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จึง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ไม่มีการลงลายมือชื่อของผู้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</a:t>
            </a:r>
          </a:p>
          <a:p>
            <a:pPr>
              <a:buNone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และ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ไม่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มีผู้ร่วมในการจ่ายเงินลง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ลายมือชื่อ </a:t>
            </a:r>
            <a:endParaRPr lang="en-US" sz="5400" b="1" dirty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44650" y="800100"/>
            <a:ext cx="13900150" cy="1599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  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ด้านการปฏิบัติตามกฎหมาย     </a:t>
            </a:r>
            <a:endParaRPr lang="en-US" sz="6000" b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1851011840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18575" y="-647702"/>
            <a:ext cx="19206575" cy="13115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490075" y="4334637"/>
            <a:ext cx="13679901" cy="461664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 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1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กำชับ กำกับเจ้าหน้าที่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การเงินแนบ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รายงาน</a:t>
            </a:r>
          </a:p>
          <a:p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สรุป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การจ่ายเงินผ่านระบบอิเล็กทรอนิกส์ </a:t>
            </a:r>
            <a:r>
              <a:rPr lang="en-US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KTB  Corporate Online  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เพื่อเป็นหลักฐานการจ่ายเงินให้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ครบถ้วน</a:t>
            </a:r>
          </a:p>
          <a:p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ทุกรายการโดย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ให้ผู้จ่ายเงินประทับตราจ่ายเงินแล้ว  </a:t>
            </a:r>
            <a:endParaRPr lang="th-TH" sz="60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พร้อม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ลงลายมือชื่อ วัน เดือน ปีที่จ่าย </a:t>
            </a:r>
            <a:endParaRPr lang="en-US" sz="600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64293" y="1770776"/>
            <a:ext cx="15552107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จ่ายเงินผ่านระบบอิเล็กทรอนิกส์ (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e - Payment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</a:t>
            </a:r>
          </a:p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และใบสำคัญการเบิกจ่ายเงินงบประมาณ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876300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147942505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18575" y="-647702"/>
            <a:ext cx="19206575" cy="13115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479637" y="3924300"/>
            <a:ext cx="13679901" cy="52629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2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</a:t>
            </a:r>
            <a:r>
              <a:rPr lang="th-TH" sz="48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กรณี</a:t>
            </a:r>
            <a:r>
              <a:rPr lang="th-TH" sz="48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จ่ายเงินผ่านระบบ </a:t>
            </a:r>
            <a:r>
              <a:rPr lang="en-US" sz="48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KTB Corporate Online </a:t>
            </a:r>
            <a:r>
              <a:rPr lang="th-TH" sz="48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เมื่อผู้มีสิทธิรับเงินได้รับเงินแล้วไม่</a:t>
            </a:r>
            <a:r>
              <a:rPr lang="th-TH" sz="48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ต้อง ลง</a:t>
            </a:r>
            <a:r>
              <a:rPr lang="th-TH" sz="48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ลายมือชื่อรับเงินในแบบคำขอ และระเบียบกระทรวงการคลังว่าด้วยการเบิกเงิน จากคลัง การรับเงิน </a:t>
            </a:r>
            <a:endParaRPr lang="th-TH" sz="48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r>
              <a:rPr lang="th-TH" sz="48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</a:t>
            </a:r>
            <a:r>
              <a:rPr lang="th-TH" sz="48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 การเก็บรักษาเงิน และการนำเงินส่งคลัง พ.ศ. 2562 </a:t>
            </a:r>
            <a:endParaRPr lang="th-TH" sz="48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r>
              <a:rPr lang="th-TH" sz="48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ข้อ </a:t>
            </a:r>
            <a:r>
              <a:rPr lang="th-TH" sz="48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๔๐ การจ่ายโดยที่ยังมิได้มีการจ่ายเงินให้แก่เจ้าหนี้หรือผู้มี</a:t>
            </a:r>
            <a:r>
              <a:rPr lang="th-TH" sz="48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สิทธิ</a:t>
            </a:r>
          </a:p>
          <a:p>
            <a:r>
              <a:rPr lang="th-TH" sz="48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รับ</a:t>
            </a:r>
            <a:r>
              <a:rPr lang="th-TH" sz="48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เงิน ห้ามมิให้ผู้มีหน้าที่จ่ายเงินเรียกหลักฐานการจ่ายหรือให้ผู้รับเงินลงลายมือชื่อรับเงินใน</a:t>
            </a:r>
            <a:r>
              <a:rPr lang="th-TH" sz="48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หลักฐาน</a:t>
            </a:r>
            <a:endParaRPr lang="en-US" sz="4800" b="1" dirty="0">
              <a:solidFill>
                <a:schemeClr val="bg1"/>
              </a:solidFill>
              <a:latin typeface="TH NiramitIT๙" panose="02000506000000020004" pitchFamily="2" charset="-34"/>
              <a:ea typeface="Anantason Bold"/>
              <a:cs typeface="TH NiramitIT๙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64293" y="1770776"/>
            <a:ext cx="15552107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จ่ายเงินผ่านระบบอิเล็กทรอนิกส์ (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e - Payment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</a:t>
            </a:r>
          </a:p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และใบสำคัญการเบิกจ่ายเงินงบประมาณ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876300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1789772950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897700" y="-4762502"/>
            <a:ext cx="20100099" cy="16925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597068" y="3390900"/>
            <a:ext cx="13679901" cy="58169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3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ขอให้ปฏิบัติตามคู่มือการปฏิบัติตามโครงการฯ </a:t>
            </a:r>
            <a:endParaRPr lang="th-TH" sz="54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กำหนด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ว่าการจ่ายเงินค่าอาหารเป็นเงินสดแก่ผู้เข้า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ฝึกอบรม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ให้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มีเจ้าหน้าที่อย่างน้อย 2 คน ปฏิบัติหน้าที่ ดังนั้นควร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ให้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เจ้าหน้าที่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เดินทางไปประสานหรือควบคุมการ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ฝึก</a:t>
            </a:r>
          </a:p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ลง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ลายมือชื่อกำกับไว้เป็นหลักฐานการจ่ายและ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ถ่ายภาพ             เป็น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เอกสารประกอบการจ่ายเงินให้แก่ผู้รับการฝึกทุก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ครั้ง      ที่มีในการ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เพื่อให้เกิดความโปร่งใส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ตรวจสอบ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ได้</a:t>
            </a:r>
            <a:endParaRPr lang="en-US" sz="5400" b="1" dirty="0">
              <a:solidFill>
                <a:schemeClr val="bg1"/>
              </a:solidFill>
              <a:latin typeface="TH NiramitIT๙" panose="02000506000000020004" pitchFamily="2" charset="-34"/>
              <a:ea typeface="Anantason Bold"/>
              <a:cs typeface="TH NiramitIT๙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89346" y="1378248"/>
            <a:ext cx="15552107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จ่ายเงินผ่านระบบอิเล็กทรอนิกส์ (</a:t>
            </a:r>
            <a:r>
              <a:rPr lang="en-US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e - Payment</a:t>
            </a: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</a:t>
            </a:r>
          </a:p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sz="54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และใบสำคัญการเบิกจ่ายเงินงบประมาณ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429062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97344931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302410" y="-2687879"/>
            <a:ext cx="18590410" cy="13089177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39834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710410" y="2167235"/>
            <a:ext cx="14262361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2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การจัดซื้อจัดจ้าง</a:t>
            </a:r>
            <a:endParaRPr lang="en-US" sz="6000" b="1" dirty="0">
              <a:solidFill>
                <a:schemeClr val="bg1"/>
              </a:solidFill>
              <a:latin typeface="TH NiramitIT๙" panose="02000506000000020004" pitchFamily="2" charset="-34"/>
              <a:ea typeface="Anantason Bold"/>
              <a:cs typeface="TH NiramitIT๙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2880180" y="2198074"/>
            <a:ext cx="5329238" cy="8701087"/>
            <a:chOff x="264368" y="3373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264368" y="3373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780598" y="3778628"/>
            <a:ext cx="14569640" cy="2954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   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   (</a:t>
            </a:r>
            <a:r>
              <a:rPr lang="en-US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2.1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การจัดซื้อวัสดุฝึกอบรม การจัดทำป้ายไวนิล พบว่า ใบเสนอราคาไม่ระบุคุณลักษณะ ปริมาณ/ปริมาตร เช่น </a:t>
            </a:r>
            <a:endParaRPr lang="th-TH" sz="6000" b="1" dirty="0" smtClean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  <a:p>
            <a:pPr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แป้ง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เค้ก ไม่ระบุปริมาณ ขนาดบรรจุ </a:t>
            </a:r>
            <a:endParaRPr lang="en-US" sz="6000" b="1" dirty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33167" y="114300"/>
            <a:ext cx="13900150" cy="1599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  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ด้านการปฏิบัติตามกฎหมาย     </a:t>
            </a:r>
            <a:endParaRPr lang="en-US" sz="6000" b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123137093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138332" y="-3379419"/>
            <a:ext cx="18436770" cy="138303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710410" y="2503090"/>
            <a:ext cx="14262361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2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การจัดซื้อจัดจ้าง</a:t>
            </a:r>
            <a:endParaRPr lang="en-US" sz="6000" b="1" dirty="0">
              <a:solidFill>
                <a:schemeClr val="bg1"/>
              </a:solidFill>
              <a:latin typeface="TH NiramitIT๙" panose="02000506000000020004" pitchFamily="2" charset="-34"/>
              <a:ea typeface="Anantason Bold"/>
              <a:cs typeface="TH NiramitIT๙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308152" y="1749794"/>
            <a:ext cx="5329238" cy="8701087"/>
            <a:chOff x="264368" y="3373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264368" y="3373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710410" y="3426420"/>
            <a:ext cx="14569640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2.3) การจ้างทำของ เช่น ทำป้ายไวนิล จ้างถ่ายเอกสาร ไม่ได้ติดอากรแสตมป์ และกำหนด ค่าปรับไม่ถูกต้อง กล่าวคือกำหนดอัตราค่าปรับกรณีการ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สั่งซื้อ</a:t>
            </a:r>
            <a:endParaRPr lang="en-US" sz="6000" b="1" dirty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633167" y="567438"/>
            <a:ext cx="13900150" cy="15997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6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  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b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ด้านการปฏิบัติตามกฎหมาย     </a:t>
            </a:r>
            <a:endParaRPr lang="en-US" sz="6000" b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418332025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897698" y="-952500"/>
            <a:ext cx="19206575" cy="13115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838200" y="2568746"/>
            <a:ext cx="12822912" cy="830996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1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</a:t>
            </a:r>
            <a:r>
              <a:rPr lang="th-TH" sz="6000" b="1" i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ขอให้</a:t>
            </a:r>
            <a:r>
              <a:rPr lang="th-TH" sz="6000" b="1" i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จ้าหน้าที่พัสดุและเจ้าหน้าที่การเงินตรวจสอบรายละเอียดของหลักฐานการดำเนินการจัดซื้อจัดจ้างให้ครบถ้วนสมบูรณ์ก่อนเสนอผู้มีอำนาจอนุมัติโดยการสืบราคาให้ผู้เสนอราคาระบุยี่ห้อ/รุ่นให้ครบถ้วน </a:t>
            </a:r>
            <a:endParaRPr lang="th-TH" sz="6000" b="1" i="1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r>
              <a:rPr lang="th-TH" sz="6000" b="1" i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รวมทั้ง</a:t>
            </a:r>
            <a:r>
              <a:rPr lang="th-TH" sz="6000" b="1" i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ระบุรายละเอียดด้านปริมาณหรือปริมาตรให้</a:t>
            </a:r>
            <a:r>
              <a:rPr lang="th-TH" sz="6000" b="1" i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ชัดเจนเพื่อ</a:t>
            </a:r>
            <a:r>
              <a:rPr lang="th-TH" sz="6000" b="1" i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เป็นประโยชน์ในการออกใบสั่งซื้อ/จ้าง รวมถึงเป็นข้อมูลสำหรับการตรวจรับ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พัสดุ (รวมทั้งการจัดซื้อเครื่องมือหากมีใบรับประกันให้ระบุไว้ในการเสนอราคา/สั่งซื้อ/ใบส่งของ</a:t>
            </a:r>
            <a:endParaRPr lang="en-US" sz="600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89346" y="1378248"/>
            <a:ext cx="1555210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การจัดซื้อจัดจ้าง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429062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1991985384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86947" y="-3695700"/>
            <a:ext cx="20116800" cy="17306924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295400" y="4387850"/>
            <a:ext cx="13679901" cy="581697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dirty="0"/>
              <a:t> 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</a:t>
            </a:r>
            <a:r>
              <a:rPr lang="en-US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2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) ขอให้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ผู้ตรวจสอบหลักฐาน และผู้ตรวจรับพัสดุ </a:t>
            </a:r>
            <a:endParaRPr lang="th-TH" sz="5400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จะต้อง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สอบทานรายละเอียดพัสดุและหลักฐานที่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เกี่ยวข้อง</a:t>
            </a:r>
          </a:p>
          <a:p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รณีหลักฐานคลาดเคลื่อนไปจากข้อเท็จจริงต้องแจ้งให้ผู้รับจ้างทราบและแก้ไขให้ถูกต้องก่อนส่งเบิกจ่าย ทั้งนี้ การรับ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พัสดุ</a:t>
            </a:r>
          </a:p>
          <a:p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และ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การตรวจรับจะต้องตรวจสอบกับหลักฐานใบสั่ง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ซื้อ</a:t>
            </a:r>
          </a:p>
          <a:p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ให้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มีรายละเอียดตรงกันกับใบส่งของและต้องตรงกับ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พัสดุ</a:t>
            </a:r>
          </a:p>
          <a:p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ที่</a:t>
            </a:r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ผู้ขายนำมาส่งมอบ</a:t>
            </a:r>
            <a:r>
              <a:rPr 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ด้วย</a:t>
            </a:r>
            <a:endParaRPr lang="en-US" sz="600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295400" y="2933700"/>
            <a:ext cx="1555210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การจัดซื้อจัดจ้าง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041748" y="1161176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39268465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897700" y="-4610102"/>
            <a:ext cx="20100099" cy="167735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685801" y="2326061"/>
            <a:ext cx="14591168" cy="73866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dirty="0"/>
              <a:t> 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</a:t>
            </a:r>
            <a:r>
              <a:rPr lang="en-US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3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) 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การจัดจ้างไม่ว่าจะเป็นการจัดจ้างด้วยวิธีใด เมื่อได้จัดทำใบสั่งจ้างข้อตกลงจ้างหรือสัญญาจ้าง จะต้องดำเนินการปิดอากร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แสตมป์โดย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ให้ผู้รับจ้างทำการปิดอากรแสตมป์ 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    ตาม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พระราชบัญญัติให้ใช้บทบัญญัติแห่งประมวลรัษฎากร พุทธศักราช ๒๔๘๑ หมวด ๖ ว่าด้วย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อากรแสตมป์</a:t>
            </a:r>
          </a:p>
          <a:p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ซึ่ง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อัตราอากรแสตมป์เกี่ยวกับการจ้างทำของจะต้องติดอากรแสตมป์ 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๑ 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บาทของทุกจำนวนเงิน ๑</a:t>
            </a:r>
            <a:r>
              <a:rPr lang="en-US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,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๐๐๐ บาท หรือเศษของ ๑</a:t>
            </a:r>
            <a:r>
              <a:rPr lang="en-US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,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๐๐๐ บาท 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แห่ง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สินจ้างที่กำหนด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ไว้</a:t>
            </a:r>
            <a:endParaRPr lang="en-US" sz="6000" b="1" dirty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89346" y="1298871"/>
            <a:ext cx="1555210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การจัดซื้อจัดจ้าง</a:t>
            </a:r>
            <a:endParaRPr lang="en-US" altLang="th-TH" sz="60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429062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176462307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897698" y="-952500"/>
            <a:ext cx="19206575" cy="131159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533400" y="2835473"/>
            <a:ext cx="14591168" cy="553997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dirty="0"/>
              <a:t> 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(</a:t>
            </a:r>
            <a:r>
              <a:rPr lang="en-US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4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) การ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กำหนดค่าปรับในการสั่งจ้าง ระเบียบกระทรวงการคลังว่าด้วยการจัดซื้อจัดจ้างและการบริหารพัสดุภาครัฐ พ.ศ. ๒๕๖๐ ข้อ ๑๖๒ กำหนดว่า การจ้างซึ่งต้องการผลสำเร็จของงานทั้งหมดพร้อมกัน ให้กำหนดค่าปรับเป็นรายวันเป็นจำนวนเงินตายตัวในอัตราร้อยละ ๐.๐๑ </a:t>
            </a:r>
            <a:r>
              <a:rPr lang="en-US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- </a:t>
            </a:r>
            <a:r>
              <a:rPr lang="th-TH" sz="6000" b="1" dirty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๐.๑๐ ของราคางานจ้างนั้น แต่จะต้องไม่ต่ำกว่าวันละ ๑๐๐ </a:t>
            </a:r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บาท</a:t>
            </a:r>
            <a:endParaRPr lang="en-US" sz="6000" b="1" dirty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89346" y="1298871"/>
            <a:ext cx="1555210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การจัดซื้อจัดจ้าง</a:t>
            </a:r>
            <a:endParaRPr lang="en-US" altLang="th-TH" sz="60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429062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166390830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1981203" y="-2628901"/>
            <a:ext cx="21031201" cy="13268323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106901" y="2866430"/>
            <a:ext cx="14107581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(3) การเบิกค่าใช้จ่ายในการบริหาร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โครงการ</a:t>
            </a:r>
            <a:endParaRPr lang="en-US" sz="551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106400" y="2547937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106901" y="4686300"/>
            <a:ext cx="14173200" cy="387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3.1) การเบิกค่าเบี้ยเลี้ยงเดินทางไปราชการเพื่อดำเนินการฝึกอบรม (ระหว่างฝึกอบรม) ซึ่งระยะเวลาเดินทางไม่เกิน </a:t>
            </a:r>
            <a:endParaRPr lang="th-TH" sz="6000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pPr>
              <a:buNone/>
            </a:pP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12 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ชม. (ไม่สามารถเบิกค่าเบี้ยเลี้ยงในการเดินทางไปราชการตามระเบียบ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)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379951" y="876300"/>
            <a:ext cx="13900150" cy="15645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6000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69705904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1524001" y="-6057900"/>
            <a:ext cx="19206575" cy="168402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810684" y="2553446"/>
            <a:ext cx="14107581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(3) การเบิกค่าใช้จ่ายในการบริหาร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โครงการ</a:t>
            </a:r>
            <a:endParaRPr lang="en-US" sz="551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106400" y="2547937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992686" y="3619500"/>
            <a:ext cx="14173200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buNone/>
            </a:pPr>
            <a:r>
              <a:rPr lang="th-TH" sz="6000" b="1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(3.2) </a:t>
            </a:r>
            <a:r>
              <a:rPr lang="th-TH" sz="6000" b="1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การจ้างบริการอินเตอร์เน็ต การจ้างเหมาพนักงานขับรถยนต์ จัดทำเป็นบันทึกข้อตกลงและไม่มีหลักประกันสัญญา</a:t>
            </a:r>
            <a:endParaRPr lang="en-US" altLang="th-TH" sz="60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895611" y="983406"/>
            <a:ext cx="13900150" cy="15645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FFFF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ผลการตรวจสอบเกี่ยวกับการดำเนินโครงการ</a:t>
            </a:r>
          </a:p>
          <a:p>
            <a:pPr algn="ctr"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6000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6000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419888272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14401" y="-4610100"/>
            <a:ext cx="20116800" cy="17383124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914400" y="2781300"/>
            <a:ext cx="13106399" cy="60016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dirty="0"/>
              <a:t> </a:t>
            </a:r>
            <a:r>
              <a:rPr lang="th-TH" sz="48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</a:t>
            </a:r>
            <a:r>
              <a:rPr lang="th-TH" sz="48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บิกค่าใช้จ่ายในการเดินทางไปราชการเพื่อประสานงานและควบคุมการฝึกอบรมในช่วงระยะเวลาที่มีการดำเนินการฝึกอบรมหรือฝึกอบรมในวันหยุดราชการ </a:t>
            </a:r>
            <a:r>
              <a:rPr lang="th-TH" sz="48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เนื่องจากไม่</a:t>
            </a:r>
            <a:r>
              <a:rPr lang="th-TH" sz="48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สามารถเบิกค่าเบี้ยเลี้ยงเดินทางได้ โดยให้เบิกเบี้ยเลี้ยงเดินทางเป็นไปตามพระราชกฤษฎีกาค่าใช้จ่ายในการเดินทางไปราชการ พ.ศ. 2526 และที่แก้ไขเพิ่มเติม มาตรา 16 </a:t>
            </a:r>
            <a:endParaRPr lang="th-TH" sz="4800" dirty="0" smtClean="0">
              <a:solidFill>
                <a:schemeClr val="bg1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r>
              <a:rPr lang="th-TH" sz="48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กำหนดว่า การ</a:t>
            </a:r>
            <a:r>
              <a:rPr lang="th-TH" sz="48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นับเวลาเดินทางไปราชการเพื่อคำนวณเบี้ยเลี้ยงเดินทางให้นับตั้งแต่เวลาออกจากสถานที่อยู่หรือสถานที่ปฏิบัติราชการตามปกติจนกลับถึงสถานที่อยู่หรือสถานที่ปฏิบัติราชการตามปกติแล้วแต่</a:t>
            </a:r>
            <a:r>
              <a:rPr lang="th-TH" sz="48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กรณี</a:t>
            </a:r>
            <a:endParaRPr lang="en-US" sz="480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40805" y="1928544"/>
            <a:ext cx="1555210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ค่าใช้จ่ายในการบริหารโครงการ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990600" y="1034068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1406480296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21708" y="-3619500"/>
            <a:ext cx="20116800" cy="160877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22576" y="-400050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367945" y="3314700"/>
            <a:ext cx="13262455" cy="64633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เวลา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เดินทางไปราชการในกรณีที่มิได้มีการพักแรม 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หาก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นับได้ไม่ถึง 24 ชม.และส่วนที่ไม่ถึงนั้นนับได้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เกิน        12 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ชม. ให้ถือเป็น 1 วัน หากนับได้ไม่เกิน 12 ชม. 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      แต่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เกิน 6 ชม. ขึ้นไปให้ถือเป็นครึ่งวัน แต่สำหรับกรณีเดินทางไปราชการเพื่อดำเนินการฝึกอบรม (ระหว่างฝึกอบรม) 12 ชม. 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ขึ้นไป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เท่านั้น จึงจะเบิกค่าเบี้ย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เลี้ยง    ใน</a:t>
            </a:r>
            <a:r>
              <a:rPr lang="th-TH" sz="6000" dirty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การเดินทางไปราชการ</a:t>
            </a:r>
            <a:r>
              <a:rPr lang="th-TH" sz="60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ได้</a:t>
            </a:r>
            <a:endParaRPr lang="en-US" sz="600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6277549" y="2195810"/>
            <a:ext cx="22050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67945" y="2038032"/>
            <a:ext cx="1555210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ค่าใช้จ่ายในการบริหารโครงการ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447800" y="701549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32412131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685800" y="-5372100"/>
            <a:ext cx="20116800" cy="160877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685800" y="2019300"/>
            <a:ext cx="16230600" cy="60016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th-TH" sz="5400" dirty="0"/>
              <a:t> </a:t>
            </a:r>
            <a:r>
              <a:rPr lang="th-TH" sz="4800" b="1" dirty="0" smtClean="0">
                <a:solidFill>
                  <a:schemeClr val="bg1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 (</a:t>
            </a:r>
            <a:r>
              <a:rPr lang="en-US" sz="4800" b="1" dirty="0" smtClean="0">
                <a:solidFill>
                  <a:schemeClr val="bg1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1</a:t>
            </a:r>
            <a:r>
              <a:rPr lang="th-TH" sz="4800" b="1" dirty="0" smtClean="0">
                <a:solidFill>
                  <a:schemeClr val="bg1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) การขออนุมัติจะต้องชี้เหตุความจำเป็นในการปฏิบัติงานนอกเวลาราชการ โดยระบุงานที่จะต้องปฏิบัติในช่วงเวลาที่ขออนุมัติ และต้องรับการอนุมัติก่อนที่จะอยู่ปฏิบัติงานนอกเวลาราชการ  เว้นแต่ จำเป็นต้องดำเนินการไปก่อนซึ่งจะต้องชี้แจงเหตุที่ไม่สามารถขออนุมัติได้   (</a:t>
            </a:r>
            <a:r>
              <a:rPr lang="en-US" sz="4800" b="1" dirty="0" smtClean="0">
                <a:solidFill>
                  <a:schemeClr val="bg1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2</a:t>
            </a:r>
            <a:r>
              <a:rPr lang="th-TH" sz="4800" b="1" dirty="0" smtClean="0">
                <a:solidFill>
                  <a:schemeClr val="bg1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) การอยู่ปฏิบัติงานนอกเวลาราชการ ให้ผู้อยู่ปฏิบัติงานรับรองการอยู่ปฏิบัติงานเวลา หากปฏิบัติงานคนเดียวก็ให้ผู้นั้นลงนามรับรอง  (</a:t>
            </a:r>
            <a:r>
              <a:rPr lang="en-US" sz="4800" b="1" dirty="0" smtClean="0">
                <a:solidFill>
                  <a:schemeClr val="bg1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3</a:t>
            </a:r>
            <a:r>
              <a:rPr lang="th-TH" sz="4800" b="1" dirty="0" smtClean="0">
                <a:solidFill>
                  <a:schemeClr val="bg1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) ผู้ปฏิบัติงานนอกเวลาต้องปฏิบัติงานครบชั่วโมง และรายงานผลการปฏิบัติงานนอกเวลาราชการโดยระบุรายละเอียดงานและปริมาณงาน (จำนวน) ทุกครั้ง  จึงจะขออนุมัติเบิกเงินค่าตอบแทนการปฏิบัติงานนอกเวลาราชการได้ (</a:t>
            </a:r>
            <a:r>
              <a:rPr lang="en-US" sz="4800" b="1" dirty="0" smtClean="0">
                <a:solidFill>
                  <a:schemeClr val="bg1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4</a:t>
            </a:r>
            <a:r>
              <a:rPr lang="th-TH" sz="4800" b="1" dirty="0" smtClean="0">
                <a:solidFill>
                  <a:schemeClr val="bg1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) ต้องปฏิบัติงานในที่ตั้ง</a:t>
            </a:r>
            <a:endParaRPr lang="en-US" sz="4800" b="1" dirty="0">
              <a:solidFill>
                <a:schemeClr val="bg1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447800" y="1095970"/>
            <a:ext cx="1555210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sz="54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การเบิกค่าตอบแทนการปฏิบัติงานนอกเวลา</a:t>
            </a:r>
            <a:r>
              <a:rPr lang="th-TH" sz="5400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ราชการ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593413" y="419100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2324121318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914401" y="-3314701"/>
            <a:ext cx="20116800" cy="16087725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37441" t="-92640" r="-52109"/>
            </a:stretch>
          </a:blipFill>
        </p:spPr>
      </p:sp>
      <p:grpSp>
        <p:nvGrpSpPr>
          <p:cNvPr id="11269" name="Group 3"/>
          <p:cNvGrpSpPr>
            <a:grpSpLocks/>
          </p:cNvGrpSpPr>
          <p:nvPr/>
        </p:nvGrpSpPr>
        <p:grpSpPr bwMode="auto">
          <a:xfrm>
            <a:off x="13601700" y="-4349750"/>
            <a:ext cx="5330825" cy="8699500"/>
            <a:chOff x="0" y="0"/>
            <a:chExt cx="725365" cy="1184098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72278" r="-72278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609600" y="3314700"/>
            <a:ext cx="13716000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th-TH" sz="5400" dirty="0" smtClean="0">
                <a:solidFill>
                  <a:srgbClr val="FFC000"/>
                </a:solidFill>
              </a:rPr>
              <a:t>การยืมรถราชการจากหน่วยงานอื่น  (หนังสือยืมรถราชการ  </a:t>
            </a:r>
          </a:p>
          <a:p>
            <a:r>
              <a:rPr lang="th-TH" sz="5400" dirty="0" smtClean="0">
                <a:solidFill>
                  <a:srgbClr val="FFC000"/>
                </a:solidFill>
              </a:rPr>
              <a:t>ขอความอนุเคราะห์พร้อมคนขับ การเติมน้ำมันเชื้อเพลิง)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th-TH" sz="5400" dirty="0" smtClean="0">
                <a:solidFill>
                  <a:srgbClr val="FFC000"/>
                </a:solidFill>
              </a:rPr>
              <a:t>การกำหนดส่งมอบวัสดุฝึก (จัดซื้อ)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th-TH" sz="5400" dirty="0" smtClean="0">
                <a:solidFill>
                  <a:srgbClr val="FFC000"/>
                </a:solidFill>
              </a:rPr>
              <a:t>การส่งมอบเครื่องมือทำมาหากิน  </a:t>
            </a:r>
          </a:p>
          <a:p>
            <a:r>
              <a:rPr lang="th-TH" sz="5400" dirty="0">
                <a:solidFill>
                  <a:srgbClr val="FFC000"/>
                </a:solidFill>
              </a:rPr>
              <a:t> </a:t>
            </a:r>
            <a:r>
              <a:rPr lang="th-TH" sz="5400" dirty="0" smtClean="0">
                <a:solidFill>
                  <a:srgbClr val="FFC000"/>
                </a:solidFill>
              </a:rPr>
              <a:t>     (การลงวันที่รับมอบ   การมอบผู้อื่นมารับแทน) </a:t>
            </a:r>
            <a:endParaRPr lang="en-US" sz="4800" b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  <p:grpSp>
        <p:nvGrpSpPr>
          <p:cNvPr id="11272" name="Group 7"/>
          <p:cNvGrpSpPr>
            <a:grpSpLocks/>
          </p:cNvGrpSpPr>
          <p:nvPr/>
        </p:nvGrpSpPr>
        <p:grpSpPr bwMode="auto">
          <a:xfrm>
            <a:off x="13587086" y="2568291"/>
            <a:ext cx="5329238" cy="8701087"/>
            <a:chOff x="0" y="0"/>
            <a:chExt cx="725365" cy="1184098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725365" cy="1184098"/>
            </a:xfrm>
            <a:custGeom>
              <a:avLst/>
              <a:gdLst/>
              <a:ahLst/>
              <a:cxnLst/>
              <a:rect l="l" t="t" r="r" b="b"/>
              <a:pathLst>
                <a:path w="725365" h="1184098">
                  <a:moveTo>
                    <a:pt x="362682" y="0"/>
                  </a:moveTo>
                  <a:lnTo>
                    <a:pt x="725365" y="592049"/>
                  </a:lnTo>
                  <a:lnTo>
                    <a:pt x="362682" y="1184098"/>
                  </a:lnTo>
                  <a:lnTo>
                    <a:pt x="0" y="592049"/>
                  </a:lnTo>
                  <a:lnTo>
                    <a:pt x="362682" y="0"/>
                  </a:lnTo>
                  <a:close/>
                </a:path>
              </a:pathLst>
            </a:custGeom>
            <a:blipFill>
              <a:blip r:embed="rId3"/>
              <a:stretch>
                <a:fillRect l="-144556"/>
              </a:stretch>
            </a:blipFill>
          </p:spPr>
        </p:sp>
      </p:grpSp>
      <p:sp>
        <p:nvSpPr>
          <p:cNvPr id="11273" name="TextBox 9"/>
          <p:cNvSpPr txBox="1">
            <a:spLocks noChangeArrowheads="1"/>
          </p:cNvSpPr>
          <p:nvPr/>
        </p:nvSpPr>
        <p:spPr bwMode="auto">
          <a:xfrm>
            <a:off x="1367945" y="2038032"/>
            <a:ext cx="1555210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auto">
              <a:lnSpc>
                <a:spcPts val="7163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ข้อพึงปฏิบัติ  </a:t>
            </a:r>
            <a:r>
              <a:rPr lang="en-US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:</a:t>
            </a:r>
            <a:r>
              <a:rPr lang="th-TH" altLang="th-TH" sz="5400" dirty="0" smtClean="0">
                <a:solidFill>
                  <a:schemeClr val="bg1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Anantason Expanded"/>
              </a:rPr>
              <a:t> </a:t>
            </a:r>
            <a:r>
              <a:rPr lang="th-TH" sz="54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อื่นๆ </a:t>
            </a:r>
            <a:endParaRPr lang="en-US" altLang="th-TH" sz="5400" b="1" dirty="0">
              <a:solidFill>
                <a:schemeClr val="bg1"/>
              </a:solidFill>
              <a:latin typeface="TH NiramitIT๙ " panose="02000506000000020004" pitchFamily="2" charset="-34"/>
              <a:ea typeface="Anantason Expanded"/>
              <a:cs typeface="TH NiramitIT๙ " panose="02000506000000020004" pitchFamily="2" charset="-34"/>
              <a:sym typeface="Anantason Expand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447800" y="701549"/>
            <a:ext cx="13900150" cy="8944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612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8000" b="1" i="1" dirty="0" smtClean="0">
                <a:solidFill>
                  <a:srgbClr val="FFC000"/>
                </a:solidFill>
                <a:latin typeface="TH NiramitIT๙ " panose="02000506000000020004" pitchFamily="2" charset="-34"/>
                <a:ea typeface="Anantason Bold"/>
                <a:cs typeface="TH NiramitIT๙ " panose="02000506000000020004" pitchFamily="2" charset="-34"/>
                <a:sym typeface="Anantason Bold"/>
              </a:rPr>
              <a:t>ด้านการปฏิบัติตามกฎระเบียบ</a:t>
            </a:r>
            <a:endParaRPr lang="en-US" sz="8000" b="1" i="1" dirty="0">
              <a:solidFill>
                <a:srgbClr val="FFC000"/>
              </a:solidFill>
              <a:latin typeface="TH NiramitIT๙ " panose="02000506000000020004" pitchFamily="2" charset="-34"/>
              <a:ea typeface="Anantason Bold"/>
              <a:cs typeface="TH NiramitIT๙ " panose="02000506000000020004" pitchFamily="2" charset="-34"/>
              <a:sym typeface="Anantason Bold"/>
            </a:endParaRPr>
          </a:p>
        </p:txBody>
      </p:sp>
    </p:spTree>
    <p:extLst>
      <p:ext uri="{BB962C8B-B14F-4D97-AF65-F5344CB8AC3E}">
        <p14:creationId xmlns:p14="http://schemas.microsoft.com/office/powerpoint/2010/main" val="396481004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076" t="-23102" r="-17129" b="-9186"/>
            </a:stretch>
          </a:blipFill>
        </p:spPr>
      </p:sp>
      <p:grpSp>
        <p:nvGrpSpPr>
          <p:cNvPr id="12293" name="Group 3"/>
          <p:cNvGrpSpPr>
            <a:grpSpLocks/>
          </p:cNvGrpSpPr>
          <p:nvPr/>
        </p:nvGrpSpPr>
        <p:grpSpPr bwMode="auto">
          <a:xfrm rot="-5400000">
            <a:off x="11159332" y="2678906"/>
            <a:ext cx="7747000" cy="6967537"/>
            <a:chOff x="0" y="0"/>
            <a:chExt cx="1041889" cy="937233"/>
          </a:xfrm>
        </p:grpSpPr>
        <p:sp>
          <p:nvSpPr>
            <p:cNvPr id="4" name="Freeform 4"/>
            <p:cNvSpPr/>
            <p:nvPr/>
          </p:nvSpPr>
          <p:spPr>
            <a:xfrm rot="5400000">
              <a:off x="52328" y="-52328"/>
              <a:ext cx="937233" cy="1041889"/>
            </a:xfrm>
            <a:custGeom>
              <a:avLst/>
              <a:gdLst/>
              <a:ahLst/>
              <a:cxnLst/>
              <a:rect l="l" t="t" r="r" b="b"/>
              <a:pathLst>
                <a:path w="937233" h="1041889">
                  <a:moveTo>
                    <a:pt x="0" y="520945"/>
                  </a:moveTo>
                  <a:lnTo>
                    <a:pt x="937233" y="0"/>
                  </a:lnTo>
                  <a:lnTo>
                    <a:pt x="937233" y="1041889"/>
                  </a:lnTo>
                  <a:lnTo>
                    <a:pt x="0" y="520945"/>
                  </a:lnTo>
                  <a:close/>
                </a:path>
              </a:pathLst>
            </a:custGeom>
            <a:blipFill>
              <a:blip r:embed="rId3"/>
              <a:stretch>
                <a:fillRect l="-14832" r="-51709"/>
              </a:stretch>
            </a:blipFill>
          </p:spPr>
        </p:sp>
      </p:grpSp>
      <p:sp>
        <p:nvSpPr>
          <p:cNvPr id="5" name="TextBox 5"/>
          <p:cNvSpPr txBox="1"/>
          <p:nvPr/>
        </p:nvSpPr>
        <p:spPr>
          <a:xfrm>
            <a:off x="1673224" y="1169491"/>
            <a:ext cx="7610475" cy="1744067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fontAlgn="auto">
              <a:lnSpc>
                <a:spcPts val="13603"/>
              </a:lnSpc>
              <a:spcAft>
                <a:spcPts val="0"/>
              </a:spcAft>
              <a:defRPr/>
            </a:pPr>
            <a:r>
              <a:rPr lang="th-TH" sz="11336" b="1" dirty="0" smtClean="0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ข้อเสนอแนะ</a:t>
            </a:r>
            <a:endParaRPr lang="en-US" sz="11336" b="1" dirty="0">
              <a:solidFill>
                <a:srgbClr val="FFFFFF"/>
              </a:solidFill>
              <a:latin typeface="Anantason Bold"/>
              <a:ea typeface="Anantason Bold"/>
              <a:cs typeface="Anantason Bold"/>
              <a:sym typeface="Anantason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786220" y="2931064"/>
            <a:ext cx="12480925" cy="123110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9599"/>
              </a:lnSpc>
              <a:spcAft>
                <a:spcPts val="0"/>
              </a:spcAft>
              <a:defRPr/>
            </a:pPr>
            <a:r>
              <a:rPr lang="th-TH" sz="7999" b="1" dirty="0" smtClean="0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เพื่อเป็นการควบคุมภายในที่ดี</a:t>
            </a:r>
            <a:endParaRPr lang="en-US" sz="7999" b="1" dirty="0">
              <a:solidFill>
                <a:srgbClr val="FFFFFF"/>
              </a:solidFill>
              <a:latin typeface="Anantason Bold"/>
              <a:ea typeface="Anantason Bold"/>
              <a:cs typeface="Anantason Bold"/>
              <a:sym typeface="Anantason Bold"/>
            </a:endParaRPr>
          </a:p>
        </p:txBody>
      </p:sp>
      <p:sp>
        <p:nvSpPr>
          <p:cNvPr id="12296" name="TextBox 7"/>
          <p:cNvSpPr txBox="1">
            <a:spLocks noChangeArrowheads="1"/>
          </p:cNvSpPr>
          <p:nvPr/>
        </p:nvSpPr>
        <p:spPr bwMode="auto">
          <a:xfrm>
            <a:off x="1673225" y="4872136"/>
            <a:ext cx="9756776" cy="40395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 dirty="0" smtClean="0">
                <a:solidFill>
                  <a:srgbClr val="FFFFFF"/>
                </a:solidFill>
                <a:latin typeface="TH NiramitIT๙" panose="02000506000000020004" pitchFamily="2" charset="-34"/>
                <a:ea typeface="Anantason Expanded"/>
                <a:cs typeface="TH NiramitIT๙" panose="02000506000000020004" pitchFamily="2" charset="-34"/>
                <a:sym typeface="Anantason Expanded"/>
              </a:rPr>
              <a:t>การจัดฝึกอบรมบุคคลภายนอก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2500" dirty="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600" dirty="0" smtClean="0">
                <a:solidFill>
                  <a:srgbClr val="FFFFFF"/>
                </a:solidFill>
                <a:latin typeface="Anantason Expanded"/>
                <a:ea typeface="Anantason Expanded"/>
                <a:cs typeface="Anantason Expanded"/>
                <a:sym typeface="Anantason Expanded"/>
              </a:rPr>
              <a:t>ค่าอาหาร </a:t>
            </a:r>
            <a:r>
              <a:rPr lang="en-US" altLang="th-TH" sz="6600" dirty="0" smtClean="0">
                <a:solidFill>
                  <a:srgbClr val="FFFFFF"/>
                </a:solidFill>
                <a:latin typeface="Anantason Expanded"/>
                <a:ea typeface="Anantason Expanded"/>
                <a:cs typeface="Anantason Expanded"/>
                <a:sym typeface="Anantason Expanded"/>
              </a:rPr>
              <a:t>= </a:t>
            </a:r>
            <a:r>
              <a:rPr lang="th-TH" altLang="th-TH" sz="6600" dirty="0" smtClean="0">
                <a:solidFill>
                  <a:srgbClr val="FFFFFF"/>
                </a:solidFill>
                <a:latin typeface="Anantason Expanded"/>
                <a:ea typeface="Anantason Expanded"/>
                <a:cs typeface="Anantason Expanded"/>
                <a:sym typeface="Anantason Expanded"/>
              </a:rPr>
              <a:t>จ่ายเป็นเงิน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6600" dirty="0" smtClean="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th-TH" altLang="th-TH" sz="2500" dirty="0" smtClean="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 dirty="0" smtClean="0">
                <a:solidFill>
                  <a:srgbClr val="FFFFFF"/>
                </a:solidFill>
                <a:latin typeface="TH NiramitIT๙" panose="02000506000000020004" pitchFamily="2" charset="-34"/>
                <a:ea typeface="Anantason Expanded"/>
                <a:cs typeface="TH NiramitIT๙" panose="02000506000000020004" pitchFamily="2" charset="-34"/>
                <a:sym typeface="Anantason Expanded"/>
              </a:rPr>
              <a:t>ค่าอาหารกลางวัน (ค่าอาหารระบุมื้อ) 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 dirty="0" smtClean="0">
                <a:solidFill>
                  <a:srgbClr val="FFFFFF"/>
                </a:solidFill>
                <a:latin typeface="TH NiramitIT๙" panose="02000506000000020004" pitchFamily="2" charset="-34"/>
                <a:ea typeface="Anantason Expanded"/>
                <a:cs typeface="TH NiramitIT๙" panose="02000506000000020004" pitchFamily="2" charset="-34"/>
                <a:sym typeface="Anantason Expanded"/>
              </a:rPr>
              <a:t>ค่าอาหารครบทุกมื้อ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r>
              <a:rPr lang="th-TH" altLang="th-TH" sz="6000" b="1" dirty="0" smtClean="0">
                <a:solidFill>
                  <a:srgbClr val="FFFFFF"/>
                </a:solidFill>
                <a:latin typeface="TH NiramitIT๙" panose="02000506000000020004" pitchFamily="2" charset="-34"/>
                <a:ea typeface="Anantason Expanded"/>
                <a:cs typeface="TH NiramitIT๙" panose="02000506000000020004" pitchFamily="2" charset="-34"/>
                <a:sym typeface="Anantason Expanded"/>
              </a:rPr>
              <a:t>ค่าอาหารไม่ครบมื้อ  </a:t>
            </a:r>
          </a:p>
          <a:p>
            <a:pPr algn="just" eaLnBrk="1" hangingPunct="1">
              <a:lnSpc>
                <a:spcPts val="3500"/>
              </a:lnSpc>
              <a:spcBef>
                <a:spcPct val="0"/>
              </a:spcBef>
              <a:buFontTx/>
              <a:buNone/>
            </a:pPr>
            <a:endParaRPr lang="en-US" altLang="th-TH" sz="2500" dirty="0">
              <a:solidFill>
                <a:srgbClr val="FFFFFF"/>
              </a:solidFill>
              <a:latin typeface="Anantason Expanded"/>
              <a:ea typeface="Anantason Expanded"/>
              <a:cs typeface="Anantason Expanded"/>
              <a:sym typeface="Anantason Expanded"/>
            </a:endParaRPr>
          </a:p>
        </p:txBody>
      </p:sp>
      <p:sp>
        <p:nvSpPr>
          <p:cNvPr id="3" name="วงเล็บปีกกาขวา 2"/>
          <p:cNvSpPr/>
          <p:nvPr/>
        </p:nvSpPr>
        <p:spPr>
          <a:xfrm>
            <a:off x="10348098" y="7326682"/>
            <a:ext cx="762000" cy="12192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11146632" y="6981454"/>
            <a:ext cx="3886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6000" b="1" dirty="0" smtClean="0">
                <a:solidFill>
                  <a:schemeClr val="bg1"/>
                </a:solidFill>
                <a:latin typeface="TH NiramitIT๙" panose="02000506000000020004" pitchFamily="2" charset="-34"/>
                <a:cs typeface="TH NiramitIT๙" panose="02000506000000020004" pitchFamily="2" charset="-34"/>
              </a:rPr>
              <a:t>จัดอาหาร       ให้ผู้รับการฝึก </a:t>
            </a:r>
            <a:endParaRPr lang="th-TH" sz="6000" b="1" dirty="0">
              <a:solidFill>
                <a:schemeClr val="bg1"/>
              </a:solidFill>
              <a:latin typeface="TH NiramitIT๙" panose="02000506000000020004" pitchFamily="2" charset="-34"/>
              <a:cs typeface="TH NiramitIT๙" panose="02000506000000020004" pitchFamily="2" charset="-34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-762000" y="-723900"/>
            <a:ext cx="19050000" cy="108585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10287000"/>
                </a:moveTo>
                <a:lnTo>
                  <a:pt x="0" y="10287000"/>
                </a:lnTo>
                <a:lnTo>
                  <a:pt x="0" y="0"/>
                </a:lnTo>
                <a:lnTo>
                  <a:pt x="18288000" y="0"/>
                </a:lnTo>
                <a:lnTo>
                  <a:pt x="18288000" y="10287000"/>
                </a:lnTo>
                <a:close/>
              </a:path>
            </a:pathLst>
          </a:custGeom>
          <a:blipFill>
            <a:blip r:embed="rId2"/>
            <a:stretch>
              <a:fillRect l="-44709" t="-125448" r="-77124"/>
            </a:stretch>
          </a:blipFill>
        </p:spPr>
      </p:sp>
      <p:grpSp>
        <p:nvGrpSpPr>
          <p:cNvPr id="13317" name="Group 3"/>
          <p:cNvGrpSpPr>
            <a:grpSpLocks/>
          </p:cNvGrpSpPr>
          <p:nvPr/>
        </p:nvGrpSpPr>
        <p:grpSpPr bwMode="auto">
          <a:xfrm>
            <a:off x="12915900" y="-5761038"/>
            <a:ext cx="6357938" cy="10904538"/>
            <a:chOff x="0" y="0"/>
            <a:chExt cx="865195" cy="148410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865195" cy="1484105"/>
            </a:xfrm>
            <a:custGeom>
              <a:avLst/>
              <a:gdLst/>
              <a:ahLst/>
              <a:cxnLst/>
              <a:rect l="l" t="t" r="r" b="b"/>
              <a:pathLst>
                <a:path w="865195" h="1484105">
                  <a:moveTo>
                    <a:pt x="432598" y="0"/>
                  </a:moveTo>
                  <a:lnTo>
                    <a:pt x="865195" y="742053"/>
                  </a:lnTo>
                  <a:lnTo>
                    <a:pt x="432598" y="1484105"/>
                  </a:lnTo>
                  <a:lnTo>
                    <a:pt x="0" y="742053"/>
                  </a:lnTo>
                  <a:lnTo>
                    <a:pt x="432598" y="0"/>
                  </a:lnTo>
                  <a:close/>
                </a:path>
              </a:pathLst>
            </a:custGeom>
            <a:blipFill>
              <a:blip r:embed="rId3"/>
              <a:stretch>
                <a:fillRect l="-79459" r="-79459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1371600" y="-323309"/>
            <a:ext cx="11887200" cy="16671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13003"/>
              </a:lnSpc>
              <a:spcAft>
                <a:spcPts val="0"/>
              </a:spcAft>
              <a:defRPr/>
            </a:pPr>
            <a:r>
              <a:rPr lang="th-TH" sz="10836" b="1" dirty="0" smtClean="0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ข้อสรุป</a:t>
            </a:r>
            <a:endParaRPr lang="en-US" sz="10836" b="1" dirty="0">
              <a:solidFill>
                <a:srgbClr val="FFFFFF"/>
              </a:solidFill>
              <a:latin typeface="Anantason Bold"/>
              <a:ea typeface="Anantason Bold"/>
              <a:cs typeface="Anantason Bold"/>
              <a:sym typeface="Anantason Bold"/>
            </a:endParaRPr>
          </a:p>
        </p:txBody>
      </p:sp>
      <p:sp>
        <p:nvSpPr>
          <p:cNvPr id="8" name="TextBox 13"/>
          <p:cNvSpPr txBox="1">
            <a:spLocks noChangeArrowheads="1"/>
          </p:cNvSpPr>
          <p:nvPr/>
        </p:nvSpPr>
        <p:spPr bwMode="auto">
          <a:xfrm>
            <a:off x="1371600" y="1354326"/>
            <a:ext cx="16687800" cy="80898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☺ การเบิกค่าอาหารในการฝึกอบรม</a:t>
            </a:r>
          </a:p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☺ </a:t>
            </a:r>
            <a:r>
              <a:rPr lang="th-TH" altLang="th-TH" sz="6000" b="1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ค่าอาหารกลางวัน /ค่าอาหารไม่ครบทุกมื้อ/ค่าอาหารครบทุกมื้อ </a:t>
            </a:r>
          </a:p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        กรณีจัดฝึกอบรมให้ผู้เข้ารับการฝึก ตามอัตราที่ระเบียบกำหนด </a:t>
            </a:r>
          </a:p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     สถานที่ของรั</a:t>
            </a:r>
            <a:r>
              <a:rPr lang="th-TH" altLang="th-TH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ฐ</a:t>
            </a:r>
            <a:r>
              <a:rPr lang="th-TH" altLang="th-TH" sz="3000" b="1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 </a:t>
            </a: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ครบทุกมื้อไม่เกิน </a:t>
            </a:r>
            <a:r>
              <a:rPr lang="en-US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500 </a:t>
            </a: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บาท /ไม่ครบทุกมื้อไม่เกิน </a:t>
            </a:r>
            <a:r>
              <a:rPr lang="en-US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300 </a:t>
            </a: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บาท </a:t>
            </a:r>
          </a:p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☺</a:t>
            </a:r>
            <a:r>
              <a:rPr lang="en-US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 </a:t>
            </a:r>
            <a:r>
              <a:rPr lang="th-TH" altLang="th-TH" sz="6000" b="1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ค่าอาหาร</a:t>
            </a: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 </a:t>
            </a:r>
            <a:r>
              <a:rPr lang="th-TH" altLang="th-TH" sz="3000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  </a:t>
            </a:r>
            <a:r>
              <a:rPr lang="th-TH" altLang="th-TH" sz="6000" b="1" dirty="0" smtClean="0">
                <a:solidFill>
                  <a:srgbClr val="FFC000"/>
                </a:solidFill>
                <a:latin typeface="TH NiramitIT๙" panose="02000506000000020004" pitchFamily="2" charset="-34"/>
                <a:cs typeface="TH NiramitIT๙" panose="02000506000000020004" pitchFamily="2" charset="-34"/>
                <a:sym typeface="Chonburi" charset="-34"/>
              </a:rPr>
              <a:t>การ</a:t>
            </a:r>
            <a:r>
              <a:rPr lang="th-TH" altLang="th-TH" sz="6000" b="1" dirty="0">
                <a:solidFill>
                  <a:srgbClr val="FFC000"/>
                </a:solidFill>
                <a:latin typeface="TH NiramitIT๙" panose="02000506000000020004" pitchFamily="2" charset="-34"/>
                <a:cs typeface="TH NiramitIT๙" panose="02000506000000020004" pitchFamily="2" charset="-34"/>
                <a:sym typeface="Chonburi" charset="-34"/>
              </a:rPr>
              <a:t>ฝึกอบรมบุคคลภายนอก</a:t>
            </a:r>
          </a:p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sz="30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  <a:sym typeface="Chonburi" charset="-34"/>
              </a:rPr>
              <a:t>      </a:t>
            </a:r>
            <a:r>
              <a:rPr lang="th-TH" altLang="th-TH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ถ้าผู้จัดการฝึกอบรมไม่จัดอาหารทั้งหมดหรือจัดให้บางส่วนให้ส่วนราชการที่จัดการฝึกอบรมเบิกจ่ายให้แก่ผู้เข้ารับการฝึกอบรมที่มิได้เป็นบุคลากรของรัฐตามหลักเกณฑ์ </a:t>
            </a:r>
            <a:r>
              <a:rPr lang="th-TH" altLang="th-TH" sz="4400" b="1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ลักษณะเหมาจ่าย </a:t>
            </a:r>
          </a:p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b="1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</a:t>
            </a:r>
            <a:r>
              <a:rPr lang="th-TH" altLang="th-TH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ก) การฝึกอบรมที่จัดอาหารให้ 2 มื้อ ให้เบิกจ่ายได้ไม่เกินคนละ 80 บาท ต่อวัน   </a:t>
            </a:r>
          </a:p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(ข) การฝึกอบรมที่จัดอาหารให้ 1 มื้อ ให้เบิกจ่ายไม่เกินคนละ 160 บาท ต่อวัน</a:t>
            </a:r>
          </a:p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(ค) การฝึกอบรมที่ไม่จัดอาหารให้ทั้ง 3 มื้อ ให้เบิกจ่ายค่าอาหารได้คนละ 240 บาท ต่อวัน  </a:t>
            </a:r>
          </a:p>
          <a:p>
            <a:pPr eaLnBrk="1" hangingPunct="1">
              <a:lnSpc>
                <a:spcPts val="5638"/>
              </a:lnSpc>
              <a:spcBef>
                <a:spcPct val="0"/>
              </a:spcBef>
              <a:buFontTx/>
              <a:buNone/>
            </a:pPr>
            <a:r>
              <a:rPr lang="th-TH" altLang="th-TH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</a:t>
            </a:r>
            <a:r>
              <a:rPr lang="th-TH" altLang="th-TH" sz="3600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การ</a:t>
            </a:r>
            <a:r>
              <a:rPr lang="th-TH" altLang="th-TH" sz="36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เบิกจ่ายค่าใช้จ่ายให้แก่ผู้เข้ารับการฝึกอบรมที่เป็นบุคลากรของรัฐ</a:t>
            </a:r>
            <a:r>
              <a:rPr lang="th-TH" altLang="th-TH" sz="3600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ตามระเบียบฯ ข้อ </a:t>
            </a:r>
            <a:r>
              <a:rPr lang="th-TH" altLang="th-TH" sz="3600" dirty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18</a:t>
            </a:r>
            <a:endParaRPr lang="en-US" altLang="th-TH" sz="3000" dirty="0">
              <a:solidFill>
                <a:srgbClr val="FFC000"/>
              </a:solidFill>
              <a:latin typeface="TH NiramitIT๙ " panose="02000506000000020004" pitchFamily="2" charset="-34"/>
              <a:cs typeface="TH NiramitIT๙ " panose="02000506000000020004" pitchFamily="2" charset="-34"/>
              <a:sym typeface="Chonburi" charset="-34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375" y="1033463"/>
            <a:ext cx="6951663" cy="821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779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814" r="-8617" b="-9573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4648200" y="3976101"/>
            <a:ext cx="9337675" cy="2372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ts val="1854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5453" b="1" dirty="0" err="1" smtClean="0">
                <a:solidFill>
                  <a:srgbClr val="FEFEFE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ขอบคุณ</a:t>
            </a:r>
            <a:r>
              <a:rPr lang="th-TH" sz="15453" b="1" dirty="0" smtClean="0">
                <a:solidFill>
                  <a:srgbClr val="FEFEFE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ค่ะ</a:t>
            </a:r>
            <a:endParaRPr lang="en-US" sz="15453" b="1" dirty="0">
              <a:solidFill>
                <a:srgbClr val="FEFEFE"/>
              </a:solidFill>
              <a:latin typeface="Anantason Bold"/>
              <a:ea typeface="Anantason Bold"/>
              <a:cs typeface="Anantason Bold"/>
              <a:sym typeface="Anantason Bold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591800" y="7277100"/>
            <a:ext cx="5257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12192000" y="7886700"/>
            <a:ext cx="533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บรรยายวันที่ </a:t>
            </a:r>
            <a:r>
              <a:rPr lang="en-US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25 </a:t>
            </a:r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กรกฎาคม </a:t>
            </a:r>
            <a:r>
              <a:rPr lang="en-US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2568</a:t>
            </a:r>
          </a:p>
          <a:p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เวลา </a:t>
            </a:r>
            <a:r>
              <a:rPr lang="en-US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13.00 </a:t>
            </a:r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น</a:t>
            </a:r>
            <a:r>
              <a:rPr lang="en-US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. – 15.00 </a:t>
            </a:r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น</a:t>
            </a:r>
            <a:r>
              <a:rPr lang="en-US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. </a:t>
            </a:r>
            <a:endParaRPr lang="th-TH" dirty="0" smtClean="0">
              <a:solidFill>
                <a:srgbClr val="FFC000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  <a:p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ณ</a:t>
            </a:r>
            <a:r>
              <a:rPr lang="en-US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. </a:t>
            </a:r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โรงแรมกระบี่รี</a:t>
            </a:r>
            <a:r>
              <a:rPr lang="th-TH" dirty="0" err="1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สอร์ท</a:t>
            </a:r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 อ</a:t>
            </a:r>
            <a:r>
              <a:rPr lang="en-US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. </a:t>
            </a:r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เมือง จ</a:t>
            </a:r>
            <a:r>
              <a:rPr lang="en-US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. </a:t>
            </a:r>
            <a:r>
              <a:rPr lang="th-TH" dirty="0" smtClean="0">
                <a:solidFill>
                  <a:srgbClr val="FFC000"/>
                </a:solidFill>
                <a:latin typeface="TH NiramitIT๙ " panose="02000506000000020004" pitchFamily="2" charset="-34"/>
                <a:cs typeface="TH NiramitIT๙ " panose="02000506000000020004" pitchFamily="2" charset="-34"/>
              </a:rPr>
              <a:t>กระบี่ </a:t>
            </a:r>
            <a:endParaRPr lang="th-TH" dirty="0">
              <a:solidFill>
                <a:srgbClr val="FFC000"/>
              </a:solidFill>
              <a:latin typeface="TH NiramitIT๙ " panose="02000506000000020004" pitchFamily="2" charset="-34"/>
              <a:cs typeface="TH NiramitIT๙ " panose="02000506000000020004" pitchFamily="2" charset="-34"/>
            </a:endParaRPr>
          </a:p>
        </p:txBody>
      </p:sp>
    </p:spTree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1631</TotalTime>
  <Words>3019</Words>
  <Application>Microsoft Office PowerPoint</Application>
  <PresentationFormat>กำหนดเอง</PresentationFormat>
  <Paragraphs>320</Paragraphs>
  <Slides>37</Slides>
  <Notes>0</Notes>
  <HiddenSlides>0</HiddenSlides>
  <MMClips>0</MMClips>
  <ScaleCrop>false</ScaleCrop>
  <HeadingPairs>
    <vt:vector size="6" baseType="variant">
      <vt:variant>
        <vt:lpstr>แบบอักษรที่ถูกใช้</vt:lpstr>
      </vt:variant>
      <vt:variant>
        <vt:i4>11</vt:i4>
      </vt:variant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37</vt:i4>
      </vt:variant>
    </vt:vector>
  </HeadingPairs>
  <TitlesOfParts>
    <vt:vector size="49" baseType="lpstr">
      <vt:lpstr>Arial</vt:lpstr>
      <vt:lpstr>Angsana New</vt:lpstr>
      <vt:lpstr>Anantason Expanded</vt:lpstr>
      <vt:lpstr>Anantason Bold</vt:lpstr>
      <vt:lpstr>Cordia New</vt:lpstr>
      <vt:lpstr>TH NiramitIT๙ </vt:lpstr>
      <vt:lpstr>TH NiramitIT๙</vt:lpstr>
      <vt:lpstr>Calibri</vt:lpstr>
      <vt:lpstr>Anantason</vt:lpstr>
      <vt:lpstr>Wingdings</vt:lpstr>
      <vt:lpstr>Chonburi</vt:lpstr>
      <vt:lpstr>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สีน้ำเงิน ทางการ เรียบง่าย งานนำเสนอ Presentation</dc:title>
  <dc:creator>manee</dc:creator>
  <cp:lastModifiedBy>manee</cp:lastModifiedBy>
  <cp:revision>57</cp:revision>
  <dcterms:created xsi:type="dcterms:W3CDTF">2006-08-16T00:00:00Z</dcterms:created>
  <dcterms:modified xsi:type="dcterms:W3CDTF">2025-07-25T05:50:56Z</dcterms:modified>
  <cp:contentStatus>ขั้นสุดท้าย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