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7" r:id="rId1"/>
  </p:sldMasterIdLst>
  <p:notesMasterIdLst>
    <p:notesMasterId r:id="rId68"/>
  </p:notesMasterIdLst>
  <p:handoutMasterIdLst>
    <p:handoutMasterId r:id="rId69"/>
  </p:handoutMasterIdLst>
  <p:sldIdLst>
    <p:sldId id="314" r:id="rId2"/>
    <p:sldId id="280" r:id="rId3"/>
    <p:sldId id="318" r:id="rId4"/>
    <p:sldId id="319" r:id="rId5"/>
    <p:sldId id="320" r:id="rId6"/>
    <p:sldId id="282" r:id="rId7"/>
    <p:sldId id="32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316" r:id="rId22"/>
    <p:sldId id="296" r:id="rId23"/>
    <p:sldId id="297" r:id="rId24"/>
    <p:sldId id="298" r:id="rId25"/>
    <p:sldId id="299" r:id="rId26"/>
    <p:sldId id="300" r:id="rId27"/>
    <p:sldId id="301" r:id="rId28"/>
    <p:sldId id="317" r:id="rId29"/>
    <p:sldId id="302" r:id="rId30"/>
    <p:sldId id="256" r:id="rId31"/>
    <p:sldId id="257" r:id="rId32"/>
    <p:sldId id="258" r:id="rId33"/>
    <p:sldId id="259" r:id="rId34"/>
    <p:sldId id="260" r:id="rId35"/>
    <p:sldId id="262" r:id="rId36"/>
    <p:sldId id="263" r:id="rId37"/>
    <p:sldId id="264" r:id="rId38"/>
    <p:sldId id="265" r:id="rId39"/>
    <p:sldId id="266" r:id="rId40"/>
    <p:sldId id="267" r:id="rId41"/>
    <p:sldId id="333" r:id="rId42"/>
    <p:sldId id="340" r:id="rId43"/>
    <p:sldId id="325" r:id="rId44"/>
    <p:sldId id="268" r:id="rId45"/>
    <p:sldId id="269" r:id="rId46"/>
    <p:sldId id="270" r:id="rId47"/>
    <p:sldId id="271" r:id="rId48"/>
    <p:sldId id="272" r:id="rId49"/>
    <p:sldId id="273" r:id="rId50"/>
    <p:sldId id="274" r:id="rId51"/>
    <p:sldId id="303" r:id="rId52"/>
    <p:sldId id="304" r:id="rId53"/>
    <p:sldId id="338" r:id="rId54"/>
    <p:sldId id="306" r:id="rId55"/>
    <p:sldId id="339" r:id="rId56"/>
    <p:sldId id="334" r:id="rId57"/>
    <p:sldId id="335" r:id="rId58"/>
    <p:sldId id="336" r:id="rId59"/>
    <p:sldId id="326" r:id="rId60"/>
    <p:sldId id="327" r:id="rId61"/>
    <p:sldId id="328" r:id="rId62"/>
    <p:sldId id="329" r:id="rId63"/>
    <p:sldId id="330" r:id="rId64"/>
    <p:sldId id="341" r:id="rId65"/>
    <p:sldId id="331" r:id="rId66"/>
    <p:sldId id="332" r:id="rId67"/>
  </p:sldIdLst>
  <p:sldSz cx="9906000" cy="6858000" type="A4"/>
  <p:notesSz cx="6799263" cy="99298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CC"/>
    <a:srgbClr val="F7E3BB"/>
    <a:srgbClr val="FBF1DD"/>
    <a:srgbClr val="FFCCCC"/>
    <a:srgbClr val="F8F0D0"/>
    <a:srgbClr val="F7EFCD"/>
    <a:srgbClr val="D6F6F4"/>
    <a:srgbClr val="FAF5D2"/>
    <a:srgbClr val="F5E2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ลักษณะสีอ่อน 2 - เน้น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88187" autoAdjust="0"/>
  </p:normalViewPr>
  <p:slideViewPr>
    <p:cSldViewPr>
      <p:cViewPr>
        <p:scale>
          <a:sx n="81" d="100"/>
          <a:sy n="81" d="100"/>
        </p:scale>
        <p:origin x="-1224" y="-4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9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1344" y="1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11641-1D3D-4D61-A4B4-F4042CC30C82}" type="datetime1">
              <a:rPr lang="th-TH" smtClean="0"/>
              <a:pPr/>
              <a:t>24/05/66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2" y="9431601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1344" y="9431601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83DF19-53C4-4A39-A87F-45BB16846F3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63586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7088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589" y="3"/>
            <a:ext cx="2947088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FD8749-905C-4F4F-94CA-EA806FE9D845}" type="datetime1">
              <a:rPr lang="th-TH" smtClean="0"/>
              <a:pPr/>
              <a:t>24/05/66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686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610" y="4716385"/>
            <a:ext cx="5440046" cy="44686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1179"/>
            <a:ext cx="2947088" cy="49704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589" y="9431179"/>
            <a:ext cx="2947088" cy="49704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20AD05-FF63-43B5-B3FA-25148112898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0769624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6863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0AD05-FF63-43B5-B3FA-251481128985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59911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6863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0AD05-FF63-43B5-B3FA-251481128985}" type="slidenum">
              <a:rPr lang="th-TH" smtClean="0"/>
              <a:pPr/>
              <a:t>16</a:t>
            </a:fld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0AD05-FF63-43B5-B3FA-251481128985}" type="slidenum">
              <a:rPr lang="th-TH" smtClean="0"/>
              <a:pPr/>
              <a:t>39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9107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0AD05-FF63-43B5-B3FA-251481128985}" type="slidenum">
              <a:rPr lang="th-TH" smtClean="0"/>
              <a:pPr/>
              <a:t>44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048620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0AD05-FF63-43B5-B3FA-251481128985}" type="slidenum">
              <a:rPr lang="th-TH" smtClean="0"/>
              <a:pPr/>
              <a:t>52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30200" y="329185"/>
            <a:ext cx="9243060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453480" y="434162"/>
            <a:ext cx="8999043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782574" y="1820206"/>
            <a:ext cx="84201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0" name="ชื่อเรื่องรอง 19"/>
          <p:cNvSpPr>
            <a:spLocks noGrp="1"/>
          </p:cNvSpPr>
          <p:nvPr>
            <p:ph type="subTitle" idx="1"/>
          </p:nvPr>
        </p:nvSpPr>
        <p:spPr>
          <a:xfrm>
            <a:off x="782574" y="3685032"/>
            <a:ext cx="84201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9" name="ตัวยึดวันที่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1" name="ตัวยึดหมายเลขภาพนิ่ง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4830" y="4983480"/>
            <a:ext cx="8865870" cy="1051560"/>
          </a:xfrm>
        </p:spPr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44830" y="530352"/>
            <a:ext cx="8865870" cy="4187952"/>
          </a:xfrm>
        </p:spPr>
        <p:txBody>
          <a:bodyPr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สี่เหลี่ยมมุมมน 13"/>
          <p:cNvSpPr/>
          <p:nvPr/>
        </p:nvSpPr>
        <p:spPr>
          <a:xfrm>
            <a:off x="330200" y="329185"/>
            <a:ext cx="9243060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453480" y="434163"/>
            <a:ext cx="8999043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7373" y="4928616"/>
            <a:ext cx="886587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507373" y="5624484"/>
            <a:ext cx="886587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557215" y="530352"/>
            <a:ext cx="425958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5151640" y="530352"/>
            <a:ext cx="425958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4830" y="4983480"/>
            <a:ext cx="886587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57826" y="579438"/>
            <a:ext cx="425958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5039850" y="579438"/>
            <a:ext cx="425958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657826" y="1447800"/>
            <a:ext cx="425958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5039850" y="1447800"/>
            <a:ext cx="425958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30200" y="329185"/>
            <a:ext cx="9243060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00349" y="533400"/>
            <a:ext cx="321945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6000418" y="1447802"/>
            <a:ext cx="321945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824820" y="930144"/>
            <a:ext cx="501167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30200" y="329185"/>
            <a:ext cx="9243060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มนมุมสี่เหลี่ยมหนึ่งมุม 10"/>
          <p:cNvSpPr/>
          <p:nvPr/>
        </p:nvSpPr>
        <p:spPr>
          <a:xfrm>
            <a:off x="6934201" y="434162"/>
            <a:ext cx="2518322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95300" y="5012056"/>
            <a:ext cx="89154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 bwMode="grayWhite">
          <a:xfrm>
            <a:off x="7001271" y="533400"/>
            <a:ext cx="242697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456603" y="435768"/>
            <a:ext cx="6419088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h-TH"/>
              <a:t>คลิกไอคอนเพื่อเพิ่มรูปภาพ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4830" y="4983480"/>
            <a:ext cx="8865870" cy="1051560"/>
          </a:xfrm>
        </p:spPr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44830" y="530352"/>
            <a:ext cx="8865870" cy="4187952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7181850" y="533405"/>
            <a:ext cx="2146300" cy="5257799"/>
          </a:xfrm>
        </p:spPr>
        <p:txBody>
          <a:bodyPr vert="eaVert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77850" y="533403"/>
            <a:ext cx="6438900" cy="5257801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30200" y="329185"/>
            <a:ext cx="9243060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453480" y="434162"/>
            <a:ext cx="8999043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ตัวยึดชื่อเรื่อง 12"/>
          <p:cNvSpPr>
            <a:spLocks noGrp="1"/>
          </p:cNvSpPr>
          <p:nvPr>
            <p:ph type="title"/>
          </p:nvPr>
        </p:nvSpPr>
        <p:spPr>
          <a:xfrm>
            <a:off x="544830" y="4985590"/>
            <a:ext cx="886587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idx="1"/>
          </p:nvPr>
        </p:nvSpPr>
        <p:spPr>
          <a:xfrm>
            <a:off x="544830" y="530352"/>
            <a:ext cx="886587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/>
              <a:t>ระดับที่สอง</a:t>
            </a:r>
          </a:p>
          <a:p>
            <a:pPr lvl="2" eaLnBrk="1" latinLnBrk="0" hangingPunct="1"/>
            <a:r>
              <a:rPr kumimoji="0" lang="th-TH"/>
              <a:t>ระดับที่สาม</a:t>
            </a:r>
          </a:p>
          <a:p>
            <a:pPr lvl="3" eaLnBrk="1" latinLnBrk="0" hangingPunct="1"/>
            <a:r>
              <a:rPr kumimoji="0" lang="th-TH"/>
              <a:t>ระดับที่สี่</a:t>
            </a:r>
          </a:p>
          <a:p>
            <a:pPr lvl="4" eaLnBrk="1" latinLnBrk="0" hangingPunct="1"/>
            <a:r>
              <a:rPr kumimoji="0" lang="th-TH"/>
              <a:t>ระดับที่ห้า</a:t>
            </a:r>
            <a:endParaRPr kumimoji="0" lang="en-US"/>
          </a:p>
        </p:txBody>
      </p:sp>
      <p:sp>
        <p:nvSpPr>
          <p:cNvPr id="25" name="ตัวยึดวันที่ 24"/>
          <p:cNvSpPr>
            <a:spLocks noGrp="1"/>
          </p:cNvSpPr>
          <p:nvPr>
            <p:ph type="dt" sz="half" idx="2"/>
          </p:nvPr>
        </p:nvSpPr>
        <p:spPr>
          <a:xfrm>
            <a:off x="4091022" y="6111876"/>
            <a:ext cx="24765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F1435D6-5393-4F9E-90C4-8628CD5A791A}" type="datetimeFigureOut">
              <a:rPr lang="th-TH" smtClean="0"/>
              <a:pPr/>
              <a:t>24/05/66</a:t>
            </a:fld>
            <a:endParaRPr lang="th-TH"/>
          </a:p>
        </p:txBody>
      </p:sp>
      <p:sp>
        <p:nvSpPr>
          <p:cNvPr id="18" name="ตัวยึดท้ายกระดาษ 17"/>
          <p:cNvSpPr>
            <a:spLocks noGrp="1"/>
          </p:cNvSpPr>
          <p:nvPr>
            <p:ph type="ftr" sz="quarter" idx="3"/>
          </p:nvPr>
        </p:nvSpPr>
        <p:spPr>
          <a:xfrm>
            <a:off x="6567522" y="6111876"/>
            <a:ext cx="24765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4"/>
          </p:nvPr>
        </p:nvSpPr>
        <p:spPr>
          <a:xfrm>
            <a:off x="9044022" y="6111876"/>
            <a:ext cx="4953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1ADB7EB-BFA9-4F31-807C-B421F4A743E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://mcu_buriram.igetweb.com/index.php" TargetMode="Externa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12035" y="1214422"/>
            <a:ext cx="8072494" cy="21852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>
              <a:spcBef>
                <a:spcPts val="1800"/>
              </a:spcBef>
            </a:pP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การประชุมชี้แจงแนวทางการจัดทำผลงานทางวิชาการ</a:t>
            </a:r>
            <a:br>
              <a:rPr lang="th-TH" sz="40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ของข้าราชการที่จะเข้ารับการประเมินเพื่อแต่งตั้งให้</a:t>
            </a:r>
            <a:br>
              <a:rPr lang="th-TH" sz="40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ดำรงตำแหน่งในระดับที่สูงขึ้น</a:t>
            </a:r>
          </a:p>
          <a:p>
            <a:pPr algn="ctr">
              <a:spcBef>
                <a:spcPts val="1200"/>
              </a:spcBef>
            </a:pPr>
            <a:endParaRPr lang="th-TH" sz="600" b="1" dirty="0">
              <a:solidFill>
                <a:schemeClr val="accent6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098" name="Picture 2" descr="C:\Users\LEMEL\Documents\group discussion for SBI P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9670" y="3573016"/>
            <a:ext cx="3352085" cy="2284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00360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แผนผังลำดับงาน: กระบวนการ 13"/>
          <p:cNvSpPr/>
          <p:nvPr/>
        </p:nvSpPr>
        <p:spPr>
          <a:xfrm>
            <a:off x="776536" y="1340768"/>
            <a:ext cx="4247902" cy="5005315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thaiDist"/>
            <a:endParaRPr lang="th-TH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165100" algn="thaiDist"/>
            <a:endParaRPr lang="th-TH" sz="2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165100" algn="ctr">
              <a:spcBef>
                <a:spcPts val="600"/>
              </a:spcBef>
            </a:pP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ชำนาญการ</a:t>
            </a:r>
          </a:p>
          <a:p>
            <a:pPr marL="355600" indent="-177800" algn="thaiDist">
              <a:spcBef>
                <a:spcPts val="600"/>
              </a:spcBef>
              <a:buAutoNum type="arabicPeriod"/>
            </a:pP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ประเมินในตำแหน่งที่ตนเองครองอยู่</a:t>
            </a:r>
          </a:p>
          <a:p>
            <a:pPr marL="355600" indent="-177800">
              <a:buAutoNum type="arabicPeriod"/>
            </a:pP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ตรวจสอบคุณสมบัติตนเอง เมื่อคุณสมบัติครบถ้วน</a:t>
            </a:r>
            <a:b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ให้ยื่นเอกสารสมัคร ดังนี้</a:t>
            </a:r>
          </a:p>
          <a:p>
            <a:pPr indent="355600" algn="thaiDist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1.1 รายละเอียดข้อมูลส่วนบุคคล </a:t>
            </a:r>
          </a:p>
          <a:p>
            <a:pPr indent="355600" algn="thaiDist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(เอกสารหมายเลข 1) จำนวน </a:t>
            </a:r>
            <a:r>
              <a:rPr lang="th-TH" sz="2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 </a:t>
            </a: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ชุด</a:t>
            </a:r>
          </a:p>
          <a:p>
            <a:pPr indent="355600" algn="thaiDist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1.2 แบบประเมินคุณลักษณะของบุคคล </a:t>
            </a:r>
          </a:p>
          <a:p>
            <a:pPr indent="355600" algn="thaiDist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(เอกสารหมายเลข 2) จำนวน </a:t>
            </a:r>
            <a:r>
              <a:rPr lang="th-TH" sz="2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 </a:t>
            </a: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ชุด</a:t>
            </a:r>
          </a:p>
          <a:p>
            <a:pPr indent="355600" algn="thaiDist"/>
            <a:r>
              <a:rPr lang="th-TH" sz="2000" spc="-3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1.3 ผลงานที่เป็นผลการดำเนินงานที่ผ่านมา </a:t>
            </a:r>
          </a:p>
          <a:p>
            <a:pPr indent="355600"/>
            <a:r>
              <a:rPr lang="th-TH" sz="2000" spc="-3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(เอกสารหมายเลข 3) พร้อม </a:t>
            </a: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จัดทำเค้าโครงเนื้อหา</a:t>
            </a:r>
            <a:b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ที่จะนำเสนอแต่ละบท </a:t>
            </a:r>
            <a:r>
              <a:rPr lang="th-TH" sz="2000" spc="-3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จำนวน 4 ชุด</a:t>
            </a:r>
          </a:p>
          <a:p>
            <a:pPr indent="355600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1.4 ข้อเสนอแนวคิดเพื่อพัฒนางานหรือปรับปรุงงานฯ </a:t>
            </a:r>
            <a:b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(เอกสารหมายเลข 4) จำนวน 4 ชุด</a:t>
            </a:r>
          </a:p>
          <a:p>
            <a:pPr indent="177800"/>
            <a:r>
              <a:rPr lang="th-TH" sz="2000" spc="-3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 คณะกรรมการพิจารณาหัวข้อผลงานที่เสนอ</a:t>
            </a:r>
          </a:p>
          <a:p>
            <a:pPr indent="177800"/>
            <a:r>
              <a:rPr lang="th-TH" sz="2000" spc="-3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ประกาศหัวข้อผลงานฯ และแจ้งให้จัดทำผลงาน</a:t>
            </a:r>
          </a:p>
          <a:p>
            <a:pPr indent="355600"/>
            <a:endParaRPr lang="th-TH" sz="2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indent="355600" algn="thaiDist"/>
            <a:endParaRPr lang="th-TH" sz="2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309794" y="571480"/>
            <a:ext cx="5286412" cy="57150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การจัดทำผลงานทางวิชาการ</a:t>
            </a:r>
          </a:p>
        </p:txBody>
      </p:sp>
      <p:sp>
        <p:nvSpPr>
          <p:cNvPr id="4" name="แผนผังลำดับงาน: กระบวนการ 3"/>
          <p:cNvSpPr/>
          <p:nvPr/>
        </p:nvSpPr>
        <p:spPr>
          <a:xfrm>
            <a:off x="5241032" y="1340768"/>
            <a:ext cx="4069686" cy="2445422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thaiDist"/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165100" algn="ctr"/>
            <a:endParaRPr lang="th-TH" sz="195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165100" algn="ctr"/>
            <a:endParaRPr lang="th-TH" sz="195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165100" algn="ctr"/>
            <a:endParaRPr lang="th-TH" sz="195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165100" algn="ctr"/>
            <a:endParaRPr lang="th-TH" sz="195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165100" algn="ctr"/>
            <a:endParaRPr lang="th-TH" sz="195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165100" algn="ctr"/>
            <a:endParaRPr lang="th-TH" sz="195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165100"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ชำนาญการพิเศษ</a:t>
            </a:r>
          </a:p>
          <a:p>
            <a:pPr marL="177800">
              <a:spcBef>
                <a:spcPts val="600"/>
              </a:spcBef>
            </a:pP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เป็นการคัดเลือกบุคคลเพื่อแต่งตั้งลงในตำแหน่ง</a:t>
            </a:r>
            <a:r>
              <a:rPr lang="th-TH" sz="2000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ที่ว่าง</a:t>
            </a: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เมื่อได้รับการคัดเลือก กองบริหารทรัพยากรบุคคล    </a:t>
            </a:r>
          </a:p>
          <a:p>
            <a:pPr marL="177800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จะแจ้งให้จัดทำผลงาน</a:t>
            </a:r>
          </a:p>
          <a:p>
            <a:pPr indent="177800" algn="thaiDist"/>
            <a:endParaRPr lang="th-TH" sz="19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indent="177800" algn="thaiDist"/>
            <a:endParaRPr lang="th-TH" sz="19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indent="177800" algn="thaiDist"/>
            <a:endParaRPr lang="th-TH" sz="19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indent="177800" algn="thaiDist"/>
            <a:endParaRPr lang="th-TH" sz="19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indent="177800" algn="thaiDist"/>
            <a:endParaRPr lang="th-TH" sz="19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indent="177800" algn="thaiDist"/>
            <a:endParaRPr lang="th-TH" sz="19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indent="177800" algn="thaiDist"/>
            <a:endParaRPr lang="th-TH" sz="19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indent="177800" algn="thaiDist"/>
            <a:endParaRPr lang="th-TH" sz="19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indent="355600" algn="thaiDist"/>
            <a:endParaRPr lang="th-TH" sz="19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72340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144688" y="404664"/>
            <a:ext cx="6408712" cy="115212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หลักเกณฑ์และวิธีการประเมินผลงานเพื่อเลื่อนขึ้นแต่งตั้งให้</a:t>
            </a:r>
            <a:b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ดำรงตำแหน่งประเภทวิชาการ ระดับชำนาญการ และ ระดับชำนาญพิเศษ</a:t>
            </a:r>
          </a:p>
        </p:txBody>
      </p:sp>
      <p:sp>
        <p:nvSpPr>
          <p:cNvPr id="6" name="วงรี 5"/>
          <p:cNvSpPr/>
          <p:nvPr/>
        </p:nvSpPr>
        <p:spPr>
          <a:xfrm>
            <a:off x="2666986" y="3143248"/>
            <a:ext cx="3762445" cy="144016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จัดทำข้อเสนอแนวคิด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spc="-5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เพื่อพัฒนางานให้มีประสิทธิภาพ </a:t>
            </a:r>
            <a:br>
              <a:rPr lang="th-TH" sz="2000" b="1" spc="-5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จำนวน 1 เรื่อง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5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วงรี 6"/>
          <p:cNvSpPr/>
          <p:nvPr/>
        </p:nvSpPr>
        <p:spPr>
          <a:xfrm>
            <a:off x="5457056" y="4725144"/>
            <a:ext cx="3665922" cy="144016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spc="-3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 จัดทำแบบรายการประกอบ</a:t>
            </a:r>
            <a:br>
              <a:rPr lang="th-TH" sz="2000" b="1" spc="-3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spc="-3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คำขอให้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ประเมินบุคคล (</a:t>
            </a:r>
            <a:r>
              <a:rPr lang="th-TH" sz="2000" b="1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อว.ช.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8" name="วงรี 7"/>
          <p:cNvSpPr/>
          <p:nvPr/>
        </p:nvSpPr>
        <p:spPr>
          <a:xfrm>
            <a:off x="598666" y="1844824"/>
            <a:ext cx="3639955" cy="122413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จัดทำผลงานทางวิชาการในเรื่องที่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เป็นผลการดำเนินงานที่ผ่านมา จำนวน 1 เรื่อง</a:t>
            </a:r>
          </a:p>
        </p:txBody>
      </p:sp>
    </p:spTree>
    <p:extLst>
      <p:ext uri="{BB962C8B-B14F-4D97-AF65-F5344CB8AC3E}">
        <p14:creationId xmlns:p14="http://schemas.microsoft.com/office/powerpoint/2010/main" val="2572340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กลุ่ม 5"/>
          <p:cNvGrpSpPr/>
          <p:nvPr/>
        </p:nvGrpSpPr>
        <p:grpSpPr>
          <a:xfrm>
            <a:off x="776536" y="714356"/>
            <a:ext cx="8640960" cy="5429288"/>
            <a:chOff x="776534" y="571480"/>
            <a:chExt cx="8232921" cy="5429288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2609293" y="571480"/>
              <a:ext cx="5201225" cy="1009204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3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ระยะเวลาในการจัดทำผลงานทางวิชาการ ระดับชำนาญการ และระดับชำนาญการพิเศษ</a:t>
              </a:r>
            </a:p>
          </p:txBody>
        </p:sp>
        <p:sp>
          <p:nvSpPr>
            <p:cNvPr id="9" name="สี่เหลี่ยมผืนผ้า 8"/>
            <p:cNvSpPr/>
            <p:nvPr/>
          </p:nvSpPr>
          <p:spPr>
            <a:xfrm>
              <a:off x="776534" y="2143116"/>
              <a:ext cx="3732863" cy="157163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000" b="1" spc="-20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1. จัดทำผลงานทางวิชาการภายในระยะเวลา 90 วัน  </a:t>
              </a:r>
              <a:r>
                <a:rPr lang="th-TH" sz="20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นับตั้งแต่วันที่หน่วยงานได้รับหนังสือแจ้ง</a:t>
              </a:r>
            </a:p>
          </p:txBody>
        </p:sp>
        <p:sp>
          <p:nvSpPr>
            <p:cNvPr id="14" name="สี่เหลี่ยมผืนผ้า 13"/>
            <p:cNvSpPr/>
            <p:nvPr/>
          </p:nvSpPr>
          <p:spPr>
            <a:xfrm>
              <a:off x="5503508" y="2143116"/>
              <a:ext cx="3505947" cy="157163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000" b="1" spc="-40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2. ในกรณีที่ครบกำหนด 90 วันแล้ว ไม่สามารถจัดทำ</a:t>
              </a:r>
              <a:r>
                <a:rPr lang="th-TH" sz="20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ผลงานได้แล้วเสร็จ และไม่สามารถจัดส่งผลงานได้ให้จัดทำหนังสือขอขยายระยะเวลาได้อีก 30 วัน นับถัดจากวันที่ครบกำหนด</a:t>
              </a:r>
            </a:p>
          </p:txBody>
        </p:sp>
        <p:sp>
          <p:nvSpPr>
            <p:cNvPr id="15" name="สี่เหลี่ยมผืนผ้า 14"/>
            <p:cNvSpPr/>
            <p:nvPr/>
          </p:nvSpPr>
          <p:spPr>
            <a:xfrm>
              <a:off x="3044007" y="4429132"/>
              <a:ext cx="4141241" cy="157163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0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3. หากพ้นกำหนดระยะเวลาการขอขยายเวลาตามข้อ 2 แล้ว ผลงานทางวิชาการยังไม่แล้วเสร็จ ให้ถือเป็นที่ยุติเรื่อง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0087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กลุ่ม 11"/>
          <p:cNvGrpSpPr/>
          <p:nvPr/>
        </p:nvGrpSpPr>
        <p:grpSpPr>
          <a:xfrm>
            <a:off x="881034" y="1357298"/>
            <a:ext cx="8143932" cy="3857652"/>
            <a:chOff x="881034" y="1070708"/>
            <a:chExt cx="8143932" cy="3501300"/>
          </a:xfrm>
          <a:solidFill>
            <a:schemeClr val="bg2">
              <a:lumMod val="90000"/>
            </a:schemeClr>
          </a:solidFill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2666985" y="1070708"/>
              <a:ext cx="4572032" cy="907744"/>
            </a:xfrm>
            <a:prstGeom prst="rect">
              <a:avLst/>
            </a:prstGeom>
            <a:grpFill/>
            <a:ln w="1270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การส่งผลงานทางวิชาการ</a:t>
              </a:r>
            </a:p>
          </p:txBody>
        </p:sp>
        <p:grpSp>
          <p:nvGrpSpPr>
            <p:cNvPr id="11" name="กลุ่ม 10"/>
            <p:cNvGrpSpPr/>
            <p:nvPr/>
          </p:nvGrpSpPr>
          <p:grpSpPr>
            <a:xfrm>
              <a:off x="881034" y="3143248"/>
              <a:ext cx="8143932" cy="1428760"/>
              <a:chOff x="881034" y="2786058"/>
              <a:chExt cx="8143932" cy="1428760"/>
            </a:xfrm>
            <a:grpFill/>
          </p:grpSpPr>
          <p:sp>
            <p:nvSpPr>
              <p:cNvPr id="9" name="สี่เหลี่ยมผืนผ้า 8"/>
              <p:cNvSpPr/>
              <p:nvPr/>
            </p:nvSpPr>
            <p:spPr>
              <a:xfrm>
                <a:off x="881034" y="2786058"/>
                <a:ext cx="2357454" cy="1428760"/>
              </a:xfrm>
              <a:prstGeom prst="rect">
                <a:avLst/>
              </a:prstGeom>
              <a:grpFill/>
              <a:ln w="12700"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  <a:softEdge rad="31750"/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2400" b="1" spc="-20" dirty="0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rPr>
                  <a:t>1. ผลงานทางวิชาการ 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2400" b="1" spc="-20" dirty="0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rPr>
                  <a:t>จำนวน 4 เล่ม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th-TH" sz="2400" b="1" spc="-20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8" name="สี่เหลี่ยมผืนผ้า 17"/>
              <p:cNvSpPr/>
              <p:nvPr/>
            </p:nvSpPr>
            <p:spPr>
              <a:xfrm>
                <a:off x="3762304" y="2786058"/>
                <a:ext cx="2405142" cy="1428760"/>
              </a:xfrm>
              <a:prstGeom prst="rect">
                <a:avLst/>
              </a:prstGeom>
              <a:grpFill/>
              <a:ln w="12700"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  <a:softEdge rad="31750"/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2400" b="1" spc="-20" dirty="0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rPr>
                  <a:t>2. </a:t>
                </a:r>
                <a:r>
                  <a:rPr lang="th-TH" sz="2400" b="1" spc="-20" dirty="0" err="1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rPr>
                  <a:t>อว.ช.</a:t>
                </a:r>
                <a:r>
                  <a:rPr lang="th-TH" sz="2400" b="1" spc="-20" dirty="0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rPr>
                  <a:t> 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2400" b="1" spc="-20" dirty="0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rPr>
                  <a:t>จำนวน 4 เล่ม </a:t>
                </a:r>
                <a:br>
                  <a:rPr lang="th-TH" sz="2400" b="1" spc="-20" dirty="0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rPr>
                </a:br>
                <a:r>
                  <a:rPr lang="th-TH" sz="2400" b="1" spc="-20" dirty="0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rPr>
                  <a:t>(ต้นฉบับ 1 สำเนา 3)</a:t>
                </a:r>
              </a:p>
            </p:txBody>
          </p:sp>
          <p:sp>
            <p:nvSpPr>
              <p:cNvPr id="19" name="สี่เหลี่ยมผืนผ้า 18"/>
              <p:cNvSpPr/>
              <p:nvPr/>
            </p:nvSpPr>
            <p:spPr>
              <a:xfrm>
                <a:off x="6667512" y="2786058"/>
                <a:ext cx="2357454" cy="1428760"/>
              </a:xfrm>
              <a:prstGeom prst="rect">
                <a:avLst/>
              </a:prstGeom>
              <a:grpFill/>
              <a:ln w="12700"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  <a:softEdge rad="31750"/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2400" b="1" spc="-20" dirty="0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rPr>
                  <a:t>3. ข้อเสนอแนวคิดฯ 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2400" b="1" spc="-20" dirty="0">
                    <a:solidFill>
                      <a:schemeClr val="tx1"/>
                    </a:solidFill>
                    <a:latin typeface="TH SarabunPSK" pitchFamily="34" charset="-34"/>
                    <a:cs typeface="TH SarabunPSK" pitchFamily="34" charset="-34"/>
                  </a:rPr>
                  <a:t>จำนวน 4 เล่ม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40087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576737" y="857228"/>
            <a:ext cx="4896544" cy="785822"/>
          </a:xfrm>
          <a:prstGeom prst="rect">
            <a:avLst/>
          </a:prstGeom>
          <a:solidFill>
            <a:srgbClr val="F7E3BB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การพิจารณาผลงานของคณะกรรมการฯ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2238356" y="2107225"/>
            <a:ext cx="5687382" cy="1036023"/>
          </a:xfrm>
          <a:prstGeom prst="rect">
            <a:avLst/>
          </a:prstGeom>
          <a:solidFill>
            <a:srgbClr val="F7E3BB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 algn="ctr" defTabSz="80803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ผ่าน โดยให้แก้ไขปรับปรุงในส่วนที่ไม่เป็นสาระสำคัญ </a:t>
            </a:r>
          </a:p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ภายใน 7 วัน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809728" y="3562756"/>
            <a:ext cx="6711957" cy="1080690"/>
          </a:xfrm>
          <a:prstGeom prst="rect">
            <a:avLst/>
          </a:prstGeom>
          <a:solidFill>
            <a:srgbClr val="F7E3BB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ไม่ผ่าน  ให้แก้ไขในส่วนที่เป็นสาระสำคัญ และดำเนินการแก้ไขภายใน 90 วัน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นับตั้งแต่วันที่ได้รับแจ้ง 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809728" y="5072074"/>
            <a:ext cx="6929486" cy="1000132"/>
          </a:xfrm>
          <a:prstGeom prst="rect">
            <a:avLst/>
          </a:prstGeom>
          <a:solidFill>
            <a:srgbClr val="F7E3BB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 กรณีคณะกรรมการฯ มีมติเห็นชอบไม่ผ่านการพิจารณา 2 ครั้งติดต่อกัน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ถือเป็นยุติเรื่อง</a:t>
            </a:r>
          </a:p>
        </p:txBody>
      </p:sp>
    </p:spTree>
    <p:extLst>
      <p:ext uri="{BB962C8B-B14F-4D97-AF65-F5344CB8AC3E}">
        <p14:creationId xmlns:p14="http://schemas.microsoft.com/office/powerpoint/2010/main" val="569096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6852" y="1928802"/>
            <a:ext cx="67866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กลุ่มงานสรรหาและบรรจุแต่งตั้ง</a:t>
            </a:r>
          </a:p>
          <a:p>
            <a:pPr algn="ctr"/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38290" y="2928934"/>
            <a:ext cx="64294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5000" b="1" dirty="0" smtClean="0">
                <a:latin typeface="TH SarabunPSK" pitchFamily="34" charset="-34"/>
                <a:cs typeface="TH SarabunPSK" pitchFamily="34" charset="-34"/>
              </a:rPr>
              <a:t>dsd.sanha@gmail.com</a:t>
            </a:r>
            <a:endParaRPr lang="en-US" sz="5000" b="1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50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04528" y="1268760"/>
            <a:ext cx="8424936" cy="122413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th-TH" sz="4000" spc="-3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รูปแบบการจัดทำแบบรายการประกอบคำขอให้ประเมินบุคคล (</a:t>
            </a:r>
            <a:r>
              <a:rPr lang="th-TH" sz="4000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อว.ช.</a:t>
            </a:r>
            <a:r>
              <a:rPr lang="th-TH" sz="4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pic>
        <p:nvPicPr>
          <p:cNvPr id="1027" name="Picture 3" descr="D:\User Profile\USER\Desktop\book_defaul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399" y="2829401"/>
            <a:ext cx="2855636" cy="225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5" descr="ผลการค้นหารูปภาพสำหรับ ภาพหนังสือ"/>
          <p:cNvSpPr>
            <a:spLocks noChangeAspect="1" noChangeArrowheads="1"/>
          </p:cNvSpPr>
          <p:nvPr/>
        </p:nvSpPr>
        <p:spPr bwMode="auto">
          <a:xfrm>
            <a:off x="206375" y="-212725"/>
            <a:ext cx="3302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31" name="Picture 7" descr="D:\User Profile\USER\Desktop\download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038" y="3573016"/>
            <a:ext cx="1929364" cy="169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291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856656" y="404664"/>
            <a:ext cx="6120680" cy="309634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24" tIns="45712" rIns="91424" bIns="4571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ใช้ตัวอักษร</a:t>
            </a: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 TH </a:t>
            </a:r>
            <a:r>
              <a:rPr lang="en-US" sz="3200" b="1" dirty="0" err="1">
                <a:latin typeface="TH SarabunPSK" pitchFamily="34" charset="-34"/>
                <a:cs typeface="TH SarabunPSK" pitchFamily="34" charset="-34"/>
              </a:rPr>
              <a:t>SarabunPSK</a:t>
            </a: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>
              <a:spcBef>
                <a:spcPts val="1000"/>
              </a:spcBef>
            </a:pP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หัวข้อเรื่อง ตัวอักษร ขนาด 20 (ตัวหนา)</a:t>
            </a:r>
            <a:br>
              <a:rPr lang="th-TH" sz="32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รายละเอียดเนื้อหา ตัวอักษร ขนาด 16 (ตัวบาง)</a:t>
            </a:r>
          </a:p>
          <a:p>
            <a:pPr>
              <a:spcBef>
                <a:spcPts val="1000"/>
              </a:spcBef>
            </a:pP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กั้นหน้า – กั้นหลัง ตามความเหมาะสมและเรียบร้อย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97" y="4811466"/>
            <a:ext cx="1428760" cy="131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7371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89494" y="188978"/>
            <a:ext cx="9127014" cy="6135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สี่เหลี่ยมผืนผ้ามุมมน 1"/>
          <p:cNvSpPr/>
          <p:nvPr/>
        </p:nvSpPr>
        <p:spPr>
          <a:xfrm>
            <a:off x="1754651" y="332670"/>
            <a:ext cx="6396711" cy="584771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7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แบบพิจารณาคุณสมบัติของบุคคล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แบบประเมินคุณลักษณะของบุคคล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แบบแสดงรายละเอียดการเสนอผลงาน</a:t>
            </a:r>
          </a:p>
          <a:p>
            <a:pPr algn="ctr"/>
            <a:endParaRPr lang="th-TH" sz="21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ของ</a:t>
            </a:r>
          </a:p>
          <a:p>
            <a:pPr algn="ctr"/>
            <a:endParaRPr lang="th-TH" sz="2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</a:t>
            </a:r>
          </a:p>
          <a:p>
            <a:pPr algn="ctr"/>
            <a:endParaRPr lang="th-TH" sz="2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ขอประเมินเพื่อแต่งตั้งให้ดำรงตำแหน่ง</a:t>
            </a: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</a:t>
            </a: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ตำแหน่งเลขที่.......................</a:t>
            </a:r>
          </a:p>
          <a:p>
            <a:pPr algn="ctr"/>
            <a:endParaRPr lang="th-TH" sz="2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</a:t>
            </a: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</a:t>
            </a:r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</a:t>
            </a: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  กระทรวงแรงงาน</a:t>
            </a:r>
            <a:endParaRPr lang="th-TH" sz="22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วงเล็บปีกกาขวา 3"/>
          <p:cNvSpPr/>
          <p:nvPr/>
        </p:nvSpPr>
        <p:spPr>
          <a:xfrm>
            <a:off x="6897217" y="836712"/>
            <a:ext cx="198924" cy="102065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lIns="91424" tIns="45712" rIns="91424" bIns="45712" rtlCol="0" anchor="ctr"/>
          <a:lstStyle/>
          <a:p>
            <a:pPr algn="ctr"/>
            <a:endParaRPr lang="th-TH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7371271" y="1214422"/>
            <a:ext cx="1092121" cy="3960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</a:rPr>
              <a:t>ขนาด 24</a:t>
            </a:r>
          </a:p>
        </p:txBody>
      </p:sp>
      <p:sp>
        <p:nvSpPr>
          <p:cNvPr id="6" name="วงเล็บปีกกาขวา 5"/>
          <p:cNvSpPr/>
          <p:nvPr/>
        </p:nvSpPr>
        <p:spPr>
          <a:xfrm>
            <a:off x="7041233" y="2357430"/>
            <a:ext cx="269222" cy="3663858"/>
          </a:xfrm>
          <a:prstGeom prst="righ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lIns="91424" tIns="45712" rIns="91424" bIns="45712" rtlCol="0" anchor="ctr"/>
          <a:lstStyle/>
          <a:p>
            <a:pPr algn="ctr"/>
            <a:endParaRPr lang="th-TH">
              <a:ln>
                <a:solidFill>
                  <a:schemeClr val="tx1"/>
                </a:solidFill>
              </a:ln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7683310" y="3969061"/>
            <a:ext cx="1092121" cy="3960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</a:rPr>
              <a:t>ขนาด 22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32746" y="2840303"/>
            <a:ext cx="2372382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22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นายก้องภพ   จบบริบูรณ์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80792" y="3933056"/>
            <a:ext cx="3888432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22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นักวิชาการพัฒนาฝีมือแรงงานชำนาญการพิเศษ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97020" y="4221088"/>
            <a:ext cx="68407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22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111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40832" y="4848569"/>
            <a:ext cx="3385039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22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กลุ่มงานกำหนดมาตรฐานฝีมือแรงงาน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67052" y="5229200"/>
            <a:ext cx="3651519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21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สำนักพัฒนามาตรฐานและทดสอบฝีมือแรงงาน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7855889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428655" y="236206"/>
            <a:ext cx="9127014" cy="6135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839321" y="332656"/>
            <a:ext cx="1638182" cy="4320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r>
              <a:rPr lang="th-TH" sz="13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เอกสารหมายเลข 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02783" y="836728"/>
            <a:ext cx="4290477" cy="46164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แบบพิจารณาคุณสมบัติของบุคคล</a:t>
            </a: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762947"/>
              </p:ext>
            </p:extLst>
          </p:nvPr>
        </p:nvGraphicFramePr>
        <p:xfrm>
          <a:off x="974559" y="1463013"/>
          <a:ext cx="7956884" cy="45989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8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00373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</a:t>
                      </a:r>
                      <a:r>
                        <a:rPr lang="th-TH" sz="200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u="none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                                            ข้อมูลส่วนบุคคล</a:t>
                      </a:r>
                      <a:endParaRPr lang="th-TH" sz="2000" u="non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98620">
                <a:tc>
                  <a:txBody>
                    <a:bodyPr/>
                    <a:lstStyle/>
                    <a:p>
                      <a:pPr marL="176213" indent="-176213">
                        <a:buAutoNum type="arabicPeriod"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ชื่อ </a:t>
                      </a: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endParaRPr lang="th-TH" sz="14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ตำแหน่ง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(ปัจจุบัน) ........................................................................................     ตำแหน่งเลขที่ 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endParaRPr lang="th-TH" sz="1600" b="0" baseline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176213">
                        <a:spcBef>
                          <a:spcPts val="600"/>
                        </a:spcBef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งาน/ฝ่าย/กลุ่ม 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สำนักงาน/กอง/สถาบัน/สำนัก 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ดำรงตำแหน่งนี้เมื่อ 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อัตราเงินเดือนปัจจุบัน .........................................บาท   อัตราเงินเดือนในปีงบประมาณที่แล้ว 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endParaRPr lang="th-TH" sz="1600" b="0" baseline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ขอประเมินเพื่อแต่งตั้งให้ดำรงตำแหน่ง ......................................................................................  ตำแหน่งเลขที่      ........................................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งาน/ฝ่าย/กลุ่ม 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สำนักงาน/กอง/สถาบัน/สำนัก 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0" indent="176213">
                        <a:buNone/>
                      </a:pPr>
                      <a:endParaRPr lang="th-TH" sz="1600" b="0" baseline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ประวัติส่วนตัว (จาก ก.พ. 7) 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เกิดวันที่ ................................. เดือน ............................................... พ.ศ. .........................................................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อายุราชการ ........................... ปี ...................................................... เดือน</a:t>
                      </a:r>
                      <a:endParaRPr lang="th-TH" sz="16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934934" y="1809675"/>
            <a:ext cx="237512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นายก้องภพ   จบบริบูรณ์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8704" y="2244415"/>
            <a:ext cx="439248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25307" y="2250100"/>
            <a:ext cx="785153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111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06556" y="2815047"/>
            <a:ext cx="301978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กลุ่มงานกำหนดมาตรฐานฝีมือแรงงาน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59192" y="3059937"/>
            <a:ext cx="306537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สำนักพัฒนามาตรฐานและทดสอบฝีมือแรงงาน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24112" y="3319103"/>
            <a:ext cx="335758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14 กุมภาพันธ์ 2561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61295" y="3535127"/>
            <a:ext cx="108012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32,220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77044" y="3535127"/>
            <a:ext cx="119060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31,110   บาท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67050" y="4039190"/>
            <a:ext cx="315638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นักวิชาการพัฒนาฝีมือแรงงานชำนาญการพิเศษ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32749" y="4039183"/>
            <a:ext cx="79208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111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06506" y="4530608"/>
            <a:ext cx="323238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สำนักพัฒนามาตรฐานและทดสอบฝีมือแรงงาน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09794" y="4274119"/>
            <a:ext cx="301978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กลุ่มงานกำหนดมาตรฐานฝีมือแรงงาน</a:t>
            </a:r>
          </a:p>
          <a:p>
            <a:endParaRPr lang="th-TH" sz="1800" b="1" dirty="0">
              <a:solidFill>
                <a:srgbClr val="3241B4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72684" y="5253708"/>
            <a:ext cx="576063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22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32247" y="5253708"/>
            <a:ext cx="87268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สิงหาคม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45188" y="5253708"/>
            <a:ext cx="123601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2508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072684" y="5517232"/>
            <a:ext cx="576063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21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84849" y="5503093"/>
            <a:ext cx="576063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16778" y="3048060"/>
            <a:ext cx="19938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856876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428655" y="236206"/>
            <a:ext cx="9127014" cy="6135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839321" y="332656"/>
            <a:ext cx="1638182" cy="4320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r>
              <a:rPr lang="th-TH" sz="13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เอกสารหมายเลข 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02785" y="980744"/>
            <a:ext cx="4807737" cy="46164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lang="th-TH" sz="2400" b="1" dirty="0"/>
              <a:t>แบบพิจารณาคุณสมบัติของบุคคล</a:t>
            </a: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451949"/>
              </p:ext>
            </p:extLst>
          </p:nvPr>
        </p:nvGraphicFramePr>
        <p:xfrm>
          <a:off x="1013720" y="1579375"/>
          <a:ext cx="8259760" cy="44419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597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09469">
                <a:tc>
                  <a:txBody>
                    <a:bodyPr/>
                    <a:lstStyle/>
                    <a:p>
                      <a:pPr algn="l"/>
                      <a:r>
                        <a:rPr lang="th-TH" sz="16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</a:t>
                      </a:r>
                      <a:r>
                        <a:rPr lang="th-TH" sz="160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600" u="none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                                                                   ข้อมูลส่วนบุคคล</a:t>
                      </a:r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32448">
                <a:tc>
                  <a:txBody>
                    <a:bodyPr/>
                    <a:lstStyle/>
                    <a:p>
                      <a:pPr marL="0" indent="0">
                        <a:spcBef>
                          <a:spcPts val="2000"/>
                        </a:spcBef>
                        <a:buNone/>
                      </a:pPr>
                      <a:endParaRPr lang="th-TH" sz="3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spcBef>
                          <a:spcPts val="600"/>
                        </a:spcBef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5. ประวัติการศึกษา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คุณวุฒิ                                    วิชาเอก                                 ปีที่สำเร็จการศึกษา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 สถาบัน</a:t>
                      </a: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b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                ...............................................               ......................................               .............................................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                ...............................................               ......................................               .............................................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                ...............................................               ......................................               .............................................</a:t>
                      </a:r>
                    </a:p>
                    <a:p>
                      <a:pPr marL="176213" indent="-176213">
                        <a:buNone/>
                        <a:tabLst/>
                      </a:pPr>
                      <a:endParaRPr lang="th-TH" sz="12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76213" indent="-176213">
                        <a:buNone/>
                        <a:tabLst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6. ใบอนุญาตประกอบวิชาชีพ</a:t>
                      </a:r>
                      <a:endParaRPr lang="th-TH" sz="16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buNone/>
                      </a:pPr>
                      <a:endParaRPr lang="th-TH" sz="12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76213" indent="-176213"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7. ประวัติการรับราชการ (จากเริ่มรับราชการจนถึงปัจจุบัน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แสดงเฉพาะที่ได้รับแต่งตั้งให้ดำรงตำแหน่งในระดับสูงขึ้นแต่ละดับ และการ เปลี่ยนแปลงในการดำรงตำแหน่งในสายงานต่าง ๆ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วัน  เดือน  ปี                           ตำแหน่ง                                      อัตราเงินเดือน                                 สังกัด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       ....................................................................               ..............................          .........................................................................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       ....................................................................               ..............................          .........................................................................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       .....................................................................               .............................          .........................................................................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       .....................................................................               .............................          .........................................................................</a:t>
                      </a:r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66842" y="2790545"/>
            <a:ext cx="143788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วิทยา</a:t>
            </a:r>
            <a:r>
              <a:rPr lang="th-TH" sz="1800" b="1" dirty="0" err="1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ศาสตร</a:t>
            </a:r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บัณฑิต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24811" y="2794901"/>
            <a:ext cx="129614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อุตสาหกรรม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29070" y="2790539"/>
            <a:ext cx="85270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2537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81100" y="2793567"/>
            <a:ext cx="175811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มหาวิทยาลัยรามคำแหง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4568" y="2541160"/>
            <a:ext cx="158417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 err="1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รัฐศาสตร</a:t>
            </a:r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มหาบัณฑิต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38752" y="2541154"/>
            <a:ext cx="8501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รัฐศาสตร์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17189" y="2527015"/>
            <a:ext cx="85270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2540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92974" y="2526257"/>
            <a:ext cx="196055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มหาวิทยาลัยรามคำแหง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408" y="4614489"/>
            <a:ext cx="118699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1 ก.พ. 2542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66918" y="4857291"/>
            <a:ext cx="280831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30934" y="4603372"/>
            <a:ext cx="674859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7,940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72138" y="4615538"/>
            <a:ext cx="271359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ศูนย์พัฒนาฝีมือแรงงานจังหวัดร้อยเอ็ด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5326" y="4857285"/>
            <a:ext cx="118699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1 เม.ย. 2546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178793" y="4619698"/>
            <a:ext cx="277420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</a:t>
            </a:r>
            <a:r>
              <a:rPr lang="th-TH" sz="1800" b="1" dirty="0">
                <a:solidFill>
                  <a:srgbClr val="0033CC"/>
                </a:solidFill>
                <a:latin typeface="TH SarabunPSK" pitchFamily="34" charset="-34"/>
                <a:cs typeface="TH SarabunPSK" pitchFamily="34" charset="-34"/>
              </a:rPr>
              <a:t>ปฏิบัติการ   </a:t>
            </a:r>
            <a:r>
              <a:rPr lang="th-TH" sz="1800" b="1" dirty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                                                                   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00246" y="4855021"/>
            <a:ext cx="93506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25,420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90026" y="4855027"/>
            <a:ext cx="262550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ศูนย์พัฒนาฝีมือแรงงานจังหวัดร้อยเอ็ด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1935" y="5107428"/>
            <a:ext cx="118699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14 ก.พ. 2561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166918" y="5097821"/>
            <a:ext cx="33562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96344" y="5094795"/>
            <a:ext cx="10568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43,620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96074" y="5082928"/>
            <a:ext cx="2625504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สำนักพัฒนามาตรฐานและทดสอบ</a:t>
            </a:r>
            <a:b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ฝีมือแรงงาน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74152" y="3464546"/>
            <a:ext cx="8501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0233241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428655" y="236206"/>
            <a:ext cx="9127014" cy="62891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02783" y="643269"/>
            <a:ext cx="4290477" cy="43087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lang="th-TH" sz="2200" b="1" dirty="0"/>
              <a:t>แบบพิจารณาคุณสมบัติของบุคคล</a:t>
            </a: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326205"/>
              </p:ext>
            </p:extLst>
          </p:nvPr>
        </p:nvGraphicFramePr>
        <p:xfrm>
          <a:off x="1013720" y="1074140"/>
          <a:ext cx="7956884" cy="4998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8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44229">
                <a:tc>
                  <a:txBody>
                    <a:bodyPr/>
                    <a:lstStyle/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</a:t>
                      </a:r>
                      <a:r>
                        <a:rPr lang="th-TH" sz="160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600" u="none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                                                                   ข้อมูลส่วนบุคคล</a:t>
                      </a:r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53837">
                <a:tc>
                  <a:txBody>
                    <a:bodyPr/>
                    <a:lstStyle/>
                    <a:p>
                      <a:pPr marL="0" indent="0">
                        <a:spcBef>
                          <a:spcPts val="2000"/>
                        </a:spcBef>
                        <a:buNone/>
                      </a:pPr>
                      <a:endParaRPr lang="th-TH" sz="3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8. ประวัติการฝึกอบรม</a:t>
                      </a:r>
                    </a:p>
                    <a:p>
                      <a:pPr marL="0" indent="0">
                        <a:spcBef>
                          <a:spcPts val="0"/>
                        </a:spcBef>
                        <a:buNone/>
                        <a:tabLst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ปี                             ระยะเวลา                      หลักสูตร              </a:t>
                      </a:r>
                      <a:r>
                        <a:rPr lang="en-US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        สถาบัน </a:t>
                      </a:r>
                    </a:p>
                    <a:p>
                      <a:pPr marL="0" indent="0">
                        <a:spcBef>
                          <a:spcPts val="0"/>
                        </a:spcBef>
                        <a:buNone/>
                        <a:tabLst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          .................................       .......................................................         .........................................................................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          .................................       .......................................................         .........................................................................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          .................................       .......................................................         .........................................................................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          .................................       ........................................................         ........................................................................</a:t>
                      </a:r>
                    </a:p>
                    <a:p>
                      <a:pPr marL="176213" indent="0">
                        <a:buNone/>
                        <a:tabLst/>
                      </a:pPr>
                      <a:endParaRPr lang="th-TH" sz="12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76213" indent="-176213">
                        <a:buNone/>
                        <a:tabLst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9. ประสบการณ์ในการปฏิบัติงาน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(เคยปฏิบัติงานเกี่ยวกับอะไรบ้างที่นอกเหนือจากข้อ 7 เช่น เป็นหัวหน้าโครงการ หัวหน้างาน </a:t>
                      </a:r>
                      <a:b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กรรมการ อนุกรรมการ วิทยากร อาจารย์พิเศษ เป็นต้น)</a:t>
                      </a:r>
                    </a:p>
                    <a:p>
                      <a:pPr marL="176213" indent="-176213">
                        <a:buNone/>
                        <a:tabLst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176213" indent="0">
                        <a:spcBef>
                          <a:spcPts val="600"/>
                        </a:spcBef>
                        <a:buNone/>
                        <a:tabLst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ข้าพเจ้าขอรับรองว่าข้อความที่แจ้งไว้ในแบบฟอร์มนี้ถูกต้องและเป็นความจริงทุกประการ</a:t>
                      </a:r>
                    </a:p>
                    <a:p>
                      <a:pPr marL="176213" indent="2332038">
                        <a:spcBef>
                          <a:spcPts val="1200"/>
                        </a:spcBef>
                        <a:buNone/>
                        <a:tabLst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(ลงชื่อ) ............................................................................. (ผู้ขอรับการประเมิน)</a:t>
                      </a:r>
                    </a:p>
                    <a:p>
                      <a:pPr marL="176213" indent="2695575">
                        <a:spcBef>
                          <a:spcPts val="0"/>
                        </a:spcBef>
                        <a:buNone/>
                        <a:tabLst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(.............................................................................)</a:t>
                      </a:r>
                    </a:p>
                    <a:p>
                      <a:pPr marL="176213" indent="2332038">
                        <a:spcBef>
                          <a:spcPts val="0"/>
                        </a:spcBef>
                        <a:buNone/>
                        <a:tabLst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(วันที่) ........................./........................../........................</a:t>
                      </a:r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347042" y="1904957"/>
            <a:ext cx="67700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2547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0619" y="1899944"/>
            <a:ext cx="118699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18 - 21 ธ.ค.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28776" y="1902693"/>
            <a:ext cx="156717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วิทยากรหลักสูตร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93857" y="1904963"/>
            <a:ext cx="261679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ศูนย์พัฒนาฝีมือแรงงานจังหวัดร้อยเอ็ด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8850" y="2143225"/>
            <a:ext cx="69519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2548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48748" y="2143225"/>
            <a:ext cx="118699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23 - 26 ส.ค.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16902" y="213362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คอมพิวเตอร์สำหรับข้าราชการ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98604" y="2133614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48748" y="2382999"/>
            <a:ext cx="118699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29 - 31 ก.พ.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16902" y="2382999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การพัฒนาศักยภาพบุคลากร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00889" y="2382999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08590" y="3537395"/>
            <a:ext cx="657647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- คณะกรรมการดำเนินงานประกันคุณภาพการพัฒนาฝีมือแรงงานศูนย์พัฒนาฝีมือแรงงานจังหวัดร้อยเอ็ด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08588" y="3786779"/>
            <a:ext cx="710199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- คณะทำงานจัดทำใบงานและแบบทดสอบรายวิชาหลักสูตร วุฒิบัตรแรงงานฝีมือ กรมพัฒนาฝีมือแรงงาน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208590" y="4024254"/>
            <a:ext cx="657647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- อนุกรรมการการทดสอบมาตรฐานฝีมือแรงงานสาชาช่างไฟฟ้าภายในอาคาร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389571" y="5241079"/>
            <a:ext cx="1920939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3241B4"/>
                </a:solidFill>
                <a:latin typeface="TH SarabunPSK" pitchFamily="34" charset="-34"/>
                <a:cs typeface="TH SarabunPSK" pitchFamily="34" charset="-34"/>
              </a:rPr>
              <a:t>นายก้องภพ   จบบริบูรณ์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23912" y="6143645"/>
            <a:ext cx="7500990" cy="36163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76213" indent="-176213">
              <a:spcBef>
                <a:spcPts val="1200"/>
              </a:spcBef>
              <a:buNone/>
              <a:tabLst/>
            </a:pPr>
            <a:r>
              <a:rPr lang="th-TH" sz="1750" dirty="0">
                <a:ln>
                  <a:solidFill>
                    <a:schemeClr val="tx1"/>
                  </a:solidFill>
                </a:ln>
                <a:latin typeface="TH SarabunPSK" pitchFamily="34" charset="-34"/>
                <a:cs typeface="TH SarabunPSK" pitchFamily="34" charset="-34"/>
              </a:rPr>
              <a:t>หมายเหตุ  ข้อ 1 – 9  ให้ผู้ขอรับการประเมินเป็นผู้กรองข้อมูล และหน่วยงานการเจ้าหน้าที่เป็นผู้ตรวจสอบความถูกต้อง</a:t>
            </a:r>
          </a:p>
        </p:txBody>
      </p:sp>
    </p:spTree>
    <p:extLst>
      <p:ext uri="{BB962C8B-B14F-4D97-AF65-F5344CB8AC3E}">
        <p14:creationId xmlns:p14="http://schemas.microsoft.com/office/powerpoint/2010/main" val="3557809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428655" y="236206"/>
            <a:ext cx="9127014" cy="6135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71776"/>
              </p:ext>
            </p:extLst>
          </p:nvPr>
        </p:nvGraphicFramePr>
        <p:xfrm>
          <a:off x="974559" y="1288514"/>
          <a:ext cx="7956884" cy="50104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8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00373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</a:t>
                      </a:r>
                      <a:r>
                        <a:rPr lang="th-TH" sz="200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u="none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                                            การตรวจสอบคุณสมบัติของบุคคล</a:t>
                      </a:r>
                      <a:endParaRPr lang="th-TH" sz="2000" u="non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10100">
                <a:tc>
                  <a:txBody>
                    <a:bodyPr/>
                    <a:lstStyle/>
                    <a:p>
                      <a:pPr marL="176213" indent="-176213">
                        <a:spcBef>
                          <a:spcPts val="1800"/>
                        </a:spcBef>
                        <a:buAutoNum type="arabicPeriod"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คุณวุฒิการศึกษา</a:t>
                      </a:r>
                    </a:p>
                    <a:p>
                      <a:pPr marL="0" indent="176213">
                        <a:spcBef>
                          <a:spcPts val="0"/>
                        </a:spcBef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ตรงตามคุณสมบัติเฉพาะสำหรับตำแหน่ง</a:t>
                      </a:r>
                    </a:p>
                    <a:p>
                      <a:pPr marL="0" marR="0" indent="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ไม่ตรง แต่ ก.พ. ยกเว้นตามมาตรา 56</a:t>
                      </a:r>
                    </a:p>
                    <a:p>
                      <a:pPr marL="0" indent="176213">
                        <a:spcBef>
                          <a:spcPts val="0"/>
                        </a:spcBef>
                        <a:buNone/>
                      </a:pPr>
                      <a:endParaRPr lang="th-TH" sz="16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ใบอนุญาตประกอบวิชาชีพ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(ถ้ากำหนดไว้)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ตรงตามที่กำหนด (ใบอนุญาต ................................)   (    )  ไม่ตรงตามที่กำหนด</a:t>
                      </a:r>
                    </a:p>
                    <a:p>
                      <a:pPr marL="0" indent="0">
                        <a:buNone/>
                      </a:pPr>
                      <a:endParaRPr lang="th-TH" sz="1600" b="0" baseline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ระยะเวลาการดำรงตำแหน่ง</a:t>
                      </a:r>
                    </a:p>
                    <a:p>
                      <a:pPr marL="0" indent="176213">
                        <a:spcBef>
                          <a:spcPts val="0"/>
                        </a:spcBef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ครบตามที่กำหนดไว้ในมาตรฐานกำหนดตำแหน่ง</a:t>
                      </a:r>
                    </a:p>
                    <a:p>
                      <a:pPr marL="0" marR="0" indent="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ไม่ครบ 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แต่จะครบกำหนดในวันที่ .........................................................................................................................................</a:t>
                      </a:r>
                      <a:endParaRPr lang="th-TH" sz="16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buNone/>
                      </a:pPr>
                      <a:endParaRPr lang="th-TH" sz="1600" b="0" baseline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76213" indent="-176213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ระยะเวลาขั้นต่ำในการดำรงตำแหน่ง หรือเคยดำรงตำแหน่งในสายงานที่จะแต่งตั้ง (ให้รวมถึงการดำรงตำแหน่งในสายงานอื่น</a:t>
                      </a:r>
                      <a:b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ที่เกี่ยวข้อง หรือเคยปฏิบัติงานอื่นที่เกี่ยวข้องหรือเกื้อกูล</a:t>
                      </a:r>
                    </a:p>
                    <a:p>
                      <a:pPr marL="0" indent="176213">
                        <a:spcBef>
                          <a:spcPts val="0"/>
                        </a:spcBef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ตรงตามที่ ก.พ. กำหนด</a:t>
                      </a:r>
                    </a:p>
                    <a:p>
                      <a:pPr marL="0" marR="0" indent="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ไม่ตรง</a:t>
                      </a:r>
                    </a:p>
                    <a:p>
                      <a:pPr marL="0" marR="0" indent="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ส่งให้คณะกรรมการประเมินเป็นผู้พิจารณา</a:t>
                      </a:r>
                    </a:p>
                    <a:p>
                      <a:pPr marL="0" marR="0" indent="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0" indent="176213">
                        <a:buNone/>
                      </a:pPr>
                      <a:endParaRPr lang="th-TH" sz="16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9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428655" y="236206"/>
            <a:ext cx="9127014" cy="6135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877650"/>
              </p:ext>
            </p:extLst>
          </p:nvPr>
        </p:nvGraphicFramePr>
        <p:xfrm>
          <a:off x="974559" y="1480161"/>
          <a:ext cx="7956884" cy="432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8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646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</a:t>
                      </a:r>
                      <a:r>
                        <a:rPr lang="th-TH" sz="200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u="none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                                            การตรวจสอบคุณสมบัติของบุคคล</a:t>
                      </a:r>
                      <a:endParaRPr lang="th-TH" sz="2000" u="non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63340">
                <a:tc>
                  <a:txBody>
                    <a:bodyPr/>
                    <a:lstStyle/>
                    <a:p>
                      <a:pPr marL="0" indent="0">
                        <a:spcBef>
                          <a:spcPts val="600"/>
                        </a:spcBef>
                        <a:buNone/>
                      </a:pPr>
                      <a:endParaRPr lang="th-TH" sz="12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5. อัตราเงินเดือน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(เปรียบเทียบกับอัตราเงินเดือนขั้นต่ำของตำแหน่งที่จะแต่งตั้ง)</a:t>
                      </a:r>
                      <a:endParaRPr lang="th-TH" sz="16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176213">
                        <a:spcBef>
                          <a:spcPts val="0"/>
                        </a:spcBef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ต่ำกว่าชั้นต่ำไม่เกิน 2 ขั้น                                                              (   )  เท่ากับขั้นต่ำ</a:t>
                      </a:r>
                      <a:endParaRPr lang="th-TH" sz="16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สูงกว่าขั้นต่ำ</a:t>
                      </a:r>
                    </a:p>
                    <a:p>
                      <a:pPr marL="0" indent="176213">
                        <a:spcBef>
                          <a:spcPts val="0"/>
                        </a:spcBef>
                        <a:buNone/>
                      </a:pPr>
                      <a:endParaRPr lang="th-TH" sz="16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สรุปผลการตรวจสอบคุณสมบัติของบุคคล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อยู่ในหลักเกณฑ์ที่จะดำเนินการต่อไปได้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อยู่ในหลักเกณฑ์ที่จะดำเนินการต่อไปได้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แต่ต้องให้คณะกรรมการประเมินผลงานเป็นผู้พิจารณาในเรื่องระยะเวลาขั้นต่ำ</a:t>
                      </a:r>
                    </a:p>
                    <a:p>
                      <a:pPr marL="0" indent="446088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ในการดำรงตำแหน่ง</a:t>
                      </a:r>
                    </a:p>
                    <a:p>
                      <a:pPr marL="0" indent="176213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ไม่อยู่ในหลักเกณฑ์  (ระบุเหตุผล .........................................................................................................................................)</a:t>
                      </a:r>
                    </a:p>
                    <a:p>
                      <a:pPr marL="0" indent="3587750">
                        <a:buNone/>
                      </a:pPr>
                      <a:endParaRPr lang="th-TH" sz="1600" b="0" baseline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3411538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(ลงชื่อ) .................................................................... (ผู้ตรวจสอบ)</a:t>
                      </a:r>
                    </a:p>
                    <a:p>
                      <a:pPr marL="0" indent="4032250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(นายเลอ</a:t>
                      </a:r>
                      <a:r>
                        <a:rPr lang="th-TH" sz="1600" b="0" baseline="0" dirty="0" err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พงษ์</a:t>
                      </a: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แตงเนียม)</a:t>
                      </a:r>
                    </a:p>
                    <a:p>
                      <a:pPr marL="0" indent="3409950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(ตำแหน่ง)  ผู้อำนวยการกองบริหารทรัพยากรบุคคล</a:t>
                      </a:r>
                    </a:p>
                    <a:p>
                      <a:pPr marL="0" indent="3409950">
                        <a:buNone/>
                      </a:pPr>
                      <a:r>
                        <a:rPr lang="th-TH" sz="1600" b="0" baseline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(วันที่)  .....................................................................</a:t>
                      </a:r>
                    </a:p>
                    <a:p>
                      <a:pPr marL="0" indent="3409950">
                        <a:buNone/>
                      </a:pPr>
                      <a:endParaRPr lang="th-TH" sz="16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82619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79355" y="374798"/>
            <a:ext cx="9205179" cy="60386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4369301"/>
              </p:ext>
            </p:extLst>
          </p:nvPr>
        </p:nvGraphicFramePr>
        <p:xfrm>
          <a:off x="1208591" y="1628807"/>
          <a:ext cx="7776863" cy="46370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099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547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210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00373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</a:rPr>
                        <a:t>วัน  เดือน  ปี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</a:rPr>
                        <a:t>ตำแหน่ง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</a:rPr>
                        <a:t>สังกัด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36720">
                <a:tc>
                  <a:txBody>
                    <a:bodyPr/>
                    <a:lstStyle/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317508" y="997277"/>
            <a:ext cx="2813558" cy="415482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r>
              <a:rPr lang="th-TH" sz="2100" b="1" dirty="0"/>
              <a:t>รายละเอียดประกอบการพิจารณา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442612" y="1330972"/>
            <a:ext cx="7332815" cy="585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/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1196709" y="2095428"/>
            <a:ext cx="1029772" cy="262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ก.พ. 2542</a:t>
            </a: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453198" y="2035865"/>
            <a:ext cx="2632294" cy="367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ศูนย์พัฒนาฝีมือแรงงานจังหวัดร้อยเอ็ด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178663" y="2428868"/>
            <a:ext cx="110215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เม.ย. 2546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3309926" y="2429272"/>
            <a:ext cx="2796348" cy="285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</a:t>
            </a: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6488483" y="2429272"/>
            <a:ext cx="2560422" cy="285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ศูนย์พัฒนาฝีมือแรงงานจังหวัดร้อยเอ็ด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81371" y="2714624"/>
            <a:ext cx="300039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</a:t>
            </a: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6537178" y="2797937"/>
            <a:ext cx="2595041" cy="464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สำนักพัฒนามาตรฐานและทดสอบฝีมือแรงงาน</a:t>
            </a: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1202413" y="2750245"/>
            <a:ext cx="110215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14 ก.พ. 2561</a:t>
            </a: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3262426" y="2083553"/>
            <a:ext cx="2796348" cy="285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นักวิชาการพัฒนาฝีมือแรงงานปฏิบัติการ</a:t>
            </a:r>
          </a:p>
        </p:txBody>
      </p:sp>
    </p:spTree>
    <p:extLst>
      <p:ext uri="{BB962C8B-B14F-4D97-AF65-F5344CB8AC3E}">
        <p14:creationId xmlns:p14="http://schemas.microsoft.com/office/powerpoint/2010/main" val="3535945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79355" y="374798"/>
            <a:ext cx="9205179" cy="60386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17335" y="472332"/>
            <a:ext cx="1482164" cy="29237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lang="th-TH" sz="1300" b="1" dirty="0">
                <a:latin typeface="TH SarabunPSK" pitchFamily="34" charset="-34"/>
                <a:cs typeface="TH SarabunPSK" pitchFamily="34" charset="-34"/>
              </a:rPr>
              <a:t>เอกสารหมายเลข 2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284676"/>
              </p:ext>
            </p:extLst>
          </p:nvPr>
        </p:nvGraphicFramePr>
        <p:xfrm>
          <a:off x="1052572" y="1878696"/>
          <a:ext cx="7800864" cy="4534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5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6017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6017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09384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 1                รายการประเมิน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คะแนนเต็ม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คะแนนที่ได้รับ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25327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60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 ความรับผิดชอบ</a:t>
                      </a:r>
                      <a:r>
                        <a:rPr lang="th-TH" sz="1600" b="1" u="none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พิจารณาจากพฤติกรรม เช่น</a:t>
                      </a:r>
                    </a:p>
                    <a:p>
                      <a:pPr marL="0" indent="180975">
                        <a:buNone/>
                      </a:pPr>
                      <a:r>
                        <a:rPr lang="th-TH" sz="1600" spc="-2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เอาใจใส่ในการทำงานที่ได้รับมอบหมายและหรืองานที่เกี่ยวข้องอย่างมี</a:t>
                      </a:r>
                    </a:p>
                    <a:p>
                      <a:pPr marL="0" indent="271463"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ประสิทธิภาพ</a:t>
                      </a:r>
                    </a:p>
                    <a:p>
                      <a:pPr marL="180975" indent="0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ยอมรับผลงานของตนเองทั้งในด้านความสำเร็จและความผิดพลาด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พัฒนาและปรับปรุงในหน้าที่ให้ดียิ่งขึ้นและหรือแก้ไขปัญหา หรือข้อผิดพลาดที่เกิดขึ้น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เช่น งานใดที่สำเร็จและได้รับผลดีแล้วก็พยายามปรับปรุงให้ดียิ่งขึ้นไปอีกเรื่อย ๆ หรือ งานใดที่พบว่ามีปัญหาหรือข้อผิดพลาดก็พยายามแก้ไขไม่ละเลยหรือปล่อยทิ้งไว้จนเกิดปัญหา เช่นนั้นซ้ำ ๆ อีก</a:t>
                      </a:r>
                    </a:p>
                    <a:p>
                      <a:pPr marL="180975" indent="-180975">
                        <a:spcBef>
                          <a:spcPts val="600"/>
                        </a:spcBef>
                        <a:buFontTx/>
                        <a:buNone/>
                      </a:pPr>
                      <a:r>
                        <a:rPr lang="th-TH" sz="160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</a:t>
                      </a:r>
                      <a:r>
                        <a:rPr lang="th-TH" sz="1600" b="1" u="sng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ความประพฤติ</a:t>
                      </a:r>
                      <a:r>
                        <a:rPr lang="th-TH" sz="1600" b="1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พิจารณาจากพฤติกรรม เช่น</a:t>
                      </a:r>
                    </a:p>
                    <a:p>
                      <a:pPr marL="180975" indent="0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รักษาวินัย</a:t>
                      </a:r>
                    </a:p>
                    <a:p>
                      <a:pPr marL="180975" indent="0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ให้ความร่วมมือกับเพื่อนร่วมงาน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ปฏิบัติงานอยู่ในกรอบของข้อบังคับว่าด้วยจรรยาบรรณของข้าราชการ</a:t>
                      </a:r>
                    </a:p>
                    <a:p>
                      <a:pPr marL="0" indent="271463">
                        <a:spcAft>
                          <a:spcPts val="600"/>
                        </a:spcAft>
                        <a:buFontTx/>
                        <a:buNone/>
                      </a:pPr>
                      <a:r>
                        <a:rPr lang="th-TH" sz="1600" baseline="0" dirty="0" err="1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พลเรือน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b="1" u="sng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การทำงานร่วมกับผู้อื่น</a:t>
                      </a:r>
                      <a:r>
                        <a:rPr lang="th-TH" sz="160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</a:p>
                    <a:p>
                      <a:pPr marL="0" indent="271463">
                        <a:buFontTx/>
                        <a:buNone/>
                      </a:pPr>
                      <a:endParaRPr lang="th-TH" sz="160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3626853" y="744107"/>
            <a:ext cx="2808312" cy="3086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/>
          </a:p>
        </p:txBody>
      </p:sp>
      <p:sp>
        <p:nvSpPr>
          <p:cNvPr id="11" name="TextBox 10"/>
          <p:cNvSpPr txBox="1"/>
          <p:nvPr/>
        </p:nvSpPr>
        <p:spPr>
          <a:xfrm>
            <a:off x="3574522" y="781253"/>
            <a:ext cx="2712570" cy="415482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แบบประเมินคุณลักษณะของบุคคล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442612" y="1330972"/>
            <a:ext cx="7332815" cy="585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1159665" y="1196765"/>
            <a:ext cx="7771777" cy="615537"/>
          </a:xfrm>
          <a:prstGeom prst="rect">
            <a:avLst/>
          </a:prstGeom>
          <a:noFill/>
        </p:spPr>
        <p:txBody>
          <a:bodyPr wrap="square" lIns="91424" tIns="45712" rIns="719870" bIns="45712" rtlCol="0">
            <a:spAutoFit/>
          </a:bodyPr>
          <a:lstStyle/>
          <a:p>
            <a:r>
              <a:rPr lang="th-TH" sz="1700" b="1" dirty="0">
                <a:latin typeface="TH SarabunPSK" pitchFamily="34" charset="-34"/>
                <a:cs typeface="TH SarabunPSK" pitchFamily="34" charset="-34"/>
              </a:rPr>
              <a:t>ชื่อผู้ขอประเมิน </a:t>
            </a:r>
            <a:r>
              <a:rPr lang="th-TH" sz="1700" dirty="0"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..........................................................................................................................................................................</a:t>
            </a:r>
          </a:p>
          <a:p>
            <a:r>
              <a:rPr lang="th-TH" sz="1700" b="1" dirty="0">
                <a:latin typeface="TH SarabunPSK" pitchFamily="34" charset="-34"/>
                <a:cs typeface="TH SarabunPSK" pitchFamily="34" charset="-34"/>
              </a:rPr>
              <a:t>เพื่อแต่งตั้งให้ดำรงตำแหน่ง</a:t>
            </a:r>
            <a:r>
              <a:rPr lang="th-TH" sz="1700" dirty="0">
                <a:latin typeface="TH SarabunPSK" pitchFamily="34" charset="-34"/>
                <a:cs typeface="TH SarabunPSK" pitchFamily="34" charset="-34"/>
              </a:rPr>
              <a:t> ......................................................................................................................................................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2452671" y="1195956"/>
            <a:ext cx="2280941" cy="279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นายก้องภพ   จบบริบูรณ์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2924900" y="1452486"/>
            <a:ext cx="3028231" cy="279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นักวิชาการพัฒนาฝีมือแรงงานชำนาญการพิเศษ</a:t>
            </a: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5994930" y="2321617"/>
            <a:ext cx="1029772" cy="262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15</a:t>
            </a: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6024570" y="4357694"/>
            <a:ext cx="1029772" cy="262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15</a:t>
            </a: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6024570" y="5572140"/>
            <a:ext cx="1029772" cy="262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29285885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79355" y="374798"/>
            <a:ext cx="9205179" cy="60386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953659"/>
              </p:ext>
            </p:extLst>
          </p:nvPr>
        </p:nvGraphicFramePr>
        <p:xfrm>
          <a:off x="1052572" y="1196768"/>
          <a:ext cx="7800864" cy="43963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5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6017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6017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00373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 1                  รายการประเมิน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คะแนนเต็ม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คะแนนที่ได้รับ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95944">
                <a:tc>
                  <a:txBody>
                    <a:bodyPr/>
                    <a:lstStyle/>
                    <a:p>
                      <a:pPr marL="0" indent="0">
                        <a:spcBef>
                          <a:spcPts val="600"/>
                        </a:spcBef>
                        <a:buNone/>
                      </a:pPr>
                      <a:r>
                        <a:rPr lang="th-TH" sz="160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การแก้ไขปัญหาและการตัดสินใจ</a:t>
                      </a:r>
                      <a:r>
                        <a:rPr lang="th-TH" sz="1600" b="1" u="none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พิจารณาจากพฤติกรรม เช่น</a:t>
                      </a:r>
                    </a:p>
                    <a:p>
                      <a:pPr marL="0" indent="180975">
                        <a:buNone/>
                      </a:pPr>
                      <a:r>
                        <a:rPr lang="th-TH" sz="1600" spc="-2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วิเคราะห์หาสาเหตุก่อนเสมอเมื่อประสบปัญหาใด ๆ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0975" indent="0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วิเคราะห์ลู่ทางแก้ปัญหาโดยมีทางเลือกปฏิบัติได้หลายวิธี</a:t>
                      </a:r>
                    </a:p>
                    <a:p>
                      <a:pPr marL="180975" indent="0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เลือกทางปฏิบัติในการแก้ปัญหาได้ถูกต้องเหมาะสม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ใช้ข้อมูลประกอบในการตัดสินใจและแก้ปัญหา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(ไม่ใช้ความรู้สึกของตนเอง)</a:t>
                      </a:r>
                      <a:endParaRPr lang="th-TH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0975" indent="-180975">
                        <a:spcBef>
                          <a:spcPts val="600"/>
                        </a:spcBef>
                        <a:buFontTx/>
                        <a:buNone/>
                      </a:pPr>
                      <a:r>
                        <a:rPr lang="th-TH" sz="160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5.</a:t>
                      </a:r>
                      <a:r>
                        <a:rPr lang="th-TH" sz="1600" b="1" u="sng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การพัฒนาตนเอง</a:t>
                      </a:r>
                      <a:r>
                        <a:rPr lang="th-TH" sz="1600" b="1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พิจารณาจากพฤติกรรม เช่น</a:t>
                      </a:r>
                    </a:p>
                    <a:p>
                      <a:pPr marL="271463" indent="-90488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ติดตาม ศึกษา ค้นคว้าหาความรู้ใหม่ ๆ หรือสิ่งที่เป็นความก้าวหน้าทางวิชาการ/วิชาชีพอยู่เสมอ</a:t>
                      </a:r>
                    </a:p>
                    <a:p>
                      <a:pPr marL="180975" indent="0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สนใจและปรับปรุงตนเองให้ก้าวหน้าทันวิทยาการใหม่ ๆ ตลอดเวลา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นำความรู้และวิทยาการใหม่ ๆ มาประยุกต์ใช้ในการปฏิบัติงาน</a:t>
                      </a:r>
                      <a:b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ได้อย่างมีประสิทธิภาพ</a:t>
                      </a:r>
                    </a:p>
                    <a:p>
                      <a:pPr marL="180975" indent="-180975">
                        <a:spcBef>
                          <a:spcPts val="600"/>
                        </a:spcBef>
                        <a:buFontTx/>
                        <a:buNone/>
                      </a:pPr>
                      <a:r>
                        <a:rPr lang="th-TH" sz="1600" b="1" u="sng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6. การทำงานร่วมกับผู้อื่น</a:t>
                      </a:r>
                      <a:r>
                        <a:rPr lang="th-TH" sz="160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2" name="สี่เหลี่ยมผืนผ้า 11"/>
          <p:cNvSpPr/>
          <p:nvPr/>
        </p:nvSpPr>
        <p:spPr>
          <a:xfrm>
            <a:off x="1442612" y="1330972"/>
            <a:ext cx="7332815" cy="585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994930" y="1631175"/>
            <a:ext cx="1029772" cy="262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15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994930" y="3166998"/>
            <a:ext cx="1029772" cy="262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</a:t>
            </a: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5994930" y="4691134"/>
            <a:ext cx="1029772" cy="262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7410928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79355" y="374784"/>
            <a:ext cx="9205179" cy="6150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126165"/>
              </p:ext>
            </p:extLst>
          </p:nvPr>
        </p:nvGraphicFramePr>
        <p:xfrm>
          <a:off x="1052572" y="1268767"/>
          <a:ext cx="7800864" cy="42523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5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6017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6017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4649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 1                    รายการประเมิน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คะแนนเต็ม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คะแนนที่ได้รับ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69645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buNone/>
                      </a:pPr>
                      <a:endParaRPr lang="th-TH" sz="700" b="1" u="sng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  <a:buNone/>
                      </a:pPr>
                      <a:r>
                        <a:rPr lang="th-TH" sz="160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7. ความสามารถในการสื่อความหมาย</a:t>
                      </a:r>
                      <a:r>
                        <a:rPr lang="th-TH" sz="1600" b="1" u="none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พิจารณาจากพฤติกรรม เช่น</a:t>
                      </a:r>
                    </a:p>
                    <a:p>
                      <a:pPr marL="271463" indent="-90488">
                        <a:buNone/>
                      </a:pPr>
                      <a:r>
                        <a:rPr lang="th-TH" sz="1600" spc="-2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สื่อสารกับบุคคลต่าง ๆ เช่น ผู้บังคับบัญชา เพื่อนร่วมงาน ผู้รับบริการ</a:t>
                      </a:r>
                      <a:br>
                        <a:rPr lang="th-TH" sz="1600" spc="-2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spc="-2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และผู้ที่เกี่ยวข้องได้ดี โดยเข้าใจถูกต้องตรงกัน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0975" indent="0">
                        <a:buFontTx/>
                        <a:buNone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ถ่ายทอดและเผยแพร่ความรู้ทางวิชาการให้ผู้อื่นเข้าใจได้อย่างชัดเจน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โดยใช้ภาษาอย่างถูกต้องเหมาะสม</a:t>
                      </a:r>
                    </a:p>
                    <a:p>
                      <a:pPr marL="180975" indent="-180975">
                        <a:spcBef>
                          <a:spcPts val="600"/>
                        </a:spcBef>
                        <a:buFontTx/>
                        <a:buNone/>
                      </a:pPr>
                      <a:r>
                        <a:rPr lang="th-TH" sz="160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8.</a:t>
                      </a:r>
                      <a:r>
                        <a:rPr lang="th-TH" sz="1600" b="1" u="sng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ความคิดริเริ่ม</a:t>
                      </a:r>
                      <a:r>
                        <a:rPr lang="th-TH" sz="1600" b="1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พิจารณาจากพฤติกรรม เช่น</a:t>
                      </a:r>
                    </a:p>
                    <a:p>
                      <a:pPr marL="271463" indent="-90488">
                        <a:buFontTx/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คิดค้นระบบ แนวทาง วิธีดำเนินการใหม่ ๆ เพื่อประสิทธิผลของงาน</a:t>
                      </a:r>
                    </a:p>
                    <a:p>
                      <a:pPr marL="180975" indent="0"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แสดงความคิดเห็น ให้ข้อเสนอแนะอย่างสมเหตุสมผลและสามารถ  </a:t>
                      </a:r>
                    </a:p>
                    <a:p>
                      <a:pPr marL="180975" indent="0"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ปฏิบัติได้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spc="-1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r>
                        <a:rPr lang="th-TH" sz="160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แสวงหาความรู้ใหม่ ๆ เพิ่มเติมอยู่เสมอโดยเฉพาะในสายวิชา/งานของตน</a:t>
                      </a:r>
                      <a:br>
                        <a:rPr lang="th-TH" sz="160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ตรวจสอบ ปรับปรุง แก้ไข หรือดัดแปลงวิธีทำงานให้มีประสิทธิภาพและ  </a:t>
                      </a:r>
                    </a:p>
                    <a:p>
                      <a:pPr marL="180975" indent="0"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lang="th-TH" sz="160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ก้าวหน้าอยู่ตลอดเวลา</a:t>
                      </a:r>
                      <a:br>
                        <a:rPr lang="th-TH" sz="160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มีความไวต่อสถานการณ์หรือความฉับไวในการรับรู้สิ่งเร้าภายนอก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7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1893">
                <a:tc>
                  <a:txBody>
                    <a:bodyPr/>
                    <a:lstStyle/>
                    <a:p>
                      <a:pPr marL="180975" indent="0" algn="ctr"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lang="th-TH" sz="160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1200" dirty="0"/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952473" y="5679391"/>
            <a:ext cx="8034893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r>
              <a:rPr lang="th-TH" sz="1700" b="1" u="sng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</a:t>
            </a:r>
            <a:r>
              <a:rPr lang="th-TH" sz="17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17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ผู้บังคับบัญชาสามารถกำหนดคุณลักษณะทั้งหมดข้างต้นเพื่อใช้ในการประเมิน หรือจะกำหนดบางคุณลักษณะ หรือจะเพิ่มเติมคุณลักษณะใด ๆ นอกเหนือจากที่กำหนดข้างต้นได้ และให้กำหนดคะแนนเต็มของแต่ละคุณลักษณะได้ด้วย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994930" y="1809676"/>
            <a:ext cx="1029772" cy="262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994930" y="3107435"/>
            <a:ext cx="1029772" cy="262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</a:t>
            </a: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012697" y="5167262"/>
            <a:ext cx="1029772" cy="262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12934535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249967" y="142852"/>
            <a:ext cx="9405877" cy="65265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425461"/>
              </p:ext>
            </p:extLst>
          </p:nvPr>
        </p:nvGraphicFramePr>
        <p:xfrm>
          <a:off x="974559" y="321542"/>
          <a:ext cx="8112901" cy="6286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129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7458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 2                                            สรุปความเห็นในการประเมิน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77235"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buNone/>
                      </a:pPr>
                      <a:r>
                        <a:rPr lang="th-TH" sz="165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ความเห็นของผู้ประเมิน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 ผ่านการประเมิน                        (ได้คะแนนรวมไม่ต่ำกว่าร้อยละ 60)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 ไม่ผ่านการประเมิน                      (ได้คะแนนรวมไม่ถึงร้อยละ 60)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(ระบุเหตุผล) 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th-TH" sz="165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(ลงชื่อผู้ประเมิน) 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(..................................................................)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(ตำแหน่ง) ................................................................................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(วันที่) .......................................................................................</a:t>
                      </a:r>
                    </a:p>
                    <a:p>
                      <a:pPr marL="180975" indent="-180975" algn="l">
                        <a:spcBef>
                          <a:spcPts val="600"/>
                        </a:spcBef>
                        <a:buFontTx/>
                        <a:buNone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ความเห็นของผู้บังคับบัญชาเหนือขึ้นไป 1 ระดับ</a:t>
                      </a:r>
                    </a:p>
                    <a:p>
                      <a:pPr marL="180975" indent="-180975" algn="l">
                        <a:spcBef>
                          <a:spcPts val="0"/>
                        </a:spcBef>
                        <a:buFontTx/>
                        <a:buNone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เห็นด้วยกับการประเมินข้างต้น</a:t>
                      </a:r>
                    </a:p>
                    <a:p>
                      <a:pPr marL="180975" indent="-180975" algn="l">
                        <a:spcBef>
                          <a:spcPts val="0"/>
                        </a:spcBef>
                        <a:buFontTx/>
                        <a:buNone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มีความแตกต่างจากการประเมินข้างต้น ในแต่ละรายการ ดังนี้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buFontTx/>
                        <a:buNone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endParaRPr lang="th-TH" sz="120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endParaRPr lang="th-TH" sz="120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(ลงชื่อผู้ประเมิน) 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(..............................................................)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(ตำแหน่ง) .........................................................................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(วันที่) ...................................................................................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2" name="สี่เหลี่ยมผืนผ้า 11"/>
          <p:cNvSpPr/>
          <p:nvPr/>
        </p:nvSpPr>
        <p:spPr>
          <a:xfrm>
            <a:off x="1442612" y="1330972"/>
            <a:ext cx="7332815" cy="585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024442" y="2714808"/>
            <a:ext cx="3071832" cy="298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ผู้อำนวยการกลุ่มงาน/หัวหน้างาน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00226" y="2297869"/>
            <a:ext cx="1857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หมายเหตุ </a:t>
            </a:r>
            <a:r>
              <a:rPr lang="en-US" sz="1600" b="1" dirty="0">
                <a:latin typeface="TH SarabunIT๙" pitchFamily="34" charset="-34"/>
                <a:cs typeface="TH SarabunIT๙" pitchFamily="34" charset="-34"/>
              </a:rPr>
              <a:t>: 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กรณีมีหัวหน้างาน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5333378" y="6000127"/>
            <a:ext cx="2488455" cy="298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ผอ. </a:t>
            </a:r>
            <a:r>
              <a:rPr lang="th-TH" sz="1800" dirty="0" err="1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สพร.</a:t>
            </a:r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/ผอ. </a:t>
            </a:r>
            <a:r>
              <a:rPr lang="th-TH" sz="1800" dirty="0" err="1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สนพ.</a:t>
            </a:r>
            <a:endParaRPr lang="th-TH" sz="1800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ลูกศรขวา 10"/>
          <p:cNvSpPr/>
          <p:nvPr/>
        </p:nvSpPr>
        <p:spPr>
          <a:xfrm>
            <a:off x="3452804" y="2357430"/>
            <a:ext cx="500066" cy="428628"/>
          </a:xfrm>
          <a:prstGeom prst="rightArrow">
            <a:avLst/>
          </a:prstGeom>
          <a:solidFill>
            <a:srgbClr val="FF0000"/>
          </a:solidFill>
          <a:ln w="127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668048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94478" y="116632"/>
            <a:ext cx="9517057" cy="6552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425461"/>
              </p:ext>
            </p:extLst>
          </p:nvPr>
        </p:nvGraphicFramePr>
        <p:xfrm>
          <a:off x="974559" y="404667"/>
          <a:ext cx="8112901" cy="6286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129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7458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 2                                            สรุปความเห็นในการประเมิน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77235"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buNone/>
                      </a:pPr>
                      <a:r>
                        <a:rPr lang="th-TH" sz="165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ความเห็นของผู้ประเมิน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 ผ่านการประเมิน                        (ได้คะแนนรวมไม่ต่ำกว่าร้อยละ 60)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 ไม่ผ่านการประเมิน                      (ได้คะแนนรวมไม่ถึงร้อยละ 60)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(ระบุเหตุผล) 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th-TH" sz="165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(ลงชื่อผู้ประเมิน) 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(..................................................................)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(ตำแหน่ง) ................................................................................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(วันที่) ......................................................................................</a:t>
                      </a:r>
                    </a:p>
                    <a:p>
                      <a:pPr marL="180975" indent="-180975" algn="l">
                        <a:spcBef>
                          <a:spcPts val="600"/>
                        </a:spcBef>
                        <a:buFontTx/>
                        <a:buNone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ความเห็นของผู้บังคับบัญชาเหนือขึ้นไป 1 ระดับ</a:t>
                      </a:r>
                    </a:p>
                    <a:p>
                      <a:pPr marL="180975" indent="-180975" algn="l">
                        <a:spcBef>
                          <a:spcPts val="0"/>
                        </a:spcBef>
                        <a:buFontTx/>
                        <a:buNone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เห็นด้วยกับการประเมินข้างต้น</a:t>
                      </a:r>
                    </a:p>
                    <a:p>
                      <a:pPr marL="180975" indent="-180975" algn="l">
                        <a:spcBef>
                          <a:spcPts val="0"/>
                        </a:spcBef>
                        <a:buFontTx/>
                        <a:buNone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มีความแตกต่างจากการประเมินข้างต้น ในแต่ละรายการ ดังนี้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buFontTx/>
                        <a:buNone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endParaRPr lang="th-TH" sz="120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endParaRPr lang="th-TH" sz="120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(ลงชื่อผู้ประเมิน) 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(..............................................................)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(ตำแหน่ง) .............................................................................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(วันที่) ...................................................................................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2" name="สี่เหลี่ยมผืนผ้า 11"/>
          <p:cNvSpPr/>
          <p:nvPr/>
        </p:nvSpPr>
        <p:spPr>
          <a:xfrm>
            <a:off x="1442612" y="1330972"/>
            <a:ext cx="7332815" cy="585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024442" y="2786058"/>
            <a:ext cx="3071832" cy="298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ผอ. </a:t>
            </a:r>
            <a:r>
              <a:rPr lang="th-TH" sz="1800" dirty="0" err="1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สพร.</a:t>
            </a:r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/ผอ. </a:t>
            </a:r>
            <a:r>
              <a:rPr lang="th-TH" sz="1800" dirty="0" err="1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สนพ.</a:t>
            </a:r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/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09662" y="2304630"/>
            <a:ext cx="20002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หมายเหตุ </a:t>
            </a:r>
            <a:r>
              <a:rPr lang="en-US" sz="1600" b="1" dirty="0">
                <a:latin typeface="TH SarabunIT๙" pitchFamily="34" charset="-34"/>
                <a:cs typeface="TH SarabunIT๙" pitchFamily="34" charset="-34"/>
              </a:rPr>
              <a:t>: 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กรณีไม่มีหัวหน้างาน</a:t>
            </a:r>
          </a:p>
        </p:txBody>
      </p:sp>
      <p:sp>
        <p:nvSpPr>
          <p:cNvPr id="9" name="ลูกศรขวา 8"/>
          <p:cNvSpPr/>
          <p:nvPr/>
        </p:nvSpPr>
        <p:spPr>
          <a:xfrm>
            <a:off x="3452804" y="2428868"/>
            <a:ext cx="500066" cy="428628"/>
          </a:xfrm>
          <a:prstGeom prst="rightArrow">
            <a:avLst/>
          </a:prstGeom>
          <a:solidFill>
            <a:srgbClr val="FF0000"/>
          </a:solidFill>
          <a:ln w="127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668048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94478" y="188640"/>
            <a:ext cx="9517057" cy="6480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344200"/>
              </p:ext>
            </p:extLst>
          </p:nvPr>
        </p:nvGraphicFramePr>
        <p:xfrm>
          <a:off x="896556" y="698337"/>
          <a:ext cx="8112901" cy="5844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129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79013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 2                                            สรุปความเห็นในการประเมิน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47994"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buNone/>
                      </a:pPr>
                      <a:endParaRPr lang="th-TH" sz="700" b="1" u="sng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</a:pPr>
                      <a:endParaRPr lang="th-TH" sz="600" b="1" u="sng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</a:pPr>
                      <a:r>
                        <a:rPr lang="th-TH" sz="165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ความเห็นของผู้มีอำนาจตามมาตรา</a:t>
                      </a:r>
                      <a:r>
                        <a:rPr lang="th-TH" sz="1650" b="1" u="sng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52</a:t>
                      </a: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(กรณีที่ความเห็นของผู้บังคับบัญชาทั้ง 2 ระดับแตกต่างกัน</a:t>
                      </a:r>
                      <a:endParaRPr lang="th-TH" sz="1650" b="1" u="sng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endParaRPr lang="th-TH" sz="60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 ผ่านการประเมิน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(ระบุเหตุผล) ...........................................................................................................................................................................................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kumimoji="0" lang="th-TH" sz="16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</a:t>
                      </a: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kumimoji="0" lang="th-TH" sz="16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kumimoji="0" lang="th-TH" sz="16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</a:t>
                      </a:r>
                      <a:endParaRPr lang="th-TH" sz="165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endParaRPr lang="th-TH" sz="600" spc="-10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0975" indent="-180975" algn="l">
                        <a:spcBef>
                          <a:spcPts val="1200"/>
                        </a:spcBef>
                        <a:buFontTx/>
                        <a:buNone/>
                      </a:pPr>
                      <a:r>
                        <a:rPr lang="th-TH" sz="165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   )  </a:t>
                      </a:r>
                      <a:r>
                        <a:rPr lang="th-TH" sz="1650" b="0" spc="-1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ไม่ผ่านการประเมิน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(ระบุเหตุผล) ...........................................................................................................................................................................................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kumimoji="0" lang="th-TH" sz="16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</a:t>
                      </a: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kumimoji="0" lang="th-TH" sz="16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</a:t>
                      </a:r>
                      <a:r>
                        <a:rPr kumimoji="0" lang="th-TH" sz="16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/>
                      </a:r>
                      <a:br>
                        <a:rPr kumimoji="0" lang="th-TH" sz="16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</a:br>
                      <a:r>
                        <a:rPr kumimoji="0" lang="th-TH" sz="16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................................................................................................................................................................................................................</a:t>
                      </a:r>
                      <a:endParaRPr lang="th-TH" sz="165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endParaRPr lang="th-TH" sz="120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endParaRPr lang="th-TH" sz="1200" b="0" u="none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(ลงชื่อผู้ประเมิน) ..............................................................................</a:t>
                      </a:r>
                      <a:b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(...........................................................................)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(ตำแหน่ง) .........................................................................................</a:t>
                      </a:r>
                    </a:p>
                    <a:p>
                      <a:pPr marL="4391025" indent="-981075" algn="l">
                        <a:spcBef>
                          <a:spcPts val="0"/>
                        </a:spcBef>
                        <a:buNone/>
                        <a:tabLst>
                          <a:tab pos="1252538" algn="l"/>
                          <a:tab pos="1885950" algn="l"/>
                        </a:tabLst>
                      </a:pPr>
                      <a:r>
                        <a:rPr lang="th-TH" sz="1650" b="0" u="none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(วันที่) ...............................................................................................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83101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79355" y="374798"/>
            <a:ext cx="9205179" cy="60386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2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2921419"/>
              </p:ext>
            </p:extLst>
          </p:nvPr>
        </p:nvGraphicFramePr>
        <p:xfrm>
          <a:off x="1095350" y="1628807"/>
          <a:ext cx="7673509" cy="46370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3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959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851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00373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</a:rPr>
                        <a:t>ตำแหน่ง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</a:rPr>
                        <a:t>ระยะเวลา</a:t>
                      </a: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</a:rPr>
                        <a:t>ลักษณะงาน</a:t>
                      </a:r>
                      <a:r>
                        <a:rPr lang="th-TH" sz="2000">
                          <a:solidFill>
                            <a:schemeClr val="tx1"/>
                          </a:solidFill>
                        </a:rPr>
                        <a:t>ที่ปฏิบัติ</a:t>
                      </a:r>
                      <a:endParaRPr lang="th-TH" sz="20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36720">
                <a:tc>
                  <a:txBody>
                    <a:bodyPr/>
                    <a:lstStyle/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3626853" y="744107"/>
            <a:ext cx="2808312" cy="3086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th-TH"/>
          </a:p>
        </p:txBody>
      </p:sp>
      <p:sp>
        <p:nvSpPr>
          <p:cNvPr id="11" name="TextBox 10"/>
          <p:cNvSpPr txBox="1"/>
          <p:nvPr/>
        </p:nvSpPr>
        <p:spPr>
          <a:xfrm>
            <a:off x="1681260" y="714356"/>
            <a:ext cx="6557888" cy="80020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lang="th-TH" sz="2300" b="1" dirty="0">
                <a:latin typeface="TH SarabunPSK" pitchFamily="34" charset="-34"/>
                <a:cs typeface="TH SarabunPSK" pitchFamily="34" charset="-34"/>
              </a:rPr>
              <a:t>ตารางแสดงรายละเอียดการปฏิบัติงานที่มีลักษณะเกี่ยวกับตำแหน่ง</a:t>
            </a:r>
            <a:br>
              <a:rPr lang="th-TH" sz="23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300" b="1" dirty="0"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นักวิชาการพัฒนาฝีมือแรงงานชำนาญการพิเศษ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708914" y="2071678"/>
            <a:ext cx="2101342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1 ก.พ. 2542 – 31 มี.ค. 2546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119098" y="2024178"/>
            <a:ext cx="2690894" cy="404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นักวิชาการพัฒนาฝีมือแรงงานปฏิบัติการ</a:t>
            </a: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5881694" y="2071678"/>
            <a:ext cx="235745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หัวหน้างาน................</a:t>
            </a:r>
          </a:p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1. กำกับดูแลเกี่ยวกับ.....................</a:t>
            </a: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3720789" y="2786058"/>
            <a:ext cx="1958466" cy="3334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14 ก.พ. 2561 - ปัจจุบัน</a:t>
            </a: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1107223" y="2762312"/>
            <a:ext cx="2738582" cy="3453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</a:t>
            </a: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5881694" y="2845625"/>
            <a:ext cx="3000396" cy="10834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หัวหน้ากลุ่มงานกำหนดมาตรฐานฝีมือแรงงาน</a:t>
            </a:r>
            <a:b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ปฏิบัติงานเกี่ยวกับ..................................</a:t>
            </a:r>
          </a:p>
          <a:p>
            <a:pPr marL="342900" indent="-342900"/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1. .........................................................</a:t>
            </a:r>
          </a:p>
          <a:p>
            <a:pPr marL="342900" indent="-342900"/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2. .........................................................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15426468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767603"/>
              </p:ext>
            </p:extLst>
          </p:nvPr>
        </p:nvGraphicFramePr>
        <p:xfrm>
          <a:off x="1274945" y="1885330"/>
          <a:ext cx="7514684" cy="41036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146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37327">
                <a:tc>
                  <a:txBody>
                    <a:bodyPr/>
                    <a:lstStyle/>
                    <a:p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</a:t>
                      </a:r>
                      <a:r>
                        <a:rPr lang="th-TH" sz="20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1                                        หน้าที่ความรับผิดชอบ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1" marR="99061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6636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</a:pPr>
                      <a:endParaRPr lang="th-TH" sz="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>
                        <a:spcBef>
                          <a:spcPts val="0"/>
                        </a:spcBef>
                      </a:pPr>
                      <a:r>
                        <a:rPr lang="th-TH" sz="1800" dirty="0">
                          <a:latin typeface="TH SarabunPSK" pitchFamily="34" charset="-34"/>
                          <a:cs typeface="TH SarabunPSK" pitchFamily="34" charset="-34"/>
                        </a:rPr>
                        <a:t>1.หน้าที่ความรับผิดขอบปัจจุบัน...........................................................................................................................................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80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80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80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80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pPr>
                        <a:spcBef>
                          <a:spcPts val="1200"/>
                        </a:spcBef>
                      </a:pPr>
                      <a:r>
                        <a:rPr lang="th-TH" sz="1800" dirty="0">
                          <a:latin typeface="TH SarabunPSK" pitchFamily="34" charset="-34"/>
                          <a:cs typeface="TH SarabunPSK" pitchFamily="34" charset="-34"/>
                        </a:rPr>
                        <a:t>2.</a:t>
                      </a:r>
                      <a:r>
                        <a:rPr lang="th-TH" sz="1800" baseline="0" dirty="0">
                          <a:latin typeface="TH SarabunPSK" pitchFamily="34" charset="-34"/>
                          <a:cs typeface="TH SarabunPSK" pitchFamily="34" charset="-34"/>
                        </a:rPr>
                        <a:t> หน้าที่ความรับผิดขอบของตำแหน่งที่จะแต่งตั้ง (ตามที่ ก.พ. กำหนด)</a:t>
                      </a:r>
                    </a:p>
                    <a:p>
                      <a:r>
                        <a:rPr lang="th-TH" sz="1800" baseline="0" dirty="0">
                          <a:latin typeface="TH SarabunPSK" pitchFamily="34" charset="-34"/>
                          <a:cs typeface="TH SarabunPSK" pitchFamily="34" charset="-34"/>
                        </a:rPr>
                        <a:t> (ถ้าตำแหน่งที่จะแต่งตั้งเป็นตำแหน่งเดียวกับตำแหน่งที่ดำรงอยู่ในปัจจุบันให้ระบุ “เช่นเดียวกับข้อ 1”</a:t>
                      </a:r>
                    </a:p>
                    <a:p>
                      <a:r>
                        <a:rPr lang="th-TH" sz="1800" baseline="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800" baseline="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800" baseline="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800" baseline="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800" baseline="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</a:t>
                      </a:r>
                      <a:endParaRPr lang="th-TH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1" marR="99061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370" name="TextBox 11"/>
          <p:cNvSpPr txBox="1">
            <a:spLocks noChangeArrowheads="1"/>
          </p:cNvSpPr>
          <p:nvPr/>
        </p:nvSpPr>
        <p:spPr bwMode="auto">
          <a:xfrm>
            <a:off x="8228861" y="440438"/>
            <a:ext cx="1248649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sz="1300" b="1" dirty="0">
                <a:latin typeface="TH SarabunPSK" pitchFamily="34" charset="-34"/>
                <a:cs typeface="TH SarabunPSK" pitchFamily="34" charset="-34"/>
              </a:rPr>
              <a:t>เอกสารหมายเลข 3</a:t>
            </a:r>
          </a:p>
        </p:txBody>
      </p:sp>
      <p:sp>
        <p:nvSpPr>
          <p:cNvPr id="15371" name="TextBox 12"/>
          <p:cNvSpPr txBox="1">
            <a:spLocks noChangeArrowheads="1"/>
          </p:cNvSpPr>
          <p:nvPr/>
        </p:nvSpPr>
        <p:spPr bwMode="auto">
          <a:xfrm>
            <a:off x="1341292" y="720552"/>
            <a:ext cx="7176691" cy="1143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ts val="600"/>
              </a:spcBef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แบบแสดงรายละเอียดการเสนอผลงาน</a:t>
            </a:r>
          </a:p>
          <a:p>
            <a:pPr eaLnBrk="1" hangingPunct="1">
              <a:spcBef>
                <a:spcPts val="1000"/>
              </a:spcBef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ชื่อ</a:t>
            </a:r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..............................................................................................................................................................................</a:t>
            </a:r>
          </a:p>
          <a:p>
            <a:pPr eaLnBrk="1" hangingPunct="1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ขอประเมินเพื่อแต่งตั้งให้ดำรงตำแหน่ง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008296" y="1189241"/>
            <a:ext cx="1873141" cy="279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นายก้องภพ   จบบริบูรณ์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160343" y="1484446"/>
            <a:ext cx="3150112" cy="3014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นักวิชาการพัฒนาฝีมือแรงงานชำนาญการพิเศษ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496622" y="2871679"/>
            <a:ext cx="576064" cy="736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</a:t>
            </a:r>
          </a:p>
          <a:p>
            <a:pPr>
              <a:spcBef>
                <a:spcPts val="200"/>
              </a:spcBef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</a:t>
            </a:r>
          </a:p>
          <a:p>
            <a:pPr>
              <a:spcBef>
                <a:spcPts val="300"/>
              </a:spcBef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</a:t>
            </a:r>
          </a:p>
          <a:p>
            <a:endParaRPr lang="th-TH" sz="16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วงเล็บปีกกาขวา 1"/>
          <p:cNvSpPr/>
          <p:nvPr/>
        </p:nvSpPr>
        <p:spPr>
          <a:xfrm>
            <a:off x="1928664" y="2763288"/>
            <a:ext cx="238254" cy="665712"/>
          </a:xfrm>
          <a:prstGeom prst="righ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2480624" y="2758694"/>
            <a:ext cx="4526503" cy="6955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ระบุหน้าที่ความรับผิดชอบในตำแหน่งที่เข้ารับการประเมิน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4232920" y="4773402"/>
            <a:ext cx="1584176" cy="6955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“เช่นเดียวกับข้อ 1”</a:t>
            </a:r>
          </a:p>
        </p:txBody>
      </p:sp>
    </p:spTree>
    <p:extLst>
      <p:ext uri="{BB962C8B-B14F-4D97-AF65-F5344CB8AC3E}">
        <p14:creationId xmlns:p14="http://schemas.microsoft.com/office/powerpoint/2010/main" val="36597032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435170"/>
              </p:ext>
            </p:extLst>
          </p:nvPr>
        </p:nvGraphicFramePr>
        <p:xfrm>
          <a:off x="662824" y="692696"/>
          <a:ext cx="8502651" cy="5675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34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674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0536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5598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2818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1400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1414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1407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579065">
                <a:tc gridSpan="7">
                  <a:txBody>
                    <a:bodyPr/>
                    <a:lstStyle/>
                    <a:p>
                      <a:pPr algn="l"/>
                      <a:r>
                        <a:rPr lang="th-TH" sz="19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 2                                       ผลการปฏิบัติงานและหรือผลสำเร็จของงาน</a:t>
                      </a:r>
                    </a:p>
                    <a:p>
                      <a:pPr algn="ctr"/>
                      <a:r>
                        <a:rPr lang="th-TH" sz="19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   (เรียงลำดับความดีเด่นหรือความสำคัญ)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6950">
                <a:tc rowSpan="2"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PSK" pitchFamily="34" charset="-34"/>
                          <a:cs typeface="TH SarabunPSK" pitchFamily="34" charset="-34"/>
                        </a:rPr>
                        <a:t>ลำดับที่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PSK" pitchFamily="34" charset="-34"/>
                          <a:cs typeface="TH SarabunPSK" pitchFamily="34" charset="-34"/>
                        </a:rPr>
                        <a:t>ผลปฏิบัติงาน/ผลสำเร็จของงาน(ปี พ.ศ.ที่ดำเนินการ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PSK" pitchFamily="34" charset="-34"/>
                          <a:cs typeface="TH SarabunPSK" pitchFamily="34" charset="-34"/>
                        </a:rPr>
                        <a:t>สรุปผลการปฏิบัติงาน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PSK" pitchFamily="34" charset="-34"/>
                          <a:cs typeface="TH SarabunPSK" pitchFamily="34" charset="-34"/>
                        </a:rPr>
                        <a:t>กรณีที่เป็นผลงานร่วมกันหลายคน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PSK" pitchFamily="34" charset="-34"/>
                          <a:cs typeface="TH SarabunPSK" pitchFamily="34" charset="-34"/>
                        </a:rPr>
                        <a:t>การนำผลงานไปใช้ประโยชน์/อ้างอิง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10515">
                <a:tc vMerge="1">
                  <a:txBody>
                    <a:bodyPr/>
                    <a:lstStyle/>
                    <a:p>
                      <a:pPr algn="ctr"/>
                      <a:endParaRPr lang="th-TH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PSK" pitchFamily="34" charset="-34"/>
                          <a:cs typeface="TH SarabunPSK" pitchFamily="34" charset="-34"/>
                        </a:rPr>
                        <a:t>ขั้นตอนในการดำเนินการ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PSK" pitchFamily="34" charset="-34"/>
                          <a:cs typeface="TH SarabunPSK" pitchFamily="34" charset="-34"/>
                        </a:rPr>
                        <a:t>ลักษณะที่แสดงถึงความยุ่งยาก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PSK" pitchFamily="34" charset="-34"/>
                          <a:cs typeface="TH SarabunPSK" pitchFamily="34" charset="-34"/>
                        </a:rPr>
                        <a:t>จำนวนผู้ร่วมดำเนินการ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PSK" pitchFamily="34" charset="-34"/>
                          <a:cs typeface="TH SarabunPSK" pitchFamily="34" charset="-34"/>
                        </a:rPr>
                        <a:t>สัดส่วนหรือลักษณะงานของผลงานที่ตนปฏิบัติ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700" b="1" dirty="0">
                          <a:latin typeface="TH SarabunPSK" pitchFamily="34" charset="-34"/>
                          <a:cs typeface="TH SarabunPSK" pitchFamily="34" charset="-34"/>
                        </a:rPr>
                        <a:t>ระบุรายละเอียดของผลงานเฉพาะส่วนที่ตนปฏิบัติ</a:t>
                      </a: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85782">
                <a:tc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57" marR="99057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สี่เหลี่ยมผืนผ้า 3"/>
          <p:cNvSpPr/>
          <p:nvPr/>
        </p:nvSpPr>
        <p:spPr>
          <a:xfrm>
            <a:off x="1589147" y="3789040"/>
            <a:ext cx="1125339" cy="187220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เป็นผลงาน</a:t>
            </a:r>
            <a:br>
              <a:rPr lang="th-TH" sz="1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ทางวิชาการ</a:t>
            </a:r>
            <a:br>
              <a:rPr lang="th-TH" sz="1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ที่ได้รับการคัดเลือกให้เข้ารับการประเมิน</a:t>
            </a:r>
          </a:p>
        </p:txBody>
      </p:sp>
      <p:sp>
        <p:nvSpPr>
          <p:cNvPr id="7" name="ลูกศรลง 6"/>
          <p:cNvSpPr/>
          <p:nvPr/>
        </p:nvSpPr>
        <p:spPr>
          <a:xfrm>
            <a:off x="1880980" y="3286124"/>
            <a:ext cx="500066" cy="642942"/>
          </a:xfrm>
          <a:prstGeom prst="downArrow">
            <a:avLst/>
          </a:prstGeom>
          <a:solidFill>
            <a:srgbClr val="FF0000"/>
          </a:solidFill>
          <a:ln w="127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067756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7669016"/>
              </p:ext>
            </p:extLst>
          </p:nvPr>
        </p:nvGraphicFramePr>
        <p:xfrm>
          <a:off x="1130575" y="517014"/>
          <a:ext cx="7800867" cy="5685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008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59445">
                <a:tc>
                  <a:txBody>
                    <a:bodyPr/>
                    <a:lstStyle/>
                    <a:p>
                      <a:r>
                        <a:rPr lang="th-TH" sz="195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</a:t>
                      </a:r>
                      <a:r>
                        <a:rPr lang="th-TH" sz="195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3                                          การรับรองผลงาน</a:t>
                      </a:r>
                      <a:endParaRPr lang="th-TH" sz="195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1" marR="99061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97151">
                <a:tc>
                  <a:txBody>
                    <a:bodyPr/>
                    <a:lstStyle/>
                    <a:p>
                      <a:r>
                        <a:rPr lang="th-TH" sz="1650" b="1" dirty="0">
                          <a:latin typeface="TH SarabunPSK" pitchFamily="34" charset="-34"/>
                          <a:cs typeface="TH SarabunPSK" pitchFamily="34" charset="-34"/>
                        </a:rPr>
                        <a:t>1.คำรับรองของผู้ขอรับการประเมิน</a:t>
                      </a:r>
                    </a:p>
                    <a:p>
                      <a:r>
                        <a:rPr lang="th-TH" sz="1650" dirty="0">
                          <a:latin typeface="TH SarabunPSK" pitchFamily="34" charset="-34"/>
                          <a:cs typeface="TH SarabunPSK" pitchFamily="34" charset="-34"/>
                        </a:rPr>
                        <a:t>         ขอรับรองว่าผลงานดังกล่าวข้างต้นเป็นความจริงทุกประการ</a:t>
                      </a:r>
                    </a:p>
                    <a:p>
                      <a:endParaRPr lang="th-TH" sz="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2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(ลงชื่อ) ......................................................................................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        (......................................................................................)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(ตำแหน่ง) ..................................................................................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 (วันที่) ........................................................................................................................</a:t>
                      </a:r>
                      <a:endParaRPr lang="th-TH" sz="165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th-TH" sz="1650" b="1" dirty="0">
                          <a:latin typeface="TH SarabunPSK" pitchFamily="34" charset="-34"/>
                          <a:cs typeface="TH SarabunPSK" pitchFamily="34" charset="-34"/>
                        </a:rPr>
                        <a:t>2.</a:t>
                      </a:r>
                      <a:r>
                        <a:rPr lang="th-TH" sz="1650" b="1" baseline="0" dirty="0">
                          <a:latin typeface="TH SarabunPSK" pitchFamily="34" charset="-34"/>
                          <a:cs typeface="TH SarabunPSK" pitchFamily="34" charset="-34"/>
                        </a:rPr>
                        <a:t> คำรับรองของผู้ร่วมจัดทำผลงาน  </a:t>
                      </a:r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(กรณีเป็นผลงานร่วมกันหลายคน)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ขอรับรองว่าสัดส่วนหรือลักษณะในการดำเนินการของ...............................................................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ที่เสนอไว้ข้างต้น  ถูกต้องตรงตามความเป็นจริงทุกประการ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   (ลงชื่อ).....................................................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        (...................................................)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   (ตำแหน่ง)................................................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   (วันที่)......................................................</a:t>
                      </a:r>
                    </a:p>
                    <a:p>
                      <a:endParaRPr lang="th-TH" sz="200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   (ลงชื่อ).....................................................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        (...................................................)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  (ตำแหน่ง)................................................</a:t>
                      </a:r>
                    </a:p>
                    <a:p>
                      <a:r>
                        <a:rPr lang="th-TH" sz="165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                                                        (วันที่)........................................................</a:t>
                      </a:r>
                    </a:p>
                  </a:txBody>
                  <a:tcPr marL="99061" marR="99061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4977223" y="1869056"/>
            <a:ext cx="1880665" cy="394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นายก้องภพ   จบบริบูรณ์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726813" y="2060179"/>
            <a:ext cx="3226585" cy="5238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716819" y="4690343"/>
            <a:ext cx="2232248" cy="394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ระบุชื่อผู้ร่วมจัดทำผลงาน (ถ้ามี)</a:t>
            </a:r>
          </a:p>
        </p:txBody>
      </p:sp>
      <p:sp>
        <p:nvSpPr>
          <p:cNvPr id="2" name="วงเล็บปีกกาขวา 1"/>
          <p:cNvSpPr/>
          <p:nvPr/>
        </p:nvSpPr>
        <p:spPr>
          <a:xfrm>
            <a:off x="6561691" y="4077072"/>
            <a:ext cx="335531" cy="2016224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93128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823341"/>
              </p:ext>
            </p:extLst>
          </p:nvPr>
        </p:nvGraphicFramePr>
        <p:xfrm>
          <a:off x="1208586" y="760853"/>
          <a:ext cx="7800867" cy="5356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008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56893">
                <a:tc>
                  <a:txBody>
                    <a:bodyPr/>
                    <a:lstStyle/>
                    <a:p>
                      <a:r>
                        <a:rPr lang="th-TH" sz="19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</a:t>
                      </a:r>
                      <a:r>
                        <a:rPr lang="th-TH" sz="19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3                                              การรับรองผลงาน</a:t>
                      </a:r>
                      <a:endParaRPr lang="th-TH" sz="19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1" marR="9906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75550">
                <a:tc>
                  <a:txBody>
                    <a:bodyPr/>
                    <a:lstStyle/>
                    <a:p>
                      <a:endParaRPr lang="th-TH" sz="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600" b="1" dirty="0">
                          <a:latin typeface="TH SarabunPSK" pitchFamily="34" charset="-34"/>
                          <a:cs typeface="TH SarabunPSK" pitchFamily="34" charset="-34"/>
                        </a:rPr>
                        <a:t>3. คำรับรองของผู้บังคับบัญชา (ผู้บังคับบัญชาที่ควบคุมดูแลการปฏิบัติงาน)</a:t>
                      </a:r>
                    </a:p>
                    <a:p>
                      <a:r>
                        <a:rPr lang="th-TH" sz="1600" dirty="0">
                          <a:latin typeface="TH SarabunPSK" pitchFamily="34" charset="-34"/>
                          <a:cs typeface="TH SarabunPSK" pitchFamily="34" charset="-34"/>
                        </a:rPr>
                        <a:t>         ได้ตรวจสอบผลงานของ 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600" dirty="0">
                          <a:latin typeface="TH SarabunPSK" pitchFamily="34" charset="-34"/>
                          <a:cs typeface="TH SarabunPSK" pitchFamily="34" charset="-34"/>
                        </a:rPr>
                        <a:t>ที่เสนอให้ประเมินแล้ว</a:t>
                      </a:r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 เห็นว่าถูกต้องตรงตามความเป็นจริงทุกประการ</a:t>
                      </a:r>
                    </a:p>
                    <a:p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ความเห็นอื่น ๆ (ถ้ามี) ..........................................................................................................................................................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endParaRPr lang="th-TH" sz="120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20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3592513"/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(ลงชื่อ) ..............................................................................</a:t>
                      </a:r>
                    </a:p>
                    <a:p>
                      <a:pPr marL="0" indent="4033838"/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   (...............................................................)</a:t>
                      </a:r>
                    </a:p>
                    <a:p>
                      <a:pPr marL="0" indent="3592513"/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(ตำแหน่ง) ..........................................................................</a:t>
                      </a:r>
                    </a:p>
                    <a:p>
                      <a:pPr marL="0" indent="3592513"/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(วันที่) ................................................................................</a:t>
                      </a:r>
                    </a:p>
                    <a:p>
                      <a:pPr marL="0" indent="3592513"/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600" b="1" dirty="0">
                          <a:latin typeface="TH SarabunPSK" pitchFamily="34" charset="-34"/>
                          <a:cs typeface="TH SarabunPSK" pitchFamily="34" charset="-34"/>
                        </a:rPr>
                        <a:t>4.</a:t>
                      </a:r>
                      <a:r>
                        <a:rPr lang="th-TH" sz="1600" b="1" baseline="0" dirty="0">
                          <a:latin typeface="TH SarabunPSK" pitchFamily="34" charset="-34"/>
                          <a:cs typeface="TH SarabunPSK" pitchFamily="34" charset="-34"/>
                        </a:rPr>
                        <a:t> คำรับรองของผู้บังคับบัญชาเหนือขึ้นไป </a:t>
                      </a:r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(ผู้อำนวยการกองหรือเทียบเท่าขึ้นไป)</a:t>
                      </a:r>
                    </a:p>
                    <a:p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  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endParaRPr lang="th-TH" sz="160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lvl="0" indent="35925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(ลงชื่อ) .....................................................................</a:t>
                      </a:r>
                    </a:p>
                    <a:p>
                      <a:pPr marL="0" marR="0" lvl="0" indent="40338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(.................................................................)</a:t>
                      </a:r>
                    </a:p>
                    <a:p>
                      <a:pPr marL="0" marR="0" lvl="0" indent="35925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(ตำแหน่ง) ................................................................</a:t>
                      </a:r>
                    </a:p>
                    <a:p>
                      <a:pPr marL="0" marR="0" lvl="0" indent="35925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(วันที่) ....................................................................</a:t>
                      </a:r>
                    </a:p>
                  </a:txBody>
                  <a:tcPr marL="99061" marR="9906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5670805" y="3224917"/>
            <a:ext cx="2568345" cy="394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ผู้อำนวยการกลุ่มงาน/หัวหน้างาน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38289" y="2864257"/>
            <a:ext cx="20002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หมายเหตุ </a:t>
            </a:r>
            <a:r>
              <a:rPr lang="en-US" sz="1600" b="1" dirty="0">
                <a:latin typeface="TH SarabunIT๙" pitchFamily="34" charset="-34"/>
                <a:cs typeface="TH SarabunIT๙" pitchFamily="34" charset="-34"/>
              </a:rPr>
              <a:t>: 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กรณีมีหัวหน้างาน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742243" y="5179141"/>
            <a:ext cx="2139717" cy="394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ผอ. </a:t>
            </a:r>
            <a:r>
              <a:rPr lang="th-TH" sz="1800" dirty="0" err="1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สพร.</a:t>
            </a:r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/ ผอ. </a:t>
            </a:r>
            <a:r>
              <a:rPr lang="th-TH" sz="1800" dirty="0" err="1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สนพ.</a:t>
            </a:r>
            <a:endParaRPr lang="th-TH" sz="1800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ลูกศรขวา 8"/>
          <p:cNvSpPr/>
          <p:nvPr/>
        </p:nvSpPr>
        <p:spPr>
          <a:xfrm>
            <a:off x="3809994" y="3000372"/>
            <a:ext cx="500066" cy="428628"/>
          </a:xfrm>
          <a:prstGeom prst="rightArrow">
            <a:avLst/>
          </a:prstGeom>
          <a:solidFill>
            <a:srgbClr val="FF0000"/>
          </a:solidFill>
          <a:ln w="127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185421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823341"/>
              </p:ext>
            </p:extLst>
          </p:nvPr>
        </p:nvGraphicFramePr>
        <p:xfrm>
          <a:off x="1208586" y="760853"/>
          <a:ext cx="7800867" cy="5356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008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56893">
                <a:tc>
                  <a:txBody>
                    <a:bodyPr/>
                    <a:lstStyle/>
                    <a:p>
                      <a:r>
                        <a:rPr lang="th-TH" sz="19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ตอนที่</a:t>
                      </a:r>
                      <a:r>
                        <a:rPr lang="th-TH" sz="19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3                                              การรับรองผลงาน</a:t>
                      </a:r>
                      <a:endParaRPr lang="th-TH" sz="19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1" marR="9906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75550">
                <a:tc>
                  <a:txBody>
                    <a:bodyPr/>
                    <a:lstStyle/>
                    <a:p>
                      <a:endParaRPr lang="th-TH" sz="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600" b="1" dirty="0">
                          <a:latin typeface="TH SarabunPSK" pitchFamily="34" charset="-34"/>
                          <a:cs typeface="TH SarabunPSK" pitchFamily="34" charset="-34"/>
                        </a:rPr>
                        <a:t>3. คำรับรองของผู้บังคับบัญชา (ผู้บังคับบัญชาที่ควบคุมดูแลการปฏิบัติงาน)</a:t>
                      </a:r>
                    </a:p>
                    <a:p>
                      <a:r>
                        <a:rPr lang="th-TH" sz="1600" dirty="0">
                          <a:latin typeface="TH SarabunPSK" pitchFamily="34" charset="-34"/>
                          <a:cs typeface="TH SarabunPSK" pitchFamily="34" charset="-34"/>
                        </a:rPr>
                        <a:t>         ได้ตรวจสอบผลงานของ 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600" dirty="0">
                          <a:latin typeface="TH SarabunPSK" pitchFamily="34" charset="-34"/>
                          <a:cs typeface="TH SarabunPSK" pitchFamily="34" charset="-34"/>
                        </a:rPr>
                        <a:t>ที่เสนอให้ประเมินแล้ว</a:t>
                      </a:r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 เห็นว่าถูกต้องตรงตามความเป็นจริงทุกประการ</a:t>
                      </a:r>
                    </a:p>
                    <a:p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          ความเห็นอื่น ๆ (ถ้ามี) ..........................................................................................................................................................</a:t>
                      </a:r>
                    </a:p>
                    <a:p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endParaRPr lang="th-TH" sz="120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20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3592513"/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(ลงชื่อ) ..............................................................................</a:t>
                      </a:r>
                    </a:p>
                    <a:p>
                      <a:pPr marL="0" indent="4033838"/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   (...............................................................)</a:t>
                      </a:r>
                    </a:p>
                    <a:p>
                      <a:pPr marL="0" indent="3592513"/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(ตำแหน่ง) .........................................................................................</a:t>
                      </a:r>
                    </a:p>
                    <a:p>
                      <a:pPr marL="0" indent="3592513"/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(วันที่) ................................................................................</a:t>
                      </a:r>
                    </a:p>
                    <a:p>
                      <a:pPr marL="0" indent="3592513"/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600" b="1" dirty="0">
                          <a:latin typeface="TH SarabunPSK" pitchFamily="34" charset="-34"/>
                          <a:cs typeface="TH SarabunPSK" pitchFamily="34" charset="-34"/>
                        </a:rPr>
                        <a:t>4.</a:t>
                      </a:r>
                      <a:r>
                        <a:rPr lang="th-TH" sz="1600" b="1" baseline="0" dirty="0">
                          <a:latin typeface="TH SarabunPSK" pitchFamily="34" charset="-34"/>
                          <a:cs typeface="TH SarabunPSK" pitchFamily="34" charset="-34"/>
                        </a:rPr>
                        <a:t> คำรับรองของผู้บังคับบัญชาเหนือขึ้นไป </a:t>
                      </a:r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(ผู้อำนวยการกองหรือเทียบเท่าขึ้นไป)</a:t>
                      </a:r>
                    </a:p>
                    <a:p>
                      <a:r>
                        <a:rPr lang="th-TH" sz="1600" baseline="0" dirty="0">
                          <a:latin typeface="TH SarabunPSK" pitchFamily="34" charset="-34"/>
                          <a:cs typeface="TH SarabunPSK" pitchFamily="34" charset="-34"/>
                        </a:rPr>
                        <a:t>  ..........................................................................................................................................................................................................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endParaRPr lang="th-TH" sz="160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lvl="0" indent="35925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(ลงชื่อ) .................................................................</a:t>
                      </a:r>
                    </a:p>
                    <a:p>
                      <a:pPr marL="0" marR="0" lvl="0" indent="40338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(.............................................................)</a:t>
                      </a:r>
                    </a:p>
                    <a:p>
                      <a:pPr marL="0" marR="0" lvl="0" indent="35925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(ตำแหน่ง) ...........................................................</a:t>
                      </a:r>
                    </a:p>
                    <a:p>
                      <a:pPr marL="0" marR="0" lvl="0" indent="35925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(วันที่) .................................................................</a:t>
                      </a:r>
                    </a:p>
                  </a:txBody>
                  <a:tcPr marL="99061" marR="9906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5885117" y="3224917"/>
            <a:ext cx="1996841" cy="394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ผอ. </a:t>
            </a:r>
            <a:r>
              <a:rPr lang="th-TH" sz="1800" dirty="0" err="1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สพร.</a:t>
            </a:r>
            <a:r>
              <a:rPr lang="th-TH" sz="1800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/ผอ. </a:t>
            </a:r>
            <a:r>
              <a:rPr lang="th-TH" sz="1800" dirty="0" err="1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สนพ.</a:t>
            </a:r>
            <a:endParaRPr lang="th-TH" sz="1800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38289" y="2864259"/>
            <a:ext cx="20002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หมายเหตุ </a:t>
            </a:r>
            <a:r>
              <a:rPr lang="en-US" sz="1600" b="1" dirty="0">
                <a:latin typeface="TH SarabunIT๙" pitchFamily="34" charset="-34"/>
                <a:cs typeface="TH SarabunIT๙" pitchFamily="34" charset="-34"/>
              </a:rPr>
              <a:t>: 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กรณีไม่มีหัวหน้างาน</a:t>
            </a:r>
          </a:p>
        </p:txBody>
      </p:sp>
      <p:sp>
        <p:nvSpPr>
          <p:cNvPr id="8" name="ลูกศรขวา 7"/>
          <p:cNvSpPr/>
          <p:nvPr/>
        </p:nvSpPr>
        <p:spPr>
          <a:xfrm>
            <a:off x="3809994" y="3000372"/>
            <a:ext cx="500066" cy="428628"/>
          </a:xfrm>
          <a:prstGeom prst="rightArrow">
            <a:avLst/>
          </a:prstGeom>
          <a:solidFill>
            <a:srgbClr val="FF0000"/>
          </a:solidFill>
          <a:ln w="127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185421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722101"/>
              </p:ext>
            </p:extLst>
          </p:nvPr>
        </p:nvGraphicFramePr>
        <p:xfrm>
          <a:off x="1095348" y="1142989"/>
          <a:ext cx="7800867" cy="3652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008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66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ตอนที่ 3                                              การรับรองผลงาน</a:t>
                      </a:r>
                      <a:endParaRPr kumimoji="0" lang="th-TH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99061" marR="9906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56705">
                <a:tc>
                  <a:txBody>
                    <a:bodyPr/>
                    <a:lstStyle/>
                    <a:p>
                      <a:endParaRPr lang="th-TH" sz="3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6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65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5.</a:t>
                      </a:r>
                      <a:r>
                        <a:rPr lang="th-TH" sz="165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คำรับรองของปลัดกระทรวง </a:t>
                      </a:r>
                      <a:r>
                        <a:rPr lang="th-TH" sz="165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(กรณีขอประเมินระดับ 9 ขึ้นไป)</a:t>
                      </a:r>
                    </a:p>
                    <a:p>
                      <a:r>
                        <a:rPr lang="th-TH" sz="165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................................................................................................................................................................................................</a:t>
                      </a:r>
                    </a:p>
                    <a:p>
                      <a:endParaRPr lang="th-TH" sz="1650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1650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3592513">
                        <a:spcBef>
                          <a:spcPts val="100"/>
                        </a:spcBef>
                      </a:pPr>
                      <a:r>
                        <a:rPr lang="th-TH" sz="165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(ลงชื่อ) .............................................................</a:t>
                      </a:r>
                    </a:p>
                    <a:p>
                      <a:pPr marL="0" indent="4033838">
                        <a:spcBef>
                          <a:spcPts val="100"/>
                        </a:spcBef>
                      </a:pPr>
                      <a:r>
                        <a:rPr lang="th-TH" sz="165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(...........................................................)</a:t>
                      </a:r>
                    </a:p>
                    <a:p>
                      <a:pPr marL="0" indent="3592513">
                        <a:spcBef>
                          <a:spcPts val="100"/>
                        </a:spcBef>
                      </a:pPr>
                      <a:r>
                        <a:rPr lang="th-TH" sz="165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(ตำแหน่ง) .........................................................</a:t>
                      </a:r>
                    </a:p>
                    <a:p>
                      <a:pPr marL="0" indent="3592513">
                        <a:spcBef>
                          <a:spcPts val="100"/>
                        </a:spcBef>
                      </a:pPr>
                      <a:r>
                        <a:rPr lang="th-TH" sz="165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(วันที่) ...............................................................</a:t>
                      </a:r>
                    </a:p>
                    <a:p>
                      <a:pPr marL="0" indent="0">
                        <a:spcBef>
                          <a:spcPts val="100"/>
                        </a:spcBef>
                      </a:pPr>
                      <a:endParaRPr lang="th-TH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indent="0">
                        <a:spcBef>
                          <a:spcPts val="100"/>
                        </a:spcBef>
                      </a:pPr>
                      <a:endParaRPr lang="th-TH" sz="2000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1" marR="9906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1095348" y="5024574"/>
            <a:ext cx="7643866" cy="10715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06450" indent="-806450">
              <a:spcBef>
                <a:spcPts val="100"/>
              </a:spcBef>
            </a:pPr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1. กรณีเป็นผลงานร่วมกันหลายคน ผู้ร่วมจัดทำผลงานทุกคนจะต้องลงชื่อในคำรับรอง และเมื่อได้ลงชื่อรับรอง</a:t>
            </a:r>
            <a:b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และส่งเพื่อประกอบการพิจารณาประเมินแล้ว จะเปลี่ยนแปลงแก้ไขไม่ได้</a:t>
            </a:r>
          </a:p>
          <a:p>
            <a:pPr marL="806450" indent="-182563">
              <a:spcBef>
                <a:spcPts val="100"/>
              </a:spcBef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หากพิสูจน์ได้ว่าผู้มีผลงานร่วมรายใดไม่ให้คำรับรองที่ไม่ถูกต้องตามความเป็นจริง โดยมีเจตนาช่วยเหลือ</a:t>
            </a:r>
            <a:b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ผู้ขอประเมินผู้นั้น ผู้ขอประเมินอาจถูกลงโทษทางวินัยตามควรแก่กรณี</a:t>
            </a:r>
          </a:p>
        </p:txBody>
      </p:sp>
    </p:spTree>
    <p:extLst>
      <p:ext uri="{BB962C8B-B14F-4D97-AF65-F5344CB8AC3E}">
        <p14:creationId xmlns:p14="http://schemas.microsoft.com/office/powerpoint/2010/main" val="370251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95415" y="1061856"/>
            <a:ext cx="6858048" cy="1081260"/>
          </a:xfr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normAutofit/>
          </a:bodyPr>
          <a:lstStyle/>
          <a:p>
            <a:pPr algn="ctr"/>
            <a:r>
              <a:rPr lang="th-TH" sz="47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รูปแบบการจัดทำผลงานทางวิชาการ</a:t>
            </a:r>
          </a:p>
        </p:txBody>
      </p:sp>
      <p:pic>
        <p:nvPicPr>
          <p:cNvPr id="2050" name="Picture 2" descr="C:\Users\LEMEL\Desktop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78724">
            <a:off x="3408250" y="2831667"/>
            <a:ext cx="2993844" cy="25495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940114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452406" y="960557"/>
            <a:ext cx="8502945" cy="1254001"/>
          </a:xfrm>
          <a:ln>
            <a:solidFill>
              <a:schemeClr val="bg1">
                <a:lumMod val="95000"/>
              </a:schemeClr>
            </a:solidFill>
          </a:ln>
        </p:spPr>
        <p:txBody>
          <a:bodyPr>
            <a:noAutofit/>
          </a:bodyPr>
          <a:lstStyle/>
          <a:p>
            <a:r>
              <a:rPr lang="th-TH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ตัวอักษรและขนาดที่ใช้ในการจัดทำผลงานทางวิชาการ</a:t>
            </a: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095480" y="2500306"/>
            <a:ext cx="5871005" cy="2592288"/>
          </a:xfrm>
          <a:prstGeom prst="rect">
            <a:avLst/>
          </a:prstGeom>
          <a:solidFill>
            <a:srgbClr val="D6F6F4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200"/>
              </a:spcBef>
            </a:pPr>
            <a:endParaRPr lang="th-TH" sz="27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spcBef>
                <a:spcPts val="1000"/>
              </a:spcBef>
            </a:pPr>
            <a:r>
              <a:rPr lang="th-TH" sz="2700" b="1" dirty="0">
                <a:latin typeface="TH SarabunPSK" pitchFamily="34" charset="-34"/>
                <a:cs typeface="TH SarabunPSK" pitchFamily="34" charset="-34"/>
              </a:rPr>
              <a:t>ใช้ตัวอักษร </a:t>
            </a:r>
            <a:r>
              <a:rPr lang="en-US" sz="2700" b="1" dirty="0">
                <a:latin typeface="TH SarabunPSK" pitchFamily="34" charset="-34"/>
                <a:cs typeface="TH SarabunPSK" pitchFamily="34" charset="-34"/>
              </a:rPr>
              <a:t>TH </a:t>
            </a:r>
            <a:r>
              <a:rPr lang="en-US" sz="2700" b="1" dirty="0" err="1">
                <a:latin typeface="TH SarabunPSK" pitchFamily="34" charset="-34"/>
                <a:cs typeface="TH SarabunPSK" pitchFamily="34" charset="-34"/>
              </a:rPr>
              <a:t>SarabunPSK</a:t>
            </a:r>
            <a:endParaRPr lang="en-US" sz="2700" b="1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700" b="1" dirty="0">
                <a:latin typeface="TH SarabunPSK" pitchFamily="34" charset="-34"/>
                <a:cs typeface="TH SarabunPSK" pitchFamily="34" charset="-34"/>
              </a:rPr>
              <a:t>คำนำ บทคัดย่อ สารบัญ บทที่ ขนาดตัวอักษร 20 ตัวหนา</a:t>
            </a:r>
          </a:p>
          <a:p>
            <a:r>
              <a:rPr lang="th-TH" sz="2700" b="1" dirty="0">
                <a:latin typeface="TH SarabunPSK" pitchFamily="34" charset="-34"/>
                <a:cs typeface="TH SarabunPSK" pitchFamily="34" charset="-34"/>
              </a:rPr>
              <a:t>หัวข้อเรื่องภายในแต่ละบท ขนาดตัวอักษร 18 ตัวหนา</a:t>
            </a:r>
          </a:p>
          <a:p>
            <a:pPr>
              <a:spcAft>
                <a:spcPts val="1200"/>
              </a:spcAft>
            </a:pPr>
            <a:r>
              <a:rPr lang="th-TH" sz="2700" b="1" dirty="0">
                <a:latin typeface="TH SarabunPSK" pitchFamily="34" charset="-34"/>
                <a:cs typeface="TH SarabunPSK" pitchFamily="34" charset="-34"/>
              </a:rPr>
              <a:t>เนื้อหา ขนาดตัวอักษร 18 ตัวบาง</a:t>
            </a:r>
          </a:p>
          <a:p>
            <a:endParaRPr lang="th-TH" sz="27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31452" y="515719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h-TH" dirty="0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187030" y="676108"/>
            <a:ext cx="1266171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ซม.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5343052" y="5663793"/>
            <a:ext cx="1253025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ซม.</a:t>
            </a: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604353" y="3071810"/>
            <a:ext cx="1205377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ซม.</a:t>
            </a: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8222369" y="3071810"/>
            <a:ext cx="1088349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1.5 </a:t>
            </a:r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ซม.</a:t>
            </a:r>
          </a:p>
        </p:txBody>
      </p:sp>
      <p:sp>
        <p:nvSpPr>
          <p:cNvPr id="16" name="ลูกศรลง 15"/>
          <p:cNvSpPr/>
          <p:nvPr/>
        </p:nvSpPr>
        <p:spPr>
          <a:xfrm>
            <a:off x="4524374" y="714356"/>
            <a:ext cx="500066" cy="571504"/>
          </a:xfrm>
          <a:prstGeom prst="downArrow">
            <a:avLst/>
          </a:prstGeom>
          <a:solidFill>
            <a:srgbClr val="FF0000"/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ลูกศรขึ้น 17"/>
          <p:cNvSpPr/>
          <p:nvPr/>
        </p:nvSpPr>
        <p:spPr>
          <a:xfrm>
            <a:off x="4667248" y="5500702"/>
            <a:ext cx="571504" cy="571504"/>
          </a:xfrm>
          <a:prstGeom prst="upArrow">
            <a:avLst/>
          </a:prstGeom>
          <a:solidFill>
            <a:srgbClr val="FF0000"/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ลูกศรขวา 19"/>
          <p:cNvSpPr/>
          <p:nvPr/>
        </p:nvSpPr>
        <p:spPr>
          <a:xfrm>
            <a:off x="809596" y="3571876"/>
            <a:ext cx="642942" cy="500066"/>
          </a:xfrm>
          <a:prstGeom prst="rightArrow">
            <a:avLst/>
          </a:prstGeom>
          <a:solidFill>
            <a:srgbClr val="FF0000"/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ลูกศรซ้าย 20"/>
          <p:cNvSpPr/>
          <p:nvPr/>
        </p:nvSpPr>
        <p:spPr>
          <a:xfrm>
            <a:off x="8382026" y="3571876"/>
            <a:ext cx="642942" cy="500066"/>
          </a:xfrm>
          <a:prstGeom prst="leftArrow">
            <a:avLst/>
          </a:prstGeom>
          <a:solidFill>
            <a:srgbClr val="FF0000"/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688203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50495" y="295587"/>
            <a:ext cx="9205023" cy="62297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spcBef>
                <a:spcPts val="600"/>
              </a:spcBef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ชื่อเอกสารผลงาน</a:t>
            </a:r>
            <a:b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(ถ้าเป็นการศึกษาเฉพาะพื้นที่ ใช้คำว่า กรณีศึกษา : ………….… )</a:t>
            </a:r>
          </a:p>
          <a:p>
            <a:pPr algn="ctr">
              <a:spcBef>
                <a:spcPts val="1800"/>
              </a:spcBef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ของ</a:t>
            </a:r>
          </a:p>
          <a:p>
            <a:pPr algn="ctr">
              <a:spcBef>
                <a:spcPts val="1200"/>
              </a:spcBef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....................ชื่อผู้ขอรับการประเมิน................</a:t>
            </a:r>
          </a:p>
          <a:p>
            <a:pPr algn="ctr">
              <a:spcBef>
                <a:spcPts val="1800"/>
              </a:spcBef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ขอประเมินเพื่อแต่งตั้งให้ดำรงตำแหน่ง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ตำแหน่งเลขที่........................</a:t>
            </a:r>
          </a:p>
          <a:p>
            <a:pPr algn="ctr"/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กอง/สำนัก/หน่วยงาน...............................................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สถาบัน/สำนักงาน.....................................................</a:t>
            </a:r>
          </a:p>
          <a:p>
            <a:pPr algn="ctr">
              <a:spcBef>
                <a:spcPts val="600"/>
              </a:spcBef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กรมพัฒนาฝีมือแรงงาน กระทรวงแรงงาน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5811102" y="1556792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34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7761312" y="1916832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24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381630" y="2492896"/>
            <a:ext cx="902409" cy="2931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26</a:t>
            </a:r>
          </a:p>
        </p:txBody>
      </p:sp>
      <p:sp>
        <p:nvSpPr>
          <p:cNvPr id="4" name="วงเล็บปีกกาขวา 3"/>
          <p:cNvSpPr/>
          <p:nvPr/>
        </p:nvSpPr>
        <p:spPr>
          <a:xfrm>
            <a:off x="6825210" y="3717032"/>
            <a:ext cx="312035" cy="864096"/>
          </a:xfrm>
          <a:prstGeom prst="righ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81232" y="2996952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36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7215251" y="3944779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 26</a:t>
            </a:r>
          </a:p>
        </p:txBody>
      </p:sp>
      <p:sp>
        <p:nvSpPr>
          <p:cNvPr id="10" name="วงเล็บปีกกาขวา 9"/>
          <p:cNvSpPr/>
          <p:nvPr/>
        </p:nvSpPr>
        <p:spPr>
          <a:xfrm>
            <a:off x="7137249" y="5085184"/>
            <a:ext cx="312035" cy="576064"/>
          </a:xfrm>
          <a:prstGeom prst="righ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7527286" y="5229200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 26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903219" y="5877272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 24</a:t>
            </a:r>
          </a:p>
        </p:txBody>
      </p:sp>
      <p:pic>
        <p:nvPicPr>
          <p:cNvPr id="14" name="Picture 13" descr="A picture containing text, porcelain&#10;&#10;Description automatically generated">
            <a:extLst>
              <a:ext uri="{FF2B5EF4-FFF2-40B4-BE49-F238E27FC236}">
                <a16:creationId xmlns:a16="http://schemas.microsoft.com/office/drawing/2014/main" xmlns="" id="{82D04BDE-F0BA-49CA-BDF2-678EF00E73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936" y="306312"/>
            <a:ext cx="1292726" cy="113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5410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095348" y="1928802"/>
            <a:ext cx="7790172" cy="2880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7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ปกรอง  มีลักษณะเหมือนปกหน้าทุกประการ โดยให้ใช้กระดาษสีเดียวกับ</a:t>
            </a:r>
          </a:p>
          <a:p>
            <a:pPr algn="ctr"/>
            <a:r>
              <a:rPr lang="th-TH" sz="27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เนื้อหาของผลงาน  ไม่ต้องมีกระดาษเปล่ากั้นระหว่างปกหน้ากับปกรอง</a:t>
            </a:r>
          </a:p>
          <a:p>
            <a:pPr algn="ctr"/>
            <a:endParaRPr lang="th-TH" sz="2700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Users\LEMEL\Documents\ภาพเด็กอ่านหนังสือ1-7.jpg"/>
          <p:cNvPicPr>
            <a:picLocks noChangeAspect="1" noChangeArrowheads="1"/>
          </p:cNvPicPr>
          <p:nvPr/>
        </p:nvPicPr>
        <p:blipFill>
          <a:blip r:embed="rId2" cstate="print"/>
          <a:srcRect l="6642" t="8696" r="3686" b="4345"/>
          <a:stretch>
            <a:fillRect/>
          </a:stretch>
        </p:blipFill>
        <p:spPr bwMode="auto">
          <a:xfrm>
            <a:off x="7171150" y="3560001"/>
            <a:ext cx="1639502" cy="1214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828041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-7450371" y="1428736"/>
            <a:ext cx="687540" cy="795054"/>
          </a:xfrm>
        </p:spPr>
        <p:txBody>
          <a:bodyPr>
            <a:noAutofit/>
          </a:bodyPr>
          <a:lstStyle/>
          <a:p>
            <a:pPr algn="ctr"/>
            <a:r>
              <a:rPr lang="th-TH" sz="100" b="1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ชื่อเอกสารผลงาน</a:t>
            </a:r>
            <a:br>
              <a:rPr lang="th-TH" sz="100" b="1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</a:br>
            <a:r>
              <a:rPr lang="th-TH" sz="100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(ถ้าเป็นการศึกษาเฉพาะพื้นที่ ใช้คำว่า กรณีศึกษา </a:t>
            </a:r>
            <a:r>
              <a:rPr lang="en-US" sz="100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: …………………</a:t>
            </a:r>
            <a:br>
              <a:rPr lang="en-US" sz="100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</a:br>
            <a:endParaRPr lang="th-TH" sz="100" b="1" dirty="0"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459943" y="361122"/>
            <a:ext cx="9095571" cy="61642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</a:t>
            </a:r>
          </a:p>
          <a:p>
            <a:pPr algn="ctr"/>
            <a:endParaRPr lang="th-TH" sz="1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spcBef>
                <a:spcPts val="1200"/>
              </a:spcBef>
            </a:pP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คำนำ</a:t>
            </a:r>
            <a:r>
              <a:rPr lang="th-TH" sz="2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		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ctr"/>
            <a:r>
              <a:rPr lang="th-TH" sz="2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		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ชื่อ – นามสกุล (ไม่ต้องมีคำนำหน้าชื่อ)</a:t>
            </a:r>
            <a:b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		 เดือน ............ ปี พ.ศ. ..............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</a:t>
            </a:r>
          </a:p>
          <a:p>
            <a:r>
              <a:rPr lang="th-TH" sz="2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    คำนำ เป็นการบอกให้ทราบถึงความเป็นมาหรือเหตุผลของการทำการศึกษา หรือวิเคราะห์ 		                หรืองานวิชาการนั้น ๆ</a:t>
            </a:r>
          </a:p>
        </p:txBody>
      </p:sp>
    </p:spTree>
    <p:extLst>
      <p:ext uri="{BB962C8B-B14F-4D97-AF65-F5344CB8AC3E}">
        <p14:creationId xmlns:p14="http://schemas.microsoft.com/office/powerpoint/2010/main" val="36367056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2560" y="-315416"/>
            <a:ext cx="8208912" cy="6940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           ข    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      สารบัญ                                                                                                           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                                                             หน้า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คำนำ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</a:t>
            </a:r>
            <a:endParaRPr lang="en-US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สารบัญ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</a:t>
            </a:r>
            <a:r>
              <a:rPr lang="en-US" sz="20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สารบัญตาราง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ถ้ามี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สารบัญภาพ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ถ้ามี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สารบัญแผนภูมิ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ถ้ามี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ชื่อผลงาน  </a:t>
            </a:r>
            <a:r>
              <a:rPr lang="th-TH" sz="20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ระยะเวลาที่ดำเนินการ</a:t>
            </a:r>
            <a:r>
              <a:rPr lang="th-TH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</a:t>
            </a:r>
            <a:r>
              <a:rPr lang="th-TH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ู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้ทางวิชาการหรือแนวคิดที่ใช้ในการดำเนินการ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3.1 </a:t>
            </a:r>
            <a:r>
              <a:rPr lang="en-US" sz="20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? 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3.2 </a:t>
            </a:r>
            <a:r>
              <a:rPr lang="en-US" sz="20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3.3 </a:t>
            </a:r>
            <a:r>
              <a:rPr lang="en-US" sz="20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สรุปสาระและขั้นตอนการดำเนินการ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4.1 สรุปสาระ </a:t>
            </a:r>
            <a:r>
              <a:rPr lang="en-US" sz="20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4.2 ขั้นตอนการดำเนินการ 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5.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ผลสำเร็จของงาน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6.  การ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นำไปใช้ประโยชน์ </a:t>
            </a:r>
            <a:r>
              <a:rPr lang="en-US" sz="20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?         </a:t>
            </a:r>
          </a:p>
          <a:p>
            <a:pPr>
              <a:lnSpc>
                <a:spcPts val="2100"/>
              </a:lnSpc>
            </a:pP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7.  ความยุ่งยากและซับซ้อนใน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? </a:t>
            </a:r>
            <a:endParaRPr lang="th-TH" sz="20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8.  ปัญหาและอุปสรรคในการดำเนินการ</a:t>
            </a:r>
            <a:r>
              <a:rPr lang="en-US" sz="20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……………………........................................................................................................................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9.  ข้อ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เสนอแนะ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r>
              <a:rPr lang="th-TH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000" baseline="-250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5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10.   ผู้มีส่วนร่วมในการดำเนินการ (ถ้ามี)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000" baseline="-25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r>
              <a:rPr lang="th-TH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บรรณานุกรม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100"/>
              </a:lnSpc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ภาคผนวก (ถ้ามี) </a:t>
            </a:r>
            <a:r>
              <a:rPr lang="en-US" sz="2000" baseline="-25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136632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50500" y="332656"/>
            <a:ext cx="9205018" cy="61926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endParaRPr lang="th-TH" sz="2000" b="1" spc="40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600" b="1" spc="40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000" b="1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 ตา</a:t>
            </a:r>
            <a:r>
              <a:rPr lang="th-TH" sz="2000" b="1" spc="40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รางที่</a:t>
            </a:r>
            <a:r>
              <a:rPr lang="th-TH" sz="2000" b="1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					        	           </a:t>
            </a:r>
            <a:r>
              <a:rPr lang="th-TH" sz="2000" b="1" spc="40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หน้า</a:t>
            </a:r>
            <a:r>
              <a:rPr lang="th-TH" sz="2000" b="1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r>
              <a:rPr lang="th-TH" sz="1000" b="1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000" b="1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b="1" spc="40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000" spc="40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1   ............................................................................................................................... </a:t>
            </a:r>
            <a:r>
              <a:rPr lang="th-TH" sz="2000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?</a:t>
            </a:r>
          </a:p>
          <a:p>
            <a:r>
              <a:rPr lang="th-TH" sz="2000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spc="40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2   ............................................................................................................................... </a:t>
            </a:r>
            <a:r>
              <a:rPr lang="th-TH" sz="2000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?</a:t>
            </a:r>
          </a:p>
          <a:p>
            <a:r>
              <a:rPr lang="th-TH" sz="2000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spc="40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3   ............................................................................................................................... </a:t>
            </a:r>
            <a:r>
              <a:rPr lang="th-TH" sz="2000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?</a:t>
            </a:r>
          </a:p>
          <a:p>
            <a:r>
              <a:rPr lang="th-TH" sz="2000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2000" spc="40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4  ................................................................................................................................ </a:t>
            </a:r>
            <a:r>
              <a:rPr lang="th-TH" sz="2000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?   	      </a:t>
            </a:r>
          </a:p>
          <a:p>
            <a:r>
              <a:rPr lang="th-TH" sz="2000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spc="40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5   ............................................................................................................................... </a:t>
            </a:r>
            <a:r>
              <a:rPr lang="th-TH" sz="2000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?</a:t>
            </a:r>
          </a:p>
          <a:p>
            <a:r>
              <a:rPr lang="th-TH" sz="2000" b="1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					     	       	       </a:t>
            </a:r>
          </a:p>
          <a:p>
            <a:r>
              <a:rPr lang="th-TH" sz="1800" b="1" spc="4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17513" y="836712"/>
            <a:ext cx="205151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ค</a:t>
            </a:r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200" b="1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สารบัญตาราง (ถ้ามี)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40547588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50500" y="332656"/>
            <a:ext cx="9205018" cy="61926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endParaRPr lang="th-TH" sz="20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6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ภาพที่</a:t>
            </a:r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			        	              หน้า	</a:t>
            </a:r>
          </a:p>
          <a:p>
            <a:endParaRPr lang="th-TH" sz="10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2000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1   </a:t>
            </a:r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  ?</a:t>
            </a:r>
          </a:p>
          <a:p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2   </a:t>
            </a:r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  ?</a:t>
            </a:r>
          </a:p>
          <a:p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2000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   ..............................................................................................................................  ?</a:t>
            </a:r>
          </a:p>
          <a:p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4   </a:t>
            </a:r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  ? 	      </a:t>
            </a:r>
          </a:p>
          <a:p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5   </a:t>
            </a:r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  ?</a:t>
            </a:r>
          </a:p>
          <a:p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			     	       	       </a:t>
            </a:r>
          </a:p>
          <a:p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16889" y="880265"/>
            <a:ext cx="205151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ง</a:t>
            </a:r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200" b="1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สารบัญภาพ (ถ้ามี)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960008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50500" y="332656"/>
            <a:ext cx="9205018" cy="61926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endParaRPr lang="th-TH" sz="26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แผนภูมิที่</a:t>
            </a:r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			            	            หน้า	</a:t>
            </a:r>
          </a:p>
          <a:p>
            <a:r>
              <a:rPr lang="th-TH" sz="1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b="1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000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  </a:t>
            </a:r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  ?</a:t>
            </a:r>
          </a:p>
          <a:p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2   </a:t>
            </a:r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  ?</a:t>
            </a:r>
          </a:p>
          <a:p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3   </a:t>
            </a:r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  ?</a:t>
            </a:r>
          </a:p>
          <a:p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4   </a:t>
            </a:r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  ? 	</a:t>
            </a:r>
          </a:p>
          <a:p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2000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000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   ...........................................................................................................................  ?</a:t>
            </a:r>
          </a:p>
          <a:p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			     	       	       </a:t>
            </a:r>
          </a:p>
          <a:p>
            <a:r>
              <a:rPr lang="th-TH" sz="18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17513" y="980729"/>
            <a:ext cx="205151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จ</a:t>
            </a:r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>
              <a:spcBef>
                <a:spcPts val="1200"/>
              </a:spcBef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สารบัญแผนภูมิ (ถ้ามี)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36757950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168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29" name="Rectangle 25"/>
          <p:cNvSpPr>
            <a:spLocks noChangeArrowheads="1"/>
          </p:cNvSpPr>
          <p:nvPr/>
        </p:nvSpPr>
        <p:spPr bwMode="auto">
          <a:xfrm>
            <a:off x="2648744" y="105965"/>
            <a:ext cx="4357679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altLang="th-TH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ผลงานที่เป็นผลการดำเนินงานที่ผ่านมา </a:t>
            </a:r>
            <a:endParaRPr kumimoji="0" lang="en-US" altLang="th-TH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0" name="Rectangle 26"/>
          <p:cNvSpPr>
            <a:spLocks noChangeArrowheads="1"/>
          </p:cNvSpPr>
          <p:nvPr/>
        </p:nvSpPr>
        <p:spPr bwMode="auto">
          <a:xfrm>
            <a:off x="1208584" y="621946"/>
            <a:ext cx="600196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altLang="th-TH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ชื่อผลงาน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…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……………………………………………………………………………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27"/>
          <p:cNvSpPr>
            <a:spLocks noChangeArrowheads="1"/>
          </p:cNvSpPr>
          <p:nvPr/>
        </p:nvSpPr>
        <p:spPr bwMode="auto">
          <a:xfrm>
            <a:off x="1208584" y="1238811"/>
            <a:ext cx="6102953" cy="2646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ระยะเวลาที่ดำเนินการ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…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……………………………..………………….…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3.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ความรู้ทางวิชาการหรือแนวคิดที่ใช้ในการดำเนินการ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1600" dirty="0"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 </a:t>
            </a:r>
            <a:r>
              <a:rPr lang="th-TH" altLang="th-TH" sz="1600" dirty="0" smtClean="0"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        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3.1……………………………………………………………………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         3.2 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………………………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....................................................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……………………………………………………..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         3.3 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………………………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....................................................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Angsana New" panose="02020603050405020304" pitchFamily="18" charset="-34"/>
                <a:cs typeface="TH SarabunPSK" panose="020B0500040200020003" pitchFamily="34" charset="-34"/>
              </a:rPr>
              <a:t>……………………………………………………..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5" name="Rectangle 28"/>
          <p:cNvSpPr>
            <a:spLocks noChangeArrowheads="1"/>
          </p:cNvSpPr>
          <p:nvPr/>
        </p:nvSpPr>
        <p:spPr bwMode="auto">
          <a:xfrm>
            <a:off x="1208203" y="3412194"/>
            <a:ext cx="7699931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4. สรุปสาระสำคัญ ขั้นตอนการดำเนินการ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	          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ข้อความ 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</a:t>
            </a:r>
            <a:r>
              <a:rPr lang="en-US" altLang="th-TH" sz="16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….……………………………………………………………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……..………………………………………………………………………………………………………………………………………………………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       4.1 </a:t>
            </a: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สรุปสาระสำคัญ</a:t>
            </a:r>
            <a:r>
              <a:rPr kumimoji="0" lang="th-TH" alt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lang="th-TH" altLang="th-TH" sz="16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lang="th-TH" altLang="th-TH" sz="1600" b="1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                   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        </a:t>
            </a:r>
            <a:r>
              <a:rPr kumimoji="0" lang="en-US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4.2 </a:t>
            </a: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ขั้นตอนการดำเนินการ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		  ……………………………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…………………………………………………………………………………………………………………………………………………………….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5. </a:t>
            </a: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ผลสำเร็จของงาน (เชิงปริมาณ/คุณภาพ)</a:t>
            </a:r>
            <a:r>
              <a:rPr kumimoji="0" lang="th-TH" alt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…………………………………………………………………………………………………………………………………………………………….…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……………………………………………………………………………………………………………………………………………………………….</a:t>
            </a:r>
            <a:r>
              <a:rPr kumimoji="0" lang="en-US" altLang="th-TH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0779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776536" y="374214"/>
            <a:ext cx="7920880" cy="6007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>
              <a:spcBef>
                <a:spcPts val="600"/>
              </a:spcBef>
            </a:pPr>
            <a:endParaRPr lang="th-TH" sz="12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spcBef>
                <a:spcPts val="3600"/>
              </a:spcBef>
            </a:pPr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endParaRPr lang="th-TH" sz="2000" b="1" spc="4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spcBef>
                <a:spcPts val="3600"/>
              </a:spcBef>
            </a:pPr>
            <a:endParaRPr lang="th-TH" sz="20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177800"/>
            <a:r>
              <a:rPr lang="th-TH" sz="24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6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endParaRPr lang="th-TH" sz="6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600"/>
            <a:r>
              <a:rPr lang="th-TH" sz="24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355600"/>
            <a:endParaRPr lang="th-TH" sz="24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600"/>
            <a:endParaRPr lang="th-TH" sz="24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600"/>
            <a:endParaRPr lang="th-TH" sz="24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600"/>
            <a:endParaRPr lang="th-TH" sz="24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b="1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b="1" dirty="0"/>
              <a:t>9. ข้อเสนอแนะ  </a:t>
            </a:r>
            <a:r>
              <a:rPr lang="th-TH" dirty="0"/>
              <a:t>(ขนาดตัวอักษร 18 ตัวหนา)</a:t>
            </a:r>
            <a:endParaRPr lang="en-US" dirty="0"/>
          </a:p>
          <a:p>
            <a:r>
              <a:rPr lang="en-US" dirty="0"/>
              <a:t>…………………………………………………………</a:t>
            </a:r>
            <a:r>
              <a:rPr lang="th-TH" dirty="0"/>
              <a:t>(ขนาดตัวอักษร </a:t>
            </a:r>
            <a:r>
              <a:rPr lang="th-TH" dirty="0" smtClean="0"/>
              <a:t>ปกติ</a:t>
            </a:r>
            <a:r>
              <a:rPr lang="th-TH" dirty="0"/>
              <a:t>)...</a:t>
            </a:r>
            <a:r>
              <a:rPr lang="en-US" dirty="0"/>
              <a:t>………………………………………………………..</a:t>
            </a:r>
          </a:p>
          <a:p>
            <a:r>
              <a:rPr lang="en-US" dirty="0" smtClean="0"/>
              <a:t>………………………………………………………………</a:t>
            </a:r>
          </a:p>
          <a:p>
            <a:r>
              <a:rPr lang="en-US" dirty="0"/>
              <a:t> </a:t>
            </a:r>
            <a:r>
              <a:rPr lang="en-US" dirty="0" smtClean="0"/>
              <a:t>  ……………………………………………………………………………………..</a:t>
            </a:r>
            <a:endParaRPr lang="en-US" dirty="0"/>
          </a:p>
          <a:p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</a:p>
          <a:p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</a:t>
            </a:r>
          </a:p>
          <a:p>
            <a:endParaRPr lang="th-TH" sz="20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0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0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600">
              <a:spcBef>
                <a:spcPts val="1800"/>
              </a:spcBef>
            </a:pPr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18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8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7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endParaRPr lang="th-TH" sz="18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0012" y="-133616"/>
            <a:ext cx="20515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2400"/>
              </a:spcBef>
            </a:pPr>
            <a:endParaRPr lang="th-TH" sz="2000" b="1" spc="40" dirty="0" smtClean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spcBef>
                <a:spcPts val="2400"/>
              </a:spcBef>
            </a:pPr>
            <a:r>
              <a:rPr lang="th-TH" sz="2000" b="1" spc="40" dirty="0" smtClean="0">
                <a:solidFill>
                  <a:schemeClr val="accent3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2000" b="1" spc="40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1801250" y="1004422"/>
            <a:ext cx="6912768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6. การนำไปใช้ประโยชน์/ผลกระทบ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   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(ขนาดตัวอักษร 18 ตัวหนา)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1803513" y="1526907"/>
            <a:ext cx="6085320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en-US" altLang="th-TH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7. </a:t>
            </a: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ความยุ่งยากและซับซ้อนในการดำเนินการ</a:t>
            </a:r>
            <a:r>
              <a:rPr kumimoji="0" lang="en-US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/</a:t>
            </a: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ปัญหา/อุปสรรค</a:t>
            </a:r>
            <a:r>
              <a:rPr kumimoji="0" lang="th-TH" alt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1801250" y="2511792"/>
            <a:ext cx="7151374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en-US" altLang="th-TH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8. </a:t>
            </a: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ปัญหาและอุปสรรคในการดำเนินการ</a:t>
            </a:r>
            <a:r>
              <a:rPr kumimoji="0" lang="th-TH" alt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………………………………………………………..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……………………………………………………………………………………………………………………………………………………………..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	</a:t>
            </a: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1801250" y="5013176"/>
            <a:ext cx="672725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en-US" altLang="th-TH" sz="1800" b="1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10</a:t>
            </a:r>
            <a:r>
              <a:rPr kumimoji="0" lang="en-US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ผู้มีส่วนร่วมในผลงาน (ถ้ามี) </a:t>
            </a:r>
            <a:endParaRPr kumimoji="0" lang="en-US" altLang="th-TH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………………………………………………………..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……………………………………………………………………………………………………………………………………………………………..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	</a:t>
            </a: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5" name="Rectangle 7"/>
          <p:cNvSpPr>
            <a:spLocks noChangeArrowheads="1"/>
          </p:cNvSpPr>
          <p:nvPr/>
        </p:nvSpPr>
        <p:spPr bwMode="auto">
          <a:xfrm>
            <a:off x="1809551" y="4047485"/>
            <a:ext cx="672725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9. </a:t>
            </a: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ข้อเสนอแนะ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</a:t>
            </a:r>
            <a:r>
              <a:rPr kumimoji="0" lang="th-TH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</a:t>
            </a: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………………………………………………………..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……………………………………………………………………………………………………………………………………………………………..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	</a:t>
            </a: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5721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416496" y="374215"/>
            <a:ext cx="9001000" cy="59351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>
              <a:spcBef>
                <a:spcPts val="600"/>
              </a:spcBef>
            </a:pPr>
            <a:endParaRPr lang="th-TH" sz="12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spcBef>
                <a:spcPts val="3600"/>
              </a:spcBef>
            </a:pPr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endParaRPr lang="th-TH" sz="2000" b="1" spc="4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spcBef>
                <a:spcPts val="3600"/>
              </a:spcBef>
            </a:pPr>
            <a:endParaRPr lang="th-TH" sz="20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177800"/>
            <a:r>
              <a:rPr lang="th-TH" sz="24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6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endParaRPr lang="th-TH" sz="6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600"/>
            <a:r>
              <a:rPr lang="th-TH" sz="24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marL="355600"/>
            <a:endParaRPr lang="th-TH" sz="24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600"/>
            <a:endParaRPr lang="th-TH" sz="24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600"/>
            <a:endParaRPr lang="th-TH" sz="24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600"/>
            <a:endParaRPr lang="th-TH" sz="2400" b="1" spc="4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b="1" spc="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b="1" dirty="0"/>
              <a:t>9. ข้อเสนอแนะ  </a:t>
            </a:r>
            <a:r>
              <a:rPr lang="th-TH" dirty="0"/>
              <a:t>(ขนาดตัวอักษร 18 ตัวหนา)</a:t>
            </a:r>
            <a:endParaRPr lang="en-US" dirty="0"/>
          </a:p>
          <a:p>
            <a:r>
              <a:rPr lang="en-US" dirty="0"/>
              <a:t>…………………………………………………………</a:t>
            </a:r>
            <a:r>
              <a:rPr lang="th-TH" dirty="0"/>
              <a:t>(ขนาดตัวอักษร </a:t>
            </a:r>
            <a:r>
              <a:rPr lang="th-TH" dirty="0" smtClean="0"/>
              <a:t>ปกติ</a:t>
            </a:r>
            <a:r>
              <a:rPr lang="th-TH" dirty="0"/>
              <a:t>)...</a:t>
            </a:r>
            <a:r>
              <a:rPr lang="en-US" dirty="0"/>
              <a:t>……</a:t>
            </a:r>
            <a:r>
              <a:rPr lang="en-US" dirty="0" smtClean="0"/>
              <a:t>……</a:t>
            </a:r>
            <a:r>
              <a:rPr lang="en-US" dirty="0"/>
              <a:t>…………………………………………..</a:t>
            </a:r>
          </a:p>
          <a:p>
            <a:r>
              <a:rPr lang="en-US" dirty="0" smtClean="0"/>
              <a:t>………………………………………………………………</a:t>
            </a:r>
          </a:p>
          <a:p>
            <a:r>
              <a:rPr lang="en-US" dirty="0"/>
              <a:t> </a:t>
            </a:r>
            <a:r>
              <a:rPr lang="en-US" dirty="0" smtClean="0"/>
              <a:t>  ……………………………………………………………………………………..</a:t>
            </a:r>
            <a:endParaRPr lang="en-US" dirty="0"/>
          </a:p>
          <a:p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</a:p>
          <a:p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</a:t>
            </a:r>
          </a:p>
          <a:p>
            <a:endParaRPr lang="th-TH" sz="20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0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0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600">
              <a:spcBef>
                <a:spcPts val="1800"/>
              </a:spcBef>
            </a:pPr>
            <a:r>
              <a:rPr lang="th-TH" sz="20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18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8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700" b="1" spc="4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endParaRPr lang="th-TH" sz="1800" b="1" spc="4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0012" y="-133616"/>
            <a:ext cx="20515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2400"/>
              </a:spcBef>
            </a:pPr>
            <a:endParaRPr lang="th-TH" sz="2000" b="1" spc="40" dirty="0" smtClean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spcBef>
                <a:spcPts val="2400"/>
              </a:spcBef>
            </a:pPr>
            <a:r>
              <a:rPr lang="th-TH" sz="2000" b="1" spc="40" dirty="0" smtClean="0">
                <a:solidFill>
                  <a:schemeClr val="accent3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2000" b="1" spc="40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1208584" y="-33306"/>
            <a:ext cx="8280920" cy="6678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บรรณานุกรม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 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วรณี จิเจริญ .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เอกสารประกอบคำบรรยายวิชาทฤษฎีเศรษฐศาสตร์จุลภาค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EC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708) . กรุงเทพฯ , 2546 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สวัสดิภาพ กันทาธรรม .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การปรับปรุงระบบการจัดการงบประมาณ 40 ปี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สำนักงบประมาณ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. 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  สำนักนายกรัฐมนตรี . กรุงเทพฯ ,  2546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Williams Ervin . Participative Management : Concept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Theory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And Implementation . Atlanta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Georgia : Publishing Services Division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School of Business Administration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Georgia State University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1976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ทิพย์ ขันแก้ว .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วิธีสืบค้นการบริหารงบประมาณ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(ออนไลน์) . เข้าถึงได้จาก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2000" u="sng" dirty="0">
                <a:latin typeface="TH SarabunPSK" panose="020B0500040200020003" pitchFamily="34" charset="-34"/>
                <a:cs typeface="TH SarabunPSK" panose="020B0500040200020003" pitchFamily="34" charset="-34"/>
                <a:hlinkClick r:id="rId2"/>
              </a:rPr>
              <a:t>http://mcu_buriram.igetweb.com/index.php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(วันที่ค้นข้อมูล 22 มิถุนายน 2554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endParaRPr lang="th-TH" sz="20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การเขียนบรรณานุกรม ให้เรียงลำดับดังนี้ 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ภาษาไทย    2. ภาษาอังกฤษ  3. สืบค้นจากเว็บไซด์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ภาษาไทยให้เรียงตามตัวอักษร ก – ฮ และต่อด้วย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A – Z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(ถ้ามี) 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958363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77600" y="3267418"/>
            <a:ext cx="175079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  <a:tabLst>
                <a:tab pos="180340" algn="l"/>
              </a:tabLst>
            </a:pPr>
            <a:r>
              <a:rPr lang="th-TH" b="1" dirty="0">
                <a:latin typeface="Cordia New" panose="020B0304020202020204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ภาคผนวก (ถ้ามี)</a:t>
            </a:r>
            <a:endParaRPr lang="en-US" sz="1800" dirty="0">
              <a:effectLst/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9094433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504" y="2636912"/>
            <a:ext cx="8865870" cy="1314472"/>
          </a:xfrm>
        </p:spPr>
        <p:txBody>
          <a:bodyPr>
            <a:normAutofit/>
          </a:bodyPr>
          <a:lstStyle/>
          <a:p>
            <a:pPr algn="ctr"/>
            <a:r>
              <a:rPr lang="th-TH" sz="6000" dirty="0" smtClean="0"/>
              <a:t>คำอธิบายการจัดทำผลงานวิชาการ</a:t>
            </a:r>
            <a:endParaRPr lang="th-TH" sz="6000" dirty="0"/>
          </a:p>
        </p:txBody>
      </p:sp>
    </p:spTree>
    <p:extLst>
      <p:ext uri="{BB962C8B-B14F-4D97-AF65-F5344CB8AC3E}">
        <p14:creationId xmlns:p14="http://schemas.microsoft.com/office/powerpoint/2010/main" val="39650110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8504" y="476673"/>
            <a:ext cx="9073008" cy="3144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ts val="24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th-TH" sz="1800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คำอธิบายเพิ่มเติม การ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จัดทำผลงานให้จัดทำเป็นรูปเล่ม โดยมีองค์ประกอบ 3 ส่วน ดังนี้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ts val="24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	 </a:t>
            </a:r>
            <a:r>
              <a:rPr lang="th-TH" sz="1800" b="1" u="sng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ส่วนที่ 1 ส่วนนำหรือส่วนประกอบตอนต้น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ประกอบด้วย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lvl="0" algn="thaiDist">
              <a:lnSpc>
                <a:spcPts val="2400"/>
              </a:lnSpc>
              <a:spcAft>
                <a:spcPts val="0"/>
              </a:spcAft>
            </a:pPr>
            <a:r>
              <a:rPr lang="th-TH" sz="1800" b="1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1. ปก</a:t>
            </a: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หน้า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ให้ใช้กระดาษที่เป็นปกแข็ง ระบุรายละเอียดเกี่ยวกับ ชื่อเรื่องที่จัดทำ ชื่อ – </a:t>
            </a:r>
            <a:r>
              <a:rPr lang="th-TH" sz="1800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นามสกุล และ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ตำแหน่งผู้จัดทำ ตำแหน่งเลขที่ </a:t>
            </a:r>
            <a:endParaRPr lang="th-TH" sz="1800" dirty="0" smtClean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lvl="0" algn="thaiDist">
              <a:lnSpc>
                <a:spcPts val="2400"/>
              </a:lnSpc>
              <a:spcAft>
                <a:spcPts val="0"/>
              </a:spcAft>
            </a:pP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sz="1800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และ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หน่วยงานที่สังกัด โดยระบุชื่อกองและกรม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lvl="0" algn="thaiDist">
              <a:lnSpc>
                <a:spcPts val="24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th-TH" sz="1800" b="1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2.  ปก</a:t>
            </a: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ใน  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ให้ใช้กระดาษ 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A4 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โดยระบุรายละเอียดเช่นเดียวกับปกหน้า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lvl="0" algn="thaiDist">
              <a:lnSpc>
                <a:spcPts val="24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th-TH" sz="1800" b="1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3.  คำ</a:t>
            </a: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นำ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เป็นการบอกให้ทราบถึงความเป็นมาหรือเหตุผลของการจัดทำผลงานการศึกษา</a:t>
            </a:r>
            <a:r>
              <a:rPr lang="th-TH" sz="1800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หรือวิเคราะห์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หรือวิจัยโดยย่อ หรืองานวิชาการนั้น ๆ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lvl="0" algn="thaiDist">
              <a:lnSpc>
                <a:spcPts val="24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4</a:t>
            </a:r>
            <a:r>
              <a:rPr lang="th-TH" sz="1800" b="1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  สารบัญ 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เป็นการเขียนโครงร่างหัวข้อเรื่อง หรือสาระสำคัญ ๆ ของผลงาน พร้อมทั้งระบุหน้า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ts val="24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พิมพ์</a:t>
            </a: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เพื่อให้ผู้ผ่านสามารถค้นหาได้โดยง่าย ถ้ามีตารางหรือภาพประกอบเป็นจำนวน</a:t>
            </a:r>
            <a:r>
              <a:rPr lang="th-TH" sz="1800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มาก</a:t>
            </a:r>
          </a:p>
          <a:p>
            <a:pPr algn="thaiDist">
              <a:lnSpc>
                <a:spcPts val="24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th-TH" sz="1800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ควร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แยกทำสารบัญตารางหรือสารบัญภาพต่างหากเพื่อให้ชัดเจนขึ้นด้วย 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ts val="22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	</a:t>
            </a:r>
            <a:endParaRPr lang="en-US" sz="18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4488" y="3621124"/>
            <a:ext cx="88569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           </a:t>
            </a:r>
            <a:r>
              <a:rPr lang="th-TH" sz="1800" b="1" u="sng" dirty="0" smtClean="0"/>
              <a:t>ส่วน</a:t>
            </a:r>
            <a:r>
              <a:rPr lang="th-TH" sz="1800" b="1" u="sng" dirty="0"/>
              <a:t>ที่ 2 ส่วนประกอบเนื้อหา (หัวข้อที่กำหนด)</a:t>
            </a:r>
            <a:endParaRPr lang="en-US" sz="1800" dirty="0"/>
          </a:p>
          <a:p>
            <a:pPr lvl="0" algn="thaiDist"/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1. ชื่อ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 (ระบุชื่อเรื่องตามเค้าโครงเรื่องที่เสนอ)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ในการตั้งชื่อเรื่องหรือกำหนดหัวข้อ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ผลงานทางวิชาการควรเกี่ยวข้องกับการดำเนินงานและผลงานที่เกิดจากการ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ปฏิบัติงานที่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ผ่านมาของผู้ขอรับการประเมินควรตั้งชื่อเรื่องให้กระชับ เฉพาะเจาะจง สอดคล้องเกื้อกูล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กับ</a:t>
            </a:r>
          </a:p>
          <a:p>
            <a:pPr algn="thaiDist"/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หน้าที่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ความรับผิดชอบหลักของตำแหน่งที่จะแต่งตั้งชัดเจนสอดคล้องกับผลงาน 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จะต้องเป็น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ผลงานที่ปฏิบัติจริง เนื้อหาของผลงานมีองค์ประกอบที่ครบถ้วนมีรายละเอียด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ที่ชัดเจนถูกต้อง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ตรงตามชื่อเรื่อง มีข้อมูลที่อ้างอิง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</a:t>
            </a:r>
            <a:endParaRPr lang="en-US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768165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32520" y="1124744"/>
            <a:ext cx="9001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 ระยะเวลา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ที่ดำเนินการ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ให้ระบุช่วงระยะเวลา (ปี พ.ศ.) ที่ได้ปฏิบัติงานตามผลงานที่เสนอ โดย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ระบุระยะเวลาตั้งแต่วันที่เริ่มดำเนินการจนถึงวันที่สิ้นสุดโครงการ ทั้งนี้ ผลงานดังกล่าวจะต้องเป็นผลการดำเนินการที่เสร็จสิ้นก่อนวันส่งเอกสารประกอบการคัดเลือกบุคคล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เช่น ตั้งแต่เดือนมิถุนายน – ตุลาคม 2559 หรือปีงบประมาณ 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พ.ศ. 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2560 </a:t>
            </a:r>
            <a:endParaRPr lang="th-TH" sz="2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3. ความรู้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ทางวิชาการ แนวคิด ทฤษฎีที่ใช้ในการดำเนินการ 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เป็นการนำเสนอหัวข้อความรู้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ทางวิชาการ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ที่เกี่ยวกับงานที่ปฏิบัติหน้าที่ในงานนั้น ๆ หรือแนวคิดที่อ้างอิงถูกต้องและทันสมัย สอดคล้องกับเนื้อหาผลงาน และมีการนำความรู้หรือแนวคิด ทฤษฎี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อ้างอิงไปใช้ในการวิเคราะห์ กำหนดขั้นตอนการดำเนินการ การแก้ปัญหา หรือการตัดสินใจในการดำเนินการผลงานนั้น เช่น ความรู้ด้านกฎหมายที่เกี่ยวข้อง แนวคิด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ทฤษฎี ที่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เกี่ยวข้องกับการดำเนินการ โดยต้อง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สัมพันธ์</a:t>
            </a:r>
          </a:p>
          <a:p>
            <a:pPr lvl="0"/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กับ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ที่นำเสนอโดยตรงเพื่อนำไปเขียนอธิบายเชื่อมโยงไปสู่หัวข้อสรุปสาระและขั้นตอนการดำเนินการในข้อถัดไป และจะต้องนำไปเขียนอ้างอิงแหล่งที่มาที่เชื่อถือได้ด้วย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84509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504" y="404664"/>
            <a:ext cx="9073008" cy="5357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ts val="2900"/>
              </a:lnSpc>
            </a:pP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4. สรุป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สาระขั้นตอนการดำเนินการและเป้าหมายของงาน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900"/>
              </a:lnSpc>
            </a:pP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ให้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สรุปรายละเอียดของงานและขั้นตอนในการปฏิบัติงานให้ครบถ้วน หากเป็นผลงาน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ที่ผู้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ขอรับการประเมินดำเนินการโดยตรง ให้ระบุตั้งแต่ช่วงต้นให้ชัดเจนว่าเป็นผู้ขอรับการ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ประเมินปฏิบัติ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ในส่วนขั้นตอนที่นำเสนอ โดยมีการเชื่อมโยงนำความรู้ทางวิชาการหรือแนวความคิดจาก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ที่นำเสนอและเขียนเป็นลำดับขั้นตอนการดำเนินการในงานที่ผู้ขอรับการประเมินเป็น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ผู้ปฏิบัติ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โดยตรงให้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ชัดเจนประกอบด้วย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 ส่วน ดังนี้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lnSpc>
                <a:spcPts val="2900"/>
              </a:lnSpc>
            </a:pP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1) สรุป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สาระ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ให้มีการสรุปสาระของเรื่องที่ทำการศึกษาวิเคราะห์รวบรวม การ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ดำเนินการเรื่อง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นี้เพื่ออะไร ให้บรรลุเป้าหมายหรือผลสัมฤทธิ์เรื่องอะไร (เขียนในลักษณะเดียวกับ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หลักการและ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เหตุผล) 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โดยเน้นระบุว่าผู้ขอรับการประเมินเป็นผู้ดำเนินการหรือได้รับมอบหมายให้ปฏิบัติงาน </a:t>
            </a:r>
            <a:endParaRPr lang="th-TH" sz="2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lnSpc>
                <a:spcPts val="2900"/>
              </a:lnSpc>
            </a:pPr>
            <a:endParaRPr lang="th-TH" sz="2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2900"/>
              </a:lnSpc>
            </a:pP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2) ขั้นตอน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การดำเนินการ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ควรมีแผนผังขั้นตอนกระบวนการที่ดำเนินการที่ชัดเจน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ประกอบการดำเนินการ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โดยเฉพาะในส่วนที่ผู้ขอรับการประเมินเป็นผู้ดำเนินการ 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ทั้ง 2 องค์ประกอบ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นี้จะต้อง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เขียนให้มีความเกี่ยวข้อง สอดคล้อง เชื่อมโยงกัน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ในหัวข้อนี้เป็นหัวใจสำคัญของ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การถ่ายทอด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 ความชำนาญงาน ความเชี่ยวชาญในงานและการสั่งสมจาก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ประสบการณ์</a:t>
            </a:r>
          </a:p>
          <a:p>
            <a:pPr>
              <a:lnSpc>
                <a:spcPts val="2900"/>
              </a:lnSpc>
            </a:pP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ผู้ขอรับการประเมินเป็นผู้รับผิดชอบดำเนินงาน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016957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0512" y="1196752"/>
            <a:ext cx="914501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5. ผลสำเร็จ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ของงาน (เชิงปริมาณ/เชิงคุณภาพ)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ให้อธิบายผลสำเร็จของงานที่เกิดจากการดำเนินการตามช่วงระยะเวลาที่นำเสนอและที่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เกิดจาก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การปฏิบัติงานโดยตรง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มีข้อมูลทั้งเชิงปริมาณ และเชิงคุณภาพ ให้เขียนแยกประเด็นในแต่ละหัวข้อให้ชัดเจน ดังนี้ </a:t>
            </a:r>
            <a:endParaRPr lang="th-TH" sz="2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- ผลสำเร็จ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ของงานเชิงปริมาณ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ผลงานที่เป็นจำนวนวัดได้เมื่อเปรียบเทียบกับเป้าหมายหรือข้อตกลง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</a:p>
          <a:p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ได้กำหนด หากมีรายละเอียดของผลงานในเชิงปริมาณให้นำไปไว้ใน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ภาคผนวก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</a:p>
          <a:p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- ผลสำเร็จ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ของงานเชิงคุณภาพ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หมายถึง ผลงานเชิงคุณภาพ เช่น ความถูกต้อง ความเรียบร้อยและความครบถ้วนสมบูรณ์ ความรวดเร็ว ตรงเวลา ความคุ้มค่า ความสะดวก ความเป็นมาตรฐาน ฯลฯ ที่ได้แสดงให้เห็นถึงการ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บรรลุ</a:t>
            </a:r>
          </a:p>
          <a:p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ของผลงาน รวมทั้งตอบสนองนโยบาย แนวคิด ยุทธศาสตร์ 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454738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6536" y="548680"/>
            <a:ext cx="8640960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6. การ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นำไปใช้ประโยชน์/ผลกระทบ 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ให้อธิบายประโยชน์ที่คาดว่าจะได้รับจากการนำเสนอผลงานเรื่องนี้เป็นประโยชน์ในด้าน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ใดบ้าง</a:t>
            </a:r>
          </a:p>
          <a:p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หรือกับ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ใครบ้าง และสามารถนำไปปฏิบัติได้จริง โดยสามารถนำผลงานไปใช้ประโยชน์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ทั้งทางตรง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และทางอ้อม </a:t>
            </a:r>
            <a:endParaRPr lang="th-TH" sz="2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7. ความ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ยุ่งยากซับซ้อนในการดำเนินการ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ให้อธิ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บายเกี่ยวกับปัจจัยที่ส่งผลให้เกิดความยุ่งยาก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ปัญหาและ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อุปสรรคที่เกิดจากการ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ปฏิบัติงานใน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หน้าที่โดยตรงมีความยุ่งยากซับซ้อนเพียงใด มีปัญหาอุปสรรคข้อจำกัดในการ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ปฏิบัติงานอย่างไร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เช่น ประเด็นปัญหาด้านเจ้าหน้าที่ ด้านกระบวนการขั้นตอน ด้านกฎหมาย ด้าน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ระบบเทคโนโลยี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สารสนเทศ คอมพิวเตอร์ เป็นต้น </a:t>
            </a:r>
            <a:endParaRPr lang="th-TH" sz="2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8. 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ปัญหาและอุปสรรคในการดำเนินการ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ให้ระบุถึงปัญหาและอุปสรรคที่พบระหว่างดำเนินการทำให้เป็นอุปสรรคต่อการปฏิบัติงานของ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ผู้ขอรับการประเมิน โดยนำเสนอเป็นข้อ ๆ 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740825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2520" y="548680"/>
            <a:ext cx="856895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9. 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เป็น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การเสนอแนะแนวทางหรือวิธีการแก้ไขปัญหาอุปสรคที่พบจากการดำเนินการในเรื่อง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ที่นำเสนอ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ซึ่งข้อเสนอแนะต้องสอดคล้องและสัมพันธ์กับการนำเสนอปัญหาอุปสรรคในข้อ 7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การเสนอแนะแนวทางในการแก้ไขปัญหา รวมทั้งข้อเสนอแนะเพิ่มเติมเพื่อป้องกันปัญหาที่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มีแนวโน้ม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จะเกิดขึ้นในอนาคตได้อีก หรือ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b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การพัฒนางานให้มีประสิทธิภาพเพิ่มขึ้น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ควร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เป็นแนวทางที่มีการคิดริเริ่มมีความเป็นรูปธรรม สามารถนำไป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ปฏิบัติ</a:t>
            </a:r>
            <a:b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ได้จริง</a:t>
            </a:r>
          </a:p>
          <a:p>
            <a:pPr lvl="0"/>
            <a:endParaRPr lang="th-TH" sz="2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10. การ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เผยแพร่ผลงาน (ถ้ามี)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ให้ผู้ขอรับการประเมินระบุช่องทางที่มีการนำผลงานที่เสนอไปเผยแพร่ เช่น ทางเว็บไซต์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ของส่วน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ราชการ สื่ออิเล็กทรอนิกส์ การประชุม การเป็นวิทยากรในโครงการต่าง ๆ เป็นต้น </a:t>
            </a:r>
            <a:endParaRPr lang="th-TH" sz="2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11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มีส่วนร่วมในผลงาน (ถ้ามี)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ให้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ระบุชื่อ – สกุล ผู้มีส่วนร่วมในผลงาน พร้อมลงลายมือชื่อรับรองและกำหนดสัดส่วนให้ครบถ้วน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974571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504" y="548680"/>
            <a:ext cx="878497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b="1" u="sng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b="1" u="sng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</a:t>
            </a:r>
            <a:r>
              <a:rPr lang="th-TH" sz="22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 3 ส่วนอ้างอิง/ภาคผนวก (ถ้ามี)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บรรณานุกรม  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เป็น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การแสดงแหล่งที่มาของข้อมูลหรือข้อความที่ผู้ขอรับการประเมินผลงานนำมาใช้อ้างอิง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ทำ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ให้ผู้อ่านสามารถติดตามและตรวจสอบแหล่งที่มาได้เป็นการยืนยันความน่าเชื่อถือ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และให้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เกียรติแก่องค์กรหรือบุคคล ผู้เป็นเจ้าของข้อมูลหรือหลักการ แนวคิด ทฤษฎีต่าง ๆ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เอกสารอ้างอิง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ได้มาจากแหล่งค้นคว้าหลายแห่ง เช่น หนังสือ วารสาร วิทยานิพนธ์ เอกสารทางวิชาการ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เอกสารจากสื่ออิเล็กทรอนิกส์ </a:t>
            </a:r>
            <a:endParaRPr lang="th-TH" sz="2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 ภาคผนวก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เป็นการเสนอเอกสารประกอบที่เกี่ยวข้องกับการจัดทำผลงานทางวิชาการ เช่น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แบบสอบถาม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ความพึงพอใจ แบบฟอร์มบันทึกข้อมูลต่าง ๆ หนังสือเวียนที่เกี่ยวข้อง เป็นต้น</a:t>
            </a:r>
          </a:p>
        </p:txBody>
      </p:sp>
    </p:spTree>
    <p:extLst>
      <p:ext uri="{BB962C8B-B14F-4D97-AF65-F5344CB8AC3E}">
        <p14:creationId xmlns:p14="http://schemas.microsoft.com/office/powerpoint/2010/main" val="167513460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3976" y="989848"/>
            <a:ext cx="6863984" cy="1296144"/>
          </a:xfrm>
          <a:noFill/>
          <a:ln w="7620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00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รูปแบบการจัดทำข้อเสนอแนวคิด</a:t>
            </a:r>
          </a:p>
        </p:txBody>
      </p:sp>
      <p:pic>
        <p:nvPicPr>
          <p:cNvPr id="2050" name="Picture 2" descr="C:\Users\LEMEL\Documents\coffeedrawing draw imagine kid.jpg"/>
          <p:cNvPicPr>
            <a:picLocks noChangeAspect="1" noChangeArrowheads="1"/>
          </p:cNvPicPr>
          <p:nvPr/>
        </p:nvPicPr>
        <p:blipFill>
          <a:blip r:embed="rId2" cstate="print"/>
          <a:srcRect l="2266" t="765" r="2567" b="15624"/>
          <a:stretch>
            <a:fillRect/>
          </a:stretch>
        </p:blipFill>
        <p:spPr bwMode="auto">
          <a:xfrm>
            <a:off x="3381364" y="2285992"/>
            <a:ext cx="3143272" cy="3068432"/>
          </a:xfrm>
          <a:prstGeom prst="rect">
            <a:avLst/>
          </a:prstGeom>
          <a:noFill/>
        </p:spPr>
      </p:pic>
      <p:pic>
        <p:nvPicPr>
          <p:cNvPr id="2052" name="Picture 4" descr="D:\User Profile\USER\Desktop\4kr\books-42701_6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59">
            <a:off x="5631099" y="2422826"/>
            <a:ext cx="670601" cy="66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86239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809596" y="1214425"/>
            <a:ext cx="8215370" cy="1111249"/>
          </a:xfr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sz="37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ตัวอักษรและขนาดที่ใช้ในการจัดทำข้อเสนอแนวคิด</a:t>
            </a: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952605" y="2635772"/>
            <a:ext cx="6000792" cy="2364864"/>
          </a:xfrm>
          <a:prstGeom prst="rect">
            <a:avLst/>
          </a:prstGeom>
          <a:solidFill>
            <a:srgbClr val="D6F6F4"/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endParaRPr lang="th-TH" sz="2600" b="1" dirty="0"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th-TH" sz="2600" b="1" dirty="0">
                <a:latin typeface="TH SarabunPSK" pitchFamily="34" charset="-34"/>
                <a:cs typeface="TH SarabunPSK" pitchFamily="34" charset="-34"/>
              </a:rPr>
              <a:t>ตัวอักษร </a:t>
            </a:r>
            <a:r>
              <a:rPr lang="en-US" sz="2600" b="1" dirty="0">
                <a:latin typeface="TH SarabunPSK" pitchFamily="34" charset="-34"/>
                <a:cs typeface="TH SarabunPSK" pitchFamily="34" charset="-34"/>
              </a:rPr>
              <a:t>TH </a:t>
            </a:r>
            <a:r>
              <a:rPr lang="en-US" sz="2600" b="1" dirty="0" err="1">
                <a:latin typeface="TH SarabunPSK" pitchFamily="34" charset="-34"/>
                <a:cs typeface="TH SarabunPSK" pitchFamily="34" charset="-34"/>
              </a:rPr>
              <a:t>SarabunPSK</a:t>
            </a:r>
            <a:r>
              <a:rPr lang="en-US" sz="2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600" b="1" dirty="0">
                <a:latin typeface="TH SarabunPSK" pitchFamily="34" charset="-34"/>
                <a:cs typeface="TH SarabunPSK" pitchFamily="34" charset="-34"/>
              </a:rPr>
              <a:t>ขนาด 18</a:t>
            </a:r>
            <a:endParaRPr lang="en-US" sz="2600" b="1" dirty="0">
              <a:latin typeface="TH SarabunPSK" pitchFamily="34" charset="-34"/>
              <a:cs typeface="TH SarabunPSK" pitchFamily="34" charset="-34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th-TH" sz="2600" b="1" dirty="0">
                <a:latin typeface="TH SarabunPSK" pitchFamily="34" charset="-34"/>
                <a:cs typeface="TH SarabunPSK" pitchFamily="34" charset="-34"/>
              </a:rPr>
              <a:t>หัวข้อเรื่องใช้ตัวหนา ขนาด 20</a:t>
            </a:r>
          </a:p>
          <a:p>
            <a:pPr fontAlgn="auto">
              <a:spcAft>
                <a:spcPts val="1200"/>
              </a:spcAft>
              <a:defRPr/>
            </a:pPr>
            <a:r>
              <a:rPr lang="th-TH" sz="2600" b="1" dirty="0">
                <a:latin typeface="TH SarabunPSK" pitchFamily="34" charset="-34"/>
                <a:cs typeface="TH SarabunPSK" pitchFamily="34" charset="-34"/>
              </a:rPr>
              <a:t>เนื้อหาข้อเสนอแนวคิดมีข้อความไม่น้อยกว่า 5 แผ่น</a:t>
            </a:r>
          </a:p>
          <a:p>
            <a:pPr fontAlgn="auto">
              <a:spcAft>
                <a:spcPts val="0"/>
              </a:spcAft>
              <a:defRPr/>
            </a:pPr>
            <a:endParaRPr lang="th-TH" sz="2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247" name="TextBox 5"/>
          <p:cNvSpPr txBox="1">
            <a:spLocks noChangeArrowheads="1"/>
          </p:cNvSpPr>
          <p:nvPr/>
        </p:nvSpPr>
        <p:spPr bwMode="auto">
          <a:xfrm>
            <a:off x="8930887" y="5157789"/>
            <a:ext cx="1847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/>
            <a:endParaRPr lang="th-TH">
              <a:latin typeface="Verdana" pitchFamily="34" charset="0"/>
              <a:cs typeface="FreesiaUPC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186892" y="711184"/>
            <a:ext cx="1266306" cy="36036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5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25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ซม.</a:t>
            </a: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603788" y="3214686"/>
            <a:ext cx="1134505" cy="3603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5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25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ซม.</a:t>
            </a: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8078658" y="3429000"/>
            <a:ext cx="1089187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5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1.5 </a:t>
            </a:r>
            <a:r>
              <a:rPr lang="th-TH" sz="25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ซม.</a:t>
            </a: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5381630" y="5783282"/>
            <a:ext cx="1134505" cy="3603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5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25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ซม.</a:t>
            </a:r>
          </a:p>
        </p:txBody>
      </p:sp>
      <p:sp>
        <p:nvSpPr>
          <p:cNvPr id="16" name="ลูกศรลง 15"/>
          <p:cNvSpPr/>
          <p:nvPr/>
        </p:nvSpPr>
        <p:spPr>
          <a:xfrm>
            <a:off x="4667248" y="714356"/>
            <a:ext cx="500066" cy="642942"/>
          </a:xfrm>
          <a:prstGeom prst="downArrow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ลูกศรขวา 17"/>
          <p:cNvSpPr/>
          <p:nvPr/>
        </p:nvSpPr>
        <p:spPr>
          <a:xfrm>
            <a:off x="809596" y="3786190"/>
            <a:ext cx="714380" cy="500066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ลูกศรขึ้น 25"/>
          <p:cNvSpPr/>
          <p:nvPr/>
        </p:nvSpPr>
        <p:spPr>
          <a:xfrm>
            <a:off x="4595810" y="5572140"/>
            <a:ext cx="500066" cy="642942"/>
          </a:xfrm>
          <a:prstGeom prst="upArrow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ลูกศรซ้าย 26"/>
          <p:cNvSpPr/>
          <p:nvPr/>
        </p:nvSpPr>
        <p:spPr>
          <a:xfrm>
            <a:off x="8239148" y="3929066"/>
            <a:ext cx="714380" cy="500066"/>
          </a:xfrm>
          <a:prstGeom prst="leftArrow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531494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50495" y="295587"/>
            <a:ext cx="9205023" cy="62297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ชื่อเรื่องข้อเสนอแนวคิดการพัฒนาหรือ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ปรับปรุง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งาน</a:t>
            </a:r>
          </a:p>
          <a:p>
            <a:pPr algn="ctr">
              <a:spcBef>
                <a:spcPts val="1800"/>
              </a:spcBef>
            </a:pP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ของ</a:t>
            </a:r>
          </a:p>
          <a:p>
            <a:pPr algn="ctr">
              <a:spcBef>
                <a:spcPts val="1200"/>
              </a:spcBef>
            </a:pP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ชื่อผู้ขอรับการประเมิน................</a:t>
            </a:r>
          </a:p>
          <a:p>
            <a:pPr algn="ctr">
              <a:spcBef>
                <a:spcPts val="1800"/>
              </a:spcBef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ขอประเมินเพื่อแต่งตั้งให้ดำรงตำแหน่ง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ตำแหน่งเลขที่........................</a:t>
            </a:r>
          </a:p>
          <a:p>
            <a:pPr algn="ctr"/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กอง/สำนัก/หน่วยงาน...............................................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สถาบัน/สำนักงาน.....................................................</a:t>
            </a:r>
          </a:p>
          <a:p>
            <a:pPr algn="ctr">
              <a:spcBef>
                <a:spcPts val="600"/>
              </a:spcBef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กรมพัฒนาฝีมือแรงงาน กระทรวงแรงงาน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121352" y="1439703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34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457056" y="2276872"/>
            <a:ext cx="902409" cy="2931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26</a:t>
            </a:r>
          </a:p>
        </p:txBody>
      </p:sp>
      <p:sp>
        <p:nvSpPr>
          <p:cNvPr id="4" name="วงเล็บปีกกาขวา 3"/>
          <p:cNvSpPr/>
          <p:nvPr/>
        </p:nvSpPr>
        <p:spPr>
          <a:xfrm>
            <a:off x="6825210" y="3717032"/>
            <a:ext cx="312035" cy="864096"/>
          </a:xfrm>
          <a:prstGeom prst="righ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7029231" y="2747580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36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7215251" y="3944779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 26</a:t>
            </a:r>
          </a:p>
        </p:txBody>
      </p:sp>
      <p:sp>
        <p:nvSpPr>
          <p:cNvPr id="10" name="วงเล็บปีกกาขวา 9"/>
          <p:cNvSpPr/>
          <p:nvPr/>
        </p:nvSpPr>
        <p:spPr>
          <a:xfrm>
            <a:off x="7137249" y="5085184"/>
            <a:ext cx="312035" cy="576064"/>
          </a:xfrm>
          <a:prstGeom prst="righ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7527286" y="5229200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 26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903219" y="5877272"/>
            <a:ext cx="1092121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ขนาด  24</a:t>
            </a:r>
          </a:p>
        </p:txBody>
      </p:sp>
      <p:pic>
        <p:nvPicPr>
          <p:cNvPr id="14" name="Picture 13" descr="A picture containing text, porcelain&#10;&#10;Description automatically generated">
            <a:extLst>
              <a:ext uri="{FF2B5EF4-FFF2-40B4-BE49-F238E27FC236}">
                <a16:creationId xmlns:a16="http://schemas.microsoft.com/office/drawing/2014/main" xmlns="" id="{82D04BDE-F0BA-49CA-BDF2-678EF00E73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936" y="306312"/>
            <a:ext cx="1292726" cy="113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1529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LEMEL\Documents\p988989.jpg"/>
          <p:cNvPicPr>
            <a:picLocks noChangeAspect="1" noChangeArrowheads="1"/>
          </p:cNvPicPr>
          <p:nvPr/>
        </p:nvPicPr>
        <p:blipFill>
          <a:blip r:embed="rId2" cstate="print"/>
          <a:srcRect l="9956" t="18861" r="5420" b="17286"/>
          <a:stretch>
            <a:fillRect/>
          </a:stretch>
        </p:blipFill>
        <p:spPr bwMode="auto">
          <a:xfrm>
            <a:off x="7643894" y="4429132"/>
            <a:ext cx="1714512" cy="1785950"/>
          </a:xfrm>
          <a:prstGeom prst="rect">
            <a:avLst/>
          </a:prstGeom>
          <a:noFill/>
        </p:spPr>
      </p:pic>
      <p:sp>
        <p:nvSpPr>
          <p:cNvPr id="3" name="สี่เหลี่ยมผืนผ้า 2"/>
          <p:cNvSpPr/>
          <p:nvPr/>
        </p:nvSpPr>
        <p:spPr>
          <a:xfrm>
            <a:off x="1023912" y="1477973"/>
            <a:ext cx="7790656" cy="28797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7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ปกรอง  มีลักษณะเหมือนปกหน้าทุกประการ โดยให้ใช้กระดาษสีเดียวกับ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7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เนื้อหาของผลงาน  ไม่ต้องมีกระดาษเปล่ากั้นระหว่างปกหน้ากับปกรอง</a:t>
            </a:r>
            <a:endParaRPr lang="th-TH" sz="27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43298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-7450371" y="1428736"/>
            <a:ext cx="687540" cy="795054"/>
          </a:xfrm>
        </p:spPr>
        <p:txBody>
          <a:bodyPr>
            <a:noAutofit/>
          </a:bodyPr>
          <a:lstStyle/>
          <a:p>
            <a:pPr algn="ctr"/>
            <a:r>
              <a:rPr lang="th-TH" sz="100" b="1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ชื่อเอกสารผลงาน</a:t>
            </a:r>
            <a:br>
              <a:rPr lang="th-TH" sz="100" b="1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</a:br>
            <a:r>
              <a:rPr lang="th-TH" sz="100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(ถ้าเป็นการศึกษาเฉพาะพื้นที่ ใช้คำว่า กรณีศึกษา </a:t>
            </a:r>
            <a:r>
              <a:rPr lang="en-US" sz="100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: …………………</a:t>
            </a:r>
            <a:br>
              <a:rPr lang="en-US" sz="100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</a:br>
            <a:endParaRPr lang="th-TH" sz="100" b="1" dirty="0"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459943" y="361122"/>
            <a:ext cx="9095571" cy="61642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</a:t>
            </a:r>
          </a:p>
          <a:p>
            <a:pPr algn="ctr"/>
            <a:endParaRPr lang="th-TH" sz="1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spcBef>
                <a:spcPts val="1200"/>
              </a:spcBef>
            </a:pP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คำนำ</a:t>
            </a:r>
            <a:r>
              <a:rPr lang="th-TH" sz="2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.............................................................................................................................................................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		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ctr"/>
            <a:r>
              <a:rPr lang="th-TH" sz="2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		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ชื่อ – นามสกุล (ไม่ต้องมีคำนำหน้าชื่อ)</a:t>
            </a:r>
            <a:b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		 เดือน ............ ปี พ.ศ. ..............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	</a:t>
            </a:r>
          </a:p>
          <a:p>
            <a:r>
              <a:rPr lang="th-TH" sz="2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หมายเหตุ    คำนำ เป็นการบอกให้ทราบถึงความเป็นมาหรือเหตุผลของการทำการศึกษา หรือวิเคราะห์ 		                หรืองานวิชาการนั้น ๆ</a:t>
            </a:r>
          </a:p>
        </p:txBody>
      </p:sp>
    </p:spTree>
    <p:extLst>
      <p:ext uri="{BB962C8B-B14F-4D97-AF65-F5344CB8AC3E}">
        <p14:creationId xmlns:p14="http://schemas.microsoft.com/office/powerpoint/2010/main" val="424341770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856656" y="476672"/>
            <a:ext cx="6522940" cy="4878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ข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สารบัญ </a:t>
            </a:r>
            <a:endParaRPr kumimoji="0" lang="en-US" altLang="th-TH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en-US" alt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			    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หน้า</a:t>
            </a:r>
            <a:endParaRPr kumimoji="0" lang="en-US" altLang="th-TH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คำนำ</a:t>
            </a:r>
            <a:r>
              <a:rPr kumimoji="0" lang="en-US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</a:t>
            </a:r>
            <a:endParaRPr kumimoji="0" lang="en-US" altLang="th-TH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สารบัญ</a:t>
            </a:r>
            <a:r>
              <a:rPr kumimoji="0" lang="en-US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ข</a:t>
            </a:r>
            <a:endParaRPr kumimoji="0" lang="en-US" altLang="th-TH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  </a:t>
            </a:r>
            <a:r>
              <a:rPr kumimoji="0" lang="th-TH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kumimoji="0" lang="en-US" altLang="th-TH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2.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หลักการและเหตุผล</a:t>
            </a:r>
            <a:r>
              <a:rPr kumimoji="0" lang="th-TH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?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3.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บทวิเคราะห์/แนวคิด/ข้อเสนอ</a:t>
            </a:r>
            <a:r>
              <a:rPr kumimoji="0" lang="en-US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……………………………………………….............................................................................................................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?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   3.1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บทวิคราะห์</a:t>
            </a:r>
            <a:r>
              <a:rPr kumimoji="0" lang="en-US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?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  3.2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แนวคิด</a:t>
            </a:r>
            <a:r>
              <a:rPr kumimoji="0" lang="en-US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?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  3.3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ข้อเสนอ</a:t>
            </a:r>
            <a:r>
              <a:rPr kumimoji="0" lang="en-US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?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4.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ผลที่คาดว่าจะได้รับ</a:t>
            </a:r>
            <a:r>
              <a:rPr kumimoji="0" lang="en-US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……………….......................................................................................................................................................................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?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5.</a:t>
            </a:r>
            <a:r>
              <a:rPr kumimoji="0" lang="en-US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ตัวชี้วัดความสำเร็จ</a:t>
            </a:r>
            <a:r>
              <a:rPr kumimoji="0" lang="en-US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?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บรรณานุกรม</a:t>
            </a:r>
            <a:r>
              <a:rPr kumimoji="0" lang="en-US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?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ภาคผนวก (ถ้ามี) </a:t>
            </a:r>
            <a:r>
              <a:rPr kumimoji="0" lang="en-US" altLang="th-TH" sz="1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 </a:t>
            </a: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?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en-US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	</a:t>
            </a: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th-TH" alt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ขนาดตัวอักษร 18 ตัวปกติ </a:t>
            </a:r>
            <a:endParaRPr kumimoji="0" lang="th-TH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39311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6"/>
          <p:cNvSpPr>
            <a:spLocks noChangeArrowheads="1"/>
          </p:cNvSpPr>
          <p:nvPr/>
        </p:nvSpPr>
        <p:spPr bwMode="auto">
          <a:xfrm>
            <a:off x="152400" y="15240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54" name="Rectangle 51"/>
          <p:cNvSpPr>
            <a:spLocks noChangeArrowheads="1"/>
          </p:cNvSpPr>
          <p:nvPr/>
        </p:nvSpPr>
        <p:spPr bwMode="auto">
          <a:xfrm>
            <a:off x="152400" y="1000780"/>
            <a:ext cx="184731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en-US" altLang="th-TH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alt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76536" y="618930"/>
            <a:ext cx="8424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>
                <a:ea typeface="Cordia New" panose="020B0304020202020204" pitchFamily="34" charset="-34"/>
                <a:cs typeface="TH SarabunPSK" panose="020B0500040200020003" pitchFamily="34" charset="-34"/>
              </a:rPr>
              <a:t>ข้อเสนอ</a:t>
            </a:r>
            <a:r>
              <a:rPr lang="th-TH" b="1" dirty="0" smtClean="0">
                <a:ea typeface="Cordia New" panose="020B0304020202020204" pitchFamily="34" charset="-34"/>
                <a:cs typeface="TH SarabunPSK" panose="020B0500040200020003" pitchFamily="34" charset="-34"/>
              </a:rPr>
              <a:t>แนวคิดการพัฒนาหรือ</a:t>
            </a:r>
            <a:r>
              <a:rPr lang="th-TH" b="1" dirty="0">
                <a:ea typeface="Cordia New" panose="020B0304020202020204" pitchFamily="34" charset="-34"/>
                <a:cs typeface="TH SarabunPSK" panose="020B0500040200020003" pitchFamily="34" charset="-34"/>
              </a:rPr>
              <a:t>ปรับปรุง</a:t>
            </a:r>
            <a:r>
              <a:rPr lang="th-TH" b="1" dirty="0" smtClean="0">
                <a:ea typeface="Cordia New" panose="020B0304020202020204" pitchFamily="34" charset="-34"/>
                <a:cs typeface="TH SarabunPSK" panose="020B0500040200020003" pitchFamily="34" charset="-34"/>
              </a:rPr>
              <a:t>งาน </a:t>
            </a:r>
            <a:endParaRPr lang="th-TH" dirty="0"/>
          </a:p>
        </p:txBody>
      </p:sp>
      <p:sp>
        <p:nvSpPr>
          <p:cNvPr id="59" name="Rectangle 58"/>
          <p:cNvSpPr/>
          <p:nvPr/>
        </p:nvSpPr>
        <p:spPr>
          <a:xfrm>
            <a:off x="632520" y="1151480"/>
            <a:ext cx="8496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>
                <a:ea typeface="Cordia New" panose="020B0304020202020204" pitchFamily="34" charset="-34"/>
                <a:cs typeface="TH SarabunPSK" panose="020B0500040200020003" pitchFamily="34" charset="-34"/>
              </a:rPr>
              <a:t>1. เรื่อง</a:t>
            </a:r>
            <a:r>
              <a:rPr lang="en-US" sz="2000" dirty="0">
                <a:latin typeface="TH SarabunPSK" panose="020B0500040200020003" pitchFamily="34" charset="-34"/>
                <a:ea typeface="Cordia New" panose="020B0304020202020204" pitchFamily="34" charset="-34"/>
              </a:rPr>
              <a:t>………………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</a:rPr>
              <a:t>…</a:t>
            </a:r>
            <a:r>
              <a:rPr lang="th-TH" sz="2000" dirty="0" smtClean="0">
                <a:latin typeface="TH SarabunPSK" panose="020B0500040200020003" pitchFamily="34" charset="-34"/>
                <a:ea typeface="Cordia New" panose="020B0304020202020204" pitchFamily="34" charset="-34"/>
              </a:rPr>
              <a:t>..................................................................................................</a:t>
            </a:r>
            <a:r>
              <a:rPr lang="en-US" sz="2000" dirty="0">
                <a:latin typeface="TH SarabunPSK" panose="020B0500040200020003" pitchFamily="34" charset="-34"/>
                <a:ea typeface="Cordia New" panose="020B0304020202020204" pitchFamily="34" charset="-34"/>
              </a:rPr>
              <a:t>………………………………………………</a:t>
            </a:r>
            <a:endParaRPr lang="th-TH" sz="2000" dirty="0"/>
          </a:p>
        </p:txBody>
      </p:sp>
      <p:sp>
        <p:nvSpPr>
          <p:cNvPr id="60" name="Rectangle 59"/>
          <p:cNvSpPr/>
          <p:nvPr/>
        </p:nvSpPr>
        <p:spPr>
          <a:xfrm>
            <a:off x="632520" y="1684030"/>
            <a:ext cx="8136904" cy="342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  <a:tabLst>
                <a:tab pos="180340" algn="l"/>
                <a:tab pos="630555" algn="l"/>
              </a:tabLst>
            </a:pPr>
            <a:r>
              <a:rPr lang="en-US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2. </a:t>
            </a:r>
            <a:r>
              <a:rPr lang="th-TH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หลักการและเหตุผล</a:t>
            </a:r>
            <a:r>
              <a:rPr lang="th-TH" sz="2000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</a:t>
            </a:r>
            <a:r>
              <a:rPr lang="th-TH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…………………………………………….…..………………</a:t>
            </a:r>
            <a:endParaRPr lang="en-US" sz="2000" dirty="0"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640728" y="2234214"/>
            <a:ext cx="8128696" cy="573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  <a:tabLst>
                <a:tab pos="180340" algn="l"/>
                <a:tab pos="630555" algn="l"/>
              </a:tabLst>
            </a:pPr>
            <a:r>
              <a:rPr lang="en-US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3.</a:t>
            </a:r>
            <a:r>
              <a:rPr lang="th-TH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บทวิเคราะห์/แนวความคิด/ข้อเสนอ </a:t>
            </a:r>
            <a:endParaRPr lang="th-TH" sz="2000" b="1" dirty="0" smtClean="0"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  <a:p>
            <a:pPr>
              <a:lnSpc>
                <a:spcPts val="1800"/>
              </a:lnSpc>
              <a:spcAft>
                <a:spcPts val="0"/>
              </a:spcAft>
              <a:tabLst>
                <a:tab pos="180340" algn="l"/>
                <a:tab pos="630555" algn="l"/>
              </a:tabLst>
            </a:pPr>
            <a:r>
              <a:rPr lang="th-TH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3.1</a:t>
            </a:r>
            <a:r>
              <a:rPr lang="th-TH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lang="th-TH" sz="2000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บทวิเคราะห์ 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</a:t>
            </a:r>
            <a:r>
              <a:rPr lang="th-TH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………………………………………………………………………..…….</a:t>
            </a:r>
            <a:endParaRPr lang="en-US" sz="2000" dirty="0">
              <a:effectLst/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803498" y="2970670"/>
            <a:ext cx="7893917" cy="342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  <a:tabLst>
                <a:tab pos="180340" algn="l"/>
              </a:tabLst>
            </a:pPr>
            <a:r>
              <a:rPr lang="en-US" sz="2000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3.2</a:t>
            </a:r>
            <a:r>
              <a:rPr lang="th-TH" sz="2000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แนวคิด </a:t>
            </a:r>
            <a:r>
              <a:rPr lang="en-US" sz="18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…………………………</a:t>
            </a:r>
            <a:r>
              <a:rPr lang="th-TH" sz="18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</a:t>
            </a:r>
            <a:r>
              <a:rPr lang="en-US" sz="18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……………………………………………………………………………………………..</a:t>
            </a:r>
            <a:endParaRPr lang="en-US" sz="1800" dirty="0"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784744" y="3524668"/>
            <a:ext cx="7776864" cy="342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  <a:tabLst>
                <a:tab pos="180340" algn="l"/>
              </a:tabLst>
            </a:pPr>
            <a:r>
              <a:rPr lang="en-US" sz="2000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3.3</a:t>
            </a:r>
            <a:r>
              <a:rPr lang="th-TH" sz="2000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lang="th-TH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ข้อเสนอ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…………………………</a:t>
            </a:r>
            <a:r>
              <a:rPr lang="th-TH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......................................................</a:t>
            </a:r>
            <a:r>
              <a:rPr lang="en-US" sz="2000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……………………………………………………………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……...</a:t>
            </a:r>
            <a:endParaRPr lang="en-US" sz="2000" dirty="0"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640728" y="4030292"/>
            <a:ext cx="81286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  <a:tabLst>
                <a:tab pos="180340" algn="l"/>
                <a:tab pos="630555" algn="l"/>
              </a:tabLst>
            </a:pPr>
            <a:r>
              <a:rPr lang="en-US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4. </a:t>
            </a:r>
            <a:r>
              <a:rPr lang="th-TH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ผลที่คาดว่าจะได้รับ</a:t>
            </a:r>
            <a:r>
              <a:rPr lang="en-US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 </a:t>
            </a:r>
            <a:endParaRPr lang="th-TH" sz="2000" b="1" dirty="0" smtClean="0"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  <a:p>
            <a:pPr>
              <a:lnSpc>
                <a:spcPts val="1800"/>
              </a:lnSpc>
              <a:spcAft>
                <a:spcPts val="0"/>
              </a:spcAft>
              <a:tabLst>
                <a:tab pos="180340" algn="l"/>
                <a:tab pos="630555" algn="l"/>
              </a:tabLst>
            </a:pPr>
            <a:r>
              <a:rPr lang="en-US" sz="2000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	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4.1</a:t>
            </a:r>
            <a:r>
              <a:rPr lang="en-US" sz="2000" b="1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</a:t>
            </a:r>
            <a:r>
              <a:rPr lang="th-TH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..........................................................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………………………………….………………………………………………</a:t>
            </a:r>
            <a:endParaRPr lang="en-US" sz="2000" dirty="0"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812540" y="4535916"/>
            <a:ext cx="79568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H SarabunPSK" panose="020B0500040200020003" pitchFamily="34" charset="-34"/>
                <a:ea typeface="Cordia New" panose="020B0304020202020204" pitchFamily="34" charset="-34"/>
              </a:rPr>
              <a:t>4.2</a:t>
            </a:r>
            <a:r>
              <a:rPr lang="en-US" sz="2000" b="1" dirty="0">
                <a:latin typeface="TH SarabunPSK" panose="020B0500040200020003" pitchFamily="34" charset="-34"/>
                <a:ea typeface="Cordia New" panose="020B0304020202020204" pitchFamily="34" charset="-34"/>
              </a:rPr>
              <a:t> 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</a:rPr>
              <a:t>…………………</a:t>
            </a:r>
            <a:r>
              <a:rPr lang="th-TH" sz="2000" dirty="0" smtClean="0">
                <a:latin typeface="TH SarabunPSK" panose="020B0500040200020003" pitchFamily="34" charset="-34"/>
                <a:ea typeface="Cordia New" panose="020B0304020202020204" pitchFamily="34" charset="-34"/>
              </a:rPr>
              <a:t>.................................…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</a:rPr>
              <a:t>……………………………………………………………….………………………………….………... </a:t>
            </a:r>
            <a:endParaRPr lang="th-TH" sz="2000" dirty="0"/>
          </a:p>
        </p:txBody>
      </p:sp>
      <p:sp>
        <p:nvSpPr>
          <p:cNvPr id="66" name="Rectangle 65"/>
          <p:cNvSpPr/>
          <p:nvPr/>
        </p:nvSpPr>
        <p:spPr>
          <a:xfrm>
            <a:off x="583162" y="4979165"/>
            <a:ext cx="8186262" cy="573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  <a:tabLst>
                <a:tab pos="180340" algn="l"/>
                <a:tab pos="630555" algn="l"/>
              </a:tabLst>
            </a:pPr>
            <a:r>
              <a:rPr lang="en-US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5. </a:t>
            </a:r>
            <a:r>
              <a:rPr lang="th-TH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ตัวชี้วัดความสำเร็จ</a:t>
            </a:r>
            <a:r>
              <a:rPr lang="en-US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endParaRPr lang="th-TH" sz="2000" b="1" dirty="0" smtClean="0"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  <a:p>
            <a:pPr>
              <a:lnSpc>
                <a:spcPts val="1800"/>
              </a:lnSpc>
              <a:spcAft>
                <a:spcPts val="0"/>
              </a:spcAft>
              <a:tabLst>
                <a:tab pos="180340" algn="l"/>
                <a:tab pos="630555" algn="l"/>
              </a:tabLst>
            </a:pPr>
            <a:r>
              <a:rPr lang="th-TH" sz="2000" b="1" dirty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  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5.1</a:t>
            </a:r>
            <a:r>
              <a:rPr lang="en-US" sz="2000" b="1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</a:t>
            </a:r>
            <a:r>
              <a:rPr lang="th-TH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..........................................................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………………………………………….…….…………………………….…</a:t>
            </a:r>
            <a:endParaRPr lang="en-US" sz="2000" dirty="0">
              <a:effectLst/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803497" y="5526365"/>
            <a:ext cx="78939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H SarabunPSK" panose="020B0500040200020003" pitchFamily="34" charset="-34"/>
                <a:ea typeface="Cordia New" panose="020B0304020202020204" pitchFamily="34" charset="-34"/>
              </a:rPr>
              <a:t>5.2</a:t>
            </a:r>
            <a:r>
              <a:rPr lang="en-US" sz="2000" b="1" dirty="0">
                <a:latin typeface="TH SarabunPSK" panose="020B0500040200020003" pitchFamily="34" charset="-34"/>
                <a:ea typeface="Cordia New" panose="020B0304020202020204" pitchFamily="34" charset="-34"/>
              </a:rPr>
              <a:t> 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</a:rPr>
              <a:t>…………………</a:t>
            </a:r>
            <a:r>
              <a:rPr lang="th-TH" sz="2000" dirty="0" smtClean="0">
                <a:latin typeface="TH SarabunPSK" panose="020B0500040200020003" pitchFamily="34" charset="-34"/>
                <a:ea typeface="Cordia New" panose="020B0304020202020204" pitchFamily="34" charset="-34"/>
              </a:rPr>
              <a:t>...............................</a:t>
            </a:r>
            <a:r>
              <a:rPr lang="en-US" sz="2000" dirty="0" smtClean="0">
                <a:latin typeface="TH SarabunPSK" panose="020B0500040200020003" pitchFamily="34" charset="-34"/>
                <a:ea typeface="Cordia New" panose="020B0304020202020204" pitchFamily="34" charset="-34"/>
              </a:rPr>
              <a:t>…………………………………………………………………………………………………….………...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24970564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77600" y="3267418"/>
            <a:ext cx="175079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  <a:tabLst>
                <a:tab pos="180340" algn="l"/>
              </a:tabLst>
            </a:pPr>
            <a:r>
              <a:rPr lang="th-TH" b="1" dirty="0">
                <a:latin typeface="Cordia New" panose="020B0304020202020204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ภาคผนวก (ถ้ามี)</a:t>
            </a:r>
            <a:endParaRPr lang="en-US" sz="1800" dirty="0">
              <a:effectLst/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528318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th-TH" sz="6000" dirty="0" smtClean="0"/>
          </a:p>
          <a:p>
            <a:pPr algn="ctr"/>
            <a:endParaRPr lang="th-TH" sz="6000" dirty="0"/>
          </a:p>
          <a:p>
            <a:pPr algn="ctr"/>
            <a:r>
              <a:rPr lang="th-TH" sz="6000" dirty="0" smtClean="0"/>
              <a:t>คำอธิบายการจัดทำข้อเสนอแนวคิดฯ</a:t>
            </a:r>
            <a:endParaRPr lang="th-TH" sz="6000" dirty="0"/>
          </a:p>
        </p:txBody>
      </p:sp>
    </p:spTree>
    <p:extLst>
      <p:ext uri="{BB962C8B-B14F-4D97-AF65-F5344CB8AC3E}">
        <p14:creationId xmlns:p14="http://schemas.microsoft.com/office/powerpoint/2010/main" val="246760920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6496" y="404664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เรื่องที่ 2 ข้อเสนอ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แนวคิดการพัฒนาหรือ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8504" y="1196752"/>
            <a:ext cx="9051405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200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ให้จัดทำผลงานจำนวน</a:t>
            </a:r>
            <a:r>
              <a:rPr lang="th-TH" sz="2200" u="sng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 5 หน้ากระดาษ </a:t>
            </a:r>
            <a:r>
              <a:rPr lang="en-US" sz="2200" u="sng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A4</a:t>
            </a:r>
            <a:r>
              <a:rPr lang="th-TH" sz="2200" u="sng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200" u="sng" dirty="0"/>
              <a:t>(นับเฉพาะเนื้อหา</a:t>
            </a:r>
            <a:r>
              <a:rPr lang="th-TH" sz="2200" dirty="0"/>
              <a:t>)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ผลงาน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ที่จะนำมาประเมินเป็นการนำเสนอแนวคิด วิธีการ หรือแผนงานใน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</a:p>
          <a:p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ปรับปรุงกระบวนการ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ปฏิบัติงานให้มีประสิทธิภาพยิ่งขึ้น โดยให้แนวคิด วิธีการ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ผลงานที่จะทำในอนาคตซึ่ง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</a:t>
            </a:r>
          </a:p>
          <a:p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กับแผน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ยุทธศาสตร์ของหน่วยงาน รวมทั้งควร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เป็นแนวคิด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หรือแผนงานที่สามารถนำไปปฏิบัติได้จริง ทั้งนี้ ควร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นำเสนอ</a:t>
            </a:r>
          </a:p>
          <a:p>
            <a:pPr algn="just"/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แนวคิด  วิสัยทัศน์  หรือแผนงาน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ที่จะทำในอนาคต เพื่อพัฒนางานในตำแหน่งที่จะได้รับการแต่งตั้งรวมทั้งควร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</a:t>
            </a:r>
          </a:p>
          <a:p>
            <a:pPr algn="just"/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แนวคิด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หรือแผนงานที่สามารถนำไปปฏิบัติได้จริง และอาจมีการติดตามผลการดำเนินการ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ตามข้อเสนอ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แนวคิด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ภายหลัง</a:t>
            </a:r>
          </a:p>
          <a:p>
            <a:pPr algn="just"/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แต่งตั้งแล้ว โดยนำเสนอในรูปของงาน โครงการ หรือกิจกรรมที่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จะดำเนินการ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ตามตัวชี้วัดความสำเร็จที่กำหนดไว้ </a:t>
            </a:r>
            <a:endParaRPr lang="th-TH" sz="2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แสดงให้เห็นถึงการใช้ความรู้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ความสามารถ 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และประสบการณ์ ความชำนาญ หรือความเชี่ยวชาญในงานที่ปฏิบัติ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</a:t>
            </a:r>
          </a:p>
          <a:p>
            <a:pPr algn="thaiDist"/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พัฒนาหรือปรับปรุง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 แก้ปัญหา หรือตัดสินใจ โดยใช้ความรู้ทางวิชาการที่เกี่ยวข้องกับงานหน้าที่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จน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ได้แนวทาง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</a:t>
            </a:r>
          </a:p>
          <a:p>
            <a:pPr algn="thaiDist"/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กระบวนงานหรือวิธีการ ขั้นตอนใหม่ ๆ ที่มีประสิทธิภาพมากขึ้น 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ช่วยแก้ไขปัญหาในงานที่ปฏิบัติได้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3957930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504" y="620688"/>
            <a:ext cx="905568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การจัดทำผลงานให้จัดทำเป็นรูปเล่ม มีองค์ประกอบ 3 ส่วน ดังนี้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ส่วนที่ 1 ส่วนนำหรือส่วนประกอบตอนต้น ประกอบด้วย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ปก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หน้า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ให้ใช้กระดาษที่เป็นปกแข็ง ระบุรายละเอียดเกี่ยวกับ ชื่อเรื่องที่จัดทำ ชื่อ – นามสกุล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และตำแหน่งผู้จัดทำ ตำแหน่งเลขที่ และหน่วยงานที่สังกัด โดยระบุชื่อกองและกรม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 ปก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 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ให้ใช้กระดาษ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A4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โดยระบุรายละเอียดเช่นเดียวกับปกหน้า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3.คำ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นำ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เป็นการบอกให้ทราบถึงความเป็นมาหรือเหตุผลของการจัดทำผลงานการศึกษาหรือ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วิเคราะห์หรือวิจัยโดยย่อ หรืองานวิชาการนั้น ๆ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4. สารบัญ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เป็นการเขียนโครงร่างหัวข้อเรื่อง หรือสาระสำคัญ ๆ ของผลงาน พร้อมทั้งระบุหน้า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พิมพ์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เพื่อให้ผู้ผ่านสามารถค้นหาได้โดยง่าย ถ้ามีตารางหรือภาพประกอบเป็นจำนวนมาก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ควร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แยก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ทำสารบัญตารางหรือสารบัญภาพต่างหากเพื่อให้ชัดเจนขึ้นด้วย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5180756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0512" y="620688"/>
            <a:ext cx="8975534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ส่วนที่ 2 ส่วนประกอบเนื้อหา (หัวข้อที่กำหนด)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เรื่อง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(ระบุชื่อเรื่อง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ตามเรื่อง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ที่เสนอ)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ให้กำหนดหัวข้อเรื่องที่เป็นการนำเสนอ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หัวข้อ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แนวคิดที่จะพัฒนางานหรือ ปรับปรุงงานให้มีประสิทธิภาพมากขึ้น และให้สอดคล้องกับ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ตำแหน่ง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นั้น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ๆ หรือนำเสนอกำหนดชื่อในรูปของงาน โครงการหรือกิจกรรมที่จะดำเนินการและกำหนด </a:t>
            </a:r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นำไปสู่การกำหนดตัวชี้วัดความสำเร็จไว้ด้วย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 หลักการ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และเหตุผล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ให้นำเสนอหลักการและเหตุผลของการดำเนินโครงการ กิจกรรม หรือเขียนอธิบายลักษณะ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ความเป็นมาและความสำคัญของปัญหา โดยอาจจะมีการกล่าวถึงสถาพทั่วไปของสภาพปัญหา </a:t>
            </a:r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ปัจจุบัน และความจำเป็นของงานหรือกิจกรรมหรือโครงการที่ดำเนินการ </a:t>
            </a:r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อาจระบุวัตถุประสงค์ซึ่งเป็นข้อความที่แสดงถึงความต้องการที่จะกระทำสิ่งต่าง ๆ </a:t>
            </a:r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ปรากฎผลเป็นรูปธรรม ซึ่งข้อความที่ใช้เขียนเป็นวัตถุประสงค์จะต้องชัดเจนไม่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คลุมเครือ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วัดและประเมินผลได้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3810653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0512" y="620688"/>
            <a:ext cx="9010800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u="sng" dirty="0"/>
              <a:t>ส่วนที่ 2 ส่วนประกอบเนื้อหา (หัวข้อที่กำหนด)</a:t>
            </a:r>
            <a:endParaRPr lang="en-US" dirty="0"/>
          </a:p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1. </a:t>
            </a:r>
            <a:r>
              <a:rPr lang="th-TH" b="1" dirty="0" smtClean="0"/>
              <a:t>เรื่อง </a:t>
            </a:r>
            <a:r>
              <a:rPr lang="th-TH" b="1" dirty="0"/>
              <a:t>(ระบุชื่อเรื่องตามเค้าโครงเรื่องที่เสนอ) </a:t>
            </a:r>
            <a:r>
              <a:rPr lang="th-TH" dirty="0"/>
              <a:t> ให้กำหนดหัวข้อเรื่องที่</a:t>
            </a:r>
            <a:r>
              <a:rPr lang="th-TH" dirty="0" smtClean="0"/>
              <a:t>เป็น</a:t>
            </a:r>
            <a:br>
              <a:rPr lang="th-TH" dirty="0" smtClean="0"/>
            </a:br>
            <a:r>
              <a:rPr lang="th-TH" dirty="0" smtClean="0"/>
              <a:t>การ</a:t>
            </a:r>
            <a:r>
              <a:rPr lang="th-TH" dirty="0"/>
              <a:t>นำเสนอ</a:t>
            </a:r>
            <a:r>
              <a:rPr lang="th-TH" dirty="0" smtClean="0"/>
              <a:t>หัวข้อแนวคิด</a:t>
            </a:r>
            <a:r>
              <a:rPr lang="th-TH" dirty="0"/>
              <a:t>ที่จะพัฒนางานหรือ ปรับปรุงงานให้มีประสิทธิภาพมากขึ้น </a:t>
            </a:r>
            <a:endParaRPr lang="th-TH" dirty="0" smtClean="0"/>
          </a:p>
          <a:p>
            <a:pPr lvl="0"/>
            <a:r>
              <a:rPr lang="th-TH" dirty="0" smtClean="0"/>
              <a:t>และ</a:t>
            </a:r>
            <a:r>
              <a:rPr lang="th-TH" dirty="0"/>
              <a:t>ให้สอดคล้องกับตำแหน่งนั้น ๆ หรือนำเสนอกำหนดชื่อในรูปของงาน โครงการ</a:t>
            </a:r>
            <a:r>
              <a:rPr lang="th-TH" dirty="0" smtClean="0"/>
              <a:t>หรือ</a:t>
            </a:r>
          </a:p>
          <a:p>
            <a:pPr lvl="0"/>
            <a:r>
              <a:rPr lang="th-TH" dirty="0" smtClean="0"/>
              <a:t>กิจกรรม</a:t>
            </a:r>
            <a:r>
              <a:rPr lang="th-TH" dirty="0"/>
              <a:t>ที่จะดำเนินการและกำหนด เพื่อนำไปสู่การกำหนดตัวชี้วัดความสำเร็จไว้ด้วย</a:t>
            </a:r>
            <a:endParaRPr lang="en-US" dirty="0"/>
          </a:p>
          <a:p>
            <a:pPr lvl="0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2)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/>
              <a:t>หลักการและ</a:t>
            </a:r>
            <a:r>
              <a:rPr lang="th-TH" b="1" dirty="0" smtClean="0"/>
              <a:t>เหตุผล </a:t>
            </a:r>
            <a:r>
              <a:rPr lang="th-TH" dirty="0" smtClean="0"/>
              <a:t>ให้</a:t>
            </a:r>
            <a:r>
              <a:rPr lang="th-TH" dirty="0"/>
              <a:t>นำเสนอหลักการและเหตุผลของการดำเนินโครงการ </a:t>
            </a:r>
            <a:endParaRPr lang="th-TH" dirty="0" smtClean="0"/>
          </a:p>
          <a:p>
            <a:pPr lvl="0"/>
            <a:r>
              <a:rPr lang="th-TH" dirty="0" smtClean="0"/>
              <a:t>กิจกรรม </a:t>
            </a:r>
            <a:r>
              <a:rPr lang="th-TH" dirty="0"/>
              <a:t>หรือเขียนอธิบาย</a:t>
            </a:r>
            <a:r>
              <a:rPr lang="th-TH" dirty="0" smtClean="0"/>
              <a:t>ลักษณะ ความ</a:t>
            </a:r>
            <a:r>
              <a:rPr lang="th-TH" dirty="0"/>
              <a:t>เป็นมาและความสำคัญของปัญหา โดย</a:t>
            </a:r>
            <a:r>
              <a:rPr lang="th-TH" dirty="0" smtClean="0"/>
              <a:t>อาจจะ</a:t>
            </a:r>
            <a:br>
              <a:rPr lang="th-TH" dirty="0" smtClean="0"/>
            </a:br>
            <a:r>
              <a:rPr lang="th-TH" dirty="0" smtClean="0"/>
              <a:t>มี</a:t>
            </a:r>
            <a:r>
              <a:rPr lang="th-TH" dirty="0"/>
              <a:t>การกล่าวถึงสถาพทั่วไปของสภาพปัญหา สถานการณ์ปัจจุบัน และความจำเป็นของ</a:t>
            </a:r>
            <a:r>
              <a:rPr lang="th-TH" dirty="0" smtClean="0"/>
              <a:t>งาน</a:t>
            </a:r>
            <a:br>
              <a:rPr lang="th-TH" dirty="0" smtClean="0"/>
            </a:br>
            <a:r>
              <a:rPr lang="th-TH" dirty="0" smtClean="0"/>
              <a:t>หรือ</a:t>
            </a:r>
            <a:r>
              <a:rPr lang="th-TH" dirty="0"/>
              <a:t>กิจกรรมหรือโครงการที่ดำเนินการ โดยอาจระบุวัตถุประสงค์ซึ่งเป็นข้อความที่แสดง</a:t>
            </a:r>
            <a:r>
              <a:rPr lang="th-TH" dirty="0" smtClean="0"/>
              <a:t>ถึง</a:t>
            </a:r>
            <a:br>
              <a:rPr lang="th-TH" dirty="0" smtClean="0"/>
            </a:br>
            <a:r>
              <a:rPr lang="th-TH" dirty="0" smtClean="0"/>
              <a:t>ความ</a:t>
            </a:r>
            <a:r>
              <a:rPr lang="th-TH" dirty="0"/>
              <a:t>ต้องการที่จะกระทำสิ่งต่าง ๆ ให้ปรากฎผลเป็นรูปธรรม ซึ่งข้อความที่ใช้เขียน</a:t>
            </a:r>
            <a:r>
              <a:rPr lang="th-TH" dirty="0" smtClean="0"/>
              <a:t>เป็น</a:t>
            </a:r>
            <a:br>
              <a:rPr lang="th-TH" dirty="0" smtClean="0"/>
            </a:br>
            <a:r>
              <a:rPr lang="th-TH" dirty="0" smtClean="0"/>
              <a:t>วัตถุประสงค์</a:t>
            </a:r>
            <a:r>
              <a:rPr lang="th-TH" dirty="0"/>
              <a:t>จะต้องชัดเจนไม่คลุมเครือสามารถวัดและประเมินผล</a:t>
            </a:r>
            <a:r>
              <a:rPr lang="th-TH" dirty="0" smtClean="0"/>
              <a:t>ได้</a:t>
            </a:r>
          </a:p>
          <a:p>
            <a:pPr lvl="0"/>
            <a:r>
              <a:rPr lang="th-TH" b="1" dirty="0" smtClean="0"/>
              <a:t>    3) บท</a:t>
            </a:r>
            <a:r>
              <a:rPr lang="th-TH" b="1" dirty="0"/>
              <a:t>วิเคราะห์/แนวคิด/ข้อเสนอ</a:t>
            </a:r>
            <a:r>
              <a:rPr lang="th-TH" b="1" dirty="0" smtClean="0"/>
              <a:t>และข้อจำกัด</a:t>
            </a:r>
            <a:r>
              <a:rPr lang="th-TH" dirty="0"/>
              <a:t>ที่</a:t>
            </a:r>
            <a:r>
              <a:rPr lang="th-TH" b="1" dirty="0"/>
              <a:t>อาจเกิดขึ้นและแนวทางแก้ไข</a:t>
            </a:r>
            <a:r>
              <a:rPr lang="th-TH" dirty="0"/>
              <a:t> </a:t>
            </a:r>
            <a:r>
              <a:rPr lang="th-TH" dirty="0" smtClean="0"/>
              <a:t/>
            </a:r>
            <a:br>
              <a:rPr lang="th-TH" dirty="0" smtClean="0"/>
            </a:br>
            <a:r>
              <a:rPr lang="th-TH" dirty="0" smtClean="0"/>
              <a:t>โดย</a:t>
            </a:r>
            <a:r>
              <a:rPr lang="th-TH" dirty="0"/>
              <a:t>ควร</a:t>
            </a:r>
            <a:r>
              <a:rPr lang="th-TH" dirty="0" smtClean="0"/>
              <a:t>แยกใน</a:t>
            </a:r>
            <a:r>
              <a:rPr lang="th-TH" dirty="0"/>
              <a:t>แต่ละประเด็นหัวข้อให้ชัดเจน ดังนี้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502954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504" y="260648"/>
            <a:ext cx="9001000" cy="6724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ts val="3000"/>
              </a:lnSpc>
            </a:pPr>
            <a:r>
              <a:rPr lang="th-TH" b="1" dirty="0" smtClean="0"/>
              <a:t>          </a:t>
            </a:r>
          </a:p>
          <a:p>
            <a:pPr lvl="0">
              <a:lnSpc>
                <a:spcPts val="3000"/>
              </a:lnSpc>
            </a:pPr>
            <a:r>
              <a:rPr lang="th-TH" sz="2200" b="1" dirty="0"/>
              <a:t> </a:t>
            </a:r>
            <a:r>
              <a:rPr lang="th-TH" sz="2200" b="1" dirty="0" smtClean="0"/>
              <a:t>        1) บท</a:t>
            </a:r>
            <a:r>
              <a:rPr lang="th-TH" sz="2200" b="1" dirty="0"/>
              <a:t>วิเคราะห์ </a:t>
            </a:r>
            <a:r>
              <a:rPr lang="th-TH" sz="2200" dirty="0"/>
              <a:t>นำผลที่ได้จากการรวบรวมและวิเคราะห์สภาพปัญหาหรือ</a:t>
            </a:r>
            <a:r>
              <a:rPr lang="th-TH" sz="2200" dirty="0" smtClean="0"/>
              <a:t>เงื่อนไขข้อจำกัดใน</a:t>
            </a:r>
            <a:r>
              <a:rPr lang="th-TH" sz="2200" dirty="0"/>
              <a:t>ปัจจุบัน เช่น ปัญหาในด้านกระบวนการวิธีการขั้นตอนการปฏิบัติงาน </a:t>
            </a:r>
            <a:r>
              <a:rPr lang="th-TH" sz="2200" dirty="0" smtClean="0"/>
              <a:t>ปัญหา ด้าน</a:t>
            </a:r>
            <a:r>
              <a:rPr lang="th-TH" sz="2200" dirty="0"/>
              <a:t>เจ้าหน้าที่ผู้ปฏิบัติงาน ปัญหาด้านการดำเนินการตามกฎหมาย ปัญหาด้านการ</a:t>
            </a:r>
            <a:r>
              <a:rPr lang="th-TH" sz="2200" dirty="0" smtClean="0"/>
              <a:t>กำหนดนโยบาย </a:t>
            </a:r>
            <a:r>
              <a:rPr lang="th-TH" sz="2200" dirty="0"/>
              <a:t>เป็นต้น หรือจากทฤษฎีความรู้ทางวิชาการต่าง ๆ มาประยุกต์ใช้ให้สอดคล้อง</a:t>
            </a:r>
            <a:r>
              <a:rPr lang="th-TH" sz="2200" dirty="0" smtClean="0"/>
              <a:t>กับบริบท</a:t>
            </a:r>
            <a:r>
              <a:rPr lang="th-TH" sz="2200" dirty="0"/>
              <a:t>ของงานที่ได้จากการวิเคราะห์สถานการณ์ปัญหาที่เกิดขึ้นในการดำเนินงาน เพื่อ</a:t>
            </a:r>
            <a:r>
              <a:rPr lang="th-TH" sz="2200" dirty="0" smtClean="0"/>
              <a:t>นำไปสู่</a:t>
            </a:r>
            <a:r>
              <a:rPr lang="th-TH" sz="2200" dirty="0"/>
              <a:t>กระบวนการนำเสนอ กำหนดแนวคิด/วิธีการเพื่อพัฒนางานหรือปรับปรุงงาน</a:t>
            </a:r>
            <a:r>
              <a:rPr lang="th-TH" sz="2200" dirty="0" smtClean="0"/>
              <a:t>ในตำแหน่ง</a:t>
            </a:r>
            <a:r>
              <a:rPr lang="th-TH" sz="2200" dirty="0"/>
              <a:t>ที่จะแต่งตั้งเพื่อให้บรรลุตามวัตถุประสงค์ที่ต้องการบรรลุของแนวคิดนั้น ๆ ให้</a:t>
            </a:r>
            <a:r>
              <a:rPr lang="th-TH" sz="2200" dirty="0" smtClean="0"/>
              <a:t>มีประสิทธิภาพ</a:t>
            </a:r>
            <a:r>
              <a:rPr lang="th-TH" sz="2200" dirty="0"/>
              <a:t>มากขึ้น</a:t>
            </a:r>
            <a:r>
              <a:rPr lang="th-TH" sz="2200" dirty="0" smtClean="0"/>
              <a:t>และ</a:t>
            </a:r>
          </a:p>
          <a:p>
            <a:pPr lvl="0">
              <a:lnSpc>
                <a:spcPts val="3000"/>
              </a:lnSpc>
            </a:pPr>
            <a:r>
              <a:rPr lang="th-TH" sz="2200" dirty="0" smtClean="0"/>
              <a:t>ให้</a:t>
            </a:r>
            <a:r>
              <a:rPr lang="th-TH" sz="2200" dirty="0"/>
              <a:t>เกิดผลเป็นรูปธรรมตามข้อ 3) ข้อเสนอต่อไป</a:t>
            </a:r>
            <a:endParaRPr lang="en-US" sz="2200" dirty="0"/>
          </a:p>
          <a:p>
            <a:pPr lvl="0">
              <a:lnSpc>
                <a:spcPts val="3000"/>
              </a:lnSpc>
            </a:pPr>
            <a:r>
              <a:rPr lang="th-TH" b="1" dirty="0" smtClean="0"/>
              <a:t>           </a:t>
            </a:r>
          </a:p>
          <a:p>
            <a:pPr lvl="0">
              <a:lnSpc>
                <a:spcPts val="3000"/>
              </a:lnSpc>
            </a:pPr>
            <a:r>
              <a:rPr lang="th-TH" sz="2200" b="1" dirty="0"/>
              <a:t> </a:t>
            </a:r>
            <a:r>
              <a:rPr lang="th-TH" sz="2200" b="1" dirty="0" smtClean="0"/>
              <a:t>          2) แนวคิด</a:t>
            </a:r>
            <a:r>
              <a:rPr lang="th-TH" sz="2200" dirty="0" smtClean="0"/>
              <a:t>  </a:t>
            </a:r>
            <a:r>
              <a:rPr lang="th-TH" sz="2200" dirty="0"/>
              <a:t>ต้องมีเอกสารอ้างอิงที่เกี่ยวข้องกับเรื่องนี้ว่ามีอะไรบ้าง มีแนวคิด</a:t>
            </a:r>
            <a:r>
              <a:rPr lang="th-TH" sz="2200" dirty="0" smtClean="0"/>
              <a:t>หรือทฤษฎี</a:t>
            </a:r>
            <a:r>
              <a:rPr lang="th-TH" sz="2200" dirty="0"/>
              <a:t>อะไร</a:t>
            </a:r>
            <a:r>
              <a:rPr lang="th-TH" sz="2200" dirty="0" smtClean="0"/>
              <a:t>/กฏหมาย </a:t>
            </a:r>
            <a:r>
              <a:rPr lang="th-TH" sz="2200" dirty="0"/>
              <a:t>ระเบียบที่เกี่ยวข้อง</a:t>
            </a:r>
            <a:r>
              <a:rPr lang="th-TH" sz="2200" dirty="0" smtClean="0"/>
              <a:t>อะไร</a:t>
            </a:r>
          </a:p>
          <a:p>
            <a:pPr lvl="0">
              <a:lnSpc>
                <a:spcPts val="3000"/>
              </a:lnSpc>
            </a:pPr>
            <a:r>
              <a:rPr lang="th-TH" sz="2200" dirty="0"/>
              <a:t> </a:t>
            </a:r>
            <a:r>
              <a:rPr lang="th-TH" sz="2200" dirty="0" smtClean="0"/>
              <a:t>          </a:t>
            </a:r>
            <a:r>
              <a:rPr lang="th-TH" sz="2200" b="1" dirty="0" smtClean="0"/>
              <a:t>3)</a:t>
            </a:r>
            <a:r>
              <a:rPr lang="th-TH" sz="2200" dirty="0" smtClean="0"/>
              <a:t> </a:t>
            </a:r>
            <a:r>
              <a:rPr lang="th-TH" sz="2200" b="1" dirty="0"/>
              <a:t>ข้อเสนอ </a:t>
            </a:r>
            <a:r>
              <a:rPr lang="th-TH" sz="2200" dirty="0"/>
              <a:t>แสดงรายละเอียดแนวทาง วิธีการ หรือขั้นตอนปฏิบัติให้</a:t>
            </a:r>
            <a:r>
              <a:rPr lang="th-TH" sz="2200" dirty="0" smtClean="0"/>
              <a:t>สอดคล้องกับ</a:t>
            </a:r>
            <a:r>
              <a:rPr lang="th-TH" sz="2200" dirty="0"/>
              <a:t>แนวคิด</a:t>
            </a:r>
            <a:r>
              <a:rPr lang="th-TH" sz="2200" dirty="0" smtClean="0"/>
              <a:t>ที่กำหนด</a:t>
            </a:r>
            <a:r>
              <a:rPr lang="th-TH" sz="2200" b="1" dirty="0" smtClean="0"/>
              <a:t> </a:t>
            </a:r>
            <a:r>
              <a:rPr lang="th-TH" sz="2200" dirty="0"/>
              <a:t>และมีการกำหนดตัวชี้วัดความสำเร็จถึงแผนการดำเนินการว่า</a:t>
            </a:r>
            <a:r>
              <a:rPr lang="th-TH" sz="2200" dirty="0" smtClean="0"/>
              <a:t>จะปรับปรุง</a:t>
            </a:r>
            <a:r>
              <a:rPr lang="th-TH" sz="2200" dirty="0"/>
              <a:t>หรือพัฒนางานอะไรบ้างเป็นลำดับขั้นตอนก่อน-หลัง ซึ่งอาจมีการนำเสนอใน</a:t>
            </a:r>
            <a:r>
              <a:rPr lang="th-TH" sz="2200" dirty="0" smtClean="0"/>
              <a:t>รูปของ</a:t>
            </a:r>
            <a:r>
              <a:rPr lang="th-TH" sz="2200" dirty="0"/>
              <a:t>งาน/โครงการหรือกิจกรรมที่จะดำเนินการ ซึ่งสามารถนำไปสู่การกำหนดตัวชี้วัด</a:t>
            </a:r>
            <a:r>
              <a:rPr lang="th-TH" sz="2200" dirty="0" smtClean="0"/>
              <a:t>ความสำเร็จ</a:t>
            </a:r>
            <a:r>
              <a:rPr lang="th-TH" sz="2200" dirty="0"/>
              <a:t>ของระยะเวลาของการดำเนินงานไว้ด้วย </a:t>
            </a:r>
            <a:endParaRPr lang="en-US" sz="2200" dirty="0"/>
          </a:p>
          <a:p>
            <a:pPr lvl="0"/>
            <a:endParaRPr lang="en-US" dirty="0"/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487118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6592" y="620688"/>
            <a:ext cx="9127820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lvl="0" indent="-514350">
              <a:buAutoNum type="arabicParenR" startAt="4"/>
            </a:pP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ที่คาดว่าจะได้รับ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ผู้ขอรับการประเมินจะต้องระบุผลที่คาดว่าจะได้รับหรือผล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ที่คาดหมาย</a:t>
            </a:r>
          </a:p>
          <a:p>
            <a:pPr lvl="0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มุ่งหวังที่จะเกิดขึ้นจากการจัดทำข้อเสนอแนวคิด /วิธีการเพื่อพัฒนา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งานหรือ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ปรับปรุงงานให้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</a:p>
          <a:p>
            <a:pPr lvl="0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มากขึ้น หากเป็นผลสำเร็จแล้ว ทำให้มีการพัฒนาหรือ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ปรับปรุงงาน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อะไรบ้าง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</a:p>
          <a:p>
            <a:pPr lvl="0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นำไป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ประยุกต์ใช้งานต่อไปได้อย่างไรบ้าง ซึ่งผลงานอาจแสดงได้ทั้งเชิง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ปริมาณและ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เชิงคุณภาพ </a:t>
            </a:r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5)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ตัวชี้วัดความสำเร็จ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ผู้ขอรับการประเมินจะต้องระบุชื่อตัวชี้วัดที่เหมาะสม สามารถนำมา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วัดผลสำเร็จจากการเสนอแนวคิดเพื่อนำไปปรับปรุงงานได้อย่างชัดเจน ถูกต้องได้ และมี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น่าเชื่อถือ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เพื่อสามารถตรวจสอบได้อย่างมีประสิทธิภาพและประสิทธิผล เพื่อให้เกิดประโยชน์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ต่อ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ดำเนินงานของกรมพัฒนาฝีมือแรงงาน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276102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100" y="404664"/>
            <a:ext cx="9012404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 3 ส่วนอ้างอิง/ภาคผนวก (ถ้ามี)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1) บรรณานุกรม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เป็นการแสดงแหล่งที่มาของข้อมูลหรือข้อความที่ผู้ขอรับการประเมินผลงาน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นำมาใช้อ้างอิง ทำให้ผู้อ่านสามารถติดตามและตรวจสอบแหล่งที่มาได้เป็นการยืนยันความ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น่า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เชื่อถือ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และให้เกียรติแก่องค์กรหรือบุคคลผู้เป็นเจ้าของข้อมูลหรือหลักการ แนวคิดทฤษฎีต่าง ๆ </a:t>
            </a:r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เอกสารอ้างอิง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ได้มาจากแหล่งค้นคว้าหลายแห่ง เช่น วารสาร หนังสือ วิทยานิพนธ์ เอกสาร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ทาง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วิชาการ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หรือจากสื่อ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อิเล็กทรอนิกส์</a:t>
            </a:r>
          </a:p>
          <a:p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ภาคผนวก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เป็นการเสนอเอกสารประกอบที่เกี่ยวข้องกับการจัดทำผลงานทางวิชาการ เช่น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แบบสอบถามความพึงพอใจ แบบฟอร์มบันทึกข้อมูลต่าง ๆ หนังสือเวียนที่เกี่ยวข้อง เป็นต้น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315946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มุมมอง">
  <a:themeElements>
    <a:clrScheme name="กำหนดเอง 3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FCAC4"/>
      </a:accent3>
      <a:accent4>
        <a:srgbClr val="D8B25C"/>
      </a:accent4>
      <a:accent5>
        <a:srgbClr val="AFCAC4"/>
      </a:accent5>
      <a:accent6>
        <a:srgbClr val="968C8C"/>
      </a:accent6>
      <a:hlink>
        <a:srgbClr val="F7B615"/>
      </a:hlink>
      <a:folHlink>
        <a:srgbClr val="704404"/>
      </a:folHlink>
    </a:clrScheme>
    <a:fontScheme name="มุมมอง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มุมมอง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5540</TotalTime>
  <Words>4459</Words>
  <Application>Microsoft Office PowerPoint</Application>
  <PresentationFormat>กระดาษ A4 (210x297 มม.)</PresentationFormat>
  <Paragraphs>982</Paragraphs>
  <Slides>66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66</vt:i4>
      </vt:variant>
    </vt:vector>
  </HeadingPairs>
  <TitlesOfParts>
    <vt:vector size="67" baseType="lpstr">
      <vt:lpstr>มุมมอง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รูปแบบการจัดทำแบบรายการประกอบคำขอให้ประเมินบุคคล (อว.ช.)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รูปแบบการจัดทำผลงานทางวิชาการ</vt:lpstr>
      <vt:lpstr>ตัวอักษรและขนาดที่ใช้ในการจัดทำผลงานทางวิชาการ</vt:lpstr>
      <vt:lpstr>งานนำเสนอ PowerPoint</vt:lpstr>
      <vt:lpstr>งานนำเสนอ PowerPoint</vt:lpstr>
      <vt:lpstr>ชื่อเอกสารผลงาน (ถ้าเป็นการศึกษาเฉพาะพื้นที่ ใช้คำว่า กรณีศึกษา : …………………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รูปแบบการจัดทำข้อเสนอแนวคิด</vt:lpstr>
      <vt:lpstr>ตัวอักษรและขนาดที่ใช้ในการจัดทำข้อเสนอแนวคิด</vt:lpstr>
      <vt:lpstr>งานนำเสนอ PowerPoint</vt:lpstr>
      <vt:lpstr>งานนำเสนอ PowerPoint</vt:lpstr>
      <vt:lpstr>ชื่อเอกสารผลงาน (ถ้าเป็นการศึกษาเฉพาะพื้นที่ ใช้คำว่า กรณีศึกษา : …………………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คู่มือการจัดผลงานระดับชำนาญการ</dc:title>
  <dc:creator>USER</dc:creator>
  <cp:lastModifiedBy>user</cp:lastModifiedBy>
  <cp:revision>1010</cp:revision>
  <cp:lastPrinted>2022-05-26T03:55:39Z</cp:lastPrinted>
  <dcterms:created xsi:type="dcterms:W3CDTF">2016-08-02T03:19:04Z</dcterms:created>
  <dcterms:modified xsi:type="dcterms:W3CDTF">2023-05-24T08:01:27Z</dcterms:modified>
</cp:coreProperties>
</file>