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5"/>
  </p:notesMasterIdLst>
  <p:handoutMasterIdLst>
    <p:handoutMasterId r:id="rId26"/>
  </p:handoutMasterIdLst>
  <p:sldIdLst>
    <p:sldId id="256" r:id="rId3"/>
    <p:sldId id="302" r:id="rId4"/>
    <p:sldId id="324" r:id="rId5"/>
    <p:sldId id="326" r:id="rId6"/>
    <p:sldId id="327" r:id="rId7"/>
    <p:sldId id="328" r:id="rId8"/>
    <p:sldId id="309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44" r:id="rId18"/>
    <p:sldId id="346" r:id="rId19"/>
    <p:sldId id="340" r:id="rId20"/>
    <p:sldId id="339" r:id="rId21"/>
    <p:sldId id="343" r:id="rId22"/>
    <p:sldId id="337" r:id="rId23"/>
    <p:sldId id="338" r:id="rId24"/>
  </p:sldIdLst>
  <p:sldSz cx="9144000" cy="6858000" type="screen4x3"/>
  <p:notesSz cx="6807200" cy="99393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00CC"/>
    <a:srgbClr val="FF9900"/>
    <a:srgbClr val="FFCC99"/>
    <a:srgbClr val="FFCC66"/>
    <a:srgbClr val="66FF66"/>
    <a:srgbClr val="FFFF99"/>
    <a:srgbClr val="CCCCFF"/>
    <a:srgbClr val="0033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6" autoAdjust="0"/>
    <p:restoredTop sz="94660"/>
  </p:normalViewPr>
  <p:slideViewPr>
    <p:cSldViewPr>
      <p:cViewPr>
        <p:scale>
          <a:sx n="110" d="100"/>
          <a:sy n="110" d="100"/>
        </p:scale>
        <p:origin x="1512" y="28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19/08/58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19/08/58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4</a:t>
            </a:fld>
            <a:endParaRPr lang="th-TH" alt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32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825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05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248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46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132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264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593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000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1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974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8/19/2015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03030">
                  <a:lumMod val="90000"/>
                  <a:lumOff val="10000"/>
                </a:srgbClr>
              </a:solidFill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94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-108520" y="5534484"/>
            <a:ext cx="414451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th-TH" sz="4000" b="1" dirty="0">
                <a:solidFill>
                  <a:srgbClr val="0000CC"/>
                </a:solidFill>
              </a:rPr>
              <a:t>นายสุภพ   </a:t>
            </a:r>
            <a:r>
              <a:rPr lang="th-TH" altLang="th-TH" sz="4000" b="1" dirty="0" err="1">
                <a:solidFill>
                  <a:srgbClr val="0000CC"/>
                </a:solidFill>
              </a:rPr>
              <a:t>ปิง</a:t>
            </a:r>
            <a:r>
              <a:rPr lang="th-TH" altLang="th-TH" sz="4000" b="1" dirty="0">
                <a:solidFill>
                  <a:srgbClr val="0000CC"/>
                </a:solidFill>
              </a:rPr>
              <a:t>ตา</a:t>
            </a:r>
          </a:p>
          <a:p>
            <a:pPr algn="ctr"/>
            <a:r>
              <a:rPr lang="th-TH" altLang="th-TH" sz="3000" b="1" dirty="0" smtClean="0">
                <a:solidFill>
                  <a:srgbClr val="0000CC"/>
                </a:solidFill>
              </a:rPr>
              <a:t>รองอธิบดีกรม</a:t>
            </a:r>
            <a:r>
              <a:rPr lang="th-TH" altLang="th-TH" sz="3000" b="1" dirty="0">
                <a:solidFill>
                  <a:srgbClr val="0000CC"/>
                </a:solidFill>
              </a:rPr>
              <a:t>พัฒนาฝีมือแรงงาน</a:t>
            </a:r>
            <a:endParaRPr lang="th-TH" altLang="th-TH" sz="3000" dirty="0">
              <a:solidFill>
                <a:srgbClr val="0000CC"/>
              </a:solidFill>
            </a:endParaRPr>
          </a:p>
        </p:txBody>
      </p:sp>
      <p:pic>
        <p:nvPicPr>
          <p:cNvPr id="2052" name="Picture 5" descr="D:\New folder\สุภพ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0214" y="1700808"/>
            <a:ext cx="2704356" cy="3790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3547743" y="1869474"/>
            <a:ext cx="5358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นโยบายและความสำคัญของพระราชบัญญัติส่งเสริมการพัฒนาฝีมือแรงงาน (ฉบับที่ 2) พ.ศ. 2557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Angsana New" panose="02020603050405020304" pitchFamily="18" charset="-34"/>
            </a:endParaRPr>
          </a:p>
        </p:txBody>
      </p:sp>
      <p:pic>
        <p:nvPicPr>
          <p:cNvPr id="4098" name="Picture 2" descr="C:\Program Files (x86)\Microsoft Office\MEDIA\OFFICE14\Lines\BD21313_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538" y="6340824"/>
            <a:ext cx="4686300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55408" y="4841986"/>
            <a:ext cx="50405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วันที่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1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9-20</a:t>
            </a:r>
            <a:r>
              <a:rPr lang="th-TH" b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สิงหาคม พ.ศ.2558</a:t>
            </a:r>
          </a:p>
          <a:p>
            <a:pPr algn="ctr"/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ณ โรงแรมเซ็นทาราและคอน</a:t>
            </a:r>
            <a:r>
              <a:rPr lang="th-TH" b="1" dirty="0" err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เวนชั่น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เซ็น</a:t>
            </a:r>
            <a:r>
              <a:rPr lang="th-TH" b="1" dirty="0" err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เตอร์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</a:p>
          <a:p>
            <a:pPr algn="ctr"/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ถ.ประจักษ์</a:t>
            </a:r>
            <a:r>
              <a:rPr lang="th-TH" b="1" dirty="0" err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ศิลปา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คม อ.เมือง จ.อุดรธานี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714500"/>
            <a:ext cx="8401050" cy="4929188"/>
          </a:xfrm>
        </p:spPr>
        <p:txBody>
          <a:bodyPr/>
          <a:lstStyle/>
          <a:p>
            <a:pPr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</a:rPr>
              <a:t> </a:t>
            </a:r>
            <a:r>
              <a:rPr lang="th-TH" sz="4000" b="1" dirty="0" smtClean="0">
                <a:solidFill>
                  <a:srgbClr val="C00000"/>
                </a:solidFill>
              </a:rPr>
              <a:t>การพัฒนาฝีมือแรงงาน คือ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400" b="1" dirty="0" smtClean="0"/>
              <a:t>: </a:t>
            </a:r>
            <a:r>
              <a:rPr lang="th-TH" sz="4400" b="1" dirty="0" smtClean="0">
                <a:solidFill>
                  <a:srgbClr val="002060"/>
                </a:solidFill>
              </a:rPr>
              <a:t>กระบวนการที่ทำให้ผู้รับการฝึกและประชากรวัยทำงาน  มี...</a:t>
            </a:r>
          </a:p>
          <a:p>
            <a:pPr>
              <a:buFontTx/>
              <a:buNone/>
            </a:pPr>
            <a:r>
              <a:rPr lang="th-TH" sz="3600" b="1" dirty="0" smtClean="0"/>
              <a:t>   </a:t>
            </a:r>
            <a:r>
              <a:rPr lang="th-TH" sz="4400" b="1" dirty="0" smtClean="0">
                <a:solidFill>
                  <a:srgbClr val="006600"/>
                </a:solidFill>
              </a:rPr>
              <a:t>1. ความสามารถในการพัฒนาปรับปรุงงาน</a:t>
            </a:r>
          </a:p>
          <a:p>
            <a:pPr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</a:rPr>
              <a:t>   2. ฝีมือ ความรู้ความสามารถในวิชาชีพ</a:t>
            </a:r>
          </a:p>
          <a:p>
            <a:pPr>
              <a:buFontTx/>
              <a:buNone/>
            </a:pPr>
            <a:r>
              <a:rPr lang="th-TH" sz="4400" b="1" dirty="0" smtClean="0"/>
              <a:t>   </a:t>
            </a:r>
            <a:r>
              <a:rPr lang="th-TH" sz="4400" b="1" dirty="0" smtClean="0">
                <a:solidFill>
                  <a:srgbClr val="0000CC"/>
                </a:solidFill>
              </a:rPr>
              <a:t>3. จรรยาบรรณแห่งวิชาชีพ</a:t>
            </a:r>
          </a:p>
          <a:p>
            <a:pPr>
              <a:buFontTx/>
              <a:buNone/>
            </a:pPr>
            <a:r>
              <a:rPr lang="th-TH" sz="4400" b="1" dirty="0" smtClean="0"/>
              <a:t>   4. ทัศนคติที่ดีเกี่ยวกับการทำงาน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0"/>
            <a:ext cx="7488238" cy="172720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66"/>
                </a:solidFill>
              </a:rPr>
              <a:t>การพัฒนาฝีมือแรงงาน</a:t>
            </a:r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14815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6021288"/>
            <a:ext cx="2133600" cy="476250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</a:t>
            </a:fld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ชื่อเรื่อง 1"/>
          <p:cNvSpPr>
            <a:spLocks noGrp="1"/>
          </p:cNvSpPr>
          <p:nvPr>
            <p:ph type="title"/>
          </p:nvPr>
        </p:nvSpPr>
        <p:spPr>
          <a:xfrm>
            <a:off x="2855786" y="1700808"/>
            <a:ext cx="3511292" cy="550413"/>
          </a:xfrm>
          <a:solidFill>
            <a:schemeClr val="accent1"/>
          </a:solidFill>
          <a:ln w="34925">
            <a:solidFill>
              <a:srgbClr val="0000CC"/>
            </a:solidFill>
          </a:ln>
        </p:spPr>
        <p:txBody>
          <a:bodyPr/>
          <a:lstStyle/>
          <a:p>
            <a:r>
              <a:rPr lang="th-TH" altLang="th-TH" sz="2800" b="1" dirty="0" smtClean="0">
                <a:solidFill>
                  <a:srgbClr val="FF0066"/>
                </a:solidFill>
              </a:rPr>
              <a:t>กิจกรรมการพัฒนาฝีมือแรงงาน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43" y="3173336"/>
            <a:ext cx="2016224" cy="400110"/>
          </a:xfrm>
          <a:prstGeom prst="rect">
            <a:avLst/>
          </a:prstGeom>
          <a:solidFill>
            <a:srgbClr val="CCFFFF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>
                <a:solidFill>
                  <a:srgbClr val="0000CC"/>
                </a:solidFill>
              </a:rPr>
              <a:t>การฝึกอบรมฝีมือแรงงาน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3166" y="3776256"/>
            <a:ext cx="2025401" cy="92333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การฝึกเตรียมเข้าทำงาน</a:t>
            </a:r>
          </a:p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การฝึกยกระดับฝีมือแรงงาน</a:t>
            </a:r>
          </a:p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การฝึกเปลี่ยนสาขาอาชีพ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5320" y="4077072"/>
            <a:ext cx="2016224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/>
              <a:t>มาตรฐานฝีมือแรงงานแห่งชาติ</a:t>
            </a:r>
          </a:p>
          <a:p>
            <a:pPr>
              <a:buFontTx/>
              <a:buChar char="-"/>
              <a:defRPr/>
            </a:pPr>
            <a:r>
              <a:rPr lang="th-TH" sz="1800" b="1" dirty="0" smtClean="0"/>
              <a:t>มาตรฐานฝีมือแรงงานของผู้ประกอบอาชีพ</a:t>
            </a:r>
          </a:p>
          <a:p>
            <a:pPr>
              <a:buFontTx/>
              <a:buChar char="-"/>
              <a:defRPr/>
            </a:pPr>
            <a:r>
              <a:rPr lang="th-TH" sz="1800" b="1" dirty="0" smtClean="0"/>
              <a:t> มาตรฐานฝีมือแรงงานเพื่อไปทำงานต่างประเทศ</a:t>
            </a:r>
            <a:endParaRPr lang="th-TH" sz="1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395604" y="3157152"/>
            <a:ext cx="2035940" cy="707886"/>
          </a:xfrm>
          <a:prstGeom prst="rect">
            <a:avLst/>
          </a:prstGeom>
          <a:solidFill>
            <a:srgbClr val="FFFF00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การกำหนด/ทดสอบ</a:t>
            </a:r>
            <a:br>
              <a:rPr lang="th-TH" sz="2000" b="1" dirty="0" smtClean="0">
                <a:solidFill>
                  <a:srgbClr val="0000CC"/>
                </a:solidFill>
              </a:rPr>
            </a:br>
            <a:r>
              <a:rPr lang="th-TH" sz="2000" b="1" dirty="0" smtClean="0">
                <a:solidFill>
                  <a:srgbClr val="0000CC"/>
                </a:solidFill>
              </a:rPr>
              <a:t>มาตรฐานฝีมือแรงงาน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72000" y="3140968"/>
            <a:ext cx="2059723" cy="400110"/>
          </a:xfrm>
          <a:prstGeom prst="rect">
            <a:avLst/>
          </a:prstGeom>
          <a:solidFill>
            <a:srgbClr val="FFCC99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การแข่งขันฝีมือแรงงาน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4248" y="4085157"/>
            <a:ext cx="2059723" cy="1200329"/>
          </a:xfrm>
          <a:prstGeom prst="rect">
            <a:avLst/>
          </a:prstGeom>
          <a:solidFill>
            <a:srgbClr val="FFCCFF"/>
          </a:solidFill>
          <a:ln>
            <a:solidFill>
              <a:srgbClr val="FF0066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ศูนย์ประเมินความรู้ความสามารถกลาง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 ศูนย์ประเมินความรู้ความสามารถตามม.26/4(2)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8" name="7-Point Star 7"/>
          <p:cNvSpPr/>
          <p:nvPr/>
        </p:nvSpPr>
        <p:spPr>
          <a:xfrm>
            <a:off x="962423" y="2652028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2" name="7-Point Star 21"/>
          <p:cNvSpPr/>
          <p:nvPr/>
        </p:nvSpPr>
        <p:spPr>
          <a:xfrm>
            <a:off x="3125542" y="2660654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2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93704" y="3765584"/>
            <a:ext cx="2038019" cy="2031325"/>
          </a:xfrm>
          <a:prstGeom prst="rect">
            <a:avLst/>
          </a:prstGeom>
          <a:solidFill>
            <a:srgbClr val="FFCC99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การแข่งขันฝีมือแรงงานแห่งชาติ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การแข่งขันฝีมือคนพิการ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การแข่งขันฝีมือแรงงานอาเซียน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การแข่งขันฝีมือแรงงานนานาชาติ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04248" y="3140968"/>
            <a:ext cx="2059723" cy="707886"/>
          </a:xfrm>
          <a:prstGeom prst="rect">
            <a:avLst/>
          </a:prstGeom>
          <a:solidFill>
            <a:srgbClr val="FFCCFF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การรับรอง</a:t>
            </a:r>
            <a:br>
              <a:rPr lang="th-TH" sz="2000" b="1" dirty="0" smtClean="0">
                <a:solidFill>
                  <a:srgbClr val="0000CC"/>
                </a:solidFill>
              </a:rPr>
            </a:br>
            <a:r>
              <a:rPr lang="th-TH" sz="2000" b="1" dirty="0" smtClean="0">
                <a:solidFill>
                  <a:srgbClr val="0000CC"/>
                </a:solidFill>
              </a:rPr>
              <a:t>ความรู้ความสามารถ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04247" y="5508232"/>
            <a:ext cx="2059723" cy="646331"/>
          </a:xfrm>
          <a:prstGeom prst="rect">
            <a:avLst/>
          </a:prstGeom>
          <a:solidFill>
            <a:srgbClr val="FFCCFF"/>
          </a:solidFill>
          <a:ln>
            <a:solidFill>
              <a:srgbClr val="FF0066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หนังสือรับรองความรู้ความสามารถ</a:t>
            </a:r>
            <a:endParaRPr lang="th-TH" sz="1800" b="1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stCxn id="31" idx="2"/>
            <a:endCxn id="25" idx="0"/>
          </p:cNvCxnSpPr>
          <p:nvPr/>
        </p:nvCxnSpPr>
        <p:spPr>
          <a:xfrm flipH="1">
            <a:off x="7834109" y="5285486"/>
            <a:ext cx="1" cy="222746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8" name="7-Point Star 27"/>
          <p:cNvSpPr/>
          <p:nvPr/>
        </p:nvSpPr>
        <p:spPr>
          <a:xfrm>
            <a:off x="5313829" y="2645538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3" name="7-Point Star 32"/>
          <p:cNvSpPr/>
          <p:nvPr/>
        </p:nvSpPr>
        <p:spPr>
          <a:xfrm>
            <a:off x="7546076" y="2636912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4</a:t>
            </a:r>
            <a:endParaRPr lang="en-US" b="1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253815" y="2444066"/>
            <a:ext cx="6588244" cy="197113"/>
            <a:chOff x="1245866" y="2628820"/>
            <a:chExt cx="6588244" cy="19711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245866" y="2636912"/>
              <a:ext cx="6588244" cy="0"/>
            </a:xfrm>
            <a:prstGeom prst="line">
              <a:avLst/>
            </a:prstGeom>
            <a:ln w="2540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1245866" y="2628820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3387642" y="2636912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>
              <a:off x="5588610" y="2636911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7829519" y="2636912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Straight Connector 38"/>
          <p:cNvCxnSpPr>
            <a:stCxn id="4098" idx="2"/>
          </p:cNvCxnSpPr>
          <p:nvPr/>
        </p:nvCxnSpPr>
        <p:spPr>
          <a:xfrm>
            <a:off x="4611432" y="2251221"/>
            <a:ext cx="0" cy="192845"/>
          </a:xfrm>
          <a:prstGeom prst="line">
            <a:avLst/>
          </a:prstGeom>
          <a:ln w="254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1227062" y="3573446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3404184" y="3865038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5596558" y="3555109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7853471" y="3865038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444208" y="626360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488237" cy="100806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7950" y="1916832"/>
            <a:ext cx="8928100" cy="350043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พระราชบัญญัติ</a:t>
            </a: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/>
            </a:r>
            <a:b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</a:b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ส่งเสริมการพัฒนาฝีมือแรงงาน(ฉบับ</a:t>
            </a: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ที่๒)</a:t>
            </a: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/>
            </a:r>
            <a:b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</a:b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พ.ศ.๒๕๕๗</a:t>
            </a:r>
            <a:endParaRPr lang="th-TH" sz="6000" b="1" dirty="0">
              <a:solidFill>
                <a:srgbClr val="0000CC"/>
              </a:solidFill>
            </a:endParaRPr>
          </a:p>
        </p:txBody>
      </p:sp>
      <p:pic>
        <p:nvPicPr>
          <p:cNvPr id="2050" name="Picture 2" descr="C:\Program Files (x86)\Microsoft Office\MEDIA\OFFICE14\Lines\BD21303_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301208"/>
            <a:ext cx="6373449" cy="28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44420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31763"/>
            <a:ext cx="73152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chemeClr val="bg1"/>
                </a:solidFill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785938"/>
            <a:ext cx="9251950" cy="5072062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800" b="1" dirty="0" smtClean="0">
                <a:solidFill>
                  <a:srgbClr val="0000CC"/>
                </a:solidFill>
              </a:rPr>
              <a:t>1. ฉบับปัจจุบัน(พ.ศ.2545)ไม่มีบทบัญญัติที่เกี่ยวกับ...</a:t>
            </a:r>
          </a:p>
          <a:p>
            <a:pPr marL="44450" indent="0">
              <a:buFontTx/>
              <a:buNone/>
            </a:pPr>
            <a:r>
              <a:rPr lang="th-TH" altLang="th-TH" sz="4800" b="1" dirty="0" smtClean="0"/>
              <a:t>   </a:t>
            </a:r>
            <a:r>
              <a:rPr lang="th-TH" altLang="th-TH" sz="4400" b="1" dirty="0" smtClean="0"/>
              <a:t>1.1 การส่งเสริมให้ผู้ประกอบอาชีพมีความรู้ความสามารถในการประกอบอาชีพ</a:t>
            </a:r>
          </a:p>
          <a:p>
            <a:pPr marL="44450" indent="0">
              <a:buFontTx/>
              <a:buNone/>
            </a:pPr>
            <a:r>
              <a:rPr lang="th-TH" altLang="th-TH" sz="4400" b="1" dirty="0" smtClean="0"/>
              <a:t>   </a:t>
            </a:r>
            <a:r>
              <a:rPr lang="th-TH" altLang="th-TH" sz="4400" b="1" dirty="0" smtClean="0">
                <a:solidFill>
                  <a:srgbClr val="C00000"/>
                </a:solidFill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buFontTx/>
              <a:buNone/>
            </a:pPr>
            <a:r>
              <a:rPr lang="th-TH" altLang="th-TH" sz="4400" b="1" dirty="0" smtClean="0"/>
              <a:t>   </a:t>
            </a:r>
            <a:r>
              <a:rPr lang="th-TH" altLang="th-TH" sz="4400" b="1" dirty="0" smtClean="0">
                <a:solidFill>
                  <a:srgbClr val="006600"/>
                </a:solidFill>
              </a:rPr>
              <a:t>1.3 การให้ความคุ้มครองความปลอดภัยสาธารณะจากการทำงาน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09598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31763"/>
            <a:ext cx="73152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chemeClr val="bg1"/>
                </a:solidFill>
              </a:rPr>
              <a:t>เหตุผล(ต่อ)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598613"/>
            <a:ext cx="9109075" cy="5116512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</a:rPr>
              <a:t>2. สมควรแก้ไขเพื่อกำหนดให้การประกอบอาชีพในสาขาอาชีพ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/>
              <a:t>           </a:t>
            </a:r>
            <a:r>
              <a:rPr lang="th-TH" sz="4000" b="1" dirty="0" smtClean="0">
                <a:solidFill>
                  <a:srgbClr val="006600"/>
                </a:solidFill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4000" b="1" dirty="0" smtClean="0"/>
              <a:t>         2) ต้องใช้ผู้มีความรู้ความสามารถดำเนินการ</a:t>
            </a:r>
          </a:p>
          <a:p>
            <a:pPr marL="44450" indent="0">
              <a:buFontTx/>
              <a:buNone/>
            </a:pPr>
            <a:r>
              <a:rPr lang="en-US" sz="4400" b="1" dirty="0" smtClean="0">
                <a:solidFill>
                  <a:srgbClr val="C00000"/>
                </a:solidFill>
              </a:rPr>
              <a:t>“</a:t>
            </a:r>
            <a:r>
              <a:rPr lang="th-TH" sz="4400" b="1" dirty="0" smtClean="0">
                <a:solidFill>
                  <a:srgbClr val="C00000"/>
                </a:solidFill>
              </a:rPr>
              <a:t>ต้องได้รับหนังสือรับรองความรู้ความสามารถ</a:t>
            </a:r>
            <a:r>
              <a:rPr lang="th-TH" sz="4000" b="1" dirty="0" smtClean="0">
                <a:solidFill>
                  <a:srgbClr val="C00000"/>
                </a:solidFill>
              </a:rPr>
              <a:t>(</a:t>
            </a:r>
            <a:r>
              <a:rPr lang="en-US" sz="2400" b="1" dirty="0" err="1" smtClean="0">
                <a:solidFill>
                  <a:srgbClr val="C00000"/>
                </a:solidFill>
              </a:rPr>
              <a:t>Licence</a:t>
            </a:r>
            <a:r>
              <a:rPr lang="th-TH" sz="4000" b="1" dirty="0" smtClean="0">
                <a:solidFill>
                  <a:srgbClr val="C00000"/>
                </a:solidFill>
              </a:rPr>
              <a:t>)</a:t>
            </a:r>
            <a:r>
              <a:rPr lang="en-US" sz="4000" b="1" dirty="0" smtClean="0">
                <a:solidFill>
                  <a:srgbClr val="C00000"/>
                </a:solidFill>
              </a:rPr>
              <a:t>”</a:t>
            </a:r>
          </a:p>
          <a:p>
            <a:pPr marL="44450" indent="0">
              <a:buFontTx/>
              <a:buNone/>
            </a:pPr>
            <a:r>
              <a:rPr lang="th-TH" sz="4000" b="1" dirty="0" smtClean="0"/>
              <a:t>   จึงจะปฏิบัติงานในสาขาอาชีพ ตำแหน่งงาน หรือลักษณะงาน 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165304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-1684338"/>
            <a:ext cx="7416800" cy="1684338"/>
          </a:xfrm>
        </p:spPr>
        <p:txBody>
          <a:bodyPr/>
          <a:lstStyle/>
          <a:p>
            <a:endParaRPr lang="th-TH" altLang="th-TH" sz="5400" smtClean="0">
              <a:solidFill>
                <a:srgbClr val="FF006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23728" y="116632"/>
            <a:ext cx="5498721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</a:rPr>
              <a:t>จาก พ.ร.บ.ส่งเสริมฯ (ฉบับที่ 2) พ.ศ.2557</a:t>
            </a:r>
            <a:endParaRPr lang="th-TH" sz="3600" b="1" dirty="0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2420888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0660" y="2412796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404704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7030A0"/>
                </a:solidFill>
              </a:rPr>
              <a:t>สาธารณะ </a:t>
            </a:r>
            <a:r>
              <a:rPr lang="th-TH" sz="4000" b="1" dirty="0">
                <a:solidFill>
                  <a:srgbClr val="7030A0"/>
                </a:solidFill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3284984"/>
            <a:ext cx="2214578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มีความปลอดภัยจากการทำงานของลูกจ้าง</a:t>
            </a:r>
            <a:endParaRPr lang="en-US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170660" y="328498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มีความปลอดภัยในการทำงาน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712756" y="3284984"/>
            <a:ext cx="3024336" cy="1631216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สังคมส่วนรวมเกิดความสันติสุข</a:t>
            </a:r>
          </a:p>
          <a:p>
            <a:endParaRPr lang="en-US" sz="2000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2060848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2060848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2058874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68425" y="2060848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532404"/>
            <a:ext cx="0" cy="52844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63713"/>
            <a:ext cx="2088232" cy="1139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444208" y="620316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33375"/>
            <a:ext cx="9324975" cy="1154113"/>
          </a:xfrm>
        </p:spPr>
        <p:txBody>
          <a:bodyPr/>
          <a:lstStyle/>
          <a:p>
            <a:r>
              <a:rPr lang="th-TH" altLang="th-TH" sz="8000" b="1" smtClean="0">
                <a:solidFill>
                  <a:schemeClr val="bg1"/>
                </a:solidFill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714500"/>
            <a:ext cx="9251950" cy="5689600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</a:rPr>
              <a:t>1. ให้รัฐมนตรีมีอำนาจประกาศ</a:t>
            </a:r>
          </a:p>
          <a:p>
            <a:pPr marL="44450" indent="0">
              <a:buFontTx/>
              <a:buNone/>
            </a:pPr>
            <a:r>
              <a:rPr lang="th-TH" altLang="th-TH" sz="4400" b="1" dirty="0" smtClean="0"/>
              <a:t>      1.1 กำหนดสาขาอาชีพที่จะส่งเสริมการพัฒนาฝีมือแรงงาน </a:t>
            </a:r>
          </a:p>
          <a:p>
            <a:pPr marL="44450" indent="0">
              <a:buFontTx/>
              <a:buNone/>
            </a:pPr>
            <a:r>
              <a:rPr lang="th-TH" altLang="th-TH" sz="4400" b="1" dirty="0" smtClean="0"/>
              <a:t>     </a:t>
            </a:r>
            <a:r>
              <a:rPr lang="th-TH" altLang="th-TH" sz="4400" b="1" dirty="0" smtClean="0">
                <a:solidFill>
                  <a:srgbClr val="663300"/>
                </a:solidFill>
              </a:rPr>
              <a:t> 1.2 กำหนดสาขาอาชีพ ตำแหน่งงาน หรือลักษณะงาน ที่อาจเป็นอันตรายต่อสาธารณะ หรือต้องใช้ผู้มีความรู้ความสามารถ ซึ่งต้องดำเนินการโดยผู้ผ่านการรับรองความรู้ความสามารถ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5888"/>
            <a:ext cx="9180513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00125" y="1643063"/>
            <a:ext cx="8143875" cy="5214937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</a:rPr>
              <a:t>2. เพิ่มการกำหนดเกี่ยวกับ...</a:t>
            </a:r>
          </a:p>
          <a:p>
            <a:pPr>
              <a:defRPr/>
            </a:pPr>
            <a:r>
              <a:rPr lang="th-TH" sz="4000" b="1" dirty="0" smtClean="0"/>
              <a:t>ระบบการรับรองความรู้ความสามารถ</a:t>
            </a:r>
          </a:p>
          <a:p>
            <a:pPr>
              <a:defRPr/>
            </a:pPr>
            <a:r>
              <a:rPr lang="th-TH" sz="4000" b="1" dirty="0" smtClean="0"/>
              <a:t> </a:t>
            </a:r>
            <a:r>
              <a:rPr lang="th-TH" sz="4000" b="1" dirty="0" smtClean="0">
                <a:solidFill>
                  <a:srgbClr val="006600"/>
                </a:solidFill>
              </a:rPr>
              <a:t>สมุดประจำตัว</a:t>
            </a:r>
          </a:p>
          <a:p>
            <a:pPr>
              <a:defRPr/>
            </a:pPr>
            <a:r>
              <a:rPr lang="th-TH" sz="4000" b="1" dirty="0" smtClean="0"/>
              <a:t> แบบสมุดประจำตัว</a:t>
            </a:r>
          </a:p>
          <a:p>
            <a:pPr>
              <a:defRPr/>
            </a:pPr>
            <a:r>
              <a:rPr lang="th-TH" sz="4000" b="1" dirty="0" smtClean="0">
                <a:solidFill>
                  <a:srgbClr val="663300"/>
                </a:solidFill>
              </a:rPr>
              <a:t> การขอมีสมุดประจำตัว</a:t>
            </a:r>
          </a:p>
          <a:p>
            <a:pPr>
              <a:defRPr/>
            </a:pPr>
            <a:r>
              <a:rPr lang="th-TH" sz="4000" b="1" dirty="0" smtClean="0"/>
              <a:t> </a:t>
            </a:r>
            <a:r>
              <a:rPr lang="th-TH" sz="4000" b="1" dirty="0" smtClean="0">
                <a:solidFill>
                  <a:srgbClr val="7030A0"/>
                </a:solidFill>
              </a:rPr>
              <a:t>การออกสมุดประจำตัว</a:t>
            </a:r>
          </a:p>
          <a:p>
            <a:pPr>
              <a:defRPr/>
            </a:pPr>
            <a:r>
              <a:rPr lang="th-TH" sz="4000" b="1" dirty="0" smtClean="0">
                <a:solidFill>
                  <a:srgbClr val="002060"/>
                </a:solidFill>
              </a:rPr>
              <a:t>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4437112"/>
            <a:ext cx="2695672" cy="1574552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444208" y="608735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57188"/>
            <a:ext cx="91440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571625"/>
            <a:ext cx="9144000" cy="5143500"/>
          </a:xfrm>
        </p:spPr>
        <p:txBody>
          <a:bodyPr>
            <a:normAutofit fontScale="925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   3. กำหนดให้มีหน่วยงานทำหน้าที่รับรองความรู้ความสามารถ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/>
              <a:t> </a:t>
            </a:r>
            <a:r>
              <a:rPr lang="th-TH" dirty="0" smtClean="0"/>
              <a:t>  </a:t>
            </a:r>
            <a:r>
              <a:rPr lang="th-TH" sz="4300" b="1" dirty="0" smtClean="0">
                <a:solidFill>
                  <a:srgbClr val="C00000"/>
                </a:solidFill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</a:rPr>
              <a:t>        -กรมพัฒนาฝีมือแรงงาน </a:t>
            </a:r>
            <a:r>
              <a:rPr lang="th-TH" sz="3000" b="1" dirty="0" smtClean="0">
                <a:solidFill>
                  <a:srgbClr val="002060"/>
                </a:solidFill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</a:rPr>
              <a:t>สพภ</a:t>
            </a:r>
            <a:r>
              <a:rPr lang="th-TH" sz="3000" b="1" dirty="0" smtClean="0">
                <a:solidFill>
                  <a:srgbClr val="002060"/>
                </a:solidFill>
              </a:rPr>
              <a:t>. , </a:t>
            </a:r>
            <a:r>
              <a:rPr lang="th-TH" sz="3000" b="1" dirty="0" err="1" smtClean="0">
                <a:solidFill>
                  <a:srgbClr val="002060"/>
                </a:solidFill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</a:rPr>
              <a:t>   </a:t>
            </a:r>
            <a:r>
              <a:rPr lang="th-TH" sz="4300" b="1" dirty="0" smtClean="0">
                <a:solidFill>
                  <a:srgbClr val="C00000"/>
                </a:solidFill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</a:rPr>
              <a:t>         -องค์กรอาชีพ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</a:rPr>
              <a:t>         -หน่วยงานของรัฐ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6372200" y="608735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214313" y="357188"/>
            <a:ext cx="91440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950" y="1571625"/>
            <a:ext cx="9144000" cy="5143500"/>
          </a:xfrm>
        </p:spPr>
        <p:txBody>
          <a:bodyPr>
            <a:normAutofit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</a:rPr>
              <a:t>4.</a:t>
            </a:r>
            <a:r>
              <a:rPr lang="th-TH" sz="4400" b="1" dirty="0">
                <a:solidFill>
                  <a:srgbClr val="FFFF00"/>
                </a:solidFill>
              </a:rPr>
              <a:t> </a:t>
            </a:r>
            <a:r>
              <a:rPr lang="th-TH" sz="4400" b="1" dirty="0">
                <a:solidFill>
                  <a:srgbClr val="0000CC"/>
                </a:solidFill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</a:rPr>
              <a:t>แรงงาน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006600"/>
                </a:solidFill>
              </a:rPr>
              <a:t>ค่าธรรมเนียมหรือค่าทดสอบที่จัดเก็บได้ตาม พ.ร.บ. นี้</a:t>
            </a:r>
          </a:p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5. เพิ่มกรณีการจ่ายเงินกองทุนพัฒนาฝีมือแรงงานเพื่อช่วยเหลือหรืออุดหนุนการดำเนินงานของ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องค์กรอาชีพ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ศูนย์ประเมินความรู้ความสามารถกลาง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ศูนย์ประเมินความรู้ความสามารถตามมาตรา 26/4 (2)</a:t>
            </a:r>
          </a:p>
          <a:p>
            <a:pPr>
              <a:defRPr/>
            </a:pPr>
            <a:endParaRPr lang="th-TH" dirty="0"/>
          </a:p>
          <a:p>
            <a:pPr marL="45720" indent="0">
              <a:buFontTx/>
              <a:buNone/>
              <a:defRPr/>
            </a:pPr>
            <a:endParaRPr lang="th-TH" dirty="0"/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72200" y="611323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54113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643063"/>
            <a:ext cx="9144000" cy="4857750"/>
          </a:xfrm>
        </p:spPr>
        <p:txBody>
          <a:bodyPr>
            <a:normAutofit fontScale="85000" lnSpcReduction="1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6.แก้ไขเพิ่มเติมการส่งเงินสมทบเข้ากองทุนพัฒนาฝีมือแรงงาน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   </a:t>
            </a:r>
            <a:r>
              <a:rPr lang="th-TH" sz="3600" b="1" dirty="0" smtClean="0"/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 smtClean="0">
                <a:solidFill>
                  <a:srgbClr val="FF0066"/>
                </a:solidFill>
              </a:rPr>
              <a:t>   2. ส่งลูกจ้างเข้ารับการทดสอบมาตรฐานฝีมือแรงงานแห่งชาติและผ่านการ ทดสอบตามสัดส่วนที่ประกาศกำหนด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 smtClean="0"/>
              <a:t>   </a:t>
            </a:r>
            <a:r>
              <a:rPr lang="th-TH" sz="3600" b="1" dirty="0" smtClean="0">
                <a:solidFill>
                  <a:srgbClr val="006600"/>
                </a:solidFill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>
                <a:solidFill>
                  <a:srgbClr val="660033"/>
                </a:solidFill>
              </a:rPr>
              <a:t> </a:t>
            </a:r>
            <a:r>
              <a:rPr lang="th-TH" sz="3600" b="1" dirty="0" smtClean="0">
                <a:solidFill>
                  <a:srgbClr val="660033"/>
                </a:solidFill>
              </a:rPr>
              <a:t>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ข. กรณีต้องส่งเงินสมทบ</a:t>
            </a:r>
          </a:p>
          <a:p>
            <a:pPr>
              <a:defRPr/>
            </a:pPr>
            <a:r>
              <a:rPr lang="th-TH" sz="3600" b="1" dirty="0" smtClean="0">
                <a:solidFill>
                  <a:srgbClr val="663300"/>
                </a:solidFill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72200" y="629882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-36513" y="203200"/>
            <a:ext cx="9144001" cy="1154113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643063"/>
            <a:ext cx="9144000" cy="5286375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</a:rPr>
              <a:t>7. เพิ่มสิทธิประโยชน์ให้ผู้ประกอบกิจการซึ่งจ้างงานผู้ได้รับหนังสือรับรองความรู้ความสามารถ</a:t>
            </a:r>
          </a:p>
          <a:p>
            <a:pPr marL="44450" indent="0">
              <a:buFontTx/>
              <a:buNone/>
            </a:pPr>
            <a:r>
              <a:rPr lang="th-TH" altLang="th-TH" sz="4800" b="1" dirty="0" smtClean="0"/>
              <a:t>   </a:t>
            </a:r>
            <a:r>
              <a:rPr lang="th-TH" altLang="th-TH" sz="3600" b="1" dirty="0" smtClean="0">
                <a:solidFill>
                  <a:srgbClr val="002060"/>
                </a:solidFill>
              </a:rPr>
              <a:t>1) ได้รับยกเว้นภาษีเงินได้ เป็นจำนวนร้อยละของค่าจ้างที่ได้จ่ายให้ผู้ได้รับหนังสือรับรองความรู้ความสามารถ</a:t>
            </a:r>
          </a:p>
          <a:p>
            <a:pPr marL="44450" indent="0"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</a:rPr>
              <a:t>   2) ได้รับคำปรึกษาแนะนำกระบวนการวิเคราะห์จำแนกตำแหน่งงานหรือการบริหารค่าจ้างหรือค่าตอบแทน</a:t>
            </a:r>
          </a:p>
          <a:p>
            <a:pPr marL="44450" indent="0">
              <a:buFontTx/>
              <a:buNone/>
            </a:pPr>
            <a:r>
              <a:rPr lang="th-TH" altLang="th-TH" sz="3600" b="1" dirty="0" smtClean="0"/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84867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31763"/>
            <a:ext cx="9144000" cy="1154112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dirty="0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785938"/>
            <a:ext cx="9144000" cy="4786312"/>
          </a:xfrm>
        </p:spPr>
        <p:txBody>
          <a:bodyPr>
            <a:normAutofit fontScale="92500" lnSpcReduction="1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8. กำหนดโทษผู้ฝ่าฝืนหรือไม่ปฏิบัติตาม และ</a:t>
            </a:r>
            <a:r>
              <a:rPr lang="th-TH" sz="4400" b="1" dirty="0" smtClean="0">
                <a:solidFill>
                  <a:srgbClr val="C00000"/>
                </a:solidFill>
              </a:rPr>
              <a:t>ให้นายทะเบียนมีอำนาจในการเปรียบเทียบ ดังนี้</a:t>
            </a:r>
          </a:p>
          <a:p>
            <a:pPr marL="45720" indent="0">
              <a:buFontTx/>
              <a:buNone/>
              <a:defRPr/>
            </a:pPr>
            <a:r>
              <a:rPr lang="th-TH" sz="4000" b="1" dirty="0" smtClean="0"/>
              <a:t>  8.</a:t>
            </a:r>
            <a:r>
              <a:rPr lang="th-TH" sz="3900" b="1" dirty="0" smtClean="0"/>
              <a:t>1) ไม่ปฏิบัติตามมาตรา 26/3  </a:t>
            </a:r>
            <a:r>
              <a:rPr lang="th-TH" sz="3500" b="1" dirty="0" smtClean="0"/>
              <a:t>(</a:t>
            </a:r>
            <a:r>
              <a:rPr lang="th-TH" sz="3500" b="1" u="sng" dirty="0" smtClean="0">
                <a:solidFill>
                  <a:srgbClr val="006600"/>
                </a:solidFill>
              </a:rPr>
              <a:t>ไม่มี</a:t>
            </a:r>
            <a:r>
              <a:rPr lang="th-TH" sz="3500" b="1" dirty="0" smtClean="0"/>
              <a:t>หนังสือรับรองความรู้ความสามารถ) </a:t>
            </a:r>
            <a:r>
              <a:rPr lang="th-TH" sz="3900" b="1" dirty="0" smtClean="0"/>
              <a:t>มีโทษปรับ</a:t>
            </a:r>
            <a:r>
              <a:rPr lang="th-TH" sz="3900" b="1" u="sng" dirty="0" smtClean="0"/>
              <a:t>ไม่เกิน</a:t>
            </a:r>
            <a:r>
              <a:rPr lang="th-TH" sz="3900" b="1" dirty="0" smtClean="0"/>
              <a:t>   5,000 บาท</a:t>
            </a:r>
          </a:p>
          <a:p>
            <a:pPr marL="45720" indent="0">
              <a:buFontTx/>
              <a:buNone/>
              <a:defRPr/>
            </a:pPr>
            <a:r>
              <a:rPr lang="th-TH" sz="3900" b="1" dirty="0" smtClean="0">
                <a:solidFill>
                  <a:srgbClr val="0000CC"/>
                </a:solidFill>
              </a:rPr>
              <a:t>  8.2) จ้างผู้ไม่มีหนังสือรับรองความรู้ความสามารถตามมาตรา 26/3 </a:t>
            </a:r>
          </a:p>
          <a:p>
            <a:pPr marL="45720" indent="0">
              <a:buFontTx/>
              <a:buNone/>
              <a:defRPr/>
            </a:pPr>
            <a:r>
              <a:rPr lang="th-TH" sz="3900" b="1" dirty="0" smtClean="0">
                <a:solidFill>
                  <a:srgbClr val="0000CC"/>
                </a:solidFill>
              </a:rPr>
              <a:t>มีโทษปรับ</a:t>
            </a:r>
            <a:r>
              <a:rPr lang="th-TH" sz="3900" b="1" u="sng" dirty="0" smtClean="0">
                <a:solidFill>
                  <a:srgbClr val="0000CC"/>
                </a:solidFill>
              </a:rPr>
              <a:t>ไม่เกิน</a:t>
            </a:r>
            <a:r>
              <a:rPr lang="th-TH" sz="3900" b="1" dirty="0" smtClean="0">
                <a:solidFill>
                  <a:srgbClr val="0000CC"/>
                </a:solidFill>
              </a:rPr>
              <a:t>   30,000 บาท</a:t>
            </a:r>
          </a:p>
          <a:p>
            <a:pPr marL="45720" indent="0">
              <a:buFontTx/>
              <a:buNone/>
              <a:defRPr/>
            </a:pPr>
            <a:r>
              <a:rPr lang="th-TH" sz="4000" b="1" dirty="0" smtClean="0"/>
              <a:t>  </a:t>
            </a:r>
            <a:r>
              <a:rPr lang="th-TH" sz="4000" b="1" dirty="0" smtClean="0">
                <a:solidFill>
                  <a:srgbClr val="C00000"/>
                </a:solidFill>
              </a:rPr>
              <a:t>8.3) เป็นศูนย์ประเมินความรู้ความสามารถหรือเป็นผู้ประเมินโดยมิได้รับหนังสือรับรองจากนายทะเบียน มีโทษปรับ</a:t>
            </a:r>
            <a:r>
              <a:rPr lang="th-TH" sz="4000" b="1" u="sng" dirty="0" smtClean="0">
                <a:solidFill>
                  <a:srgbClr val="C00000"/>
                </a:solidFill>
              </a:rPr>
              <a:t>ไม่เกิน</a:t>
            </a:r>
            <a:r>
              <a:rPr lang="th-TH" sz="4000" b="1" dirty="0" smtClean="0">
                <a:solidFill>
                  <a:srgbClr val="C00000"/>
                </a:solidFill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00192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0" y="1736725"/>
            <a:ext cx="9144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4400" b="1" dirty="0"/>
              <a:t>    </a:t>
            </a:r>
            <a:r>
              <a:rPr lang="th-TH" altLang="th-TH" sz="4400" b="1" dirty="0" smtClean="0">
                <a:solidFill>
                  <a:srgbClr val="0000CC"/>
                </a:solidFill>
              </a:rPr>
              <a:t>8.4) </a:t>
            </a:r>
            <a:r>
              <a:rPr lang="th-TH" altLang="th-TH" sz="4400" b="1" dirty="0">
                <a:solidFill>
                  <a:srgbClr val="0000CC"/>
                </a:solidFill>
              </a:rPr>
              <a:t>ใช้เครื่องหมายตามมาตรา 33/1 (3) โดยมิได้รับอนุญาต มีโทษปรับ</a:t>
            </a:r>
            <a:r>
              <a:rPr lang="th-TH" altLang="th-TH" sz="4400" b="1" u="sng" dirty="0">
                <a:solidFill>
                  <a:srgbClr val="0000CC"/>
                </a:solidFill>
              </a:rPr>
              <a:t>ไม่</a:t>
            </a:r>
            <a:r>
              <a:rPr lang="th-TH" altLang="th-TH" sz="4400" b="1" u="sng" dirty="0" smtClean="0">
                <a:solidFill>
                  <a:srgbClr val="0000CC"/>
                </a:solidFill>
              </a:rPr>
              <a:t>เกิน</a:t>
            </a:r>
            <a:r>
              <a:rPr lang="th-TH" altLang="th-TH" sz="4400" b="1" dirty="0" smtClean="0">
                <a:solidFill>
                  <a:srgbClr val="0000CC"/>
                </a:solidFill>
              </a:rPr>
              <a:t>  5,000 บาท</a:t>
            </a:r>
            <a:endParaRPr lang="th-TH" altLang="th-TH" sz="4400" b="1" dirty="0">
              <a:solidFill>
                <a:srgbClr val="0000CC"/>
              </a:solidFill>
            </a:endParaRPr>
          </a:p>
          <a:p>
            <a:r>
              <a:rPr lang="th-TH" altLang="th-TH" sz="4400" b="1" dirty="0"/>
              <a:t>    </a:t>
            </a:r>
            <a:r>
              <a:rPr lang="th-TH" altLang="th-TH" sz="4400" b="1" dirty="0" smtClean="0">
                <a:solidFill>
                  <a:srgbClr val="C00000"/>
                </a:solidFill>
              </a:rPr>
              <a:t>8.5) </a:t>
            </a:r>
            <a:r>
              <a:rPr lang="th-TH" altLang="th-TH" sz="4400" b="1" dirty="0">
                <a:solidFill>
                  <a:srgbClr val="C00000"/>
                </a:solidFill>
              </a:rPr>
              <a:t>ฝ่าฝืนหรือไม่ปฏิบัติตามข้อกำหนดอื่นๆ ได้แก่ ไม่มาให้ถ้อยคำ ไม่ปฏิบัติตามคำสั่ง ขัดขวาง ไม่อำนวยความสะดวก มีโทษปรับ</a:t>
            </a:r>
            <a:r>
              <a:rPr lang="th-TH" altLang="th-TH" sz="4400" b="1" u="sng" dirty="0">
                <a:solidFill>
                  <a:srgbClr val="C00000"/>
                </a:solidFill>
              </a:rPr>
              <a:t>ไม่</a:t>
            </a:r>
            <a:r>
              <a:rPr lang="th-TH" altLang="th-TH" sz="4400" b="1" u="sng" dirty="0" smtClean="0">
                <a:solidFill>
                  <a:srgbClr val="C00000"/>
                </a:solidFill>
              </a:rPr>
              <a:t>เกิน</a:t>
            </a:r>
            <a:r>
              <a:rPr lang="th-TH" altLang="th-TH" sz="4400" b="1" dirty="0" smtClean="0">
                <a:solidFill>
                  <a:srgbClr val="C00000"/>
                </a:solidFill>
              </a:rPr>
              <a:t> 5,000 บาท</a:t>
            </a:r>
            <a:endParaRPr lang="th-TH" altLang="th-TH" sz="4400" b="1" dirty="0">
              <a:solidFill>
                <a:srgbClr val="C00000"/>
              </a:solidFill>
            </a:endParaRPr>
          </a:p>
          <a:p>
            <a:r>
              <a:rPr lang="th-TH" altLang="th-TH" sz="4400" b="1" dirty="0"/>
              <a:t>    </a:t>
            </a:r>
            <a:r>
              <a:rPr lang="th-TH" altLang="th-TH" sz="4400" b="1" dirty="0" smtClean="0"/>
              <a:t>8.6) </a:t>
            </a:r>
            <a:r>
              <a:rPr lang="th-TH" altLang="th-TH" sz="4400" b="1" dirty="0"/>
              <a:t>ฝ่าฝืนมาตรา 49/1 วรรค</a:t>
            </a:r>
            <a:r>
              <a:rPr lang="th-TH" altLang="th-TH" sz="4400" b="1" dirty="0" smtClean="0"/>
              <a:t>สาม (ศูนย์ฯ หรือผู้ประเมินฝ่าฝืนคำสั่งให้หยุดพัก)  </a:t>
            </a:r>
            <a:r>
              <a:rPr lang="th-TH" altLang="th-TH" sz="4400" b="1" dirty="0"/>
              <a:t>มีโทษปรับ</a:t>
            </a:r>
            <a:r>
              <a:rPr lang="th-TH" altLang="th-TH" sz="4400" b="1" u="sng" dirty="0"/>
              <a:t>ไม่</a:t>
            </a:r>
            <a:r>
              <a:rPr lang="th-TH" altLang="th-TH" sz="4400" b="1" u="sng" dirty="0" smtClean="0"/>
              <a:t>เกิน</a:t>
            </a:r>
            <a:r>
              <a:rPr lang="th-TH" altLang="th-TH" sz="4400" b="1" dirty="0" smtClean="0"/>
              <a:t> 5,000 บาท</a:t>
            </a:r>
            <a:endParaRPr lang="th-TH" altLang="th-TH" sz="4400" b="1" dirty="0"/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0"/>
            <a:ext cx="9144000" cy="15113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38" y="285750"/>
            <a:ext cx="7000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>
                <a:solidFill>
                  <a:srgbClr val="FF0000"/>
                </a:solidFill>
              </a:rPr>
              <a:t>สาระสำคัญ(ต่อ)</a:t>
            </a:r>
            <a:endParaRPr lang="th-TH" sz="8000"/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372200" y="630720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16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2660020" y="1604513"/>
            <a:ext cx="4032448" cy="888383"/>
          </a:xfrm>
          <a:prstGeom prst="roundRect">
            <a:avLst/>
          </a:prstGeom>
          <a:solidFill>
            <a:srgbClr val="CCCCFF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3300"/>
                </a:solidFill>
              </a:rPr>
              <a:t>อำนาจหน้าที่ </a:t>
            </a:r>
          </a:p>
          <a:p>
            <a:pPr algn="ctr"/>
            <a:r>
              <a:rPr lang="th-TH" b="1" dirty="0" smtClean="0">
                <a:solidFill>
                  <a:srgbClr val="003300"/>
                </a:solidFill>
              </a:rPr>
              <a:t>ศูนย์ประเมินความรู้ความสามารถกลาง</a:t>
            </a:r>
            <a:endParaRPr lang="en-US" b="1" dirty="0">
              <a:solidFill>
                <a:srgbClr val="0033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82509" y="3339739"/>
            <a:ext cx="3384376" cy="914400"/>
          </a:xfrm>
          <a:prstGeom prst="roundRect">
            <a:avLst/>
          </a:prstGeom>
          <a:solidFill>
            <a:srgbClr val="CCFFFF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</a:rPr>
              <a:t>ส่งเสริมสนับสนุนและจัดให้มีการประเมิน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th-TH" sz="2000" b="1" dirty="0" smtClean="0">
                <a:solidFill>
                  <a:schemeClr val="tx1"/>
                </a:solidFill>
              </a:rPr>
              <a:t>และออกหนังสือรับรองความรู้ความสามารถ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577114" y="3212976"/>
            <a:ext cx="3523753" cy="1224136"/>
          </a:xfrm>
          <a:prstGeom prst="roundRect">
            <a:avLst/>
          </a:prstGeom>
          <a:solidFill>
            <a:srgbClr val="CCFFFF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900" b="1" dirty="0" smtClean="0">
                <a:solidFill>
                  <a:srgbClr val="003300"/>
                </a:solidFill>
              </a:rPr>
              <a:t>สำรวจ ศึกษา วิเคราะห์ วิจัย รวบรวม และ</a:t>
            </a:r>
            <a:r>
              <a:rPr lang="en-US" sz="1900" b="1" dirty="0" smtClean="0">
                <a:solidFill>
                  <a:srgbClr val="003300"/>
                </a:solidFill>
              </a:rPr>
              <a:t>      </a:t>
            </a:r>
            <a:r>
              <a:rPr lang="th-TH" sz="1900" b="1" dirty="0" smtClean="0">
                <a:solidFill>
                  <a:srgbClr val="003300"/>
                </a:solidFill>
              </a:rPr>
              <a:t>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1900" b="1" dirty="0">
              <a:solidFill>
                <a:srgbClr val="0033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81155" y="4653137"/>
            <a:ext cx="3355675" cy="997166"/>
          </a:xfrm>
          <a:prstGeom prst="round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</a:rPr>
              <a:t>ประสานงานหน่วยงานภาครัฐ ภาคเอกชน หรือองค์กรอาชีพ เพื่อขอรับการสนับสนุนการดำเนินการตาม </a:t>
            </a:r>
            <a:r>
              <a:rPr lang="th-TH" sz="2000" b="1" dirty="0" err="1" smtClean="0">
                <a:solidFill>
                  <a:schemeClr val="tx1"/>
                </a:solidFill>
              </a:rPr>
              <a:t>พรบ</a:t>
            </a:r>
            <a:r>
              <a:rPr lang="th-TH" sz="2000" b="1" dirty="0" smtClean="0">
                <a:solidFill>
                  <a:schemeClr val="tx1"/>
                </a:solidFill>
              </a:rPr>
              <a:t>. นี้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67554" y="4841375"/>
            <a:ext cx="3433314" cy="800300"/>
          </a:xfrm>
          <a:prstGeom prst="round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</a:rPr>
              <a:t>ดำเนินการอื่นตามที่คณะกรรมการส่งเสริม</a:t>
            </a:r>
            <a:r>
              <a:rPr lang="en-US" sz="2000" b="1" dirty="0" smtClean="0">
                <a:solidFill>
                  <a:schemeClr val="tx1"/>
                </a:solidFill>
              </a:rPr>
              <a:t>  </a:t>
            </a:r>
            <a:r>
              <a:rPr lang="th-TH" sz="2000" b="1" dirty="0" smtClean="0">
                <a:solidFill>
                  <a:schemeClr val="tx1"/>
                </a:solidFill>
              </a:rPr>
              <a:t>การพัฒนาฝีมือแรงงานมอบหมาย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815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3536830" y="2528967"/>
            <a:ext cx="2040284" cy="2879794"/>
            <a:chOff x="3583500" y="2503089"/>
            <a:chExt cx="2040284" cy="2879794"/>
          </a:xfrm>
          <a:solidFill>
            <a:srgbClr val="FF9900"/>
          </a:solidFill>
        </p:grpSpPr>
        <p:sp>
          <p:nvSpPr>
            <p:cNvPr id="10" name="Rectangle 9"/>
            <p:cNvSpPr/>
            <p:nvPr/>
          </p:nvSpPr>
          <p:spPr>
            <a:xfrm>
              <a:off x="4579766" y="2503089"/>
              <a:ext cx="123944" cy="2826605"/>
            </a:xfrm>
            <a:prstGeom prst="rect">
              <a:avLst/>
            </a:prstGeom>
            <a:grpFill/>
            <a:ln w="28575">
              <a:noFill/>
              <a:prstDash val="solid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11" name="Left Arrow 10"/>
            <p:cNvSpPr/>
            <p:nvPr/>
          </p:nvSpPr>
          <p:spPr>
            <a:xfrm>
              <a:off x="3630497" y="3778370"/>
              <a:ext cx="974785" cy="276045"/>
            </a:xfrm>
            <a:prstGeom prst="leftArrow">
              <a:avLst/>
            </a:prstGeom>
            <a:grpFill/>
            <a:ln w="28575">
              <a:noFill/>
              <a:prstDash val="solid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12" name="Left Arrow 11"/>
            <p:cNvSpPr/>
            <p:nvPr/>
          </p:nvSpPr>
          <p:spPr>
            <a:xfrm>
              <a:off x="3583500" y="5167904"/>
              <a:ext cx="1034628" cy="214979"/>
            </a:xfrm>
            <a:prstGeom prst="leftArrow">
              <a:avLst/>
            </a:prstGeom>
            <a:grpFill/>
            <a:ln w="28575">
              <a:noFill/>
              <a:prstDash val="solid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13" name="Right Arrow 12"/>
            <p:cNvSpPr/>
            <p:nvPr/>
          </p:nvSpPr>
          <p:spPr>
            <a:xfrm>
              <a:off x="4673974" y="3778368"/>
              <a:ext cx="923026" cy="276046"/>
            </a:xfrm>
            <a:prstGeom prst="rightArrow">
              <a:avLst/>
            </a:prstGeom>
            <a:grpFill/>
            <a:ln w="28575">
              <a:noFill/>
              <a:prstDash val="solid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14" name="Right Arrow 13"/>
            <p:cNvSpPr/>
            <p:nvPr/>
          </p:nvSpPr>
          <p:spPr>
            <a:xfrm>
              <a:off x="4645462" y="5167222"/>
              <a:ext cx="978322" cy="212027"/>
            </a:xfrm>
            <a:prstGeom prst="rightArrow">
              <a:avLst/>
            </a:prstGeom>
            <a:grpFill/>
            <a:ln w="28575">
              <a:noFill/>
              <a:prstDash val="solid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10132"/>
            <a:ext cx="9146007" cy="6858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79128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484784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168248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1" y="1412776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852936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497238"/>
            <a:ext cx="1656184" cy="2003770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646331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923330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268760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0" y="1751807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0" y="2014718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39" y="410087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2" y="3944806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5" y="3914029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5302949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09" y="5826991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61464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0" y="6137776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6086368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17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27015" y="6213155"/>
            <a:ext cx="288032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26415" y="6213878"/>
            <a:ext cx="288032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2" y="3154398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3154398"/>
            <a:ext cx="4430" cy="759631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3145772"/>
            <a:ext cx="2046" cy="772392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0" y="4828845"/>
            <a:ext cx="1" cy="474104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941168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4" y="3405613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2" y="1585649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594276"/>
            <a:ext cx="14382" cy="3346497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6" y="4932147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5587294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53174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531742"/>
            <a:ext cx="9240" cy="1873872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78306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69" y="1772816"/>
            <a:ext cx="241539" cy="8627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78144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346486"/>
            <a:ext cx="0" cy="807912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2276872"/>
            <a:ext cx="1060130" cy="470916"/>
            <a:chOff x="4469107" y="3012240"/>
            <a:chExt cx="1207074" cy="432282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5"/>
              <a:ext cx="555019" cy="339032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482650"/>
            <a:ext cx="246058" cy="10246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0" y="2780928"/>
            <a:ext cx="2030955" cy="932367"/>
            <a:chOff x="4265286" y="2852936"/>
            <a:chExt cx="2030955" cy="932367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33855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584775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3405613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1" y="3145772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76256" y="2469089"/>
            <a:ext cx="0" cy="685309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5024868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67082" y="4591137"/>
            <a:ext cx="0" cy="353122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09" y="5302949"/>
            <a:ext cx="4353" cy="284345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932147"/>
            <a:ext cx="1642" cy="454709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35549" y="6271404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3119894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8178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18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116631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การรับรองเป็นองค์กรอาชีพ</a:t>
            </a:r>
          </a:p>
          <a:p>
            <a:pPr algn="ctr"/>
            <a:r>
              <a:rPr lang="th-TH" b="1" dirty="0" smtClean="0"/>
              <a:t>ตาม พ.ร.บ.ส่งเสริมการพัฒนาฝีมือแรงงาน (ฉบับที่ 2) พ.ศ.2557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80112" y="2050145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1" y="2817345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3" y="2529376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916832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0" y="1910520"/>
            <a:ext cx="3265691" cy="1127295"/>
            <a:chOff x="1547664" y="3960680"/>
            <a:chExt cx="3796254" cy="1127295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707886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80"/>
              <a:ext cx="3776198" cy="400110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91860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07" y="5625236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5" y="4428677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910520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2132856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2133209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2141287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7986033" y="5224593"/>
            <a:ext cx="449385" cy="3173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07" y="4577858"/>
            <a:ext cx="732969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07" y="4392892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3" y="3527646"/>
            <a:ext cx="2688041" cy="1580941"/>
            <a:chOff x="1267484" y="3226388"/>
            <a:chExt cx="2688041" cy="1580941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6"/>
              <a:ext cx="2119829" cy="1015663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4563575"/>
            <a:ext cx="938374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665562"/>
            <a:ext cx="1095926" cy="2268747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3303172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5400544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950235"/>
            <a:ext cx="301924" cy="336429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4037163"/>
            <a:ext cx="301924" cy="35080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6" y="5649169"/>
            <a:ext cx="828137" cy="3173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964268"/>
            <a:ext cx="3819698" cy="1007652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368158" y="620094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5" y="2544792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5" y="2817345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1"/>
            <a:ext cx="919008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110224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ผู้ประเมิน</a:t>
            </a:r>
          </a:p>
          <a:p>
            <a:pPr algn="ctr"/>
            <a:r>
              <a:rPr lang="th-TH" b="1" dirty="0" smtClean="0"/>
              <a:t>ตาม พ.ร.บ.ส่งเสริมการพัฒนาฝีมือแรงงาน (ฉบับที่ 2) พ.ศ.2557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2389" y="2594233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59712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59712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>
            <a:off x="1611046" y="2797177"/>
            <a:ext cx="296658" cy="0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1070738"/>
            <a:ext cx="3857694" cy="273230"/>
            <a:chOff x="4386714" y="1070738"/>
            <a:chExt cx="3857694" cy="273230"/>
          </a:xfrm>
        </p:grpSpPr>
        <p:cxnSp>
          <p:nvCxnSpPr>
            <p:cNvPr id="22" name="Straight Arrow Connector 21"/>
            <p:cNvCxnSpPr>
              <a:stCxn id="5" idx="0"/>
            </p:cNvCxnSpPr>
            <p:nvPr/>
          </p:nvCxnSpPr>
          <p:spPr>
            <a:xfrm flipV="1">
              <a:off x="5576888" y="1070738"/>
              <a:ext cx="0" cy="27251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41500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343254"/>
            <a:ext cx="5322966" cy="1253868"/>
            <a:chOff x="3641522" y="1343254"/>
            <a:chExt cx="5322966" cy="1253868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0011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015663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015663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510148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44408" y="2324304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761190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358917"/>
              <a:ext cx="4724" cy="238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981002"/>
            <a:ext cx="2443206" cy="2498726"/>
            <a:chOff x="3887062" y="2946498"/>
            <a:chExt cx="2443206" cy="2498726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00110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4"/>
              <a:ext cx="1652736" cy="400110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707886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740344"/>
              <a:ext cx="5266" cy="296658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437112"/>
              <a:ext cx="7084" cy="30022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40968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27250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46498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46498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5116823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4757299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076995" y="4960523"/>
            <a:ext cx="288032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4581954"/>
            <a:ext cx="1221278" cy="1163103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9" y="4707308"/>
              <a:ext cx="781364" cy="686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คุณสมบัติ</a:t>
              </a:r>
              <a:br>
                <a:rPr lang="th-TH" sz="2000" b="1" dirty="0" smtClean="0"/>
              </a:br>
              <a:r>
                <a:rPr lang="th-TH" sz="2000" b="1" dirty="0" smtClean="0"/>
                <a:t>ของ</a:t>
              </a:r>
            </a:p>
            <a:p>
              <a:pPr algn="ctr"/>
              <a:r>
                <a:rPr lang="th-TH" sz="2000" b="1" dirty="0" smtClean="0"/>
                <a:t>ผู้ประเมิน</a:t>
              </a:r>
              <a:endParaRPr lang="en-US" sz="20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755799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6166567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4329492"/>
            <a:ext cx="288032" cy="200055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5804360"/>
            <a:ext cx="288032" cy="310450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4788077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3302119"/>
            <a:ext cx="0" cy="1485958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stCxn id="102" idx="3"/>
            <a:endCxn id="12" idx="1"/>
          </p:cNvCxnSpPr>
          <p:nvPr/>
        </p:nvCxnSpPr>
        <p:spPr>
          <a:xfrm flipV="1">
            <a:off x="1855500" y="5125785"/>
            <a:ext cx="1808394" cy="16235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026544" y="5840083"/>
            <a:ext cx="3355676" cy="897147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2" y="6288656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6050531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19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2061"/>
            <a:ext cx="9042388" cy="108012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-2738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68518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384935"/>
            <a:ext cx="1152128" cy="52322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4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black"/>
                </a:solidFill>
              </a:rPr>
              <a:t>)</a:t>
            </a:r>
            <a:endParaRPr lang="en-US" sz="14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380550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384935"/>
            <a:ext cx="1152128" cy="73866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400" b="1" dirty="0" smtClean="0">
                <a:solidFill>
                  <a:prstClr val="black"/>
                </a:solidFill>
              </a:rPr>
            </a:br>
            <a:r>
              <a:rPr lang="th-TH" sz="14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4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black"/>
                </a:solidFill>
              </a:rPr>
              <a:t>)</a:t>
            </a:r>
            <a:endParaRPr lang="en-US" sz="14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2" y="2401143"/>
            <a:ext cx="1801729" cy="30777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dirty="0">
              <a:solidFill>
                <a:prstClr val="black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47" y="2933310"/>
            <a:ext cx="1909595" cy="628634"/>
            <a:chOff x="4030557" y="3531645"/>
            <a:chExt cx="1909595" cy="628634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3" y="2929298"/>
            <a:ext cx="1621563" cy="632646"/>
            <a:chOff x="1726301" y="3555924"/>
            <a:chExt cx="1621563" cy="632646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0008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3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3" y="2929298"/>
            <a:ext cx="1621563" cy="632646"/>
            <a:chOff x="1726301" y="3555924"/>
            <a:chExt cx="1621563" cy="632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3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86627" y="1969095"/>
            <a:ext cx="1865056" cy="30777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4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4" y="4997412"/>
            <a:ext cx="1216213" cy="5232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18" y="5645356"/>
            <a:ext cx="1368151" cy="307777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400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5645096"/>
            <a:ext cx="572870" cy="307777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1" y="5643996"/>
            <a:ext cx="508991" cy="307777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738938"/>
            <a:ext cx="4608512" cy="1117646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0"/>
              <a:ext cx="101798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8"/>
              <a:ext cx="792087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5"/>
              <a:ext cx="718551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999922"/>
            <a:ext cx="1152128" cy="5232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rgbClr val="730E00"/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rgbClr val="730E00"/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5" y="4994566"/>
            <a:ext cx="1172225" cy="5232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rgbClr val="730E00"/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rgbClr val="730E00"/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6033474"/>
            <a:ext cx="9144000" cy="28803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47" y="6184389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5" y="6085214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671700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48" y="2676234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370621"/>
            <a:ext cx="2361962" cy="338554"/>
          </a:xfrm>
          <a:prstGeom prst="rect">
            <a:avLst/>
          </a:prstGeom>
          <a:solidFill>
            <a:srgbClr val="FF33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6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u="sng" dirty="0" smtClean="0">
                <a:solidFill>
                  <a:prstClr val="white"/>
                </a:solidFill>
              </a:rPr>
              <a:t> 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0" y="5266364"/>
            <a:ext cx="1368151" cy="52322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400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672319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1" y="4463534"/>
            <a:ext cx="1229071" cy="523220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4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4463526"/>
            <a:ext cx="1260794" cy="523220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4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4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837795"/>
            <a:ext cx="792450" cy="532826"/>
            <a:chOff x="2843446" y="837795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837795"/>
              <a:ext cx="792450" cy="0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837795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837795"/>
            <a:ext cx="1162979" cy="532826"/>
            <a:chOff x="6156176" y="837795"/>
            <a:chExt cx="1162979" cy="532826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>
              <a:off x="6156176" y="837795"/>
              <a:ext cx="116297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>
              <a:endCxn id="43" idx="0"/>
            </p:cNvCxnSpPr>
            <p:nvPr/>
          </p:nvCxnSpPr>
          <p:spPr>
            <a:xfrm>
              <a:off x="7319155" y="837795"/>
              <a:ext cx="0" cy="53282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>
            <a:stCxn id="6" idx="3"/>
          </p:cNvCxnSpPr>
          <p:nvPr/>
        </p:nvCxnSpPr>
        <p:spPr>
          <a:xfrm>
            <a:off x="2028049" y="1646545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09" y="1642160"/>
            <a:ext cx="311703" cy="43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6" y="2119214"/>
            <a:ext cx="1" cy="281929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1" y="2798020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798020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804870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803446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>
            <a:off x="2843447" y="2708920"/>
            <a:ext cx="0" cy="891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4" y="3561944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5" y="3562544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4" y="3563521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4002360"/>
            <a:ext cx="500854" cy="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4002361"/>
            <a:ext cx="462999" cy="155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6" y="4299882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4297761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4289004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4311151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4307573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 flipH="1">
            <a:off x="2591780" y="4156249"/>
            <a:ext cx="1" cy="1415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869365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869365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57" y="5256176"/>
            <a:ext cx="340918" cy="284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5259022"/>
            <a:ext cx="332763" cy="251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4422377" y="5536715"/>
            <a:ext cx="4090" cy="129101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69" y="5798985"/>
            <a:ext cx="241181" cy="26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5525618"/>
            <a:ext cx="4090" cy="12910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5934521"/>
            <a:ext cx="1934" cy="167945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49" y="633827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>
            <a:off x="4935454" y="6369055"/>
            <a:ext cx="716666" cy="13600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>
            <a:off x="7319155" y="1709175"/>
            <a:ext cx="0" cy="25992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492896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4" y="2484749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49" y="2484350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73172" y="2493295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4" y="3666083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4" y="3199454"/>
            <a:ext cx="4091" cy="4666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3410983"/>
            <a:ext cx="0" cy="2551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3194920"/>
            <a:ext cx="0" cy="4721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8" y="3675414"/>
            <a:ext cx="1" cy="7697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675414"/>
            <a:ext cx="17092" cy="78811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0" y="4994566"/>
            <a:ext cx="1" cy="261048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51683" y="2119214"/>
            <a:ext cx="796155" cy="3408760"/>
            <a:chOff x="8251683" y="2119214"/>
            <a:chExt cx="796155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>
              <a:stCxn id="44" idx="3"/>
            </p:cNvCxnSpPr>
            <p:nvPr/>
          </p:nvCxnSpPr>
          <p:spPr>
            <a:xfrm>
              <a:off x="8820471" y="5527974"/>
              <a:ext cx="227367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>
              <a:endCxn id="22" idx="3"/>
            </p:cNvCxnSpPr>
            <p:nvPr/>
          </p:nvCxnSpPr>
          <p:spPr>
            <a:xfrm flipH="1" flipV="1">
              <a:off x="8251683" y="2122984"/>
              <a:ext cx="790705" cy="615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201145"/>
            <a:ext cx="253878" cy="184395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32040" y="1749882"/>
            <a:ext cx="576064" cy="2550000"/>
            <a:chOff x="4932040" y="1749882"/>
            <a:chExt cx="576064" cy="2550000"/>
          </a:xfrm>
        </p:grpSpPr>
        <p:cxnSp>
          <p:nvCxnSpPr>
            <p:cNvPr id="169" name="Straight Connector 168"/>
            <p:cNvCxnSpPr>
              <a:stCxn id="8" idx="3"/>
            </p:cNvCxnSpPr>
            <p:nvPr/>
          </p:nvCxnSpPr>
          <p:spPr>
            <a:xfrm>
              <a:off x="4932040" y="1754267"/>
              <a:ext cx="576064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3320" y="1629254"/>
            <a:ext cx="787126" cy="2685419"/>
            <a:chOff x="73320" y="1629254"/>
            <a:chExt cx="787126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3320" y="1629254"/>
              <a:ext cx="787126" cy="1124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>
            <a:endCxn id="47" idx="1"/>
          </p:cNvCxnSpPr>
          <p:nvPr/>
        </p:nvCxnSpPr>
        <p:spPr>
          <a:xfrm>
            <a:off x="5652120" y="4725136"/>
            <a:ext cx="391981" cy="8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201145"/>
            <a:ext cx="0" cy="518151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1196752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1193194"/>
            <a:ext cx="0" cy="184395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4272584"/>
            <a:ext cx="253878" cy="184395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5" y="6292111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2282274"/>
            <a:ext cx="0" cy="22709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6100153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20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7524329" cy="230467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80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+mn-cs"/>
              </a:rPr>
              <a:t>Questions</a:t>
            </a:r>
            <a:r>
              <a:rPr lang="en-US" sz="8000" b="1" dirty="0" smtClean="0">
                <a:latin typeface="TH SarabunIT๙" panose="020B0500040200020003" pitchFamily="34" charset="-34"/>
                <a:cs typeface="+mn-cs"/>
              </a:rPr>
              <a:t> </a:t>
            </a:r>
            <a:r>
              <a:rPr lang="en-US" sz="8000" b="1" dirty="0" smtClean="0">
                <a:solidFill>
                  <a:srgbClr val="0070C0"/>
                </a:solidFill>
                <a:latin typeface="TH SarabunIT๙" panose="020B0500040200020003" pitchFamily="34" charset="-34"/>
                <a:cs typeface="+mn-cs"/>
              </a:rPr>
              <a:t>&amp;</a:t>
            </a:r>
            <a:r>
              <a:rPr lang="en-US" sz="8000" b="1" dirty="0" smtClean="0">
                <a:latin typeface="TH SarabunIT๙" panose="020B0500040200020003" pitchFamily="34" charset="-34"/>
                <a:cs typeface="+mn-cs"/>
              </a:rPr>
              <a:t> </a:t>
            </a:r>
            <a:r>
              <a:rPr lang="en-US" sz="8000" b="1" dirty="0" smtClean="0">
                <a:solidFill>
                  <a:srgbClr val="0000CC"/>
                </a:solidFill>
                <a:latin typeface="TH SarabunIT๙" panose="020B0500040200020003" pitchFamily="34" charset="-34"/>
                <a:cs typeface="+mn-cs"/>
              </a:rPr>
              <a:t>Answers</a:t>
            </a:r>
            <a:endParaRPr lang="th-TH" sz="8000" b="1" dirty="0">
              <a:solidFill>
                <a:srgbClr val="0000CC"/>
              </a:solidFill>
              <a:latin typeface="TH SarabunIT๙" panose="020B0500040200020003" pitchFamily="34" charset="-34"/>
              <a:cs typeface="+mn-cs"/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9B02CB-C92A-4987-9BCE-3CB055D91D9A}" type="slidenum">
              <a:rPr lang="en-US" smtClean="0"/>
              <a:pPr>
                <a:defRPr/>
              </a:pPr>
              <a:t>21</a:t>
            </a:fld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581128"/>
            <a:ext cx="1728192" cy="163602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000250"/>
            <a:ext cx="9144000" cy="2449513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759200"/>
            <a:ext cx="9144000" cy="1955800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013176"/>
            <a:ext cx="2647950" cy="1724025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3666</TotalTime>
  <Words>1803</Words>
  <Application>Microsoft Office PowerPoint</Application>
  <PresentationFormat>On-screen Show (4:3)</PresentationFormat>
  <Paragraphs>287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การออกแบบเริ่มต้น</vt:lpstr>
      <vt:lpstr>NewsPrint</vt:lpstr>
      <vt:lpstr>PowerPoint Presentation</vt:lpstr>
      <vt:lpstr>การพัฒนาฝีมือแรงงาน</vt:lpstr>
      <vt:lpstr>กิจกรรมการพัฒนาฝีมือแรงงาน</vt:lpstr>
      <vt:lpstr> </vt:lpstr>
      <vt:lpstr>เหตุผล</vt:lpstr>
      <vt:lpstr>เหตุผล(ต่อ)</vt:lpstr>
      <vt:lpstr>PowerPoint Presentation</vt:lpstr>
      <vt:lpstr>สาระสำคัญ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 &amp; Answers</vt:lpstr>
      <vt:lpstr>ขอบคุณ</vt:lpstr>
    </vt:vector>
  </TitlesOfParts>
  <Company>spisd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PC1</cp:lastModifiedBy>
  <cp:revision>743</cp:revision>
  <cp:lastPrinted>2015-08-17T04:39:03Z</cp:lastPrinted>
  <dcterms:created xsi:type="dcterms:W3CDTF">2007-09-04T08:51:01Z</dcterms:created>
  <dcterms:modified xsi:type="dcterms:W3CDTF">2015-08-19T01:03:16Z</dcterms:modified>
</cp:coreProperties>
</file>