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7"/>
  </p:notesMasterIdLst>
  <p:handoutMasterIdLst>
    <p:handoutMasterId r:id="rId58"/>
  </p:handoutMasterIdLst>
  <p:sldIdLst>
    <p:sldId id="382" r:id="rId2"/>
    <p:sldId id="385" r:id="rId3"/>
    <p:sldId id="386" r:id="rId4"/>
    <p:sldId id="387" r:id="rId5"/>
    <p:sldId id="327" r:id="rId6"/>
    <p:sldId id="328" r:id="rId7"/>
    <p:sldId id="329" r:id="rId8"/>
    <p:sldId id="330" r:id="rId9"/>
    <p:sldId id="331" r:id="rId10"/>
    <p:sldId id="332" r:id="rId11"/>
    <p:sldId id="333" r:id="rId12"/>
    <p:sldId id="334" r:id="rId13"/>
    <p:sldId id="335" r:id="rId14"/>
    <p:sldId id="336" r:id="rId15"/>
    <p:sldId id="348" r:id="rId16"/>
    <p:sldId id="309" r:id="rId17"/>
    <p:sldId id="363" r:id="rId18"/>
    <p:sldId id="364" r:id="rId19"/>
    <p:sldId id="365" r:id="rId20"/>
    <p:sldId id="366" r:id="rId21"/>
    <p:sldId id="367" r:id="rId22"/>
    <p:sldId id="357" r:id="rId23"/>
    <p:sldId id="360" r:id="rId24"/>
    <p:sldId id="350" r:id="rId25"/>
    <p:sldId id="359" r:id="rId26"/>
    <p:sldId id="352" r:id="rId27"/>
    <p:sldId id="361" r:id="rId28"/>
    <p:sldId id="353" r:id="rId29"/>
    <p:sldId id="356" r:id="rId30"/>
    <p:sldId id="354" r:id="rId31"/>
    <p:sldId id="362" r:id="rId32"/>
    <p:sldId id="355" r:id="rId33"/>
    <p:sldId id="358" r:id="rId34"/>
    <p:sldId id="343" r:id="rId35"/>
    <p:sldId id="368" r:id="rId36"/>
    <p:sldId id="369" r:id="rId37"/>
    <p:sldId id="370" r:id="rId38"/>
    <p:sldId id="371" r:id="rId39"/>
    <p:sldId id="339" r:id="rId40"/>
    <p:sldId id="375" r:id="rId41"/>
    <p:sldId id="376" r:id="rId42"/>
    <p:sldId id="377" r:id="rId43"/>
    <p:sldId id="378" r:id="rId44"/>
    <p:sldId id="340" r:id="rId45"/>
    <p:sldId id="372" r:id="rId46"/>
    <p:sldId id="373" r:id="rId47"/>
    <p:sldId id="374" r:id="rId48"/>
    <p:sldId id="346" r:id="rId49"/>
    <p:sldId id="383" r:id="rId50"/>
    <p:sldId id="384" r:id="rId51"/>
    <p:sldId id="379" r:id="rId52"/>
    <p:sldId id="380" r:id="rId53"/>
    <p:sldId id="381" r:id="rId54"/>
    <p:sldId id="338" r:id="rId55"/>
    <p:sldId id="351" r:id="rId56"/>
  </p:sldIdLst>
  <p:sldSz cx="9144000" cy="5715000" type="screen16x10"/>
  <p:notesSz cx="6797675" cy="9926638"/>
  <p:defaultTextStyle>
    <a:defPPr>
      <a:defRPr lang="th-TH"/>
    </a:defPPr>
    <a:lvl1pPr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FF"/>
    <a:srgbClr val="66FF66"/>
    <a:srgbClr val="FFFF99"/>
    <a:srgbClr val="6600CC"/>
    <a:srgbClr val="FF7C80"/>
    <a:srgbClr val="FF9999"/>
    <a:srgbClr val="006600"/>
    <a:srgbClr val="FF9900"/>
    <a:srgbClr val="99FF66"/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06" autoAdjust="0"/>
    <p:restoredTop sz="94660"/>
  </p:normalViewPr>
  <p:slideViewPr>
    <p:cSldViewPr>
      <p:cViewPr>
        <p:scale>
          <a:sx n="80" d="100"/>
          <a:sy n="80" d="100"/>
        </p:scale>
        <p:origin x="-1092" y="-156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notesMaster" Target="notesMasters/notesMaster1.xml"/><Relationship Id="rId61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4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6332"/>
          </a:xfrm>
          <a:prstGeom prst="rect">
            <a:avLst/>
          </a:prstGeom>
        </p:spPr>
        <p:txBody>
          <a:bodyPr vert="horz" lIns="91312" tIns="45656" rIns="91312" bIns="45656" rtlCol="0"/>
          <a:lstStyle>
            <a:lvl1pPr algn="l">
              <a:defRPr sz="12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312" tIns="45656" rIns="91312" bIns="45656" rtlCol="0"/>
          <a:lstStyle>
            <a:lvl1pPr algn="r">
              <a:defRPr sz="1200"/>
            </a:lvl1pPr>
          </a:lstStyle>
          <a:p>
            <a:pPr>
              <a:defRPr/>
            </a:pPr>
            <a:fld id="{108D3C0D-780A-49D9-943D-474E076C6A26}" type="datetimeFigureOut">
              <a:rPr lang="th-TH"/>
              <a:pPr>
                <a:defRPr/>
              </a:pPr>
              <a:t>30/09/59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1" y="9428584"/>
            <a:ext cx="2945659" cy="496332"/>
          </a:xfrm>
          <a:prstGeom prst="rect">
            <a:avLst/>
          </a:prstGeom>
        </p:spPr>
        <p:txBody>
          <a:bodyPr vert="horz" lIns="91312" tIns="45656" rIns="91312" bIns="45656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6332"/>
          </a:xfrm>
          <a:prstGeom prst="rect">
            <a:avLst/>
          </a:prstGeom>
        </p:spPr>
        <p:txBody>
          <a:bodyPr vert="horz" lIns="91312" tIns="45656" rIns="91312" bIns="45656" rtlCol="0" anchor="b"/>
          <a:lstStyle>
            <a:lvl1pPr algn="r">
              <a:defRPr sz="1200"/>
            </a:lvl1pPr>
          </a:lstStyle>
          <a:p>
            <a:pPr>
              <a:defRPr/>
            </a:pPr>
            <a:fld id="{30D8FF0C-16A9-4EAF-B07E-A6DECAE999CB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9838833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6332"/>
          </a:xfrm>
          <a:prstGeom prst="rect">
            <a:avLst/>
          </a:prstGeom>
        </p:spPr>
        <p:txBody>
          <a:bodyPr vert="horz" lIns="91312" tIns="45656" rIns="91312" bIns="45656" rtlCol="0"/>
          <a:lstStyle>
            <a:lvl1pPr algn="l">
              <a:defRPr sz="12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312" tIns="45656" rIns="91312" bIns="45656" rtlCol="0"/>
          <a:lstStyle>
            <a:lvl1pPr algn="r">
              <a:defRPr sz="1200"/>
            </a:lvl1pPr>
          </a:lstStyle>
          <a:p>
            <a:pPr>
              <a:defRPr/>
            </a:pPr>
            <a:fld id="{38591D3B-CA2F-4E46-B1F4-7AAB263D1623}" type="datetimeFigureOut">
              <a:rPr lang="th-TH"/>
              <a:pPr>
                <a:defRPr/>
              </a:pPr>
              <a:t>30/09/59</a:t>
            </a:fld>
            <a:endParaRPr lang="th-TH"/>
          </a:p>
        </p:txBody>
      </p:sp>
      <p:sp>
        <p:nvSpPr>
          <p:cNvPr id="4" name="ตัวยึด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744538"/>
            <a:ext cx="5953125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12" tIns="45656" rIns="91312" bIns="45656" rtlCol="0" anchor="ctr"/>
          <a:lstStyle/>
          <a:p>
            <a:pPr lvl="0"/>
            <a:endParaRPr lang="th-TH" noProof="0" smtClean="0"/>
          </a:p>
        </p:txBody>
      </p:sp>
      <p:sp>
        <p:nvSpPr>
          <p:cNvPr id="5" name="ตัวยึด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312" tIns="45656" rIns="91312" bIns="45656" rtlCol="0">
            <a:normAutofit/>
          </a:bodyPr>
          <a:lstStyle/>
          <a:p>
            <a:pPr lvl="0"/>
            <a:r>
              <a:rPr lang="th-TH" noProof="0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noProof="0" smtClean="0"/>
              <a:t>ระดับที่สอง</a:t>
            </a:r>
          </a:p>
          <a:p>
            <a:pPr lvl="2"/>
            <a:r>
              <a:rPr lang="th-TH" noProof="0" smtClean="0"/>
              <a:t>ระดับที่สาม</a:t>
            </a:r>
          </a:p>
          <a:p>
            <a:pPr lvl="3"/>
            <a:r>
              <a:rPr lang="th-TH" noProof="0" smtClean="0"/>
              <a:t>ระดับที่สี่</a:t>
            </a:r>
          </a:p>
          <a:p>
            <a:pPr lvl="4"/>
            <a:r>
              <a:rPr lang="th-TH" noProof="0" smtClean="0"/>
              <a:t>ระดับที่ห้า</a:t>
            </a: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1" y="9428584"/>
            <a:ext cx="2945659" cy="496332"/>
          </a:xfrm>
          <a:prstGeom prst="rect">
            <a:avLst/>
          </a:prstGeom>
        </p:spPr>
        <p:txBody>
          <a:bodyPr vert="horz" lIns="91312" tIns="45656" rIns="91312" bIns="45656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6332"/>
          </a:xfrm>
          <a:prstGeom prst="rect">
            <a:avLst/>
          </a:prstGeom>
        </p:spPr>
        <p:txBody>
          <a:bodyPr vert="horz" lIns="91312" tIns="45656" rIns="91312" bIns="45656" rtlCol="0" anchor="b"/>
          <a:lstStyle>
            <a:lvl1pPr algn="r">
              <a:defRPr sz="1200"/>
            </a:lvl1pPr>
          </a:lstStyle>
          <a:p>
            <a:pPr>
              <a:defRPr/>
            </a:pPr>
            <a:fld id="{4D24D8A6-E63E-4A51-97E2-EA508A9BD809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7036971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ตัวแทนรูปบนภาพนิ่ง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22275" y="744538"/>
            <a:ext cx="5953125" cy="37211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3" name="ตัวแทนบันทึกย่อ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th-TH" altLang="th-TH" smtClean="0"/>
          </a:p>
        </p:txBody>
      </p:sp>
      <p:sp>
        <p:nvSpPr>
          <p:cNvPr id="20484" name="ตัวแทนหมายเลขภาพนิ่ง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6AF64C1-4904-461F-A5AF-9F2D84BB7478}" type="slidenum">
              <a:rPr lang="th-TH" altLang="th-TH" smtClean="0"/>
              <a:pPr/>
              <a:t>1</a:t>
            </a:fld>
            <a:endParaRPr lang="th-TH" altLang="th-TH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>
          <a:xfrm>
            <a:off x="422275" y="744538"/>
            <a:ext cx="5953125" cy="3721100"/>
          </a:xfrm>
        </p:spPr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D24D8A6-E63E-4A51-97E2-EA508A9BD809}" type="slidenum">
              <a:rPr lang="th-TH" smtClean="0"/>
              <a:pPr>
                <a:defRPr/>
              </a:pPr>
              <a:t>15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149851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>
          <a:xfrm>
            <a:off x="422275" y="744538"/>
            <a:ext cx="5953125" cy="3721100"/>
          </a:xfrm>
        </p:spPr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D24D8A6-E63E-4A51-97E2-EA508A9BD809}" type="slidenum">
              <a:rPr lang="th-TH" smtClean="0"/>
              <a:pPr>
                <a:defRPr/>
              </a:pPr>
              <a:t>25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149851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1775356"/>
            <a:ext cx="7772400" cy="1225021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DF03F1-0FD6-439D-BA90-84C8CD7868E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09E068-5F95-4E94-A17E-A71AEBE393B2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3672419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3C3A78-784A-4686-ADA6-7F38971A61DB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62C5E3-C53C-4434-8751-29FED0CBAF93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8" y="1279261"/>
            <a:ext cx="4041775" cy="53313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8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AA02A2-4E7B-45DF-ABAB-C90F4DD39645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9B02CB-C92A-4987-9BCE-3CB055D91D9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79B9F3-F1EE-4A1B-888E-6767006D9686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3" y="227542"/>
            <a:ext cx="3008313" cy="9683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27543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3" y="1195918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C9E4A6-5B1B-4752-A70E-90057CE9F4B4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 smtClean="0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2AD06B-4928-4393-A90A-96C73EFDD18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1C2E00-A2B2-47DE-824D-9C34CE61244D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28866"/>
            <a:ext cx="2057400" cy="4876271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28866"/>
            <a:ext cx="6019800" cy="4876271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63FCFA-2FE6-443A-81D3-26A9F5A11B26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ชื่อเรื่อง ข้อความ และภาพตัดป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28866"/>
            <a:ext cx="8229600" cy="952500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ภาพตัดปะ 3"/>
          <p:cNvSpPr>
            <a:spLocks noGrp="1"/>
          </p:cNvSpPr>
          <p:nvPr>
            <p:ph type="clipArt"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/>
          <a:p>
            <a:pPr lvl="0"/>
            <a:endParaRPr lang="th-TH" noProof="0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432F3A-710C-4A0D-A533-05F2F3FFE46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31F24-0569-4B39-B56B-ABF417396BCD}" type="datetimeFigureOut">
              <a:rPr lang="th-TH" smtClean="0"/>
              <a:pPr/>
              <a:t>30/09/59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35122-6307-4A5A-8C1D-49978079F622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190957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31F24-0569-4B39-B56B-ABF417396BCD}" type="datetimeFigureOut">
              <a:rPr lang="th-TH" smtClean="0"/>
              <a:pPr/>
              <a:t>30/09/59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35122-6307-4A5A-8C1D-49978079F622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190957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31F24-0569-4B39-B56B-ABF417396BCD}" type="datetimeFigureOut">
              <a:rPr lang="th-TH" smtClean="0"/>
              <a:pPr/>
              <a:t>30/09/59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35122-6307-4A5A-8C1D-49978079F622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190957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31F24-0569-4B39-B56B-ABF417396BCD}" type="datetimeFigureOut">
              <a:rPr lang="th-TH" smtClean="0"/>
              <a:pPr/>
              <a:t>30/09/59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35122-6307-4A5A-8C1D-49978079F622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190957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31F24-0569-4B39-B56B-ABF417396BCD}" type="datetimeFigureOut">
              <a:rPr lang="th-TH" smtClean="0"/>
              <a:pPr/>
              <a:t>30/09/59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35122-6307-4A5A-8C1D-49978079F622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190957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9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28866"/>
            <a:ext cx="82296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altLang="th-TH" smtClean="0"/>
              <a:t>คลิกเพื่อแก้ไขลักษณะต้นแบบชื่อเรื่อง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333500"/>
            <a:ext cx="8229600" cy="37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alt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altLang="th-TH" smtClean="0"/>
              <a:t>ระดับที่สอง</a:t>
            </a:r>
          </a:p>
          <a:p>
            <a:pPr lvl="2"/>
            <a:r>
              <a:rPr lang="th-TH" altLang="th-TH" smtClean="0"/>
              <a:t>ระดับที่สาม</a:t>
            </a:r>
          </a:p>
          <a:p>
            <a:pPr lvl="3"/>
            <a:r>
              <a:rPr lang="th-TH" altLang="th-TH" smtClean="0"/>
              <a:t>ระดับที่สี่</a:t>
            </a:r>
          </a:p>
          <a:p>
            <a:pPr lvl="4"/>
            <a:r>
              <a:rPr lang="th-TH" altLang="th-TH" smtClean="0"/>
              <a:t>ระดับที่ห้า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54"/>
            <a:ext cx="2133600" cy="396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5204354"/>
            <a:ext cx="2895600" cy="396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5204354"/>
            <a:ext cx="2133600" cy="396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F425170C-3A73-45AC-979C-5B934B616E6F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73" r:id="rId13"/>
    <p:sldLayoutId id="2147483678" r:id="rId14"/>
    <p:sldLayoutId id="2147483679" r:id="rId15"/>
    <p:sldLayoutId id="2147483680" r:id="rId16"/>
    <p:sldLayoutId id="2147483681" r:id="rId17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wmf"/><Relationship Id="rId4" Type="http://schemas.openxmlformats.org/officeDocument/2006/relationships/image" Target="../media/image6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9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10" Type="http://schemas.openxmlformats.org/officeDocument/2006/relationships/image" Target="../media/image9.png"/><Relationship Id="rId4" Type="http://schemas.openxmlformats.org/officeDocument/2006/relationships/image" Target="../media/image15.jpeg"/><Relationship Id="rId9" Type="http://schemas.openxmlformats.org/officeDocument/2006/relationships/image" Target="../media/image2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.jpeg"/><Relationship Id="rId5" Type="http://schemas.openxmlformats.org/officeDocument/2006/relationships/image" Target="../media/image9.png"/><Relationship Id="rId4" Type="http://schemas.openxmlformats.org/officeDocument/2006/relationships/image" Target="../media/image23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15.jpeg"/><Relationship Id="rId4" Type="http://schemas.openxmlformats.org/officeDocument/2006/relationships/image" Target="../media/image29.pn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hyperlink" Target="../&#3650;&#3588;&#3619;&#3591;&#3585;&#3634;&#3619;_&#3585;&#3636;&#3592;&#3585;&#3619;&#3619;&#3617;&#3626;&#3635;&#3609;&#3633;&#3585;&#3591;&#3634;&#3609;&#3619;&#3633;&#3610;&#3619;&#3629;&#3591;&#3631;/PDF/&#3626;&#3617;&#3634;&#3588;&#3617;&#3626;&#3656;&#3591;&#3648;&#3626;&#3619;&#3636;&#3617;&#3648;&#3607;&#3588;&#3650;&#3609;&#3650;&#3621;&#3618;&#3637;%20(&#3652;&#3607;&#3618;-&#3597;&#3637;&#3656;&#3611;&#3640;&#3656;&#3609;).pdf" TargetMode="External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1.jpeg"/><Relationship Id="rId5" Type="http://schemas.openxmlformats.org/officeDocument/2006/relationships/hyperlink" Target="../&#3650;&#3588;&#3619;&#3591;&#3585;&#3634;&#3619;_&#3585;&#3636;&#3592;&#3585;&#3619;&#3619;&#3617;&#3626;&#3635;&#3609;&#3633;&#3585;&#3591;&#3634;&#3609;&#3619;&#3633;&#3610;&#3619;&#3629;&#3591;&#3631;/PDF/&#3626;&#3617;&#3634;&#3588;&#3617;&#3650;&#3621;&#3592;&#3636;&#3626;&#3605;&#3636;&#3585;&#3626;&#3660;&#3649;&#3621;&#3632;&#3585;&#3634;&#3619;&#3612;&#3621;&#3636;&#3605;.pdf" TargetMode="External"/><Relationship Id="rId4" Type="http://schemas.openxmlformats.org/officeDocument/2006/relationships/image" Target="../media/image3.wm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wmf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4.wmf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3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3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215137" y="3849930"/>
            <a:ext cx="8748000" cy="1815882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b="1" dirty="0" smtClean="0">
                <a:solidFill>
                  <a:srgbClr val="CC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นายวีรศักดิ์  ลดาคม  </a:t>
            </a:r>
          </a:p>
          <a:p>
            <a:pPr algn="ctr"/>
            <a:r>
              <a:rPr lang="th-TH" b="1" dirty="0" smtClean="0">
                <a:solidFill>
                  <a:srgbClr val="CC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ผู้เชี่ยวชาญด้านการพัฒนาฝีมือแรงงาน</a:t>
            </a:r>
          </a:p>
          <a:p>
            <a:pPr algn="ctr"/>
            <a:r>
              <a:rPr lang="th-TH" b="1" dirty="0" smtClean="0">
                <a:solidFill>
                  <a:srgbClr val="CC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ว่าที่ร้อยเอกสมศักดิ์  เนียมสุวรรณ  </a:t>
            </a:r>
          </a:p>
          <a:p>
            <a:pPr algn="ctr"/>
            <a:r>
              <a:rPr lang="th-TH" b="1" dirty="0" smtClean="0">
                <a:solidFill>
                  <a:srgbClr val="CC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ผู้อำนวยการสำนักงานรับรองความรู้ความสามารถ</a:t>
            </a:r>
          </a:p>
        </p:txBody>
      </p:sp>
      <p:sp>
        <p:nvSpPr>
          <p:cNvPr id="6146" name="ชื่อเรื่อง 1"/>
          <p:cNvSpPr>
            <a:spLocks noGrp="1"/>
          </p:cNvSpPr>
          <p:nvPr>
            <p:ph type="ctrTitle"/>
          </p:nvPr>
        </p:nvSpPr>
        <p:spPr>
          <a:xfrm>
            <a:off x="684216" y="1778000"/>
            <a:ext cx="7488237" cy="840053"/>
          </a:xfrm>
        </p:spPr>
        <p:txBody>
          <a:bodyPr/>
          <a:lstStyle/>
          <a:p>
            <a:r>
              <a:rPr lang="th-TH" altLang="th-TH" sz="8000" b="1" smtClean="0"/>
              <a:t/>
            </a:r>
            <a:br>
              <a:rPr lang="th-TH" altLang="th-TH" sz="8000" b="1" smtClean="0"/>
            </a:br>
            <a:endParaRPr lang="th-TH" altLang="th-TH" sz="8000" smtClean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0DF03F1-0FD6-439D-BA90-84C8CD7868E7}" type="slidenum">
              <a:rPr lang="en-US" smtClean="0"/>
              <a:pPr>
                <a:defRPr/>
              </a:pPr>
              <a:t>1</a:t>
            </a:fld>
            <a:endParaRPr lang="th-TH"/>
          </a:p>
        </p:txBody>
      </p:sp>
      <p:sp>
        <p:nvSpPr>
          <p:cNvPr id="7" name="TextBox 6"/>
          <p:cNvSpPr txBox="1"/>
          <p:nvPr/>
        </p:nvSpPr>
        <p:spPr>
          <a:xfrm>
            <a:off x="216024" y="1177503"/>
            <a:ext cx="8748464" cy="2616101"/>
          </a:xfrm>
          <a:prstGeom prst="rect">
            <a:avLst/>
          </a:prstGeom>
          <a:solidFill>
            <a:srgbClr val="92D050"/>
          </a:solidFill>
          <a:ln w="19050"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th-TH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โครงการอบรมเชิงปฏิบัติการ</a:t>
            </a:r>
          </a:p>
          <a:p>
            <a:pPr algn="ctr"/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เจ้าหน้าที่ผู้ปฏิบัติงานเพื่อรองรับการดำเนินการตาม</a:t>
            </a:r>
          </a:p>
          <a:p>
            <a:pPr algn="ctr"/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พระราชบัญญัติส่งเสริมการพัฒนาฝีมือแรงงาน (ฉบับที่ ๒) พ.ศ. ๒๕๕๗</a:t>
            </a:r>
          </a:p>
          <a:p>
            <a:pPr algn="ctr"/>
            <a:r>
              <a:rPr lang="th-TH" sz="2800" b="1" dirty="0" smtClean="0">
                <a:latin typeface="TH SarabunPSK" pitchFamily="34" charset="-34"/>
                <a:cs typeface="TH SarabunPSK" pitchFamily="34" charset="-34"/>
              </a:rPr>
              <a:t>รุ่น</a:t>
            </a:r>
            <a:r>
              <a:rPr lang="th-TH" sz="2800" b="1" smtClean="0">
                <a:latin typeface="TH SarabunPSK" pitchFamily="34" charset="-34"/>
                <a:cs typeface="TH SarabunPSK" pitchFamily="34" charset="-34"/>
              </a:rPr>
              <a:t>ที่ ๒ </a:t>
            </a:r>
            <a:r>
              <a:rPr lang="th-TH" sz="2800" b="1" dirty="0" smtClean="0">
                <a:latin typeface="TH SarabunPSK" pitchFamily="34" charset="-34"/>
                <a:cs typeface="TH SarabunPSK" pitchFamily="34" charset="-34"/>
              </a:rPr>
              <a:t>ระหว่าง</a:t>
            </a:r>
            <a:r>
              <a:rPr lang="th-TH" sz="2800" b="1" smtClean="0">
                <a:latin typeface="TH SarabunPSK" pitchFamily="34" charset="-34"/>
                <a:cs typeface="TH SarabunPSK" pitchFamily="34" charset="-34"/>
              </a:rPr>
              <a:t>วันที่  ๒ – ๓  </a:t>
            </a:r>
            <a:r>
              <a:rPr lang="th-TH" sz="2800" b="1" dirty="0" smtClean="0">
                <a:latin typeface="TH SarabunPSK" pitchFamily="34" charset="-34"/>
                <a:cs typeface="TH SarabunPSK" pitchFamily="34" charset="-34"/>
              </a:rPr>
              <a:t>มีนาคม  ๒๕๕๙</a:t>
            </a:r>
          </a:p>
          <a:p>
            <a:pPr algn="ctr"/>
            <a:r>
              <a:rPr lang="th-TH" sz="2800" b="1" dirty="0" smtClean="0">
                <a:latin typeface="TH SarabunPSK" pitchFamily="34" charset="-34"/>
                <a:cs typeface="TH SarabunPSK" pitchFamily="34" charset="-34"/>
              </a:rPr>
              <a:t>ณ  สวนนงนุช  พัทยา  จังหวัดชลบุรี</a:t>
            </a:r>
            <a:endParaRPr lang="th-TH" sz="2800" b="1" dirty="0"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ชื่อเรื่อง 1"/>
          <p:cNvSpPr>
            <a:spLocks noGrp="1"/>
          </p:cNvSpPr>
          <p:nvPr>
            <p:ph type="title"/>
          </p:nvPr>
        </p:nvSpPr>
        <p:spPr>
          <a:xfrm>
            <a:off x="900113" y="119543"/>
            <a:ext cx="7315200" cy="1081773"/>
          </a:xfrm>
        </p:spPr>
        <p:txBody>
          <a:bodyPr anchor="ctr"/>
          <a:lstStyle/>
          <a:p>
            <a:r>
              <a:rPr lang="th-TH" altLang="th-TH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ศูนย์ประเมินฯกลาง</a:t>
            </a:r>
          </a:p>
        </p:txBody>
      </p:sp>
      <p:sp>
        <p:nvSpPr>
          <p:cNvPr id="7171" name="ตัวแทนเนื้อหา 2"/>
          <p:cNvSpPr>
            <a:spLocks noGrp="1"/>
          </p:cNvSpPr>
          <p:nvPr>
            <p:ph idx="1"/>
          </p:nvPr>
        </p:nvSpPr>
        <p:spPr>
          <a:xfrm>
            <a:off x="467545" y="1849388"/>
            <a:ext cx="8352928" cy="3240360"/>
          </a:xfrm>
          <a:solidFill>
            <a:srgbClr val="FFFF00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marL="44450" indent="0" algn="thaiDist">
              <a:buFontTx/>
              <a:buNone/>
            </a:pPr>
            <a:r>
              <a:rPr lang="th-TH" altLang="th-TH" sz="6000" b="1" dirty="0" smtClean="0">
                <a:latin typeface="TH SarabunPSK" pitchFamily="34" charset="-34"/>
                <a:cs typeface="TH SarabunPSK" pitchFamily="34" charset="-34"/>
              </a:rPr>
              <a:t>มาตรา ๒๖/๕</a:t>
            </a:r>
            <a:r>
              <a:rPr lang="en-US" altLang="th-TH" sz="6000" b="1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altLang="th-TH" sz="6000" b="1" dirty="0" smtClean="0">
                <a:latin typeface="TH SarabunPSK" pitchFamily="34" charset="-34"/>
                <a:cs typeface="TH SarabunPSK" pitchFamily="34" charset="-34"/>
              </a:rPr>
              <a:t>กรมพัฒนาฝีมือแรงงานในฐานะเป็นศูนย์ประเมินความรู้ความสามารถกลาง</a:t>
            </a:r>
            <a:endParaRPr lang="th-TH" altLang="th-TH" sz="6000" b="1" dirty="0" smtClean="0">
              <a:solidFill>
                <a:srgbClr val="6600CC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>
          <a:xfrm>
            <a:off x="6686872" y="5204354"/>
            <a:ext cx="2133600" cy="396876"/>
          </a:xfrm>
        </p:spPr>
        <p:txBody>
          <a:bodyPr/>
          <a:lstStyle/>
          <a:p>
            <a:pPr>
              <a:defRPr/>
            </a:pPr>
            <a:fld id="{8A09E068-5F95-4E94-A17E-A71AEBE393B2}" type="slidenum">
              <a:rPr lang="en-US" sz="1800" smtClean="0">
                <a:latin typeface="TH SarabunPSK" pitchFamily="34" charset="-34"/>
                <a:cs typeface="TH SarabunPSK" pitchFamily="34" charset="-34"/>
              </a:rPr>
              <a:pPr>
                <a:defRPr/>
              </a:pPr>
              <a:t>2</a:t>
            </a:fld>
            <a:endParaRPr lang="th-TH" sz="1800" dirty="0"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51520" y="3756463"/>
            <a:ext cx="8712968" cy="1800000"/>
          </a:xfrm>
          <a:prstGeom prst="roundRect">
            <a:avLst/>
          </a:prstGeom>
          <a:solidFill>
            <a:srgbClr val="00B0F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thaiDist"/>
            <a:r>
              <a:rPr lang="th-TH" sz="36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(๒)สำรวจ ศึกษา วิเคราะห์ วิจัย รวบรวม และเก็บรักษาข้อมูล เกี่ยวกับสาขาอาชีพ ตำแหน่งงานหรือลักษณะงานที่มีอยู่ในสถานประกอบกิจการ</a:t>
            </a:r>
            <a:endParaRPr lang="en-US" sz="36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79B9F3-F1EE-4A1B-888E-6767006D9686}" type="slidenum">
              <a:rPr lang="en-US" smtClean="0"/>
              <a:pPr>
                <a:defRPr/>
              </a:pPr>
              <a:t>3</a:t>
            </a:fld>
            <a:endParaRPr lang="th-TH"/>
          </a:p>
        </p:txBody>
      </p:sp>
      <p:sp>
        <p:nvSpPr>
          <p:cNvPr id="3" name="Rounded Rectangle 2"/>
          <p:cNvSpPr/>
          <p:nvPr/>
        </p:nvSpPr>
        <p:spPr>
          <a:xfrm>
            <a:off x="683568" y="1380957"/>
            <a:ext cx="3672408" cy="936104"/>
          </a:xfrm>
          <a:prstGeom prst="roundRect">
            <a:avLst/>
          </a:prstGeom>
          <a:solidFill>
            <a:srgbClr val="FFFF00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th-TH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อำนาจหน้าที่ </a:t>
            </a:r>
            <a:endParaRPr lang="en-US" sz="5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3" name="ชื่อเรื่อง 1"/>
          <p:cNvSpPr txBox="1">
            <a:spLocks/>
          </p:cNvSpPr>
          <p:nvPr/>
        </p:nvSpPr>
        <p:spPr>
          <a:xfrm>
            <a:off x="900113" y="119543"/>
            <a:ext cx="7315200" cy="1081773"/>
          </a:xfrm>
          <a:prstGeom prst="rect">
            <a:avLst/>
          </a:prstGeom>
        </p:spPr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th-TH" sz="80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ศูนย์ประเมินฯกลาง</a:t>
            </a:r>
          </a:p>
        </p:txBody>
      </p:sp>
      <p:sp>
        <p:nvSpPr>
          <p:cNvPr id="14" name="Rounded Rectangle 3"/>
          <p:cNvSpPr/>
          <p:nvPr/>
        </p:nvSpPr>
        <p:spPr>
          <a:xfrm>
            <a:off x="239645" y="2412818"/>
            <a:ext cx="8712968" cy="1260000"/>
          </a:xfrm>
          <a:prstGeom prst="roundRect">
            <a:avLst/>
          </a:prstGeom>
          <a:solidFill>
            <a:srgbClr val="66FF66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thaiDist"/>
            <a:r>
              <a:rPr lang="th-TH" sz="36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(๑) ส่งเสริมสนับสนุนและจัดให้มีการประเมิน</a:t>
            </a:r>
            <a:r>
              <a:rPr lang="en-US" sz="36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6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และออกหนังสือรับรองความรู้ความสามารถ</a:t>
            </a:r>
            <a:endParaRPr lang="en-US" sz="3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205611353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6"/>
          <p:cNvSpPr/>
          <p:nvPr/>
        </p:nvSpPr>
        <p:spPr>
          <a:xfrm>
            <a:off x="251520" y="3865612"/>
            <a:ext cx="8640960" cy="1399288"/>
          </a:xfrm>
          <a:prstGeom prst="roundRect">
            <a:avLst/>
          </a:prstGeom>
          <a:solidFill>
            <a:srgbClr val="CCFFFF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thaiDist"/>
            <a:r>
              <a:rPr lang="th-TH" sz="40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(๔) ดำเนินการ</a:t>
            </a:r>
            <a:r>
              <a:rPr lang="th-TH" sz="40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อื่นตามที่คณะกรรมการ</a:t>
            </a:r>
            <a:r>
              <a:rPr lang="th-TH" sz="40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ส่งเสริมการ</a:t>
            </a:r>
            <a:r>
              <a:rPr lang="th-TH" sz="40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พัฒนาฝีมือแรงงานมอบหมาย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6588224" y="5052912"/>
            <a:ext cx="2133600" cy="396876"/>
          </a:xfrm>
        </p:spPr>
        <p:txBody>
          <a:bodyPr/>
          <a:lstStyle/>
          <a:p>
            <a:pPr>
              <a:defRPr/>
            </a:pPr>
            <a:fld id="{1179B9F3-F1EE-4A1B-888E-6767006D9686}" type="slidenum">
              <a:rPr lang="en-US" sz="1800" b="1" smtClean="0">
                <a:latin typeface="TH SarabunPSK" pitchFamily="34" charset="-34"/>
                <a:cs typeface="TH SarabunPSK" pitchFamily="34" charset="-34"/>
              </a:rPr>
              <a:pPr>
                <a:defRPr/>
              </a:pPr>
              <a:t>4</a:t>
            </a:fld>
            <a:endParaRPr lang="th-TH" sz="18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251520" y="1633364"/>
            <a:ext cx="8640960" cy="1944216"/>
          </a:xfrm>
          <a:prstGeom prst="roundRect">
            <a:avLst/>
          </a:prstGeom>
          <a:solidFill>
            <a:srgbClr val="FF9999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thaiDist"/>
            <a:r>
              <a:rPr lang="th-TH" sz="40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(๓) ประสานงาน</a:t>
            </a:r>
            <a:r>
              <a:rPr lang="th-TH" sz="40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หน่วยงานภาครัฐ </a:t>
            </a:r>
            <a:r>
              <a:rPr lang="th-TH" sz="40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สถานประกอบกิจการของเอกชน </a:t>
            </a:r>
            <a:r>
              <a:rPr lang="th-TH" sz="40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หรือองค์กรอาชีพ เพื่อขอรับการสนับสนุนการ</a:t>
            </a:r>
            <a:r>
              <a:rPr lang="th-TH" sz="40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ดำเนินงานตามพระราชบัญญัติฉบับนี้</a:t>
            </a:r>
            <a:endParaRPr lang="th-TH" sz="4000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ชื่อเรื่อง 1"/>
          <p:cNvSpPr txBox="1">
            <a:spLocks/>
          </p:cNvSpPr>
          <p:nvPr/>
        </p:nvSpPr>
        <p:spPr>
          <a:xfrm>
            <a:off x="900113" y="119543"/>
            <a:ext cx="7315200" cy="1081773"/>
          </a:xfrm>
          <a:prstGeom prst="rect">
            <a:avLst/>
          </a:prstGeom>
        </p:spPr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th-TH" sz="80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ศูนย์ประเมินฯกลาง</a:t>
            </a:r>
          </a:p>
        </p:txBody>
      </p:sp>
    </p:spTree>
    <p:extLst>
      <p:ext uri="{BB962C8B-B14F-4D97-AF65-F5344CB8AC3E}">
        <p14:creationId xmlns:p14="http://schemas.microsoft.com/office/powerpoint/2010/main" val="3205611353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ชื่อเรื่อง 1"/>
          <p:cNvSpPr>
            <a:spLocks noGrp="1"/>
          </p:cNvSpPr>
          <p:nvPr>
            <p:ph type="title"/>
          </p:nvPr>
        </p:nvSpPr>
        <p:spPr>
          <a:xfrm>
            <a:off x="900113" y="119543"/>
            <a:ext cx="7315200" cy="1081773"/>
          </a:xfrm>
        </p:spPr>
        <p:txBody>
          <a:bodyPr anchor="ctr"/>
          <a:lstStyle/>
          <a:p>
            <a:r>
              <a:rPr lang="th-TH" altLang="th-TH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เหตุผล</a:t>
            </a:r>
          </a:p>
        </p:txBody>
      </p:sp>
      <p:sp>
        <p:nvSpPr>
          <p:cNvPr id="7171" name="ตัวแทนเนื้อหา 2"/>
          <p:cNvSpPr>
            <a:spLocks noGrp="1"/>
          </p:cNvSpPr>
          <p:nvPr>
            <p:ph idx="1"/>
          </p:nvPr>
        </p:nvSpPr>
        <p:spPr>
          <a:xfrm>
            <a:off x="47371" y="1273324"/>
            <a:ext cx="8964488" cy="4286726"/>
          </a:xfrm>
        </p:spPr>
        <p:txBody>
          <a:bodyPr/>
          <a:lstStyle/>
          <a:p>
            <a:pPr marL="44450" indent="0">
              <a:buFontTx/>
              <a:buNone/>
            </a:pPr>
            <a:r>
              <a:rPr lang="th-TH" altLang="th-TH" sz="45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1. ฉบับปัจจุบัน (พ.ศ. 2545) ไม่มีบทบัญญัติที่เกี่ยวกับ...</a:t>
            </a:r>
          </a:p>
          <a:p>
            <a:pPr marL="44450" indent="0">
              <a:spcBef>
                <a:spcPts val="0"/>
              </a:spcBef>
              <a:buFontTx/>
              <a:buNone/>
            </a:pPr>
            <a:r>
              <a:rPr lang="th-TH" altLang="th-TH" sz="4800" b="1" dirty="0" smtClean="0">
                <a:latin typeface="TH SarabunPSK" pitchFamily="34" charset="-34"/>
                <a:cs typeface="TH SarabunPSK" pitchFamily="34" charset="-34"/>
              </a:rPr>
              <a:t>    </a:t>
            </a:r>
            <a:r>
              <a:rPr lang="th-TH" altLang="th-TH" sz="3600" b="1" dirty="0" smtClean="0">
                <a:latin typeface="TH SarabunPSK" pitchFamily="34" charset="-34"/>
                <a:cs typeface="TH SarabunPSK" pitchFamily="34" charset="-34"/>
              </a:rPr>
              <a:t>1.1 การส่งเสริมให้ผู้ประกอบอาชีพมีความรู้ความสามารถ</a:t>
            </a:r>
          </a:p>
          <a:p>
            <a:pPr marL="44450" indent="0">
              <a:spcBef>
                <a:spcPts val="0"/>
              </a:spcBef>
              <a:buFontTx/>
              <a:buNone/>
            </a:pPr>
            <a:r>
              <a:rPr lang="th-TH" altLang="th-TH" sz="36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altLang="th-TH" sz="3600" b="1" dirty="0" smtClean="0">
                <a:latin typeface="TH SarabunPSK" pitchFamily="34" charset="-34"/>
                <a:cs typeface="TH SarabunPSK" pitchFamily="34" charset="-34"/>
              </a:rPr>
              <a:t>          ในการประกอบอาชีพ</a:t>
            </a:r>
          </a:p>
          <a:p>
            <a:pPr marL="44450" indent="0">
              <a:spcBef>
                <a:spcPts val="0"/>
              </a:spcBef>
              <a:buFontTx/>
              <a:buNone/>
            </a:pPr>
            <a:r>
              <a:rPr lang="th-TH" altLang="th-TH" sz="3600" b="1" dirty="0" smtClean="0">
                <a:latin typeface="TH SarabunPSK" pitchFamily="34" charset="-34"/>
                <a:cs typeface="TH SarabunPSK" pitchFamily="34" charset="-34"/>
              </a:rPr>
              <a:t>     </a:t>
            </a:r>
            <a:r>
              <a:rPr lang="th-TH" altLang="th-TH" sz="36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1.2 การพัฒนาประสิทธิภาพของสถานประกอบกิจการ</a:t>
            </a:r>
          </a:p>
          <a:p>
            <a:pPr marL="44450" indent="0">
              <a:spcBef>
                <a:spcPts val="0"/>
              </a:spcBef>
              <a:buFontTx/>
              <a:buNone/>
            </a:pPr>
            <a:r>
              <a:rPr lang="th-TH" altLang="th-TH" sz="3600" b="1" dirty="0" smtClean="0">
                <a:latin typeface="TH SarabunPSK" pitchFamily="34" charset="-34"/>
                <a:cs typeface="TH SarabunPSK" pitchFamily="34" charset="-34"/>
              </a:rPr>
              <a:t>     </a:t>
            </a:r>
            <a:r>
              <a:rPr lang="th-TH" altLang="th-TH" sz="3600" b="1" dirty="0" smtClean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1.3 การให้ความคุ้มครองความปลอดภัยสาธารณะ</a:t>
            </a:r>
          </a:p>
          <a:p>
            <a:pPr marL="44450" indent="0">
              <a:spcBef>
                <a:spcPts val="0"/>
              </a:spcBef>
              <a:buFontTx/>
              <a:buNone/>
            </a:pPr>
            <a:r>
              <a:rPr lang="th-TH" altLang="th-TH" sz="3600" b="1" dirty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altLang="th-TH" sz="3600" b="1" dirty="0" smtClean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          จากการทำงาน</a:t>
            </a:r>
          </a:p>
          <a:p>
            <a:pPr marL="44450" indent="0">
              <a:spcBef>
                <a:spcPts val="0"/>
              </a:spcBef>
              <a:buFontTx/>
              <a:buNone/>
            </a:pPr>
            <a:r>
              <a:rPr lang="th-TH" altLang="th-TH" sz="3600" b="1" dirty="0" smtClean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en-US" altLang="th-TH" sz="3600" b="1" dirty="0" smtClean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en-US" altLang="th-TH" sz="3600" b="1" dirty="0" smtClean="0">
                <a:solidFill>
                  <a:srgbClr val="6600CC"/>
                </a:solidFill>
                <a:latin typeface="TH SarabunPSK" pitchFamily="34" charset="-34"/>
                <a:cs typeface="TH SarabunPSK" pitchFamily="34" charset="-34"/>
              </a:rPr>
              <a:t>1.4 </a:t>
            </a:r>
            <a:r>
              <a:rPr lang="th-TH" altLang="th-TH" sz="3600" b="1" dirty="0" smtClean="0">
                <a:solidFill>
                  <a:srgbClr val="6600CC"/>
                </a:solidFill>
                <a:latin typeface="TH SarabunPSK" pitchFamily="34" charset="-34"/>
                <a:cs typeface="TH SarabunPSK" pitchFamily="34" charset="-34"/>
              </a:rPr>
              <a:t>เตรียมความพร้อมรองรับการเคลื่อนย้ายแรงงานฝีมือ</a:t>
            </a:r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5</a:t>
            </a:fld>
            <a:endParaRPr lang="th-TH"/>
          </a:p>
        </p:txBody>
      </p:sp>
      <p:sp>
        <p:nvSpPr>
          <p:cNvPr id="5" name="TextBox 4"/>
          <p:cNvSpPr txBox="1"/>
          <p:nvPr/>
        </p:nvSpPr>
        <p:spPr>
          <a:xfrm>
            <a:off x="7004391" y="5161756"/>
            <a:ext cx="2032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4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ชื่อเรื่อง 1"/>
          <p:cNvSpPr>
            <a:spLocks noGrp="1"/>
          </p:cNvSpPr>
          <p:nvPr>
            <p:ph type="title"/>
          </p:nvPr>
        </p:nvSpPr>
        <p:spPr>
          <a:xfrm>
            <a:off x="1042988" y="121196"/>
            <a:ext cx="7315200" cy="1007504"/>
          </a:xfrm>
        </p:spPr>
        <p:txBody>
          <a:bodyPr/>
          <a:lstStyle/>
          <a:p>
            <a:r>
              <a:rPr lang="th-TH" altLang="th-TH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เหตุผล (ต่อ)</a:t>
            </a:r>
          </a:p>
        </p:txBody>
      </p:sp>
      <p:sp>
        <p:nvSpPr>
          <p:cNvPr id="8195" name="ตัวแทนเนื้อหา 2"/>
          <p:cNvSpPr>
            <a:spLocks noGrp="1"/>
          </p:cNvSpPr>
          <p:nvPr>
            <p:ph idx="1"/>
          </p:nvPr>
        </p:nvSpPr>
        <p:spPr>
          <a:xfrm>
            <a:off x="0" y="1273325"/>
            <a:ext cx="9144000" cy="4176464"/>
          </a:xfrm>
        </p:spPr>
        <p:txBody>
          <a:bodyPr/>
          <a:lstStyle/>
          <a:p>
            <a:pPr marL="44450" indent="0">
              <a:spcBef>
                <a:spcPts val="0"/>
              </a:spcBef>
              <a:buFontTx/>
              <a:buNone/>
            </a:pPr>
            <a:r>
              <a:rPr lang="th-TH" sz="44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4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2. สมควรแก้ไขเพื่อกำหนดให้การประกอบอาชีพใน</a:t>
            </a:r>
          </a:p>
          <a:p>
            <a:pPr marL="44450" indent="0">
              <a:spcBef>
                <a:spcPts val="0"/>
              </a:spcBef>
              <a:buFontTx/>
              <a:buNone/>
            </a:pPr>
            <a:r>
              <a:rPr lang="th-TH" sz="4400" b="1" dirty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4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    สาขาอาชีพ ตำแหน่งงาน หรือลักษณะงานใดที่...</a:t>
            </a:r>
          </a:p>
          <a:p>
            <a:pPr marL="44450" indent="0">
              <a:buFontTx/>
              <a:buNone/>
            </a:pPr>
            <a:r>
              <a:rPr lang="th-TH" dirty="0" smtClean="0">
                <a:latin typeface="TH SarabunPSK" pitchFamily="34" charset="-34"/>
                <a:cs typeface="TH SarabunPSK" pitchFamily="34" charset="-34"/>
              </a:rPr>
              <a:t>           </a:t>
            </a:r>
            <a:r>
              <a:rPr lang="th-TH" sz="3600" b="1" dirty="0" smtClean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1) อาจเป็นอันตรายต่อสาธารณะ  หรือ</a:t>
            </a:r>
          </a:p>
          <a:p>
            <a:pPr marL="44450" indent="0">
              <a:buFontTx/>
              <a:buNone/>
            </a:pPr>
            <a:r>
              <a:rPr lang="th-TH" sz="3600" b="1" dirty="0" smtClean="0">
                <a:latin typeface="TH SarabunPSK" pitchFamily="34" charset="-34"/>
                <a:cs typeface="TH SarabunPSK" pitchFamily="34" charset="-34"/>
              </a:rPr>
              <a:t>        2) ต้องใช้ผู้มีความรู้ความสามารถดำเนินการ</a:t>
            </a:r>
          </a:p>
          <a:p>
            <a:pPr marL="44450" indent="0" algn="ctr">
              <a:buFontTx/>
              <a:buNone/>
            </a:pPr>
            <a:r>
              <a:rPr lang="en-US" sz="36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“</a:t>
            </a:r>
            <a:r>
              <a:rPr lang="th-TH" sz="36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ต้องได้รับหนังสือรับรองความรู้ความสามารถ (</a:t>
            </a:r>
            <a:r>
              <a:rPr lang="en-US" sz="3600" b="1" dirty="0" err="1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Licence</a:t>
            </a:r>
            <a:r>
              <a:rPr lang="th-TH" sz="36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)</a:t>
            </a:r>
            <a:r>
              <a:rPr lang="en-US" sz="36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”</a:t>
            </a:r>
            <a:endParaRPr lang="th-TH" sz="3600" b="1" dirty="0" smtClean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  <a:p>
            <a:pPr marL="44450" indent="0" algn="ctr">
              <a:buFontTx/>
              <a:buNone/>
            </a:pPr>
            <a:r>
              <a:rPr lang="th-TH" sz="3600" b="1" dirty="0" smtClean="0">
                <a:latin typeface="TH SarabunPSK" pitchFamily="34" charset="-34"/>
                <a:cs typeface="TH SarabunPSK" pitchFamily="34" charset="-34"/>
              </a:rPr>
              <a:t>จึงจะปฏิบัติงานในสาขาอาชีพ ตำแหน่งงาน หรือลักษณะงานนั้นได้</a:t>
            </a:r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6</a:t>
            </a:fld>
            <a:endParaRPr lang="th-TH"/>
          </a:p>
        </p:txBody>
      </p:sp>
      <p:sp>
        <p:nvSpPr>
          <p:cNvPr id="5" name="TextBox 4"/>
          <p:cNvSpPr txBox="1"/>
          <p:nvPr/>
        </p:nvSpPr>
        <p:spPr>
          <a:xfrm>
            <a:off x="7004391" y="5161756"/>
            <a:ext cx="2032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4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ชื่อเรื่อง 1"/>
          <p:cNvSpPr>
            <a:spLocks noGrp="1"/>
          </p:cNvSpPr>
          <p:nvPr>
            <p:ph type="title"/>
          </p:nvPr>
        </p:nvSpPr>
        <p:spPr>
          <a:xfrm>
            <a:off x="1259632" y="121196"/>
            <a:ext cx="7344816" cy="961761"/>
          </a:xfrm>
        </p:spPr>
        <p:txBody>
          <a:bodyPr/>
          <a:lstStyle/>
          <a:p>
            <a:r>
              <a:rPr lang="th-TH" altLang="th-TH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สาระสำคัญ</a:t>
            </a:r>
          </a:p>
        </p:txBody>
      </p:sp>
      <p:sp>
        <p:nvSpPr>
          <p:cNvPr id="9219" name="ตัวแทนเนื้อหา 2"/>
          <p:cNvSpPr>
            <a:spLocks noGrp="1"/>
          </p:cNvSpPr>
          <p:nvPr>
            <p:ph idx="1"/>
          </p:nvPr>
        </p:nvSpPr>
        <p:spPr>
          <a:xfrm>
            <a:off x="-36512" y="1273324"/>
            <a:ext cx="9144000" cy="3948439"/>
          </a:xfrm>
        </p:spPr>
        <p:txBody>
          <a:bodyPr/>
          <a:lstStyle/>
          <a:p>
            <a:pPr marL="44450" indent="0">
              <a:spcBef>
                <a:spcPts val="0"/>
              </a:spcBef>
              <a:buFontTx/>
              <a:buNone/>
            </a:pPr>
            <a:r>
              <a:rPr lang="th-TH" altLang="th-TH" sz="44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altLang="th-TH" sz="44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1. ให้รัฐมนตรีมีอำนาจประกาศ</a:t>
            </a:r>
          </a:p>
          <a:p>
            <a:pPr marL="44450" indent="0" algn="thaiDist">
              <a:spcBef>
                <a:spcPts val="0"/>
              </a:spcBef>
              <a:buFontTx/>
              <a:buNone/>
            </a:pPr>
            <a:r>
              <a:rPr lang="th-TH" altLang="th-TH" sz="4400" b="1" dirty="0" smtClean="0">
                <a:latin typeface="TH SarabunPSK" pitchFamily="34" charset="-34"/>
                <a:cs typeface="TH SarabunPSK" pitchFamily="34" charset="-34"/>
              </a:rPr>
              <a:t>     </a:t>
            </a:r>
            <a:r>
              <a:rPr lang="th-TH" altLang="th-TH" sz="4000" b="1" dirty="0" smtClean="0">
                <a:latin typeface="TH SarabunPSK" pitchFamily="34" charset="-34"/>
                <a:cs typeface="TH SarabunPSK" pitchFamily="34" charset="-34"/>
              </a:rPr>
              <a:t>1.1 กำหนดสาขาอาชีพที่จะส่งเสริมการพัฒนาฝีมือแรงงาน </a:t>
            </a:r>
          </a:p>
          <a:p>
            <a:pPr marL="44450" indent="0" algn="thaiDist">
              <a:spcBef>
                <a:spcPts val="0"/>
              </a:spcBef>
              <a:buFontTx/>
              <a:buNone/>
            </a:pPr>
            <a:r>
              <a:rPr lang="th-TH" altLang="th-TH" sz="4200" b="1" dirty="0" smtClean="0">
                <a:latin typeface="TH SarabunPSK" pitchFamily="34" charset="-34"/>
                <a:cs typeface="TH SarabunPSK" pitchFamily="34" charset="-34"/>
              </a:rPr>
              <a:t>     </a:t>
            </a:r>
            <a:r>
              <a:rPr lang="th-TH" altLang="th-TH" sz="4000" b="1" dirty="0" smtClean="0">
                <a:solidFill>
                  <a:srgbClr val="663300"/>
                </a:solidFill>
                <a:latin typeface="TH SarabunPSK" pitchFamily="34" charset="-34"/>
                <a:cs typeface="TH SarabunPSK" pitchFamily="34" charset="-34"/>
              </a:rPr>
              <a:t>1.2 กำหนดสาขาอาชีพ ตำแหน่งงาน หรือลักษณะงาน     </a:t>
            </a:r>
          </a:p>
          <a:p>
            <a:pPr marL="44450" indent="0" algn="thaiDist">
              <a:spcBef>
                <a:spcPts val="0"/>
              </a:spcBef>
              <a:buFontTx/>
              <a:buNone/>
            </a:pPr>
            <a:r>
              <a:rPr lang="th-TH" altLang="th-TH" sz="4000" b="1" dirty="0" smtClean="0">
                <a:solidFill>
                  <a:srgbClr val="663300"/>
                </a:solidFill>
                <a:latin typeface="TH SarabunPSK" pitchFamily="34" charset="-34"/>
                <a:cs typeface="TH SarabunPSK" pitchFamily="34" charset="-34"/>
              </a:rPr>
              <a:t>           ที่อาจเป็นอันตรายต่อสาธารณะ หรือต้องใช้ผู้มีความรู้</a:t>
            </a:r>
          </a:p>
          <a:p>
            <a:pPr marL="44450" indent="0" algn="thaiDist">
              <a:spcBef>
                <a:spcPts val="0"/>
              </a:spcBef>
              <a:buFontTx/>
              <a:buNone/>
            </a:pPr>
            <a:r>
              <a:rPr lang="th-TH" altLang="th-TH" sz="4000" b="1" dirty="0" smtClean="0">
                <a:solidFill>
                  <a:srgbClr val="663300"/>
                </a:solidFill>
                <a:latin typeface="TH SarabunPSK" pitchFamily="34" charset="-34"/>
                <a:cs typeface="TH SarabunPSK" pitchFamily="34" charset="-34"/>
              </a:rPr>
              <a:t>           ความสามารถ ซึ่งต้องดำเนินการโดยผู้ผ่านการรับรอง</a:t>
            </a:r>
          </a:p>
          <a:p>
            <a:pPr marL="44450" indent="0" algn="thaiDist">
              <a:spcBef>
                <a:spcPts val="0"/>
              </a:spcBef>
              <a:buFontTx/>
              <a:buNone/>
            </a:pPr>
            <a:r>
              <a:rPr lang="th-TH" altLang="th-TH" sz="4000" b="1" dirty="0" smtClean="0">
                <a:solidFill>
                  <a:srgbClr val="663300"/>
                </a:solidFill>
                <a:latin typeface="TH SarabunPSK" pitchFamily="34" charset="-34"/>
                <a:cs typeface="TH SarabunPSK" pitchFamily="34" charset="-34"/>
              </a:rPr>
              <a:t>           ความรู้ความสามารถ (เว้นแต่มีกฎหมายควบคุมอยู่แล้ว)</a:t>
            </a:r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>
          <a:xfrm>
            <a:off x="6588224" y="5204354"/>
            <a:ext cx="2133600" cy="396876"/>
          </a:xfrm>
        </p:spPr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7</a:t>
            </a:fld>
            <a:endParaRPr lang="th-TH"/>
          </a:p>
        </p:txBody>
      </p:sp>
      <p:sp>
        <p:nvSpPr>
          <p:cNvPr id="5" name="TextBox 4"/>
          <p:cNvSpPr txBox="1"/>
          <p:nvPr/>
        </p:nvSpPr>
        <p:spPr>
          <a:xfrm>
            <a:off x="6788367" y="5161756"/>
            <a:ext cx="2032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4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ชื่อเรื่อง 1"/>
          <p:cNvSpPr>
            <a:spLocks noGrp="1"/>
          </p:cNvSpPr>
          <p:nvPr>
            <p:ph type="title"/>
          </p:nvPr>
        </p:nvSpPr>
        <p:spPr>
          <a:xfrm>
            <a:off x="971603" y="121196"/>
            <a:ext cx="7560841" cy="1080120"/>
          </a:xfrm>
        </p:spPr>
        <p:txBody>
          <a:bodyPr/>
          <a:lstStyle/>
          <a:p>
            <a:r>
              <a:rPr lang="th-TH" altLang="th-TH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สาระสำคัญ (ต่อ)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1187624" y="1308700"/>
            <a:ext cx="7056784" cy="4249100"/>
          </a:xfrm>
        </p:spPr>
        <p:txBody>
          <a:bodyPr>
            <a:noAutofit/>
          </a:bodyPr>
          <a:lstStyle/>
          <a:p>
            <a:pPr marL="45720" indent="0">
              <a:buFontTx/>
              <a:buNone/>
              <a:defRPr/>
            </a:pPr>
            <a:r>
              <a:rPr lang="th-TH" sz="48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2. เพิ่มการกำหนดเกี่ยวกับ...</a:t>
            </a:r>
          </a:p>
          <a:p>
            <a:pPr>
              <a:buNone/>
              <a:defRPr/>
            </a:pPr>
            <a:r>
              <a:rPr lang="th-TH" sz="4000" b="1" dirty="0" smtClean="0">
                <a:latin typeface="TH SarabunPSK" pitchFamily="34" charset="-34"/>
                <a:cs typeface="TH SarabunPSK" pitchFamily="34" charset="-34"/>
              </a:rPr>
              <a:t>    </a:t>
            </a:r>
            <a:r>
              <a:rPr lang="th-TH" sz="36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  <a:sym typeface="Webdings"/>
              </a:rPr>
              <a:t> </a:t>
            </a:r>
            <a:r>
              <a:rPr lang="th-TH" sz="3600" b="1" dirty="0" smtClean="0">
                <a:latin typeface="TH SarabunPSK" pitchFamily="34" charset="-34"/>
                <a:cs typeface="TH SarabunPSK" pitchFamily="34" charset="-34"/>
              </a:rPr>
              <a:t>ระบบการรับรองความรู้ความสามารถ</a:t>
            </a:r>
          </a:p>
          <a:p>
            <a:pPr>
              <a:buNone/>
              <a:defRPr/>
            </a:pPr>
            <a:r>
              <a:rPr lang="th-TH" sz="3600" b="1" dirty="0" smtClean="0">
                <a:latin typeface="TH SarabunPSK" pitchFamily="34" charset="-34"/>
                <a:cs typeface="TH SarabunPSK" pitchFamily="34" charset="-34"/>
              </a:rPr>
              <a:t>    </a:t>
            </a:r>
            <a:r>
              <a:rPr lang="th-TH" sz="36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  <a:sym typeface="Webdings"/>
              </a:rPr>
              <a:t> </a:t>
            </a:r>
            <a:r>
              <a:rPr lang="th-TH" sz="3600" b="1" dirty="0" smtClean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สมุดประจำตัว</a:t>
            </a:r>
          </a:p>
          <a:p>
            <a:pPr marL="808038" lvl="2" indent="-328613" defTabSz="627063">
              <a:spcBef>
                <a:spcPts val="0"/>
              </a:spcBef>
              <a:buNone/>
              <a:defRPr/>
            </a:pPr>
            <a:r>
              <a:rPr lang="th-TH" sz="3600" b="1" dirty="0" smtClean="0">
                <a:latin typeface="TH SarabunPSK" pitchFamily="34" charset="-34"/>
                <a:cs typeface="TH SarabunPSK" pitchFamily="34" charset="-34"/>
              </a:rPr>
              <a:t>   - </a:t>
            </a: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แบบสมุดประจำตัว</a:t>
            </a:r>
          </a:p>
          <a:p>
            <a:pPr marL="808038" lvl="2" indent="-328613" defTabSz="627063">
              <a:spcBef>
                <a:spcPts val="0"/>
              </a:spcBef>
              <a:buNone/>
              <a:defRPr/>
            </a:pPr>
            <a:r>
              <a:rPr lang="th-TH" sz="3200" b="1" dirty="0" smtClean="0">
                <a:solidFill>
                  <a:srgbClr val="663300"/>
                </a:solidFill>
                <a:latin typeface="TH SarabunPSK" pitchFamily="34" charset="-34"/>
                <a:cs typeface="TH SarabunPSK" pitchFamily="34" charset="-34"/>
              </a:rPr>
              <a:t>   - การขอมีสมุดประจำตัว</a:t>
            </a:r>
          </a:p>
          <a:p>
            <a:pPr marL="808038" lvl="2" indent="-328613" defTabSz="627063">
              <a:spcBef>
                <a:spcPts val="0"/>
              </a:spcBef>
              <a:buNone/>
              <a:defRPr/>
            </a:pPr>
            <a:r>
              <a:rPr lang="th-TH" sz="3200" b="1" dirty="0" smtClean="0">
                <a:solidFill>
                  <a:srgbClr val="7030A0"/>
                </a:solidFill>
                <a:latin typeface="TH SarabunPSK" pitchFamily="34" charset="-34"/>
                <a:cs typeface="TH SarabunPSK" pitchFamily="34" charset="-34"/>
              </a:rPr>
              <a:t>   - การออกสมุดประจำตัว</a:t>
            </a:r>
          </a:p>
          <a:p>
            <a:pPr marL="808038" lvl="2" indent="-328613" defTabSz="627063">
              <a:spcBef>
                <a:spcPts val="0"/>
              </a:spcBef>
              <a:buNone/>
              <a:defRPr/>
            </a:pPr>
            <a:r>
              <a:rPr lang="th-TH" sz="32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   - การบันทึกข้อมูลสมุดประจำตัว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8233" y="3697593"/>
            <a:ext cx="2695672" cy="1312127"/>
          </a:xfrm>
          <a:prstGeom prst="rect">
            <a:avLst/>
          </a:prstGeom>
        </p:spPr>
      </p:pic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8</a:t>
            </a:fld>
            <a:endParaRPr lang="th-TH"/>
          </a:p>
        </p:txBody>
      </p:sp>
      <p:sp>
        <p:nvSpPr>
          <p:cNvPr id="6" name="TextBox 5"/>
          <p:cNvSpPr txBox="1"/>
          <p:nvPr/>
        </p:nvSpPr>
        <p:spPr>
          <a:xfrm>
            <a:off x="6716359" y="5142592"/>
            <a:ext cx="2032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4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ชื่อเรื่อง 1"/>
          <p:cNvSpPr>
            <a:spLocks noGrp="1"/>
          </p:cNvSpPr>
          <p:nvPr>
            <p:ph type="title"/>
          </p:nvPr>
        </p:nvSpPr>
        <p:spPr>
          <a:xfrm>
            <a:off x="1331640" y="121196"/>
            <a:ext cx="7128792" cy="961760"/>
          </a:xfrm>
        </p:spPr>
        <p:txBody>
          <a:bodyPr/>
          <a:lstStyle/>
          <a:p>
            <a:r>
              <a:rPr lang="th-TH" altLang="th-TH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สาระสำคัญ (ต่อ)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5496" y="1321689"/>
            <a:ext cx="8783960" cy="4128099"/>
          </a:xfrm>
        </p:spPr>
        <p:txBody>
          <a:bodyPr>
            <a:normAutofit fontScale="85000" lnSpcReduction="20000"/>
          </a:bodyPr>
          <a:lstStyle/>
          <a:p>
            <a:pPr marL="45720" indent="0">
              <a:buFontTx/>
              <a:buNone/>
              <a:defRPr/>
            </a:pPr>
            <a:r>
              <a:rPr lang="th-TH" sz="44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th-TH" sz="43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3. กำหนดให้มีหน่วยงานทำหน้าที่รับรองความรู้ความสามารถ  </a:t>
            </a:r>
          </a:p>
          <a:p>
            <a:pPr marL="0" indent="0">
              <a:spcBef>
                <a:spcPts val="0"/>
              </a:spcBef>
              <a:buFontTx/>
              <a:buNone/>
              <a:defRPr/>
            </a:pPr>
            <a:r>
              <a:rPr lang="th-TH" sz="43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      และมีอำนาจเรียกเก็บค่าธรรมเนียมหรือค่าบริการได้  ได้แก่...</a:t>
            </a:r>
          </a:p>
          <a:p>
            <a:pPr marL="45720" indent="0">
              <a:buFontTx/>
              <a:buNone/>
              <a:defRPr/>
            </a:pPr>
            <a:r>
              <a:rPr lang="th-TH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dirty="0" smtClean="0">
                <a:latin typeface="TH SarabunPSK" pitchFamily="34" charset="-34"/>
                <a:cs typeface="TH SarabunPSK" pitchFamily="34" charset="-34"/>
              </a:rPr>
              <a:t>      </a:t>
            </a:r>
            <a:r>
              <a:rPr lang="th-TH" sz="43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1) ศูนย์ประเมินความรู้ความสามารถกลาง </a:t>
            </a:r>
          </a:p>
          <a:p>
            <a:pPr marL="45720" indent="0">
              <a:buFontTx/>
              <a:buNone/>
              <a:defRPr/>
            </a:pPr>
            <a:r>
              <a:rPr lang="th-TH" sz="38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         - กรมพัฒนาฝีมือแรงงาน </a:t>
            </a:r>
          </a:p>
          <a:p>
            <a:pPr marL="45720" indent="0">
              <a:spcBef>
                <a:spcPts val="0"/>
              </a:spcBef>
              <a:buFontTx/>
              <a:buNone/>
              <a:defRPr/>
            </a:pPr>
            <a:r>
              <a:rPr lang="th-TH" sz="38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             </a:t>
            </a:r>
            <a:r>
              <a:rPr lang="th-TH" sz="30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(สำนักงานรับรองความรู้ความสามารถ, </a:t>
            </a:r>
            <a:r>
              <a:rPr lang="th-TH" sz="3000" b="1" dirty="0" err="1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สพภ.</a:t>
            </a:r>
            <a:r>
              <a:rPr lang="th-TH" sz="30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 , </a:t>
            </a:r>
            <a:r>
              <a:rPr lang="th-TH" sz="3000" b="1" dirty="0" err="1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ศพจ</a:t>
            </a:r>
            <a:r>
              <a:rPr lang="th-TH" sz="30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.)</a:t>
            </a:r>
          </a:p>
          <a:p>
            <a:pPr marL="45720" indent="0">
              <a:buFontTx/>
              <a:buNone/>
              <a:defRPr/>
            </a:pPr>
            <a:r>
              <a:rPr lang="th-TH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      </a:t>
            </a:r>
            <a:r>
              <a:rPr lang="th-TH" sz="43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2) ศูนย์ประเมินความรู้ความสามารถตามมาตรา 26/4 (2)</a:t>
            </a:r>
          </a:p>
          <a:p>
            <a:pPr>
              <a:buFontTx/>
              <a:buNone/>
              <a:defRPr/>
            </a:pPr>
            <a:r>
              <a:rPr lang="th-TH" sz="3800" b="1" dirty="0" smtClean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         - องค์กรอาชีพ ที่ได้รับการรับรองจากนายทะเบียน   หรือ</a:t>
            </a:r>
          </a:p>
          <a:p>
            <a:pPr>
              <a:buFontTx/>
              <a:buNone/>
              <a:defRPr/>
            </a:pPr>
            <a:r>
              <a:rPr lang="th-TH" sz="3800" b="1" dirty="0" smtClean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         - หน่วยงานของรัฐ ที่ได้รับการรับรองจากนายทะเบียน</a:t>
            </a:r>
            <a:endParaRPr lang="th-TH" sz="3800" b="1" dirty="0">
              <a:solidFill>
                <a:srgbClr val="0066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9</a:t>
            </a:fld>
            <a:endParaRPr lang="th-TH" dirty="0"/>
          </a:p>
        </p:txBody>
      </p:sp>
      <p:sp>
        <p:nvSpPr>
          <p:cNvPr id="5" name="TextBox 4"/>
          <p:cNvSpPr txBox="1"/>
          <p:nvPr/>
        </p:nvSpPr>
        <p:spPr>
          <a:xfrm>
            <a:off x="6500338" y="5181790"/>
            <a:ext cx="2032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4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ชื่อเรื่อง 1"/>
          <p:cNvSpPr>
            <a:spLocks noGrp="1"/>
          </p:cNvSpPr>
          <p:nvPr>
            <p:ph type="title"/>
          </p:nvPr>
        </p:nvSpPr>
        <p:spPr>
          <a:xfrm>
            <a:off x="934396" y="193204"/>
            <a:ext cx="7454031" cy="961760"/>
          </a:xfrm>
        </p:spPr>
        <p:txBody>
          <a:bodyPr/>
          <a:lstStyle/>
          <a:p>
            <a:r>
              <a:rPr lang="th-TH" altLang="th-TH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สาระสำคัญ (ต่อ)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251520" y="1307554"/>
            <a:ext cx="8856984" cy="4286250"/>
          </a:xfrm>
        </p:spPr>
        <p:txBody>
          <a:bodyPr>
            <a:normAutofit fontScale="92500" lnSpcReduction="10000"/>
          </a:bodyPr>
          <a:lstStyle/>
          <a:p>
            <a:pPr marL="45720" indent="0" algn="thaiDist">
              <a:buFontTx/>
              <a:buNone/>
              <a:defRPr/>
            </a:pPr>
            <a:r>
              <a:rPr lang="th-TH" sz="4400" b="1" dirty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4.</a:t>
            </a:r>
            <a:r>
              <a:rPr lang="th-TH" sz="44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400" b="1" dirty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เพิ่มที่มาของเงินกองทุนพัฒนาฝีมือ</a:t>
            </a:r>
            <a:r>
              <a:rPr lang="th-TH" sz="44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แรงงาน</a:t>
            </a:r>
          </a:p>
          <a:p>
            <a:pPr algn="thaiDist">
              <a:buNone/>
              <a:defRPr/>
            </a:pPr>
            <a:r>
              <a:rPr lang="th-TH" sz="3500" b="1" dirty="0" smtClean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     - ค่าธรรมเนียมหรือค่าทดสอบที่จัดเก็บได้ตาม พ.ร.บ. นี้</a:t>
            </a:r>
          </a:p>
          <a:p>
            <a:pPr marL="45720" indent="0" algn="thaiDist">
              <a:buFontTx/>
              <a:buNone/>
              <a:defRPr/>
            </a:pPr>
            <a:r>
              <a:rPr lang="th-TH" sz="44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5. เพิ่มกรณีการจ่ายเงินกองทุนพัฒนาฝีมือแรงงาน</a:t>
            </a:r>
          </a:p>
          <a:p>
            <a:pPr marL="45720" indent="0" algn="thaiDist">
              <a:buFontTx/>
              <a:buNone/>
              <a:defRPr/>
            </a:pPr>
            <a:r>
              <a:rPr lang="th-TH" sz="4400" b="1" dirty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4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   เพื่อช่วยเหลือหรืออุดหนุนการดำเนินงานของ</a:t>
            </a:r>
          </a:p>
          <a:p>
            <a:pPr algn="thaiDist">
              <a:buNone/>
              <a:defRPr/>
            </a:pPr>
            <a:r>
              <a:rPr lang="th-TH" sz="3500" b="1" dirty="0" smtClean="0">
                <a:solidFill>
                  <a:srgbClr val="FF0066"/>
                </a:solidFill>
                <a:latin typeface="TH SarabunPSK" pitchFamily="34" charset="-34"/>
                <a:cs typeface="TH SarabunPSK" pitchFamily="34" charset="-34"/>
              </a:rPr>
              <a:t>      - องค์กรอาชีพ</a:t>
            </a:r>
          </a:p>
          <a:p>
            <a:pPr algn="thaiDist">
              <a:buNone/>
              <a:defRPr/>
            </a:pPr>
            <a:r>
              <a:rPr lang="th-TH" sz="3500" b="1" dirty="0" smtClean="0">
                <a:solidFill>
                  <a:srgbClr val="FF0066"/>
                </a:solidFill>
                <a:latin typeface="TH SarabunPSK" pitchFamily="34" charset="-34"/>
                <a:cs typeface="TH SarabunPSK" pitchFamily="34" charset="-34"/>
              </a:rPr>
              <a:t>      - ศูนย์ประเมินความรู้ความสามารถกลาง</a:t>
            </a:r>
          </a:p>
          <a:p>
            <a:pPr algn="thaiDist">
              <a:buNone/>
              <a:defRPr/>
            </a:pPr>
            <a:r>
              <a:rPr lang="th-TH" sz="3500" b="1" dirty="0" smtClean="0">
                <a:solidFill>
                  <a:srgbClr val="FF0066"/>
                </a:solidFill>
                <a:latin typeface="TH SarabunPSK" pitchFamily="34" charset="-34"/>
                <a:cs typeface="TH SarabunPSK" pitchFamily="34" charset="-34"/>
              </a:rPr>
              <a:t>      - ศูนย์ประเมินความรู้ความสามารถตามมาตรา 26/4 (2)</a:t>
            </a:r>
          </a:p>
          <a:p>
            <a:pPr algn="thaiDist">
              <a:defRPr/>
            </a:pPr>
            <a:endParaRPr lang="th-TH" dirty="0">
              <a:latin typeface="TH SarabunPSK" pitchFamily="34" charset="-34"/>
              <a:cs typeface="TH SarabunPSK" pitchFamily="34" charset="-34"/>
            </a:endParaRPr>
          </a:p>
          <a:p>
            <a:pPr marL="45720" indent="0" algn="thaiDist">
              <a:buFontTx/>
              <a:buNone/>
              <a:defRPr/>
            </a:pPr>
            <a:endParaRPr lang="th-TH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10</a:t>
            </a:fld>
            <a:endParaRPr lang="th-TH"/>
          </a:p>
        </p:txBody>
      </p:sp>
      <p:sp>
        <p:nvSpPr>
          <p:cNvPr id="5" name="TextBox 4"/>
          <p:cNvSpPr txBox="1"/>
          <p:nvPr/>
        </p:nvSpPr>
        <p:spPr>
          <a:xfrm>
            <a:off x="6716359" y="5142592"/>
            <a:ext cx="2032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4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ชื่อเรื่อง 1"/>
          <p:cNvSpPr>
            <a:spLocks noGrp="1"/>
          </p:cNvSpPr>
          <p:nvPr>
            <p:ph type="title"/>
          </p:nvPr>
        </p:nvSpPr>
        <p:spPr>
          <a:xfrm>
            <a:off x="1115616" y="121196"/>
            <a:ext cx="7524328" cy="997293"/>
          </a:xfrm>
        </p:spPr>
        <p:txBody>
          <a:bodyPr/>
          <a:lstStyle/>
          <a:p>
            <a:r>
              <a:rPr lang="th-TH" altLang="th-TH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สาระสำคัญ (ต่อ)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107504" y="1345332"/>
            <a:ext cx="8964488" cy="3960440"/>
          </a:xfrm>
        </p:spPr>
        <p:txBody>
          <a:bodyPr>
            <a:normAutofit fontScale="47500" lnSpcReduction="20000"/>
          </a:bodyPr>
          <a:lstStyle/>
          <a:p>
            <a:pPr marL="45720" indent="0">
              <a:buFontTx/>
              <a:buNone/>
              <a:defRPr/>
            </a:pPr>
            <a:r>
              <a:rPr lang="th-TH" sz="84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6. แก้ไขเพิ่มเติมการส่งเงินสมทบเข้ากองทุนพัฒนาฝีมือแรงงาน</a:t>
            </a:r>
          </a:p>
          <a:p>
            <a:pPr marL="45720" indent="0">
              <a:buNone/>
              <a:defRPr/>
            </a:pPr>
            <a:r>
              <a:rPr lang="th-TH" sz="40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    </a:t>
            </a:r>
            <a:r>
              <a:rPr lang="th-TH" sz="65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ก. กรณีไม่ต้องส่งเงินสมทบ</a:t>
            </a:r>
          </a:p>
          <a:p>
            <a:pPr marL="788670" indent="-742950">
              <a:buFontTx/>
              <a:buNone/>
              <a:defRPr/>
            </a:pPr>
            <a:r>
              <a:rPr lang="th-TH" sz="58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      </a:t>
            </a:r>
            <a:r>
              <a:rPr lang="th-TH" sz="5800" b="1" dirty="0" smtClean="0">
                <a:latin typeface="TH SarabunPSK" pitchFamily="34" charset="-34"/>
                <a:cs typeface="TH SarabunPSK" pitchFamily="34" charset="-34"/>
              </a:rPr>
              <a:t>1. จัดฝึกอบรมฝีมือแรงงานลูกจ้างของตนตามสัดส่วนที่กำหนด หรือ</a:t>
            </a:r>
          </a:p>
          <a:p>
            <a:pPr marL="45720" indent="0">
              <a:buFontTx/>
              <a:buNone/>
              <a:defRPr/>
            </a:pPr>
            <a:r>
              <a:rPr lang="th-TH" sz="5800" b="1" dirty="0" smtClean="0">
                <a:solidFill>
                  <a:srgbClr val="FF0066"/>
                </a:solidFill>
                <a:latin typeface="TH SarabunPSK" pitchFamily="34" charset="-34"/>
                <a:cs typeface="TH SarabunPSK" pitchFamily="34" charset="-34"/>
              </a:rPr>
              <a:t>      2. ส่งลูกจ้างเข้ารับการทดสอบมาตรฐานฝีมือแรงงานแห่งชาติและผ่านการ </a:t>
            </a:r>
          </a:p>
          <a:p>
            <a:pPr marL="45720" indent="0">
              <a:spcBef>
                <a:spcPts val="0"/>
              </a:spcBef>
              <a:buFontTx/>
              <a:buNone/>
              <a:defRPr/>
            </a:pPr>
            <a:r>
              <a:rPr lang="th-TH" sz="5800" b="1" dirty="0" smtClean="0">
                <a:solidFill>
                  <a:srgbClr val="FF0066"/>
                </a:solidFill>
                <a:latin typeface="TH SarabunPSK" pitchFamily="34" charset="-34"/>
                <a:cs typeface="TH SarabunPSK" pitchFamily="34" charset="-34"/>
              </a:rPr>
              <a:t>          ทดสอบ ตามสัดส่วนที่ประกาศกำหนด  หรือ</a:t>
            </a:r>
          </a:p>
          <a:p>
            <a:pPr marL="45720" indent="0">
              <a:buFontTx/>
              <a:buNone/>
              <a:defRPr/>
            </a:pPr>
            <a:r>
              <a:rPr lang="th-TH" sz="5100" b="1" dirty="0" smtClean="0">
                <a:latin typeface="TH SarabunPSK" pitchFamily="34" charset="-34"/>
                <a:cs typeface="TH SarabunPSK" pitchFamily="34" charset="-34"/>
              </a:rPr>
              <a:t>       </a:t>
            </a:r>
            <a:r>
              <a:rPr lang="th-TH" sz="5100" b="1" dirty="0" smtClean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3. มีลูกจ้างผ่านการรับรองความรู้ความสามารถตามสัดส่วนที่ประกาศกำหนด หรือ</a:t>
            </a:r>
          </a:p>
          <a:p>
            <a:pPr marL="45720" indent="0">
              <a:buFontTx/>
              <a:buNone/>
              <a:defRPr/>
            </a:pPr>
            <a:r>
              <a:rPr lang="th-TH" sz="5800" b="1" dirty="0">
                <a:solidFill>
                  <a:srgbClr val="660033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5800" b="1" dirty="0" smtClean="0">
                <a:solidFill>
                  <a:srgbClr val="660033"/>
                </a:solidFill>
                <a:latin typeface="TH SarabunPSK" pitchFamily="34" charset="-34"/>
                <a:cs typeface="TH SarabunPSK" pitchFamily="34" charset="-34"/>
              </a:rPr>
              <a:t>     4. ดำเนินการตาม ข้อ 1-3 รวมกันได้ตามสัดส่วนที่กำหนด</a:t>
            </a:r>
          </a:p>
          <a:p>
            <a:pPr marL="45720" indent="0">
              <a:buFontTx/>
              <a:buNone/>
              <a:defRPr/>
            </a:pPr>
            <a:r>
              <a:rPr lang="th-TH" sz="52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    </a:t>
            </a:r>
            <a:r>
              <a:rPr lang="th-TH" sz="65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ข. กรณีต้องส่งเงินสมทบ</a:t>
            </a:r>
          </a:p>
          <a:p>
            <a:pPr marL="0" indent="0">
              <a:buNone/>
              <a:defRPr/>
            </a:pPr>
            <a:r>
              <a:rPr lang="th-TH" sz="5800" b="1" dirty="0">
                <a:solidFill>
                  <a:srgbClr val="6633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5800" b="1" dirty="0" smtClean="0">
                <a:solidFill>
                  <a:srgbClr val="663300"/>
                </a:solidFill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th-TH" sz="5800" b="1" dirty="0">
                <a:solidFill>
                  <a:srgbClr val="663300"/>
                </a:solidFill>
                <a:latin typeface="TH SarabunPSK" pitchFamily="34" charset="-34"/>
                <a:cs typeface="TH SarabunPSK" pitchFamily="34" charset="-34"/>
                <a:sym typeface="Wingdings 2"/>
              </a:rPr>
              <a:t> </a:t>
            </a:r>
            <a:r>
              <a:rPr lang="th-TH" sz="5800" b="1" dirty="0" smtClean="0">
                <a:solidFill>
                  <a:srgbClr val="663300"/>
                </a:solidFill>
                <a:latin typeface="TH SarabunPSK" pitchFamily="34" charset="-34"/>
                <a:cs typeface="TH SarabunPSK" pitchFamily="34" charset="-34"/>
                <a:sym typeface="Wingdings 2"/>
              </a:rPr>
              <a:t>  - </a:t>
            </a:r>
            <a:r>
              <a:rPr lang="th-TH" sz="5800" b="1" dirty="0" smtClean="0">
                <a:solidFill>
                  <a:srgbClr val="663300"/>
                </a:solidFill>
                <a:latin typeface="TH SarabunPSK" pitchFamily="34" charset="-34"/>
                <a:cs typeface="TH SarabunPSK" pitchFamily="34" charset="-34"/>
              </a:rPr>
              <a:t>ไม่จัดฝึกอบรมตาม 1 หรือมีลูกจ้างไม่เข้าหลักเกณฑ์ตามข้อ 2 , 3 หรือ 4</a:t>
            </a:r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11</a:t>
            </a:fld>
            <a:endParaRPr lang="th-TH"/>
          </a:p>
        </p:txBody>
      </p:sp>
      <p:sp>
        <p:nvSpPr>
          <p:cNvPr id="5" name="TextBox 4"/>
          <p:cNvSpPr txBox="1"/>
          <p:nvPr/>
        </p:nvSpPr>
        <p:spPr>
          <a:xfrm>
            <a:off x="6860375" y="5142592"/>
            <a:ext cx="2032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4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ชื่อเรื่อง 1"/>
          <p:cNvSpPr>
            <a:spLocks noGrp="1"/>
          </p:cNvSpPr>
          <p:nvPr>
            <p:ph type="title"/>
          </p:nvPr>
        </p:nvSpPr>
        <p:spPr>
          <a:xfrm>
            <a:off x="1187623" y="121196"/>
            <a:ext cx="7056785" cy="961761"/>
          </a:xfrm>
        </p:spPr>
        <p:txBody>
          <a:bodyPr/>
          <a:lstStyle/>
          <a:p>
            <a:r>
              <a:rPr lang="th-TH" altLang="th-TH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สาระสำคัญ (ต่อ)</a:t>
            </a:r>
          </a:p>
        </p:txBody>
      </p:sp>
      <p:sp>
        <p:nvSpPr>
          <p:cNvPr id="14339" name="ตัวแทนเนื้อหา 2"/>
          <p:cNvSpPr>
            <a:spLocks noGrp="1"/>
          </p:cNvSpPr>
          <p:nvPr>
            <p:ph idx="1"/>
          </p:nvPr>
        </p:nvSpPr>
        <p:spPr>
          <a:xfrm>
            <a:off x="108520" y="1273324"/>
            <a:ext cx="9035480" cy="4441676"/>
          </a:xfrm>
        </p:spPr>
        <p:txBody>
          <a:bodyPr/>
          <a:lstStyle/>
          <a:p>
            <a:pPr marL="44450" indent="0">
              <a:spcBef>
                <a:spcPts val="600"/>
              </a:spcBef>
              <a:buFontTx/>
              <a:buNone/>
            </a:pPr>
            <a:r>
              <a:rPr lang="th-TH" altLang="th-TH" sz="44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7. เพิ่มสิทธิประโยชน์ให้ผู้ประกอบกิจการซึ่งจ้างงานผู้ได้รับ </a:t>
            </a:r>
          </a:p>
          <a:p>
            <a:pPr marL="44450" indent="0">
              <a:spcBef>
                <a:spcPts val="0"/>
              </a:spcBef>
              <a:buFontTx/>
              <a:buNone/>
            </a:pPr>
            <a:r>
              <a:rPr lang="th-TH" altLang="th-TH" sz="44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    หนังสือรับรองความรู้ความสามารถ</a:t>
            </a:r>
          </a:p>
          <a:p>
            <a:pPr marL="44450" indent="0">
              <a:spcBef>
                <a:spcPts val="0"/>
              </a:spcBef>
              <a:buFontTx/>
              <a:buNone/>
            </a:pPr>
            <a:r>
              <a:rPr lang="th-TH" altLang="th-TH" sz="4800" b="1" dirty="0" smtClean="0"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th-TH" altLang="th-TH" sz="36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1) ได้รับยกเว้นภาษีเงินได้ เป็นจำนวนร้อยละของค่าจ้างที่ได้จ่ายให้</a:t>
            </a:r>
          </a:p>
          <a:p>
            <a:pPr marL="44450" indent="0">
              <a:spcBef>
                <a:spcPts val="0"/>
              </a:spcBef>
              <a:buFontTx/>
              <a:buNone/>
            </a:pPr>
            <a:r>
              <a:rPr lang="th-TH" altLang="th-TH" sz="36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altLang="th-TH" sz="36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      ผู้ได้รับหนังสือรับรองความรู้ความสามารถ</a:t>
            </a:r>
          </a:p>
          <a:p>
            <a:pPr marL="44450" indent="0">
              <a:spcBef>
                <a:spcPts val="0"/>
              </a:spcBef>
              <a:buFontTx/>
              <a:buNone/>
            </a:pPr>
            <a:r>
              <a:rPr lang="th-TH" altLang="th-TH" sz="3600" b="1" dirty="0" smtClean="0">
                <a:solidFill>
                  <a:srgbClr val="663300"/>
                </a:solidFill>
                <a:latin typeface="TH SarabunPSK" pitchFamily="34" charset="-34"/>
                <a:cs typeface="TH SarabunPSK" pitchFamily="34" charset="-34"/>
              </a:rPr>
              <a:t>   2) ได้รับคำปรึกษาแนะนำกระบวนการวิเคราะห์จำแนกตำแหน่งงาน</a:t>
            </a:r>
          </a:p>
          <a:p>
            <a:pPr marL="44450" indent="0">
              <a:spcBef>
                <a:spcPts val="0"/>
              </a:spcBef>
              <a:buFontTx/>
              <a:buNone/>
            </a:pPr>
            <a:r>
              <a:rPr lang="th-TH" altLang="th-TH" sz="3600" b="1" dirty="0">
                <a:solidFill>
                  <a:srgbClr val="6633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altLang="th-TH" sz="3600" b="1" dirty="0" smtClean="0">
                <a:solidFill>
                  <a:srgbClr val="663300"/>
                </a:solidFill>
                <a:latin typeface="TH SarabunPSK" pitchFamily="34" charset="-34"/>
                <a:cs typeface="TH SarabunPSK" pitchFamily="34" charset="-34"/>
              </a:rPr>
              <a:t>      หรือการบริหารค่าจ้างหรือค่าตอบแทน</a:t>
            </a:r>
          </a:p>
          <a:p>
            <a:pPr marL="44450" indent="0">
              <a:spcBef>
                <a:spcPts val="0"/>
              </a:spcBef>
              <a:buFontTx/>
              <a:buNone/>
            </a:pPr>
            <a:r>
              <a:rPr lang="th-TH" altLang="th-TH" sz="3600" b="1" dirty="0" smtClean="0">
                <a:latin typeface="TH SarabunPSK" pitchFamily="34" charset="-34"/>
                <a:cs typeface="TH SarabunPSK" pitchFamily="34" charset="-34"/>
              </a:rPr>
              <a:t>   3) ได้รับอนุญาตให้ใช้เครื่องหมายตามประกาศกำหนด</a:t>
            </a:r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12</a:t>
            </a:fld>
            <a:endParaRPr lang="th-TH"/>
          </a:p>
        </p:txBody>
      </p:sp>
      <p:sp>
        <p:nvSpPr>
          <p:cNvPr id="5" name="TextBox 4"/>
          <p:cNvSpPr txBox="1"/>
          <p:nvPr/>
        </p:nvSpPr>
        <p:spPr>
          <a:xfrm>
            <a:off x="6860375" y="5142592"/>
            <a:ext cx="2032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4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ชื่อเรื่อง 1"/>
          <p:cNvSpPr>
            <a:spLocks noGrp="1"/>
          </p:cNvSpPr>
          <p:nvPr>
            <p:ph type="title"/>
          </p:nvPr>
        </p:nvSpPr>
        <p:spPr>
          <a:xfrm>
            <a:off x="1187624" y="121196"/>
            <a:ext cx="7308304" cy="961760"/>
          </a:xfrm>
        </p:spPr>
        <p:txBody>
          <a:bodyPr/>
          <a:lstStyle/>
          <a:p>
            <a:r>
              <a:rPr lang="th-TH" altLang="th-TH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สาระสำคัญ (ต่อ)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73024" y="1297328"/>
            <a:ext cx="9035480" cy="3988593"/>
          </a:xfrm>
        </p:spPr>
        <p:txBody>
          <a:bodyPr>
            <a:normAutofit fontScale="92500" lnSpcReduction="10000"/>
          </a:bodyPr>
          <a:lstStyle/>
          <a:p>
            <a:pPr marL="45720" indent="0">
              <a:spcBef>
                <a:spcPts val="0"/>
              </a:spcBef>
              <a:buFontTx/>
              <a:buNone/>
              <a:defRPr/>
            </a:pPr>
            <a:r>
              <a:rPr lang="th-TH" sz="48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8. กำหนดโทษผู้ฝ่าฝืนหรือไม่ปฏิบัติตาม และ</a:t>
            </a:r>
            <a:r>
              <a:rPr lang="th-TH" sz="4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ให้นาย</a:t>
            </a:r>
          </a:p>
          <a:p>
            <a:pPr marL="45720" indent="0">
              <a:spcBef>
                <a:spcPts val="0"/>
              </a:spcBef>
              <a:buFontTx/>
              <a:buNone/>
              <a:defRPr/>
            </a:pPr>
            <a:r>
              <a:rPr lang="th-TH" sz="4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   ทะเบียนมีอำนาจในการเปรียบเทียบ ดังนี้</a:t>
            </a:r>
          </a:p>
          <a:p>
            <a:pPr marL="45720" indent="0">
              <a:spcBef>
                <a:spcPts val="0"/>
              </a:spcBef>
              <a:buFontTx/>
              <a:buNone/>
              <a:defRPr/>
            </a:pPr>
            <a:r>
              <a:rPr lang="th-TH" sz="3500" b="1" dirty="0" smtClean="0">
                <a:latin typeface="TH SarabunPSK" pitchFamily="34" charset="-34"/>
                <a:cs typeface="TH SarabunPSK" pitchFamily="34" charset="-34"/>
              </a:rPr>
              <a:t>    8.1) ไม่ปฏิบัติตามมาตรา 26/3  (</a:t>
            </a:r>
            <a:r>
              <a:rPr lang="th-TH" sz="3500" b="1" u="sng" dirty="0" smtClean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ไม่มี</a:t>
            </a:r>
            <a:r>
              <a:rPr lang="th-TH" sz="3500" b="1" dirty="0" smtClean="0">
                <a:latin typeface="TH SarabunPSK" pitchFamily="34" charset="-34"/>
                <a:cs typeface="TH SarabunPSK" pitchFamily="34" charset="-34"/>
              </a:rPr>
              <a:t>หนังสือรับรองความรู้ความสามารถ) </a:t>
            </a:r>
          </a:p>
          <a:p>
            <a:pPr marL="45720" indent="0">
              <a:spcBef>
                <a:spcPts val="0"/>
              </a:spcBef>
              <a:buFontTx/>
              <a:buNone/>
              <a:defRPr/>
            </a:pPr>
            <a:r>
              <a:rPr lang="th-TH" sz="35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500" b="1" dirty="0" smtClean="0">
                <a:latin typeface="TH SarabunPSK" pitchFamily="34" charset="-34"/>
                <a:cs typeface="TH SarabunPSK" pitchFamily="34" charset="-34"/>
              </a:rPr>
              <a:t>         มีโทษปรับ</a:t>
            </a:r>
            <a:r>
              <a:rPr lang="th-TH" sz="3500" b="1" u="sng" dirty="0" smtClean="0">
                <a:latin typeface="TH SarabunPSK" pitchFamily="34" charset="-34"/>
                <a:cs typeface="TH SarabunPSK" pitchFamily="34" charset="-34"/>
              </a:rPr>
              <a:t>ไม่เกิน</a:t>
            </a:r>
            <a:r>
              <a:rPr lang="th-TH" sz="3500" b="1" dirty="0" smtClean="0">
                <a:latin typeface="TH SarabunPSK" pitchFamily="34" charset="-34"/>
                <a:cs typeface="TH SarabunPSK" pitchFamily="34" charset="-34"/>
              </a:rPr>
              <a:t>   5,000 บาท</a:t>
            </a:r>
          </a:p>
          <a:p>
            <a:pPr marL="45720" indent="0">
              <a:spcBef>
                <a:spcPts val="0"/>
              </a:spcBef>
              <a:buFontTx/>
              <a:buNone/>
              <a:defRPr/>
            </a:pPr>
            <a:r>
              <a:rPr lang="th-TH" sz="35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    8.2) จ้างผู้ไม่มีหนังสือรับรองความรู้ความสามารถตามมาตรา 26/3</a:t>
            </a:r>
          </a:p>
          <a:p>
            <a:pPr marL="45720" indent="0">
              <a:spcBef>
                <a:spcPts val="0"/>
              </a:spcBef>
              <a:buFontTx/>
              <a:buNone/>
              <a:defRPr/>
            </a:pPr>
            <a:r>
              <a:rPr lang="th-TH" sz="35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          มีโทษปรับ</a:t>
            </a:r>
            <a:r>
              <a:rPr lang="th-TH" sz="3500" b="1" u="sng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ไม่เกิน</a:t>
            </a:r>
            <a:r>
              <a:rPr lang="th-TH" sz="35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   30,000 บาท</a:t>
            </a:r>
          </a:p>
          <a:p>
            <a:pPr marL="45720" indent="0">
              <a:spcBef>
                <a:spcPts val="0"/>
              </a:spcBef>
              <a:buFontTx/>
              <a:buNone/>
              <a:defRPr/>
            </a:pPr>
            <a:r>
              <a:rPr lang="th-TH" sz="3500" b="1" dirty="0" smtClean="0">
                <a:latin typeface="TH SarabunPSK" pitchFamily="34" charset="-34"/>
                <a:cs typeface="TH SarabunPSK" pitchFamily="34" charset="-34"/>
              </a:rPr>
              <a:t>    </a:t>
            </a:r>
            <a:r>
              <a:rPr lang="th-TH" sz="35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8.3) เป็นศูนย์ประเมินความรู้ความสามารถหรือเป็นผู้ประเมินโดยมิได้รับ</a:t>
            </a:r>
          </a:p>
          <a:p>
            <a:pPr marL="45720" indent="0">
              <a:spcBef>
                <a:spcPts val="0"/>
              </a:spcBef>
              <a:buFontTx/>
              <a:buNone/>
              <a:defRPr/>
            </a:pPr>
            <a:r>
              <a:rPr lang="th-TH" sz="35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5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        หนังสือรับรองจากนายทะเบียน มีโทษปรับ</a:t>
            </a:r>
            <a:r>
              <a:rPr lang="th-TH" sz="3500" b="1" u="sng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ไม่เกิน</a:t>
            </a:r>
            <a:r>
              <a:rPr lang="th-TH" sz="35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  60,000  บาท</a:t>
            </a:r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13</a:t>
            </a:fld>
            <a:endParaRPr lang="th-TH"/>
          </a:p>
        </p:txBody>
      </p:sp>
      <p:sp>
        <p:nvSpPr>
          <p:cNvPr id="5" name="TextBox 4"/>
          <p:cNvSpPr txBox="1"/>
          <p:nvPr/>
        </p:nvSpPr>
        <p:spPr>
          <a:xfrm>
            <a:off x="6788367" y="5161756"/>
            <a:ext cx="2032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4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สี่เหลี่ยมผืนผ้า 1"/>
          <p:cNvSpPr>
            <a:spLocks noChangeArrowheads="1"/>
          </p:cNvSpPr>
          <p:nvPr/>
        </p:nvSpPr>
        <p:spPr bwMode="auto">
          <a:xfrm>
            <a:off x="216024" y="1273324"/>
            <a:ext cx="8892480" cy="4093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thaiDist"/>
            <a:r>
              <a:rPr lang="th-TH" altLang="th-TH" sz="4400" b="1" dirty="0"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th-TH" altLang="th-TH" sz="36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8.4) </a:t>
            </a:r>
            <a:r>
              <a:rPr lang="th-TH" altLang="th-TH" sz="3600" b="1" dirty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ใช้เครื่องหมายตามมาตรา 33/1 (3) โดยมิได้รับอนุญาต </a:t>
            </a:r>
            <a:endParaRPr lang="th-TH" altLang="th-TH" sz="3600" b="1" dirty="0" smtClean="0">
              <a:solidFill>
                <a:srgbClr val="0000CC"/>
              </a:solidFill>
              <a:latin typeface="TH SarabunPSK" pitchFamily="34" charset="-34"/>
              <a:cs typeface="TH SarabunPSK" pitchFamily="34" charset="-34"/>
            </a:endParaRPr>
          </a:p>
          <a:p>
            <a:pPr algn="thaiDist"/>
            <a:r>
              <a:rPr lang="th-TH" altLang="th-TH" sz="3600" b="1" dirty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altLang="th-TH" sz="36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         มี</a:t>
            </a:r>
            <a:r>
              <a:rPr lang="th-TH" altLang="th-TH" sz="3600" b="1" dirty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โทษปรับ</a:t>
            </a:r>
            <a:r>
              <a:rPr lang="th-TH" altLang="th-TH" sz="3600" b="1" u="sng" dirty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ไม่</a:t>
            </a:r>
            <a:r>
              <a:rPr lang="th-TH" altLang="th-TH" sz="3600" b="1" u="sng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เกิน</a:t>
            </a:r>
            <a:r>
              <a:rPr lang="th-TH" altLang="th-TH" sz="36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  5,000 บาท</a:t>
            </a:r>
            <a:endParaRPr lang="th-TH" altLang="th-TH" sz="3600" b="1" dirty="0">
              <a:solidFill>
                <a:srgbClr val="0000CC"/>
              </a:solidFill>
              <a:latin typeface="TH SarabunPSK" pitchFamily="34" charset="-34"/>
              <a:cs typeface="TH SarabunPSK" pitchFamily="34" charset="-34"/>
            </a:endParaRPr>
          </a:p>
          <a:p>
            <a:pPr algn="thaiDist"/>
            <a:r>
              <a:rPr lang="th-TH" altLang="th-TH" sz="3600" b="1" dirty="0"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th-TH" altLang="th-TH" sz="36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8.5) </a:t>
            </a:r>
            <a:r>
              <a:rPr lang="th-TH" altLang="th-TH" sz="36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ฝ่าฝืนหรือไม่ปฏิบัติตามข้อกำหนดอื่นๆ ได้แก่ ไม่</a:t>
            </a:r>
            <a:r>
              <a:rPr lang="th-TH" altLang="th-TH" sz="36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มา</a:t>
            </a:r>
          </a:p>
          <a:p>
            <a:pPr algn="thaiDist"/>
            <a:r>
              <a:rPr lang="th-TH" altLang="th-TH" sz="36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altLang="th-TH" sz="36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        ให้</a:t>
            </a:r>
            <a:r>
              <a:rPr lang="th-TH" altLang="th-TH" sz="36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ถ้อยคำ ไม่ปฏิบัติตามคำสั่ง ขัดขวาง ไม่อำนวย</a:t>
            </a:r>
            <a:r>
              <a:rPr lang="th-TH" altLang="th-TH" sz="36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ความ</a:t>
            </a:r>
          </a:p>
          <a:p>
            <a:pPr algn="thaiDist"/>
            <a:r>
              <a:rPr lang="th-TH" altLang="th-TH" sz="36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altLang="th-TH" sz="36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        สะดวก </a:t>
            </a:r>
            <a:r>
              <a:rPr lang="th-TH" altLang="th-TH" sz="36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มีโทษปรับ</a:t>
            </a:r>
            <a:r>
              <a:rPr lang="th-TH" altLang="th-TH" sz="3600" b="1" u="sng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ไม่</a:t>
            </a:r>
            <a:r>
              <a:rPr lang="th-TH" altLang="th-TH" sz="3600" b="1" u="sng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เกิน</a:t>
            </a:r>
            <a:r>
              <a:rPr lang="th-TH" altLang="th-TH" sz="36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5,000 บาท</a:t>
            </a:r>
            <a:endParaRPr lang="th-TH" altLang="th-TH" sz="3600" b="1" dirty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  <a:p>
            <a:pPr algn="thaiDist"/>
            <a:r>
              <a:rPr lang="th-TH" altLang="th-TH" sz="3600" b="1" dirty="0"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th-TH" altLang="th-TH" sz="3600" b="1" dirty="0" smtClean="0">
                <a:latin typeface="TH SarabunPSK" pitchFamily="34" charset="-34"/>
                <a:cs typeface="TH SarabunPSK" pitchFamily="34" charset="-34"/>
              </a:rPr>
              <a:t>8.6) </a:t>
            </a:r>
            <a:r>
              <a:rPr lang="th-TH" altLang="th-TH" sz="3600" b="1" dirty="0">
                <a:latin typeface="TH SarabunPSK" pitchFamily="34" charset="-34"/>
                <a:cs typeface="TH SarabunPSK" pitchFamily="34" charset="-34"/>
              </a:rPr>
              <a:t>ฝ่าฝืนมาตรา 49/1 วรรค</a:t>
            </a:r>
            <a:r>
              <a:rPr lang="th-TH" altLang="th-TH" sz="3600" b="1" dirty="0" smtClean="0">
                <a:latin typeface="TH SarabunPSK" pitchFamily="34" charset="-34"/>
                <a:cs typeface="TH SarabunPSK" pitchFamily="34" charset="-34"/>
              </a:rPr>
              <a:t>สาม (ศูนย์ฯ หรือผู้ประเมินฝ่าฝืน</a:t>
            </a:r>
          </a:p>
          <a:p>
            <a:pPr algn="thaiDist"/>
            <a:r>
              <a:rPr lang="th-TH" altLang="th-TH" sz="36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altLang="th-TH" sz="3600" b="1" dirty="0" smtClean="0">
                <a:latin typeface="TH SarabunPSK" pitchFamily="34" charset="-34"/>
                <a:cs typeface="TH SarabunPSK" pitchFamily="34" charset="-34"/>
              </a:rPr>
              <a:t>         คำสั่งให้หยุดพัก)  </a:t>
            </a:r>
            <a:r>
              <a:rPr lang="th-TH" altLang="th-TH" sz="3600" b="1" dirty="0">
                <a:latin typeface="TH SarabunPSK" pitchFamily="34" charset="-34"/>
                <a:cs typeface="TH SarabunPSK" pitchFamily="34" charset="-34"/>
              </a:rPr>
              <a:t>มีโทษปรับ</a:t>
            </a:r>
            <a:r>
              <a:rPr lang="th-TH" altLang="th-TH" sz="3600" b="1" u="sng" dirty="0">
                <a:latin typeface="TH SarabunPSK" pitchFamily="34" charset="-34"/>
                <a:cs typeface="TH SarabunPSK" pitchFamily="34" charset="-34"/>
              </a:rPr>
              <a:t>ไม่</a:t>
            </a:r>
            <a:r>
              <a:rPr lang="th-TH" altLang="th-TH" sz="3600" b="1" u="sng" dirty="0" smtClean="0">
                <a:latin typeface="TH SarabunPSK" pitchFamily="34" charset="-34"/>
                <a:cs typeface="TH SarabunPSK" pitchFamily="34" charset="-34"/>
              </a:rPr>
              <a:t>เกิน</a:t>
            </a:r>
            <a:r>
              <a:rPr lang="th-TH" altLang="th-TH" sz="3600" b="1" dirty="0" smtClean="0">
                <a:latin typeface="TH SarabunPSK" pitchFamily="34" charset="-34"/>
                <a:cs typeface="TH SarabunPSK" pitchFamily="34" charset="-34"/>
              </a:rPr>
              <a:t> 5,000 บาท</a:t>
            </a:r>
            <a:endParaRPr lang="th-TH" altLang="th-TH" sz="3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ชื่อเรื่อง 1"/>
          <p:cNvSpPr txBox="1">
            <a:spLocks/>
          </p:cNvSpPr>
          <p:nvPr/>
        </p:nvSpPr>
        <p:spPr>
          <a:xfrm>
            <a:off x="0" y="2"/>
            <a:ext cx="9144000" cy="1259417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eaLnBrk="0" hangingPunct="0">
              <a:defRPr/>
            </a:pPr>
            <a:endParaRPr lang="th-TH" sz="4800" b="1" kern="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6388" name="สี่เหลี่ยมผืนผ้า 4"/>
          <p:cNvSpPr>
            <a:spLocks noChangeArrowheads="1"/>
          </p:cNvSpPr>
          <p:nvPr/>
        </p:nvSpPr>
        <p:spPr bwMode="auto">
          <a:xfrm>
            <a:off x="1214441" y="-22820"/>
            <a:ext cx="7000875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th-TH" altLang="th-TH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สาระสำคัญ (</a:t>
            </a:r>
            <a:r>
              <a:rPr lang="th-TH" altLang="th-TH" sz="8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ต่อ)</a:t>
            </a:r>
            <a:endParaRPr lang="th-TH" sz="8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79B9F3-F1EE-4A1B-888E-6767006D9686}" type="slidenum">
              <a:rPr lang="en-US" smtClean="0"/>
              <a:pPr>
                <a:defRPr/>
              </a:pPr>
              <a:t>14</a:t>
            </a:fld>
            <a:endParaRPr lang="th-TH"/>
          </a:p>
        </p:txBody>
      </p:sp>
      <p:sp>
        <p:nvSpPr>
          <p:cNvPr id="6" name="TextBox 5"/>
          <p:cNvSpPr txBox="1"/>
          <p:nvPr/>
        </p:nvSpPr>
        <p:spPr>
          <a:xfrm>
            <a:off x="7004391" y="5161756"/>
            <a:ext cx="2032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4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Program Files (x86)\Microsoft Office\MEDIA\CAGCAT10\j0195812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297660"/>
            <a:ext cx="1284355" cy="1101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4" name="ตัวยึดเนื้อหา 2"/>
          <p:cNvSpPr>
            <a:spLocks noGrp="1"/>
          </p:cNvSpPr>
          <p:nvPr>
            <p:ph idx="1"/>
          </p:nvPr>
        </p:nvSpPr>
        <p:spPr>
          <a:xfrm>
            <a:off x="467544" y="1513352"/>
            <a:ext cx="8496944" cy="2856316"/>
          </a:xfrm>
        </p:spPr>
        <p:txBody>
          <a:bodyPr/>
          <a:lstStyle/>
          <a:p>
            <a:pPr marL="0" algn="thaiDist">
              <a:spcBef>
                <a:spcPts val="0"/>
              </a:spcBef>
              <a:buFontTx/>
              <a:buNone/>
            </a:pPr>
            <a:r>
              <a:rPr lang="th-TH" sz="4400" b="1" dirty="0" smtClean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    พ.ร.บ. (ฉบับที่ </a:t>
            </a:r>
            <a:r>
              <a:rPr lang="en-US" sz="4400" b="1" dirty="0" smtClean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2</a:t>
            </a:r>
            <a:r>
              <a:rPr lang="th-TH" sz="4400" b="1" dirty="0" smtClean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) ประกาศในราชกิจจา</a:t>
            </a:r>
            <a:r>
              <a:rPr lang="th-TH" sz="4400" b="1" dirty="0" err="1" smtClean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นุเบกษา</a:t>
            </a:r>
            <a:r>
              <a:rPr lang="th-TH" sz="4400" b="1" dirty="0" smtClean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 </a:t>
            </a:r>
          </a:p>
          <a:p>
            <a:pPr marL="0" algn="thaiDist">
              <a:spcBef>
                <a:spcPts val="0"/>
              </a:spcBef>
              <a:buFontTx/>
              <a:buNone/>
            </a:pPr>
            <a:r>
              <a:rPr lang="th-TH" sz="4400" b="1" dirty="0" smtClean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    เมื่อวันที่ 26 ธันวาคม 2557  </a:t>
            </a:r>
            <a:r>
              <a:rPr lang="th-TH" sz="44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มีผล</a:t>
            </a:r>
            <a:r>
              <a:rPr lang="th-TH" sz="44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บังคับใช้</a:t>
            </a:r>
            <a:r>
              <a:rPr lang="th-TH" sz="44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ตั้งแต่ </a:t>
            </a:r>
          </a:p>
          <a:p>
            <a:pPr marL="0" algn="thaiDist">
              <a:spcBef>
                <a:spcPts val="0"/>
              </a:spcBef>
              <a:buFontTx/>
              <a:buNone/>
            </a:pPr>
            <a:r>
              <a:rPr lang="th-TH" sz="44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   วันที่  26  มีนาคม  2558 </a:t>
            </a:r>
          </a:p>
          <a:p>
            <a:pPr marL="0" algn="thaiDist">
              <a:spcBef>
                <a:spcPts val="0"/>
              </a:spcBef>
              <a:buFontTx/>
              <a:buNone/>
            </a:pPr>
            <a:r>
              <a:rPr lang="th-TH" sz="36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    (เมื่อพ้นกำหนด 90 วัน นับแต่วันประกาศในราชกิจจา</a:t>
            </a:r>
            <a:r>
              <a:rPr lang="th-TH" sz="3600" b="1" dirty="0" err="1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นุเบกษา</a:t>
            </a:r>
            <a:r>
              <a:rPr lang="th-TH" sz="36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)</a:t>
            </a:r>
          </a:p>
        </p:txBody>
      </p:sp>
      <p:sp>
        <p:nvSpPr>
          <p:cNvPr id="3075" name="ชื่อเรื่อง 1"/>
          <p:cNvSpPr>
            <a:spLocks noGrp="1"/>
          </p:cNvSpPr>
          <p:nvPr>
            <p:ph type="title"/>
          </p:nvPr>
        </p:nvSpPr>
        <p:spPr>
          <a:xfrm>
            <a:off x="900186" y="-22820"/>
            <a:ext cx="7488238" cy="1201315"/>
          </a:xfrm>
        </p:spPr>
        <p:txBody>
          <a:bodyPr/>
          <a:lstStyle/>
          <a:p>
            <a:r>
              <a:rPr lang="th-TH" altLang="th-TH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การบังคับใช้</a:t>
            </a:r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>
          <a:xfrm>
            <a:off x="6732240" y="5017740"/>
            <a:ext cx="2133600" cy="396876"/>
          </a:xfrm>
        </p:spPr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15</a:t>
            </a:fld>
            <a:endParaRPr lang="th-TH" dirty="0"/>
          </a:p>
        </p:txBody>
      </p:sp>
      <p:sp>
        <p:nvSpPr>
          <p:cNvPr id="7" name="TextBox 6"/>
          <p:cNvSpPr txBox="1"/>
          <p:nvPr/>
        </p:nvSpPr>
        <p:spPr>
          <a:xfrm>
            <a:off x="6516216" y="4945732"/>
            <a:ext cx="2032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4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</p:spTree>
    <p:extLst>
      <p:ext uri="{BB962C8B-B14F-4D97-AF65-F5344CB8AC3E}">
        <p14:creationId xmlns:p14="http://schemas.microsoft.com/office/powerpoint/2010/main" val="3052917389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790984" y="-22820"/>
            <a:ext cx="5688632" cy="141577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th-TH" sz="5000" b="1" dirty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ผู้</a:t>
            </a:r>
            <a:r>
              <a:rPr lang="th-TH" sz="50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ได้รับ</a:t>
            </a:r>
            <a:r>
              <a:rPr lang="th-TH" sz="5000" b="1" dirty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ประโยชน์</a:t>
            </a:r>
          </a:p>
          <a:p>
            <a:pPr algn="ctr">
              <a:defRPr/>
            </a:pPr>
            <a:r>
              <a:rPr lang="th-TH" sz="36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จาก พ.ร.บ.ส่งเสริมฯ (ฉบับที่ 2) พ.ศ. 2557</a:t>
            </a:r>
            <a:endParaRPr lang="th-TH" sz="3600" b="1" dirty="0">
              <a:solidFill>
                <a:srgbClr val="0000CC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12256" y="2045330"/>
            <a:ext cx="2214578" cy="70788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threePt" dir="t"/>
          </a:scene3d>
          <a:sp3d>
            <a:bevelT prst="slope"/>
            <a:bevelB w="139700" h="139700" prst="divot"/>
          </a:sp3d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th-TH" sz="4000" b="1" dirty="0">
                <a:solidFill>
                  <a:srgbClr val="663300"/>
                </a:solidFill>
                <a:latin typeface="TH SarabunPSK" pitchFamily="34" charset="-34"/>
                <a:cs typeface="TH SarabunPSK" pitchFamily="34" charset="-34"/>
              </a:rPr>
              <a:t>นายจ้าง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112334" y="2038587"/>
            <a:ext cx="2214578" cy="70788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threePt" dir="t"/>
          </a:scene3d>
          <a:sp3d>
            <a:bevelT prst="slope"/>
            <a:bevelB w="139700" h="139700" prst="divot"/>
          </a:sp3d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th-TH" sz="4000" b="1" dirty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ลูกจ้าง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712756" y="2031842"/>
            <a:ext cx="3024336" cy="70788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threePt" dir="t"/>
          </a:scene3d>
          <a:sp3d>
            <a:bevelT prst="slope"/>
            <a:bevelB w="139700" h="139700" prst="divot"/>
          </a:sp3d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th-TH" sz="4000" b="1" dirty="0" smtClean="0">
                <a:solidFill>
                  <a:srgbClr val="6600CC"/>
                </a:solidFill>
                <a:latin typeface="TH SarabunPSK" pitchFamily="34" charset="-34"/>
                <a:cs typeface="TH SarabunPSK" pitchFamily="34" charset="-34"/>
              </a:rPr>
              <a:t>สาธารณะ </a:t>
            </a:r>
            <a:r>
              <a:rPr lang="th-TH" sz="4000" b="1" dirty="0">
                <a:solidFill>
                  <a:srgbClr val="6600CC"/>
                </a:solidFill>
                <a:latin typeface="TH SarabunPSK" pitchFamily="34" charset="-34"/>
                <a:cs typeface="TH SarabunPSK" pitchFamily="34" charset="-34"/>
              </a:rPr>
              <a:t>/ สังคม</a:t>
            </a:r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>
          <a:xfrm>
            <a:off x="6542856" y="5204354"/>
            <a:ext cx="2133600" cy="396876"/>
          </a:xfrm>
        </p:spPr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16</a:t>
            </a:fld>
            <a:endParaRPr lang="th-TH" dirty="0"/>
          </a:p>
        </p:txBody>
      </p:sp>
      <p:sp>
        <p:nvSpPr>
          <p:cNvPr id="4" name="TextBox 3"/>
          <p:cNvSpPr txBox="1"/>
          <p:nvPr/>
        </p:nvSpPr>
        <p:spPr>
          <a:xfrm>
            <a:off x="467544" y="2944413"/>
            <a:ext cx="2259290" cy="2554545"/>
          </a:xfrm>
          <a:prstGeom prst="rect">
            <a:avLst/>
          </a:prstGeom>
          <a:noFill/>
          <a:ln w="25400">
            <a:solidFill>
              <a:srgbClr val="663300"/>
            </a:solidFill>
          </a:ln>
        </p:spPr>
        <p:txBody>
          <a:bodyPr wrap="square" rtlCol="0">
            <a:spAutoFit/>
          </a:bodyPr>
          <a:lstStyle/>
          <a:p>
            <a:pPr marL="457200" indent="-457200">
              <a:buBlip>
                <a:blip r:embed="rId2"/>
              </a:buBlip>
            </a:pP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พัฒนาคุณภาพ/ประสิทธิภาพในการบริหารจัดการ</a:t>
            </a:r>
          </a:p>
          <a:p>
            <a:pPr marL="457200" indent="-457200">
              <a:buBlip>
                <a:blip r:embed="rId2"/>
              </a:buBlip>
            </a:pP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เพิ่มผลิตภาพแรงงาน</a:t>
            </a:r>
          </a:p>
          <a:p>
            <a:pPr marL="457200" indent="-457200">
              <a:buBlip>
                <a:blip r:embed="rId2"/>
              </a:buBlip>
            </a:pP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ได้รับสิทธิประโยชน์ด้านภาษีและด้านอื่น ๆ</a:t>
            </a:r>
          </a:p>
          <a:p>
            <a:pPr marL="457200" indent="-457200">
              <a:buBlip>
                <a:blip r:embed="rId2"/>
              </a:buBlip>
            </a:pP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มีความปลอดภัยจากการทำงานของลูกจ้าง</a:t>
            </a:r>
            <a:endParaRPr lang="en-US" sz="20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106290" y="2944414"/>
            <a:ext cx="2214578" cy="2246769"/>
          </a:xfrm>
          <a:prstGeom prst="rect">
            <a:avLst/>
          </a:prstGeom>
          <a:noFill/>
          <a:ln w="25400">
            <a:solidFill>
              <a:srgbClr val="006600"/>
            </a:solidFill>
          </a:ln>
        </p:spPr>
        <p:txBody>
          <a:bodyPr wrap="square" rtlCol="0">
            <a:spAutoFit/>
          </a:bodyPr>
          <a:lstStyle/>
          <a:p>
            <a:pPr marL="342900" indent="-342900">
              <a:buBlip>
                <a:blip r:embed="rId3"/>
              </a:buBlip>
            </a:pP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มีความรู้ความสามารถเป็นที่ยอมรับ</a:t>
            </a:r>
          </a:p>
          <a:p>
            <a:pPr marL="342900" indent="-342900">
              <a:buBlip>
                <a:blip r:embed="rId3"/>
              </a:buBlip>
            </a:pP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ได้รับค่าจ้างสูงขึ้น</a:t>
            </a:r>
          </a:p>
          <a:p>
            <a:pPr marL="342900" indent="-342900">
              <a:buBlip>
                <a:blip r:embed="rId3"/>
              </a:buBlip>
            </a:pP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มีความก้าวหน้าและมั่นคงในการทำงาน</a:t>
            </a:r>
          </a:p>
          <a:p>
            <a:pPr marL="342900" indent="-342900">
              <a:buBlip>
                <a:blip r:embed="rId3"/>
              </a:buBlip>
            </a:pP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มีความปลอดภัยในการทำงาน</a:t>
            </a:r>
            <a:endParaRPr lang="en-US" sz="20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706712" y="2944413"/>
            <a:ext cx="3024336" cy="1323439"/>
          </a:xfrm>
          <a:prstGeom prst="rect">
            <a:avLst/>
          </a:prstGeom>
          <a:noFill/>
          <a:ln w="254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marL="342900" indent="-342900">
              <a:buBlip>
                <a:blip r:embed="rId4"/>
              </a:buBlip>
            </a:pP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ได้รับการคุ้มครองความปลอดภัยในชีวิตและทรัพย์สิน</a:t>
            </a:r>
          </a:p>
          <a:p>
            <a:pPr marL="342900" indent="-342900">
              <a:buBlip>
                <a:blip r:embed="rId4"/>
              </a:buBlip>
            </a:pP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ได้รับสินค้าหรือบริการที่ดีมีคุณภาพ</a:t>
            </a:r>
          </a:p>
          <a:p>
            <a:pPr marL="342900" indent="-342900">
              <a:buBlip>
                <a:blip r:embed="rId4"/>
              </a:buBlip>
            </a:pP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สังคมส่วนรวมเกิดความสันติสุข</a:t>
            </a:r>
            <a:endParaRPr lang="en-US" sz="2000" b="1" dirty="0"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1619672" y="1804286"/>
            <a:ext cx="5605252" cy="0"/>
          </a:xfrm>
          <a:prstGeom prst="line">
            <a:avLst/>
          </a:prstGeom>
          <a:ln w="22225">
            <a:solidFill>
              <a:srgbClr val="33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>
            <a:off x="1619672" y="1804287"/>
            <a:ext cx="0" cy="300033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>
            <a:off x="7224924" y="1802641"/>
            <a:ext cx="0" cy="300033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4213833" y="1954734"/>
            <a:ext cx="0" cy="300033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4644008" y="1363917"/>
            <a:ext cx="0" cy="44037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7" name="Picture 3" descr="C:\Program Files (x86)\Microsoft Office\MEDIA\CAGCAT10\j0297185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219762"/>
            <a:ext cx="2088232" cy="949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6300195" y="5181790"/>
            <a:ext cx="2032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4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คำบรรยายภาพแบบสี่เหลี่ยมมุมมน 11"/>
          <p:cNvSpPr/>
          <p:nvPr/>
        </p:nvSpPr>
        <p:spPr>
          <a:xfrm>
            <a:off x="1228866" y="1402735"/>
            <a:ext cx="7735622" cy="1959074"/>
          </a:xfrm>
          <a:prstGeom prst="wedgeRoundRectCallout">
            <a:avLst>
              <a:gd name="adj1" fmla="val -6706"/>
              <a:gd name="adj2" fmla="val 64629"/>
              <a:gd name="adj3" fmla="val 16667"/>
            </a:avLst>
          </a:prstGeom>
          <a:solidFill>
            <a:srgbClr val="FFC0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43" tIns="40522" rIns="81043" bIns="40522" rtlCol="0" anchor="ctr"/>
          <a:lstStyle/>
          <a:p>
            <a:pPr algn="ctr"/>
            <a:endParaRPr lang="th-TH"/>
          </a:p>
        </p:txBody>
      </p:sp>
      <p:sp>
        <p:nvSpPr>
          <p:cNvPr id="15" name="คำบรรยายภาพแบบสี่เหลี่ยมมุมมน 14"/>
          <p:cNvSpPr/>
          <p:nvPr/>
        </p:nvSpPr>
        <p:spPr>
          <a:xfrm>
            <a:off x="1233344" y="3718421"/>
            <a:ext cx="5976664" cy="1944216"/>
          </a:xfrm>
          <a:prstGeom prst="wedgeRoundRectCallout">
            <a:avLst>
              <a:gd name="adj1" fmla="val 5267"/>
              <a:gd name="adj2" fmla="val -63878"/>
              <a:gd name="adj3" fmla="val 16667"/>
            </a:avLst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1" name="Slide Number Placeholder 4"/>
          <p:cNvSpPr txBox="1">
            <a:spLocks/>
          </p:cNvSpPr>
          <p:nvPr/>
        </p:nvSpPr>
        <p:spPr bwMode="auto">
          <a:xfrm>
            <a:off x="6137278" y="5465832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17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1" name="Title 1"/>
          <p:cNvSpPr txBox="1">
            <a:spLocks/>
          </p:cNvSpPr>
          <p:nvPr/>
        </p:nvSpPr>
        <p:spPr>
          <a:xfrm>
            <a:off x="1354500" y="200456"/>
            <a:ext cx="7465972" cy="1000860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สมุดประจำตัว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324032" y="1528465"/>
            <a:ext cx="7542160" cy="1723549"/>
          </a:xfrm>
          <a:prstGeom prst="rect">
            <a:avLst/>
          </a:prstGeom>
          <a:solidFill>
            <a:srgbClr val="FFC000"/>
          </a:solidFill>
        </p:spPr>
        <p:txBody>
          <a:bodyPr wrap="square" lIns="0" tIns="0" rIns="0" bIns="0" rtlCol="0">
            <a:spAutoFit/>
          </a:bodyPr>
          <a:lstStyle/>
          <a:p>
            <a:pPr algn="thaiDist"/>
            <a:r>
              <a:rPr lang="th-TH" sz="2800" b="1" kern="0" spc="89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หมายถึง</a:t>
            </a:r>
            <a:r>
              <a:rPr lang="th-TH" sz="28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8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เอกสารหรือสิ่งอื่นใดที่ใช้ในการบันทึกประวัติของบุคคลในส่วนที่เกี่ยวกับการศึกษา การฝึกอบรม การสัมมนา การทดสอบมาตรฐานฝีมือแรงงาน การประกอบอาชีพการทำงานที่ผ่านมา หรือกรณีอื่นตามที่คณะกรรมการประกาศกำหนด เพื่อประโยชน์ในการประกอบอาชีพหรือการจ้างงาน</a:t>
            </a:r>
            <a:endParaRPr lang="th-TH" sz="2800" b="1" kern="0" spc="89" dirty="0" smtClean="0">
              <a:solidFill>
                <a:srgbClr val="00206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385362" y="3790430"/>
            <a:ext cx="5680630" cy="1774607"/>
          </a:xfrm>
          <a:prstGeom prst="rect">
            <a:avLst/>
          </a:prstGeom>
          <a:solidFill>
            <a:srgbClr val="92D050"/>
          </a:solidFill>
        </p:spPr>
        <p:txBody>
          <a:bodyPr wrap="square" lIns="81043" tIns="40522" rIns="81043" bIns="40522" rtlCol="0">
            <a:spAutoFit/>
          </a:bodyPr>
          <a:lstStyle/>
          <a:p>
            <a:r>
              <a:rPr lang="th-TH" sz="2400" b="1" kern="0" spc="89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ประโยชน์ </a:t>
            </a:r>
            <a:r>
              <a:rPr lang="th-TH" sz="24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ใช้เป็นหลักฐานในการทำธุรกรรมต่าง ๆ อาทิ</a:t>
            </a:r>
          </a:p>
          <a:p>
            <a:pPr>
              <a:buFont typeface="Wingdings" pitchFamily="2" charset="2"/>
              <a:buChar char="Ø"/>
            </a:pPr>
            <a:r>
              <a:rPr lang="th-TH" sz="2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การขอประเมินรับรองความรู้ความสามารถ</a:t>
            </a:r>
          </a:p>
          <a:p>
            <a:pPr>
              <a:buFont typeface="Wingdings" pitchFamily="2" charset="2"/>
              <a:buChar char="Ø"/>
            </a:pPr>
            <a:r>
              <a:rPr lang="th-TH" sz="2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การเดินทางไปต่างประเทศ</a:t>
            </a:r>
          </a:p>
          <a:p>
            <a:pPr>
              <a:buFont typeface="Wingdings" pitchFamily="2" charset="2"/>
              <a:buChar char="Ø"/>
            </a:pPr>
            <a:r>
              <a:rPr lang="th-TH" sz="2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การสมัครงาน</a:t>
            </a:r>
          </a:p>
          <a:p>
            <a:pPr algn="thaiDist">
              <a:buClr>
                <a:srgbClr val="002060"/>
              </a:buClr>
              <a:buSzPct val="80000"/>
            </a:pPr>
            <a:r>
              <a:rPr lang="th-TH" sz="2000" b="1" kern="0" spc="89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ถ้าไม่มีสมุดประจำตัว  จะต้องนำเอกสารหลักฐานตัวจริงมาแสดง</a:t>
            </a: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675956"/>
              </a:clrFrom>
              <a:clrTo>
                <a:srgbClr val="675956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104160">
            <a:off x="6627813" y="3842986"/>
            <a:ext cx="2151020" cy="15296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0EFEB"/>
              </a:clrFrom>
              <a:clrTo>
                <a:srgbClr val="F0EFEB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529985">
            <a:off x="6660989" y="3605991"/>
            <a:ext cx="2151020" cy="15296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C8C3A6"/>
              </a:clrFrom>
              <a:clrTo>
                <a:srgbClr val="C8C3A6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868140">
            <a:off x="6595910" y="3389998"/>
            <a:ext cx="2151020" cy="15296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36512" y="2857500"/>
            <a:ext cx="1739676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89244838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คำบรรยายภาพแบบลูกศรลง 8"/>
          <p:cNvSpPr/>
          <p:nvPr/>
        </p:nvSpPr>
        <p:spPr>
          <a:xfrm>
            <a:off x="1475656" y="4204127"/>
            <a:ext cx="7056784" cy="1633364"/>
          </a:xfrm>
          <a:prstGeom prst="downArrowCallout">
            <a:avLst>
              <a:gd name="adj1" fmla="val 13571"/>
              <a:gd name="adj2" fmla="val 23730"/>
              <a:gd name="adj3" fmla="val 25000"/>
              <a:gd name="adj4" fmla="val 71326"/>
            </a:avLst>
          </a:prstGeom>
          <a:solidFill>
            <a:srgbClr val="FF99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" name="สี่เหลี่ยมมุมมน 6"/>
          <p:cNvSpPr/>
          <p:nvPr/>
        </p:nvSpPr>
        <p:spPr>
          <a:xfrm>
            <a:off x="1403648" y="1278087"/>
            <a:ext cx="7632848" cy="185735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" name="รูปห้าเหลี่ยม 7"/>
          <p:cNvSpPr/>
          <p:nvPr/>
        </p:nvSpPr>
        <p:spPr>
          <a:xfrm>
            <a:off x="1475656" y="3124007"/>
            <a:ext cx="7056784" cy="1080120"/>
          </a:xfrm>
          <a:prstGeom prst="homePlate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1" name="Slide Number Placeholder 4"/>
          <p:cNvSpPr txBox="1">
            <a:spLocks/>
          </p:cNvSpPr>
          <p:nvPr/>
        </p:nvSpPr>
        <p:spPr bwMode="auto">
          <a:xfrm>
            <a:off x="6137278" y="5465832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18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525507" y="1273324"/>
            <a:ext cx="7510989" cy="4082931"/>
          </a:xfrm>
          <a:prstGeom prst="rect">
            <a:avLst/>
          </a:prstGeom>
          <a:noFill/>
        </p:spPr>
        <p:txBody>
          <a:bodyPr wrap="square" lIns="81043" tIns="40522" rIns="81043" bIns="40522" rtlCol="0">
            <a:spAutoFit/>
          </a:bodyPr>
          <a:lstStyle/>
          <a:p>
            <a:pPr marL="320796" indent="-320796" algn="thaiDist">
              <a:buClr>
                <a:srgbClr val="002060"/>
              </a:buClr>
              <a:buSzPct val="80000"/>
              <a:tabLst>
                <a:tab pos="4457380" algn="l"/>
              </a:tabLst>
            </a:pPr>
            <a:r>
              <a:rPr lang="th-TH" sz="2800" b="1" kern="0" spc="89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เอกสารที่ใช้ประกอบการยื่นขอ</a:t>
            </a:r>
            <a:endParaRPr lang="th-TH" sz="2800" b="1" kern="0" spc="89" dirty="0" smtClean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320796" indent="-320796" algn="thaiDist">
              <a:buClr>
                <a:srgbClr val="002060"/>
              </a:buClr>
              <a:buSzPct val="80000"/>
              <a:buFont typeface="Wingdings 3" panose="05040102010807070707" pitchFamily="18" charset="2"/>
              <a:buChar char=""/>
              <a:tabLst>
                <a:tab pos="4457380" algn="l"/>
              </a:tabLst>
            </a:pPr>
            <a:r>
              <a:rPr lang="th-TH" sz="2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แบบ </a:t>
            </a:r>
            <a:r>
              <a:rPr lang="th-TH" sz="2200" b="1" kern="0" spc="89" dirty="0" err="1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คร.</a:t>
            </a:r>
            <a:r>
              <a:rPr lang="th-TH" sz="2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  คำขอมีสมุดประจำตัวและบันทึกข้อมูล</a:t>
            </a:r>
          </a:p>
          <a:p>
            <a:pPr marL="320796" indent="-320796" algn="thaiDist">
              <a:buClr>
                <a:srgbClr val="002060"/>
              </a:buClr>
              <a:buSzPct val="80000"/>
              <a:buFont typeface="Wingdings 3" panose="05040102010807070707" pitchFamily="18" charset="2"/>
              <a:buChar char=""/>
              <a:tabLst>
                <a:tab pos="4457380" algn="l"/>
              </a:tabLst>
            </a:pPr>
            <a:r>
              <a:rPr lang="th-TH" sz="2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รูปถ่ายหน้าตรง  ขนาด 1 </a:t>
            </a:r>
            <a:r>
              <a:rPr lang="en-US" sz="2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x </a:t>
            </a:r>
            <a:r>
              <a:rPr lang="th-TH" sz="2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1.5 นิ้ว พื้นหลังสีขาว ถ่ายมาไม่เกิน 6 เดือน</a:t>
            </a:r>
          </a:p>
          <a:p>
            <a:pPr marL="320796" indent="-320796" algn="thaiDist">
              <a:buClr>
                <a:srgbClr val="002060"/>
              </a:buClr>
              <a:buSzPct val="80000"/>
              <a:buFont typeface="Wingdings 3" panose="05040102010807070707" pitchFamily="18" charset="2"/>
              <a:buChar char=""/>
              <a:tabLst>
                <a:tab pos="4457380" algn="l"/>
              </a:tabLst>
            </a:pPr>
            <a:r>
              <a:rPr lang="th-TH" sz="2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สำเนาบัตรประจำตัวประชาชน พร้อมรับรองสำเนาถูกต้อง</a:t>
            </a:r>
          </a:p>
          <a:p>
            <a:pPr marL="320796" indent="-320796" algn="thaiDist">
              <a:buClr>
                <a:srgbClr val="002060"/>
              </a:buClr>
              <a:buSzPct val="80000"/>
              <a:buFont typeface="Wingdings 3" panose="05040102010807070707" pitchFamily="18" charset="2"/>
              <a:buChar char=""/>
              <a:tabLst>
                <a:tab pos="4457380" algn="l"/>
              </a:tabLst>
            </a:pPr>
            <a:r>
              <a:rPr lang="th-TH" sz="2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สำเนาเอกสารรายละเอียดข้อมูลต่าง ๆ ที่ประสงค์จะบันทึกข้อมูล ลงในสมุดประจำตัว</a:t>
            </a:r>
          </a:p>
          <a:p>
            <a:pPr marL="320796" indent="-320796" algn="thaiDist">
              <a:buClr>
                <a:srgbClr val="002060"/>
              </a:buClr>
              <a:buSzPct val="80000"/>
              <a:tabLst>
                <a:tab pos="4457380" algn="l"/>
              </a:tabLst>
            </a:pPr>
            <a:r>
              <a:rPr lang="th-TH" sz="2800" b="1" kern="0" spc="89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ค่าธรรมเนียม</a:t>
            </a:r>
          </a:p>
          <a:p>
            <a:pPr marL="320796" indent="-320796" algn="thaiDist">
              <a:buClr>
                <a:srgbClr val="002060"/>
              </a:buClr>
              <a:buSzPct val="80000"/>
              <a:buFont typeface="Wingdings 3" panose="05040102010807070707" pitchFamily="18" charset="2"/>
              <a:buChar char=""/>
            </a:pPr>
            <a:r>
              <a:rPr lang="th-TH" sz="2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สมุดประจำตัว  เล่มละ 100 บาท</a:t>
            </a:r>
          </a:p>
          <a:p>
            <a:pPr marL="320796" indent="-320796" algn="thaiDist">
              <a:buClr>
                <a:srgbClr val="002060"/>
              </a:buClr>
              <a:buSzPct val="80000"/>
              <a:buFont typeface="Wingdings 3" panose="05040102010807070707" pitchFamily="18" charset="2"/>
              <a:buChar char=""/>
            </a:pPr>
            <a:r>
              <a:rPr lang="th-TH" sz="2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บันทึกข้อมูล  รายการละ 10 บาท  แต่รวมกันไม่เกินครั้งละ 100 บาท</a:t>
            </a:r>
          </a:p>
          <a:p>
            <a:pPr marL="320796" indent="-320796" algn="thaiDist">
              <a:buClr>
                <a:srgbClr val="002060"/>
              </a:buClr>
              <a:buSzPct val="80000"/>
            </a:pPr>
            <a:r>
              <a:rPr lang="th-TH" sz="2800" b="1" kern="0" spc="89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อื่น ๆ</a:t>
            </a:r>
            <a:endParaRPr lang="th-TH" sz="2800" b="1" kern="0" spc="89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320796" indent="-320796" algn="thaiDist">
              <a:buClr>
                <a:srgbClr val="002060"/>
              </a:buClr>
              <a:buSzPct val="80000"/>
              <a:buFont typeface="Wingdings 3" panose="05040102010807070707" pitchFamily="18" charset="2"/>
              <a:buChar char=""/>
              <a:tabLst>
                <a:tab pos="4457380" algn="l"/>
              </a:tabLst>
            </a:pPr>
            <a:r>
              <a:rPr lang="th-TH" sz="2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การเก็บรักษาเอกสารหลักฐาน  ไม่น้อยกว่า 2 ปี</a:t>
            </a:r>
          </a:p>
          <a:p>
            <a:pPr marL="320796" indent="-320796" algn="thaiDist">
              <a:buClr>
                <a:srgbClr val="002060"/>
              </a:buClr>
              <a:buSzPct val="80000"/>
              <a:buFont typeface="Wingdings 3" panose="05040102010807070707" pitchFamily="18" charset="2"/>
              <a:buChar char=""/>
              <a:tabLst>
                <a:tab pos="4457380" algn="l"/>
              </a:tabLst>
            </a:pPr>
            <a:r>
              <a:rPr lang="th-TH" sz="2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กรณีสมุดประจำตัวชำรุด สูญหาย ต้องดำเนินการยื่นขอมีสมุดใหม่</a:t>
            </a:r>
            <a:endParaRPr lang="th-TH" sz="2400" b="1" kern="0" spc="89" dirty="0" smtClean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282492" y="128448"/>
            <a:ext cx="7828977" cy="1000860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การขอมีสมุดประจำตัว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24581" name="Picture 5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CDD6E7"/>
              </a:clrFrom>
              <a:clrTo>
                <a:srgbClr val="CDD6E7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656638">
            <a:off x="119674" y="2822110"/>
            <a:ext cx="1336558" cy="10024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496" y="1129308"/>
            <a:ext cx="1739676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96006029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สี่เหลี่ยมผืนผ้า 12"/>
          <p:cNvSpPr/>
          <p:nvPr/>
        </p:nvSpPr>
        <p:spPr>
          <a:xfrm>
            <a:off x="4860032" y="2497460"/>
            <a:ext cx="3600000" cy="2520000"/>
          </a:xfrm>
          <a:prstGeom prst="rect">
            <a:avLst/>
          </a:prstGeom>
          <a:solidFill>
            <a:srgbClr val="FF66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" name="คำบรรยายภาพแบบเมฆ 10"/>
          <p:cNvSpPr/>
          <p:nvPr/>
        </p:nvSpPr>
        <p:spPr>
          <a:xfrm>
            <a:off x="1043608" y="1466488"/>
            <a:ext cx="5760640" cy="814948"/>
          </a:xfrm>
          <a:prstGeom prst="cloudCallout">
            <a:avLst>
              <a:gd name="adj1" fmla="val 27325"/>
              <a:gd name="adj2" fmla="val -66073"/>
            </a:avLst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1" name="Slide Number Placeholder 4"/>
          <p:cNvSpPr txBox="1">
            <a:spLocks/>
          </p:cNvSpPr>
          <p:nvPr/>
        </p:nvSpPr>
        <p:spPr bwMode="auto">
          <a:xfrm>
            <a:off x="6137278" y="5465832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19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115616" y="200456"/>
            <a:ext cx="7828977" cy="1000860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แบบสมุดประจำตัว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0397" y="1588358"/>
            <a:ext cx="3951723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กว้าง  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10 </a:t>
            </a:r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เซนติเมตร  ยาว  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16  </a:t>
            </a:r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เซนติเมตร</a:t>
            </a:r>
            <a:endParaRPr lang="th-TH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4" name="สี่เหลี่ยมผืนผ้า 13"/>
          <p:cNvSpPr/>
          <p:nvPr/>
        </p:nvSpPr>
        <p:spPr>
          <a:xfrm>
            <a:off x="1043608" y="2497460"/>
            <a:ext cx="3600000" cy="2520280"/>
          </a:xfrm>
          <a:prstGeom prst="rect">
            <a:avLst/>
          </a:prstGeom>
          <a:solidFill>
            <a:srgbClr val="FF66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1115616" y="2990086"/>
            <a:ext cx="3456384" cy="1517437"/>
          </a:xfrm>
          <a:prstGeom prst="rect">
            <a:avLst/>
          </a:prstGeom>
          <a:solidFill>
            <a:srgbClr val="FF66FF"/>
          </a:solidFill>
          <a:ln>
            <a:noFill/>
          </a:ln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557252" y="2944365"/>
            <a:ext cx="2207168" cy="1660733"/>
          </a:xfrm>
          <a:prstGeom prst="rect">
            <a:avLst/>
          </a:prstGeom>
          <a:solidFill>
            <a:srgbClr val="FF66FF"/>
          </a:solidFill>
          <a:ln w="9525">
            <a:noFill/>
            <a:miter lim="800000"/>
            <a:headEnd/>
            <a:tailEnd/>
          </a:ln>
        </p:spPr>
      </p:pic>
      <p:sp>
        <p:nvSpPr>
          <p:cNvPr id="17" name="TextBox 16"/>
          <p:cNvSpPr txBox="1"/>
          <p:nvPr/>
        </p:nvSpPr>
        <p:spPr>
          <a:xfrm>
            <a:off x="2379583" y="5044742"/>
            <a:ext cx="840295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ปกหน้า</a:t>
            </a:r>
            <a:endParaRPr lang="th-TH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196007" y="5044742"/>
            <a:ext cx="824265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ปกหลัง</a:t>
            </a:r>
            <a:endParaRPr lang="th-TH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2" name="Picture 7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020272" y="936104"/>
            <a:ext cx="1893783" cy="14893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TextBox 14"/>
          <p:cNvSpPr txBox="1"/>
          <p:nvPr/>
        </p:nvSpPr>
        <p:spPr>
          <a:xfrm>
            <a:off x="1043608" y="4679186"/>
            <a:ext cx="36051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กรมพัฒนาฝีมือแรงงาน                         กระทรวงแรงงาน</a:t>
            </a:r>
            <a:endParaRPr lang="th-TH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923928" y="2423188"/>
            <a:ext cx="75854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แบบ </a:t>
            </a:r>
            <a:r>
              <a:rPr lang="th-TH" sz="1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คร.</a:t>
            </a:r>
            <a:r>
              <a:rPr 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3</a:t>
            </a:r>
            <a:endParaRPr lang="th-TH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796006029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/>
          <p:cNvPicPr preferRelativeResize="0">
            <a:picLocks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94322" y="2546608"/>
            <a:ext cx="3600000" cy="8280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</p:pic>
      <p:sp>
        <p:nvSpPr>
          <p:cNvPr id="19" name="สี่เหลี่ยมผืนผ้า 18"/>
          <p:cNvSpPr/>
          <p:nvPr/>
        </p:nvSpPr>
        <p:spPr>
          <a:xfrm>
            <a:off x="971600" y="4824576"/>
            <a:ext cx="3600400" cy="76922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4" name="สี่เหลี่ยมผืนผ้า 13"/>
          <p:cNvSpPr/>
          <p:nvPr/>
        </p:nvSpPr>
        <p:spPr>
          <a:xfrm>
            <a:off x="983475" y="1465080"/>
            <a:ext cx="3600000" cy="2160000"/>
          </a:xfrm>
          <a:prstGeom prst="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1" name="Slide Number Placeholder 4"/>
          <p:cNvSpPr txBox="1">
            <a:spLocks/>
          </p:cNvSpPr>
          <p:nvPr/>
        </p:nvSpPr>
        <p:spPr bwMode="auto">
          <a:xfrm>
            <a:off x="6137278" y="5465832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20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259632" y="128448"/>
            <a:ext cx="7828977" cy="1000860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แบบสมุดประจำตัว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2051" name="Picture 3"/>
          <p:cNvPicPr preferRelativeResize="0">
            <a:picLocks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71600" y="1466488"/>
            <a:ext cx="3600000" cy="21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รูปภาพ 11" descr="dfggff.jpg"/>
          <p:cNvPicPr preferRelativeResize="0">
            <a:picLocks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547664" y="2065532"/>
            <a:ext cx="1080000" cy="1080000"/>
          </a:xfrm>
          <a:prstGeom prst="rect">
            <a:avLst/>
          </a:prstGeom>
        </p:spPr>
      </p:pic>
      <p:sp>
        <p:nvSpPr>
          <p:cNvPr id="15" name="สี่เหลี่ยมผืนผ้า 14"/>
          <p:cNvSpPr/>
          <p:nvPr/>
        </p:nvSpPr>
        <p:spPr>
          <a:xfrm>
            <a:off x="971600" y="3793604"/>
            <a:ext cx="3600400" cy="864096"/>
          </a:xfrm>
          <a:prstGeom prst="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1026" name="Picture 2"/>
          <p:cNvPicPr preferRelativeResize="0">
            <a:picLocks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79602" y="3789030"/>
            <a:ext cx="3600000" cy="85724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 preferRelativeResize="0">
            <a:picLocks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79602" y="4801716"/>
            <a:ext cx="3600000" cy="780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สี่เหลี่ยมผืนผ้า 19"/>
          <p:cNvSpPr/>
          <p:nvPr/>
        </p:nvSpPr>
        <p:spPr>
          <a:xfrm>
            <a:off x="4906197" y="1465080"/>
            <a:ext cx="3600400" cy="828000"/>
          </a:xfrm>
          <a:prstGeom prst="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5" name="สี่เหลี่ยมผืนผ้า 24"/>
          <p:cNvSpPr/>
          <p:nvPr/>
        </p:nvSpPr>
        <p:spPr>
          <a:xfrm>
            <a:off x="4895657" y="3649588"/>
            <a:ext cx="3600400" cy="82800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1028" name="Picture 4"/>
          <p:cNvPicPr preferRelativeResize="0">
            <a:picLocks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94322" y="1477918"/>
            <a:ext cx="3600000" cy="8280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</p:pic>
      <p:pic>
        <p:nvPicPr>
          <p:cNvPr id="1030" name="Picture 6"/>
          <p:cNvPicPr preferRelativeResize="0">
            <a:picLocks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94322" y="3636536"/>
            <a:ext cx="3600000" cy="8280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</p:pic>
      <p:pic>
        <p:nvPicPr>
          <p:cNvPr id="1031" name="Picture 7"/>
          <p:cNvPicPr preferRelativeResize="0">
            <a:picLocks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94322" y="4718278"/>
            <a:ext cx="3600000" cy="828000"/>
          </a:xfrm>
          <a:prstGeom prst="rect">
            <a:avLst/>
          </a:prstGeom>
          <a:solidFill>
            <a:srgbClr val="66FF66"/>
          </a:solidFill>
          <a:ln w="9525">
            <a:noFill/>
            <a:miter lim="800000"/>
            <a:headEnd/>
            <a:tailEnd/>
          </a:ln>
        </p:spPr>
      </p:pic>
      <p:pic>
        <p:nvPicPr>
          <p:cNvPr id="34" name="Picture 7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30304"/>
            <a:ext cx="1763688" cy="1387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TextBox 27"/>
          <p:cNvSpPr txBox="1"/>
          <p:nvPr/>
        </p:nvSpPr>
        <p:spPr>
          <a:xfrm>
            <a:off x="1835696" y="1345332"/>
            <a:ext cx="1731564" cy="400110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ปกหน้าด้านใน หน้า ๑</a:t>
            </a:r>
            <a:endParaRPr lang="th-TH" sz="20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487140" y="3719244"/>
            <a:ext cx="958917" cy="400110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หน้า ๒ - ๓</a:t>
            </a:r>
            <a:endParaRPr lang="th-TH" sz="20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2475710" y="4775428"/>
            <a:ext cx="958917" cy="400110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หน้า ๔ - ๗</a:t>
            </a:r>
            <a:endParaRPr lang="th-TH" sz="20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6375572" y="1451630"/>
            <a:ext cx="958917" cy="400110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หน้า ๘ - ๙</a:t>
            </a:r>
            <a:endParaRPr lang="th-TH" sz="20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6387002" y="2486030"/>
            <a:ext cx="1192955" cy="400110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หน้า ๑๐ - ๑๑</a:t>
            </a:r>
            <a:endParaRPr lang="th-TH" sz="20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6459010" y="3586658"/>
            <a:ext cx="1192955" cy="400110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หน้า ๑๒ - ๑๕</a:t>
            </a:r>
            <a:endParaRPr lang="th-TH" sz="20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375572" y="4646270"/>
            <a:ext cx="1192955" cy="400110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หน้า ๑๖ - ๑๙</a:t>
            </a:r>
            <a:endParaRPr lang="th-TH" sz="2000" b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796006029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lide Number Placeholder 4"/>
          <p:cNvSpPr txBox="1">
            <a:spLocks/>
          </p:cNvSpPr>
          <p:nvPr/>
        </p:nvSpPr>
        <p:spPr bwMode="auto">
          <a:xfrm>
            <a:off x="6137278" y="5465832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21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043608" y="200456"/>
            <a:ext cx="7828977" cy="1000860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แบบสมุดประจำตัว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สี่เหลี่ยมผืนผ้า 13"/>
          <p:cNvSpPr/>
          <p:nvPr/>
        </p:nvSpPr>
        <p:spPr>
          <a:xfrm>
            <a:off x="1103741" y="1609614"/>
            <a:ext cx="3960000" cy="2520280"/>
          </a:xfrm>
          <a:prstGeom prst="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8" name="TextBox 17"/>
          <p:cNvSpPr txBox="1"/>
          <p:nvPr/>
        </p:nvSpPr>
        <p:spPr>
          <a:xfrm>
            <a:off x="2051720" y="4153644"/>
            <a:ext cx="1656184" cy="523220"/>
          </a:xfrm>
          <a:prstGeom prst="rect">
            <a:avLst/>
          </a:prstGeom>
          <a:solidFill>
            <a:srgbClr val="92D050"/>
          </a:solidFill>
        </p:spPr>
        <p:txBody>
          <a:bodyPr wrap="square" rtlCol="0" anchor="ctr">
            <a:spAutoFit/>
          </a:bodyPr>
          <a:lstStyle/>
          <a:p>
            <a:pPr algn="ctr"/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ปกหลังด้านใน</a:t>
            </a:r>
            <a:endParaRPr lang="th-TH" b="1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2050" name="Picture 2"/>
          <p:cNvPicPr preferRelativeResize="0">
            <a:picLocks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15616" y="1613532"/>
            <a:ext cx="3960000" cy="25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7779"/>
              </a:clrFrom>
              <a:clrTo>
                <a:srgbClr val="FF777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508104" y="1613532"/>
            <a:ext cx="2664296" cy="17728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D4E1F2"/>
              </a:clrFrom>
              <a:clrTo>
                <a:srgbClr val="D4E1F2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92080" y="2549636"/>
            <a:ext cx="2088232" cy="15576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12160" y="3485740"/>
            <a:ext cx="2596633" cy="2042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1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5F4FC"/>
              </a:clrFrom>
              <a:clrTo>
                <a:srgbClr val="F5F4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4205820"/>
            <a:ext cx="2376264" cy="1387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6006029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lide Number Placeholder 4"/>
          <p:cNvSpPr txBox="1">
            <a:spLocks/>
          </p:cNvSpPr>
          <p:nvPr/>
        </p:nvSpPr>
        <p:spPr bwMode="auto">
          <a:xfrm>
            <a:off x="6137278" y="5465833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22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1" name="Title 1"/>
          <p:cNvSpPr txBox="1">
            <a:spLocks/>
          </p:cNvSpPr>
          <p:nvPr/>
        </p:nvSpPr>
        <p:spPr>
          <a:xfrm>
            <a:off x="1303592" y="162738"/>
            <a:ext cx="7776000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การประเมินความรู้ความสามารถ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79512" y="1417340"/>
            <a:ext cx="8856984" cy="1944216"/>
          </a:xfrm>
          <a:prstGeom prst="rect">
            <a:avLst/>
          </a:prstGeom>
          <a:solidFill>
            <a:srgbClr val="92D050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lIns="81043" tIns="40522" rIns="81043" bIns="40522" rtlCol="0" anchor="ctr">
            <a:noAutofit/>
          </a:bodyPr>
          <a:lstStyle/>
          <a:p>
            <a:pPr algn="thaiDist"/>
            <a:r>
              <a:rPr lang="th-TH" sz="4000" b="1" kern="0" spc="89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การรับรองความรู้ความสามารถ</a:t>
            </a:r>
          </a:p>
          <a:p>
            <a:pPr algn="thaiDist"/>
            <a:r>
              <a:rPr lang="th-TH" sz="3200" b="1" kern="0" spc="89" dirty="0" smtClean="0">
                <a:solidFill>
                  <a:srgbClr val="FFFF99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หมายถึง การรับรองความรู้ความสามารถในการประกอบอาชีพ ของบุคคลที่ผ่านการประเมินในแต่ละระดับตามที่คณะกรรมการประกาศกำหนด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79512" y="3505572"/>
            <a:ext cx="8820000" cy="1224136"/>
          </a:xfrm>
          <a:prstGeom prst="rect">
            <a:avLst/>
          </a:prstGeom>
          <a:solidFill>
            <a:srgbClr val="FFFF99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81043" tIns="40522" rIns="81043" bIns="40522" rtlCol="0">
            <a:noAutofit/>
          </a:bodyPr>
          <a:lstStyle/>
          <a:p>
            <a:pPr algn="thaiDist"/>
            <a:r>
              <a:rPr lang="th-TH" sz="4000" b="1" kern="0" spc="89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หนังสือรับรองความรู้ความสามารถ</a:t>
            </a:r>
            <a:endParaRPr lang="th-TH" sz="4000" b="1" kern="0" spc="89" dirty="0" smtClean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thaiDist"/>
            <a:r>
              <a:rPr lang="th-TH" sz="3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หมายถึง หนังสือที่ออกให้แก่บุคคลที่ผ่านการรับรองความรู้ความสามารถ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27584" y="4729708"/>
            <a:ext cx="7056784" cy="576064"/>
          </a:xfrm>
          <a:prstGeom prst="rect">
            <a:avLst/>
          </a:prstGeom>
          <a:solidFill>
            <a:srgbClr val="FF9999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lIns="81043" tIns="40522" rIns="81043" bIns="40522" rtlCol="0" anchor="ctr">
            <a:noAutofit/>
          </a:bodyPr>
          <a:lstStyle/>
          <a:p>
            <a:pPr algn="ctr"/>
            <a:r>
              <a:rPr lang="th-TH" b="1" kern="0" spc="355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โดย  หนังสือรับรองความรู้ความสามารถ  มีอายุ 3 ปี</a:t>
            </a:r>
          </a:p>
        </p:txBody>
      </p:sp>
    </p:spTree>
    <p:extLst>
      <p:ext uri="{BB962C8B-B14F-4D97-AF65-F5344CB8AC3E}">
        <p14:creationId xmlns:p14="http://schemas.microsoft.com/office/powerpoint/2010/main" val="390440046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1345332"/>
            <a:ext cx="8712968" cy="4176464"/>
          </a:xfrm>
          <a:prstGeom prst="rect">
            <a:avLst/>
          </a:prstGeom>
          <a:solidFill>
            <a:srgbClr val="FF0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81043" tIns="40522" rIns="81043" bIns="40522" rtlCol="0" anchor="ctr">
            <a:noAutofit/>
          </a:bodyPr>
          <a:lstStyle/>
          <a:p>
            <a:pPr algn="thaiDist"/>
            <a:r>
              <a:rPr lang="th-TH" sz="3600" b="1" kern="0" spc="89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ลักษณะงานที่เข้าข่ายเป็นผู้ปฏิบัติงานช่างไฟฟ้าภายในอาคาร</a:t>
            </a:r>
          </a:p>
          <a:p>
            <a:r>
              <a:rPr lang="th-TH" sz="3000" dirty="0" smtClean="0">
                <a:solidFill>
                  <a:schemeClr val="bg1"/>
                </a:solidFill>
              </a:rPr>
              <a:t>    </a:t>
            </a:r>
            <a:r>
              <a:rPr lang="th-TH" sz="30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๑) งานใช้อุปกรณ์ป้องกันกระแสเกินเช่นอุปกรณ์ตัดวงจรอัตโนมัติ</a:t>
            </a:r>
            <a:r>
              <a:rPr lang="en-US" sz="30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 </a:t>
            </a:r>
          </a:p>
          <a:p>
            <a:r>
              <a:rPr lang="en-US" sz="30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        (Circuit breaker) </a:t>
            </a:r>
            <a:r>
              <a:rPr lang="th-TH" sz="30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และฟิวส์ เป็นต้น</a:t>
            </a:r>
            <a:endParaRPr lang="en-US" sz="3000" b="1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30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   ๒) งานเดินสายไฟฟ้าด้วยเข็มขัดรัดสาย</a:t>
            </a:r>
            <a:endParaRPr lang="en-US" sz="3000" b="1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30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   ๓) งานเดินสายไฟฟ้าด้วยท่อร้อยสายไฟฟ้า </a:t>
            </a:r>
            <a:endParaRPr lang="en-US" sz="3000" b="1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30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   ๔) งานติดตั้งและต่อวงจรไฟฟ้าสำหรับบริภัณฑ์ไฟฟ้า</a:t>
            </a:r>
            <a:endParaRPr lang="en-US" sz="3000" b="1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30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   ๕) งานต่อตัวนำแบบต่าง ๆ</a:t>
            </a:r>
            <a:endParaRPr lang="en-US" sz="3000" b="1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30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   ๖) งานตรวจสอบการทำงานของวงจรไฟฟ้า</a:t>
            </a:r>
            <a:endParaRPr lang="en-US" sz="30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1" name="Slide Number Placeholder 4"/>
          <p:cNvSpPr txBox="1">
            <a:spLocks/>
          </p:cNvSpPr>
          <p:nvPr/>
        </p:nvSpPr>
        <p:spPr bwMode="auto">
          <a:xfrm>
            <a:off x="6137278" y="5465833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23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1" name="Title 1"/>
          <p:cNvSpPr txBox="1">
            <a:spLocks/>
          </p:cNvSpPr>
          <p:nvPr/>
        </p:nvSpPr>
        <p:spPr>
          <a:xfrm>
            <a:off x="1303592" y="162738"/>
            <a:ext cx="7776000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การประเมินความรู้ความสามารถ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90440046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ตัวแทนเนื้อหา 2"/>
          <p:cNvSpPr>
            <a:spLocks noGrp="1"/>
          </p:cNvSpPr>
          <p:nvPr>
            <p:ph idx="1"/>
          </p:nvPr>
        </p:nvSpPr>
        <p:spPr>
          <a:xfrm>
            <a:off x="49147" y="1213947"/>
            <a:ext cx="9017653" cy="4501053"/>
          </a:xfrm>
          <a:solidFill>
            <a:srgbClr val="CCFFFF"/>
          </a:solidFill>
          <a:ln>
            <a:noFill/>
          </a:ln>
        </p:spPr>
        <p:txBody>
          <a:bodyPr/>
          <a:lstStyle/>
          <a:p>
            <a:pPr marL="44450" indent="0" algn="ctr">
              <a:spcBef>
                <a:spcPts val="0"/>
              </a:spcBef>
              <a:buFontTx/>
              <a:buNone/>
            </a:pPr>
            <a:r>
              <a:rPr lang="th-TH" altLang="th-TH" sz="15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หน้า 6</a:t>
            </a:r>
          </a:p>
          <a:p>
            <a:pPr marL="44450" indent="0">
              <a:spcBef>
                <a:spcPts val="0"/>
              </a:spcBef>
              <a:buFontTx/>
              <a:buNone/>
            </a:pPr>
            <a:r>
              <a:rPr lang="th-TH" altLang="th-TH" sz="15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เล่ม    132    ตอนพิเศษ    269     ง                                            ราชกิจจา</a:t>
            </a:r>
            <a:r>
              <a:rPr lang="th-TH" altLang="th-TH" sz="1500" b="1" dirty="0" err="1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นุเบกษา</a:t>
            </a:r>
            <a:r>
              <a:rPr lang="th-TH" altLang="th-TH" sz="15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                  	                    27    ตุลาคม    2558</a:t>
            </a:r>
          </a:p>
          <a:p>
            <a:pPr marL="44450" indent="0" algn="ctr">
              <a:spcBef>
                <a:spcPts val="0"/>
              </a:spcBef>
              <a:buFontTx/>
              <a:buNone/>
            </a:pPr>
            <a:r>
              <a:rPr lang="th-TH" altLang="th-TH" sz="15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ประกาศกระทรวงแรงงาน</a:t>
            </a:r>
          </a:p>
          <a:p>
            <a:pPr marL="44450" indent="0" algn="ctr">
              <a:spcBef>
                <a:spcPts val="0"/>
              </a:spcBef>
              <a:buFontTx/>
              <a:buNone/>
            </a:pPr>
            <a:r>
              <a:rPr lang="th-TH" altLang="th-TH" sz="15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เรื่อง กำหนดสาขาอาชีพ ที่อาจเป็นอันตรายต่อสาธารณะ</a:t>
            </a:r>
          </a:p>
          <a:p>
            <a:pPr marL="44450" indent="0" algn="ctr">
              <a:spcBef>
                <a:spcPts val="0"/>
              </a:spcBef>
              <a:buFontTx/>
              <a:buNone/>
            </a:pPr>
            <a:r>
              <a:rPr lang="th-TH" altLang="th-TH" sz="15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ซึ่งต้องดำเนินการโดยผู้ได้รับหนังสือรับรองความรู้ความสามารถ</a:t>
            </a:r>
          </a:p>
          <a:p>
            <a:pPr marL="44450" indent="0" algn="ctr">
              <a:spcBef>
                <a:spcPts val="0"/>
              </a:spcBef>
              <a:buFontTx/>
              <a:buNone/>
            </a:pPr>
            <a:endParaRPr lang="th-TH" altLang="th-TH" sz="1500" b="1" dirty="0" smtClean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marL="44450" indent="0" algn="just">
              <a:spcBef>
                <a:spcPts val="0"/>
              </a:spcBef>
              <a:buFontTx/>
              <a:buNone/>
            </a:pPr>
            <a:r>
              <a:rPr lang="th-TH" altLang="th-TH" sz="15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</a:t>
            </a:r>
            <a:r>
              <a:rPr lang="th-TH" altLang="th-TH" sz="15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   โดยที่เป็นการสมควรกำหนดสาขาอาชีพ ที่อาจเป็นอันตรายต่อสาธารณะซึ่งต้องดำเนินการโดยผู้ได้รับหนังสือรับรองความรู้ความสามารถ เพื่อคุ้มครองป้องกันชีวิตและทรัพย์สินของประชาชนและประโยชน์สาธารณะ</a:t>
            </a:r>
          </a:p>
          <a:p>
            <a:pPr marL="44450" indent="0" algn="just">
              <a:spcBef>
                <a:spcPts val="0"/>
              </a:spcBef>
              <a:buFontTx/>
              <a:buNone/>
            </a:pPr>
            <a:r>
              <a:rPr lang="th-TH" altLang="th-TH" sz="15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</a:t>
            </a:r>
            <a:r>
              <a:rPr lang="th-TH" altLang="th-TH" sz="15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   อาศัยอำนาจตามความในมาตรา 6 และมาตรา 7 (2) แห่งพระราชบัญญัติส่งเสริมการพัฒนาฝีมือแรงงาน พ.ศ. 2545 ซึ่งแก้ไขเพิ่มเติมโดยพระราชบัญญัติส่งเสริมการพัฒนาฝีมือแรงงาน (ฉบับที่ 2) พ.ศ. 2557 รัฐมนตรีว่าการกระทรวงแรงงานตามข้อเสนอแนะของคณะกรรมการส่งเสริมการพัฒนาฝีมือแรงงาน โดยความเห็นชอบของคณะรัฐมนตรีจึงออกประกาศไว้ ดังต่อไปนี้</a:t>
            </a:r>
          </a:p>
          <a:p>
            <a:pPr marL="44450" indent="0" algn="just">
              <a:spcBef>
                <a:spcPts val="0"/>
              </a:spcBef>
              <a:buFontTx/>
              <a:buNone/>
            </a:pPr>
            <a:r>
              <a:rPr lang="th-TH" altLang="th-TH" sz="15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</a:t>
            </a:r>
            <a:r>
              <a:rPr lang="th-TH" altLang="th-TH" sz="15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   ข้อ 1 ประกาศนี้เรียกว่า “ประกาศกระทรวงแรงงาน เรื่อง กำหนดสาขาอาชีพที่อาจเป็นอันตรายต่อสาธารณะซึ่งต้องดำเนินการโดย ผู้ได้รับหนังสือรับรองความรู้ความสามารถ”</a:t>
            </a:r>
          </a:p>
          <a:p>
            <a:pPr marL="44450" indent="0" algn="just">
              <a:spcBef>
                <a:spcPts val="0"/>
              </a:spcBef>
              <a:buFontTx/>
              <a:buNone/>
              <a:tabLst>
                <a:tab pos="627063" algn="l"/>
              </a:tabLst>
            </a:pPr>
            <a:r>
              <a:rPr lang="th-TH" altLang="th-TH" sz="15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</a:t>
            </a:r>
            <a:r>
              <a:rPr lang="th-TH" altLang="th-TH" sz="15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   ข้อ 2 ประกาศนี้ให้ใช้บังคับเมื่อพ้นกำหนดสามร้อยหกสิบห้าวันนับแต่วันประกาศในราชกิจจา</a:t>
            </a:r>
            <a:r>
              <a:rPr lang="th-TH" altLang="th-TH" sz="1500" b="1" dirty="0" err="1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นุเบกษา</a:t>
            </a:r>
            <a:r>
              <a:rPr lang="th-TH" altLang="th-TH" sz="15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เป็นต้นไป</a:t>
            </a:r>
          </a:p>
          <a:p>
            <a:pPr marL="44450" indent="0" algn="just">
              <a:spcBef>
                <a:spcPts val="0"/>
              </a:spcBef>
              <a:buFontTx/>
              <a:buNone/>
              <a:tabLst>
                <a:tab pos="627063" algn="l"/>
              </a:tabLst>
            </a:pPr>
            <a:r>
              <a:rPr lang="th-TH" altLang="th-TH" sz="15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</a:t>
            </a:r>
            <a:r>
              <a:rPr lang="th-TH" altLang="th-TH" sz="15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   ข้อ 3 กำหนดให้สาขาอาชีพช่างไฟฟ้า อิเล็กทรอนิกส์ และคอมพิวเตอร์ เฉพาะสาขาช่างไฟฟ้าภายในอาคาร เป็นสาขาอาชีพที่อาจเป็นอันตรายต่อสาธารณะซึ่งต้องดำเนินการโดยผู้ได้รับหนังสือรับรองความรู้ความสามารถตามกฎหมายว่าด้วยการส่งเสริมการพัฒนาฝีมือแรงงาน</a:t>
            </a:r>
          </a:p>
          <a:p>
            <a:pPr marL="44450" indent="0" algn="just">
              <a:spcBef>
                <a:spcPts val="0"/>
              </a:spcBef>
              <a:buFontTx/>
              <a:buNone/>
              <a:tabLst>
                <a:tab pos="4306888" algn="l"/>
              </a:tabLst>
            </a:pPr>
            <a:r>
              <a:rPr lang="th-TH" altLang="th-TH" sz="15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	</a:t>
            </a:r>
            <a:r>
              <a:rPr lang="th-TH" altLang="th-TH" sz="15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ประกาศ  ณ  วันที่  13  ตุลาคม  พ.ศ.  2558</a:t>
            </a:r>
          </a:p>
          <a:p>
            <a:pPr marL="44450" indent="0" algn="just">
              <a:spcBef>
                <a:spcPts val="0"/>
              </a:spcBef>
              <a:buFontTx/>
              <a:buNone/>
              <a:tabLst>
                <a:tab pos="5826125" algn="ctr"/>
              </a:tabLst>
            </a:pPr>
            <a:r>
              <a:rPr lang="th-TH" altLang="th-TH" sz="15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	</a:t>
            </a:r>
            <a:r>
              <a:rPr lang="th-TH" altLang="th-TH" sz="15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พลเอก  </a:t>
            </a:r>
            <a:r>
              <a:rPr lang="th-TH" altLang="th-TH" sz="1500" b="1" dirty="0" err="1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ศิ</a:t>
            </a:r>
            <a:r>
              <a:rPr lang="th-TH" altLang="th-TH" sz="15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ริชัย  </a:t>
            </a:r>
            <a:r>
              <a:rPr lang="th-TH" altLang="th-TH" sz="1500" b="1" dirty="0" err="1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ดิษฐ</a:t>
            </a:r>
            <a:r>
              <a:rPr lang="th-TH" altLang="th-TH" sz="15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กุล</a:t>
            </a:r>
          </a:p>
          <a:p>
            <a:pPr marL="44450" indent="0" algn="just">
              <a:spcBef>
                <a:spcPts val="0"/>
              </a:spcBef>
              <a:buFontTx/>
              <a:buNone/>
              <a:tabLst>
                <a:tab pos="5826125" algn="ctr"/>
              </a:tabLst>
            </a:pPr>
            <a:r>
              <a:rPr lang="th-TH" altLang="th-TH" sz="15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	</a:t>
            </a:r>
            <a:r>
              <a:rPr lang="th-TH" altLang="th-TH" sz="15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รัฐมนตรีว่าการกระทรวงแรงงาน</a:t>
            </a:r>
            <a:r>
              <a:rPr lang="th-TH" altLang="th-TH" sz="1500" b="1" dirty="0" smtClean="0">
                <a:solidFill>
                  <a:srgbClr val="6633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     </a:t>
            </a:r>
            <a:r>
              <a:rPr lang="th-TH" altLang="th-TH" sz="1600" b="1" dirty="0" smtClean="0">
                <a:solidFill>
                  <a:srgbClr val="6633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     </a:t>
            </a:r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24</a:t>
            </a:fld>
            <a:endParaRPr lang="th-TH"/>
          </a:p>
        </p:txBody>
      </p:sp>
      <p:sp>
        <p:nvSpPr>
          <p:cNvPr id="5" name="TextBox 4"/>
          <p:cNvSpPr txBox="1"/>
          <p:nvPr/>
        </p:nvSpPr>
        <p:spPr>
          <a:xfrm>
            <a:off x="7020272" y="5161756"/>
            <a:ext cx="2032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สุภพ  </a:t>
            </a:r>
            <a:r>
              <a:rPr lang="th-TH" sz="1400" dirty="0" err="1" smtClean="0">
                <a:solidFill>
                  <a:prstClr val="black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ปิง</a:t>
            </a:r>
            <a:r>
              <a:rPr lang="th-TH" sz="1400" dirty="0" smtClean="0">
                <a:solidFill>
                  <a:prstClr val="black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รองอธิบดีกรมพัฒนาฝีมือแรงงาน</a:t>
            </a:r>
          </a:p>
        </p:txBody>
      </p:sp>
      <p:cxnSp>
        <p:nvCxnSpPr>
          <p:cNvPr id="4" name="ตัวเชื่อมต่อตรง 3"/>
          <p:cNvCxnSpPr/>
          <p:nvPr/>
        </p:nvCxnSpPr>
        <p:spPr>
          <a:xfrm>
            <a:off x="107504" y="1717374"/>
            <a:ext cx="8928992" cy="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ตัวเชื่อมต่อตรง 8"/>
          <p:cNvCxnSpPr/>
          <p:nvPr/>
        </p:nvCxnSpPr>
        <p:spPr>
          <a:xfrm>
            <a:off x="3779912" y="2617473"/>
            <a:ext cx="158417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itle 1"/>
          <p:cNvSpPr txBox="1">
            <a:spLocks noGrp="1"/>
          </p:cNvSpPr>
          <p:nvPr>
            <p:ph type="title"/>
          </p:nvPr>
        </p:nvSpPr>
        <p:spPr>
          <a:xfrm>
            <a:off x="806896" y="193204"/>
            <a:ext cx="8229600" cy="952500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การประเมินความรู้ความสามารถ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617807395"/>
      </p:ext>
    </p:extLst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ตัวยึดเนื้อหา 2"/>
          <p:cNvSpPr>
            <a:spLocks noGrp="1"/>
          </p:cNvSpPr>
          <p:nvPr>
            <p:ph idx="1"/>
          </p:nvPr>
        </p:nvSpPr>
        <p:spPr>
          <a:xfrm>
            <a:off x="179512" y="1369336"/>
            <a:ext cx="8784976" cy="4008444"/>
          </a:xfrm>
          <a:solidFill>
            <a:srgbClr val="FF9999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marL="0" algn="thaiDist">
              <a:spcBef>
                <a:spcPts val="0"/>
              </a:spcBef>
              <a:buFontTx/>
              <a:buNone/>
            </a:pPr>
            <a:r>
              <a:rPr lang="th-TH" altLang="th-TH" sz="6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การบังคับใช้</a:t>
            </a:r>
            <a:endParaRPr lang="th-TH" sz="60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  <a:p>
            <a:pPr marL="0" algn="thaiDist">
              <a:spcBef>
                <a:spcPts val="0"/>
              </a:spcBef>
              <a:buFontTx/>
              <a:buNone/>
            </a:pPr>
            <a:r>
              <a:rPr lang="th-TH" sz="50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ประกาศกระทรวงแรงงาน โดย รมต. ประกาศสาขาช่างไฟฟ้าภายในอาคารให้เป็นสาขาที่ควบคุม </a:t>
            </a:r>
            <a:r>
              <a:rPr lang="th-TH" sz="5000" b="1" dirty="0" smtClean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เมื่อวันที่ 2</a:t>
            </a:r>
            <a:r>
              <a:rPr lang="en-US" sz="5000" b="1" dirty="0" smtClean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7</a:t>
            </a:r>
            <a:r>
              <a:rPr lang="th-TH" sz="5000" b="1" dirty="0" smtClean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 ตุลาคม 255</a:t>
            </a:r>
            <a:r>
              <a:rPr lang="en-US" sz="5000" b="1" dirty="0" smtClean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8</a:t>
            </a:r>
            <a:r>
              <a:rPr lang="th-TH" sz="5000" b="1" dirty="0" smtClean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th-TH" sz="50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มีผลบังคับตั้งแต่ </a:t>
            </a:r>
            <a:r>
              <a:rPr lang="en-US" sz="50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26 </a:t>
            </a:r>
            <a:r>
              <a:rPr lang="th-TH" sz="50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ตุลาคม </a:t>
            </a:r>
            <a:r>
              <a:rPr lang="en-US" sz="50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2559</a:t>
            </a:r>
            <a:r>
              <a:rPr lang="th-TH" sz="50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 </a:t>
            </a:r>
          </a:p>
        </p:txBody>
      </p:sp>
      <p:pic>
        <p:nvPicPr>
          <p:cNvPr id="1026" name="Picture 2" descr="C:\Program Files (x86)\Microsoft Office\MEDIA\CAGCAT10\j0195812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4613793"/>
            <a:ext cx="1284355" cy="1101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>
          <a:xfrm>
            <a:off x="6732240" y="5017740"/>
            <a:ext cx="2133600" cy="396876"/>
          </a:xfrm>
        </p:spPr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25</a:t>
            </a:fld>
            <a:endParaRPr lang="th-TH" dirty="0"/>
          </a:p>
        </p:txBody>
      </p:sp>
      <p:sp>
        <p:nvSpPr>
          <p:cNvPr id="7" name="TextBox 6"/>
          <p:cNvSpPr txBox="1"/>
          <p:nvPr/>
        </p:nvSpPr>
        <p:spPr>
          <a:xfrm>
            <a:off x="6860375" y="4998576"/>
            <a:ext cx="2032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4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  <p:sp>
        <p:nvSpPr>
          <p:cNvPr id="9" name="Title 1"/>
          <p:cNvSpPr txBox="1">
            <a:spLocks noGrp="1"/>
          </p:cNvSpPr>
          <p:nvPr>
            <p:ph type="title"/>
          </p:nvPr>
        </p:nvSpPr>
        <p:spPr>
          <a:xfrm>
            <a:off x="806896" y="228866"/>
            <a:ext cx="8229600" cy="952500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การประเมินความรู้ความสามารถ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052917389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คำบรรยายภาพแบบสี่เหลี่ยมมุมมน 16"/>
          <p:cNvSpPr/>
          <p:nvPr/>
        </p:nvSpPr>
        <p:spPr>
          <a:xfrm>
            <a:off x="144016" y="1633364"/>
            <a:ext cx="8892480" cy="3744416"/>
          </a:xfrm>
          <a:prstGeom prst="wedgeRoundRectCallout">
            <a:avLst>
              <a:gd name="adj1" fmla="val 4373"/>
              <a:gd name="adj2" fmla="val -57937"/>
              <a:gd name="adj3" fmla="val 16667"/>
            </a:avLst>
          </a:prstGeom>
          <a:solidFill>
            <a:srgbClr val="CCFFFF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1" name="Slide Number Placeholder 4"/>
          <p:cNvSpPr txBox="1">
            <a:spLocks/>
          </p:cNvSpPr>
          <p:nvPr/>
        </p:nvSpPr>
        <p:spPr bwMode="auto">
          <a:xfrm>
            <a:off x="6137278" y="5465833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26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1" name="Title 1"/>
          <p:cNvSpPr txBox="1">
            <a:spLocks/>
          </p:cNvSpPr>
          <p:nvPr/>
        </p:nvSpPr>
        <p:spPr>
          <a:xfrm>
            <a:off x="1403648" y="90730"/>
            <a:ext cx="7559976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การประเมินความรู้ความสามารถ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39552" y="1765505"/>
            <a:ext cx="8064896" cy="3477875"/>
          </a:xfrm>
          <a:prstGeom prst="rect">
            <a:avLst/>
          </a:prstGeom>
          <a:solidFill>
            <a:srgbClr val="CCFF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ผู้ไม่เข้าข่ายต้องขอหนังสือรับรองความรู้ความสามารถ </a:t>
            </a:r>
          </a:p>
          <a:p>
            <a:pPr algn="thaiDist"/>
            <a:r>
              <a:rPr lang="th-TH" sz="36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ผู้ได้รับใบอนุญาตจากสภาวิศวกร (</a:t>
            </a:r>
            <a:r>
              <a:rPr lang="th-TH" sz="3600" b="1" dirty="0" err="1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กว</a:t>
            </a:r>
            <a:r>
              <a:rPr lang="th-TH" sz="36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) สาขาช่างไฟฟ้ากำลัง</a:t>
            </a:r>
          </a:p>
          <a:p>
            <a:pPr algn="thaiDist"/>
            <a:r>
              <a:rPr lang="th-TH" sz="36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    - วุฒิวิศวกร</a:t>
            </a:r>
          </a:p>
          <a:p>
            <a:pPr algn="thaiDist"/>
            <a:r>
              <a:rPr lang="th-TH" sz="36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    - สามัญวิศวกร</a:t>
            </a:r>
          </a:p>
          <a:p>
            <a:pPr algn="thaiDist"/>
            <a:r>
              <a:rPr lang="th-TH" sz="36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    - ภาคีวิศวกร</a:t>
            </a:r>
          </a:p>
          <a:p>
            <a:pPr algn="thaiDist"/>
            <a:r>
              <a:rPr lang="th-TH" sz="36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    - ภาคีวิศวกรพิเศษ</a:t>
            </a:r>
            <a:endParaRPr lang="th-TH" sz="3600" b="1" dirty="0">
              <a:solidFill>
                <a:srgbClr val="00206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90440046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คำบรรยายภาพแบบสี่เหลี่ยมมุมมน 20"/>
          <p:cNvSpPr/>
          <p:nvPr/>
        </p:nvSpPr>
        <p:spPr>
          <a:xfrm>
            <a:off x="863209" y="3865612"/>
            <a:ext cx="7344816" cy="1728192"/>
          </a:xfrm>
          <a:prstGeom prst="wedgeRoundRectCallout">
            <a:avLst>
              <a:gd name="adj1" fmla="val 387"/>
              <a:gd name="adj2" fmla="val -57030"/>
              <a:gd name="adj3" fmla="val 16667"/>
            </a:avLst>
          </a:prstGeom>
          <a:solidFill>
            <a:srgbClr val="00B0F0"/>
          </a:solidFill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7" name="คำบรรยายภาพแบบสี่เหลี่ยมมุมมน 16"/>
          <p:cNvSpPr/>
          <p:nvPr/>
        </p:nvSpPr>
        <p:spPr>
          <a:xfrm>
            <a:off x="251520" y="1345332"/>
            <a:ext cx="8712968" cy="2376264"/>
          </a:xfrm>
          <a:prstGeom prst="wedgeRoundRectCallout">
            <a:avLst>
              <a:gd name="adj1" fmla="val -2653"/>
              <a:gd name="adj2" fmla="val 56434"/>
              <a:gd name="adj3" fmla="val 16667"/>
            </a:avLst>
          </a:prstGeom>
          <a:solidFill>
            <a:srgbClr val="FFC000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1" name="Slide Number Placeholder 4"/>
          <p:cNvSpPr txBox="1">
            <a:spLocks/>
          </p:cNvSpPr>
          <p:nvPr/>
        </p:nvSpPr>
        <p:spPr bwMode="auto">
          <a:xfrm>
            <a:off x="6137278" y="5465833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27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1" name="Title 1"/>
          <p:cNvSpPr txBox="1">
            <a:spLocks/>
          </p:cNvSpPr>
          <p:nvPr/>
        </p:nvSpPr>
        <p:spPr>
          <a:xfrm>
            <a:off x="1475656" y="193204"/>
            <a:ext cx="7559976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การประเมินความรู้ความสามารถ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39552" y="1357207"/>
            <a:ext cx="8136904" cy="2308324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thaiDist"/>
            <a:r>
              <a:rPr lang="th-TH" sz="36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การประเมินหมายถึง</a:t>
            </a:r>
            <a:r>
              <a:rPr lang="th-TH" sz="3600" b="1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 การพิจารณาและวัดค่าทักษะฝีมือ ความรู้ความสามารถคุณลักษณะส่วนบุคคล และประสบการณ์ หรือความสำเร็จในการประกอบอาชีพในระดับต่าง ๆ ตามที่คณะกรรมการประกาศกำหนด</a:t>
            </a:r>
            <a:endParaRPr lang="th-TH" sz="3600" b="1" dirty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043608" y="3960480"/>
            <a:ext cx="7056784" cy="1561316"/>
          </a:xfrm>
          <a:prstGeom prst="rect">
            <a:avLst/>
          </a:prstGeom>
          <a:solidFill>
            <a:srgbClr val="00B0F0"/>
          </a:solidFill>
        </p:spPr>
        <p:txBody>
          <a:bodyPr wrap="square" lIns="81043" tIns="40522" rIns="81043" bIns="40522" rtlCol="0">
            <a:noAutofit/>
          </a:bodyPr>
          <a:lstStyle/>
          <a:p>
            <a:pPr algn="thaiDist"/>
            <a:r>
              <a:rPr lang="th-TH" sz="3200" b="1" kern="0" spc="89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ค่าธรรมเนียม</a:t>
            </a:r>
            <a:r>
              <a:rPr lang="th-TH" sz="2800" b="1" kern="0" spc="89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</a:p>
          <a:p>
            <a:pPr algn="thaiDist"/>
            <a:r>
              <a:rPr lang="th-TH" sz="30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1,000 บาทต่อครั้ง เรียกเก็บค่าธรรมเนียม ก่อนเข้ารับการประเมิน หากไม่เข้ารับการประเมิน ไม่คืนค่าธรรมเนียม</a:t>
            </a:r>
          </a:p>
        </p:txBody>
      </p:sp>
      <p:pic>
        <p:nvPicPr>
          <p:cNvPr id="22" name="Picture 5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CDD6E7"/>
              </a:clrFrom>
              <a:clrTo>
                <a:srgbClr val="CDD6E7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656638">
            <a:off x="173381" y="41612"/>
            <a:ext cx="1483707" cy="11127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0440046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คำบรรยายภาพแบบสี่เหลี่ยม 9"/>
          <p:cNvSpPr/>
          <p:nvPr/>
        </p:nvSpPr>
        <p:spPr>
          <a:xfrm>
            <a:off x="395536" y="1489748"/>
            <a:ext cx="8424936" cy="3672008"/>
          </a:xfrm>
          <a:prstGeom prst="wedgeRectCallout">
            <a:avLst>
              <a:gd name="adj1" fmla="val -674"/>
              <a:gd name="adj2" fmla="val 56275"/>
            </a:avLst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1" name="Slide Number Placeholder 4"/>
          <p:cNvSpPr txBox="1">
            <a:spLocks/>
          </p:cNvSpPr>
          <p:nvPr/>
        </p:nvSpPr>
        <p:spPr bwMode="auto">
          <a:xfrm>
            <a:off x="6137278" y="5465833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28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1" name="Title 1"/>
          <p:cNvSpPr txBox="1">
            <a:spLocks/>
          </p:cNvSpPr>
          <p:nvPr/>
        </p:nvSpPr>
        <p:spPr>
          <a:xfrm>
            <a:off x="1387030" y="90730"/>
            <a:ext cx="7577458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การประเมินความรู้ความสามารถ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31919" y="1526131"/>
            <a:ext cx="8352928" cy="3600000"/>
          </a:xfrm>
          <a:prstGeom prst="rect">
            <a:avLst/>
          </a:prstGeom>
          <a:solidFill>
            <a:srgbClr val="92D050"/>
          </a:solidFill>
        </p:spPr>
        <p:txBody>
          <a:bodyPr wrap="square" lIns="81043" tIns="40522" rIns="81043" bIns="40522" rtlCol="0">
            <a:noAutofit/>
          </a:bodyPr>
          <a:lstStyle/>
          <a:p>
            <a:pPr marL="514350" indent="-514350" algn="thaiDist"/>
            <a:r>
              <a:rPr lang="th-TH" sz="4000" b="1" kern="0" spc="89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คุณสมบัติผู้ยื่นคำขอรับการประเมิน</a:t>
            </a:r>
          </a:p>
          <a:p>
            <a:pPr marL="361950" indent="-361950" algn="thaiDist">
              <a:buFont typeface="+mj-lt"/>
              <a:buAutoNum type="arabicPeriod"/>
            </a:pPr>
            <a:r>
              <a:rPr lang="th-TH" sz="3200" b="1" kern="0" spc="100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ผ่านการทดสอบมาตรฐานฝีมือแรงงานแห่งชาติ สาขาอาชีพที่ขอประเมิน หรือ กรณีสาขาอาชีพที่ไม่มีมาตรฐานฯ ให้เป็นไปตามกรอบที่กรมกำหนด โดยความเห็นชอบของ </a:t>
            </a:r>
            <a:r>
              <a:rPr lang="th-TH" sz="3200" b="1" kern="0" spc="100" dirty="0" err="1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คกก.</a:t>
            </a:r>
            <a:r>
              <a:rPr lang="th-TH" sz="3200" b="1" kern="0" spc="100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ส่งเสริมฯ </a:t>
            </a:r>
          </a:p>
          <a:p>
            <a:pPr marL="361950" indent="-361950" algn="thaiDist">
              <a:buFont typeface="+mj-lt"/>
              <a:buAutoNum type="arabicPeriod"/>
            </a:pPr>
            <a:r>
              <a:rPr lang="th-TH" sz="3200" b="1" kern="0" spc="100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มีประสบการณ์การทำงาน ในสาขาอาชีพที่เกี่ยวข้องกับการประเมิน</a:t>
            </a:r>
          </a:p>
          <a:p>
            <a:pPr marL="361950" indent="-361950" algn="thaiDist">
              <a:buFont typeface="+mj-lt"/>
              <a:buAutoNum type="arabicPeriod"/>
            </a:pPr>
            <a:r>
              <a:rPr lang="th-TH" sz="3200" b="1" kern="0" spc="100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มีคุณลักษณะส่วนบุคคลที่เหมาะสมในสาขาอาชีพที่ขอรับประเมิน</a:t>
            </a:r>
          </a:p>
        </p:txBody>
      </p:sp>
    </p:spTree>
    <p:extLst>
      <p:ext uri="{BB962C8B-B14F-4D97-AF65-F5344CB8AC3E}">
        <p14:creationId xmlns:p14="http://schemas.microsoft.com/office/powerpoint/2010/main" val="6723608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1305704" y="229308"/>
            <a:ext cx="7776000" cy="900000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กรอบการประเมินความรู้ความสามารถ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085138"/>
              </p:ext>
            </p:extLst>
          </p:nvPr>
        </p:nvGraphicFramePr>
        <p:xfrm>
          <a:off x="395537" y="1342508"/>
          <a:ext cx="8568951" cy="43015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36304"/>
                <a:gridCol w="1296144"/>
                <a:gridCol w="4536503"/>
              </a:tblGrid>
              <a:tr h="683902"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ประเด็นประเมิน</a:t>
                      </a:r>
                      <a:endParaRPr lang="th-TH" sz="2000" b="1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4406" marR="84406" marT="38100" marB="38100" anchor="ctr"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น้ำหนัก</a:t>
                      </a:r>
                    </a:p>
                    <a:p>
                      <a:pPr algn="ctr"/>
                      <a:r>
                        <a:rPr lang="th-TH" sz="2000" b="1" dirty="0" smtClean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(ร้อยละ)</a:t>
                      </a:r>
                      <a:endParaRPr lang="th-TH" sz="2000" b="1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4406" marR="84406" marT="38100" marB="3810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วิธีประเมิน</a:t>
                      </a:r>
                      <a:endParaRPr lang="th-TH" sz="2000" b="1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4406" marR="84406" marT="38100" marB="3810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1068966">
                <a:tc>
                  <a:txBody>
                    <a:bodyPr/>
                    <a:lstStyle/>
                    <a:p>
                      <a:pPr algn="ctr"/>
                      <a:r>
                        <a:rPr lang="th-TH" sz="2000" b="1" kern="1200" baseline="0" dirty="0" smtClean="0">
                          <a:solidFill>
                            <a:srgbClr val="002060"/>
                          </a:solidFill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การวัดค่าความรู้ความสามารถ ทักษะฝีมือ และทัศนคติในการทำงาน</a:t>
                      </a:r>
                      <a:endParaRPr lang="th-TH" sz="2000" b="1" dirty="0">
                        <a:solidFill>
                          <a:srgbClr val="00206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406" marR="84406" marT="38100" marB="38100" anchor="ctr"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50</a:t>
                      </a:r>
                      <a:endParaRPr lang="th-TH" sz="2000" b="1" dirty="0">
                        <a:solidFill>
                          <a:srgbClr val="00206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4406" marR="84406" marT="38100" marB="3810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thaiDist">
                        <a:buFont typeface="Wingdings" pitchFamily="2" charset="2"/>
                        <a:buChar char="q"/>
                      </a:pPr>
                      <a:r>
                        <a:rPr lang="th-TH" sz="1200" b="1" dirty="0" smtClean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</a:t>
                      </a:r>
                      <a:r>
                        <a:rPr lang="th-TH" sz="2000" b="1" dirty="0" smtClean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ใช้ผลการผ่านการทดสอบมาตรฐานฝีมือแรงงานแห่งชาติ</a:t>
                      </a:r>
                      <a:endParaRPr lang="th-TH" sz="2000" b="1" dirty="0">
                        <a:solidFill>
                          <a:srgbClr val="00206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4406" marR="84406" marT="38100" marB="3810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</a:tr>
              <a:tr h="1296144"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ประสบการณ์</a:t>
                      </a:r>
                      <a:endParaRPr lang="th-TH" sz="2000" b="1" dirty="0">
                        <a:solidFill>
                          <a:srgbClr val="00206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4406" marR="84406" marT="38100" marB="38100" anchor="ctr"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</a:t>
                      </a:r>
                      <a:endParaRPr lang="th-TH" sz="2000" b="1" dirty="0">
                        <a:solidFill>
                          <a:srgbClr val="00206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4406" marR="84406" marT="38100" marB="3810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indent="-457200">
                        <a:buSzPct val="60000"/>
                        <a:buFont typeface="Wingdings" panose="05000000000000000000" pitchFamily="2" charset="2"/>
                        <a:buChar char="q"/>
                      </a:pPr>
                      <a:r>
                        <a:rPr lang="th-TH" sz="2000" b="1" dirty="0" smtClean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ด้านการประกอบอาชีพ </a:t>
                      </a:r>
                    </a:p>
                    <a:p>
                      <a:pPr marL="457200" indent="-457200">
                        <a:buSzPct val="60000"/>
                        <a:buFont typeface="Wingdings" panose="05000000000000000000" pitchFamily="2" charset="2"/>
                        <a:buChar char="q"/>
                      </a:pPr>
                      <a:r>
                        <a:rPr lang="th-TH" sz="2000" b="1" dirty="0" smtClean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ด้านการศึกษา</a:t>
                      </a:r>
                    </a:p>
                    <a:p>
                      <a:pPr marL="457200" indent="-457200">
                        <a:buSzPct val="60000"/>
                        <a:buFont typeface="Wingdings" panose="05000000000000000000" pitchFamily="2" charset="2"/>
                        <a:buChar char="q"/>
                      </a:pPr>
                      <a:r>
                        <a:rPr lang="th-TH" sz="2000" b="1" dirty="0" smtClean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ด้านการอบรม/สัมมนา</a:t>
                      </a:r>
                    </a:p>
                    <a:p>
                      <a:pPr marL="457200" indent="-457200">
                        <a:buSzPct val="60000"/>
                        <a:buFont typeface="Wingdings" panose="05000000000000000000" pitchFamily="2" charset="2"/>
                        <a:buChar char="q"/>
                      </a:pPr>
                      <a:r>
                        <a:rPr lang="th-TH" sz="2000" b="1" dirty="0" smtClean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ด้านอื่น</a:t>
                      </a:r>
                      <a:r>
                        <a:rPr lang="th-TH" sz="2000" b="1" baseline="0" dirty="0" smtClean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ๆ</a:t>
                      </a:r>
                      <a:endParaRPr lang="th-TH" sz="2000" b="1" dirty="0">
                        <a:solidFill>
                          <a:srgbClr val="00206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4406" marR="84406" marT="38100" marB="3810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869619"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คุณลักษณะส่วนบุคคล</a:t>
                      </a:r>
                      <a:endParaRPr lang="th-TH" sz="2000" b="1" dirty="0">
                        <a:solidFill>
                          <a:srgbClr val="00206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4406" marR="84406" marT="38100" marB="38100" anchor="ctr"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</a:t>
                      </a:r>
                      <a:endParaRPr lang="th-TH" sz="2000" b="1" dirty="0">
                        <a:solidFill>
                          <a:srgbClr val="00206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4406" marR="84406" marT="38100" marB="3810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457200" indent="-457200">
                        <a:buSzPct val="60000"/>
                        <a:buFont typeface="Wingdings" panose="05000000000000000000" pitchFamily="2" charset="2"/>
                        <a:buChar char="q"/>
                      </a:pPr>
                      <a:r>
                        <a:rPr lang="th-TH" sz="2000" b="1" dirty="0" smtClean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โดยการสอบสัมภาษณ์</a:t>
                      </a:r>
                    </a:p>
                    <a:p>
                      <a:pPr marL="457200" indent="-457200">
                        <a:buSzPct val="60000"/>
                        <a:buFont typeface="Wingdings" panose="05000000000000000000" pitchFamily="2" charset="2"/>
                        <a:buChar char="q"/>
                      </a:pPr>
                      <a:r>
                        <a:rPr lang="th-TH" sz="2000" b="1" baseline="0" dirty="0" smtClean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แบบทดสอบเชิงพฤติกรรม</a:t>
                      </a:r>
                      <a:endParaRPr lang="th-TH" sz="2000" b="1" dirty="0">
                        <a:solidFill>
                          <a:srgbClr val="00206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4406" marR="84406" marT="38100" marB="3810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</a:tr>
              <a:tr h="379946">
                <a:tc>
                  <a:txBody>
                    <a:bodyPr/>
                    <a:lstStyle/>
                    <a:p>
                      <a:endParaRPr lang="th-TH" sz="2000" b="1" dirty="0">
                        <a:solidFill>
                          <a:srgbClr val="00206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4406" marR="84406" marT="38100" marB="38100"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  <a:endParaRPr lang="th-TH" sz="2000" b="1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4406" marR="84406" marT="38100" marB="38100"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indent="-457200">
                        <a:buSzPct val="60000"/>
                        <a:buFont typeface="Wingdings" panose="05000000000000000000" pitchFamily="2" charset="2"/>
                        <a:buChar char="q"/>
                      </a:pPr>
                      <a:endParaRPr lang="th-TH" sz="2000" b="1" dirty="0">
                        <a:solidFill>
                          <a:srgbClr val="00206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4406" marR="84406" marT="38100" marB="38100"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</a:tr>
            </a:tbl>
          </a:graphicData>
        </a:graphic>
      </p:graphicFrame>
      <p:sp>
        <p:nvSpPr>
          <p:cNvPr id="5" name="Slide Number Placeholder 4"/>
          <p:cNvSpPr txBox="1">
            <a:spLocks/>
          </p:cNvSpPr>
          <p:nvPr/>
        </p:nvSpPr>
        <p:spPr bwMode="auto">
          <a:xfrm>
            <a:off x="6137278" y="5465833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29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88436328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รูปห้าเหลี่ยม 10"/>
          <p:cNvSpPr/>
          <p:nvPr/>
        </p:nvSpPr>
        <p:spPr>
          <a:xfrm>
            <a:off x="683568" y="1369082"/>
            <a:ext cx="7056784" cy="1656184"/>
          </a:xfrm>
          <a:prstGeom prst="homePlate">
            <a:avLst>
              <a:gd name="adj" fmla="val 37256"/>
            </a:avLst>
          </a:prstGeom>
          <a:solidFill>
            <a:srgbClr val="CC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" name="Rectangle 3"/>
          <p:cNvSpPr/>
          <p:nvPr/>
        </p:nvSpPr>
        <p:spPr>
          <a:xfrm>
            <a:off x="683568" y="3052001"/>
            <a:ext cx="6680127" cy="2541803"/>
          </a:xfrm>
          <a:prstGeom prst="rect">
            <a:avLst/>
          </a:prstGeom>
          <a:solidFill>
            <a:srgbClr val="FFC000"/>
          </a:solidFill>
          <a:ln w="19050">
            <a:solidFill>
              <a:schemeClr val="bg1">
                <a:lumMod val="5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43" tIns="40522" rIns="81043" bIns="40522" rtlCol="0" anchor="ctr"/>
          <a:lstStyle/>
          <a:p>
            <a:pPr algn="ctr"/>
            <a:endParaRPr lang="th-TH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1" name="Slide Number Placeholder 4"/>
          <p:cNvSpPr txBox="1">
            <a:spLocks/>
          </p:cNvSpPr>
          <p:nvPr/>
        </p:nvSpPr>
        <p:spPr bwMode="auto">
          <a:xfrm>
            <a:off x="6137278" y="5465833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30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1" name="Title 1"/>
          <p:cNvSpPr txBox="1">
            <a:spLocks/>
          </p:cNvSpPr>
          <p:nvPr/>
        </p:nvSpPr>
        <p:spPr>
          <a:xfrm>
            <a:off x="1303592" y="162738"/>
            <a:ext cx="7776000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การประเมินความรู้ความสามารถ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08077" y="1297339"/>
            <a:ext cx="6624735" cy="4390707"/>
          </a:xfrm>
          <a:prstGeom prst="rect">
            <a:avLst/>
          </a:prstGeom>
          <a:noFill/>
        </p:spPr>
        <p:txBody>
          <a:bodyPr wrap="square" lIns="81043" tIns="40522" rIns="81043" bIns="40522" rtlCol="0">
            <a:spAutoFit/>
          </a:bodyPr>
          <a:lstStyle/>
          <a:p>
            <a:pPr marL="320796" indent="-320796" algn="thaiDist">
              <a:buClr>
                <a:srgbClr val="002060"/>
              </a:buClr>
              <a:buSzPct val="80000"/>
            </a:pPr>
            <a:r>
              <a:rPr lang="th-TH" sz="2800" b="1" kern="0" spc="89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เอกสารประกอบการยื่นขอรับการประเมิน</a:t>
            </a:r>
            <a:endParaRPr lang="th-TH" b="1" kern="0" spc="89" dirty="0" smtClean="0">
              <a:solidFill>
                <a:srgbClr val="002060"/>
              </a:solidFill>
              <a:latin typeface="TH SarabunPSK" pitchFamily="34" charset="-34"/>
              <a:cs typeface="TH SarabunPSK" pitchFamily="34" charset="-34"/>
            </a:endParaRPr>
          </a:p>
          <a:p>
            <a:pPr marL="320796" indent="-320796" algn="thaiDist">
              <a:buClr>
                <a:srgbClr val="002060"/>
              </a:buClr>
              <a:buSzPct val="80000"/>
              <a:buFont typeface="Wingdings 3" panose="05040102010807070707" pitchFamily="18" charset="2"/>
              <a:buChar char=""/>
            </a:pPr>
            <a:r>
              <a:rPr lang="th-TH" b="1" kern="0" spc="89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แบบ คร.10 คำขอหนังสือรับรองความรู้ความสามารถ</a:t>
            </a:r>
          </a:p>
          <a:p>
            <a:pPr marL="320796" indent="-320796" algn="thaiDist">
              <a:buClr>
                <a:srgbClr val="002060"/>
              </a:buClr>
              <a:buSzPct val="80000"/>
              <a:buFont typeface="Wingdings 3" panose="05040102010807070707" pitchFamily="18" charset="2"/>
              <a:buChar char=""/>
            </a:pPr>
            <a:r>
              <a:rPr lang="th-TH" b="1" kern="0" spc="89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รูปถ่าย ขนาด 1 </a:t>
            </a:r>
            <a:r>
              <a:rPr lang="en-US" b="1" kern="0" spc="89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x </a:t>
            </a:r>
            <a:r>
              <a:rPr lang="th-TH" b="1" kern="0" spc="89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1.5 นิ้ว  2 รูป</a:t>
            </a:r>
          </a:p>
          <a:p>
            <a:pPr marL="320796" indent="-320796" algn="thaiDist">
              <a:buClr>
                <a:srgbClr val="002060"/>
              </a:buClr>
              <a:buSzPct val="80000"/>
              <a:buFont typeface="Wingdings 3" panose="05040102010807070707" pitchFamily="18" charset="2"/>
              <a:buChar char=""/>
            </a:pPr>
            <a:r>
              <a:rPr lang="th-TH" b="1" kern="0" spc="89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สำเนาบัตรประจำตัวประชาชน</a:t>
            </a:r>
          </a:p>
          <a:p>
            <a:pPr marL="320796" indent="-320796" algn="thaiDist">
              <a:buClr>
                <a:srgbClr val="002060"/>
              </a:buClr>
              <a:buSzPct val="80000"/>
              <a:buFont typeface="Wingdings 3" panose="05040102010807070707" pitchFamily="18" charset="2"/>
              <a:buChar char=""/>
            </a:pPr>
            <a:r>
              <a:rPr lang="th-TH" b="1" kern="0" spc="89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สำเนาใบรับรองผู้ผ่านการทดสอบมาตรฐานฝีมือแรงงานแห่งชาติ</a:t>
            </a:r>
          </a:p>
          <a:p>
            <a:pPr marL="320796" indent="-320796" algn="thaiDist">
              <a:buClr>
                <a:srgbClr val="002060"/>
              </a:buClr>
              <a:buSzPct val="80000"/>
              <a:buFont typeface="Wingdings 3" panose="05040102010807070707" pitchFamily="18" charset="2"/>
              <a:buChar char=""/>
            </a:pPr>
            <a:r>
              <a:rPr lang="th-TH" b="1" kern="0" spc="89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ใบรับรองประสบการณ์ทำงาน</a:t>
            </a:r>
          </a:p>
          <a:p>
            <a:pPr marL="320796" indent="-320796" algn="thaiDist">
              <a:buClr>
                <a:srgbClr val="002060"/>
              </a:buClr>
              <a:buSzPct val="80000"/>
              <a:buFont typeface="Wingdings 3" panose="05040102010807070707" pitchFamily="18" charset="2"/>
              <a:buChar char=""/>
            </a:pPr>
            <a:r>
              <a:rPr lang="th-TH" b="1" kern="0" spc="89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ใบรับรองผ่านการอบรม  สัมมนา  และประสบการณ์ด้านอื่น ๆ</a:t>
            </a:r>
          </a:p>
          <a:p>
            <a:pPr marL="320796" indent="-320796" algn="thaiDist">
              <a:buClr>
                <a:srgbClr val="002060"/>
              </a:buClr>
              <a:buSzPct val="80000"/>
              <a:buFont typeface="Wingdings 3" panose="05040102010807070707" pitchFamily="18" charset="2"/>
              <a:buChar char=""/>
            </a:pPr>
            <a:r>
              <a:rPr lang="th-TH" b="1" kern="0" spc="89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สำเนาวุฒิการศึกษา</a:t>
            </a:r>
            <a:endParaRPr lang="th-TH" b="1" kern="0" spc="89" dirty="0" smtClean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559681" y="3073526"/>
            <a:ext cx="1422401" cy="139062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lIns="81043" tIns="40522" rIns="81043" bIns="40522" rtlCol="0">
            <a:noAutofit/>
          </a:bodyPr>
          <a:lstStyle/>
          <a:p>
            <a:pPr algn="ctr"/>
            <a:r>
              <a:rPr lang="th-TH" sz="2100" b="1" kern="0" spc="355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ใช้สมุดประจำตัว แทนเอกสาร</a:t>
            </a:r>
          </a:p>
        </p:txBody>
      </p:sp>
      <p:cxnSp>
        <p:nvCxnSpPr>
          <p:cNvPr id="6" name="Curved Connector 5"/>
          <p:cNvCxnSpPr/>
          <p:nvPr/>
        </p:nvCxnSpPr>
        <p:spPr>
          <a:xfrm flipV="1">
            <a:off x="7230761" y="3817607"/>
            <a:ext cx="531751" cy="360040"/>
          </a:xfrm>
          <a:prstGeom prst="curvedConnector3">
            <a:avLst>
              <a:gd name="adj1" fmla="val 42785"/>
            </a:avLst>
          </a:prstGeom>
          <a:ln w="19050">
            <a:solidFill>
              <a:srgbClr val="FF0000"/>
            </a:solidFill>
            <a:prstDash val="dash"/>
            <a:headEnd w="lg" len="lg"/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0924399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lide Number Placeholder 4"/>
          <p:cNvSpPr txBox="1">
            <a:spLocks/>
          </p:cNvSpPr>
          <p:nvPr/>
        </p:nvSpPr>
        <p:spPr bwMode="auto">
          <a:xfrm>
            <a:off x="6137278" y="5465833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31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1" name="Title 1"/>
          <p:cNvSpPr txBox="1">
            <a:spLocks/>
          </p:cNvSpPr>
          <p:nvPr/>
        </p:nvSpPr>
        <p:spPr>
          <a:xfrm>
            <a:off x="1303592" y="162738"/>
            <a:ext cx="7776000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การประเมินความรู้ความสามารถ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3528" y="1561356"/>
            <a:ext cx="8640960" cy="346737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lIns="81043" tIns="40522" rIns="81043" bIns="40522" rtlCol="0">
            <a:spAutoFit/>
          </a:bodyPr>
          <a:lstStyle/>
          <a:p>
            <a:pPr marL="320796" indent="-320796" algn="thaiDist">
              <a:buClr>
                <a:srgbClr val="002060"/>
              </a:buClr>
              <a:buSzPct val="80000"/>
            </a:pPr>
            <a:r>
              <a:rPr lang="th-TH" sz="6000" b="1" kern="0" spc="89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โทษของการฝ่าฝืน</a:t>
            </a:r>
          </a:p>
          <a:p>
            <a:pPr marL="320796" indent="-320796" algn="thaiDist">
              <a:buClr>
                <a:srgbClr val="002060"/>
              </a:buClr>
              <a:buSzPct val="80000"/>
            </a:pPr>
            <a:r>
              <a:rPr lang="th-TH" sz="4000" b="1" kern="0" spc="89" dirty="0" smtClean="0">
                <a:solidFill>
                  <a:srgbClr val="FFFF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- ทำงานโดยไม่มีหนังสือรับรองความรู้ความสามารถ ปรับไม่เกินห้าพันบาท</a:t>
            </a:r>
          </a:p>
          <a:p>
            <a:pPr marL="320796" indent="-320796" algn="thaiDist">
              <a:buClr>
                <a:srgbClr val="002060"/>
              </a:buClr>
              <a:buSzPct val="80000"/>
            </a:pPr>
            <a:r>
              <a:rPr lang="th-TH" sz="4000" b="1" kern="0" spc="89" dirty="0" smtClean="0">
                <a:solidFill>
                  <a:srgbClr val="FFFF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- จ้างงานผู้ไม่มีหนังสือรับรองความรู้ความสามารถทำงานปรับไม่เกินสามหมื่นบาท</a:t>
            </a:r>
          </a:p>
        </p:txBody>
      </p:sp>
    </p:spTree>
    <p:extLst>
      <p:ext uri="{BB962C8B-B14F-4D97-AF65-F5344CB8AC3E}">
        <p14:creationId xmlns:p14="http://schemas.microsoft.com/office/powerpoint/2010/main" val="160924399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คำบรรยายภาพแบบสี่เหลี่ยม 10"/>
          <p:cNvSpPr/>
          <p:nvPr/>
        </p:nvSpPr>
        <p:spPr>
          <a:xfrm>
            <a:off x="2411760" y="2425452"/>
            <a:ext cx="5184576" cy="2952328"/>
          </a:xfrm>
          <a:prstGeom prst="wedgeRectCallout">
            <a:avLst>
              <a:gd name="adj1" fmla="val 2536"/>
              <a:gd name="adj2" fmla="val -60227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" name="คำบรรยายภาพแบบสี่เหลี่ยมมุมมน 9"/>
          <p:cNvSpPr/>
          <p:nvPr/>
        </p:nvSpPr>
        <p:spPr>
          <a:xfrm>
            <a:off x="1835696" y="1561356"/>
            <a:ext cx="3240360" cy="720080"/>
          </a:xfrm>
          <a:prstGeom prst="wedgeRoundRectCallout">
            <a:avLst>
              <a:gd name="adj1" fmla="val 13973"/>
              <a:gd name="adj2" fmla="val -85121"/>
              <a:gd name="adj3" fmla="val 16667"/>
            </a:avLst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1" name="Slide Number Placeholder 4"/>
          <p:cNvSpPr txBox="1">
            <a:spLocks/>
          </p:cNvSpPr>
          <p:nvPr/>
        </p:nvSpPr>
        <p:spPr bwMode="auto">
          <a:xfrm>
            <a:off x="6137278" y="5465833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32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1" name="Title 1"/>
          <p:cNvSpPr txBox="1">
            <a:spLocks/>
          </p:cNvSpPr>
          <p:nvPr/>
        </p:nvSpPr>
        <p:spPr>
          <a:xfrm>
            <a:off x="1303592" y="162738"/>
            <a:ext cx="7776000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การประเมินความรู้ความสามารถ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873414" y="1588984"/>
            <a:ext cx="3168352" cy="620444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lIns="81043" tIns="40522" rIns="81043" bIns="40522" rtlCol="0">
            <a:spAutoFit/>
          </a:bodyPr>
          <a:lstStyle/>
          <a:p>
            <a:pPr algn="ctr"/>
            <a:r>
              <a:rPr lang="th-TH" sz="3500" b="1" kern="0" spc="89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แบบบัตรประจำตัว</a:t>
            </a:r>
          </a:p>
        </p:txBody>
      </p:sp>
      <p:pic>
        <p:nvPicPr>
          <p:cNvPr id="20481" name="Picture 1"/>
          <p:cNvPicPr preferRelativeResize="0">
            <a:picLocks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411760" y="2425772"/>
            <a:ext cx="5184576" cy="2952008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0924399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สี่เหลี่ยมผืนผ้า 9"/>
          <p:cNvSpPr/>
          <p:nvPr/>
        </p:nvSpPr>
        <p:spPr>
          <a:xfrm>
            <a:off x="2411760" y="1417340"/>
            <a:ext cx="3852000" cy="3924000"/>
          </a:xfrm>
          <a:prstGeom prst="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1" name="Slide Number Placeholder 4"/>
          <p:cNvSpPr txBox="1">
            <a:spLocks/>
          </p:cNvSpPr>
          <p:nvPr/>
        </p:nvSpPr>
        <p:spPr bwMode="auto">
          <a:xfrm>
            <a:off x="6137278" y="5465833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33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1" name="Title 1"/>
          <p:cNvSpPr txBox="1">
            <a:spLocks/>
          </p:cNvSpPr>
          <p:nvPr/>
        </p:nvSpPr>
        <p:spPr>
          <a:xfrm>
            <a:off x="1332504" y="121196"/>
            <a:ext cx="7776000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แบบหนังสือรับรองความรู้ความสามารถ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40962" name="Picture 2"/>
          <p:cNvPicPr preferRelativeResize="0">
            <a:picLocks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411760" y="1417340"/>
            <a:ext cx="3852000" cy="39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3096215" y="4954585"/>
            <a:ext cx="254909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(ผู้อำนวยการสถาบันฯ/ผู้อำนวยการศูนย์ฯ)</a:t>
            </a:r>
            <a:endParaRPr lang="th-TH" sz="1600" b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90440046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Rounded Rectangle 164"/>
          <p:cNvSpPr/>
          <p:nvPr/>
        </p:nvSpPr>
        <p:spPr>
          <a:xfrm>
            <a:off x="0" y="1718"/>
            <a:ext cx="9042388" cy="90010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51720" y="4519"/>
            <a:ext cx="5400600" cy="646331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กระบวนการยื่นคำขอ การประเมินและการออกหนังสือรับรองความรู้ความสามารถ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ตาม พ.ร.บ. ส่งเสริมการพัฒนาฝีมือแรงงาน (ฉบับที่ 2) พ.ศ.2557</a:t>
            </a:r>
            <a:endParaRPr lang="en-US" sz="18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635896" y="616474"/>
            <a:ext cx="2520280" cy="338554"/>
          </a:xfrm>
          <a:prstGeom prst="rect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th-TH" sz="1600" b="1" dirty="0" smtClean="0">
                <a:solidFill>
                  <a:prstClr val="black"/>
                </a:solidFill>
                <a:latin typeface="Times New Roman"/>
                <a:cs typeface="Angsana New"/>
              </a:rPr>
              <a:t>ผู้ประกอบอาชีพในสาขาที่ประกาศกำหนด</a:t>
            </a:r>
            <a:endParaRPr lang="en-US" sz="1600" b="1" dirty="0">
              <a:solidFill>
                <a:prstClr val="black"/>
              </a:solidFill>
              <a:latin typeface="Times New Roman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75921" y="1154114"/>
            <a:ext cx="1152128" cy="584775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600" b="1" dirty="0" smtClean="0">
                <a:solidFill>
                  <a:prstClr val="black"/>
                </a:solidFill>
              </a:rPr>
              <a:t>ประสบการณ์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600" b="1" dirty="0" smtClean="0">
                <a:solidFill>
                  <a:prstClr val="black"/>
                </a:solidFill>
              </a:rPr>
              <a:t>(น้ำหนัก 25</a:t>
            </a:r>
            <a:r>
              <a:rPr lang="en-US" sz="1600" b="1" dirty="0" smtClean="0">
                <a:solidFill>
                  <a:prstClr val="black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%</a:t>
            </a:r>
            <a:r>
              <a:rPr lang="th-TH" sz="1600" b="1" dirty="0" smtClean="0">
                <a:solidFill>
                  <a:prstClr val="black"/>
                </a:solidFill>
              </a:rPr>
              <a:t>)</a:t>
            </a:r>
            <a:endParaRPr lang="en-US" sz="1600" b="1" dirty="0">
              <a:solidFill>
                <a:prstClr val="black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316081" y="1150459"/>
            <a:ext cx="1152128" cy="738664"/>
          </a:xfrm>
          <a:prstGeom prst="rect">
            <a:avLst/>
          </a:prstGeom>
          <a:solidFill>
            <a:srgbClr val="006600"/>
          </a:solidFill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ผ่าน</a:t>
            </a:r>
            <a:r>
              <a:rPr lang="th-TH" sz="1400" b="1" dirty="0" smtClean="0">
                <a:solidFill>
                  <a:prstClr val="white"/>
                </a:solidFill>
              </a:rPr>
              <a:t>มาตรฐานฝีมือแรงงานฯ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smtClean="0">
                <a:solidFill>
                  <a:prstClr val="white"/>
                </a:solidFill>
              </a:rPr>
              <a:t>(น้ำหนัก 50</a:t>
            </a:r>
            <a:r>
              <a:rPr lang="en-US" sz="1400" b="1" dirty="0" smtClean="0">
                <a:solidFill>
                  <a:prstClr val="white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%</a:t>
            </a:r>
            <a:r>
              <a:rPr lang="th-TH" sz="1400" b="1" dirty="0" smtClean="0">
                <a:solidFill>
                  <a:prstClr val="white"/>
                </a:solidFill>
              </a:rPr>
              <a:t>)</a:t>
            </a:r>
            <a:endParaRPr lang="en-US" sz="1400" b="1" dirty="0">
              <a:solidFill>
                <a:prstClr val="white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779912" y="1154114"/>
            <a:ext cx="1152128" cy="830997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600" b="1" dirty="0" smtClean="0">
                <a:solidFill>
                  <a:prstClr val="black"/>
                </a:solidFill>
              </a:rPr>
              <a:t>คุณลักษณะ</a:t>
            </a:r>
            <a:br>
              <a:rPr lang="th-TH" sz="1600" b="1" dirty="0" smtClean="0">
                <a:solidFill>
                  <a:prstClr val="black"/>
                </a:solidFill>
              </a:rPr>
            </a:br>
            <a:r>
              <a:rPr lang="th-TH" sz="1600" b="1" dirty="0" smtClean="0">
                <a:solidFill>
                  <a:prstClr val="black"/>
                </a:solidFill>
              </a:rPr>
              <a:t>ส่วนบุคคล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600" b="1" dirty="0" smtClean="0">
                <a:solidFill>
                  <a:prstClr val="black"/>
                </a:solidFill>
              </a:rPr>
              <a:t>(น้ำหนัก 25</a:t>
            </a:r>
            <a:r>
              <a:rPr lang="en-US" sz="1600" b="1" dirty="0" smtClean="0">
                <a:solidFill>
                  <a:prstClr val="black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%</a:t>
            </a:r>
            <a:r>
              <a:rPr lang="th-TH" sz="1600" b="1" dirty="0" smtClean="0">
                <a:solidFill>
                  <a:prstClr val="black"/>
                </a:solidFill>
              </a:rPr>
              <a:t>)</a:t>
            </a:r>
            <a:endParaRPr lang="en-US" sz="1600" b="1" dirty="0">
              <a:solidFill>
                <a:prstClr val="black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942585" y="2000954"/>
            <a:ext cx="1801729" cy="307777"/>
          </a:xfrm>
          <a:prstGeom prst="rect">
            <a:avLst/>
          </a:prstGeom>
          <a:solidFill>
            <a:srgbClr val="00206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smtClean="0">
                <a:solidFill>
                  <a:schemeClr val="bg1"/>
                </a:solidFill>
                <a:latin typeface="Times New Roman"/>
                <a:cs typeface="Angsana New"/>
              </a:rPr>
              <a:t>ศูนย์ประเมินความรู้ความสามารถ</a:t>
            </a:r>
            <a:endParaRPr lang="en-US" sz="1400" b="1" dirty="0">
              <a:solidFill>
                <a:schemeClr val="bg1"/>
              </a:solidFill>
              <a:latin typeface="Times New Roman"/>
            </a:endParaRPr>
          </a:p>
        </p:txBody>
      </p:sp>
      <p:grpSp>
        <p:nvGrpSpPr>
          <p:cNvPr id="19" name="Group 18"/>
          <p:cNvGrpSpPr/>
          <p:nvPr/>
        </p:nvGrpSpPr>
        <p:grpSpPr>
          <a:xfrm>
            <a:off x="3488650" y="2444426"/>
            <a:ext cx="1909595" cy="575158"/>
            <a:chOff x="4030557" y="3531645"/>
            <a:chExt cx="1909595" cy="690189"/>
          </a:xfrm>
          <a:solidFill>
            <a:srgbClr val="FFCCFF"/>
          </a:solidFill>
        </p:grpSpPr>
        <p:sp>
          <p:nvSpPr>
            <p:cNvPr id="10" name="TextBox 9"/>
            <p:cNvSpPr txBox="1"/>
            <p:nvPr/>
          </p:nvSpPr>
          <p:spPr>
            <a:xfrm>
              <a:off x="4030557" y="3531645"/>
              <a:ext cx="1909595" cy="369332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40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หน่วยงานของรัฐที่ได้รับการรับรอง</a:t>
              </a:r>
              <a:endParaRPr lang="en-US" sz="1400" b="1" dirty="0">
                <a:solidFill>
                  <a:prstClr val="black"/>
                </a:solidFill>
                <a:latin typeface="Times New Roman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4030557" y="3852502"/>
              <a:ext cx="1909595" cy="369332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40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ผู้ประเมิน 3 คน</a:t>
              </a:r>
              <a:endParaRPr lang="en-US" sz="1400" b="1" dirty="0">
                <a:solidFill>
                  <a:prstClr val="black"/>
                </a:solidFill>
                <a:latin typeface="Times New Roman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1791026" y="2441087"/>
            <a:ext cx="1621563" cy="578501"/>
            <a:chOff x="1726301" y="3555924"/>
            <a:chExt cx="1621563" cy="694200"/>
          </a:xfrm>
          <a:solidFill>
            <a:srgbClr val="CCFF99"/>
          </a:solidFill>
        </p:grpSpPr>
        <p:sp>
          <p:nvSpPr>
            <p:cNvPr id="14" name="TextBox 13"/>
            <p:cNvSpPr txBox="1"/>
            <p:nvPr/>
          </p:nvSpPr>
          <p:spPr>
            <a:xfrm>
              <a:off x="1726301" y="3555924"/>
              <a:ext cx="1621563" cy="360098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35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องค์กรอาชีพที่ได้รับการรับรอง</a:t>
              </a:r>
              <a:endParaRPr lang="en-US" sz="1350" b="1" dirty="0">
                <a:solidFill>
                  <a:prstClr val="black"/>
                </a:solidFill>
                <a:latin typeface="Times New Roman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1726301" y="3880792"/>
              <a:ext cx="1621563" cy="369332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40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ผู้ประเมิน 3 คน</a:t>
              </a:r>
              <a:endParaRPr lang="en-US" sz="1400" b="1" dirty="0">
                <a:solidFill>
                  <a:prstClr val="black"/>
                </a:solidFill>
                <a:latin typeface="Times New Roman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121656" y="2441087"/>
            <a:ext cx="1621563" cy="578501"/>
            <a:chOff x="1726301" y="3555924"/>
            <a:chExt cx="1621563" cy="694200"/>
          </a:xfrm>
          <a:solidFill>
            <a:schemeClr val="accent6">
              <a:lumMod val="20000"/>
              <a:lumOff val="80000"/>
            </a:schemeClr>
          </a:solidFill>
        </p:grpSpPr>
        <p:sp>
          <p:nvSpPr>
            <p:cNvPr id="17" name="TextBox 16"/>
            <p:cNvSpPr txBox="1"/>
            <p:nvPr/>
          </p:nvSpPr>
          <p:spPr>
            <a:xfrm>
              <a:off x="1726301" y="3555924"/>
              <a:ext cx="1621563" cy="369332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40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หน่วยงาน </a:t>
              </a:r>
              <a:r>
                <a:rPr lang="th-TH" sz="1400" b="1" dirty="0" err="1" smtClean="0">
                  <a:solidFill>
                    <a:prstClr val="black"/>
                  </a:solidFill>
                  <a:latin typeface="Times New Roman"/>
                  <a:cs typeface="Angsana New"/>
                </a:rPr>
                <a:t>กพร</a:t>
              </a:r>
              <a:r>
                <a:rPr lang="th-TH" sz="140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. ทั่วประเทศ</a:t>
              </a:r>
              <a:endParaRPr lang="en-US" sz="1400" b="1" dirty="0">
                <a:solidFill>
                  <a:prstClr val="black"/>
                </a:solidFill>
                <a:latin typeface="Times New Roman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726301" y="3880792"/>
              <a:ext cx="1621563" cy="369332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40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ผู้ประเมิน 3 คน</a:t>
              </a:r>
              <a:endParaRPr lang="en-US" sz="1400" b="1" dirty="0">
                <a:solidFill>
                  <a:prstClr val="black"/>
                </a:solidFill>
                <a:latin typeface="Times New Roman"/>
              </a:endParaRPr>
            </a:p>
          </p:txBody>
        </p:sp>
      </p:grpSp>
      <p:sp>
        <p:nvSpPr>
          <p:cNvPr id="22" name="TextBox 21"/>
          <p:cNvSpPr txBox="1"/>
          <p:nvPr/>
        </p:nvSpPr>
        <p:spPr>
          <a:xfrm>
            <a:off x="6374752" y="1629038"/>
            <a:ext cx="1865056" cy="338554"/>
          </a:xfrm>
          <a:prstGeom prst="rect">
            <a:avLst/>
          </a:prstGeom>
          <a:solidFill>
            <a:srgbClr val="CCFF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600" b="1" dirty="0" smtClean="0">
                <a:solidFill>
                  <a:srgbClr val="730E00"/>
                </a:solidFill>
                <a:latin typeface="Times New Roman"/>
                <a:cs typeface="Angsana New"/>
              </a:rPr>
              <a:t>เข้ารับการทดสอบมาตรฐานฯ</a:t>
            </a:r>
            <a:endParaRPr lang="en-US" sz="1600" b="1" dirty="0">
              <a:solidFill>
                <a:srgbClr val="730E00"/>
              </a:solidFill>
              <a:latin typeface="Times New Roman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267747" y="4164510"/>
            <a:ext cx="1216213" cy="523220"/>
          </a:xfrm>
          <a:prstGeom prst="rect">
            <a:avLst/>
          </a:prstGeom>
          <a:solidFill>
            <a:srgbClr val="CCFFFF"/>
          </a:solidFill>
          <a:ln w="158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cs typeface="Angsana New"/>
              </a:rPr>
              <a:t>แจ้งผล</a:t>
            </a:r>
            <a:br>
              <a:rPr lang="th-TH" sz="1400" b="1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cs typeface="Angsana New"/>
              </a:rPr>
            </a:br>
            <a:r>
              <a:rPr lang="th-TH" sz="1400" b="1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cs typeface="Angsana New"/>
              </a:rPr>
              <a:t>ภายใน 5 วันทำการ</a:t>
            </a:r>
            <a:endParaRPr lang="en-US" sz="1400" b="1" dirty="0">
              <a:solidFill>
                <a:schemeClr val="accent6">
                  <a:lumMod val="50000"/>
                </a:schemeClr>
              </a:solidFill>
              <a:latin typeface="Times New Roman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509521" y="4704463"/>
            <a:ext cx="1368151" cy="338554"/>
          </a:xfrm>
          <a:prstGeom prst="rect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600" b="1" dirty="0" smtClean="0">
                <a:solidFill>
                  <a:prstClr val="white"/>
                </a:solidFill>
                <a:latin typeface="Times New Roman"/>
                <a:cs typeface="Angsana New"/>
              </a:rPr>
              <a:t>แจ้งเหตุผลที่ไม่ผ่าน</a:t>
            </a:r>
            <a:endParaRPr lang="en-US" sz="1600" b="1" dirty="0">
              <a:solidFill>
                <a:prstClr val="white"/>
              </a:solidFill>
              <a:latin typeface="Times New Roman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118850" y="4704247"/>
            <a:ext cx="572870" cy="338554"/>
          </a:xfrm>
          <a:prstGeom prst="rect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600" b="1" dirty="0" smtClean="0">
                <a:solidFill>
                  <a:prstClr val="white"/>
                </a:solidFill>
                <a:latin typeface="Times New Roman"/>
                <a:cs typeface="Angsana New"/>
              </a:rPr>
              <a:t>ไม่ผ่าน</a:t>
            </a:r>
            <a:endParaRPr lang="en-US" sz="1600" b="1" dirty="0">
              <a:solidFill>
                <a:prstClr val="white"/>
              </a:solidFill>
              <a:latin typeface="Times New Roman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077034" y="4703330"/>
            <a:ext cx="508991" cy="338554"/>
          </a:xfrm>
          <a:prstGeom prst="rect">
            <a:avLst/>
          </a:prstGeom>
          <a:solidFill>
            <a:srgbClr val="0033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600" b="1" dirty="0" smtClean="0">
                <a:solidFill>
                  <a:prstClr val="white"/>
                </a:solidFill>
                <a:latin typeface="Times New Roman"/>
                <a:cs typeface="Angsana New"/>
              </a:rPr>
              <a:t>ผ่าน</a:t>
            </a:r>
            <a:endParaRPr lang="en-US" sz="1600" b="1" dirty="0">
              <a:solidFill>
                <a:prstClr val="white"/>
              </a:solidFill>
              <a:latin typeface="Times New Roman"/>
            </a:endParaRPr>
          </a:p>
        </p:txBody>
      </p:sp>
      <p:grpSp>
        <p:nvGrpSpPr>
          <p:cNvPr id="49" name="Group 48"/>
          <p:cNvGrpSpPr/>
          <p:nvPr/>
        </p:nvGrpSpPr>
        <p:grpSpPr>
          <a:xfrm>
            <a:off x="395536" y="3115783"/>
            <a:ext cx="4608512" cy="931372"/>
            <a:chOff x="611560" y="3751514"/>
            <a:chExt cx="4608512" cy="1117646"/>
          </a:xfrm>
          <a:solidFill>
            <a:schemeClr val="accent6">
              <a:lumMod val="20000"/>
              <a:lumOff val="80000"/>
            </a:schemeClr>
          </a:solidFill>
        </p:grpSpPr>
        <p:sp>
          <p:nvSpPr>
            <p:cNvPr id="34" name="Rounded Rectangle 33"/>
            <p:cNvSpPr/>
            <p:nvPr/>
          </p:nvSpPr>
          <p:spPr>
            <a:xfrm>
              <a:off x="611560" y="3751514"/>
              <a:ext cx="4608512" cy="1117646"/>
            </a:xfrm>
            <a:prstGeom prst="roundRect">
              <a:avLst/>
            </a:prstGeom>
            <a:solidFill>
              <a:srgbClr val="99FF66"/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lang="en-US" sz="1800">
                <a:solidFill>
                  <a:prstClr val="white"/>
                </a:solidFill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3666847" y="3862602"/>
              <a:ext cx="1017983" cy="369332"/>
            </a:xfrm>
            <a:prstGeom prst="rect">
              <a:avLst/>
            </a:prstGeom>
            <a:grpFill/>
            <a:ln w="15875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40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สมุดประจำตัว</a:t>
              </a:r>
              <a:endParaRPr lang="en-US" sz="1400" b="1" dirty="0">
                <a:solidFill>
                  <a:prstClr val="black"/>
                </a:solidFill>
                <a:latin typeface="Times New Roman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2411761" y="3861049"/>
              <a:ext cx="792087" cy="369332"/>
            </a:xfrm>
            <a:prstGeom prst="rect">
              <a:avLst/>
            </a:prstGeom>
            <a:grpFill/>
            <a:ln w="15875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40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ตรวจสอบ</a:t>
              </a:r>
              <a:endParaRPr lang="en-US" sz="1400" b="1" dirty="0">
                <a:solidFill>
                  <a:prstClr val="black"/>
                </a:solidFill>
                <a:latin typeface="Times New Roman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3023889" y="4435622"/>
              <a:ext cx="1031241" cy="369332"/>
            </a:xfrm>
            <a:prstGeom prst="rect">
              <a:avLst/>
            </a:prstGeom>
            <a:grpFill/>
            <a:ln w="15875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40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ผลงานที่ผ่านมา</a:t>
              </a:r>
              <a:endParaRPr lang="en-US" sz="1400" b="1" dirty="0">
                <a:solidFill>
                  <a:prstClr val="black"/>
                </a:solidFill>
                <a:latin typeface="Times New Roman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1189153" y="3858397"/>
              <a:ext cx="718551" cy="369332"/>
            </a:xfrm>
            <a:prstGeom prst="rect">
              <a:avLst/>
            </a:prstGeom>
            <a:grpFill/>
            <a:ln w="15875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40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เอกสาร</a:t>
              </a:r>
              <a:endParaRPr lang="en-US" sz="1400" b="1" dirty="0">
                <a:solidFill>
                  <a:prstClr val="black"/>
                </a:solidFill>
                <a:latin typeface="Times New Roman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4133495" y="4435622"/>
              <a:ext cx="1017983" cy="369332"/>
            </a:xfrm>
            <a:prstGeom prst="rect">
              <a:avLst/>
            </a:prstGeom>
            <a:grpFill/>
            <a:ln w="15875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40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วิธีอื่นที่เหมาะสม</a:t>
              </a:r>
              <a:endParaRPr lang="en-US" sz="1400" b="1" dirty="0">
                <a:solidFill>
                  <a:prstClr val="black"/>
                </a:solidFill>
                <a:latin typeface="Times New Roman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602580" y="4431316"/>
              <a:ext cx="1368151" cy="369332"/>
            </a:xfrm>
            <a:prstGeom prst="rect">
              <a:avLst/>
            </a:prstGeom>
            <a:grpFill/>
            <a:ln w="15875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40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ทดสอบเชิงพฤติกรรม</a:t>
              </a:r>
              <a:endParaRPr lang="en-US" sz="1400" b="1" dirty="0">
                <a:solidFill>
                  <a:prstClr val="black"/>
                </a:solidFill>
                <a:latin typeface="Times New Roman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674460" y="4431315"/>
              <a:ext cx="873968" cy="369332"/>
            </a:xfrm>
            <a:prstGeom prst="rect">
              <a:avLst/>
            </a:prstGeom>
            <a:grpFill/>
            <a:ln w="15875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40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สัมภาษณ์</a:t>
              </a:r>
              <a:endParaRPr lang="en-US" sz="1400" b="1" dirty="0">
                <a:solidFill>
                  <a:prstClr val="black"/>
                </a:solidFill>
                <a:latin typeface="Times New Roman"/>
              </a:endParaRPr>
            </a:p>
          </p:txBody>
        </p:sp>
      </p:grpSp>
      <p:sp>
        <p:nvSpPr>
          <p:cNvPr id="33" name="TextBox 32"/>
          <p:cNvSpPr txBox="1"/>
          <p:nvPr/>
        </p:nvSpPr>
        <p:spPr>
          <a:xfrm>
            <a:off x="782853" y="4166602"/>
            <a:ext cx="1152128" cy="523220"/>
          </a:xfrm>
          <a:prstGeom prst="rect">
            <a:avLst/>
          </a:prstGeom>
          <a:solidFill>
            <a:srgbClr val="CCFFFF"/>
          </a:solidFill>
          <a:ln w="158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cs typeface="Angsana New"/>
              </a:rPr>
              <a:t>ผลการประเมิน </a:t>
            </a:r>
            <a:br>
              <a:rPr lang="th-TH" sz="1400" b="1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cs typeface="Angsana New"/>
              </a:rPr>
            </a:br>
            <a:r>
              <a:rPr lang="th-TH" sz="1400" b="1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cs typeface="Angsana New"/>
              </a:rPr>
              <a:t>85</a:t>
            </a:r>
            <a:r>
              <a:rPr lang="en-US" sz="1400" b="1" dirty="0" smtClean="0">
                <a:solidFill>
                  <a:schemeClr val="accent6">
                    <a:lumMod val="50000"/>
                  </a:schemeClr>
                </a:solidFill>
                <a:latin typeface="Angsana New" panose="02020603050405020304" pitchFamily="18" charset="-34"/>
              </a:rPr>
              <a:t>%</a:t>
            </a:r>
            <a:r>
              <a:rPr lang="th-TH" sz="1400" b="1" dirty="0" smtClean="0">
                <a:solidFill>
                  <a:schemeClr val="accent6">
                    <a:lumMod val="50000"/>
                  </a:schemeClr>
                </a:solidFill>
                <a:latin typeface="Angsana New" panose="02020603050405020304" pitchFamily="18" charset="-34"/>
              </a:rPr>
              <a:t> </a:t>
            </a:r>
            <a:r>
              <a:rPr lang="th-TH" sz="1400" b="1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cs typeface="Angsana New"/>
              </a:rPr>
              <a:t>ขึ้นไป</a:t>
            </a:r>
            <a:endParaRPr lang="en-US" sz="1400" b="1" dirty="0">
              <a:solidFill>
                <a:schemeClr val="accent6">
                  <a:lumMod val="50000"/>
                </a:schemeClr>
              </a:solidFill>
              <a:latin typeface="Times New Roman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3824878" y="4162138"/>
            <a:ext cx="1172225" cy="523220"/>
          </a:xfrm>
          <a:prstGeom prst="rect">
            <a:avLst/>
          </a:prstGeom>
          <a:solidFill>
            <a:srgbClr val="CCFFFF"/>
          </a:solidFill>
          <a:ln w="158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cs typeface="Angsana New"/>
              </a:rPr>
              <a:t>ผลการประเมิน </a:t>
            </a:r>
            <a:br>
              <a:rPr lang="th-TH" sz="1400" b="1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cs typeface="Angsana New"/>
              </a:rPr>
            </a:br>
            <a:r>
              <a:rPr lang="th-TH" sz="1400" b="1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cs typeface="Angsana New"/>
              </a:rPr>
              <a:t>ต่ำกว่า </a:t>
            </a:r>
            <a:r>
              <a:rPr lang="th-TH" sz="1400" b="1" dirty="0">
                <a:solidFill>
                  <a:schemeClr val="accent6">
                    <a:lumMod val="50000"/>
                  </a:schemeClr>
                </a:solidFill>
                <a:latin typeface="Times New Roman"/>
                <a:cs typeface="Angsana New"/>
              </a:rPr>
              <a:t>85</a:t>
            </a:r>
            <a:r>
              <a:rPr lang="en-US" sz="1400" b="1" dirty="0" smtClean="0">
                <a:solidFill>
                  <a:schemeClr val="accent6">
                    <a:lumMod val="50000"/>
                  </a:schemeClr>
                </a:solidFill>
                <a:latin typeface="Angsana New" panose="02020603050405020304" pitchFamily="18" charset="-34"/>
              </a:rPr>
              <a:t>%</a:t>
            </a:r>
            <a:endParaRPr lang="en-US" sz="1400" b="1" dirty="0">
              <a:solidFill>
                <a:schemeClr val="accent6">
                  <a:lumMod val="50000"/>
                </a:schemeClr>
              </a:solidFill>
              <a:latin typeface="Times New Roman"/>
            </a:endParaRPr>
          </a:p>
        </p:txBody>
      </p:sp>
      <p:sp>
        <p:nvSpPr>
          <p:cNvPr id="36" name="Rounded Rectangle 35"/>
          <p:cNvSpPr/>
          <p:nvPr/>
        </p:nvSpPr>
        <p:spPr>
          <a:xfrm>
            <a:off x="0" y="5027895"/>
            <a:ext cx="9144000" cy="240027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541150" y="5153657"/>
            <a:ext cx="2394307" cy="369332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smtClean="0">
                <a:solidFill>
                  <a:prstClr val="black"/>
                </a:solidFill>
                <a:latin typeface="Times New Roman"/>
                <a:cs typeface="Angsana New"/>
              </a:rPr>
              <a:t>ก่อนหนังสือฯ</a:t>
            </a:r>
            <a:r>
              <a:rPr lang="en-US" sz="1400" b="1" dirty="0" smtClean="0">
                <a:solidFill>
                  <a:prstClr val="black"/>
                </a:solidFill>
                <a:latin typeface="Times New Roman"/>
              </a:rPr>
              <a:t> </a:t>
            </a:r>
            <a:r>
              <a:rPr lang="th-TH" sz="1400" b="1" dirty="0" smtClean="0">
                <a:solidFill>
                  <a:prstClr val="black"/>
                </a:solidFill>
                <a:latin typeface="Times New Roman"/>
                <a:cs typeface="Angsana New"/>
              </a:rPr>
              <a:t>หมดอายุ </a:t>
            </a:r>
            <a:r>
              <a:rPr lang="th-TH" sz="1800" b="1" u="sng" dirty="0" smtClean="0">
                <a:solidFill>
                  <a:srgbClr val="AD0101"/>
                </a:solidFill>
                <a:latin typeface="Times New Roman"/>
                <a:cs typeface="Angsana New"/>
              </a:rPr>
              <a:t>ไม่เกิน 90 วัน</a:t>
            </a:r>
            <a:endParaRPr lang="en-US" sz="1800" b="1" u="sng" dirty="0">
              <a:solidFill>
                <a:srgbClr val="AD0101"/>
              </a:solidFill>
              <a:latin typeface="Times New Roman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49388" y="5071012"/>
            <a:ext cx="1368151" cy="738664"/>
          </a:xfrm>
          <a:prstGeom prst="rect">
            <a:avLst/>
          </a:prstGeom>
          <a:solidFill>
            <a:srgbClr val="0033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smtClean="0">
                <a:solidFill>
                  <a:prstClr val="white"/>
                </a:solidFill>
                <a:latin typeface="Times New Roman"/>
                <a:cs typeface="Angsana New"/>
              </a:rPr>
              <a:t>หนังสือรับรอง</a:t>
            </a:r>
            <a:br>
              <a:rPr lang="th-TH" sz="1400" b="1" dirty="0" smtClean="0">
                <a:solidFill>
                  <a:prstClr val="white"/>
                </a:solidFill>
                <a:latin typeface="Times New Roman"/>
                <a:cs typeface="Angsana New"/>
              </a:rPr>
            </a:br>
            <a:r>
              <a:rPr lang="th-TH" sz="1400" b="1" dirty="0" smtClean="0">
                <a:solidFill>
                  <a:prstClr val="white"/>
                </a:solidFill>
                <a:latin typeface="Times New Roman"/>
                <a:cs typeface="Angsana New"/>
              </a:rPr>
              <a:t>ความรู้ความสามารถ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smtClean="0">
                <a:solidFill>
                  <a:prstClr val="white"/>
                </a:solidFill>
                <a:latin typeface="Times New Roman"/>
                <a:cs typeface="Angsana New"/>
              </a:rPr>
              <a:t>(หนังสือมีอายุ 3 ปี)</a:t>
            </a:r>
            <a:endParaRPr lang="en-US" sz="1400" b="1" dirty="0">
              <a:solidFill>
                <a:prstClr val="white"/>
              </a:solidFill>
              <a:latin typeface="Times New Roman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5767698" y="2226416"/>
            <a:ext cx="976212" cy="523220"/>
          </a:xfrm>
          <a:prstGeom prst="rect">
            <a:avLst/>
          </a:prstGeom>
          <a:solidFill>
            <a:srgbClr val="66FFCC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ศพจ</a:t>
            </a:r>
            <a:r>
              <a:rPr lang="th-TH" sz="1400" b="1" dirty="0" smtClean="0">
                <a:solidFill>
                  <a:prstClr val="black"/>
                </a:solidFill>
                <a:latin typeface="Times New Roman"/>
                <a:cs typeface="Angsana New"/>
              </a:rPr>
              <a:t>. / </a:t>
            </a:r>
            <a:r>
              <a:rPr lang="th-TH" sz="1400" b="1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ศพร</a:t>
            </a:r>
            <a:r>
              <a:rPr lang="th-TH" sz="1400" b="1" dirty="0" smtClean="0">
                <a:solidFill>
                  <a:prstClr val="black"/>
                </a:solidFill>
                <a:latin typeface="Times New Roman"/>
                <a:cs typeface="Angsana New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smtClean="0">
                <a:solidFill>
                  <a:prstClr val="black"/>
                </a:solidFill>
                <a:latin typeface="Times New Roman"/>
                <a:cs typeface="Angsana New"/>
              </a:rPr>
              <a:t>จำนวน 66 แห่ง</a:t>
            </a:r>
            <a:endParaRPr lang="en-US" sz="1400" b="1" dirty="0">
              <a:solidFill>
                <a:prstClr val="black"/>
              </a:solidFill>
              <a:latin typeface="Times New Roman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804251" y="2230195"/>
            <a:ext cx="941941" cy="523220"/>
          </a:xfrm>
          <a:prstGeom prst="rect">
            <a:avLst/>
          </a:prstGeom>
          <a:solidFill>
            <a:srgbClr val="CCFF99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สพภ</a:t>
            </a:r>
            <a:r>
              <a:rPr lang="th-TH" sz="1400" b="1" dirty="0" smtClean="0">
                <a:solidFill>
                  <a:prstClr val="black"/>
                </a:solidFill>
                <a:latin typeface="Times New Roman"/>
                <a:cs typeface="Angsana New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smtClean="0">
                <a:solidFill>
                  <a:prstClr val="black"/>
                </a:solidFill>
                <a:latin typeface="Times New Roman"/>
                <a:cs typeface="Angsana New"/>
              </a:rPr>
              <a:t>จำนวน 12 แห่ง</a:t>
            </a:r>
            <a:endParaRPr lang="en-US" sz="1400" b="1" dirty="0">
              <a:solidFill>
                <a:prstClr val="black"/>
              </a:solidFill>
              <a:latin typeface="Times New Roman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6138174" y="1142184"/>
            <a:ext cx="2361962" cy="369332"/>
          </a:xfrm>
          <a:prstGeom prst="rect">
            <a:avLst/>
          </a:prstGeom>
          <a:solidFill>
            <a:srgbClr val="C00000"/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800" b="1" u="sng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ยัง</a:t>
            </a:r>
            <a:r>
              <a:rPr lang="th-TH" sz="1800" b="1" u="sng" dirty="0" smtClean="0">
                <a:solidFill>
                  <a:prstClr val="white"/>
                </a:solidFill>
              </a:rPr>
              <a:t>ไม่ผ่าน</a:t>
            </a:r>
            <a:r>
              <a:rPr lang="en-US" sz="1600" b="1" dirty="0" smtClean="0">
                <a:solidFill>
                  <a:prstClr val="white"/>
                </a:solidFill>
              </a:rPr>
              <a:t> </a:t>
            </a:r>
            <a:r>
              <a:rPr lang="th-TH" sz="1600" b="1" dirty="0" smtClean="0">
                <a:solidFill>
                  <a:prstClr val="white"/>
                </a:solidFill>
              </a:rPr>
              <a:t>มาตรฐานฝีมือแรงงานฯ</a:t>
            </a:r>
            <a:endParaRPr lang="en-US" sz="1600" b="1" dirty="0">
              <a:solidFill>
                <a:prstClr val="white"/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7452323" y="4388638"/>
            <a:ext cx="1368151" cy="584775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600" b="1" dirty="0" smtClean="0">
                <a:solidFill>
                  <a:prstClr val="white"/>
                </a:solidFill>
                <a:latin typeface="Times New Roman"/>
                <a:cs typeface="Angsana New"/>
              </a:rPr>
              <a:t>เข้าสู่กระบวนการฝึกอบรมเพิ่มเติม</a:t>
            </a:r>
            <a:endParaRPr lang="en-US" sz="1600" b="1" dirty="0">
              <a:solidFill>
                <a:prstClr val="white"/>
              </a:solidFill>
              <a:latin typeface="Times New Roman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7812360" y="2226933"/>
            <a:ext cx="1144568" cy="738664"/>
          </a:xfrm>
          <a:prstGeom prst="rect">
            <a:avLst/>
          </a:prstGeom>
          <a:solidFill>
            <a:srgbClr val="FFCC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smtClean="0">
                <a:solidFill>
                  <a:prstClr val="black"/>
                </a:solidFill>
                <a:latin typeface="Times New Roman"/>
                <a:cs typeface="Angsana New"/>
              </a:rPr>
              <a:t>ศูนย์ทดสอบ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smtClean="0">
                <a:solidFill>
                  <a:prstClr val="black"/>
                </a:solidFill>
                <a:latin typeface="Times New Roman"/>
                <a:cs typeface="Angsana New"/>
              </a:rPr>
              <a:t>ที่ได้รับอนุญาต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smtClean="0">
                <a:solidFill>
                  <a:prstClr val="black"/>
                </a:solidFill>
                <a:latin typeface="Times New Roman"/>
                <a:cs typeface="Angsana New"/>
              </a:rPr>
              <a:t>จำนวน 48+77 แห่ง</a:t>
            </a:r>
            <a:endParaRPr lang="en-US" sz="1400" b="1" dirty="0">
              <a:solidFill>
                <a:prstClr val="black"/>
              </a:solidFill>
              <a:latin typeface="Times New Roman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6044104" y="3719613"/>
            <a:ext cx="1229071" cy="584775"/>
          </a:xfrm>
          <a:prstGeom prst="rect">
            <a:avLst/>
          </a:prstGeom>
          <a:solidFill>
            <a:srgbClr val="0033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600" b="1" dirty="0">
                <a:solidFill>
                  <a:prstClr val="white"/>
                </a:solidFill>
                <a:latin typeface="Times New Roman"/>
                <a:cs typeface="Angsana New"/>
              </a:rPr>
              <a:t>ผ่านมาตรฐานฝีมือแรงงาน</a:t>
            </a:r>
            <a:r>
              <a:rPr lang="th-TH" sz="1600" b="1" dirty="0" smtClean="0">
                <a:solidFill>
                  <a:prstClr val="white"/>
                </a:solidFill>
                <a:latin typeface="Times New Roman"/>
                <a:cs typeface="Angsana New"/>
              </a:rPr>
              <a:t>ฯ</a:t>
            </a:r>
            <a:endParaRPr lang="th-TH" sz="1600" b="1" dirty="0">
              <a:solidFill>
                <a:prstClr val="white"/>
              </a:solidFill>
              <a:latin typeface="Times New Roman"/>
              <a:cs typeface="Angsana New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487670" y="3719606"/>
            <a:ext cx="1260794" cy="584775"/>
          </a:xfrm>
          <a:prstGeom prst="rect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600" b="1" dirty="0" smtClean="0">
                <a:solidFill>
                  <a:prstClr val="white"/>
                </a:solidFill>
                <a:latin typeface="Times New Roman"/>
                <a:cs typeface="Angsana New"/>
              </a:rPr>
              <a:t>ไม่</a:t>
            </a:r>
            <a:r>
              <a:rPr lang="th-TH" sz="1600" b="1" dirty="0">
                <a:solidFill>
                  <a:prstClr val="white"/>
                </a:solidFill>
                <a:latin typeface="Times New Roman"/>
                <a:cs typeface="Angsana New"/>
              </a:rPr>
              <a:t>ผ่านมาตรฐานฝีมือแรงงาน</a:t>
            </a:r>
            <a:r>
              <a:rPr lang="th-TH" sz="1600" b="1" dirty="0" smtClean="0">
                <a:solidFill>
                  <a:prstClr val="white"/>
                </a:solidFill>
                <a:latin typeface="Times New Roman"/>
                <a:cs typeface="Angsana New"/>
              </a:rPr>
              <a:t>ฯ</a:t>
            </a:r>
            <a:endParaRPr lang="th-TH" sz="1600" b="1" dirty="0">
              <a:solidFill>
                <a:prstClr val="white"/>
              </a:solidFill>
              <a:latin typeface="Times New Roman"/>
              <a:cs typeface="Angsana New"/>
            </a:endParaRPr>
          </a:p>
        </p:txBody>
      </p:sp>
      <p:grpSp>
        <p:nvGrpSpPr>
          <p:cNvPr id="163" name="Group 162"/>
          <p:cNvGrpSpPr/>
          <p:nvPr/>
        </p:nvGrpSpPr>
        <p:grpSpPr>
          <a:xfrm>
            <a:off x="2843446" y="793162"/>
            <a:ext cx="792450" cy="360000"/>
            <a:chOff x="2843446" y="908099"/>
            <a:chExt cx="792450" cy="532826"/>
          </a:xfrm>
        </p:grpSpPr>
        <p:cxnSp>
          <p:nvCxnSpPr>
            <p:cNvPr id="51" name="Straight Connector 50"/>
            <p:cNvCxnSpPr>
              <a:endCxn id="5" idx="1"/>
            </p:cNvCxnSpPr>
            <p:nvPr/>
          </p:nvCxnSpPr>
          <p:spPr>
            <a:xfrm>
              <a:off x="2843446" y="909045"/>
              <a:ext cx="792450" cy="33857"/>
            </a:xfrm>
            <a:prstGeom prst="line">
              <a:avLst/>
            </a:prstGeom>
            <a:ln w="28575">
              <a:solidFill>
                <a:srgbClr val="00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Arrow Connector 53"/>
            <p:cNvCxnSpPr/>
            <p:nvPr/>
          </p:nvCxnSpPr>
          <p:spPr>
            <a:xfrm>
              <a:off x="2843446" y="908099"/>
              <a:ext cx="0" cy="532826"/>
            </a:xfrm>
            <a:prstGeom prst="straightConnector1">
              <a:avLst/>
            </a:prstGeom>
            <a:ln w="28575">
              <a:solidFill>
                <a:srgbClr val="006600"/>
              </a:solidFill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2" name="Group 161"/>
          <p:cNvGrpSpPr/>
          <p:nvPr/>
        </p:nvGrpSpPr>
        <p:grpSpPr>
          <a:xfrm>
            <a:off x="6156176" y="757537"/>
            <a:ext cx="1162982" cy="360000"/>
            <a:chOff x="6156174" y="911175"/>
            <a:chExt cx="1162982" cy="444901"/>
          </a:xfrm>
        </p:grpSpPr>
        <p:cxnSp>
          <p:nvCxnSpPr>
            <p:cNvPr id="56" name="Straight Connector 55"/>
            <p:cNvCxnSpPr>
              <a:stCxn id="5" idx="3"/>
            </p:cNvCxnSpPr>
            <p:nvPr/>
          </p:nvCxnSpPr>
          <p:spPr>
            <a:xfrm flipV="1">
              <a:off x="6156174" y="911175"/>
              <a:ext cx="1162981" cy="33855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Arrow Connector 57"/>
            <p:cNvCxnSpPr/>
            <p:nvPr/>
          </p:nvCxnSpPr>
          <p:spPr>
            <a:xfrm flipH="1">
              <a:off x="7319153" y="911175"/>
              <a:ext cx="3" cy="444901"/>
            </a:xfrm>
            <a:prstGeom prst="straightConnector1">
              <a:avLst/>
            </a:prstGeom>
            <a:ln w="28575"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60" name="Straight Connector 59"/>
          <p:cNvCxnSpPr/>
          <p:nvPr/>
        </p:nvCxnSpPr>
        <p:spPr>
          <a:xfrm>
            <a:off x="2028049" y="1424313"/>
            <a:ext cx="28803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>
            <a:off x="3468212" y="1368467"/>
            <a:ext cx="311703" cy="365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3" name="Straight Arrow Connector 62"/>
          <p:cNvCxnSpPr>
            <a:endCxn id="9" idx="0"/>
          </p:cNvCxnSpPr>
          <p:nvPr/>
        </p:nvCxnSpPr>
        <p:spPr>
          <a:xfrm>
            <a:off x="2843449" y="1766013"/>
            <a:ext cx="1" cy="234941"/>
          </a:xfrm>
          <a:prstGeom prst="straightConnector1">
            <a:avLst/>
          </a:prstGeom>
          <a:ln>
            <a:solidFill>
              <a:srgbClr val="00660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>
            <a:off x="875924" y="2331683"/>
            <a:ext cx="355054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8" name="Straight Arrow Connector 67"/>
          <p:cNvCxnSpPr/>
          <p:nvPr/>
        </p:nvCxnSpPr>
        <p:spPr>
          <a:xfrm flipH="1">
            <a:off x="875921" y="2331684"/>
            <a:ext cx="4090" cy="107584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Arrow Connector 73"/>
          <p:cNvCxnSpPr/>
          <p:nvPr/>
        </p:nvCxnSpPr>
        <p:spPr>
          <a:xfrm flipH="1">
            <a:off x="4412735" y="2337392"/>
            <a:ext cx="4090" cy="107584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Arrow Connector 74"/>
          <p:cNvCxnSpPr/>
          <p:nvPr/>
        </p:nvCxnSpPr>
        <p:spPr>
          <a:xfrm flipH="1">
            <a:off x="2555776" y="2336206"/>
            <a:ext cx="4090" cy="107584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/>
          <p:cNvCxnSpPr>
            <a:stCxn id="9" idx="2"/>
          </p:cNvCxnSpPr>
          <p:nvPr/>
        </p:nvCxnSpPr>
        <p:spPr>
          <a:xfrm flipH="1">
            <a:off x="2843449" y="2308731"/>
            <a:ext cx="1" cy="2295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8" name="Straight Arrow Connector 77"/>
          <p:cNvCxnSpPr>
            <a:stCxn id="18" idx="2"/>
          </p:cNvCxnSpPr>
          <p:nvPr/>
        </p:nvCxnSpPr>
        <p:spPr>
          <a:xfrm flipH="1">
            <a:off x="928348" y="3019586"/>
            <a:ext cx="4090" cy="121267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Arrow Connector 80"/>
          <p:cNvCxnSpPr/>
          <p:nvPr/>
        </p:nvCxnSpPr>
        <p:spPr>
          <a:xfrm flipH="1">
            <a:off x="2568038" y="2968788"/>
            <a:ext cx="4091" cy="172566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Arrow Connector 81"/>
          <p:cNvCxnSpPr/>
          <p:nvPr/>
        </p:nvCxnSpPr>
        <p:spPr>
          <a:xfrm flipH="1">
            <a:off x="4419247" y="2969601"/>
            <a:ext cx="4091" cy="172566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Arrow Connector 83"/>
          <p:cNvCxnSpPr>
            <a:stCxn id="23" idx="1"/>
          </p:cNvCxnSpPr>
          <p:nvPr/>
        </p:nvCxnSpPr>
        <p:spPr>
          <a:xfrm flipH="1" flipV="1">
            <a:off x="1694883" y="3335303"/>
            <a:ext cx="500854" cy="25648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Arrow Connector 84"/>
          <p:cNvCxnSpPr>
            <a:stCxn id="23" idx="3"/>
            <a:endCxn id="21" idx="1"/>
          </p:cNvCxnSpPr>
          <p:nvPr/>
        </p:nvCxnSpPr>
        <p:spPr>
          <a:xfrm>
            <a:off x="2987824" y="3360951"/>
            <a:ext cx="462999" cy="1294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Connector 91"/>
          <p:cNvCxnSpPr/>
          <p:nvPr/>
        </p:nvCxnSpPr>
        <p:spPr>
          <a:xfrm>
            <a:off x="860449" y="3583234"/>
            <a:ext cx="355054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3" name="Straight Arrow Connector 92"/>
          <p:cNvCxnSpPr/>
          <p:nvPr/>
        </p:nvCxnSpPr>
        <p:spPr>
          <a:xfrm flipH="1">
            <a:off x="863285" y="3581467"/>
            <a:ext cx="8180" cy="111702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Straight Arrow Connector 94"/>
          <p:cNvCxnSpPr/>
          <p:nvPr/>
        </p:nvCxnSpPr>
        <p:spPr>
          <a:xfrm flipH="1">
            <a:off x="4397365" y="3574170"/>
            <a:ext cx="8180" cy="111702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Arrow Connector 95"/>
          <p:cNvCxnSpPr/>
          <p:nvPr/>
        </p:nvCxnSpPr>
        <p:spPr>
          <a:xfrm flipH="1">
            <a:off x="3303705" y="3592626"/>
            <a:ext cx="8180" cy="111702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Arrow Connector 96"/>
          <p:cNvCxnSpPr/>
          <p:nvPr/>
        </p:nvCxnSpPr>
        <p:spPr>
          <a:xfrm flipH="1">
            <a:off x="2051720" y="3589645"/>
            <a:ext cx="8180" cy="111702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Connector 98"/>
          <p:cNvCxnSpPr>
            <a:stCxn id="23" idx="2"/>
          </p:cNvCxnSpPr>
          <p:nvPr/>
        </p:nvCxnSpPr>
        <p:spPr>
          <a:xfrm>
            <a:off x="2591781" y="3514839"/>
            <a:ext cx="2" cy="6663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Arrow Connector 104"/>
          <p:cNvCxnSpPr/>
          <p:nvPr/>
        </p:nvCxnSpPr>
        <p:spPr>
          <a:xfrm flipH="1">
            <a:off x="1327436" y="4057805"/>
            <a:ext cx="4090" cy="107584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Straight Arrow Connector 105"/>
          <p:cNvCxnSpPr/>
          <p:nvPr/>
        </p:nvCxnSpPr>
        <p:spPr>
          <a:xfrm flipH="1">
            <a:off x="4418988" y="4057805"/>
            <a:ext cx="4090" cy="107584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Straight Arrow Connector 113"/>
          <p:cNvCxnSpPr>
            <a:stCxn id="35" idx="1"/>
            <a:endCxn id="26" idx="3"/>
          </p:cNvCxnSpPr>
          <p:nvPr/>
        </p:nvCxnSpPr>
        <p:spPr>
          <a:xfrm flipH="1">
            <a:off x="3483960" y="4423748"/>
            <a:ext cx="340918" cy="2372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Arrow Connector 115"/>
          <p:cNvCxnSpPr>
            <a:stCxn id="33" idx="3"/>
            <a:endCxn id="26" idx="1"/>
          </p:cNvCxnSpPr>
          <p:nvPr/>
        </p:nvCxnSpPr>
        <p:spPr>
          <a:xfrm flipV="1">
            <a:off x="1934981" y="4426120"/>
            <a:ext cx="332766" cy="2092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Arrow Connector 116"/>
          <p:cNvCxnSpPr/>
          <p:nvPr/>
        </p:nvCxnSpPr>
        <p:spPr>
          <a:xfrm>
            <a:off x="4405545" y="4594354"/>
            <a:ext cx="0" cy="128241"/>
          </a:xfrm>
          <a:prstGeom prst="straightConnector1">
            <a:avLst/>
          </a:prstGeom>
          <a:ln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Straight Arrow Connector 118"/>
          <p:cNvCxnSpPr>
            <a:stCxn id="29" idx="1"/>
            <a:endCxn id="27" idx="3"/>
          </p:cNvCxnSpPr>
          <p:nvPr/>
        </p:nvCxnSpPr>
        <p:spPr>
          <a:xfrm flipH="1">
            <a:off x="3877672" y="4873524"/>
            <a:ext cx="241178" cy="216"/>
          </a:xfrm>
          <a:prstGeom prst="straightConnector1">
            <a:avLst/>
          </a:prstGeom>
          <a:ln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Straight Arrow Connector 119"/>
          <p:cNvCxnSpPr/>
          <p:nvPr/>
        </p:nvCxnSpPr>
        <p:spPr>
          <a:xfrm flipH="1">
            <a:off x="1332404" y="4604682"/>
            <a:ext cx="4090" cy="107584"/>
          </a:xfrm>
          <a:prstGeom prst="straightConnector1">
            <a:avLst/>
          </a:prstGeom>
          <a:ln>
            <a:solidFill>
              <a:srgbClr val="00660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Straight Arrow Connector 124"/>
          <p:cNvCxnSpPr/>
          <p:nvPr/>
        </p:nvCxnSpPr>
        <p:spPr>
          <a:xfrm>
            <a:off x="1331527" y="4969046"/>
            <a:ext cx="1934" cy="139954"/>
          </a:xfrm>
          <a:prstGeom prst="straightConnector1">
            <a:avLst/>
          </a:prstGeom>
          <a:ln>
            <a:solidFill>
              <a:srgbClr val="00660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Arrow Connector 126"/>
          <p:cNvCxnSpPr/>
          <p:nvPr/>
        </p:nvCxnSpPr>
        <p:spPr>
          <a:xfrm>
            <a:off x="2028052" y="5281898"/>
            <a:ext cx="527727" cy="0"/>
          </a:xfrm>
          <a:prstGeom prst="straightConnector1">
            <a:avLst/>
          </a:prstGeom>
          <a:ln>
            <a:solidFill>
              <a:srgbClr val="00660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Straight Arrow Connector 127"/>
          <p:cNvCxnSpPr>
            <a:stCxn id="37" idx="3"/>
          </p:cNvCxnSpPr>
          <p:nvPr/>
        </p:nvCxnSpPr>
        <p:spPr>
          <a:xfrm flipV="1">
            <a:off x="4935457" y="5318879"/>
            <a:ext cx="716665" cy="19444"/>
          </a:xfrm>
          <a:prstGeom prst="straightConnector1">
            <a:avLst/>
          </a:prstGeom>
          <a:ln w="28575">
            <a:solidFill>
              <a:srgbClr val="00660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Arrow Connector 129"/>
          <p:cNvCxnSpPr>
            <a:stCxn id="43" idx="2"/>
            <a:endCxn id="22" idx="0"/>
          </p:cNvCxnSpPr>
          <p:nvPr/>
        </p:nvCxnSpPr>
        <p:spPr>
          <a:xfrm flipH="1">
            <a:off x="7307280" y="1511516"/>
            <a:ext cx="11875" cy="117522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Straight Connector 130"/>
          <p:cNvCxnSpPr/>
          <p:nvPr/>
        </p:nvCxnSpPr>
        <p:spPr>
          <a:xfrm>
            <a:off x="6255804" y="2077413"/>
            <a:ext cx="21907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4" name="Straight Arrow Connector 133"/>
          <p:cNvCxnSpPr/>
          <p:nvPr/>
        </p:nvCxnSpPr>
        <p:spPr>
          <a:xfrm flipH="1">
            <a:off x="6255807" y="2070626"/>
            <a:ext cx="4091" cy="172566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Straight Arrow Connector 134"/>
          <p:cNvCxnSpPr/>
          <p:nvPr/>
        </p:nvCxnSpPr>
        <p:spPr>
          <a:xfrm flipH="1">
            <a:off x="8449452" y="2070293"/>
            <a:ext cx="4091" cy="172566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Arrow Connector 135"/>
          <p:cNvCxnSpPr/>
          <p:nvPr/>
        </p:nvCxnSpPr>
        <p:spPr>
          <a:xfrm flipH="1">
            <a:off x="7290427" y="2077747"/>
            <a:ext cx="4091" cy="172566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9" name="Straight Connector 138"/>
          <p:cNvCxnSpPr/>
          <p:nvPr/>
        </p:nvCxnSpPr>
        <p:spPr>
          <a:xfrm>
            <a:off x="6255807" y="3055069"/>
            <a:ext cx="209114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0" name="Straight Connector 139"/>
          <p:cNvCxnSpPr/>
          <p:nvPr/>
        </p:nvCxnSpPr>
        <p:spPr>
          <a:xfrm>
            <a:off x="6255807" y="2761212"/>
            <a:ext cx="4091" cy="28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1" name="Straight Connector 140"/>
          <p:cNvCxnSpPr/>
          <p:nvPr/>
        </p:nvCxnSpPr>
        <p:spPr>
          <a:xfrm>
            <a:off x="8346949" y="2901862"/>
            <a:ext cx="0" cy="144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2" name="Straight Connector 141"/>
          <p:cNvCxnSpPr/>
          <p:nvPr/>
        </p:nvCxnSpPr>
        <p:spPr>
          <a:xfrm>
            <a:off x="7281400" y="2785899"/>
            <a:ext cx="0" cy="252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9" name="Straight Arrow Connector 148"/>
          <p:cNvCxnSpPr/>
          <p:nvPr/>
        </p:nvCxnSpPr>
        <p:spPr>
          <a:xfrm>
            <a:off x="6688649" y="3062846"/>
            <a:ext cx="1" cy="641483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0" name="Straight Arrow Connector 149"/>
          <p:cNvCxnSpPr/>
          <p:nvPr/>
        </p:nvCxnSpPr>
        <p:spPr>
          <a:xfrm>
            <a:off x="7795268" y="3062846"/>
            <a:ext cx="17092" cy="656760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3" name="Straight Arrow Connector 152"/>
          <p:cNvCxnSpPr/>
          <p:nvPr/>
        </p:nvCxnSpPr>
        <p:spPr>
          <a:xfrm>
            <a:off x="7786233" y="4162138"/>
            <a:ext cx="1" cy="217540"/>
          </a:xfrm>
          <a:prstGeom prst="straightConnector1">
            <a:avLst/>
          </a:prstGeom>
          <a:ln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1" name="Group 160"/>
          <p:cNvGrpSpPr/>
          <p:nvPr/>
        </p:nvGrpSpPr>
        <p:grpSpPr>
          <a:xfrm>
            <a:off x="8207782" y="1766012"/>
            <a:ext cx="840056" cy="2840633"/>
            <a:chOff x="8207782" y="2119214"/>
            <a:chExt cx="840056" cy="3408760"/>
          </a:xfrm>
        </p:grpSpPr>
        <p:cxnSp>
          <p:nvCxnSpPr>
            <p:cNvPr id="155" name="Straight Connector 154"/>
            <p:cNvCxnSpPr/>
            <p:nvPr/>
          </p:nvCxnSpPr>
          <p:spPr>
            <a:xfrm>
              <a:off x="9042388" y="2119214"/>
              <a:ext cx="5450" cy="340876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" name="Straight Connector 156"/>
            <p:cNvCxnSpPr/>
            <p:nvPr/>
          </p:nvCxnSpPr>
          <p:spPr>
            <a:xfrm>
              <a:off x="8774334" y="5527974"/>
              <a:ext cx="273504" cy="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Straight Arrow Connector 159"/>
            <p:cNvCxnSpPr/>
            <p:nvPr/>
          </p:nvCxnSpPr>
          <p:spPr>
            <a:xfrm flipH="1" flipV="1">
              <a:off x="8207782" y="2138372"/>
              <a:ext cx="837331" cy="876"/>
            </a:xfrm>
            <a:prstGeom prst="straightConnector1">
              <a:avLst/>
            </a:prstGeom>
            <a:ln w="28575"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7" name="5-Point Star 166"/>
          <p:cNvSpPr/>
          <p:nvPr/>
        </p:nvSpPr>
        <p:spPr>
          <a:xfrm>
            <a:off x="2287269" y="1000955"/>
            <a:ext cx="253878" cy="153663"/>
          </a:xfrm>
          <a:prstGeom prst="star5">
            <a:avLst/>
          </a:prstGeom>
          <a:solidFill>
            <a:srgbClr val="92D05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sz="1800">
              <a:solidFill>
                <a:prstClr val="white"/>
              </a:solidFill>
            </a:endParaRPr>
          </a:p>
        </p:txBody>
      </p:sp>
      <p:grpSp>
        <p:nvGrpSpPr>
          <p:cNvPr id="185" name="Group 184"/>
          <p:cNvGrpSpPr/>
          <p:nvPr/>
        </p:nvGrpSpPr>
        <p:grpSpPr>
          <a:xfrm>
            <a:off x="4928648" y="1342452"/>
            <a:ext cx="579456" cy="2125000"/>
            <a:chOff x="4928648" y="1749882"/>
            <a:chExt cx="579456" cy="2550000"/>
          </a:xfrm>
        </p:grpSpPr>
        <p:cxnSp>
          <p:nvCxnSpPr>
            <p:cNvPr id="169" name="Straight Connector 168"/>
            <p:cNvCxnSpPr/>
            <p:nvPr/>
          </p:nvCxnSpPr>
          <p:spPr>
            <a:xfrm>
              <a:off x="4928648" y="1761627"/>
              <a:ext cx="576064" cy="1"/>
            </a:xfrm>
            <a:prstGeom prst="line">
              <a:avLst/>
            </a:prstGeom>
            <a:ln w="1905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Straight Connector 170"/>
            <p:cNvCxnSpPr/>
            <p:nvPr/>
          </p:nvCxnSpPr>
          <p:spPr>
            <a:xfrm>
              <a:off x="5508104" y="1749882"/>
              <a:ext cx="0" cy="2548939"/>
            </a:xfrm>
            <a:prstGeom prst="line">
              <a:avLst/>
            </a:prstGeom>
            <a:ln w="1905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Straight Arrow Connector 178"/>
            <p:cNvCxnSpPr>
              <a:endCxn id="34" idx="3"/>
            </p:cNvCxnSpPr>
            <p:nvPr/>
          </p:nvCxnSpPr>
          <p:spPr>
            <a:xfrm flipH="1" flipV="1">
              <a:off x="5004048" y="4297761"/>
              <a:ext cx="504056" cy="2121"/>
            </a:xfrm>
            <a:prstGeom prst="straightConnector1">
              <a:avLst/>
            </a:prstGeom>
            <a:ln w="19050">
              <a:solidFill>
                <a:schemeClr val="accent3">
                  <a:lumMod val="75000"/>
                </a:schemeClr>
              </a:solidFill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7" name="Group 196"/>
          <p:cNvGrpSpPr/>
          <p:nvPr/>
        </p:nvGrpSpPr>
        <p:grpSpPr>
          <a:xfrm>
            <a:off x="71555" y="1357712"/>
            <a:ext cx="773767" cy="2237849"/>
            <a:chOff x="71552" y="1629254"/>
            <a:chExt cx="773767" cy="2685419"/>
          </a:xfrm>
        </p:grpSpPr>
        <p:cxnSp>
          <p:nvCxnSpPr>
            <p:cNvPr id="187" name="Straight Connector 186"/>
            <p:cNvCxnSpPr/>
            <p:nvPr/>
          </p:nvCxnSpPr>
          <p:spPr>
            <a:xfrm>
              <a:off x="71552" y="1629254"/>
              <a:ext cx="773767" cy="0"/>
            </a:xfrm>
            <a:prstGeom prst="line">
              <a:avLst/>
            </a:prstGeom>
            <a:ln w="1905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>
              <a:off x="73320" y="1629254"/>
              <a:ext cx="0" cy="2685419"/>
            </a:xfrm>
            <a:prstGeom prst="line">
              <a:avLst/>
            </a:prstGeom>
            <a:ln w="1905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Straight Arrow Connector 194"/>
            <p:cNvCxnSpPr/>
            <p:nvPr/>
          </p:nvCxnSpPr>
          <p:spPr>
            <a:xfrm>
              <a:off x="73320" y="4314673"/>
              <a:ext cx="322216" cy="0"/>
            </a:xfrm>
            <a:prstGeom prst="straightConnector1">
              <a:avLst/>
            </a:prstGeom>
            <a:ln w="19050">
              <a:solidFill>
                <a:schemeClr val="accent3">
                  <a:lumMod val="7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99" name="Straight Connector 198"/>
          <p:cNvCxnSpPr/>
          <p:nvPr/>
        </p:nvCxnSpPr>
        <p:spPr>
          <a:xfrm>
            <a:off x="5652123" y="3942353"/>
            <a:ext cx="391981" cy="0"/>
          </a:xfrm>
          <a:prstGeom prst="line">
            <a:avLst/>
          </a:prstGeom>
          <a:ln w="28575">
            <a:solidFill>
              <a:srgbClr val="006600"/>
            </a:solidFill>
            <a:head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1" name="Straight Connector 200"/>
          <p:cNvCxnSpPr/>
          <p:nvPr/>
        </p:nvCxnSpPr>
        <p:spPr>
          <a:xfrm>
            <a:off x="5652120" y="1000955"/>
            <a:ext cx="0" cy="4317926"/>
          </a:xfrm>
          <a:prstGeom prst="line">
            <a:avLst/>
          </a:prstGeom>
          <a:ln w="28575">
            <a:solidFill>
              <a:srgbClr val="00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3" name="Straight Connector 202"/>
          <p:cNvCxnSpPr/>
          <p:nvPr/>
        </p:nvCxnSpPr>
        <p:spPr>
          <a:xfrm>
            <a:off x="2995775" y="997293"/>
            <a:ext cx="2664296" cy="0"/>
          </a:xfrm>
          <a:prstGeom prst="line">
            <a:avLst/>
          </a:prstGeom>
          <a:ln w="28575">
            <a:solidFill>
              <a:srgbClr val="00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5" name="Straight Arrow Connector 204"/>
          <p:cNvCxnSpPr/>
          <p:nvPr/>
        </p:nvCxnSpPr>
        <p:spPr>
          <a:xfrm>
            <a:off x="3011677" y="994330"/>
            <a:ext cx="0" cy="153663"/>
          </a:xfrm>
          <a:prstGeom prst="straightConnector1">
            <a:avLst/>
          </a:prstGeom>
          <a:ln w="28575">
            <a:solidFill>
              <a:srgbClr val="00660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6" name="5-Point Star 125"/>
          <p:cNvSpPr/>
          <p:nvPr/>
        </p:nvSpPr>
        <p:spPr>
          <a:xfrm>
            <a:off x="6044101" y="3560489"/>
            <a:ext cx="253878" cy="153663"/>
          </a:xfrm>
          <a:prstGeom prst="star5">
            <a:avLst/>
          </a:prstGeom>
          <a:solidFill>
            <a:srgbClr val="92D05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6992678" y="5243425"/>
            <a:ext cx="2032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4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  <p:cxnSp>
        <p:nvCxnSpPr>
          <p:cNvPr id="111" name="Straight Arrow Connector 110"/>
          <p:cNvCxnSpPr/>
          <p:nvPr/>
        </p:nvCxnSpPr>
        <p:spPr>
          <a:xfrm>
            <a:off x="7289567" y="1901895"/>
            <a:ext cx="0" cy="189247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6914238" y="5083461"/>
            <a:ext cx="2133600" cy="396876"/>
          </a:xfrm>
        </p:spPr>
        <p:txBody>
          <a:bodyPr/>
          <a:lstStyle/>
          <a:p>
            <a:pPr>
              <a:defRPr/>
            </a:pPr>
            <a:fld id="{1179B9F3-F1EE-4A1B-888E-6767006D9686}" type="slidenum">
              <a:rPr lang="en-US" b="1" smtClean="0">
                <a:latin typeface="Angsana New" panose="02020603050405020304" pitchFamily="18" charset="-34"/>
              </a:rPr>
              <a:pPr>
                <a:defRPr/>
              </a:pPr>
              <a:t>34</a:t>
            </a:fld>
            <a:endParaRPr lang="th-TH" b="1" dirty="0">
              <a:latin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873974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1305704" y="162738"/>
            <a:ext cx="6578664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6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ผู้ประเมิน</a:t>
            </a:r>
            <a:endParaRPr lang="th-TH" sz="6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79064" y="1489348"/>
            <a:ext cx="7128792" cy="129614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19050">
            <a:solidFill>
              <a:srgbClr val="00B050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lIns="81043" tIns="40522" rIns="81043" bIns="40522" rtlCol="0" anchor="ctr">
            <a:noAutofit/>
          </a:bodyPr>
          <a:lstStyle/>
          <a:p>
            <a:pPr algn="thaiDist"/>
            <a:r>
              <a:rPr lang="th-TH" sz="3200" b="1" kern="0" spc="89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ความหมาย</a:t>
            </a:r>
            <a:r>
              <a:rPr lang="th-TH" sz="3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บุคคลซึ่งได้รับการขึ้นทะเบียน ให้ทำหน้าที่ประเมินผู้ขอหนังสือรับรองความรู้ความสามารถ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267634" y="2872358"/>
            <a:ext cx="7128000" cy="2088232"/>
          </a:xfrm>
          <a:prstGeom prst="rect">
            <a:avLst/>
          </a:prstGeom>
          <a:solidFill>
            <a:srgbClr val="FFC000"/>
          </a:solidFill>
          <a:ln w="1905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81043" tIns="40522" rIns="81043" bIns="40522" rtlCol="0">
            <a:noAutofit/>
          </a:bodyPr>
          <a:lstStyle/>
          <a:p>
            <a:pPr algn="thaiDist"/>
            <a:r>
              <a:rPr lang="th-TH" sz="3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แนวทางประเมิน พิจารณาและประเมินด้าน </a:t>
            </a:r>
          </a:p>
          <a:p>
            <a:pPr marL="303912" indent="-303912" algn="thaiDist">
              <a:buSzPct val="60000"/>
              <a:buFont typeface="Wingdings" panose="05000000000000000000" pitchFamily="2" charset="2"/>
              <a:buChar char="q"/>
            </a:pPr>
            <a:r>
              <a:rPr lang="th-TH" sz="3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ค่าทักษะฝีมือ  ความรู้ความสามารถ</a:t>
            </a:r>
          </a:p>
          <a:p>
            <a:pPr marL="303912" indent="-303912" algn="thaiDist">
              <a:buSzPct val="60000"/>
              <a:buFont typeface="Wingdings" panose="05000000000000000000" pitchFamily="2" charset="2"/>
              <a:buChar char="q"/>
            </a:pPr>
            <a:r>
              <a:rPr lang="th-TH" sz="3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ประสบการณ์ หรือ ความสำเร็จในการประกอบอาชีพ</a:t>
            </a:r>
          </a:p>
          <a:p>
            <a:pPr marL="303912" indent="-303912" algn="thaiDist">
              <a:buSzPct val="60000"/>
              <a:buFont typeface="Wingdings" panose="05000000000000000000" pitchFamily="2" charset="2"/>
              <a:buChar char="q"/>
            </a:pPr>
            <a:r>
              <a:rPr lang="th-TH" sz="3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คุณลักษณะส่วนบุคคล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259632" y="5017740"/>
            <a:ext cx="7128000" cy="504056"/>
          </a:xfrm>
          <a:prstGeom prst="rect">
            <a:avLst/>
          </a:prstGeom>
          <a:solidFill>
            <a:srgbClr val="92D050"/>
          </a:solidFill>
          <a:ln w="19050">
            <a:solidFill>
              <a:srgbClr val="FFFF00"/>
            </a:solidFill>
          </a:ln>
        </p:spPr>
        <p:txBody>
          <a:bodyPr wrap="square" lIns="81043" tIns="40522" rIns="81043" bIns="40522" rtlCol="0" anchor="ctr">
            <a:noAutofit/>
          </a:bodyPr>
          <a:lstStyle/>
          <a:p>
            <a:pPr algn="ctr"/>
            <a:r>
              <a:rPr lang="th-TH" b="1" kern="0" spc="355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โดย  หนังสือรับรองการเป็นผู้ประเมิน  มีอายุ 5 ปี</a:t>
            </a:r>
          </a:p>
        </p:txBody>
      </p:sp>
      <p:sp>
        <p:nvSpPr>
          <p:cNvPr id="9" name="Slide Number Placeholder 4"/>
          <p:cNvSpPr txBox="1">
            <a:spLocks/>
          </p:cNvSpPr>
          <p:nvPr/>
        </p:nvSpPr>
        <p:spPr bwMode="auto">
          <a:xfrm>
            <a:off x="6137278" y="5465832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35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747347728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คำบรรยายภาพแบบลูกศรขึ้น 8"/>
          <p:cNvSpPr/>
          <p:nvPr/>
        </p:nvSpPr>
        <p:spPr>
          <a:xfrm>
            <a:off x="827584" y="1345332"/>
            <a:ext cx="7632848" cy="4176464"/>
          </a:xfrm>
          <a:prstGeom prst="upArrowCallout">
            <a:avLst>
              <a:gd name="adj1" fmla="val 22724"/>
              <a:gd name="adj2" fmla="val 25919"/>
              <a:gd name="adj3" fmla="val 11636"/>
              <a:gd name="adj4" fmla="val 84099"/>
            </a:avLst>
          </a:prstGeom>
          <a:solidFill>
            <a:schemeClr val="accent6">
              <a:lumMod val="60000"/>
              <a:lumOff val="40000"/>
            </a:schemeClr>
          </a:solidFill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043608" y="162738"/>
            <a:ext cx="7776000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ผู้ประเมิน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27584" y="2402592"/>
            <a:ext cx="7632848" cy="297518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lIns="81043" tIns="40522" rIns="81043" bIns="40522" rtlCol="0">
            <a:noAutofit/>
          </a:bodyPr>
          <a:lstStyle/>
          <a:p>
            <a:pPr marL="320796" indent="-320796" algn="thaiDist"/>
            <a:r>
              <a:rPr lang="th-TH" sz="4000" b="1" kern="0" spc="89" dirty="0" smtClean="0"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คุณสมบัติ</a:t>
            </a:r>
          </a:p>
          <a:p>
            <a:pPr marL="320796" indent="-320796" algn="thaiDist">
              <a:buFont typeface="+mj-lt"/>
              <a:buAutoNum type="arabicPeriod"/>
            </a:pPr>
            <a:r>
              <a:rPr lang="th-TH" sz="3200" b="1" kern="0" spc="89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จบการศึกษาไม่ต่ำกว่า ปริญญาตรี ในสาขาที่เกี่ยวข้อง หรือผ่านมาตรฐานฯ ในสาขาอาชีพที่เกี่ยวข้อง</a:t>
            </a:r>
          </a:p>
          <a:p>
            <a:pPr marL="320796" indent="-320796" algn="thaiDist">
              <a:buFont typeface="+mj-lt"/>
              <a:buAutoNum type="arabicPeriod"/>
            </a:pPr>
            <a:r>
              <a:rPr lang="th-TH" sz="3200" b="1" kern="0" spc="89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มีประสบการณ์การทำงานไม่น้อยกว่าห้าปี</a:t>
            </a:r>
          </a:p>
          <a:p>
            <a:pPr marL="320796" indent="-320796" algn="thaiDist">
              <a:buFont typeface="+mj-lt"/>
              <a:buAutoNum type="arabicPeriod"/>
            </a:pPr>
            <a:r>
              <a:rPr lang="th-TH" sz="3200" b="1" kern="0" spc="89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ผ่านหลักสูตรการเป็นผู้ประเมิน ของกรมพัฒนาฝีมือแรงงาน</a:t>
            </a:r>
          </a:p>
        </p:txBody>
      </p:sp>
      <p:sp>
        <p:nvSpPr>
          <p:cNvPr id="8" name="Slide Number Placeholder 4"/>
          <p:cNvSpPr txBox="1">
            <a:spLocks/>
          </p:cNvSpPr>
          <p:nvPr/>
        </p:nvSpPr>
        <p:spPr bwMode="auto">
          <a:xfrm>
            <a:off x="6137278" y="5465832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36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638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2160" y="1345332"/>
            <a:ext cx="1828800" cy="156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6386" name="Cloud"/>
          <p:cNvSpPr>
            <a:spLocks noChangeAspect="1" noEditPoints="1" noChangeArrowheads="1"/>
          </p:cNvSpPr>
          <p:nvPr/>
        </p:nvSpPr>
        <p:spPr bwMode="auto">
          <a:xfrm>
            <a:off x="971600" y="1345332"/>
            <a:ext cx="1080120" cy="723831"/>
          </a:xfrm>
          <a:custGeom>
            <a:avLst/>
            <a:gdLst>
              <a:gd name="T0" fmla="*/ 67 w 21600"/>
              <a:gd name="T1" fmla="*/ 10800 h 21600"/>
              <a:gd name="T2" fmla="*/ 10800 w 21600"/>
              <a:gd name="T3" fmla="*/ 21577 h 21600"/>
              <a:gd name="T4" fmla="*/ 21582 w 21600"/>
              <a:gd name="T5" fmla="*/ 10800 h 21600"/>
              <a:gd name="T6" fmla="*/ 10800 w 21600"/>
              <a:gd name="T7" fmla="*/ 1235 h 21600"/>
              <a:gd name="T8" fmla="*/ 2977 w 21600"/>
              <a:gd name="T9" fmla="*/ 3262 h 21600"/>
              <a:gd name="T10" fmla="*/ 17087 w 21600"/>
              <a:gd name="T11" fmla="*/ 173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11" name="Cloud"/>
          <p:cNvSpPr>
            <a:spLocks noChangeAspect="1" noEditPoints="1" noChangeArrowheads="1"/>
          </p:cNvSpPr>
          <p:nvPr/>
        </p:nvSpPr>
        <p:spPr bwMode="auto">
          <a:xfrm>
            <a:off x="1979712" y="1777380"/>
            <a:ext cx="859618" cy="576064"/>
          </a:xfrm>
          <a:custGeom>
            <a:avLst/>
            <a:gdLst>
              <a:gd name="T0" fmla="*/ 67 w 21600"/>
              <a:gd name="T1" fmla="*/ 10800 h 21600"/>
              <a:gd name="T2" fmla="*/ 10800 w 21600"/>
              <a:gd name="T3" fmla="*/ 21577 h 21600"/>
              <a:gd name="T4" fmla="*/ 21582 w 21600"/>
              <a:gd name="T5" fmla="*/ 10800 h 21600"/>
              <a:gd name="T6" fmla="*/ 10800 w 21600"/>
              <a:gd name="T7" fmla="*/ 1235 h 21600"/>
              <a:gd name="T8" fmla="*/ 2977 w 21600"/>
              <a:gd name="T9" fmla="*/ 3262 h 21600"/>
              <a:gd name="T10" fmla="*/ 17087 w 21600"/>
              <a:gd name="T11" fmla="*/ 173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12" name="Cloud"/>
          <p:cNvSpPr>
            <a:spLocks noChangeAspect="1" noEditPoints="1" noChangeArrowheads="1"/>
          </p:cNvSpPr>
          <p:nvPr/>
        </p:nvSpPr>
        <p:spPr bwMode="auto">
          <a:xfrm>
            <a:off x="2915816" y="1993404"/>
            <a:ext cx="576064" cy="386043"/>
          </a:xfrm>
          <a:custGeom>
            <a:avLst/>
            <a:gdLst>
              <a:gd name="T0" fmla="*/ 67 w 21600"/>
              <a:gd name="T1" fmla="*/ 10800 h 21600"/>
              <a:gd name="T2" fmla="*/ 10800 w 21600"/>
              <a:gd name="T3" fmla="*/ 21577 h 21600"/>
              <a:gd name="T4" fmla="*/ 21582 w 21600"/>
              <a:gd name="T5" fmla="*/ 10800 h 21600"/>
              <a:gd name="T6" fmla="*/ 10800 w 21600"/>
              <a:gd name="T7" fmla="*/ 1235 h 21600"/>
              <a:gd name="T8" fmla="*/ 2977 w 21600"/>
              <a:gd name="T9" fmla="*/ 3262 h 21600"/>
              <a:gd name="T10" fmla="*/ 17087 w 21600"/>
              <a:gd name="T11" fmla="*/ 173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4220982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899592" y="162738"/>
            <a:ext cx="7776000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ผู้ประเมิน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7544" y="1417340"/>
            <a:ext cx="3744416" cy="635833"/>
          </a:xfrm>
          <a:prstGeom prst="rect">
            <a:avLst/>
          </a:prstGeom>
          <a:solidFill>
            <a:srgbClr val="FF33CC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lIns="81043" tIns="40522" rIns="81043" bIns="40522" rtlCol="0">
            <a:spAutoFit/>
          </a:bodyPr>
          <a:lstStyle/>
          <a:p>
            <a:pPr algn="ctr"/>
            <a:r>
              <a:rPr lang="th-TH" sz="3600" b="1" kern="0" spc="89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เอกสารประกอบการยื่นขอ</a:t>
            </a:r>
          </a:p>
        </p:txBody>
      </p:sp>
      <p:sp>
        <p:nvSpPr>
          <p:cNvPr id="8" name="Slide Number Placeholder 4"/>
          <p:cNvSpPr txBox="1">
            <a:spLocks/>
          </p:cNvSpPr>
          <p:nvPr/>
        </p:nvSpPr>
        <p:spPr bwMode="auto">
          <a:xfrm>
            <a:off x="6137278" y="5465832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37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23528" y="2137420"/>
            <a:ext cx="8568952" cy="3384376"/>
          </a:xfrm>
          <a:custGeom>
            <a:avLst/>
            <a:gdLst>
              <a:gd name="connsiteX0" fmla="*/ 0 w 6840760"/>
              <a:gd name="connsiteY0" fmla="*/ 0 h 2736304"/>
              <a:gd name="connsiteX1" fmla="*/ 6840760 w 6840760"/>
              <a:gd name="connsiteY1" fmla="*/ 0 h 2736304"/>
              <a:gd name="connsiteX2" fmla="*/ 6840760 w 6840760"/>
              <a:gd name="connsiteY2" fmla="*/ 2736304 h 2736304"/>
              <a:gd name="connsiteX3" fmla="*/ 0 w 6840760"/>
              <a:gd name="connsiteY3" fmla="*/ 2736304 h 2736304"/>
              <a:gd name="connsiteX4" fmla="*/ 0 w 6840760"/>
              <a:gd name="connsiteY4" fmla="*/ 0 h 2736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40760" h="2736304">
                <a:moveTo>
                  <a:pt x="0" y="0"/>
                </a:moveTo>
                <a:lnTo>
                  <a:pt x="6840760" y="0"/>
                </a:lnTo>
                <a:lnTo>
                  <a:pt x="6840760" y="2736304"/>
                </a:lnTo>
                <a:lnTo>
                  <a:pt x="0" y="2736304"/>
                </a:lnTo>
                <a:lnTo>
                  <a:pt x="0" y="0"/>
                </a:lnTo>
                <a:close/>
              </a:path>
            </a:pathLst>
          </a:custGeom>
          <a:solidFill>
            <a:srgbClr val="FFC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81043" tIns="40522" rIns="81043" bIns="40522" rtlCol="0">
            <a:noAutofit/>
          </a:bodyPr>
          <a:lstStyle/>
          <a:p>
            <a:pPr marL="320796" indent="-320796" algn="thaiDist">
              <a:buFont typeface="+mj-lt"/>
              <a:buAutoNum type="arabicPeriod"/>
            </a:pPr>
            <a:r>
              <a:rPr lang="th-TH" sz="30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แบบ คร.18 คำขอรับรองการขึ้นทะเบียนเป็นผู้ประเมิน</a:t>
            </a:r>
          </a:p>
          <a:p>
            <a:pPr marL="320796" indent="-320796" algn="thaiDist">
              <a:buFont typeface="+mj-lt"/>
              <a:buAutoNum type="arabicPeriod"/>
            </a:pPr>
            <a:r>
              <a:rPr lang="th-TH" sz="30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รูปถ่าย ขนาด 1 </a:t>
            </a:r>
            <a:r>
              <a:rPr lang="en-US" sz="30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x </a:t>
            </a:r>
            <a:r>
              <a:rPr lang="th-TH" sz="30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1.5 นิ้ว</a:t>
            </a:r>
          </a:p>
          <a:p>
            <a:pPr marL="320796" indent="-320796" algn="thaiDist">
              <a:buFont typeface="+mj-lt"/>
              <a:buAutoNum type="arabicPeriod"/>
            </a:pPr>
            <a:r>
              <a:rPr lang="th-TH" sz="30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สำเนาบัตรประจำตัวประชาชน</a:t>
            </a:r>
          </a:p>
          <a:p>
            <a:pPr marL="320796" indent="-320796" algn="thaiDist">
              <a:buFont typeface="+mj-lt"/>
              <a:buAutoNum type="arabicPeriod"/>
            </a:pPr>
            <a:r>
              <a:rPr lang="th-TH" sz="30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สำเนาปริญญาบัตร พร้อมสำเนา </a:t>
            </a:r>
            <a:r>
              <a:rPr lang="en-US" sz="30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Transcript </a:t>
            </a:r>
            <a:r>
              <a:rPr lang="th-TH" sz="30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หรือ สำเนาใบรับรองมาตรฐานฯ</a:t>
            </a:r>
          </a:p>
          <a:p>
            <a:pPr marL="320796" indent="-320796" algn="thaiDist">
              <a:buFont typeface="+mj-lt"/>
              <a:buAutoNum type="arabicPeriod"/>
            </a:pPr>
            <a:r>
              <a:rPr lang="th-TH" sz="30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เอกสารแสดงประสบการณ์ทำงาน</a:t>
            </a:r>
          </a:p>
          <a:p>
            <a:pPr marL="320796" indent="-320796" algn="thaiDist">
              <a:buFont typeface="+mj-lt"/>
              <a:buAutoNum type="arabicPeriod"/>
            </a:pPr>
            <a:r>
              <a:rPr lang="th-TH" sz="30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เอกสารแสดงการผ่านการฝึกอบรมการเป็นผู้ประเมิน</a:t>
            </a:r>
          </a:p>
        </p:txBody>
      </p:sp>
    </p:spTree>
    <p:extLst>
      <p:ext uri="{BB962C8B-B14F-4D97-AF65-F5344CB8AC3E}">
        <p14:creationId xmlns:p14="http://schemas.microsoft.com/office/powerpoint/2010/main" val="54220982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คำบรรยายภาพแบบสี่เหลี่ยม 13"/>
          <p:cNvSpPr/>
          <p:nvPr/>
        </p:nvSpPr>
        <p:spPr>
          <a:xfrm>
            <a:off x="5351791" y="1427756"/>
            <a:ext cx="3024000" cy="1944000"/>
          </a:xfrm>
          <a:prstGeom prst="wedgeRectCallout">
            <a:avLst>
              <a:gd name="adj1" fmla="val -53984"/>
              <a:gd name="adj2" fmla="val -4861"/>
            </a:avLst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3" name="คำบรรยายภาพแบบสี่เหลี่ยม 12"/>
          <p:cNvSpPr/>
          <p:nvPr/>
        </p:nvSpPr>
        <p:spPr>
          <a:xfrm>
            <a:off x="958967" y="1416040"/>
            <a:ext cx="3996000" cy="3564000"/>
          </a:xfrm>
          <a:prstGeom prst="wedgeRectCallout">
            <a:avLst>
              <a:gd name="adj1" fmla="val 57502"/>
              <a:gd name="adj2" fmla="val -20910"/>
            </a:avLst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043608" y="193204"/>
            <a:ext cx="7776000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ผู้ประเมิน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Slide Number Placeholder 4"/>
          <p:cNvSpPr txBox="1">
            <a:spLocks/>
          </p:cNvSpPr>
          <p:nvPr/>
        </p:nvSpPr>
        <p:spPr bwMode="auto">
          <a:xfrm>
            <a:off x="6137278" y="5465832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38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41986" name="Picture 2"/>
          <p:cNvPicPr preferRelativeResize="0">
            <a:picLocks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71600" y="1429215"/>
            <a:ext cx="3960000" cy="3528392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</p:pic>
      <p:pic>
        <p:nvPicPr>
          <p:cNvPr id="41987" name="Picture 3"/>
          <p:cNvPicPr preferRelativeResize="0">
            <a:picLocks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52214" y="1417340"/>
            <a:ext cx="3024000" cy="19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คำบรรยายภาพแบบสี่เหลี่ยม 14"/>
          <p:cNvSpPr/>
          <p:nvPr/>
        </p:nvSpPr>
        <p:spPr>
          <a:xfrm>
            <a:off x="5351791" y="3577038"/>
            <a:ext cx="3024000" cy="1944000"/>
          </a:xfrm>
          <a:prstGeom prst="wedgeRectCallout">
            <a:avLst>
              <a:gd name="adj1" fmla="val -59482"/>
              <a:gd name="adj2" fmla="val -45178"/>
            </a:avLst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41988" name="Picture 4"/>
          <p:cNvPicPr preferRelativeResize="0">
            <a:picLocks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52549" y="3578338"/>
            <a:ext cx="3024000" cy="19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TextBox 15"/>
          <p:cNvSpPr txBox="1"/>
          <p:nvPr/>
        </p:nvSpPr>
        <p:spPr>
          <a:xfrm>
            <a:off x="7296429" y="1993404"/>
            <a:ext cx="920445" cy="400110"/>
          </a:xfrm>
          <a:prstGeom prst="rect">
            <a:avLst/>
          </a:prstGeom>
          <a:solidFill>
            <a:srgbClr val="92D050"/>
          </a:solidFill>
        </p:spPr>
        <p:txBody>
          <a:bodyPr wrap="none" rtlCol="0" anchor="ctr">
            <a:spAutoFit/>
          </a:bodyPr>
          <a:lstStyle/>
          <a:p>
            <a:pPr algn="ctr"/>
            <a:r>
              <a:rPr lang="th-TH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(ด้านหน้า)</a:t>
            </a:r>
            <a:endParaRPr lang="th-TH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368437" y="4113574"/>
            <a:ext cx="907621" cy="400110"/>
          </a:xfrm>
          <a:prstGeom prst="rect">
            <a:avLst/>
          </a:prstGeom>
          <a:solidFill>
            <a:srgbClr val="92D050"/>
          </a:solidFill>
        </p:spPr>
        <p:txBody>
          <a:bodyPr wrap="none" rtlCol="0" anchor="ctr">
            <a:spAutoFit/>
          </a:bodyPr>
          <a:lstStyle/>
          <a:p>
            <a:pPr algn="ctr"/>
            <a:r>
              <a:rPr lang="th-TH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(ด้านหลัง)</a:t>
            </a:r>
            <a:endParaRPr lang="th-TH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8" name="รูปภาพ 17" descr="dfggff.jpg"/>
          <p:cNvPicPr preferRelativeResize="0">
            <a:picLocks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856269" y="3937620"/>
            <a:ext cx="1080000" cy="10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220982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36"/>
          <p:cNvSpPr/>
          <p:nvPr/>
        </p:nvSpPr>
        <p:spPr>
          <a:xfrm>
            <a:off x="-46089" y="0"/>
            <a:ext cx="9190089" cy="5715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cs typeface="+mj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1717" y="-22820"/>
            <a:ext cx="7415100" cy="954107"/>
          </a:xfrm>
          <a:prstGeom prst="rect">
            <a:avLst/>
          </a:prstGeom>
          <a:solidFill>
            <a:srgbClr val="FFCC99"/>
          </a:solidFill>
          <a:ln w="19050">
            <a:solidFill>
              <a:srgbClr val="0000CC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ผู้ประเมิน</a:t>
            </a:r>
          </a:p>
          <a:p>
            <a:pPr algn="ctr"/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ตาม พ.ร.บ.ส่งเสริมการพัฒนาฝีมือแรงงาน (ฉบับที่ 2) พ.ศ. 2557</a:t>
            </a:r>
            <a:endParaRPr lang="en-US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32392" y="2230895"/>
            <a:ext cx="1378657" cy="707886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/>
              <a:t>แจ้งเป็นหนังสือพร้อมเหตุผล</a:t>
            </a:r>
            <a:endParaRPr lang="en-US" sz="20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1907704" y="2233302"/>
            <a:ext cx="2518556" cy="40011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/>
              <a:t>คุณสมบัติ </a:t>
            </a:r>
            <a:r>
              <a:rPr lang="en-US" sz="2000" b="1" dirty="0" smtClean="0">
                <a:solidFill>
                  <a:srgbClr val="FF0000"/>
                </a:solidFill>
              </a:rPr>
              <a:t>“</a:t>
            </a:r>
            <a:r>
              <a:rPr lang="th-TH" sz="2000" b="1" dirty="0" smtClean="0">
                <a:solidFill>
                  <a:srgbClr val="FF0000"/>
                </a:solidFill>
              </a:rPr>
              <a:t>ไม่</a:t>
            </a:r>
            <a:r>
              <a:rPr lang="en-US" sz="2000" b="1" dirty="0" smtClean="0">
                <a:solidFill>
                  <a:srgbClr val="FF0000"/>
                </a:solidFill>
              </a:rPr>
              <a:t>”</a:t>
            </a:r>
            <a:r>
              <a:rPr lang="th-TH" sz="2000" b="1" dirty="0" smtClean="0">
                <a:solidFill>
                  <a:srgbClr val="FF0000"/>
                </a:solidFill>
              </a:rPr>
              <a:t> </a:t>
            </a:r>
            <a:r>
              <a:rPr lang="th-TH" sz="2000" b="1" dirty="0" smtClean="0"/>
              <a:t>ถูกต้องครบถ้วน</a:t>
            </a:r>
            <a:endParaRPr lang="en-US" sz="20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4537496" y="2233302"/>
            <a:ext cx="2088232" cy="400110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/>
              <a:t>คุณสมบัติถูกต้องครบถ้วน</a:t>
            </a:r>
            <a:endParaRPr lang="en-US" sz="2000" b="1" dirty="0"/>
          </a:p>
        </p:txBody>
      </p:sp>
      <p:cxnSp>
        <p:nvCxnSpPr>
          <p:cNvPr id="20" name="Straight Arrow Connector 19"/>
          <p:cNvCxnSpPr>
            <a:stCxn id="9" idx="1"/>
          </p:cNvCxnSpPr>
          <p:nvPr/>
        </p:nvCxnSpPr>
        <p:spPr>
          <a:xfrm flipH="1" flipV="1">
            <a:off x="1619672" y="2425452"/>
            <a:ext cx="288032" cy="7905"/>
          </a:xfrm>
          <a:prstGeom prst="straightConnector1">
            <a:avLst/>
          </a:prstGeom>
          <a:ln w="22225">
            <a:solidFill>
              <a:srgbClr val="C00000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7" name="Group 86"/>
          <p:cNvGrpSpPr/>
          <p:nvPr/>
        </p:nvGrpSpPr>
        <p:grpSpPr>
          <a:xfrm>
            <a:off x="3635896" y="925566"/>
            <a:ext cx="3857694" cy="252000"/>
            <a:chOff x="4386714" y="1110699"/>
            <a:chExt cx="3857694" cy="302404"/>
          </a:xfrm>
        </p:grpSpPr>
        <p:cxnSp>
          <p:nvCxnSpPr>
            <p:cNvPr id="22" name="Straight Arrow Connector 21"/>
            <p:cNvCxnSpPr/>
            <p:nvPr/>
          </p:nvCxnSpPr>
          <p:spPr>
            <a:xfrm flipV="1">
              <a:off x="5610850" y="1110699"/>
              <a:ext cx="3224" cy="302404"/>
            </a:xfrm>
            <a:prstGeom prst="straightConnector1">
              <a:avLst/>
            </a:prstGeom>
            <a:ln w="19050">
              <a:solidFill>
                <a:srgbClr val="00206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4393798" y="1255771"/>
              <a:ext cx="3850610" cy="0"/>
            </a:xfrm>
            <a:prstGeom prst="line">
              <a:avLst/>
            </a:prstGeom>
            <a:ln w="190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4386714" y="1232874"/>
              <a:ext cx="0" cy="110954"/>
            </a:xfrm>
            <a:prstGeom prst="line">
              <a:avLst/>
            </a:prstGeom>
            <a:ln w="190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8244408" y="1233014"/>
              <a:ext cx="0" cy="110954"/>
            </a:xfrm>
            <a:prstGeom prst="line">
              <a:avLst/>
            </a:prstGeom>
            <a:ln w="190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8" name="Group 87"/>
          <p:cNvGrpSpPr/>
          <p:nvPr/>
        </p:nvGrpSpPr>
        <p:grpSpPr>
          <a:xfrm>
            <a:off x="2921442" y="1119378"/>
            <a:ext cx="5322966" cy="1113924"/>
            <a:chOff x="3641522" y="1343254"/>
            <a:chExt cx="5322966" cy="1336709"/>
          </a:xfrm>
        </p:grpSpPr>
        <p:sp>
          <p:nvSpPr>
            <p:cNvPr id="4" name="TextBox 3"/>
            <p:cNvSpPr txBox="1"/>
            <p:nvPr/>
          </p:nvSpPr>
          <p:spPr>
            <a:xfrm>
              <a:off x="3641522" y="1352454"/>
              <a:ext cx="1656184" cy="480132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dirty="0" smtClean="0"/>
                <a:t>รับขึ้นทะเบียน</a:t>
              </a:r>
              <a:endParaRPr lang="en-US" sz="2000" b="1" dirty="0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5470600" y="1343254"/>
              <a:ext cx="1652736" cy="1218795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dirty="0" smtClean="0"/>
                <a:t>ออกหนังสือรับรอง</a:t>
              </a:r>
              <a:br>
                <a:rPr lang="th-TH" sz="2000" b="1" dirty="0" smtClean="0"/>
              </a:br>
              <a:r>
                <a:rPr lang="th-TH" sz="2000" b="1" dirty="0" smtClean="0"/>
                <a:t>การขึ้นทะเบียน</a:t>
              </a:r>
              <a:br>
                <a:rPr lang="th-TH" sz="2000" b="1" dirty="0" smtClean="0"/>
              </a:br>
              <a:r>
                <a:rPr lang="th-TH" sz="2000" b="1" dirty="0" smtClean="0"/>
                <a:t>(มีอายุ 5 ปี)</a:t>
              </a:r>
              <a:endParaRPr lang="en-US" sz="2000" b="1" dirty="0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7308304" y="1352454"/>
              <a:ext cx="1656184" cy="1218795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dirty="0" smtClean="0"/>
                <a:t>ออกบัตรประจำตัว</a:t>
              </a:r>
              <a:br>
                <a:rPr lang="th-TH" sz="2000" b="1" dirty="0" smtClean="0"/>
              </a:br>
              <a:r>
                <a:rPr lang="th-TH" sz="2000" b="1" dirty="0" smtClean="0"/>
                <a:t>ผู้ประเมิน</a:t>
              </a:r>
            </a:p>
            <a:p>
              <a:pPr algn="ctr"/>
              <a:r>
                <a:rPr lang="th-TH" sz="2000" b="1" dirty="0" smtClean="0"/>
                <a:t>(มีอายุ 5 ปี)</a:t>
              </a:r>
              <a:endParaRPr lang="en-US" sz="2000" b="1" dirty="0"/>
            </a:p>
          </p:txBody>
        </p:sp>
        <p:cxnSp>
          <p:nvCxnSpPr>
            <p:cNvPr id="41" name="Straight Connector 40"/>
            <p:cNvCxnSpPr/>
            <p:nvPr/>
          </p:nvCxnSpPr>
          <p:spPr>
            <a:xfrm>
              <a:off x="4393798" y="2622814"/>
              <a:ext cx="3850610" cy="0"/>
            </a:xfrm>
            <a:prstGeom prst="line">
              <a:avLst/>
            </a:prstGeom>
            <a:ln w="190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Arrow Connector 41"/>
            <p:cNvCxnSpPr/>
            <p:nvPr/>
          </p:nvCxnSpPr>
          <p:spPr>
            <a:xfrm flipV="1">
              <a:off x="8232533" y="2406335"/>
              <a:ext cx="0" cy="194470"/>
            </a:xfrm>
            <a:prstGeom prst="straightConnector1">
              <a:avLst/>
            </a:prstGeom>
            <a:ln w="19050">
              <a:solidFill>
                <a:srgbClr val="00206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Arrow Connector 42"/>
            <p:cNvCxnSpPr/>
            <p:nvPr/>
          </p:nvCxnSpPr>
          <p:spPr>
            <a:xfrm flipH="1" flipV="1">
              <a:off x="4386714" y="1882482"/>
              <a:ext cx="7084" cy="740332"/>
            </a:xfrm>
            <a:prstGeom prst="straightConnector1">
              <a:avLst/>
            </a:prstGeom>
            <a:ln w="19050">
              <a:solidFill>
                <a:srgbClr val="00206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Arrow Connector 44"/>
            <p:cNvCxnSpPr>
              <a:stCxn id="11" idx="0"/>
              <a:endCxn id="5" idx="2"/>
            </p:cNvCxnSpPr>
            <p:nvPr/>
          </p:nvCxnSpPr>
          <p:spPr>
            <a:xfrm flipH="1" flipV="1">
              <a:off x="6296968" y="2562050"/>
              <a:ext cx="4724" cy="117913"/>
            </a:xfrm>
            <a:prstGeom prst="straightConnector1">
              <a:avLst/>
            </a:prstGeom>
            <a:ln w="19050">
              <a:solidFill>
                <a:srgbClr val="00206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9" name="Group 88"/>
          <p:cNvGrpSpPr/>
          <p:nvPr/>
        </p:nvGrpSpPr>
        <p:grpSpPr>
          <a:xfrm>
            <a:off x="3157158" y="2576954"/>
            <a:ext cx="2443206" cy="2176504"/>
            <a:chOff x="3887062" y="2974998"/>
            <a:chExt cx="2443206" cy="2611803"/>
          </a:xfrm>
        </p:grpSpPr>
        <p:sp>
          <p:nvSpPr>
            <p:cNvPr id="7" name="TextBox 6"/>
            <p:cNvSpPr txBox="1"/>
            <p:nvPr/>
          </p:nvSpPr>
          <p:spPr>
            <a:xfrm>
              <a:off x="4386714" y="4037002"/>
              <a:ext cx="1652736" cy="480132"/>
            </a:xfrm>
            <a:prstGeom prst="rect">
              <a:avLst/>
            </a:prstGeom>
            <a:solidFill>
              <a:srgbClr val="FFCCFF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dirty="0" smtClean="0"/>
                <a:t>นายทะเบียน</a:t>
              </a:r>
              <a:endParaRPr lang="en-US" sz="2000" b="1" dirty="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4391980" y="3340235"/>
              <a:ext cx="1652736" cy="480132"/>
            </a:xfrm>
            <a:prstGeom prst="rect">
              <a:avLst/>
            </a:prstGeom>
            <a:solidFill>
              <a:srgbClr val="FFCCFF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dirty="0" smtClean="0"/>
                <a:t>ตรวจสอบคุณสมบัติ</a:t>
              </a:r>
              <a:endParaRPr lang="en-US" sz="2000" b="1" dirty="0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4393798" y="4737338"/>
              <a:ext cx="1652736" cy="849463"/>
            </a:xfrm>
            <a:prstGeom prst="rect">
              <a:avLst/>
            </a:prstGeom>
            <a:solidFill>
              <a:srgbClr val="FFCCFF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dirty="0" smtClean="0"/>
                <a:t>ยื่นคำขอ</a:t>
              </a:r>
              <a:br>
                <a:rPr lang="th-TH" sz="2000" b="1" dirty="0" smtClean="0"/>
              </a:br>
              <a:r>
                <a:rPr lang="th-TH" sz="2000" b="1" dirty="0" smtClean="0"/>
                <a:t>(แบบ </a:t>
              </a:r>
              <a:r>
                <a:rPr lang="th-TH" sz="2000" b="1" dirty="0" err="1" smtClean="0"/>
                <a:t>คร</a:t>
              </a:r>
              <a:r>
                <a:rPr lang="th-TH" sz="2000" b="1" dirty="0" smtClean="0"/>
                <a:t>.18)</a:t>
              </a:r>
            </a:p>
          </p:txBody>
        </p:sp>
        <p:cxnSp>
          <p:nvCxnSpPr>
            <p:cNvPr id="29" name="Straight Arrow Connector 28"/>
            <p:cNvCxnSpPr>
              <a:stCxn id="7" idx="0"/>
              <a:endCxn id="10" idx="2"/>
            </p:cNvCxnSpPr>
            <p:nvPr/>
          </p:nvCxnSpPr>
          <p:spPr>
            <a:xfrm flipV="1">
              <a:off x="5213082" y="3820366"/>
              <a:ext cx="5266" cy="216636"/>
            </a:xfrm>
            <a:prstGeom prst="straightConnector1">
              <a:avLst/>
            </a:prstGeom>
            <a:ln w="19050">
              <a:solidFill>
                <a:srgbClr val="00206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Arrow Connector 30"/>
            <p:cNvCxnSpPr>
              <a:stCxn id="12" idx="0"/>
              <a:endCxn id="7" idx="2"/>
            </p:cNvCxnSpPr>
            <p:nvPr/>
          </p:nvCxnSpPr>
          <p:spPr>
            <a:xfrm flipH="1" flipV="1">
              <a:off x="5213082" y="4517134"/>
              <a:ext cx="7084" cy="220205"/>
            </a:xfrm>
            <a:prstGeom prst="straightConnector1">
              <a:avLst/>
            </a:prstGeom>
            <a:ln w="19050">
              <a:solidFill>
                <a:srgbClr val="00206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>
              <a:off x="3887062" y="3155217"/>
              <a:ext cx="2432041" cy="0"/>
            </a:xfrm>
            <a:prstGeom prst="line">
              <a:avLst/>
            </a:prstGeom>
            <a:ln w="190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Arrow Connector 55"/>
            <p:cNvCxnSpPr/>
            <p:nvPr/>
          </p:nvCxnSpPr>
          <p:spPr>
            <a:xfrm flipV="1">
              <a:off x="5210018" y="3141500"/>
              <a:ext cx="0" cy="194469"/>
            </a:xfrm>
            <a:prstGeom prst="straightConnector1">
              <a:avLst/>
            </a:prstGeom>
            <a:ln w="19050">
              <a:solidFill>
                <a:srgbClr val="00206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Arrow Connector 56"/>
            <p:cNvCxnSpPr/>
            <p:nvPr/>
          </p:nvCxnSpPr>
          <p:spPr>
            <a:xfrm flipV="1">
              <a:off x="3887062" y="2974998"/>
              <a:ext cx="0" cy="194469"/>
            </a:xfrm>
            <a:prstGeom prst="straightConnector1">
              <a:avLst/>
            </a:prstGeom>
            <a:ln w="19050">
              <a:solidFill>
                <a:srgbClr val="00206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Arrow Connector 57"/>
            <p:cNvCxnSpPr/>
            <p:nvPr/>
          </p:nvCxnSpPr>
          <p:spPr>
            <a:xfrm flipV="1">
              <a:off x="6330268" y="2974998"/>
              <a:ext cx="0" cy="194469"/>
            </a:xfrm>
            <a:prstGeom prst="straightConnector1">
              <a:avLst/>
            </a:prstGeom>
            <a:ln w="19050">
              <a:solidFill>
                <a:srgbClr val="00206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84" name="Straight Arrow Connector 83"/>
          <p:cNvCxnSpPr/>
          <p:nvPr/>
        </p:nvCxnSpPr>
        <p:spPr>
          <a:xfrm flipH="1">
            <a:off x="5309546" y="4264019"/>
            <a:ext cx="426422" cy="0"/>
          </a:xfrm>
          <a:prstGeom prst="straightConnector1">
            <a:avLst/>
          </a:prstGeom>
          <a:ln w="6985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7432068" y="3964415"/>
            <a:ext cx="1512168" cy="738664"/>
          </a:xfrm>
          <a:prstGeom prst="rect">
            <a:avLst/>
          </a:prstGeom>
          <a:solidFill>
            <a:srgbClr val="92D050"/>
          </a:solidFill>
          <a:ln w="22225">
            <a:solidFill>
              <a:srgbClr val="0066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1400" b="1" dirty="0" smtClean="0">
                <a:cs typeface="+mj-cs"/>
              </a:rPr>
              <a:t>มีประสบการณ์การทำงาน</a:t>
            </a:r>
            <a:br>
              <a:rPr lang="th-TH" sz="1400" b="1" dirty="0" smtClean="0">
                <a:cs typeface="+mj-cs"/>
              </a:rPr>
            </a:br>
            <a:r>
              <a:rPr lang="th-TH" sz="1400" b="1" dirty="0" smtClean="0">
                <a:cs typeface="+mj-cs"/>
              </a:rPr>
              <a:t>สาขาอาชีพที่เกี่ยวข้อง </a:t>
            </a:r>
            <a:br>
              <a:rPr lang="th-TH" sz="1400" b="1" dirty="0" smtClean="0">
                <a:cs typeface="+mj-cs"/>
              </a:rPr>
            </a:br>
            <a:r>
              <a:rPr lang="th-TH" sz="1400" b="1" dirty="0" smtClean="0">
                <a:cs typeface="+mj-cs"/>
              </a:rPr>
              <a:t>ไม่น้อยกว่า 5 ปี</a:t>
            </a:r>
          </a:p>
        </p:txBody>
      </p:sp>
      <p:sp>
        <p:nvSpPr>
          <p:cNvPr id="90" name="Up Arrow 89"/>
          <p:cNvSpPr/>
          <p:nvPr/>
        </p:nvSpPr>
        <p:spPr>
          <a:xfrm rot="16200000">
            <a:off x="7100999" y="4107719"/>
            <a:ext cx="240027" cy="312602"/>
          </a:xfrm>
          <a:prstGeom prst="upArrow">
            <a:avLst/>
          </a:prstGeom>
          <a:solidFill>
            <a:srgbClr val="92D05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8" name="Group 17"/>
          <p:cNvGrpSpPr/>
          <p:nvPr/>
        </p:nvGrpSpPr>
        <p:grpSpPr>
          <a:xfrm>
            <a:off x="5762539" y="3818291"/>
            <a:ext cx="1221278" cy="969252"/>
            <a:chOff x="1355196" y="4653136"/>
            <a:chExt cx="1056564" cy="864096"/>
          </a:xfrm>
        </p:grpSpPr>
        <p:sp>
          <p:nvSpPr>
            <p:cNvPr id="13" name="Oval 12"/>
            <p:cNvSpPr/>
            <p:nvPr/>
          </p:nvSpPr>
          <p:spPr>
            <a:xfrm>
              <a:off x="1355196" y="4653136"/>
              <a:ext cx="1056564" cy="864096"/>
            </a:xfrm>
            <a:prstGeom prst="ellipse">
              <a:avLst/>
            </a:prstGeom>
            <a:solidFill>
              <a:srgbClr val="CCFFFF"/>
            </a:solidFill>
            <a:ln w="63500"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1482548" y="4664965"/>
              <a:ext cx="809761" cy="8231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1800" b="1" dirty="0" smtClean="0"/>
                <a:t>คุณสมบัติ</a:t>
              </a:r>
              <a:br>
                <a:rPr lang="th-TH" sz="1800" b="1" dirty="0" smtClean="0"/>
              </a:br>
              <a:r>
                <a:rPr lang="th-TH" sz="1800" b="1" dirty="0" smtClean="0"/>
                <a:t>ของ</a:t>
              </a:r>
            </a:p>
            <a:p>
              <a:pPr algn="ctr"/>
              <a:r>
                <a:rPr lang="th-TH" sz="1800" b="1" dirty="0" smtClean="0"/>
                <a:t>ผู้ประเมิน</a:t>
              </a:r>
              <a:endParaRPr lang="en-US" sz="1800" b="1" dirty="0"/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5563767" y="3001516"/>
            <a:ext cx="1715084" cy="523220"/>
          </a:xfrm>
          <a:prstGeom prst="rect">
            <a:avLst/>
          </a:prstGeom>
          <a:solidFill>
            <a:srgbClr val="92D050"/>
          </a:solidFill>
          <a:ln w="22225">
            <a:solidFill>
              <a:srgbClr val="0066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1400" b="1" dirty="0" smtClean="0">
                <a:cs typeface="+mj-cs"/>
              </a:rPr>
              <a:t>ผ่านการฝึกอบรมหลักสูตร</a:t>
            </a:r>
            <a:br>
              <a:rPr lang="th-TH" sz="1400" b="1" dirty="0" smtClean="0">
                <a:cs typeface="+mj-cs"/>
              </a:rPr>
            </a:br>
            <a:r>
              <a:rPr lang="th-TH" sz="1400" b="1" dirty="0" smtClean="0">
                <a:cs typeface="+mj-cs"/>
              </a:rPr>
              <a:t>การเป็นผู้ประเมิน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322730" y="5138805"/>
            <a:ext cx="2152468" cy="523220"/>
          </a:xfrm>
          <a:prstGeom prst="rect">
            <a:avLst/>
          </a:prstGeom>
          <a:solidFill>
            <a:srgbClr val="92D050"/>
          </a:solidFill>
          <a:ln w="22225">
            <a:solidFill>
              <a:srgbClr val="0066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1400" b="1" dirty="0" smtClean="0">
                <a:cs typeface="+mj-cs"/>
              </a:rPr>
              <a:t>จบ ป.ตรีหรือผ่านการทดสอบมาตรฐานฯ สาขาอาชีพที่เกี่ยวข้อง</a:t>
            </a:r>
          </a:p>
        </p:txBody>
      </p:sp>
      <p:sp>
        <p:nvSpPr>
          <p:cNvPr id="86" name="Up Arrow 85"/>
          <p:cNvSpPr/>
          <p:nvPr/>
        </p:nvSpPr>
        <p:spPr>
          <a:xfrm rot="10800000">
            <a:off x="6254969" y="3607910"/>
            <a:ext cx="288032" cy="166713"/>
          </a:xfrm>
          <a:prstGeom prst="upArrow">
            <a:avLst/>
          </a:prstGeom>
          <a:solidFill>
            <a:srgbClr val="92D05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" name="Up Arrow 90"/>
          <p:cNvSpPr/>
          <p:nvPr/>
        </p:nvSpPr>
        <p:spPr>
          <a:xfrm>
            <a:off x="6251821" y="4836967"/>
            <a:ext cx="288032" cy="258708"/>
          </a:xfrm>
          <a:prstGeom prst="upArrow">
            <a:avLst/>
          </a:prstGeom>
          <a:solidFill>
            <a:srgbClr val="92D05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TextBox 101"/>
          <p:cNvSpPr txBox="1"/>
          <p:nvPr/>
        </p:nvSpPr>
        <p:spPr>
          <a:xfrm>
            <a:off x="202764" y="3990064"/>
            <a:ext cx="1652736" cy="707886"/>
          </a:xfrm>
          <a:prstGeom prst="rect">
            <a:avLst/>
          </a:prstGeom>
          <a:solidFill>
            <a:srgbClr val="FFCC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/>
              <a:t>สร้างคุณสมบัติให้ถูกต้องครบถ้วน</a:t>
            </a:r>
          </a:p>
        </p:txBody>
      </p:sp>
      <p:cxnSp>
        <p:nvCxnSpPr>
          <p:cNvPr id="1031" name="Straight Arrow Connector 1030"/>
          <p:cNvCxnSpPr/>
          <p:nvPr/>
        </p:nvCxnSpPr>
        <p:spPr>
          <a:xfrm>
            <a:off x="921717" y="2881753"/>
            <a:ext cx="0" cy="111600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3" name="Straight Arrow Connector 1032"/>
          <p:cNvCxnSpPr>
            <a:endCxn id="12" idx="1"/>
          </p:cNvCxnSpPr>
          <p:nvPr/>
        </p:nvCxnSpPr>
        <p:spPr>
          <a:xfrm flipV="1">
            <a:off x="1835696" y="4399514"/>
            <a:ext cx="1828198" cy="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18"/>
          <p:cNvSpPr/>
          <p:nvPr/>
        </p:nvSpPr>
        <p:spPr>
          <a:xfrm>
            <a:off x="827584" y="4801715"/>
            <a:ext cx="3355676" cy="864000"/>
          </a:xfrm>
          <a:prstGeom prst="rect">
            <a:avLst/>
          </a:prstGeom>
          <a:solidFill>
            <a:srgbClr val="FFFF99"/>
          </a:solidFill>
          <a:ln>
            <a:solidFill>
              <a:srgbClr val="FF9900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800" b="1" dirty="0" smtClean="0">
                <a:solidFill>
                  <a:schemeClr val="tx1"/>
                </a:solidFill>
              </a:rPr>
              <a:t>ผู้ประเมิน </a:t>
            </a:r>
            <a:r>
              <a:rPr lang="en-US" sz="1600" b="1" dirty="0" smtClean="0">
                <a:solidFill>
                  <a:schemeClr val="tx1"/>
                </a:solidFill>
              </a:rPr>
              <a:t>:</a:t>
            </a:r>
            <a:r>
              <a:rPr lang="en-US" sz="1800" b="1" dirty="0" smtClean="0">
                <a:solidFill>
                  <a:schemeClr val="tx1"/>
                </a:solidFill>
              </a:rPr>
              <a:t> </a:t>
            </a:r>
            <a:r>
              <a:rPr lang="th-TH" sz="1800" b="1" dirty="0" smtClean="0">
                <a:solidFill>
                  <a:schemeClr val="tx1"/>
                </a:solidFill>
              </a:rPr>
              <a:t>บุคคลซึ่งได้รับการขึ้นทะเบียนให้ทำ          </a:t>
            </a:r>
          </a:p>
          <a:p>
            <a:pPr algn="ctr"/>
            <a:r>
              <a:rPr lang="th-TH" sz="1800" b="1" dirty="0">
                <a:solidFill>
                  <a:schemeClr val="tx1"/>
                </a:solidFill>
              </a:rPr>
              <a:t> </a:t>
            </a:r>
            <a:r>
              <a:rPr lang="th-TH" sz="1800" b="1" dirty="0" smtClean="0">
                <a:solidFill>
                  <a:schemeClr val="tx1"/>
                </a:solidFill>
              </a:rPr>
              <a:t>                  หน้าที่ประเมินผู้ขอหนังสือรับรองความรู้ความสามารถ</a:t>
            </a:r>
            <a:endParaRPr lang="en-US" sz="1800" b="1" dirty="0">
              <a:solidFill>
                <a:schemeClr val="tx1"/>
              </a:solidFill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7338413" y="5240548"/>
            <a:ext cx="17252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2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2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2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2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  <p:sp>
        <p:nvSpPr>
          <p:cNvPr id="47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6930095" y="5042109"/>
            <a:ext cx="2133600" cy="396876"/>
          </a:xfrm>
        </p:spPr>
        <p:txBody>
          <a:bodyPr/>
          <a:lstStyle/>
          <a:p>
            <a:pPr>
              <a:defRPr/>
            </a:pPr>
            <a:fld id="{1179B9F3-F1EE-4A1B-888E-6767006D9686}" type="slidenum">
              <a:rPr lang="en-US" smtClean="0"/>
              <a:pPr>
                <a:defRPr/>
              </a:pPr>
              <a:t>39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54584397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รูปห้าเหลี่ยม 8"/>
          <p:cNvSpPr/>
          <p:nvPr/>
        </p:nvSpPr>
        <p:spPr>
          <a:xfrm rot="5400000">
            <a:off x="2933412" y="-496214"/>
            <a:ext cx="3528392" cy="7308000"/>
          </a:xfrm>
          <a:prstGeom prst="homePlate">
            <a:avLst>
              <a:gd name="adj" fmla="val 7806"/>
            </a:avLst>
          </a:prstGeom>
          <a:solidFill>
            <a:srgbClr val="92D05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1" name="Slide Number Placeholder 4"/>
          <p:cNvSpPr txBox="1">
            <a:spLocks/>
          </p:cNvSpPr>
          <p:nvPr/>
        </p:nvSpPr>
        <p:spPr bwMode="auto">
          <a:xfrm>
            <a:off x="6137278" y="5465832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40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1" name="Title 1"/>
          <p:cNvSpPr txBox="1">
            <a:spLocks/>
          </p:cNvSpPr>
          <p:nvPr/>
        </p:nvSpPr>
        <p:spPr>
          <a:xfrm>
            <a:off x="1307929" y="162738"/>
            <a:ext cx="7776000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การขึ้นทะเบียนเป็นองค์กรอาชีพ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66167" y="1393590"/>
            <a:ext cx="7272808" cy="3240360"/>
          </a:xfrm>
          <a:prstGeom prst="rect">
            <a:avLst/>
          </a:prstGeom>
          <a:solidFill>
            <a:srgbClr val="92D050"/>
          </a:solidFill>
        </p:spPr>
        <p:txBody>
          <a:bodyPr wrap="square" lIns="81043" tIns="40522" rIns="81043" bIns="40522" rtlCol="0">
            <a:spAutoFit/>
          </a:bodyPr>
          <a:lstStyle/>
          <a:p>
            <a:pPr algn="thaiDist"/>
            <a:r>
              <a:rPr lang="th-TH" sz="4400" b="1" kern="0" spc="89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องค์กรอาชีพ</a:t>
            </a:r>
          </a:p>
          <a:p>
            <a:pPr algn="thaiDist"/>
            <a:r>
              <a:rPr lang="th-TH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ความหมาย</a:t>
            </a:r>
            <a:r>
              <a:rPr lang="th-TH" sz="32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 กลุ่มบุคคลหรือสถาบันที่มีวัตถุประสงค์ในการส่งเสริมการประกอบอาชีพซึ่งคณะกรรมการได้รับรองให้มีสิทธิและหน้าที่ตามพระราชบัญญัตินี้ ทั้งนี้ ตามหลักเกณฑ์วิธีการและเงื่อนไขที่คณะกรรมการประกาศกำหนด และให้หมายความรวมถึงองค์กรวิชาชีพตามกฎหมายอื่นด้วย</a:t>
            </a:r>
            <a:endParaRPr lang="th-TH" sz="3200" b="1" kern="0" spc="89" dirty="0" smtClean="0">
              <a:solidFill>
                <a:srgbClr val="00206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86554" y="4873724"/>
            <a:ext cx="7240546" cy="613014"/>
          </a:xfrm>
          <a:prstGeom prst="rect">
            <a:avLst/>
          </a:prstGeom>
          <a:solidFill>
            <a:srgbClr val="FFFF00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lIns="81043" tIns="40522" rIns="81043" bIns="40522" rtlCol="0" anchor="ctr">
            <a:noAutofit/>
          </a:bodyPr>
          <a:lstStyle/>
          <a:p>
            <a:pPr algn="thaiDist">
              <a:buSzPct val="60000"/>
            </a:pPr>
            <a:r>
              <a:rPr lang="th-TH" sz="2400" b="1" kern="0" spc="177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สิทธิขององค์กรอาชีพ </a:t>
            </a:r>
            <a:r>
              <a:rPr lang="en-US" sz="2400" b="1" kern="0" spc="177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sz="2400" b="1" kern="0" spc="177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ขอรับรองเป็นศูนย์ประเมินความรู้ความสามารถ</a:t>
            </a:r>
          </a:p>
        </p:txBody>
      </p:sp>
    </p:spTree>
    <p:extLst>
      <p:ext uri="{BB962C8B-B14F-4D97-AF65-F5344CB8AC3E}">
        <p14:creationId xmlns:p14="http://schemas.microsoft.com/office/powerpoint/2010/main" val="305023611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รูปห้าเหลี่ยม 8"/>
          <p:cNvSpPr/>
          <p:nvPr/>
        </p:nvSpPr>
        <p:spPr>
          <a:xfrm rot="5400000">
            <a:off x="2717369" y="-328429"/>
            <a:ext cx="4176462" cy="7668000"/>
          </a:xfrm>
          <a:prstGeom prst="homePlate">
            <a:avLst>
              <a:gd name="adj" fmla="val 5990"/>
            </a:avLst>
          </a:prstGeom>
          <a:solidFill>
            <a:srgbClr val="FFFF00"/>
          </a:solidFill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1" name="Slide Number Placeholder 4"/>
          <p:cNvSpPr txBox="1">
            <a:spLocks/>
          </p:cNvSpPr>
          <p:nvPr/>
        </p:nvSpPr>
        <p:spPr bwMode="auto">
          <a:xfrm>
            <a:off x="6137278" y="5465832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41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1" name="Title 1"/>
          <p:cNvSpPr txBox="1">
            <a:spLocks/>
          </p:cNvSpPr>
          <p:nvPr/>
        </p:nvSpPr>
        <p:spPr>
          <a:xfrm>
            <a:off x="1307929" y="234746"/>
            <a:ext cx="7776000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การขึ้นทะเบียนเป็นองค์กรอาชีพ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94875" y="1429213"/>
            <a:ext cx="7632848" cy="3898265"/>
          </a:xfrm>
          <a:prstGeom prst="rect">
            <a:avLst/>
          </a:prstGeom>
          <a:solidFill>
            <a:srgbClr val="FFFF00"/>
          </a:solidFill>
        </p:spPr>
        <p:txBody>
          <a:bodyPr wrap="square" lIns="81043" tIns="40522" rIns="81043" bIns="40522" rtlCol="0" anchor="t">
            <a:spAutoFit/>
          </a:bodyPr>
          <a:lstStyle/>
          <a:p>
            <a:pPr algn="thaiDist"/>
            <a:r>
              <a:rPr lang="th-TH" sz="4400" b="1" kern="0" spc="89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คุณสมบัติ</a:t>
            </a:r>
          </a:p>
          <a:p>
            <a:pPr indent="-320796" algn="thaiDist"/>
            <a:r>
              <a:rPr lang="th-TH" sz="34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กลุ่มบุคคลหรือสถาบันที่จะขอให้คณะกรรมการส่งเสริมการพัฒนาฝีมือแรงงานรับรองให้เป็นองค์กรอาชีพตามพระราชบัญญัตินี้</a:t>
            </a:r>
          </a:p>
          <a:p>
            <a:pPr marL="320796" indent="-320796" algn="thaiDist">
              <a:buFont typeface="+mj-lt"/>
              <a:buAutoNum type="arabicPeriod"/>
            </a:pPr>
            <a:r>
              <a:rPr lang="th-TH" sz="34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ต้องเป็นนิติบุคคลตามกฎหมาย</a:t>
            </a:r>
          </a:p>
          <a:p>
            <a:pPr marL="320796" indent="-320796" algn="thaiDist">
              <a:buFont typeface="+mj-lt"/>
              <a:buAutoNum type="arabicPeriod"/>
            </a:pPr>
            <a:r>
              <a:rPr lang="th-TH" sz="34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มีวัตถุประสงค์ในการส่งเสริมการประกอบอาชีพในสาขาที่ขอให้รับรอง</a:t>
            </a:r>
          </a:p>
        </p:txBody>
      </p:sp>
    </p:spTree>
    <p:extLst>
      <p:ext uri="{BB962C8B-B14F-4D97-AF65-F5344CB8AC3E}">
        <p14:creationId xmlns:p14="http://schemas.microsoft.com/office/powerpoint/2010/main" val="305023611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lide Number Placeholder 4"/>
          <p:cNvSpPr txBox="1">
            <a:spLocks/>
          </p:cNvSpPr>
          <p:nvPr/>
        </p:nvSpPr>
        <p:spPr bwMode="auto">
          <a:xfrm>
            <a:off x="6137278" y="5465832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42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1" name="Title 1"/>
          <p:cNvSpPr txBox="1">
            <a:spLocks/>
          </p:cNvSpPr>
          <p:nvPr/>
        </p:nvSpPr>
        <p:spPr>
          <a:xfrm>
            <a:off x="1307929" y="162738"/>
            <a:ext cx="7776000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การขึ้นทะเบียนเป็นองค์กรอาชีพ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71600" y="1417340"/>
            <a:ext cx="7577457" cy="3024336"/>
          </a:xfrm>
          <a:prstGeom prst="rect">
            <a:avLst/>
          </a:prstGeom>
          <a:solidFill>
            <a:srgbClr val="0070C0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lIns="81043" tIns="40522" rIns="81043" bIns="40522" rtlCol="0" anchor="t">
            <a:noAutofit/>
          </a:bodyPr>
          <a:lstStyle/>
          <a:p>
            <a:pPr marL="320796" indent="-320796" algn="thaiDist"/>
            <a:r>
              <a:rPr lang="th-TH" sz="4400" b="1" kern="0" spc="89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เอกสารประกอบการยื่นขอ</a:t>
            </a:r>
          </a:p>
          <a:p>
            <a:pPr marL="320796" indent="-320796" algn="thaiDist">
              <a:buFont typeface="+mj-lt"/>
              <a:buAutoNum type="arabicPeriod"/>
            </a:pPr>
            <a:r>
              <a:rPr lang="th-TH" sz="2800" b="1" kern="0" spc="89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แบบ </a:t>
            </a:r>
            <a:r>
              <a:rPr lang="th-TH" sz="2800" b="1" kern="0" spc="89" dirty="0" err="1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คร.</a:t>
            </a:r>
            <a:r>
              <a:rPr lang="th-TH" sz="2800" b="1" kern="0" spc="89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  คำขอรับรองเป็นองค์กรอาชีพ</a:t>
            </a:r>
          </a:p>
          <a:p>
            <a:pPr marL="320796" indent="-320796" algn="thaiDist">
              <a:buFont typeface="+mj-lt"/>
              <a:buAutoNum type="arabicPeriod"/>
            </a:pPr>
            <a:r>
              <a:rPr lang="th-TH" sz="2800" b="1" kern="0" spc="89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สำเนาหนังสือแสดงการจดทะเบียนนิติบุคคลและวัตถุประสงค์</a:t>
            </a:r>
          </a:p>
          <a:p>
            <a:pPr marL="320796" indent="-320796" algn="thaiDist">
              <a:buFont typeface="+mj-lt"/>
              <a:buAutoNum type="arabicPeriod"/>
            </a:pPr>
            <a:r>
              <a:rPr lang="th-TH" sz="2800" b="1" kern="0" spc="89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หนังสือที่แสดงว่าเป็นผู้มีอำนาจทำการแทนนิติบุคคล หรือ หนังสือมอบอำนาจให้กระทำการแทนนิติบุคคล</a:t>
            </a:r>
          </a:p>
          <a:p>
            <a:pPr marL="320796" indent="-320796" algn="thaiDist">
              <a:buFont typeface="+mj-lt"/>
              <a:buAutoNum type="arabicPeriod"/>
            </a:pPr>
            <a:r>
              <a:rPr lang="th-TH" sz="2800" b="1" kern="0" spc="89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สำเนาบัตรประจำตัวประชาชนของผู้ยื่นคำขอ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99592" y="4585692"/>
            <a:ext cx="7669231" cy="830997"/>
          </a:xfrm>
          <a:prstGeom prst="rect">
            <a:avLst/>
          </a:prstGeom>
          <a:solidFill>
            <a:srgbClr val="92D050"/>
          </a:solidFill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thaiDist"/>
            <a:r>
              <a:rPr lang="th-TH" sz="24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การยื่นคำขอในกรุงเทพมหานครให้ยื่น ณ กรมพัฒนาฝีมือแรงงาน ในจังหวัดอื่นให้ยื่น ณ หน่วยงานของกรมพัฒนาฝีมือแรงงาน ที่ผู้ยื่นคำขอตั้งอยู่ในเขตพื้นที่</a:t>
            </a:r>
            <a:endParaRPr lang="th-TH" sz="2400" b="1" dirty="0">
              <a:solidFill>
                <a:srgbClr val="00206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089753172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คำบรรยายภาพแบบสี่เหลี่ยม 7"/>
          <p:cNvSpPr/>
          <p:nvPr/>
        </p:nvSpPr>
        <p:spPr>
          <a:xfrm>
            <a:off x="1907704" y="1453796"/>
            <a:ext cx="4500000" cy="4068000"/>
          </a:xfrm>
          <a:prstGeom prst="wedgeRectCallout">
            <a:avLst>
              <a:gd name="adj1" fmla="val 66112"/>
              <a:gd name="adj2" fmla="val -8607"/>
            </a:avLst>
          </a:prstGeom>
          <a:solidFill>
            <a:srgbClr val="CC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1" name="Slide Number Placeholder 4"/>
          <p:cNvSpPr txBox="1">
            <a:spLocks/>
          </p:cNvSpPr>
          <p:nvPr/>
        </p:nvSpPr>
        <p:spPr bwMode="auto">
          <a:xfrm>
            <a:off x="6137278" y="5465832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43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1" name="Title 1"/>
          <p:cNvSpPr txBox="1">
            <a:spLocks/>
          </p:cNvSpPr>
          <p:nvPr/>
        </p:nvSpPr>
        <p:spPr>
          <a:xfrm>
            <a:off x="1307929" y="162738"/>
            <a:ext cx="7776000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แบบหนังสือรับรอง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1026" name="Picture 2"/>
          <p:cNvPicPr preferRelativeResize="0">
            <a:picLocks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11241" y="1441090"/>
            <a:ext cx="4500000" cy="406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C:\Program Files\Microsoft Office\MEDIA\CAGCAT10\j0195812.wmf">
            <a:hlinkClick r:id="rId3" action="ppaction://hlinkfile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22572" y="4225652"/>
            <a:ext cx="1329748" cy="1368152"/>
          </a:xfrm>
          <a:prstGeom prst="rect">
            <a:avLst/>
          </a:prstGeom>
          <a:noFill/>
        </p:spPr>
      </p:pic>
      <p:pic>
        <p:nvPicPr>
          <p:cNvPr id="10" name="รูปภาพ 9" descr="CA9WWR5H.jpg">
            <a:hlinkClick r:id="rId5" action="ppaction://hlinkfile"/>
          </p:cNvPr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876256" y="2353444"/>
            <a:ext cx="1895611" cy="1872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753172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6588224" y="5305772"/>
            <a:ext cx="2133600" cy="396876"/>
          </a:xfrm>
        </p:spPr>
        <p:txBody>
          <a:bodyPr/>
          <a:lstStyle/>
          <a:p>
            <a:pPr>
              <a:defRPr/>
            </a:pPr>
            <a:fld id="{1179B9F3-F1EE-4A1B-888E-6767006D9686}" type="slidenum">
              <a:rPr lang="en-US" smtClean="0"/>
              <a:pPr>
                <a:defRPr/>
              </a:pPr>
              <a:t>44</a:t>
            </a:fld>
            <a:endParaRPr lang="th-TH" dirty="0"/>
          </a:p>
        </p:txBody>
      </p:sp>
      <p:sp>
        <p:nvSpPr>
          <p:cNvPr id="3" name="TextBox 2"/>
          <p:cNvSpPr txBox="1"/>
          <p:nvPr/>
        </p:nvSpPr>
        <p:spPr>
          <a:xfrm>
            <a:off x="1547664" y="193204"/>
            <a:ext cx="7415100" cy="954107"/>
          </a:xfrm>
          <a:prstGeom prst="rect">
            <a:avLst/>
          </a:prstGeom>
          <a:solidFill>
            <a:srgbClr val="CCFFFF"/>
          </a:solidFill>
          <a:ln w="19050">
            <a:solidFill>
              <a:srgbClr val="0000CC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การรับรองเป็นองค์กรอาชีพ</a:t>
            </a:r>
          </a:p>
          <a:p>
            <a:pPr algn="ctr"/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ตาม พ.ร.บ.ส่งเสริมการพัฒนาฝีมือแรงงาน (ฉบับที่ 2) พ.ศ.2557</a:t>
            </a:r>
            <a:endParaRPr lang="en-US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580113" y="1708454"/>
            <a:ext cx="14600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b="1" dirty="0" smtClean="0"/>
              <a:t>นายทะเบียน</a:t>
            </a:r>
            <a:endParaRPr lang="en-US" sz="2000" b="1" dirty="0"/>
          </a:p>
        </p:txBody>
      </p:sp>
      <p:cxnSp>
        <p:nvCxnSpPr>
          <p:cNvPr id="2066" name="Straight Arrow Connector 2065"/>
          <p:cNvCxnSpPr/>
          <p:nvPr/>
        </p:nvCxnSpPr>
        <p:spPr>
          <a:xfrm>
            <a:off x="5651204" y="2347788"/>
            <a:ext cx="277325" cy="0"/>
          </a:xfrm>
          <a:prstGeom prst="straightConnector1">
            <a:avLst/>
          </a:prstGeom>
          <a:ln w="19050">
            <a:solidFill>
              <a:schemeClr val="tx1"/>
            </a:solidFill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/>
          <p:nvPr/>
        </p:nvCxnSpPr>
        <p:spPr>
          <a:xfrm>
            <a:off x="5644996" y="2107813"/>
            <a:ext cx="277325" cy="0"/>
          </a:xfrm>
          <a:prstGeom prst="straightConnector1">
            <a:avLst/>
          </a:prstGeom>
          <a:ln w="19050">
            <a:solidFill>
              <a:schemeClr val="tx1"/>
            </a:solidFill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469260" y="1423357"/>
            <a:ext cx="1944216" cy="707886"/>
          </a:xfrm>
          <a:prstGeom prst="rect">
            <a:avLst/>
          </a:prstGeom>
          <a:solidFill>
            <a:srgbClr val="FFCC99"/>
          </a:solidFill>
          <a:ln w="22225"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/>
              <a:t>กลุ่มบุคคลหรือสถาบัน</a:t>
            </a:r>
            <a:br>
              <a:rPr lang="th-TH" sz="2000" b="1" dirty="0" smtClean="0"/>
            </a:br>
            <a:r>
              <a:rPr lang="th-TH" sz="2000" b="1" dirty="0" smtClean="0"/>
              <a:t>ที่มีสถานะเป็นนิติบุคคล</a:t>
            </a:r>
            <a:endParaRPr lang="en-US" sz="2000" b="1" dirty="0"/>
          </a:p>
        </p:txBody>
      </p:sp>
      <p:grpSp>
        <p:nvGrpSpPr>
          <p:cNvPr id="5" name="Group 4"/>
          <p:cNvGrpSpPr/>
          <p:nvPr/>
        </p:nvGrpSpPr>
        <p:grpSpPr>
          <a:xfrm>
            <a:off x="4503543" y="1418098"/>
            <a:ext cx="3265691" cy="1057395"/>
            <a:chOff x="1547664" y="3960679"/>
            <a:chExt cx="3796254" cy="1268872"/>
          </a:xfrm>
        </p:grpSpPr>
        <p:sp>
          <p:nvSpPr>
            <p:cNvPr id="6" name="TextBox 5"/>
            <p:cNvSpPr txBox="1"/>
            <p:nvPr/>
          </p:nvSpPr>
          <p:spPr>
            <a:xfrm>
              <a:off x="1567720" y="4380089"/>
              <a:ext cx="3776198" cy="849462"/>
            </a:xfrm>
            <a:prstGeom prst="rect">
              <a:avLst/>
            </a:prstGeom>
            <a:solidFill>
              <a:srgbClr val="FFCCFF"/>
            </a:solidFill>
            <a:ln w="22225">
              <a:solidFill>
                <a:schemeClr val="tx2"/>
              </a:solidFill>
            </a:ln>
          </p:spPr>
          <p:txBody>
            <a:bodyPr wrap="square" rtlCol="0">
              <a:spAutoFit/>
            </a:bodyPr>
            <a:lstStyle/>
            <a:p>
              <a:pPr marL="342900" indent="-342900">
                <a:buBlip>
                  <a:blip r:embed="rId2"/>
                </a:buBlip>
              </a:pPr>
              <a:r>
                <a:rPr lang="th-TH" sz="2000" b="1" dirty="0" smtClean="0"/>
                <a:t>กรุงเทพฯ</a:t>
              </a:r>
              <a:r>
                <a:rPr lang="th-TH" sz="2000" b="1" dirty="0"/>
                <a:t> </a:t>
              </a:r>
              <a:r>
                <a:rPr lang="th-TH" sz="2000" b="1" dirty="0" smtClean="0"/>
                <a:t>        </a:t>
              </a:r>
              <a:r>
                <a:rPr lang="th-TH" sz="2000" b="1" dirty="0"/>
                <a:t> </a:t>
              </a:r>
              <a:r>
                <a:rPr lang="th-TH" sz="2000" b="1" dirty="0" smtClean="0"/>
                <a:t> </a:t>
              </a:r>
              <a:r>
                <a:rPr lang="th-TH" sz="2000" b="1" dirty="0" err="1" smtClean="0"/>
                <a:t>กพร</a:t>
              </a:r>
              <a:r>
                <a:rPr lang="th-TH" sz="2000" b="1" dirty="0" smtClean="0"/>
                <a:t>.</a:t>
              </a:r>
            </a:p>
            <a:p>
              <a:pPr marL="342900" indent="-342900">
                <a:buBlip>
                  <a:blip r:embed="rId2"/>
                </a:buBlip>
              </a:pPr>
              <a:r>
                <a:rPr lang="th-TH" sz="2000" b="1" dirty="0" smtClean="0"/>
                <a:t>จังหวัดอื่น          หน่วยงาน </a:t>
              </a:r>
              <a:r>
                <a:rPr lang="th-TH" sz="2000" b="1" dirty="0" err="1" smtClean="0"/>
                <a:t>กพร</a:t>
              </a:r>
              <a:r>
                <a:rPr lang="th-TH" sz="2000" b="1" dirty="0" smtClean="0"/>
                <a:t>. ตั้งอยู่</a:t>
              </a:r>
              <a:endParaRPr lang="en-US" sz="2000" b="1" dirty="0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1547664" y="3960679"/>
              <a:ext cx="3776198" cy="480131"/>
            </a:xfrm>
            <a:prstGeom prst="rect">
              <a:avLst/>
            </a:prstGeom>
            <a:solidFill>
              <a:srgbClr val="FFCCFF"/>
            </a:solidFill>
            <a:ln w="22225">
              <a:solidFill>
                <a:schemeClr val="accent6">
                  <a:lumMod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dirty="0" smtClean="0"/>
                <a:t>นายทะเบียน</a:t>
              </a: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2665288" y="1424830"/>
            <a:ext cx="1549034" cy="707886"/>
          </a:xfrm>
          <a:prstGeom prst="rect">
            <a:avLst/>
          </a:prstGeom>
          <a:solidFill>
            <a:srgbClr val="FFCC99"/>
          </a:solidFill>
          <a:ln w="22225"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/>
              <a:t>ยื่นคำขอรับรอง</a:t>
            </a:r>
            <a:br>
              <a:rPr lang="th-TH" sz="2000" b="1" dirty="0" smtClean="0"/>
            </a:br>
            <a:r>
              <a:rPr lang="th-TH" sz="2000" b="1" dirty="0" smtClean="0"/>
              <a:t>ให้เป็นองค์กรอาชีพ</a:t>
            </a:r>
            <a:endParaRPr lang="en-US" sz="20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7426510" y="4855463"/>
            <a:ext cx="1378657" cy="400110"/>
          </a:xfrm>
          <a:prstGeom prst="rect">
            <a:avLst/>
          </a:prstGeom>
          <a:solidFill>
            <a:srgbClr val="FF9900"/>
          </a:solidFill>
          <a:ln w="22225"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C00000"/>
                </a:solidFill>
              </a:rPr>
              <a:t>“</a:t>
            </a:r>
            <a:r>
              <a:rPr lang="th-TH" sz="2000" b="1" dirty="0" smtClean="0">
                <a:solidFill>
                  <a:srgbClr val="C00000"/>
                </a:solidFill>
              </a:rPr>
              <a:t>ไม่</a:t>
            </a:r>
            <a:r>
              <a:rPr lang="en-US" sz="2000" b="1" dirty="0" smtClean="0">
                <a:solidFill>
                  <a:srgbClr val="C00000"/>
                </a:solidFill>
              </a:rPr>
              <a:t>” </a:t>
            </a:r>
            <a:r>
              <a:rPr lang="th-TH" sz="2000" b="1" dirty="0" smtClean="0"/>
              <a:t>รับรอง</a:t>
            </a:r>
            <a:endParaRPr lang="en-US" sz="20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7263168" y="3798955"/>
            <a:ext cx="1803197" cy="707886"/>
          </a:xfrm>
          <a:prstGeom prst="rect">
            <a:avLst/>
          </a:prstGeom>
          <a:noFill/>
          <a:ln w="22225"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/>
              <a:t>คณะกรรมการส่งเสริม</a:t>
            </a:r>
            <a:br>
              <a:rPr lang="th-TH" sz="2000" b="1" dirty="0" smtClean="0"/>
            </a:br>
            <a:r>
              <a:rPr lang="th-TH" sz="2000" b="1" dirty="0" smtClean="0"/>
              <a:t>การพัฒนาฝีมือแรงงาน</a:t>
            </a:r>
            <a:endParaRPr lang="en-US" sz="20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8028384" y="1418098"/>
            <a:ext cx="1008112" cy="1015663"/>
          </a:xfrm>
          <a:prstGeom prst="rect">
            <a:avLst/>
          </a:prstGeom>
          <a:solidFill>
            <a:srgbClr val="FFFF00"/>
          </a:solidFill>
          <a:ln w="22225"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/>
              <a:t>ตรวจสอบคำขอและ</a:t>
            </a:r>
            <a:br>
              <a:rPr lang="th-TH" sz="2000" b="1" dirty="0" smtClean="0"/>
            </a:br>
            <a:r>
              <a:rPr lang="th-TH" sz="2000" b="1" dirty="0" smtClean="0"/>
              <a:t>เอกสาร</a:t>
            </a:r>
            <a:endParaRPr lang="en-US" sz="2000" b="1" dirty="0"/>
          </a:p>
        </p:txBody>
      </p:sp>
      <p:sp>
        <p:nvSpPr>
          <p:cNvPr id="19" name="Right Arrow 18"/>
          <p:cNvSpPr/>
          <p:nvPr/>
        </p:nvSpPr>
        <p:spPr>
          <a:xfrm>
            <a:off x="2413476" y="1603379"/>
            <a:ext cx="251812" cy="264499"/>
          </a:xfrm>
          <a:prstGeom prst="rightArrow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ight Arrow 21"/>
          <p:cNvSpPr/>
          <p:nvPr/>
        </p:nvSpPr>
        <p:spPr>
          <a:xfrm>
            <a:off x="4248454" y="1603673"/>
            <a:ext cx="251812" cy="264499"/>
          </a:xfrm>
          <a:prstGeom prst="rightArrow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ight Arrow 22"/>
          <p:cNvSpPr/>
          <p:nvPr/>
        </p:nvSpPr>
        <p:spPr>
          <a:xfrm>
            <a:off x="7761916" y="1610404"/>
            <a:ext cx="251812" cy="264499"/>
          </a:xfrm>
          <a:prstGeom prst="rightArrow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ight Arrow 23"/>
          <p:cNvSpPr/>
          <p:nvPr/>
        </p:nvSpPr>
        <p:spPr>
          <a:xfrm rot="5400000">
            <a:off x="8063426" y="4519850"/>
            <a:ext cx="288000" cy="324000"/>
          </a:xfrm>
          <a:prstGeom prst="rightArrow">
            <a:avLst/>
          </a:prstGeom>
          <a:solidFill>
            <a:srgbClr val="FFCCFF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ight Arrow 25"/>
          <p:cNvSpPr/>
          <p:nvPr/>
        </p:nvSpPr>
        <p:spPr>
          <a:xfrm rot="10800000">
            <a:off x="6514810" y="3947024"/>
            <a:ext cx="732969" cy="264499"/>
          </a:xfrm>
          <a:prstGeom prst="rightArrow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55" name="TextBox 2054"/>
          <p:cNvSpPr txBox="1"/>
          <p:nvPr/>
        </p:nvSpPr>
        <p:spPr>
          <a:xfrm>
            <a:off x="4968410" y="3792884"/>
            <a:ext cx="1547809" cy="707886"/>
          </a:xfrm>
          <a:prstGeom prst="rect">
            <a:avLst/>
          </a:prstGeom>
          <a:solidFill>
            <a:srgbClr val="92D050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/>
              <a:t>ให้</a:t>
            </a:r>
            <a:r>
              <a:rPr lang="th-TH" sz="2000" b="1" dirty="0"/>
              <a:t>การ</a:t>
            </a:r>
            <a:r>
              <a:rPr lang="th-TH" sz="2000" b="1" dirty="0" smtClean="0"/>
              <a:t>รับรอง      การขึ้นทะเบียน</a:t>
            </a:r>
            <a:endParaRPr lang="en-US" sz="2000" b="1" dirty="0"/>
          </a:p>
        </p:txBody>
      </p:sp>
      <p:grpSp>
        <p:nvGrpSpPr>
          <p:cNvPr id="2070" name="Group 2069"/>
          <p:cNvGrpSpPr/>
          <p:nvPr/>
        </p:nvGrpSpPr>
        <p:grpSpPr>
          <a:xfrm>
            <a:off x="1293366" y="3071848"/>
            <a:ext cx="2688041" cy="1486729"/>
            <a:chOff x="1267484" y="3226388"/>
            <a:chExt cx="2688041" cy="1784075"/>
          </a:xfrm>
        </p:grpSpPr>
        <p:sp>
          <p:nvSpPr>
            <p:cNvPr id="15" name="TextBox 14"/>
            <p:cNvSpPr txBox="1"/>
            <p:nvPr/>
          </p:nvSpPr>
          <p:spPr>
            <a:xfrm>
              <a:off x="1835696" y="3791667"/>
              <a:ext cx="2119829" cy="1218796"/>
            </a:xfrm>
            <a:prstGeom prst="rect">
              <a:avLst/>
            </a:prstGeom>
            <a:solidFill>
              <a:srgbClr val="92D050"/>
            </a:solidFill>
            <a:ln w="22225">
              <a:solidFill>
                <a:srgbClr val="002060"/>
              </a:solidFill>
            </a:ln>
            <a:effectLst>
              <a:glow rad="139700">
                <a:schemeClr val="accent2">
                  <a:satMod val="175000"/>
                  <a:alpha val="40000"/>
                </a:schemeClr>
              </a:glo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u="sng" dirty="0" smtClean="0"/>
                <a:t>นายทะเบียน</a:t>
              </a:r>
              <a:r>
                <a:rPr lang="th-TH" sz="2000" b="1" dirty="0" smtClean="0"/>
                <a:t> </a:t>
              </a:r>
              <a:br>
                <a:rPr lang="th-TH" sz="2000" b="1" dirty="0" smtClean="0"/>
              </a:br>
              <a:r>
                <a:rPr lang="th-TH" sz="2000" b="1" dirty="0" smtClean="0"/>
                <a:t>ออกหนังสือรับรอง</a:t>
              </a:r>
              <a:br>
                <a:rPr lang="th-TH" sz="2000" b="1" dirty="0" smtClean="0"/>
              </a:br>
              <a:r>
                <a:rPr lang="th-TH" sz="2000" b="1" dirty="0" smtClean="0"/>
                <a:t>เป็นองค์กรอาชีพ</a:t>
              </a:r>
              <a:endParaRPr lang="en-US" sz="2000" b="1" dirty="0"/>
            </a:p>
          </p:txBody>
        </p:sp>
        <p:pic>
          <p:nvPicPr>
            <p:cNvPr id="2056" name="Picture 4" descr="C:\Program Files (x86)\Microsoft Office\MEDIA\CAGCAT10\j0205462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67484" y="3226388"/>
              <a:ext cx="971148" cy="9662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56" name="Right Arrow 55"/>
          <p:cNvSpPr/>
          <p:nvPr/>
        </p:nvSpPr>
        <p:spPr>
          <a:xfrm rot="10800000">
            <a:off x="4013187" y="3935123"/>
            <a:ext cx="938374" cy="264499"/>
          </a:xfrm>
          <a:prstGeom prst="rightArrow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68" name="Bent-Up Arrow 2067"/>
          <p:cNvSpPr/>
          <p:nvPr/>
        </p:nvSpPr>
        <p:spPr>
          <a:xfrm flipH="1">
            <a:off x="745400" y="2353444"/>
            <a:ext cx="1095926" cy="1890623"/>
          </a:xfrm>
          <a:prstGeom prst="bentUpArrow">
            <a:avLst>
              <a:gd name="adj1" fmla="val 20277"/>
              <a:gd name="adj2" fmla="val 21064"/>
              <a:gd name="adj3" fmla="val 25000"/>
            </a:avLst>
          </a:prstGeom>
          <a:solidFill>
            <a:srgbClr val="92D05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TextBox 38"/>
          <p:cNvSpPr txBox="1"/>
          <p:nvPr/>
        </p:nvSpPr>
        <p:spPr>
          <a:xfrm>
            <a:off x="8008894" y="2752643"/>
            <a:ext cx="1056008" cy="707886"/>
          </a:xfrm>
          <a:prstGeom prst="rect">
            <a:avLst/>
          </a:prstGeom>
          <a:solidFill>
            <a:srgbClr val="FFFF00"/>
          </a:solidFill>
          <a:ln w="222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/>
              <a:t>ถูกต้องครบถ้วน</a:t>
            </a:r>
            <a:endParaRPr lang="en-US" sz="2000" b="1" dirty="0"/>
          </a:p>
        </p:txBody>
      </p:sp>
      <p:sp>
        <p:nvSpPr>
          <p:cNvPr id="41" name="TextBox 40"/>
          <p:cNvSpPr txBox="1"/>
          <p:nvPr/>
        </p:nvSpPr>
        <p:spPr>
          <a:xfrm>
            <a:off x="4658263" y="4668219"/>
            <a:ext cx="1897812" cy="707886"/>
          </a:xfrm>
          <a:prstGeom prst="rect">
            <a:avLst/>
          </a:prstGeom>
          <a:solidFill>
            <a:srgbClr val="FF9900"/>
          </a:solidFill>
          <a:ln w="22225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/>
              <a:t>นายทะเบียนแจ้งเป็นหนังสือพร้อมเหตุผล</a:t>
            </a:r>
            <a:endParaRPr lang="en-US" sz="2000" b="1" dirty="0"/>
          </a:p>
        </p:txBody>
      </p:sp>
      <p:sp>
        <p:nvSpPr>
          <p:cNvPr id="21" name="Down Arrow 20"/>
          <p:cNvSpPr/>
          <p:nvPr/>
        </p:nvSpPr>
        <p:spPr>
          <a:xfrm>
            <a:off x="8376249" y="2458529"/>
            <a:ext cx="301924" cy="280358"/>
          </a:xfrm>
          <a:prstGeom prst="downArrow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Down Arrow 42"/>
          <p:cNvSpPr/>
          <p:nvPr/>
        </p:nvSpPr>
        <p:spPr>
          <a:xfrm>
            <a:off x="8347495" y="3472693"/>
            <a:ext cx="301924" cy="292340"/>
          </a:xfrm>
          <a:prstGeom prst="downArrow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ight Arrow 43"/>
          <p:cNvSpPr/>
          <p:nvPr/>
        </p:nvSpPr>
        <p:spPr>
          <a:xfrm rot="10800000">
            <a:off x="6573329" y="4875408"/>
            <a:ext cx="828137" cy="264499"/>
          </a:xfrm>
          <a:prstGeom prst="rightArrow">
            <a:avLst/>
          </a:prstGeom>
          <a:solidFill>
            <a:srgbClr val="FFCCFF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Bent-Up Arrow 44"/>
          <p:cNvSpPr/>
          <p:nvPr/>
        </p:nvSpPr>
        <p:spPr>
          <a:xfrm flipH="1">
            <a:off x="836762" y="4304657"/>
            <a:ext cx="3819698" cy="839710"/>
          </a:xfrm>
          <a:prstGeom prst="bentUpArrow">
            <a:avLst>
              <a:gd name="adj1" fmla="val 20277"/>
              <a:gd name="adj2" fmla="val 21492"/>
              <a:gd name="adj3" fmla="val 25000"/>
            </a:avLst>
          </a:prstGeom>
          <a:solidFill>
            <a:srgbClr val="FFCCFF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TextBox 57"/>
          <p:cNvSpPr txBox="1"/>
          <p:nvPr/>
        </p:nvSpPr>
        <p:spPr>
          <a:xfrm>
            <a:off x="6716359" y="5214600"/>
            <a:ext cx="2032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4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  <p:cxnSp>
        <p:nvCxnSpPr>
          <p:cNvPr id="67" name="Straight Arrow Connector 66"/>
          <p:cNvCxnSpPr/>
          <p:nvPr/>
        </p:nvCxnSpPr>
        <p:spPr>
          <a:xfrm>
            <a:off x="5734837" y="2120660"/>
            <a:ext cx="277325" cy="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Arrow Connector 74"/>
          <p:cNvCxnSpPr/>
          <p:nvPr/>
        </p:nvCxnSpPr>
        <p:spPr>
          <a:xfrm>
            <a:off x="5734837" y="2347788"/>
            <a:ext cx="277325" cy="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136311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1307929" y="162738"/>
            <a:ext cx="7776000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ศูนย์ประเมินความรู้ความสามารถ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Flowchart: Alternate Process 3"/>
          <p:cNvSpPr/>
          <p:nvPr/>
        </p:nvSpPr>
        <p:spPr>
          <a:xfrm>
            <a:off x="2843808" y="1309707"/>
            <a:ext cx="3412072" cy="720080"/>
          </a:xfrm>
          <a:prstGeom prst="flowChartAlternateProcess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43" tIns="40522" rIns="81043" bIns="40522" rtlCol="0" anchor="ctr"/>
          <a:lstStyle/>
          <a:p>
            <a:pPr algn="ctr"/>
            <a:r>
              <a:rPr lang="th-TH" sz="2400" b="1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ศูนย์ประเมินความรู้ความสามารถ</a:t>
            </a:r>
            <a:endParaRPr lang="th-TH" sz="2400" b="1" spc="89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" name="Flowchart: Alternate Process 4"/>
          <p:cNvSpPr/>
          <p:nvPr/>
        </p:nvSpPr>
        <p:spPr>
          <a:xfrm>
            <a:off x="827584" y="2108577"/>
            <a:ext cx="3202209" cy="660073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43" tIns="40522" rIns="81043" bIns="40522" rtlCol="0" anchor="ctr"/>
          <a:lstStyle/>
          <a:p>
            <a:pPr algn="ctr"/>
            <a:r>
              <a:rPr lang="th-TH" sz="2100" b="1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ศูนย์ประเมินความรู้ความสามารถ</a:t>
            </a:r>
          </a:p>
          <a:p>
            <a:pPr algn="ctr"/>
            <a:r>
              <a:rPr lang="th-TH" sz="2100" b="1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กลาง</a:t>
            </a:r>
            <a:endParaRPr lang="th-TH" sz="2100" b="1" spc="89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Flowchart: Alternate Process 5"/>
          <p:cNvSpPr/>
          <p:nvPr/>
        </p:nvSpPr>
        <p:spPr>
          <a:xfrm>
            <a:off x="4936956" y="2108577"/>
            <a:ext cx="3202209" cy="660073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43" tIns="40522" rIns="81043" bIns="40522" rtlCol="0" anchor="ctr"/>
          <a:lstStyle/>
          <a:p>
            <a:pPr algn="ctr"/>
            <a:r>
              <a:rPr lang="th-TH" sz="2100" b="1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ศูนย์ประเมินความรู้ความสามารถ</a:t>
            </a:r>
          </a:p>
          <a:p>
            <a:pPr algn="ctr"/>
            <a:r>
              <a:rPr lang="th-TH" sz="2100" b="1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ม. 26/4(2)</a:t>
            </a:r>
            <a:endParaRPr lang="th-TH" sz="2100" b="1" spc="89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Flowchart: Alternate Process 6"/>
          <p:cNvSpPr/>
          <p:nvPr/>
        </p:nvSpPr>
        <p:spPr>
          <a:xfrm>
            <a:off x="1558742" y="2912194"/>
            <a:ext cx="2471051" cy="330037"/>
          </a:xfrm>
          <a:prstGeom prst="flowChartAlternateProcess">
            <a:avLst/>
          </a:prstGeom>
          <a:solidFill>
            <a:schemeClr val="bg1">
              <a:lumMod val="95000"/>
            </a:schemeClr>
          </a:solidFill>
          <a:ln w="9525"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43" tIns="40522" rIns="81043" bIns="40522" rtlCol="0" anchor="ctr"/>
          <a:lstStyle/>
          <a:p>
            <a:pPr algn="ctr"/>
            <a:r>
              <a:rPr lang="th-TH" sz="2100" b="1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สพภ.</a:t>
            </a:r>
            <a:endParaRPr lang="th-TH" sz="2100" b="1" spc="89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Flowchart: Alternate Process 7"/>
          <p:cNvSpPr/>
          <p:nvPr/>
        </p:nvSpPr>
        <p:spPr>
          <a:xfrm>
            <a:off x="1558742" y="3398720"/>
            <a:ext cx="2471051" cy="330037"/>
          </a:xfrm>
          <a:prstGeom prst="flowChartAlternateProcess">
            <a:avLst/>
          </a:prstGeom>
          <a:solidFill>
            <a:schemeClr val="bg1">
              <a:lumMod val="95000"/>
            </a:schemeClr>
          </a:solidFill>
          <a:ln w="9525"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43" tIns="40522" rIns="81043" bIns="40522" rtlCol="0" anchor="ctr"/>
          <a:lstStyle/>
          <a:p>
            <a:pPr algn="ctr"/>
            <a:r>
              <a:rPr lang="th-TH" sz="2100" b="1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ศพจ.</a:t>
            </a:r>
            <a:endParaRPr lang="th-TH" sz="2100" b="1" spc="89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Flowchart: Alternate Process 8"/>
          <p:cNvSpPr/>
          <p:nvPr/>
        </p:nvSpPr>
        <p:spPr>
          <a:xfrm>
            <a:off x="1558742" y="3878773"/>
            <a:ext cx="2471051" cy="330037"/>
          </a:xfrm>
          <a:prstGeom prst="flowChartAlternateProcess">
            <a:avLst/>
          </a:prstGeom>
          <a:solidFill>
            <a:schemeClr val="bg1">
              <a:lumMod val="95000"/>
            </a:schemeClr>
          </a:solidFill>
          <a:ln w="9525"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43" tIns="40522" rIns="81043" bIns="40522" rtlCol="0" anchor="ctr"/>
          <a:lstStyle/>
          <a:p>
            <a:pPr algn="ctr"/>
            <a:r>
              <a:rPr lang="th-TH" sz="2100" b="1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ศพร.กทม.</a:t>
            </a:r>
            <a:endParaRPr lang="th-TH" sz="2100" b="1" spc="89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Flowchart: Alternate Process 9"/>
          <p:cNvSpPr/>
          <p:nvPr/>
        </p:nvSpPr>
        <p:spPr>
          <a:xfrm>
            <a:off x="1558742" y="4328824"/>
            <a:ext cx="2471051" cy="330037"/>
          </a:xfrm>
          <a:prstGeom prst="flowChartAlternateProcess">
            <a:avLst/>
          </a:prstGeom>
          <a:solidFill>
            <a:schemeClr val="bg1">
              <a:lumMod val="95000"/>
            </a:schemeClr>
          </a:solidFill>
          <a:ln w="9525"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43" tIns="40522" rIns="81043" bIns="40522" rtlCol="0" anchor="ctr"/>
          <a:lstStyle/>
          <a:p>
            <a:pPr algn="ctr"/>
            <a:r>
              <a:rPr lang="th-TH" sz="2100" b="1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รร.</a:t>
            </a:r>
            <a:endParaRPr lang="th-TH" sz="2100" b="1" spc="89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1" name="Flowchart: Alternate Process 10"/>
          <p:cNvSpPr/>
          <p:nvPr/>
        </p:nvSpPr>
        <p:spPr>
          <a:xfrm>
            <a:off x="1558742" y="4786130"/>
            <a:ext cx="2471051" cy="540060"/>
          </a:xfrm>
          <a:prstGeom prst="flowChartAlternateProcess">
            <a:avLst/>
          </a:prstGeom>
          <a:solidFill>
            <a:schemeClr val="bg1">
              <a:lumMod val="95000"/>
            </a:schemeClr>
          </a:solidFill>
          <a:ln w="9525"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43" tIns="40522" rIns="81043" bIns="40522" rtlCol="0" anchor="ctr"/>
          <a:lstStyle/>
          <a:p>
            <a:pPr algn="ctr"/>
            <a:r>
              <a:rPr lang="th-TH" sz="1800" b="1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หน่วยงานของกรมที่ได้รับมอบอำนาจจากนายทะเบียน</a:t>
            </a:r>
            <a:endParaRPr lang="th-TH" sz="1800" b="1" spc="89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3" name="Flowchart: Alternate Process 12"/>
          <p:cNvSpPr/>
          <p:nvPr/>
        </p:nvSpPr>
        <p:spPr>
          <a:xfrm>
            <a:off x="5668114" y="2911410"/>
            <a:ext cx="2471051" cy="330037"/>
          </a:xfrm>
          <a:prstGeom prst="flowChartAlternateProcess">
            <a:avLst/>
          </a:prstGeom>
          <a:solidFill>
            <a:schemeClr val="bg1">
              <a:lumMod val="95000"/>
            </a:schemeClr>
          </a:solidFill>
          <a:ln w="9525"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43" tIns="40522" rIns="81043" bIns="40522" rtlCol="0" anchor="ctr"/>
          <a:lstStyle/>
          <a:p>
            <a:pPr algn="ctr"/>
            <a:r>
              <a:rPr lang="th-TH" sz="2100" b="1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หน่วยงานของรัฐ</a:t>
            </a:r>
            <a:endParaRPr lang="th-TH" sz="2100" b="1" spc="89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Flowchart: Alternate Process 13"/>
          <p:cNvSpPr/>
          <p:nvPr/>
        </p:nvSpPr>
        <p:spPr>
          <a:xfrm>
            <a:off x="5668114" y="3397937"/>
            <a:ext cx="2471051" cy="330037"/>
          </a:xfrm>
          <a:prstGeom prst="flowChartAlternateProcess">
            <a:avLst/>
          </a:prstGeom>
          <a:solidFill>
            <a:schemeClr val="bg1">
              <a:lumMod val="95000"/>
            </a:schemeClr>
          </a:solidFill>
          <a:ln w="9525"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43" tIns="40522" rIns="81043" bIns="40522" rtlCol="0" anchor="ctr"/>
          <a:lstStyle/>
          <a:p>
            <a:pPr algn="ctr"/>
            <a:r>
              <a:rPr lang="th-TH" sz="2100" b="1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องค์กรอาชีพ</a:t>
            </a:r>
            <a:endParaRPr lang="th-TH" sz="2100" b="1" spc="89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cxnSp>
        <p:nvCxnSpPr>
          <p:cNvPr id="16" name="Elbow Connector 15"/>
          <p:cNvCxnSpPr/>
          <p:nvPr/>
        </p:nvCxnSpPr>
        <p:spPr>
          <a:xfrm rot="10800000" flipV="1">
            <a:off x="2387253" y="1635629"/>
            <a:ext cx="459431" cy="449198"/>
          </a:xfrm>
          <a:prstGeom prst="bentConnector2">
            <a:avLst/>
          </a:prstGeom>
          <a:ln w="285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Elbow Connector 17"/>
          <p:cNvCxnSpPr/>
          <p:nvPr/>
        </p:nvCxnSpPr>
        <p:spPr>
          <a:xfrm>
            <a:off x="6264567" y="1635629"/>
            <a:ext cx="447732" cy="449198"/>
          </a:xfrm>
          <a:prstGeom prst="bentConnector2">
            <a:avLst/>
          </a:prstGeom>
          <a:ln w="285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Elbow Connector 19"/>
          <p:cNvCxnSpPr/>
          <p:nvPr/>
        </p:nvCxnSpPr>
        <p:spPr>
          <a:xfrm>
            <a:off x="1026991" y="2780525"/>
            <a:ext cx="531751" cy="308562"/>
          </a:xfrm>
          <a:prstGeom prst="bentConnector3">
            <a:avLst>
              <a:gd name="adj1" fmla="val 249"/>
            </a:avLst>
          </a:prstGeom>
          <a:ln w="28575">
            <a:solidFill>
              <a:schemeClr val="tx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Elbow Connector 22"/>
          <p:cNvCxnSpPr>
            <a:endCxn id="8" idx="1"/>
          </p:cNvCxnSpPr>
          <p:nvPr/>
        </p:nvCxnSpPr>
        <p:spPr>
          <a:xfrm rot="16200000" flipH="1">
            <a:off x="1047885" y="3052882"/>
            <a:ext cx="489962" cy="531751"/>
          </a:xfrm>
          <a:prstGeom prst="bentConnector2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Elbow Connector 24"/>
          <p:cNvCxnSpPr/>
          <p:nvPr/>
        </p:nvCxnSpPr>
        <p:spPr>
          <a:xfrm rot="16200000" flipH="1">
            <a:off x="1052840" y="3537890"/>
            <a:ext cx="480053" cy="531751"/>
          </a:xfrm>
          <a:prstGeom prst="bentConnector2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Elbow Connector 27"/>
          <p:cNvCxnSpPr>
            <a:endCxn id="10" idx="1"/>
          </p:cNvCxnSpPr>
          <p:nvPr/>
        </p:nvCxnSpPr>
        <p:spPr>
          <a:xfrm>
            <a:off x="1026991" y="4033884"/>
            <a:ext cx="531751" cy="459958"/>
          </a:xfrm>
          <a:prstGeom prst="bentConnector3">
            <a:avLst>
              <a:gd name="adj1" fmla="val 248"/>
            </a:avLst>
          </a:prstGeom>
          <a:ln w="28575">
            <a:solidFill>
              <a:schemeClr val="tx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Elbow Connector 30"/>
          <p:cNvCxnSpPr>
            <a:endCxn id="11" idx="1"/>
          </p:cNvCxnSpPr>
          <p:nvPr/>
        </p:nvCxnSpPr>
        <p:spPr>
          <a:xfrm rot="16200000" flipH="1">
            <a:off x="1011707" y="4509126"/>
            <a:ext cx="562318" cy="531751"/>
          </a:xfrm>
          <a:prstGeom prst="bentConnector2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Elbow Connector 33"/>
          <p:cNvCxnSpPr/>
          <p:nvPr/>
        </p:nvCxnSpPr>
        <p:spPr>
          <a:xfrm>
            <a:off x="5214532" y="2780526"/>
            <a:ext cx="453582" cy="307778"/>
          </a:xfrm>
          <a:prstGeom prst="bentConnector3">
            <a:avLst>
              <a:gd name="adj1" fmla="val -556"/>
            </a:avLst>
          </a:prstGeom>
          <a:ln w="28575">
            <a:solidFill>
              <a:schemeClr val="tx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Elbow Connector 42"/>
          <p:cNvCxnSpPr/>
          <p:nvPr/>
        </p:nvCxnSpPr>
        <p:spPr>
          <a:xfrm rot="16200000" flipH="1">
            <a:off x="5197592" y="3092434"/>
            <a:ext cx="487462" cy="453582"/>
          </a:xfrm>
          <a:prstGeom prst="bentConnector2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Flowchart: Alternate Process 49"/>
          <p:cNvSpPr/>
          <p:nvPr/>
        </p:nvSpPr>
        <p:spPr>
          <a:xfrm>
            <a:off x="4859274" y="4657700"/>
            <a:ext cx="3312368" cy="936104"/>
          </a:xfrm>
          <a:prstGeom prst="flowChartAlternateProcess">
            <a:avLst/>
          </a:prstGeom>
          <a:solidFill>
            <a:srgbClr val="CCFFCC"/>
          </a:solidFill>
          <a:ln w="19050">
            <a:solidFill>
              <a:schemeClr val="tx2">
                <a:lumMod val="60000"/>
                <a:lumOff val="40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43" tIns="40522" rIns="81043" bIns="40522" rtlCol="0" anchor="ctr"/>
          <a:lstStyle/>
          <a:p>
            <a:pPr algn="ctr"/>
            <a:r>
              <a:rPr lang="th-TH" sz="2100" b="1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ศูนย์ที่ทำหน้าที่ </a:t>
            </a:r>
            <a:r>
              <a:rPr lang="en-US" sz="2100" b="1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sz="2100" b="1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ประเมิน และ ออกหนังสือรับรองความรู้ความสามารถ</a:t>
            </a:r>
            <a:endParaRPr lang="th-TH" sz="2100" b="1" spc="89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1" name="Slide Number Placeholder 4"/>
          <p:cNvSpPr txBox="1">
            <a:spLocks/>
          </p:cNvSpPr>
          <p:nvPr/>
        </p:nvSpPr>
        <p:spPr bwMode="auto">
          <a:xfrm>
            <a:off x="6108171" y="5460533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45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4" name="Flowchart: Alternate Process 49"/>
          <p:cNvSpPr/>
          <p:nvPr/>
        </p:nvSpPr>
        <p:spPr>
          <a:xfrm>
            <a:off x="5433823" y="3793604"/>
            <a:ext cx="2736303" cy="792088"/>
          </a:xfrm>
          <a:prstGeom prst="flowChartAlternateProcess">
            <a:avLst/>
          </a:prstGeom>
          <a:solidFill>
            <a:srgbClr val="FFCCFF"/>
          </a:solidFill>
          <a:ln w="19050">
            <a:solidFill>
              <a:schemeClr val="tx2">
                <a:lumMod val="60000"/>
                <a:lumOff val="40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43" tIns="40522" rIns="81043" bIns="40522" rtlCol="0" anchor="ctr"/>
          <a:lstStyle/>
          <a:p>
            <a:pPr algn="ctr"/>
            <a:r>
              <a:rPr lang="th-TH" sz="20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ที่ผ่านการรับรองให้เป็นศูนย์ประเมินความรู้ความสามารถ</a:t>
            </a:r>
            <a:endParaRPr lang="th-TH" sz="2000" b="1" spc="89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046488566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1403648" y="162738"/>
            <a:ext cx="7812000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ศูนย์ประเมินความรู้ความสามารถ ม.26/4(2)</a:t>
            </a:r>
            <a:endParaRPr lang="th-TH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Slide Number Placeholder 4"/>
          <p:cNvSpPr txBox="1">
            <a:spLocks/>
          </p:cNvSpPr>
          <p:nvPr/>
        </p:nvSpPr>
        <p:spPr bwMode="auto">
          <a:xfrm>
            <a:off x="6108171" y="5460533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46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043608" y="1633364"/>
            <a:ext cx="7560840" cy="3672408"/>
          </a:xfrm>
          <a:prstGeom prst="rect">
            <a:avLst/>
          </a:prstGeom>
          <a:solidFill>
            <a:srgbClr val="FFCCFF"/>
          </a:solidFill>
          <a:effectLst>
            <a:glow rad="139700">
              <a:schemeClr val="accent5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square" lIns="81043" tIns="40522" rIns="81043" bIns="40522" rtlCol="0">
            <a:noAutofit/>
          </a:bodyPr>
          <a:lstStyle/>
          <a:p>
            <a:pPr marL="315168" indent="-315168" algn="thaiDist"/>
            <a:r>
              <a:rPr lang="th-TH" sz="4000" b="1" kern="0" spc="89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คุณสมบัติ</a:t>
            </a:r>
          </a:p>
          <a:p>
            <a:pPr marL="315168" indent="-315168" algn="thaiDist">
              <a:buFont typeface="+mj-lt"/>
              <a:buAutoNum type="arabicPeriod"/>
            </a:pPr>
            <a:r>
              <a:rPr lang="th-TH" sz="3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ได้รับการรับรองเป็นองค์กรอาชีพจาก คกก.ส่งเสริมฯ หรือ</a:t>
            </a:r>
          </a:p>
          <a:p>
            <a:pPr marL="315168" indent="-315168" algn="thaiDist">
              <a:buFont typeface="+mj-lt"/>
              <a:buAutoNum type="arabicPeriod"/>
            </a:pPr>
            <a:r>
              <a:rPr lang="th-TH" sz="3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เป็นหน่วยงานของรัฐ  ที่มีหน้าที่</a:t>
            </a:r>
          </a:p>
          <a:p>
            <a:pPr marL="955354" indent="-313762" algn="thaiDist">
              <a:buSzPct val="60000"/>
              <a:buFont typeface="Wingdings" panose="05000000000000000000" pitchFamily="2" charset="2"/>
              <a:buChar char="q"/>
            </a:pPr>
            <a:r>
              <a:rPr lang="th-TH" sz="3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ควบคุมกำกับดูแลการประกอบอาชีพ</a:t>
            </a:r>
          </a:p>
          <a:p>
            <a:pPr marL="955354" indent="-313762" algn="thaiDist">
              <a:buSzPct val="60000"/>
              <a:buFont typeface="Wingdings" panose="05000000000000000000" pitchFamily="2" charset="2"/>
              <a:buChar char="q"/>
            </a:pPr>
            <a:r>
              <a:rPr lang="th-TH" sz="3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ควบคุมคุณภาพการผลิต</a:t>
            </a:r>
          </a:p>
          <a:p>
            <a:pPr marL="641593" algn="thaiDist"/>
            <a:r>
              <a:rPr lang="th-TH" sz="3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หรือ</a:t>
            </a:r>
          </a:p>
          <a:p>
            <a:pPr marL="955354" indent="-313762" algn="thaiDist">
              <a:buSzPct val="60000"/>
              <a:buFont typeface="Wingdings" panose="05000000000000000000" pitchFamily="2" charset="2"/>
              <a:buChar char="q"/>
            </a:pPr>
            <a:r>
              <a:rPr lang="th-TH" sz="3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พัฒนาบุคลากรในสาขาอาชีพนั้นตามที่กฎหมายกำหนด</a:t>
            </a:r>
          </a:p>
        </p:txBody>
      </p:sp>
    </p:spTree>
    <p:extLst>
      <p:ext uri="{BB962C8B-B14F-4D97-AF65-F5344CB8AC3E}">
        <p14:creationId xmlns:p14="http://schemas.microsoft.com/office/powerpoint/2010/main" val="146330393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1296054" y="162738"/>
            <a:ext cx="7812000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ศูนย์ประเมินความรู้ความสามารถ ม.26/4(2)</a:t>
            </a:r>
            <a:endParaRPr lang="th-TH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Slide Number Placeholder 4"/>
          <p:cNvSpPr txBox="1">
            <a:spLocks/>
          </p:cNvSpPr>
          <p:nvPr/>
        </p:nvSpPr>
        <p:spPr bwMode="auto">
          <a:xfrm>
            <a:off x="6108171" y="5460533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47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115616" y="1345332"/>
            <a:ext cx="7577457" cy="4176464"/>
          </a:xfrm>
          <a:prstGeom prst="rect">
            <a:avLst/>
          </a:prstGeom>
          <a:solidFill>
            <a:srgbClr val="FFCCCC"/>
          </a:solidFill>
          <a:effectLst>
            <a:glow rad="101600">
              <a:schemeClr val="accent5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39700" prst="cross"/>
          </a:sp3d>
        </p:spPr>
        <p:txBody>
          <a:bodyPr wrap="square" lIns="81043" tIns="40522" rIns="81043" bIns="40522" rtlCol="0">
            <a:noAutofit/>
          </a:bodyPr>
          <a:lstStyle/>
          <a:p>
            <a:pPr marL="405216" indent="-405216" algn="thaiDist"/>
            <a:r>
              <a:rPr lang="th-TH" sz="3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เอกสารประกอบการยื่น</a:t>
            </a:r>
          </a:p>
          <a:p>
            <a:pPr marL="405216" indent="-405216" algn="thaiDist">
              <a:buFont typeface="+mj-lt"/>
              <a:buAutoNum type="arabicPeriod"/>
            </a:pPr>
            <a:r>
              <a:rPr lang="th-TH" sz="20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แบบ </a:t>
            </a:r>
            <a:r>
              <a:rPr lang="th-TH" sz="2000" b="1" kern="0" spc="89" dirty="0" err="1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คร.</a:t>
            </a:r>
            <a:r>
              <a:rPr lang="th-TH" sz="20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  คำขอเป็นศูนย์ประเมินฯ ม.26/4(2)</a:t>
            </a:r>
          </a:p>
          <a:p>
            <a:pPr marL="405216" indent="-405216" algn="thaiDist">
              <a:buFont typeface="+mj-lt"/>
              <a:buAutoNum type="arabicPeriod"/>
            </a:pPr>
            <a:r>
              <a:rPr lang="th-TH" sz="20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สำเนาหนังสือรับรองการเป็นองค์กรอาชีพ หรือ สำเนาหนังสือสำคัญหรือเอกสารที่แสดงความเป็นนิติบุคคลที่จัดตั้งขึ้น</a:t>
            </a:r>
          </a:p>
          <a:p>
            <a:pPr marL="405216" indent="-405216" algn="thaiDist">
              <a:buFont typeface="+mj-lt"/>
              <a:buAutoNum type="arabicPeriod"/>
            </a:pPr>
            <a:r>
              <a:rPr lang="th-TH" sz="20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หนังสือที่แสดงว่าเป็นหัวหน้าหน่วยงาน (ภาครัฐ)  หรือ	ผู้มีอำนาจกระทำการแทนนิติบุคคล  หรือ</a:t>
            </a:r>
            <a:r>
              <a:rPr lang="th-TH" sz="2000" b="1" kern="0" spc="89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th-TH" sz="20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หนังสือมอบอำนาจกระทำการแทนนิติบุคคล</a:t>
            </a:r>
          </a:p>
          <a:p>
            <a:pPr marL="405216" indent="-405216" algn="thaiDist">
              <a:buFont typeface="+mj-lt"/>
              <a:buAutoNum type="arabicPeriod"/>
            </a:pPr>
            <a:r>
              <a:rPr lang="th-TH" sz="20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สำเนาบัตรประจำตัวประชาชน  หรือ  สำเนาบัตรประจำตัวของผู้ยื่น</a:t>
            </a:r>
          </a:p>
          <a:p>
            <a:pPr marL="405216" indent="-405216" algn="thaiDist">
              <a:buFont typeface="+mj-lt"/>
              <a:buAutoNum type="arabicPeriod"/>
            </a:pPr>
            <a:r>
              <a:rPr lang="th-TH" sz="20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บัญชีรายชื่อผู้ประเมินในสาขาอาชีพที่ยื่นคำขอ  ไม่น้อยกว่าสาขาละ 3 คน พร้อมสำเนาบัตรประจำตัวผู้ประเมิน</a:t>
            </a:r>
          </a:p>
          <a:p>
            <a:pPr marL="405216" indent="-405216" algn="thaiDist">
              <a:buFont typeface="+mj-lt"/>
              <a:buAutoNum type="arabicPeriod"/>
            </a:pPr>
            <a:r>
              <a:rPr lang="th-TH" sz="20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บัญชีรายการเครื่องมือ/อุปกรณ์ และสิ่งอำนวยความสะดวก</a:t>
            </a:r>
          </a:p>
          <a:p>
            <a:pPr marL="405216" indent="-405216" algn="thaiDist">
              <a:buFont typeface="+mj-lt"/>
              <a:buAutoNum type="arabicPeriod"/>
            </a:pPr>
            <a:r>
              <a:rPr lang="th-TH" sz="20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สำเนาเอกสารแสดงการมีกรรมสิทธิ์  หรือ  มีสิทธิครอบครองในที่ดินอันเป็นที่ตั้ง</a:t>
            </a:r>
          </a:p>
          <a:p>
            <a:pPr marL="405216" indent="-405216" algn="thaiDist">
              <a:buFont typeface="+mj-lt"/>
              <a:buAutoNum type="arabicPeriod"/>
            </a:pPr>
            <a:r>
              <a:rPr lang="th-TH" sz="20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แผนที่แสดงที่ตั้งศูนย์ประเมินฯ</a:t>
            </a:r>
          </a:p>
          <a:p>
            <a:pPr marL="405216" indent="-405216" algn="thaiDist">
              <a:buFont typeface="+mj-lt"/>
              <a:buAutoNum type="arabicPeriod"/>
            </a:pPr>
            <a:r>
              <a:rPr lang="th-TH" sz="20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โครงสร้างบุคลากรประจำศูนย์ฯ</a:t>
            </a:r>
          </a:p>
        </p:txBody>
      </p:sp>
    </p:spTree>
    <p:extLst>
      <p:ext uri="{BB962C8B-B14F-4D97-AF65-F5344CB8AC3E}">
        <p14:creationId xmlns:p14="http://schemas.microsoft.com/office/powerpoint/2010/main" val="4001961051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36"/>
          <p:cNvSpPr/>
          <p:nvPr/>
        </p:nvSpPr>
        <p:spPr>
          <a:xfrm>
            <a:off x="0" y="-166836"/>
            <a:ext cx="9146007" cy="5715000"/>
          </a:xfrm>
          <a:prstGeom prst="rect">
            <a:avLst/>
          </a:prstGeom>
          <a:solidFill>
            <a:schemeClr val="bg1"/>
          </a:solidFill>
          <a:ln w="158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solidFill>
                <a:srgbClr val="FFFFFF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1717" y="-154961"/>
            <a:ext cx="7415100" cy="954107"/>
          </a:xfrm>
          <a:prstGeom prst="rect">
            <a:avLst/>
          </a:prstGeom>
          <a:solidFill>
            <a:srgbClr val="FFFF99"/>
          </a:solidFill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การขอเป็นศูนย์ประเมินความรู้ความสามารถตามมาตรา 26/4(2)</a:t>
            </a:r>
          </a:p>
          <a:p>
            <a:pPr algn="ctr"/>
            <a:r>
              <a:rPr lang="th-TH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ตาม พ.ร.บ.ส่งเสริมการพัฒนาฝีมือแรงงาน (ฉบับที่ 2) พ.ศ.2557</a:t>
            </a:r>
            <a:endParaRPr lang="en-US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291232" y="1237321"/>
            <a:ext cx="1004388" cy="646331"/>
          </a:xfrm>
          <a:prstGeom prst="rect">
            <a:avLst/>
          </a:prstGeom>
          <a:solidFill>
            <a:srgbClr val="FFCC99"/>
          </a:solidFill>
          <a:ln w="15875">
            <a:solidFill>
              <a:srgbClr val="FF99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1800" b="1" dirty="0" smtClean="0">
                <a:solidFill>
                  <a:srgbClr val="000000"/>
                </a:solidFill>
              </a:rPr>
              <a:t>ยื่นคำขอ (แบบ </a:t>
            </a:r>
            <a:r>
              <a:rPr lang="th-TH" sz="1800" b="1" dirty="0" err="1" smtClean="0">
                <a:solidFill>
                  <a:srgbClr val="000000"/>
                </a:solidFill>
              </a:rPr>
              <a:t>คร</a:t>
            </a:r>
            <a:r>
              <a:rPr lang="th-TH" sz="1800" b="1" dirty="0" smtClean="0">
                <a:solidFill>
                  <a:srgbClr val="000000"/>
                </a:solidFill>
              </a:rPr>
              <a:t>.5)</a:t>
            </a:r>
            <a:endParaRPr lang="en-US" sz="1800" b="1" dirty="0">
              <a:solidFill>
                <a:srgbClr val="0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47278" y="878541"/>
            <a:ext cx="1620000" cy="972000"/>
          </a:xfrm>
          <a:prstGeom prst="rect">
            <a:avLst/>
          </a:prstGeom>
          <a:solidFill>
            <a:schemeClr val="accent1"/>
          </a:solidFill>
          <a:ln w="22225"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>
                <a:solidFill>
                  <a:srgbClr val="000000"/>
                </a:solidFill>
              </a:rPr>
              <a:t>องค์กรอาชีพที่ได้รับการรับรองจาก</a:t>
            </a:r>
            <a:r>
              <a:rPr lang="en-US" sz="2000" b="1" dirty="0" smtClean="0">
                <a:solidFill>
                  <a:srgbClr val="000000"/>
                </a:solidFill>
              </a:rPr>
              <a:t>    </a:t>
            </a:r>
            <a:r>
              <a:rPr lang="th-TH" sz="2000" b="1" dirty="0" smtClean="0">
                <a:solidFill>
                  <a:srgbClr val="000000"/>
                </a:solidFill>
              </a:rPr>
              <a:t>นายทะเบียน</a:t>
            </a:r>
            <a:endParaRPr lang="en-US" sz="2000" b="1" dirty="0">
              <a:solidFill>
                <a:srgbClr val="00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651094" y="1177313"/>
            <a:ext cx="1313397" cy="923330"/>
          </a:xfrm>
          <a:prstGeom prst="rect">
            <a:avLst/>
          </a:prstGeom>
          <a:solidFill>
            <a:schemeClr val="accent1"/>
          </a:solidFill>
          <a:ln w="158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 smtClean="0">
                <a:solidFill>
                  <a:srgbClr val="000000"/>
                </a:solidFill>
              </a:rPr>
              <a:t>“</a:t>
            </a:r>
            <a:r>
              <a:rPr lang="th-TH" sz="1800" b="1" u="sng" dirty="0" smtClean="0">
                <a:solidFill>
                  <a:srgbClr val="000000"/>
                </a:solidFill>
              </a:rPr>
              <a:t>ตรวจสอบ</a:t>
            </a:r>
            <a:r>
              <a:rPr lang="en-US" sz="1800" b="1" dirty="0" smtClean="0">
                <a:solidFill>
                  <a:srgbClr val="000000"/>
                </a:solidFill>
              </a:rPr>
              <a:t>”</a:t>
            </a:r>
            <a:r>
              <a:rPr lang="th-TH" sz="1800" b="1" dirty="0" smtClean="0">
                <a:solidFill>
                  <a:srgbClr val="000000"/>
                </a:solidFill>
              </a:rPr>
              <a:t>ความพร้อมและความเหมาะสม</a:t>
            </a:r>
            <a:endParaRPr lang="en-US" sz="1800" b="1" dirty="0">
              <a:solidFill>
                <a:srgbClr val="000000"/>
              </a:solidFill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323528" y="2377449"/>
            <a:ext cx="1656184" cy="1015663"/>
          </a:xfrm>
          <a:prstGeom prst="rect">
            <a:avLst/>
          </a:prstGeom>
          <a:solidFill>
            <a:schemeClr val="accent1"/>
          </a:solidFill>
          <a:ln w="22225"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>
                <a:solidFill>
                  <a:srgbClr val="000000"/>
                </a:solidFill>
              </a:rPr>
              <a:t>หน่วยงานของรัฐที่มีหน้าที่เกี่ยวข้องในสาขาอาชีพนั้น</a:t>
            </a:r>
            <a:endParaRPr lang="en-US" sz="2000" b="1" dirty="0">
              <a:solidFill>
                <a:srgbClr val="000000"/>
              </a:solidFill>
            </a:endParaRPr>
          </a:p>
        </p:txBody>
      </p:sp>
      <p:grpSp>
        <p:nvGrpSpPr>
          <p:cNvPr id="111" name="Group 110"/>
          <p:cNvGrpSpPr/>
          <p:nvPr/>
        </p:nvGrpSpPr>
        <p:grpSpPr>
          <a:xfrm>
            <a:off x="2360545" y="1201316"/>
            <a:ext cx="1656184" cy="1671241"/>
            <a:chOff x="2123728" y="1352454"/>
            <a:chExt cx="1656184" cy="2003770"/>
          </a:xfrm>
        </p:grpSpPr>
        <p:sp>
          <p:nvSpPr>
            <p:cNvPr id="49" name="TextBox 48"/>
            <p:cNvSpPr txBox="1"/>
            <p:nvPr/>
          </p:nvSpPr>
          <p:spPr>
            <a:xfrm>
              <a:off x="2231740" y="1475474"/>
              <a:ext cx="1441978" cy="775598"/>
            </a:xfrm>
            <a:prstGeom prst="rect">
              <a:avLst/>
            </a:prstGeom>
            <a:solidFill>
              <a:srgbClr val="99FFCC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1800" b="1" dirty="0" smtClean="0">
                  <a:solidFill>
                    <a:srgbClr val="000000"/>
                  </a:solidFill>
                </a:rPr>
                <a:t>มีผู้ประเมินไม่น้อยกว่า 3 คน</a:t>
              </a:r>
              <a:endParaRPr lang="en-US" sz="1800" b="1" dirty="0">
                <a:solidFill>
                  <a:srgbClr val="000000"/>
                </a:solidFill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2231740" y="2273116"/>
              <a:ext cx="1441978" cy="1079074"/>
            </a:xfrm>
            <a:prstGeom prst="rect">
              <a:avLst/>
            </a:prstGeom>
            <a:solidFill>
              <a:srgbClr val="99FFCC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1800" b="1" dirty="0" smtClean="0">
                  <a:solidFill>
                    <a:srgbClr val="000000"/>
                  </a:solidFill>
                </a:rPr>
                <a:t>มีสถานที่ เครื่องมือ อุปกรณ์ สิ่งอำนวยความสะดวก</a:t>
              </a:r>
              <a:endParaRPr lang="en-US" sz="1800" b="1" dirty="0">
                <a:solidFill>
                  <a:srgbClr val="000000"/>
                </a:solidFill>
              </a:endParaRPr>
            </a:p>
          </p:txBody>
        </p:sp>
        <p:sp>
          <p:nvSpPr>
            <p:cNvPr id="2" name="Rectangle 1"/>
            <p:cNvSpPr/>
            <p:nvPr/>
          </p:nvSpPr>
          <p:spPr>
            <a:xfrm>
              <a:off x="2123728" y="1352454"/>
              <a:ext cx="1656184" cy="2003770"/>
            </a:xfrm>
            <a:prstGeom prst="rect">
              <a:avLst/>
            </a:prstGeom>
            <a:noFill/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52" name="TextBox 51"/>
          <p:cNvSpPr txBox="1"/>
          <p:nvPr/>
        </p:nvSpPr>
        <p:spPr>
          <a:xfrm>
            <a:off x="5554361" y="1057302"/>
            <a:ext cx="1838118" cy="120032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5875">
            <a:solidFill>
              <a:srgbClr val="6600CC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1800" b="1" u="sng" dirty="0" smtClean="0">
                <a:solidFill>
                  <a:srgbClr val="000000"/>
                </a:solidFill>
              </a:rPr>
              <a:t>นายทะเบียน</a:t>
            </a:r>
          </a:p>
          <a:p>
            <a:r>
              <a:rPr lang="th-TH" sz="1800" b="1" dirty="0" smtClean="0">
                <a:solidFill>
                  <a:srgbClr val="000000"/>
                </a:solidFill>
              </a:rPr>
              <a:t>* กรุงเทพฯ         </a:t>
            </a:r>
            <a:r>
              <a:rPr lang="th-TH" sz="1800" b="1" dirty="0" err="1" smtClean="0">
                <a:solidFill>
                  <a:srgbClr val="000000"/>
                </a:solidFill>
              </a:rPr>
              <a:t>กพร</a:t>
            </a:r>
            <a:r>
              <a:rPr lang="th-TH" sz="1800" b="1" dirty="0" smtClean="0">
                <a:solidFill>
                  <a:srgbClr val="000000"/>
                </a:solidFill>
              </a:rPr>
              <a:t>.</a:t>
            </a:r>
          </a:p>
          <a:p>
            <a:r>
              <a:rPr lang="th-TH" sz="1800" b="1" dirty="0" smtClean="0">
                <a:solidFill>
                  <a:srgbClr val="000000"/>
                </a:solidFill>
              </a:rPr>
              <a:t>* จังหวัดอื่น       หน่วยงาน</a:t>
            </a:r>
          </a:p>
          <a:p>
            <a:r>
              <a:rPr lang="th-TH" sz="1800" b="1" dirty="0" smtClean="0">
                <a:solidFill>
                  <a:srgbClr val="000000"/>
                </a:solidFill>
              </a:rPr>
              <a:t>                          </a:t>
            </a:r>
            <a:r>
              <a:rPr lang="th-TH" sz="1800" b="1" dirty="0" err="1" smtClean="0">
                <a:solidFill>
                  <a:srgbClr val="000000"/>
                </a:solidFill>
              </a:rPr>
              <a:t>กพร</a:t>
            </a:r>
            <a:r>
              <a:rPr lang="th-TH" sz="1800" b="1" dirty="0" smtClean="0">
                <a:solidFill>
                  <a:srgbClr val="000000"/>
                </a:solidFill>
              </a:rPr>
              <a:t>.ตั้งอยู่</a:t>
            </a:r>
            <a:endParaRPr lang="en-US" sz="1800" b="1" dirty="0">
              <a:solidFill>
                <a:srgbClr val="000000"/>
              </a:solidFill>
            </a:endParaRPr>
          </a:p>
        </p:txBody>
      </p:sp>
      <p:cxnSp>
        <p:nvCxnSpPr>
          <p:cNvPr id="62" name="Straight Arrow Connector 61"/>
          <p:cNvCxnSpPr/>
          <p:nvPr/>
        </p:nvCxnSpPr>
        <p:spPr>
          <a:xfrm>
            <a:off x="6381502" y="1459839"/>
            <a:ext cx="267239" cy="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Arrow Connector 65"/>
          <p:cNvCxnSpPr/>
          <p:nvPr/>
        </p:nvCxnSpPr>
        <p:spPr>
          <a:xfrm>
            <a:off x="6381502" y="1678932"/>
            <a:ext cx="267239" cy="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TextBox 70"/>
          <p:cNvSpPr txBox="1"/>
          <p:nvPr/>
        </p:nvSpPr>
        <p:spPr>
          <a:xfrm>
            <a:off x="4278642" y="3322399"/>
            <a:ext cx="1987201" cy="923330"/>
          </a:xfrm>
          <a:prstGeom prst="rect">
            <a:avLst/>
          </a:prstGeom>
          <a:solidFill>
            <a:srgbClr val="92D050"/>
          </a:solidFill>
          <a:ln w="19050">
            <a:solidFill>
              <a:srgbClr val="0066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1800" b="1" dirty="0" smtClean="0">
                <a:solidFill>
                  <a:srgbClr val="000000"/>
                </a:solidFill>
              </a:rPr>
              <a:t>นายทะเบียนออกหนังสือรับรองการเป็นศูนย์ประเมินฯ</a:t>
            </a:r>
          </a:p>
          <a:p>
            <a:pPr algn="ctr"/>
            <a:r>
              <a:rPr lang="th-TH" sz="1800" b="1" dirty="0" smtClean="0">
                <a:solidFill>
                  <a:srgbClr val="000000"/>
                </a:solidFill>
              </a:rPr>
              <a:t>(แบบ </a:t>
            </a:r>
            <a:r>
              <a:rPr lang="th-TH" sz="1800" b="1" dirty="0" err="1" smtClean="0">
                <a:solidFill>
                  <a:srgbClr val="000000"/>
                </a:solidFill>
              </a:rPr>
              <a:t>คร</a:t>
            </a:r>
            <a:r>
              <a:rPr lang="th-TH" sz="1800" b="1" dirty="0" smtClean="0">
                <a:solidFill>
                  <a:srgbClr val="000000"/>
                </a:solidFill>
              </a:rPr>
              <a:t>.6) 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6546385" y="3287340"/>
            <a:ext cx="1237117" cy="646331"/>
          </a:xfrm>
          <a:prstGeom prst="rect">
            <a:avLst/>
          </a:prstGeom>
          <a:solidFill>
            <a:srgbClr val="92D050"/>
          </a:solidFill>
          <a:ln w="15875">
            <a:solidFill>
              <a:srgbClr val="0066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 smtClean="0">
                <a:solidFill>
                  <a:srgbClr val="000000"/>
                </a:solidFill>
              </a:rPr>
              <a:t>“</a:t>
            </a:r>
            <a:r>
              <a:rPr lang="th-TH" sz="1800" b="1" dirty="0" smtClean="0">
                <a:solidFill>
                  <a:srgbClr val="000000"/>
                </a:solidFill>
              </a:rPr>
              <a:t>มี</a:t>
            </a:r>
            <a:r>
              <a:rPr lang="en-US" sz="1800" b="1" dirty="0" smtClean="0">
                <a:solidFill>
                  <a:srgbClr val="000000"/>
                </a:solidFill>
              </a:rPr>
              <a:t>”</a:t>
            </a:r>
            <a:r>
              <a:rPr lang="th-TH" sz="1800" b="1" dirty="0" smtClean="0">
                <a:solidFill>
                  <a:srgbClr val="000000"/>
                </a:solidFill>
              </a:rPr>
              <a:t>ความพร้อมความเหมาะสม</a:t>
            </a:r>
            <a:endParaRPr lang="en-US" sz="1800" b="1" dirty="0">
              <a:solidFill>
                <a:srgbClr val="000000"/>
              </a:solidFill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7927518" y="3261691"/>
            <a:ext cx="1027613" cy="923330"/>
          </a:xfrm>
          <a:prstGeom prst="rect">
            <a:avLst/>
          </a:prstGeom>
          <a:solidFill>
            <a:srgbClr val="FFCCFF"/>
          </a:solidFill>
          <a:ln w="158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 smtClean="0">
                <a:solidFill>
                  <a:srgbClr val="000000"/>
                </a:solidFill>
              </a:rPr>
              <a:t>“</a:t>
            </a:r>
            <a:r>
              <a:rPr lang="th-TH" sz="1800" b="1" u="sng" dirty="0" smtClean="0">
                <a:solidFill>
                  <a:srgbClr val="000000"/>
                </a:solidFill>
              </a:rPr>
              <a:t>ไม่มี</a:t>
            </a:r>
            <a:r>
              <a:rPr lang="en-US" sz="1800" b="1" dirty="0" smtClean="0">
                <a:solidFill>
                  <a:srgbClr val="000000"/>
                </a:solidFill>
              </a:rPr>
              <a:t>”</a:t>
            </a:r>
            <a:r>
              <a:rPr lang="th-TH" sz="1800" b="1" dirty="0" smtClean="0">
                <a:solidFill>
                  <a:srgbClr val="000000"/>
                </a:solidFill>
              </a:rPr>
              <a:t>ความพร้อมความเหมาะสม</a:t>
            </a:r>
            <a:endParaRPr lang="en-US" sz="1800" b="1" dirty="0">
              <a:solidFill>
                <a:srgbClr val="000000"/>
              </a:solidFill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7450240" y="4419126"/>
            <a:ext cx="1619672" cy="646331"/>
          </a:xfrm>
          <a:prstGeom prst="rect">
            <a:avLst/>
          </a:prstGeom>
          <a:solidFill>
            <a:srgbClr val="FFCCFF"/>
          </a:solidFill>
          <a:ln w="158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1800" b="1" dirty="0" smtClean="0">
                <a:solidFill>
                  <a:srgbClr val="000000"/>
                </a:solidFill>
              </a:rPr>
              <a:t>นายทะเบียนแจ้งเป็นหนังสือพร้อมเหตุผล</a:t>
            </a:r>
            <a:endParaRPr lang="en-US" sz="1800" b="1" dirty="0">
              <a:solidFill>
                <a:srgbClr val="000000"/>
              </a:solidFill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146412" y="4754216"/>
            <a:ext cx="2478247" cy="92333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19050">
            <a:solidFill>
              <a:srgbClr val="0000CC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1800" b="1" u="sng" dirty="0" smtClean="0">
                <a:solidFill>
                  <a:srgbClr val="000000"/>
                </a:solidFill>
              </a:rPr>
              <a:t>อำนาจหน้าที่</a:t>
            </a:r>
          </a:p>
          <a:p>
            <a:pPr algn="ctr"/>
            <a:r>
              <a:rPr lang="th-TH" sz="1800" b="1" dirty="0" smtClean="0">
                <a:solidFill>
                  <a:srgbClr val="000000"/>
                </a:solidFill>
              </a:rPr>
              <a:t>ศูนย์ประเมินความรู้ความสามารถ</a:t>
            </a:r>
            <a:br>
              <a:rPr lang="th-TH" sz="1800" b="1" dirty="0" smtClean="0">
                <a:solidFill>
                  <a:srgbClr val="000000"/>
                </a:solidFill>
              </a:rPr>
            </a:br>
            <a:r>
              <a:rPr lang="th-TH" sz="1800" b="1" dirty="0" smtClean="0">
                <a:solidFill>
                  <a:srgbClr val="000000"/>
                </a:solidFill>
              </a:rPr>
              <a:t>ตามมาตรา 26/4(2)</a:t>
            </a:r>
            <a:endParaRPr lang="en-US" sz="1800" b="1" dirty="0">
              <a:solidFill>
                <a:srgbClr val="000000"/>
              </a:solidFill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2916187" y="5122002"/>
            <a:ext cx="1511798" cy="369332"/>
          </a:xfrm>
          <a:prstGeom prst="rect">
            <a:avLst/>
          </a:prstGeom>
          <a:solidFill>
            <a:srgbClr val="CCFFFF"/>
          </a:solidFill>
          <a:ln w="158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1800" b="1" dirty="0" smtClean="0">
                <a:solidFill>
                  <a:srgbClr val="000000"/>
                </a:solidFill>
              </a:rPr>
              <a:t>จัดให้มีการประเมิน</a:t>
            </a:r>
            <a:endParaRPr lang="en-US" sz="1800" dirty="0">
              <a:solidFill>
                <a:srgbClr val="000000"/>
              </a:solidFill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4725433" y="5114813"/>
            <a:ext cx="2663477" cy="369332"/>
          </a:xfrm>
          <a:prstGeom prst="rect">
            <a:avLst/>
          </a:prstGeom>
          <a:solidFill>
            <a:srgbClr val="CCFFFF"/>
          </a:solidFill>
          <a:ln w="158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1800" b="1" dirty="0" smtClean="0">
                <a:solidFill>
                  <a:srgbClr val="000000"/>
                </a:solidFill>
              </a:rPr>
              <a:t>ออกหนังสือรับรองความรู้ความสามารถ</a:t>
            </a:r>
            <a:endParaRPr lang="en-US" sz="1800" dirty="0">
              <a:solidFill>
                <a:srgbClr val="000000"/>
              </a:solidFill>
            </a:endParaRPr>
          </a:p>
        </p:txBody>
      </p:sp>
      <p:sp>
        <p:nvSpPr>
          <p:cNvPr id="78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6889576" y="5071973"/>
            <a:ext cx="2133600" cy="396876"/>
          </a:xfrm>
        </p:spPr>
        <p:txBody>
          <a:bodyPr/>
          <a:lstStyle/>
          <a:p>
            <a:pPr>
              <a:defRPr/>
            </a:pPr>
            <a:fld id="{1179B9F3-F1EE-4A1B-888E-6767006D9686}" type="slidenum">
              <a:rPr lang="en-US" smtClean="0"/>
              <a:pPr>
                <a:defRPr/>
              </a:pPr>
              <a:t>48</a:t>
            </a:fld>
            <a:endParaRPr lang="th-TH" dirty="0"/>
          </a:p>
        </p:txBody>
      </p:sp>
      <p:sp>
        <p:nvSpPr>
          <p:cNvPr id="79" name="Up Arrow 78"/>
          <p:cNvSpPr/>
          <p:nvPr/>
        </p:nvSpPr>
        <p:spPr>
          <a:xfrm rot="5400000">
            <a:off x="4451019" y="5162478"/>
            <a:ext cx="240027" cy="181833"/>
          </a:xfrm>
          <a:prstGeom prst="upArrow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0" name="Up Arrow 79"/>
          <p:cNvSpPr/>
          <p:nvPr/>
        </p:nvSpPr>
        <p:spPr>
          <a:xfrm rot="5400000">
            <a:off x="2650419" y="5162600"/>
            <a:ext cx="240027" cy="187584"/>
          </a:xfrm>
          <a:prstGeom prst="upArrow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1" name="Straight Connector 80"/>
          <p:cNvCxnSpPr/>
          <p:nvPr/>
        </p:nvCxnSpPr>
        <p:spPr>
          <a:xfrm>
            <a:off x="7167085" y="2628666"/>
            <a:ext cx="1508007" cy="0"/>
          </a:xfrm>
          <a:prstGeom prst="line">
            <a:avLst/>
          </a:prstGeom>
          <a:ln w="22225"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2" name="Straight Arrow Connector 81"/>
          <p:cNvCxnSpPr/>
          <p:nvPr/>
        </p:nvCxnSpPr>
        <p:spPr>
          <a:xfrm flipH="1">
            <a:off x="8663401" y="2628666"/>
            <a:ext cx="4430" cy="633026"/>
          </a:xfrm>
          <a:prstGeom prst="straightConnector1">
            <a:avLst/>
          </a:prstGeom>
          <a:ln w="22225">
            <a:solidFill>
              <a:schemeClr val="accent6">
                <a:lumMod val="50000"/>
              </a:schemeClr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Arrow Connector 82"/>
          <p:cNvCxnSpPr/>
          <p:nvPr/>
        </p:nvCxnSpPr>
        <p:spPr>
          <a:xfrm flipH="1">
            <a:off x="7165036" y="2621477"/>
            <a:ext cx="2046" cy="643660"/>
          </a:xfrm>
          <a:prstGeom prst="straightConnector1">
            <a:avLst/>
          </a:prstGeom>
          <a:ln w="22225">
            <a:solidFill>
              <a:schemeClr val="accent6">
                <a:lumMod val="50000"/>
              </a:schemeClr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Arrow Connector 91"/>
          <p:cNvCxnSpPr/>
          <p:nvPr/>
        </p:nvCxnSpPr>
        <p:spPr>
          <a:xfrm flipH="1">
            <a:off x="8413523" y="4190051"/>
            <a:ext cx="1" cy="216000"/>
          </a:xfrm>
          <a:prstGeom prst="straightConnector1">
            <a:avLst/>
          </a:prstGeom>
          <a:ln w="22225">
            <a:solidFill>
              <a:srgbClr val="C0000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Arrow Connector 92"/>
          <p:cNvCxnSpPr/>
          <p:nvPr/>
        </p:nvCxnSpPr>
        <p:spPr>
          <a:xfrm flipH="1">
            <a:off x="6274466" y="4117641"/>
            <a:ext cx="901242" cy="1"/>
          </a:xfrm>
          <a:prstGeom prst="straightConnector1">
            <a:avLst/>
          </a:prstGeom>
          <a:ln w="22225">
            <a:solidFill>
              <a:srgbClr val="00660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Arrow Connector 95"/>
          <p:cNvCxnSpPr/>
          <p:nvPr/>
        </p:nvCxnSpPr>
        <p:spPr>
          <a:xfrm>
            <a:off x="127757" y="2838012"/>
            <a:ext cx="200307" cy="1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Straight Arrow Connector 99"/>
          <p:cNvCxnSpPr/>
          <p:nvPr/>
        </p:nvCxnSpPr>
        <p:spPr>
          <a:xfrm>
            <a:off x="142133" y="1321376"/>
            <a:ext cx="200307" cy="1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Straight Connector 97"/>
          <p:cNvCxnSpPr/>
          <p:nvPr/>
        </p:nvCxnSpPr>
        <p:spPr>
          <a:xfrm flipH="1">
            <a:off x="136380" y="1328565"/>
            <a:ext cx="14382" cy="2788748"/>
          </a:xfrm>
          <a:prstGeom prst="line">
            <a:avLst/>
          </a:prstGeom>
          <a:ln w="22225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Arrow Connector 103"/>
          <p:cNvCxnSpPr/>
          <p:nvPr/>
        </p:nvCxnSpPr>
        <p:spPr>
          <a:xfrm flipH="1">
            <a:off x="142139" y="4110123"/>
            <a:ext cx="4136503" cy="0"/>
          </a:xfrm>
          <a:prstGeom prst="straightConnector1">
            <a:avLst/>
          </a:prstGeom>
          <a:ln w="22225">
            <a:solidFill>
              <a:schemeClr val="accent6">
                <a:lumMod val="50000"/>
              </a:schemeClr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Straight Connector 109"/>
          <p:cNvCxnSpPr/>
          <p:nvPr/>
        </p:nvCxnSpPr>
        <p:spPr>
          <a:xfrm>
            <a:off x="150762" y="4656078"/>
            <a:ext cx="7309446" cy="0"/>
          </a:xfrm>
          <a:prstGeom prst="line">
            <a:avLst/>
          </a:prstGeom>
          <a:ln w="2222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Straight Connector 112"/>
          <p:cNvCxnSpPr/>
          <p:nvPr/>
        </p:nvCxnSpPr>
        <p:spPr>
          <a:xfrm>
            <a:off x="1979712" y="1276452"/>
            <a:ext cx="106314" cy="0"/>
          </a:xfrm>
          <a:prstGeom prst="line">
            <a:avLst/>
          </a:prstGeom>
          <a:ln w="22225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15"/>
          <p:cNvCxnSpPr/>
          <p:nvPr/>
        </p:nvCxnSpPr>
        <p:spPr>
          <a:xfrm>
            <a:off x="2080828" y="1276452"/>
            <a:ext cx="9240" cy="1561560"/>
          </a:xfrm>
          <a:prstGeom prst="line">
            <a:avLst/>
          </a:prstGeom>
          <a:ln w="22225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Arrow Connector 126"/>
          <p:cNvCxnSpPr/>
          <p:nvPr/>
        </p:nvCxnSpPr>
        <p:spPr>
          <a:xfrm>
            <a:off x="4045174" y="1485886"/>
            <a:ext cx="246058" cy="0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Arrow Connector 129"/>
          <p:cNvCxnSpPr/>
          <p:nvPr/>
        </p:nvCxnSpPr>
        <p:spPr>
          <a:xfrm flipV="1">
            <a:off x="5295572" y="1477348"/>
            <a:ext cx="241539" cy="7189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Straight Arrow Connector 132"/>
          <p:cNvCxnSpPr/>
          <p:nvPr/>
        </p:nvCxnSpPr>
        <p:spPr>
          <a:xfrm>
            <a:off x="7418104" y="1484536"/>
            <a:ext cx="200307" cy="1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2" name="Straight Connector 1031"/>
          <p:cNvCxnSpPr/>
          <p:nvPr/>
        </p:nvCxnSpPr>
        <p:spPr>
          <a:xfrm>
            <a:off x="8204277" y="2112912"/>
            <a:ext cx="0" cy="504000"/>
          </a:xfrm>
          <a:prstGeom prst="line">
            <a:avLst/>
          </a:prstGeom>
          <a:ln w="22225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4" name="Group 23"/>
          <p:cNvGrpSpPr/>
          <p:nvPr/>
        </p:nvGrpSpPr>
        <p:grpSpPr>
          <a:xfrm>
            <a:off x="621555" y="1956771"/>
            <a:ext cx="1060130" cy="412966"/>
            <a:chOff x="4469107" y="3012240"/>
            <a:chExt cx="1207074" cy="454904"/>
          </a:xfrm>
          <a:solidFill>
            <a:srgbClr val="FF9900"/>
          </a:soli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22" name="12-Point Star 21"/>
            <p:cNvSpPr/>
            <p:nvPr/>
          </p:nvSpPr>
          <p:spPr>
            <a:xfrm>
              <a:off x="4469107" y="3012240"/>
              <a:ext cx="1207074" cy="432282"/>
            </a:xfrm>
            <a:prstGeom prst="star12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 dirty="0">
                <a:solidFill>
                  <a:schemeClr val="tx1"/>
                </a:solidFill>
                <a:cs typeface="+mj-cs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4783960" y="3060306"/>
              <a:ext cx="555019" cy="406838"/>
            </a:xfrm>
            <a:prstGeom prst="rect">
              <a:avLst/>
            </a:prstGeom>
            <a:no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txBody>
            <a:bodyPr wrap="square" rtlCol="0">
              <a:spAutoFit/>
            </a:bodyPr>
            <a:lstStyle/>
            <a:p>
              <a:r>
                <a:rPr lang="th-TH" sz="1800" b="1" dirty="0" smtClean="0">
                  <a:solidFill>
                    <a:schemeClr val="accent6">
                      <a:lumMod val="50000"/>
                    </a:schemeClr>
                  </a:solidFill>
                </a:rPr>
                <a:t>หรือ</a:t>
              </a:r>
              <a:endParaRPr lang="en-US" sz="1800" b="1" dirty="0">
                <a:solidFill>
                  <a:schemeClr val="accent6">
                    <a:lumMod val="50000"/>
                  </a:schemeClr>
                </a:solidFill>
              </a:endParaRPr>
            </a:p>
          </p:txBody>
        </p:sp>
      </p:grpSp>
      <p:cxnSp>
        <p:nvCxnSpPr>
          <p:cNvPr id="64" name="Straight Arrow Connector 63"/>
          <p:cNvCxnSpPr/>
          <p:nvPr/>
        </p:nvCxnSpPr>
        <p:spPr>
          <a:xfrm>
            <a:off x="2097850" y="2068875"/>
            <a:ext cx="246058" cy="8538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" name="Group 25"/>
          <p:cNvGrpSpPr/>
          <p:nvPr/>
        </p:nvGrpSpPr>
        <p:grpSpPr>
          <a:xfrm>
            <a:off x="4256663" y="2317442"/>
            <a:ext cx="2030955" cy="874435"/>
            <a:chOff x="4265286" y="2852936"/>
            <a:chExt cx="2030955" cy="1049321"/>
          </a:xfrm>
        </p:grpSpPr>
        <p:sp>
          <p:nvSpPr>
            <p:cNvPr id="45" name="TextBox 44"/>
            <p:cNvSpPr txBox="1"/>
            <p:nvPr/>
          </p:nvSpPr>
          <p:spPr>
            <a:xfrm>
              <a:off x="4265286" y="2852936"/>
              <a:ext cx="2030955" cy="406264"/>
            </a:xfrm>
            <a:prstGeom prst="rect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60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ยื่นคำขอต่ออายุ  (แบบ </a:t>
              </a:r>
              <a:r>
                <a:rPr lang="th-TH" sz="1600" b="1" dirty="0" err="1" smtClean="0">
                  <a:solidFill>
                    <a:prstClr val="black"/>
                  </a:solidFill>
                  <a:latin typeface="Times New Roman"/>
                  <a:cs typeface="Angsana New"/>
                </a:rPr>
                <a:t>คร</a:t>
              </a:r>
              <a:r>
                <a:rPr lang="th-TH" sz="160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.7) </a:t>
              </a:r>
              <a:endParaRPr lang="en-US" sz="1600" b="1" dirty="0">
                <a:latin typeface="Times New Roman"/>
              </a:endParaRP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4265286" y="3200528"/>
              <a:ext cx="2030955" cy="701729"/>
            </a:xfrm>
            <a:prstGeom prst="rect">
              <a:avLst/>
            </a:prstGeom>
            <a:solidFill>
              <a:srgbClr val="FFCC66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60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ก่อนหนังสือฯ หมดอายุ </a:t>
              </a:r>
              <a:br>
                <a:rPr lang="th-TH" sz="160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</a:br>
              <a:r>
                <a:rPr lang="th-TH" sz="1600" b="1" u="sng" dirty="0" smtClean="0">
                  <a:solidFill>
                    <a:srgbClr val="AD0101"/>
                  </a:solidFill>
                  <a:latin typeface="Times New Roman"/>
                  <a:cs typeface="Angsana New"/>
                </a:rPr>
                <a:t>ไม่น้อยกว่า 60 วัน</a:t>
              </a:r>
            </a:p>
          </p:txBody>
        </p:sp>
      </p:grpSp>
      <p:cxnSp>
        <p:nvCxnSpPr>
          <p:cNvPr id="84" name="Straight Connector 83"/>
          <p:cNvCxnSpPr/>
          <p:nvPr/>
        </p:nvCxnSpPr>
        <p:spPr>
          <a:xfrm>
            <a:off x="1991536" y="2838011"/>
            <a:ext cx="106314" cy="0"/>
          </a:xfrm>
          <a:prstGeom prst="line">
            <a:avLst/>
          </a:prstGeom>
          <a:ln w="22225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/>
          <p:cNvCxnSpPr/>
          <p:nvPr/>
        </p:nvCxnSpPr>
        <p:spPr>
          <a:xfrm>
            <a:off x="6296244" y="2621477"/>
            <a:ext cx="580015" cy="0"/>
          </a:xfrm>
          <a:prstGeom prst="line">
            <a:avLst/>
          </a:prstGeom>
          <a:ln w="22225">
            <a:solidFill>
              <a:srgbClr val="7030A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 flipV="1">
            <a:off x="6864381" y="2256928"/>
            <a:ext cx="0" cy="360000"/>
          </a:xfrm>
          <a:prstGeom prst="straightConnector1">
            <a:avLst/>
          </a:prstGeom>
          <a:ln w="22225">
            <a:solidFill>
              <a:srgbClr val="7030A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TextBox 85"/>
          <p:cNvSpPr txBox="1"/>
          <p:nvPr/>
        </p:nvSpPr>
        <p:spPr>
          <a:xfrm>
            <a:off x="4282087" y="4199265"/>
            <a:ext cx="1983754" cy="338554"/>
          </a:xfrm>
          <a:prstGeom prst="rect">
            <a:avLst/>
          </a:prstGeom>
          <a:solidFill>
            <a:srgbClr val="92D050"/>
          </a:solidFill>
          <a:ln w="19050">
            <a:solidFill>
              <a:srgbClr val="0066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1600" b="1" dirty="0">
                <a:solidFill>
                  <a:srgbClr val="000000"/>
                </a:solidFill>
              </a:rPr>
              <a:t>มีอายุ 2 ปีนับแต่ออกให้</a:t>
            </a:r>
            <a:endParaRPr lang="en-US" sz="1600" dirty="0">
              <a:solidFill>
                <a:srgbClr val="000000"/>
              </a:solidFill>
            </a:endParaRPr>
          </a:p>
        </p:txBody>
      </p:sp>
      <p:cxnSp>
        <p:nvCxnSpPr>
          <p:cNvPr id="51" name="Straight Connector 50"/>
          <p:cNvCxnSpPr/>
          <p:nvPr/>
        </p:nvCxnSpPr>
        <p:spPr>
          <a:xfrm>
            <a:off x="7155207" y="3932823"/>
            <a:ext cx="0" cy="180000"/>
          </a:xfrm>
          <a:prstGeom prst="line">
            <a:avLst/>
          </a:prstGeom>
          <a:ln w="22225">
            <a:solidFill>
              <a:srgbClr val="00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Arrow Connector 58"/>
          <p:cNvCxnSpPr/>
          <p:nvPr/>
        </p:nvCxnSpPr>
        <p:spPr>
          <a:xfrm flipV="1">
            <a:off x="146412" y="4419125"/>
            <a:ext cx="4353" cy="236954"/>
          </a:xfrm>
          <a:prstGeom prst="straightConnector1">
            <a:avLst/>
          </a:prstGeom>
          <a:ln w="2222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 flipH="1" flipV="1">
            <a:off x="136141" y="4110124"/>
            <a:ext cx="1642" cy="378924"/>
          </a:xfrm>
          <a:prstGeom prst="line">
            <a:avLst/>
          </a:prstGeom>
          <a:ln w="2222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/>
          <p:cNvSpPr txBox="1"/>
          <p:nvPr/>
        </p:nvSpPr>
        <p:spPr>
          <a:xfrm>
            <a:off x="7506671" y="5132139"/>
            <a:ext cx="16018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2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2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2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2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  <p:cxnSp>
        <p:nvCxnSpPr>
          <p:cNvPr id="57" name="Straight Arrow Connector 56"/>
          <p:cNvCxnSpPr/>
          <p:nvPr/>
        </p:nvCxnSpPr>
        <p:spPr>
          <a:xfrm>
            <a:off x="4010602" y="2599912"/>
            <a:ext cx="246058" cy="0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6381780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1307890" y="162738"/>
            <a:ext cx="7152542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6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เครื่องหมายศูนย์ประเมินฯ</a:t>
            </a:r>
            <a:endParaRPr lang="th-TH" sz="6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Slide Number Placeholder 4"/>
          <p:cNvSpPr txBox="1">
            <a:spLocks/>
          </p:cNvSpPr>
          <p:nvPr/>
        </p:nvSpPr>
        <p:spPr bwMode="auto">
          <a:xfrm>
            <a:off x="6108171" y="5460533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49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15616" y="4608383"/>
            <a:ext cx="7056025" cy="69738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lIns="81043" tIns="40522" rIns="81043" bIns="40522" rtlCol="0" anchor="ctr">
            <a:spAutoFit/>
          </a:bodyPr>
          <a:lstStyle/>
          <a:p>
            <a:pPr algn="ctr"/>
            <a:r>
              <a:rPr lang="th-TH" sz="4000" b="1" kern="0" spc="89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ศูนย์ประเมินความรู้ความสามารถกลาง</a:t>
            </a:r>
          </a:p>
        </p:txBody>
      </p:sp>
      <p:graphicFrame>
        <p:nvGraphicFramePr>
          <p:cNvPr id="25602" name="Object 2"/>
          <p:cNvGraphicFramePr>
            <a:graphicFrameLocks/>
          </p:cNvGraphicFramePr>
          <p:nvPr/>
        </p:nvGraphicFramePr>
        <p:xfrm>
          <a:off x="2915816" y="1417340"/>
          <a:ext cx="3024336" cy="30963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03" name="Picture" r:id="rId3" imgW="1251720" imgH="1371600" progId="Word.Picture.8">
                  <p:embed/>
                </p:oleObj>
              </mc:Choice>
              <mc:Fallback>
                <p:oleObj name="Picture" r:id="rId3" imgW="1251720" imgH="1371600" progId="Word.Picture.8">
                  <p:embed/>
                  <p:pic>
                    <p:nvPicPr>
                      <p:cNvPr id="0" name="Picture 2"/>
                      <p:cNvPicPr preferRelativeResize="0"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15816" y="1417340"/>
                        <a:ext cx="3024336" cy="309634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76222472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1307890" y="162738"/>
            <a:ext cx="7152542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6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เครื่องหมายศูนย์ประเมินฯ</a:t>
            </a:r>
            <a:endParaRPr lang="th-TH" sz="6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Slide Number Placeholder 4"/>
          <p:cNvSpPr txBox="1">
            <a:spLocks/>
          </p:cNvSpPr>
          <p:nvPr/>
        </p:nvSpPr>
        <p:spPr bwMode="auto">
          <a:xfrm>
            <a:off x="6108171" y="5460533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50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09184" y="1417340"/>
            <a:ext cx="2958960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539552" y="4585692"/>
            <a:ext cx="7992887" cy="731955"/>
          </a:xfrm>
          <a:prstGeom prst="rect">
            <a:avLst/>
          </a:prstGeom>
          <a:solidFill>
            <a:srgbClr val="66FF66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lIns="81043" tIns="40522" rIns="81043" bIns="40522" rtlCol="0" anchor="ctr">
            <a:noAutofit/>
          </a:bodyPr>
          <a:lstStyle/>
          <a:p>
            <a:pPr algn="ctr"/>
            <a:r>
              <a:rPr lang="th-TH" sz="40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ศูนย์ประเมินความรู้ความสามารถตามมาตรา </a:t>
            </a:r>
            <a:r>
              <a:rPr lang="en-US" sz="40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26/4 (2)</a:t>
            </a:r>
            <a:endParaRPr lang="th-TH" sz="4000" b="1" kern="0" spc="89" dirty="0" smtClean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776222472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รูปห้าเหลี่ยม 10"/>
          <p:cNvSpPr/>
          <p:nvPr/>
        </p:nvSpPr>
        <p:spPr>
          <a:xfrm rot="16200000">
            <a:off x="3167845" y="85192"/>
            <a:ext cx="3312368" cy="7416824"/>
          </a:xfrm>
          <a:prstGeom prst="homePlate">
            <a:avLst>
              <a:gd name="adj" fmla="val 9488"/>
            </a:avLst>
          </a:prstGeom>
          <a:solidFill>
            <a:srgbClr val="66FF66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" name="รูปห้าเหลี่ยม 9"/>
          <p:cNvSpPr/>
          <p:nvPr/>
        </p:nvSpPr>
        <p:spPr>
          <a:xfrm>
            <a:off x="1175750" y="1441561"/>
            <a:ext cx="2808312" cy="828000"/>
          </a:xfrm>
          <a:prstGeom prst="homePlate">
            <a:avLst>
              <a:gd name="adj" fmla="val 29921"/>
            </a:avLst>
          </a:prstGeom>
          <a:solidFill>
            <a:schemeClr val="accent6">
              <a:lumMod val="20000"/>
              <a:lumOff val="80000"/>
            </a:schemeClr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solidFill>
                <a:srgbClr val="002060"/>
              </a:solidFill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307890" y="162738"/>
            <a:ext cx="7776000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4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การใช้เครื่องหมายจ้างงานผู้ได้รับหนังสือรับรอง</a:t>
            </a:r>
            <a:endParaRPr lang="th-TH" sz="4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Slide Number Placeholder 4"/>
          <p:cNvSpPr txBox="1">
            <a:spLocks/>
          </p:cNvSpPr>
          <p:nvPr/>
        </p:nvSpPr>
        <p:spPr bwMode="auto">
          <a:xfrm>
            <a:off x="6108171" y="5460533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51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52837" y="2485585"/>
            <a:ext cx="7366971" cy="2952328"/>
          </a:xfrm>
          <a:prstGeom prst="rect">
            <a:avLst/>
          </a:prstGeom>
          <a:solidFill>
            <a:srgbClr val="66FF66"/>
          </a:solidFill>
        </p:spPr>
        <p:txBody>
          <a:bodyPr wrap="square" lIns="81043" tIns="40522" rIns="81043" bIns="40522" rtlCol="0" anchor="ctr">
            <a:noAutofit/>
          </a:bodyPr>
          <a:lstStyle/>
          <a:p>
            <a:pPr algn="thaiDist"/>
            <a:r>
              <a:rPr lang="th-TH" sz="30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ผู้ประกอบกิจการที่จะได้รับอนุญาตให้ใช้เครื่องหมายที่แสดงให้เห็นว่าเป็นผู้ประกอบกิจการซึ่งจ้างงานผู้ได้รับหนังสือรับรองความรู้ความสามารถ ต้องจ้างงานผู้ได้รับหนังสือรับรองความรู้ความสามารถเต็มตามจำนวนของลูกจ้างในสาขาอาชีพ ตำแหน่งงาน หรือลักษณะงาน ที่อาจเป็นอันตรายต่อสาธารณะ หรือต้องใช้ผู้มีความรู้ความสามารถตามที่รัฐมนตรีประกาศกำหนด</a:t>
            </a:r>
            <a:endParaRPr lang="th-TH" sz="3000" b="1" kern="0" spc="89" dirty="0" smtClean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88383" y="1463222"/>
            <a:ext cx="2507647" cy="75894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lIns="81043" tIns="40522" rIns="81043" bIns="40522" rtlCol="0" anchor="ctr">
            <a:spAutoFit/>
          </a:bodyPr>
          <a:lstStyle/>
          <a:p>
            <a:pPr algn="ctr"/>
            <a:r>
              <a:rPr lang="th-TH" sz="4400" b="1" kern="0" spc="89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หลักเกณฑ์</a:t>
            </a:r>
          </a:p>
        </p:txBody>
      </p:sp>
    </p:spTree>
    <p:extLst>
      <p:ext uri="{BB962C8B-B14F-4D97-AF65-F5344CB8AC3E}">
        <p14:creationId xmlns:p14="http://schemas.microsoft.com/office/powerpoint/2010/main" val="1776222472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รูปห้าเหลี่ยม 6"/>
          <p:cNvSpPr/>
          <p:nvPr/>
        </p:nvSpPr>
        <p:spPr>
          <a:xfrm rot="16200000">
            <a:off x="3437461" y="-40408"/>
            <a:ext cx="2664296" cy="7452000"/>
          </a:xfrm>
          <a:prstGeom prst="homePlate">
            <a:avLst>
              <a:gd name="adj" fmla="val 13451"/>
            </a:avLst>
          </a:prstGeom>
          <a:solidFill>
            <a:srgbClr val="66FF66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" name="รูปห้าเหลี่ยม 5"/>
          <p:cNvSpPr/>
          <p:nvPr/>
        </p:nvSpPr>
        <p:spPr>
          <a:xfrm rot="5400000">
            <a:off x="2123580" y="553392"/>
            <a:ext cx="936104" cy="2664000"/>
          </a:xfrm>
          <a:prstGeom prst="homePlate">
            <a:avLst>
              <a:gd name="adj" fmla="val 18032"/>
            </a:avLst>
          </a:prstGeom>
          <a:solidFill>
            <a:srgbClr val="66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368000" y="162738"/>
            <a:ext cx="7776000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4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การใช้เครื่องหมายจ้างงานผู้ได้รับหนังสือรับรอง</a:t>
            </a:r>
            <a:endParaRPr lang="th-TH" sz="4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Slide Number Placeholder 4"/>
          <p:cNvSpPr txBox="1">
            <a:spLocks/>
          </p:cNvSpPr>
          <p:nvPr/>
        </p:nvSpPr>
        <p:spPr bwMode="auto">
          <a:xfrm>
            <a:off x="6108171" y="5460533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52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043609" y="2737487"/>
            <a:ext cx="7444519" cy="2280253"/>
          </a:xfrm>
          <a:prstGeom prst="rect">
            <a:avLst/>
          </a:prstGeom>
          <a:solidFill>
            <a:srgbClr val="66FF66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lIns="81043" tIns="40522" rIns="81043" bIns="40522" rtlCol="0">
            <a:noAutofit/>
          </a:bodyPr>
          <a:lstStyle/>
          <a:p>
            <a:pPr algn="thaiDist"/>
            <a:r>
              <a:rPr lang="th-TH" sz="35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ให้ยื่น ณ ท้องที่ที่สถานประกอบกิจการของผู้ประกอบกิจการนั้นตั้งอยู่ ในกรุงเทพมหานคร ให้ยื่น ณ กรมพัฒนาฝีมือแรงงาน ในจังหวัดอื่น ให้ยื่น ณ หน่วยงานของกรมพัฒนาฝีมือแรงงานที่ตั้งอยู่ในจังหวัดนั้น</a:t>
            </a:r>
            <a:endParaRPr lang="th-TH" sz="3500" b="1" kern="0" spc="89" dirty="0" smtClean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295719" y="1429215"/>
            <a:ext cx="2614444" cy="758944"/>
          </a:xfrm>
          <a:prstGeom prst="rect">
            <a:avLst/>
          </a:prstGeom>
          <a:solidFill>
            <a:srgbClr val="6600CC"/>
          </a:solidFill>
        </p:spPr>
        <p:txBody>
          <a:bodyPr wrap="square" lIns="81043" tIns="40522" rIns="81043" bIns="40522" rtlCol="0">
            <a:spAutoFit/>
          </a:bodyPr>
          <a:lstStyle/>
          <a:p>
            <a:pPr algn="ctr"/>
            <a:r>
              <a:rPr lang="th-TH" sz="4400" b="1" kern="0" spc="89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การยื่นคำขอ</a:t>
            </a:r>
          </a:p>
        </p:txBody>
      </p:sp>
    </p:spTree>
    <p:extLst>
      <p:ext uri="{BB962C8B-B14F-4D97-AF65-F5344CB8AC3E}">
        <p14:creationId xmlns:p14="http://schemas.microsoft.com/office/powerpoint/2010/main" val="1776222472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คำบรรยายภาพแบบสี่เหลี่ยม 7"/>
          <p:cNvSpPr/>
          <p:nvPr/>
        </p:nvSpPr>
        <p:spPr>
          <a:xfrm>
            <a:off x="2987824" y="2749804"/>
            <a:ext cx="3672000" cy="2844000"/>
          </a:xfrm>
          <a:prstGeom prst="wedgeRectCallout">
            <a:avLst>
              <a:gd name="adj1" fmla="val 20430"/>
              <a:gd name="adj2" fmla="val -56144"/>
            </a:avLst>
          </a:prstGeom>
          <a:solidFill>
            <a:srgbClr val="FFCC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284179" y="234746"/>
            <a:ext cx="7812000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4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การใช้เครื่องหมายจ้างงานผู้ได้รับหนังสือรับรอง</a:t>
            </a:r>
            <a:endParaRPr lang="th-TH" sz="4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Slide Number Placeholder 4"/>
          <p:cNvSpPr txBox="1">
            <a:spLocks/>
          </p:cNvSpPr>
          <p:nvPr/>
        </p:nvSpPr>
        <p:spPr bwMode="auto">
          <a:xfrm>
            <a:off x="6108171" y="5460533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53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026" name="Picture 2"/>
          <p:cNvPicPr preferRelativeResize="0">
            <a:picLocks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87824" y="2749804"/>
            <a:ext cx="3672408" cy="28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1187624" y="2029724"/>
            <a:ext cx="6264696" cy="504056"/>
          </a:xfrm>
          <a:prstGeom prst="rect">
            <a:avLst/>
          </a:prstGeom>
          <a:solidFill>
            <a:srgbClr val="FFFF00"/>
          </a:solidFill>
        </p:spPr>
        <p:txBody>
          <a:bodyPr wrap="square" lIns="81043" tIns="40522" rIns="81043" bIns="40522" rtlCol="0" anchor="ctr">
            <a:noAutofit/>
          </a:bodyPr>
          <a:lstStyle/>
          <a:p>
            <a:pPr algn="ctr"/>
            <a:r>
              <a:rPr lang="th-TH" sz="2800" b="1" kern="0" spc="89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ค่าธรรมเนียมให้ใช้เครื่องหมาย  ครั้งละ 5,000 บาท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15616" y="1309644"/>
            <a:ext cx="2592288" cy="697389"/>
          </a:xfrm>
          <a:prstGeom prst="rect">
            <a:avLst/>
          </a:prstGeom>
          <a:solidFill>
            <a:srgbClr val="00B050"/>
          </a:solidFill>
        </p:spPr>
        <p:txBody>
          <a:bodyPr wrap="square" lIns="81043" tIns="40522" rIns="81043" bIns="40522" rtlCol="0">
            <a:spAutoFit/>
          </a:bodyPr>
          <a:lstStyle/>
          <a:p>
            <a:pPr algn="ctr"/>
            <a:r>
              <a:rPr lang="th-TH" sz="4000" b="1" kern="0" spc="89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ค่าธรรมเนียม</a:t>
            </a:r>
          </a:p>
        </p:txBody>
      </p:sp>
    </p:spTree>
    <p:extLst>
      <p:ext uri="{BB962C8B-B14F-4D97-AF65-F5344CB8AC3E}">
        <p14:creationId xmlns:p14="http://schemas.microsoft.com/office/powerpoint/2010/main" val="1776222472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54</a:t>
            </a:fld>
            <a:endParaRPr lang="th-TH"/>
          </a:p>
        </p:txBody>
      </p:sp>
      <p:sp>
        <p:nvSpPr>
          <p:cNvPr id="6" name="ชื่อเรื่อง 1"/>
          <p:cNvSpPr txBox="1">
            <a:spLocks/>
          </p:cNvSpPr>
          <p:nvPr/>
        </p:nvSpPr>
        <p:spPr bwMode="auto">
          <a:xfrm>
            <a:off x="755576" y="3217540"/>
            <a:ext cx="7524329" cy="19205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1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H SarabunIT๙" panose="020B0500040200020003" pitchFamily="34" charset="-34"/>
                <a:ea typeface="+mj-ea"/>
                <a:cs typeface="+mn-cs"/>
              </a:rPr>
              <a:t>Questions</a:t>
            </a:r>
            <a:r>
              <a:rPr kumimoji="0" lang="en-US" sz="80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TH SarabunIT๙" panose="020B0500040200020003" pitchFamily="34" charset="-34"/>
                <a:ea typeface="+mj-ea"/>
                <a:cs typeface="+mn-cs"/>
              </a:rPr>
              <a:t> </a:t>
            </a:r>
            <a:r>
              <a:rPr kumimoji="0" lang="en-US" sz="8000" b="1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IT๙" panose="020B0500040200020003" pitchFamily="34" charset="-34"/>
                <a:ea typeface="+mj-ea"/>
                <a:cs typeface="+mn-cs"/>
              </a:rPr>
              <a:t>&amp;</a:t>
            </a:r>
            <a:r>
              <a:rPr kumimoji="0" lang="en-US" sz="80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TH SarabunIT๙" panose="020B0500040200020003" pitchFamily="34" charset="-34"/>
                <a:ea typeface="+mj-ea"/>
                <a:cs typeface="+mn-cs"/>
              </a:rPr>
              <a:t> </a:t>
            </a:r>
            <a:r>
              <a:rPr kumimoji="0" lang="en-US" sz="80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IT๙" panose="020B0500040200020003" pitchFamily="34" charset="-34"/>
                <a:ea typeface="+mj-ea"/>
                <a:cs typeface="+mn-cs"/>
              </a:rPr>
              <a:t>Answers</a:t>
            </a:r>
            <a:endParaRPr kumimoji="0" lang="th-TH" sz="8000" b="1" i="0" u="none" strike="noStrike" kern="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IT๙" panose="020B0500040200020003" pitchFamily="34" charset="-34"/>
              <a:ea typeface="+mj-ea"/>
              <a:cs typeface="+mn-cs"/>
            </a:endParaRPr>
          </a:p>
        </p:txBody>
      </p:sp>
      <p:pic>
        <p:nvPicPr>
          <p:cNvPr id="7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4455" y="3817607"/>
            <a:ext cx="1728192" cy="1363352"/>
          </a:xfrm>
          <a:prstGeom prst="rect">
            <a:avLst/>
          </a:prstGeom>
        </p:spPr>
      </p:pic>
      <p:sp>
        <p:nvSpPr>
          <p:cNvPr id="9" name="ชื่อเรื่อง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8" name="TextBox 7"/>
          <p:cNvSpPr txBox="1"/>
          <p:nvPr/>
        </p:nvSpPr>
        <p:spPr>
          <a:xfrm>
            <a:off x="1475656" y="1561356"/>
            <a:ext cx="5782352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5400" dirty="0" err="1" smtClean="0"/>
              <a:t>ผอ</a:t>
            </a:r>
            <a:r>
              <a:rPr lang="th-TH" sz="5400" dirty="0" smtClean="0"/>
              <a:t> </a:t>
            </a:r>
            <a:r>
              <a:rPr lang="en-US" sz="5400" dirty="0" smtClean="0"/>
              <a:t> 0614187459</a:t>
            </a:r>
          </a:p>
          <a:p>
            <a:r>
              <a:rPr lang="th-TH" sz="5400" dirty="0" smtClean="0"/>
              <a:t>สำนักงาน </a:t>
            </a:r>
            <a:r>
              <a:rPr lang="en-US" sz="5400" dirty="0" smtClean="0"/>
              <a:t> 022451703</a:t>
            </a:r>
            <a:endParaRPr lang="th-TH" sz="5400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1666876"/>
            <a:ext cx="9144000" cy="2041261"/>
          </a:xfrm>
        </p:spPr>
        <p:txBody>
          <a:bodyPr/>
          <a:lstStyle/>
          <a:p>
            <a:r>
              <a:rPr lang="th-TH" altLang="th-TH" sz="12500" b="1" dirty="0" smtClean="0">
                <a:solidFill>
                  <a:srgbClr val="0000CC"/>
                </a:solidFill>
              </a:rPr>
              <a:t>ขอบคุณ</a:t>
            </a:r>
          </a:p>
        </p:txBody>
      </p:sp>
      <p:sp>
        <p:nvSpPr>
          <p:cNvPr id="18435" name="ตัวแทนเนื้อหา 2"/>
          <p:cNvSpPr>
            <a:spLocks noGrp="1"/>
          </p:cNvSpPr>
          <p:nvPr>
            <p:ph idx="1"/>
          </p:nvPr>
        </p:nvSpPr>
        <p:spPr>
          <a:xfrm>
            <a:off x="-107950" y="3132668"/>
            <a:ext cx="9144000" cy="1629833"/>
          </a:xfrm>
        </p:spPr>
        <p:txBody>
          <a:bodyPr/>
          <a:lstStyle/>
          <a:p>
            <a:pPr marL="44450" indent="0" algn="ctr">
              <a:buFontTx/>
              <a:buNone/>
            </a:pPr>
            <a:r>
              <a:rPr lang="th-TH" altLang="th-TH" sz="10400" b="1" dirty="0" smtClean="0"/>
              <a:t> </a:t>
            </a:r>
            <a:r>
              <a:rPr lang="th-TH" altLang="th-TH" sz="10400" b="1" dirty="0" smtClean="0">
                <a:solidFill>
                  <a:srgbClr val="C00000"/>
                </a:solidFill>
              </a:rPr>
              <a:t>สวัสดี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4177647"/>
            <a:ext cx="2647950" cy="1436688"/>
          </a:xfrm>
          <a:prstGeom prst="rect">
            <a:avLst/>
          </a:prstGeom>
        </p:spPr>
      </p:pic>
      <p:sp>
        <p:nvSpPr>
          <p:cNvPr id="3" name="ตัวแทน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55</a:t>
            </a:fld>
            <a:endParaRPr lang="th-TH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การออกแบบเริ่มต้น">
  <a:themeElements>
    <a:clrScheme name="การออกแบบเริ่มต้น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การออกแบบเริ่มต้น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การออกแบบเริ่มต้น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5241</TotalTime>
  <Words>3363</Words>
  <Application>Microsoft Office PowerPoint</Application>
  <PresentationFormat>นำเสนอทางหน้าจอ (16:10)</PresentationFormat>
  <Paragraphs>533</Paragraphs>
  <Slides>55</Slides>
  <Notes>3</Notes>
  <HiddenSlides>0</HiddenSlides>
  <MMClips>0</MMClips>
  <ScaleCrop>false</ScaleCrop>
  <HeadingPairs>
    <vt:vector size="6" baseType="variant">
      <vt:variant>
        <vt:lpstr>ชุดรูปแบบ</vt:lpstr>
      </vt:variant>
      <vt:variant>
        <vt:i4>1</vt:i4>
      </vt:variant>
      <vt:variant>
        <vt:lpstr>เซิร์ฟเวอร์ OLE ฝังตัว</vt:lpstr>
      </vt:variant>
      <vt:variant>
        <vt:i4>1</vt:i4>
      </vt:variant>
      <vt:variant>
        <vt:lpstr>ชื่อเรื่องภาพนิ่ง</vt:lpstr>
      </vt:variant>
      <vt:variant>
        <vt:i4>55</vt:i4>
      </vt:variant>
    </vt:vector>
  </HeadingPairs>
  <TitlesOfParts>
    <vt:vector size="57" baseType="lpstr">
      <vt:lpstr>การออกแบบเริ่มต้น</vt:lpstr>
      <vt:lpstr>Picture</vt:lpstr>
      <vt:lpstr> </vt:lpstr>
      <vt:lpstr>ศูนย์ประเมินฯกลาง</vt:lpstr>
      <vt:lpstr>งานนำเสนอ PowerPoint</vt:lpstr>
      <vt:lpstr>งานนำเสนอ PowerPoint</vt:lpstr>
      <vt:lpstr>เหตุผล</vt:lpstr>
      <vt:lpstr>เหตุผล (ต่อ)</vt:lpstr>
      <vt:lpstr>สาระสำคัญ</vt:lpstr>
      <vt:lpstr>สาระสำคัญ (ต่อ)</vt:lpstr>
      <vt:lpstr>สาระสำคัญ (ต่อ)</vt:lpstr>
      <vt:lpstr>สาระสำคัญ (ต่อ)</vt:lpstr>
      <vt:lpstr>สาระสำคัญ (ต่อ)</vt:lpstr>
      <vt:lpstr>สาระสำคัญ (ต่อ)</vt:lpstr>
      <vt:lpstr>สาระสำคัญ (ต่อ)</vt:lpstr>
      <vt:lpstr>งานนำเสนอ PowerPoint</vt:lpstr>
      <vt:lpstr>การบังคับใช้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การประเมินความรู้ความสามารถ</vt:lpstr>
      <vt:lpstr>การประเมินความรู้ความสามารถ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ขอบคุณ</vt:lpstr>
    </vt:vector>
  </TitlesOfParts>
  <Company>spisd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หัวข้อใหญ่</dc:title>
  <dc:creator>Atita</dc:creator>
  <cp:lastModifiedBy>ยะลา</cp:lastModifiedBy>
  <cp:revision>892</cp:revision>
  <cp:lastPrinted>2015-11-04T10:57:56Z</cp:lastPrinted>
  <dcterms:created xsi:type="dcterms:W3CDTF">2007-09-04T08:51:01Z</dcterms:created>
  <dcterms:modified xsi:type="dcterms:W3CDTF">2016-09-29T23:27:49Z</dcterms:modified>
</cp:coreProperties>
</file>