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8.xml" ContentType="application/vnd.openxmlformats-officedocument.theme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9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heme/theme10.xml" ContentType="application/vnd.openxmlformats-officedocument.theme+xml"/>
  <Override PartName="/ppt/theme/themeOverride1.xml" ContentType="application/vnd.openxmlformats-officedocument.themeOverride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theme/theme11.xml" ContentType="application/vnd.openxmlformats-officedocument.theme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theme/theme12.xml" ContentType="application/vnd.openxmlformats-officedocument.theme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theme/theme13.xml" ContentType="application/vnd.openxmlformats-officedocument.theme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theme/theme14.xml" ContentType="application/vnd.openxmlformats-officedocument.theme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theme/theme15.xml" ContentType="application/vnd.openxmlformats-officedocument.theme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theme/theme16.xml" ContentType="application/vnd.openxmlformats-officedocument.theme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theme/theme17.xml" ContentType="application/vnd.openxmlformats-officedocument.theme+xml"/>
  <Override PartName="/ppt/theme/theme1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6" r:id="rId1"/>
    <p:sldMasterId id="2147484098" r:id="rId2"/>
    <p:sldMasterId id="2147484111" r:id="rId3"/>
    <p:sldMasterId id="2147484124" r:id="rId4"/>
    <p:sldMasterId id="2147484136" r:id="rId5"/>
    <p:sldMasterId id="2147484173" r:id="rId6"/>
    <p:sldMasterId id="2147484185" r:id="rId7"/>
    <p:sldMasterId id="2147484197" r:id="rId8"/>
    <p:sldMasterId id="2147484209" r:id="rId9"/>
    <p:sldMasterId id="2147484221" r:id="rId10"/>
    <p:sldMasterId id="2147484234" r:id="rId11"/>
    <p:sldMasterId id="2147484246" r:id="rId12"/>
    <p:sldMasterId id="2147484258" r:id="rId13"/>
    <p:sldMasterId id="2147484283" r:id="rId14"/>
    <p:sldMasterId id="2147484296" r:id="rId15"/>
    <p:sldMasterId id="2147484308" r:id="rId16"/>
    <p:sldMasterId id="2147484321" r:id="rId17"/>
  </p:sldMasterIdLst>
  <p:notesMasterIdLst>
    <p:notesMasterId r:id="rId66"/>
  </p:notesMasterIdLst>
  <p:sldIdLst>
    <p:sldId id="410" r:id="rId18"/>
    <p:sldId id="411" r:id="rId19"/>
    <p:sldId id="512" r:id="rId20"/>
    <p:sldId id="513" r:id="rId21"/>
    <p:sldId id="511" r:id="rId22"/>
    <p:sldId id="514" r:id="rId23"/>
    <p:sldId id="509" r:id="rId24"/>
    <p:sldId id="507" r:id="rId25"/>
    <p:sldId id="418" r:id="rId26"/>
    <p:sldId id="439" r:id="rId27"/>
    <p:sldId id="442" r:id="rId28"/>
    <p:sldId id="493" r:id="rId29"/>
    <p:sldId id="440" r:id="rId30"/>
    <p:sldId id="515" r:id="rId31"/>
    <p:sldId id="516" r:id="rId32"/>
    <p:sldId id="518" r:id="rId33"/>
    <p:sldId id="510" r:id="rId34"/>
    <p:sldId id="495" r:id="rId35"/>
    <p:sldId id="465" r:id="rId36"/>
    <p:sldId id="467" r:id="rId37"/>
    <p:sldId id="503" r:id="rId38"/>
    <p:sldId id="472" r:id="rId39"/>
    <p:sldId id="501" r:id="rId40"/>
    <p:sldId id="504" r:id="rId41"/>
    <p:sldId id="498" r:id="rId42"/>
    <p:sldId id="505" r:id="rId43"/>
    <p:sldId id="506" r:id="rId44"/>
    <p:sldId id="508" r:id="rId45"/>
    <p:sldId id="417" r:id="rId46"/>
    <p:sldId id="426" r:id="rId47"/>
    <p:sldId id="427" r:id="rId48"/>
    <p:sldId id="428" r:id="rId49"/>
    <p:sldId id="500" r:id="rId50"/>
    <p:sldId id="429" r:id="rId51"/>
    <p:sldId id="486" r:id="rId52"/>
    <p:sldId id="484" r:id="rId53"/>
    <p:sldId id="488" r:id="rId54"/>
    <p:sldId id="485" r:id="rId55"/>
    <p:sldId id="490" r:id="rId56"/>
    <p:sldId id="412" r:id="rId57"/>
    <p:sldId id="413" r:id="rId58"/>
    <p:sldId id="434" r:id="rId59"/>
    <p:sldId id="435" r:id="rId60"/>
    <p:sldId id="436" r:id="rId61"/>
    <p:sldId id="437" r:id="rId62"/>
    <p:sldId id="432" r:id="rId63"/>
    <p:sldId id="443" r:id="rId64"/>
    <p:sldId id="444" r:id="rId65"/>
  </p:sldIdLst>
  <p:sldSz cx="9144000" cy="6858000" type="screen4x3"/>
  <p:notesSz cx="7315200" cy="96012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F8F8F8"/>
    <a:srgbClr val="CCFFCC"/>
    <a:srgbClr val="CC00CC"/>
    <a:srgbClr val="CC9900"/>
    <a:srgbClr val="99CCFF"/>
    <a:srgbClr val="FFCCFF"/>
    <a:srgbClr val="CC99FF"/>
    <a:srgbClr val="00CC00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03" autoAdjust="0"/>
    <p:restoredTop sz="94660"/>
  </p:normalViewPr>
  <p:slideViewPr>
    <p:cSldViewPr>
      <p:cViewPr>
        <p:scale>
          <a:sx n="75" d="100"/>
          <a:sy n="75" d="100"/>
        </p:scale>
        <p:origin x="1685" y="1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 /><Relationship Id="rId18" Type="http://schemas.openxmlformats.org/officeDocument/2006/relationships/slide" Target="slides/slide1.xml" /><Relationship Id="rId26" Type="http://schemas.openxmlformats.org/officeDocument/2006/relationships/slide" Target="slides/slide9.xml" /><Relationship Id="rId39" Type="http://schemas.openxmlformats.org/officeDocument/2006/relationships/slide" Target="slides/slide22.xml" /><Relationship Id="rId21" Type="http://schemas.openxmlformats.org/officeDocument/2006/relationships/slide" Target="slides/slide4.xml" /><Relationship Id="rId34" Type="http://schemas.openxmlformats.org/officeDocument/2006/relationships/slide" Target="slides/slide17.xml" /><Relationship Id="rId42" Type="http://schemas.openxmlformats.org/officeDocument/2006/relationships/slide" Target="slides/slide25.xml" /><Relationship Id="rId47" Type="http://schemas.openxmlformats.org/officeDocument/2006/relationships/slide" Target="slides/slide30.xml" /><Relationship Id="rId50" Type="http://schemas.openxmlformats.org/officeDocument/2006/relationships/slide" Target="slides/slide33.xml" /><Relationship Id="rId55" Type="http://schemas.openxmlformats.org/officeDocument/2006/relationships/slide" Target="slides/slide38.xml" /><Relationship Id="rId63" Type="http://schemas.openxmlformats.org/officeDocument/2006/relationships/slide" Target="slides/slide46.xml" /><Relationship Id="rId68" Type="http://schemas.openxmlformats.org/officeDocument/2006/relationships/viewProps" Target="viewProps.xml" /><Relationship Id="rId7" Type="http://schemas.openxmlformats.org/officeDocument/2006/relationships/slideMaster" Target="slideMasters/slideMaster7.xml" /><Relationship Id="rId2" Type="http://schemas.openxmlformats.org/officeDocument/2006/relationships/slideMaster" Target="slideMasters/slideMaster2.xml" /><Relationship Id="rId16" Type="http://schemas.openxmlformats.org/officeDocument/2006/relationships/slideMaster" Target="slideMasters/slideMaster16.xml" /><Relationship Id="rId29" Type="http://schemas.openxmlformats.org/officeDocument/2006/relationships/slide" Target="slides/slide12.xml" /><Relationship Id="rId1" Type="http://schemas.openxmlformats.org/officeDocument/2006/relationships/slideMaster" Target="slideMasters/slideMaster1.xml" /><Relationship Id="rId6" Type="http://schemas.openxmlformats.org/officeDocument/2006/relationships/slideMaster" Target="slideMasters/slideMaster6.xml" /><Relationship Id="rId11" Type="http://schemas.openxmlformats.org/officeDocument/2006/relationships/slideMaster" Target="slideMasters/slideMaster11.xml" /><Relationship Id="rId24" Type="http://schemas.openxmlformats.org/officeDocument/2006/relationships/slide" Target="slides/slide7.xml" /><Relationship Id="rId32" Type="http://schemas.openxmlformats.org/officeDocument/2006/relationships/slide" Target="slides/slide15.xml" /><Relationship Id="rId37" Type="http://schemas.openxmlformats.org/officeDocument/2006/relationships/slide" Target="slides/slide20.xml" /><Relationship Id="rId40" Type="http://schemas.openxmlformats.org/officeDocument/2006/relationships/slide" Target="slides/slide23.xml" /><Relationship Id="rId45" Type="http://schemas.openxmlformats.org/officeDocument/2006/relationships/slide" Target="slides/slide28.xml" /><Relationship Id="rId53" Type="http://schemas.openxmlformats.org/officeDocument/2006/relationships/slide" Target="slides/slide36.xml" /><Relationship Id="rId58" Type="http://schemas.openxmlformats.org/officeDocument/2006/relationships/slide" Target="slides/slide41.xml" /><Relationship Id="rId66" Type="http://schemas.openxmlformats.org/officeDocument/2006/relationships/notesMaster" Target="notesMasters/notesMaster1.xml" /><Relationship Id="rId5" Type="http://schemas.openxmlformats.org/officeDocument/2006/relationships/slideMaster" Target="slideMasters/slideMaster5.xml" /><Relationship Id="rId15" Type="http://schemas.openxmlformats.org/officeDocument/2006/relationships/slideMaster" Target="slideMasters/slideMaster15.xml" /><Relationship Id="rId23" Type="http://schemas.openxmlformats.org/officeDocument/2006/relationships/slide" Target="slides/slide6.xml" /><Relationship Id="rId28" Type="http://schemas.openxmlformats.org/officeDocument/2006/relationships/slide" Target="slides/slide11.xml" /><Relationship Id="rId36" Type="http://schemas.openxmlformats.org/officeDocument/2006/relationships/slide" Target="slides/slide19.xml" /><Relationship Id="rId49" Type="http://schemas.openxmlformats.org/officeDocument/2006/relationships/slide" Target="slides/slide32.xml" /><Relationship Id="rId57" Type="http://schemas.openxmlformats.org/officeDocument/2006/relationships/slide" Target="slides/slide40.xml" /><Relationship Id="rId61" Type="http://schemas.openxmlformats.org/officeDocument/2006/relationships/slide" Target="slides/slide44.xml" /><Relationship Id="rId10" Type="http://schemas.openxmlformats.org/officeDocument/2006/relationships/slideMaster" Target="slideMasters/slideMaster10.xml" /><Relationship Id="rId19" Type="http://schemas.openxmlformats.org/officeDocument/2006/relationships/slide" Target="slides/slide2.xml" /><Relationship Id="rId31" Type="http://schemas.openxmlformats.org/officeDocument/2006/relationships/slide" Target="slides/slide14.xml" /><Relationship Id="rId44" Type="http://schemas.openxmlformats.org/officeDocument/2006/relationships/slide" Target="slides/slide27.xml" /><Relationship Id="rId52" Type="http://schemas.openxmlformats.org/officeDocument/2006/relationships/slide" Target="slides/slide35.xml" /><Relationship Id="rId60" Type="http://schemas.openxmlformats.org/officeDocument/2006/relationships/slide" Target="slides/slide43.xml" /><Relationship Id="rId65" Type="http://schemas.openxmlformats.org/officeDocument/2006/relationships/slide" Target="slides/slide48.xml" /><Relationship Id="rId4" Type="http://schemas.openxmlformats.org/officeDocument/2006/relationships/slideMaster" Target="slideMasters/slideMaster4.xml" /><Relationship Id="rId9" Type="http://schemas.openxmlformats.org/officeDocument/2006/relationships/slideMaster" Target="slideMasters/slideMaster9.xml" /><Relationship Id="rId14" Type="http://schemas.openxmlformats.org/officeDocument/2006/relationships/slideMaster" Target="slideMasters/slideMaster14.xml" /><Relationship Id="rId22" Type="http://schemas.openxmlformats.org/officeDocument/2006/relationships/slide" Target="slides/slide5.xml" /><Relationship Id="rId27" Type="http://schemas.openxmlformats.org/officeDocument/2006/relationships/slide" Target="slides/slide10.xml" /><Relationship Id="rId30" Type="http://schemas.openxmlformats.org/officeDocument/2006/relationships/slide" Target="slides/slide13.xml" /><Relationship Id="rId35" Type="http://schemas.openxmlformats.org/officeDocument/2006/relationships/slide" Target="slides/slide18.xml" /><Relationship Id="rId43" Type="http://schemas.openxmlformats.org/officeDocument/2006/relationships/slide" Target="slides/slide26.xml" /><Relationship Id="rId48" Type="http://schemas.openxmlformats.org/officeDocument/2006/relationships/slide" Target="slides/slide31.xml" /><Relationship Id="rId56" Type="http://schemas.openxmlformats.org/officeDocument/2006/relationships/slide" Target="slides/slide39.xml" /><Relationship Id="rId64" Type="http://schemas.openxmlformats.org/officeDocument/2006/relationships/slide" Target="slides/slide47.xml" /><Relationship Id="rId69" Type="http://schemas.openxmlformats.org/officeDocument/2006/relationships/theme" Target="theme/theme1.xml" /><Relationship Id="rId8" Type="http://schemas.openxmlformats.org/officeDocument/2006/relationships/slideMaster" Target="slideMasters/slideMaster8.xml" /><Relationship Id="rId51" Type="http://schemas.openxmlformats.org/officeDocument/2006/relationships/slide" Target="slides/slide34.xml" /><Relationship Id="rId3" Type="http://schemas.openxmlformats.org/officeDocument/2006/relationships/slideMaster" Target="slideMasters/slideMaster3.xml" /><Relationship Id="rId12" Type="http://schemas.openxmlformats.org/officeDocument/2006/relationships/slideMaster" Target="slideMasters/slideMaster12.xml" /><Relationship Id="rId17" Type="http://schemas.openxmlformats.org/officeDocument/2006/relationships/slideMaster" Target="slideMasters/slideMaster17.xml" /><Relationship Id="rId25" Type="http://schemas.openxmlformats.org/officeDocument/2006/relationships/slide" Target="slides/slide8.xml" /><Relationship Id="rId33" Type="http://schemas.openxmlformats.org/officeDocument/2006/relationships/slide" Target="slides/slide16.xml" /><Relationship Id="rId38" Type="http://schemas.openxmlformats.org/officeDocument/2006/relationships/slide" Target="slides/slide21.xml" /><Relationship Id="rId46" Type="http://schemas.openxmlformats.org/officeDocument/2006/relationships/slide" Target="slides/slide29.xml" /><Relationship Id="rId59" Type="http://schemas.openxmlformats.org/officeDocument/2006/relationships/slide" Target="slides/slide42.xml" /><Relationship Id="rId67" Type="http://schemas.openxmlformats.org/officeDocument/2006/relationships/presProps" Target="presProps.xml" /><Relationship Id="rId20" Type="http://schemas.openxmlformats.org/officeDocument/2006/relationships/slide" Target="slides/slide3.xml" /><Relationship Id="rId41" Type="http://schemas.openxmlformats.org/officeDocument/2006/relationships/slide" Target="slides/slide24.xml" /><Relationship Id="rId54" Type="http://schemas.openxmlformats.org/officeDocument/2006/relationships/slide" Target="slides/slide37.xml" /><Relationship Id="rId62" Type="http://schemas.openxmlformats.org/officeDocument/2006/relationships/slide" Target="slides/slide45.xml" /><Relationship Id="rId70" Type="http://schemas.openxmlformats.org/officeDocument/2006/relationships/tableStyles" Target="tableStyles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AFE417-CB0F-4A77-B36E-CBA95B3D35D1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9E063165-47B1-467B-B298-4494E6CAB202}">
      <dgm:prSet phldrT="[Text]" custT="1"/>
      <dgm:spPr/>
      <dgm:t>
        <a:bodyPr/>
        <a:lstStyle/>
        <a:p>
          <a:r>
            <a:rPr lang="th-TH" sz="32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ระดับ 1</a:t>
          </a:r>
          <a:endParaRPr lang="en-US" sz="3200" b="1" dirty="0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88822299-2739-4DEC-9FE0-029255E00C99}" type="parTrans" cxnId="{4FB618C9-1364-4ABF-B58B-F2342F86F7D7}">
      <dgm:prSet/>
      <dgm:spPr/>
      <dgm:t>
        <a:bodyPr/>
        <a:lstStyle/>
        <a:p>
          <a:endParaRPr lang="en-US" sz="1600" b="1">
            <a:solidFill>
              <a:srgbClr val="002060"/>
            </a:solidFill>
            <a:latin typeface="TH Fah kwang" panose="02000506000000020004" pitchFamily="2" charset="-34"/>
            <a:cs typeface="TH Fah kwang" panose="02000506000000020004" pitchFamily="2" charset="-34"/>
          </a:endParaRPr>
        </a:p>
      </dgm:t>
    </dgm:pt>
    <dgm:pt modelId="{A9AE2050-7D74-4587-A2EB-685E9D4BC255}" type="sibTrans" cxnId="{4FB618C9-1364-4ABF-B58B-F2342F86F7D7}">
      <dgm:prSet/>
      <dgm:spPr/>
      <dgm:t>
        <a:bodyPr/>
        <a:lstStyle/>
        <a:p>
          <a:endParaRPr lang="en-US" sz="1600" b="1">
            <a:solidFill>
              <a:srgbClr val="002060"/>
            </a:solidFill>
            <a:latin typeface="TH Fah kwang" panose="02000506000000020004" pitchFamily="2" charset="-34"/>
            <a:cs typeface="TH Fah kwang" panose="02000506000000020004" pitchFamily="2" charset="-34"/>
          </a:endParaRPr>
        </a:p>
      </dgm:t>
    </dgm:pt>
    <dgm:pt modelId="{298F5D5A-1D0A-4322-95E3-65E06B9AF309}">
      <dgm:prSet phldrT="[Text]" custT="1"/>
      <dgm:spPr/>
      <dgm:t>
        <a:bodyPr/>
        <a:lstStyle/>
        <a:p>
          <a:r>
            <a:rPr lang="th-TH" sz="32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ระดับ 2</a:t>
          </a:r>
          <a:endParaRPr lang="en-US" sz="3200" b="1" dirty="0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7D6EFAD-66AE-460D-A512-8ED57D2B5DBF}" type="parTrans" cxnId="{B83BF069-9A43-4484-A9BD-FEED2478B584}">
      <dgm:prSet/>
      <dgm:spPr/>
      <dgm:t>
        <a:bodyPr/>
        <a:lstStyle/>
        <a:p>
          <a:endParaRPr lang="en-US" sz="1600" b="1">
            <a:solidFill>
              <a:srgbClr val="002060"/>
            </a:solidFill>
            <a:latin typeface="TH Fah kwang" panose="02000506000000020004" pitchFamily="2" charset="-34"/>
            <a:cs typeface="TH Fah kwang" panose="02000506000000020004" pitchFamily="2" charset="-34"/>
          </a:endParaRPr>
        </a:p>
      </dgm:t>
    </dgm:pt>
    <dgm:pt modelId="{B657EFAE-2DB9-4DFF-BBD5-6394809825F1}" type="sibTrans" cxnId="{B83BF069-9A43-4484-A9BD-FEED2478B584}">
      <dgm:prSet/>
      <dgm:spPr/>
      <dgm:t>
        <a:bodyPr/>
        <a:lstStyle/>
        <a:p>
          <a:endParaRPr lang="en-US" sz="1600" b="1">
            <a:solidFill>
              <a:srgbClr val="002060"/>
            </a:solidFill>
            <a:latin typeface="TH Fah kwang" panose="02000506000000020004" pitchFamily="2" charset="-34"/>
            <a:cs typeface="TH Fah kwang" panose="02000506000000020004" pitchFamily="2" charset="-34"/>
          </a:endParaRPr>
        </a:p>
      </dgm:t>
    </dgm:pt>
    <dgm:pt modelId="{79CC711E-3B8C-4DFA-9C85-A21693AF3311}">
      <dgm:prSet phldrT="[Text]" custT="1"/>
      <dgm:spPr/>
      <dgm:t>
        <a:bodyPr/>
        <a:lstStyle/>
        <a:p>
          <a:r>
            <a:rPr lang="th-TH" sz="32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ระดับ 3</a:t>
          </a:r>
          <a:endParaRPr lang="en-US" sz="3200" b="1" dirty="0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06A96A7-E8E2-4432-A6B8-D6E1DE43B2DA}" type="parTrans" cxnId="{59EE207A-62C8-47E8-B048-0995C980F94C}">
      <dgm:prSet/>
      <dgm:spPr/>
      <dgm:t>
        <a:bodyPr/>
        <a:lstStyle/>
        <a:p>
          <a:endParaRPr lang="en-US" sz="1600" b="1">
            <a:solidFill>
              <a:srgbClr val="002060"/>
            </a:solidFill>
            <a:latin typeface="TH Fah kwang" panose="02000506000000020004" pitchFamily="2" charset="-34"/>
            <a:cs typeface="TH Fah kwang" panose="02000506000000020004" pitchFamily="2" charset="-34"/>
          </a:endParaRPr>
        </a:p>
      </dgm:t>
    </dgm:pt>
    <dgm:pt modelId="{F95B8110-1EED-4368-AD77-A2F8C78968A1}" type="sibTrans" cxnId="{59EE207A-62C8-47E8-B048-0995C980F94C}">
      <dgm:prSet/>
      <dgm:spPr/>
      <dgm:t>
        <a:bodyPr/>
        <a:lstStyle/>
        <a:p>
          <a:endParaRPr lang="en-US" sz="1600" b="1">
            <a:solidFill>
              <a:srgbClr val="002060"/>
            </a:solidFill>
            <a:latin typeface="TH Fah kwang" panose="02000506000000020004" pitchFamily="2" charset="-34"/>
            <a:cs typeface="TH Fah kwang" panose="02000506000000020004" pitchFamily="2" charset="-34"/>
          </a:endParaRPr>
        </a:p>
      </dgm:t>
    </dgm:pt>
    <dgm:pt modelId="{7558E0C5-BF47-4A7B-B2B3-B3C25A89694D}" type="pres">
      <dgm:prSet presAssocID="{40AFE417-CB0F-4A77-B36E-CBA95B3D35D1}" presName="rootnode" presStyleCnt="0">
        <dgm:presLayoutVars>
          <dgm:chMax/>
          <dgm:chPref/>
          <dgm:dir/>
          <dgm:animLvl val="lvl"/>
        </dgm:presLayoutVars>
      </dgm:prSet>
      <dgm:spPr/>
    </dgm:pt>
    <dgm:pt modelId="{ACE1710F-9A98-4E8C-99E4-92D4A02342EA}" type="pres">
      <dgm:prSet presAssocID="{9E063165-47B1-467B-B298-4494E6CAB202}" presName="composite" presStyleCnt="0"/>
      <dgm:spPr/>
    </dgm:pt>
    <dgm:pt modelId="{131079C0-4924-444D-ABE6-1304AEB1AC97}" type="pres">
      <dgm:prSet presAssocID="{9E063165-47B1-467B-B298-4494E6CAB202}" presName="LShape" presStyleLbl="alignNode1" presStyleIdx="0" presStyleCnt="5" custLinFactNeighborX="-8674" custLinFactNeighborY="441"/>
      <dgm:spPr/>
    </dgm:pt>
    <dgm:pt modelId="{C93D14EE-7284-4F50-84E5-A07D48078F49}" type="pres">
      <dgm:prSet presAssocID="{9E063165-47B1-467B-B298-4494E6CAB202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73D771A9-2386-4B7E-A2CA-D8731323D7BA}" type="pres">
      <dgm:prSet presAssocID="{9E063165-47B1-467B-B298-4494E6CAB202}" presName="Triangle" presStyleLbl="alignNode1" presStyleIdx="1" presStyleCnt="5"/>
      <dgm:spPr/>
    </dgm:pt>
    <dgm:pt modelId="{B7752C9D-D466-4EEE-A089-0AC0970EE689}" type="pres">
      <dgm:prSet presAssocID="{A9AE2050-7D74-4587-A2EB-685E9D4BC255}" presName="sibTrans" presStyleCnt="0"/>
      <dgm:spPr/>
    </dgm:pt>
    <dgm:pt modelId="{DEC45843-DBA7-46F0-9788-02017D03E955}" type="pres">
      <dgm:prSet presAssocID="{A9AE2050-7D74-4587-A2EB-685E9D4BC255}" presName="space" presStyleCnt="0"/>
      <dgm:spPr/>
    </dgm:pt>
    <dgm:pt modelId="{23492611-56C4-4D56-B5A9-31D8B07398F3}" type="pres">
      <dgm:prSet presAssocID="{298F5D5A-1D0A-4322-95E3-65E06B9AF309}" presName="composite" presStyleCnt="0"/>
      <dgm:spPr/>
    </dgm:pt>
    <dgm:pt modelId="{E280DA42-2A14-4D1A-9EC4-B8C44EF94BE0}" type="pres">
      <dgm:prSet presAssocID="{298F5D5A-1D0A-4322-95E3-65E06B9AF309}" presName="LShape" presStyleLbl="alignNode1" presStyleIdx="2" presStyleCnt="5"/>
      <dgm:spPr/>
    </dgm:pt>
    <dgm:pt modelId="{7D6F2344-69F1-4C3D-A97C-038E15606860}" type="pres">
      <dgm:prSet presAssocID="{298F5D5A-1D0A-4322-95E3-65E06B9AF309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BCFEB25F-4C27-4F50-8D46-35B83673D292}" type="pres">
      <dgm:prSet presAssocID="{298F5D5A-1D0A-4322-95E3-65E06B9AF309}" presName="Triangle" presStyleLbl="alignNode1" presStyleIdx="3" presStyleCnt="5"/>
      <dgm:spPr/>
    </dgm:pt>
    <dgm:pt modelId="{3D7F5A2A-9277-4EBD-9242-2DF238FDDBF3}" type="pres">
      <dgm:prSet presAssocID="{B657EFAE-2DB9-4DFF-BBD5-6394809825F1}" presName="sibTrans" presStyleCnt="0"/>
      <dgm:spPr/>
    </dgm:pt>
    <dgm:pt modelId="{2AF321AA-7361-4BEE-9256-06271227CABD}" type="pres">
      <dgm:prSet presAssocID="{B657EFAE-2DB9-4DFF-BBD5-6394809825F1}" presName="space" presStyleCnt="0"/>
      <dgm:spPr/>
    </dgm:pt>
    <dgm:pt modelId="{2925ACA9-11A5-4AC9-AA96-5A8927B2FEF7}" type="pres">
      <dgm:prSet presAssocID="{79CC711E-3B8C-4DFA-9C85-A21693AF3311}" presName="composite" presStyleCnt="0"/>
      <dgm:spPr/>
    </dgm:pt>
    <dgm:pt modelId="{8BE1F33F-D7C8-4D70-B3A4-C9750A75BCD7}" type="pres">
      <dgm:prSet presAssocID="{79CC711E-3B8C-4DFA-9C85-A21693AF3311}" presName="LShape" presStyleLbl="alignNode1" presStyleIdx="4" presStyleCnt="5"/>
      <dgm:spPr/>
    </dgm:pt>
    <dgm:pt modelId="{45C54876-5257-491B-B56E-8F6832140989}" type="pres">
      <dgm:prSet presAssocID="{79CC711E-3B8C-4DFA-9C85-A21693AF3311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A9E88825-2C8C-417A-AECE-283694F187F6}" type="presOf" srcId="{79CC711E-3B8C-4DFA-9C85-A21693AF3311}" destId="{45C54876-5257-491B-B56E-8F6832140989}" srcOrd="0" destOrd="0" presId="urn:microsoft.com/office/officeart/2009/3/layout/StepUpProcess"/>
    <dgm:cxn modelId="{29DE6969-0B3E-40DB-993B-9B1D73556C51}" type="presOf" srcId="{298F5D5A-1D0A-4322-95E3-65E06B9AF309}" destId="{7D6F2344-69F1-4C3D-A97C-038E15606860}" srcOrd="0" destOrd="0" presId="urn:microsoft.com/office/officeart/2009/3/layout/StepUpProcess"/>
    <dgm:cxn modelId="{B83BF069-9A43-4484-A9BD-FEED2478B584}" srcId="{40AFE417-CB0F-4A77-B36E-CBA95B3D35D1}" destId="{298F5D5A-1D0A-4322-95E3-65E06B9AF309}" srcOrd="1" destOrd="0" parTransId="{07D6EFAD-66AE-460D-A512-8ED57D2B5DBF}" sibTransId="{B657EFAE-2DB9-4DFF-BBD5-6394809825F1}"/>
    <dgm:cxn modelId="{59EE207A-62C8-47E8-B048-0995C980F94C}" srcId="{40AFE417-CB0F-4A77-B36E-CBA95B3D35D1}" destId="{79CC711E-3B8C-4DFA-9C85-A21693AF3311}" srcOrd="2" destOrd="0" parTransId="{306A96A7-E8E2-4432-A6B8-D6E1DE43B2DA}" sibTransId="{F95B8110-1EED-4368-AD77-A2F8C78968A1}"/>
    <dgm:cxn modelId="{18042FAD-9D28-4996-B2FA-77EAC115CFA7}" type="presOf" srcId="{40AFE417-CB0F-4A77-B36E-CBA95B3D35D1}" destId="{7558E0C5-BF47-4A7B-B2B3-B3C25A89694D}" srcOrd="0" destOrd="0" presId="urn:microsoft.com/office/officeart/2009/3/layout/StepUpProcess"/>
    <dgm:cxn modelId="{4FB618C9-1364-4ABF-B58B-F2342F86F7D7}" srcId="{40AFE417-CB0F-4A77-B36E-CBA95B3D35D1}" destId="{9E063165-47B1-467B-B298-4494E6CAB202}" srcOrd="0" destOrd="0" parTransId="{88822299-2739-4DEC-9FE0-029255E00C99}" sibTransId="{A9AE2050-7D74-4587-A2EB-685E9D4BC255}"/>
    <dgm:cxn modelId="{21E970E2-95A5-42DD-A6E2-E323F70E9132}" type="presOf" srcId="{9E063165-47B1-467B-B298-4494E6CAB202}" destId="{C93D14EE-7284-4F50-84E5-A07D48078F49}" srcOrd="0" destOrd="0" presId="urn:microsoft.com/office/officeart/2009/3/layout/StepUpProcess"/>
    <dgm:cxn modelId="{10FF34A3-2AC7-4955-9617-9219448CD546}" type="presParOf" srcId="{7558E0C5-BF47-4A7B-B2B3-B3C25A89694D}" destId="{ACE1710F-9A98-4E8C-99E4-92D4A02342EA}" srcOrd="0" destOrd="0" presId="urn:microsoft.com/office/officeart/2009/3/layout/StepUpProcess"/>
    <dgm:cxn modelId="{3E6A7365-1C65-422E-9768-22E7B5A52E73}" type="presParOf" srcId="{ACE1710F-9A98-4E8C-99E4-92D4A02342EA}" destId="{131079C0-4924-444D-ABE6-1304AEB1AC97}" srcOrd="0" destOrd="0" presId="urn:microsoft.com/office/officeart/2009/3/layout/StepUpProcess"/>
    <dgm:cxn modelId="{1FE98158-8D98-452E-B01B-97BEBE4E9FE4}" type="presParOf" srcId="{ACE1710F-9A98-4E8C-99E4-92D4A02342EA}" destId="{C93D14EE-7284-4F50-84E5-A07D48078F49}" srcOrd="1" destOrd="0" presId="urn:microsoft.com/office/officeart/2009/3/layout/StepUpProcess"/>
    <dgm:cxn modelId="{08806B65-56D8-4861-86BF-A57E8F0B0D26}" type="presParOf" srcId="{ACE1710F-9A98-4E8C-99E4-92D4A02342EA}" destId="{73D771A9-2386-4B7E-A2CA-D8731323D7BA}" srcOrd="2" destOrd="0" presId="urn:microsoft.com/office/officeart/2009/3/layout/StepUpProcess"/>
    <dgm:cxn modelId="{AFDD5817-BFAD-49AA-86F4-1965D6EC04DA}" type="presParOf" srcId="{7558E0C5-BF47-4A7B-B2B3-B3C25A89694D}" destId="{B7752C9D-D466-4EEE-A089-0AC0970EE689}" srcOrd="1" destOrd="0" presId="urn:microsoft.com/office/officeart/2009/3/layout/StepUpProcess"/>
    <dgm:cxn modelId="{075AC9F0-70CD-4F2E-BD78-82C5A79FEC2F}" type="presParOf" srcId="{B7752C9D-D466-4EEE-A089-0AC0970EE689}" destId="{DEC45843-DBA7-46F0-9788-02017D03E955}" srcOrd="0" destOrd="0" presId="urn:microsoft.com/office/officeart/2009/3/layout/StepUpProcess"/>
    <dgm:cxn modelId="{4A47B27D-1967-4FD9-A0CA-129150AF04BA}" type="presParOf" srcId="{7558E0C5-BF47-4A7B-B2B3-B3C25A89694D}" destId="{23492611-56C4-4D56-B5A9-31D8B07398F3}" srcOrd="2" destOrd="0" presId="urn:microsoft.com/office/officeart/2009/3/layout/StepUpProcess"/>
    <dgm:cxn modelId="{89048E73-3F6B-439D-983D-4E59F7600E4A}" type="presParOf" srcId="{23492611-56C4-4D56-B5A9-31D8B07398F3}" destId="{E280DA42-2A14-4D1A-9EC4-B8C44EF94BE0}" srcOrd="0" destOrd="0" presId="urn:microsoft.com/office/officeart/2009/3/layout/StepUpProcess"/>
    <dgm:cxn modelId="{16EA38A6-82C3-4017-ABAD-D50661903B45}" type="presParOf" srcId="{23492611-56C4-4D56-B5A9-31D8B07398F3}" destId="{7D6F2344-69F1-4C3D-A97C-038E15606860}" srcOrd="1" destOrd="0" presId="urn:microsoft.com/office/officeart/2009/3/layout/StepUpProcess"/>
    <dgm:cxn modelId="{82D0B3AE-AD7C-4848-9A90-291C4C9803BC}" type="presParOf" srcId="{23492611-56C4-4D56-B5A9-31D8B07398F3}" destId="{BCFEB25F-4C27-4F50-8D46-35B83673D292}" srcOrd="2" destOrd="0" presId="urn:microsoft.com/office/officeart/2009/3/layout/StepUpProcess"/>
    <dgm:cxn modelId="{A00A9ECD-3A2B-4FA4-925E-A207BA20A065}" type="presParOf" srcId="{7558E0C5-BF47-4A7B-B2B3-B3C25A89694D}" destId="{3D7F5A2A-9277-4EBD-9242-2DF238FDDBF3}" srcOrd="3" destOrd="0" presId="urn:microsoft.com/office/officeart/2009/3/layout/StepUpProcess"/>
    <dgm:cxn modelId="{3C2431D7-C776-48FC-B25E-727E07C68CBC}" type="presParOf" srcId="{3D7F5A2A-9277-4EBD-9242-2DF238FDDBF3}" destId="{2AF321AA-7361-4BEE-9256-06271227CABD}" srcOrd="0" destOrd="0" presId="urn:microsoft.com/office/officeart/2009/3/layout/StepUpProcess"/>
    <dgm:cxn modelId="{8351B700-D288-47F1-9B0C-7384E6C172E7}" type="presParOf" srcId="{7558E0C5-BF47-4A7B-B2B3-B3C25A89694D}" destId="{2925ACA9-11A5-4AC9-AA96-5A8927B2FEF7}" srcOrd="4" destOrd="0" presId="urn:microsoft.com/office/officeart/2009/3/layout/StepUpProcess"/>
    <dgm:cxn modelId="{4EE3137B-1CFC-4D32-A047-346462E441C7}" type="presParOf" srcId="{2925ACA9-11A5-4AC9-AA96-5A8927B2FEF7}" destId="{8BE1F33F-D7C8-4D70-B3A4-C9750A75BCD7}" srcOrd="0" destOrd="0" presId="urn:microsoft.com/office/officeart/2009/3/layout/StepUpProcess"/>
    <dgm:cxn modelId="{13F147DF-C3B1-41FC-A2EE-BC70BB54CD74}" type="presParOf" srcId="{2925ACA9-11A5-4AC9-AA96-5A8927B2FEF7}" destId="{45C54876-5257-491B-B56E-8F6832140989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1079C0-4924-444D-ABE6-1304AEB1AC97}">
      <dsp:nvSpPr>
        <dsp:cNvPr id="0" name=""/>
        <dsp:cNvSpPr/>
      </dsp:nvSpPr>
      <dsp:spPr>
        <a:xfrm rot="5400000">
          <a:off x="178507" y="690310"/>
          <a:ext cx="940967" cy="1565748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3D14EE-7284-4F50-84E5-A07D48078F49}">
      <dsp:nvSpPr>
        <dsp:cNvPr id="0" name=""/>
        <dsp:cNvSpPr/>
      </dsp:nvSpPr>
      <dsp:spPr>
        <a:xfrm>
          <a:off x="157249" y="1153982"/>
          <a:ext cx="1413566" cy="12390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200" b="1" kern="1200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ระดับ 1</a:t>
          </a:r>
          <a:endParaRPr lang="en-US" sz="3200" b="1" kern="1200" dirty="0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157249" y="1153982"/>
        <a:ext cx="1413566" cy="1239074"/>
      </dsp:txXfrm>
    </dsp:sp>
    <dsp:sp modelId="{73D771A9-2386-4B7E-A2CA-D8731323D7BA}">
      <dsp:nvSpPr>
        <dsp:cNvPr id="0" name=""/>
        <dsp:cNvSpPr/>
      </dsp:nvSpPr>
      <dsp:spPr>
        <a:xfrm>
          <a:off x="1304105" y="570889"/>
          <a:ext cx="266710" cy="266710"/>
        </a:xfrm>
        <a:prstGeom prst="triangle">
          <a:avLst>
            <a:gd name="adj" fmla="val 100000"/>
          </a:avLst>
        </a:prstGeom>
        <a:solidFill>
          <a:schemeClr val="accent5">
            <a:hueOff val="1285709"/>
            <a:satOff val="2937"/>
            <a:lumOff val="-8137"/>
            <a:alphaOff val="0"/>
          </a:schemeClr>
        </a:solidFill>
        <a:ln w="25400" cap="flat" cmpd="sng" algn="ctr">
          <a:solidFill>
            <a:schemeClr val="accent5">
              <a:hueOff val="1285709"/>
              <a:satOff val="2937"/>
              <a:lumOff val="-81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80DA42-2A14-4D1A-9EC4-B8C44EF94BE0}">
      <dsp:nvSpPr>
        <dsp:cNvPr id="0" name=""/>
        <dsp:cNvSpPr/>
      </dsp:nvSpPr>
      <dsp:spPr>
        <a:xfrm rot="5400000">
          <a:off x="2044801" y="257951"/>
          <a:ext cx="940967" cy="1565748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2571417"/>
            <a:satOff val="5874"/>
            <a:lumOff val="-16274"/>
            <a:alphaOff val="0"/>
          </a:schemeClr>
        </a:solidFill>
        <a:ln w="25400" cap="flat" cmpd="sng" algn="ctr">
          <a:solidFill>
            <a:schemeClr val="accent5">
              <a:hueOff val="2571417"/>
              <a:satOff val="5874"/>
              <a:lumOff val="-1627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6F2344-69F1-4C3D-A97C-038E15606860}">
      <dsp:nvSpPr>
        <dsp:cNvPr id="0" name=""/>
        <dsp:cNvSpPr/>
      </dsp:nvSpPr>
      <dsp:spPr>
        <a:xfrm>
          <a:off x="1887731" y="725773"/>
          <a:ext cx="1413566" cy="12390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200" b="1" kern="1200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ระดับ 2</a:t>
          </a:r>
          <a:endParaRPr lang="en-US" sz="3200" b="1" kern="1200" dirty="0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1887731" y="725773"/>
        <a:ext cx="1413566" cy="1239074"/>
      </dsp:txXfrm>
    </dsp:sp>
    <dsp:sp modelId="{BCFEB25F-4C27-4F50-8D46-35B83673D292}">
      <dsp:nvSpPr>
        <dsp:cNvPr id="0" name=""/>
        <dsp:cNvSpPr/>
      </dsp:nvSpPr>
      <dsp:spPr>
        <a:xfrm>
          <a:off x="3034587" y="142679"/>
          <a:ext cx="266710" cy="266710"/>
        </a:xfrm>
        <a:prstGeom prst="triangle">
          <a:avLst>
            <a:gd name="adj" fmla="val 100000"/>
          </a:avLst>
        </a:prstGeom>
        <a:solidFill>
          <a:schemeClr val="accent5">
            <a:hueOff val="3857126"/>
            <a:satOff val="8811"/>
            <a:lumOff val="-24412"/>
            <a:alphaOff val="0"/>
          </a:schemeClr>
        </a:solidFill>
        <a:ln w="25400" cap="flat" cmpd="sng" algn="ctr">
          <a:solidFill>
            <a:schemeClr val="accent5">
              <a:hueOff val="3857126"/>
              <a:satOff val="8811"/>
              <a:lumOff val="-2441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1F33F-D7C8-4D70-B3A4-C9750A75BCD7}">
      <dsp:nvSpPr>
        <dsp:cNvPr id="0" name=""/>
        <dsp:cNvSpPr/>
      </dsp:nvSpPr>
      <dsp:spPr>
        <a:xfrm rot="5400000">
          <a:off x="3775283" y="-170257"/>
          <a:ext cx="940967" cy="1565748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5142835"/>
            <a:satOff val="11748"/>
            <a:lumOff val="-32549"/>
            <a:alphaOff val="0"/>
          </a:schemeClr>
        </a:solidFill>
        <a:ln w="25400" cap="flat" cmpd="sng" algn="ctr">
          <a:solidFill>
            <a:schemeClr val="accent5">
              <a:hueOff val="5142835"/>
              <a:satOff val="11748"/>
              <a:lumOff val="-32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C54876-5257-491B-B56E-8F6832140989}">
      <dsp:nvSpPr>
        <dsp:cNvPr id="0" name=""/>
        <dsp:cNvSpPr/>
      </dsp:nvSpPr>
      <dsp:spPr>
        <a:xfrm>
          <a:off x="3618212" y="297563"/>
          <a:ext cx="1413566" cy="12390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200" b="1" kern="1200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ระดับ 3</a:t>
          </a:r>
          <a:endParaRPr lang="en-US" sz="3200" b="1" kern="1200" dirty="0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3618212" y="297563"/>
        <a:ext cx="1413566" cy="12390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1C56E2A2-2F63-499D-83D3-CADFA718B739}" type="datetimeFigureOut">
              <a:rPr lang="en-US" smtClean="0"/>
              <a:t>8/25/2019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7013" y="1200150"/>
            <a:ext cx="4321175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CBFEA883-C76D-496D-B2F6-2AB6778DF1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433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9163" y="746125"/>
            <a:ext cx="4967287" cy="37258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971B3AF-418F-4669-9E3D-2F93B2859353}" type="slidenum">
              <a:rPr lang="en-US" smtClean="0"/>
              <a:pPr>
                <a:defRPr/>
              </a:pPr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8808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9163" y="746125"/>
            <a:ext cx="4967287" cy="37258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971B3AF-418F-4669-9E3D-2F93B2859353}" type="slidenum">
              <a:rPr lang="en-US" smtClean="0"/>
              <a:pPr>
                <a:defRPr/>
              </a:pPr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228640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971B3AF-418F-4669-9E3D-2F93B2859353}" type="slidenum">
              <a:rPr lang="en-US" smtClean="0"/>
              <a:pPr>
                <a:defRPr/>
              </a:pPr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16073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7B3678-3979-4235-B2F9-D08BBA25EDF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1042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7B3678-3979-4235-B2F9-D08BBA25EDF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4268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B52D676-8F64-4235-A874-62F0883BB994}" type="slidenum">
              <a:rPr kumimoji="0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th-TH" altLang="th-TH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59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9638" y="744538"/>
            <a:ext cx="4964112" cy="3722687"/>
          </a:xfrm>
          <a:ln/>
        </p:spPr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230811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 sz="180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3534DC-DFDC-42F5-9B91-4AF3C67F14F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84845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Master" Target="../slideMasters/slideMaster4.xml" 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slideMaster" Target="../slideMasters/slideMaster10.xml" /><Relationship Id="rId1" Type="http://schemas.openxmlformats.org/officeDocument/2006/relationships/themeOverride" Target="../theme/themeOverride1.xml" 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 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 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 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 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 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 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 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 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 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 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 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 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 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 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 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 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 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 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 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 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 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 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 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 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 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 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 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 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 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 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 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 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 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 /></Relationships>
</file>

<file path=ppt/slideLayouts/_rels/slideLayout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 /><Relationship Id="rId1" Type="http://schemas.openxmlformats.org/officeDocument/2006/relationships/slideMaster" Target="../slideMasters/slideMaster16.xml" 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 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 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 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 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 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 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 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 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 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 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 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 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 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 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 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 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 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 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 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 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 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 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 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E90E958-C42F-4699-89A0-40A22733C9F1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BB8D42B-59A7-4769-8BAE-7FC8DEA0F9D4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44846049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55DB87-7FA6-405F-A85B-EBD16BDB8F8E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F6CE515-14A4-4F05-9E1C-94563B447D4B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81993388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07A1184-78B2-44A2-BF5B-C7BCACFB4A76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9FA9816-8434-4BA0-B21E-707B8064FBC4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08161392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478932D-D9F8-443B-A37E-575BAD7EFB4D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717B698-6777-4921-9F12-648378236EEC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33565290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83CC91-EC98-4776-9990-71F57B003B31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19C02DD-070F-487A-B7B8-A23EE589A4B4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858622453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B99394B-D70D-44DA-B216-B7C143CEC584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5664435-AC84-406F-B494-1021A005684B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4117186526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68992F-3444-4679-B29B-6A4F3F5A9685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AFE9F3B-A239-435F-9EBE-7D267E7453BC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369421902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13A3221-5382-433E-8E5B-96B223D3F09B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A8C558-22EE-407B-9543-CE27B8BE8336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4095639658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89EB4E-6309-4F9D-99F8-1FC83ECBD59C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2A9CADF-60DC-4580-A808-9E83E21A0C72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632496320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DAEF4D-E049-4AC6-873B-BDA8A0BBFEA0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4AD903F-C883-457A-80B4-30729C443193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36635915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1726DFF-B878-4F28-B2A7-722457596AD2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E6D5EB9-E5DB-431A-8DDC-CD24EF2093DF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801945058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CFA379-2432-4000-B460-CB68C7A78D05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22681F-2DC9-4F13-B438-4E78A9D3CFB9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3006111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EE44B1-7472-4501-9D42-E2892D06D334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40F024-6C49-4C14-BCD0-7E640EF9996E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3374891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95D66C-09A0-48EC-BA4B-E54DD08F200A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F40C2D-C349-4CE3-B2AE-B132C124E3C5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374491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9B63DB3-E1DD-47AD-9B2F-A47E8F093F5C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5EAF377-7948-4A20-AE91-DAC5E67D1387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534964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7F3024-B46D-4008-AC78-F7A84FF490B7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1380B6-2A2B-4670-A360-1D3B037A26F8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7438367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9B5CF0-7F95-4C23-9FDA-EDDEE41A7060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53AB7A-DA9B-437F-B90D-C9DFE1D0EBBA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4485991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7B84F8A-7180-4D79-BA2D-72162E3D40EB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1073EB-2616-4051-9D9E-BAFA3009856B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33680791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453D6D-290E-45D5-B7D9-2A87FB4F6F3C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A5AA3A-740D-4329-B4EA-C4B6BED9D784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467750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A18369-BBC5-4C46-B868-4E4AD98B5AB1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09A6BE-A714-4030-BC53-5A9CC80D343B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38641766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91B875-56B9-4D79-B3F8-AE78ABBEE52F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670F73-AE05-4BE3-B159-E7E3EB0CA074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5566365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31C3C6-CD89-4161-8C0F-956ECD607D4E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E10196-EE60-41E3-8E4E-153D76DAD480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2747415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91E025-E1EE-4144-9190-A436629A9BFF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257658-2CCE-4950-929C-413730DACE18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6260341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FEFFDC2-E351-4749-9DC5-A62A3BD9DAC5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408896-27B5-428E-9F4D-17553F5C1C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251838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9D396EF-8AE1-49E6-A169-9B61804878E2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2332D5-4568-49F9-AE11-C57A0A975EC9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098660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6AA36F-01B6-458E-B8D4-B3C087DBEEB2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33E14B-6380-4360-8F13-1A0F9E14AF4A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59268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42905-A82A-448F-9A5A-A379F03EFEF5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2867571-1EA3-4A8D-82B7-92AF97940E89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864831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F2E9C8-FD9E-4092-95A7-F61AB9331FDF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8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9232B00-5D5E-4D74-883D-F3C6B849545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864704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D3BA70-2E09-482E-A4A5-83D9478811FC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4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A7207D-3144-45DE-9639-803476522C10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220471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36B7328-3110-49A7-A027-7055B9494991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3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A57447-01D1-4520-A86B-98860041387E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229057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BC42A6-ED1F-4849-AEFC-4103654C5B22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8443D11-A99D-4B71-AE42-415072A42F15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790774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53" indent="0">
              <a:buNone/>
              <a:defRPr sz="2800"/>
            </a:lvl2pPr>
            <a:lvl3pPr marL="914305" indent="0">
              <a:buNone/>
              <a:defRPr sz="2400"/>
            </a:lvl3pPr>
            <a:lvl4pPr marL="1371458" indent="0">
              <a:buNone/>
              <a:defRPr sz="2000"/>
            </a:lvl4pPr>
            <a:lvl5pPr marL="1828610" indent="0">
              <a:buNone/>
              <a:defRPr sz="2000"/>
            </a:lvl5pPr>
            <a:lvl6pPr marL="2285763" indent="0">
              <a:buNone/>
              <a:defRPr sz="2000"/>
            </a:lvl6pPr>
            <a:lvl7pPr marL="2742915" indent="0">
              <a:buNone/>
              <a:defRPr sz="2000"/>
            </a:lvl7pPr>
            <a:lvl8pPr marL="3200068" indent="0">
              <a:buNone/>
              <a:defRPr sz="2000"/>
            </a:lvl8pPr>
            <a:lvl9pPr marL="365722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C39684-99FF-4029-8D6C-63D8DFC38517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C7B1E8-7383-4200-A061-75DECEBBECB8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785766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41FC2F-95AA-48C2-ADE0-A701A91193B6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5429EE-A300-4618-B4D9-D10F89690F5F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132736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3E39F0-0B97-4A21-909C-E704B0AC3AFC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DD64F9-1F3E-4DD8-910D-9088B1F00AAD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515526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512F9F-549D-4998-9A4B-A69F1EF8FED8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389F03-B069-4663-9367-F758165F0ED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0415216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th-TH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3203B-0185-40C8-8EB2-3475EBE597C9}" type="datetime1">
              <a:rPr kumimoji="0" lang="th-TH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25/08/62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114A2E-8FAE-43E1-83EE-9DA5E67A9D03}" type="slidenum"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28582534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website.chachoengsao.go.th/images/dsdcha/DSD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82563"/>
            <a:ext cx="962025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2452" y="274638"/>
            <a:ext cx="7656786" cy="869995"/>
          </a:xfrm>
        </p:spPr>
        <p:txBody>
          <a:bodyPr/>
          <a:lstStyle/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520" y="1301432"/>
            <a:ext cx="8622718" cy="4980098"/>
          </a:xfrm>
        </p:spPr>
        <p:txBody>
          <a:bodyPr/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z="1050"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Arial Unicode MS" pitchFamily="34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ln>
            <a:solidFill>
              <a:srgbClr val="0000CC"/>
            </a:solidFill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31DD41-D201-4777-8A03-764C8193EEA6}" type="slidenum"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386355795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9CCC0F-F4C3-4F59-90F6-409DF2E27069}" type="datetime1">
              <a:rPr kumimoji="0" lang="th-TH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25/08/62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F01FD0E-DBB6-426B-9BCA-552B7B967E1D}" type="slidenum"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380790659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E8E8E9-281F-4C9E-9A2E-301500661325}" type="datetime1">
              <a:rPr kumimoji="0" lang="th-TH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25/08/62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BE8F9-03BA-48D7-A8BD-E3A1FF5FD96A}" type="slidenum"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261460256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1F185B-8783-46D1-AB7B-2B30600AD5C8}" type="datetime1">
              <a:rPr kumimoji="0" lang="th-TH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25/08/62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C1457E-2B57-4299-B8E3-759FB8AAF723}" type="slidenum"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299711857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AF8BFA-CDDC-46C3-A0E8-B47665085933}" type="datetime1">
              <a:rPr kumimoji="0" lang="th-TH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25/08/62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0C5967A-56E3-4F8D-9442-C104460C732B}" type="slidenum"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248333254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099FED-9866-48E7-AD3D-D73C315C19C4}" type="datetime1">
              <a:rPr kumimoji="0" lang="th-TH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25/08/62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AB1A69-1633-474A-B110-07F8F8425E07}" type="slidenum"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142742207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93C186-FBF4-4EAE-B148-21CB9D555DBF}" type="datetime1">
              <a:rPr kumimoji="0" lang="th-TH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25/08/62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9107A97-6AD2-4A1C-8389-C3580856A682}" type="slidenum"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161835563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972973-34A4-4D0C-ADA9-271C57CDC5A7}" type="datetime1">
              <a:rPr kumimoji="0" lang="th-TH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25/08/62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ADB855-99FC-4683-9193-36D8663BA3C7}" type="slidenum"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19611325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0F604A-E66A-4FEC-90E8-9C5134DFAA2F}" type="datetime1">
              <a:rPr kumimoji="0" lang="th-TH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25/08/62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6867A2-0FFA-4D28-8228-DBDEB6519236}" type="slidenum"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62574788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9B89D9-7AE8-4628-9823-FC4789B5CB9D}" type="datetime1">
              <a:rPr kumimoji="0" lang="th-TH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25/08/62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D5D90C-81F2-4436-B84B-ADB4A68576AE}" type="slidenum"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320957033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B2D32D-1A98-497B-8EF3-0E037B665F47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12A801-7B0D-4156-85E6-69E8E522C6C1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68133348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E9A124-97AC-416C-9800-A12C3E8F459F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059D22-164A-4D7E-B372-F461F5DC27F8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301385638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7A1BC6-D1D2-42C9-A9DE-2887DF4B503E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08F3C3-88F6-41DB-9BBD-7EBE20E8A7E1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88772307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C919B3-86DB-493D-A83D-6FFF532CA754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AD0E32-8068-453C-BA61-EF1A1553EE73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394303480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81BFF2-B202-4412-B2A5-921710F21573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CD63A8-2D76-41A3-A4FB-F49B6BF0A22F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36243645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89D181-7A11-4F0B-9576-E0ACCEE8B8F7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E2C67D-9E94-4751-9808-9BCFAF854432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46266388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C74E846-E78B-49FF-9957-B19E75896957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6AE86-3770-4525-93DF-C3287FB33D85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07811430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7D5445-BB3B-47A0-8E3C-33FB465E5197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B5DABB-04E4-4974-8E4F-E9C76C3B6568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57845591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69A9FA5-0042-4E57-96DE-D82A48E88871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04AD10-9356-4C81-AD61-A47873D10885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41557632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35B7BA-2989-4D9A-9D7F-9F609462212F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8DE58C-2FB9-4C31-8006-D55081E36631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37925416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6BA1F8-AE7F-4265-B67B-87C094974F55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76C593-D1D9-4617-A860-C942F432A441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398631196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D9D82A-B7E9-47BE-AC48-AF19C3BDFCAF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2F3100-8EB2-4FF7-A842-35BD56F64F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5018570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E48503-3F3B-427A-921E-2AAFE80341AC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2F3100-8EB2-4FF7-A842-35BD56F64F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4421940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2A77CA-04BB-48CF-94A6-FD9D7B321615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2F3100-8EB2-4FF7-A842-35BD56F64F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3455939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090EA0-5E77-4C75-9817-0E974342F8A3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2F3100-8EB2-4FF7-A842-35BD56F64F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9308955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9FD861-837F-4785-ABDF-EB81C1C69DB1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2F3100-8EB2-4FF7-A842-35BD56F64F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0675509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F4EB8C-D041-4422-A6EF-2FA1D774726F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2F3100-8EB2-4FF7-A842-35BD56F64F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3969495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07E0580-7373-454D-9352-877352A51C7B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2F3100-8EB2-4FF7-A842-35BD56F64F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8056118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3E31B9-B43F-4D4F-900D-4E2528AAE835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2F3100-8EB2-4FF7-A842-35BD56F64F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4224922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22C199-82F7-42F4-B969-6A0235B3CB3D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2F3100-8EB2-4FF7-A842-35BD56F64F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2863956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B5964E-672F-4FC7-A1C2-3C871206EDB1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2F3100-8EB2-4FF7-A842-35BD56F64F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0885803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613396-7D95-471A-9773-15E27C5A9F37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2F3100-8EB2-4FF7-A842-35BD56F64F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5141590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FD4CB9-E3F0-4A2F-B5D5-DA86D036886F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6AF7968-15E2-495E-9C76-EB4367675F54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229964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82D4BD-3AFA-4D2B-989F-1D0C4C073469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1A3923-3EEE-43A8-A9C5-740574CD16BA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6881077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97666-8E1E-417E-99C0-38BF2DC23B74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4A2A77D-41AB-4438-9809-F37CB8259561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5602378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3164EA5-8477-4B6F-8C70-30AFBF4720B1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C71B3C-D69F-4E3C-A8C8-F1D9927865EB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9217841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E5BCB7-BC96-4E61-8C70-B4B264B5B3F2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EB3CFC-F25F-41E2-B414-C798EF4AC2DE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6145026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09C07F-DC0F-4618-8491-4D6A957C24B5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2D8B2-96EB-4D2C-8D5F-17DBFE2B50BC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8757328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BDE4A-9388-4D4E-8F38-EABE4A5244FB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485E93-780E-4363-913B-6E339F21F7F3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1485531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53F39E-3268-4A2A-BCA0-8381513873A8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598615-6024-4DEC-AFBE-17D56D8DDF7D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5234090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1724B8-F6DD-41D7-A7F2-FC80D19479EC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72AFCC-A5A4-4DA1-A9C9-C4D4349F6E6A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3671016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1CF8FF-7F85-43CC-BA1A-7B2B19F7AE4B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7DB888F-5670-46C8-8C0B-038431D0B37B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7392027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D5CFB9E-56CF-4134-921B-90746B19232F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972D2C-2F18-4BD5-8503-4C0579A9A5A5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2923457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42A4B6-3DB3-4DBB-A0FE-F2ED817C66B7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A44A13-9833-4B26-91DC-51FA5EDD24C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905712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7AB313-941E-4B49-AB2D-9D85E219137F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A44A13-9833-4B26-91DC-51FA5EDD24C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4635726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42A16D-81E5-4E7E-867F-525E510665B2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A44A13-9833-4B26-91DC-51FA5EDD24C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0394833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7DCF0A-9F48-4BF0-9CDB-8D4A38A1120E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A44A13-9833-4B26-91DC-51FA5EDD24C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6814561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742D1D-7C45-47F0-A923-A43EB8442454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A44A13-9833-4B26-91DC-51FA5EDD24C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1508259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D9AB35-E364-4550-BDD5-A168EDED80D3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A44A13-9833-4B26-91DC-51FA5EDD24C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3531870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3B423-11B6-46D7-AC27-C4D0C9DB6ABE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A44A13-9833-4B26-91DC-51FA5EDD24C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5203376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73AC7-D311-40DA-A664-7F3B5FE76CA3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A44A13-9833-4B26-91DC-51FA5EDD24C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0669589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F52B08-D499-4C7A-A981-056B95B75336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A44A13-9833-4B26-91DC-51FA5EDD24C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1825408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A72D93-C81B-45A7-97E4-C38E143AF6F4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A44A13-9833-4B26-91DC-51FA5EDD24C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6615202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6276F3-D78C-4784-9381-C64BC4F8C49E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A44A13-9833-4B26-91DC-51FA5EDD24C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4791867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ED8EC20-5486-41D3-8766-F1E51F0E3F8D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0D77C2-426C-402F-AA90-73F407A2EDA2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20810018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B14FFE-830B-4A1A-A9E8-B2636B742DBA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122E1A-C084-42ED-9DC6-5A66096B2BE9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405386494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5E4828-96F6-484A-9759-16309E636AC3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15C773-6FD7-4D89-88C9-2402E4AEF362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81908213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AAD7A8-3D45-4259-A393-72EBCD3354ED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37BEA0-4784-4354-B794-72AE25F305E4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340349546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8ABEE0-370D-41BE-A6D4-C88F751F4299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C6ACD-8ECF-446E-9E4C-C18AE9A4AE16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4187550849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349313-A1D6-4113-99B1-5DDB11A750AF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F6CE824-3256-45C6-A23A-1C2C9D5B419A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399743169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87D123-8D03-4A5C-98D5-63390D497D57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2A8598-F341-420A-9454-B4F8A4AA6839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358705206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9B5BD2-DD82-4DE4-BE7F-463F6428D1D3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986454-2B91-43BE-886C-1185BD8E99C4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84061729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3FF6D3-C1FB-44C2-860D-901439710A95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B3055A-021B-40D3-8416-B634DA0A52FD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4157138443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99A5FD-0AD6-4666-9183-99D07A7BC124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32D4E1F-31EC-4602-8561-53BC407C059A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58236578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57C27B-F5FD-47AD-8BDD-A2084EEF9D71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6F620E-AEA3-44EC-82CC-06725BB507D2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821594774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เชื่อมต่อตรง 12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9" name="ชื่อเรื่อง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  <a:endParaRPr lang="en-US"/>
          </a:p>
        </p:txBody>
      </p:sp>
      <p:sp>
        <p:nvSpPr>
          <p:cNvPr id="5" name="ตัวยึดวันที่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F36DDB1-4785-4376-84FB-A2D263644098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F0A22E">
                    <a:shade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6" name="ตัวยึดท้ายกระดาษ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7" name="ตัวยึดหมายเลขภาพนิ่ง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5355B81-072E-4EDF-8F10-C9382B559CB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D38E2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200" b="0" i="0" u="none" strike="noStrike" kern="1200" cap="none" spc="0" normalizeH="0" baseline="0" noProof="0">
              <a:ln>
                <a:noFill/>
              </a:ln>
              <a:solidFill>
                <a:srgbClr val="D38E2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6227728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ชื่อเรื่อง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27" name="ตัวยึดเนื้อหา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ยึดวันที่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EBB6FB-DA8C-46C9-87EF-599DABA6B423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F0A22E">
                    <a:shade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" name="ตัวยึดท้ายกระดาษ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6" name="ตัวยึดหมายเลขภาพนิ่ง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B0FA236-8A09-4AEF-8CF0-E63CE9B7166D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D38E2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200" b="0" i="0" u="none" strike="noStrike" kern="1200" cap="none" spc="0" normalizeH="0" baseline="0" noProof="0">
              <a:ln>
                <a:noFill/>
              </a:ln>
              <a:solidFill>
                <a:srgbClr val="D38E2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4817677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เชื่อมต่อตรง 12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6" name="ตัวยึดข้อความ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8" name="ชื่อเรื่อง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5" name="ตัวยึดวันที่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A987B13-DC19-4740-8E0C-337F91FB18CC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F0A22E">
                    <a:shade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7" name="ตัวยึดท้ายกระดา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9" name="ตัวยึดหมายเลขภาพนิ่ง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77AA7D9-17C4-43C3-A3C1-A1AA0686CDD4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D38E2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200" b="0" i="0" u="none" strike="noStrike" kern="1200" cap="none" spc="0" normalizeH="0" baseline="0" noProof="0">
              <a:ln>
                <a:noFill/>
              </a:ln>
              <a:solidFill>
                <a:srgbClr val="D38E2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888398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ชื่อเรื่อง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14" name="ตัวยึดเนื้อหา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ยึดวันที่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F995AF5-0B05-47CE-B14F-DBC7A1B38AAA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F0A22E">
                    <a:shade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6" name="ตัวยึดท้ายกระดาษ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7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1D204E8-AE5B-4758-A41C-F993941D3CC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D38E2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200" b="0" i="0" u="none" strike="noStrike" kern="1200" cap="none" spc="0" normalizeH="0" baseline="0" noProof="0">
              <a:ln>
                <a:noFill/>
              </a:ln>
              <a:solidFill>
                <a:srgbClr val="D38E2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49783863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ตัวเชื่อมต่อตรง 12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9" name="ชื่อเรื่อง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25" name="ตัวยึดข้อความ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28" name="ตัวยึดเนื้อหา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8" name="ตัวยึดวันที่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D6C36A-19FD-4409-9EAD-1A79A77DB6F8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F0A22E">
                    <a:shade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9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10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08B203E-4056-4201-B9BD-B1012928C73F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D38E2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200" b="0" i="0" u="none" strike="noStrike" kern="1200" cap="none" spc="0" normalizeH="0" baseline="0" noProof="0">
              <a:ln>
                <a:noFill/>
              </a:ln>
              <a:solidFill>
                <a:srgbClr val="D38E2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9348122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ชื่อเรื่อง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วันที่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AEB6E28-C845-4CD5-A6E6-6D0297C6B485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F0A22E">
                    <a:shade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4" name="ตัวยึดท้ายกระดาษ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DB2A195-E826-4D87-90F2-F145999430A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D38E2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200" b="0" i="0" u="none" strike="noStrike" kern="1200" cap="none" spc="0" normalizeH="0" baseline="0" noProof="0">
              <a:ln>
                <a:noFill/>
              </a:ln>
              <a:solidFill>
                <a:srgbClr val="D38E2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979384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46231D8-5C74-46FC-B6D3-ADFC669AEC5E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F0A22E">
                    <a:shade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" name="ตัวยึดท้ายกระดา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4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804F29C-CE8E-4AE4-81F0-5D5988A8DA9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D38E2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200" b="0" i="0" u="none" strike="noStrike" kern="1200" cap="none" spc="0" normalizeH="0" baseline="0" noProof="0">
              <a:ln>
                <a:noFill/>
              </a:ln>
              <a:solidFill>
                <a:srgbClr val="D38E2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74153243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เชื่อมต่อตรง 12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12" name="ชื่อเรื่อง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26" name="ตัวยึดข้อความ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14" name="ตัวยึดเนื้อหา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ยึดวันที่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B6A9F52-04F4-4CDE-834F-C4F2D3C44512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F0A22E">
                    <a:shade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7" name="ตัวยึดท้ายกระดา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8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D14CA84-FC3B-46CF-A5CF-A9E925E46E3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D38E2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200" b="0" i="0" u="none" strike="noStrike" kern="1200" cap="none" spc="0" normalizeH="0" baseline="0" noProof="0">
              <a:ln>
                <a:noFill/>
              </a:ln>
              <a:solidFill>
                <a:srgbClr val="D38E2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7503756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ตัวยึดรูปภาพ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h-TH" noProof="0"/>
              <a:t>คลิกไอคอนเพื่อเพิ่มรูปภาพ</a:t>
            </a:r>
            <a:endParaRPr lang="en-US" noProof="0" dirty="0"/>
          </a:p>
        </p:txBody>
      </p:sp>
      <p:sp>
        <p:nvSpPr>
          <p:cNvPr id="17" name="ชื่อเรื่อง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26" name="ตัวยึดข้อความ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2A8658A-BB38-482D-A8E5-2B07A907C01F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F0A22E">
                    <a:shade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7" name="ตัวยึดหมายเลขภาพนิ่ง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3CBD3F-6A94-4D01-8306-8493CC8CE962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D38E2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200" b="0" i="0" u="none" strike="noStrike" kern="1200" cap="none" spc="0" normalizeH="0" baseline="0" noProof="0">
              <a:ln>
                <a:noFill/>
              </a:ln>
              <a:solidFill>
                <a:srgbClr val="D38E2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8097591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ยึดวันที่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C3FB4AD-C655-443B-B491-89FEF0E96F8D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F0A22E">
                    <a:shade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" name="ตัวยึดท้ายกระดาษ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6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58C175C-A4E0-4825-ABDB-3EAC16FF082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D38E2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200" b="0" i="0" u="none" strike="noStrike" kern="1200" cap="none" spc="0" normalizeH="0" baseline="0" noProof="0">
              <a:ln>
                <a:noFill/>
              </a:ln>
              <a:solidFill>
                <a:srgbClr val="D38E2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9664505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595662-3A29-493B-AAA9-8105495A0384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F0A22E">
                    <a:shade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B5D15CF-893D-48C0-B3EF-5992743AE70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D38E2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200" b="0" i="0" u="none" strike="noStrike" kern="1200" cap="none" spc="0" normalizeH="0" baseline="0" noProof="0">
              <a:ln>
                <a:noFill/>
              </a:ln>
              <a:solidFill>
                <a:srgbClr val="D38E2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25605105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ndscape (Fullsc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2237708"/>
      </p:ext>
    </p:extLst>
  </p:cSld>
  <p:clrMapOvr>
    <a:masterClrMapping/>
  </p:clrMapOvr>
  <p:transition>
    <p:fade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9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D81A3A0-F414-4EF3-9BF3-6D7693FF3384}" type="datetime1">
              <a:rPr kumimoji="0" lang="th-TH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48C14D1-0CCE-4350-94B7-A41B20EC0BEF}" type="slidenum">
              <a:rPr kumimoji="0" lang="en-US" alt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2718973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029C9CB-366B-4804-9ABF-69F9BE9A6066}" type="datetime1">
              <a:rPr kumimoji="0" lang="th-TH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FBC66B-0849-4FA9-AE8C-6453DEA28DD0}" type="slidenum">
              <a:rPr kumimoji="0" lang="en-US" alt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4079130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AE263C-6AF4-4A67-85C5-D55F52EB46F0}" type="datetime1">
              <a:rPr kumimoji="0" lang="th-TH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9736A74-9594-4402-BDA5-D77BF85A66AB}" type="slidenum">
              <a:rPr kumimoji="0" lang="en-US" alt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0829301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478F07E-95B9-4D85-9AC6-EF3335B7FB1B}" type="datetime1">
              <a:rPr kumimoji="0" lang="th-TH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D1E4DD2-FD25-409D-A701-B3FEDAA3DCDB}" type="slidenum">
              <a:rPr kumimoji="0" lang="en-US" alt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6985257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3C02D3-FC44-4C09-9E9B-4B5C424DD085}" type="datetime1">
              <a:rPr kumimoji="0" lang="th-TH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CF6F641-230E-47F6-8F2C-A94E80AC5C37}" type="slidenum">
              <a:rPr kumimoji="0" lang="en-US" alt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7726823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BA30C2-0A29-42A1-9297-3FB7F29B8E07}" type="datetime1">
              <a:rPr kumimoji="0" lang="th-TH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C93CF7C-FB24-47A9-9FEA-70F25035A5E5}" type="slidenum">
              <a:rPr kumimoji="0" lang="en-US" alt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92135527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75F980F-CFC2-44F0-96F8-8989E562B1CA}" type="datetime1">
              <a:rPr kumimoji="0" lang="th-TH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88F5CE1-A55E-48FC-A773-DCDB19EA827D}" type="slidenum">
              <a:rPr kumimoji="0" lang="en-US" alt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3195962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6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A42099-6336-459F-AAE1-803B8A214AC3}" type="datetime1">
              <a:rPr kumimoji="0" lang="th-TH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025FAEE-2F70-445C-B001-2801663C67F5}" type="slidenum">
              <a:rPr kumimoji="0" lang="en-US" alt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97783068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732A4EB-F20A-4FCB-A6B2-4E914AD2F476}" type="datetime1">
              <a:rPr kumimoji="0" lang="th-TH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04A0CBE-CD07-4BDD-9C48-B20F6B3FA8CA}" type="slidenum">
              <a:rPr kumimoji="0" lang="en-US" alt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79376259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46414C-942D-44A1-853E-FC4E73A036AB}" type="datetime1">
              <a:rPr kumimoji="0" lang="th-TH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C214A40-2D5B-4DF3-8DAE-3E6AFA6E5DA6}" type="slidenum">
              <a:rPr kumimoji="0" lang="en-US" alt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37071253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52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52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E722885-0BAC-49E6-8AE1-D0433CB437E7}" type="datetime1">
              <a:rPr kumimoji="0" lang="th-TH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086B2BB-93DC-4000-8242-88AE563F16B1}" type="slidenum">
              <a:rPr kumimoji="0" lang="en-US" alt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97534918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B60F6F9-ED95-482B-B15E-2B464397507A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5409283-D2AF-4D0A-BDC1-8ABA79931EF6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569188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558419-6CDC-42CB-A45C-DBCA7F48E6D5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2F69A69-1073-4D4B-8080-AE9C5A745DC6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5476761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E72B8D9-3DBA-431F-A3AB-0CDDCC7FE4D6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E622727-53AB-4ADE-B08F-F4328DD20C9E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7841425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84819D-DF46-402B-BE3E-702382BE7383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059978-F957-44FF-959C-27C505C5489A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935571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637E9BB-2E37-47DE-8AC0-C6D61AF33D78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629F38C-DD92-4E74-8088-EE8C721CCE05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527032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FFBBBF2-87BD-4B9F-AA97-20386DE4A7CB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9266CDF-D8D5-467F-B581-724DDF9B0586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717805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BE7F28-2C73-462A-887A-26FF76465D0D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DD60C4C-9CDE-4AA5-A2D6-E892408DD3B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981201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31A44F3-8B2D-4023-8E13-5D8E145CB8F6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0364A7B-B7DF-4DD1-B5DB-8C16EA6753BC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0195795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A35921B-F062-4CBF-BFF0-088103EB1CC9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87E90B-2BA6-423E-AFD3-CBA84B4B2527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232119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6A2579-A0B2-4009-A854-443260726A87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612E10-D296-4D44-B70D-03A3F07B6EB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031323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90197F1-9A3B-403F-8C49-B3CC32FC7F70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4EA7A0A-CF21-4827-B934-843F4DDDA2EB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0799005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Angsana New" pitchFamily="18" charset="-34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6F672F8-7CEC-4021-B7B0-03ADB131FB30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itchFamily="34" charset="0"/>
                <a:ea typeface="+mn-ea"/>
                <a:cs typeface="DilleniaUPC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6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358D0E-E92B-4295-9535-E152452F0EA4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DilleniaUPC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4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Dilleni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06978628"/>
      </p:ext>
    </p:extLst>
  </p:cSld>
  <p:clrMapOvr>
    <a:masterClrMapping/>
  </p:clrMapOvr>
  <p:transition spd="slow">
    <p:wipe dir="r"/>
  </p:transition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CB8EFB2-E38C-40AD-A318-A7A93C73025C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itchFamily="34" charset="0"/>
                <a:ea typeface="+mn-ea"/>
                <a:cs typeface="DilleniaUPC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8CE69F5-4C8E-4809-B230-CC26E0BA5026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DilleniaUPC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4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Dilleni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04248491"/>
      </p:ext>
    </p:extLst>
  </p:cSld>
  <p:clrMapOvr>
    <a:masterClrMapping/>
  </p:clrMapOvr>
  <p:transition spd="slow">
    <p:wipe dir="r"/>
  </p:transition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80E8236-4CCE-4834-9202-8F1AAD982ED2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itchFamily="34" charset="0"/>
                <a:ea typeface="+mn-ea"/>
                <a:cs typeface="DilleniaUPC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0D401FF-DF70-4232-97B1-F366B2C863D6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DilleniaUPC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4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Dilleni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79702168"/>
      </p:ext>
    </p:extLst>
  </p:cSld>
  <p:clrMapOvr>
    <a:masterClrMapping/>
  </p:clrMapOvr>
  <p:transition spd="slow">
    <p:wipe dir="r"/>
  </p:transition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85DCF79-297B-4BB5-850F-96CFACEA3B9F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itchFamily="34" charset="0"/>
                <a:ea typeface="+mn-ea"/>
                <a:cs typeface="DilleniaUPC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EC9E02-4D8C-46F3-8B2B-090C7473876D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DilleniaUPC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4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Dilleni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66108515"/>
      </p:ext>
    </p:extLst>
  </p:cSld>
  <p:clrMapOvr>
    <a:masterClrMapping/>
  </p:clrMapOvr>
  <p:transition spd="slow">
    <p:wipe dir="r"/>
  </p:transition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FF4E6D0-F343-4DBE-82F7-5E30F8C55189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itchFamily="34" charset="0"/>
                <a:ea typeface="+mn-ea"/>
                <a:cs typeface="DilleniaUPC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7224E4-9770-40AC-AC8E-D9383934B74F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DilleniaUPC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4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Dilleni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69557264"/>
      </p:ext>
    </p:extLst>
  </p:cSld>
  <p:clrMapOvr>
    <a:masterClrMapping/>
  </p:clrMapOvr>
  <p:transition spd="slow">
    <p:wipe dir="r"/>
  </p:transition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73844F-2410-4A4E-847B-0D824A3E0901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itchFamily="34" charset="0"/>
                <a:ea typeface="+mn-ea"/>
                <a:cs typeface="DilleniaUPC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E602B0E-FFE2-499D-BC1E-F82D358A232B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DilleniaUPC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4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Dilleni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55167940"/>
      </p:ext>
    </p:extLst>
  </p:cSld>
  <p:clrMapOvr>
    <a:masterClrMapping/>
  </p:clrMapOvr>
  <p:transition spd="slow">
    <p:wipe dir="r"/>
  </p:transition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50898E1-5E2D-44BE-8FBD-E1432A2F7D7F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itchFamily="34" charset="0"/>
                <a:ea typeface="+mn-ea"/>
                <a:cs typeface="DilleniaUPC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5D3113-A58A-4CB2-9873-D0C1AFFD9615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DilleniaUPC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4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Dilleni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94003906"/>
      </p:ext>
    </p:extLst>
  </p:cSld>
  <p:clrMapOvr>
    <a:masterClrMapping/>
  </p:clrMapOvr>
  <p:transition spd="slow">
    <p:wipe dir="r"/>
  </p:transition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/>
          <a:lstStyle>
            <a:lvl1pPr algn="l">
              <a:buNone/>
              <a:defRPr sz="5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DBC705-3ED4-45B2-A2C5-80B7DE95612B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itchFamily="34" charset="0"/>
                <a:ea typeface="+mn-ea"/>
                <a:cs typeface="DilleniaUPC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A2AA661-6E1F-4F33-AAB4-D6092BC931C3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DilleniaUPC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4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Dilleni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98910484"/>
      </p:ext>
    </p:extLst>
  </p:cSld>
  <p:clrMapOvr>
    <a:masterClrMapping/>
  </p:clrMapOvr>
  <p:transition spd="slow">
    <p:wipe dir="r"/>
  </p:transition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0630AE-34CF-4BC7-8273-BAA294155A30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itchFamily="34" charset="0"/>
                <a:ea typeface="+mn-ea"/>
                <a:cs typeface="DilleniaUPC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AC7DD0E-DC5C-4884-958B-EBB094B29276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DilleniaUPC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4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Dilleni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0265351"/>
      </p:ext>
    </p:extLst>
  </p:cSld>
  <p:clrMapOvr>
    <a:masterClrMapping/>
  </p:clrMapOvr>
  <p:transition spd="slow">
    <p:wipe dir="r"/>
  </p:transition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EE2732-AEE8-4216-BAE7-12E9BF1EB17A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itchFamily="34" charset="0"/>
                <a:ea typeface="+mn-ea"/>
                <a:cs typeface="DilleniaUPC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6C4ACD2-BE4B-46F0-B1B2-47922CAF1604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DilleniaUPC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4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Dilleni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89546676"/>
      </p:ext>
    </p:extLst>
  </p:cSld>
  <p:clrMapOvr>
    <a:masterClrMapping/>
  </p:clrMapOvr>
  <p:transition spd="slow">
    <p:wipe dir="r"/>
  </p:transition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Rectangle 21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7" name="Rectangle 23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053" y="6391289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55581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1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362456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800A6F7-D53D-4B84-B031-0ADE00E32335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6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7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8702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762DD5A-6330-47B6-9F65-5885BAC4581E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8CADAE">
                    <a:shade val="75000"/>
                  </a:srgb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srgbClr val="8CADAE">
                  <a:shade val="75000"/>
                </a:srgb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33629659"/>
      </p:ext>
    </p:extLst>
  </p:cSld>
  <p:clrMapOvr>
    <a:masterClrMapping/>
  </p:clrMapOvr>
  <p:transition spd="slow">
    <p:blinds/>
  </p:transition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278485E-E4A5-4276-9F1A-60421F37D310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2450" y="1027127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CB865E-0C41-4417-9BC4-90852345C8F7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8CADAE">
                    <a:shade val="75000"/>
                  </a:srgb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srgbClr val="8CADAE">
                  <a:shade val="75000"/>
                </a:srgb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03460397"/>
      </p:ext>
    </p:extLst>
  </p:cSld>
  <p:clrMapOvr>
    <a:masterClrMapping/>
  </p:clrMapOvr>
  <p:transition spd="slow">
    <p:blinds/>
  </p:transition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Rectangle 21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7" name="Rectangle 23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8" name="Rectangle 24"/>
          <p:cNvSpPr>
            <a:spLocks noChangeArrowheads="1"/>
          </p:cNvSpPr>
          <p:nvPr/>
        </p:nvSpPr>
        <p:spPr bwMode="white">
          <a:xfrm>
            <a:off x="152401" y="2286000"/>
            <a:ext cx="8832850" cy="304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9" name="Rectangle 25"/>
          <p:cNvSpPr>
            <a:spLocks noChangeArrowheads="1"/>
          </p:cNvSpPr>
          <p:nvPr/>
        </p:nvSpPr>
        <p:spPr bwMode="auto">
          <a:xfrm>
            <a:off x="155581" y="142875"/>
            <a:ext cx="8832850" cy="21399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053" y="6391289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1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52401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362456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0B2C213-73D8-4A55-882A-1E6F8996C990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8702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015AE6-F5A9-4B69-BFAC-DB5E9A322916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8CADAE">
                    <a:shade val="75000"/>
                  </a:srgb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srgbClr val="8CADAE">
                  <a:shade val="75000"/>
                </a:srgb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50356572"/>
      </p:ext>
    </p:extLst>
  </p:cSld>
  <p:clrMapOvr>
    <a:masterClrMapping/>
  </p:clrMapOvr>
  <p:transition spd="slow">
    <p:blinds/>
  </p:transition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19"/>
          <p:cNvSpPr>
            <a:spLocks noChangeShapeType="1"/>
          </p:cNvSpPr>
          <p:nvPr/>
        </p:nvSpPr>
        <p:spPr bwMode="auto">
          <a:xfrm flipV="1">
            <a:off x="4562482" y="1576388"/>
            <a:ext cx="9525" cy="4818062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4" y="6410339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DED57AF-6B70-4A08-B236-92A88F9BC944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6FFCD1D-707E-4F15-A560-710AD7A08117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8CADAE">
                    <a:shade val="75000"/>
                  </a:srgb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srgbClr val="8CADAE">
                  <a:shade val="75000"/>
                </a:srgb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94780057"/>
      </p:ext>
    </p:extLst>
  </p:cSld>
  <p:clrMapOvr>
    <a:masterClrMapping/>
  </p:clrMapOvr>
  <p:transition spd="slow">
    <p:blinds/>
  </p:transition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19"/>
          <p:cNvSpPr>
            <a:spLocks noChangeShapeType="1"/>
          </p:cNvSpPr>
          <p:nvPr/>
        </p:nvSpPr>
        <p:spPr bwMode="auto">
          <a:xfrm flipV="1">
            <a:off x="4572000" y="2200289"/>
            <a:ext cx="0" cy="4187825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8" name="Rectangle 20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9" name="Rectangle 21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0" name="Rectangle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1" name="Rectangle 24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2401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053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52401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1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362456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2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C7BD30-5D52-4865-8340-2B52FFDFEBA0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9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10339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2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3002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A1C4BC-D9DB-4CD3-93F0-C16681DE97CC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8CADAE">
                    <a:shade val="75000"/>
                  </a:srgb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srgbClr val="8CADAE">
                  <a:shade val="75000"/>
                </a:srgb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67779776"/>
      </p:ext>
    </p:extLst>
  </p:cSld>
  <p:clrMapOvr>
    <a:masterClrMapping/>
  </p:clrMapOvr>
  <p:transition spd="slow">
    <p:blinds/>
  </p:transition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0910661-B154-450C-B194-161428FF5968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652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9D32CEA-859E-4B2B-8885-AFD8A29DF7E8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8CADAE">
                    <a:shade val="75000"/>
                  </a:srgb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srgbClr val="8CADAE">
                  <a:shade val="75000"/>
                </a:srgb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73969458"/>
      </p:ext>
    </p:extLst>
  </p:cSld>
  <p:clrMapOvr>
    <a:masterClrMapping/>
  </p:clrMapOvr>
  <p:transition spd="slow">
    <p:blinds/>
  </p:transition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3" name="Rectangle 20"/>
          <p:cNvSpPr>
            <a:spLocks noChangeArrowheads="1"/>
          </p:cNvSpPr>
          <p:nvPr/>
        </p:nvSpPr>
        <p:spPr bwMode="white">
          <a:xfrm>
            <a:off x="0" y="14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4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Rectangle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46053" y="6391289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52401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8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86041E9-5DB6-4D78-A464-4BF44324811B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14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24D7B0-A47E-495B-AA60-3785BA25D16B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53388165"/>
      </p:ext>
    </p:extLst>
  </p:cSld>
  <p:clrMapOvr>
    <a:masterClrMapping/>
  </p:clrMapOvr>
  <p:transition spd="slow">
    <p:blinds/>
  </p:transition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1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7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8" name="Rectangle 23"/>
          <p:cNvSpPr>
            <a:spLocks noChangeArrowheads="1"/>
          </p:cNvSpPr>
          <p:nvPr/>
        </p:nvSpPr>
        <p:spPr bwMode="white">
          <a:xfrm>
            <a:off x="0" y="14"/>
            <a:ext cx="9144000" cy="119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9" name="Rectangle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1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52401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1390656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49225" y="6388114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7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1371600" y="312752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C83D5DC-BBDC-461E-8BD7-EA67738EE19A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8CADAE">
                    <a:shade val="75000"/>
                  </a:srgb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srgbClr val="8CADAE">
                  <a:shade val="75000"/>
                </a:srgb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D8A838A-4457-4870-AE52-AB5A70A87C3F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01632" y="6410339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23231322"/>
      </p:ext>
    </p:extLst>
  </p:cSld>
  <p:clrMapOvr>
    <a:masterClrMapping/>
  </p:clrMapOvr>
  <p:transition spd="slow">
    <p:blinds/>
  </p:transition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152401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7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8" name="Rectangle 23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9" name="Rectangle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1" y="152414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1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1390656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49225" y="6388114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1371600" y="312752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312ADEA-744B-4F38-8934-3C4AE7F4A367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8CADAE">
                    <a:shade val="75000"/>
                  </a:srgb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srgbClr val="8CADAE">
                  <a:shade val="75000"/>
                </a:srgb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1"/>
          </p:nvPr>
        </p:nvSpPr>
        <p:spPr>
          <a:xfrm>
            <a:off x="5788025" y="6405577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C0445C-F948-4351-8F61-274FA9C0D848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01629" y="6410339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43089388"/>
      </p:ext>
    </p:extLst>
  </p:cSld>
  <p:clrMapOvr>
    <a:masterClrMapping/>
  </p:clrMapOvr>
  <p:transition spd="slow">
    <p:blinds/>
  </p:transition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3CC54DD-C3A6-49EC-A3C3-97926C96C840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6894CE5-4D98-4D04-A477-BBD61B023F52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8CADAE">
                    <a:shade val="75000"/>
                  </a:srgb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srgbClr val="8CADAE">
                  <a:shade val="75000"/>
                </a:srgb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69675121"/>
      </p:ext>
    </p:extLst>
  </p:cSld>
  <p:clrMapOvr>
    <a:masterClrMapping/>
  </p:clrMapOvr>
  <p:transition spd="slow">
    <p:blinds/>
  </p:transition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6" name="Rectangle 21"/>
          <p:cNvSpPr>
            <a:spLocks noChangeArrowheads="1"/>
          </p:cNvSpPr>
          <p:nvPr/>
        </p:nvSpPr>
        <p:spPr bwMode="white">
          <a:xfrm>
            <a:off x="0" y="14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7" name="Rectangle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46053" y="6391289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2401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4021144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15"/>
            <a:ext cx="14478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915150" y="3009914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578AE2-4E0D-4AF6-A107-1329296F18F9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8CADAE">
                    <a:shade val="75000"/>
                  </a:srgb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srgbClr val="8CADAE">
                  <a:shade val="75000"/>
                </a:srgb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7C69A50-FFDB-43A2-9541-807CB4510953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46715906"/>
      </p:ext>
    </p:extLst>
  </p:cSld>
  <p:clrMapOvr>
    <a:masterClrMapping/>
  </p:clrMapOvr>
  <p:transition spd="slow">
    <p:blinds/>
  </p:transition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5949EF0-2AAC-4FD5-AC0A-3F754AAA6D9E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010400" y="6310313"/>
            <a:ext cx="2133600" cy="404812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191BEB2-C753-418A-A3C6-265101FC4604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8CADAE">
                    <a:shade val="75000"/>
                  </a:srgb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srgbClr val="8CADAE">
                  <a:shade val="75000"/>
                </a:srgb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46581937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307B0EF-9EE0-4691-83BA-FDF21C75090D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0B8BBF-B726-4059-B383-9DD8AE6C095F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69790114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A23FDE-A9E8-4B88-88DC-A938B28A0C69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0B8BBF-B726-4059-B383-9DD8AE6C095F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6988090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BC4E3F-DE6B-4AB0-9836-0446099FE566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0B8BBF-B726-4059-B383-9DD8AE6C095F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95583019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2080FF8-A7FE-4E47-9C36-4EC6142C4428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0B8BBF-B726-4059-B383-9DD8AE6C095F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04010910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131577-EABB-4821-87F5-D94623ECEB98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0B8BBF-B726-4059-B383-9DD8AE6C095F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27765319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3E1A60-8069-4742-BB58-B6D8FA88BDB0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0B8BBF-B726-4059-B383-9DD8AE6C095F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79463936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D5B324D-3946-4D92-8ADC-AB06D9722459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0B8BBF-B726-4059-B383-9DD8AE6C095F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96841099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657231-D96F-42DA-BB27-13D4F2537E26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0B8BBF-B726-4059-B383-9DD8AE6C095F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39324906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1ED9FA-2BB4-4D54-AC52-72F49A0EDA4A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0B8BBF-B726-4059-B383-9DD8AE6C095F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24188410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A16346-F070-4346-9BE8-D6F5A0CDA5FE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0B8BBF-B726-4059-B383-9DD8AE6C095F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37626760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2756A0-0959-4F67-9906-3547EE435E3D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0B8BBF-B726-4059-B383-9DD8AE6C095F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99580033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242888"/>
            <a:ext cx="8610600" cy="1952625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486400" y="2286000"/>
            <a:ext cx="3429000" cy="1554163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647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C87465B-9DC1-4C8D-B815-8F2566BF5611}" type="datetime1">
              <a:rPr kumimoji="0" lang="th-TH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25/08/62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6477000"/>
            <a:ext cx="4343400" cy="3810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647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AF4388D-2419-40FE-AEC9-B69218B1BD10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0385003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4675F3-3BF9-46F7-A8C3-59D812CA8C1F}" type="datetime1">
              <a:rPr kumimoji="0" lang="th-TH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25/08/62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79C794C-E20A-4AEE-9114-A6066502B219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7429860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B757394-769B-4FF3-BE94-4ADBF15D40C7}" type="datetime1">
              <a:rPr kumimoji="0" lang="th-TH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25/08/62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FFB5871-AF49-434E-8981-6D201E3B3CAA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55558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3962400" cy="4495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1524000"/>
            <a:ext cx="3962400" cy="4495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48975E5-01F0-4AF4-B203-ACE2C93DB1A3}" type="datetime1">
              <a:rPr kumimoji="0" lang="th-TH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25/08/62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2FD3EE9-226F-46E9-9C18-6888CF8E235B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623333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B56E35D-42D5-43AF-A684-E7C31A7F1F93}" type="datetime1">
              <a:rPr kumimoji="0" lang="th-TH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25/08/62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EF2417E-230B-430F-B552-3AAE4597DEA7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540165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BC19D7-E284-4B1C-A604-2A56EFFD584F}" type="datetime1">
              <a:rPr kumimoji="0" lang="th-TH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25/08/62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E2F63F0-FB16-4234-A84A-74B533948426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0936376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BB002A3-543A-4BC8-B427-CC36329F36CA}" type="datetime1">
              <a:rPr kumimoji="0" lang="th-TH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25/08/62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BED6F6-89FB-469F-9CB7-A057F0C5F7E1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8211562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7E6AE19-818A-49C4-A9C2-2C730F95B09C}" type="datetime1">
              <a:rPr kumimoji="0" lang="th-TH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25/08/62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08331D2-E36D-4884-9B1D-706B330C6B4B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5199068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6D88FD-47C3-4FC0-90AD-4F73112AC50F}" type="datetime1">
              <a:rPr kumimoji="0" lang="th-TH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25/08/62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D9B36B4-114E-4526-8BBD-C04E0F310BAC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2628779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4AF7B50-6ADA-4D24-A588-F707D22E7C06}" type="datetime1">
              <a:rPr kumimoji="0" lang="th-TH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25/08/62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01122B9-9D12-453D-BBE4-43E08B8944B9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7057610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182563"/>
            <a:ext cx="2019300" cy="583723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82563"/>
            <a:ext cx="5905500" cy="583723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1C6FFB1-8241-4BEA-BAFE-3233F4934594}" type="datetime1">
              <a:rPr kumimoji="0" lang="th-TH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25/08/62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CA0761-AA05-4527-B0BC-5E894AA675FF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9755265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2563"/>
            <a:ext cx="8077200" cy="13112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524000"/>
            <a:ext cx="8077200" cy="21717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848100"/>
            <a:ext cx="8077200" cy="21717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743200" y="6248400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6D6587-627D-4374-9C94-E1D3AF67F365}" type="datetime1">
              <a:rPr kumimoji="0" lang="th-TH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25/08/62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239000" y="6248400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70F900-FAAB-453B-B317-0EB467F10E7D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0695155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25/08/62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872251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25/08/62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624323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25/08/62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208808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25/08/62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268437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25/08/62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635666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25/08/62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849043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25/08/62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861875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25/08/62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933738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25/08/62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288579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25/08/62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726049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25/08/62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01452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192145" y="551842"/>
            <a:ext cx="8748000" cy="1444"/>
          </a:xfrm>
          <a:prstGeom prst="line">
            <a:avLst/>
          </a:prstGeom>
          <a:ln w="19050">
            <a:solidFill>
              <a:srgbClr val="0070C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8200832" y="6339102"/>
            <a:ext cx="762000" cy="365125"/>
          </a:xfrm>
        </p:spPr>
        <p:txBody>
          <a:bodyPr/>
          <a:lstStyle>
            <a:lvl1pPr>
              <a:defRPr sz="1800" b="1">
                <a:latin typeface="DSN AnuRak" panose="00000400000000000000" pitchFamily="2" charset="-34"/>
                <a:cs typeface="DSN AnuRak" panose="00000400000000000000" pitchFamily="2" charset="-34"/>
              </a:defRPr>
            </a:lvl1pPr>
          </a:lstStyle>
          <a:p>
            <a:fld id="{042AED99-7FB4-404E-8A97-64753DCE42E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197753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192145" y="551842"/>
            <a:ext cx="8748000" cy="1444"/>
          </a:xfrm>
          <a:prstGeom prst="line">
            <a:avLst/>
          </a:prstGeom>
          <a:ln w="19050">
            <a:solidFill>
              <a:srgbClr val="0070C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8200832" y="6339101"/>
            <a:ext cx="762000" cy="365125"/>
          </a:xfrm>
        </p:spPr>
        <p:txBody>
          <a:bodyPr/>
          <a:lstStyle>
            <a:lvl1pPr>
              <a:defRPr sz="1800" b="1">
                <a:latin typeface="DSN AnuRak" panose="00000400000000000000" pitchFamily="2" charset="-34"/>
                <a:cs typeface="DSN AnuRak" panose="00000400000000000000" pitchFamily="2" charset="-34"/>
              </a:defRPr>
            </a:lvl1pPr>
          </a:lstStyle>
          <a:p>
            <a:fld id="{042AED99-7FB4-404E-8A97-64753DCE42E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7713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 /><Relationship Id="rId13" Type="http://schemas.openxmlformats.org/officeDocument/2006/relationships/theme" Target="../theme/theme2.xml" /><Relationship Id="rId3" Type="http://schemas.openxmlformats.org/officeDocument/2006/relationships/slideLayout" Target="../slideLayouts/slideLayout14.xml" /><Relationship Id="rId7" Type="http://schemas.openxmlformats.org/officeDocument/2006/relationships/slideLayout" Target="../slideLayouts/slideLayout18.xml" /><Relationship Id="rId12" Type="http://schemas.openxmlformats.org/officeDocument/2006/relationships/slideLayout" Target="../slideLayouts/slideLayout23.xml" /><Relationship Id="rId2" Type="http://schemas.openxmlformats.org/officeDocument/2006/relationships/slideLayout" Target="../slideLayouts/slideLayout13.xml" /><Relationship Id="rId1" Type="http://schemas.openxmlformats.org/officeDocument/2006/relationships/slideLayout" Target="../slideLayouts/slideLayout12.xml" /><Relationship Id="rId6" Type="http://schemas.openxmlformats.org/officeDocument/2006/relationships/slideLayout" Target="../slideLayouts/slideLayout17.xml" /><Relationship Id="rId11" Type="http://schemas.openxmlformats.org/officeDocument/2006/relationships/slideLayout" Target="../slideLayouts/slideLayout22.xml" /><Relationship Id="rId5" Type="http://schemas.openxmlformats.org/officeDocument/2006/relationships/slideLayout" Target="../slideLayouts/slideLayout16.xml" /><Relationship Id="rId10" Type="http://schemas.openxmlformats.org/officeDocument/2006/relationships/slideLayout" Target="../slideLayouts/slideLayout21.xml" /><Relationship Id="rId4" Type="http://schemas.openxmlformats.org/officeDocument/2006/relationships/slideLayout" Target="../slideLayouts/slideLayout15.xml" /><Relationship Id="rId9" Type="http://schemas.openxmlformats.org/officeDocument/2006/relationships/slideLayout" Target="../slideLayouts/slideLayout20.xml" 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 /><Relationship Id="rId13" Type="http://schemas.openxmlformats.org/officeDocument/2006/relationships/theme" Target="../theme/theme3.xml" /><Relationship Id="rId3" Type="http://schemas.openxmlformats.org/officeDocument/2006/relationships/slideLayout" Target="../slideLayouts/slideLayout26.xml" /><Relationship Id="rId7" Type="http://schemas.openxmlformats.org/officeDocument/2006/relationships/slideLayout" Target="../slideLayouts/slideLayout30.xml" /><Relationship Id="rId12" Type="http://schemas.openxmlformats.org/officeDocument/2006/relationships/slideLayout" Target="../slideLayouts/slideLayout35.xml" /><Relationship Id="rId2" Type="http://schemas.openxmlformats.org/officeDocument/2006/relationships/slideLayout" Target="../slideLayouts/slideLayout25.xml" /><Relationship Id="rId1" Type="http://schemas.openxmlformats.org/officeDocument/2006/relationships/slideLayout" Target="../slideLayouts/slideLayout24.xml" /><Relationship Id="rId6" Type="http://schemas.openxmlformats.org/officeDocument/2006/relationships/slideLayout" Target="../slideLayouts/slideLayout29.xml" /><Relationship Id="rId11" Type="http://schemas.openxmlformats.org/officeDocument/2006/relationships/slideLayout" Target="../slideLayouts/slideLayout34.xml" /><Relationship Id="rId5" Type="http://schemas.openxmlformats.org/officeDocument/2006/relationships/slideLayout" Target="../slideLayouts/slideLayout28.xml" /><Relationship Id="rId10" Type="http://schemas.openxmlformats.org/officeDocument/2006/relationships/slideLayout" Target="../slideLayouts/slideLayout33.xml" /><Relationship Id="rId4" Type="http://schemas.openxmlformats.org/officeDocument/2006/relationships/slideLayout" Target="../slideLayouts/slideLayout27.xml" /><Relationship Id="rId9" Type="http://schemas.openxmlformats.org/officeDocument/2006/relationships/slideLayout" Target="../slideLayouts/slideLayout32.xml" 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 /><Relationship Id="rId3" Type="http://schemas.openxmlformats.org/officeDocument/2006/relationships/slideLayout" Target="../slideLayouts/slideLayout38.xml" /><Relationship Id="rId7" Type="http://schemas.openxmlformats.org/officeDocument/2006/relationships/slideLayout" Target="../slideLayouts/slideLayout42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7.xml" /><Relationship Id="rId1" Type="http://schemas.openxmlformats.org/officeDocument/2006/relationships/slideLayout" Target="../slideLayouts/slideLayout36.xml" /><Relationship Id="rId6" Type="http://schemas.openxmlformats.org/officeDocument/2006/relationships/slideLayout" Target="../slideLayouts/slideLayout41.xml" /><Relationship Id="rId11" Type="http://schemas.openxmlformats.org/officeDocument/2006/relationships/slideLayout" Target="../slideLayouts/slideLayout46.xml" /><Relationship Id="rId5" Type="http://schemas.openxmlformats.org/officeDocument/2006/relationships/slideLayout" Target="../slideLayouts/slideLayout40.xml" /><Relationship Id="rId10" Type="http://schemas.openxmlformats.org/officeDocument/2006/relationships/slideLayout" Target="../slideLayouts/slideLayout45.xml" /><Relationship Id="rId4" Type="http://schemas.openxmlformats.org/officeDocument/2006/relationships/slideLayout" Target="../slideLayouts/slideLayout39.xml" /><Relationship Id="rId9" Type="http://schemas.openxmlformats.org/officeDocument/2006/relationships/slideLayout" Target="../slideLayouts/slideLayout44.xml" 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 /><Relationship Id="rId3" Type="http://schemas.openxmlformats.org/officeDocument/2006/relationships/slideLayout" Target="../slideLayouts/slideLayout49.xml" /><Relationship Id="rId7" Type="http://schemas.openxmlformats.org/officeDocument/2006/relationships/slideLayout" Target="../slideLayouts/slideLayout53.xml" /><Relationship Id="rId12" Type="http://schemas.openxmlformats.org/officeDocument/2006/relationships/theme" Target="../theme/theme5.xml" /><Relationship Id="rId2" Type="http://schemas.openxmlformats.org/officeDocument/2006/relationships/slideLayout" Target="../slideLayouts/slideLayout48.xml" /><Relationship Id="rId1" Type="http://schemas.openxmlformats.org/officeDocument/2006/relationships/slideLayout" Target="../slideLayouts/slideLayout47.xml" /><Relationship Id="rId6" Type="http://schemas.openxmlformats.org/officeDocument/2006/relationships/slideLayout" Target="../slideLayouts/slideLayout52.xml" /><Relationship Id="rId11" Type="http://schemas.openxmlformats.org/officeDocument/2006/relationships/slideLayout" Target="../slideLayouts/slideLayout57.xml" /><Relationship Id="rId5" Type="http://schemas.openxmlformats.org/officeDocument/2006/relationships/slideLayout" Target="../slideLayouts/slideLayout51.xml" /><Relationship Id="rId10" Type="http://schemas.openxmlformats.org/officeDocument/2006/relationships/slideLayout" Target="../slideLayouts/slideLayout56.xml" /><Relationship Id="rId4" Type="http://schemas.openxmlformats.org/officeDocument/2006/relationships/slideLayout" Target="../slideLayouts/slideLayout50.xml" /><Relationship Id="rId9" Type="http://schemas.openxmlformats.org/officeDocument/2006/relationships/slideLayout" Target="../slideLayouts/slideLayout55.xml" 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 /><Relationship Id="rId3" Type="http://schemas.openxmlformats.org/officeDocument/2006/relationships/slideLayout" Target="../slideLayouts/slideLayout60.xml" /><Relationship Id="rId7" Type="http://schemas.openxmlformats.org/officeDocument/2006/relationships/slideLayout" Target="../slideLayouts/slideLayout64.xml" /><Relationship Id="rId12" Type="http://schemas.openxmlformats.org/officeDocument/2006/relationships/theme" Target="../theme/theme6.xml" /><Relationship Id="rId2" Type="http://schemas.openxmlformats.org/officeDocument/2006/relationships/slideLayout" Target="../slideLayouts/slideLayout59.xml" /><Relationship Id="rId1" Type="http://schemas.openxmlformats.org/officeDocument/2006/relationships/slideLayout" Target="../slideLayouts/slideLayout58.xml" /><Relationship Id="rId6" Type="http://schemas.openxmlformats.org/officeDocument/2006/relationships/slideLayout" Target="../slideLayouts/slideLayout63.xml" /><Relationship Id="rId11" Type="http://schemas.openxmlformats.org/officeDocument/2006/relationships/slideLayout" Target="../slideLayouts/slideLayout68.xml" /><Relationship Id="rId5" Type="http://schemas.openxmlformats.org/officeDocument/2006/relationships/slideLayout" Target="../slideLayouts/slideLayout62.xml" /><Relationship Id="rId10" Type="http://schemas.openxmlformats.org/officeDocument/2006/relationships/slideLayout" Target="../slideLayouts/slideLayout67.xml" /><Relationship Id="rId4" Type="http://schemas.openxmlformats.org/officeDocument/2006/relationships/slideLayout" Target="../slideLayouts/slideLayout61.xml" /><Relationship Id="rId9" Type="http://schemas.openxmlformats.org/officeDocument/2006/relationships/slideLayout" Target="../slideLayouts/slideLayout66.xml" 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 /><Relationship Id="rId3" Type="http://schemas.openxmlformats.org/officeDocument/2006/relationships/slideLayout" Target="../slideLayouts/slideLayout71.xml" /><Relationship Id="rId7" Type="http://schemas.openxmlformats.org/officeDocument/2006/relationships/slideLayout" Target="../slideLayouts/slideLayout75.xml" /><Relationship Id="rId12" Type="http://schemas.openxmlformats.org/officeDocument/2006/relationships/theme" Target="../theme/theme7.xml" /><Relationship Id="rId2" Type="http://schemas.openxmlformats.org/officeDocument/2006/relationships/slideLayout" Target="../slideLayouts/slideLayout70.xml" /><Relationship Id="rId1" Type="http://schemas.openxmlformats.org/officeDocument/2006/relationships/slideLayout" Target="../slideLayouts/slideLayout69.xml" /><Relationship Id="rId6" Type="http://schemas.openxmlformats.org/officeDocument/2006/relationships/slideLayout" Target="../slideLayouts/slideLayout74.xml" /><Relationship Id="rId11" Type="http://schemas.openxmlformats.org/officeDocument/2006/relationships/slideLayout" Target="../slideLayouts/slideLayout79.xml" /><Relationship Id="rId5" Type="http://schemas.openxmlformats.org/officeDocument/2006/relationships/slideLayout" Target="../slideLayouts/slideLayout73.xml" /><Relationship Id="rId10" Type="http://schemas.openxmlformats.org/officeDocument/2006/relationships/slideLayout" Target="../slideLayouts/slideLayout78.xml" /><Relationship Id="rId4" Type="http://schemas.openxmlformats.org/officeDocument/2006/relationships/slideLayout" Target="../slideLayouts/slideLayout72.xml" /><Relationship Id="rId9" Type="http://schemas.openxmlformats.org/officeDocument/2006/relationships/slideLayout" Target="../slideLayouts/slideLayout77.xml" 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 /><Relationship Id="rId3" Type="http://schemas.openxmlformats.org/officeDocument/2006/relationships/slideLayout" Target="../slideLayouts/slideLayout82.xml" /><Relationship Id="rId7" Type="http://schemas.openxmlformats.org/officeDocument/2006/relationships/slideLayout" Target="../slideLayouts/slideLayout86.xml" /><Relationship Id="rId12" Type="http://schemas.openxmlformats.org/officeDocument/2006/relationships/theme" Target="../theme/theme8.xml" /><Relationship Id="rId2" Type="http://schemas.openxmlformats.org/officeDocument/2006/relationships/slideLayout" Target="../slideLayouts/slideLayout81.xml" /><Relationship Id="rId1" Type="http://schemas.openxmlformats.org/officeDocument/2006/relationships/slideLayout" Target="../slideLayouts/slideLayout80.xml" /><Relationship Id="rId6" Type="http://schemas.openxmlformats.org/officeDocument/2006/relationships/slideLayout" Target="../slideLayouts/slideLayout85.xml" /><Relationship Id="rId11" Type="http://schemas.openxmlformats.org/officeDocument/2006/relationships/slideLayout" Target="../slideLayouts/slideLayout90.xml" /><Relationship Id="rId5" Type="http://schemas.openxmlformats.org/officeDocument/2006/relationships/slideLayout" Target="../slideLayouts/slideLayout84.xml" /><Relationship Id="rId10" Type="http://schemas.openxmlformats.org/officeDocument/2006/relationships/slideLayout" Target="../slideLayouts/slideLayout89.xml" /><Relationship Id="rId4" Type="http://schemas.openxmlformats.org/officeDocument/2006/relationships/slideLayout" Target="../slideLayouts/slideLayout83.xml" /><Relationship Id="rId9" Type="http://schemas.openxmlformats.org/officeDocument/2006/relationships/slideLayout" Target="../slideLayouts/slideLayout88.xml" 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 /><Relationship Id="rId3" Type="http://schemas.openxmlformats.org/officeDocument/2006/relationships/slideLayout" Target="../slideLayouts/slideLayout93.xml" /><Relationship Id="rId7" Type="http://schemas.openxmlformats.org/officeDocument/2006/relationships/slideLayout" Target="../slideLayouts/slideLayout97.xml" /><Relationship Id="rId12" Type="http://schemas.openxmlformats.org/officeDocument/2006/relationships/theme" Target="../theme/theme9.xml" /><Relationship Id="rId2" Type="http://schemas.openxmlformats.org/officeDocument/2006/relationships/slideLayout" Target="../slideLayouts/slideLayout92.xml" /><Relationship Id="rId1" Type="http://schemas.openxmlformats.org/officeDocument/2006/relationships/slideLayout" Target="../slideLayouts/slideLayout91.xml" /><Relationship Id="rId6" Type="http://schemas.openxmlformats.org/officeDocument/2006/relationships/slideLayout" Target="../slideLayouts/slideLayout96.xml" /><Relationship Id="rId11" Type="http://schemas.openxmlformats.org/officeDocument/2006/relationships/slideLayout" Target="../slideLayouts/slideLayout101.xml" /><Relationship Id="rId5" Type="http://schemas.openxmlformats.org/officeDocument/2006/relationships/slideLayout" Target="../slideLayouts/slideLayout95.xml" /><Relationship Id="rId10" Type="http://schemas.openxmlformats.org/officeDocument/2006/relationships/slideLayout" Target="../slideLayouts/slideLayout100.xml" /><Relationship Id="rId4" Type="http://schemas.openxmlformats.org/officeDocument/2006/relationships/slideLayout" Target="../slideLayouts/slideLayout94.xml" /><Relationship Id="rId9" Type="http://schemas.openxmlformats.org/officeDocument/2006/relationships/slideLayout" Target="../slideLayouts/slideLayout99.xml" 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 /><Relationship Id="rId13" Type="http://schemas.openxmlformats.org/officeDocument/2006/relationships/theme" Target="../theme/theme10.xml" /><Relationship Id="rId3" Type="http://schemas.openxmlformats.org/officeDocument/2006/relationships/slideLayout" Target="../slideLayouts/slideLayout104.xml" /><Relationship Id="rId7" Type="http://schemas.openxmlformats.org/officeDocument/2006/relationships/slideLayout" Target="../slideLayouts/slideLayout108.xml" /><Relationship Id="rId12" Type="http://schemas.openxmlformats.org/officeDocument/2006/relationships/slideLayout" Target="../slideLayouts/slideLayout113.xml" /><Relationship Id="rId2" Type="http://schemas.openxmlformats.org/officeDocument/2006/relationships/slideLayout" Target="../slideLayouts/slideLayout103.xml" /><Relationship Id="rId1" Type="http://schemas.openxmlformats.org/officeDocument/2006/relationships/slideLayout" Target="../slideLayouts/slideLayout102.xml" /><Relationship Id="rId6" Type="http://schemas.openxmlformats.org/officeDocument/2006/relationships/slideLayout" Target="../slideLayouts/slideLayout107.xml" /><Relationship Id="rId11" Type="http://schemas.openxmlformats.org/officeDocument/2006/relationships/slideLayout" Target="../slideLayouts/slideLayout112.xml" /><Relationship Id="rId5" Type="http://schemas.openxmlformats.org/officeDocument/2006/relationships/slideLayout" Target="../slideLayouts/slideLayout106.xml" /><Relationship Id="rId10" Type="http://schemas.openxmlformats.org/officeDocument/2006/relationships/slideLayout" Target="../slideLayouts/slideLayout111.xml" /><Relationship Id="rId4" Type="http://schemas.openxmlformats.org/officeDocument/2006/relationships/slideLayout" Target="../slideLayouts/slideLayout105.xml" /><Relationship Id="rId9" Type="http://schemas.openxmlformats.org/officeDocument/2006/relationships/slideLayout" Target="../slideLayouts/slideLayout110.xml" /><Relationship Id="rId14" Type="http://schemas.openxmlformats.org/officeDocument/2006/relationships/image" Target="../media/image4.jpeg" 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 /><Relationship Id="rId13" Type="http://schemas.openxmlformats.org/officeDocument/2006/relationships/image" Target="../media/image6.jpeg" /><Relationship Id="rId3" Type="http://schemas.openxmlformats.org/officeDocument/2006/relationships/slideLayout" Target="../slideLayouts/slideLayout116.xml" /><Relationship Id="rId7" Type="http://schemas.openxmlformats.org/officeDocument/2006/relationships/slideLayout" Target="../slideLayouts/slideLayout120.xml" /><Relationship Id="rId12" Type="http://schemas.openxmlformats.org/officeDocument/2006/relationships/theme" Target="../theme/theme11.xml" /><Relationship Id="rId2" Type="http://schemas.openxmlformats.org/officeDocument/2006/relationships/slideLayout" Target="../slideLayouts/slideLayout115.xml" /><Relationship Id="rId1" Type="http://schemas.openxmlformats.org/officeDocument/2006/relationships/slideLayout" Target="../slideLayouts/slideLayout114.xml" /><Relationship Id="rId6" Type="http://schemas.openxmlformats.org/officeDocument/2006/relationships/slideLayout" Target="../slideLayouts/slideLayout119.xml" /><Relationship Id="rId11" Type="http://schemas.openxmlformats.org/officeDocument/2006/relationships/slideLayout" Target="../slideLayouts/slideLayout124.xml" /><Relationship Id="rId5" Type="http://schemas.openxmlformats.org/officeDocument/2006/relationships/slideLayout" Target="../slideLayouts/slideLayout118.xml" /><Relationship Id="rId10" Type="http://schemas.openxmlformats.org/officeDocument/2006/relationships/slideLayout" Target="../slideLayouts/slideLayout123.xml" /><Relationship Id="rId4" Type="http://schemas.openxmlformats.org/officeDocument/2006/relationships/slideLayout" Target="../slideLayouts/slideLayout117.xml" /><Relationship Id="rId9" Type="http://schemas.openxmlformats.org/officeDocument/2006/relationships/slideLayout" Target="../slideLayouts/slideLayout122.xml" 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 /><Relationship Id="rId3" Type="http://schemas.openxmlformats.org/officeDocument/2006/relationships/slideLayout" Target="../slideLayouts/slideLayout127.xml" /><Relationship Id="rId7" Type="http://schemas.openxmlformats.org/officeDocument/2006/relationships/slideLayout" Target="../slideLayouts/slideLayout131.xml" /><Relationship Id="rId12" Type="http://schemas.openxmlformats.org/officeDocument/2006/relationships/theme" Target="../theme/theme12.xml" /><Relationship Id="rId2" Type="http://schemas.openxmlformats.org/officeDocument/2006/relationships/slideLayout" Target="../slideLayouts/slideLayout126.xml" /><Relationship Id="rId1" Type="http://schemas.openxmlformats.org/officeDocument/2006/relationships/slideLayout" Target="../slideLayouts/slideLayout125.xml" /><Relationship Id="rId6" Type="http://schemas.openxmlformats.org/officeDocument/2006/relationships/slideLayout" Target="../slideLayouts/slideLayout130.xml" /><Relationship Id="rId11" Type="http://schemas.openxmlformats.org/officeDocument/2006/relationships/slideLayout" Target="../slideLayouts/slideLayout135.xml" /><Relationship Id="rId5" Type="http://schemas.openxmlformats.org/officeDocument/2006/relationships/slideLayout" Target="../slideLayouts/slideLayout129.xml" /><Relationship Id="rId10" Type="http://schemas.openxmlformats.org/officeDocument/2006/relationships/slideLayout" Target="../slideLayouts/slideLayout134.xml" /><Relationship Id="rId4" Type="http://schemas.openxmlformats.org/officeDocument/2006/relationships/slideLayout" Target="../slideLayouts/slideLayout128.xml" /><Relationship Id="rId9" Type="http://schemas.openxmlformats.org/officeDocument/2006/relationships/slideLayout" Target="../slideLayouts/slideLayout133.xml" 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3.xml" /><Relationship Id="rId3" Type="http://schemas.openxmlformats.org/officeDocument/2006/relationships/slideLayout" Target="../slideLayouts/slideLayout138.xml" /><Relationship Id="rId7" Type="http://schemas.openxmlformats.org/officeDocument/2006/relationships/slideLayout" Target="../slideLayouts/slideLayout142.xml" /><Relationship Id="rId2" Type="http://schemas.openxmlformats.org/officeDocument/2006/relationships/slideLayout" Target="../slideLayouts/slideLayout137.xml" /><Relationship Id="rId1" Type="http://schemas.openxmlformats.org/officeDocument/2006/relationships/slideLayout" Target="../slideLayouts/slideLayout136.xml" /><Relationship Id="rId6" Type="http://schemas.openxmlformats.org/officeDocument/2006/relationships/slideLayout" Target="../slideLayouts/slideLayout141.xml" /><Relationship Id="rId11" Type="http://schemas.openxmlformats.org/officeDocument/2006/relationships/theme" Target="../theme/theme13.xml" /><Relationship Id="rId5" Type="http://schemas.openxmlformats.org/officeDocument/2006/relationships/slideLayout" Target="../slideLayouts/slideLayout140.xml" /><Relationship Id="rId10" Type="http://schemas.openxmlformats.org/officeDocument/2006/relationships/slideLayout" Target="../slideLayouts/slideLayout145.xml" /><Relationship Id="rId4" Type="http://schemas.openxmlformats.org/officeDocument/2006/relationships/slideLayout" Target="../slideLayouts/slideLayout139.xml" /><Relationship Id="rId9" Type="http://schemas.openxmlformats.org/officeDocument/2006/relationships/slideLayout" Target="../slideLayouts/slideLayout144.xml" 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3.xml" /><Relationship Id="rId13" Type="http://schemas.openxmlformats.org/officeDocument/2006/relationships/theme" Target="../theme/theme14.xml" /><Relationship Id="rId3" Type="http://schemas.openxmlformats.org/officeDocument/2006/relationships/slideLayout" Target="../slideLayouts/slideLayout148.xml" /><Relationship Id="rId7" Type="http://schemas.openxmlformats.org/officeDocument/2006/relationships/slideLayout" Target="../slideLayouts/slideLayout152.xml" /><Relationship Id="rId12" Type="http://schemas.openxmlformats.org/officeDocument/2006/relationships/slideLayout" Target="../slideLayouts/slideLayout157.xml" /><Relationship Id="rId2" Type="http://schemas.openxmlformats.org/officeDocument/2006/relationships/slideLayout" Target="../slideLayouts/slideLayout147.xml" /><Relationship Id="rId1" Type="http://schemas.openxmlformats.org/officeDocument/2006/relationships/slideLayout" Target="../slideLayouts/slideLayout146.xml" /><Relationship Id="rId6" Type="http://schemas.openxmlformats.org/officeDocument/2006/relationships/slideLayout" Target="../slideLayouts/slideLayout151.xml" /><Relationship Id="rId11" Type="http://schemas.openxmlformats.org/officeDocument/2006/relationships/slideLayout" Target="../slideLayouts/slideLayout156.xml" /><Relationship Id="rId5" Type="http://schemas.openxmlformats.org/officeDocument/2006/relationships/slideLayout" Target="../slideLayouts/slideLayout150.xml" /><Relationship Id="rId10" Type="http://schemas.openxmlformats.org/officeDocument/2006/relationships/slideLayout" Target="../slideLayouts/slideLayout155.xml" /><Relationship Id="rId4" Type="http://schemas.openxmlformats.org/officeDocument/2006/relationships/slideLayout" Target="../slideLayouts/slideLayout149.xml" /><Relationship Id="rId9" Type="http://schemas.openxmlformats.org/officeDocument/2006/relationships/slideLayout" Target="../slideLayouts/slideLayout154.xml" 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5.xml" /><Relationship Id="rId3" Type="http://schemas.openxmlformats.org/officeDocument/2006/relationships/slideLayout" Target="../slideLayouts/slideLayout160.xml" /><Relationship Id="rId7" Type="http://schemas.openxmlformats.org/officeDocument/2006/relationships/slideLayout" Target="../slideLayouts/slideLayout164.xml" /><Relationship Id="rId12" Type="http://schemas.openxmlformats.org/officeDocument/2006/relationships/theme" Target="../theme/theme15.xml" /><Relationship Id="rId2" Type="http://schemas.openxmlformats.org/officeDocument/2006/relationships/slideLayout" Target="../slideLayouts/slideLayout159.xml" /><Relationship Id="rId1" Type="http://schemas.openxmlformats.org/officeDocument/2006/relationships/slideLayout" Target="../slideLayouts/slideLayout158.xml" /><Relationship Id="rId6" Type="http://schemas.openxmlformats.org/officeDocument/2006/relationships/slideLayout" Target="../slideLayouts/slideLayout163.xml" /><Relationship Id="rId11" Type="http://schemas.openxmlformats.org/officeDocument/2006/relationships/slideLayout" Target="../slideLayouts/slideLayout168.xml" /><Relationship Id="rId5" Type="http://schemas.openxmlformats.org/officeDocument/2006/relationships/slideLayout" Target="../slideLayouts/slideLayout162.xml" /><Relationship Id="rId10" Type="http://schemas.openxmlformats.org/officeDocument/2006/relationships/slideLayout" Target="../slideLayouts/slideLayout167.xml" /><Relationship Id="rId4" Type="http://schemas.openxmlformats.org/officeDocument/2006/relationships/slideLayout" Target="../slideLayouts/slideLayout161.xml" /><Relationship Id="rId9" Type="http://schemas.openxmlformats.org/officeDocument/2006/relationships/slideLayout" Target="../slideLayouts/slideLayout166.xml" 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6.xml" /><Relationship Id="rId13" Type="http://schemas.openxmlformats.org/officeDocument/2006/relationships/theme" Target="../theme/theme16.xml" /><Relationship Id="rId3" Type="http://schemas.openxmlformats.org/officeDocument/2006/relationships/slideLayout" Target="../slideLayouts/slideLayout171.xml" /><Relationship Id="rId7" Type="http://schemas.openxmlformats.org/officeDocument/2006/relationships/slideLayout" Target="../slideLayouts/slideLayout175.xml" /><Relationship Id="rId12" Type="http://schemas.openxmlformats.org/officeDocument/2006/relationships/slideLayout" Target="../slideLayouts/slideLayout180.xml" /><Relationship Id="rId2" Type="http://schemas.openxmlformats.org/officeDocument/2006/relationships/slideLayout" Target="../slideLayouts/slideLayout170.xml" /><Relationship Id="rId1" Type="http://schemas.openxmlformats.org/officeDocument/2006/relationships/slideLayout" Target="../slideLayouts/slideLayout169.xml" /><Relationship Id="rId6" Type="http://schemas.openxmlformats.org/officeDocument/2006/relationships/slideLayout" Target="../slideLayouts/slideLayout174.xml" /><Relationship Id="rId11" Type="http://schemas.openxmlformats.org/officeDocument/2006/relationships/slideLayout" Target="../slideLayouts/slideLayout179.xml" /><Relationship Id="rId5" Type="http://schemas.openxmlformats.org/officeDocument/2006/relationships/slideLayout" Target="../slideLayouts/slideLayout173.xml" /><Relationship Id="rId10" Type="http://schemas.openxmlformats.org/officeDocument/2006/relationships/slideLayout" Target="../slideLayouts/slideLayout178.xml" /><Relationship Id="rId4" Type="http://schemas.openxmlformats.org/officeDocument/2006/relationships/slideLayout" Target="../slideLayouts/slideLayout172.xml" /><Relationship Id="rId9" Type="http://schemas.openxmlformats.org/officeDocument/2006/relationships/slideLayout" Target="../slideLayouts/slideLayout177.xml" /><Relationship Id="rId14" Type="http://schemas.openxmlformats.org/officeDocument/2006/relationships/image" Target="../media/image9.png" 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8.xml" /><Relationship Id="rId13" Type="http://schemas.openxmlformats.org/officeDocument/2006/relationships/slideLayout" Target="../slideLayouts/slideLayout193.xml" /><Relationship Id="rId3" Type="http://schemas.openxmlformats.org/officeDocument/2006/relationships/slideLayout" Target="../slideLayouts/slideLayout183.xml" /><Relationship Id="rId7" Type="http://schemas.openxmlformats.org/officeDocument/2006/relationships/slideLayout" Target="../slideLayouts/slideLayout187.xml" /><Relationship Id="rId12" Type="http://schemas.openxmlformats.org/officeDocument/2006/relationships/slideLayout" Target="../slideLayouts/slideLayout192.xml" /><Relationship Id="rId2" Type="http://schemas.openxmlformats.org/officeDocument/2006/relationships/slideLayout" Target="../slideLayouts/slideLayout182.xml" /><Relationship Id="rId1" Type="http://schemas.openxmlformats.org/officeDocument/2006/relationships/slideLayout" Target="../slideLayouts/slideLayout181.xml" /><Relationship Id="rId6" Type="http://schemas.openxmlformats.org/officeDocument/2006/relationships/slideLayout" Target="../slideLayouts/slideLayout186.xml" /><Relationship Id="rId11" Type="http://schemas.openxmlformats.org/officeDocument/2006/relationships/slideLayout" Target="../slideLayouts/slideLayout191.xml" /><Relationship Id="rId5" Type="http://schemas.openxmlformats.org/officeDocument/2006/relationships/slideLayout" Target="../slideLayouts/slideLayout185.xml" /><Relationship Id="rId10" Type="http://schemas.openxmlformats.org/officeDocument/2006/relationships/slideLayout" Target="../slideLayouts/slideLayout190.xml" /><Relationship Id="rId4" Type="http://schemas.openxmlformats.org/officeDocument/2006/relationships/slideLayout" Target="../slideLayouts/slideLayout184.xml" /><Relationship Id="rId9" Type="http://schemas.openxmlformats.org/officeDocument/2006/relationships/slideLayout" Target="../slideLayouts/slideLayout189.xml" /><Relationship Id="rId14" Type="http://schemas.openxmlformats.org/officeDocument/2006/relationships/theme" Target="../theme/theme17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969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15B799B-9BAC-4268-A1C5-6320BCD3EB79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2969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  <p:sp>
        <p:nvSpPr>
          <p:cNvPr id="2969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861576-A93E-40B3-8DAA-A762374C87F9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560422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7" r:id="rId1"/>
    <p:sldLayoutId id="2147484088" r:id="rId2"/>
    <p:sldLayoutId id="2147484089" r:id="rId3"/>
    <p:sldLayoutId id="2147484090" r:id="rId4"/>
    <p:sldLayoutId id="2147484091" r:id="rId5"/>
    <p:sldLayoutId id="2147484092" r:id="rId6"/>
    <p:sldLayoutId id="2147484093" r:id="rId7"/>
    <p:sldLayoutId id="2147484094" r:id="rId8"/>
    <p:sldLayoutId id="2147484095" r:id="rId9"/>
    <p:sldLayoutId id="2147484096" r:id="rId10"/>
    <p:sldLayoutId id="2147484097" r:id="rId11"/>
  </p:sldLayoutIdLst>
  <p:transition/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B14DBC3-7EDA-40A7-B935-2C2181F21BCF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BE287EC-D037-4673-941A-562333C83C8D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222985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9" r:id="rId1"/>
    <p:sldLayoutId id="2147484100" r:id="rId2"/>
    <p:sldLayoutId id="2147484101" r:id="rId3"/>
    <p:sldLayoutId id="2147484102" r:id="rId4"/>
    <p:sldLayoutId id="2147484103" r:id="rId5"/>
    <p:sldLayoutId id="2147484104" r:id="rId6"/>
    <p:sldLayoutId id="2147484105" r:id="rId7"/>
    <p:sldLayoutId id="2147484106" r:id="rId8"/>
    <p:sldLayoutId id="2147484107" r:id="rId9"/>
    <p:sldLayoutId id="2147484108" r:id="rId10"/>
    <p:sldLayoutId id="2147484109" r:id="rId11"/>
    <p:sldLayoutId id="2147484110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ตัวยึด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5" rIns="91430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/>
              <a:t>คลิกเพื่อแก้ไขลักษณะชื่อเรื่องต้นแบบ</a:t>
            </a:r>
          </a:p>
        </p:txBody>
      </p:sp>
      <p:sp>
        <p:nvSpPr>
          <p:cNvPr id="11267" name="ตัวยึดข้อความ 2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th-TH"/>
              <a:t>ระดับที่สอง</a:t>
            </a:r>
          </a:p>
          <a:p>
            <a:pPr lvl="2"/>
            <a:r>
              <a:rPr lang="th-TH" altLang="th-TH"/>
              <a:t>ระดับที่สาม</a:t>
            </a:r>
          </a:p>
          <a:p>
            <a:pPr lvl="3"/>
            <a:r>
              <a:rPr lang="th-TH" altLang="th-TH"/>
              <a:t>ระดับที่สี่</a:t>
            </a:r>
          </a:p>
          <a:p>
            <a:pPr lvl="4"/>
            <a:r>
              <a:rPr lang="th-TH" alt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Garamond" pitchFamily="18" charset="0"/>
                <a:cs typeface="Angsana New" pitchFamily="18" charset="-34"/>
              </a:defRPr>
            </a:lvl1pPr>
          </a:lstStyle>
          <a:p>
            <a:pPr marL="0" marR="0" lvl="0" indent="0" algn="l" defTabSz="91430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507E219-255A-4621-A6C7-DCFEA915BAB0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Garamond" pitchFamily="18" charset="0"/>
                <a:ea typeface="+mn-ea"/>
                <a:cs typeface="Angsana New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Garamond" pitchFamily="18" charset="0"/>
              <a:ea typeface="+mn-ea"/>
              <a:cs typeface="Angsana New" pitchFamily="18" charset="-34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Garamond" pitchFamily="18" charset="0"/>
                <a:cs typeface="Angsana New" pitchFamily="18" charset="-34"/>
              </a:defRPr>
            </a:lvl1pPr>
          </a:lstStyle>
          <a:p>
            <a:pPr marL="0" marR="0" lvl="0" indent="0" algn="ctr" defTabSz="91430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Garamond" pitchFamily="18" charset="0"/>
              <a:ea typeface="+mn-ea"/>
              <a:cs typeface="Angsana New" pitchFamily="18" charset="-34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r">
              <a:defRPr sz="1200">
                <a:solidFill>
                  <a:prstClr val="black">
                    <a:tint val="75000"/>
                  </a:prstClr>
                </a:solidFill>
                <a:latin typeface="Garamond" pitchFamily="18" charset="0"/>
                <a:cs typeface="Angsana New" pitchFamily="18" charset="-34"/>
              </a:defRPr>
            </a:lvl1pPr>
          </a:lstStyle>
          <a:p>
            <a:pPr marL="0" marR="0" lvl="0" indent="0" algn="r" defTabSz="91430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E146E5C-8B9F-4C3C-99D3-CFEE2BE52728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Garamond" pitchFamily="18" charset="0"/>
                <a:ea typeface="+mn-ea"/>
                <a:cs typeface="Angsana New" pitchFamily="18" charset="-34"/>
              </a:rPr>
              <a:pPr marL="0" marR="0" lvl="0" indent="0" algn="r" defTabSz="91430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Garamond" pitchFamily="18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56772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2" r:id="rId1"/>
    <p:sldLayoutId id="2147484113" r:id="rId2"/>
    <p:sldLayoutId id="2147484114" r:id="rId3"/>
    <p:sldLayoutId id="2147484115" r:id="rId4"/>
    <p:sldLayoutId id="2147484116" r:id="rId5"/>
    <p:sldLayoutId id="2147484117" r:id="rId6"/>
    <p:sldLayoutId id="2147484118" r:id="rId7"/>
    <p:sldLayoutId id="2147484119" r:id="rId8"/>
    <p:sldLayoutId id="2147484120" r:id="rId9"/>
    <p:sldLayoutId id="2147484121" r:id="rId10"/>
    <p:sldLayoutId id="2147484122" r:id="rId11"/>
    <p:sldLayoutId id="214748412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153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305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45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61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865" indent="-34286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66700" y="274638"/>
            <a:ext cx="86233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66700" y="1301750"/>
            <a:ext cx="8623300" cy="504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363" y="6454775"/>
            <a:ext cx="7858125" cy="288925"/>
          </a:xfrm>
          <a:prstGeom prst="rect">
            <a:avLst/>
          </a:prstGeom>
          <a:solidFill>
            <a:srgbClr val="0000CC"/>
          </a:solidFill>
          <a:ln w="28575">
            <a:solidFill>
              <a:srgbClr val="0000CC"/>
            </a:solidFill>
          </a:ln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 b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3238" y="6454775"/>
            <a:ext cx="766762" cy="288925"/>
          </a:xfrm>
          <a:prstGeom prst="rect">
            <a:avLst/>
          </a:prstGeom>
          <a:ln w="28575">
            <a:solidFill>
              <a:srgbClr val="6666FF"/>
            </a:solidFill>
          </a:ln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2000" b="1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C8230F-1D11-401B-BF92-3E0DE1BA4792}" type="slidenum"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4283348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5" r:id="rId1"/>
    <p:sldLayoutId id="2147484126" r:id="rId2"/>
    <p:sldLayoutId id="2147484127" r:id="rId3"/>
    <p:sldLayoutId id="2147484128" r:id="rId4"/>
    <p:sldLayoutId id="2147484129" r:id="rId5"/>
    <p:sldLayoutId id="2147484130" r:id="rId6"/>
    <p:sldLayoutId id="2147484131" r:id="rId7"/>
    <p:sldLayoutId id="2147484132" r:id="rId8"/>
    <p:sldLayoutId id="2147484133" r:id="rId9"/>
    <p:sldLayoutId id="2147484134" r:id="rId10"/>
    <p:sldLayoutId id="2147484135" r:id="rId11"/>
  </p:sldLayoutIdLst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1"/>
          </a:solidFill>
          <a:latin typeface="TH SarabunPSK"/>
          <a:ea typeface="+mj-ea"/>
          <a:cs typeface="TH SarabunPSK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TH SarabunPSK" pitchFamily="34" charset="-34"/>
          <a:cs typeface="TH SarabunPSK" pitchFamily="34" charset="-34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TH SarabunPSK" pitchFamily="34" charset="-34"/>
          <a:cs typeface="TH SarabunPSK" pitchFamily="34" charset="-34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TH SarabunPSK" pitchFamily="34" charset="-34"/>
          <a:cs typeface="TH SarabunPSK" pitchFamily="34" charset="-34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TH SarabunPSK" pitchFamily="34" charset="-34"/>
          <a:cs typeface="TH SarabunPSK" pitchFamily="34" charset="-34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TH SarabunPSK" pitchFamily="34" charset="-34"/>
          <a:cs typeface="TH SarabunPSK" pitchFamily="34" charset="-34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TH SarabunPSK" pitchFamily="34" charset="-34"/>
          <a:cs typeface="TH SarabunPSK" pitchFamily="34" charset="-34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TH SarabunPSK" pitchFamily="34" charset="-34"/>
          <a:cs typeface="TH SarabunPSK" pitchFamily="34" charset="-34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TH SarabunPSK" pitchFamily="34" charset="-34"/>
          <a:cs typeface="TH SarabunPSK" pitchFamily="34" charset="-34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600" kern="1200">
          <a:solidFill>
            <a:schemeClr val="tx1"/>
          </a:solidFill>
          <a:latin typeface="TH SarabunPSK"/>
          <a:ea typeface="+mn-ea"/>
          <a:cs typeface="TH SarabunPSK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3200" kern="1200">
          <a:solidFill>
            <a:schemeClr val="tx1"/>
          </a:solidFill>
          <a:latin typeface="TH SarabunPSK"/>
          <a:ea typeface="+mn-ea"/>
          <a:cs typeface="TH SarabunPSK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TH SarabunPSK"/>
          <a:ea typeface="+mn-ea"/>
          <a:cs typeface="TH SarabunPSK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400" kern="1200">
          <a:solidFill>
            <a:schemeClr val="tx1"/>
          </a:solidFill>
          <a:latin typeface="TH SarabunPSK"/>
          <a:ea typeface="+mn-ea"/>
          <a:cs typeface="TH SarabunPSK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400" kern="1200">
          <a:solidFill>
            <a:schemeClr val="tx1"/>
          </a:solidFill>
          <a:latin typeface="TH SarabunPSK"/>
          <a:ea typeface="+mn-ea"/>
          <a:cs typeface="TH SarabunPSK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E6954ED-7B4E-4023-932D-35A97337DE37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B2B12C-91FB-451D-8C26-C38266E501A0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4198939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7" r:id="rId1"/>
    <p:sldLayoutId id="2147484138" r:id="rId2"/>
    <p:sldLayoutId id="2147484139" r:id="rId3"/>
    <p:sldLayoutId id="2147484140" r:id="rId4"/>
    <p:sldLayoutId id="2147484141" r:id="rId5"/>
    <p:sldLayoutId id="2147484142" r:id="rId6"/>
    <p:sldLayoutId id="2147484143" r:id="rId7"/>
    <p:sldLayoutId id="2147484144" r:id="rId8"/>
    <p:sldLayoutId id="2147484145" r:id="rId9"/>
    <p:sldLayoutId id="2147484146" r:id="rId10"/>
    <p:sldLayoutId id="2147484147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D29DAC0-2123-4A16-940D-C0B6C70DA495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2F3100-8EB2-4FF7-A842-35BD56F64F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89712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4" r:id="rId1"/>
    <p:sldLayoutId id="2147484175" r:id="rId2"/>
    <p:sldLayoutId id="2147484176" r:id="rId3"/>
    <p:sldLayoutId id="2147484177" r:id="rId4"/>
    <p:sldLayoutId id="2147484178" r:id="rId5"/>
    <p:sldLayoutId id="2147484179" r:id="rId6"/>
    <p:sldLayoutId id="2147484180" r:id="rId7"/>
    <p:sldLayoutId id="2147484181" r:id="rId8"/>
    <p:sldLayoutId id="2147484182" r:id="rId9"/>
    <p:sldLayoutId id="2147484183" r:id="rId10"/>
    <p:sldLayoutId id="2147484184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</a:p>
        </p:txBody>
      </p:sp>
      <p:sp>
        <p:nvSpPr>
          <p:cNvPr id="2311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 i="0"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90097E1-0AC3-4878-A073-940E8E265621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2311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2311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i="0">
                <a:latin typeface="+mn-lt"/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65A2433-97D7-4087-A155-ED503451C040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46039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6" r:id="rId1"/>
    <p:sldLayoutId id="2147484187" r:id="rId2"/>
    <p:sldLayoutId id="2147484188" r:id="rId3"/>
    <p:sldLayoutId id="2147484189" r:id="rId4"/>
    <p:sldLayoutId id="2147484190" r:id="rId5"/>
    <p:sldLayoutId id="2147484191" r:id="rId6"/>
    <p:sldLayoutId id="2147484192" r:id="rId7"/>
    <p:sldLayoutId id="2147484193" r:id="rId8"/>
    <p:sldLayoutId id="2147484194" r:id="rId9"/>
    <p:sldLayoutId id="2147484195" r:id="rId10"/>
    <p:sldLayoutId id="2147484196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731170-088B-43C6-B045-469ABDAA413B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A44A13-9833-4B26-91DC-51FA5EDD24C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64196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8" r:id="rId1"/>
    <p:sldLayoutId id="2147484199" r:id="rId2"/>
    <p:sldLayoutId id="2147484200" r:id="rId3"/>
    <p:sldLayoutId id="2147484201" r:id="rId4"/>
    <p:sldLayoutId id="2147484202" r:id="rId5"/>
    <p:sldLayoutId id="2147484203" r:id="rId6"/>
    <p:sldLayoutId id="2147484204" r:id="rId7"/>
    <p:sldLayoutId id="2147484205" r:id="rId8"/>
    <p:sldLayoutId id="2147484206" r:id="rId9"/>
    <p:sldLayoutId id="2147484207" r:id="rId10"/>
    <p:sldLayoutId id="2147484208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 i="0"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4ECF1D-17B7-4509-B580-03F4874EE35A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i="0">
                <a:latin typeface="+mn-lt"/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6B66E3C-6821-460F-848F-123B6F7C82F0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60869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0" r:id="rId1"/>
    <p:sldLayoutId id="2147484211" r:id="rId2"/>
    <p:sldLayoutId id="2147484212" r:id="rId3"/>
    <p:sldLayoutId id="2147484213" r:id="rId4"/>
    <p:sldLayoutId id="2147484214" r:id="rId5"/>
    <p:sldLayoutId id="2147484215" r:id="rId6"/>
    <p:sldLayoutId id="2147484216" r:id="rId7"/>
    <p:sldLayoutId id="2147484217" r:id="rId8"/>
    <p:sldLayoutId id="2147484218" r:id="rId9"/>
    <p:sldLayoutId id="2147484219" r:id="rId10"/>
    <p:sldLayoutId id="2147484220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ตัวเชื่อมต่อตรง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1029" name="ตัวยึดข้อความ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en-US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en-US"/>
              <a:t>ระดับที่สอง</a:t>
            </a:r>
          </a:p>
          <a:p>
            <a:pPr lvl="2"/>
            <a:r>
              <a:rPr lang="th-TH" altLang="en-US"/>
              <a:t>ระดับที่สาม</a:t>
            </a:r>
          </a:p>
          <a:p>
            <a:pPr lvl="3"/>
            <a:r>
              <a:rPr lang="th-TH" altLang="en-US"/>
              <a:t>ระดับที่สี่</a:t>
            </a:r>
          </a:p>
          <a:p>
            <a:pPr lvl="4"/>
            <a:r>
              <a:rPr lang="th-TH" altLang="en-US"/>
              <a:t>ระดับที่ห้า</a:t>
            </a:r>
            <a:endParaRPr lang="en-US" altLang="en-US"/>
          </a:p>
        </p:txBody>
      </p:sp>
      <p:sp>
        <p:nvSpPr>
          <p:cNvPr id="11" name="ตัวยึดวันที่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881B115-F981-4C8D-BFBA-E86DADDF036E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F0A22E">
                    <a:shade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8" name="ตัวยึดท้ายกระดาษ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0A22E">
                  <a:shade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D38E27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293A358-9A13-4E7E-BEB2-5CC11FFB5D7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D38E2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200" b="0" i="0" u="none" strike="noStrike" kern="1200" cap="none" spc="0" normalizeH="0" baseline="0" noProof="0">
              <a:ln>
                <a:noFill/>
              </a:ln>
              <a:solidFill>
                <a:srgbClr val="D38E2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10" name="ตัวยึดชื่อเรื่อง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9" name="ตัวเชื่อมต่อตรง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12" name="ตัวเชื่อมต่อตรง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77321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2" r:id="rId1"/>
    <p:sldLayoutId id="2147484223" r:id="rId2"/>
    <p:sldLayoutId id="2147484224" r:id="rId3"/>
    <p:sldLayoutId id="2147484225" r:id="rId4"/>
    <p:sldLayoutId id="2147484226" r:id="rId5"/>
    <p:sldLayoutId id="2147484227" r:id="rId6"/>
    <p:sldLayoutId id="2147484228" r:id="rId7"/>
    <p:sldLayoutId id="2147484229" r:id="rId8"/>
    <p:sldLayoutId id="2147484230" r:id="rId9"/>
    <p:sldLayoutId id="2147484231" r:id="rId10"/>
    <p:sldLayoutId id="2147484232" r:id="rId11"/>
    <p:sldLayoutId id="2147484233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cs typeface="LilyUPC" pitchFamily="34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cs typeface="LilyUPC" pitchFamily="34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cs typeface="LilyUPC" pitchFamily="34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cs typeface="LilyUPC" pitchFamily="34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cs typeface="LilyUPC" pitchFamily="34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cs typeface="LilyUPC" pitchFamily="34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cs typeface="LilyUPC" pitchFamily="34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cs typeface="LilyUPC" pitchFamily="34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anose="05020102010507070707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/>
              <a:t>คลิกเพื่อแก้ไขลักษณะชื่อเรื่องต้นแบบ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th-TH"/>
              <a:t>ระดับที่สอง</a:t>
            </a:r>
          </a:p>
          <a:p>
            <a:pPr lvl="2"/>
            <a:r>
              <a:rPr lang="th-TH" altLang="th-TH"/>
              <a:t>ระดับที่สาม</a:t>
            </a:r>
          </a:p>
          <a:p>
            <a:pPr lvl="3"/>
            <a:r>
              <a:rPr lang="th-TH" altLang="th-TH"/>
              <a:t>ระดับที่สี่</a:t>
            </a:r>
          </a:p>
          <a:p>
            <a:pPr lvl="4"/>
            <a:r>
              <a:rPr lang="th-TH" altLang="th-TH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FC8DA27-3446-40C6-923F-ED3626CBF803}" type="datetime1">
              <a:rPr kumimoji="0" lang="th-TH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18A314-80DC-479D-A348-CC88327197CF}" type="slidenum">
              <a:rPr kumimoji="0" lang="en-US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2244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5" r:id="rId1"/>
    <p:sldLayoutId id="2147484236" r:id="rId2"/>
    <p:sldLayoutId id="2147484237" r:id="rId3"/>
    <p:sldLayoutId id="2147484238" r:id="rId4"/>
    <p:sldLayoutId id="2147484239" r:id="rId5"/>
    <p:sldLayoutId id="2147484240" r:id="rId6"/>
    <p:sldLayoutId id="2147484241" r:id="rId7"/>
    <p:sldLayoutId id="2147484242" r:id="rId8"/>
    <p:sldLayoutId id="2147484243" r:id="rId9"/>
    <p:sldLayoutId id="2147484244" r:id="rId10"/>
    <p:sldLayoutId id="2147484245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b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FA4E82B-6A75-4028-9432-6489B063C8D9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t>25/08/62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7CAA5EC-4ADD-4FEE-9D9E-AD909C26A55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447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7" r:id="rId1"/>
    <p:sldLayoutId id="2147484248" r:id="rId2"/>
    <p:sldLayoutId id="2147484249" r:id="rId3"/>
    <p:sldLayoutId id="2147484250" r:id="rId4"/>
    <p:sldLayoutId id="2147484251" r:id="rId5"/>
    <p:sldLayoutId id="2147484252" r:id="rId6"/>
    <p:sldLayoutId id="2147484253" r:id="rId7"/>
    <p:sldLayoutId id="2147484254" r:id="rId8"/>
    <p:sldLayoutId id="2147484255" r:id="rId9"/>
    <p:sldLayoutId id="2147484256" r:id="rId10"/>
    <p:sldLayoutId id="2147484257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CC"/>
            </a:gs>
            <a:gs pos="100000">
              <a:srgbClr val="FCFCC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Angsana New" pitchFamily="18" charset="-34"/>
            </a:endParaRPr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Angsana New" pitchFamily="18" charset="-34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2179638"/>
            <a:ext cx="82296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BCB7A8"/>
                </a:solidFill>
                <a:latin typeface="Corbel" pitchFamily="34" charset="0"/>
                <a:cs typeface="DilleniaUPC" pitchFamily="18" charset="-34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01FDD1-4BBB-4304-91A1-23D408326341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itchFamily="34" charset="0"/>
                <a:ea typeface="+mn-ea"/>
                <a:cs typeface="DilleniaUPC" pitchFamily="18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wrap="square" lIns="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BCB7A8"/>
                </a:solidFill>
                <a:latin typeface="Corbel" pitchFamily="34" charset="0"/>
                <a:cs typeface="DilleniaUPC" pitchFamily="18" charset="-34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itchFamily="34" charset="0"/>
              <a:ea typeface="+mn-ea"/>
              <a:cs typeface="DilleniaUPC" pitchFamily="18" charset="-34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wrap="square" lIns="91440" tIns="45720" rIns="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solidFill>
                  <a:srgbClr val="BCB7A8"/>
                </a:solidFill>
                <a:latin typeface="Corbel" panose="020B0503020204020204" pitchFamily="34" charset="0"/>
                <a:cs typeface="DilleniaUPC" panose="02020603050405020304" pitchFamily="18" charset="-34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90C8947-594F-45A9-989F-8122AD0049FA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DilleniaUPC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altLang="en-US" sz="14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Dilleni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628945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59" r:id="rId1"/>
    <p:sldLayoutId id="2147484260" r:id="rId2"/>
    <p:sldLayoutId id="2147484261" r:id="rId3"/>
    <p:sldLayoutId id="2147484262" r:id="rId4"/>
    <p:sldLayoutId id="2147484263" r:id="rId5"/>
    <p:sldLayoutId id="2147484264" r:id="rId6"/>
    <p:sldLayoutId id="2147484265" r:id="rId7"/>
    <p:sldLayoutId id="2147484266" r:id="rId8"/>
    <p:sldLayoutId id="2147484267" r:id="rId9"/>
    <p:sldLayoutId id="2147484268" r:id="rId10"/>
  </p:sldLayoutIdLst>
  <p:transition spd="slow">
    <p:wipe dir="r"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rgbClr val="FFFFD2"/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alibri" pitchFamily="34" charset="0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alibri" pitchFamily="34" charset="0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alibri" pitchFamily="34" charset="0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alibri" pitchFamily="34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  <a:cs typeface="DilleniaUPC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  <a:cs typeface="DilleniaUPC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  <a:cs typeface="DilleniaUPC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  <a:cs typeface="DilleniaUPC" pitchFamily="18" charset="-34"/>
        </a:defRPr>
      </a:lvl9pPr>
    </p:titleStyle>
    <p:bodyStyle>
      <a:lvl1pPr marL="319088" indent="-3190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23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2338" indent="-273050" algn="l" rtl="0" eaLnBrk="0" fontAlgn="base" hangingPunct="0">
        <a:spcBef>
          <a:spcPct val="20000"/>
        </a:spcBef>
        <a:spcAft>
          <a:spcPct val="0"/>
        </a:spcAft>
        <a:buClr>
          <a:srgbClr val="FF953E"/>
        </a:buClr>
        <a:buFont typeface="Wingdings 2" panose="05020102010507070707" pitchFamily="18" charset="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28600" algn="l" rtl="0" eaLnBrk="0" fontAlgn="base" hangingPunct="0">
        <a:spcBef>
          <a:spcPct val="20000"/>
        </a:spcBef>
        <a:spcAft>
          <a:spcPct val="0"/>
        </a:spcAft>
        <a:buClr>
          <a:srgbClr val="F8BD52"/>
        </a:buClr>
        <a:buFont typeface="Wingdings 2" panose="05020102010507070707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228600" algn="l" rtl="0" eaLnBrk="0" fontAlgn="base" hangingPunct="0">
        <a:spcBef>
          <a:spcPct val="20000"/>
        </a:spcBef>
        <a:spcAft>
          <a:spcPct val="0"/>
        </a:spcAft>
        <a:buClr>
          <a:srgbClr val="46A6BD"/>
        </a:buClr>
        <a:buFont typeface="Wingdings 2" panose="05020102010507070707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027" name="Rectangle 15"/>
          <p:cNvSpPr>
            <a:spLocks noChangeArrowheads="1"/>
          </p:cNvSpPr>
          <p:nvPr/>
        </p:nvSpPr>
        <p:spPr bwMode="white">
          <a:xfrm>
            <a:off x="0" y="14"/>
            <a:ext cx="9144000" cy="13938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02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02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225" y="6388114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4" y="6405577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13D41A-8023-41B9-8AFC-A3DAE13EB92B}" type="datetime1">
              <a:rPr kumimoji="0" 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t>25/08/62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339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1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1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4362456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39827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19A56C-65DB-4E8F-B9BF-681B0D1EB611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8CADAE">
                    <a:shade val="75000"/>
                  </a:srgb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srgbClr val="8CADAE">
                  <a:shade val="75000"/>
                </a:srgb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1038" name="Title Placeholder 21"/>
          <p:cNvSpPr>
            <a:spLocks noGrp="1"/>
          </p:cNvSpPr>
          <p:nvPr>
            <p:ph type="title"/>
          </p:nvPr>
        </p:nvSpPr>
        <p:spPr bwMode="auto">
          <a:xfrm>
            <a:off x="301625" y="228614"/>
            <a:ext cx="85344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3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50276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4" r:id="rId1"/>
    <p:sldLayoutId id="2147484285" r:id="rId2"/>
    <p:sldLayoutId id="2147484286" r:id="rId3"/>
    <p:sldLayoutId id="2147484287" r:id="rId4"/>
    <p:sldLayoutId id="2147484288" r:id="rId5"/>
    <p:sldLayoutId id="2147484289" r:id="rId6"/>
    <p:sldLayoutId id="2147484290" r:id="rId7"/>
    <p:sldLayoutId id="2147484291" r:id="rId8"/>
    <p:sldLayoutId id="2147484292" r:id="rId9"/>
    <p:sldLayoutId id="2147484293" r:id="rId10"/>
    <p:sldLayoutId id="2147484294" r:id="rId11"/>
    <p:sldLayoutId id="2147484295" r:id="rId12"/>
  </p:sldLayoutIdLst>
  <p:transition spd="slow">
    <p:blinds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FB08C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F787AB-6FA9-42D6-A85B-F33C487EDD4D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t>25/08/62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0B8BBF-B726-4059-B383-9DD8AE6C095F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45643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7" r:id="rId1"/>
    <p:sldLayoutId id="2147484298" r:id="rId2"/>
    <p:sldLayoutId id="2147484299" r:id="rId3"/>
    <p:sldLayoutId id="2147484300" r:id="rId4"/>
    <p:sldLayoutId id="2147484301" r:id="rId5"/>
    <p:sldLayoutId id="2147484302" r:id="rId6"/>
    <p:sldLayoutId id="2147484303" r:id="rId7"/>
    <p:sldLayoutId id="2147484304" r:id="rId8"/>
    <p:sldLayoutId id="2147484305" r:id="rId9"/>
    <p:sldLayoutId id="2147484306" r:id="rId10"/>
    <p:sldLayoutId id="214748430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82563"/>
            <a:ext cx="80772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524000"/>
            <a:ext cx="80772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743200" y="6248400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6142E85-C981-464E-8F84-D4D191EF0064}" type="datetime1">
              <a:rPr kumimoji="0" lang="th-TH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25/08/62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910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248400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25682B-41B8-4260-B1E6-25CE1DDFC14F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590606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  <p:sldLayoutId id="2147484320" r:id="rId12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anose="020B0A040201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anose="020B0A040201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anose="020B0A040201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anose="020B0A040201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anose="020B0A040201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anose="020B0A040201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anose="020B0A040201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anose="020B0A040201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F293D-20BF-487A-BFA7-792ABC73B8A5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25/08/62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CBBE1-314B-45E7-A14D-E54A756E973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120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2" r:id="rId1"/>
    <p:sldLayoutId id="2147484323" r:id="rId2"/>
    <p:sldLayoutId id="2147484324" r:id="rId3"/>
    <p:sldLayoutId id="2147484325" r:id="rId4"/>
    <p:sldLayoutId id="2147484326" r:id="rId5"/>
    <p:sldLayoutId id="2147484327" r:id="rId6"/>
    <p:sldLayoutId id="2147484328" r:id="rId7"/>
    <p:sldLayoutId id="2147484329" r:id="rId8"/>
    <p:sldLayoutId id="2147484330" r:id="rId9"/>
    <p:sldLayoutId id="2147484331" r:id="rId10"/>
    <p:sldLayoutId id="2147484332" r:id="rId11"/>
    <p:sldLayoutId id="2147484333" r:id="rId12"/>
    <p:sldLayoutId id="2147484334" r:id="rId13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 /><Relationship Id="rId3" Type="http://schemas.openxmlformats.org/officeDocument/2006/relationships/image" Target="../media/image12.jpeg" /><Relationship Id="rId7" Type="http://schemas.openxmlformats.org/officeDocument/2006/relationships/image" Target="../media/image16.wmf" /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5.jpeg" /><Relationship Id="rId5" Type="http://schemas.openxmlformats.org/officeDocument/2006/relationships/image" Target="../media/image14.png" /><Relationship Id="rId4" Type="http://schemas.openxmlformats.org/officeDocument/2006/relationships/image" Target="../media/image13.jpe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 /><Relationship Id="rId2" Type="http://schemas.openxmlformats.org/officeDocument/2006/relationships/image" Target="../media/image18.png" /><Relationship Id="rId1" Type="http://schemas.openxmlformats.org/officeDocument/2006/relationships/slideLayout" Target="../slideLayouts/slideLayout18.xml" /><Relationship Id="rId4" Type="http://schemas.openxmlformats.org/officeDocument/2006/relationships/image" Target="../media/image20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87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23.jpeg" 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 /><Relationship Id="rId3" Type="http://schemas.openxmlformats.org/officeDocument/2006/relationships/image" Target="../media/image25.emf" /><Relationship Id="rId7" Type="http://schemas.openxmlformats.org/officeDocument/2006/relationships/image" Target="../media/image29.emf" /><Relationship Id="rId2" Type="http://schemas.openxmlformats.org/officeDocument/2006/relationships/image" Target="../media/image24.emf" /><Relationship Id="rId1" Type="http://schemas.openxmlformats.org/officeDocument/2006/relationships/slideLayout" Target="../slideLayouts/slideLayout187.xml" /><Relationship Id="rId6" Type="http://schemas.openxmlformats.org/officeDocument/2006/relationships/image" Target="../media/image28.emf" /><Relationship Id="rId5" Type="http://schemas.openxmlformats.org/officeDocument/2006/relationships/image" Target="../media/image27.png" /><Relationship Id="rId4" Type="http://schemas.openxmlformats.org/officeDocument/2006/relationships/image" Target="../media/image26.emf" 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 /><Relationship Id="rId3" Type="http://schemas.openxmlformats.org/officeDocument/2006/relationships/image" Target="../media/image30.png" /><Relationship Id="rId7" Type="http://schemas.openxmlformats.org/officeDocument/2006/relationships/image" Target="../media/image34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33.png" /><Relationship Id="rId5" Type="http://schemas.openxmlformats.org/officeDocument/2006/relationships/image" Target="../media/image32.png" /><Relationship Id="rId10" Type="http://schemas.openxmlformats.org/officeDocument/2006/relationships/image" Target="../media/image23.jpeg" /><Relationship Id="rId4" Type="http://schemas.openxmlformats.org/officeDocument/2006/relationships/image" Target="../media/image31.png" /><Relationship Id="rId9" Type="http://schemas.openxmlformats.org/officeDocument/2006/relationships/image" Target="../media/image36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 /><Relationship Id="rId2" Type="http://schemas.openxmlformats.org/officeDocument/2006/relationships/image" Target="../media/image37.jpe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40.png" /><Relationship Id="rId4" Type="http://schemas.openxmlformats.org/officeDocument/2006/relationships/image" Target="../media/image39.jpeg" 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 /><Relationship Id="rId3" Type="http://schemas.openxmlformats.org/officeDocument/2006/relationships/image" Target="../media/image42.jpg" /><Relationship Id="rId7" Type="http://schemas.openxmlformats.org/officeDocument/2006/relationships/image" Target="../media/image45.gif" /><Relationship Id="rId2" Type="http://schemas.openxmlformats.org/officeDocument/2006/relationships/image" Target="../media/image41.jpg" /><Relationship Id="rId1" Type="http://schemas.openxmlformats.org/officeDocument/2006/relationships/slideLayout" Target="../slideLayouts/slideLayout164.xml" /><Relationship Id="rId6" Type="http://schemas.microsoft.com/office/2007/relationships/hdphoto" Target="../media/hdphoto1.wdp" /><Relationship Id="rId5" Type="http://schemas.openxmlformats.org/officeDocument/2006/relationships/image" Target="../media/image44.png" /><Relationship Id="rId4" Type="http://schemas.openxmlformats.org/officeDocument/2006/relationships/image" Target="../media/image43.jpg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 /><Relationship Id="rId7" Type="http://schemas.openxmlformats.org/officeDocument/2006/relationships/image" Target="../media/image52.png" /><Relationship Id="rId2" Type="http://schemas.openxmlformats.org/officeDocument/2006/relationships/image" Target="../media/image47.jpeg" /><Relationship Id="rId1" Type="http://schemas.openxmlformats.org/officeDocument/2006/relationships/slideLayout" Target="../slideLayouts/slideLayout131.xml" /><Relationship Id="rId6" Type="http://schemas.openxmlformats.org/officeDocument/2006/relationships/image" Target="../media/image51.jpeg" /><Relationship Id="rId5" Type="http://schemas.openxmlformats.org/officeDocument/2006/relationships/image" Target="../media/image50.jpeg" /><Relationship Id="rId4" Type="http://schemas.openxmlformats.org/officeDocument/2006/relationships/image" Target="../media/image49.jpe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 /><Relationship Id="rId2" Type="http://schemas.openxmlformats.org/officeDocument/2006/relationships/image" Target="../media/image53.jpeg" /><Relationship Id="rId1" Type="http://schemas.openxmlformats.org/officeDocument/2006/relationships/slideLayout" Target="../slideLayouts/slideLayout157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 /><Relationship Id="rId2" Type="http://schemas.openxmlformats.org/officeDocument/2006/relationships/image" Target="../media/image55.jpg" /><Relationship Id="rId1" Type="http://schemas.openxmlformats.org/officeDocument/2006/relationships/slideLayout" Target="../slideLayouts/slideLayout103.xml" /><Relationship Id="rId4" Type="http://schemas.openxmlformats.org/officeDocument/2006/relationships/image" Target="../media/image57.png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2.wdp" /><Relationship Id="rId13" Type="http://schemas.openxmlformats.org/officeDocument/2006/relationships/image" Target="../media/image61.png" /><Relationship Id="rId3" Type="http://schemas.openxmlformats.org/officeDocument/2006/relationships/diagramLayout" Target="../diagrams/layout1.xml" /><Relationship Id="rId7" Type="http://schemas.openxmlformats.org/officeDocument/2006/relationships/image" Target="../media/image58.png" /><Relationship Id="rId12" Type="http://schemas.microsoft.com/office/2007/relationships/hdphoto" Target="../media/hdphoto4.wdp" /><Relationship Id="rId2" Type="http://schemas.openxmlformats.org/officeDocument/2006/relationships/diagramData" Target="../diagrams/data1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1.xml" /><Relationship Id="rId11" Type="http://schemas.openxmlformats.org/officeDocument/2006/relationships/image" Target="../media/image60.png" /><Relationship Id="rId5" Type="http://schemas.openxmlformats.org/officeDocument/2006/relationships/diagramColors" Target="../diagrams/colors1.xml" /><Relationship Id="rId15" Type="http://schemas.openxmlformats.org/officeDocument/2006/relationships/image" Target="../media/image63.png" /><Relationship Id="rId10" Type="http://schemas.microsoft.com/office/2007/relationships/hdphoto" Target="../media/hdphoto3.wdp" /><Relationship Id="rId4" Type="http://schemas.openxmlformats.org/officeDocument/2006/relationships/diagramQuickStyle" Target="../diagrams/quickStyle1.xml" /><Relationship Id="rId9" Type="http://schemas.openxmlformats.org/officeDocument/2006/relationships/image" Target="../media/image59.png" /><Relationship Id="rId14" Type="http://schemas.openxmlformats.org/officeDocument/2006/relationships/image" Target="../media/image62.jpeg" 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 /><Relationship Id="rId13" Type="http://schemas.microsoft.com/office/2007/relationships/hdphoto" Target="../media/hdphoto8.wdp" /><Relationship Id="rId3" Type="http://schemas.openxmlformats.org/officeDocument/2006/relationships/image" Target="../media/image64.png" /><Relationship Id="rId7" Type="http://schemas.openxmlformats.org/officeDocument/2006/relationships/image" Target="../media/image67.png" /><Relationship Id="rId12" Type="http://schemas.openxmlformats.org/officeDocument/2006/relationships/image" Target="../media/image70.png" /><Relationship Id="rId17" Type="http://schemas.microsoft.com/office/2007/relationships/hdphoto" Target="../media/hdphoto10.wdp" /><Relationship Id="rId2" Type="http://schemas.openxmlformats.org/officeDocument/2006/relationships/notesSlide" Target="../notesSlides/notesSlide5.xml" /><Relationship Id="rId16" Type="http://schemas.openxmlformats.org/officeDocument/2006/relationships/image" Target="../media/image72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66.png" /><Relationship Id="rId11" Type="http://schemas.microsoft.com/office/2007/relationships/hdphoto" Target="../media/hdphoto7.wdp" /><Relationship Id="rId5" Type="http://schemas.microsoft.com/office/2007/relationships/hdphoto" Target="../media/hdphoto5.wdp" /><Relationship Id="rId15" Type="http://schemas.microsoft.com/office/2007/relationships/hdphoto" Target="../media/hdphoto9.wdp" /><Relationship Id="rId10" Type="http://schemas.openxmlformats.org/officeDocument/2006/relationships/image" Target="../media/image69.png" /><Relationship Id="rId4" Type="http://schemas.openxmlformats.org/officeDocument/2006/relationships/image" Target="../media/image65.png" /><Relationship Id="rId9" Type="http://schemas.microsoft.com/office/2007/relationships/hdphoto" Target="../media/hdphoto6.wdp" /><Relationship Id="rId14" Type="http://schemas.openxmlformats.org/officeDocument/2006/relationships/image" Target="../media/image71.png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emf" /><Relationship Id="rId2" Type="http://schemas.openxmlformats.org/officeDocument/2006/relationships/image" Target="../media/image73.emf" /><Relationship Id="rId1" Type="http://schemas.openxmlformats.org/officeDocument/2006/relationships/slideLayout" Target="../slideLayouts/slideLayout131.xml" /><Relationship Id="rId4" Type="http://schemas.openxmlformats.org/officeDocument/2006/relationships/image" Target="../media/image75.emf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114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137.xml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 /><Relationship Id="rId2" Type="http://schemas.openxmlformats.org/officeDocument/2006/relationships/image" Target="../media/image47.jpeg" /><Relationship Id="rId1" Type="http://schemas.openxmlformats.org/officeDocument/2006/relationships/slideLayout" Target="../slideLayouts/slideLayout136.xml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 /><Relationship Id="rId1" Type="http://schemas.openxmlformats.org/officeDocument/2006/relationships/slideLayout" Target="../slideLayouts/slideLayout30.xml" 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 /><Relationship Id="rId1" Type="http://schemas.openxmlformats.org/officeDocument/2006/relationships/slideLayout" Target="../slideLayouts/slideLayout136.xml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 /><Relationship Id="rId1" Type="http://schemas.openxmlformats.org/officeDocument/2006/relationships/slideLayout" Target="../slideLayouts/slideLayout136.xml" 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 /><Relationship Id="rId2" Type="http://schemas.openxmlformats.org/officeDocument/2006/relationships/image" Target="../media/image79.jpg" /><Relationship Id="rId1" Type="http://schemas.openxmlformats.org/officeDocument/2006/relationships/slideLayout" Target="../slideLayouts/slideLayout159.xml" 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 /><Relationship Id="rId1" Type="http://schemas.openxmlformats.org/officeDocument/2006/relationships/slideLayout" Target="../slideLayouts/slideLayout136.xml" 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4.xml" 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0.xml" 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1.xml" 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 /><Relationship Id="rId7" Type="http://schemas.openxmlformats.org/officeDocument/2006/relationships/image" Target="../media/image86.jpeg" /><Relationship Id="rId2" Type="http://schemas.openxmlformats.org/officeDocument/2006/relationships/image" Target="../media/image81.jpeg" /><Relationship Id="rId1" Type="http://schemas.openxmlformats.org/officeDocument/2006/relationships/slideLayout" Target="../slideLayouts/slideLayout53.xml" /><Relationship Id="rId6" Type="http://schemas.openxmlformats.org/officeDocument/2006/relationships/image" Target="../media/image85.jpeg" /><Relationship Id="rId5" Type="http://schemas.openxmlformats.org/officeDocument/2006/relationships/image" Target="../media/image84.png" /><Relationship Id="rId4" Type="http://schemas.openxmlformats.org/officeDocument/2006/relationships/image" Target="../media/image83.png" 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 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 /><Relationship Id="rId3" Type="http://schemas.openxmlformats.org/officeDocument/2006/relationships/image" Target="../media/image88.png" /><Relationship Id="rId7" Type="http://schemas.openxmlformats.org/officeDocument/2006/relationships/image" Target="../media/image92.png" /><Relationship Id="rId2" Type="http://schemas.openxmlformats.org/officeDocument/2006/relationships/image" Target="../media/image87.png" /><Relationship Id="rId1" Type="http://schemas.openxmlformats.org/officeDocument/2006/relationships/slideLayout" Target="../slideLayouts/slideLayout53.xml" /><Relationship Id="rId6" Type="http://schemas.openxmlformats.org/officeDocument/2006/relationships/image" Target="../media/image91.png" /><Relationship Id="rId5" Type="http://schemas.openxmlformats.org/officeDocument/2006/relationships/image" Target="../media/image90.png" /><Relationship Id="rId4" Type="http://schemas.openxmlformats.org/officeDocument/2006/relationships/image" Target="../media/image89.png" 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 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 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 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 /><Relationship Id="rId2" Type="http://schemas.openxmlformats.org/officeDocument/2006/relationships/image" Target="../media/image38.png" /><Relationship Id="rId1" Type="http://schemas.openxmlformats.org/officeDocument/2006/relationships/slideLayout" Target="../slideLayouts/slideLayout53.xml" 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 /><Relationship Id="rId2" Type="http://schemas.openxmlformats.org/officeDocument/2006/relationships/image" Target="../media/image94.jpeg" /><Relationship Id="rId1" Type="http://schemas.openxmlformats.org/officeDocument/2006/relationships/slideLayout" Target="../slideLayouts/slideLayout53.xml" 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 /><Relationship Id="rId7" Type="http://schemas.openxmlformats.org/officeDocument/2006/relationships/image" Target="../media/image92.png" /><Relationship Id="rId2" Type="http://schemas.openxmlformats.org/officeDocument/2006/relationships/image" Target="../media/image87.png" /><Relationship Id="rId1" Type="http://schemas.openxmlformats.org/officeDocument/2006/relationships/slideLayout" Target="../slideLayouts/slideLayout53.xml" /><Relationship Id="rId6" Type="http://schemas.openxmlformats.org/officeDocument/2006/relationships/image" Target="../media/image91.png" /><Relationship Id="rId5" Type="http://schemas.openxmlformats.org/officeDocument/2006/relationships/image" Target="../media/image90.png" /><Relationship Id="rId4" Type="http://schemas.openxmlformats.org/officeDocument/2006/relationships/image" Target="../media/image89.png" 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 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 /><Relationship Id="rId1" Type="http://schemas.openxmlformats.org/officeDocument/2006/relationships/slideLayout" Target="../slideLayouts/slideLayout30.xml" 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 /><Relationship Id="rId2" Type="http://schemas.openxmlformats.org/officeDocument/2006/relationships/image" Target="../media/image97.emf" /><Relationship Id="rId1" Type="http://schemas.openxmlformats.org/officeDocument/2006/relationships/slideLayout" Target="../slideLayouts/slideLayout30.xml" 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 /><Relationship Id="rId3" Type="http://schemas.openxmlformats.org/officeDocument/2006/relationships/image" Target="../media/image100.png" /><Relationship Id="rId7" Type="http://schemas.openxmlformats.org/officeDocument/2006/relationships/image" Target="../media/image104.png" /><Relationship Id="rId2" Type="http://schemas.openxmlformats.org/officeDocument/2006/relationships/image" Target="../media/image99.jpeg" /><Relationship Id="rId1" Type="http://schemas.openxmlformats.org/officeDocument/2006/relationships/slideLayout" Target="../slideLayouts/slideLayout18.xml" /><Relationship Id="rId6" Type="http://schemas.openxmlformats.org/officeDocument/2006/relationships/image" Target="../media/image103.png" /><Relationship Id="rId11" Type="http://schemas.openxmlformats.org/officeDocument/2006/relationships/image" Target="../media/image108.png" /><Relationship Id="rId5" Type="http://schemas.openxmlformats.org/officeDocument/2006/relationships/image" Target="../media/image102.png" /><Relationship Id="rId10" Type="http://schemas.openxmlformats.org/officeDocument/2006/relationships/image" Target="../media/image107.png" /><Relationship Id="rId4" Type="http://schemas.openxmlformats.org/officeDocument/2006/relationships/image" Target="../media/image101.png" /><Relationship Id="rId9" Type="http://schemas.openxmlformats.org/officeDocument/2006/relationships/image" Target="../media/image106.png" 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5.xml" 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 /><Relationship Id="rId2" Type="http://schemas.openxmlformats.org/officeDocument/2006/relationships/image" Target="../media/image109.png" /><Relationship Id="rId1" Type="http://schemas.openxmlformats.org/officeDocument/2006/relationships/slideLayout" Target="../slideLayouts/slideLayout86.xml" /><Relationship Id="rId4" Type="http://schemas.openxmlformats.org/officeDocument/2006/relationships/image" Target="../media/image111.png" 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 /><Relationship Id="rId1" Type="http://schemas.openxmlformats.org/officeDocument/2006/relationships/slideLayout" Target="../slideLayouts/slideLayout75.xml" 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7.xml" 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 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 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4"/>
          <p:cNvSpPr>
            <a:spLocks noChangeArrowheads="1"/>
          </p:cNvSpPr>
          <p:nvPr/>
        </p:nvSpPr>
        <p:spPr bwMode="auto">
          <a:xfrm>
            <a:off x="76200" y="304800"/>
            <a:ext cx="1447800" cy="60960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DilleniaUPC" pitchFamily="18" charset="-34"/>
            </a:endParaRPr>
          </a:p>
        </p:txBody>
      </p:sp>
      <p:pic>
        <p:nvPicPr>
          <p:cNvPr id="113668" name="Picture 5" descr="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1676400"/>
            <a:ext cx="1306512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669" name="Picture 6" descr="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971800"/>
            <a:ext cx="1306513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670" name="Picture 7" descr="75px-Emblem-money_sv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8" y="4191000"/>
            <a:ext cx="1306512" cy="1306513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671" name="Picture 8" descr="j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8" y="5486400"/>
            <a:ext cx="1306512" cy="84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674" name="Picture 10" descr="CHRSTRE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4800600"/>
            <a:ext cx="101758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675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381000"/>
            <a:ext cx="1214437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3676" name="สี่เหลี่ยมผืนผ้า 1"/>
          <p:cNvSpPr>
            <a:spLocks noChangeArrowheads="1"/>
          </p:cNvSpPr>
          <p:nvPr/>
        </p:nvSpPr>
        <p:spPr bwMode="auto">
          <a:xfrm>
            <a:off x="1173520" y="4446084"/>
            <a:ext cx="707088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วันพุธที่  21  สิงหาคม  2562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ณ ห้องประชุมโรงแรมธาราฮิลล์ อุทัยธานี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1466850" y="1124744"/>
            <a:ext cx="7620000" cy="0"/>
          </a:xfrm>
          <a:prstGeom prst="line">
            <a:avLst/>
          </a:prstGeom>
          <a:ln w="539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592450" y="153649"/>
            <a:ext cx="75459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h-TH" sz="4000" b="1" dirty="0">
                <a:solidFill>
                  <a:srgbClr val="000000"/>
                </a:solidFill>
                <a:effectLst>
                  <a:glow rad="190500">
                    <a:srgbClr val="FFC000"/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</a:t>
            </a:r>
            <a:r>
              <a:rPr kumimoji="0" lang="th-TH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glow rad="190500">
                    <a:srgbClr val="FFC000"/>
                  </a:glo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พัฒนาฝีมือแรงงานอุทัยธานี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glow rad="190500">
                  <a:srgbClr val="FFC000"/>
                </a:glow>
              </a:effectLst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11760" y="1461656"/>
            <a:ext cx="49347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>
                  <a:glow rad="190500">
                    <a:srgbClr val="FFFFFF"/>
                  </a:glow>
                </a:effectLst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การประชุมสัมมนา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>
                <a:glow rad="190500">
                  <a:srgbClr val="FFFFFF"/>
                </a:glow>
              </a:effectLs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8503" y="2268852"/>
            <a:ext cx="7367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27000">
                    <a:srgbClr val="2D2DB9"/>
                  </a:glo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การส่งเสริมการสร้างเครือข่าย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27000">
                    <a:srgbClr val="2D2DB9"/>
                  </a:glo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ด้าน</a:t>
            </a:r>
            <a:r>
              <a:rPr lang="th-TH" sz="4800" b="1" dirty="0">
                <a:solidFill>
                  <a:srgbClr val="FFFF00"/>
                </a:solidFill>
                <a:effectLst>
                  <a:glow rad="127000">
                    <a:srgbClr val="2D2DB9"/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มาตรฐานฝีมือแรงงาน</a:t>
            </a:r>
            <a:endParaRPr kumimoji="0" lang="th-TH" sz="1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27000">
                  <a:srgbClr val="2D2DB9"/>
                </a:glow>
              </a:effectLst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AFE9F3B-A239-435F-9EBE-7D267E7453BC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31581375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260648"/>
            <a:ext cx="8032408" cy="62646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47435" y="1556792"/>
            <a:ext cx="565262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600" b="1" i="0" u="none" strike="noStrike" kern="1200" cap="none" spc="0" normalizeH="0" baseline="0" noProof="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808080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Angsana New"/>
              </a:rPr>
              <a:t>บริบท </a:t>
            </a:r>
          </a:p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600" b="1" i="0" u="none" strike="noStrike" kern="1200" cap="none" spc="0" normalizeH="0" baseline="0" noProof="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808080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Angsana New"/>
              </a:rPr>
              <a:t>กรมพัฒนาฝีมือแรงงาน</a:t>
            </a:r>
            <a:endParaRPr kumimoji="0" lang="en-US" sz="6600" b="1" i="0" u="none" strike="noStrike" kern="1200" cap="none" spc="0" normalizeH="0" baseline="0" noProof="0" dirty="0">
              <a:ln w="12700">
                <a:solidFill>
                  <a:srgbClr val="000000">
                    <a:satMod val="155000"/>
                  </a:srgbClr>
                </a:solidFill>
                <a:prstDash val="solid"/>
              </a:ln>
              <a:solidFill>
                <a:srgbClr val="808080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rial"/>
              <a:ea typeface="+mn-ea"/>
              <a:cs typeface="Angsana New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1628800"/>
            <a:ext cx="781206" cy="7812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231442"/>
            <a:ext cx="1800448" cy="152953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1073EB-2616-4051-9D9E-BAFA3009856B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5806800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Box 3"/>
          <p:cNvSpPr txBox="1">
            <a:spLocks noChangeArrowheads="1"/>
          </p:cNvSpPr>
          <p:nvPr/>
        </p:nvSpPr>
        <p:spPr bwMode="auto">
          <a:xfrm>
            <a:off x="3926305" y="548680"/>
            <a:ext cx="5053352" cy="5139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b="1" dirty="0">
                <a:solidFill>
                  <a:srgbClr val="00206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เป็นภาพเทพบดีสามองค์   มีความหมายดังนี้</a:t>
            </a:r>
            <a:br>
              <a:rPr lang="th-TH" sz="2400" b="1" dirty="0">
                <a:latin typeface="DSN AnuRak" panose="00000400000000000000" pitchFamily="2" charset="-34"/>
                <a:cs typeface="DSN AnuRak" panose="00000400000000000000" pitchFamily="2" charset="-34"/>
              </a:rPr>
            </a:br>
            <a:r>
              <a:rPr lang="th-TH" b="1" u="sng" dirty="0">
                <a:solidFill>
                  <a:schemeClr val="accent6">
                    <a:lumMod val="50000"/>
                  </a:schemeClr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เทพบดีองค์กลาง</a:t>
            </a:r>
            <a:r>
              <a:rPr lang="th-TH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  </a:t>
            </a:r>
          </a:p>
          <a:p>
            <a:pPr eaLnBrk="1" hangingPunct="1"/>
            <a:r>
              <a:rPr lang="en-US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- </a:t>
            </a:r>
            <a:r>
              <a:rPr lang="th-TH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พระหัตถ์ซ้าย ถือพระขรรค์   </a:t>
            </a:r>
          </a:p>
          <a:p>
            <a:pPr marL="130969" indent="-130969" eaLnBrk="1" hangingPunct="1">
              <a:buFontTx/>
              <a:buChar char="-"/>
            </a:pPr>
            <a:r>
              <a:rPr lang="th-TH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พระหัตถ์ขวา ประสาทพร   </a:t>
            </a:r>
          </a:p>
          <a:p>
            <a:pPr eaLnBrk="1" hangingPunct="1"/>
            <a:r>
              <a:rPr lang="th-TH" sz="2400" dirty="0">
                <a:solidFill>
                  <a:srgbClr val="C0000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หมายถึง</a:t>
            </a:r>
            <a:r>
              <a:rPr lang="th-TH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  </a:t>
            </a:r>
            <a:r>
              <a:rPr lang="th-TH" sz="2400" b="1" dirty="0">
                <a:latin typeface="DSN AnuRak" panose="00000400000000000000" pitchFamily="2" charset="-34"/>
                <a:cs typeface="DSN AnuRak" panose="00000400000000000000" pitchFamily="2" charset="-34"/>
              </a:rPr>
              <a:t>รัฐบาล</a:t>
            </a:r>
            <a:r>
              <a:rPr lang="th-TH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 ทำหน้าที่รักษาความเป็นธรรม และอำนวยประโยชน์สุขแก่ประชาชน  โดยมีกฎหมายเป็นเครื่องมือ</a:t>
            </a:r>
          </a:p>
          <a:p>
            <a:pPr eaLnBrk="1" hangingPunct="1"/>
            <a:r>
              <a:rPr lang="th-TH" b="1" u="sng" dirty="0">
                <a:solidFill>
                  <a:schemeClr val="accent6">
                    <a:lumMod val="50000"/>
                  </a:schemeClr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เทพบดีผู้อยู่เบื้องขวา</a:t>
            </a:r>
            <a:r>
              <a:rPr lang="th-TH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  </a:t>
            </a:r>
            <a:endParaRPr lang="en-US" sz="2400" dirty="0">
              <a:latin typeface="DSN AnuRak" panose="00000400000000000000" pitchFamily="2" charset="-34"/>
              <a:cs typeface="DSN AnuRak" panose="00000400000000000000" pitchFamily="2" charset="-34"/>
            </a:endParaRPr>
          </a:p>
          <a:p>
            <a:pPr eaLnBrk="1" hangingPunct="1"/>
            <a:r>
              <a:rPr lang="en-US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- </a:t>
            </a:r>
            <a:r>
              <a:rPr lang="th-TH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พระหัตถ์ขวาถือม้วนสารา  </a:t>
            </a:r>
          </a:p>
          <a:p>
            <a:pPr eaLnBrk="1" hangingPunct="1"/>
            <a:r>
              <a:rPr lang="th-TH" sz="2400" dirty="0">
                <a:solidFill>
                  <a:srgbClr val="C0000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หมายถึง</a:t>
            </a:r>
            <a:r>
              <a:rPr lang="th-TH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  </a:t>
            </a:r>
            <a:r>
              <a:rPr lang="th-TH" sz="2400" b="1" dirty="0">
                <a:latin typeface="DSN AnuRak" panose="00000400000000000000" pitchFamily="2" charset="-34"/>
                <a:cs typeface="DSN AnuRak" panose="00000400000000000000" pitchFamily="2" charset="-34"/>
              </a:rPr>
              <a:t>นายจ้าง</a:t>
            </a:r>
            <a:r>
              <a:rPr lang="th-TH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 หรือ </a:t>
            </a:r>
            <a:r>
              <a:rPr lang="th-TH" sz="2400" b="1" dirty="0">
                <a:latin typeface="DSN AnuRak" panose="00000400000000000000" pitchFamily="2" charset="-34"/>
                <a:cs typeface="DSN AnuRak" panose="00000400000000000000" pitchFamily="2" charset="-34"/>
              </a:rPr>
              <a:t>ผู้ประกอบการ</a:t>
            </a:r>
          </a:p>
          <a:p>
            <a:pPr eaLnBrk="1" hangingPunct="1"/>
            <a:r>
              <a:rPr lang="th-TH" b="1" u="sng" dirty="0">
                <a:solidFill>
                  <a:schemeClr val="accent6">
                    <a:lumMod val="50000"/>
                  </a:schemeClr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เทพบดีผู้อยู่เบื้องซ้าย</a:t>
            </a:r>
            <a:r>
              <a:rPr lang="th-TH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 </a:t>
            </a:r>
            <a:endParaRPr lang="th-TH" sz="2400" b="1" dirty="0">
              <a:latin typeface="DSN AnuRak" panose="00000400000000000000" pitchFamily="2" charset="-34"/>
              <a:cs typeface="DSN AnuRak" panose="00000400000000000000" pitchFamily="2" charset="-34"/>
            </a:endParaRPr>
          </a:p>
          <a:p>
            <a:pPr eaLnBrk="1" hangingPunct="1"/>
            <a:r>
              <a:rPr lang="en-US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- </a:t>
            </a:r>
            <a:r>
              <a:rPr lang="th-TH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พระหัตถ์ขวา ถือผึ่ง  </a:t>
            </a:r>
          </a:p>
          <a:p>
            <a:pPr marL="130969" indent="-130969" eaLnBrk="1" hangingPunct="1">
              <a:buFontTx/>
              <a:buChar char="-"/>
            </a:pPr>
            <a:r>
              <a:rPr lang="th-TH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พระหัตถ์ซ้ายถือดิ่ง </a:t>
            </a:r>
            <a:endParaRPr lang="en-US" sz="2400" dirty="0">
              <a:latin typeface="DSN AnuRak" panose="00000400000000000000" pitchFamily="2" charset="-34"/>
              <a:cs typeface="DSN AnuRak" panose="00000400000000000000" pitchFamily="2" charset="-34"/>
            </a:endParaRPr>
          </a:p>
          <a:p>
            <a:pPr marL="130969" indent="-130969" eaLnBrk="1" hangingPunct="1">
              <a:buFontTx/>
              <a:buChar char="-"/>
            </a:pPr>
            <a:r>
              <a:rPr lang="th-TH" sz="2400" dirty="0">
                <a:solidFill>
                  <a:srgbClr val="C0000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หมายถึง</a:t>
            </a:r>
            <a:r>
              <a:rPr lang="th-TH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   </a:t>
            </a:r>
            <a:r>
              <a:rPr lang="th-TH" sz="2400" b="1" dirty="0">
                <a:latin typeface="DSN AnuRak" panose="00000400000000000000" pitchFamily="2" charset="-34"/>
                <a:cs typeface="DSN AnuRak" panose="00000400000000000000" pitchFamily="2" charset="-34"/>
              </a:rPr>
              <a:t>ลูกจ้าง</a:t>
            </a:r>
            <a:r>
              <a:rPr lang="th-TH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 หรือ </a:t>
            </a:r>
            <a:r>
              <a:rPr lang="th-TH" sz="2400" b="1" dirty="0">
                <a:latin typeface="DSN AnuRak" panose="00000400000000000000" pitchFamily="2" charset="-34"/>
                <a:cs typeface="DSN AnuRak" panose="00000400000000000000" pitchFamily="2" charset="-34"/>
              </a:rPr>
              <a:t>ผู้ใช้แรงงาน</a:t>
            </a:r>
            <a:endParaRPr lang="th-TH" sz="2400" dirty="0">
              <a:latin typeface="DSN AnuRak" panose="00000400000000000000" pitchFamily="2" charset="-34"/>
              <a:cs typeface="DSN AnuRak" panose="00000400000000000000" pitchFamily="2" charset="-34"/>
            </a:endParaRPr>
          </a:p>
        </p:txBody>
      </p:sp>
      <p:pic>
        <p:nvPicPr>
          <p:cNvPr id="5" name="Picture 6" descr="http://img.tarad.com/shop/l/logothailand/img-lib/spd_20130509143634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504" y="864675"/>
            <a:ext cx="3793340" cy="415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9"/>
          <p:cNvSpPr txBox="1">
            <a:spLocks noChangeArrowheads="1"/>
          </p:cNvSpPr>
          <p:nvPr/>
        </p:nvSpPr>
        <p:spPr bwMode="auto">
          <a:xfrm>
            <a:off x="0" y="0"/>
            <a:ext cx="4680520" cy="6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4406" tIns="84406" rIns="84406" bIns="84406" anchor="ctr">
            <a:noAutofit/>
          </a:bodyPr>
          <a:lstStyle>
            <a:defPPr>
              <a:defRPr lang="th-TH"/>
            </a:defPPr>
            <a:lvl1pPr>
              <a:lnSpc>
                <a:spcPts val="2954"/>
              </a:lnSpc>
              <a:defRPr sz="4062">
                <a:solidFill>
                  <a:srgbClr val="4472C4">
                    <a:lumMod val="50000"/>
                  </a:srgbClr>
                </a:solidFill>
                <a:latin typeface="DSN MaTiChon" panose="00000400000000000000" pitchFamily="2" charset="-34"/>
                <a:cs typeface="DSN MaTiChon" panose="00000400000000000000" pitchFamily="2" charset="-34"/>
              </a:defRPr>
            </a:lvl1pPr>
          </a:lstStyle>
          <a:p>
            <a:r>
              <a:rPr lang="th-TH" sz="3600" dirty="0"/>
              <a:t>ตราสัญลักษณ์กระทรวงแรงงาน</a:t>
            </a:r>
          </a:p>
        </p:txBody>
      </p:sp>
      <p:sp>
        <p:nvSpPr>
          <p:cNvPr id="2" name="Rectangle 1"/>
          <p:cNvSpPr/>
          <p:nvPr/>
        </p:nvSpPr>
        <p:spPr>
          <a:xfrm>
            <a:off x="539552" y="5860528"/>
            <a:ext cx="8136904" cy="830997"/>
          </a:xfrm>
          <a:prstGeom prst="rect">
            <a:avLst/>
          </a:prstGeom>
          <a:ln w="28575">
            <a:solidFill>
              <a:schemeClr val="accent3">
                <a:lumMod val="50000"/>
              </a:schemeClr>
            </a:solidFill>
            <a:prstDash val="sysDot"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th-TH" sz="2400" b="1" dirty="0">
                <a:solidFill>
                  <a:srgbClr val="00206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ทั้งสามองค์เหาะลอยเปล่งรัศมีอยู่เหนือลายเมฆ ภายในวงกลมเดียวกัน หมายถึง ความสามัคคี   </a:t>
            </a:r>
          </a:p>
          <a:p>
            <a:pPr algn="ctr" eaLnBrk="1" hangingPunct="1"/>
            <a:r>
              <a:rPr lang="th-TH" sz="2400" b="1" dirty="0">
                <a:solidFill>
                  <a:srgbClr val="00206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ร่วมแรงร่วมใจทุกฝ่าย  เพื่อความเจริญก้าวหน้าในกิจการ  อันมีประสิทธิภาพ ประสิทธิผลของชาติ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748464" y="6470476"/>
            <a:ext cx="395536" cy="365125"/>
          </a:xfrm>
        </p:spPr>
        <p:txBody>
          <a:bodyPr/>
          <a:lstStyle/>
          <a:p>
            <a:fld id="{042AED99-7FB4-404E-8A97-64753DCE42EC}" type="slidenum">
              <a:rPr lang="en-US" sz="1350" b="0"/>
              <a:pPr/>
              <a:t>3</a:t>
            </a:fld>
            <a:endParaRPr lang="en-US" sz="1350" b="0" dirty="0"/>
          </a:p>
        </p:txBody>
      </p:sp>
    </p:spTree>
    <p:extLst>
      <p:ext uri="{BB962C8B-B14F-4D97-AF65-F5344CB8AC3E}">
        <p14:creationId xmlns:p14="http://schemas.microsoft.com/office/powerpoint/2010/main" val="28388689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76456" y="6519532"/>
            <a:ext cx="467544" cy="338467"/>
          </a:xfrm>
        </p:spPr>
        <p:txBody>
          <a:bodyPr/>
          <a:lstStyle/>
          <a:p>
            <a:pPr>
              <a:defRPr/>
            </a:pPr>
            <a:fld id="{83083207-7440-40EE-B6C7-C1BA97B3104D}" type="slidenum">
              <a:rPr lang="en-US" sz="1350"/>
              <a:pPr>
                <a:defRPr/>
              </a:pPr>
              <a:t>4</a:t>
            </a:fld>
            <a:endParaRPr lang="th-TH" sz="1350" dirty="0"/>
          </a:p>
        </p:txBody>
      </p:sp>
      <p:sp>
        <p:nvSpPr>
          <p:cNvPr id="6" name="TextBox 9"/>
          <p:cNvSpPr txBox="1">
            <a:spLocks noChangeArrowheads="1"/>
          </p:cNvSpPr>
          <p:nvPr/>
        </p:nvSpPr>
        <p:spPr bwMode="auto">
          <a:xfrm>
            <a:off x="28683" y="47352"/>
            <a:ext cx="5504632" cy="508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4406" tIns="84406" rIns="84406" bIns="84406" anchor="ctr">
            <a:noAutofit/>
          </a:bodyPr>
          <a:lstStyle>
            <a:defPPr>
              <a:defRPr lang="th-TH"/>
            </a:defPPr>
            <a:lvl1pPr>
              <a:lnSpc>
                <a:spcPts val="2954"/>
              </a:lnSpc>
              <a:defRPr sz="4062">
                <a:solidFill>
                  <a:srgbClr val="4472C4">
                    <a:lumMod val="50000"/>
                  </a:srgbClr>
                </a:solidFill>
                <a:latin typeface="DSN MaTiChon" panose="00000400000000000000" pitchFamily="2" charset="-34"/>
                <a:cs typeface="DSN MaTiChon" panose="00000400000000000000" pitchFamily="2" charset="-34"/>
              </a:defRPr>
            </a:lvl1pPr>
          </a:lstStyle>
          <a:p>
            <a:r>
              <a:rPr lang="th-TH" sz="3600" dirty="0"/>
              <a:t>วันสำคัญของกรมพัฒนาฝีมือแรงงาน</a:t>
            </a:r>
          </a:p>
        </p:txBody>
      </p:sp>
      <p:sp>
        <p:nvSpPr>
          <p:cNvPr id="7" name="Rectangle 6"/>
          <p:cNvSpPr/>
          <p:nvPr/>
        </p:nvSpPr>
        <p:spPr>
          <a:xfrm>
            <a:off x="251520" y="6173577"/>
            <a:ext cx="83529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dirty="0">
                <a:latin typeface="DSN AnuRak" panose="00000400000000000000" pitchFamily="2" charset="-34"/>
                <a:cs typeface="DSN AnuRak" panose="00000400000000000000" pitchFamily="2" charset="-34"/>
              </a:rPr>
              <a:t>คณะรัฐมนตรีมีมติเห็นชอบเมื่อวันที่ 17 มีนาคม 2552 ในการถวายพระราชสมัญญา “พระบิดาแห่งมาตรฐานการช่างไทย” แด่พระบาทสมเด็จพระบรมชน</a:t>
            </a:r>
            <a:r>
              <a:rPr lang="th-TH" sz="2000" dirty="0" err="1">
                <a:latin typeface="DSN AnuRak" panose="00000400000000000000" pitchFamily="2" charset="-34"/>
                <a:cs typeface="DSN AnuRak" panose="00000400000000000000" pitchFamily="2" charset="-34"/>
              </a:rPr>
              <a:t>กาธิเบ</a:t>
            </a:r>
            <a:r>
              <a:rPr lang="th-TH" sz="2000" dirty="0">
                <a:latin typeface="DSN AnuRak" panose="00000400000000000000" pitchFamily="2" charset="-34"/>
                <a:cs typeface="DSN AnuRak" panose="00000400000000000000" pitchFamily="2" charset="-34"/>
              </a:rPr>
              <a:t>ศร มหาภูมิพลอดุลยเดชมหาราช บรมนาถบพิตร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1968" t="2382" r="1511" b="1492"/>
          <a:stretch/>
        </p:blipFill>
        <p:spPr>
          <a:xfrm>
            <a:off x="539552" y="499377"/>
            <a:ext cx="8064896" cy="55219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8140" y="23785"/>
            <a:ext cx="597667" cy="59210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98506506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5730" y="3053986"/>
            <a:ext cx="9144000" cy="18611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585" dirty="0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-5730" y="4893936"/>
            <a:ext cx="9144000" cy="190819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585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-5730" y="908720"/>
            <a:ext cx="9144000" cy="20317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585">
              <a:solidFill>
                <a:prstClr val="white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112" y="3293226"/>
            <a:ext cx="3343799" cy="145181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43765" y="3083008"/>
            <a:ext cx="2739853" cy="5469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954" b="1" dirty="0">
                <a:latin typeface="supermarket" panose="02000000000000000000" pitchFamily="2" charset="0"/>
                <a:cs typeface="supermarket" panose="02000000000000000000" pitchFamily="2" charset="0"/>
              </a:rPr>
              <a:t>ฝึกอบรมฝีมือแรงงาน</a:t>
            </a:r>
            <a:endParaRPr lang="en-US" sz="2954" b="1" dirty="0"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3765" y="3629953"/>
            <a:ext cx="60372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6801" indent="-156801">
              <a:buFont typeface="Wingdings" panose="05000000000000000000" pitchFamily="2" charset="2"/>
              <a:buChar char="§"/>
            </a:pPr>
            <a:r>
              <a:rPr lang="th-TH" sz="2000" kern="0" dirty="0">
                <a:solidFill>
                  <a:srgbClr val="5B9BD5">
                    <a:lumMod val="50000"/>
                  </a:srgb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พัฒนาทักษะฝีมือให้กับ กลุ่มแรงงานใหม่   </a:t>
            </a:r>
          </a:p>
          <a:p>
            <a:pPr marL="156801" indent="-156801">
              <a:buFont typeface="Wingdings" panose="05000000000000000000" pitchFamily="2" charset="2"/>
              <a:buChar char="§"/>
            </a:pPr>
            <a:r>
              <a:rPr lang="th-TH" sz="2000" kern="0" dirty="0">
                <a:solidFill>
                  <a:srgbClr val="5B9BD5">
                    <a:lumMod val="50000"/>
                  </a:srgb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กลุ่มแรงงานที่มีงานทำอยู่แล้ว  </a:t>
            </a:r>
          </a:p>
          <a:p>
            <a:pPr marL="156801" indent="-156801">
              <a:buFont typeface="Wingdings" panose="05000000000000000000" pitchFamily="2" charset="2"/>
              <a:buChar char="§"/>
            </a:pPr>
            <a:r>
              <a:rPr lang="th-TH" sz="2000" kern="0" dirty="0">
                <a:solidFill>
                  <a:srgbClr val="5B9BD5">
                    <a:lumMod val="50000"/>
                  </a:srgb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กลุ่มแรงงานนอกระบบ ผู้ด้อยโอกาส และ</a:t>
            </a:r>
            <a:r>
              <a:rPr lang="en-US" sz="2000" kern="0" dirty="0">
                <a:solidFill>
                  <a:srgbClr val="5B9BD5">
                    <a:lumMod val="50000"/>
                  </a:srgb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 </a:t>
            </a:r>
            <a:r>
              <a:rPr lang="th-TH" sz="2000" kern="0" dirty="0">
                <a:solidFill>
                  <a:srgbClr val="5B9BD5">
                    <a:lumMod val="50000"/>
                  </a:srgb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ผู้ประกอบอาชีพอิสระ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891" y="5229200"/>
            <a:ext cx="3411763" cy="142604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653454" y="4939607"/>
            <a:ext cx="5251045" cy="490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sz="2585" b="1" dirty="0">
                <a:solidFill>
                  <a:srgbClr val="FFFF00"/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ส่งเสริม/พัฒนาเครือข่ายการพัฒนาฝีมือแรงงาน</a:t>
            </a:r>
          </a:p>
        </p:txBody>
      </p:sp>
      <p:sp>
        <p:nvSpPr>
          <p:cNvPr id="10" name="Rectangle 9"/>
          <p:cNvSpPr/>
          <p:nvPr/>
        </p:nvSpPr>
        <p:spPr>
          <a:xfrm>
            <a:off x="3655275" y="5481918"/>
            <a:ext cx="55927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6801" indent="-156801">
              <a:buFont typeface="Wingdings" panose="05000000000000000000" pitchFamily="2" charset="2"/>
              <a:buChar char="§"/>
            </a:pPr>
            <a:r>
              <a:rPr lang="th-TH" sz="1800" kern="0" dirty="0">
                <a:solidFill>
                  <a:prstClr val="white"/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ส่งเสริมให้นายจ้างหรือสถานประกอบกิจการมีส่วนร่วมในการพัฒนา</a:t>
            </a:r>
            <a:r>
              <a:rPr lang="en-US" sz="1800" kern="0" dirty="0">
                <a:solidFill>
                  <a:prstClr val="white"/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  </a:t>
            </a:r>
            <a:r>
              <a:rPr lang="th-TH" sz="1800" kern="0" dirty="0">
                <a:solidFill>
                  <a:prstClr val="white"/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ฝีมือแรงงาน</a:t>
            </a:r>
            <a:endParaRPr lang="en-US" sz="1800" kern="0" dirty="0">
              <a:solidFill>
                <a:prstClr val="white"/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  <a:p>
            <a:pPr marL="156801" indent="-156801">
              <a:buFont typeface="Wingdings" panose="05000000000000000000" pitchFamily="2" charset="2"/>
              <a:buChar char="§"/>
            </a:pPr>
            <a:r>
              <a:rPr lang="th-TH" sz="1800" kern="0" dirty="0">
                <a:solidFill>
                  <a:prstClr val="white"/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ควบคุมกำกับดูแลการประกอบอาชีพที่อาจเป็นอันตรายต่อสาธารณะ</a:t>
            </a:r>
            <a:endParaRPr lang="en-US" sz="1800" kern="0" dirty="0">
              <a:solidFill>
                <a:prstClr val="white"/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  <a:p>
            <a:pPr marL="156801" indent="-156801">
              <a:buFont typeface="Wingdings" panose="05000000000000000000" pitchFamily="2" charset="2"/>
              <a:buChar char="§"/>
            </a:pPr>
            <a:r>
              <a:rPr lang="th-TH" sz="1800" kern="0" dirty="0" err="1">
                <a:solidFill>
                  <a:prstClr val="white"/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บูรณา</a:t>
            </a:r>
            <a:r>
              <a:rPr lang="th-TH" sz="1800" kern="0" dirty="0">
                <a:solidFill>
                  <a:prstClr val="white"/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การความร่วมมือกับหน่วยงาน องค์กรหรือ ส่วนราชการต่างๆ 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268145" y="1281616"/>
            <a:ext cx="3007711" cy="1373275"/>
            <a:chOff x="167052" y="917383"/>
            <a:chExt cx="3602955" cy="1645055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7052" y="917383"/>
              <a:ext cx="3369391" cy="1604020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8100" y="2219255"/>
              <a:ext cx="164096" cy="269231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094643" y="1839680"/>
              <a:ext cx="675364" cy="722758"/>
            </a:xfrm>
            <a:prstGeom prst="rect">
              <a:avLst/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3918525" y="1061757"/>
            <a:ext cx="36804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>
                <a:solidFill>
                  <a:srgbClr val="FFFF00"/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พัฒนามาตรฐานฝีมือแรงงาน</a:t>
            </a:r>
            <a:endParaRPr lang="en-US" b="1" dirty="0">
              <a:solidFill>
                <a:srgbClr val="FFFF00"/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881443" y="1542314"/>
            <a:ext cx="508304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9556" indent="-209556">
              <a:buFont typeface="Wingdings" panose="05000000000000000000" pitchFamily="2" charset="2"/>
              <a:buChar char="§"/>
            </a:pPr>
            <a:r>
              <a:rPr lang="th-TH" sz="2000" kern="0" dirty="0">
                <a:solidFill>
                  <a:prstClr val="white"/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พัฒนาและทดสอบมาตรฐานฝีมือแรงงานแห่งชาติ</a:t>
            </a:r>
          </a:p>
          <a:p>
            <a:pPr marL="156801" indent="-156801">
              <a:buFont typeface="Wingdings" panose="05000000000000000000" pitchFamily="2" charset="2"/>
              <a:buChar char="§"/>
            </a:pPr>
            <a:r>
              <a:rPr lang="th-TH" sz="2000" kern="0" dirty="0">
                <a:solidFill>
                  <a:prstClr val="white"/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 ส่งเสริมให้มีการกำหนดอัตราค่าจ้างตามมาตรฐานฝีมือ</a:t>
            </a:r>
          </a:p>
          <a:p>
            <a:pPr marL="156801" indent="-156801">
              <a:buFont typeface="Wingdings" panose="05000000000000000000" pitchFamily="2" charset="2"/>
              <a:buChar char="§"/>
            </a:pPr>
            <a:r>
              <a:rPr lang="th-TH" sz="2000" kern="0" dirty="0">
                <a:solidFill>
                  <a:prstClr val="white"/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 ทดสอบฝีมือคนหางานเพื่อไปทำงานต่างประเทศ</a:t>
            </a:r>
          </a:p>
          <a:p>
            <a:pPr marL="156801" indent="-156801">
              <a:buFont typeface="Wingdings" panose="05000000000000000000" pitchFamily="2" charset="2"/>
              <a:buChar char="§"/>
            </a:pPr>
            <a:r>
              <a:rPr lang="th-TH" sz="2000" kern="0" dirty="0">
                <a:solidFill>
                  <a:prstClr val="white"/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 จัดการแข่งขันฝีมือแรงงาน ระดับชาติ อาเซียน นานาชาติ</a:t>
            </a:r>
          </a:p>
        </p:txBody>
      </p:sp>
      <p:sp>
        <p:nvSpPr>
          <p:cNvPr id="20" name="TextBox 9"/>
          <p:cNvSpPr txBox="1">
            <a:spLocks noChangeArrowheads="1"/>
          </p:cNvSpPr>
          <p:nvPr/>
        </p:nvSpPr>
        <p:spPr bwMode="auto">
          <a:xfrm>
            <a:off x="30239" y="60228"/>
            <a:ext cx="4757786" cy="562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4406" tIns="84406" rIns="84406" bIns="84406" anchor="ctr">
            <a:noAutofit/>
          </a:bodyPr>
          <a:lstStyle/>
          <a:p>
            <a:pPr>
              <a:lnSpc>
                <a:spcPts val="2954"/>
              </a:lnSpc>
              <a:defRPr/>
            </a:pPr>
            <a:r>
              <a:rPr lang="th-TH" sz="4062" dirty="0">
                <a:solidFill>
                  <a:srgbClr val="4472C4">
                    <a:lumMod val="50000"/>
                  </a:srgbClr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ภารกิจกรมพัฒนาฝีมือแรงงาน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09469" y="1137600"/>
            <a:ext cx="515560" cy="44872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8140" y="23785"/>
            <a:ext cx="597667" cy="59210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90910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9"/>
          <p:cNvSpPr txBox="1">
            <a:spLocks noChangeArrowheads="1"/>
          </p:cNvSpPr>
          <p:nvPr/>
        </p:nvSpPr>
        <p:spPr bwMode="auto">
          <a:xfrm>
            <a:off x="20202" y="23785"/>
            <a:ext cx="3822797" cy="56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4406" tIns="84406" rIns="84406" bIns="84406" anchor="ctr">
            <a:noAutofit/>
          </a:bodyPr>
          <a:lstStyle>
            <a:defPPr>
              <a:defRPr lang="th-TH"/>
            </a:defPPr>
            <a:lvl1pPr>
              <a:lnSpc>
                <a:spcPts val="2954"/>
              </a:lnSpc>
              <a:defRPr sz="4062">
                <a:solidFill>
                  <a:srgbClr val="4472C4">
                    <a:lumMod val="50000"/>
                  </a:srgbClr>
                </a:solidFill>
                <a:latin typeface="DSN MaTiChon" panose="00000400000000000000" pitchFamily="2" charset="-34"/>
                <a:cs typeface="DSN MaTiChon" panose="00000400000000000000" pitchFamily="2" charset="-34"/>
              </a:defRPr>
            </a:lvl1pPr>
          </a:lstStyle>
          <a:p>
            <a:r>
              <a:rPr lang="en-US" sz="3600" dirty="0">
                <a:solidFill>
                  <a:schemeClr val="tx1"/>
                </a:solidFill>
              </a:rPr>
              <a:t>7 </a:t>
            </a:r>
            <a:r>
              <a:rPr lang="th-TH" sz="3600" dirty="0">
                <a:solidFill>
                  <a:schemeClr val="tx1"/>
                </a:solidFill>
              </a:rPr>
              <a:t>สาขาอาชีพที่เปิดให้บริการ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43" y="1044615"/>
            <a:ext cx="803279" cy="7452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3" y="2553337"/>
            <a:ext cx="944697" cy="88361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06" y="3811336"/>
            <a:ext cx="583788" cy="6868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43" y="5402020"/>
            <a:ext cx="655433" cy="6554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227" y="1747142"/>
            <a:ext cx="882537" cy="8825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29" t="10262" b="10262"/>
          <a:stretch/>
        </p:blipFill>
        <p:spPr>
          <a:xfrm>
            <a:off x="4794227" y="3237393"/>
            <a:ext cx="1048036" cy="1039446"/>
          </a:xfrm>
          <a:prstGeom prst="flowChartConnector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577" y="4858753"/>
            <a:ext cx="903917" cy="716304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920025" y="836712"/>
            <a:ext cx="3053222" cy="537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4406" tIns="84406" rIns="84406" bIns="84406" anchor="ctr">
            <a:noAutofit/>
          </a:bodyPr>
          <a:lstStyle/>
          <a:p>
            <a:pPr>
              <a:lnSpc>
                <a:spcPts val="2954"/>
              </a:lnSpc>
            </a:pPr>
            <a:r>
              <a:rPr lang="th-TH" dirty="0">
                <a:solidFill>
                  <a:schemeClr val="accent6">
                    <a:lumMod val="75000"/>
                  </a:schemeClr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 </a:t>
            </a:r>
            <a:r>
              <a:rPr lang="en-US" sz="3600" dirty="0">
                <a:solidFill>
                  <a:srgbClr val="C00000"/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1.</a:t>
            </a:r>
            <a:r>
              <a:rPr lang="th-TH" dirty="0">
                <a:solidFill>
                  <a:schemeClr val="accent6">
                    <a:lumMod val="75000"/>
                  </a:schemeClr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ช่างก่อสร้าง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57985" y="2088000"/>
            <a:ext cx="2733441" cy="488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4406" tIns="84406" rIns="84406" bIns="84406" anchor="ctr">
            <a:noAutofit/>
          </a:bodyPr>
          <a:lstStyle/>
          <a:p>
            <a:pPr>
              <a:lnSpc>
                <a:spcPts val="2954"/>
              </a:lnSpc>
            </a:pPr>
            <a:r>
              <a:rPr lang="en-US" sz="3600" dirty="0">
                <a:solidFill>
                  <a:srgbClr val="C00000"/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2.</a:t>
            </a:r>
            <a:r>
              <a:rPr lang="th-TH" dirty="0">
                <a:solidFill>
                  <a:schemeClr val="accent6">
                    <a:lumMod val="75000"/>
                  </a:schemeClr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ช่างเครื่องกล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17716" y="3562266"/>
            <a:ext cx="2933816" cy="488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4406" tIns="84406" rIns="84406" bIns="84406" anchor="ctr">
            <a:noAutofit/>
          </a:bodyPr>
          <a:lstStyle/>
          <a:p>
            <a:pPr>
              <a:lnSpc>
                <a:spcPts val="2954"/>
              </a:lnSpc>
            </a:pPr>
            <a:r>
              <a:rPr lang="en-US" sz="3600" dirty="0">
                <a:solidFill>
                  <a:srgbClr val="C00000"/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3.</a:t>
            </a:r>
            <a:r>
              <a:rPr lang="th-TH" dirty="0">
                <a:solidFill>
                  <a:schemeClr val="accent6">
                    <a:lumMod val="75000"/>
                  </a:schemeClr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ช่าง</a:t>
            </a:r>
            <a:r>
              <a:rPr lang="th-TH" dirty="0" err="1">
                <a:solidFill>
                  <a:schemeClr val="accent6">
                    <a:lumMod val="75000"/>
                  </a:schemeClr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อุตสาหการ</a:t>
            </a:r>
            <a:endParaRPr lang="th-TH" dirty="0">
              <a:solidFill>
                <a:schemeClr val="accent6">
                  <a:lumMod val="75000"/>
                </a:schemeClr>
              </a:solidFill>
              <a:latin typeface="DSN MaTiChon" panose="00000400000000000000" pitchFamily="2" charset="-34"/>
              <a:cs typeface="DSN MaTiChon" panose="00000400000000000000" pitchFamily="2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15823" y="5003956"/>
            <a:ext cx="3323686" cy="873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4406" tIns="84406" rIns="84406" bIns="84406" anchor="ctr">
            <a:noAutofit/>
          </a:bodyPr>
          <a:lstStyle/>
          <a:p>
            <a:pPr>
              <a:lnSpc>
                <a:spcPts val="2954"/>
              </a:lnSpc>
            </a:pPr>
            <a:r>
              <a:rPr lang="en-US" sz="3600" dirty="0">
                <a:solidFill>
                  <a:srgbClr val="C00000"/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4.</a:t>
            </a:r>
            <a:r>
              <a:rPr lang="th-TH" dirty="0">
                <a:solidFill>
                  <a:schemeClr val="accent6">
                    <a:lumMod val="75000"/>
                  </a:schemeClr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ช่างไฟฟ้า อิเล็กทรอนิกส์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DSN MaTiChon" panose="00000400000000000000" pitchFamily="2" charset="-34"/>
              <a:cs typeface="DSN MaTiChon" panose="00000400000000000000" pitchFamily="2" charset="-34"/>
            </a:endParaRPr>
          </a:p>
          <a:p>
            <a:pPr>
              <a:lnSpc>
                <a:spcPts val="2954"/>
              </a:lnSpc>
            </a:pPr>
            <a:r>
              <a:rPr lang="th-TH" dirty="0">
                <a:solidFill>
                  <a:schemeClr val="accent6">
                    <a:lumMod val="75000"/>
                  </a:schemeClr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และคอมพิวเตอร์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738416" y="1412776"/>
            <a:ext cx="3514104" cy="488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4406" tIns="84406" rIns="84406" bIns="84406" anchor="ctr">
            <a:noAutofit/>
          </a:bodyPr>
          <a:lstStyle/>
          <a:p>
            <a:pPr>
              <a:lnSpc>
                <a:spcPts val="2954"/>
              </a:lnSpc>
            </a:pPr>
            <a:r>
              <a:rPr lang="en-US" sz="3600" dirty="0">
                <a:solidFill>
                  <a:srgbClr val="C00000"/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5.</a:t>
            </a:r>
            <a:r>
              <a:rPr lang="th-TH" dirty="0">
                <a:solidFill>
                  <a:schemeClr val="accent6">
                    <a:lumMod val="75000"/>
                  </a:schemeClr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ช่างอุตสาหกรรมศิลป์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750475" y="3181756"/>
            <a:ext cx="3361818" cy="488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4406" tIns="84406" rIns="84406" bIns="84406" anchor="ctr">
            <a:noAutofit/>
          </a:bodyPr>
          <a:lstStyle/>
          <a:p>
            <a:pPr>
              <a:lnSpc>
                <a:spcPts val="2954"/>
              </a:lnSpc>
            </a:pPr>
            <a:r>
              <a:rPr lang="en-US" sz="3600" dirty="0">
                <a:solidFill>
                  <a:srgbClr val="C00000"/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6.</a:t>
            </a:r>
            <a:r>
              <a:rPr lang="th-TH" dirty="0">
                <a:solidFill>
                  <a:schemeClr val="accent6">
                    <a:lumMod val="75000"/>
                  </a:schemeClr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เกษตรอุตสาหกรรม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817145" y="4738594"/>
            <a:ext cx="2577950" cy="488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4406" tIns="84406" rIns="84406" bIns="84406" anchor="ctr">
            <a:noAutofit/>
          </a:bodyPr>
          <a:lstStyle/>
          <a:p>
            <a:pPr>
              <a:lnSpc>
                <a:spcPts val="2954"/>
              </a:lnSpc>
            </a:pPr>
            <a:r>
              <a:rPr lang="en-US" sz="3600" dirty="0">
                <a:solidFill>
                  <a:srgbClr val="C00000"/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7.</a:t>
            </a:r>
            <a:r>
              <a:rPr lang="th-TH" dirty="0">
                <a:solidFill>
                  <a:schemeClr val="accent6">
                    <a:lumMod val="75000"/>
                  </a:schemeClr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ภาคบริการ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597047" y="884402"/>
            <a:ext cx="13207" cy="5871829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1035091" y="1274320"/>
            <a:ext cx="34062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dirty="0">
                <a:latin typeface="DSN AnuRak" panose="00000400000000000000" pitchFamily="2" charset="-34"/>
                <a:cs typeface="DSN AnuRak" panose="00000400000000000000" pitchFamily="2" charset="-34"/>
              </a:rPr>
              <a:t>เช่น กลุ่มอาชีพช่างไม้ก่อสร้าง  ช่างปูนก่อสร้าง </a:t>
            </a:r>
          </a:p>
          <a:p>
            <a:r>
              <a:rPr lang="th-TH" sz="2000" dirty="0">
                <a:latin typeface="DSN AnuRak" panose="00000400000000000000" pitchFamily="2" charset="-34"/>
                <a:cs typeface="DSN AnuRak" panose="00000400000000000000" pitchFamily="2" charset="-34"/>
              </a:rPr>
              <a:t>ช่างเครื่องเรือน  ช่างสีอาคาร ฯลฯ</a:t>
            </a:r>
            <a:endParaRPr lang="th-TH" sz="2000" dirty="0"/>
          </a:p>
        </p:txBody>
      </p:sp>
      <p:sp>
        <p:nvSpPr>
          <p:cNvPr id="27" name="Rectangle 26"/>
          <p:cNvSpPr/>
          <p:nvPr/>
        </p:nvSpPr>
        <p:spPr>
          <a:xfrm>
            <a:off x="1037632" y="2513373"/>
            <a:ext cx="351558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dirty="0">
                <a:latin typeface="DSN AnuRak" panose="00000400000000000000" pitchFamily="2" charset="-34"/>
                <a:cs typeface="DSN AnuRak" panose="00000400000000000000" pitchFamily="2" charset="-34"/>
              </a:rPr>
              <a:t>เช่น กลุ่มอาชีพช่างยนต์  ช่างเครื่องจักรกลเกษตร</a:t>
            </a:r>
          </a:p>
          <a:p>
            <a:r>
              <a:rPr lang="th-TH" sz="2000" dirty="0">
                <a:latin typeface="DSN AnuRak" panose="00000400000000000000" pitchFamily="2" charset="-34"/>
                <a:cs typeface="DSN AnuRak" panose="00000400000000000000" pitchFamily="2" charset="-34"/>
              </a:rPr>
              <a:t>ช่างเครื่องปรับอากาศรถยนต์  ช่างสีและตัวถังรถยนต์  ช่างซ่อมรถจักรยายนต์  แมคคาทรอ</a:t>
            </a:r>
            <a:r>
              <a:rPr lang="th-TH" sz="2000" dirty="0" err="1">
                <a:latin typeface="DSN AnuRak" panose="00000400000000000000" pitchFamily="2" charset="-34"/>
                <a:cs typeface="DSN AnuRak" panose="00000400000000000000" pitchFamily="2" charset="-34"/>
              </a:rPr>
              <a:t>นิคส์</a:t>
            </a:r>
            <a:endParaRPr lang="th-TH" sz="2000" dirty="0">
              <a:latin typeface="DSN AnuRak" panose="00000400000000000000" pitchFamily="2" charset="-34"/>
              <a:cs typeface="DSN AnuRak" panose="00000400000000000000" pitchFamily="2" charset="-34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84633" y="5740568"/>
            <a:ext cx="34829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dirty="0">
                <a:latin typeface="DSN AnuRak" panose="00000400000000000000" pitchFamily="2" charset="-34"/>
                <a:cs typeface="DSN AnuRak" panose="00000400000000000000" pitchFamily="2" charset="-34"/>
              </a:rPr>
              <a:t>เช่น กลุ่มอาชีพช่างไฟฟ้า  ช่างเครื่องทำความเย็นและปรับอากาศ  ช่างอิเล็คทรอนิคส์  ช่างโทรคมนาคม ช่างคอมพิวเตอร์  ฯลฯ</a:t>
            </a:r>
            <a:endParaRPr lang="th-TH" sz="2000" dirty="0"/>
          </a:p>
        </p:txBody>
      </p:sp>
      <p:sp>
        <p:nvSpPr>
          <p:cNvPr id="29" name="Rectangle 28"/>
          <p:cNvSpPr/>
          <p:nvPr/>
        </p:nvSpPr>
        <p:spPr>
          <a:xfrm>
            <a:off x="5733897" y="1860800"/>
            <a:ext cx="34614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dirty="0">
                <a:latin typeface="DSN AnuRak" panose="00000400000000000000" pitchFamily="2" charset="-34"/>
                <a:cs typeface="DSN AnuRak" panose="00000400000000000000" pitchFamily="2" charset="-34"/>
              </a:rPr>
              <a:t>เช่น กลุ่มอาชีพช่างหัตถศิลป์  ช่างเครื่องประดับ ช่างเครื่องปั้นดินเผา ช่างเครื่องหนัง อุตสาหกรรมสิ่งทอและเครื่องนุ่งห่ม ฯลฯ</a:t>
            </a:r>
            <a:endParaRPr lang="th-TH" sz="2000" dirty="0"/>
          </a:p>
        </p:txBody>
      </p:sp>
      <p:sp>
        <p:nvSpPr>
          <p:cNvPr id="30" name="Rectangle 29"/>
          <p:cNvSpPr/>
          <p:nvPr/>
        </p:nvSpPr>
        <p:spPr>
          <a:xfrm>
            <a:off x="5727707" y="3646227"/>
            <a:ext cx="281494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dirty="0">
                <a:latin typeface="DSN AnuRak" panose="00000400000000000000" pitchFamily="2" charset="-34"/>
                <a:cs typeface="DSN AnuRak" panose="00000400000000000000" pitchFamily="2" charset="-34"/>
              </a:rPr>
              <a:t>เช่น กลุ่มอาชีพกสิกรรม  ปศุสัตว์ ประมง ฯลฯ</a:t>
            </a:r>
            <a:endParaRPr lang="th-TH" sz="2000" dirty="0"/>
          </a:p>
        </p:txBody>
      </p:sp>
      <p:sp>
        <p:nvSpPr>
          <p:cNvPr id="31" name="Rectangle 30"/>
          <p:cNvSpPr/>
          <p:nvPr/>
        </p:nvSpPr>
        <p:spPr>
          <a:xfrm>
            <a:off x="5786764" y="5169386"/>
            <a:ext cx="32040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dirty="0">
                <a:latin typeface="DSN AnuRak" panose="00000400000000000000" pitchFamily="2" charset="-34"/>
                <a:cs typeface="DSN AnuRak" panose="00000400000000000000" pitchFamily="2" charset="-34"/>
              </a:rPr>
              <a:t>เช่น กลุ่มอาชีพภาคบริการ  ธุรกิจด้านความปลอดภัย  ธุรกิจโรงแรมและสถานที่ ฯลฯ</a:t>
            </a:r>
            <a:endParaRPr lang="th-TH" sz="2000" dirty="0"/>
          </a:p>
        </p:txBody>
      </p:sp>
      <p:sp>
        <p:nvSpPr>
          <p:cNvPr id="32" name="Rectangle 31"/>
          <p:cNvSpPr/>
          <p:nvPr/>
        </p:nvSpPr>
        <p:spPr>
          <a:xfrm>
            <a:off x="1021206" y="4001531"/>
            <a:ext cx="30976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dirty="0">
                <a:latin typeface="DSN AnuRak" panose="00000400000000000000" pitchFamily="2" charset="-34"/>
                <a:cs typeface="DSN AnuRak" panose="00000400000000000000" pitchFamily="2" charset="-34"/>
              </a:rPr>
              <a:t>เช่น กลุ่มอาชีพช่างเชื่อม  ช่างประกอบผลิตภัณฑ์โลหะ  ช่างกลโรงงาน ฯลฯ</a:t>
            </a:r>
            <a:endParaRPr lang="th-TH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235580" y="6500192"/>
            <a:ext cx="1905000" cy="457200"/>
          </a:xfrm>
        </p:spPr>
        <p:txBody>
          <a:bodyPr/>
          <a:lstStyle/>
          <a:p>
            <a:fld id="{042AED99-7FB4-404E-8A97-64753DCE42EC}" type="slidenum">
              <a:rPr lang="en-US" sz="1350"/>
              <a:pPr/>
              <a:t>6</a:t>
            </a:fld>
            <a:endParaRPr lang="en-US" dirty="0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8140" y="23785"/>
            <a:ext cx="597667" cy="59210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95820926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07504" y="651534"/>
            <a:ext cx="2160240" cy="6054065"/>
          </a:xfrm>
          <a:prstGeom prst="roundRect">
            <a:avLst>
              <a:gd name="adj" fmla="val 3902"/>
            </a:avLst>
          </a:prstGeom>
          <a:solidFill>
            <a:srgbClr val="FFC00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ฝึกอบรมฝีมือแรงาน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339752" y="651534"/>
            <a:ext cx="2160240" cy="6054065"/>
          </a:xfrm>
          <a:prstGeom prst="roundRect">
            <a:avLst>
              <a:gd name="adj" fmla="val 2557"/>
            </a:avLst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มาตรฐานฝีมือแรงงาน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572000" y="648108"/>
            <a:ext cx="2160240" cy="6054065"/>
          </a:xfrm>
          <a:prstGeom prst="roundRect">
            <a:avLst>
              <a:gd name="adj" fmla="val 4573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รับรองความรู้ความสามารถ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804248" y="648108"/>
            <a:ext cx="2160240" cy="3212940"/>
          </a:xfrm>
          <a:prstGeom prst="roundRect">
            <a:avLst>
              <a:gd name="adj" fmla="val 1886"/>
            </a:avLst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กองทุนพัฒนาฝีมือแรงงาน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07504" y="1052737"/>
            <a:ext cx="2160240" cy="5649438"/>
          </a:xfrm>
          <a:prstGeom prst="roundRect">
            <a:avLst>
              <a:gd name="adj" fmla="val 3902"/>
            </a:avLst>
          </a:prstGeom>
          <a:solidFill>
            <a:srgbClr val="FFFFCC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90420" y="1124744"/>
            <a:ext cx="2064230" cy="1935956"/>
          </a:xfrm>
          <a:prstGeom prst="roundRect">
            <a:avLst>
              <a:gd name="adj" fmla="val 884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ฝึกอบรมฝีมือแรงงาน</a:t>
            </a:r>
          </a:p>
          <a:p>
            <a:pPr marL="174625" marR="0" lvl="0" indent="-1746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หนังสือรับรองผู้สำเร็จการฝึก (วุฒิบัตร)</a:t>
            </a:r>
          </a:p>
          <a:p>
            <a:pPr marL="174625" marR="0" lvl="0" indent="-1746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ฝึกเตรียมเข้าทำงาน</a:t>
            </a:r>
          </a:p>
          <a:p>
            <a:pPr marL="174625" marR="0" lvl="0" indent="-1746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ฝึกยกระดับฝีมือแรงงาน</a:t>
            </a:r>
          </a:p>
          <a:p>
            <a:pPr marL="174625" marR="0" lvl="0" indent="-1746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ฝึกเปลี่ยนสาขาอาชีพ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02274" y="3210057"/>
            <a:ext cx="2064230" cy="2056246"/>
          </a:xfrm>
          <a:prstGeom prst="roundRect">
            <a:avLst>
              <a:gd name="adj" fmla="val 893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ศูนย์ฝึกอบรมแรงงาน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(ผู้ดำเนินการฝึก)</a:t>
            </a:r>
            <a:endParaRPr kumimoji="0" lang="th-TH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74625" marR="0" lvl="0" indent="-1746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ใบอนุญาตจัดตั้งศูนย์ฝึกอบรมฝีมือแรงงาน</a:t>
            </a:r>
          </a:p>
          <a:p>
            <a:pPr marL="174625" marR="0" lvl="0" indent="-1746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หนังสือรับรองให้แก่ผู้สำเร็จการฝึก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2360234" y="1052737"/>
            <a:ext cx="2160240" cy="5667378"/>
          </a:xfrm>
          <a:prstGeom prst="roundRect">
            <a:avLst>
              <a:gd name="adj" fmla="val 2557"/>
            </a:avLst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05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2458525" y="1124744"/>
            <a:ext cx="1969459" cy="5505420"/>
            <a:chOff x="2433360" y="1139260"/>
            <a:chExt cx="1969459" cy="5505420"/>
          </a:xfrm>
        </p:grpSpPr>
        <p:sp>
          <p:nvSpPr>
            <p:cNvPr id="8" name="Rounded Rectangle 7"/>
            <p:cNvSpPr/>
            <p:nvPr/>
          </p:nvSpPr>
          <p:spPr>
            <a:xfrm>
              <a:off x="2433360" y="1139260"/>
              <a:ext cx="1968219" cy="1769210"/>
            </a:xfrm>
            <a:prstGeom prst="roundRect">
              <a:avLst>
                <a:gd name="adj" fmla="val 4868"/>
              </a:avLst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มาตรฐานฝีมือแรงงานแห่งชาติ</a:t>
              </a:r>
            </a:p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มาตรฐานฝีมือแรงงานของผู้ประกอบอาชีพ</a:t>
              </a:r>
            </a:p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มาตรฐานฝีมือคนหางานเพื่อไปทำงาน ตปท.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2433360" y="5083225"/>
              <a:ext cx="1968219" cy="1561455"/>
            </a:xfrm>
            <a:prstGeom prst="roundRect">
              <a:avLst>
                <a:gd name="adj" fmla="val 9329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ศูนย์ทดสอบมาตรฐานฝีมือแรงงาน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th-TH" sz="2000" b="1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(ผู้ดำเนินการทดสอบฯ)</a:t>
              </a:r>
              <a:endPara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  <a:p>
              <a:pPr marL="115888" marR="0" lvl="0" indent="-115888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เครื่องหมายศูนย์ทดสอบฯ</a:t>
              </a:r>
            </a:p>
            <a:p>
              <a:pPr marL="115888" marR="0" lvl="0" indent="-115888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ใบอนุญาตดำเนินการศูนย์ฯ</a:t>
              </a:r>
              <a:endPara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2433360" y="2979192"/>
              <a:ext cx="1968219" cy="1252756"/>
            </a:xfrm>
            <a:prstGeom prst="roundRect">
              <a:avLst>
                <a:gd name="adj" fmla="val 5761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ทดสอบมาตรฐานฝีมือแรงงาน</a:t>
              </a:r>
            </a:p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หนังสือรับรองผ่านการทดสอบมาตรฐานฝีมือฯ</a:t>
              </a: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2434600" y="4307612"/>
              <a:ext cx="1968219" cy="720080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เครื่องหมายมาตรฐานฝีมือแรงงานแห่งชาติ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21" name="Rounded Rectangle 20"/>
          <p:cNvSpPr/>
          <p:nvPr/>
        </p:nvSpPr>
        <p:spPr>
          <a:xfrm>
            <a:off x="4572000" y="1063825"/>
            <a:ext cx="2160240" cy="5638349"/>
          </a:xfrm>
          <a:prstGeom prst="roundRect">
            <a:avLst>
              <a:gd name="adj" fmla="val 4573"/>
            </a:avLst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642014" y="1124744"/>
            <a:ext cx="1977662" cy="4055548"/>
            <a:chOff x="-2938346" y="1014377"/>
            <a:chExt cx="1977662" cy="4055548"/>
          </a:xfrm>
        </p:grpSpPr>
        <p:sp>
          <p:nvSpPr>
            <p:cNvPr id="9" name="Rounded Rectangle 8"/>
            <p:cNvSpPr/>
            <p:nvPr/>
          </p:nvSpPr>
          <p:spPr>
            <a:xfrm>
              <a:off x="-2938346" y="1014377"/>
              <a:ext cx="1968219" cy="2363215"/>
            </a:xfrm>
            <a:prstGeom prst="roundRect">
              <a:avLst>
                <a:gd name="adj" fmla="val 4596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ศูนย์ประเมินความรู้ความสามารถ</a:t>
              </a:r>
            </a:p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th-TH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หนังสือรับรองการเป็นศูนย์ประเมินฯ</a:t>
              </a:r>
            </a:p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th-TH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ผู้ประเมินความรู้ฯ</a:t>
              </a:r>
            </a:p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th-TH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หนังสือรับรองการขึ้นทะเบียนผู้ประเมิน</a:t>
              </a:r>
            </a:p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-2928903" y="3525304"/>
              <a:ext cx="1968219" cy="1544621"/>
            </a:xfrm>
            <a:prstGeom prst="roundRect">
              <a:avLst>
                <a:gd name="adj" fmla="val 5606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th-TH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สมุดประจำตัว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th-TH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การประเมินความรู้ความสามารถ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th-TH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หนังสือรับรองความรู้ความสามารถ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23" name="Rounded Rectangle 22"/>
          <p:cNvSpPr/>
          <p:nvPr/>
        </p:nvSpPr>
        <p:spPr>
          <a:xfrm>
            <a:off x="6804248" y="1040162"/>
            <a:ext cx="2160240" cy="2820886"/>
          </a:xfrm>
          <a:prstGeom prst="roundRect">
            <a:avLst>
              <a:gd name="adj" fmla="val 1886"/>
            </a:avLst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924261" y="1331617"/>
            <a:ext cx="1968219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รับรองหลักสูตรตาม พ.ร.บ.ฯ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924261" y="2996952"/>
            <a:ext cx="1968219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เงินกู้ เงินช่วยเหลือหรืออุดหนุน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900258" y="2156047"/>
            <a:ext cx="1968219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เงินสมทบกองทุนฯ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4662377" y="5265914"/>
            <a:ext cx="1968219" cy="1260013"/>
          </a:xfrm>
          <a:prstGeom prst="roundRect">
            <a:avLst>
              <a:gd name="adj" fmla="val 5606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ครื่องหมายที่แสดงให้เห็นว่าเป็นผู้ประกอบกิจการซึ่งจ้างงานผู้ได้รับหนังสือรับรองความรู้ความสามารถ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4098" name="Picture 2" descr="à¸à¸¥à¸à¸²à¸£à¸à¹à¸à¸«à¸²à¸£à¸¹à¸à¸ à¸²à¸à¸ªà¸³à¸«à¸£à¸±à¸ à¹à¸à¸£à¸·à¹à¸­à¸à¸«à¸¡à¸²à¸¢à¸à¸¶à¹à¸à¹à¸ªà¸à¸à¸à¸¹à¹à¸§à¹à¸²à¸à¹à¸²à¸à¹à¸à¹à¹à¸£à¸à¸à¸²à¸à¸à¸µà¹à¹à¸à¹à¸£à¸±à¸à¸à¸²à¸£à¸£à¸±à¸à¸£à¸­à¸à¸à¸§à¸²à¸¡à¸£à¸¹à¹à¸à¸§à¸²à¸¡à¸ªà¸²à¸¡à¸²à¸£à¸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748" y="4289440"/>
            <a:ext cx="799729" cy="7108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2617" y="3967615"/>
            <a:ext cx="1010956" cy="1389343"/>
          </a:xfrm>
          <a:prstGeom prst="rect">
            <a:avLst/>
          </a:prstGeom>
        </p:spPr>
      </p:pic>
      <p:pic>
        <p:nvPicPr>
          <p:cNvPr id="4100" name="Picture 4" descr="à¸à¸¥à¸à¸²à¸£à¸à¹à¸à¸«à¸²à¸£à¸¹à¸à¸ à¸²à¸à¸ªà¸³à¸«à¸£à¸±à¸ à¹à¸à¸£à¸·à¹à¸­à¸à¸«à¸¡à¸²à¸¢à¸¨à¸¹à¸à¸¢à¹à¸à¸à¸ªà¸­à¸à¸¡à¸²à¸à¸£à¸à¸²à¸à¸à¸µà¸¡à¸·à¸­à¹à¸£à¸à¸à¸²à¸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538" y="5446031"/>
            <a:ext cx="1877522" cy="132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002" y="5441176"/>
            <a:ext cx="1642890" cy="1158134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190420" y="72008"/>
            <a:ext cx="8774068" cy="54868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ศัพท์ที่พบในกระบวนการพัฒนาฝีมือแรงงาน กรมพัฒนาฝีมือแรงงาน</a:t>
            </a:r>
            <a:endParaRPr lang="en-US" sz="32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Slide Number Placeholder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AFE9F3B-A239-435F-9EBE-7D267E7453BC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ngsana New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352971900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ounded Rectangle 26"/>
          <p:cNvSpPr/>
          <p:nvPr/>
        </p:nvSpPr>
        <p:spPr>
          <a:xfrm>
            <a:off x="3491880" y="836712"/>
            <a:ext cx="5563915" cy="5949280"/>
          </a:xfrm>
          <a:prstGeom prst="roundRect">
            <a:avLst>
              <a:gd name="adj" fmla="val 3885"/>
            </a:avLst>
          </a:prstGeom>
          <a:solidFill>
            <a:schemeClr val="bg1"/>
          </a:solidFill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6"/>
          <p:cNvSpPr txBox="1">
            <a:spLocks noChangeArrowheads="1"/>
          </p:cNvSpPr>
          <p:nvPr/>
        </p:nvSpPr>
        <p:spPr bwMode="auto">
          <a:xfrm>
            <a:off x="3563888" y="921290"/>
            <a:ext cx="1625523" cy="1055608"/>
          </a:xfrm>
          <a:prstGeom prst="roundRect">
            <a:avLst>
              <a:gd name="adj" fmla="val 11167"/>
            </a:avLst>
          </a:prstGeom>
          <a:pattFill prst="dkUpDiag">
            <a:fgClr>
              <a:schemeClr val="accent4">
                <a:lumMod val="40000"/>
                <a:lumOff val="60000"/>
              </a:schemeClr>
            </a:fgClr>
            <a:bgClr>
              <a:schemeClr val="bg1"/>
            </a:bgClr>
          </a:patt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"/>
              <a:defRPr sz="3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"/>
              <a:defRPr sz="26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rgbClr val="FF953E"/>
              </a:buClr>
              <a:buFont typeface="Wingdings 2" panose="05020102010507070707" pitchFamily="18" charset="2"/>
              <a:buChar char="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F8BD52"/>
              </a:buClr>
              <a:buFont typeface="Wingdings 2" panose="05020102010507070707" pitchFamily="18" charset="2"/>
              <a:buChar char=""/>
              <a:defRPr sz="2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มาตรฐานฝีมือแรงงาน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TextBox 8"/>
          <p:cNvSpPr txBox="1">
            <a:spLocks noChangeArrowheads="1"/>
          </p:cNvSpPr>
          <p:nvPr/>
        </p:nvSpPr>
        <p:spPr bwMode="auto">
          <a:xfrm>
            <a:off x="3690318" y="2463597"/>
            <a:ext cx="2744788" cy="1191816"/>
          </a:xfrm>
          <a:prstGeom prst="roundRect">
            <a:avLst/>
          </a:prstGeom>
          <a:pattFill prst="dkUpDiag">
            <a:fgClr>
              <a:schemeClr val="accent4">
                <a:lumMod val="40000"/>
                <a:lumOff val="60000"/>
              </a:schemeClr>
            </a:fgClr>
            <a:bgClr>
              <a:schemeClr val="bg1"/>
            </a:bgClr>
          </a:patt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"/>
              <a:defRPr sz="3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"/>
              <a:defRPr sz="26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rgbClr val="FF953E"/>
              </a:buClr>
              <a:buFont typeface="Wingdings 2" panose="05020102010507070707" pitchFamily="18" charset="2"/>
              <a:buChar char="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F8BD52"/>
              </a:buClr>
              <a:buFont typeface="Wingdings 2" panose="05020102010507070707" pitchFamily="18" charset="2"/>
              <a:buChar char=""/>
              <a:defRPr sz="2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ทดสอบมาตรฐานฝีมือแรงงาน</a:t>
            </a: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ลูกศรลง 13"/>
          <p:cNvSpPr/>
          <p:nvPr/>
        </p:nvSpPr>
        <p:spPr>
          <a:xfrm>
            <a:off x="4766458" y="2137366"/>
            <a:ext cx="393700" cy="222250"/>
          </a:xfrm>
          <a:prstGeom prst="downArrow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SarabunPSK"/>
              <a:ea typeface="+mn-ea"/>
              <a:cs typeface="LilyUPC" panose="020B0604020202020204" pitchFamily="34" charset="-34"/>
            </a:endParaRPr>
          </a:p>
        </p:txBody>
      </p:sp>
      <p:sp>
        <p:nvSpPr>
          <p:cNvPr id="5" name="ลูกศรขวา 14"/>
          <p:cNvSpPr/>
          <p:nvPr/>
        </p:nvSpPr>
        <p:spPr>
          <a:xfrm>
            <a:off x="6409535" y="1196752"/>
            <a:ext cx="549275" cy="749300"/>
          </a:xfrm>
          <a:prstGeom prst="rightArrow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SarabunPSK"/>
              <a:ea typeface="+mn-ea"/>
              <a:cs typeface="LilyUPC" panose="020B0604020202020204" pitchFamily="34" charset="-34"/>
            </a:endParaRPr>
          </a:p>
        </p:txBody>
      </p:sp>
      <p:sp>
        <p:nvSpPr>
          <p:cNvPr id="6" name="ลูกศรลง 15"/>
          <p:cNvSpPr/>
          <p:nvPr/>
        </p:nvSpPr>
        <p:spPr>
          <a:xfrm>
            <a:off x="7705679" y="2138159"/>
            <a:ext cx="457200" cy="442913"/>
          </a:xfrm>
          <a:prstGeom prst="downArrow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SarabunPSK"/>
              <a:ea typeface="+mn-ea"/>
              <a:cs typeface="LilyUPC" panose="020B0604020202020204" pitchFamily="34" charset="-34"/>
            </a:endParaRPr>
          </a:p>
        </p:txBody>
      </p:sp>
      <p:sp>
        <p:nvSpPr>
          <p:cNvPr id="9" name="ลูกศรโค้งขึ้น 22"/>
          <p:cNvSpPr/>
          <p:nvPr/>
        </p:nvSpPr>
        <p:spPr>
          <a:xfrm>
            <a:off x="6194414" y="3476924"/>
            <a:ext cx="1828667" cy="1078993"/>
          </a:xfrm>
          <a:prstGeom prst="bentUpArrow">
            <a:avLst>
              <a:gd name="adj1" fmla="val 12097"/>
              <a:gd name="adj2" fmla="val 10530"/>
              <a:gd name="adj3" fmla="val 29309"/>
            </a:avLst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SarabunPSK"/>
              <a:ea typeface="+mn-ea"/>
              <a:cs typeface="LilyUPC" panose="020B0604020202020204" pitchFamily="34" charset="-34"/>
            </a:endParaRPr>
          </a:p>
        </p:txBody>
      </p:sp>
      <p:sp>
        <p:nvSpPr>
          <p:cNvPr id="12" name="TextBox 31"/>
          <p:cNvSpPr txBox="1">
            <a:spLocks noChangeArrowheads="1"/>
          </p:cNvSpPr>
          <p:nvPr/>
        </p:nvSpPr>
        <p:spPr bwMode="auto">
          <a:xfrm>
            <a:off x="6985599" y="908720"/>
            <a:ext cx="2014537" cy="1055608"/>
          </a:xfrm>
          <a:prstGeom prst="roundRect">
            <a:avLst/>
          </a:prstGeom>
          <a:pattFill prst="dkUpDiag">
            <a:fgClr>
              <a:schemeClr val="accent4">
                <a:lumMod val="40000"/>
                <a:lumOff val="60000"/>
              </a:schemeClr>
            </a:fgClr>
            <a:bgClr>
              <a:schemeClr val="bg1"/>
            </a:bgClr>
          </a:patt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"/>
              <a:defRPr sz="3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"/>
              <a:defRPr sz="26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rgbClr val="FF953E"/>
              </a:buClr>
              <a:buFont typeface="Wingdings 2" panose="05020102010507070707" pitchFamily="18" charset="2"/>
              <a:buChar char="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F8BD52"/>
              </a:buClr>
              <a:buFont typeface="Wingdings 2" panose="05020102010507070707" pitchFamily="18" charset="2"/>
              <a:buChar char=""/>
              <a:defRPr sz="2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การจัดทำหลักสูตรฝึกอบรม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TextBox 35"/>
          <p:cNvSpPr txBox="1">
            <a:spLocks noChangeArrowheads="1"/>
          </p:cNvSpPr>
          <p:nvPr/>
        </p:nvSpPr>
        <p:spPr bwMode="auto">
          <a:xfrm>
            <a:off x="7201623" y="2664495"/>
            <a:ext cx="1676400" cy="578882"/>
          </a:xfrm>
          <a:prstGeom prst="roundRect">
            <a:avLst/>
          </a:prstGeom>
          <a:pattFill prst="dkUpDiag">
            <a:fgClr>
              <a:schemeClr val="accent4">
                <a:lumMod val="40000"/>
                <a:lumOff val="60000"/>
              </a:schemeClr>
            </a:fgClr>
            <a:bgClr>
              <a:schemeClr val="bg1"/>
            </a:bgClr>
          </a:patt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"/>
              <a:defRPr sz="3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"/>
              <a:defRPr sz="26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rgbClr val="FF953E"/>
              </a:buClr>
              <a:buFont typeface="Wingdings 2" panose="05020102010507070707" pitchFamily="18" charset="2"/>
              <a:buChar char="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F8BD52"/>
              </a:buClr>
              <a:buFont typeface="Wingdings 2" panose="05020102010507070707" pitchFamily="18" charset="2"/>
              <a:buChar char=""/>
              <a:defRPr sz="2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การฝึกอบรม</a:t>
            </a:r>
            <a:endParaRPr kumimoji="0" lang="en-US" altLang="en-US" sz="28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extBox 50"/>
          <p:cNvSpPr txBox="1">
            <a:spLocks noChangeArrowheads="1"/>
          </p:cNvSpPr>
          <p:nvPr/>
        </p:nvSpPr>
        <p:spPr bwMode="auto">
          <a:xfrm>
            <a:off x="3580086" y="5630258"/>
            <a:ext cx="3008138" cy="1055608"/>
          </a:xfrm>
          <a:prstGeom prst="roundRect">
            <a:avLst/>
          </a:prstGeom>
          <a:pattFill prst="dkUpDiag">
            <a:fgClr>
              <a:schemeClr val="accent4">
                <a:lumMod val="40000"/>
                <a:lumOff val="60000"/>
              </a:schemeClr>
            </a:fgClr>
            <a:bgClr>
              <a:schemeClr val="bg1"/>
            </a:bgClr>
          </a:patt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"/>
              <a:defRPr sz="3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"/>
              <a:defRPr sz="26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rgbClr val="FF953E"/>
              </a:buClr>
              <a:buFont typeface="Wingdings 2" panose="05020102010507070707" pitchFamily="18" charset="2"/>
              <a:buChar char="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F8BD52"/>
              </a:buClr>
              <a:buFont typeface="Wingdings 2" panose="05020102010507070707" pitchFamily="18" charset="2"/>
              <a:buChar char=""/>
              <a:defRPr sz="2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การปรับค่าจ้างตามมาตรฐานฝีมือแรงงาน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ลูกศรลง 53"/>
          <p:cNvSpPr/>
          <p:nvPr/>
        </p:nvSpPr>
        <p:spPr>
          <a:xfrm>
            <a:off x="4846550" y="5056599"/>
            <a:ext cx="511176" cy="505505"/>
          </a:xfrm>
          <a:prstGeom prst="downArrow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SarabunPSK"/>
              <a:ea typeface="+mn-ea"/>
              <a:cs typeface="LilyUPC" panose="020B0604020202020204" pitchFamily="34" charset="-34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179512" y="836712"/>
            <a:ext cx="3183705" cy="5976664"/>
            <a:chOff x="251520" y="548680"/>
            <a:chExt cx="3183705" cy="5976664"/>
          </a:xfrm>
        </p:grpSpPr>
        <p:sp>
          <p:nvSpPr>
            <p:cNvPr id="21" name="Rectangle 20"/>
            <p:cNvSpPr/>
            <p:nvPr/>
          </p:nvSpPr>
          <p:spPr>
            <a:xfrm>
              <a:off x="251520" y="548680"/>
              <a:ext cx="3183705" cy="5976664"/>
            </a:xfrm>
            <a:prstGeom prst="rect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th-TH" sz="11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algn="ctr"/>
              <a:r>
                <a:rPr lang="th-TH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แนวคิดการพัฒนาฝีมือแรงงาน</a:t>
              </a:r>
              <a:endPara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365559" y="1340768"/>
              <a:ext cx="2909938" cy="1246763"/>
            </a:xfrm>
            <a:prstGeom prst="roundRect">
              <a:avLst>
                <a:gd name="adj" fmla="val 7292"/>
              </a:avLst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>
              <a:spAutoFit/>
            </a:bodyPr>
            <a:lstStyle/>
            <a:p>
              <a:pPr algn="ctr"/>
              <a:r>
                <a:rPr lang="th-TH" sz="24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เกณฑ์ที่ทำให้แรงงานมีความรู้ ทักษะ ทัศนคติที่ดีในการทำงาน</a:t>
              </a:r>
            </a:p>
            <a:p>
              <a:pPr algn="ctr"/>
              <a:r>
                <a:rPr lang="th-TH" sz="24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(มาตรฐานฝีมือแรงงาน)</a:t>
              </a:r>
              <a:endParaRPr lang="en-US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77526" y="2641879"/>
              <a:ext cx="2909938" cy="1246763"/>
            </a:xfrm>
            <a:prstGeom prst="roundRect">
              <a:avLst>
                <a:gd name="adj" fmla="val 7292"/>
              </a:avLst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>
              <a:spAutoFit/>
            </a:bodyPr>
            <a:lstStyle/>
            <a:p>
              <a:pPr algn="ctr"/>
              <a:r>
                <a:rPr lang="th-TH" sz="24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นำไปสร้างเป็นหลักสูตร</a:t>
              </a:r>
            </a:p>
            <a:p>
              <a:pPr algn="ctr"/>
              <a:r>
                <a:rPr lang="th-TH" sz="24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การฝึกอบรม</a:t>
              </a:r>
            </a:p>
            <a:p>
              <a:pPr algn="ctr"/>
              <a:r>
                <a:rPr lang="th-TH" sz="24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(หลักสูตรการฝึกอบรมแรงงาน)</a:t>
              </a:r>
              <a:endParaRPr lang="en-US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351731" y="3911407"/>
              <a:ext cx="2909938" cy="1246763"/>
            </a:xfrm>
            <a:prstGeom prst="roundRect">
              <a:avLst>
                <a:gd name="adj" fmla="val 7292"/>
              </a:avLst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>
              <a:spAutoFit/>
            </a:bodyPr>
            <a:lstStyle/>
            <a:p>
              <a:pPr algn="ctr"/>
              <a:r>
                <a:rPr lang="th-TH" sz="24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ทำสอบความรู้ ความสามารถและทัศนคติที่ดีในการทำงาน</a:t>
              </a:r>
            </a:p>
            <a:p>
              <a:pPr algn="ctr"/>
              <a:r>
                <a:rPr lang="th-TH" sz="24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(ทดสอบมาตรฐานฝีมือแรงงาน)</a:t>
              </a:r>
              <a:endParaRPr lang="en-US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65918" y="5206573"/>
              <a:ext cx="2909938" cy="1246763"/>
            </a:xfrm>
            <a:prstGeom prst="roundRect">
              <a:avLst>
                <a:gd name="adj" fmla="val 7292"/>
              </a:avLst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>
              <a:spAutoFit/>
            </a:bodyPr>
            <a:lstStyle/>
            <a:p>
              <a:pPr algn="ctr"/>
              <a:r>
                <a:rPr lang="th-TH" sz="24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จัดฝึกอบรมในประเด็นที่ไม่ผ่านการทดสอบ</a:t>
              </a:r>
            </a:p>
            <a:p>
              <a:pPr algn="ctr"/>
              <a:r>
                <a:rPr lang="th-TH" sz="24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(ฝึกอบรมฝึมือแรงงาน</a:t>
              </a:r>
              <a:endParaRPr lang="en-US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23" name="Flowchart: Decision 22"/>
          <p:cNvSpPr/>
          <p:nvPr/>
        </p:nvSpPr>
        <p:spPr>
          <a:xfrm>
            <a:off x="3969743" y="3967039"/>
            <a:ext cx="2177331" cy="1021407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/>
              <a:t>ผลการทดสอบ</a:t>
            </a:r>
            <a:endParaRPr lang="en-US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4042210" y="4979678"/>
            <a:ext cx="1151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dirty="0"/>
              <a:t>ผ่าน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6360598" y="3596651"/>
            <a:ext cx="1151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dirty="0"/>
              <a:t>ใม่ผ่าน</a:t>
            </a:r>
            <a:endParaRPr lang="en-US" dirty="0"/>
          </a:p>
        </p:txBody>
      </p:sp>
      <p:sp>
        <p:nvSpPr>
          <p:cNvPr id="26" name="ลูกศรลง 13"/>
          <p:cNvSpPr/>
          <p:nvPr/>
        </p:nvSpPr>
        <p:spPr>
          <a:xfrm>
            <a:off x="4846550" y="3728554"/>
            <a:ext cx="393700" cy="222250"/>
          </a:xfrm>
          <a:prstGeom prst="downArrow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SarabunPSK"/>
              <a:ea typeface="+mn-ea"/>
              <a:cs typeface="LilyUPC" panose="020B0604020202020204" pitchFamily="34" charset="-34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79512" y="72008"/>
            <a:ext cx="8848080" cy="692696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>
                <a:effectLst>
                  <a:glow rad="241300">
                    <a:schemeClr val="tx1">
                      <a:alpha val="71000"/>
                    </a:schemeClr>
                  </a:glow>
                </a:effectLst>
                <a:latin typeface="TH Fah kwang" panose="02000506000000020004" pitchFamily="2" charset="-34"/>
                <a:cs typeface="TH Fah kwang" panose="02000506000000020004" pitchFamily="2" charset="-34"/>
              </a:rPr>
              <a:t>การพัฒนาฝีมือแรงงาน</a:t>
            </a:r>
            <a:endParaRPr lang="en-US" sz="3600" b="1" dirty="0">
              <a:effectLst>
                <a:glow rad="241300">
                  <a:schemeClr val="tx1">
                    <a:alpha val="71000"/>
                  </a:schemeClr>
                </a:glow>
              </a:effectLst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29" name="TextBox 31"/>
          <p:cNvSpPr txBox="1">
            <a:spLocks noChangeArrowheads="1"/>
          </p:cNvSpPr>
          <p:nvPr/>
        </p:nvSpPr>
        <p:spPr bwMode="auto">
          <a:xfrm>
            <a:off x="6754143" y="4789464"/>
            <a:ext cx="2014537" cy="1055608"/>
          </a:xfrm>
          <a:prstGeom prst="roundRect">
            <a:avLst/>
          </a:prstGeom>
          <a:blipFill>
            <a:blip r:embed="rId2"/>
            <a:stretch>
              <a:fillRect/>
            </a:stretch>
          </a:blip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"/>
              <a:defRPr sz="3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"/>
              <a:defRPr sz="26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rgbClr val="FF953E"/>
              </a:buClr>
              <a:buFont typeface="Wingdings 2" panose="05020102010507070707" pitchFamily="18" charset="2"/>
              <a:buChar char="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F8BD52"/>
              </a:buClr>
              <a:buFont typeface="Wingdings 2" panose="05020102010507070707" pitchFamily="18" charset="2"/>
              <a:buChar char=""/>
              <a:defRPr sz="2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รับรองความรู้ความสามารถ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5261419" y="924955"/>
            <a:ext cx="1118863" cy="1064776"/>
          </a:xfrm>
          <a:prstGeom prst="roundRect">
            <a:avLst>
              <a:gd name="adj" fmla="val 8417"/>
            </a:avLst>
          </a:prstGeom>
          <a:pattFill prst="dkUpDiag">
            <a:fgClr>
              <a:schemeClr val="accent4">
                <a:lumMod val="40000"/>
                <a:lumOff val="60000"/>
              </a:schemeClr>
            </a:fgClr>
            <a:bgClr>
              <a:schemeClr val="bg1"/>
            </a:bgClr>
          </a:patt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"/>
              <a:defRPr sz="3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"/>
              <a:defRPr sz="26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rgbClr val="FF953E"/>
              </a:buClr>
              <a:buFont typeface="Wingdings 2" panose="05020102010507070707" pitchFamily="18" charset="2"/>
              <a:buChar char="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F8BD52"/>
              </a:buClr>
              <a:buFont typeface="Wingdings 2" panose="05020102010507070707" pitchFamily="18" charset="2"/>
              <a:buChar char=""/>
              <a:defRPr sz="2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15888" marR="0" lvl="0" indent="-1158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แห่งชาติ</a:t>
            </a:r>
          </a:p>
          <a:p>
            <a:pPr marL="115888" marR="0" lvl="0" indent="-1158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alt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ผู้ประกอบอาชีพ</a:t>
            </a: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12" y="150529"/>
            <a:ext cx="535653" cy="53565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468" y="5883589"/>
            <a:ext cx="867853" cy="86785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265" y="150528"/>
            <a:ext cx="535653" cy="53565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918" y="140118"/>
            <a:ext cx="535653" cy="53565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73" y="154538"/>
            <a:ext cx="535653" cy="53565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227" b="89409" l="13636" r="90000">
                        <a14:foregroundMark x1="60227" y1="62808" x2="60227" y2="62808"/>
                        <a14:foregroundMark x1="30455" y1="18227" x2="13636" y2="45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081" y="28174"/>
            <a:ext cx="906774" cy="83670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88156" y="4000050"/>
            <a:ext cx="354647" cy="3926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19641" y="4038567"/>
            <a:ext cx="354647" cy="39263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86107" y="4029273"/>
            <a:ext cx="354647" cy="3926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36331" y="4047862"/>
            <a:ext cx="354647" cy="39263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41728" y="4029473"/>
            <a:ext cx="354647" cy="39263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77230" y="3971573"/>
            <a:ext cx="354647" cy="3926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3696" y="3962279"/>
            <a:ext cx="354647" cy="392633"/>
          </a:xfrm>
          <a:prstGeom prst="rect">
            <a:avLst/>
          </a:prstGeom>
        </p:spPr>
      </p:pic>
      <p:pic>
        <p:nvPicPr>
          <p:cNvPr id="1026" name="Picture 2" descr="à¸à¸¥à¸à¸²à¸£à¸à¹à¸à¸«à¸²à¸£à¸¹à¸à¸ à¸²à¸à¸ªà¸³à¸«à¸£à¸±à¸ à¹à¸£à¸à¹à¸£à¸µà¸¢à¸ à¸à¸²à¸£à¹à¸à¸¹à¸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9460" y="3519300"/>
            <a:ext cx="728722" cy="64314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56376" y="3999019"/>
            <a:ext cx="286482" cy="31716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26219" y="3933056"/>
            <a:ext cx="286482" cy="317167"/>
          </a:xfrm>
          <a:prstGeom prst="rect">
            <a:avLst/>
          </a:prstGeom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0B8BBF-B726-4059-B383-9DD8AE6C095F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36477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80851" y="203365"/>
            <a:ext cx="8783637" cy="1209411"/>
            <a:chOff x="106359" y="566680"/>
            <a:chExt cx="8783637" cy="1368153"/>
          </a:xfrm>
        </p:grpSpPr>
        <p:sp>
          <p:nvSpPr>
            <p:cNvPr id="4" name="Flowchart: Off-page Connector 3"/>
            <p:cNvSpPr/>
            <p:nvPr/>
          </p:nvSpPr>
          <p:spPr>
            <a:xfrm rot="10800000">
              <a:off x="106359" y="566680"/>
              <a:ext cx="8783637" cy="1368153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10000 w 10000"/>
                <a:gd name="connsiteY2" fmla="*/ 8000 h 10000"/>
                <a:gd name="connsiteX3" fmla="*/ 5000 w 10000"/>
                <a:gd name="connsiteY3" fmla="*/ 10000 h 10000"/>
                <a:gd name="connsiteX4" fmla="*/ 0 w 10000"/>
                <a:gd name="connsiteY4" fmla="*/ 8000 h 10000"/>
                <a:gd name="connsiteX5" fmla="*/ 0 w 10000"/>
                <a:gd name="connsiteY5" fmla="*/ 0 h 10000"/>
                <a:gd name="connsiteX0" fmla="*/ 0 w 10000"/>
                <a:gd name="connsiteY0" fmla="*/ 0 h 13153"/>
                <a:gd name="connsiteX1" fmla="*/ 10000 w 10000"/>
                <a:gd name="connsiteY1" fmla="*/ 0 h 13153"/>
                <a:gd name="connsiteX2" fmla="*/ 10000 w 10000"/>
                <a:gd name="connsiteY2" fmla="*/ 8000 h 13153"/>
                <a:gd name="connsiteX3" fmla="*/ 4901 w 10000"/>
                <a:gd name="connsiteY3" fmla="*/ 13153 h 13153"/>
                <a:gd name="connsiteX4" fmla="*/ 0 w 10000"/>
                <a:gd name="connsiteY4" fmla="*/ 8000 h 13153"/>
                <a:gd name="connsiteX5" fmla="*/ 0 w 10000"/>
                <a:gd name="connsiteY5" fmla="*/ 0 h 13153"/>
                <a:gd name="connsiteX0" fmla="*/ 0 w 10000"/>
                <a:gd name="connsiteY0" fmla="*/ 0 h 16321"/>
                <a:gd name="connsiteX1" fmla="*/ 10000 w 10000"/>
                <a:gd name="connsiteY1" fmla="*/ 0 h 16321"/>
                <a:gd name="connsiteX2" fmla="*/ 10000 w 10000"/>
                <a:gd name="connsiteY2" fmla="*/ 8000 h 16321"/>
                <a:gd name="connsiteX3" fmla="*/ 4901 w 10000"/>
                <a:gd name="connsiteY3" fmla="*/ 16321 h 16321"/>
                <a:gd name="connsiteX4" fmla="*/ 0 w 10000"/>
                <a:gd name="connsiteY4" fmla="*/ 8000 h 16321"/>
                <a:gd name="connsiteX5" fmla="*/ 0 w 10000"/>
                <a:gd name="connsiteY5" fmla="*/ 0 h 16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6321">
                  <a:moveTo>
                    <a:pt x="0" y="0"/>
                  </a:moveTo>
                  <a:lnTo>
                    <a:pt x="10000" y="0"/>
                  </a:lnTo>
                  <a:lnTo>
                    <a:pt x="10000" y="8000"/>
                  </a:lnTo>
                  <a:lnTo>
                    <a:pt x="4901" y="16321"/>
                  </a:lnTo>
                  <a:lnTo>
                    <a:pt x="0" y="80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wordArtVert" rtlCol="0" anchor="ctr"/>
            <a:lstStyle/>
            <a:p>
              <a:pPr algn="ctr"/>
              <a:endParaRPr lang="en-US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96776" y="892518"/>
              <a:ext cx="835044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>
                  <a:solidFill>
                    <a:schemeClr val="bg1"/>
                  </a:solidFill>
                  <a:effectLst>
                    <a:glow rad="139700">
                      <a:srgbClr val="663300">
                        <a:alpha val="40000"/>
                      </a:srgbClr>
                    </a:glo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กรมพัฒนาฝีมือแรงงาน</a:t>
              </a:r>
            </a:p>
            <a:p>
              <a:pPr algn="ctr"/>
              <a:r>
                <a:rPr lang="th-TH" b="1" dirty="0">
                  <a:solidFill>
                    <a:schemeClr val="bg1"/>
                  </a:solidFill>
                  <a:effectLst>
                    <a:glow rad="139700">
                      <a:srgbClr val="663300">
                        <a:alpha val="40000"/>
                      </a:srgbClr>
                    </a:glo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เป็นหน่วยงานพัฒนาทรัพยากรมนุษย์ของประเทศ </a:t>
              </a:r>
              <a:r>
                <a:rPr lang="en-US" b="1" dirty="0">
                  <a:solidFill>
                    <a:schemeClr val="bg1"/>
                  </a:solidFill>
                  <a:effectLst>
                    <a:glow rad="139700">
                      <a:srgbClr val="663300">
                        <a:alpha val="40000"/>
                      </a:srgbClr>
                    </a:glo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lang="th-TH" b="1" dirty="0">
                  <a:solidFill>
                    <a:schemeClr val="bg1"/>
                  </a:solidFill>
                  <a:effectLst>
                    <a:glow rad="139700">
                      <a:srgbClr val="663300">
                        <a:alpha val="40000"/>
                      </a:srgbClr>
                    </a:glo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(</a:t>
              </a:r>
              <a:r>
                <a:rPr lang="en-US" b="1" dirty="0">
                  <a:solidFill>
                    <a:schemeClr val="bg1"/>
                  </a:solidFill>
                  <a:effectLst>
                    <a:glow rad="139700">
                      <a:srgbClr val="663300">
                        <a:alpha val="40000"/>
                      </a:srgbClr>
                    </a:glo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National HRD Agency)</a:t>
              </a:r>
            </a:p>
          </p:txBody>
        </p:sp>
      </p:grpSp>
      <p:sp>
        <p:nvSpPr>
          <p:cNvPr id="8" name="Rounded Rectangle 7"/>
          <p:cNvSpPr/>
          <p:nvPr/>
        </p:nvSpPr>
        <p:spPr>
          <a:xfrm>
            <a:off x="180851" y="1476995"/>
            <a:ext cx="8783637" cy="1035308"/>
          </a:xfrm>
          <a:prstGeom prst="roundRect">
            <a:avLst>
              <a:gd name="adj" fmla="val 3770"/>
            </a:avLst>
          </a:prstGeom>
          <a:noFill/>
          <a:ln w="34925">
            <a:solidFill>
              <a:srgbClr val="0070C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20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การพัฒนาฝีมือแรงงาน” </a:t>
            </a:r>
            <a:r>
              <a:rPr lang="en-US" sz="20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0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กระบวนการที่ทำให้ผู้รับการฝึกและประชากรวัยทำงานมีความสามารถในการพัฒนาปรับปรุงงาน มีฝีมือ ความรู้ความสามารถ จรรยาบรรณแห่งวิชาชีพ และทัศนคติเกี่ยวกับการทำงานเพื่อพัฒนาเป็นแรงงานที่มีคุณภาพ อันได้แก่ การฝึกอบรมฝีมือแรงงาน การกำหนดมาตรฐานฝีมือแรงงาน การรับรองความรู้ความสามารถ และการอื่นที่เกี่ยวข้อง”</a:t>
            </a:r>
            <a:endParaRPr lang="en-US" sz="2000" dirty="0">
              <a:solidFill>
                <a:schemeClr val="tx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019" y="2994817"/>
            <a:ext cx="6481861" cy="119181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พระราชบัญญัติส่งเสริมการพัฒนาฝีมือแรงงาน พ.ศ. 2545 และที่แก้ไขเพิ่มเติม (ฉบับที่ </a:t>
            </a:r>
            <a:r>
              <a:rPr lang="en-US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พ.ศ. 2557</a:t>
            </a:r>
            <a:endParaRPr lang="en-US" sz="3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1876" y="4365104"/>
            <a:ext cx="1725002" cy="936104"/>
          </a:xfrm>
          <a:prstGeom prst="roundRect">
            <a:avLst>
              <a:gd name="adj" fmla="val 10464"/>
            </a:avLst>
          </a:prstGeom>
          <a:solidFill>
            <a:schemeClr val="bg2"/>
          </a:solidFill>
          <a:ln w="47625">
            <a:solidFill>
              <a:srgbClr val="FF0000"/>
            </a:solidFill>
            <a:prstDash val="sysDot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หมวดที่ 1</a:t>
            </a:r>
          </a:p>
          <a:p>
            <a:pPr algn="ctr"/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การดำเนินการฝึกอบรมฝีมือแรงงาน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838886" y="4373599"/>
            <a:ext cx="1941026" cy="913025"/>
          </a:xfrm>
          <a:prstGeom prst="roundRect">
            <a:avLst>
              <a:gd name="adj" fmla="val 7129"/>
            </a:avLst>
          </a:prstGeom>
          <a:solidFill>
            <a:srgbClr val="CCFF66"/>
          </a:solidFill>
          <a:ln w="47625">
            <a:solidFill>
              <a:srgbClr val="FF0000"/>
            </a:solidFill>
            <a:prstDash val="sysDot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หมวดที่ 2</a:t>
            </a:r>
          </a:p>
          <a:p>
            <a:pPr algn="ctr"/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มาตรฐานฝีมือแรงงาน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851920" y="4365104"/>
            <a:ext cx="1947406" cy="936103"/>
          </a:xfrm>
          <a:prstGeom prst="roundRect">
            <a:avLst>
              <a:gd name="adj" fmla="val 8915"/>
            </a:avLst>
          </a:prstGeom>
          <a:solidFill>
            <a:schemeClr val="bg2"/>
          </a:solidFill>
          <a:ln w="47625">
            <a:solidFill>
              <a:srgbClr val="FF0000"/>
            </a:solidFill>
            <a:prstDash val="sysDot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หมวดที่ 2/1</a:t>
            </a:r>
          </a:p>
          <a:p>
            <a:pPr algn="ctr"/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การรับรองความรู้ความสามารถ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884119" y="4350498"/>
            <a:ext cx="1688998" cy="913023"/>
          </a:xfrm>
          <a:prstGeom prst="roundRect">
            <a:avLst>
              <a:gd name="adj" fmla="val 7129"/>
            </a:avLst>
          </a:prstGeom>
          <a:solidFill>
            <a:schemeClr val="bg2"/>
          </a:solidFill>
          <a:ln w="47625">
            <a:solidFill>
              <a:srgbClr val="FF0000"/>
            </a:solidFill>
            <a:prstDash val="sysDot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หมวดที่ 3</a:t>
            </a:r>
          </a:p>
          <a:p>
            <a:pPr algn="ctr"/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กองทุนพัฒนาฝีมือแรงงาน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645126" y="4355594"/>
            <a:ext cx="1402268" cy="927483"/>
          </a:xfrm>
          <a:prstGeom prst="roundRect">
            <a:avLst>
              <a:gd name="adj" fmla="val 11972"/>
            </a:avLst>
          </a:prstGeom>
          <a:solidFill>
            <a:schemeClr val="bg2"/>
          </a:solidFill>
          <a:ln w="47625">
            <a:solidFill>
              <a:srgbClr val="FF0000"/>
            </a:solidFill>
            <a:prstDash val="sysDot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หมวดที่ 4</a:t>
            </a:r>
          </a:p>
          <a:p>
            <a:pPr algn="ctr"/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สิทธิประโยชน์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720630" y="3172997"/>
            <a:ext cx="2315153" cy="1079273"/>
          </a:xfrm>
          <a:prstGeom prst="roundRect">
            <a:avLst/>
          </a:prstGeom>
          <a:solidFill>
            <a:schemeClr val="bg2"/>
          </a:solidFill>
          <a:ln w="47625">
            <a:solidFill>
              <a:srgbClr val="FF0000"/>
            </a:solidFill>
            <a:prstDash val="sysDot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หมวดที่ 5</a:t>
            </a:r>
          </a:p>
          <a:p>
            <a:pPr algn="ctr"/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คณะกรรมการส่งเสริมการพัฒนาฝีมือแรงงาน (กพร.ปช.)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5496" y="5373216"/>
            <a:ext cx="1725002" cy="432048"/>
          </a:xfrm>
          <a:prstGeom prst="roundRect">
            <a:avLst>
              <a:gd name="adj" fmla="val 5813"/>
            </a:avLst>
          </a:prstGeom>
          <a:noFill/>
          <a:ln w="34925">
            <a:solidFill>
              <a:srgbClr val="0070C0"/>
            </a:solidFill>
            <a:prstDash val="solid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buFont typeface="Courier New" panose="02070309020205020404" pitchFamily="49" charset="0"/>
              <a:buChar char="o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เตรียมเข้าทำงาน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71303" y="6380107"/>
            <a:ext cx="1725002" cy="432048"/>
          </a:xfrm>
          <a:prstGeom prst="roundRect">
            <a:avLst>
              <a:gd name="adj" fmla="val 5813"/>
            </a:avLst>
          </a:prstGeom>
          <a:noFill/>
          <a:ln w="34925">
            <a:solidFill>
              <a:srgbClr val="0070C0"/>
            </a:solidFill>
            <a:prstDash val="solid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buFont typeface="Courier New" panose="02070309020205020404" pitchFamily="49" charset="0"/>
              <a:buChar char="o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ศูนย์ฝึกอบรม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829316" y="5373216"/>
            <a:ext cx="1941026" cy="432048"/>
          </a:xfrm>
          <a:prstGeom prst="roundRect">
            <a:avLst>
              <a:gd name="adj" fmla="val 5813"/>
            </a:avLst>
          </a:prstGeom>
          <a:noFill/>
          <a:ln w="34925">
            <a:solidFill>
              <a:srgbClr val="0070C0"/>
            </a:solidFill>
            <a:prstDash val="solid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buFont typeface="Courier New" panose="02070309020205020404" pitchFamily="49" charset="0"/>
              <a:buChar char="o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กำหนดมาตรฐานฯ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835696" y="5862688"/>
            <a:ext cx="1941026" cy="432048"/>
          </a:xfrm>
          <a:prstGeom prst="roundRect">
            <a:avLst>
              <a:gd name="adj" fmla="val 5813"/>
            </a:avLst>
          </a:prstGeom>
          <a:noFill/>
          <a:ln w="34925">
            <a:solidFill>
              <a:srgbClr val="0070C0"/>
            </a:solidFill>
            <a:prstDash val="solid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buFont typeface="Courier New" panose="02070309020205020404" pitchFamily="49" charset="0"/>
              <a:buChar char="o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ทดสอบมาตรฐานฯ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1838885" y="6381328"/>
            <a:ext cx="1937443" cy="432048"/>
          </a:xfrm>
          <a:prstGeom prst="roundRect">
            <a:avLst>
              <a:gd name="adj" fmla="val 5813"/>
            </a:avLst>
          </a:prstGeom>
          <a:noFill/>
          <a:ln w="34925">
            <a:solidFill>
              <a:srgbClr val="0070C0"/>
            </a:solidFill>
            <a:prstDash val="solid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buFont typeface="Courier New" panose="02070309020205020404" pitchFamily="49" charset="0"/>
              <a:buChar char="o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ศูนย์ทดสอบมาตรฐานฯ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3851920" y="5373216"/>
            <a:ext cx="1941026" cy="432048"/>
          </a:xfrm>
          <a:prstGeom prst="roundRect">
            <a:avLst>
              <a:gd name="adj" fmla="val 5813"/>
            </a:avLst>
          </a:prstGeom>
          <a:noFill/>
          <a:ln w="34925">
            <a:solidFill>
              <a:srgbClr val="0070C0"/>
            </a:solidFill>
            <a:prstDash val="solid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buFont typeface="Courier New" panose="02070309020205020404" pitchFamily="49" charset="0"/>
              <a:buChar char="o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ประเมินความรู้ฯ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3858300" y="5862688"/>
            <a:ext cx="1941026" cy="432048"/>
          </a:xfrm>
          <a:prstGeom prst="roundRect">
            <a:avLst>
              <a:gd name="adj" fmla="val 5813"/>
            </a:avLst>
          </a:prstGeom>
          <a:noFill/>
          <a:ln w="34925">
            <a:solidFill>
              <a:srgbClr val="0070C0"/>
            </a:solidFill>
            <a:prstDash val="solid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buFont typeface="Courier New" panose="02070309020205020404" pitchFamily="49" charset="0"/>
              <a:buChar char="o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หนังสือรับรองความรู้ฯ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3861489" y="6381328"/>
            <a:ext cx="1937443" cy="432048"/>
          </a:xfrm>
          <a:prstGeom prst="roundRect">
            <a:avLst>
              <a:gd name="adj" fmla="val 5813"/>
            </a:avLst>
          </a:prstGeom>
          <a:noFill/>
          <a:ln w="34925">
            <a:solidFill>
              <a:srgbClr val="0070C0"/>
            </a:solidFill>
            <a:prstDash val="solid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buFont typeface="Courier New" panose="02070309020205020404" pitchFamily="49" charset="0"/>
              <a:buChar char="o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ศูนย์ประเมินความรู้ฯ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868144" y="5347118"/>
            <a:ext cx="1704973" cy="432048"/>
          </a:xfrm>
          <a:prstGeom prst="roundRect">
            <a:avLst>
              <a:gd name="adj" fmla="val 5813"/>
            </a:avLst>
          </a:prstGeom>
          <a:noFill/>
          <a:ln w="34925">
            <a:solidFill>
              <a:srgbClr val="0070C0"/>
            </a:solidFill>
            <a:prstDash val="solid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buFont typeface="Courier New" panose="02070309020205020404" pitchFamily="49" charset="0"/>
              <a:buChar char="o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เงินสมทบกองทุน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5874524" y="5836590"/>
            <a:ext cx="1704973" cy="432048"/>
          </a:xfrm>
          <a:prstGeom prst="roundRect">
            <a:avLst>
              <a:gd name="adj" fmla="val 5813"/>
            </a:avLst>
          </a:prstGeom>
          <a:noFill/>
          <a:ln w="34925">
            <a:solidFill>
              <a:srgbClr val="0070C0"/>
            </a:solidFill>
            <a:prstDash val="solid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buFont typeface="Courier New" panose="02070309020205020404" pitchFamily="49" charset="0"/>
              <a:buChar char="o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รับรองหลักสูตร.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877714" y="6355230"/>
            <a:ext cx="1701826" cy="432048"/>
          </a:xfrm>
          <a:prstGeom prst="roundRect">
            <a:avLst>
              <a:gd name="adj" fmla="val 5813"/>
            </a:avLst>
          </a:prstGeom>
          <a:noFill/>
          <a:ln w="34925">
            <a:solidFill>
              <a:srgbClr val="0070C0"/>
            </a:solidFill>
            <a:prstDash val="solid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buFont typeface="Courier New" panose="02070309020205020404" pitchFamily="49" charset="0"/>
              <a:buChar char="o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กู้ยืมและเงินอุดหนุน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7671169" y="5361052"/>
            <a:ext cx="1376224" cy="432048"/>
          </a:xfrm>
          <a:prstGeom prst="roundRect">
            <a:avLst>
              <a:gd name="adj" fmla="val 5813"/>
            </a:avLst>
          </a:prstGeom>
          <a:noFill/>
          <a:ln w="34925">
            <a:solidFill>
              <a:srgbClr val="0070C0"/>
            </a:solidFill>
            <a:prstDash val="solid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buFont typeface="Courier New" panose="02070309020205020404" pitchFamily="49" charset="0"/>
              <a:buChar char="o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ศูนย์ฝึกอบรม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7677549" y="5850524"/>
            <a:ext cx="1376224" cy="432048"/>
          </a:xfrm>
          <a:prstGeom prst="roundRect">
            <a:avLst>
              <a:gd name="adj" fmla="val 5813"/>
            </a:avLst>
          </a:prstGeom>
          <a:noFill/>
          <a:ln w="34925">
            <a:solidFill>
              <a:srgbClr val="0070C0"/>
            </a:solidFill>
            <a:prstDash val="solid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buFont typeface="Courier New" panose="02070309020205020404" pitchFamily="49" charset="0"/>
              <a:buChar char="o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ศูนย์ทดสอบ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7677549" y="6380107"/>
            <a:ext cx="1376224" cy="432048"/>
          </a:xfrm>
          <a:prstGeom prst="roundRect">
            <a:avLst>
              <a:gd name="adj" fmla="val 5813"/>
            </a:avLst>
          </a:prstGeom>
          <a:noFill/>
          <a:ln w="34925">
            <a:solidFill>
              <a:srgbClr val="0070C0"/>
            </a:solidFill>
            <a:prstDash val="solid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buFont typeface="Courier New" panose="02070309020205020404" pitchFamily="49" charset="0"/>
              <a:buChar char="o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ศูนย์ประเมินฯ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7" name="Down Arrow 36"/>
          <p:cNvSpPr/>
          <p:nvPr/>
        </p:nvSpPr>
        <p:spPr>
          <a:xfrm>
            <a:off x="1187624" y="2569726"/>
            <a:ext cx="714380" cy="355217"/>
          </a:xfrm>
          <a:prstGeom prst="downArrow">
            <a:avLst/>
          </a:prstGeom>
          <a:solidFill>
            <a:srgbClr val="FF0000"/>
          </a:solidFill>
          <a:ln w="11429" cap="flat" cmpd="sng" algn="ctr">
            <a:noFill/>
            <a:prstDash val="sysDash"/>
          </a:ln>
          <a:effectLst>
            <a:glow rad="101600">
              <a:srgbClr val="8C7B70">
                <a:satMod val="175000"/>
                <a:alpha val="40000"/>
              </a:srgbClr>
            </a:glow>
          </a:effectLst>
        </p:spPr>
        <p:txBody>
          <a:bodyPr anchor="ctr"/>
          <a:lstStyle/>
          <a:p>
            <a:pPr algn="ctr">
              <a:defRPr/>
            </a:pPr>
            <a:endParaRPr lang="en-US" sz="1800" kern="0">
              <a:solidFill>
                <a:prstClr val="white"/>
              </a:solidFill>
              <a:latin typeface="Georgia"/>
              <a:cs typeface="Angsana New" pitchFamily="18" charset="-34"/>
            </a:endParaRPr>
          </a:p>
        </p:txBody>
      </p:sp>
      <p:sp>
        <p:nvSpPr>
          <p:cNvPr id="38" name="Down Arrow 37"/>
          <p:cNvSpPr/>
          <p:nvPr/>
        </p:nvSpPr>
        <p:spPr>
          <a:xfrm>
            <a:off x="3973706" y="2569726"/>
            <a:ext cx="714380" cy="355217"/>
          </a:xfrm>
          <a:prstGeom prst="downArrow">
            <a:avLst/>
          </a:prstGeom>
          <a:solidFill>
            <a:srgbClr val="FF0000"/>
          </a:solidFill>
          <a:ln w="11429" cap="flat" cmpd="sng" algn="ctr">
            <a:noFill/>
            <a:prstDash val="sysDash"/>
          </a:ln>
          <a:effectLst>
            <a:glow rad="101600">
              <a:srgbClr val="8C7B70">
                <a:satMod val="175000"/>
                <a:alpha val="40000"/>
              </a:srgbClr>
            </a:glow>
          </a:effectLst>
        </p:spPr>
        <p:txBody>
          <a:bodyPr anchor="ctr"/>
          <a:lstStyle/>
          <a:p>
            <a:pPr algn="ctr">
              <a:defRPr/>
            </a:pPr>
            <a:endParaRPr lang="en-US" sz="1800" kern="0">
              <a:solidFill>
                <a:prstClr val="white"/>
              </a:solidFill>
              <a:latin typeface="Georgia"/>
              <a:cs typeface="Angsana New" pitchFamily="18" charset="-34"/>
            </a:endParaRPr>
          </a:p>
        </p:txBody>
      </p:sp>
      <p:sp>
        <p:nvSpPr>
          <p:cNvPr id="39" name="Down Arrow 38"/>
          <p:cNvSpPr/>
          <p:nvPr/>
        </p:nvSpPr>
        <p:spPr>
          <a:xfrm>
            <a:off x="2465528" y="2564904"/>
            <a:ext cx="714380" cy="355217"/>
          </a:xfrm>
          <a:prstGeom prst="downArrow">
            <a:avLst/>
          </a:prstGeom>
          <a:solidFill>
            <a:srgbClr val="FF0000"/>
          </a:solidFill>
          <a:ln w="11429" cap="flat" cmpd="sng" algn="ctr">
            <a:noFill/>
            <a:prstDash val="sysDash"/>
          </a:ln>
          <a:effectLst>
            <a:glow rad="101600">
              <a:srgbClr val="8C7B70">
                <a:satMod val="175000"/>
                <a:alpha val="40000"/>
              </a:srgbClr>
            </a:glow>
          </a:effectLst>
        </p:spPr>
        <p:txBody>
          <a:bodyPr anchor="ctr"/>
          <a:lstStyle/>
          <a:p>
            <a:pPr algn="ctr">
              <a:defRPr/>
            </a:pPr>
            <a:endParaRPr lang="en-US" sz="1800" kern="0">
              <a:solidFill>
                <a:prstClr val="white"/>
              </a:solidFill>
              <a:latin typeface="Georgia"/>
              <a:cs typeface="Angsana New" pitchFamily="18" charset="-34"/>
            </a:endParaRPr>
          </a:p>
        </p:txBody>
      </p:sp>
      <p:sp>
        <p:nvSpPr>
          <p:cNvPr id="40" name="Down Arrow 39"/>
          <p:cNvSpPr/>
          <p:nvPr/>
        </p:nvSpPr>
        <p:spPr>
          <a:xfrm>
            <a:off x="5201832" y="2564904"/>
            <a:ext cx="714380" cy="355217"/>
          </a:xfrm>
          <a:prstGeom prst="downArrow">
            <a:avLst/>
          </a:prstGeom>
          <a:solidFill>
            <a:srgbClr val="FF0000"/>
          </a:solidFill>
          <a:ln w="11429" cap="flat" cmpd="sng" algn="ctr">
            <a:noFill/>
            <a:prstDash val="sysDash"/>
          </a:ln>
          <a:effectLst>
            <a:glow rad="101600">
              <a:srgbClr val="8C7B70">
                <a:satMod val="175000"/>
                <a:alpha val="40000"/>
              </a:srgbClr>
            </a:glow>
          </a:effectLst>
        </p:spPr>
        <p:txBody>
          <a:bodyPr anchor="ctr"/>
          <a:lstStyle/>
          <a:p>
            <a:pPr algn="ctr">
              <a:defRPr/>
            </a:pPr>
            <a:endParaRPr lang="en-US" sz="1800" kern="0">
              <a:solidFill>
                <a:prstClr val="white"/>
              </a:solidFill>
              <a:latin typeface="Georgia"/>
              <a:cs typeface="Angsana New" pitchFamily="18" charset="-34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35496" y="5877272"/>
            <a:ext cx="1725002" cy="432048"/>
          </a:xfrm>
          <a:prstGeom prst="roundRect">
            <a:avLst>
              <a:gd name="adj" fmla="val 5813"/>
            </a:avLst>
          </a:prstGeom>
          <a:noFill/>
          <a:ln w="34925">
            <a:solidFill>
              <a:srgbClr val="0070C0"/>
            </a:solidFill>
            <a:prstDash val="solid"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buFont typeface="Courier New" panose="02070309020205020404" pitchFamily="49" charset="0"/>
              <a:buChar char="o"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ยกระดับ/เปลี่ยน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36550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01625" y="188640"/>
            <a:ext cx="8686800" cy="8382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th-TH" b="1" dirty="0">
                <a:solidFill>
                  <a:schemeClr val="accent2">
                    <a:lumMod val="50000"/>
                  </a:schemeClr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มาตรฐานฝีมือแรงงานแห่งชาติ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(National Skill Standard)</a:t>
            </a:r>
            <a:endParaRPr lang="th-TH" dirty="0">
              <a:solidFill>
                <a:srgbClr val="0000FF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01625" y="1250805"/>
            <a:ext cx="8590855" cy="2221647"/>
          </a:xfrm>
          <a:prstGeom prst="roundRect">
            <a:avLst>
              <a:gd name="adj" fmla="val 12878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Wingdings 2" panose="05020102010507070707" pitchFamily="18" charset="2"/>
              <a:buNone/>
              <a:defRPr/>
            </a:pPr>
            <a:r>
              <a:rPr lang="th-TH" altLang="ja-JP" sz="3200" dirty="0">
                <a:solidFill>
                  <a:srgbClr val="0070C0"/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มาตรฐานฝีมือแรงงาน</a:t>
            </a:r>
            <a:r>
              <a:rPr lang="en-US" altLang="ja-JP" sz="3200" dirty="0">
                <a:solidFill>
                  <a:srgbClr val="0070C0"/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 (National Skill Standard)</a:t>
            </a:r>
            <a:r>
              <a:rPr lang="th-TH" altLang="ja-JP" sz="3200" dirty="0">
                <a:solidFill>
                  <a:srgbClr val="0070C0"/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 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th-TH" altLang="ja-JP" sz="3200" dirty="0">
                <a:solidFill>
                  <a:srgbClr val="523227"/>
                </a:solidFill>
                <a:latin typeface="TH SarabunPSK" panose="020B0500040200020003" pitchFamily="34" charset="-34"/>
                <a:ea typeface="MS Gothic" pitchFamily="49" charset="-128"/>
                <a:cs typeface="TH SarabunPSK" panose="020B0500040200020003" pitchFamily="34" charset="-34"/>
              </a:rPr>
              <a:t>     เป็นข้อกำหนดทางวิชาการที่ใช้เป็นเกณฑ์วัดระดับความรู้ ความสามารถและทัศนคติในการทำงานของผู้ประกอบอาชีพในสาขาต่างๆ”</a:t>
            </a:r>
            <a:r>
              <a:rPr lang="th-TH" sz="3200" dirty="0">
                <a:solidFill>
                  <a:srgbClr val="523227"/>
                </a:solidFill>
                <a:latin typeface="TH SarabunPSK" panose="020B0500040200020003" pitchFamily="34" charset="-34"/>
                <a:ea typeface="HGP明朝E"/>
                <a:cs typeface="TH SarabunPSK" panose="020B0500040200020003" pitchFamily="34" charset="-34"/>
              </a:rPr>
              <a:t>(ตาม พ.ร.บ. ส่งเสริมการพัฒนาฝีมือแรงงาน พ.ศ.</a:t>
            </a:r>
            <a:r>
              <a:rPr lang="en-US" sz="3200" dirty="0">
                <a:solidFill>
                  <a:srgbClr val="523227"/>
                </a:solidFill>
                <a:latin typeface="TH SarabunPSK" panose="020B0500040200020003" pitchFamily="34" charset="-34"/>
                <a:ea typeface="HGP明朝E"/>
                <a:cs typeface="TH SarabunPSK" panose="020B0500040200020003" pitchFamily="34" charset="-34"/>
              </a:rPr>
              <a:t> </a:t>
            </a:r>
            <a:r>
              <a:rPr lang="en-US" dirty="0">
                <a:solidFill>
                  <a:srgbClr val="523227"/>
                </a:solidFill>
                <a:latin typeface="TH SarabunPSK" panose="020B0500040200020003" pitchFamily="34" charset="-34"/>
                <a:ea typeface="HGP明朝E"/>
                <a:cs typeface="TH SarabunPSK" panose="020B0500040200020003" pitchFamily="34" charset="-34"/>
              </a:rPr>
              <a:t>2545</a:t>
            </a:r>
            <a:r>
              <a:rPr lang="en-US" sz="3200" dirty="0">
                <a:solidFill>
                  <a:srgbClr val="523227"/>
                </a:solidFill>
                <a:latin typeface="TH SarabunPSK" panose="020B0500040200020003" pitchFamily="34" charset="-34"/>
                <a:ea typeface="HGP明朝E"/>
                <a:cs typeface="TH SarabunPSK" panose="020B0500040200020003" pitchFamily="34" charset="-34"/>
              </a:rPr>
              <a:t>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87177" y="3696417"/>
            <a:ext cx="8619749" cy="2201704"/>
          </a:xfrm>
          <a:prstGeom prst="roundRect">
            <a:avLst>
              <a:gd name="adj" fmla="val 11291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Clr>
                <a:srgbClr val="F07F09"/>
              </a:buClr>
              <a:buSzPct val="80000"/>
              <a:buFont typeface="Wingdings 2" panose="05020102010507070707" pitchFamily="18" charset="2"/>
              <a:buNone/>
              <a:defRPr/>
            </a:pPr>
            <a:r>
              <a:rPr lang="th-TH" altLang="ja-JP" sz="3200" dirty="0">
                <a:solidFill>
                  <a:srgbClr val="0070C0"/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การทดสอบมาตรฐานฝีมือแรงงาน </a:t>
            </a:r>
          </a:p>
          <a:p>
            <a:pPr>
              <a:buClr>
                <a:srgbClr val="F07F09"/>
              </a:buClr>
              <a:buSzPct val="80000"/>
              <a:buFont typeface="Wingdings 2" panose="05020102010507070707" pitchFamily="18" charset="2"/>
              <a:buNone/>
              <a:defRPr/>
            </a:pPr>
            <a:r>
              <a:rPr lang="th-TH" altLang="ja-JP" sz="3200" dirty="0">
                <a:solidFill>
                  <a:srgbClr val="523227"/>
                </a:solidFill>
                <a:latin typeface="TH SarabunPSK" panose="020B0500040200020003" pitchFamily="34" charset="-34"/>
                <a:ea typeface="MS Gothic" pitchFamily="49" charset="-128"/>
                <a:cs typeface="TH SarabunPSK" panose="020B0500040200020003" pitchFamily="34" charset="-34"/>
              </a:rPr>
              <a:t>     เป็นการทดสอบ/ประเมิน ความรู้ ทักษะ ความสามารถ และทัศนะคติในการทำงานของผู้ประกอบอาชีพ ตามเกณฑ์กำหนดของมาตรฐานฝีมือแรงงานแห่งชาติ</a:t>
            </a:r>
            <a:endParaRPr lang="th-TH" sz="3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B0FA236-8A09-4AEF-8CF0-E63CE9B7166D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D38E2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th-TH" altLang="en-US" sz="1200" b="0" i="0" u="none" strike="noStrike" kern="1200" cap="none" spc="0" normalizeH="0" baseline="0" noProof="0">
              <a:ln>
                <a:noFill/>
              </a:ln>
              <a:solidFill>
                <a:srgbClr val="D38E2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362467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2"/>
          <p:cNvSpPr>
            <a:spLocks noChangeArrowheads="1"/>
          </p:cNvSpPr>
          <p:nvPr/>
        </p:nvSpPr>
        <p:spPr bwMode="auto">
          <a:xfrm>
            <a:off x="287338" y="71438"/>
            <a:ext cx="8569325" cy="981075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100000">
                <a:srgbClr val="FFFF99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1pPr>
            <a:lvl2pPr marL="742950" indent="-28575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2pPr>
            <a:lvl3pPr marL="11430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3pPr>
            <a:lvl4pPr marL="16002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4pPr>
            <a:lvl5pPr marL="20574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9pPr>
          </a:lstStyle>
          <a:p>
            <a:pPr lvl="0">
              <a:defRPr/>
            </a:pPr>
            <a:r>
              <a:rPr lang="th-TH" sz="4000" dirty="0">
                <a:solidFill>
                  <a:srgbClr val="333333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ประโยชน์ที่จะได้รับจากการทดสอบมาตรฐานฝีมือแรงงาน</a:t>
            </a:r>
          </a:p>
        </p:txBody>
      </p:sp>
      <p:sp>
        <p:nvSpPr>
          <p:cNvPr id="15364" name="Text Box 2" descr="ท้องฟ้า"/>
          <p:cNvSpPr txBox="1">
            <a:spLocks noChangeArrowheads="1"/>
          </p:cNvSpPr>
          <p:nvPr/>
        </p:nvSpPr>
        <p:spPr bwMode="auto">
          <a:xfrm>
            <a:off x="2411413" y="1196975"/>
            <a:ext cx="6337300" cy="169068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Autofit/>
          </a:bodyPr>
          <a:lstStyle>
            <a:lvl1pPr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1pPr>
            <a:lvl2pPr marL="742950" indent="-28575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2pPr>
            <a:lvl3pPr marL="11430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3pPr>
            <a:lvl4pPr marL="16002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4pPr>
            <a:lvl5pPr marL="20574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9pPr>
          </a:lstStyle>
          <a:p>
            <a:pPr lvl="0" fontAlgn="base"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th-TH" altLang="en-US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เข้ารับการทดสอบได้ทราบถึงระดับฝีมือของตนเองและได้หนังสือรับรองเป็นตัวการันตีระดับมาตรฐานฝีมือ</a:t>
            </a:r>
          </a:p>
          <a:p>
            <a:pPr lvl="0" fontAlgn="base"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th-TH" altLang="en-US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ผู้ที่ผ่านการทดสอบมาตรฐานฝีมือแรงงานจะได้อัตราค่าจ้างตามมาตรฐานฝีมือ</a:t>
            </a:r>
          </a:p>
          <a:p>
            <a:pPr lvl="0" fontAlgn="base">
              <a:spcAft>
                <a:spcPct val="0"/>
              </a:spcAft>
              <a:buFont typeface="Courier New" panose="02070309020205020404" pitchFamily="49" charset="0"/>
              <a:buChar char="o"/>
            </a:pPr>
            <a:endParaRPr lang="th-TH" altLang="en-US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365" name="Text Box 3" descr="1111111"/>
          <p:cNvSpPr txBox="1">
            <a:spLocks noChangeArrowheads="1"/>
          </p:cNvSpPr>
          <p:nvPr/>
        </p:nvSpPr>
        <p:spPr bwMode="auto">
          <a:xfrm>
            <a:off x="2411413" y="2997200"/>
            <a:ext cx="6337300" cy="187166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Autofit/>
          </a:bodyPr>
          <a:lstStyle>
            <a:lvl1pPr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1pPr>
            <a:lvl2pPr marL="742950" indent="-28575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2pPr>
            <a:lvl3pPr marL="11430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3pPr>
            <a:lvl4pPr marL="16002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4pPr>
            <a:lvl5pPr marL="20574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9pPr>
          </a:lstStyle>
          <a:p>
            <a:pPr lvl="0" fontAlgn="base">
              <a:spcBef>
                <a:spcPts val="60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th-TH" altLang="en-US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นายจ้างสามารถใช้ระดับมาตรฐานเป็นตัวพิจารณารับเข้าทำงาน ปรับตำแหน่งและอัตราค่าจ้าง</a:t>
            </a:r>
          </a:p>
          <a:p>
            <a:pPr lvl="0" fontAlgn="base">
              <a:spcBef>
                <a:spcPts val="60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th-TH" altLang="en-US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นายจ้างได้ลูกจ้างที่มีมาตรฐานฝีมือแรงงาน</a:t>
            </a:r>
          </a:p>
          <a:p>
            <a:pPr lvl="0" fontAlgn="base">
              <a:spcBef>
                <a:spcPts val="60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th-TH" altLang="en-US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นายจ้างได้รับสิทธิประโยชน์ เงินสมทบกองทุนพัฒนาฝีมือฯ</a:t>
            </a:r>
            <a:endParaRPr lang="th-TH" altLang="en-US" sz="320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366" name="Text Box 4" descr="formal-powerpoint-background-1-300x225"/>
          <p:cNvSpPr txBox="1">
            <a:spLocks noChangeArrowheads="1"/>
          </p:cNvSpPr>
          <p:nvPr/>
        </p:nvSpPr>
        <p:spPr bwMode="auto">
          <a:xfrm>
            <a:off x="2411413" y="5060206"/>
            <a:ext cx="6337300" cy="168116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Autofit/>
          </a:bodyPr>
          <a:lstStyle>
            <a:lvl1pPr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1pPr>
            <a:lvl2pPr marL="742950" indent="-28575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2pPr>
            <a:lvl3pPr marL="11430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3pPr>
            <a:lvl4pPr marL="16002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4pPr>
            <a:lvl5pPr marL="20574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9pPr>
          </a:lstStyle>
          <a:p>
            <a:pPr marL="457200" lvl="0" indent="-457200" fontAlgn="base">
              <a:spcBef>
                <a:spcPct val="5000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th-TH" altLang="en-US" sz="3200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ลดปัญหาความเสียหายจากการทำงาน</a:t>
            </a:r>
          </a:p>
          <a:p>
            <a:pPr marL="457200" lvl="0" indent="-457200" fontAlgn="base">
              <a:spcBef>
                <a:spcPct val="5000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th-TH" altLang="en-US" sz="3200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สร้างความเชื่อมั่นให้กับผู้รับบริการ/ลูกค้า</a:t>
            </a:r>
          </a:p>
        </p:txBody>
      </p:sp>
      <p:sp>
        <p:nvSpPr>
          <p:cNvPr id="15367" name="AutoShape 8" descr="Image25"/>
          <p:cNvSpPr>
            <a:spLocks noChangeArrowheads="1"/>
          </p:cNvSpPr>
          <p:nvPr/>
        </p:nvSpPr>
        <p:spPr bwMode="auto">
          <a:xfrm>
            <a:off x="250825" y="1125538"/>
            <a:ext cx="2017713" cy="1728787"/>
          </a:xfrm>
          <a:prstGeom prst="flowChartAlternateProcess">
            <a:avLst/>
          </a:prstGeom>
          <a:blipFill dpi="0" rotWithShape="0">
            <a:blip r:embed="rId5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1pPr>
            <a:lvl2pPr marL="742950" indent="-28575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2pPr>
            <a:lvl3pPr marL="11430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3pPr>
            <a:lvl4pPr marL="16002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4pPr>
            <a:lvl5pPr marL="20574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pperplate Gothic Bold" panose="020E0705020206020404" pitchFamily="34" charset="0"/>
              <a:ea typeface="+mn-ea"/>
              <a:cs typeface="FreesiaUPC" panose="020B0604020202020204" pitchFamily="34" charset="-34"/>
            </a:endParaRPr>
          </a:p>
        </p:txBody>
      </p:sp>
      <p:sp>
        <p:nvSpPr>
          <p:cNvPr id="15368" name="AutoShape 9" descr="success"/>
          <p:cNvSpPr>
            <a:spLocks noChangeArrowheads="1"/>
          </p:cNvSpPr>
          <p:nvPr/>
        </p:nvSpPr>
        <p:spPr bwMode="auto">
          <a:xfrm>
            <a:off x="250825" y="2997200"/>
            <a:ext cx="2017713" cy="1728788"/>
          </a:xfrm>
          <a:prstGeom prst="flowChartAlternateProcess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1pPr>
            <a:lvl2pPr marL="742950" indent="-28575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2pPr>
            <a:lvl3pPr marL="11430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3pPr>
            <a:lvl4pPr marL="16002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4pPr>
            <a:lvl5pPr marL="20574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Cordia New" panose="020B0304020202020204" pitchFamily="34" charset="-34"/>
              <a:ea typeface="+mn-ea"/>
              <a:cs typeface="FreesiaUPC" panose="020B0604020202020204" pitchFamily="34" charset="-34"/>
            </a:endParaRPr>
          </a:p>
        </p:txBody>
      </p:sp>
      <p:sp>
        <p:nvSpPr>
          <p:cNvPr id="15369" name="AutoShape 10" descr="HIVQUAL12"/>
          <p:cNvSpPr>
            <a:spLocks noChangeArrowheads="1"/>
          </p:cNvSpPr>
          <p:nvPr/>
        </p:nvSpPr>
        <p:spPr bwMode="auto">
          <a:xfrm>
            <a:off x="250825" y="4868863"/>
            <a:ext cx="2017713" cy="1728787"/>
          </a:xfrm>
          <a:prstGeom prst="flowChartAlternateProcess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1pPr>
            <a:lvl2pPr marL="742950" indent="-28575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2pPr>
            <a:lvl3pPr marL="11430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3pPr>
            <a:lvl4pPr marL="16002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4pPr>
            <a:lvl5pPr marL="2057400" indent="-228600"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6600CC"/>
                </a:solidFill>
                <a:latin typeface="Cordia New" panose="020B0304020202020204" pitchFamily="34" charset="-34"/>
                <a:cs typeface="FreesiaUPC" panose="020B0604020202020204" pitchFamily="34" charset="-34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Cordia New" panose="020B0304020202020204" pitchFamily="34" charset="-34"/>
              <a:ea typeface="+mn-ea"/>
              <a:cs typeface="FreesiaUPC" panose="020B0604020202020204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DD60C4C-9CDE-4AA5-A2D6-E892408DD3B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6468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ounded Rectangle 22"/>
          <p:cNvSpPr/>
          <p:nvPr/>
        </p:nvSpPr>
        <p:spPr bwMode="auto">
          <a:xfrm>
            <a:off x="215516" y="188640"/>
            <a:ext cx="8712968" cy="72008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4000" b="1" i="0" u="none" strike="noStrike" cap="none" normalizeH="0" baseline="0" dirty="0">
                <a:ln>
                  <a:noFill/>
                </a:ln>
                <a:solidFill>
                  <a:srgbClr val="6600CC"/>
                </a:solidFill>
                <a:effectLst/>
                <a:latin typeface="Cordia New" pitchFamily="34" charset="-34"/>
                <a:cs typeface="FreesiaUPC" pitchFamily="34" charset="-34"/>
              </a:rPr>
              <a:t>เกณฑ์มาตรฐานฝีมือแรงงานแห่งชาติ 7 ข้อ</a:t>
            </a:r>
            <a:endParaRPr kumimoji="0" lang="en-US" sz="4000" b="1" i="0" u="none" strike="noStrike" cap="none" normalizeH="0" baseline="0" dirty="0">
              <a:ln>
                <a:noFill/>
              </a:ln>
              <a:solidFill>
                <a:srgbClr val="6600CC"/>
              </a:solidFill>
              <a:effectLst/>
              <a:latin typeface="Cordia New" pitchFamily="34" charset="-34"/>
              <a:cs typeface="FreesiaUPC" pitchFamily="34" charset="-34"/>
            </a:endParaRPr>
          </a:p>
        </p:txBody>
      </p:sp>
      <p:sp>
        <p:nvSpPr>
          <p:cNvPr id="46" name="Text Box 21"/>
          <p:cNvSpPr txBox="1">
            <a:spLocks noChangeArrowheads="1"/>
          </p:cNvSpPr>
          <p:nvPr/>
        </p:nvSpPr>
        <p:spPr bwMode="gray">
          <a:xfrm>
            <a:off x="972261" y="3978276"/>
            <a:ext cx="31290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ctr"/>
            <a:r>
              <a:rPr lang="en-US" sz="1800" b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7544" y="1881890"/>
            <a:ext cx="74888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6400" indent="-406400">
              <a:buAutoNum type="arabicPeriod"/>
            </a:pP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ความรู้พื้นฐานในการปฏิบัติงาน</a:t>
            </a:r>
          </a:p>
          <a:p>
            <a:pPr marL="406400" indent="-406400">
              <a:buAutoNum type="arabicPeriod"/>
            </a:pP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ความปลอดภัยในการทำงาน</a:t>
            </a:r>
          </a:p>
          <a:p>
            <a:pPr marL="406400" indent="-406400">
              <a:buAutoNum type="arabicPeriod"/>
            </a:pP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วิธีการปฏิบัติงานที่ถูกต้อง</a:t>
            </a:r>
          </a:p>
          <a:p>
            <a:pPr marL="406400" indent="-406400">
              <a:buAutoNum type="arabicPeriod"/>
            </a:pP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การใช้และบำรุงรักษาเครื่องมือ</a:t>
            </a:r>
          </a:p>
          <a:p>
            <a:pPr marL="406400" indent="-406400">
              <a:buAutoNum type="arabicPeriod"/>
            </a:pP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การเลือกและใช้วัสดุได้อย่างถูกต้องและประหยัด</a:t>
            </a:r>
          </a:p>
          <a:p>
            <a:pPr marL="406400" indent="-406400">
              <a:buAutoNum type="arabicPeriod"/>
            </a:pP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การใช้เวลาในการปฏิบัติงานตามที่กำหนด</a:t>
            </a:r>
          </a:p>
          <a:p>
            <a:pPr marL="406400" indent="-406400">
              <a:buAutoNum type="arabicPeriod"/>
            </a:pP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ผลงานสำเร็จได้คุณภาพเป็นที่ยอมรับ</a:t>
            </a:r>
            <a:endParaRPr lang="en-US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26" name="Picture 2" descr="à¸à¸¥à¸à¸²à¸£à¸à¹à¸à¸«à¸²à¸£à¸¹à¸à¸ à¸²à¸à¸ªà¸³à¸«à¸£à¸±à¸ à¹à¸£à¸à¸à¸²à¸à¸à¸µà¹à¸¡à¸µà¸à¸µà¸¡à¸·à¸­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5" t="1394" r="6604" b="1699"/>
          <a:stretch/>
        </p:blipFill>
        <p:spPr bwMode="auto">
          <a:xfrm>
            <a:off x="5162074" y="1208754"/>
            <a:ext cx="3752888" cy="2658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à¸à¸¥à¸à¸²à¸£à¸à¹à¸à¸«à¸²à¸£à¸¹à¸à¸ à¸²à¸à¸ªà¸³à¸«à¸£à¸±à¸ à¸à¸à¸à¸²à¸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303" y="4058479"/>
            <a:ext cx="1519137" cy="211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191BEB2-C753-418A-A3C6-265101FC460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8CADAE">
                    <a:shade val="75000"/>
                  </a:srgb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srgbClr val="8CADAE">
                  <a:shade val="75000"/>
                </a:srgb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641390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ounded Rectangle 1030"/>
          <p:cNvSpPr/>
          <p:nvPr/>
        </p:nvSpPr>
        <p:spPr>
          <a:xfrm>
            <a:off x="179512" y="3727043"/>
            <a:ext cx="8808913" cy="3068960"/>
          </a:xfrm>
          <a:prstGeom prst="roundRect">
            <a:avLst>
              <a:gd name="adj" fmla="val 7800"/>
            </a:avLst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29862" y="44624"/>
            <a:ext cx="86648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F0A22E"/>
              </a:buClr>
              <a:buSzPct val="70000"/>
            </a:pPr>
            <a:r>
              <a:rPr lang="th-TH" altLang="en-US" sz="3200" dirty="0">
                <a:solidFill>
                  <a:srgbClr val="0070C0"/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มาตรฐานฝีมือแรงงานเป็นเครื่องมือบริหารองค์กรได้อย่างไร </a:t>
            </a:r>
            <a:r>
              <a:rPr lang="en-US" altLang="en-US" sz="3200" dirty="0">
                <a:solidFill>
                  <a:srgbClr val="0070C0"/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?</a:t>
            </a:r>
          </a:p>
        </p:txBody>
      </p:sp>
      <p:sp>
        <p:nvSpPr>
          <p:cNvPr id="6" name="Rectangle 5"/>
          <p:cNvSpPr/>
          <p:nvPr/>
        </p:nvSpPr>
        <p:spPr>
          <a:xfrm>
            <a:off x="179512" y="548680"/>
            <a:ext cx="8808913" cy="310854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90513" indent="-290513">
              <a:spcBef>
                <a:spcPct val="0"/>
              </a:spcBef>
              <a:buFont typeface="Wingdings 2" panose="05020102010507070707" pitchFamily="18" charset="2"/>
              <a:buAutoNum type="arabicPeriod"/>
            </a:pPr>
            <a:r>
              <a:rPr lang="th-TH" alt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แรงจูงใจให้เกิดการพัฒนาฝีมือแรงงานของบุคลากร</a:t>
            </a:r>
          </a:p>
          <a:p>
            <a:pPr marL="290513" indent="-290513">
              <a:spcBef>
                <a:spcPct val="0"/>
              </a:spcBef>
              <a:buFont typeface="Wingdings 2" panose="05020102010507070707" pitchFamily="18" charset="2"/>
              <a:buAutoNum type="arabicPeriod"/>
            </a:pPr>
            <a:r>
              <a:rPr lang="th-TH" alt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ลดปัญหาหรือความเสียหายในกระบวนการผลิตหรือบริการ </a:t>
            </a:r>
          </a:p>
          <a:p>
            <a:pPr marL="290513" indent="-290513">
              <a:spcBef>
                <a:spcPct val="0"/>
              </a:spcBef>
              <a:buFont typeface="Wingdings 2" panose="05020102010507070707" pitchFamily="18" charset="2"/>
              <a:buAutoNum type="arabicPeriod"/>
            </a:pPr>
            <a:r>
              <a:rPr lang="th-TH" alt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สร้างความเชื่อมั่นในคุณภาพ เพิ่มความน่าเชื่อถือในสายตาของผู้บริโภค</a:t>
            </a:r>
          </a:p>
          <a:p>
            <a:pPr marL="290513" indent="-290513">
              <a:spcBef>
                <a:spcPct val="0"/>
              </a:spcBef>
              <a:buFont typeface="Wingdings 2" panose="05020102010507070707" pitchFamily="18" charset="2"/>
              <a:buAutoNum type="arabicPeriod"/>
            </a:pPr>
            <a:r>
              <a:rPr lang="th-TH" alt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การวางแผนการจ้างและกำหนดโครงสร้างค่าจ้าง ตามความสามารถของบุคลากร</a:t>
            </a:r>
          </a:p>
          <a:p>
            <a:pPr marL="290513" indent="-290513">
              <a:spcBef>
                <a:spcPct val="0"/>
              </a:spcBef>
              <a:buFont typeface="Wingdings 2" panose="05020102010507070707" pitchFamily="18" charset="2"/>
              <a:buAutoNum type="arabicPeriod"/>
            </a:pPr>
            <a:r>
              <a:rPr lang="th-TH" alt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บุคลากรมีความรู้ ทักษะการทำงานที่เป็นมาตรฐาน</a:t>
            </a:r>
          </a:p>
          <a:p>
            <a:pPr marL="290513" indent="-290513">
              <a:spcBef>
                <a:spcPct val="0"/>
              </a:spcBef>
              <a:buFont typeface="Wingdings 2" panose="05020102010507070707" pitchFamily="18" charset="2"/>
              <a:buAutoNum type="arabicPeriod"/>
            </a:pPr>
            <a:r>
              <a:rPr lang="th-TH" alt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ง่ายต่อการได้รับ การรับรองความรู้ความสามารถ</a:t>
            </a:r>
          </a:p>
          <a:p>
            <a:pPr marL="290513" indent="-290513">
              <a:spcBef>
                <a:spcPct val="0"/>
              </a:spcBef>
              <a:buFont typeface="Wingdings 2" panose="05020102010507070707" pitchFamily="18" charset="2"/>
              <a:buAutoNum type="arabicPeriod"/>
            </a:pPr>
            <a:r>
              <a:rPr lang="th-TH" alt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ยกเว้นการส่งเงินสมทบ กองทุนฯ (ผู้ผ่านการทดสอบมาตรฐานฝีมือแรงงานแห่งชาติ) </a:t>
            </a:r>
            <a:r>
              <a:rPr lang="en-US" alt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alt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ม.29</a:t>
            </a:r>
          </a:p>
        </p:txBody>
      </p:sp>
      <p:grpSp>
        <p:nvGrpSpPr>
          <p:cNvPr id="13" name="Group 2"/>
          <p:cNvGrpSpPr>
            <a:grpSpLocks/>
          </p:cNvGrpSpPr>
          <p:nvPr/>
        </p:nvGrpSpPr>
        <p:grpSpPr bwMode="auto">
          <a:xfrm>
            <a:off x="7884368" y="1170382"/>
            <a:ext cx="1020762" cy="814387"/>
            <a:chOff x="3544" y="1680"/>
            <a:chExt cx="643" cy="513"/>
          </a:xfrm>
        </p:grpSpPr>
        <p:sp>
          <p:nvSpPr>
            <p:cNvPr id="14" name="Freeform 3"/>
            <p:cNvSpPr>
              <a:spLocks/>
            </p:cNvSpPr>
            <p:nvPr/>
          </p:nvSpPr>
          <p:spPr bwMode="auto">
            <a:xfrm>
              <a:off x="3544" y="2063"/>
              <a:ext cx="370" cy="128"/>
            </a:xfrm>
            <a:custGeom>
              <a:avLst/>
              <a:gdLst>
                <a:gd name="T0" fmla="*/ 214 w 370"/>
                <a:gd name="T1" fmla="*/ 0 h 128"/>
                <a:gd name="T2" fmla="*/ 0 w 370"/>
                <a:gd name="T3" fmla="*/ 61 h 128"/>
                <a:gd name="T4" fmla="*/ 152 w 370"/>
                <a:gd name="T5" fmla="*/ 127 h 128"/>
                <a:gd name="T6" fmla="*/ 369 w 370"/>
                <a:gd name="T7" fmla="*/ 46 h 128"/>
                <a:gd name="T8" fmla="*/ 214 w 370"/>
                <a:gd name="T9" fmla="*/ 0 h 1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70"/>
                <a:gd name="T16" fmla="*/ 0 h 128"/>
                <a:gd name="T17" fmla="*/ 370 w 370"/>
                <a:gd name="T18" fmla="*/ 128 h 1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70" h="128">
                  <a:moveTo>
                    <a:pt x="214" y="0"/>
                  </a:moveTo>
                  <a:lnTo>
                    <a:pt x="0" y="61"/>
                  </a:lnTo>
                  <a:lnTo>
                    <a:pt x="152" y="127"/>
                  </a:lnTo>
                  <a:lnTo>
                    <a:pt x="369" y="46"/>
                  </a:lnTo>
                  <a:lnTo>
                    <a:pt x="214" y="0"/>
                  </a:lnTo>
                </a:path>
              </a:pathLst>
            </a:custGeom>
            <a:solidFill>
              <a:srgbClr val="FFFFFF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400">
                <a:solidFill>
                  <a:prstClr val="black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grpSp>
          <p:nvGrpSpPr>
            <p:cNvPr id="15" name="Group 4"/>
            <p:cNvGrpSpPr>
              <a:grpSpLocks/>
            </p:cNvGrpSpPr>
            <p:nvPr/>
          </p:nvGrpSpPr>
          <p:grpSpPr bwMode="auto">
            <a:xfrm>
              <a:off x="3847" y="2032"/>
              <a:ext cx="340" cy="161"/>
              <a:chOff x="3847" y="2032"/>
              <a:chExt cx="340" cy="161"/>
            </a:xfrm>
          </p:grpSpPr>
          <p:grpSp>
            <p:nvGrpSpPr>
              <p:cNvPr id="98" name="Group 5"/>
              <p:cNvGrpSpPr>
                <a:grpSpLocks/>
              </p:cNvGrpSpPr>
              <p:nvPr/>
            </p:nvGrpSpPr>
            <p:grpSpPr bwMode="auto">
              <a:xfrm>
                <a:off x="3874" y="2064"/>
                <a:ext cx="313" cy="129"/>
                <a:chOff x="3874" y="2064"/>
                <a:chExt cx="313" cy="129"/>
              </a:xfrm>
            </p:grpSpPr>
            <p:sp>
              <p:nvSpPr>
                <p:cNvPr id="103" name="Freeform 6"/>
                <p:cNvSpPr>
                  <a:spLocks/>
                </p:cNvSpPr>
                <p:nvPr/>
              </p:nvSpPr>
              <p:spPr bwMode="auto">
                <a:xfrm>
                  <a:off x="3883" y="2113"/>
                  <a:ext cx="164" cy="77"/>
                </a:xfrm>
                <a:custGeom>
                  <a:avLst/>
                  <a:gdLst>
                    <a:gd name="T0" fmla="*/ 0 w 164"/>
                    <a:gd name="T1" fmla="*/ 3 h 77"/>
                    <a:gd name="T2" fmla="*/ 0 w 164"/>
                    <a:gd name="T3" fmla="*/ 32 h 77"/>
                    <a:gd name="T4" fmla="*/ 148 w 164"/>
                    <a:gd name="T5" fmla="*/ 76 h 77"/>
                    <a:gd name="T6" fmla="*/ 163 w 164"/>
                    <a:gd name="T7" fmla="*/ 35 h 77"/>
                    <a:gd name="T8" fmla="*/ 14 w 164"/>
                    <a:gd name="T9" fmla="*/ 0 h 77"/>
                    <a:gd name="T10" fmla="*/ 0 w 164"/>
                    <a:gd name="T11" fmla="*/ 3 h 7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64"/>
                    <a:gd name="T19" fmla="*/ 0 h 77"/>
                    <a:gd name="T20" fmla="*/ 164 w 164"/>
                    <a:gd name="T21" fmla="*/ 77 h 7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64" h="77">
                      <a:moveTo>
                        <a:pt x="0" y="3"/>
                      </a:moveTo>
                      <a:lnTo>
                        <a:pt x="0" y="32"/>
                      </a:lnTo>
                      <a:lnTo>
                        <a:pt x="148" y="76"/>
                      </a:lnTo>
                      <a:lnTo>
                        <a:pt x="163" y="35"/>
                      </a:lnTo>
                      <a:lnTo>
                        <a:pt x="14" y="0"/>
                      </a:lnTo>
                      <a:lnTo>
                        <a:pt x="0" y="3"/>
                      </a:lnTo>
                    </a:path>
                  </a:pathLst>
                </a:custGeom>
                <a:solidFill>
                  <a:srgbClr val="C0C0C0"/>
                </a:solidFill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2400">
                    <a:solidFill>
                      <a:prstClr val="black"/>
                    </a:solidFill>
                    <a:latin typeface="Arial" pitchFamily="34" charset="0"/>
                    <a:cs typeface="Angsana New" pitchFamily="18" charset="-34"/>
                  </a:endParaRPr>
                </a:p>
              </p:txBody>
            </p:sp>
            <p:sp>
              <p:nvSpPr>
                <p:cNvPr id="104" name="Freeform 7"/>
                <p:cNvSpPr>
                  <a:spLocks/>
                </p:cNvSpPr>
                <p:nvPr/>
              </p:nvSpPr>
              <p:spPr bwMode="auto">
                <a:xfrm>
                  <a:off x="3874" y="2064"/>
                  <a:ext cx="313" cy="129"/>
                </a:xfrm>
                <a:custGeom>
                  <a:avLst/>
                  <a:gdLst>
                    <a:gd name="T0" fmla="*/ 1 w 313"/>
                    <a:gd name="T1" fmla="*/ 52 h 129"/>
                    <a:gd name="T2" fmla="*/ 156 w 313"/>
                    <a:gd name="T3" fmla="*/ 93 h 129"/>
                    <a:gd name="T4" fmla="*/ 154 w 313"/>
                    <a:gd name="T5" fmla="*/ 121 h 129"/>
                    <a:gd name="T6" fmla="*/ 9 w 313"/>
                    <a:gd name="T7" fmla="*/ 80 h 129"/>
                    <a:gd name="T8" fmla="*/ 0 w 313"/>
                    <a:gd name="T9" fmla="*/ 83 h 129"/>
                    <a:gd name="T10" fmla="*/ 156 w 313"/>
                    <a:gd name="T11" fmla="*/ 128 h 129"/>
                    <a:gd name="T12" fmla="*/ 312 w 313"/>
                    <a:gd name="T13" fmla="*/ 57 h 129"/>
                    <a:gd name="T14" fmla="*/ 312 w 313"/>
                    <a:gd name="T15" fmla="*/ 34 h 129"/>
                    <a:gd name="T16" fmla="*/ 156 w 313"/>
                    <a:gd name="T17" fmla="*/ 0 h 129"/>
                    <a:gd name="T18" fmla="*/ 1 w 313"/>
                    <a:gd name="T19" fmla="*/ 52 h 129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313"/>
                    <a:gd name="T31" fmla="*/ 0 h 129"/>
                    <a:gd name="T32" fmla="*/ 313 w 313"/>
                    <a:gd name="T33" fmla="*/ 129 h 129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313" h="129">
                      <a:moveTo>
                        <a:pt x="1" y="52"/>
                      </a:moveTo>
                      <a:lnTo>
                        <a:pt x="156" y="93"/>
                      </a:lnTo>
                      <a:lnTo>
                        <a:pt x="154" y="121"/>
                      </a:lnTo>
                      <a:lnTo>
                        <a:pt x="9" y="80"/>
                      </a:lnTo>
                      <a:lnTo>
                        <a:pt x="0" y="83"/>
                      </a:lnTo>
                      <a:lnTo>
                        <a:pt x="156" y="128"/>
                      </a:lnTo>
                      <a:lnTo>
                        <a:pt x="312" y="57"/>
                      </a:lnTo>
                      <a:lnTo>
                        <a:pt x="312" y="34"/>
                      </a:lnTo>
                      <a:lnTo>
                        <a:pt x="156" y="0"/>
                      </a:lnTo>
                      <a:lnTo>
                        <a:pt x="1" y="52"/>
                      </a:lnTo>
                    </a:path>
                  </a:pathLst>
                </a:custGeom>
                <a:solidFill>
                  <a:srgbClr val="400000"/>
                </a:solidFill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2400">
                    <a:solidFill>
                      <a:prstClr val="black"/>
                    </a:solidFill>
                    <a:latin typeface="Arial" pitchFamily="34" charset="0"/>
                    <a:cs typeface="Angsana New" pitchFamily="18" charset="-34"/>
                  </a:endParaRPr>
                </a:p>
              </p:txBody>
            </p:sp>
            <p:sp>
              <p:nvSpPr>
                <p:cNvPr id="105" name="Freeform 8"/>
                <p:cNvSpPr>
                  <a:spLocks/>
                </p:cNvSpPr>
                <p:nvPr/>
              </p:nvSpPr>
              <p:spPr bwMode="auto">
                <a:xfrm>
                  <a:off x="4033" y="2100"/>
                  <a:ext cx="147" cy="87"/>
                </a:xfrm>
                <a:custGeom>
                  <a:avLst/>
                  <a:gdLst>
                    <a:gd name="T0" fmla="*/ 2 w 147"/>
                    <a:gd name="T1" fmla="*/ 58 h 87"/>
                    <a:gd name="T2" fmla="*/ 0 w 147"/>
                    <a:gd name="T3" fmla="*/ 86 h 87"/>
                    <a:gd name="T4" fmla="*/ 146 w 147"/>
                    <a:gd name="T5" fmla="*/ 21 h 87"/>
                    <a:gd name="T6" fmla="*/ 146 w 147"/>
                    <a:gd name="T7" fmla="*/ 0 h 87"/>
                    <a:gd name="T8" fmla="*/ 2 w 147"/>
                    <a:gd name="T9" fmla="*/ 58 h 8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47"/>
                    <a:gd name="T16" fmla="*/ 0 h 87"/>
                    <a:gd name="T17" fmla="*/ 147 w 147"/>
                    <a:gd name="T18" fmla="*/ 87 h 8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47" h="87">
                      <a:moveTo>
                        <a:pt x="2" y="58"/>
                      </a:moveTo>
                      <a:lnTo>
                        <a:pt x="0" y="86"/>
                      </a:lnTo>
                      <a:lnTo>
                        <a:pt x="146" y="21"/>
                      </a:lnTo>
                      <a:lnTo>
                        <a:pt x="146" y="0"/>
                      </a:lnTo>
                      <a:lnTo>
                        <a:pt x="2" y="58"/>
                      </a:lnTo>
                    </a:path>
                  </a:pathLst>
                </a:custGeom>
                <a:solidFill>
                  <a:srgbClr val="600000"/>
                </a:solidFill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2400">
                    <a:solidFill>
                      <a:prstClr val="black"/>
                    </a:solidFill>
                    <a:latin typeface="Arial" pitchFamily="34" charset="0"/>
                    <a:cs typeface="Angsana New" pitchFamily="18" charset="-34"/>
                  </a:endParaRPr>
                </a:p>
              </p:txBody>
            </p:sp>
          </p:grpSp>
          <p:grpSp>
            <p:nvGrpSpPr>
              <p:cNvPr id="99" name="Group 9"/>
              <p:cNvGrpSpPr>
                <a:grpSpLocks/>
              </p:cNvGrpSpPr>
              <p:nvPr/>
            </p:nvGrpSpPr>
            <p:grpSpPr bwMode="auto">
              <a:xfrm>
                <a:off x="3847" y="2032"/>
                <a:ext cx="313" cy="129"/>
                <a:chOff x="3847" y="2032"/>
                <a:chExt cx="313" cy="129"/>
              </a:xfrm>
            </p:grpSpPr>
            <p:sp>
              <p:nvSpPr>
                <p:cNvPr id="100" name="Freeform 10"/>
                <p:cNvSpPr>
                  <a:spLocks/>
                </p:cNvSpPr>
                <p:nvPr/>
              </p:nvSpPr>
              <p:spPr bwMode="auto">
                <a:xfrm>
                  <a:off x="3856" y="2082"/>
                  <a:ext cx="163" cy="75"/>
                </a:xfrm>
                <a:custGeom>
                  <a:avLst/>
                  <a:gdLst>
                    <a:gd name="T0" fmla="*/ 0 w 163"/>
                    <a:gd name="T1" fmla="*/ 4 h 75"/>
                    <a:gd name="T2" fmla="*/ 0 w 163"/>
                    <a:gd name="T3" fmla="*/ 32 h 75"/>
                    <a:gd name="T4" fmla="*/ 146 w 163"/>
                    <a:gd name="T5" fmla="*/ 74 h 75"/>
                    <a:gd name="T6" fmla="*/ 162 w 163"/>
                    <a:gd name="T7" fmla="*/ 34 h 75"/>
                    <a:gd name="T8" fmla="*/ 14 w 163"/>
                    <a:gd name="T9" fmla="*/ 0 h 75"/>
                    <a:gd name="T10" fmla="*/ 0 w 163"/>
                    <a:gd name="T11" fmla="*/ 4 h 7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63"/>
                    <a:gd name="T19" fmla="*/ 0 h 75"/>
                    <a:gd name="T20" fmla="*/ 163 w 163"/>
                    <a:gd name="T21" fmla="*/ 75 h 7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63" h="75">
                      <a:moveTo>
                        <a:pt x="0" y="4"/>
                      </a:moveTo>
                      <a:lnTo>
                        <a:pt x="0" y="32"/>
                      </a:lnTo>
                      <a:lnTo>
                        <a:pt x="146" y="74"/>
                      </a:lnTo>
                      <a:lnTo>
                        <a:pt x="162" y="34"/>
                      </a:lnTo>
                      <a:lnTo>
                        <a:pt x="14" y="0"/>
                      </a:lnTo>
                      <a:lnTo>
                        <a:pt x="0" y="4"/>
                      </a:lnTo>
                    </a:path>
                  </a:pathLst>
                </a:custGeom>
                <a:solidFill>
                  <a:srgbClr val="C0C0C0"/>
                </a:solidFill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2400">
                    <a:solidFill>
                      <a:prstClr val="black"/>
                    </a:solidFill>
                    <a:latin typeface="Arial" pitchFamily="34" charset="0"/>
                    <a:cs typeface="Angsana New" pitchFamily="18" charset="-34"/>
                  </a:endParaRPr>
                </a:p>
              </p:txBody>
            </p:sp>
            <p:sp>
              <p:nvSpPr>
                <p:cNvPr id="101" name="Freeform 11"/>
                <p:cNvSpPr>
                  <a:spLocks/>
                </p:cNvSpPr>
                <p:nvPr/>
              </p:nvSpPr>
              <p:spPr bwMode="auto">
                <a:xfrm>
                  <a:off x="3847" y="2032"/>
                  <a:ext cx="313" cy="129"/>
                </a:xfrm>
                <a:custGeom>
                  <a:avLst/>
                  <a:gdLst>
                    <a:gd name="T0" fmla="*/ 2 w 313"/>
                    <a:gd name="T1" fmla="*/ 54 h 129"/>
                    <a:gd name="T2" fmla="*/ 156 w 313"/>
                    <a:gd name="T3" fmla="*/ 94 h 129"/>
                    <a:gd name="T4" fmla="*/ 154 w 313"/>
                    <a:gd name="T5" fmla="*/ 122 h 129"/>
                    <a:gd name="T6" fmla="*/ 9 w 313"/>
                    <a:gd name="T7" fmla="*/ 80 h 129"/>
                    <a:gd name="T8" fmla="*/ 0 w 313"/>
                    <a:gd name="T9" fmla="*/ 84 h 129"/>
                    <a:gd name="T10" fmla="*/ 156 w 313"/>
                    <a:gd name="T11" fmla="*/ 128 h 129"/>
                    <a:gd name="T12" fmla="*/ 312 w 313"/>
                    <a:gd name="T13" fmla="*/ 58 h 129"/>
                    <a:gd name="T14" fmla="*/ 312 w 313"/>
                    <a:gd name="T15" fmla="*/ 34 h 129"/>
                    <a:gd name="T16" fmla="*/ 156 w 313"/>
                    <a:gd name="T17" fmla="*/ 0 h 129"/>
                    <a:gd name="T18" fmla="*/ 2 w 313"/>
                    <a:gd name="T19" fmla="*/ 54 h 129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313"/>
                    <a:gd name="T31" fmla="*/ 0 h 129"/>
                    <a:gd name="T32" fmla="*/ 313 w 313"/>
                    <a:gd name="T33" fmla="*/ 129 h 129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313" h="129">
                      <a:moveTo>
                        <a:pt x="2" y="54"/>
                      </a:moveTo>
                      <a:lnTo>
                        <a:pt x="156" y="94"/>
                      </a:lnTo>
                      <a:lnTo>
                        <a:pt x="154" y="122"/>
                      </a:lnTo>
                      <a:lnTo>
                        <a:pt x="9" y="80"/>
                      </a:lnTo>
                      <a:lnTo>
                        <a:pt x="0" y="84"/>
                      </a:lnTo>
                      <a:lnTo>
                        <a:pt x="156" y="128"/>
                      </a:lnTo>
                      <a:lnTo>
                        <a:pt x="312" y="58"/>
                      </a:lnTo>
                      <a:lnTo>
                        <a:pt x="312" y="34"/>
                      </a:lnTo>
                      <a:lnTo>
                        <a:pt x="156" y="0"/>
                      </a:lnTo>
                      <a:lnTo>
                        <a:pt x="2" y="54"/>
                      </a:lnTo>
                    </a:path>
                  </a:pathLst>
                </a:custGeom>
                <a:solidFill>
                  <a:srgbClr val="402000"/>
                </a:solidFill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2400">
                    <a:solidFill>
                      <a:prstClr val="black"/>
                    </a:solidFill>
                    <a:latin typeface="Arial" pitchFamily="34" charset="0"/>
                    <a:cs typeface="Angsana New" pitchFamily="18" charset="-34"/>
                  </a:endParaRPr>
                </a:p>
              </p:txBody>
            </p:sp>
            <p:sp>
              <p:nvSpPr>
                <p:cNvPr id="102" name="Freeform 12"/>
                <p:cNvSpPr>
                  <a:spLocks/>
                </p:cNvSpPr>
                <p:nvPr/>
              </p:nvSpPr>
              <p:spPr bwMode="auto">
                <a:xfrm>
                  <a:off x="4005" y="2068"/>
                  <a:ext cx="151" cy="88"/>
                </a:xfrm>
                <a:custGeom>
                  <a:avLst/>
                  <a:gdLst>
                    <a:gd name="T0" fmla="*/ 2 w 151"/>
                    <a:gd name="T1" fmla="*/ 59 h 88"/>
                    <a:gd name="T2" fmla="*/ 0 w 151"/>
                    <a:gd name="T3" fmla="*/ 87 h 88"/>
                    <a:gd name="T4" fmla="*/ 150 w 151"/>
                    <a:gd name="T5" fmla="*/ 21 h 88"/>
                    <a:gd name="T6" fmla="*/ 150 w 151"/>
                    <a:gd name="T7" fmla="*/ 0 h 88"/>
                    <a:gd name="T8" fmla="*/ 2 w 151"/>
                    <a:gd name="T9" fmla="*/ 59 h 8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51"/>
                    <a:gd name="T16" fmla="*/ 0 h 88"/>
                    <a:gd name="T17" fmla="*/ 151 w 151"/>
                    <a:gd name="T18" fmla="*/ 88 h 8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51" h="88">
                      <a:moveTo>
                        <a:pt x="2" y="59"/>
                      </a:moveTo>
                      <a:lnTo>
                        <a:pt x="0" y="87"/>
                      </a:lnTo>
                      <a:lnTo>
                        <a:pt x="150" y="21"/>
                      </a:lnTo>
                      <a:lnTo>
                        <a:pt x="150" y="0"/>
                      </a:lnTo>
                      <a:lnTo>
                        <a:pt x="2" y="59"/>
                      </a:lnTo>
                    </a:path>
                  </a:pathLst>
                </a:custGeom>
                <a:solidFill>
                  <a:srgbClr val="603000"/>
                </a:solidFill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2400">
                    <a:solidFill>
                      <a:prstClr val="black"/>
                    </a:solidFill>
                    <a:latin typeface="Arial" pitchFamily="34" charset="0"/>
                    <a:cs typeface="Angsana New" pitchFamily="18" charset="-34"/>
                  </a:endParaRPr>
                </a:p>
              </p:txBody>
            </p:sp>
          </p:grpSp>
        </p:grpSp>
        <p:grpSp>
          <p:nvGrpSpPr>
            <p:cNvPr id="16" name="Group 13"/>
            <p:cNvGrpSpPr>
              <a:grpSpLocks/>
            </p:cNvGrpSpPr>
            <p:nvPr/>
          </p:nvGrpSpPr>
          <p:grpSpPr bwMode="auto">
            <a:xfrm>
              <a:off x="3597" y="1680"/>
              <a:ext cx="552" cy="458"/>
              <a:chOff x="3597" y="1680"/>
              <a:chExt cx="552" cy="458"/>
            </a:xfrm>
          </p:grpSpPr>
          <p:grpSp>
            <p:nvGrpSpPr>
              <p:cNvPr id="17" name="Group 14"/>
              <p:cNvGrpSpPr>
                <a:grpSpLocks/>
              </p:cNvGrpSpPr>
              <p:nvPr/>
            </p:nvGrpSpPr>
            <p:grpSpPr bwMode="auto">
              <a:xfrm>
                <a:off x="3664" y="1833"/>
                <a:ext cx="485" cy="265"/>
                <a:chOff x="3664" y="1833"/>
                <a:chExt cx="485" cy="265"/>
              </a:xfrm>
            </p:grpSpPr>
            <p:sp>
              <p:nvSpPr>
                <p:cNvPr id="91" name="Freeform 15"/>
                <p:cNvSpPr>
                  <a:spLocks/>
                </p:cNvSpPr>
                <p:nvPr/>
              </p:nvSpPr>
              <p:spPr bwMode="auto">
                <a:xfrm>
                  <a:off x="3664" y="1833"/>
                  <a:ext cx="485" cy="265"/>
                </a:xfrm>
                <a:custGeom>
                  <a:avLst/>
                  <a:gdLst>
                    <a:gd name="T0" fmla="*/ 207 w 485"/>
                    <a:gd name="T1" fmla="*/ 7 h 265"/>
                    <a:gd name="T2" fmla="*/ 166 w 485"/>
                    <a:gd name="T3" fmla="*/ 29 h 265"/>
                    <a:gd name="T4" fmla="*/ 129 w 485"/>
                    <a:gd name="T5" fmla="*/ 44 h 265"/>
                    <a:gd name="T6" fmla="*/ 121 w 485"/>
                    <a:gd name="T7" fmla="*/ 48 h 265"/>
                    <a:gd name="T8" fmla="*/ 113 w 485"/>
                    <a:gd name="T9" fmla="*/ 54 h 265"/>
                    <a:gd name="T10" fmla="*/ 110 w 485"/>
                    <a:gd name="T11" fmla="*/ 67 h 265"/>
                    <a:gd name="T12" fmla="*/ 112 w 485"/>
                    <a:gd name="T13" fmla="*/ 80 h 265"/>
                    <a:gd name="T14" fmla="*/ 116 w 485"/>
                    <a:gd name="T15" fmla="*/ 146 h 265"/>
                    <a:gd name="T16" fmla="*/ 115 w 485"/>
                    <a:gd name="T17" fmla="*/ 158 h 265"/>
                    <a:gd name="T18" fmla="*/ 113 w 485"/>
                    <a:gd name="T19" fmla="*/ 167 h 265"/>
                    <a:gd name="T20" fmla="*/ 107 w 485"/>
                    <a:gd name="T21" fmla="*/ 173 h 265"/>
                    <a:gd name="T22" fmla="*/ 97 w 485"/>
                    <a:gd name="T23" fmla="*/ 175 h 265"/>
                    <a:gd name="T24" fmla="*/ 64 w 485"/>
                    <a:gd name="T25" fmla="*/ 196 h 265"/>
                    <a:gd name="T26" fmla="*/ 2 w 485"/>
                    <a:gd name="T27" fmla="*/ 227 h 265"/>
                    <a:gd name="T28" fmla="*/ 0 w 485"/>
                    <a:gd name="T29" fmla="*/ 245 h 265"/>
                    <a:gd name="T30" fmla="*/ 12 w 485"/>
                    <a:gd name="T31" fmla="*/ 255 h 265"/>
                    <a:gd name="T32" fmla="*/ 26 w 485"/>
                    <a:gd name="T33" fmla="*/ 262 h 265"/>
                    <a:gd name="T34" fmla="*/ 48 w 485"/>
                    <a:gd name="T35" fmla="*/ 264 h 265"/>
                    <a:gd name="T36" fmla="*/ 177 w 485"/>
                    <a:gd name="T37" fmla="*/ 218 h 265"/>
                    <a:gd name="T38" fmla="*/ 218 w 485"/>
                    <a:gd name="T39" fmla="*/ 221 h 265"/>
                    <a:gd name="T40" fmla="*/ 220 w 485"/>
                    <a:gd name="T41" fmla="*/ 234 h 265"/>
                    <a:gd name="T42" fmla="*/ 228 w 485"/>
                    <a:gd name="T43" fmla="*/ 247 h 265"/>
                    <a:gd name="T44" fmla="*/ 240 w 485"/>
                    <a:gd name="T45" fmla="*/ 257 h 265"/>
                    <a:gd name="T46" fmla="*/ 262 w 485"/>
                    <a:gd name="T47" fmla="*/ 257 h 265"/>
                    <a:gd name="T48" fmla="*/ 370 w 485"/>
                    <a:gd name="T49" fmla="*/ 237 h 265"/>
                    <a:gd name="T50" fmla="*/ 434 w 485"/>
                    <a:gd name="T51" fmla="*/ 227 h 265"/>
                    <a:gd name="T52" fmla="*/ 467 w 485"/>
                    <a:gd name="T53" fmla="*/ 213 h 265"/>
                    <a:gd name="T54" fmla="*/ 481 w 485"/>
                    <a:gd name="T55" fmla="*/ 206 h 265"/>
                    <a:gd name="T56" fmla="*/ 484 w 485"/>
                    <a:gd name="T57" fmla="*/ 182 h 265"/>
                    <a:gd name="T58" fmla="*/ 480 w 485"/>
                    <a:gd name="T59" fmla="*/ 174 h 265"/>
                    <a:gd name="T60" fmla="*/ 473 w 485"/>
                    <a:gd name="T61" fmla="*/ 160 h 265"/>
                    <a:gd name="T62" fmla="*/ 473 w 485"/>
                    <a:gd name="T63" fmla="*/ 146 h 265"/>
                    <a:gd name="T64" fmla="*/ 443 w 485"/>
                    <a:gd name="T65" fmla="*/ 58 h 265"/>
                    <a:gd name="T66" fmla="*/ 436 w 485"/>
                    <a:gd name="T67" fmla="*/ 41 h 265"/>
                    <a:gd name="T68" fmla="*/ 419 w 485"/>
                    <a:gd name="T69" fmla="*/ 22 h 265"/>
                    <a:gd name="T70" fmla="*/ 402 w 485"/>
                    <a:gd name="T71" fmla="*/ 13 h 265"/>
                    <a:gd name="T72" fmla="*/ 391 w 485"/>
                    <a:gd name="T73" fmla="*/ 9 h 265"/>
                    <a:gd name="T74" fmla="*/ 372 w 485"/>
                    <a:gd name="T75" fmla="*/ 10 h 265"/>
                    <a:gd name="T76" fmla="*/ 342 w 485"/>
                    <a:gd name="T77" fmla="*/ 5 h 265"/>
                    <a:gd name="T78" fmla="*/ 326 w 485"/>
                    <a:gd name="T79" fmla="*/ 4 h 265"/>
                    <a:gd name="T80" fmla="*/ 306 w 485"/>
                    <a:gd name="T81" fmla="*/ 0 h 265"/>
                    <a:gd name="T82" fmla="*/ 297 w 485"/>
                    <a:gd name="T83" fmla="*/ 7 h 265"/>
                    <a:gd name="T84" fmla="*/ 207 w 485"/>
                    <a:gd name="T85" fmla="*/ 7 h 265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485"/>
                    <a:gd name="T130" fmla="*/ 0 h 265"/>
                    <a:gd name="T131" fmla="*/ 485 w 485"/>
                    <a:gd name="T132" fmla="*/ 265 h 265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485" h="265">
                      <a:moveTo>
                        <a:pt x="207" y="7"/>
                      </a:moveTo>
                      <a:lnTo>
                        <a:pt x="166" y="29"/>
                      </a:lnTo>
                      <a:lnTo>
                        <a:pt x="129" y="44"/>
                      </a:lnTo>
                      <a:lnTo>
                        <a:pt x="121" y="48"/>
                      </a:lnTo>
                      <a:lnTo>
                        <a:pt x="113" y="54"/>
                      </a:lnTo>
                      <a:lnTo>
                        <a:pt x="110" y="67"/>
                      </a:lnTo>
                      <a:lnTo>
                        <a:pt x="112" y="80"/>
                      </a:lnTo>
                      <a:lnTo>
                        <a:pt x="116" y="146"/>
                      </a:lnTo>
                      <a:lnTo>
                        <a:pt x="115" y="158"/>
                      </a:lnTo>
                      <a:lnTo>
                        <a:pt x="113" y="167"/>
                      </a:lnTo>
                      <a:lnTo>
                        <a:pt x="107" y="173"/>
                      </a:lnTo>
                      <a:lnTo>
                        <a:pt x="97" y="175"/>
                      </a:lnTo>
                      <a:lnTo>
                        <a:pt x="64" y="196"/>
                      </a:lnTo>
                      <a:lnTo>
                        <a:pt x="2" y="227"/>
                      </a:lnTo>
                      <a:lnTo>
                        <a:pt x="0" y="245"/>
                      </a:lnTo>
                      <a:lnTo>
                        <a:pt x="12" y="255"/>
                      </a:lnTo>
                      <a:lnTo>
                        <a:pt x="26" y="262"/>
                      </a:lnTo>
                      <a:lnTo>
                        <a:pt x="48" y="264"/>
                      </a:lnTo>
                      <a:lnTo>
                        <a:pt x="177" y="218"/>
                      </a:lnTo>
                      <a:lnTo>
                        <a:pt x="218" y="221"/>
                      </a:lnTo>
                      <a:lnTo>
                        <a:pt x="220" y="234"/>
                      </a:lnTo>
                      <a:lnTo>
                        <a:pt x="228" y="247"/>
                      </a:lnTo>
                      <a:lnTo>
                        <a:pt x="240" y="257"/>
                      </a:lnTo>
                      <a:lnTo>
                        <a:pt x="262" y="257"/>
                      </a:lnTo>
                      <a:lnTo>
                        <a:pt x="370" y="237"/>
                      </a:lnTo>
                      <a:lnTo>
                        <a:pt x="434" y="227"/>
                      </a:lnTo>
                      <a:lnTo>
                        <a:pt x="467" y="213"/>
                      </a:lnTo>
                      <a:lnTo>
                        <a:pt x="481" y="206"/>
                      </a:lnTo>
                      <a:lnTo>
                        <a:pt x="484" y="182"/>
                      </a:lnTo>
                      <a:lnTo>
                        <a:pt x="480" y="174"/>
                      </a:lnTo>
                      <a:lnTo>
                        <a:pt x="473" y="160"/>
                      </a:lnTo>
                      <a:lnTo>
                        <a:pt x="473" y="146"/>
                      </a:lnTo>
                      <a:lnTo>
                        <a:pt x="443" y="58"/>
                      </a:lnTo>
                      <a:lnTo>
                        <a:pt x="436" y="41"/>
                      </a:lnTo>
                      <a:lnTo>
                        <a:pt x="419" y="22"/>
                      </a:lnTo>
                      <a:lnTo>
                        <a:pt x="402" y="13"/>
                      </a:lnTo>
                      <a:lnTo>
                        <a:pt x="391" y="9"/>
                      </a:lnTo>
                      <a:lnTo>
                        <a:pt x="372" y="10"/>
                      </a:lnTo>
                      <a:lnTo>
                        <a:pt x="342" y="5"/>
                      </a:lnTo>
                      <a:lnTo>
                        <a:pt x="326" y="4"/>
                      </a:lnTo>
                      <a:lnTo>
                        <a:pt x="306" y="0"/>
                      </a:lnTo>
                      <a:lnTo>
                        <a:pt x="297" y="7"/>
                      </a:lnTo>
                      <a:lnTo>
                        <a:pt x="207" y="7"/>
                      </a:lnTo>
                    </a:path>
                  </a:pathLst>
                </a:custGeom>
                <a:solidFill>
                  <a:srgbClr val="004040"/>
                </a:solidFill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2400">
                    <a:solidFill>
                      <a:prstClr val="black"/>
                    </a:solidFill>
                    <a:latin typeface="Arial" pitchFamily="34" charset="0"/>
                    <a:cs typeface="Angsana New" pitchFamily="18" charset="-34"/>
                  </a:endParaRPr>
                </a:p>
              </p:txBody>
            </p:sp>
            <p:sp>
              <p:nvSpPr>
                <p:cNvPr id="92" name="Freeform 16"/>
                <p:cNvSpPr>
                  <a:spLocks/>
                </p:cNvSpPr>
                <p:nvPr/>
              </p:nvSpPr>
              <p:spPr bwMode="auto">
                <a:xfrm>
                  <a:off x="3883" y="1863"/>
                  <a:ext cx="57" cy="154"/>
                </a:xfrm>
                <a:custGeom>
                  <a:avLst/>
                  <a:gdLst>
                    <a:gd name="T0" fmla="*/ 0 w 57"/>
                    <a:gd name="T1" fmla="*/ 0 h 154"/>
                    <a:gd name="T2" fmla="*/ 10 w 57"/>
                    <a:gd name="T3" fmla="*/ 29 h 154"/>
                    <a:gd name="T4" fmla="*/ 21 w 57"/>
                    <a:gd name="T5" fmla="*/ 48 h 154"/>
                    <a:gd name="T6" fmla="*/ 26 w 57"/>
                    <a:gd name="T7" fmla="*/ 59 h 154"/>
                    <a:gd name="T8" fmla="*/ 31 w 57"/>
                    <a:gd name="T9" fmla="*/ 69 h 154"/>
                    <a:gd name="T10" fmla="*/ 32 w 57"/>
                    <a:gd name="T11" fmla="*/ 78 h 154"/>
                    <a:gd name="T12" fmla="*/ 35 w 57"/>
                    <a:gd name="T13" fmla="*/ 97 h 154"/>
                    <a:gd name="T14" fmla="*/ 44 w 57"/>
                    <a:gd name="T15" fmla="*/ 153 h 154"/>
                    <a:gd name="T16" fmla="*/ 40 w 57"/>
                    <a:gd name="T17" fmla="*/ 93 h 154"/>
                    <a:gd name="T18" fmla="*/ 39 w 57"/>
                    <a:gd name="T19" fmla="*/ 75 h 154"/>
                    <a:gd name="T20" fmla="*/ 43 w 57"/>
                    <a:gd name="T21" fmla="*/ 63 h 154"/>
                    <a:gd name="T22" fmla="*/ 46 w 57"/>
                    <a:gd name="T23" fmla="*/ 53 h 154"/>
                    <a:gd name="T24" fmla="*/ 49 w 57"/>
                    <a:gd name="T25" fmla="*/ 43 h 154"/>
                    <a:gd name="T26" fmla="*/ 54 w 57"/>
                    <a:gd name="T27" fmla="*/ 26 h 154"/>
                    <a:gd name="T28" fmla="*/ 56 w 57"/>
                    <a:gd name="T29" fmla="*/ 4 h 154"/>
                    <a:gd name="T30" fmla="*/ 0 w 57"/>
                    <a:gd name="T31" fmla="*/ 0 h 154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57"/>
                    <a:gd name="T49" fmla="*/ 0 h 154"/>
                    <a:gd name="T50" fmla="*/ 57 w 57"/>
                    <a:gd name="T51" fmla="*/ 154 h 154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57" h="154">
                      <a:moveTo>
                        <a:pt x="0" y="0"/>
                      </a:moveTo>
                      <a:lnTo>
                        <a:pt x="10" y="29"/>
                      </a:lnTo>
                      <a:lnTo>
                        <a:pt x="21" y="48"/>
                      </a:lnTo>
                      <a:lnTo>
                        <a:pt x="26" y="59"/>
                      </a:lnTo>
                      <a:lnTo>
                        <a:pt x="31" y="69"/>
                      </a:lnTo>
                      <a:lnTo>
                        <a:pt x="32" y="78"/>
                      </a:lnTo>
                      <a:lnTo>
                        <a:pt x="35" y="97"/>
                      </a:lnTo>
                      <a:lnTo>
                        <a:pt x="44" y="153"/>
                      </a:lnTo>
                      <a:lnTo>
                        <a:pt x="40" y="93"/>
                      </a:lnTo>
                      <a:lnTo>
                        <a:pt x="39" y="75"/>
                      </a:lnTo>
                      <a:lnTo>
                        <a:pt x="43" y="63"/>
                      </a:lnTo>
                      <a:lnTo>
                        <a:pt x="46" y="53"/>
                      </a:lnTo>
                      <a:lnTo>
                        <a:pt x="49" y="43"/>
                      </a:lnTo>
                      <a:lnTo>
                        <a:pt x="54" y="26"/>
                      </a:lnTo>
                      <a:lnTo>
                        <a:pt x="56" y="4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808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2400">
                    <a:solidFill>
                      <a:prstClr val="black"/>
                    </a:solidFill>
                    <a:latin typeface="Arial" pitchFamily="34" charset="0"/>
                    <a:cs typeface="Angsana New" pitchFamily="18" charset="-34"/>
                  </a:endParaRPr>
                </a:p>
              </p:txBody>
            </p:sp>
            <p:grpSp>
              <p:nvGrpSpPr>
                <p:cNvPr id="93" name="Group 17"/>
                <p:cNvGrpSpPr>
                  <a:grpSpLocks/>
                </p:cNvGrpSpPr>
                <p:nvPr/>
              </p:nvGrpSpPr>
              <p:grpSpPr bwMode="auto">
                <a:xfrm>
                  <a:off x="3669" y="1839"/>
                  <a:ext cx="467" cy="246"/>
                  <a:chOff x="3669" y="1839"/>
                  <a:chExt cx="467" cy="246"/>
                </a:xfrm>
              </p:grpSpPr>
              <p:sp>
                <p:nvSpPr>
                  <p:cNvPr id="94" name="Freeform 18"/>
                  <p:cNvSpPr>
                    <a:spLocks/>
                  </p:cNvSpPr>
                  <p:nvPr/>
                </p:nvSpPr>
                <p:spPr bwMode="auto">
                  <a:xfrm>
                    <a:off x="3931" y="1839"/>
                    <a:ext cx="110" cy="185"/>
                  </a:xfrm>
                  <a:custGeom>
                    <a:avLst/>
                    <a:gdLst>
                      <a:gd name="T0" fmla="*/ 41 w 110"/>
                      <a:gd name="T1" fmla="*/ 0 h 185"/>
                      <a:gd name="T2" fmla="*/ 79 w 110"/>
                      <a:gd name="T3" fmla="*/ 8 h 185"/>
                      <a:gd name="T4" fmla="*/ 96 w 110"/>
                      <a:gd name="T5" fmla="*/ 8 h 185"/>
                      <a:gd name="T6" fmla="*/ 109 w 110"/>
                      <a:gd name="T7" fmla="*/ 8 h 185"/>
                      <a:gd name="T8" fmla="*/ 100 w 110"/>
                      <a:gd name="T9" fmla="*/ 22 h 185"/>
                      <a:gd name="T10" fmla="*/ 97 w 110"/>
                      <a:gd name="T11" fmla="*/ 42 h 185"/>
                      <a:gd name="T12" fmla="*/ 97 w 110"/>
                      <a:gd name="T13" fmla="*/ 65 h 185"/>
                      <a:gd name="T14" fmla="*/ 99 w 110"/>
                      <a:gd name="T15" fmla="*/ 89 h 185"/>
                      <a:gd name="T16" fmla="*/ 104 w 110"/>
                      <a:gd name="T17" fmla="*/ 104 h 185"/>
                      <a:gd name="T18" fmla="*/ 96 w 110"/>
                      <a:gd name="T19" fmla="*/ 132 h 185"/>
                      <a:gd name="T20" fmla="*/ 96 w 110"/>
                      <a:gd name="T21" fmla="*/ 146 h 185"/>
                      <a:gd name="T22" fmla="*/ 102 w 110"/>
                      <a:gd name="T23" fmla="*/ 158 h 185"/>
                      <a:gd name="T24" fmla="*/ 100 w 110"/>
                      <a:gd name="T25" fmla="*/ 163 h 185"/>
                      <a:gd name="T26" fmla="*/ 83 w 110"/>
                      <a:gd name="T27" fmla="*/ 169 h 185"/>
                      <a:gd name="T28" fmla="*/ 26 w 110"/>
                      <a:gd name="T29" fmla="*/ 179 h 185"/>
                      <a:gd name="T30" fmla="*/ 5 w 110"/>
                      <a:gd name="T31" fmla="*/ 184 h 185"/>
                      <a:gd name="T32" fmla="*/ 5 w 110"/>
                      <a:gd name="T33" fmla="*/ 162 h 185"/>
                      <a:gd name="T34" fmla="*/ 0 w 110"/>
                      <a:gd name="T35" fmla="*/ 99 h 185"/>
                      <a:gd name="T36" fmla="*/ 8 w 110"/>
                      <a:gd name="T37" fmla="*/ 82 h 185"/>
                      <a:gd name="T38" fmla="*/ 18 w 110"/>
                      <a:gd name="T39" fmla="*/ 48 h 185"/>
                      <a:gd name="T40" fmla="*/ 27 w 110"/>
                      <a:gd name="T41" fmla="*/ 28 h 185"/>
                      <a:gd name="T42" fmla="*/ 41 w 110"/>
                      <a:gd name="T43" fmla="*/ 0 h 185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10"/>
                      <a:gd name="T67" fmla="*/ 0 h 185"/>
                      <a:gd name="T68" fmla="*/ 110 w 110"/>
                      <a:gd name="T69" fmla="*/ 185 h 185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10" h="185">
                        <a:moveTo>
                          <a:pt x="41" y="0"/>
                        </a:moveTo>
                        <a:lnTo>
                          <a:pt x="79" y="8"/>
                        </a:lnTo>
                        <a:lnTo>
                          <a:pt x="96" y="8"/>
                        </a:lnTo>
                        <a:lnTo>
                          <a:pt x="109" y="8"/>
                        </a:lnTo>
                        <a:lnTo>
                          <a:pt x="100" y="22"/>
                        </a:lnTo>
                        <a:lnTo>
                          <a:pt x="97" y="42"/>
                        </a:lnTo>
                        <a:lnTo>
                          <a:pt x="97" y="65"/>
                        </a:lnTo>
                        <a:lnTo>
                          <a:pt x="99" y="89"/>
                        </a:lnTo>
                        <a:lnTo>
                          <a:pt x="104" y="104"/>
                        </a:lnTo>
                        <a:lnTo>
                          <a:pt x="96" y="132"/>
                        </a:lnTo>
                        <a:lnTo>
                          <a:pt x="96" y="146"/>
                        </a:lnTo>
                        <a:lnTo>
                          <a:pt x="102" y="158"/>
                        </a:lnTo>
                        <a:lnTo>
                          <a:pt x="100" y="163"/>
                        </a:lnTo>
                        <a:lnTo>
                          <a:pt x="83" y="169"/>
                        </a:lnTo>
                        <a:lnTo>
                          <a:pt x="26" y="179"/>
                        </a:lnTo>
                        <a:lnTo>
                          <a:pt x="5" y="184"/>
                        </a:lnTo>
                        <a:lnTo>
                          <a:pt x="5" y="162"/>
                        </a:lnTo>
                        <a:lnTo>
                          <a:pt x="0" y="99"/>
                        </a:lnTo>
                        <a:lnTo>
                          <a:pt x="8" y="82"/>
                        </a:lnTo>
                        <a:lnTo>
                          <a:pt x="18" y="48"/>
                        </a:lnTo>
                        <a:lnTo>
                          <a:pt x="27" y="28"/>
                        </a:lnTo>
                        <a:lnTo>
                          <a:pt x="41" y="0"/>
                        </a:lnTo>
                      </a:path>
                    </a:pathLst>
                  </a:custGeom>
                  <a:solidFill>
                    <a:srgbClr val="00606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95" name="Freeform 19"/>
                  <p:cNvSpPr>
                    <a:spLocks/>
                  </p:cNvSpPr>
                  <p:nvPr/>
                </p:nvSpPr>
                <p:spPr bwMode="auto">
                  <a:xfrm>
                    <a:off x="3797" y="1845"/>
                    <a:ext cx="128" cy="200"/>
                  </a:xfrm>
                  <a:custGeom>
                    <a:avLst/>
                    <a:gdLst>
                      <a:gd name="T0" fmla="*/ 0 w 128"/>
                      <a:gd name="T1" fmla="*/ 35 h 200"/>
                      <a:gd name="T2" fmla="*/ 17 w 128"/>
                      <a:gd name="T3" fmla="*/ 31 h 200"/>
                      <a:gd name="T4" fmla="*/ 35 w 128"/>
                      <a:gd name="T5" fmla="*/ 21 h 200"/>
                      <a:gd name="T6" fmla="*/ 54 w 128"/>
                      <a:gd name="T7" fmla="*/ 13 h 200"/>
                      <a:gd name="T8" fmla="*/ 61 w 128"/>
                      <a:gd name="T9" fmla="*/ 9 h 200"/>
                      <a:gd name="T10" fmla="*/ 72 w 128"/>
                      <a:gd name="T11" fmla="*/ 0 h 200"/>
                      <a:gd name="T12" fmla="*/ 76 w 128"/>
                      <a:gd name="T13" fmla="*/ 3 h 200"/>
                      <a:gd name="T14" fmla="*/ 78 w 128"/>
                      <a:gd name="T15" fmla="*/ 28 h 200"/>
                      <a:gd name="T16" fmla="*/ 86 w 128"/>
                      <a:gd name="T17" fmla="*/ 45 h 200"/>
                      <a:gd name="T18" fmla="*/ 96 w 128"/>
                      <a:gd name="T19" fmla="*/ 63 h 200"/>
                      <a:gd name="T20" fmla="*/ 107 w 128"/>
                      <a:gd name="T21" fmla="*/ 83 h 200"/>
                      <a:gd name="T22" fmla="*/ 109 w 128"/>
                      <a:gd name="T23" fmla="*/ 91 h 200"/>
                      <a:gd name="T24" fmla="*/ 111 w 128"/>
                      <a:gd name="T25" fmla="*/ 108 h 200"/>
                      <a:gd name="T26" fmla="*/ 116 w 128"/>
                      <a:gd name="T27" fmla="*/ 132 h 200"/>
                      <a:gd name="T28" fmla="*/ 122 w 128"/>
                      <a:gd name="T29" fmla="*/ 164 h 200"/>
                      <a:gd name="T30" fmla="*/ 127 w 128"/>
                      <a:gd name="T31" fmla="*/ 183 h 200"/>
                      <a:gd name="T32" fmla="*/ 104 w 128"/>
                      <a:gd name="T33" fmla="*/ 185 h 200"/>
                      <a:gd name="T34" fmla="*/ 87 w 128"/>
                      <a:gd name="T35" fmla="*/ 187 h 200"/>
                      <a:gd name="T36" fmla="*/ 82 w 128"/>
                      <a:gd name="T37" fmla="*/ 199 h 200"/>
                      <a:gd name="T38" fmla="*/ 53 w 128"/>
                      <a:gd name="T39" fmla="*/ 197 h 200"/>
                      <a:gd name="T40" fmla="*/ 56 w 128"/>
                      <a:gd name="T41" fmla="*/ 164 h 200"/>
                      <a:gd name="T42" fmla="*/ 45 w 128"/>
                      <a:gd name="T43" fmla="*/ 141 h 200"/>
                      <a:gd name="T44" fmla="*/ 37 w 128"/>
                      <a:gd name="T45" fmla="*/ 122 h 200"/>
                      <a:gd name="T46" fmla="*/ 41 w 128"/>
                      <a:gd name="T47" fmla="*/ 95 h 200"/>
                      <a:gd name="T48" fmla="*/ 22 w 128"/>
                      <a:gd name="T49" fmla="*/ 65 h 200"/>
                      <a:gd name="T50" fmla="*/ 12 w 128"/>
                      <a:gd name="T51" fmla="*/ 57 h 200"/>
                      <a:gd name="T52" fmla="*/ 0 w 128"/>
                      <a:gd name="T53" fmla="*/ 35 h 200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w 128"/>
                      <a:gd name="T82" fmla="*/ 0 h 200"/>
                      <a:gd name="T83" fmla="*/ 128 w 128"/>
                      <a:gd name="T84" fmla="*/ 200 h 200"/>
                    </a:gdLst>
                    <a:ahLst/>
                    <a:cxnLst>
                      <a:cxn ang="T54">
                        <a:pos x="T0" y="T1"/>
                      </a:cxn>
                      <a:cxn ang="T55">
                        <a:pos x="T2" y="T3"/>
                      </a:cxn>
                      <a:cxn ang="T56">
                        <a:pos x="T4" y="T5"/>
                      </a:cxn>
                      <a:cxn ang="T57">
                        <a:pos x="T6" y="T7"/>
                      </a:cxn>
                      <a:cxn ang="T58">
                        <a:pos x="T8" y="T9"/>
                      </a:cxn>
                      <a:cxn ang="T59">
                        <a:pos x="T10" y="T11"/>
                      </a:cxn>
                      <a:cxn ang="T60">
                        <a:pos x="T12" y="T13"/>
                      </a:cxn>
                      <a:cxn ang="T61">
                        <a:pos x="T14" y="T15"/>
                      </a:cxn>
                      <a:cxn ang="T62">
                        <a:pos x="T16" y="T17"/>
                      </a:cxn>
                      <a:cxn ang="T63">
                        <a:pos x="T18" y="T19"/>
                      </a:cxn>
                      <a:cxn ang="T64">
                        <a:pos x="T20" y="T21"/>
                      </a:cxn>
                      <a:cxn ang="T65">
                        <a:pos x="T22" y="T23"/>
                      </a:cxn>
                      <a:cxn ang="T66">
                        <a:pos x="T24" y="T25"/>
                      </a:cxn>
                      <a:cxn ang="T67">
                        <a:pos x="T26" y="T27"/>
                      </a:cxn>
                      <a:cxn ang="T68">
                        <a:pos x="T28" y="T29"/>
                      </a:cxn>
                      <a:cxn ang="T69">
                        <a:pos x="T30" y="T31"/>
                      </a:cxn>
                      <a:cxn ang="T70">
                        <a:pos x="T32" y="T33"/>
                      </a:cxn>
                      <a:cxn ang="T71">
                        <a:pos x="T34" y="T35"/>
                      </a:cxn>
                      <a:cxn ang="T72">
                        <a:pos x="T36" y="T37"/>
                      </a:cxn>
                      <a:cxn ang="T73">
                        <a:pos x="T38" y="T39"/>
                      </a:cxn>
                      <a:cxn ang="T74">
                        <a:pos x="T40" y="T41"/>
                      </a:cxn>
                      <a:cxn ang="T75">
                        <a:pos x="T42" y="T43"/>
                      </a:cxn>
                      <a:cxn ang="T76">
                        <a:pos x="T44" y="T45"/>
                      </a:cxn>
                      <a:cxn ang="T77">
                        <a:pos x="T46" y="T47"/>
                      </a:cxn>
                      <a:cxn ang="T78">
                        <a:pos x="T48" y="T49"/>
                      </a:cxn>
                      <a:cxn ang="T79">
                        <a:pos x="T50" y="T51"/>
                      </a:cxn>
                      <a:cxn ang="T80">
                        <a:pos x="T52" y="T53"/>
                      </a:cxn>
                    </a:cxnLst>
                    <a:rect l="T81" t="T82" r="T83" b="T84"/>
                    <a:pathLst>
                      <a:path w="128" h="200">
                        <a:moveTo>
                          <a:pt x="0" y="35"/>
                        </a:moveTo>
                        <a:lnTo>
                          <a:pt x="17" y="31"/>
                        </a:lnTo>
                        <a:lnTo>
                          <a:pt x="35" y="21"/>
                        </a:lnTo>
                        <a:lnTo>
                          <a:pt x="54" y="13"/>
                        </a:lnTo>
                        <a:lnTo>
                          <a:pt x="61" y="9"/>
                        </a:lnTo>
                        <a:lnTo>
                          <a:pt x="72" y="0"/>
                        </a:lnTo>
                        <a:lnTo>
                          <a:pt x="76" y="3"/>
                        </a:lnTo>
                        <a:lnTo>
                          <a:pt x="78" y="28"/>
                        </a:lnTo>
                        <a:lnTo>
                          <a:pt x="86" y="45"/>
                        </a:lnTo>
                        <a:lnTo>
                          <a:pt x="96" y="63"/>
                        </a:lnTo>
                        <a:lnTo>
                          <a:pt x="107" y="83"/>
                        </a:lnTo>
                        <a:lnTo>
                          <a:pt x="109" y="91"/>
                        </a:lnTo>
                        <a:lnTo>
                          <a:pt x="111" y="108"/>
                        </a:lnTo>
                        <a:lnTo>
                          <a:pt x="116" y="132"/>
                        </a:lnTo>
                        <a:lnTo>
                          <a:pt x="122" y="164"/>
                        </a:lnTo>
                        <a:lnTo>
                          <a:pt x="127" y="183"/>
                        </a:lnTo>
                        <a:lnTo>
                          <a:pt x="104" y="185"/>
                        </a:lnTo>
                        <a:lnTo>
                          <a:pt x="87" y="187"/>
                        </a:lnTo>
                        <a:lnTo>
                          <a:pt x="82" y="199"/>
                        </a:lnTo>
                        <a:lnTo>
                          <a:pt x="53" y="197"/>
                        </a:lnTo>
                        <a:lnTo>
                          <a:pt x="56" y="164"/>
                        </a:lnTo>
                        <a:lnTo>
                          <a:pt x="45" y="141"/>
                        </a:lnTo>
                        <a:lnTo>
                          <a:pt x="37" y="122"/>
                        </a:lnTo>
                        <a:lnTo>
                          <a:pt x="41" y="95"/>
                        </a:lnTo>
                        <a:lnTo>
                          <a:pt x="22" y="65"/>
                        </a:lnTo>
                        <a:lnTo>
                          <a:pt x="12" y="57"/>
                        </a:lnTo>
                        <a:lnTo>
                          <a:pt x="0" y="35"/>
                        </a:lnTo>
                      </a:path>
                    </a:pathLst>
                  </a:custGeom>
                  <a:solidFill>
                    <a:srgbClr val="00606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96" name="Freeform 20"/>
                  <p:cNvSpPr>
                    <a:spLocks/>
                  </p:cNvSpPr>
                  <p:nvPr/>
                </p:nvSpPr>
                <p:spPr bwMode="auto">
                  <a:xfrm>
                    <a:off x="3669" y="1884"/>
                    <a:ext cx="169" cy="201"/>
                  </a:xfrm>
                  <a:custGeom>
                    <a:avLst/>
                    <a:gdLst>
                      <a:gd name="T0" fmla="*/ 112 w 169"/>
                      <a:gd name="T1" fmla="*/ 0 h 201"/>
                      <a:gd name="T2" fmla="*/ 106 w 169"/>
                      <a:gd name="T3" fmla="*/ 12 h 201"/>
                      <a:gd name="T4" fmla="*/ 107 w 169"/>
                      <a:gd name="T5" fmla="*/ 22 h 201"/>
                      <a:gd name="T6" fmla="*/ 111 w 169"/>
                      <a:gd name="T7" fmla="*/ 35 h 201"/>
                      <a:gd name="T8" fmla="*/ 112 w 169"/>
                      <a:gd name="T9" fmla="*/ 50 h 201"/>
                      <a:gd name="T10" fmla="*/ 111 w 169"/>
                      <a:gd name="T11" fmla="*/ 87 h 201"/>
                      <a:gd name="T12" fmla="*/ 130 w 169"/>
                      <a:gd name="T13" fmla="*/ 91 h 201"/>
                      <a:gd name="T14" fmla="*/ 143 w 169"/>
                      <a:gd name="T15" fmla="*/ 104 h 201"/>
                      <a:gd name="T16" fmla="*/ 128 w 169"/>
                      <a:gd name="T17" fmla="*/ 100 h 201"/>
                      <a:gd name="T18" fmla="*/ 111 w 169"/>
                      <a:gd name="T19" fmla="*/ 97 h 201"/>
                      <a:gd name="T20" fmla="*/ 108 w 169"/>
                      <a:gd name="T21" fmla="*/ 105 h 201"/>
                      <a:gd name="T22" fmla="*/ 121 w 169"/>
                      <a:gd name="T23" fmla="*/ 105 h 201"/>
                      <a:gd name="T24" fmla="*/ 136 w 169"/>
                      <a:gd name="T25" fmla="*/ 106 h 201"/>
                      <a:gd name="T26" fmla="*/ 141 w 169"/>
                      <a:gd name="T27" fmla="*/ 112 h 201"/>
                      <a:gd name="T28" fmla="*/ 124 w 169"/>
                      <a:gd name="T29" fmla="*/ 112 h 201"/>
                      <a:gd name="T30" fmla="*/ 111 w 169"/>
                      <a:gd name="T31" fmla="*/ 112 h 201"/>
                      <a:gd name="T32" fmla="*/ 110 w 169"/>
                      <a:gd name="T33" fmla="*/ 113 h 201"/>
                      <a:gd name="T34" fmla="*/ 121 w 169"/>
                      <a:gd name="T35" fmla="*/ 115 h 201"/>
                      <a:gd name="T36" fmla="*/ 136 w 169"/>
                      <a:gd name="T37" fmla="*/ 122 h 201"/>
                      <a:gd name="T38" fmla="*/ 139 w 169"/>
                      <a:gd name="T39" fmla="*/ 132 h 201"/>
                      <a:gd name="T40" fmla="*/ 130 w 169"/>
                      <a:gd name="T41" fmla="*/ 126 h 201"/>
                      <a:gd name="T42" fmla="*/ 110 w 169"/>
                      <a:gd name="T43" fmla="*/ 120 h 201"/>
                      <a:gd name="T44" fmla="*/ 103 w 169"/>
                      <a:gd name="T45" fmla="*/ 120 h 201"/>
                      <a:gd name="T46" fmla="*/ 48 w 169"/>
                      <a:gd name="T47" fmla="*/ 149 h 201"/>
                      <a:gd name="T48" fmla="*/ 18 w 169"/>
                      <a:gd name="T49" fmla="*/ 163 h 201"/>
                      <a:gd name="T50" fmla="*/ 1 w 169"/>
                      <a:gd name="T51" fmla="*/ 170 h 201"/>
                      <a:gd name="T52" fmla="*/ 0 w 169"/>
                      <a:gd name="T53" fmla="*/ 175 h 201"/>
                      <a:gd name="T54" fmla="*/ 8 w 169"/>
                      <a:gd name="T55" fmla="*/ 175 h 201"/>
                      <a:gd name="T56" fmla="*/ 22 w 169"/>
                      <a:gd name="T57" fmla="*/ 175 h 201"/>
                      <a:gd name="T58" fmla="*/ 32 w 169"/>
                      <a:gd name="T59" fmla="*/ 179 h 201"/>
                      <a:gd name="T60" fmla="*/ 36 w 169"/>
                      <a:gd name="T61" fmla="*/ 187 h 201"/>
                      <a:gd name="T62" fmla="*/ 38 w 169"/>
                      <a:gd name="T63" fmla="*/ 192 h 201"/>
                      <a:gd name="T64" fmla="*/ 36 w 169"/>
                      <a:gd name="T65" fmla="*/ 200 h 201"/>
                      <a:gd name="T66" fmla="*/ 44 w 169"/>
                      <a:gd name="T67" fmla="*/ 198 h 201"/>
                      <a:gd name="T68" fmla="*/ 56 w 169"/>
                      <a:gd name="T69" fmla="*/ 188 h 201"/>
                      <a:gd name="T70" fmla="*/ 74 w 169"/>
                      <a:gd name="T71" fmla="*/ 180 h 201"/>
                      <a:gd name="T72" fmla="*/ 139 w 169"/>
                      <a:gd name="T73" fmla="*/ 156 h 201"/>
                      <a:gd name="T74" fmla="*/ 144 w 169"/>
                      <a:gd name="T75" fmla="*/ 145 h 201"/>
                      <a:gd name="T76" fmla="*/ 166 w 169"/>
                      <a:gd name="T77" fmla="*/ 138 h 201"/>
                      <a:gd name="T78" fmla="*/ 168 w 169"/>
                      <a:gd name="T79" fmla="*/ 119 h 201"/>
                      <a:gd name="T80" fmla="*/ 158 w 169"/>
                      <a:gd name="T81" fmla="*/ 101 h 201"/>
                      <a:gd name="T82" fmla="*/ 147 w 169"/>
                      <a:gd name="T83" fmla="*/ 87 h 201"/>
                      <a:gd name="T84" fmla="*/ 150 w 169"/>
                      <a:gd name="T85" fmla="*/ 71 h 201"/>
                      <a:gd name="T86" fmla="*/ 150 w 169"/>
                      <a:gd name="T87" fmla="*/ 55 h 201"/>
                      <a:gd name="T88" fmla="*/ 134 w 169"/>
                      <a:gd name="T89" fmla="*/ 31 h 201"/>
                      <a:gd name="T90" fmla="*/ 123 w 169"/>
                      <a:gd name="T91" fmla="*/ 19 h 201"/>
                      <a:gd name="T92" fmla="*/ 112 w 169"/>
                      <a:gd name="T93" fmla="*/ 0 h 201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w 169"/>
                      <a:gd name="T142" fmla="*/ 0 h 201"/>
                      <a:gd name="T143" fmla="*/ 169 w 169"/>
                      <a:gd name="T144" fmla="*/ 201 h 201"/>
                    </a:gdLst>
                    <a:ahLst/>
                    <a:cxnLst>
                      <a:cxn ang="T94">
                        <a:pos x="T0" y="T1"/>
                      </a:cxn>
                      <a:cxn ang="T95">
                        <a:pos x="T2" y="T3"/>
                      </a:cxn>
                      <a:cxn ang="T96">
                        <a:pos x="T4" y="T5"/>
                      </a:cxn>
                      <a:cxn ang="T97">
                        <a:pos x="T6" y="T7"/>
                      </a:cxn>
                      <a:cxn ang="T98">
                        <a:pos x="T8" y="T9"/>
                      </a:cxn>
                      <a:cxn ang="T99">
                        <a:pos x="T10" y="T11"/>
                      </a:cxn>
                      <a:cxn ang="T100">
                        <a:pos x="T12" y="T13"/>
                      </a:cxn>
                      <a:cxn ang="T101">
                        <a:pos x="T14" y="T15"/>
                      </a:cxn>
                      <a:cxn ang="T102">
                        <a:pos x="T16" y="T17"/>
                      </a:cxn>
                      <a:cxn ang="T103">
                        <a:pos x="T18" y="T19"/>
                      </a:cxn>
                      <a:cxn ang="T104">
                        <a:pos x="T20" y="T21"/>
                      </a:cxn>
                      <a:cxn ang="T105">
                        <a:pos x="T22" y="T23"/>
                      </a:cxn>
                      <a:cxn ang="T106">
                        <a:pos x="T24" y="T25"/>
                      </a:cxn>
                      <a:cxn ang="T107">
                        <a:pos x="T26" y="T27"/>
                      </a:cxn>
                      <a:cxn ang="T108">
                        <a:pos x="T28" y="T29"/>
                      </a:cxn>
                      <a:cxn ang="T109">
                        <a:pos x="T30" y="T31"/>
                      </a:cxn>
                      <a:cxn ang="T110">
                        <a:pos x="T32" y="T33"/>
                      </a:cxn>
                      <a:cxn ang="T111">
                        <a:pos x="T34" y="T35"/>
                      </a:cxn>
                      <a:cxn ang="T112">
                        <a:pos x="T36" y="T37"/>
                      </a:cxn>
                      <a:cxn ang="T113">
                        <a:pos x="T38" y="T39"/>
                      </a:cxn>
                      <a:cxn ang="T114">
                        <a:pos x="T40" y="T41"/>
                      </a:cxn>
                      <a:cxn ang="T115">
                        <a:pos x="T42" y="T43"/>
                      </a:cxn>
                      <a:cxn ang="T116">
                        <a:pos x="T44" y="T45"/>
                      </a:cxn>
                      <a:cxn ang="T117">
                        <a:pos x="T46" y="T47"/>
                      </a:cxn>
                      <a:cxn ang="T118">
                        <a:pos x="T48" y="T49"/>
                      </a:cxn>
                      <a:cxn ang="T119">
                        <a:pos x="T50" y="T51"/>
                      </a:cxn>
                      <a:cxn ang="T120">
                        <a:pos x="T52" y="T53"/>
                      </a:cxn>
                      <a:cxn ang="T121">
                        <a:pos x="T54" y="T55"/>
                      </a:cxn>
                      <a:cxn ang="T122">
                        <a:pos x="T56" y="T57"/>
                      </a:cxn>
                      <a:cxn ang="T123">
                        <a:pos x="T58" y="T59"/>
                      </a:cxn>
                      <a:cxn ang="T124">
                        <a:pos x="T60" y="T61"/>
                      </a:cxn>
                      <a:cxn ang="T125">
                        <a:pos x="T62" y="T63"/>
                      </a:cxn>
                      <a:cxn ang="T126">
                        <a:pos x="T64" y="T65"/>
                      </a:cxn>
                      <a:cxn ang="T127">
                        <a:pos x="T66" y="T67"/>
                      </a:cxn>
                      <a:cxn ang="T128">
                        <a:pos x="T68" y="T69"/>
                      </a:cxn>
                      <a:cxn ang="T129">
                        <a:pos x="T70" y="T71"/>
                      </a:cxn>
                      <a:cxn ang="T130">
                        <a:pos x="T72" y="T73"/>
                      </a:cxn>
                      <a:cxn ang="T131">
                        <a:pos x="T74" y="T75"/>
                      </a:cxn>
                      <a:cxn ang="T132">
                        <a:pos x="T76" y="T77"/>
                      </a:cxn>
                      <a:cxn ang="T133">
                        <a:pos x="T78" y="T79"/>
                      </a:cxn>
                      <a:cxn ang="T134">
                        <a:pos x="T80" y="T81"/>
                      </a:cxn>
                      <a:cxn ang="T135">
                        <a:pos x="T82" y="T83"/>
                      </a:cxn>
                      <a:cxn ang="T136">
                        <a:pos x="T84" y="T85"/>
                      </a:cxn>
                      <a:cxn ang="T137">
                        <a:pos x="T86" y="T87"/>
                      </a:cxn>
                      <a:cxn ang="T138">
                        <a:pos x="T88" y="T89"/>
                      </a:cxn>
                      <a:cxn ang="T139">
                        <a:pos x="T90" y="T91"/>
                      </a:cxn>
                      <a:cxn ang="T140">
                        <a:pos x="T92" y="T93"/>
                      </a:cxn>
                    </a:cxnLst>
                    <a:rect l="T141" t="T142" r="T143" b="T144"/>
                    <a:pathLst>
                      <a:path w="169" h="201">
                        <a:moveTo>
                          <a:pt x="112" y="0"/>
                        </a:moveTo>
                        <a:lnTo>
                          <a:pt x="106" y="12"/>
                        </a:lnTo>
                        <a:lnTo>
                          <a:pt x="107" y="22"/>
                        </a:lnTo>
                        <a:lnTo>
                          <a:pt x="111" y="35"/>
                        </a:lnTo>
                        <a:lnTo>
                          <a:pt x="112" y="50"/>
                        </a:lnTo>
                        <a:lnTo>
                          <a:pt x="111" y="87"/>
                        </a:lnTo>
                        <a:lnTo>
                          <a:pt x="130" y="91"/>
                        </a:lnTo>
                        <a:lnTo>
                          <a:pt x="143" y="104"/>
                        </a:lnTo>
                        <a:lnTo>
                          <a:pt x="128" y="100"/>
                        </a:lnTo>
                        <a:lnTo>
                          <a:pt x="111" y="97"/>
                        </a:lnTo>
                        <a:lnTo>
                          <a:pt x="108" y="105"/>
                        </a:lnTo>
                        <a:lnTo>
                          <a:pt x="121" y="105"/>
                        </a:lnTo>
                        <a:lnTo>
                          <a:pt x="136" y="106"/>
                        </a:lnTo>
                        <a:lnTo>
                          <a:pt x="141" y="112"/>
                        </a:lnTo>
                        <a:lnTo>
                          <a:pt x="124" y="112"/>
                        </a:lnTo>
                        <a:lnTo>
                          <a:pt x="111" y="112"/>
                        </a:lnTo>
                        <a:lnTo>
                          <a:pt x="110" y="113"/>
                        </a:lnTo>
                        <a:lnTo>
                          <a:pt x="121" y="115"/>
                        </a:lnTo>
                        <a:lnTo>
                          <a:pt x="136" y="122"/>
                        </a:lnTo>
                        <a:lnTo>
                          <a:pt x="139" y="132"/>
                        </a:lnTo>
                        <a:lnTo>
                          <a:pt x="130" y="126"/>
                        </a:lnTo>
                        <a:lnTo>
                          <a:pt x="110" y="120"/>
                        </a:lnTo>
                        <a:lnTo>
                          <a:pt x="103" y="120"/>
                        </a:lnTo>
                        <a:lnTo>
                          <a:pt x="48" y="149"/>
                        </a:lnTo>
                        <a:lnTo>
                          <a:pt x="18" y="163"/>
                        </a:lnTo>
                        <a:lnTo>
                          <a:pt x="1" y="170"/>
                        </a:lnTo>
                        <a:lnTo>
                          <a:pt x="0" y="175"/>
                        </a:lnTo>
                        <a:lnTo>
                          <a:pt x="8" y="175"/>
                        </a:lnTo>
                        <a:lnTo>
                          <a:pt x="22" y="175"/>
                        </a:lnTo>
                        <a:lnTo>
                          <a:pt x="32" y="179"/>
                        </a:lnTo>
                        <a:lnTo>
                          <a:pt x="36" y="187"/>
                        </a:lnTo>
                        <a:lnTo>
                          <a:pt x="38" y="192"/>
                        </a:lnTo>
                        <a:lnTo>
                          <a:pt x="36" y="200"/>
                        </a:lnTo>
                        <a:lnTo>
                          <a:pt x="44" y="198"/>
                        </a:lnTo>
                        <a:lnTo>
                          <a:pt x="56" y="188"/>
                        </a:lnTo>
                        <a:lnTo>
                          <a:pt x="74" y="180"/>
                        </a:lnTo>
                        <a:lnTo>
                          <a:pt x="139" y="156"/>
                        </a:lnTo>
                        <a:lnTo>
                          <a:pt x="144" y="145"/>
                        </a:lnTo>
                        <a:lnTo>
                          <a:pt x="166" y="138"/>
                        </a:lnTo>
                        <a:lnTo>
                          <a:pt x="168" y="119"/>
                        </a:lnTo>
                        <a:lnTo>
                          <a:pt x="158" y="101"/>
                        </a:lnTo>
                        <a:lnTo>
                          <a:pt x="147" y="87"/>
                        </a:lnTo>
                        <a:lnTo>
                          <a:pt x="150" y="71"/>
                        </a:lnTo>
                        <a:lnTo>
                          <a:pt x="150" y="55"/>
                        </a:lnTo>
                        <a:lnTo>
                          <a:pt x="134" y="31"/>
                        </a:lnTo>
                        <a:lnTo>
                          <a:pt x="123" y="19"/>
                        </a:lnTo>
                        <a:lnTo>
                          <a:pt x="112" y="0"/>
                        </a:lnTo>
                      </a:path>
                    </a:pathLst>
                  </a:custGeom>
                  <a:solidFill>
                    <a:srgbClr val="00606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97" name="Freeform 21"/>
                  <p:cNvSpPr>
                    <a:spLocks/>
                  </p:cNvSpPr>
                  <p:nvPr/>
                </p:nvSpPr>
                <p:spPr bwMode="auto">
                  <a:xfrm>
                    <a:off x="3886" y="1849"/>
                    <a:ext cx="250" cy="230"/>
                  </a:xfrm>
                  <a:custGeom>
                    <a:avLst/>
                    <a:gdLst>
                      <a:gd name="T0" fmla="*/ 14 w 250"/>
                      <a:gd name="T1" fmla="*/ 186 h 230"/>
                      <a:gd name="T2" fmla="*/ 5 w 250"/>
                      <a:gd name="T3" fmla="*/ 189 h 230"/>
                      <a:gd name="T4" fmla="*/ 0 w 250"/>
                      <a:gd name="T5" fmla="*/ 198 h 230"/>
                      <a:gd name="T6" fmla="*/ 1 w 250"/>
                      <a:gd name="T7" fmla="*/ 209 h 230"/>
                      <a:gd name="T8" fmla="*/ 6 w 250"/>
                      <a:gd name="T9" fmla="*/ 218 h 230"/>
                      <a:gd name="T10" fmla="*/ 19 w 250"/>
                      <a:gd name="T11" fmla="*/ 229 h 230"/>
                      <a:gd name="T12" fmla="*/ 40 w 250"/>
                      <a:gd name="T13" fmla="*/ 227 h 230"/>
                      <a:gd name="T14" fmla="*/ 155 w 250"/>
                      <a:gd name="T15" fmla="*/ 208 h 230"/>
                      <a:gd name="T16" fmla="*/ 225 w 250"/>
                      <a:gd name="T17" fmla="*/ 195 h 230"/>
                      <a:gd name="T18" fmla="*/ 191 w 250"/>
                      <a:gd name="T19" fmla="*/ 183 h 230"/>
                      <a:gd name="T20" fmla="*/ 173 w 250"/>
                      <a:gd name="T21" fmla="*/ 170 h 230"/>
                      <a:gd name="T22" fmla="*/ 188 w 250"/>
                      <a:gd name="T23" fmla="*/ 170 h 230"/>
                      <a:gd name="T24" fmla="*/ 210 w 250"/>
                      <a:gd name="T25" fmla="*/ 180 h 230"/>
                      <a:gd name="T26" fmla="*/ 233 w 250"/>
                      <a:gd name="T27" fmla="*/ 182 h 230"/>
                      <a:gd name="T28" fmla="*/ 213 w 250"/>
                      <a:gd name="T29" fmla="*/ 175 h 230"/>
                      <a:gd name="T30" fmla="*/ 194 w 250"/>
                      <a:gd name="T31" fmla="*/ 165 h 230"/>
                      <a:gd name="T32" fmla="*/ 218 w 250"/>
                      <a:gd name="T33" fmla="*/ 167 h 230"/>
                      <a:gd name="T34" fmla="*/ 240 w 250"/>
                      <a:gd name="T35" fmla="*/ 164 h 230"/>
                      <a:gd name="T36" fmla="*/ 222 w 250"/>
                      <a:gd name="T37" fmla="*/ 161 h 230"/>
                      <a:gd name="T38" fmla="*/ 197 w 250"/>
                      <a:gd name="T39" fmla="*/ 157 h 230"/>
                      <a:gd name="T40" fmla="*/ 209 w 250"/>
                      <a:gd name="T41" fmla="*/ 149 h 230"/>
                      <a:gd name="T42" fmla="*/ 229 w 250"/>
                      <a:gd name="T43" fmla="*/ 154 h 230"/>
                      <a:gd name="T44" fmla="*/ 249 w 250"/>
                      <a:gd name="T45" fmla="*/ 155 h 230"/>
                      <a:gd name="T46" fmla="*/ 234 w 250"/>
                      <a:gd name="T47" fmla="*/ 146 h 230"/>
                      <a:gd name="T48" fmla="*/ 225 w 250"/>
                      <a:gd name="T49" fmla="*/ 146 h 230"/>
                      <a:gd name="T50" fmla="*/ 214 w 250"/>
                      <a:gd name="T51" fmla="*/ 140 h 230"/>
                      <a:gd name="T52" fmla="*/ 237 w 250"/>
                      <a:gd name="T53" fmla="*/ 132 h 230"/>
                      <a:gd name="T54" fmla="*/ 240 w 250"/>
                      <a:gd name="T55" fmla="*/ 126 h 230"/>
                      <a:gd name="T56" fmla="*/ 233 w 250"/>
                      <a:gd name="T57" fmla="*/ 101 h 230"/>
                      <a:gd name="T58" fmla="*/ 216 w 250"/>
                      <a:gd name="T59" fmla="*/ 56 h 230"/>
                      <a:gd name="T60" fmla="*/ 205 w 250"/>
                      <a:gd name="T61" fmla="*/ 41 h 230"/>
                      <a:gd name="T62" fmla="*/ 205 w 250"/>
                      <a:gd name="T63" fmla="*/ 26 h 230"/>
                      <a:gd name="T64" fmla="*/ 188 w 250"/>
                      <a:gd name="T65" fmla="*/ 13 h 230"/>
                      <a:gd name="T66" fmla="*/ 170 w 250"/>
                      <a:gd name="T67" fmla="*/ 0 h 230"/>
                      <a:gd name="T68" fmla="*/ 157 w 250"/>
                      <a:gd name="T69" fmla="*/ 2 h 230"/>
                      <a:gd name="T70" fmla="*/ 150 w 250"/>
                      <a:gd name="T71" fmla="*/ 24 h 230"/>
                      <a:gd name="T72" fmla="*/ 149 w 250"/>
                      <a:gd name="T73" fmla="*/ 61 h 230"/>
                      <a:gd name="T74" fmla="*/ 160 w 250"/>
                      <a:gd name="T75" fmla="*/ 85 h 230"/>
                      <a:gd name="T76" fmla="*/ 168 w 250"/>
                      <a:gd name="T77" fmla="*/ 114 h 230"/>
                      <a:gd name="T78" fmla="*/ 172 w 250"/>
                      <a:gd name="T79" fmla="*/ 133 h 230"/>
                      <a:gd name="T80" fmla="*/ 167 w 250"/>
                      <a:gd name="T81" fmla="*/ 140 h 230"/>
                      <a:gd name="T82" fmla="*/ 173 w 250"/>
                      <a:gd name="T83" fmla="*/ 146 h 230"/>
                      <a:gd name="T84" fmla="*/ 166 w 250"/>
                      <a:gd name="T85" fmla="*/ 148 h 230"/>
                      <a:gd name="T86" fmla="*/ 172 w 250"/>
                      <a:gd name="T87" fmla="*/ 153 h 230"/>
                      <a:gd name="T88" fmla="*/ 156 w 250"/>
                      <a:gd name="T89" fmla="*/ 157 h 230"/>
                      <a:gd name="T90" fmla="*/ 158 w 250"/>
                      <a:gd name="T91" fmla="*/ 161 h 230"/>
                      <a:gd name="T92" fmla="*/ 130 w 250"/>
                      <a:gd name="T93" fmla="*/ 164 h 230"/>
                      <a:gd name="T94" fmla="*/ 98 w 250"/>
                      <a:gd name="T95" fmla="*/ 171 h 230"/>
                      <a:gd name="T96" fmla="*/ 64 w 250"/>
                      <a:gd name="T97" fmla="*/ 182 h 230"/>
                      <a:gd name="T98" fmla="*/ 31 w 250"/>
                      <a:gd name="T99" fmla="*/ 184 h 230"/>
                      <a:gd name="T100" fmla="*/ 14 w 250"/>
                      <a:gd name="T101" fmla="*/ 186 h 230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w 250"/>
                      <a:gd name="T154" fmla="*/ 0 h 230"/>
                      <a:gd name="T155" fmla="*/ 250 w 250"/>
                      <a:gd name="T156" fmla="*/ 230 h 230"/>
                    </a:gdLst>
                    <a:ahLst/>
                    <a:cxnLst>
                      <a:cxn ang="T102">
                        <a:pos x="T0" y="T1"/>
                      </a:cxn>
                      <a:cxn ang="T103">
                        <a:pos x="T2" y="T3"/>
                      </a:cxn>
                      <a:cxn ang="T104">
                        <a:pos x="T4" y="T5"/>
                      </a:cxn>
                      <a:cxn ang="T105">
                        <a:pos x="T6" y="T7"/>
                      </a:cxn>
                      <a:cxn ang="T106">
                        <a:pos x="T8" y="T9"/>
                      </a:cxn>
                      <a:cxn ang="T107">
                        <a:pos x="T10" y="T11"/>
                      </a:cxn>
                      <a:cxn ang="T108">
                        <a:pos x="T12" y="T13"/>
                      </a:cxn>
                      <a:cxn ang="T109">
                        <a:pos x="T14" y="T15"/>
                      </a:cxn>
                      <a:cxn ang="T110">
                        <a:pos x="T16" y="T17"/>
                      </a:cxn>
                      <a:cxn ang="T111">
                        <a:pos x="T18" y="T19"/>
                      </a:cxn>
                      <a:cxn ang="T112">
                        <a:pos x="T20" y="T21"/>
                      </a:cxn>
                      <a:cxn ang="T113">
                        <a:pos x="T22" y="T23"/>
                      </a:cxn>
                      <a:cxn ang="T114">
                        <a:pos x="T24" y="T25"/>
                      </a:cxn>
                      <a:cxn ang="T115">
                        <a:pos x="T26" y="T27"/>
                      </a:cxn>
                      <a:cxn ang="T116">
                        <a:pos x="T28" y="T29"/>
                      </a:cxn>
                      <a:cxn ang="T117">
                        <a:pos x="T30" y="T31"/>
                      </a:cxn>
                      <a:cxn ang="T118">
                        <a:pos x="T32" y="T33"/>
                      </a:cxn>
                      <a:cxn ang="T119">
                        <a:pos x="T34" y="T35"/>
                      </a:cxn>
                      <a:cxn ang="T120">
                        <a:pos x="T36" y="T37"/>
                      </a:cxn>
                      <a:cxn ang="T121">
                        <a:pos x="T38" y="T39"/>
                      </a:cxn>
                      <a:cxn ang="T122">
                        <a:pos x="T40" y="T41"/>
                      </a:cxn>
                      <a:cxn ang="T123">
                        <a:pos x="T42" y="T43"/>
                      </a:cxn>
                      <a:cxn ang="T124">
                        <a:pos x="T44" y="T45"/>
                      </a:cxn>
                      <a:cxn ang="T125">
                        <a:pos x="T46" y="T47"/>
                      </a:cxn>
                      <a:cxn ang="T126">
                        <a:pos x="T48" y="T49"/>
                      </a:cxn>
                      <a:cxn ang="T127">
                        <a:pos x="T50" y="T51"/>
                      </a:cxn>
                      <a:cxn ang="T128">
                        <a:pos x="T52" y="T53"/>
                      </a:cxn>
                      <a:cxn ang="T129">
                        <a:pos x="T54" y="T55"/>
                      </a:cxn>
                      <a:cxn ang="T130">
                        <a:pos x="T56" y="T57"/>
                      </a:cxn>
                      <a:cxn ang="T131">
                        <a:pos x="T58" y="T59"/>
                      </a:cxn>
                      <a:cxn ang="T132">
                        <a:pos x="T60" y="T61"/>
                      </a:cxn>
                      <a:cxn ang="T133">
                        <a:pos x="T62" y="T63"/>
                      </a:cxn>
                      <a:cxn ang="T134">
                        <a:pos x="T64" y="T65"/>
                      </a:cxn>
                      <a:cxn ang="T135">
                        <a:pos x="T66" y="T67"/>
                      </a:cxn>
                      <a:cxn ang="T136">
                        <a:pos x="T68" y="T69"/>
                      </a:cxn>
                      <a:cxn ang="T137">
                        <a:pos x="T70" y="T71"/>
                      </a:cxn>
                      <a:cxn ang="T138">
                        <a:pos x="T72" y="T73"/>
                      </a:cxn>
                      <a:cxn ang="T139">
                        <a:pos x="T74" y="T75"/>
                      </a:cxn>
                      <a:cxn ang="T140">
                        <a:pos x="T76" y="T77"/>
                      </a:cxn>
                      <a:cxn ang="T141">
                        <a:pos x="T78" y="T79"/>
                      </a:cxn>
                      <a:cxn ang="T142">
                        <a:pos x="T80" y="T81"/>
                      </a:cxn>
                      <a:cxn ang="T143">
                        <a:pos x="T82" y="T83"/>
                      </a:cxn>
                      <a:cxn ang="T144">
                        <a:pos x="T84" y="T85"/>
                      </a:cxn>
                      <a:cxn ang="T145">
                        <a:pos x="T86" y="T87"/>
                      </a:cxn>
                      <a:cxn ang="T146">
                        <a:pos x="T88" y="T89"/>
                      </a:cxn>
                      <a:cxn ang="T147">
                        <a:pos x="T90" y="T91"/>
                      </a:cxn>
                      <a:cxn ang="T148">
                        <a:pos x="T92" y="T93"/>
                      </a:cxn>
                      <a:cxn ang="T149">
                        <a:pos x="T94" y="T95"/>
                      </a:cxn>
                      <a:cxn ang="T150">
                        <a:pos x="T96" y="T97"/>
                      </a:cxn>
                      <a:cxn ang="T151">
                        <a:pos x="T98" y="T99"/>
                      </a:cxn>
                      <a:cxn ang="T152">
                        <a:pos x="T100" y="T101"/>
                      </a:cxn>
                    </a:cxnLst>
                    <a:rect l="T153" t="T154" r="T155" b="T156"/>
                    <a:pathLst>
                      <a:path w="250" h="230">
                        <a:moveTo>
                          <a:pt x="14" y="186"/>
                        </a:moveTo>
                        <a:lnTo>
                          <a:pt x="5" y="189"/>
                        </a:lnTo>
                        <a:lnTo>
                          <a:pt x="0" y="198"/>
                        </a:lnTo>
                        <a:lnTo>
                          <a:pt x="1" y="209"/>
                        </a:lnTo>
                        <a:lnTo>
                          <a:pt x="6" y="218"/>
                        </a:lnTo>
                        <a:lnTo>
                          <a:pt x="19" y="229"/>
                        </a:lnTo>
                        <a:lnTo>
                          <a:pt x="40" y="227"/>
                        </a:lnTo>
                        <a:lnTo>
                          <a:pt x="155" y="208"/>
                        </a:lnTo>
                        <a:lnTo>
                          <a:pt x="225" y="195"/>
                        </a:lnTo>
                        <a:lnTo>
                          <a:pt x="191" y="183"/>
                        </a:lnTo>
                        <a:lnTo>
                          <a:pt x="173" y="170"/>
                        </a:lnTo>
                        <a:lnTo>
                          <a:pt x="188" y="170"/>
                        </a:lnTo>
                        <a:lnTo>
                          <a:pt x="210" y="180"/>
                        </a:lnTo>
                        <a:lnTo>
                          <a:pt x="233" y="182"/>
                        </a:lnTo>
                        <a:lnTo>
                          <a:pt x="213" y="175"/>
                        </a:lnTo>
                        <a:lnTo>
                          <a:pt x="194" y="165"/>
                        </a:lnTo>
                        <a:lnTo>
                          <a:pt x="218" y="167"/>
                        </a:lnTo>
                        <a:lnTo>
                          <a:pt x="240" y="164"/>
                        </a:lnTo>
                        <a:lnTo>
                          <a:pt x="222" y="161"/>
                        </a:lnTo>
                        <a:lnTo>
                          <a:pt x="197" y="157"/>
                        </a:lnTo>
                        <a:lnTo>
                          <a:pt x="209" y="149"/>
                        </a:lnTo>
                        <a:lnTo>
                          <a:pt x="229" y="154"/>
                        </a:lnTo>
                        <a:lnTo>
                          <a:pt x="249" y="155"/>
                        </a:lnTo>
                        <a:lnTo>
                          <a:pt x="234" y="146"/>
                        </a:lnTo>
                        <a:lnTo>
                          <a:pt x="225" y="146"/>
                        </a:lnTo>
                        <a:lnTo>
                          <a:pt x="214" y="140"/>
                        </a:lnTo>
                        <a:lnTo>
                          <a:pt x="237" y="132"/>
                        </a:lnTo>
                        <a:lnTo>
                          <a:pt x="240" y="126"/>
                        </a:lnTo>
                        <a:lnTo>
                          <a:pt x="233" y="101"/>
                        </a:lnTo>
                        <a:lnTo>
                          <a:pt x="216" y="56"/>
                        </a:lnTo>
                        <a:lnTo>
                          <a:pt x="205" y="41"/>
                        </a:lnTo>
                        <a:lnTo>
                          <a:pt x="205" y="26"/>
                        </a:lnTo>
                        <a:lnTo>
                          <a:pt x="188" y="13"/>
                        </a:lnTo>
                        <a:lnTo>
                          <a:pt x="170" y="0"/>
                        </a:lnTo>
                        <a:lnTo>
                          <a:pt x="157" y="2"/>
                        </a:lnTo>
                        <a:lnTo>
                          <a:pt x="150" y="24"/>
                        </a:lnTo>
                        <a:lnTo>
                          <a:pt x="149" y="61"/>
                        </a:lnTo>
                        <a:lnTo>
                          <a:pt x="160" y="85"/>
                        </a:lnTo>
                        <a:lnTo>
                          <a:pt x="168" y="114"/>
                        </a:lnTo>
                        <a:lnTo>
                          <a:pt x="172" y="133"/>
                        </a:lnTo>
                        <a:lnTo>
                          <a:pt x="167" y="140"/>
                        </a:lnTo>
                        <a:lnTo>
                          <a:pt x="173" y="146"/>
                        </a:lnTo>
                        <a:lnTo>
                          <a:pt x="166" y="148"/>
                        </a:lnTo>
                        <a:lnTo>
                          <a:pt x="172" y="153"/>
                        </a:lnTo>
                        <a:lnTo>
                          <a:pt x="156" y="157"/>
                        </a:lnTo>
                        <a:lnTo>
                          <a:pt x="158" y="161"/>
                        </a:lnTo>
                        <a:lnTo>
                          <a:pt x="130" y="164"/>
                        </a:lnTo>
                        <a:lnTo>
                          <a:pt x="98" y="171"/>
                        </a:lnTo>
                        <a:lnTo>
                          <a:pt x="64" y="182"/>
                        </a:lnTo>
                        <a:lnTo>
                          <a:pt x="31" y="184"/>
                        </a:lnTo>
                        <a:lnTo>
                          <a:pt x="14" y="186"/>
                        </a:lnTo>
                      </a:path>
                    </a:pathLst>
                  </a:custGeom>
                  <a:solidFill>
                    <a:srgbClr val="00606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</p:grpSp>
          </p:grpSp>
          <p:grpSp>
            <p:nvGrpSpPr>
              <p:cNvPr id="18" name="Group 22"/>
              <p:cNvGrpSpPr>
                <a:grpSpLocks/>
              </p:cNvGrpSpPr>
              <p:nvPr/>
            </p:nvGrpSpPr>
            <p:grpSpPr bwMode="auto">
              <a:xfrm>
                <a:off x="3597" y="2045"/>
                <a:ext cx="303" cy="93"/>
                <a:chOff x="3597" y="2045"/>
                <a:chExt cx="303" cy="93"/>
              </a:xfrm>
            </p:grpSpPr>
            <p:grpSp>
              <p:nvGrpSpPr>
                <p:cNvPr id="62" name="Group 23"/>
                <p:cNvGrpSpPr>
                  <a:grpSpLocks/>
                </p:cNvGrpSpPr>
                <p:nvPr/>
              </p:nvGrpSpPr>
              <p:grpSpPr bwMode="auto">
                <a:xfrm>
                  <a:off x="3737" y="2053"/>
                  <a:ext cx="163" cy="52"/>
                  <a:chOff x="3737" y="2053"/>
                  <a:chExt cx="163" cy="52"/>
                </a:xfrm>
              </p:grpSpPr>
              <p:sp>
                <p:nvSpPr>
                  <p:cNvPr id="80" name="Freeform 24"/>
                  <p:cNvSpPr>
                    <a:spLocks/>
                  </p:cNvSpPr>
                  <p:nvPr/>
                </p:nvSpPr>
                <p:spPr bwMode="auto">
                  <a:xfrm>
                    <a:off x="3737" y="2054"/>
                    <a:ext cx="163" cy="51"/>
                  </a:xfrm>
                  <a:custGeom>
                    <a:avLst/>
                    <a:gdLst>
                      <a:gd name="T0" fmla="*/ 146 w 163"/>
                      <a:gd name="T1" fmla="*/ 1 h 51"/>
                      <a:gd name="T2" fmla="*/ 140 w 163"/>
                      <a:gd name="T3" fmla="*/ 5 h 51"/>
                      <a:gd name="T4" fmla="*/ 126 w 163"/>
                      <a:gd name="T5" fmla="*/ 2 h 51"/>
                      <a:gd name="T6" fmla="*/ 109 w 163"/>
                      <a:gd name="T7" fmla="*/ 2 h 51"/>
                      <a:gd name="T8" fmla="*/ 99 w 163"/>
                      <a:gd name="T9" fmla="*/ 0 h 51"/>
                      <a:gd name="T10" fmla="*/ 89 w 163"/>
                      <a:gd name="T11" fmla="*/ 0 h 51"/>
                      <a:gd name="T12" fmla="*/ 74 w 163"/>
                      <a:gd name="T13" fmla="*/ 1 h 51"/>
                      <a:gd name="T14" fmla="*/ 57 w 163"/>
                      <a:gd name="T15" fmla="*/ 0 h 51"/>
                      <a:gd name="T16" fmla="*/ 42 w 163"/>
                      <a:gd name="T17" fmla="*/ 0 h 51"/>
                      <a:gd name="T18" fmla="*/ 36 w 163"/>
                      <a:gd name="T19" fmla="*/ 0 h 51"/>
                      <a:gd name="T20" fmla="*/ 21 w 163"/>
                      <a:gd name="T21" fmla="*/ 1 h 51"/>
                      <a:gd name="T22" fmla="*/ 16 w 163"/>
                      <a:gd name="T23" fmla="*/ 2 h 51"/>
                      <a:gd name="T24" fmla="*/ 11 w 163"/>
                      <a:gd name="T25" fmla="*/ 4 h 51"/>
                      <a:gd name="T26" fmla="*/ 8 w 163"/>
                      <a:gd name="T27" fmla="*/ 6 h 51"/>
                      <a:gd name="T28" fmla="*/ 13 w 163"/>
                      <a:gd name="T29" fmla="*/ 6 h 51"/>
                      <a:gd name="T30" fmla="*/ 24 w 163"/>
                      <a:gd name="T31" fmla="*/ 7 h 51"/>
                      <a:gd name="T32" fmla="*/ 32 w 163"/>
                      <a:gd name="T33" fmla="*/ 8 h 51"/>
                      <a:gd name="T34" fmla="*/ 46 w 163"/>
                      <a:gd name="T35" fmla="*/ 11 h 51"/>
                      <a:gd name="T36" fmla="*/ 25 w 163"/>
                      <a:gd name="T37" fmla="*/ 15 h 51"/>
                      <a:gd name="T38" fmla="*/ 17 w 163"/>
                      <a:gd name="T39" fmla="*/ 19 h 51"/>
                      <a:gd name="T40" fmla="*/ 12 w 163"/>
                      <a:gd name="T41" fmla="*/ 21 h 51"/>
                      <a:gd name="T42" fmla="*/ 5 w 163"/>
                      <a:gd name="T43" fmla="*/ 24 h 51"/>
                      <a:gd name="T44" fmla="*/ 1 w 163"/>
                      <a:gd name="T45" fmla="*/ 26 h 51"/>
                      <a:gd name="T46" fmla="*/ 0 w 163"/>
                      <a:gd name="T47" fmla="*/ 29 h 51"/>
                      <a:gd name="T48" fmla="*/ 6 w 163"/>
                      <a:gd name="T49" fmla="*/ 29 h 51"/>
                      <a:gd name="T50" fmla="*/ 20 w 163"/>
                      <a:gd name="T51" fmla="*/ 29 h 51"/>
                      <a:gd name="T52" fmla="*/ 13 w 163"/>
                      <a:gd name="T53" fmla="*/ 34 h 51"/>
                      <a:gd name="T54" fmla="*/ 11 w 163"/>
                      <a:gd name="T55" fmla="*/ 38 h 51"/>
                      <a:gd name="T56" fmla="*/ 10 w 163"/>
                      <a:gd name="T57" fmla="*/ 40 h 51"/>
                      <a:gd name="T58" fmla="*/ 16 w 163"/>
                      <a:gd name="T59" fmla="*/ 40 h 51"/>
                      <a:gd name="T60" fmla="*/ 24 w 163"/>
                      <a:gd name="T61" fmla="*/ 38 h 51"/>
                      <a:gd name="T62" fmla="*/ 30 w 163"/>
                      <a:gd name="T63" fmla="*/ 36 h 51"/>
                      <a:gd name="T64" fmla="*/ 41 w 163"/>
                      <a:gd name="T65" fmla="*/ 33 h 51"/>
                      <a:gd name="T66" fmla="*/ 55 w 163"/>
                      <a:gd name="T67" fmla="*/ 31 h 51"/>
                      <a:gd name="T68" fmla="*/ 45 w 163"/>
                      <a:gd name="T69" fmla="*/ 40 h 51"/>
                      <a:gd name="T70" fmla="*/ 39 w 163"/>
                      <a:gd name="T71" fmla="*/ 47 h 51"/>
                      <a:gd name="T72" fmla="*/ 39 w 163"/>
                      <a:gd name="T73" fmla="*/ 50 h 51"/>
                      <a:gd name="T74" fmla="*/ 43 w 163"/>
                      <a:gd name="T75" fmla="*/ 49 h 51"/>
                      <a:gd name="T76" fmla="*/ 47 w 163"/>
                      <a:gd name="T77" fmla="*/ 48 h 51"/>
                      <a:gd name="T78" fmla="*/ 55 w 163"/>
                      <a:gd name="T79" fmla="*/ 44 h 51"/>
                      <a:gd name="T80" fmla="*/ 63 w 163"/>
                      <a:gd name="T81" fmla="*/ 40 h 51"/>
                      <a:gd name="T82" fmla="*/ 76 w 163"/>
                      <a:gd name="T83" fmla="*/ 38 h 51"/>
                      <a:gd name="T84" fmla="*/ 88 w 163"/>
                      <a:gd name="T85" fmla="*/ 39 h 51"/>
                      <a:gd name="T86" fmla="*/ 99 w 163"/>
                      <a:gd name="T87" fmla="*/ 40 h 51"/>
                      <a:gd name="T88" fmla="*/ 111 w 163"/>
                      <a:gd name="T89" fmla="*/ 41 h 51"/>
                      <a:gd name="T90" fmla="*/ 124 w 163"/>
                      <a:gd name="T91" fmla="*/ 40 h 51"/>
                      <a:gd name="T92" fmla="*/ 132 w 163"/>
                      <a:gd name="T93" fmla="*/ 39 h 51"/>
                      <a:gd name="T94" fmla="*/ 140 w 163"/>
                      <a:gd name="T95" fmla="*/ 35 h 51"/>
                      <a:gd name="T96" fmla="*/ 147 w 163"/>
                      <a:gd name="T97" fmla="*/ 33 h 51"/>
                      <a:gd name="T98" fmla="*/ 162 w 163"/>
                      <a:gd name="T99" fmla="*/ 31 h 51"/>
                      <a:gd name="T100" fmla="*/ 153 w 163"/>
                      <a:gd name="T101" fmla="*/ 22 h 51"/>
                      <a:gd name="T102" fmla="*/ 147 w 163"/>
                      <a:gd name="T103" fmla="*/ 12 h 51"/>
                      <a:gd name="T104" fmla="*/ 146 w 163"/>
                      <a:gd name="T105" fmla="*/ 1 h 51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w 163"/>
                      <a:gd name="T160" fmla="*/ 0 h 51"/>
                      <a:gd name="T161" fmla="*/ 163 w 163"/>
                      <a:gd name="T162" fmla="*/ 51 h 51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T159" t="T160" r="T161" b="T162"/>
                    <a:pathLst>
                      <a:path w="163" h="51">
                        <a:moveTo>
                          <a:pt x="146" y="1"/>
                        </a:moveTo>
                        <a:lnTo>
                          <a:pt x="140" y="5"/>
                        </a:lnTo>
                        <a:lnTo>
                          <a:pt x="126" y="2"/>
                        </a:lnTo>
                        <a:lnTo>
                          <a:pt x="109" y="2"/>
                        </a:lnTo>
                        <a:lnTo>
                          <a:pt x="99" y="0"/>
                        </a:lnTo>
                        <a:lnTo>
                          <a:pt x="89" y="0"/>
                        </a:lnTo>
                        <a:lnTo>
                          <a:pt x="74" y="1"/>
                        </a:lnTo>
                        <a:lnTo>
                          <a:pt x="57" y="0"/>
                        </a:lnTo>
                        <a:lnTo>
                          <a:pt x="42" y="0"/>
                        </a:lnTo>
                        <a:lnTo>
                          <a:pt x="36" y="0"/>
                        </a:lnTo>
                        <a:lnTo>
                          <a:pt x="21" y="1"/>
                        </a:lnTo>
                        <a:lnTo>
                          <a:pt x="16" y="2"/>
                        </a:lnTo>
                        <a:lnTo>
                          <a:pt x="11" y="4"/>
                        </a:lnTo>
                        <a:lnTo>
                          <a:pt x="8" y="6"/>
                        </a:lnTo>
                        <a:lnTo>
                          <a:pt x="13" y="6"/>
                        </a:lnTo>
                        <a:lnTo>
                          <a:pt x="24" y="7"/>
                        </a:lnTo>
                        <a:lnTo>
                          <a:pt x="32" y="8"/>
                        </a:lnTo>
                        <a:lnTo>
                          <a:pt x="46" y="11"/>
                        </a:lnTo>
                        <a:lnTo>
                          <a:pt x="25" y="15"/>
                        </a:lnTo>
                        <a:lnTo>
                          <a:pt x="17" y="19"/>
                        </a:lnTo>
                        <a:lnTo>
                          <a:pt x="12" y="21"/>
                        </a:lnTo>
                        <a:lnTo>
                          <a:pt x="5" y="24"/>
                        </a:lnTo>
                        <a:lnTo>
                          <a:pt x="1" y="26"/>
                        </a:lnTo>
                        <a:lnTo>
                          <a:pt x="0" y="29"/>
                        </a:lnTo>
                        <a:lnTo>
                          <a:pt x="6" y="29"/>
                        </a:lnTo>
                        <a:lnTo>
                          <a:pt x="20" y="29"/>
                        </a:lnTo>
                        <a:lnTo>
                          <a:pt x="13" y="34"/>
                        </a:lnTo>
                        <a:lnTo>
                          <a:pt x="11" y="38"/>
                        </a:lnTo>
                        <a:lnTo>
                          <a:pt x="10" y="40"/>
                        </a:lnTo>
                        <a:lnTo>
                          <a:pt x="16" y="40"/>
                        </a:lnTo>
                        <a:lnTo>
                          <a:pt x="24" y="38"/>
                        </a:lnTo>
                        <a:lnTo>
                          <a:pt x="30" y="36"/>
                        </a:lnTo>
                        <a:lnTo>
                          <a:pt x="41" y="33"/>
                        </a:lnTo>
                        <a:lnTo>
                          <a:pt x="55" y="31"/>
                        </a:lnTo>
                        <a:lnTo>
                          <a:pt x="45" y="40"/>
                        </a:lnTo>
                        <a:lnTo>
                          <a:pt x="39" y="47"/>
                        </a:lnTo>
                        <a:lnTo>
                          <a:pt x="39" y="50"/>
                        </a:lnTo>
                        <a:lnTo>
                          <a:pt x="43" y="49"/>
                        </a:lnTo>
                        <a:lnTo>
                          <a:pt x="47" y="48"/>
                        </a:lnTo>
                        <a:lnTo>
                          <a:pt x="55" y="44"/>
                        </a:lnTo>
                        <a:lnTo>
                          <a:pt x="63" y="40"/>
                        </a:lnTo>
                        <a:lnTo>
                          <a:pt x="76" y="38"/>
                        </a:lnTo>
                        <a:lnTo>
                          <a:pt x="88" y="39"/>
                        </a:lnTo>
                        <a:lnTo>
                          <a:pt x="99" y="40"/>
                        </a:lnTo>
                        <a:lnTo>
                          <a:pt x="111" y="41"/>
                        </a:lnTo>
                        <a:lnTo>
                          <a:pt x="124" y="40"/>
                        </a:lnTo>
                        <a:lnTo>
                          <a:pt x="132" y="39"/>
                        </a:lnTo>
                        <a:lnTo>
                          <a:pt x="140" y="35"/>
                        </a:lnTo>
                        <a:lnTo>
                          <a:pt x="147" y="33"/>
                        </a:lnTo>
                        <a:lnTo>
                          <a:pt x="162" y="31"/>
                        </a:lnTo>
                        <a:lnTo>
                          <a:pt x="153" y="22"/>
                        </a:lnTo>
                        <a:lnTo>
                          <a:pt x="147" y="12"/>
                        </a:lnTo>
                        <a:lnTo>
                          <a:pt x="146" y="1"/>
                        </a:lnTo>
                      </a:path>
                    </a:pathLst>
                  </a:custGeom>
                  <a:solidFill>
                    <a:srgbClr val="FFC080"/>
                  </a:solidFill>
                  <a:ln w="12700" cap="rnd">
                    <a:solidFill>
                      <a:srgbClr val="402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grpSp>
                <p:nvGrpSpPr>
                  <p:cNvPr id="81" name="Group 25"/>
                  <p:cNvGrpSpPr>
                    <a:grpSpLocks/>
                  </p:cNvGrpSpPr>
                  <p:nvPr/>
                </p:nvGrpSpPr>
                <p:grpSpPr bwMode="auto">
                  <a:xfrm>
                    <a:off x="3746" y="2053"/>
                    <a:ext cx="127" cy="44"/>
                    <a:chOff x="3746" y="2053"/>
                    <a:chExt cx="127" cy="44"/>
                  </a:xfrm>
                </p:grpSpPr>
                <p:sp>
                  <p:nvSpPr>
                    <p:cNvPr id="82" name="Freeform 26"/>
                    <p:cNvSpPr>
                      <a:spLocks/>
                    </p:cNvSpPr>
                    <p:nvPr/>
                  </p:nvSpPr>
                  <p:spPr bwMode="auto">
                    <a:xfrm>
                      <a:off x="3776" y="2070"/>
                      <a:ext cx="18" cy="1"/>
                    </a:xfrm>
                    <a:custGeom>
                      <a:avLst/>
                      <a:gdLst>
                        <a:gd name="T0" fmla="*/ 0 w 18"/>
                        <a:gd name="T1" fmla="*/ 0 h 1"/>
                        <a:gd name="T2" fmla="*/ 8 w 18"/>
                        <a:gd name="T3" fmla="*/ 0 h 1"/>
                        <a:gd name="T4" fmla="*/ 16 w 18"/>
                        <a:gd name="T5" fmla="*/ 0 h 1"/>
                        <a:gd name="T6" fmla="*/ 17 w 18"/>
                        <a:gd name="T7" fmla="*/ 0 h 1"/>
                        <a:gd name="T8" fmla="*/ 14 w 18"/>
                        <a:gd name="T9" fmla="*/ 0 h 1"/>
                        <a:gd name="T10" fmla="*/ 6 w 18"/>
                        <a:gd name="T11" fmla="*/ 0 h 1"/>
                        <a:gd name="T12" fmla="*/ 0 w 18"/>
                        <a:gd name="T13" fmla="*/ 0 h 1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18"/>
                        <a:gd name="T22" fmla="*/ 0 h 1"/>
                        <a:gd name="T23" fmla="*/ 18 w 18"/>
                        <a:gd name="T24" fmla="*/ 1 h 1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18" h="1">
                          <a:moveTo>
                            <a:pt x="0" y="0"/>
                          </a:moveTo>
                          <a:lnTo>
                            <a:pt x="8" y="0"/>
                          </a:lnTo>
                          <a:lnTo>
                            <a:pt x="16" y="0"/>
                          </a:lnTo>
                          <a:lnTo>
                            <a:pt x="17" y="0"/>
                          </a:lnTo>
                          <a:lnTo>
                            <a:pt x="14" y="0"/>
                          </a:lnTo>
                          <a:lnTo>
                            <a:pt x="6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83" name="Freeform 27"/>
                    <p:cNvSpPr>
                      <a:spLocks/>
                    </p:cNvSpPr>
                    <p:nvPr/>
                  </p:nvSpPr>
                  <p:spPr bwMode="auto">
                    <a:xfrm>
                      <a:off x="3795" y="2079"/>
                      <a:ext cx="3" cy="2"/>
                    </a:xfrm>
                    <a:custGeom>
                      <a:avLst/>
                      <a:gdLst>
                        <a:gd name="T0" fmla="*/ 0 w 3"/>
                        <a:gd name="T1" fmla="*/ 0 h 2"/>
                        <a:gd name="T2" fmla="*/ 2 w 3"/>
                        <a:gd name="T3" fmla="*/ 0 h 2"/>
                        <a:gd name="T4" fmla="*/ 2 w 3"/>
                        <a:gd name="T5" fmla="*/ 1 h 2"/>
                        <a:gd name="T6" fmla="*/ 0 w 3"/>
                        <a:gd name="T7" fmla="*/ 0 h 2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3"/>
                        <a:gd name="T13" fmla="*/ 0 h 2"/>
                        <a:gd name="T14" fmla="*/ 3 w 3"/>
                        <a:gd name="T15" fmla="*/ 2 h 2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3" h="2">
                          <a:moveTo>
                            <a:pt x="0" y="0"/>
                          </a:moveTo>
                          <a:lnTo>
                            <a:pt x="2" y="0"/>
                          </a:lnTo>
                          <a:lnTo>
                            <a:pt x="2" y="1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84" name="Freeform 28"/>
                    <p:cNvSpPr>
                      <a:spLocks/>
                    </p:cNvSpPr>
                    <p:nvPr/>
                  </p:nvSpPr>
                  <p:spPr bwMode="auto">
                    <a:xfrm>
                      <a:off x="3761" y="2074"/>
                      <a:ext cx="7" cy="5"/>
                    </a:xfrm>
                    <a:custGeom>
                      <a:avLst/>
                      <a:gdLst>
                        <a:gd name="T0" fmla="*/ 0 w 7"/>
                        <a:gd name="T1" fmla="*/ 0 h 5"/>
                        <a:gd name="T2" fmla="*/ 2 w 7"/>
                        <a:gd name="T3" fmla="*/ 3 h 5"/>
                        <a:gd name="T4" fmla="*/ 6 w 7"/>
                        <a:gd name="T5" fmla="*/ 4 h 5"/>
                        <a:gd name="T6" fmla="*/ 2 w 7"/>
                        <a:gd name="T7" fmla="*/ 4 h 5"/>
                        <a:gd name="T8" fmla="*/ 0 w 7"/>
                        <a:gd name="T9" fmla="*/ 0 h 5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7"/>
                        <a:gd name="T16" fmla="*/ 0 h 5"/>
                        <a:gd name="T17" fmla="*/ 7 w 7"/>
                        <a:gd name="T18" fmla="*/ 5 h 5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7" h="5">
                          <a:moveTo>
                            <a:pt x="0" y="0"/>
                          </a:moveTo>
                          <a:lnTo>
                            <a:pt x="2" y="3"/>
                          </a:lnTo>
                          <a:lnTo>
                            <a:pt x="6" y="4"/>
                          </a:lnTo>
                          <a:lnTo>
                            <a:pt x="2" y="4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85" name="Freeform 29"/>
                    <p:cNvSpPr>
                      <a:spLocks/>
                    </p:cNvSpPr>
                    <p:nvPr/>
                  </p:nvSpPr>
                  <p:spPr bwMode="auto">
                    <a:xfrm>
                      <a:off x="3785" y="2058"/>
                      <a:ext cx="8" cy="3"/>
                    </a:xfrm>
                    <a:custGeom>
                      <a:avLst/>
                      <a:gdLst>
                        <a:gd name="T0" fmla="*/ 0 w 8"/>
                        <a:gd name="T1" fmla="*/ 0 h 3"/>
                        <a:gd name="T2" fmla="*/ 5 w 8"/>
                        <a:gd name="T3" fmla="*/ 1 h 3"/>
                        <a:gd name="T4" fmla="*/ 7 w 8"/>
                        <a:gd name="T5" fmla="*/ 2 h 3"/>
                        <a:gd name="T6" fmla="*/ 4 w 8"/>
                        <a:gd name="T7" fmla="*/ 1 h 3"/>
                        <a:gd name="T8" fmla="*/ 0 w 8"/>
                        <a:gd name="T9" fmla="*/ 0 h 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8"/>
                        <a:gd name="T16" fmla="*/ 0 h 3"/>
                        <a:gd name="T17" fmla="*/ 8 w 8"/>
                        <a:gd name="T18" fmla="*/ 3 h 3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8" h="3">
                          <a:moveTo>
                            <a:pt x="0" y="0"/>
                          </a:moveTo>
                          <a:lnTo>
                            <a:pt x="5" y="1"/>
                          </a:lnTo>
                          <a:lnTo>
                            <a:pt x="7" y="2"/>
                          </a:lnTo>
                          <a:lnTo>
                            <a:pt x="4" y="1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86" name="Freeform 30"/>
                    <p:cNvSpPr>
                      <a:spLocks/>
                    </p:cNvSpPr>
                    <p:nvPr/>
                  </p:nvSpPr>
                  <p:spPr bwMode="auto">
                    <a:xfrm>
                      <a:off x="3778" y="2095"/>
                      <a:ext cx="5" cy="2"/>
                    </a:xfrm>
                    <a:custGeom>
                      <a:avLst/>
                      <a:gdLst>
                        <a:gd name="T0" fmla="*/ 4 w 5"/>
                        <a:gd name="T1" fmla="*/ 1 h 2"/>
                        <a:gd name="T2" fmla="*/ 0 w 5"/>
                        <a:gd name="T3" fmla="*/ 1 h 2"/>
                        <a:gd name="T4" fmla="*/ 4 w 5"/>
                        <a:gd name="T5" fmla="*/ 0 h 2"/>
                        <a:gd name="T6" fmla="*/ 4 w 5"/>
                        <a:gd name="T7" fmla="*/ 1 h 2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5"/>
                        <a:gd name="T13" fmla="*/ 0 h 2"/>
                        <a:gd name="T14" fmla="*/ 5 w 5"/>
                        <a:gd name="T15" fmla="*/ 2 h 2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5" h="2">
                          <a:moveTo>
                            <a:pt x="4" y="1"/>
                          </a:moveTo>
                          <a:lnTo>
                            <a:pt x="0" y="1"/>
                          </a:lnTo>
                          <a:lnTo>
                            <a:pt x="4" y="0"/>
                          </a:lnTo>
                          <a:lnTo>
                            <a:pt x="4" y="1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87" name="Freeform 31"/>
                    <p:cNvSpPr>
                      <a:spLocks/>
                    </p:cNvSpPr>
                    <p:nvPr/>
                  </p:nvSpPr>
                  <p:spPr bwMode="auto">
                    <a:xfrm>
                      <a:off x="3754" y="2084"/>
                      <a:ext cx="3" cy="3"/>
                    </a:xfrm>
                    <a:custGeom>
                      <a:avLst/>
                      <a:gdLst>
                        <a:gd name="T0" fmla="*/ 2 w 3"/>
                        <a:gd name="T1" fmla="*/ 2 h 3"/>
                        <a:gd name="T2" fmla="*/ 0 w 3"/>
                        <a:gd name="T3" fmla="*/ 2 h 3"/>
                        <a:gd name="T4" fmla="*/ 2 w 3"/>
                        <a:gd name="T5" fmla="*/ 0 h 3"/>
                        <a:gd name="T6" fmla="*/ 2 w 3"/>
                        <a:gd name="T7" fmla="*/ 2 h 3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3"/>
                        <a:gd name="T13" fmla="*/ 0 h 3"/>
                        <a:gd name="T14" fmla="*/ 3 w 3"/>
                        <a:gd name="T15" fmla="*/ 3 h 3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3" h="3">
                          <a:moveTo>
                            <a:pt x="2" y="2"/>
                          </a:moveTo>
                          <a:lnTo>
                            <a:pt x="0" y="2"/>
                          </a:lnTo>
                          <a:lnTo>
                            <a:pt x="2" y="0"/>
                          </a:lnTo>
                          <a:lnTo>
                            <a:pt x="2" y="2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88" name="Freeform 32"/>
                    <p:cNvSpPr>
                      <a:spLocks/>
                    </p:cNvSpPr>
                    <p:nvPr/>
                  </p:nvSpPr>
                  <p:spPr bwMode="auto">
                    <a:xfrm>
                      <a:off x="3746" y="2074"/>
                      <a:ext cx="2" cy="4"/>
                    </a:xfrm>
                    <a:custGeom>
                      <a:avLst/>
                      <a:gdLst>
                        <a:gd name="T0" fmla="*/ 1 w 2"/>
                        <a:gd name="T1" fmla="*/ 0 h 4"/>
                        <a:gd name="T2" fmla="*/ 0 w 2"/>
                        <a:gd name="T3" fmla="*/ 1 h 4"/>
                        <a:gd name="T4" fmla="*/ 1 w 2"/>
                        <a:gd name="T5" fmla="*/ 3 h 4"/>
                        <a:gd name="T6" fmla="*/ 1 w 2"/>
                        <a:gd name="T7" fmla="*/ 0 h 4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2"/>
                        <a:gd name="T13" fmla="*/ 0 h 4"/>
                        <a:gd name="T14" fmla="*/ 2 w 2"/>
                        <a:gd name="T15" fmla="*/ 4 h 4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2" h="4">
                          <a:moveTo>
                            <a:pt x="1" y="0"/>
                          </a:moveTo>
                          <a:lnTo>
                            <a:pt x="0" y="1"/>
                          </a:lnTo>
                          <a:lnTo>
                            <a:pt x="1" y="3"/>
                          </a:lnTo>
                          <a:lnTo>
                            <a:pt x="1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89" name="Freeform 33"/>
                    <p:cNvSpPr>
                      <a:spLocks/>
                    </p:cNvSpPr>
                    <p:nvPr/>
                  </p:nvSpPr>
                  <p:spPr bwMode="auto">
                    <a:xfrm>
                      <a:off x="3754" y="2053"/>
                      <a:ext cx="1" cy="4"/>
                    </a:xfrm>
                    <a:custGeom>
                      <a:avLst/>
                      <a:gdLst>
                        <a:gd name="T0" fmla="*/ 0 w 1"/>
                        <a:gd name="T1" fmla="*/ 3 h 4"/>
                        <a:gd name="T2" fmla="*/ 0 w 1"/>
                        <a:gd name="T3" fmla="*/ 2 h 4"/>
                        <a:gd name="T4" fmla="*/ 0 w 1"/>
                        <a:gd name="T5" fmla="*/ 0 h 4"/>
                        <a:gd name="T6" fmla="*/ 0 w 1"/>
                        <a:gd name="T7" fmla="*/ 3 h 4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1"/>
                        <a:gd name="T13" fmla="*/ 0 h 4"/>
                        <a:gd name="T14" fmla="*/ 1 w 1"/>
                        <a:gd name="T15" fmla="*/ 4 h 4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1" h="4">
                          <a:moveTo>
                            <a:pt x="0" y="3"/>
                          </a:moveTo>
                          <a:lnTo>
                            <a:pt x="0" y="2"/>
                          </a:lnTo>
                          <a:lnTo>
                            <a:pt x="0" y="0"/>
                          </a:lnTo>
                          <a:lnTo>
                            <a:pt x="0" y="3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90" name="Freeform 34"/>
                    <p:cNvSpPr>
                      <a:spLocks/>
                    </p:cNvSpPr>
                    <p:nvPr/>
                  </p:nvSpPr>
                  <p:spPr bwMode="auto">
                    <a:xfrm>
                      <a:off x="3869" y="2064"/>
                      <a:ext cx="4" cy="8"/>
                    </a:xfrm>
                    <a:custGeom>
                      <a:avLst/>
                      <a:gdLst>
                        <a:gd name="T0" fmla="*/ 1 w 4"/>
                        <a:gd name="T1" fmla="*/ 0 h 8"/>
                        <a:gd name="T2" fmla="*/ 1 w 4"/>
                        <a:gd name="T3" fmla="*/ 3 h 8"/>
                        <a:gd name="T4" fmla="*/ 0 w 4"/>
                        <a:gd name="T5" fmla="*/ 7 h 8"/>
                        <a:gd name="T6" fmla="*/ 3 w 4"/>
                        <a:gd name="T7" fmla="*/ 4 h 8"/>
                        <a:gd name="T8" fmla="*/ 1 w 4"/>
                        <a:gd name="T9" fmla="*/ 0 h 8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4"/>
                        <a:gd name="T16" fmla="*/ 0 h 8"/>
                        <a:gd name="T17" fmla="*/ 4 w 4"/>
                        <a:gd name="T18" fmla="*/ 8 h 8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4" h="8">
                          <a:moveTo>
                            <a:pt x="1" y="0"/>
                          </a:moveTo>
                          <a:lnTo>
                            <a:pt x="1" y="3"/>
                          </a:lnTo>
                          <a:lnTo>
                            <a:pt x="0" y="7"/>
                          </a:lnTo>
                          <a:lnTo>
                            <a:pt x="3" y="4"/>
                          </a:lnTo>
                          <a:lnTo>
                            <a:pt x="1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</p:grpSp>
            </p:grpSp>
            <p:grpSp>
              <p:nvGrpSpPr>
                <p:cNvPr id="63" name="Group 35"/>
                <p:cNvGrpSpPr>
                  <a:grpSpLocks/>
                </p:cNvGrpSpPr>
                <p:nvPr/>
              </p:nvGrpSpPr>
              <p:grpSpPr bwMode="auto">
                <a:xfrm>
                  <a:off x="3597" y="2045"/>
                  <a:ext cx="110" cy="93"/>
                  <a:chOff x="3597" y="2045"/>
                  <a:chExt cx="110" cy="93"/>
                </a:xfrm>
              </p:grpSpPr>
              <p:grpSp>
                <p:nvGrpSpPr>
                  <p:cNvPr id="64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3597" y="2045"/>
                    <a:ext cx="110" cy="93"/>
                    <a:chOff x="3597" y="2045"/>
                    <a:chExt cx="110" cy="93"/>
                  </a:xfrm>
                </p:grpSpPr>
                <p:sp>
                  <p:nvSpPr>
                    <p:cNvPr id="67" name="Freeform 37"/>
                    <p:cNvSpPr>
                      <a:spLocks/>
                    </p:cNvSpPr>
                    <p:nvPr/>
                  </p:nvSpPr>
                  <p:spPr bwMode="auto">
                    <a:xfrm>
                      <a:off x="3597" y="2066"/>
                      <a:ext cx="110" cy="67"/>
                    </a:xfrm>
                    <a:custGeom>
                      <a:avLst/>
                      <a:gdLst>
                        <a:gd name="T0" fmla="*/ 80 w 110"/>
                        <a:gd name="T1" fmla="*/ 0 h 67"/>
                        <a:gd name="T2" fmla="*/ 55 w 110"/>
                        <a:gd name="T3" fmla="*/ 3 h 67"/>
                        <a:gd name="T4" fmla="*/ 37 w 110"/>
                        <a:gd name="T5" fmla="*/ 2 h 67"/>
                        <a:gd name="T6" fmla="*/ 25 w 110"/>
                        <a:gd name="T7" fmla="*/ 8 h 67"/>
                        <a:gd name="T8" fmla="*/ 17 w 110"/>
                        <a:gd name="T9" fmla="*/ 11 h 67"/>
                        <a:gd name="T10" fmla="*/ 7 w 110"/>
                        <a:gd name="T11" fmla="*/ 14 h 67"/>
                        <a:gd name="T12" fmla="*/ 3 w 110"/>
                        <a:gd name="T13" fmla="*/ 16 h 67"/>
                        <a:gd name="T14" fmla="*/ 1 w 110"/>
                        <a:gd name="T15" fmla="*/ 19 h 67"/>
                        <a:gd name="T16" fmla="*/ 0 w 110"/>
                        <a:gd name="T17" fmla="*/ 24 h 67"/>
                        <a:gd name="T18" fmla="*/ 2 w 110"/>
                        <a:gd name="T19" fmla="*/ 26 h 67"/>
                        <a:gd name="T20" fmla="*/ 6 w 110"/>
                        <a:gd name="T21" fmla="*/ 29 h 67"/>
                        <a:gd name="T22" fmla="*/ 2 w 110"/>
                        <a:gd name="T23" fmla="*/ 39 h 67"/>
                        <a:gd name="T24" fmla="*/ 2 w 110"/>
                        <a:gd name="T25" fmla="*/ 44 h 67"/>
                        <a:gd name="T26" fmla="*/ 7 w 110"/>
                        <a:gd name="T27" fmla="*/ 47 h 67"/>
                        <a:gd name="T28" fmla="*/ 5 w 110"/>
                        <a:gd name="T29" fmla="*/ 51 h 67"/>
                        <a:gd name="T30" fmla="*/ 4 w 110"/>
                        <a:gd name="T31" fmla="*/ 53 h 67"/>
                        <a:gd name="T32" fmla="*/ 6 w 110"/>
                        <a:gd name="T33" fmla="*/ 56 h 67"/>
                        <a:gd name="T34" fmla="*/ 10 w 110"/>
                        <a:gd name="T35" fmla="*/ 58 h 67"/>
                        <a:gd name="T36" fmla="*/ 11 w 110"/>
                        <a:gd name="T37" fmla="*/ 64 h 67"/>
                        <a:gd name="T38" fmla="*/ 13 w 110"/>
                        <a:gd name="T39" fmla="*/ 64 h 67"/>
                        <a:gd name="T40" fmla="*/ 25 w 110"/>
                        <a:gd name="T41" fmla="*/ 65 h 67"/>
                        <a:gd name="T42" fmla="*/ 29 w 110"/>
                        <a:gd name="T43" fmla="*/ 66 h 67"/>
                        <a:gd name="T44" fmla="*/ 37 w 110"/>
                        <a:gd name="T45" fmla="*/ 65 h 67"/>
                        <a:gd name="T46" fmla="*/ 40 w 110"/>
                        <a:gd name="T47" fmla="*/ 64 h 67"/>
                        <a:gd name="T48" fmla="*/ 49 w 110"/>
                        <a:gd name="T49" fmla="*/ 62 h 67"/>
                        <a:gd name="T50" fmla="*/ 51 w 110"/>
                        <a:gd name="T51" fmla="*/ 61 h 67"/>
                        <a:gd name="T52" fmla="*/ 54 w 110"/>
                        <a:gd name="T53" fmla="*/ 58 h 67"/>
                        <a:gd name="T54" fmla="*/ 58 w 110"/>
                        <a:gd name="T55" fmla="*/ 56 h 67"/>
                        <a:gd name="T56" fmla="*/ 58 w 110"/>
                        <a:gd name="T57" fmla="*/ 51 h 67"/>
                        <a:gd name="T58" fmla="*/ 57 w 110"/>
                        <a:gd name="T59" fmla="*/ 50 h 67"/>
                        <a:gd name="T60" fmla="*/ 74 w 110"/>
                        <a:gd name="T61" fmla="*/ 44 h 67"/>
                        <a:gd name="T62" fmla="*/ 82 w 110"/>
                        <a:gd name="T63" fmla="*/ 44 h 67"/>
                        <a:gd name="T64" fmla="*/ 88 w 110"/>
                        <a:gd name="T65" fmla="*/ 42 h 67"/>
                        <a:gd name="T66" fmla="*/ 92 w 110"/>
                        <a:gd name="T67" fmla="*/ 38 h 67"/>
                        <a:gd name="T68" fmla="*/ 96 w 110"/>
                        <a:gd name="T69" fmla="*/ 33 h 67"/>
                        <a:gd name="T70" fmla="*/ 102 w 110"/>
                        <a:gd name="T71" fmla="*/ 25 h 67"/>
                        <a:gd name="T72" fmla="*/ 109 w 110"/>
                        <a:gd name="T73" fmla="*/ 17 h 67"/>
                        <a:gd name="T74" fmla="*/ 105 w 110"/>
                        <a:gd name="T75" fmla="*/ 10 h 67"/>
                        <a:gd name="T76" fmla="*/ 99 w 110"/>
                        <a:gd name="T77" fmla="*/ 3 h 67"/>
                        <a:gd name="T78" fmla="*/ 92 w 110"/>
                        <a:gd name="T79" fmla="*/ 0 h 67"/>
                        <a:gd name="T80" fmla="*/ 80 w 110"/>
                        <a:gd name="T81" fmla="*/ 0 h 67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w 110"/>
                        <a:gd name="T124" fmla="*/ 0 h 67"/>
                        <a:gd name="T125" fmla="*/ 110 w 110"/>
                        <a:gd name="T126" fmla="*/ 67 h 67"/>
                      </a:gdLst>
                      <a:ahLst/>
                      <a:cxnLst>
                        <a:cxn ang="T82">
                          <a:pos x="T0" y="T1"/>
                        </a:cxn>
                        <a:cxn ang="T83">
                          <a:pos x="T2" y="T3"/>
                        </a:cxn>
                        <a:cxn ang="T84">
                          <a:pos x="T4" y="T5"/>
                        </a:cxn>
                        <a:cxn ang="T85">
                          <a:pos x="T6" y="T7"/>
                        </a:cxn>
                        <a:cxn ang="T86">
                          <a:pos x="T8" y="T9"/>
                        </a:cxn>
                        <a:cxn ang="T87">
                          <a:pos x="T10" y="T11"/>
                        </a:cxn>
                        <a:cxn ang="T88">
                          <a:pos x="T12" y="T13"/>
                        </a:cxn>
                        <a:cxn ang="T89">
                          <a:pos x="T14" y="T15"/>
                        </a:cxn>
                        <a:cxn ang="T90">
                          <a:pos x="T16" y="T17"/>
                        </a:cxn>
                        <a:cxn ang="T91">
                          <a:pos x="T18" y="T19"/>
                        </a:cxn>
                        <a:cxn ang="T92">
                          <a:pos x="T20" y="T21"/>
                        </a:cxn>
                        <a:cxn ang="T93">
                          <a:pos x="T22" y="T23"/>
                        </a:cxn>
                        <a:cxn ang="T94">
                          <a:pos x="T24" y="T25"/>
                        </a:cxn>
                        <a:cxn ang="T95">
                          <a:pos x="T26" y="T27"/>
                        </a:cxn>
                        <a:cxn ang="T96">
                          <a:pos x="T28" y="T29"/>
                        </a:cxn>
                        <a:cxn ang="T97">
                          <a:pos x="T30" y="T31"/>
                        </a:cxn>
                        <a:cxn ang="T98">
                          <a:pos x="T32" y="T33"/>
                        </a:cxn>
                        <a:cxn ang="T99">
                          <a:pos x="T34" y="T35"/>
                        </a:cxn>
                        <a:cxn ang="T100">
                          <a:pos x="T36" y="T37"/>
                        </a:cxn>
                        <a:cxn ang="T101">
                          <a:pos x="T38" y="T39"/>
                        </a:cxn>
                        <a:cxn ang="T102">
                          <a:pos x="T40" y="T41"/>
                        </a:cxn>
                        <a:cxn ang="T103">
                          <a:pos x="T42" y="T43"/>
                        </a:cxn>
                        <a:cxn ang="T104">
                          <a:pos x="T44" y="T45"/>
                        </a:cxn>
                        <a:cxn ang="T105">
                          <a:pos x="T46" y="T47"/>
                        </a:cxn>
                        <a:cxn ang="T106">
                          <a:pos x="T48" y="T49"/>
                        </a:cxn>
                        <a:cxn ang="T107">
                          <a:pos x="T50" y="T51"/>
                        </a:cxn>
                        <a:cxn ang="T108">
                          <a:pos x="T52" y="T53"/>
                        </a:cxn>
                        <a:cxn ang="T109">
                          <a:pos x="T54" y="T55"/>
                        </a:cxn>
                        <a:cxn ang="T110">
                          <a:pos x="T56" y="T57"/>
                        </a:cxn>
                        <a:cxn ang="T111">
                          <a:pos x="T58" y="T59"/>
                        </a:cxn>
                        <a:cxn ang="T112">
                          <a:pos x="T60" y="T61"/>
                        </a:cxn>
                        <a:cxn ang="T113">
                          <a:pos x="T62" y="T63"/>
                        </a:cxn>
                        <a:cxn ang="T114">
                          <a:pos x="T64" y="T65"/>
                        </a:cxn>
                        <a:cxn ang="T115">
                          <a:pos x="T66" y="T67"/>
                        </a:cxn>
                        <a:cxn ang="T116">
                          <a:pos x="T68" y="T69"/>
                        </a:cxn>
                        <a:cxn ang="T117">
                          <a:pos x="T70" y="T71"/>
                        </a:cxn>
                        <a:cxn ang="T118">
                          <a:pos x="T72" y="T73"/>
                        </a:cxn>
                        <a:cxn ang="T119">
                          <a:pos x="T74" y="T75"/>
                        </a:cxn>
                        <a:cxn ang="T120">
                          <a:pos x="T76" y="T77"/>
                        </a:cxn>
                        <a:cxn ang="T121">
                          <a:pos x="T78" y="T79"/>
                        </a:cxn>
                        <a:cxn ang="T122">
                          <a:pos x="T80" y="T81"/>
                        </a:cxn>
                      </a:cxnLst>
                      <a:rect l="T123" t="T124" r="T125" b="T126"/>
                      <a:pathLst>
                        <a:path w="110" h="67">
                          <a:moveTo>
                            <a:pt x="80" y="0"/>
                          </a:moveTo>
                          <a:lnTo>
                            <a:pt x="55" y="3"/>
                          </a:lnTo>
                          <a:lnTo>
                            <a:pt x="37" y="2"/>
                          </a:lnTo>
                          <a:lnTo>
                            <a:pt x="25" y="8"/>
                          </a:lnTo>
                          <a:lnTo>
                            <a:pt x="17" y="11"/>
                          </a:lnTo>
                          <a:lnTo>
                            <a:pt x="7" y="14"/>
                          </a:lnTo>
                          <a:lnTo>
                            <a:pt x="3" y="16"/>
                          </a:lnTo>
                          <a:lnTo>
                            <a:pt x="1" y="19"/>
                          </a:lnTo>
                          <a:lnTo>
                            <a:pt x="0" y="24"/>
                          </a:lnTo>
                          <a:lnTo>
                            <a:pt x="2" y="26"/>
                          </a:lnTo>
                          <a:lnTo>
                            <a:pt x="6" y="29"/>
                          </a:lnTo>
                          <a:lnTo>
                            <a:pt x="2" y="39"/>
                          </a:lnTo>
                          <a:lnTo>
                            <a:pt x="2" y="44"/>
                          </a:lnTo>
                          <a:lnTo>
                            <a:pt x="7" y="47"/>
                          </a:lnTo>
                          <a:lnTo>
                            <a:pt x="5" y="51"/>
                          </a:lnTo>
                          <a:lnTo>
                            <a:pt x="4" y="53"/>
                          </a:lnTo>
                          <a:lnTo>
                            <a:pt x="6" y="56"/>
                          </a:lnTo>
                          <a:lnTo>
                            <a:pt x="10" y="58"/>
                          </a:lnTo>
                          <a:lnTo>
                            <a:pt x="11" y="64"/>
                          </a:lnTo>
                          <a:lnTo>
                            <a:pt x="13" y="64"/>
                          </a:lnTo>
                          <a:lnTo>
                            <a:pt x="25" y="65"/>
                          </a:lnTo>
                          <a:lnTo>
                            <a:pt x="29" y="66"/>
                          </a:lnTo>
                          <a:lnTo>
                            <a:pt x="37" y="65"/>
                          </a:lnTo>
                          <a:lnTo>
                            <a:pt x="40" y="64"/>
                          </a:lnTo>
                          <a:lnTo>
                            <a:pt x="49" y="62"/>
                          </a:lnTo>
                          <a:lnTo>
                            <a:pt x="51" y="61"/>
                          </a:lnTo>
                          <a:lnTo>
                            <a:pt x="54" y="58"/>
                          </a:lnTo>
                          <a:lnTo>
                            <a:pt x="58" y="56"/>
                          </a:lnTo>
                          <a:lnTo>
                            <a:pt x="58" y="51"/>
                          </a:lnTo>
                          <a:lnTo>
                            <a:pt x="57" y="50"/>
                          </a:lnTo>
                          <a:lnTo>
                            <a:pt x="74" y="44"/>
                          </a:lnTo>
                          <a:lnTo>
                            <a:pt x="82" y="44"/>
                          </a:lnTo>
                          <a:lnTo>
                            <a:pt x="88" y="42"/>
                          </a:lnTo>
                          <a:lnTo>
                            <a:pt x="92" y="38"/>
                          </a:lnTo>
                          <a:lnTo>
                            <a:pt x="96" y="33"/>
                          </a:lnTo>
                          <a:lnTo>
                            <a:pt x="102" y="25"/>
                          </a:lnTo>
                          <a:lnTo>
                            <a:pt x="109" y="17"/>
                          </a:lnTo>
                          <a:lnTo>
                            <a:pt x="105" y="10"/>
                          </a:lnTo>
                          <a:lnTo>
                            <a:pt x="99" y="3"/>
                          </a:lnTo>
                          <a:lnTo>
                            <a:pt x="92" y="0"/>
                          </a:lnTo>
                          <a:lnTo>
                            <a:pt x="80" y="0"/>
                          </a:lnTo>
                        </a:path>
                      </a:pathLst>
                    </a:custGeom>
                    <a:solidFill>
                      <a:srgbClr val="FFC080"/>
                    </a:solidFill>
                    <a:ln w="12700" cap="rnd">
                      <a:solidFill>
                        <a:srgbClr val="402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68" name="Freeform 38"/>
                    <p:cNvSpPr>
                      <a:spLocks/>
                    </p:cNvSpPr>
                    <p:nvPr/>
                  </p:nvSpPr>
                  <p:spPr bwMode="auto">
                    <a:xfrm>
                      <a:off x="3601" y="2095"/>
                      <a:ext cx="37" cy="14"/>
                    </a:xfrm>
                    <a:custGeom>
                      <a:avLst/>
                      <a:gdLst>
                        <a:gd name="T0" fmla="*/ 1 w 37"/>
                        <a:gd name="T1" fmla="*/ 0 h 14"/>
                        <a:gd name="T2" fmla="*/ 8 w 37"/>
                        <a:gd name="T3" fmla="*/ 4 h 14"/>
                        <a:gd name="T4" fmla="*/ 11 w 37"/>
                        <a:gd name="T5" fmla="*/ 7 h 14"/>
                        <a:gd name="T6" fmla="*/ 14 w 37"/>
                        <a:gd name="T7" fmla="*/ 10 h 14"/>
                        <a:gd name="T8" fmla="*/ 17 w 37"/>
                        <a:gd name="T9" fmla="*/ 10 h 14"/>
                        <a:gd name="T10" fmla="*/ 24 w 37"/>
                        <a:gd name="T11" fmla="*/ 10 h 14"/>
                        <a:gd name="T12" fmla="*/ 30 w 37"/>
                        <a:gd name="T13" fmla="*/ 12 h 14"/>
                        <a:gd name="T14" fmla="*/ 33 w 37"/>
                        <a:gd name="T15" fmla="*/ 11 h 14"/>
                        <a:gd name="T16" fmla="*/ 36 w 37"/>
                        <a:gd name="T17" fmla="*/ 8 h 14"/>
                        <a:gd name="T18" fmla="*/ 35 w 37"/>
                        <a:gd name="T19" fmla="*/ 11 h 14"/>
                        <a:gd name="T20" fmla="*/ 34 w 37"/>
                        <a:gd name="T21" fmla="*/ 12 h 14"/>
                        <a:gd name="T22" fmla="*/ 33 w 37"/>
                        <a:gd name="T23" fmla="*/ 13 h 14"/>
                        <a:gd name="T24" fmla="*/ 30 w 37"/>
                        <a:gd name="T25" fmla="*/ 12 h 14"/>
                        <a:gd name="T26" fmla="*/ 22 w 37"/>
                        <a:gd name="T27" fmla="*/ 11 h 14"/>
                        <a:gd name="T28" fmla="*/ 15 w 37"/>
                        <a:gd name="T29" fmla="*/ 12 h 14"/>
                        <a:gd name="T30" fmla="*/ 12 w 37"/>
                        <a:gd name="T31" fmla="*/ 11 h 14"/>
                        <a:gd name="T32" fmla="*/ 8 w 37"/>
                        <a:gd name="T33" fmla="*/ 7 h 14"/>
                        <a:gd name="T34" fmla="*/ 0 w 37"/>
                        <a:gd name="T35" fmla="*/ 3 h 14"/>
                        <a:gd name="T36" fmla="*/ 1 w 37"/>
                        <a:gd name="T37" fmla="*/ 0 h 14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w 37"/>
                        <a:gd name="T58" fmla="*/ 0 h 14"/>
                        <a:gd name="T59" fmla="*/ 37 w 37"/>
                        <a:gd name="T60" fmla="*/ 14 h 14"/>
                      </a:gdLst>
                      <a:ahLst/>
                      <a:cxnLst>
                        <a:cxn ang="T38">
                          <a:pos x="T0" y="T1"/>
                        </a:cxn>
                        <a:cxn ang="T39">
                          <a:pos x="T2" y="T3"/>
                        </a:cxn>
                        <a:cxn ang="T40">
                          <a:pos x="T4" y="T5"/>
                        </a:cxn>
                        <a:cxn ang="T41">
                          <a:pos x="T6" y="T7"/>
                        </a:cxn>
                        <a:cxn ang="T42">
                          <a:pos x="T8" y="T9"/>
                        </a:cxn>
                        <a:cxn ang="T43">
                          <a:pos x="T10" y="T11"/>
                        </a:cxn>
                        <a:cxn ang="T44">
                          <a:pos x="T12" y="T13"/>
                        </a:cxn>
                        <a:cxn ang="T45">
                          <a:pos x="T14" y="T15"/>
                        </a:cxn>
                        <a:cxn ang="T46">
                          <a:pos x="T16" y="T17"/>
                        </a:cxn>
                        <a:cxn ang="T47">
                          <a:pos x="T18" y="T19"/>
                        </a:cxn>
                        <a:cxn ang="T48">
                          <a:pos x="T20" y="T21"/>
                        </a:cxn>
                        <a:cxn ang="T49">
                          <a:pos x="T22" y="T23"/>
                        </a:cxn>
                        <a:cxn ang="T50">
                          <a:pos x="T24" y="T25"/>
                        </a:cxn>
                        <a:cxn ang="T51">
                          <a:pos x="T26" y="T27"/>
                        </a:cxn>
                        <a:cxn ang="T52">
                          <a:pos x="T28" y="T29"/>
                        </a:cxn>
                        <a:cxn ang="T53">
                          <a:pos x="T30" y="T31"/>
                        </a:cxn>
                        <a:cxn ang="T54">
                          <a:pos x="T32" y="T33"/>
                        </a:cxn>
                        <a:cxn ang="T55">
                          <a:pos x="T34" y="T35"/>
                        </a:cxn>
                        <a:cxn ang="T56">
                          <a:pos x="T36" y="T37"/>
                        </a:cxn>
                      </a:cxnLst>
                      <a:rect l="T57" t="T58" r="T59" b="T60"/>
                      <a:pathLst>
                        <a:path w="37" h="14">
                          <a:moveTo>
                            <a:pt x="1" y="0"/>
                          </a:moveTo>
                          <a:lnTo>
                            <a:pt x="8" y="4"/>
                          </a:lnTo>
                          <a:lnTo>
                            <a:pt x="11" y="7"/>
                          </a:lnTo>
                          <a:lnTo>
                            <a:pt x="14" y="10"/>
                          </a:lnTo>
                          <a:lnTo>
                            <a:pt x="17" y="10"/>
                          </a:lnTo>
                          <a:lnTo>
                            <a:pt x="24" y="10"/>
                          </a:lnTo>
                          <a:lnTo>
                            <a:pt x="30" y="12"/>
                          </a:lnTo>
                          <a:lnTo>
                            <a:pt x="33" y="11"/>
                          </a:lnTo>
                          <a:lnTo>
                            <a:pt x="36" y="8"/>
                          </a:lnTo>
                          <a:lnTo>
                            <a:pt x="35" y="11"/>
                          </a:lnTo>
                          <a:lnTo>
                            <a:pt x="34" y="12"/>
                          </a:lnTo>
                          <a:lnTo>
                            <a:pt x="33" y="13"/>
                          </a:lnTo>
                          <a:lnTo>
                            <a:pt x="30" y="12"/>
                          </a:lnTo>
                          <a:lnTo>
                            <a:pt x="22" y="11"/>
                          </a:lnTo>
                          <a:lnTo>
                            <a:pt x="15" y="12"/>
                          </a:lnTo>
                          <a:lnTo>
                            <a:pt x="12" y="11"/>
                          </a:lnTo>
                          <a:lnTo>
                            <a:pt x="8" y="7"/>
                          </a:lnTo>
                          <a:lnTo>
                            <a:pt x="0" y="3"/>
                          </a:lnTo>
                          <a:lnTo>
                            <a:pt x="1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69" name="Freeform 39"/>
                    <p:cNvSpPr>
                      <a:spLocks/>
                    </p:cNvSpPr>
                    <p:nvPr/>
                  </p:nvSpPr>
                  <p:spPr bwMode="auto">
                    <a:xfrm>
                      <a:off x="3603" y="2112"/>
                      <a:ext cx="43" cy="8"/>
                    </a:xfrm>
                    <a:custGeom>
                      <a:avLst/>
                      <a:gdLst>
                        <a:gd name="T0" fmla="*/ 3 w 43"/>
                        <a:gd name="T1" fmla="*/ 0 h 8"/>
                        <a:gd name="T2" fmla="*/ 8 w 43"/>
                        <a:gd name="T3" fmla="*/ 2 h 8"/>
                        <a:gd name="T4" fmla="*/ 13 w 43"/>
                        <a:gd name="T5" fmla="*/ 4 h 8"/>
                        <a:gd name="T6" fmla="*/ 16 w 43"/>
                        <a:gd name="T7" fmla="*/ 5 h 8"/>
                        <a:gd name="T8" fmla="*/ 18 w 43"/>
                        <a:gd name="T9" fmla="*/ 5 h 8"/>
                        <a:gd name="T10" fmla="*/ 20 w 43"/>
                        <a:gd name="T11" fmla="*/ 5 h 8"/>
                        <a:gd name="T12" fmla="*/ 26 w 43"/>
                        <a:gd name="T13" fmla="*/ 5 h 8"/>
                        <a:gd name="T14" fmla="*/ 34 w 43"/>
                        <a:gd name="T15" fmla="*/ 6 h 8"/>
                        <a:gd name="T16" fmla="*/ 42 w 43"/>
                        <a:gd name="T17" fmla="*/ 6 h 8"/>
                        <a:gd name="T18" fmla="*/ 41 w 43"/>
                        <a:gd name="T19" fmla="*/ 7 h 8"/>
                        <a:gd name="T20" fmla="*/ 34 w 43"/>
                        <a:gd name="T21" fmla="*/ 7 h 8"/>
                        <a:gd name="T22" fmla="*/ 26 w 43"/>
                        <a:gd name="T23" fmla="*/ 6 h 8"/>
                        <a:gd name="T24" fmla="*/ 22 w 43"/>
                        <a:gd name="T25" fmla="*/ 6 h 8"/>
                        <a:gd name="T26" fmla="*/ 17 w 43"/>
                        <a:gd name="T27" fmla="*/ 6 h 8"/>
                        <a:gd name="T28" fmla="*/ 11 w 43"/>
                        <a:gd name="T29" fmla="*/ 4 h 8"/>
                        <a:gd name="T30" fmla="*/ 0 w 43"/>
                        <a:gd name="T31" fmla="*/ 2 h 8"/>
                        <a:gd name="T32" fmla="*/ 3 w 43"/>
                        <a:gd name="T33" fmla="*/ 0 h 8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w 43"/>
                        <a:gd name="T52" fmla="*/ 0 h 8"/>
                        <a:gd name="T53" fmla="*/ 43 w 43"/>
                        <a:gd name="T54" fmla="*/ 8 h 8"/>
                      </a:gdLst>
                      <a:ahLst/>
                      <a:cxnLst>
                        <a:cxn ang="T34">
                          <a:pos x="T0" y="T1"/>
                        </a:cxn>
                        <a:cxn ang="T35">
                          <a:pos x="T2" y="T3"/>
                        </a:cxn>
                        <a:cxn ang="T36">
                          <a:pos x="T4" y="T5"/>
                        </a:cxn>
                        <a:cxn ang="T37">
                          <a:pos x="T6" y="T7"/>
                        </a:cxn>
                        <a:cxn ang="T38">
                          <a:pos x="T8" y="T9"/>
                        </a:cxn>
                        <a:cxn ang="T39">
                          <a:pos x="T10" y="T11"/>
                        </a:cxn>
                        <a:cxn ang="T40">
                          <a:pos x="T12" y="T13"/>
                        </a:cxn>
                        <a:cxn ang="T41">
                          <a:pos x="T14" y="T15"/>
                        </a:cxn>
                        <a:cxn ang="T42">
                          <a:pos x="T16" y="T17"/>
                        </a:cxn>
                        <a:cxn ang="T43">
                          <a:pos x="T18" y="T19"/>
                        </a:cxn>
                        <a:cxn ang="T44">
                          <a:pos x="T20" y="T21"/>
                        </a:cxn>
                        <a:cxn ang="T45">
                          <a:pos x="T22" y="T23"/>
                        </a:cxn>
                        <a:cxn ang="T46">
                          <a:pos x="T24" y="T25"/>
                        </a:cxn>
                        <a:cxn ang="T47">
                          <a:pos x="T26" y="T27"/>
                        </a:cxn>
                        <a:cxn ang="T48">
                          <a:pos x="T28" y="T29"/>
                        </a:cxn>
                        <a:cxn ang="T49">
                          <a:pos x="T30" y="T31"/>
                        </a:cxn>
                        <a:cxn ang="T50">
                          <a:pos x="T32" y="T33"/>
                        </a:cxn>
                      </a:cxnLst>
                      <a:rect l="T51" t="T52" r="T53" b="T54"/>
                      <a:pathLst>
                        <a:path w="43" h="8">
                          <a:moveTo>
                            <a:pt x="3" y="0"/>
                          </a:moveTo>
                          <a:lnTo>
                            <a:pt x="8" y="2"/>
                          </a:lnTo>
                          <a:lnTo>
                            <a:pt x="13" y="4"/>
                          </a:lnTo>
                          <a:lnTo>
                            <a:pt x="16" y="5"/>
                          </a:lnTo>
                          <a:lnTo>
                            <a:pt x="18" y="5"/>
                          </a:lnTo>
                          <a:lnTo>
                            <a:pt x="20" y="5"/>
                          </a:lnTo>
                          <a:lnTo>
                            <a:pt x="26" y="5"/>
                          </a:lnTo>
                          <a:lnTo>
                            <a:pt x="34" y="6"/>
                          </a:lnTo>
                          <a:lnTo>
                            <a:pt x="42" y="6"/>
                          </a:lnTo>
                          <a:lnTo>
                            <a:pt x="41" y="7"/>
                          </a:lnTo>
                          <a:lnTo>
                            <a:pt x="34" y="7"/>
                          </a:lnTo>
                          <a:lnTo>
                            <a:pt x="26" y="6"/>
                          </a:lnTo>
                          <a:lnTo>
                            <a:pt x="22" y="6"/>
                          </a:lnTo>
                          <a:lnTo>
                            <a:pt x="17" y="6"/>
                          </a:lnTo>
                          <a:lnTo>
                            <a:pt x="11" y="4"/>
                          </a:lnTo>
                          <a:lnTo>
                            <a:pt x="0" y="2"/>
                          </a:lnTo>
                          <a:lnTo>
                            <a:pt x="3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70" name="Freeform 40"/>
                    <p:cNvSpPr>
                      <a:spLocks/>
                    </p:cNvSpPr>
                    <p:nvPr/>
                  </p:nvSpPr>
                  <p:spPr bwMode="auto">
                    <a:xfrm>
                      <a:off x="3613" y="2074"/>
                      <a:ext cx="33" cy="23"/>
                    </a:xfrm>
                    <a:custGeom>
                      <a:avLst/>
                      <a:gdLst>
                        <a:gd name="T0" fmla="*/ 0 w 33"/>
                        <a:gd name="T1" fmla="*/ 10 h 23"/>
                        <a:gd name="T2" fmla="*/ 4 w 33"/>
                        <a:gd name="T3" fmla="*/ 12 h 23"/>
                        <a:gd name="T4" fmla="*/ 7 w 33"/>
                        <a:gd name="T5" fmla="*/ 15 h 23"/>
                        <a:gd name="T6" fmla="*/ 12 w 33"/>
                        <a:gd name="T7" fmla="*/ 21 h 23"/>
                        <a:gd name="T8" fmla="*/ 10 w 33"/>
                        <a:gd name="T9" fmla="*/ 22 h 23"/>
                        <a:gd name="T10" fmla="*/ 13 w 33"/>
                        <a:gd name="T11" fmla="*/ 21 h 23"/>
                        <a:gd name="T12" fmla="*/ 17 w 33"/>
                        <a:gd name="T13" fmla="*/ 21 h 23"/>
                        <a:gd name="T14" fmla="*/ 19 w 33"/>
                        <a:gd name="T15" fmla="*/ 17 h 23"/>
                        <a:gd name="T16" fmla="*/ 20 w 33"/>
                        <a:gd name="T17" fmla="*/ 12 h 23"/>
                        <a:gd name="T18" fmla="*/ 20 w 33"/>
                        <a:gd name="T19" fmla="*/ 10 h 23"/>
                        <a:gd name="T20" fmla="*/ 22 w 33"/>
                        <a:gd name="T21" fmla="*/ 8 h 23"/>
                        <a:gd name="T22" fmla="*/ 26 w 33"/>
                        <a:gd name="T23" fmla="*/ 7 h 23"/>
                        <a:gd name="T24" fmla="*/ 30 w 33"/>
                        <a:gd name="T25" fmla="*/ 7 h 23"/>
                        <a:gd name="T26" fmla="*/ 32 w 33"/>
                        <a:gd name="T27" fmla="*/ 1 h 23"/>
                        <a:gd name="T28" fmla="*/ 28 w 33"/>
                        <a:gd name="T29" fmla="*/ 5 h 23"/>
                        <a:gd name="T30" fmla="*/ 22 w 33"/>
                        <a:gd name="T31" fmla="*/ 0 h 23"/>
                        <a:gd name="T32" fmla="*/ 25 w 33"/>
                        <a:gd name="T33" fmla="*/ 4 h 23"/>
                        <a:gd name="T34" fmla="*/ 19 w 33"/>
                        <a:gd name="T35" fmla="*/ 4 h 23"/>
                        <a:gd name="T36" fmla="*/ 16 w 33"/>
                        <a:gd name="T37" fmla="*/ 7 h 23"/>
                        <a:gd name="T38" fmla="*/ 10 w 33"/>
                        <a:gd name="T39" fmla="*/ 10 h 23"/>
                        <a:gd name="T40" fmla="*/ 0 w 33"/>
                        <a:gd name="T41" fmla="*/ 10 h 23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w 33"/>
                        <a:gd name="T64" fmla="*/ 0 h 23"/>
                        <a:gd name="T65" fmla="*/ 33 w 33"/>
                        <a:gd name="T66" fmla="*/ 23 h 23"/>
                      </a:gdLst>
                      <a:ahLst/>
                      <a:cxnLst>
                        <a:cxn ang="T42">
                          <a:pos x="T0" y="T1"/>
                        </a:cxn>
                        <a:cxn ang="T43">
                          <a:pos x="T2" y="T3"/>
                        </a:cxn>
                        <a:cxn ang="T44">
                          <a:pos x="T4" y="T5"/>
                        </a:cxn>
                        <a:cxn ang="T45">
                          <a:pos x="T6" y="T7"/>
                        </a:cxn>
                        <a:cxn ang="T46">
                          <a:pos x="T8" y="T9"/>
                        </a:cxn>
                        <a:cxn ang="T47">
                          <a:pos x="T10" y="T11"/>
                        </a:cxn>
                        <a:cxn ang="T48">
                          <a:pos x="T12" y="T13"/>
                        </a:cxn>
                        <a:cxn ang="T49">
                          <a:pos x="T14" y="T15"/>
                        </a:cxn>
                        <a:cxn ang="T50">
                          <a:pos x="T16" y="T17"/>
                        </a:cxn>
                        <a:cxn ang="T51">
                          <a:pos x="T18" y="T19"/>
                        </a:cxn>
                        <a:cxn ang="T52">
                          <a:pos x="T20" y="T21"/>
                        </a:cxn>
                        <a:cxn ang="T53">
                          <a:pos x="T22" y="T23"/>
                        </a:cxn>
                        <a:cxn ang="T54">
                          <a:pos x="T24" y="T25"/>
                        </a:cxn>
                        <a:cxn ang="T55">
                          <a:pos x="T26" y="T27"/>
                        </a:cxn>
                        <a:cxn ang="T56">
                          <a:pos x="T28" y="T29"/>
                        </a:cxn>
                        <a:cxn ang="T57">
                          <a:pos x="T30" y="T31"/>
                        </a:cxn>
                        <a:cxn ang="T58">
                          <a:pos x="T32" y="T33"/>
                        </a:cxn>
                        <a:cxn ang="T59">
                          <a:pos x="T34" y="T35"/>
                        </a:cxn>
                        <a:cxn ang="T60">
                          <a:pos x="T36" y="T37"/>
                        </a:cxn>
                        <a:cxn ang="T61">
                          <a:pos x="T38" y="T39"/>
                        </a:cxn>
                        <a:cxn ang="T62">
                          <a:pos x="T40" y="T41"/>
                        </a:cxn>
                      </a:cxnLst>
                      <a:rect l="T63" t="T64" r="T65" b="T66"/>
                      <a:pathLst>
                        <a:path w="33" h="23">
                          <a:moveTo>
                            <a:pt x="0" y="10"/>
                          </a:moveTo>
                          <a:lnTo>
                            <a:pt x="4" y="12"/>
                          </a:lnTo>
                          <a:lnTo>
                            <a:pt x="7" y="15"/>
                          </a:lnTo>
                          <a:lnTo>
                            <a:pt x="12" y="21"/>
                          </a:lnTo>
                          <a:lnTo>
                            <a:pt x="10" y="22"/>
                          </a:lnTo>
                          <a:lnTo>
                            <a:pt x="13" y="21"/>
                          </a:lnTo>
                          <a:lnTo>
                            <a:pt x="17" y="21"/>
                          </a:lnTo>
                          <a:lnTo>
                            <a:pt x="19" y="17"/>
                          </a:lnTo>
                          <a:lnTo>
                            <a:pt x="20" y="12"/>
                          </a:lnTo>
                          <a:lnTo>
                            <a:pt x="20" y="10"/>
                          </a:lnTo>
                          <a:lnTo>
                            <a:pt x="22" y="8"/>
                          </a:lnTo>
                          <a:lnTo>
                            <a:pt x="26" y="7"/>
                          </a:lnTo>
                          <a:lnTo>
                            <a:pt x="30" y="7"/>
                          </a:lnTo>
                          <a:lnTo>
                            <a:pt x="32" y="1"/>
                          </a:lnTo>
                          <a:lnTo>
                            <a:pt x="28" y="5"/>
                          </a:lnTo>
                          <a:lnTo>
                            <a:pt x="22" y="0"/>
                          </a:lnTo>
                          <a:lnTo>
                            <a:pt x="25" y="4"/>
                          </a:lnTo>
                          <a:lnTo>
                            <a:pt x="19" y="4"/>
                          </a:lnTo>
                          <a:lnTo>
                            <a:pt x="16" y="7"/>
                          </a:lnTo>
                          <a:lnTo>
                            <a:pt x="10" y="10"/>
                          </a:lnTo>
                          <a:lnTo>
                            <a:pt x="0" y="1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71" name="Freeform 41"/>
                    <p:cNvSpPr>
                      <a:spLocks/>
                    </p:cNvSpPr>
                    <p:nvPr/>
                  </p:nvSpPr>
                  <p:spPr bwMode="auto">
                    <a:xfrm>
                      <a:off x="3633" y="2090"/>
                      <a:ext cx="52" cy="13"/>
                    </a:xfrm>
                    <a:custGeom>
                      <a:avLst/>
                      <a:gdLst>
                        <a:gd name="T0" fmla="*/ 1 w 52"/>
                        <a:gd name="T1" fmla="*/ 7 h 13"/>
                        <a:gd name="T2" fmla="*/ 1 w 52"/>
                        <a:gd name="T3" fmla="*/ 10 h 13"/>
                        <a:gd name="T4" fmla="*/ 4 w 52"/>
                        <a:gd name="T5" fmla="*/ 11 h 13"/>
                        <a:gd name="T6" fmla="*/ 6 w 52"/>
                        <a:gd name="T7" fmla="*/ 11 h 13"/>
                        <a:gd name="T8" fmla="*/ 10 w 52"/>
                        <a:gd name="T9" fmla="*/ 10 h 13"/>
                        <a:gd name="T10" fmla="*/ 12 w 52"/>
                        <a:gd name="T11" fmla="*/ 7 h 13"/>
                        <a:gd name="T12" fmla="*/ 15 w 52"/>
                        <a:gd name="T13" fmla="*/ 4 h 13"/>
                        <a:gd name="T14" fmla="*/ 14 w 52"/>
                        <a:gd name="T15" fmla="*/ 2 h 13"/>
                        <a:gd name="T16" fmla="*/ 17 w 52"/>
                        <a:gd name="T17" fmla="*/ 3 h 13"/>
                        <a:gd name="T18" fmla="*/ 23 w 52"/>
                        <a:gd name="T19" fmla="*/ 3 h 13"/>
                        <a:gd name="T20" fmla="*/ 28 w 52"/>
                        <a:gd name="T21" fmla="*/ 3 h 13"/>
                        <a:gd name="T22" fmla="*/ 35 w 52"/>
                        <a:gd name="T23" fmla="*/ 4 h 13"/>
                        <a:gd name="T24" fmla="*/ 44 w 52"/>
                        <a:gd name="T25" fmla="*/ 3 h 13"/>
                        <a:gd name="T26" fmla="*/ 51 w 52"/>
                        <a:gd name="T27" fmla="*/ 0 h 13"/>
                        <a:gd name="T28" fmla="*/ 41 w 52"/>
                        <a:gd name="T29" fmla="*/ 6 h 13"/>
                        <a:gd name="T30" fmla="*/ 33 w 52"/>
                        <a:gd name="T31" fmla="*/ 6 h 13"/>
                        <a:gd name="T32" fmla="*/ 26 w 52"/>
                        <a:gd name="T33" fmla="*/ 5 h 13"/>
                        <a:gd name="T34" fmla="*/ 18 w 52"/>
                        <a:gd name="T35" fmla="*/ 5 h 13"/>
                        <a:gd name="T36" fmla="*/ 16 w 52"/>
                        <a:gd name="T37" fmla="*/ 7 h 13"/>
                        <a:gd name="T38" fmla="*/ 12 w 52"/>
                        <a:gd name="T39" fmla="*/ 10 h 13"/>
                        <a:gd name="T40" fmla="*/ 7 w 52"/>
                        <a:gd name="T41" fmla="*/ 12 h 13"/>
                        <a:gd name="T42" fmla="*/ 4 w 52"/>
                        <a:gd name="T43" fmla="*/ 12 h 13"/>
                        <a:gd name="T44" fmla="*/ 0 w 52"/>
                        <a:gd name="T45" fmla="*/ 10 h 13"/>
                        <a:gd name="T46" fmla="*/ 1 w 52"/>
                        <a:gd name="T47" fmla="*/ 7 h 13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w 52"/>
                        <a:gd name="T73" fmla="*/ 0 h 13"/>
                        <a:gd name="T74" fmla="*/ 52 w 52"/>
                        <a:gd name="T75" fmla="*/ 13 h 13"/>
                      </a:gdLst>
                      <a:ahLst/>
                      <a:cxnLst>
                        <a:cxn ang="T48">
                          <a:pos x="T0" y="T1"/>
                        </a:cxn>
                        <a:cxn ang="T49">
                          <a:pos x="T2" y="T3"/>
                        </a:cxn>
                        <a:cxn ang="T50">
                          <a:pos x="T4" y="T5"/>
                        </a:cxn>
                        <a:cxn ang="T51">
                          <a:pos x="T6" y="T7"/>
                        </a:cxn>
                        <a:cxn ang="T52">
                          <a:pos x="T8" y="T9"/>
                        </a:cxn>
                        <a:cxn ang="T53">
                          <a:pos x="T10" y="T11"/>
                        </a:cxn>
                        <a:cxn ang="T54">
                          <a:pos x="T12" y="T13"/>
                        </a:cxn>
                        <a:cxn ang="T55">
                          <a:pos x="T14" y="T15"/>
                        </a:cxn>
                        <a:cxn ang="T56">
                          <a:pos x="T16" y="T17"/>
                        </a:cxn>
                        <a:cxn ang="T57">
                          <a:pos x="T18" y="T19"/>
                        </a:cxn>
                        <a:cxn ang="T58">
                          <a:pos x="T20" y="T21"/>
                        </a:cxn>
                        <a:cxn ang="T59">
                          <a:pos x="T22" y="T23"/>
                        </a:cxn>
                        <a:cxn ang="T60">
                          <a:pos x="T24" y="T25"/>
                        </a:cxn>
                        <a:cxn ang="T61">
                          <a:pos x="T26" y="T27"/>
                        </a:cxn>
                        <a:cxn ang="T62">
                          <a:pos x="T28" y="T29"/>
                        </a:cxn>
                        <a:cxn ang="T63">
                          <a:pos x="T30" y="T31"/>
                        </a:cxn>
                        <a:cxn ang="T64">
                          <a:pos x="T32" y="T33"/>
                        </a:cxn>
                        <a:cxn ang="T65">
                          <a:pos x="T34" y="T35"/>
                        </a:cxn>
                        <a:cxn ang="T66">
                          <a:pos x="T36" y="T37"/>
                        </a:cxn>
                        <a:cxn ang="T67">
                          <a:pos x="T38" y="T39"/>
                        </a:cxn>
                        <a:cxn ang="T68">
                          <a:pos x="T40" y="T41"/>
                        </a:cxn>
                        <a:cxn ang="T69">
                          <a:pos x="T42" y="T43"/>
                        </a:cxn>
                        <a:cxn ang="T70">
                          <a:pos x="T44" y="T45"/>
                        </a:cxn>
                        <a:cxn ang="T71">
                          <a:pos x="T46" y="T47"/>
                        </a:cxn>
                      </a:cxnLst>
                      <a:rect l="T72" t="T73" r="T74" b="T75"/>
                      <a:pathLst>
                        <a:path w="52" h="13">
                          <a:moveTo>
                            <a:pt x="1" y="7"/>
                          </a:moveTo>
                          <a:lnTo>
                            <a:pt x="1" y="10"/>
                          </a:lnTo>
                          <a:lnTo>
                            <a:pt x="4" y="11"/>
                          </a:lnTo>
                          <a:lnTo>
                            <a:pt x="6" y="11"/>
                          </a:lnTo>
                          <a:lnTo>
                            <a:pt x="10" y="10"/>
                          </a:lnTo>
                          <a:lnTo>
                            <a:pt x="12" y="7"/>
                          </a:lnTo>
                          <a:lnTo>
                            <a:pt x="15" y="4"/>
                          </a:lnTo>
                          <a:lnTo>
                            <a:pt x="14" y="2"/>
                          </a:lnTo>
                          <a:lnTo>
                            <a:pt x="17" y="3"/>
                          </a:lnTo>
                          <a:lnTo>
                            <a:pt x="23" y="3"/>
                          </a:lnTo>
                          <a:lnTo>
                            <a:pt x="28" y="3"/>
                          </a:lnTo>
                          <a:lnTo>
                            <a:pt x="35" y="4"/>
                          </a:lnTo>
                          <a:lnTo>
                            <a:pt x="44" y="3"/>
                          </a:lnTo>
                          <a:lnTo>
                            <a:pt x="51" y="0"/>
                          </a:lnTo>
                          <a:lnTo>
                            <a:pt x="41" y="6"/>
                          </a:lnTo>
                          <a:lnTo>
                            <a:pt x="33" y="6"/>
                          </a:lnTo>
                          <a:lnTo>
                            <a:pt x="26" y="5"/>
                          </a:lnTo>
                          <a:lnTo>
                            <a:pt x="18" y="5"/>
                          </a:lnTo>
                          <a:lnTo>
                            <a:pt x="16" y="7"/>
                          </a:lnTo>
                          <a:lnTo>
                            <a:pt x="12" y="10"/>
                          </a:lnTo>
                          <a:lnTo>
                            <a:pt x="7" y="12"/>
                          </a:lnTo>
                          <a:lnTo>
                            <a:pt x="4" y="12"/>
                          </a:lnTo>
                          <a:lnTo>
                            <a:pt x="0" y="10"/>
                          </a:lnTo>
                          <a:lnTo>
                            <a:pt x="1" y="7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72" name="Freeform 42"/>
                    <p:cNvSpPr>
                      <a:spLocks/>
                    </p:cNvSpPr>
                    <p:nvPr/>
                  </p:nvSpPr>
                  <p:spPr bwMode="auto">
                    <a:xfrm>
                      <a:off x="3632" y="2121"/>
                      <a:ext cx="5" cy="4"/>
                    </a:xfrm>
                    <a:custGeom>
                      <a:avLst/>
                      <a:gdLst>
                        <a:gd name="T0" fmla="*/ 1 w 5"/>
                        <a:gd name="T1" fmla="*/ 0 h 4"/>
                        <a:gd name="T2" fmla="*/ 4 w 5"/>
                        <a:gd name="T3" fmla="*/ 1 h 4"/>
                        <a:gd name="T4" fmla="*/ 3 w 5"/>
                        <a:gd name="T5" fmla="*/ 3 h 4"/>
                        <a:gd name="T6" fmla="*/ 0 w 5"/>
                        <a:gd name="T7" fmla="*/ 3 h 4"/>
                        <a:gd name="T8" fmla="*/ 1 w 5"/>
                        <a:gd name="T9" fmla="*/ 0 h 4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5"/>
                        <a:gd name="T16" fmla="*/ 0 h 4"/>
                        <a:gd name="T17" fmla="*/ 5 w 5"/>
                        <a:gd name="T18" fmla="*/ 4 h 4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5" h="4">
                          <a:moveTo>
                            <a:pt x="1" y="0"/>
                          </a:moveTo>
                          <a:lnTo>
                            <a:pt x="4" y="1"/>
                          </a:lnTo>
                          <a:lnTo>
                            <a:pt x="3" y="3"/>
                          </a:lnTo>
                          <a:lnTo>
                            <a:pt x="0" y="3"/>
                          </a:lnTo>
                          <a:lnTo>
                            <a:pt x="1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73" name="Freeform 43"/>
                    <p:cNvSpPr>
                      <a:spLocks/>
                    </p:cNvSpPr>
                    <p:nvPr/>
                  </p:nvSpPr>
                  <p:spPr bwMode="auto">
                    <a:xfrm>
                      <a:off x="3641" y="2115"/>
                      <a:ext cx="3" cy="2"/>
                    </a:xfrm>
                    <a:custGeom>
                      <a:avLst/>
                      <a:gdLst>
                        <a:gd name="T0" fmla="*/ 1 w 3"/>
                        <a:gd name="T1" fmla="*/ 0 h 2"/>
                        <a:gd name="T2" fmla="*/ 2 w 3"/>
                        <a:gd name="T3" fmla="*/ 0 h 2"/>
                        <a:gd name="T4" fmla="*/ 2 w 3"/>
                        <a:gd name="T5" fmla="*/ 1 h 2"/>
                        <a:gd name="T6" fmla="*/ 1 w 3"/>
                        <a:gd name="T7" fmla="*/ 1 h 2"/>
                        <a:gd name="T8" fmla="*/ 0 w 3"/>
                        <a:gd name="T9" fmla="*/ 1 h 2"/>
                        <a:gd name="T10" fmla="*/ 1 w 3"/>
                        <a:gd name="T11" fmla="*/ 0 h 2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w 3"/>
                        <a:gd name="T19" fmla="*/ 0 h 2"/>
                        <a:gd name="T20" fmla="*/ 3 w 3"/>
                        <a:gd name="T21" fmla="*/ 2 h 2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T18" t="T19" r="T20" b="T21"/>
                      <a:pathLst>
                        <a:path w="3" h="2">
                          <a:moveTo>
                            <a:pt x="1" y="0"/>
                          </a:moveTo>
                          <a:lnTo>
                            <a:pt x="2" y="0"/>
                          </a:lnTo>
                          <a:lnTo>
                            <a:pt x="2" y="1"/>
                          </a:lnTo>
                          <a:lnTo>
                            <a:pt x="1" y="1"/>
                          </a:lnTo>
                          <a:lnTo>
                            <a:pt x="0" y="1"/>
                          </a:lnTo>
                          <a:lnTo>
                            <a:pt x="1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74" name="Freeform 44"/>
                    <p:cNvSpPr>
                      <a:spLocks/>
                    </p:cNvSpPr>
                    <p:nvPr/>
                  </p:nvSpPr>
                  <p:spPr bwMode="auto">
                    <a:xfrm>
                      <a:off x="3636" y="2097"/>
                      <a:ext cx="4" cy="1"/>
                    </a:xfrm>
                    <a:custGeom>
                      <a:avLst/>
                      <a:gdLst>
                        <a:gd name="T0" fmla="*/ 3 w 4"/>
                        <a:gd name="T1" fmla="*/ 0 h 1"/>
                        <a:gd name="T2" fmla="*/ 2 w 4"/>
                        <a:gd name="T3" fmla="*/ 0 h 1"/>
                        <a:gd name="T4" fmla="*/ 0 w 4"/>
                        <a:gd name="T5" fmla="*/ 0 h 1"/>
                        <a:gd name="T6" fmla="*/ 2 w 4"/>
                        <a:gd name="T7" fmla="*/ 0 h 1"/>
                        <a:gd name="T8" fmla="*/ 3 w 4"/>
                        <a:gd name="T9" fmla="*/ 0 h 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4"/>
                        <a:gd name="T16" fmla="*/ 0 h 1"/>
                        <a:gd name="T17" fmla="*/ 4 w 4"/>
                        <a:gd name="T18" fmla="*/ 1 h 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4" h="1">
                          <a:moveTo>
                            <a:pt x="3" y="0"/>
                          </a:moveTo>
                          <a:lnTo>
                            <a:pt x="2" y="0"/>
                          </a:lnTo>
                          <a:lnTo>
                            <a:pt x="0" y="0"/>
                          </a:lnTo>
                          <a:lnTo>
                            <a:pt x="2" y="0"/>
                          </a:lnTo>
                          <a:lnTo>
                            <a:pt x="3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75" name="Freeform 45"/>
                    <p:cNvSpPr>
                      <a:spLocks/>
                    </p:cNvSpPr>
                    <p:nvPr/>
                  </p:nvSpPr>
                  <p:spPr bwMode="auto">
                    <a:xfrm>
                      <a:off x="3607" y="2120"/>
                      <a:ext cx="7" cy="5"/>
                    </a:xfrm>
                    <a:custGeom>
                      <a:avLst/>
                      <a:gdLst>
                        <a:gd name="T0" fmla="*/ 0 w 7"/>
                        <a:gd name="T1" fmla="*/ 4 h 5"/>
                        <a:gd name="T2" fmla="*/ 3 w 7"/>
                        <a:gd name="T3" fmla="*/ 3 h 5"/>
                        <a:gd name="T4" fmla="*/ 6 w 7"/>
                        <a:gd name="T5" fmla="*/ 0 h 5"/>
                        <a:gd name="T6" fmla="*/ 0 w 7"/>
                        <a:gd name="T7" fmla="*/ 1 h 5"/>
                        <a:gd name="T8" fmla="*/ 0 w 7"/>
                        <a:gd name="T9" fmla="*/ 4 h 5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7"/>
                        <a:gd name="T16" fmla="*/ 0 h 5"/>
                        <a:gd name="T17" fmla="*/ 7 w 7"/>
                        <a:gd name="T18" fmla="*/ 5 h 5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7" h="5">
                          <a:moveTo>
                            <a:pt x="0" y="4"/>
                          </a:moveTo>
                          <a:lnTo>
                            <a:pt x="3" y="3"/>
                          </a:lnTo>
                          <a:lnTo>
                            <a:pt x="6" y="0"/>
                          </a:lnTo>
                          <a:lnTo>
                            <a:pt x="0" y="1"/>
                          </a:lnTo>
                          <a:lnTo>
                            <a:pt x="0" y="4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76" name="Freeform 46"/>
                    <p:cNvSpPr>
                      <a:spLocks/>
                    </p:cNvSpPr>
                    <p:nvPr/>
                  </p:nvSpPr>
                  <p:spPr bwMode="auto">
                    <a:xfrm>
                      <a:off x="3622" y="2124"/>
                      <a:ext cx="5" cy="5"/>
                    </a:xfrm>
                    <a:custGeom>
                      <a:avLst/>
                      <a:gdLst>
                        <a:gd name="T0" fmla="*/ 0 w 5"/>
                        <a:gd name="T1" fmla="*/ 4 h 5"/>
                        <a:gd name="T2" fmla="*/ 1 w 5"/>
                        <a:gd name="T3" fmla="*/ 0 h 5"/>
                        <a:gd name="T4" fmla="*/ 4 w 5"/>
                        <a:gd name="T5" fmla="*/ 3 h 5"/>
                        <a:gd name="T6" fmla="*/ 0 w 5"/>
                        <a:gd name="T7" fmla="*/ 4 h 5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5"/>
                        <a:gd name="T13" fmla="*/ 0 h 5"/>
                        <a:gd name="T14" fmla="*/ 5 w 5"/>
                        <a:gd name="T15" fmla="*/ 5 h 5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5" h="5">
                          <a:moveTo>
                            <a:pt x="0" y="4"/>
                          </a:moveTo>
                          <a:lnTo>
                            <a:pt x="1" y="0"/>
                          </a:lnTo>
                          <a:lnTo>
                            <a:pt x="4" y="3"/>
                          </a:lnTo>
                          <a:lnTo>
                            <a:pt x="0" y="4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77" name="Freeform 47"/>
                    <p:cNvSpPr>
                      <a:spLocks/>
                    </p:cNvSpPr>
                    <p:nvPr/>
                  </p:nvSpPr>
                  <p:spPr bwMode="auto">
                    <a:xfrm>
                      <a:off x="3647" y="2110"/>
                      <a:ext cx="3" cy="4"/>
                    </a:xfrm>
                    <a:custGeom>
                      <a:avLst/>
                      <a:gdLst>
                        <a:gd name="T0" fmla="*/ 0 w 3"/>
                        <a:gd name="T1" fmla="*/ 3 h 4"/>
                        <a:gd name="T2" fmla="*/ 1 w 3"/>
                        <a:gd name="T3" fmla="*/ 0 h 4"/>
                        <a:gd name="T4" fmla="*/ 2 w 3"/>
                        <a:gd name="T5" fmla="*/ 0 h 4"/>
                        <a:gd name="T6" fmla="*/ 1 w 3"/>
                        <a:gd name="T7" fmla="*/ 2 h 4"/>
                        <a:gd name="T8" fmla="*/ 0 w 3"/>
                        <a:gd name="T9" fmla="*/ 3 h 4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3"/>
                        <a:gd name="T16" fmla="*/ 0 h 4"/>
                        <a:gd name="T17" fmla="*/ 3 w 3"/>
                        <a:gd name="T18" fmla="*/ 4 h 4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3" h="4">
                          <a:moveTo>
                            <a:pt x="0" y="3"/>
                          </a:moveTo>
                          <a:lnTo>
                            <a:pt x="1" y="0"/>
                          </a:lnTo>
                          <a:lnTo>
                            <a:pt x="2" y="0"/>
                          </a:lnTo>
                          <a:lnTo>
                            <a:pt x="1" y="2"/>
                          </a:lnTo>
                          <a:lnTo>
                            <a:pt x="0" y="3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78" name="Freeform 48"/>
                    <p:cNvSpPr>
                      <a:spLocks/>
                    </p:cNvSpPr>
                    <p:nvPr/>
                  </p:nvSpPr>
                  <p:spPr bwMode="auto">
                    <a:xfrm>
                      <a:off x="3641" y="2101"/>
                      <a:ext cx="20" cy="37"/>
                    </a:xfrm>
                    <a:custGeom>
                      <a:avLst/>
                      <a:gdLst>
                        <a:gd name="T0" fmla="*/ 0 w 20"/>
                        <a:gd name="T1" fmla="*/ 5 h 37"/>
                        <a:gd name="T2" fmla="*/ 11 w 20"/>
                        <a:gd name="T3" fmla="*/ 34 h 37"/>
                        <a:gd name="T4" fmla="*/ 18 w 20"/>
                        <a:gd name="T5" fmla="*/ 36 h 37"/>
                        <a:gd name="T6" fmla="*/ 19 w 20"/>
                        <a:gd name="T7" fmla="*/ 32 h 37"/>
                        <a:gd name="T8" fmla="*/ 5 w 20"/>
                        <a:gd name="T9" fmla="*/ 0 h 37"/>
                        <a:gd name="T10" fmla="*/ 4 w 20"/>
                        <a:gd name="T11" fmla="*/ 3 h 37"/>
                        <a:gd name="T12" fmla="*/ 0 w 20"/>
                        <a:gd name="T13" fmla="*/ 5 h 37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20"/>
                        <a:gd name="T22" fmla="*/ 0 h 37"/>
                        <a:gd name="T23" fmla="*/ 20 w 20"/>
                        <a:gd name="T24" fmla="*/ 37 h 37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20" h="37">
                          <a:moveTo>
                            <a:pt x="0" y="5"/>
                          </a:moveTo>
                          <a:lnTo>
                            <a:pt x="11" y="34"/>
                          </a:lnTo>
                          <a:lnTo>
                            <a:pt x="18" y="36"/>
                          </a:lnTo>
                          <a:lnTo>
                            <a:pt x="19" y="32"/>
                          </a:lnTo>
                          <a:lnTo>
                            <a:pt x="5" y="0"/>
                          </a:lnTo>
                          <a:lnTo>
                            <a:pt x="4" y="3"/>
                          </a:lnTo>
                          <a:lnTo>
                            <a:pt x="0" y="5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79" name="Freeform 49"/>
                    <p:cNvSpPr>
                      <a:spLocks/>
                    </p:cNvSpPr>
                    <p:nvPr/>
                  </p:nvSpPr>
                  <p:spPr bwMode="auto">
                    <a:xfrm>
                      <a:off x="3609" y="2045"/>
                      <a:ext cx="23" cy="39"/>
                    </a:xfrm>
                    <a:custGeom>
                      <a:avLst/>
                      <a:gdLst>
                        <a:gd name="T0" fmla="*/ 22 w 23"/>
                        <a:gd name="T1" fmla="*/ 31 h 39"/>
                        <a:gd name="T2" fmla="*/ 8 w 23"/>
                        <a:gd name="T3" fmla="*/ 0 h 39"/>
                        <a:gd name="T4" fmla="*/ 4 w 23"/>
                        <a:gd name="T5" fmla="*/ 1 h 39"/>
                        <a:gd name="T6" fmla="*/ 0 w 23"/>
                        <a:gd name="T7" fmla="*/ 3 h 39"/>
                        <a:gd name="T8" fmla="*/ 16 w 23"/>
                        <a:gd name="T9" fmla="*/ 38 h 39"/>
                        <a:gd name="T10" fmla="*/ 22 w 23"/>
                        <a:gd name="T11" fmla="*/ 31 h 39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w 23"/>
                        <a:gd name="T19" fmla="*/ 0 h 39"/>
                        <a:gd name="T20" fmla="*/ 23 w 23"/>
                        <a:gd name="T21" fmla="*/ 39 h 39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T18" t="T19" r="T20" b="T21"/>
                      <a:pathLst>
                        <a:path w="23" h="39">
                          <a:moveTo>
                            <a:pt x="22" y="31"/>
                          </a:moveTo>
                          <a:lnTo>
                            <a:pt x="8" y="0"/>
                          </a:lnTo>
                          <a:lnTo>
                            <a:pt x="4" y="1"/>
                          </a:lnTo>
                          <a:lnTo>
                            <a:pt x="0" y="3"/>
                          </a:lnTo>
                          <a:lnTo>
                            <a:pt x="16" y="38"/>
                          </a:lnTo>
                          <a:lnTo>
                            <a:pt x="22" y="31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</p:grpSp>
              <p:sp>
                <p:nvSpPr>
                  <p:cNvPr id="65" name="Freeform 50"/>
                  <p:cNvSpPr>
                    <a:spLocks/>
                  </p:cNvSpPr>
                  <p:nvPr/>
                </p:nvSpPr>
                <p:spPr bwMode="auto">
                  <a:xfrm>
                    <a:off x="3612" y="2047"/>
                    <a:ext cx="20" cy="38"/>
                  </a:xfrm>
                  <a:custGeom>
                    <a:avLst/>
                    <a:gdLst>
                      <a:gd name="T0" fmla="*/ 0 w 20"/>
                      <a:gd name="T1" fmla="*/ 1 h 38"/>
                      <a:gd name="T2" fmla="*/ 2 w 20"/>
                      <a:gd name="T3" fmla="*/ 0 h 38"/>
                      <a:gd name="T4" fmla="*/ 5 w 20"/>
                      <a:gd name="T5" fmla="*/ 0 h 38"/>
                      <a:gd name="T6" fmla="*/ 19 w 20"/>
                      <a:gd name="T7" fmla="*/ 32 h 38"/>
                      <a:gd name="T8" fmla="*/ 16 w 20"/>
                      <a:gd name="T9" fmla="*/ 37 h 38"/>
                      <a:gd name="T10" fmla="*/ 0 w 20"/>
                      <a:gd name="T11" fmla="*/ 1 h 38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20"/>
                      <a:gd name="T19" fmla="*/ 0 h 38"/>
                      <a:gd name="T20" fmla="*/ 20 w 20"/>
                      <a:gd name="T21" fmla="*/ 38 h 38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20" h="38">
                        <a:moveTo>
                          <a:pt x="0" y="1"/>
                        </a:moveTo>
                        <a:lnTo>
                          <a:pt x="2" y="0"/>
                        </a:lnTo>
                        <a:lnTo>
                          <a:pt x="5" y="0"/>
                        </a:lnTo>
                        <a:lnTo>
                          <a:pt x="19" y="32"/>
                        </a:lnTo>
                        <a:lnTo>
                          <a:pt x="16" y="37"/>
                        </a:lnTo>
                        <a:lnTo>
                          <a:pt x="0" y="1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66" name="Freeform 51"/>
                  <p:cNvSpPr>
                    <a:spLocks/>
                  </p:cNvSpPr>
                  <p:nvPr/>
                </p:nvSpPr>
                <p:spPr bwMode="auto">
                  <a:xfrm>
                    <a:off x="3645" y="2104"/>
                    <a:ext cx="14" cy="33"/>
                  </a:xfrm>
                  <a:custGeom>
                    <a:avLst/>
                    <a:gdLst>
                      <a:gd name="T0" fmla="*/ 2 w 14"/>
                      <a:gd name="T1" fmla="*/ 0 h 33"/>
                      <a:gd name="T2" fmla="*/ 13 w 14"/>
                      <a:gd name="T3" fmla="*/ 29 h 33"/>
                      <a:gd name="T4" fmla="*/ 12 w 14"/>
                      <a:gd name="T5" fmla="*/ 32 h 33"/>
                      <a:gd name="T6" fmla="*/ 10 w 14"/>
                      <a:gd name="T7" fmla="*/ 30 h 33"/>
                      <a:gd name="T8" fmla="*/ 0 w 14"/>
                      <a:gd name="T9" fmla="*/ 3 h 33"/>
                      <a:gd name="T10" fmla="*/ 2 w 14"/>
                      <a:gd name="T11" fmla="*/ 0 h 33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4"/>
                      <a:gd name="T19" fmla="*/ 0 h 33"/>
                      <a:gd name="T20" fmla="*/ 14 w 14"/>
                      <a:gd name="T21" fmla="*/ 33 h 33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4" h="33">
                        <a:moveTo>
                          <a:pt x="2" y="0"/>
                        </a:moveTo>
                        <a:lnTo>
                          <a:pt x="13" y="29"/>
                        </a:lnTo>
                        <a:lnTo>
                          <a:pt x="12" y="32"/>
                        </a:lnTo>
                        <a:lnTo>
                          <a:pt x="10" y="30"/>
                        </a:lnTo>
                        <a:lnTo>
                          <a:pt x="0" y="3"/>
                        </a:lnTo>
                        <a:lnTo>
                          <a:pt x="2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</p:grpSp>
          </p:grpSp>
          <p:grpSp>
            <p:nvGrpSpPr>
              <p:cNvPr id="19" name="Group 52"/>
              <p:cNvGrpSpPr>
                <a:grpSpLocks/>
              </p:cNvGrpSpPr>
              <p:nvPr/>
            </p:nvGrpSpPr>
            <p:grpSpPr bwMode="auto">
              <a:xfrm>
                <a:off x="3783" y="1680"/>
                <a:ext cx="224" cy="248"/>
                <a:chOff x="3783" y="1680"/>
                <a:chExt cx="224" cy="248"/>
              </a:xfrm>
            </p:grpSpPr>
            <p:grpSp>
              <p:nvGrpSpPr>
                <p:cNvPr id="20" name="Group 53"/>
                <p:cNvGrpSpPr>
                  <a:grpSpLocks/>
                </p:cNvGrpSpPr>
                <p:nvPr/>
              </p:nvGrpSpPr>
              <p:grpSpPr bwMode="auto">
                <a:xfrm>
                  <a:off x="3783" y="1680"/>
                  <a:ext cx="224" cy="248"/>
                  <a:chOff x="3783" y="1680"/>
                  <a:chExt cx="224" cy="248"/>
                </a:xfrm>
              </p:grpSpPr>
              <p:sp>
                <p:nvSpPr>
                  <p:cNvPr id="54" name="Freeform 54"/>
                  <p:cNvSpPr>
                    <a:spLocks/>
                  </p:cNvSpPr>
                  <p:nvPr/>
                </p:nvSpPr>
                <p:spPr bwMode="auto">
                  <a:xfrm>
                    <a:off x="3783" y="1680"/>
                    <a:ext cx="224" cy="248"/>
                  </a:xfrm>
                  <a:custGeom>
                    <a:avLst/>
                    <a:gdLst>
                      <a:gd name="T0" fmla="*/ 21 w 224"/>
                      <a:gd name="T1" fmla="*/ 38 h 248"/>
                      <a:gd name="T2" fmla="*/ 11 w 224"/>
                      <a:gd name="T3" fmla="*/ 42 h 248"/>
                      <a:gd name="T4" fmla="*/ 2 w 224"/>
                      <a:gd name="T5" fmla="*/ 51 h 248"/>
                      <a:gd name="T6" fmla="*/ 0 w 224"/>
                      <a:gd name="T7" fmla="*/ 59 h 248"/>
                      <a:gd name="T8" fmla="*/ 0 w 224"/>
                      <a:gd name="T9" fmla="*/ 66 h 248"/>
                      <a:gd name="T10" fmla="*/ 2 w 224"/>
                      <a:gd name="T11" fmla="*/ 73 h 248"/>
                      <a:gd name="T12" fmla="*/ 4 w 224"/>
                      <a:gd name="T13" fmla="*/ 80 h 248"/>
                      <a:gd name="T14" fmla="*/ 7 w 224"/>
                      <a:gd name="T15" fmla="*/ 87 h 248"/>
                      <a:gd name="T16" fmla="*/ 14 w 224"/>
                      <a:gd name="T17" fmla="*/ 96 h 248"/>
                      <a:gd name="T18" fmla="*/ 17 w 224"/>
                      <a:gd name="T19" fmla="*/ 107 h 248"/>
                      <a:gd name="T20" fmla="*/ 21 w 224"/>
                      <a:gd name="T21" fmla="*/ 117 h 248"/>
                      <a:gd name="T22" fmla="*/ 27 w 224"/>
                      <a:gd name="T23" fmla="*/ 125 h 248"/>
                      <a:gd name="T24" fmla="*/ 33 w 224"/>
                      <a:gd name="T25" fmla="*/ 144 h 248"/>
                      <a:gd name="T26" fmla="*/ 37 w 224"/>
                      <a:gd name="T27" fmla="*/ 163 h 248"/>
                      <a:gd name="T28" fmla="*/ 36 w 224"/>
                      <a:gd name="T29" fmla="*/ 181 h 248"/>
                      <a:gd name="T30" fmla="*/ 36 w 224"/>
                      <a:gd name="T31" fmla="*/ 187 h 248"/>
                      <a:gd name="T32" fmla="*/ 55 w 224"/>
                      <a:gd name="T33" fmla="*/ 178 h 248"/>
                      <a:gd name="T34" fmla="*/ 74 w 224"/>
                      <a:gd name="T35" fmla="*/ 172 h 248"/>
                      <a:gd name="T36" fmla="*/ 88 w 224"/>
                      <a:gd name="T37" fmla="*/ 160 h 248"/>
                      <a:gd name="T38" fmla="*/ 162 w 224"/>
                      <a:gd name="T39" fmla="*/ 187 h 248"/>
                      <a:gd name="T40" fmla="*/ 171 w 224"/>
                      <a:gd name="T41" fmla="*/ 213 h 248"/>
                      <a:gd name="T42" fmla="*/ 172 w 224"/>
                      <a:gd name="T43" fmla="*/ 230 h 248"/>
                      <a:gd name="T44" fmla="*/ 182 w 224"/>
                      <a:gd name="T45" fmla="*/ 228 h 248"/>
                      <a:gd name="T46" fmla="*/ 186 w 224"/>
                      <a:gd name="T47" fmla="*/ 237 h 248"/>
                      <a:gd name="T48" fmla="*/ 194 w 224"/>
                      <a:gd name="T49" fmla="*/ 234 h 248"/>
                      <a:gd name="T50" fmla="*/ 202 w 224"/>
                      <a:gd name="T51" fmla="*/ 242 h 248"/>
                      <a:gd name="T52" fmla="*/ 207 w 224"/>
                      <a:gd name="T53" fmla="*/ 239 h 248"/>
                      <a:gd name="T54" fmla="*/ 216 w 224"/>
                      <a:gd name="T55" fmla="*/ 247 h 248"/>
                      <a:gd name="T56" fmla="*/ 216 w 224"/>
                      <a:gd name="T57" fmla="*/ 219 h 248"/>
                      <a:gd name="T58" fmla="*/ 214 w 224"/>
                      <a:gd name="T59" fmla="*/ 191 h 248"/>
                      <a:gd name="T60" fmla="*/ 213 w 224"/>
                      <a:gd name="T61" fmla="*/ 174 h 248"/>
                      <a:gd name="T62" fmla="*/ 208 w 224"/>
                      <a:gd name="T63" fmla="*/ 156 h 248"/>
                      <a:gd name="T64" fmla="*/ 223 w 224"/>
                      <a:gd name="T65" fmla="*/ 157 h 248"/>
                      <a:gd name="T66" fmla="*/ 209 w 224"/>
                      <a:gd name="T67" fmla="*/ 132 h 248"/>
                      <a:gd name="T68" fmla="*/ 205 w 224"/>
                      <a:gd name="T69" fmla="*/ 112 h 248"/>
                      <a:gd name="T70" fmla="*/ 204 w 224"/>
                      <a:gd name="T71" fmla="*/ 102 h 248"/>
                      <a:gd name="T72" fmla="*/ 202 w 224"/>
                      <a:gd name="T73" fmla="*/ 88 h 248"/>
                      <a:gd name="T74" fmla="*/ 197 w 224"/>
                      <a:gd name="T75" fmla="*/ 77 h 248"/>
                      <a:gd name="T76" fmla="*/ 190 w 224"/>
                      <a:gd name="T77" fmla="*/ 66 h 248"/>
                      <a:gd name="T78" fmla="*/ 183 w 224"/>
                      <a:gd name="T79" fmla="*/ 52 h 248"/>
                      <a:gd name="T80" fmla="*/ 176 w 224"/>
                      <a:gd name="T81" fmla="*/ 37 h 248"/>
                      <a:gd name="T82" fmla="*/ 163 w 224"/>
                      <a:gd name="T83" fmla="*/ 21 h 248"/>
                      <a:gd name="T84" fmla="*/ 139 w 224"/>
                      <a:gd name="T85" fmla="*/ 7 h 248"/>
                      <a:gd name="T86" fmla="*/ 116 w 224"/>
                      <a:gd name="T87" fmla="*/ 1 h 248"/>
                      <a:gd name="T88" fmla="*/ 93 w 224"/>
                      <a:gd name="T89" fmla="*/ 0 h 248"/>
                      <a:gd name="T90" fmla="*/ 75 w 224"/>
                      <a:gd name="T91" fmla="*/ 0 h 248"/>
                      <a:gd name="T92" fmla="*/ 53 w 224"/>
                      <a:gd name="T93" fmla="*/ 5 h 248"/>
                      <a:gd name="T94" fmla="*/ 39 w 224"/>
                      <a:gd name="T95" fmla="*/ 14 h 248"/>
                      <a:gd name="T96" fmla="*/ 30 w 224"/>
                      <a:gd name="T97" fmla="*/ 23 h 248"/>
                      <a:gd name="T98" fmla="*/ 30 w 224"/>
                      <a:gd name="T99" fmla="*/ 33 h 248"/>
                      <a:gd name="T100" fmla="*/ 21 w 224"/>
                      <a:gd name="T101" fmla="*/ 38 h 248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w 224"/>
                      <a:gd name="T154" fmla="*/ 0 h 248"/>
                      <a:gd name="T155" fmla="*/ 224 w 224"/>
                      <a:gd name="T156" fmla="*/ 248 h 248"/>
                    </a:gdLst>
                    <a:ahLst/>
                    <a:cxnLst>
                      <a:cxn ang="T102">
                        <a:pos x="T0" y="T1"/>
                      </a:cxn>
                      <a:cxn ang="T103">
                        <a:pos x="T2" y="T3"/>
                      </a:cxn>
                      <a:cxn ang="T104">
                        <a:pos x="T4" y="T5"/>
                      </a:cxn>
                      <a:cxn ang="T105">
                        <a:pos x="T6" y="T7"/>
                      </a:cxn>
                      <a:cxn ang="T106">
                        <a:pos x="T8" y="T9"/>
                      </a:cxn>
                      <a:cxn ang="T107">
                        <a:pos x="T10" y="T11"/>
                      </a:cxn>
                      <a:cxn ang="T108">
                        <a:pos x="T12" y="T13"/>
                      </a:cxn>
                      <a:cxn ang="T109">
                        <a:pos x="T14" y="T15"/>
                      </a:cxn>
                      <a:cxn ang="T110">
                        <a:pos x="T16" y="T17"/>
                      </a:cxn>
                      <a:cxn ang="T111">
                        <a:pos x="T18" y="T19"/>
                      </a:cxn>
                      <a:cxn ang="T112">
                        <a:pos x="T20" y="T21"/>
                      </a:cxn>
                      <a:cxn ang="T113">
                        <a:pos x="T22" y="T23"/>
                      </a:cxn>
                      <a:cxn ang="T114">
                        <a:pos x="T24" y="T25"/>
                      </a:cxn>
                      <a:cxn ang="T115">
                        <a:pos x="T26" y="T27"/>
                      </a:cxn>
                      <a:cxn ang="T116">
                        <a:pos x="T28" y="T29"/>
                      </a:cxn>
                      <a:cxn ang="T117">
                        <a:pos x="T30" y="T31"/>
                      </a:cxn>
                      <a:cxn ang="T118">
                        <a:pos x="T32" y="T33"/>
                      </a:cxn>
                      <a:cxn ang="T119">
                        <a:pos x="T34" y="T35"/>
                      </a:cxn>
                      <a:cxn ang="T120">
                        <a:pos x="T36" y="T37"/>
                      </a:cxn>
                      <a:cxn ang="T121">
                        <a:pos x="T38" y="T39"/>
                      </a:cxn>
                      <a:cxn ang="T122">
                        <a:pos x="T40" y="T41"/>
                      </a:cxn>
                      <a:cxn ang="T123">
                        <a:pos x="T42" y="T43"/>
                      </a:cxn>
                      <a:cxn ang="T124">
                        <a:pos x="T44" y="T45"/>
                      </a:cxn>
                      <a:cxn ang="T125">
                        <a:pos x="T46" y="T47"/>
                      </a:cxn>
                      <a:cxn ang="T126">
                        <a:pos x="T48" y="T49"/>
                      </a:cxn>
                      <a:cxn ang="T127">
                        <a:pos x="T50" y="T51"/>
                      </a:cxn>
                      <a:cxn ang="T128">
                        <a:pos x="T52" y="T53"/>
                      </a:cxn>
                      <a:cxn ang="T129">
                        <a:pos x="T54" y="T55"/>
                      </a:cxn>
                      <a:cxn ang="T130">
                        <a:pos x="T56" y="T57"/>
                      </a:cxn>
                      <a:cxn ang="T131">
                        <a:pos x="T58" y="T59"/>
                      </a:cxn>
                      <a:cxn ang="T132">
                        <a:pos x="T60" y="T61"/>
                      </a:cxn>
                      <a:cxn ang="T133">
                        <a:pos x="T62" y="T63"/>
                      </a:cxn>
                      <a:cxn ang="T134">
                        <a:pos x="T64" y="T65"/>
                      </a:cxn>
                      <a:cxn ang="T135">
                        <a:pos x="T66" y="T67"/>
                      </a:cxn>
                      <a:cxn ang="T136">
                        <a:pos x="T68" y="T69"/>
                      </a:cxn>
                      <a:cxn ang="T137">
                        <a:pos x="T70" y="T71"/>
                      </a:cxn>
                      <a:cxn ang="T138">
                        <a:pos x="T72" y="T73"/>
                      </a:cxn>
                      <a:cxn ang="T139">
                        <a:pos x="T74" y="T75"/>
                      </a:cxn>
                      <a:cxn ang="T140">
                        <a:pos x="T76" y="T77"/>
                      </a:cxn>
                      <a:cxn ang="T141">
                        <a:pos x="T78" y="T79"/>
                      </a:cxn>
                      <a:cxn ang="T142">
                        <a:pos x="T80" y="T81"/>
                      </a:cxn>
                      <a:cxn ang="T143">
                        <a:pos x="T82" y="T83"/>
                      </a:cxn>
                      <a:cxn ang="T144">
                        <a:pos x="T84" y="T85"/>
                      </a:cxn>
                      <a:cxn ang="T145">
                        <a:pos x="T86" y="T87"/>
                      </a:cxn>
                      <a:cxn ang="T146">
                        <a:pos x="T88" y="T89"/>
                      </a:cxn>
                      <a:cxn ang="T147">
                        <a:pos x="T90" y="T91"/>
                      </a:cxn>
                      <a:cxn ang="T148">
                        <a:pos x="T92" y="T93"/>
                      </a:cxn>
                      <a:cxn ang="T149">
                        <a:pos x="T94" y="T95"/>
                      </a:cxn>
                      <a:cxn ang="T150">
                        <a:pos x="T96" y="T97"/>
                      </a:cxn>
                      <a:cxn ang="T151">
                        <a:pos x="T98" y="T99"/>
                      </a:cxn>
                      <a:cxn ang="T152">
                        <a:pos x="T100" y="T101"/>
                      </a:cxn>
                    </a:cxnLst>
                    <a:rect l="T153" t="T154" r="T155" b="T156"/>
                    <a:pathLst>
                      <a:path w="224" h="248">
                        <a:moveTo>
                          <a:pt x="21" y="38"/>
                        </a:moveTo>
                        <a:lnTo>
                          <a:pt x="11" y="42"/>
                        </a:lnTo>
                        <a:lnTo>
                          <a:pt x="2" y="51"/>
                        </a:lnTo>
                        <a:lnTo>
                          <a:pt x="0" y="59"/>
                        </a:lnTo>
                        <a:lnTo>
                          <a:pt x="0" y="66"/>
                        </a:lnTo>
                        <a:lnTo>
                          <a:pt x="2" y="73"/>
                        </a:lnTo>
                        <a:lnTo>
                          <a:pt x="4" y="80"/>
                        </a:lnTo>
                        <a:lnTo>
                          <a:pt x="7" y="87"/>
                        </a:lnTo>
                        <a:lnTo>
                          <a:pt x="14" y="96"/>
                        </a:lnTo>
                        <a:lnTo>
                          <a:pt x="17" y="107"/>
                        </a:lnTo>
                        <a:lnTo>
                          <a:pt x="21" y="117"/>
                        </a:lnTo>
                        <a:lnTo>
                          <a:pt x="27" y="125"/>
                        </a:lnTo>
                        <a:lnTo>
                          <a:pt x="33" y="144"/>
                        </a:lnTo>
                        <a:lnTo>
                          <a:pt x="37" y="163"/>
                        </a:lnTo>
                        <a:lnTo>
                          <a:pt x="36" y="181"/>
                        </a:lnTo>
                        <a:lnTo>
                          <a:pt x="36" y="187"/>
                        </a:lnTo>
                        <a:lnTo>
                          <a:pt x="55" y="178"/>
                        </a:lnTo>
                        <a:lnTo>
                          <a:pt x="74" y="172"/>
                        </a:lnTo>
                        <a:lnTo>
                          <a:pt x="88" y="160"/>
                        </a:lnTo>
                        <a:lnTo>
                          <a:pt x="162" y="187"/>
                        </a:lnTo>
                        <a:lnTo>
                          <a:pt x="171" y="213"/>
                        </a:lnTo>
                        <a:lnTo>
                          <a:pt x="172" y="230"/>
                        </a:lnTo>
                        <a:lnTo>
                          <a:pt x="182" y="228"/>
                        </a:lnTo>
                        <a:lnTo>
                          <a:pt x="186" y="237"/>
                        </a:lnTo>
                        <a:lnTo>
                          <a:pt x="194" y="234"/>
                        </a:lnTo>
                        <a:lnTo>
                          <a:pt x="202" y="242"/>
                        </a:lnTo>
                        <a:lnTo>
                          <a:pt x="207" y="239"/>
                        </a:lnTo>
                        <a:lnTo>
                          <a:pt x="216" y="247"/>
                        </a:lnTo>
                        <a:lnTo>
                          <a:pt x="216" y="219"/>
                        </a:lnTo>
                        <a:lnTo>
                          <a:pt x="214" y="191"/>
                        </a:lnTo>
                        <a:lnTo>
                          <a:pt x="213" y="174"/>
                        </a:lnTo>
                        <a:lnTo>
                          <a:pt x="208" y="156"/>
                        </a:lnTo>
                        <a:lnTo>
                          <a:pt x="223" y="157"/>
                        </a:lnTo>
                        <a:lnTo>
                          <a:pt x="209" y="132"/>
                        </a:lnTo>
                        <a:lnTo>
                          <a:pt x="205" y="112"/>
                        </a:lnTo>
                        <a:lnTo>
                          <a:pt x="204" y="102"/>
                        </a:lnTo>
                        <a:lnTo>
                          <a:pt x="202" y="88"/>
                        </a:lnTo>
                        <a:lnTo>
                          <a:pt x="197" y="77"/>
                        </a:lnTo>
                        <a:lnTo>
                          <a:pt x="190" y="66"/>
                        </a:lnTo>
                        <a:lnTo>
                          <a:pt x="183" y="52"/>
                        </a:lnTo>
                        <a:lnTo>
                          <a:pt x="176" y="37"/>
                        </a:lnTo>
                        <a:lnTo>
                          <a:pt x="163" y="21"/>
                        </a:lnTo>
                        <a:lnTo>
                          <a:pt x="139" y="7"/>
                        </a:lnTo>
                        <a:lnTo>
                          <a:pt x="116" y="1"/>
                        </a:lnTo>
                        <a:lnTo>
                          <a:pt x="93" y="0"/>
                        </a:lnTo>
                        <a:lnTo>
                          <a:pt x="75" y="0"/>
                        </a:lnTo>
                        <a:lnTo>
                          <a:pt x="53" y="5"/>
                        </a:lnTo>
                        <a:lnTo>
                          <a:pt x="39" y="14"/>
                        </a:lnTo>
                        <a:lnTo>
                          <a:pt x="30" y="23"/>
                        </a:lnTo>
                        <a:lnTo>
                          <a:pt x="30" y="33"/>
                        </a:lnTo>
                        <a:lnTo>
                          <a:pt x="21" y="38"/>
                        </a:lnTo>
                      </a:path>
                    </a:pathLst>
                  </a:custGeom>
                  <a:solidFill>
                    <a:srgbClr val="402000"/>
                  </a:solidFill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grpSp>
                <p:nvGrpSpPr>
                  <p:cNvPr id="55" name="Group 55"/>
                  <p:cNvGrpSpPr>
                    <a:grpSpLocks/>
                  </p:cNvGrpSpPr>
                  <p:nvPr/>
                </p:nvGrpSpPr>
                <p:grpSpPr bwMode="auto">
                  <a:xfrm>
                    <a:off x="3790" y="1686"/>
                    <a:ext cx="201" cy="229"/>
                    <a:chOff x="3790" y="1686"/>
                    <a:chExt cx="201" cy="229"/>
                  </a:xfrm>
                </p:grpSpPr>
                <p:sp>
                  <p:nvSpPr>
                    <p:cNvPr id="56" name="Freeform 56"/>
                    <p:cNvSpPr>
                      <a:spLocks/>
                    </p:cNvSpPr>
                    <p:nvPr/>
                  </p:nvSpPr>
                  <p:spPr bwMode="auto">
                    <a:xfrm>
                      <a:off x="3790" y="1721"/>
                      <a:ext cx="73" cy="136"/>
                    </a:xfrm>
                    <a:custGeom>
                      <a:avLst/>
                      <a:gdLst>
                        <a:gd name="T0" fmla="*/ 4 w 73"/>
                        <a:gd name="T1" fmla="*/ 8 h 136"/>
                        <a:gd name="T2" fmla="*/ 0 w 73"/>
                        <a:gd name="T3" fmla="*/ 15 h 136"/>
                        <a:gd name="T4" fmla="*/ 2 w 73"/>
                        <a:gd name="T5" fmla="*/ 26 h 136"/>
                        <a:gd name="T6" fmla="*/ 2 w 73"/>
                        <a:gd name="T7" fmla="*/ 36 h 136"/>
                        <a:gd name="T8" fmla="*/ 5 w 73"/>
                        <a:gd name="T9" fmla="*/ 44 h 136"/>
                        <a:gd name="T10" fmla="*/ 10 w 73"/>
                        <a:gd name="T11" fmla="*/ 51 h 136"/>
                        <a:gd name="T12" fmla="*/ 15 w 73"/>
                        <a:gd name="T13" fmla="*/ 61 h 136"/>
                        <a:gd name="T14" fmla="*/ 17 w 73"/>
                        <a:gd name="T15" fmla="*/ 71 h 136"/>
                        <a:gd name="T16" fmla="*/ 23 w 73"/>
                        <a:gd name="T17" fmla="*/ 77 h 136"/>
                        <a:gd name="T18" fmla="*/ 30 w 73"/>
                        <a:gd name="T19" fmla="*/ 94 h 136"/>
                        <a:gd name="T20" fmla="*/ 33 w 73"/>
                        <a:gd name="T21" fmla="*/ 121 h 136"/>
                        <a:gd name="T22" fmla="*/ 33 w 73"/>
                        <a:gd name="T23" fmla="*/ 135 h 136"/>
                        <a:gd name="T24" fmla="*/ 61 w 73"/>
                        <a:gd name="T25" fmla="*/ 124 h 136"/>
                        <a:gd name="T26" fmla="*/ 72 w 73"/>
                        <a:gd name="T27" fmla="*/ 115 h 136"/>
                        <a:gd name="T28" fmla="*/ 65 w 73"/>
                        <a:gd name="T29" fmla="*/ 98 h 136"/>
                        <a:gd name="T30" fmla="*/ 31 w 73"/>
                        <a:gd name="T31" fmla="*/ 20 h 136"/>
                        <a:gd name="T32" fmla="*/ 36 w 73"/>
                        <a:gd name="T33" fmla="*/ 22 h 136"/>
                        <a:gd name="T34" fmla="*/ 36 w 73"/>
                        <a:gd name="T35" fmla="*/ 18 h 136"/>
                        <a:gd name="T36" fmla="*/ 41 w 73"/>
                        <a:gd name="T37" fmla="*/ 20 h 136"/>
                        <a:gd name="T38" fmla="*/ 30 w 73"/>
                        <a:gd name="T39" fmla="*/ 14 h 136"/>
                        <a:gd name="T40" fmla="*/ 27 w 73"/>
                        <a:gd name="T41" fmla="*/ 11 h 136"/>
                        <a:gd name="T42" fmla="*/ 20 w 73"/>
                        <a:gd name="T43" fmla="*/ 7 h 136"/>
                        <a:gd name="T44" fmla="*/ 17 w 73"/>
                        <a:gd name="T45" fmla="*/ 0 h 136"/>
                        <a:gd name="T46" fmla="*/ 11 w 73"/>
                        <a:gd name="T47" fmla="*/ 2 h 136"/>
                        <a:gd name="T48" fmla="*/ 4 w 73"/>
                        <a:gd name="T49" fmla="*/ 8 h 1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w 73"/>
                        <a:gd name="T76" fmla="*/ 0 h 136"/>
                        <a:gd name="T77" fmla="*/ 73 w 73"/>
                        <a:gd name="T78" fmla="*/ 136 h 136"/>
                      </a:gdLst>
                      <a:ahLst/>
                      <a:cxnLst>
                        <a:cxn ang="T50">
                          <a:pos x="T0" y="T1"/>
                        </a:cxn>
                        <a:cxn ang="T51">
                          <a:pos x="T2" y="T3"/>
                        </a:cxn>
                        <a:cxn ang="T52">
                          <a:pos x="T4" y="T5"/>
                        </a:cxn>
                        <a:cxn ang="T53">
                          <a:pos x="T6" y="T7"/>
                        </a:cxn>
                        <a:cxn ang="T54">
                          <a:pos x="T8" y="T9"/>
                        </a:cxn>
                        <a:cxn ang="T55">
                          <a:pos x="T10" y="T11"/>
                        </a:cxn>
                        <a:cxn ang="T56">
                          <a:pos x="T12" y="T13"/>
                        </a:cxn>
                        <a:cxn ang="T57">
                          <a:pos x="T14" y="T15"/>
                        </a:cxn>
                        <a:cxn ang="T58">
                          <a:pos x="T16" y="T17"/>
                        </a:cxn>
                        <a:cxn ang="T59">
                          <a:pos x="T18" y="T19"/>
                        </a:cxn>
                        <a:cxn ang="T60">
                          <a:pos x="T20" y="T21"/>
                        </a:cxn>
                        <a:cxn ang="T61">
                          <a:pos x="T22" y="T23"/>
                        </a:cxn>
                        <a:cxn ang="T62">
                          <a:pos x="T24" y="T25"/>
                        </a:cxn>
                        <a:cxn ang="T63">
                          <a:pos x="T26" y="T27"/>
                        </a:cxn>
                        <a:cxn ang="T64">
                          <a:pos x="T28" y="T29"/>
                        </a:cxn>
                        <a:cxn ang="T65">
                          <a:pos x="T30" y="T31"/>
                        </a:cxn>
                        <a:cxn ang="T66">
                          <a:pos x="T32" y="T33"/>
                        </a:cxn>
                        <a:cxn ang="T67">
                          <a:pos x="T34" y="T35"/>
                        </a:cxn>
                        <a:cxn ang="T68">
                          <a:pos x="T36" y="T37"/>
                        </a:cxn>
                        <a:cxn ang="T69">
                          <a:pos x="T38" y="T39"/>
                        </a:cxn>
                        <a:cxn ang="T70">
                          <a:pos x="T40" y="T41"/>
                        </a:cxn>
                        <a:cxn ang="T71">
                          <a:pos x="T42" y="T43"/>
                        </a:cxn>
                        <a:cxn ang="T72">
                          <a:pos x="T44" y="T45"/>
                        </a:cxn>
                        <a:cxn ang="T73">
                          <a:pos x="T46" y="T47"/>
                        </a:cxn>
                        <a:cxn ang="T74">
                          <a:pos x="T48" y="T49"/>
                        </a:cxn>
                      </a:cxnLst>
                      <a:rect l="T75" t="T76" r="T77" b="T78"/>
                      <a:pathLst>
                        <a:path w="73" h="136">
                          <a:moveTo>
                            <a:pt x="4" y="8"/>
                          </a:moveTo>
                          <a:lnTo>
                            <a:pt x="0" y="15"/>
                          </a:lnTo>
                          <a:lnTo>
                            <a:pt x="2" y="26"/>
                          </a:lnTo>
                          <a:lnTo>
                            <a:pt x="2" y="36"/>
                          </a:lnTo>
                          <a:lnTo>
                            <a:pt x="5" y="44"/>
                          </a:lnTo>
                          <a:lnTo>
                            <a:pt x="10" y="51"/>
                          </a:lnTo>
                          <a:lnTo>
                            <a:pt x="15" y="61"/>
                          </a:lnTo>
                          <a:lnTo>
                            <a:pt x="17" y="71"/>
                          </a:lnTo>
                          <a:lnTo>
                            <a:pt x="23" y="77"/>
                          </a:lnTo>
                          <a:lnTo>
                            <a:pt x="30" y="94"/>
                          </a:lnTo>
                          <a:lnTo>
                            <a:pt x="33" y="121"/>
                          </a:lnTo>
                          <a:lnTo>
                            <a:pt x="33" y="135"/>
                          </a:lnTo>
                          <a:lnTo>
                            <a:pt x="61" y="124"/>
                          </a:lnTo>
                          <a:lnTo>
                            <a:pt x="72" y="115"/>
                          </a:lnTo>
                          <a:lnTo>
                            <a:pt x="65" y="98"/>
                          </a:lnTo>
                          <a:lnTo>
                            <a:pt x="31" y="20"/>
                          </a:lnTo>
                          <a:lnTo>
                            <a:pt x="36" y="22"/>
                          </a:lnTo>
                          <a:lnTo>
                            <a:pt x="36" y="18"/>
                          </a:lnTo>
                          <a:lnTo>
                            <a:pt x="41" y="20"/>
                          </a:lnTo>
                          <a:lnTo>
                            <a:pt x="30" y="14"/>
                          </a:lnTo>
                          <a:lnTo>
                            <a:pt x="27" y="11"/>
                          </a:lnTo>
                          <a:lnTo>
                            <a:pt x="20" y="7"/>
                          </a:lnTo>
                          <a:lnTo>
                            <a:pt x="17" y="0"/>
                          </a:lnTo>
                          <a:lnTo>
                            <a:pt x="11" y="2"/>
                          </a:lnTo>
                          <a:lnTo>
                            <a:pt x="4" y="8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57" name="Freeform 57"/>
                    <p:cNvSpPr>
                      <a:spLocks/>
                    </p:cNvSpPr>
                    <p:nvPr/>
                  </p:nvSpPr>
                  <p:spPr bwMode="auto">
                    <a:xfrm>
                      <a:off x="3815" y="1686"/>
                      <a:ext cx="171" cy="193"/>
                    </a:xfrm>
                    <a:custGeom>
                      <a:avLst/>
                      <a:gdLst>
                        <a:gd name="T0" fmla="*/ 2 w 171"/>
                        <a:gd name="T1" fmla="*/ 19 h 193"/>
                        <a:gd name="T2" fmla="*/ 0 w 171"/>
                        <a:gd name="T3" fmla="*/ 30 h 193"/>
                        <a:gd name="T4" fmla="*/ 0 w 171"/>
                        <a:gd name="T5" fmla="*/ 37 h 193"/>
                        <a:gd name="T6" fmla="*/ 9 w 171"/>
                        <a:gd name="T7" fmla="*/ 44 h 193"/>
                        <a:gd name="T8" fmla="*/ 21 w 171"/>
                        <a:gd name="T9" fmla="*/ 47 h 193"/>
                        <a:gd name="T10" fmla="*/ 29 w 171"/>
                        <a:gd name="T11" fmla="*/ 48 h 193"/>
                        <a:gd name="T12" fmla="*/ 37 w 171"/>
                        <a:gd name="T13" fmla="*/ 51 h 193"/>
                        <a:gd name="T14" fmla="*/ 32 w 171"/>
                        <a:gd name="T15" fmla="*/ 48 h 193"/>
                        <a:gd name="T16" fmla="*/ 43 w 171"/>
                        <a:gd name="T17" fmla="*/ 45 h 193"/>
                        <a:gd name="T18" fmla="*/ 56 w 171"/>
                        <a:gd name="T19" fmla="*/ 43 h 193"/>
                        <a:gd name="T20" fmla="*/ 44 w 171"/>
                        <a:gd name="T21" fmla="*/ 41 h 193"/>
                        <a:gd name="T22" fmla="*/ 62 w 171"/>
                        <a:gd name="T23" fmla="*/ 39 h 193"/>
                        <a:gd name="T24" fmla="*/ 52 w 171"/>
                        <a:gd name="T25" fmla="*/ 35 h 193"/>
                        <a:gd name="T26" fmla="*/ 74 w 171"/>
                        <a:gd name="T27" fmla="*/ 36 h 193"/>
                        <a:gd name="T28" fmla="*/ 69 w 171"/>
                        <a:gd name="T29" fmla="*/ 31 h 193"/>
                        <a:gd name="T30" fmla="*/ 87 w 171"/>
                        <a:gd name="T31" fmla="*/ 38 h 193"/>
                        <a:gd name="T32" fmla="*/ 93 w 171"/>
                        <a:gd name="T33" fmla="*/ 53 h 193"/>
                        <a:gd name="T34" fmla="*/ 102 w 171"/>
                        <a:gd name="T35" fmla="*/ 64 h 193"/>
                        <a:gd name="T36" fmla="*/ 110 w 171"/>
                        <a:gd name="T37" fmla="*/ 74 h 193"/>
                        <a:gd name="T38" fmla="*/ 111 w 171"/>
                        <a:gd name="T39" fmla="*/ 66 h 193"/>
                        <a:gd name="T40" fmla="*/ 111 w 171"/>
                        <a:gd name="T41" fmla="*/ 58 h 193"/>
                        <a:gd name="T42" fmla="*/ 105 w 171"/>
                        <a:gd name="T43" fmla="*/ 45 h 193"/>
                        <a:gd name="T44" fmla="*/ 115 w 171"/>
                        <a:gd name="T45" fmla="*/ 60 h 193"/>
                        <a:gd name="T46" fmla="*/ 110 w 171"/>
                        <a:gd name="T47" fmla="*/ 43 h 193"/>
                        <a:gd name="T48" fmla="*/ 105 w 171"/>
                        <a:gd name="T49" fmla="*/ 35 h 193"/>
                        <a:gd name="T50" fmla="*/ 115 w 171"/>
                        <a:gd name="T51" fmla="*/ 41 h 193"/>
                        <a:gd name="T52" fmla="*/ 121 w 171"/>
                        <a:gd name="T53" fmla="*/ 56 h 193"/>
                        <a:gd name="T54" fmla="*/ 129 w 171"/>
                        <a:gd name="T55" fmla="*/ 58 h 193"/>
                        <a:gd name="T56" fmla="*/ 134 w 171"/>
                        <a:gd name="T57" fmla="*/ 64 h 193"/>
                        <a:gd name="T58" fmla="*/ 138 w 171"/>
                        <a:gd name="T59" fmla="*/ 72 h 193"/>
                        <a:gd name="T60" fmla="*/ 135 w 171"/>
                        <a:gd name="T61" fmla="*/ 81 h 193"/>
                        <a:gd name="T62" fmla="*/ 138 w 171"/>
                        <a:gd name="T63" fmla="*/ 97 h 193"/>
                        <a:gd name="T64" fmla="*/ 138 w 171"/>
                        <a:gd name="T65" fmla="*/ 127 h 193"/>
                        <a:gd name="T66" fmla="*/ 138 w 171"/>
                        <a:gd name="T67" fmla="*/ 148 h 193"/>
                        <a:gd name="T68" fmla="*/ 138 w 171"/>
                        <a:gd name="T69" fmla="*/ 164 h 193"/>
                        <a:gd name="T70" fmla="*/ 149 w 171"/>
                        <a:gd name="T71" fmla="*/ 191 h 193"/>
                        <a:gd name="T72" fmla="*/ 146 w 171"/>
                        <a:gd name="T73" fmla="*/ 163 h 193"/>
                        <a:gd name="T74" fmla="*/ 149 w 171"/>
                        <a:gd name="T75" fmla="*/ 137 h 193"/>
                        <a:gd name="T76" fmla="*/ 155 w 171"/>
                        <a:gd name="T77" fmla="*/ 170 h 193"/>
                        <a:gd name="T78" fmla="*/ 170 w 171"/>
                        <a:gd name="T79" fmla="*/ 192 h 193"/>
                        <a:gd name="T80" fmla="*/ 159 w 171"/>
                        <a:gd name="T81" fmla="*/ 164 h 193"/>
                        <a:gd name="T82" fmla="*/ 159 w 171"/>
                        <a:gd name="T83" fmla="*/ 137 h 193"/>
                        <a:gd name="T84" fmla="*/ 158 w 171"/>
                        <a:gd name="T85" fmla="*/ 107 h 193"/>
                        <a:gd name="T86" fmla="*/ 158 w 171"/>
                        <a:gd name="T87" fmla="*/ 84 h 193"/>
                        <a:gd name="T88" fmla="*/ 152 w 171"/>
                        <a:gd name="T89" fmla="*/ 66 h 193"/>
                        <a:gd name="T90" fmla="*/ 145 w 171"/>
                        <a:gd name="T91" fmla="*/ 55 h 193"/>
                        <a:gd name="T92" fmla="*/ 138 w 171"/>
                        <a:gd name="T93" fmla="*/ 38 h 193"/>
                        <a:gd name="T94" fmla="*/ 128 w 171"/>
                        <a:gd name="T95" fmla="*/ 23 h 193"/>
                        <a:gd name="T96" fmla="*/ 119 w 171"/>
                        <a:gd name="T97" fmla="*/ 18 h 193"/>
                        <a:gd name="T98" fmla="*/ 107 w 171"/>
                        <a:gd name="T99" fmla="*/ 10 h 193"/>
                        <a:gd name="T100" fmla="*/ 90 w 171"/>
                        <a:gd name="T101" fmla="*/ 5 h 193"/>
                        <a:gd name="T102" fmla="*/ 74 w 171"/>
                        <a:gd name="T103" fmla="*/ 0 h 193"/>
                        <a:gd name="T104" fmla="*/ 55 w 171"/>
                        <a:gd name="T105" fmla="*/ 0 h 193"/>
                        <a:gd name="T106" fmla="*/ 36 w 171"/>
                        <a:gd name="T107" fmla="*/ 1 h 193"/>
                        <a:gd name="T108" fmla="*/ 20 w 171"/>
                        <a:gd name="T109" fmla="*/ 6 h 193"/>
                        <a:gd name="T110" fmla="*/ 9 w 171"/>
                        <a:gd name="T111" fmla="*/ 11 h 193"/>
                        <a:gd name="T112" fmla="*/ 2 w 171"/>
                        <a:gd name="T113" fmla="*/ 19 h 193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w 171"/>
                        <a:gd name="T172" fmla="*/ 0 h 193"/>
                        <a:gd name="T173" fmla="*/ 171 w 171"/>
                        <a:gd name="T174" fmla="*/ 193 h 193"/>
                      </a:gdLst>
                      <a:ahLst/>
                      <a:cxnLst>
                        <a:cxn ang="T114">
                          <a:pos x="T0" y="T1"/>
                        </a:cxn>
                        <a:cxn ang="T115">
                          <a:pos x="T2" y="T3"/>
                        </a:cxn>
                        <a:cxn ang="T116">
                          <a:pos x="T4" y="T5"/>
                        </a:cxn>
                        <a:cxn ang="T117">
                          <a:pos x="T6" y="T7"/>
                        </a:cxn>
                        <a:cxn ang="T118">
                          <a:pos x="T8" y="T9"/>
                        </a:cxn>
                        <a:cxn ang="T119">
                          <a:pos x="T10" y="T11"/>
                        </a:cxn>
                        <a:cxn ang="T120">
                          <a:pos x="T12" y="T13"/>
                        </a:cxn>
                        <a:cxn ang="T121">
                          <a:pos x="T14" y="T15"/>
                        </a:cxn>
                        <a:cxn ang="T122">
                          <a:pos x="T16" y="T17"/>
                        </a:cxn>
                        <a:cxn ang="T123">
                          <a:pos x="T18" y="T19"/>
                        </a:cxn>
                        <a:cxn ang="T124">
                          <a:pos x="T20" y="T21"/>
                        </a:cxn>
                        <a:cxn ang="T125">
                          <a:pos x="T22" y="T23"/>
                        </a:cxn>
                        <a:cxn ang="T126">
                          <a:pos x="T24" y="T25"/>
                        </a:cxn>
                        <a:cxn ang="T127">
                          <a:pos x="T26" y="T27"/>
                        </a:cxn>
                        <a:cxn ang="T128">
                          <a:pos x="T28" y="T29"/>
                        </a:cxn>
                        <a:cxn ang="T129">
                          <a:pos x="T30" y="T31"/>
                        </a:cxn>
                        <a:cxn ang="T130">
                          <a:pos x="T32" y="T33"/>
                        </a:cxn>
                        <a:cxn ang="T131">
                          <a:pos x="T34" y="T35"/>
                        </a:cxn>
                        <a:cxn ang="T132">
                          <a:pos x="T36" y="T37"/>
                        </a:cxn>
                        <a:cxn ang="T133">
                          <a:pos x="T38" y="T39"/>
                        </a:cxn>
                        <a:cxn ang="T134">
                          <a:pos x="T40" y="T41"/>
                        </a:cxn>
                        <a:cxn ang="T135">
                          <a:pos x="T42" y="T43"/>
                        </a:cxn>
                        <a:cxn ang="T136">
                          <a:pos x="T44" y="T45"/>
                        </a:cxn>
                        <a:cxn ang="T137">
                          <a:pos x="T46" y="T47"/>
                        </a:cxn>
                        <a:cxn ang="T138">
                          <a:pos x="T48" y="T49"/>
                        </a:cxn>
                        <a:cxn ang="T139">
                          <a:pos x="T50" y="T51"/>
                        </a:cxn>
                        <a:cxn ang="T140">
                          <a:pos x="T52" y="T53"/>
                        </a:cxn>
                        <a:cxn ang="T141">
                          <a:pos x="T54" y="T55"/>
                        </a:cxn>
                        <a:cxn ang="T142">
                          <a:pos x="T56" y="T57"/>
                        </a:cxn>
                        <a:cxn ang="T143">
                          <a:pos x="T58" y="T59"/>
                        </a:cxn>
                        <a:cxn ang="T144">
                          <a:pos x="T60" y="T61"/>
                        </a:cxn>
                        <a:cxn ang="T145">
                          <a:pos x="T62" y="T63"/>
                        </a:cxn>
                        <a:cxn ang="T146">
                          <a:pos x="T64" y="T65"/>
                        </a:cxn>
                        <a:cxn ang="T147">
                          <a:pos x="T66" y="T67"/>
                        </a:cxn>
                        <a:cxn ang="T148">
                          <a:pos x="T68" y="T69"/>
                        </a:cxn>
                        <a:cxn ang="T149">
                          <a:pos x="T70" y="T71"/>
                        </a:cxn>
                        <a:cxn ang="T150">
                          <a:pos x="T72" y="T73"/>
                        </a:cxn>
                        <a:cxn ang="T151">
                          <a:pos x="T74" y="T75"/>
                        </a:cxn>
                        <a:cxn ang="T152">
                          <a:pos x="T76" y="T77"/>
                        </a:cxn>
                        <a:cxn ang="T153">
                          <a:pos x="T78" y="T79"/>
                        </a:cxn>
                        <a:cxn ang="T154">
                          <a:pos x="T80" y="T81"/>
                        </a:cxn>
                        <a:cxn ang="T155">
                          <a:pos x="T82" y="T83"/>
                        </a:cxn>
                        <a:cxn ang="T156">
                          <a:pos x="T84" y="T85"/>
                        </a:cxn>
                        <a:cxn ang="T157">
                          <a:pos x="T86" y="T87"/>
                        </a:cxn>
                        <a:cxn ang="T158">
                          <a:pos x="T88" y="T89"/>
                        </a:cxn>
                        <a:cxn ang="T159">
                          <a:pos x="T90" y="T91"/>
                        </a:cxn>
                        <a:cxn ang="T160">
                          <a:pos x="T92" y="T93"/>
                        </a:cxn>
                        <a:cxn ang="T161">
                          <a:pos x="T94" y="T95"/>
                        </a:cxn>
                        <a:cxn ang="T162">
                          <a:pos x="T96" y="T97"/>
                        </a:cxn>
                        <a:cxn ang="T163">
                          <a:pos x="T98" y="T99"/>
                        </a:cxn>
                        <a:cxn ang="T164">
                          <a:pos x="T100" y="T101"/>
                        </a:cxn>
                        <a:cxn ang="T165">
                          <a:pos x="T102" y="T103"/>
                        </a:cxn>
                        <a:cxn ang="T166">
                          <a:pos x="T104" y="T105"/>
                        </a:cxn>
                        <a:cxn ang="T167">
                          <a:pos x="T106" y="T107"/>
                        </a:cxn>
                        <a:cxn ang="T168">
                          <a:pos x="T108" y="T109"/>
                        </a:cxn>
                        <a:cxn ang="T169">
                          <a:pos x="T110" y="T111"/>
                        </a:cxn>
                        <a:cxn ang="T170">
                          <a:pos x="T112" y="T113"/>
                        </a:cxn>
                      </a:cxnLst>
                      <a:rect l="T171" t="T172" r="T173" b="T174"/>
                      <a:pathLst>
                        <a:path w="171" h="193">
                          <a:moveTo>
                            <a:pt x="2" y="19"/>
                          </a:moveTo>
                          <a:lnTo>
                            <a:pt x="0" y="30"/>
                          </a:lnTo>
                          <a:lnTo>
                            <a:pt x="0" y="37"/>
                          </a:lnTo>
                          <a:lnTo>
                            <a:pt x="9" y="44"/>
                          </a:lnTo>
                          <a:lnTo>
                            <a:pt x="21" y="47"/>
                          </a:lnTo>
                          <a:lnTo>
                            <a:pt x="29" y="48"/>
                          </a:lnTo>
                          <a:lnTo>
                            <a:pt x="37" y="51"/>
                          </a:lnTo>
                          <a:lnTo>
                            <a:pt x="32" y="48"/>
                          </a:lnTo>
                          <a:lnTo>
                            <a:pt x="43" y="45"/>
                          </a:lnTo>
                          <a:lnTo>
                            <a:pt x="56" y="43"/>
                          </a:lnTo>
                          <a:lnTo>
                            <a:pt x="44" y="41"/>
                          </a:lnTo>
                          <a:lnTo>
                            <a:pt x="62" y="39"/>
                          </a:lnTo>
                          <a:lnTo>
                            <a:pt x="52" y="35"/>
                          </a:lnTo>
                          <a:lnTo>
                            <a:pt x="74" y="36"/>
                          </a:lnTo>
                          <a:lnTo>
                            <a:pt x="69" y="31"/>
                          </a:lnTo>
                          <a:lnTo>
                            <a:pt x="87" y="38"/>
                          </a:lnTo>
                          <a:lnTo>
                            <a:pt x="93" y="53"/>
                          </a:lnTo>
                          <a:lnTo>
                            <a:pt x="102" y="64"/>
                          </a:lnTo>
                          <a:lnTo>
                            <a:pt x="110" y="74"/>
                          </a:lnTo>
                          <a:lnTo>
                            <a:pt x="111" y="66"/>
                          </a:lnTo>
                          <a:lnTo>
                            <a:pt x="111" y="58"/>
                          </a:lnTo>
                          <a:lnTo>
                            <a:pt x="105" y="45"/>
                          </a:lnTo>
                          <a:lnTo>
                            <a:pt x="115" y="60"/>
                          </a:lnTo>
                          <a:lnTo>
                            <a:pt x="110" y="43"/>
                          </a:lnTo>
                          <a:lnTo>
                            <a:pt x="105" y="35"/>
                          </a:lnTo>
                          <a:lnTo>
                            <a:pt x="115" y="41"/>
                          </a:lnTo>
                          <a:lnTo>
                            <a:pt x="121" y="56"/>
                          </a:lnTo>
                          <a:lnTo>
                            <a:pt x="129" y="58"/>
                          </a:lnTo>
                          <a:lnTo>
                            <a:pt x="134" y="64"/>
                          </a:lnTo>
                          <a:lnTo>
                            <a:pt x="138" y="72"/>
                          </a:lnTo>
                          <a:lnTo>
                            <a:pt x="135" y="81"/>
                          </a:lnTo>
                          <a:lnTo>
                            <a:pt x="138" y="97"/>
                          </a:lnTo>
                          <a:lnTo>
                            <a:pt x="138" y="127"/>
                          </a:lnTo>
                          <a:lnTo>
                            <a:pt x="138" y="148"/>
                          </a:lnTo>
                          <a:lnTo>
                            <a:pt x="138" y="164"/>
                          </a:lnTo>
                          <a:lnTo>
                            <a:pt x="149" y="191"/>
                          </a:lnTo>
                          <a:lnTo>
                            <a:pt x="146" y="163"/>
                          </a:lnTo>
                          <a:lnTo>
                            <a:pt x="149" y="137"/>
                          </a:lnTo>
                          <a:lnTo>
                            <a:pt x="155" y="170"/>
                          </a:lnTo>
                          <a:lnTo>
                            <a:pt x="170" y="192"/>
                          </a:lnTo>
                          <a:lnTo>
                            <a:pt x="159" y="164"/>
                          </a:lnTo>
                          <a:lnTo>
                            <a:pt x="159" y="137"/>
                          </a:lnTo>
                          <a:lnTo>
                            <a:pt x="158" y="107"/>
                          </a:lnTo>
                          <a:lnTo>
                            <a:pt x="158" y="84"/>
                          </a:lnTo>
                          <a:lnTo>
                            <a:pt x="152" y="66"/>
                          </a:lnTo>
                          <a:lnTo>
                            <a:pt x="145" y="55"/>
                          </a:lnTo>
                          <a:lnTo>
                            <a:pt x="138" y="38"/>
                          </a:lnTo>
                          <a:lnTo>
                            <a:pt x="128" y="23"/>
                          </a:lnTo>
                          <a:lnTo>
                            <a:pt x="119" y="18"/>
                          </a:lnTo>
                          <a:lnTo>
                            <a:pt x="107" y="10"/>
                          </a:lnTo>
                          <a:lnTo>
                            <a:pt x="90" y="5"/>
                          </a:lnTo>
                          <a:lnTo>
                            <a:pt x="74" y="0"/>
                          </a:lnTo>
                          <a:lnTo>
                            <a:pt x="55" y="0"/>
                          </a:lnTo>
                          <a:lnTo>
                            <a:pt x="36" y="1"/>
                          </a:lnTo>
                          <a:lnTo>
                            <a:pt x="20" y="6"/>
                          </a:lnTo>
                          <a:lnTo>
                            <a:pt x="9" y="11"/>
                          </a:lnTo>
                          <a:lnTo>
                            <a:pt x="2" y="19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58" name="Freeform 58"/>
                    <p:cNvSpPr>
                      <a:spLocks/>
                    </p:cNvSpPr>
                    <p:nvPr/>
                  </p:nvSpPr>
                  <p:spPr bwMode="auto">
                    <a:xfrm>
                      <a:off x="3943" y="1788"/>
                      <a:ext cx="14" cy="112"/>
                    </a:xfrm>
                    <a:custGeom>
                      <a:avLst/>
                      <a:gdLst>
                        <a:gd name="T0" fmla="*/ 10 w 14"/>
                        <a:gd name="T1" fmla="*/ 111 h 112"/>
                        <a:gd name="T2" fmla="*/ 10 w 14"/>
                        <a:gd name="T3" fmla="*/ 98 h 112"/>
                        <a:gd name="T4" fmla="*/ 5 w 14"/>
                        <a:gd name="T5" fmla="*/ 78 h 112"/>
                        <a:gd name="T6" fmla="*/ 0 w 14"/>
                        <a:gd name="T7" fmla="*/ 59 h 112"/>
                        <a:gd name="T8" fmla="*/ 0 w 14"/>
                        <a:gd name="T9" fmla="*/ 50 h 112"/>
                        <a:gd name="T10" fmla="*/ 2 w 14"/>
                        <a:gd name="T11" fmla="*/ 29 h 112"/>
                        <a:gd name="T12" fmla="*/ 4 w 14"/>
                        <a:gd name="T13" fmla="*/ 15 h 112"/>
                        <a:gd name="T14" fmla="*/ 7 w 14"/>
                        <a:gd name="T15" fmla="*/ 0 h 112"/>
                        <a:gd name="T16" fmla="*/ 6 w 14"/>
                        <a:gd name="T17" fmla="*/ 22 h 112"/>
                        <a:gd name="T18" fmla="*/ 6 w 14"/>
                        <a:gd name="T19" fmla="*/ 46 h 112"/>
                        <a:gd name="T20" fmla="*/ 7 w 14"/>
                        <a:gd name="T21" fmla="*/ 62 h 112"/>
                        <a:gd name="T22" fmla="*/ 10 w 14"/>
                        <a:gd name="T23" fmla="*/ 79 h 112"/>
                        <a:gd name="T24" fmla="*/ 13 w 14"/>
                        <a:gd name="T25" fmla="*/ 97 h 112"/>
                        <a:gd name="T26" fmla="*/ 10 w 14"/>
                        <a:gd name="T27" fmla="*/ 111 h 112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w 14"/>
                        <a:gd name="T43" fmla="*/ 0 h 112"/>
                        <a:gd name="T44" fmla="*/ 14 w 14"/>
                        <a:gd name="T45" fmla="*/ 112 h 112"/>
                      </a:gdLst>
                      <a:ahLst/>
                      <a:cxnLst>
                        <a:cxn ang="T28">
                          <a:pos x="T0" y="T1"/>
                        </a:cxn>
                        <a:cxn ang="T29">
                          <a:pos x="T2" y="T3"/>
                        </a:cxn>
                        <a:cxn ang="T30">
                          <a:pos x="T4" y="T5"/>
                        </a:cxn>
                        <a:cxn ang="T31">
                          <a:pos x="T6" y="T7"/>
                        </a:cxn>
                        <a:cxn ang="T32">
                          <a:pos x="T8" y="T9"/>
                        </a:cxn>
                        <a:cxn ang="T33">
                          <a:pos x="T10" y="T11"/>
                        </a:cxn>
                        <a:cxn ang="T34">
                          <a:pos x="T12" y="T13"/>
                        </a:cxn>
                        <a:cxn ang="T35">
                          <a:pos x="T14" y="T15"/>
                        </a:cxn>
                        <a:cxn ang="T36">
                          <a:pos x="T16" y="T17"/>
                        </a:cxn>
                        <a:cxn ang="T37">
                          <a:pos x="T18" y="T19"/>
                        </a:cxn>
                        <a:cxn ang="T38">
                          <a:pos x="T20" y="T21"/>
                        </a:cxn>
                        <a:cxn ang="T39">
                          <a:pos x="T22" y="T23"/>
                        </a:cxn>
                        <a:cxn ang="T40">
                          <a:pos x="T24" y="T25"/>
                        </a:cxn>
                        <a:cxn ang="T41">
                          <a:pos x="T26" y="T27"/>
                        </a:cxn>
                      </a:cxnLst>
                      <a:rect l="T42" t="T43" r="T44" b="T45"/>
                      <a:pathLst>
                        <a:path w="14" h="112">
                          <a:moveTo>
                            <a:pt x="10" y="111"/>
                          </a:moveTo>
                          <a:lnTo>
                            <a:pt x="10" y="98"/>
                          </a:lnTo>
                          <a:lnTo>
                            <a:pt x="5" y="78"/>
                          </a:lnTo>
                          <a:lnTo>
                            <a:pt x="0" y="59"/>
                          </a:lnTo>
                          <a:lnTo>
                            <a:pt x="0" y="50"/>
                          </a:lnTo>
                          <a:lnTo>
                            <a:pt x="2" y="29"/>
                          </a:lnTo>
                          <a:lnTo>
                            <a:pt x="4" y="15"/>
                          </a:lnTo>
                          <a:lnTo>
                            <a:pt x="7" y="0"/>
                          </a:lnTo>
                          <a:lnTo>
                            <a:pt x="6" y="22"/>
                          </a:lnTo>
                          <a:lnTo>
                            <a:pt x="6" y="46"/>
                          </a:lnTo>
                          <a:lnTo>
                            <a:pt x="7" y="62"/>
                          </a:lnTo>
                          <a:lnTo>
                            <a:pt x="10" y="79"/>
                          </a:lnTo>
                          <a:lnTo>
                            <a:pt x="13" y="97"/>
                          </a:lnTo>
                          <a:lnTo>
                            <a:pt x="10" y="111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59" name="Freeform 59"/>
                    <p:cNvSpPr>
                      <a:spLocks/>
                    </p:cNvSpPr>
                    <p:nvPr/>
                  </p:nvSpPr>
                  <p:spPr bwMode="auto">
                    <a:xfrm>
                      <a:off x="3970" y="1860"/>
                      <a:ext cx="5" cy="46"/>
                    </a:xfrm>
                    <a:custGeom>
                      <a:avLst/>
                      <a:gdLst>
                        <a:gd name="T0" fmla="*/ 0 w 5"/>
                        <a:gd name="T1" fmla="*/ 45 h 46"/>
                        <a:gd name="T2" fmla="*/ 1 w 5"/>
                        <a:gd name="T3" fmla="*/ 32 h 46"/>
                        <a:gd name="T4" fmla="*/ 2 w 5"/>
                        <a:gd name="T5" fmla="*/ 21 h 46"/>
                        <a:gd name="T6" fmla="*/ 1 w 5"/>
                        <a:gd name="T7" fmla="*/ 8 h 46"/>
                        <a:gd name="T8" fmla="*/ 0 w 5"/>
                        <a:gd name="T9" fmla="*/ 0 h 46"/>
                        <a:gd name="T10" fmla="*/ 3 w 5"/>
                        <a:gd name="T11" fmla="*/ 16 h 46"/>
                        <a:gd name="T12" fmla="*/ 4 w 5"/>
                        <a:gd name="T13" fmla="*/ 29 h 46"/>
                        <a:gd name="T14" fmla="*/ 0 w 5"/>
                        <a:gd name="T15" fmla="*/ 45 h 4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w 5"/>
                        <a:gd name="T25" fmla="*/ 0 h 46"/>
                        <a:gd name="T26" fmla="*/ 5 w 5"/>
                        <a:gd name="T27" fmla="*/ 46 h 4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T24" t="T25" r="T26" b="T27"/>
                      <a:pathLst>
                        <a:path w="5" h="46">
                          <a:moveTo>
                            <a:pt x="0" y="45"/>
                          </a:moveTo>
                          <a:lnTo>
                            <a:pt x="1" y="32"/>
                          </a:lnTo>
                          <a:lnTo>
                            <a:pt x="2" y="21"/>
                          </a:lnTo>
                          <a:lnTo>
                            <a:pt x="1" y="8"/>
                          </a:lnTo>
                          <a:lnTo>
                            <a:pt x="0" y="0"/>
                          </a:lnTo>
                          <a:lnTo>
                            <a:pt x="3" y="16"/>
                          </a:lnTo>
                          <a:lnTo>
                            <a:pt x="4" y="29"/>
                          </a:lnTo>
                          <a:lnTo>
                            <a:pt x="0" y="45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60" name="Freeform 60"/>
                    <p:cNvSpPr>
                      <a:spLocks/>
                    </p:cNvSpPr>
                    <p:nvPr/>
                  </p:nvSpPr>
                  <p:spPr bwMode="auto">
                    <a:xfrm>
                      <a:off x="3978" y="1873"/>
                      <a:ext cx="5" cy="40"/>
                    </a:xfrm>
                    <a:custGeom>
                      <a:avLst/>
                      <a:gdLst>
                        <a:gd name="T0" fmla="*/ 2 w 5"/>
                        <a:gd name="T1" fmla="*/ 39 h 40"/>
                        <a:gd name="T2" fmla="*/ 2 w 5"/>
                        <a:gd name="T3" fmla="*/ 31 h 40"/>
                        <a:gd name="T4" fmla="*/ 3 w 5"/>
                        <a:gd name="T5" fmla="*/ 20 h 40"/>
                        <a:gd name="T6" fmla="*/ 2 w 5"/>
                        <a:gd name="T7" fmla="*/ 9 h 40"/>
                        <a:gd name="T8" fmla="*/ 0 w 5"/>
                        <a:gd name="T9" fmla="*/ 0 h 40"/>
                        <a:gd name="T10" fmla="*/ 4 w 5"/>
                        <a:gd name="T11" fmla="*/ 14 h 40"/>
                        <a:gd name="T12" fmla="*/ 4 w 5"/>
                        <a:gd name="T13" fmla="*/ 21 h 40"/>
                        <a:gd name="T14" fmla="*/ 2 w 5"/>
                        <a:gd name="T15" fmla="*/ 39 h 40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w 5"/>
                        <a:gd name="T25" fmla="*/ 0 h 40"/>
                        <a:gd name="T26" fmla="*/ 5 w 5"/>
                        <a:gd name="T27" fmla="*/ 40 h 40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T24" t="T25" r="T26" b="T27"/>
                      <a:pathLst>
                        <a:path w="5" h="40">
                          <a:moveTo>
                            <a:pt x="2" y="39"/>
                          </a:moveTo>
                          <a:lnTo>
                            <a:pt x="2" y="31"/>
                          </a:lnTo>
                          <a:lnTo>
                            <a:pt x="3" y="20"/>
                          </a:lnTo>
                          <a:lnTo>
                            <a:pt x="2" y="9"/>
                          </a:lnTo>
                          <a:lnTo>
                            <a:pt x="0" y="0"/>
                          </a:lnTo>
                          <a:lnTo>
                            <a:pt x="4" y="14"/>
                          </a:lnTo>
                          <a:lnTo>
                            <a:pt x="4" y="21"/>
                          </a:lnTo>
                          <a:lnTo>
                            <a:pt x="2" y="39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61" name="Freeform 61"/>
                    <p:cNvSpPr>
                      <a:spLocks/>
                    </p:cNvSpPr>
                    <p:nvPr/>
                  </p:nvSpPr>
                  <p:spPr bwMode="auto">
                    <a:xfrm>
                      <a:off x="3984" y="1833"/>
                      <a:ext cx="7" cy="82"/>
                    </a:xfrm>
                    <a:custGeom>
                      <a:avLst/>
                      <a:gdLst>
                        <a:gd name="T0" fmla="*/ 6 w 7"/>
                        <a:gd name="T1" fmla="*/ 81 h 82"/>
                        <a:gd name="T2" fmla="*/ 4 w 7"/>
                        <a:gd name="T3" fmla="*/ 71 h 82"/>
                        <a:gd name="T4" fmla="*/ 4 w 7"/>
                        <a:gd name="T5" fmla="*/ 60 h 82"/>
                        <a:gd name="T6" fmla="*/ 5 w 7"/>
                        <a:gd name="T7" fmla="*/ 46 h 82"/>
                        <a:gd name="T8" fmla="*/ 2 w 7"/>
                        <a:gd name="T9" fmla="*/ 31 h 82"/>
                        <a:gd name="T10" fmla="*/ 0 w 7"/>
                        <a:gd name="T11" fmla="*/ 19 h 82"/>
                        <a:gd name="T12" fmla="*/ 0 w 7"/>
                        <a:gd name="T13" fmla="*/ 2 h 82"/>
                        <a:gd name="T14" fmla="*/ 0 w 7"/>
                        <a:gd name="T15" fmla="*/ 0 h 82"/>
                        <a:gd name="T16" fmla="*/ 4 w 7"/>
                        <a:gd name="T17" fmla="*/ 19 h 82"/>
                        <a:gd name="T18" fmla="*/ 4 w 7"/>
                        <a:gd name="T19" fmla="*/ 31 h 82"/>
                        <a:gd name="T20" fmla="*/ 5 w 7"/>
                        <a:gd name="T21" fmla="*/ 45 h 82"/>
                        <a:gd name="T22" fmla="*/ 6 w 7"/>
                        <a:gd name="T23" fmla="*/ 68 h 82"/>
                        <a:gd name="T24" fmla="*/ 6 w 7"/>
                        <a:gd name="T25" fmla="*/ 81 h 82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w 7"/>
                        <a:gd name="T40" fmla="*/ 0 h 82"/>
                        <a:gd name="T41" fmla="*/ 7 w 7"/>
                        <a:gd name="T42" fmla="*/ 82 h 82"/>
                      </a:gdLst>
                      <a:ahLst/>
                      <a:cxnLst>
                        <a:cxn ang="T26">
                          <a:pos x="T0" y="T1"/>
                        </a:cxn>
                        <a:cxn ang="T27">
                          <a:pos x="T2" y="T3"/>
                        </a:cxn>
                        <a:cxn ang="T28">
                          <a:pos x="T4" y="T5"/>
                        </a:cxn>
                        <a:cxn ang="T29">
                          <a:pos x="T6" y="T7"/>
                        </a:cxn>
                        <a:cxn ang="T30">
                          <a:pos x="T8" y="T9"/>
                        </a:cxn>
                        <a:cxn ang="T31">
                          <a:pos x="T10" y="T11"/>
                        </a:cxn>
                        <a:cxn ang="T32">
                          <a:pos x="T12" y="T13"/>
                        </a:cxn>
                        <a:cxn ang="T33">
                          <a:pos x="T14" y="T15"/>
                        </a:cxn>
                        <a:cxn ang="T34">
                          <a:pos x="T16" y="T17"/>
                        </a:cxn>
                        <a:cxn ang="T35">
                          <a:pos x="T18" y="T19"/>
                        </a:cxn>
                        <a:cxn ang="T36">
                          <a:pos x="T20" y="T21"/>
                        </a:cxn>
                        <a:cxn ang="T37">
                          <a:pos x="T22" y="T23"/>
                        </a:cxn>
                        <a:cxn ang="T38">
                          <a:pos x="T24" y="T25"/>
                        </a:cxn>
                      </a:cxnLst>
                      <a:rect l="T39" t="T40" r="T41" b="T42"/>
                      <a:pathLst>
                        <a:path w="7" h="82">
                          <a:moveTo>
                            <a:pt x="6" y="81"/>
                          </a:moveTo>
                          <a:lnTo>
                            <a:pt x="4" y="71"/>
                          </a:lnTo>
                          <a:lnTo>
                            <a:pt x="4" y="60"/>
                          </a:lnTo>
                          <a:lnTo>
                            <a:pt x="5" y="46"/>
                          </a:lnTo>
                          <a:lnTo>
                            <a:pt x="2" y="31"/>
                          </a:lnTo>
                          <a:lnTo>
                            <a:pt x="0" y="19"/>
                          </a:lnTo>
                          <a:lnTo>
                            <a:pt x="0" y="2"/>
                          </a:lnTo>
                          <a:lnTo>
                            <a:pt x="0" y="0"/>
                          </a:lnTo>
                          <a:lnTo>
                            <a:pt x="4" y="19"/>
                          </a:lnTo>
                          <a:lnTo>
                            <a:pt x="4" y="31"/>
                          </a:lnTo>
                          <a:lnTo>
                            <a:pt x="5" y="45"/>
                          </a:lnTo>
                          <a:lnTo>
                            <a:pt x="6" y="68"/>
                          </a:lnTo>
                          <a:lnTo>
                            <a:pt x="6" y="81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</p:grpSp>
            </p:grpSp>
            <p:grpSp>
              <p:nvGrpSpPr>
                <p:cNvPr id="21" name="Group 62"/>
                <p:cNvGrpSpPr>
                  <a:grpSpLocks/>
                </p:cNvGrpSpPr>
                <p:nvPr/>
              </p:nvGrpSpPr>
              <p:grpSpPr bwMode="auto">
                <a:xfrm>
                  <a:off x="3813" y="1725"/>
                  <a:ext cx="142" cy="153"/>
                  <a:chOff x="3813" y="1725"/>
                  <a:chExt cx="142" cy="153"/>
                </a:xfrm>
              </p:grpSpPr>
              <p:grpSp>
                <p:nvGrpSpPr>
                  <p:cNvPr id="22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3813" y="1725"/>
                    <a:ext cx="142" cy="153"/>
                    <a:chOff x="3813" y="1725"/>
                    <a:chExt cx="142" cy="153"/>
                  </a:xfrm>
                </p:grpSpPr>
                <p:grpSp>
                  <p:nvGrpSpPr>
                    <p:cNvPr id="26" name="Group 6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881" y="1804"/>
                      <a:ext cx="66" cy="74"/>
                      <a:chOff x="3881" y="1804"/>
                      <a:chExt cx="66" cy="74"/>
                    </a:xfrm>
                  </p:grpSpPr>
                  <p:sp>
                    <p:nvSpPr>
                      <p:cNvPr id="52" name="Freeform 6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881" y="1804"/>
                        <a:ext cx="66" cy="74"/>
                      </a:xfrm>
                      <a:custGeom>
                        <a:avLst/>
                        <a:gdLst>
                          <a:gd name="T0" fmla="*/ 0 w 66"/>
                          <a:gd name="T1" fmla="*/ 40 h 74"/>
                          <a:gd name="T2" fmla="*/ 2 w 66"/>
                          <a:gd name="T3" fmla="*/ 58 h 74"/>
                          <a:gd name="T4" fmla="*/ 9 w 66"/>
                          <a:gd name="T5" fmla="*/ 65 h 74"/>
                          <a:gd name="T6" fmla="*/ 23 w 66"/>
                          <a:gd name="T7" fmla="*/ 71 h 74"/>
                          <a:gd name="T8" fmla="*/ 32 w 66"/>
                          <a:gd name="T9" fmla="*/ 73 h 74"/>
                          <a:gd name="T10" fmla="*/ 47 w 66"/>
                          <a:gd name="T11" fmla="*/ 72 h 74"/>
                          <a:gd name="T12" fmla="*/ 56 w 66"/>
                          <a:gd name="T13" fmla="*/ 70 h 74"/>
                          <a:gd name="T14" fmla="*/ 65 w 66"/>
                          <a:gd name="T15" fmla="*/ 64 h 74"/>
                          <a:gd name="T16" fmla="*/ 58 w 66"/>
                          <a:gd name="T17" fmla="*/ 43 h 74"/>
                          <a:gd name="T18" fmla="*/ 59 w 66"/>
                          <a:gd name="T19" fmla="*/ 28 h 74"/>
                          <a:gd name="T20" fmla="*/ 62 w 66"/>
                          <a:gd name="T21" fmla="*/ 17 h 74"/>
                          <a:gd name="T22" fmla="*/ 63 w 66"/>
                          <a:gd name="T23" fmla="*/ 0 h 74"/>
                          <a:gd name="T24" fmla="*/ 0 w 66"/>
                          <a:gd name="T25" fmla="*/ 40 h 74"/>
                          <a:gd name="T26" fmla="*/ 0 60000 65536"/>
                          <a:gd name="T27" fmla="*/ 0 60000 65536"/>
                          <a:gd name="T28" fmla="*/ 0 60000 65536"/>
                          <a:gd name="T29" fmla="*/ 0 60000 65536"/>
                          <a:gd name="T30" fmla="*/ 0 60000 65536"/>
                          <a:gd name="T31" fmla="*/ 0 60000 65536"/>
                          <a:gd name="T32" fmla="*/ 0 60000 65536"/>
                          <a:gd name="T33" fmla="*/ 0 60000 65536"/>
                          <a:gd name="T34" fmla="*/ 0 60000 65536"/>
                          <a:gd name="T35" fmla="*/ 0 60000 65536"/>
                          <a:gd name="T36" fmla="*/ 0 60000 65536"/>
                          <a:gd name="T37" fmla="*/ 0 60000 65536"/>
                          <a:gd name="T38" fmla="*/ 0 60000 65536"/>
                          <a:gd name="T39" fmla="*/ 0 w 66"/>
                          <a:gd name="T40" fmla="*/ 0 h 74"/>
                          <a:gd name="T41" fmla="*/ 66 w 66"/>
                          <a:gd name="T42" fmla="*/ 74 h 74"/>
                        </a:gdLst>
                        <a:ahLst/>
                        <a:cxnLst>
                          <a:cxn ang="T26">
                            <a:pos x="T0" y="T1"/>
                          </a:cxn>
                          <a:cxn ang="T27">
                            <a:pos x="T2" y="T3"/>
                          </a:cxn>
                          <a:cxn ang="T28">
                            <a:pos x="T4" y="T5"/>
                          </a:cxn>
                          <a:cxn ang="T29">
                            <a:pos x="T6" y="T7"/>
                          </a:cxn>
                          <a:cxn ang="T30">
                            <a:pos x="T8" y="T9"/>
                          </a:cxn>
                          <a:cxn ang="T31">
                            <a:pos x="T10" y="T11"/>
                          </a:cxn>
                          <a:cxn ang="T32">
                            <a:pos x="T12" y="T13"/>
                          </a:cxn>
                          <a:cxn ang="T33">
                            <a:pos x="T14" y="T15"/>
                          </a:cxn>
                          <a:cxn ang="T34">
                            <a:pos x="T16" y="T17"/>
                          </a:cxn>
                          <a:cxn ang="T35">
                            <a:pos x="T18" y="T19"/>
                          </a:cxn>
                          <a:cxn ang="T36">
                            <a:pos x="T20" y="T21"/>
                          </a:cxn>
                          <a:cxn ang="T37">
                            <a:pos x="T22" y="T23"/>
                          </a:cxn>
                          <a:cxn ang="T38">
                            <a:pos x="T24" y="T25"/>
                          </a:cxn>
                        </a:cxnLst>
                        <a:rect l="T39" t="T40" r="T41" b="T42"/>
                        <a:pathLst>
                          <a:path w="66" h="74">
                            <a:moveTo>
                              <a:pt x="0" y="40"/>
                            </a:moveTo>
                            <a:lnTo>
                              <a:pt x="2" y="58"/>
                            </a:lnTo>
                            <a:lnTo>
                              <a:pt x="9" y="65"/>
                            </a:lnTo>
                            <a:lnTo>
                              <a:pt x="23" y="71"/>
                            </a:lnTo>
                            <a:lnTo>
                              <a:pt x="32" y="73"/>
                            </a:lnTo>
                            <a:lnTo>
                              <a:pt x="47" y="72"/>
                            </a:lnTo>
                            <a:lnTo>
                              <a:pt x="56" y="70"/>
                            </a:lnTo>
                            <a:lnTo>
                              <a:pt x="65" y="64"/>
                            </a:lnTo>
                            <a:lnTo>
                              <a:pt x="58" y="43"/>
                            </a:lnTo>
                            <a:lnTo>
                              <a:pt x="59" y="28"/>
                            </a:lnTo>
                            <a:lnTo>
                              <a:pt x="62" y="17"/>
                            </a:lnTo>
                            <a:lnTo>
                              <a:pt x="63" y="0"/>
                            </a:lnTo>
                            <a:lnTo>
                              <a:pt x="0" y="40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>
                        <a:solidFill>
                          <a:srgbClr val="402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</a:pPr>
                        <a:endParaRPr lang="en-US" sz="2400">
                          <a:solidFill>
                            <a:prstClr val="black"/>
                          </a:solidFill>
                          <a:latin typeface="Arial" pitchFamily="34" charset="0"/>
                          <a:cs typeface="Angsana New" pitchFamily="18" charset="-34"/>
                        </a:endParaRPr>
                      </a:p>
                    </p:txBody>
                  </p:sp>
                  <p:sp>
                    <p:nvSpPr>
                      <p:cNvPr id="53" name="Freeform 6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895" y="1855"/>
                        <a:ext cx="10" cy="17"/>
                      </a:xfrm>
                      <a:custGeom>
                        <a:avLst/>
                        <a:gdLst>
                          <a:gd name="T0" fmla="*/ 0 w 10"/>
                          <a:gd name="T1" fmla="*/ 0 h 17"/>
                          <a:gd name="T2" fmla="*/ 3 w 10"/>
                          <a:gd name="T3" fmla="*/ 3 h 17"/>
                          <a:gd name="T4" fmla="*/ 5 w 10"/>
                          <a:gd name="T5" fmla="*/ 9 h 17"/>
                          <a:gd name="T6" fmla="*/ 8 w 10"/>
                          <a:gd name="T7" fmla="*/ 13 h 17"/>
                          <a:gd name="T8" fmla="*/ 9 w 10"/>
                          <a:gd name="T9" fmla="*/ 16 h 17"/>
                          <a:gd name="T10" fmla="*/ 3 w 10"/>
                          <a:gd name="T11" fmla="*/ 9 h 17"/>
                          <a:gd name="T12" fmla="*/ 1 w 10"/>
                          <a:gd name="T13" fmla="*/ 3 h 17"/>
                          <a:gd name="T14" fmla="*/ 0 w 10"/>
                          <a:gd name="T15" fmla="*/ 0 h 17"/>
                          <a:gd name="T16" fmla="*/ 0 60000 65536"/>
                          <a:gd name="T17" fmla="*/ 0 60000 65536"/>
                          <a:gd name="T18" fmla="*/ 0 60000 65536"/>
                          <a:gd name="T19" fmla="*/ 0 60000 65536"/>
                          <a:gd name="T20" fmla="*/ 0 60000 65536"/>
                          <a:gd name="T21" fmla="*/ 0 60000 65536"/>
                          <a:gd name="T22" fmla="*/ 0 60000 65536"/>
                          <a:gd name="T23" fmla="*/ 0 60000 65536"/>
                          <a:gd name="T24" fmla="*/ 0 w 10"/>
                          <a:gd name="T25" fmla="*/ 0 h 17"/>
                          <a:gd name="T26" fmla="*/ 10 w 10"/>
                          <a:gd name="T27" fmla="*/ 17 h 17"/>
                        </a:gdLst>
                        <a:ahLst/>
                        <a:cxnLst>
                          <a:cxn ang="T16">
                            <a:pos x="T0" y="T1"/>
                          </a:cxn>
                          <a:cxn ang="T17">
                            <a:pos x="T2" y="T3"/>
                          </a:cxn>
                          <a:cxn ang="T18">
                            <a:pos x="T4" y="T5"/>
                          </a:cxn>
                          <a:cxn ang="T19">
                            <a:pos x="T6" y="T7"/>
                          </a:cxn>
                          <a:cxn ang="T20">
                            <a:pos x="T8" y="T9"/>
                          </a:cxn>
                          <a:cxn ang="T21">
                            <a:pos x="T10" y="T11"/>
                          </a:cxn>
                          <a:cxn ang="T22">
                            <a:pos x="T12" y="T13"/>
                          </a:cxn>
                          <a:cxn ang="T23">
                            <a:pos x="T14" y="T15"/>
                          </a:cxn>
                        </a:cxnLst>
                        <a:rect l="T24" t="T25" r="T26" b="T27"/>
                        <a:pathLst>
                          <a:path w="10" h="17">
                            <a:moveTo>
                              <a:pt x="0" y="0"/>
                            </a:moveTo>
                            <a:lnTo>
                              <a:pt x="3" y="3"/>
                            </a:lnTo>
                            <a:lnTo>
                              <a:pt x="5" y="9"/>
                            </a:lnTo>
                            <a:lnTo>
                              <a:pt x="8" y="13"/>
                            </a:lnTo>
                            <a:lnTo>
                              <a:pt x="9" y="16"/>
                            </a:lnTo>
                            <a:lnTo>
                              <a:pt x="3" y="9"/>
                            </a:lnTo>
                            <a:lnTo>
                              <a:pt x="1" y="3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12700" cap="rnd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</a:pPr>
                        <a:endParaRPr lang="en-US" sz="2400">
                          <a:solidFill>
                            <a:prstClr val="black"/>
                          </a:solidFill>
                          <a:latin typeface="Arial" pitchFamily="34" charset="0"/>
                          <a:cs typeface="Angsana New" pitchFamily="18" charset="-34"/>
                        </a:endParaRPr>
                      </a:p>
                    </p:txBody>
                  </p:sp>
                </p:grpSp>
                <p:grpSp>
                  <p:nvGrpSpPr>
                    <p:cNvPr id="27" name="Group 6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813" y="1725"/>
                      <a:ext cx="142" cy="125"/>
                      <a:chOff x="3813" y="1725"/>
                      <a:chExt cx="142" cy="125"/>
                    </a:xfrm>
                  </p:grpSpPr>
                  <p:sp>
                    <p:nvSpPr>
                      <p:cNvPr id="28" name="Freeform 6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813" y="1725"/>
                        <a:ext cx="142" cy="125"/>
                      </a:xfrm>
                      <a:custGeom>
                        <a:avLst/>
                        <a:gdLst>
                          <a:gd name="T0" fmla="*/ 2 w 142"/>
                          <a:gd name="T1" fmla="*/ 20 h 125"/>
                          <a:gd name="T2" fmla="*/ 0 w 142"/>
                          <a:gd name="T3" fmla="*/ 37 h 125"/>
                          <a:gd name="T4" fmla="*/ 2 w 142"/>
                          <a:gd name="T5" fmla="*/ 48 h 125"/>
                          <a:gd name="T6" fmla="*/ 7 w 142"/>
                          <a:gd name="T7" fmla="*/ 57 h 125"/>
                          <a:gd name="T8" fmla="*/ 8 w 142"/>
                          <a:gd name="T9" fmla="*/ 65 h 125"/>
                          <a:gd name="T10" fmla="*/ 11 w 142"/>
                          <a:gd name="T11" fmla="*/ 75 h 125"/>
                          <a:gd name="T12" fmla="*/ 15 w 142"/>
                          <a:gd name="T13" fmla="*/ 79 h 125"/>
                          <a:gd name="T14" fmla="*/ 21 w 142"/>
                          <a:gd name="T15" fmla="*/ 85 h 125"/>
                          <a:gd name="T16" fmla="*/ 26 w 142"/>
                          <a:gd name="T17" fmla="*/ 91 h 125"/>
                          <a:gd name="T18" fmla="*/ 33 w 142"/>
                          <a:gd name="T19" fmla="*/ 97 h 125"/>
                          <a:gd name="T20" fmla="*/ 40 w 142"/>
                          <a:gd name="T21" fmla="*/ 103 h 125"/>
                          <a:gd name="T22" fmla="*/ 47 w 142"/>
                          <a:gd name="T23" fmla="*/ 108 h 125"/>
                          <a:gd name="T24" fmla="*/ 56 w 142"/>
                          <a:gd name="T25" fmla="*/ 115 h 125"/>
                          <a:gd name="T26" fmla="*/ 62 w 142"/>
                          <a:gd name="T27" fmla="*/ 118 h 125"/>
                          <a:gd name="T28" fmla="*/ 69 w 142"/>
                          <a:gd name="T29" fmla="*/ 122 h 125"/>
                          <a:gd name="T30" fmla="*/ 77 w 142"/>
                          <a:gd name="T31" fmla="*/ 124 h 125"/>
                          <a:gd name="T32" fmla="*/ 83 w 142"/>
                          <a:gd name="T33" fmla="*/ 124 h 125"/>
                          <a:gd name="T34" fmla="*/ 89 w 142"/>
                          <a:gd name="T35" fmla="*/ 122 h 125"/>
                          <a:gd name="T36" fmla="*/ 95 w 142"/>
                          <a:gd name="T37" fmla="*/ 119 h 125"/>
                          <a:gd name="T38" fmla="*/ 104 w 142"/>
                          <a:gd name="T39" fmla="*/ 115 h 125"/>
                          <a:gd name="T40" fmla="*/ 116 w 142"/>
                          <a:gd name="T41" fmla="*/ 103 h 125"/>
                          <a:gd name="T42" fmla="*/ 126 w 142"/>
                          <a:gd name="T43" fmla="*/ 91 h 125"/>
                          <a:gd name="T44" fmla="*/ 130 w 142"/>
                          <a:gd name="T45" fmla="*/ 84 h 125"/>
                          <a:gd name="T46" fmla="*/ 132 w 142"/>
                          <a:gd name="T47" fmla="*/ 76 h 125"/>
                          <a:gd name="T48" fmla="*/ 133 w 142"/>
                          <a:gd name="T49" fmla="*/ 64 h 125"/>
                          <a:gd name="T50" fmla="*/ 133 w 142"/>
                          <a:gd name="T51" fmla="*/ 54 h 125"/>
                          <a:gd name="T52" fmla="*/ 136 w 142"/>
                          <a:gd name="T53" fmla="*/ 52 h 125"/>
                          <a:gd name="T54" fmla="*/ 139 w 142"/>
                          <a:gd name="T55" fmla="*/ 46 h 125"/>
                          <a:gd name="T56" fmla="*/ 140 w 142"/>
                          <a:gd name="T57" fmla="*/ 42 h 125"/>
                          <a:gd name="T58" fmla="*/ 141 w 142"/>
                          <a:gd name="T59" fmla="*/ 35 h 125"/>
                          <a:gd name="T60" fmla="*/ 138 w 142"/>
                          <a:gd name="T61" fmla="*/ 29 h 125"/>
                          <a:gd name="T62" fmla="*/ 133 w 142"/>
                          <a:gd name="T63" fmla="*/ 23 h 125"/>
                          <a:gd name="T64" fmla="*/ 125 w 142"/>
                          <a:gd name="T65" fmla="*/ 22 h 125"/>
                          <a:gd name="T66" fmla="*/ 122 w 142"/>
                          <a:gd name="T67" fmla="*/ 27 h 125"/>
                          <a:gd name="T68" fmla="*/ 117 w 142"/>
                          <a:gd name="T69" fmla="*/ 41 h 125"/>
                          <a:gd name="T70" fmla="*/ 105 w 142"/>
                          <a:gd name="T71" fmla="*/ 29 h 125"/>
                          <a:gd name="T72" fmla="*/ 96 w 142"/>
                          <a:gd name="T73" fmla="*/ 21 h 125"/>
                          <a:gd name="T74" fmla="*/ 91 w 142"/>
                          <a:gd name="T75" fmla="*/ 12 h 125"/>
                          <a:gd name="T76" fmla="*/ 87 w 142"/>
                          <a:gd name="T77" fmla="*/ 6 h 125"/>
                          <a:gd name="T78" fmla="*/ 82 w 142"/>
                          <a:gd name="T79" fmla="*/ 2 h 125"/>
                          <a:gd name="T80" fmla="*/ 73 w 142"/>
                          <a:gd name="T81" fmla="*/ 0 h 125"/>
                          <a:gd name="T82" fmla="*/ 68 w 142"/>
                          <a:gd name="T83" fmla="*/ 2 h 125"/>
                          <a:gd name="T84" fmla="*/ 62 w 142"/>
                          <a:gd name="T85" fmla="*/ 6 h 125"/>
                          <a:gd name="T86" fmla="*/ 54 w 142"/>
                          <a:gd name="T87" fmla="*/ 9 h 125"/>
                          <a:gd name="T88" fmla="*/ 40 w 142"/>
                          <a:gd name="T89" fmla="*/ 11 h 125"/>
                          <a:gd name="T90" fmla="*/ 41 w 142"/>
                          <a:gd name="T91" fmla="*/ 14 h 125"/>
                          <a:gd name="T92" fmla="*/ 57 w 142"/>
                          <a:gd name="T93" fmla="*/ 19 h 125"/>
                          <a:gd name="T94" fmla="*/ 40 w 142"/>
                          <a:gd name="T95" fmla="*/ 16 h 125"/>
                          <a:gd name="T96" fmla="*/ 31 w 142"/>
                          <a:gd name="T97" fmla="*/ 12 h 125"/>
                          <a:gd name="T98" fmla="*/ 17 w 142"/>
                          <a:gd name="T99" fmla="*/ 14 h 125"/>
                          <a:gd name="T100" fmla="*/ 40 w 142"/>
                          <a:gd name="T101" fmla="*/ 25 h 125"/>
                          <a:gd name="T102" fmla="*/ 12 w 142"/>
                          <a:gd name="T103" fmla="*/ 15 h 125"/>
                          <a:gd name="T104" fmla="*/ 29 w 142"/>
                          <a:gd name="T105" fmla="*/ 24 h 125"/>
                          <a:gd name="T106" fmla="*/ 3 w 142"/>
                          <a:gd name="T107" fmla="*/ 17 h 125"/>
                          <a:gd name="T108" fmla="*/ 16 w 142"/>
                          <a:gd name="T109" fmla="*/ 24 h 125"/>
                          <a:gd name="T110" fmla="*/ 2 w 142"/>
                          <a:gd name="T111" fmla="*/ 20 h 125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60000 65536"/>
                          <a:gd name="T154" fmla="*/ 0 60000 65536"/>
                          <a:gd name="T155" fmla="*/ 0 60000 65536"/>
                          <a:gd name="T156" fmla="*/ 0 60000 65536"/>
                          <a:gd name="T157" fmla="*/ 0 60000 65536"/>
                          <a:gd name="T158" fmla="*/ 0 60000 65536"/>
                          <a:gd name="T159" fmla="*/ 0 60000 65536"/>
                          <a:gd name="T160" fmla="*/ 0 60000 65536"/>
                          <a:gd name="T161" fmla="*/ 0 60000 65536"/>
                          <a:gd name="T162" fmla="*/ 0 60000 65536"/>
                          <a:gd name="T163" fmla="*/ 0 60000 65536"/>
                          <a:gd name="T164" fmla="*/ 0 60000 65536"/>
                          <a:gd name="T165" fmla="*/ 0 60000 65536"/>
                          <a:gd name="T166" fmla="*/ 0 60000 65536"/>
                          <a:gd name="T167" fmla="*/ 0 60000 65536"/>
                          <a:gd name="T168" fmla="*/ 0 w 142"/>
                          <a:gd name="T169" fmla="*/ 0 h 125"/>
                          <a:gd name="T170" fmla="*/ 142 w 142"/>
                          <a:gd name="T171" fmla="*/ 125 h 125"/>
                        </a:gdLst>
                        <a:ahLst/>
                        <a:cxnLst>
                          <a:cxn ang="T112">
                            <a:pos x="T0" y="T1"/>
                          </a:cxn>
                          <a:cxn ang="T113">
                            <a:pos x="T2" y="T3"/>
                          </a:cxn>
                          <a:cxn ang="T114">
                            <a:pos x="T4" y="T5"/>
                          </a:cxn>
                          <a:cxn ang="T115">
                            <a:pos x="T6" y="T7"/>
                          </a:cxn>
                          <a:cxn ang="T116">
                            <a:pos x="T8" y="T9"/>
                          </a:cxn>
                          <a:cxn ang="T117">
                            <a:pos x="T10" y="T11"/>
                          </a:cxn>
                          <a:cxn ang="T118">
                            <a:pos x="T12" y="T13"/>
                          </a:cxn>
                          <a:cxn ang="T119">
                            <a:pos x="T14" y="T15"/>
                          </a:cxn>
                          <a:cxn ang="T120">
                            <a:pos x="T16" y="T17"/>
                          </a:cxn>
                          <a:cxn ang="T121">
                            <a:pos x="T18" y="T19"/>
                          </a:cxn>
                          <a:cxn ang="T122">
                            <a:pos x="T20" y="T21"/>
                          </a:cxn>
                          <a:cxn ang="T123">
                            <a:pos x="T22" y="T23"/>
                          </a:cxn>
                          <a:cxn ang="T124">
                            <a:pos x="T24" y="T25"/>
                          </a:cxn>
                          <a:cxn ang="T125">
                            <a:pos x="T26" y="T27"/>
                          </a:cxn>
                          <a:cxn ang="T126">
                            <a:pos x="T28" y="T29"/>
                          </a:cxn>
                          <a:cxn ang="T127">
                            <a:pos x="T30" y="T31"/>
                          </a:cxn>
                          <a:cxn ang="T128">
                            <a:pos x="T32" y="T33"/>
                          </a:cxn>
                          <a:cxn ang="T129">
                            <a:pos x="T34" y="T35"/>
                          </a:cxn>
                          <a:cxn ang="T130">
                            <a:pos x="T36" y="T37"/>
                          </a:cxn>
                          <a:cxn ang="T131">
                            <a:pos x="T38" y="T39"/>
                          </a:cxn>
                          <a:cxn ang="T132">
                            <a:pos x="T40" y="T41"/>
                          </a:cxn>
                          <a:cxn ang="T133">
                            <a:pos x="T42" y="T43"/>
                          </a:cxn>
                          <a:cxn ang="T134">
                            <a:pos x="T44" y="T45"/>
                          </a:cxn>
                          <a:cxn ang="T135">
                            <a:pos x="T46" y="T47"/>
                          </a:cxn>
                          <a:cxn ang="T136">
                            <a:pos x="T48" y="T49"/>
                          </a:cxn>
                          <a:cxn ang="T137">
                            <a:pos x="T50" y="T51"/>
                          </a:cxn>
                          <a:cxn ang="T138">
                            <a:pos x="T52" y="T53"/>
                          </a:cxn>
                          <a:cxn ang="T139">
                            <a:pos x="T54" y="T55"/>
                          </a:cxn>
                          <a:cxn ang="T140">
                            <a:pos x="T56" y="T57"/>
                          </a:cxn>
                          <a:cxn ang="T141">
                            <a:pos x="T58" y="T59"/>
                          </a:cxn>
                          <a:cxn ang="T142">
                            <a:pos x="T60" y="T61"/>
                          </a:cxn>
                          <a:cxn ang="T143">
                            <a:pos x="T62" y="T63"/>
                          </a:cxn>
                          <a:cxn ang="T144">
                            <a:pos x="T64" y="T65"/>
                          </a:cxn>
                          <a:cxn ang="T145">
                            <a:pos x="T66" y="T67"/>
                          </a:cxn>
                          <a:cxn ang="T146">
                            <a:pos x="T68" y="T69"/>
                          </a:cxn>
                          <a:cxn ang="T147">
                            <a:pos x="T70" y="T71"/>
                          </a:cxn>
                          <a:cxn ang="T148">
                            <a:pos x="T72" y="T73"/>
                          </a:cxn>
                          <a:cxn ang="T149">
                            <a:pos x="T74" y="T75"/>
                          </a:cxn>
                          <a:cxn ang="T150">
                            <a:pos x="T76" y="T77"/>
                          </a:cxn>
                          <a:cxn ang="T151">
                            <a:pos x="T78" y="T79"/>
                          </a:cxn>
                          <a:cxn ang="T152">
                            <a:pos x="T80" y="T81"/>
                          </a:cxn>
                          <a:cxn ang="T153">
                            <a:pos x="T82" y="T83"/>
                          </a:cxn>
                          <a:cxn ang="T154">
                            <a:pos x="T84" y="T85"/>
                          </a:cxn>
                          <a:cxn ang="T155">
                            <a:pos x="T86" y="T87"/>
                          </a:cxn>
                          <a:cxn ang="T156">
                            <a:pos x="T88" y="T89"/>
                          </a:cxn>
                          <a:cxn ang="T157">
                            <a:pos x="T90" y="T91"/>
                          </a:cxn>
                          <a:cxn ang="T158">
                            <a:pos x="T92" y="T93"/>
                          </a:cxn>
                          <a:cxn ang="T159">
                            <a:pos x="T94" y="T95"/>
                          </a:cxn>
                          <a:cxn ang="T160">
                            <a:pos x="T96" y="T97"/>
                          </a:cxn>
                          <a:cxn ang="T161">
                            <a:pos x="T98" y="T99"/>
                          </a:cxn>
                          <a:cxn ang="T162">
                            <a:pos x="T100" y="T101"/>
                          </a:cxn>
                          <a:cxn ang="T163">
                            <a:pos x="T102" y="T103"/>
                          </a:cxn>
                          <a:cxn ang="T164">
                            <a:pos x="T104" y="T105"/>
                          </a:cxn>
                          <a:cxn ang="T165">
                            <a:pos x="T106" y="T107"/>
                          </a:cxn>
                          <a:cxn ang="T166">
                            <a:pos x="T108" y="T109"/>
                          </a:cxn>
                          <a:cxn ang="T167">
                            <a:pos x="T110" y="T111"/>
                          </a:cxn>
                        </a:cxnLst>
                        <a:rect l="T168" t="T169" r="T170" b="T171"/>
                        <a:pathLst>
                          <a:path w="142" h="125">
                            <a:moveTo>
                              <a:pt x="2" y="20"/>
                            </a:moveTo>
                            <a:lnTo>
                              <a:pt x="0" y="37"/>
                            </a:lnTo>
                            <a:lnTo>
                              <a:pt x="2" y="48"/>
                            </a:lnTo>
                            <a:lnTo>
                              <a:pt x="7" y="57"/>
                            </a:lnTo>
                            <a:lnTo>
                              <a:pt x="8" y="65"/>
                            </a:lnTo>
                            <a:lnTo>
                              <a:pt x="11" y="75"/>
                            </a:lnTo>
                            <a:lnTo>
                              <a:pt x="15" y="79"/>
                            </a:lnTo>
                            <a:lnTo>
                              <a:pt x="21" y="85"/>
                            </a:lnTo>
                            <a:lnTo>
                              <a:pt x="26" y="91"/>
                            </a:lnTo>
                            <a:lnTo>
                              <a:pt x="33" y="97"/>
                            </a:lnTo>
                            <a:lnTo>
                              <a:pt x="40" y="103"/>
                            </a:lnTo>
                            <a:lnTo>
                              <a:pt x="47" y="108"/>
                            </a:lnTo>
                            <a:lnTo>
                              <a:pt x="56" y="115"/>
                            </a:lnTo>
                            <a:lnTo>
                              <a:pt x="62" y="118"/>
                            </a:lnTo>
                            <a:lnTo>
                              <a:pt x="69" y="122"/>
                            </a:lnTo>
                            <a:lnTo>
                              <a:pt x="77" y="124"/>
                            </a:lnTo>
                            <a:lnTo>
                              <a:pt x="83" y="124"/>
                            </a:lnTo>
                            <a:lnTo>
                              <a:pt x="89" y="122"/>
                            </a:lnTo>
                            <a:lnTo>
                              <a:pt x="95" y="119"/>
                            </a:lnTo>
                            <a:lnTo>
                              <a:pt x="104" y="115"/>
                            </a:lnTo>
                            <a:lnTo>
                              <a:pt x="116" y="103"/>
                            </a:lnTo>
                            <a:lnTo>
                              <a:pt x="126" y="91"/>
                            </a:lnTo>
                            <a:lnTo>
                              <a:pt x="130" y="84"/>
                            </a:lnTo>
                            <a:lnTo>
                              <a:pt x="132" y="76"/>
                            </a:lnTo>
                            <a:lnTo>
                              <a:pt x="133" y="64"/>
                            </a:lnTo>
                            <a:lnTo>
                              <a:pt x="133" y="54"/>
                            </a:lnTo>
                            <a:lnTo>
                              <a:pt x="136" y="52"/>
                            </a:lnTo>
                            <a:lnTo>
                              <a:pt x="139" y="46"/>
                            </a:lnTo>
                            <a:lnTo>
                              <a:pt x="140" y="42"/>
                            </a:lnTo>
                            <a:lnTo>
                              <a:pt x="141" y="35"/>
                            </a:lnTo>
                            <a:lnTo>
                              <a:pt x="138" y="29"/>
                            </a:lnTo>
                            <a:lnTo>
                              <a:pt x="133" y="23"/>
                            </a:lnTo>
                            <a:lnTo>
                              <a:pt x="125" y="22"/>
                            </a:lnTo>
                            <a:lnTo>
                              <a:pt x="122" y="27"/>
                            </a:lnTo>
                            <a:lnTo>
                              <a:pt x="117" y="41"/>
                            </a:lnTo>
                            <a:lnTo>
                              <a:pt x="105" y="29"/>
                            </a:lnTo>
                            <a:lnTo>
                              <a:pt x="96" y="21"/>
                            </a:lnTo>
                            <a:lnTo>
                              <a:pt x="91" y="12"/>
                            </a:lnTo>
                            <a:lnTo>
                              <a:pt x="87" y="6"/>
                            </a:lnTo>
                            <a:lnTo>
                              <a:pt x="82" y="2"/>
                            </a:lnTo>
                            <a:lnTo>
                              <a:pt x="73" y="0"/>
                            </a:lnTo>
                            <a:lnTo>
                              <a:pt x="68" y="2"/>
                            </a:lnTo>
                            <a:lnTo>
                              <a:pt x="62" y="6"/>
                            </a:lnTo>
                            <a:lnTo>
                              <a:pt x="54" y="9"/>
                            </a:lnTo>
                            <a:lnTo>
                              <a:pt x="40" y="11"/>
                            </a:lnTo>
                            <a:lnTo>
                              <a:pt x="41" y="14"/>
                            </a:lnTo>
                            <a:lnTo>
                              <a:pt x="57" y="19"/>
                            </a:lnTo>
                            <a:lnTo>
                              <a:pt x="40" y="16"/>
                            </a:lnTo>
                            <a:lnTo>
                              <a:pt x="31" y="12"/>
                            </a:lnTo>
                            <a:lnTo>
                              <a:pt x="17" y="14"/>
                            </a:lnTo>
                            <a:lnTo>
                              <a:pt x="40" y="25"/>
                            </a:lnTo>
                            <a:lnTo>
                              <a:pt x="12" y="15"/>
                            </a:lnTo>
                            <a:lnTo>
                              <a:pt x="29" y="24"/>
                            </a:lnTo>
                            <a:lnTo>
                              <a:pt x="3" y="17"/>
                            </a:lnTo>
                            <a:lnTo>
                              <a:pt x="16" y="24"/>
                            </a:lnTo>
                            <a:lnTo>
                              <a:pt x="2" y="20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>
                        <a:solidFill>
                          <a:srgbClr val="402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</a:pPr>
                        <a:endParaRPr lang="en-US" sz="2400">
                          <a:solidFill>
                            <a:prstClr val="black"/>
                          </a:solidFill>
                          <a:latin typeface="Arial" pitchFamily="34" charset="0"/>
                          <a:cs typeface="Angsana New" pitchFamily="18" charset="-34"/>
                        </a:endParaRPr>
                      </a:p>
                    </p:txBody>
                  </p:sp>
                  <p:grpSp>
                    <p:nvGrpSpPr>
                      <p:cNvPr id="29" name="Group 6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819" y="1752"/>
                        <a:ext cx="125" cy="74"/>
                        <a:chOff x="3819" y="1752"/>
                        <a:chExt cx="125" cy="74"/>
                      </a:xfrm>
                    </p:grpSpPr>
                    <p:sp>
                      <p:nvSpPr>
                        <p:cNvPr id="30" name="Freeform 7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938" y="1752"/>
                          <a:ext cx="6" cy="16"/>
                        </a:xfrm>
                        <a:custGeom>
                          <a:avLst/>
                          <a:gdLst>
                            <a:gd name="T0" fmla="*/ 0 w 6"/>
                            <a:gd name="T1" fmla="*/ 3 h 16"/>
                            <a:gd name="T2" fmla="*/ 1 w 6"/>
                            <a:gd name="T3" fmla="*/ 0 h 16"/>
                            <a:gd name="T4" fmla="*/ 2 w 6"/>
                            <a:gd name="T5" fmla="*/ 0 h 16"/>
                            <a:gd name="T6" fmla="*/ 4 w 6"/>
                            <a:gd name="T7" fmla="*/ 3 h 16"/>
                            <a:gd name="T8" fmla="*/ 5 w 6"/>
                            <a:gd name="T9" fmla="*/ 9 h 16"/>
                            <a:gd name="T10" fmla="*/ 4 w 6"/>
                            <a:gd name="T11" fmla="*/ 14 h 16"/>
                            <a:gd name="T12" fmla="*/ 3 w 6"/>
                            <a:gd name="T13" fmla="*/ 15 h 16"/>
                            <a:gd name="T14" fmla="*/ 4 w 6"/>
                            <a:gd name="T15" fmla="*/ 11 h 16"/>
                            <a:gd name="T16" fmla="*/ 4 w 6"/>
                            <a:gd name="T17" fmla="*/ 6 h 16"/>
                            <a:gd name="T18" fmla="*/ 3 w 6"/>
                            <a:gd name="T19" fmla="*/ 3 h 16"/>
                            <a:gd name="T20" fmla="*/ 0 w 6"/>
                            <a:gd name="T21" fmla="*/ 3 h 16"/>
                            <a:gd name="T22" fmla="*/ 0 60000 65536"/>
                            <a:gd name="T23" fmla="*/ 0 60000 65536"/>
                            <a:gd name="T24" fmla="*/ 0 60000 65536"/>
                            <a:gd name="T25" fmla="*/ 0 60000 65536"/>
                            <a:gd name="T26" fmla="*/ 0 60000 65536"/>
                            <a:gd name="T27" fmla="*/ 0 60000 65536"/>
                            <a:gd name="T28" fmla="*/ 0 60000 65536"/>
                            <a:gd name="T29" fmla="*/ 0 60000 65536"/>
                            <a:gd name="T30" fmla="*/ 0 60000 65536"/>
                            <a:gd name="T31" fmla="*/ 0 60000 65536"/>
                            <a:gd name="T32" fmla="*/ 0 60000 65536"/>
                            <a:gd name="T33" fmla="*/ 0 w 6"/>
                            <a:gd name="T34" fmla="*/ 0 h 16"/>
                            <a:gd name="T35" fmla="*/ 6 w 6"/>
                            <a:gd name="T36" fmla="*/ 16 h 16"/>
                          </a:gdLst>
                          <a:ahLst/>
                          <a:cxnLst>
                            <a:cxn ang="T22">
                              <a:pos x="T0" y="T1"/>
                            </a:cxn>
                            <a:cxn ang="T23">
                              <a:pos x="T2" y="T3"/>
                            </a:cxn>
                            <a:cxn ang="T24">
                              <a:pos x="T4" y="T5"/>
                            </a:cxn>
                            <a:cxn ang="T25">
                              <a:pos x="T6" y="T7"/>
                            </a:cxn>
                            <a:cxn ang="T26">
                              <a:pos x="T8" y="T9"/>
                            </a:cxn>
                            <a:cxn ang="T27">
                              <a:pos x="T10" y="T11"/>
                            </a:cxn>
                            <a:cxn ang="T28">
                              <a:pos x="T12" y="T13"/>
                            </a:cxn>
                            <a:cxn ang="T29">
                              <a:pos x="T14" y="T15"/>
                            </a:cxn>
                            <a:cxn ang="T30">
                              <a:pos x="T16" y="T17"/>
                            </a:cxn>
                            <a:cxn ang="T31">
                              <a:pos x="T18" y="T19"/>
                            </a:cxn>
                            <a:cxn ang="T32">
                              <a:pos x="T20" y="T21"/>
                            </a:cxn>
                          </a:cxnLst>
                          <a:rect l="T33" t="T34" r="T35" b="T36"/>
                          <a:pathLst>
                            <a:path w="6" h="16">
                              <a:moveTo>
                                <a:pt x="0" y="3"/>
                              </a:moveTo>
                              <a:lnTo>
                                <a:pt x="1" y="0"/>
                              </a:lnTo>
                              <a:lnTo>
                                <a:pt x="2" y="0"/>
                              </a:lnTo>
                              <a:lnTo>
                                <a:pt x="4" y="3"/>
                              </a:lnTo>
                              <a:lnTo>
                                <a:pt x="5" y="9"/>
                              </a:lnTo>
                              <a:lnTo>
                                <a:pt x="4" y="14"/>
                              </a:lnTo>
                              <a:lnTo>
                                <a:pt x="3" y="15"/>
                              </a:lnTo>
                              <a:lnTo>
                                <a:pt x="4" y="11"/>
                              </a:lnTo>
                              <a:lnTo>
                                <a:pt x="4" y="6"/>
                              </a:lnTo>
                              <a:lnTo>
                                <a:pt x="3" y="3"/>
                              </a:lnTo>
                              <a:lnTo>
                                <a:pt x="0" y="3"/>
                              </a:lnTo>
                            </a:path>
                          </a:pathLst>
                        </a:custGeom>
                        <a:solidFill>
                          <a:srgbClr val="402000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12700" cap="rnd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/>
                        <a:lstStyle/>
                        <a:p>
                          <a:pPr fontAlgn="base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</a:pPr>
                          <a:endParaRPr lang="en-US" sz="2400">
                            <a:solidFill>
                              <a:prstClr val="black"/>
                            </a:solidFill>
                            <a:latin typeface="Arial" pitchFamily="34" charset="0"/>
                            <a:cs typeface="Angsana New" pitchFamily="18" charset="-34"/>
                          </a:endParaRPr>
                        </a:p>
                      </p:txBody>
                    </p:sp>
                    <p:grpSp>
                      <p:nvGrpSpPr>
                        <p:cNvPr id="31" name="Group 71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3819" y="1752"/>
                          <a:ext cx="81" cy="74"/>
                          <a:chOff x="3819" y="1752"/>
                          <a:chExt cx="81" cy="74"/>
                        </a:xfrm>
                      </p:grpSpPr>
                      <p:sp>
                        <p:nvSpPr>
                          <p:cNvPr id="32" name="Freeform 7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69" y="1814"/>
                            <a:ext cx="31" cy="6"/>
                          </a:xfrm>
                          <a:custGeom>
                            <a:avLst/>
                            <a:gdLst>
                              <a:gd name="T0" fmla="*/ 0 w 31"/>
                              <a:gd name="T1" fmla="*/ 4 h 6"/>
                              <a:gd name="T2" fmla="*/ 1 w 31"/>
                              <a:gd name="T3" fmla="*/ 4 h 6"/>
                              <a:gd name="T4" fmla="*/ 3 w 31"/>
                              <a:gd name="T5" fmla="*/ 3 h 6"/>
                              <a:gd name="T6" fmla="*/ 5 w 31"/>
                              <a:gd name="T7" fmla="*/ 2 h 6"/>
                              <a:gd name="T8" fmla="*/ 8 w 31"/>
                              <a:gd name="T9" fmla="*/ 2 h 6"/>
                              <a:gd name="T10" fmla="*/ 11 w 31"/>
                              <a:gd name="T11" fmla="*/ 1 h 6"/>
                              <a:gd name="T12" fmla="*/ 14 w 31"/>
                              <a:gd name="T13" fmla="*/ 1 h 6"/>
                              <a:gd name="T14" fmla="*/ 18 w 31"/>
                              <a:gd name="T15" fmla="*/ 1 h 6"/>
                              <a:gd name="T16" fmla="*/ 25 w 31"/>
                              <a:gd name="T17" fmla="*/ 1 h 6"/>
                              <a:gd name="T18" fmla="*/ 28 w 31"/>
                              <a:gd name="T19" fmla="*/ 0 h 6"/>
                              <a:gd name="T20" fmla="*/ 30 w 31"/>
                              <a:gd name="T21" fmla="*/ 1 h 6"/>
                              <a:gd name="T22" fmla="*/ 14 w 31"/>
                              <a:gd name="T23" fmla="*/ 2 h 6"/>
                              <a:gd name="T24" fmla="*/ 11 w 31"/>
                              <a:gd name="T25" fmla="*/ 3 h 6"/>
                              <a:gd name="T26" fmla="*/ 6 w 31"/>
                              <a:gd name="T27" fmla="*/ 4 h 6"/>
                              <a:gd name="T28" fmla="*/ 3 w 31"/>
                              <a:gd name="T29" fmla="*/ 4 h 6"/>
                              <a:gd name="T30" fmla="*/ 2 w 31"/>
                              <a:gd name="T31" fmla="*/ 5 h 6"/>
                              <a:gd name="T32" fmla="*/ 0 w 31"/>
                              <a:gd name="T33" fmla="*/ 4 h 6"/>
                              <a:gd name="T34" fmla="*/ 0 60000 65536"/>
                              <a:gd name="T35" fmla="*/ 0 60000 65536"/>
                              <a:gd name="T36" fmla="*/ 0 60000 65536"/>
                              <a:gd name="T37" fmla="*/ 0 60000 65536"/>
                              <a:gd name="T38" fmla="*/ 0 60000 65536"/>
                              <a:gd name="T39" fmla="*/ 0 60000 65536"/>
                              <a:gd name="T40" fmla="*/ 0 60000 65536"/>
                              <a:gd name="T41" fmla="*/ 0 60000 65536"/>
                              <a:gd name="T42" fmla="*/ 0 60000 65536"/>
                              <a:gd name="T43" fmla="*/ 0 60000 65536"/>
                              <a:gd name="T44" fmla="*/ 0 60000 65536"/>
                              <a:gd name="T45" fmla="*/ 0 60000 65536"/>
                              <a:gd name="T46" fmla="*/ 0 60000 65536"/>
                              <a:gd name="T47" fmla="*/ 0 60000 65536"/>
                              <a:gd name="T48" fmla="*/ 0 60000 65536"/>
                              <a:gd name="T49" fmla="*/ 0 60000 65536"/>
                              <a:gd name="T50" fmla="*/ 0 60000 65536"/>
                              <a:gd name="T51" fmla="*/ 0 w 31"/>
                              <a:gd name="T52" fmla="*/ 0 h 6"/>
                              <a:gd name="T53" fmla="*/ 31 w 31"/>
                              <a:gd name="T54" fmla="*/ 6 h 6"/>
                            </a:gdLst>
                            <a:ahLst/>
                            <a:cxnLst>
                              <a:cxn ang="T34">
                                <a:pos x="T0" y="T1"/>
                              </a:cxn>
                              <a:cxn ang="T35">
                                <a:pos x="T2" y="T3"/>
                              </a:cxn>
                              <a:cxn ang="T36">
                                <a:pos x="T4" y="T5"/>
                              </a:cxn>
                              <a:cxn ang="T37">
                                <a:pos x="T6" y="T7"/>
                              </a:cxn>
                              <a:cxn ang="T38">
                                <a:pos x="T8" y="T9"/>
                              </a:cxn>
                              <a:cxn ang="T39">
                                <a:pos x="T10" y="T11"/>
                              </a:cxn>
                              <a:cxn ang="T40">
                                <a:pos x="T12" y="T13"/>
                              </a:cxn>
                              <a:cxn ang="T41">
                                <a:pos x="T14" y="T15"/>
                              </a:cxn>
                              <a:cxn ang="T42">
                                <a:pos x="T16" y="T17"/>
                              </a:cxn>
                              <a:cxn ang="T43">
                                <a:pos x="T18" y="T19"/>
                              </a:cxn>
                              <a:cxn ang="T44">
                                <a:pos x="T20" y="T21"/>
                              </a:cxn>
                              <a:cxn ang="T45">
                                <a:pos x="T22" y="T23"/>
                              </a:cxn>
                              <a:cxn ang="T46">
                                <a:pos x="T24" y="T25"/>
                              </a:cxn>
                              <a:cxn ang="T47">
                                <a:pos x="T26" y="T27"/>
                              </a:cxn>
                              <a:cxn ang="T48">
                                <a:pos x="T28" y="T29"/>
                              </a:cxn>
                              <a:cxn ang="T49">
                                <a:pos x="T30" y="T31"/>
                              </a:cxn>
                              <a:cxn ang="T50">
                                <a:pos x="T32" y="T33"/>
                              </a:cxn>
                            </a:cxnLst>
                            <a:rect l="T51" t="T52" r="T53" b="T54"/>
                            <a:pathLst>
                              <a:path w="31" h="6">
                                <a:moveTo>
                                  <a:pt x="0" y="4"/>
                                </a:moveTo>
                                <a:lnTo>
                                  <a:pt x="1" y="4"/>
                                </a:lnTo>
                                <a:lnTo>
                                  <a:pt x="3" y="3"/>
                                </a:lnTo>
                                <a:lnTo>
                                  <a:pt x="5" y="2"/>
                                </a:lnTo>
                                <a:lnTo>
                                  <a:pt x="8" y="2"/>
                                </a:lnTo>
                                <a:lnTo>
                                  <a:pt x="11" y="1"/>
                                </a:lnTo>
                                <a:lnTo>
                                  <a:pt x="14" y="1"/>
                                </a:lnTo>
                                <a:lnTo>
                                  <a:pt x="18" y="1"/>
                                </a:lnTo>
                                <a:lnTo>
                                  <a:pt x="25" y="1"/>
                                </a:lnTo>
                                <a:lnTo>
                                  <a:pt x="28" y="0"/>
                                </a:lnTo>
                                <a:lnTo>
                                  <a:pt x="30" y="1"/>
                                </a:lnTo>
                                <a:lnTo>
                                  <a:pt x="14" y="2"/>
                                </a:lnTo>
                                <a:lnTo>
                                  <a:pt x="11" y="3"/>
                                </a:lnTo>
                                <a:lnTo>
                                  <a:pt x="6" y="4"/>
                                </a:lnTo>
                                <a:lnTo>
                                  <a:pt x="3" y="4"/>
                                </a:lnTo>
                                <a:lnTo>
                                  <a:pt x="2" y="5"/>
                                </a:lnTo>
                                <a:lnTo>
                                  <a:pt x="0" y="4"/>
                                </a:lnTo>
                              </a:path>
                            </a:pathLst>
                          </a:custGeom>
                          <a:solidFill>
                            <a:srgbClr val="804000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12700" cap="rnd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fontAlgn="base"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</a:pPr>
                            <a:endParaRPr lang="en-US" sz="2400">
                              <a:solidFill>
                                <a:prstClr val="black"/>
                              </a:solidFill>
                              <a:latin typeface="Arial" pitchFamily="34" charset="0"/>
                              <a:cs typeface="Angsana New" pitchFamily="18" charset="-34"/>
                            </a:endParaRPr>
                          </a:p>
                        </p:txBody>
                      </p:sp>
                      <p:grpSp>
                        <p:nvGrpSpPr>
                          <p:cNvPr id="33" name="Group 73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3819" y="1752"/>
                            <a:ext cx="76" cy="74"/>
                            <a:chOff x="3819" y="1752"/>
                            <a:chExt cx="76" cy="74"/>
                          </a:xfrm>
                        </p:grpSpPr>
                        <p:sp>
                          <p:nvSpPr>
                            <p:cNvPr id="48" name="Freeform 7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62" y="1752"/>
                              <a:ext cx="33" cy="10"/>
                            </a:xfrm>
                            <a:custGeom>
                              <a:avLst/>
                              <a:gdLst>
                                <a:gd name="T0" fmla="*/ 3 w 33"/>
                                <a:gd name="T1" fmla="*/ 7 h 10"/>
                                <a:gd name="T2" fmla="*/ 0 w 33"/>
                                <a:gd name="T3" fmla="*/ 9 h 10"/>
                                <a:gd name="T4" fmla="*/ 4 w 33"/>
                                <a:gd name="T5" fmla="*/ 9 h 10"/>
                                <a:gd name="T6" fmla="*/ 7 w 33"/>
                                <a:gd name="T7" fmla="*/ 7 h 10"/>
                                <a:gd name="T8" fmla="*/ 11 w 33"/>
                                <a:gd name="T9" fmla="*/ 5 h 10"/>
                                <a:gd name="T10" fmla="*/ 16 w 33"/>
                                <a:gd name="T11" fmla="*/ 4 h 10"/>
                                <a:gd name="T12" fmla="*/ 32 w 33"/>
                                <a:gd name="T13" fmla="*/ 0 h 10"/>
                                <a:gd name="T14" fmla="*/ 13 w 33"/>
                                <a:gd name="T15" fmla="*/ 3 h 10"/>
                                <a:gd name="T16" fmla="*/ 7 w 33"/>
                                <a:gd name="T17" fmla="*/ 5 h 10"/>
                                <a:gd name="T18" fmla="*/ 3 w 33"/>
                                <a:gd name="T19" fmla="*/ 7 h 10"/>
                                <a:gd name="T20" fmla="*/ 0 60000 65536"/>
                                <a:gd name="T21" fmla="*/ 0 60000 65536"/>
                                <a:gd name="T22" fmla="*/ 0 60000 65536"/>
                                <a:gd name="T23" fmla="*/ 0 60000 65536"/>
                                <a:gd name="T24" fmla="*/ 0 60000 65536"/>
                                <a:gd name="T25" fmla="*/ 0 60000 65536"/>
                                <a:gd name="T26" fmla="*/ 0 60000 65536"/>
                                <a:gd name="T27" fmla="*/ 0 60000 65536"/>
                                <a:gd name="T28" fmla="*/ 0 60000 65536"/>
                                <a:gd name="T29" fmla="*/ 0 60000 65536"/>
                                <a:gd name="T30" fmla="*/ 0 w 33"/>
                                <a:gd name="T31" fmla="*/ 0 h 10"/>
                                <a:gd name="T32" fmla="*/ 33 w 33"/>
                                <a:gd name="T33" fmla="*/ 10 h 10"/>
                              </a:gdLst>
                              <a:ahLst/>
                              <a:cxnLst>
                                <a:cxn ang="T20">
                                  <a:pos x="T0" y="T1"/>
                                </a:cxn>
                                <a:cxn ang="T21">
                                  <a:pos x="T2" y="T3"/>
                                </a:cxn>
                                <a:cxn ang="T22">
                                  <a:pos x="T4" y="T5"/>
                                </a:cxn>
                                <a:cxn ang="T23">
                                  <a:pos x="T6" y="T7"/>
                                </a:cxn>
                                <a:cxn ang="T24">
                                  <a:pos x="T8" y="T9"/>
                                </a:cxn>
                                <a:cxn ang="T25">
                                  <a:pos x="T10" y="T11"/>
                                </a:cxn>
                                <a:cxn ang="T26">
                                  <a:pos x="T12" y="T13"/>
                                </a:cxn>
                                <a:cxn ang="T27">
                                  <a:pos x="T14" y="T15"/>
                                </a:cxn>
                                <a:cxn ang="T28">
                                  <a:pos x="T16" y="T17"/>
                                </a:cxn>
                                <a:cxn ang="T29">
                                  <a:pos x="T18" y="T19"/>
                                </a:cxn>
                              </a:cxnLst>
                              <a:rect l="T30" t="T31" r="T32" b="T33"/>
                              <a:pathLst>
                                <a:path w="33" h="10">
                                  <a:moveTo>
                                    <a:pt x="3" y="7"/>
                                  </a:moveTo>
                                  <a:lnTo>
                                    <a:pt x="0" y="9"/>
                                  </a:lnTo>
                                  <a:lnTo>
                                    <a:pt x="4" y="9"/>
                                  </a:lnTo>
                                  <a:lnTo>
                                    <a:pt x="7" y="7"/>
                                  </a:lnTo>
                                  <a:lnTo>
                                    <a:pt x="11" y="5"/>
                                  </a:lnTo>
                                  <a:lnTo>
                                    <a:pt x="16" y="4"/>
                                  </a:lnTo>
                                  <a:lnTo>
                                    <a:pt x="32" y="0"/>
                                  </a:lnTo>
                                  <a:lnTo>
                                    <a:pt x="13" y="3"/>
                                  </a:lnTo>
                                  <a:lnTo>
                                    <a:pt x="7" y="5"/>
                                  </a:lnTo>
                                  <a:lnTo>
                                    <a:pt x="3" y="7"/>
                                  </a:lnTo>
                                </a:path>
                              </a:pathLst>
                            </a:custGeom>
                            <a:solidFill>
                              <a:srgbClr val="402000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12700" cap="rnd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fontAlgn="base">
                                <a:spcBef>
                                  <a:spcPct val="0"/>
                                </a:spcBef>
                                <a:spcAft>
                                  <a:spcPct val="0"/>
                                </a:spcAft>
                              </a:pPr>
                              <a:endParaRPr lang="en-US" sz="2400">
                                <a:solidFill>
                                  <a:prstClr val="black"/>
                                </a:solidFill>
                                <a:latin typeface="Arial" pitchFamily="34" charset="0"/>
                                <a:cs typeface="Angsana New" pitchFamily="18" charset="-34"/>
                              </a:endParaRPr>
                            </a:p>
                          </p:txBody>
                        </p:sp>
                        <p:sp>
                          <p:nvSpPr>
                            <p:cNvPr id="49" name="Freeform 7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19" y="1768"/>
                              <a:ext cx="23" cy="2"/>
                            </a:xfrm>
                            <a:custGeom>
                              <a:avLst/>
                              <a:gdLst>
                                <a:gd name="T0" fmla="*/ 19 w 23"/>
                                <a:gd name="T1" fmla="*/ 1 h 2"/>
                                <a:gd name="T2" fmla="*/ 22 w 23"/>
                                <a:gd name="T3" fmla="*/ 1 h 2"/>
                                <a:gd name="T4" fmla="*/ 21 w 23"/>
                                <a:gd name="T5" fmla="*/ 0 h 2"/>
                                <a:gd name="T6" fmla="*/ 18 w 23"/>
                                <a:gd name="T7" fmla="*/ 1 h 2"/>
                                <a:gd name="T8" fmla="*/ 11 w 23"/>
                                <a:gd name="T9" fmla="*/ 0 h 2"/>
                                <a:gd name="T10" fmla="*/ 0 w 23"/>
                                <a:gd name="T11" fmla="*/ 0 h 2"/>
                                <a:gd name="T12" fmla="*/ 11 w 23"/>
                                <a:gd name="T13" fmla="*/ 1 h 2"/>
                                <a:gd name="T14" fmla="*/ 16 w 23"/>
                                <a:gd name="T15" fmla="*/ 1 h 2"/>
                                <a:gd name="T16" fmla="*/ 19 w 23"/>
                                <a:gd name="T17" fmla="*/ 1 h 2"/>
                                <a:gd name="T18" fmla="*/ 0 60000 65536"/>
                                <a:gd name="T19" fmla="*/ 0 60000 65536"/>
                                <a:gd name="T20" fmla="*/ 0 60000 65536"/>
                                <a:gd name="T21" fmla="*/ 0 60000 65536"/>
                                <a:gd name="T22" fmla="*/ 0 60000 65536"/>
                                <a:gd name="T23" fmla="*/ 0 60000 65536"/>
                                <a:gd name="T24" fmla="*/ 0 60000 65536"/>
                                <a:gd name="T25" fmla="*/ 0 60000 65536"/>
                                <a:gd name="T26" fmla="*/ 0 60000 65536"/>
                                <a:gd name="T27" fmla="*/ 0 w 23"/>
                                <a:gd name="T28" fmla="*/ 0 h 2"/>
                                <a:gd name="T29" fmla="*/ 23 w 23"/>
                                <a:gd name="T30" fmla="*/ 2 h 2"/>
                              </a:gdLst>
                              <a:ahLst/>
                              <a:cxnLst>
                                <a:cxn ang="T18">
                                  <a:pos x="T0" y="T1"/>
                                </a:cxn>
                                <a:cxn ang="T19">
                                  <a:pos x="T2" y="T3"/>
                                </a:cxn>
                                <a:cxn ang="T20">
                                  <a:pos x="T4" y="T5"/>
                                </a:cxn>
                                <a:cxn ang="T21">
                                  <a:pos x="T6" y="T7"/>
                                </a:cxn>
                                <a:cxn ang="T22">
                                  <a:pos x="T8" y="T9"/>
                                </a:cxn>
                                <a:cxn ang="T23">
                                  <a:pos x="T10" y="T11"/>
                                </a:cxn>
                                <a:cxn ang="T24">
                                  <a:pos x="T12" y="T13"/>
                                </a:cxn>
                                <a:cxn ang="T25">
                                  <a:pos x="T14" y="T15"/>
                                </a:cxn>
                                <a:cxn ang="T26">
                                  <a:pos x="T16" y="T17"/>
                                </a:cxn>
                              </a:cxnLst>
                              <a:rect l="T27" t="T28" r="T29" b="T30"/>
                              <a:pathLst>
                                <a:path w="23" h="2">
                                  <a:moveTo>
                                    <a:pt x="19" y="1"/>
                                  </a:moveTo>
                                  <a:lnTo>
                                    <a:pt x="22" y="1"/>
                                  </a:lnTo>
                                  <a:lnTo>
                                    <a:pt x="21" y="0"/>
                                  </a:lnTo>
                                  <a:lnTo>
                                    <a:pt x="18" y="1"/>
                                  </a:lnTo>
                                  <a:lnTo>
                                    <a:pt x="11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11" y="1"/>
                                  </a:lnTo>
                                  <a:lnTo>
                                    <a:pt x="16" y="1"/>
                                  </a:lnTo>
                                  <a:lnTo>
                                    <a:pt x="19" y="1"/>
                                  </a:lnTo>
                                </a:path>
                              </a:pathLst>
                            </a:custGeom>
                            <a:solidFill>
                              <a:srgbClr val="402000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12700" cap="rnd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fontAlgn="base">
                                <a:spcBef>
                                  <a:spcPct val="0"/>
                                </a:spcBef>
                                <a:spcAft>
                                  <a:spcPct val="0"/>
                                </a:spcAft>
                              </a:pPr>
                              <a:endParaRPr lang="en-US" sz="2400">
                                <a:solidFill>
                                  <a:prstClr val="black"/>
                                </a:solidFill>
                                <a:latin typeface="Arial" pitchFamily="34" charset="0"/>
                                <a:cs typeface="Angsana New" pitchFamily="18" charset="-34"/>
                              </a:endParaRPr>
                            </a:p>
                          </p:txBody>
                        </p:sp>
                        <p:sp>
                          <p:nvSpPr>
                            <p:cNvPr id="50" name="Freeform 7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61" y="1801"/>
                              <a:ext cx="18" cy="3"/>
                            </a:xfrm>
                            <a:custGeom>
                              <a:avLst/>
                              <a:gdLst>
                                <a:gd name="T0" fmla="*/ 0 w 18"/>
                                <a:gd name="T1" fmla="*/ 1 h 3"/>
                                <a:gd name="T2" fmla="*/ 5 w 18"/>
                                <a:gd name="T3" fmla="*/ 1 h 3"/>
                                <a:gd name="T4" fmla="*/ 8 w 18"/>
                                <a:gd name="T5" fmla="*/ 1 h 3"/>
                                <a:gd name="T6" fmla="*/ 11 w 18"/>
                                <a:gd name="T7" fmla="*/ 1 h 3"/>
                                <a:gd name="T8" fmla="*/ 13 w 18"/>
                                <a:gd name="T9" fmla="*/ 0 h 3"/>
                                <a:gd name="T10" fmla="*/ 17 w 18"/>
                                <a:gd name="T11" fmla="*/ 0 h 3"/>
                                <a:gd name="T12" fmla="*/ 16 w 18"/>
                                <a:gd name="T13" fmla="*/ 0 h 3"/>
                                <a:gd name="T14" fmla="*/ 13 w 18"/>
                                <a:gd name="T15" fmla="*/ 1 h 3"/>
                                <a:gd name="T16" fmla="*/ 12 w 18"/>
                                <a:gd name="T17" fmla="*/ 2 h 3"/>
                                <a:gd name="T18" fmla="*/ 11 w 18"/>
                                <a:gd name="T19" fmla="*/ 2 h 3"/>
                                <a:gd name="T20" fmla="*/ 8 w 18"/>
                                <a:gd name="T21" fmla="*/ 2 h 3"/>
                                <a:gd name="T22" fmla="*/ 6 w 18"/>
                                <a:gd name="T23" fmla="*/ 2 h 3"/>
                                <a:gd name="T24" fmla="*/ 0 w 18"/>
                                <a:gd name="T25" fmla="*/ 1 h 3"/>
                                <a:gd name="T26" fmla="*/ 0 60000 65536"/>
                                <a:gd name="T27" fmla="*/ 0 60000 65536"/>
                                <a:gd name="T28" fmla="*/ 0 60000 65536"/>
                                <a:gd name="T29" fmla="*/ 0 60000 65536"/>
                                <a:gd name="T30" fmla="*/ 0 60000 65536"/>
                                <a:gd name="T31" fmla="*/ 0 60000 65536"/>
                                <a:gd name="T32" fmla="*/ 0 60000 65536"/>
                                <a:gd name="T33" fmla="*/ 0 60000 65536"/>
                                <a:gd name="T34" fmla="*/ 0 60000 65536"/>
                                <a:gd name="T35" fmla="*/ 0 60000 65536"/>
                                <a:gd name="T36" fmla="*/ 0 60000 65536"/>
                                <a:gd name="T37" fmla="*/ 0 60000 65536"/>
                                <a:gd name="T38" fmla="*/ 0 60000 65536"/>
                                <a:gd name="T39" fmla="*/ 0 w 18"/>
                                <a:gd name="T40" fmla="*/ 0 h 3"/>
                                <a:gd name="T41" fmla="*/ 18 w 18"/>
                                <a:gd name="T42" fmla="*/ 3 h 3"/>
                              </a:gdLst>
                              <a:ahLst/>
                              <a:cxnLst>
                                <a:cxn ang="T26">
                                  <a:pos x="T0" y="T1"/>
                                </a:cxn>
                                <a:cxn ang="T27">
                                  <a:pos x="T2" y="T3"/>
                                </a:cxn>
                                <a:cxn ang="T28">
                                  <a:pos x="T4" y="T5"/>
                                </a:cxn>
                                <a:cxn ang="T29">
                                  <a:pos x="T6" y="T7"/>
                                </a:cxn>
                                <a:cxn ang="T30">
                                  <a:pos x="T8" y="T9"/>
                                </a:cxn>
                                <a:cxn ang="T31">
                                  <a:pos x="T10" y="T11"/>
                                </a:cxn>
                                <a:cxn ang="T32">
                                  <a:pos x="T12" y="T13"/>
                                </a:cxn>
                                <a:cxn ang="T33">
                                  <a:pos x="T14" y="T15"/>
                                </a:cxn>
                                <a:cxn ang="T34">
                                  <a:pos x="T16" y="T17"/>
                                </a:cxn>
                                <a:cxn ang="T35">
                                  <a:pos x="T18" y="T19"/>
                                </a:cxn>
                                <a:cxn ang="T36">
                                  <a:pos x="T20" y="T21"/>
                                </a:cxn>
                                <a:cxn ang="T37">
                                  <a:pos x="T22" y="T23"/>
                                </a:cxn>
                                <a:cxn ang="T38">
                                  <a:pos x="T24" y="T25"/>
                                </a:cxn>
                              </a:cxnLst>
                              <a:rect l="T39" t="T40" r="T41" b="T42"/>
                              <a:pathLst>
                                <a:path w="18" h="3">
                                  <a:moveTo>
                                    <a:pt x="0" y="1"/>
                                  </a:moveTo>
                                  <a:lnTo>
                                    <a:pt x="5" y="1"/>
                                  </a:lnTo>
                                  <a:lnTo>
                                    <a:pt x="8" y="1"/>
                                  </a:lnTo>
                                  <a:lnTo>
                                    <a:pt x="11" y="1"/>
                                  </a:lnTo>
                                  <a:lnTo>
                                    <a:pt x="13" y="0"/>
                                  </a:lnTo>
                                  <a:lnTo>
                                    <a:pt x="17" y="0"/>
                                  </a:lnTo>
                                  <a:lnTo>
                                    <a:pt x="16" y="0"/>
                                  </a:lnTo>
                                  <a:lnTo>
                                    <a:pt x="13" y="1"/>
                                  </a:lnTo>
                                  <a:lnTo>
                                    <a:pt x="12" y="2"/>
                                  </a:lnTo>
                                  <a:lnTo>
                                    <a:pt x="11" y="2"/>
                                  </a:lnTo>
                                  <a:lnTo>
                                    <a:pt x="8" y="2"/>
                                  </a:lnTo>
                                  <a:lnTo>
                                    <a:pt x="6" y="2"/>
                                  </a:lnTo>
                                  <a:lnTo>
                                    <a:pt x="0" y="1"/>
                                  </a:lnTo>
                                </a:path>
                              </a:pathLst>
                            </a:custGeom>
                            <a:solidFill>
                              <a:srgbClr val="402000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12700" cap="rnd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fontAlgn="base">
                                <a:spcBef>
                                  <a:spcPct val="0"/>
                                </a:spcBef>
                                <a:spcAft>
                                  <a:spcPct val="0"/>
                                </a:spcAft>
                              </a:pPr>
                              <a:endParaRPr lang="en-US" sz="2400">
                                <a:solidFill>
                                  <a:prstClr val="black"/>
                                </a:solidFill>
                                <a:latin typeface="Arial" pitchFamily="34" charset="0"/>
                                <a:cs typeface="Angsana New" pitchFamily="18" charset="-34"/>
                              </a:endParaRPr>
                            </a:p>
                          </p:txBody>
                        </p:sp>
                        <p:sp>
                          <p:nvSpPr>
                            <p:cNvPr id="51" name="Freeform 7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80" y="1822"/>
                              <a:ext cx="7" cy="4"/>
                            </a:xfrm>
                            <a:custGeom>
                              <a:avLst/>
                              <a:gdLst>
                                <a:gd name="T0" fmla="*/ 0 w 7"/>
                                <a:gd name="T1" fmla="*/ 1 h 4"/>
                                <a:gd name="T2" fmla="*/ 2 w 7"/>
                                <a:gd name="T3" fmla="*/ 1 h 4"/>
                                <a:gd name="T4" fmla="*/ 4 w 7"/>
                                <a:gd name="T5" fmla="*/ 1 h 4"/>
                                <a:gd name="T6" fmla="*/ 6 w 7"/>
                                <a:gd name="T7" fmla="*/ 3 h 4"/>
                                <a:gd name="T8" fmla="*/ 4 w 7"/>
                                <a:gd name="T9" fmla="*/ 1 h 4"/>
                                <a:gd name="T10" fmla="*/ 2 w 7"/>
                                <a:gd name="T11" fmla="*/ 0 h 4"/>
                                <a:gd name="T12" fmla="*/ 0 w 7"/>
                                <a:gd name="T13" fmla="*/ 1 h 4"/>
                                <a:gd name="T14" fmla="*/ 0 60000 65536"/>
                                <a:gd name="T15" fmla="*/ 0 60000 65536"/>
                                <a:gd name="T16" fmla="*/ 0 60000 65536"/>
                                <a:gd name="T17" fmla="*/ 0 60000 65536"/>
                                <a:gd name="T18" fmla="*/ 0 60000 65536"/>
                                <a:gd name="T19" fmla="*/ 0 60000 65536"/>
                                <a:gd name="T20" fmla="*/ 0 60000 65536"/>
                                <a:gd name="T21" fmla="*/ 0 w 7"/>
                                <a:gd name="T22" fmla="*/ 0 h 4"/>
                                <a:gd name="T23" fmla="*/ 7 w 7"/>
                                <a:gd name="T24" fmla="*/ 4 h 4"/>
                              </a:gdLst>
                              <a:ahLst/>
                              <a:cxnLst>
                                <a:cxn ang="T14">
                                  <a:pos x="T0" y="T1"/>
                                </a:cxn>
                                <a:cxn ang="T15">
                                  <a:pos x="T2" y="T3"/>
                                </a:cxn>
                                <a:cxn ang="T16">
                                  <a:pos x="T4" y="T5"/>
                                </a:cxn>
                                <a:cxn ang="T17">
                                  <a:pos x="T6" y="T7"/>
                                </a:cxn>
                                <a:cxn ang="T18">
                                  <a:pos x="T8" y="T9"/>
                                </a:cxn>
                                <a:cxn ang="T19">
                                  <a:pos x="T10" y="T11"/>
                                </a:cxn>
                                <a:cxn ang="T20">
                                  <a:pos x="T12" y="T13"/>
                                </a:cxn>
                              </a:cxnLst>
                              <a:rect l="T21" t="T22" r="T23" b="T24"/>
                              <a:pathLst>
                                <a:path w="7" h="4">
                                  <a:moveTo>
                                    <a:pt x="0" y="1"/>
                                  </a:moveTo>
                                  <a:lnTo>
                                    <a:pt x="2" y="1"/>
                                  </a:lnTo>
                                  <a:lnTo>
                                    <a:pt x="4" y="1"/>
                                  </a:lnTo>
                                  <a:lnTo>
                                    <a:pt x="6" y="3"/>
                                  </a:lnTo>
                                  <a:lnTo>
                                    <a:pt x="4" y="1"/>
                                  </a:lnTo>
                                  <a:lnTo>
                                    <a:pt x="2" y="0"/>
                                  </a:lnTo>
                                  <a:lnTo>
                                    <a:pt x="0" y="1"/>
                                  </a:lnTo>
                                </a:path>
                              </a:pathLst>
                            </a:custGeom>
                            <a:solidFill>
                              <a:srgbClr val="402000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12700" cap="rnd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fontAlgn="base">
                                <a:spcBef>
                                  <a:spcPct val="0"/>
                                </a:spcBef>
                                <a:spcAft>
                                  <a:spcPct val="0"/>
                                </a:spcAft>
                              </a:pPr>
                              <a:endParaRPr lang="en-US" sz="2400">
                                <a:solidFill>
                                  <a:prstClr val="black"/>
                                </a:solidFill>
                                <a:latin typeface="Arial" pitchFamily="34" charset="0"/>
                                <a:cs typeface="Angsana New" pitchFamily="18" charset="-34"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34" name="Group 78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3873" y="1812"/>
                            <a:ext cx="8" cy="13"/>
                            <a:chOff x="3873" y="1812"/>
                            <a:chExt cx="8" cy="13"/>
                          </a:xfrm>
                        </p:grpSpPr>
                        <p:sp>
                          <p:nvSpPr>
                            <p:cNvPr id="46" name="Freeform 7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73" y="1821"/>
                              <a:ext cx="4" cy="4"/>
                            </a:xfrm>
                            <a:custGeom>
                              <a:avLst/>
                              <a:gdLst>
                                <a:gd name="T0" fmla="*/ 0 w 4"/>
                                <a:gd name="T1" fmla="*/ 1 h 4"/>
                                <a:gd name="T2" fmla="*/ 1 w 4"/>
                                <a:gd name="T3" fmla="*/ 0 h 4"/>
                                <a:gd name="T4" fmla="*/ 3 w 4"/>
                                <a:gd name="T5" fmla="*/ 1 h 4"/>
                                <a:gd name="T6" fmla="*/ 3 w 4"/>
                                <a:gd name="T7" fmla="*/ 3 h 4"/>
                                <a:gd name="T8" fmla="*/ 1 w 4"/>
                                <a:gd name="T9" fmla="*/ 3 h 4"/>
                                <a:gd name="T10" fmla="*/ 0 w 4"/>
                                <a:gd name="T11" fmla="*/ 1 h 4"/>
                                <a:gd name="T12" fmla="*/ 0 60000 65536"/>
                                <a:gd name="T13" fmla="*/ 0 60000 65536"/>
                                <a:gd name="T14" fmla="*/ 0 60000 65536"/>
                                <a:gd name="T15" fmla="*/ 0 60000 65536"/>
                                <a:gd name="T16" fmla="*/ 0 60000 65536"/>
                                <a:gd name="T17" fmla="*/ 0 60000 65536"/>
                                <a:gd name="T18" fmla="*/ 0 w 4"/>
                                <a:gd name="T19" fmla="*/ 0 h 4"/>
                                <a:gd name="T20" fmla="*/ 4 w 4"/>
                                <a:gd name="T21" fmla="*/ 4 h 4"/>
                              </a:gdLst>
                              <a:ahLst/>
                              <a:cxnLst>
                                <a:cxn ang="T12">
                                  <a:pos x="T0" y="T1"/>
                                </a:cxn>
                                <a:cxn ang="T13">
                                  <a:pos x="T2" y="T3"/>
                                </a:cxn>
                                <a:cxn ang="T14">
                                  <a:pos x="T4" y="T5"/>
                                </a:cxn>
                                <a:cxn ang="T15">
                                  <a:pos x="T6" y="T7"/>
                                </a:cxn>
                                <a:cxn ang="T16">
                                  <a:pos x="T8" y="T9"/>
                                </a:cxn>
                                <a:cxn ang="T17">
                                  <a:pos x="T10" y="T11"/>
                                </a:cxn>
                              </a:cxnLst>
                              <a:rect l="T18" t="T19" r="T20" b="T21"/>
                              <a:pathLst>
                                <a:path w="4" h="4">
                                  <a:moveTo>
                                    <a:pt x="0" y="1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3" y="1"/>
                                  </a:lnTo>
                                  <a:lnTo>
                                    <a:pt x="3" y="3"/>
                                  </a:lnTo>
                                  <a:lnTo>
                                    <a:pt x="1" y="3"/>
                                  </a:lnTo>
                                  <a:lnTo>
                                    <a:pt x="0" y="1"/>
                                  </a:lnTo>
                                </a:path>
                              </a:pathLst>
                            </a:custGeom>
                            <a:solidFill>
                              <a:srgbClr val="FFE0C0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12700" cap="rnd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fontAlgn="base">
                                <a:spcBef>
                                  <a:spcPct val="0"/>
                                </a:spcBef>
                                <a:spcAft>
                                  <a:spcPct val="0"/>
                                </a:spcAft>
                              </a:pPr>
                              <a:endParaRPr lang="en-US" sz="2400">
                                <a:solidFill>
                                  <a:prstClr val="black"/>
                                </a:solidFill>
                                <a:latin typeface="Arial" pitchFamily="34" charset="0"/>
                                <a:cs typeface="Angsana New" pitchFamily="18" charset="-34"/>
                              </a:endParaRPr>
                            </a:p>
                          </p:txBody>
                        </p:sp>
                        <p:sp>
                          <p:nvSpPr>
                            <p:cNvPr id="47" name="Freeform 8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80" y="1812"/>
                              <a:ext cx="1" cy="5"/>
                            </a:xfrm>
                            <a:custGeom>
                              <a:avLst/>
                              <a:gdLst>
                                <a:gd name="T0" fmla="*/ 0 w 1"/>
                                <a:gd name="T1" fmla="*/ 4 h 5"/>
                                <a:gd name="T2" fmla="*/ 0 w 1"/>
                                <a:gd name="T3" fmla="*/ 4 h 5"/>
                                <a:gd name="T4" fmla="*/ 0 w 1"/>
                                <a:gd name="T5" fmla="*/ 3 h 5"/>
                                <a:gd name="T6" fmla="*/ 0 w 1"/>
                                <a:gd name="T7" fmla="*/ 0 h 5"/>
                                <a:gd name="T8" fmla="*/ 0 w 1"/>
                                <a:gd name="T9" fmla="*/ 0 h 5"/>
                                <a:gd name="T10" fmla="*/ 0 w 1"/>
                                <a:gd name="T11" fmla="*/ 4 h 5"/>
                                <a:gd name="T12" fmla="*/ 0 60000 65536"/>
                                <a:gd name="T13" fmla="*/ 0 60000 65536"/>
                                <a:gd name="T14" fmla="*/ 0 60000 65536"/>
                                <a:gd name="T15" fmla="*/ 0 60000 65536"/>
                                <a:gd name="T16" fmla="*/ 0 60000 65536"/>
                                <a:gd name="T17" fmla="*/ 0 60000 65536"/>
                                <a:gd name="T18" fmla="*/ 0 w 1"/>
                                <a:gd name="T19" fmla="*/ 0 h 5"/>
                                <a:gd name="T20" fmla="*/ 1 w 1"/>
                                <a:gd name="T21" fmla="*/ 5 h 5"/>
                              </a:gdLst>
                              <a:ahLst/>
                              <a:cxnLst>
                                <a:cxn ang="T12">
                                  <a:pos x="T0" y="T1"/>
                                </a:cxn>
                                <a:cxn ang="T13">
                                  <a:pos x="T2" y="T3"/>
                                </a:cxn>
                                <a:cxn ang="T14">
                                  <a:pos x="T4" y="T5"/>
                                </a:cxn>
                                <a:cxn ang="T15">
                                  <a:pos x="T6" y="T7"/>
                                </a:cxn>
                                <a:cxn ang="T16">
                                  <a:pos x="T8" y="T9"/>
                                </a:cxn>
                                <a:cxn ang="T17">
                                  <a:pos x="T10" y="T11"/>
                                </a:cxn>
                              </a:cxnLst>
                              <a:rect l="T18" t="T19" r="T20" b="T21"/>
                              <a:pathLst>
                                <a:path w="1" h="5">
                                  <a:moveTo>
                                    <a:pt x="0" y="4"/>
                                  </a:moveTo>
                                  <a:lnTo>
                                    <a:pt x="0" y="4"/>
                                  </a:lnTo>
                                  <a:lnTo>
                                    <a:pt x="0" y="3"/>
                                  </a:lnTo>
                                  <a:lnTo>
                                    <a:pt x="0" y="0"/>
                                  </a:lnTo>
                                  <a:lnTo>
                                    <a:pt x="0" y="4"/>
                                  </a:lnTo>
                                </a:path>
                              </a:pathLst>
                            </a:custGeom>
                            <a:solidFill>
                              <a:srgbClr val="FFE0C0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12700" cap="rnd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fontAlgn="base">
                                <a:spcBef>
                                  <a:spcPct val="0"/>
                                </a:spcBef>
                                <a:spcAft>
                                  <a:spcPct val="0"/>
                                </a:spcAft>
                              </a:pPr>
                              <a:endParaRPr lang="en-US" sz="2400">
                                <a:solidFill>
                                  <a:prstClr val="black"/>
                                </a:solidFill>
                                <a:latin typeface="Arial" pitchFamily="34" charset="0"/>
                                <a:cs typeface="Angsana New" pitchFamily="18" charset="-34"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35" name="Group 81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3824" y="1764"/>
                            <a:ext cx="76" cy="25"/>
                            <a:chOff x="3824" y="1764"/>
                            <a:chExt cx="76" cy="25"/>
                          </a:xfrm>
                        </p:grpSpPr>
                        <p:grpSp>
                          <p:nvGrpSpPr>
                            <p:cNvPr id="36" name="Group 82"/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3824" y="1779"/>
                              <a:ext cx="29" cy="10"/>
                              <a:chOff x="3824" y="1779"/>
                              <a:chExt cx="29" cy="10"/>
                            </a:xfrm>
                          </p:grpSpPr>
                          <p:sp>
                            <p:nvSpPr>
                              <p:cNvPr id="42" name="Freeform 83"/>
                              <p:cNvSpPr>
                                <a:spLocks/>
                              </p:cNvSpPr>
                              <p:nvPr/>
                            </p:nvSpPr>
                            <p:spPr bwMode="auto">
                              <a:xfrm>
                                <a:off x="3824" y="1779"/>
                                <a:ext cx="29" cy="10"/>
                              </a:xfrm>
                              <a:custGeom>
                                <a:avLst/>
                                <a:gdLst>
                                  <a:gd name="T0" fmla="*/ 0 w 29"/>
                                  <a:gd name="T1" fmla="*/ 5 h 10"/>
                                  <a:gd name="T2" fmla="*/ 7 w 29"/>
                                  <a:gd name="T3" fmla="*/ 7 h 10"/>
                                  <a:gd name="T4" fmla="*/ 10 w 29"/>
                                  <a:gd name="T5" fmla="*/ 9 h 10"/>
                                  <a:gd name="T6" fmla="*/ 15 w 29"/>
                                  <a:gd name="T7" fmla="*/ 9 h 10"/>
                                  <a:gd name="T8" fmla="*/ 21 w 29"/>
                                  <a:gd name="T9" fmla="*/ 8 h 10"/>
                                  <a:gd name="T10" fmla="*/ 22 w 29"/>
                                  <a:gd name="T11" fmla="*/ 4 h 10"/>
                                  <a:gd name="T12" fmla="*/ 28 w 29"/>
                                  <a:gd name="T13" fmla="*/ 2 h 10"/>
                                  <a:gd name="T14" fmla="*/ 18 w 29"/>
                                  <a:gd name="T15" fmla="*/ 0 h 10"/>
                                  <a:gd name="T16" fmla="*/ 12 w 29"/>
                                  <a:gd name="T17" fmla="*/ 0 h 10"/>
                                  <a:gd name="T18" fmla="*/ 7 w 29"/>
                                  <a:gd name="T19" fmla="*/ 3 h 10"/>
                                  <a:gd name="T20" fmla="*/ 0 w 29"/>
                                  <a:gd name="T21" fmla="*/ 5 h 10"/>
                                  <a:gd name="T22" fmla="*/ 0 60000 65536"/>
                                  <a:gd name="T23" fmla="*/ 0 60000 65536"/>
                                  <a:gd name="T24" fmla="*/ 0 60000 65536"/>
                                  <a:gd name="T25" fmla="*/ 0 60000 65536"/>
                                  <a:gd name="T26" fmla="*/ 0 60000 65536"/>
                                  <a:gd name="T27" fmla="*/ 0 60000 65536"/>
                                  <a:gd name="T28" fmla="*/ 0 60000 65536"/>
                                  <a:gd name="T29" fmla="*/ 0 60000 65536"/>
                                  <a:gd name="T30" fmla="*/ 0 60000 65536"/>
                                  <a:gd name="T31" fmla="*/ 0 60000 65536"/>
                                  <a:gd name="T32" fmla="*/ 0 60000 65536"/>
                                  <a:gd name="T33" fmla="*/ 0 w 29"/>
                                  <a:gd name="T34" fmla="*/ 0 h 10"/>
                                  <a:gd name="T35" fmla="*/ 29 w 29"/>
                                  <a:gd name="T36" fmla="*/ 10 h 10"/>
                                </a:gdLst>
                                <a:ahLst/>
                                <a:cxnLst>
                                  <a:cxn ang="T22">
                                    <a:pos x="T0" y="T1"/>
                                  </a:cxn>
                                  <a:cxn ang="T23">
                                    <a:pos x="T2" y="T3"/>
                                  </a:cxn>
                                  <a:cxn ang="T24">
                                    <a:pos x="T4" y="T5"/>
                                  </a:cxn>
                                  <a:cxn ang="T25">
                                    <a:pos x="T6" y="T7"/>
                                  </a:cxn>
                                  <a:cxn ang="T26">
                                    <a:pos x="T8" y="T9"/>
                                  </a:cxn>
                                  <a:cxn ang="T27">
                                    <a:pos x="T10" y="T11"/>
                                  </a:cxn>
                                  <a:cxn ang="T28">
                                    <a:pos x="T12" y="T13"/>
                                  </a:cxn>
                                  <a:cxn ang="T29">
                                    <a:pos x="T14" y="T15"/>
                                  </a:cxn>
                                  <a:cxn ang="T30">
                                    <a:pos x="T16" y="T17"/>
                                  </a:cxn>
                                  <a:cxn ang="T31">
                                    <a:pos x="T18" y="T19"/>
                                  </a:cxn>
                                  <a:cxn ang="T32">
                                    <a:pos x="T20" y="T21"/>
                                  </a:cxn>
                                </a:cxnLst>
                                <a:rect l="T33" t="T34" r="T35" b="T36"/>
                                <a:pathLst>
                                  <a:path w="29" h="10">
                                    <a:moveTo>
                                      <a:pt x="0" y="5"/>
                                    </a:moveTo>
                                    <a:lnTo>
                                      <a:pt x="7" y="7"/>
                                    </a:lnTo>
                                    <a:lnTo>
                                      <a:pt x="10" y="9"/>
                                    </a:lnTo>
                                    <a:lnTo>
                                      <a:pt x="15" y="9"/>
                                    </a:lnTo>
                                    <a:lnTo>
                                      <a:pt x="21" y="8"/>
                                    </a:lnTo>
                                    <a:lnTo>
                                      <a:pt x="22" y="4"/>
                                    </a:lnTo>
                                    <a:lnTo>
                                      <a:pt x="28" y="2"/>
                                    </a:lnTo>
                                    <a:lnTo>
                                      <a:pt x="18" y="0"/>
                                    </a:lnTo>
                                    <a:lnTo>
                                      <a:pt x="12" y="0"/>
                                    </a:lnTo>
                                    <a:lnTo>
                                      <a:pt x="7" y="3"/>
                                    </a:lnTo>
                                    <a:lnTo>
                                      <a:pt x="0" y="5"/>
                                    </a:lnTo>
                                  </a:path>
                                </a:pathLst>
                              </a:custGeom>
                              <a:solidFill>
                                <a:srgbClr val="FFFFFF"/>
                              </a:solidFill>
                              <a:ln w="12700" cap="rnd">
                                <a:solidFill>
                                  <a:srgbClr val="402000"/>
                                </a:solidFill>
                                <a:round/>
                                <a:headEnd/>
                                <a:tailEnd/>
                              </a:ln>
                            </p:spPr>
                            <p:txBody>
                              <a:bodyPr/>
                              <a:lstStyle/>
                              <a:p>
                                <a:pPr fontAlgn="base">
                                  <a:spcBef>
                                    <a:spcPct val="0"/>
                                  </a:spcBef>
                                  <a:spcAft>
                                    <a:spcPct val="0"/>
                                  </a:spcAft>
                                </a:pPr>
                                <a:endParaRPr lang="en-US" sz="2400">
                                  <a:solidFill>
                                    <a:prstClr val="black"/>
                                  </a:solidFill>
                                  <a:latin typeface="Arial" pitchFamily="34" charset="0"/>
                                  <a:cs typeface="Angsana New" pitchFamily="18" charset="-34"/>
                                </a:endParaRPr>
                              </a:p>
                            </p:txBody>
                          </p:sp>
                          <p:sp>
                            <p:nvSpPr>
                              <p:cNvPr id="43" name="Oval 84"/>
                              <p:cNvSpPr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3834" y="1779"/>
                                <a:ext cx="5" cy="4"/>
                              </a:xfrm>
                              <a:prstGeom prst="ellipse">
                                <a:avLst/>
                              </a:prstGeom>
                              <a:solidFill>
                                <a:srgbClr val="8080FF"/>
                              </a:solidFill>
                              <a:ln>
                                <a:noFill/>
                              </a:ln>
                              <a:extLst>
                                <a:ext uri="{91240B29-F687-4F45-9708-019B960494DF}">
                                  <a14:hiddenLine xmlns:a14="http://schemas.microsoft.com/office/drawing/2010/main" w="12700">
                                    <a:solidFill>
                                      <a:srgbClr val="000000"/>
                                    </a:solidFill>
                                    <a:round/>
                                    <a:headEnd/>
                                    <a:tailEnd/>
                                  </a14:hiddenLine>
                                </a:ext>
                              </a:extLst>
                            </p:spPr>
                            <p:txBody>
                              <a:bodyPr wrap="none" anchor="ctr"/>
                              <a:lstStyle/>
                              <a:p>
                                <a:pPr fontAlgn="base">
                                  <a:spcBef>
                                    <a:spcPct val="0"/>
                                  </a:spcBef>
                                  <a:spcAft>
                                    <a:spcPct val="0"/>
                                  </a:spcAft>
                                </a:pPr>
                                <a:endParaRPr lang="th-TH" sz="1400">
                                  <a:solidFill>
                                    <a:prstClr val="black"/>
                                  </a:solidFill>
                                  <a:latin typeface="Tahoma" pitchFamily="34" charset="0"/>
                                  <a:cs typeface="Tahoma" pitchFamily="34" charset="0"/>
                                </a:endParaRPr>
                              </a:p>
                            </p:txBody>
                          </p:sp>
                          <p:sp>
                            <p:nvSpPr>
                              <p:cNvPr id="44" name="Freeform 85"/>
                              <p:cNvSpPr>
                                <a:spLocks/>
                              </p:cNvSpPr>
                              <p:nvPr/>
                            </p:nvSpPr>
                            <p:spPr bwMode="auto">
                              <a:xfrm>
                                <a:off x="3825" y="1779"/>
                                <a:ext cx="21" cy="1"/>
                              </a:xfrm>
                              <a:custGeom>
                                <a:avLst/>
                                <a:gdLst>
                                  <a:gd name="T0" fmla="*/ 0 w 21"/>
                                  <a:gd name="T1" fmla="*/ 0 h 1"/>
                                  <a:gd name="T2" fmla="*/ 4 w 21"/>
                                  <a:gd name="T3" fmla="*/ 0 h 1"/>
                                  <a:gd name="T4" fmla="*/ 7 w 21"/>
                                  <a:gd name="T5" fmla="*/ 0 h 1"/>
                                  <a:gd name="T6" fmla="*/ 10 w 21"/>
                                  <a:gd name="T7" fmla="*/ 0 h 1"/>
                                  <a:gd name="T8" fmla="*/ 13 w 21"/>
                                  <a:gd name="T9" fmla="*/ 0 h 1"/>
                                  <a:gd name="T10" fmla="*/ 20 w 21"/>
                                  <a:gd name="T11" fmla="*/ 0 h 1"/>
                                  <a:gd name="T12" fmla="*/ 14 w 21"/>
                                  <a:gd name="T13" fmla="*/ 0 h 1"/>
                                  <a:gd name="T14" fmla="*/ 7 w 21"/>
                                  <a:gd name="T15" fmla="*/ 0 h 1"/>
                                  <a:gd name="T16" fmla="*/ 4 w 21"/>
                                  <a:gd name="T17" fmla="*/ 0 h 1"/>
                                  <a:gd name="T18" fmla="*/ 0 w 21"/>
                                  <a:gd name="T19" fmla="*/ 0 h 1"/>
                                  <a:gd name="T20" fmla="*/ 0 60000 65536"/>
                                  <a:gd name="T21" fmla="*/ 0 60000 65536"/>
                                  <a:gd name="T22" fmla="*/ 0 60000 65536"/>
                                  <a:gd name="T23" fmla="*/ 0 60000 65536"/>
                                  <a:gd name="T24" fmla="*/ 0 60000 65536"/>
                                  <a:gd name="T25" fmla="*/ 0 60000 65536"/>
                                  <a:gd name="T26" fmla="*/ 0 60000 65536"/>
                                  <a:gd name="T27" fmla="*/ 0 60000 65536"/>
                                  <a:gd name="T28" fmla="*/ 0 60000 65536"/>
                                  <a:gd name="T29" fmla="*/ 0 60000 65536"/>
                                  <a:gd name="T30" fmla="*/ 0 w 21"/>
                                  <a:gd name="T31" fmla="*/ 0 h 1"/>
                                  <a:gd name="T32" fmla="*/ 21 w 21"/>
                                  <a:gd name="T33" fmla="*/ 1 h 1"/>
                                </a:gdLst>
                                <a:ahLst/>
                                <a:cxnLst>
                                  <a:cxn ang="T20">
                                    <a:pos x="T0" y="T1"/>
                                  </a:cxn>
                                  <a:cxn ang="T21">
                                    <a:pos x="T2" y="T3"/>
                                  </a:cxn>
                                  <a:cxn ang="T22">
                                    <a:pos x="T4" y="T5"/>
                                  </a:cxn>
                                  <a:cxn ang="T23">
                                    <a:pos x="T6" y="T7"/>
                                  </a:cxn>
                                  <a:cxn ang="T24">
                                    <a:pos x="T8" y="T9"/>
                                  </a:cxn>
                                  <a:cxn ang="T25">
                                    <a:pos x="T10" y="T11"/>
                                  </a:cxn>
                                  <a:cxn ang="T26">
                                    <a:pos x="T12" y="T13"/>
                                  </a:cxn>
                                  <a:cxn ang="T27">
                                    <a:pos x="T14" y="T15"/>
                                  </a:cxn>
                                  <a:cxn ang="T28">
                                    <a:pos x="T16" y="T17"/>
                                  </a:cxn>
                                  <a:cxn ang="T29">
                                    <a:pos x="T18" y="T19"/>
                                  </a:cxn>
                                </a:cxnLst>
                                <a:rect l="T30" t="T31" r="T32" b="T33"/>
                                <a:pathLst>
                                  <a:path w="21" h="1">
                                    <a:moveTo>
                                      <a:pt x="0" y="0"/>
                                    </a:moveTo>
                                    <a:lnTo>
                                      <a:pt x="4" y="0"/>
                                    </a:lnTo>
                                    <a:lnTo>
                                      <a:pt x="7" y="0"/>
                                    </a:lnTo>
                                    <a:lnTo>
                                      <a:pt x="10" y="0"/>
                                    </a:lnTo>
                                    <a:lnTo>
                                      <a:pt x="13" y="0"/>
                                    </a:lnTo>
                                    <a:lnTo>
                                      <a:pt x="20" y="0"/>
                                    </a:lnTo>
                                    <a:lnTo>
                                      <a:pt x="14" y="0"/>
                                    </a:lnTo>
                                    <a:lnTo>
                                      <a:pt x="7" y="0"/>
                                    </a:lnTo>
                                    <a:lnTo>
                                      <a:pt x="4" y="0"/>
                                    </a:lnTo>
                                    <a:lnTo>
                                      <a:pt x="0" y="0"/>
                                    </a:lnTo>
                                  </a:path>
                                </a:pathLst>
                              </a:custGeom>
                              <a:solidFill>
                                <a:srgbClr val="402000"/>
                              </a:solidFill>
                              <a:ln>
                                <a:noFill/>
                              </a:ln>
                              <a:extLst>
                                <a:ext uri="{91240B29-F687-4F45-9708-019B960494DF}">
                                  <a14:hiddenLine xmlns:a14="http://schemas.microsoft.com/office/drawing/2010/main" w="12700" cap="rnd">
                                    <a:solidFill>
                                      <a:srgbClr val="000000"/>
                                    </a:solidFill>
                                    <a:round/>
                                    <a:headEnd/>
                                    <a:tailEnd/>
                                  </a14:hiddenLine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pPr fontAlgn="base">
                                  <a:spcBef>
                                    <a:spcPct val="0"/>
                                  </a:spcBef>
                                  <a:spcAft>
                                    <a:spcPct val="0"/>
                                  </a:spcAft>
                                </a:pPr>
                                <a:endParaRPr lang="en-US" sz="2400">
                                  <a:solidFill>
                                    <a:prstClr val="black"/>
                                  </a:solidFill>
                                  <a:latin typeface="Arial" pitchFamily="34" charset="0"/>
                                  <a:cs typeface="Angsana New" pitchFamily="18" charset="-34"/>
                                </a:endParaRPr>
                              </a:p>
                            </p:txBody>
                          </p:sp>
                          <p:sp>
                            <p:nvSpPr>
                              <p:cNvPr id="45" name="Oval 86"/>
                              <p:cNvSpPr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3835" y="1782"/>
                                <a:ext cx="2" cy="1"/>
                              </a:xfrm>
                              <a:prstGeom prst="ellipse">
                                <a:avLst/>
                              </a:prstGeom>
                              <a:solidFill>
                                <a:srgbClr val="000000"/>
                              </a:solidFill>
                              <a:ln>
                                <a:noFill/>
                              </a:ln>
                              <a:extLst>
                                <a:ext uri="{91240B29-F687-4F45-9708-019B960494DF}">
                                  <a14:hiddenLine xmlns:a14="http://schemas.microsoft.com/office/drawing/2010/main" w="12700">
                                    <a:solidFill>
                                      <a:srgbClr val="000000"/>
                                    </a:solidFill>
                                    <a:round/>
                                    <a:headEnd/>
                                    <a:tailEnd/>
                                  </a14:hiddenLine>
                                </a:ext>
                              </a:extLst>
                            </p:spPr>
                            <p:txBody>
                              <a:bodyPr wrap="none" anchor="ctr"/>
                              <a:lstStyle/>
                              <a:p>
                                <a:pPr fontAlgn="base">
                                  <a:spcBef>
                                    <a:spcPct val="0"/>
                                  </a:spcBef>
                                  <a:spcAft>
                                    <a:spcPct val="0"/>
                                  </a:spcAft>
                                </a:pPr>
                                <a:endParaRPr lang="th-TH" sz="1400">
                                  <a:solidFill>
                                    <a:prstClr val="black"/>
                                  </a:solidFill>
                                  <a:latin typeface="Tahoma" pitchFamily="34" charset="0"/>
                                  <a:cs typeface="Tahoma" pitchFamily="34" charset="0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7" name="Group 87"/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3869" y="1764"/>
                              <a:ext cx="31" cy="12"/>
                              <a:chOff x="3869" y="1764"/>
                              <a:chExt cx="31" cy="12"/>
                            </a:xfrm>
                          </p:grpSpPr>
                          <p:sp>
                            <p:nvSpPr>
                              <p:cNvPr id="38" name="Freeform 88"/>
                              <p:cNvSpPr>
                                <a:spLocks/>
                              </p:cNvSpPr>
                              <p:nvPr/>
                            </p:nvSpPr>
                            <p:spPr bwMode="auto">
                              <a:xfrm>
                                <a:off x="3869" y="1764"/>
                                <a:ext cx="31" cy="12"/>
                              </a:xfrm>
                              <a:custGeom>
                                <a:avLst/>
                                <a:gdLst>
                                  <a:gd name="T0" fmla="*/ 0 w 31"/>
                                  <a:gd name="T1" fmla="*/ 11 h 12"/>
                                  <a:gd name="T2" fmla="*/ 6 w 31"/>
                                  <a:gd name="T3" fmla="*/ 11 h 12"/>
                                  <a:gd name="T4" fmla="*/ 12 w 31"/>
                                  <a:gd name="T5" fmla="*/ 11 h 12"/>
                                  <a:gd name="T6" fmla="*/ 18 w 31"/>
                                  <a:gd name="T7" fmla="*/ 11 h 12"/>
                                  <a:gd name="T8" fmla="*/ 22 w 31"/>
                                  <a:gd name="T9" fmla="*/ 8 h 12"/>
                                  <a:gd name="T10" fmla="*/ 23 w 31"/>
                                  <a:gd name="T11" fmla="*/ 3 h 12"/>
                                  <a:gd name="T12" fmla="*/ 30 w 31"/>
                                  <a:gd name="T13" fmla="*/ 0 h 12"/>
                                  <a:gd name="T14" fmla="*/ 21 w 31"/>
                                  <a:gd name="T15" fmla="*/ 0 h 12"/>
                                  <a:gd name="T16" fmla="*/ 15 w 31"/>
                                  <a:gd name="T17" fmla="*/ 1 h 12"/>
                                  <a:gd name="T18" fmla="*/ 8 w 31"/>
                                  <a:gd name="T19" fmla="*/ 3 h 12"/>
                                  <a:gd name="T20" fmla="*/ 5 w 31"/>
                                  <a:gd name="T21" fmla="*/ 5 h 12"/>
                                  <a:gd name="T22" fmla="*/ 3 w 31"/>
                                  <a:gd name="T23" fmla="*/ 8 h 12"/>
                                  <a:gd name="T24" fmla="*/ 0 w 31"/>
                                  <a:gd name="T25" fmla="*/ 11 h 12"/>
                                  <a:gd name="T26" fmla="*/ 0 60000 65536"/>
                                  <a:gd name="T27" fmla="*/ 0 60000 65536"/>
                                  <a:gd name="T28" fmla="*/ 0 60000 65536"/>
                                  <a:gd name="T29" fmla="*/ 0 60000 65536"/>
                                  <a:gd name="T30" fmla="*/ 0 60000 65536"/>
                                  <a:gd name="T31" fmla="*/ 0 60000 65536"/>
                                  <a:gd name="T32" fmla="*/ 0 60000 65536"/>
                                  <a:gd name="T33" fmla="*/ 0 60000 65536"/>
                                  <a:gd name="T34" fmla="*/ 0 60000 65536"/>
                                  <a:gd name="T35" fmla="*/ 0 60000 65536"/>
                                  <a:gd name="T36" fmla="*/ 0 60000 65536"/>
                                  <a:gd name="T37" fmla="*/ 0 60000 65536"/>
                                  <a:gd name="T38" fmla="*/ 0 60000 65536"/>
                                  <a:gd name="T39" fmla="*/ 0 w 31"/>
                                  <a:gd name="T40" fmla="*/ 0 h 12"/>
                                  <a:gd name="T41" fmla="*/ 31 w 31"/>
                                  <a:gd name="T42" fmla="*/ 12 h 12"/>
                                </a:gdLst>
                                <a:ahLst/>
                                <a:cxnLst>
                                  <a:cxn ang="T26">
                                    <a:pos x="T0" y="T1"/>
                                  </a:cxn>
                                  <a:cxn ang="T27">
                                    <a:pos x="T2" y="T3"/>
                                  </a:cxn>
                                  <a:cxn ang="T28">
                                    <a:pos x="T4" y="T5"/>
                                  </a:cxn>
                                  <a:cxn ang="T29">
                                    <a:pos x="T6" y="T7"/>
                                  </a:cxn>
                                  <a:cxn ang="T30">
                                    <a:pos x="T8" y="T9"/>
                                  </a:cxn>
                                  <a:cxn ang="T31">
                                    <a:pos x="T10" y="T11"/>
                                  </a:cxn>
                                  <a:cxn ang="T32">
                                    <a:pos x="T12" y="T13"/>
                                  </a:cxn>
                                  <a:cxn ang="T33">
                                    <a:pos x="T14" y="T15"/>
                                  </a:cxn>
                                  <a:cxn ang="T34">
                                    <a:pos x="T16" y="T17"/>
                                  </a:cxn>
                                  <a:cxn ang="T35">
                                    <a:pos x="T18" y="T19"/>
                                  </a:cxn>
                                  <a:cxn ang="T36">
                                    <a:pos x="T20" y="T21"/>
                                  </a:cxn>
                                  <a:cxn ang="T37">
                                    <a:pos x="T22" y="T23"/>
                                  </a:cxn>
                                  <a:cxn ang="T38">
                                    <a:pos x="T24" y="T25"/>
                                  </a:cxn>
                                </a:cxnLst>
                                <a:rect l="T39" t="T40" r="T41" b="T42"/>
                                <a:pathLst>
                                  <a:path w="31" h="12">
                                    <a:moveTo>
                                      <a:pt x="0" y="11"/>
                                    </a:moveTo>
                                    <a:lnTo>
                                      <a:pt x="6" y="11"/>
                                    </a:lnTo>
                                    <a:lnTo>
                                      <a:pt x="12" y="11"/>
                                    </a:lnTo>
                                    <a:lnTo>
                                      <a:pt x="18" y="11"/>
                                    </a:lnTo>
                                    <a:lnTo>
                                      <a:pt x="22" y="8"/>
                                    </a:lnTo>
                                    <a:lnTo>
                                      <a:pt x="23" y="3"/>
                                    </a:lnTo>
                                    <a:lnTo>
                                      <a:pt x="30" y="0"/>
                                    </a:lnTo>
                                    <a:lnTo>
                                      <a:pt x="21" y="0"/>
                                    </a:lnTo>
                                    <a:lnTo>
                                      <a:pt x="15" y="1"/>
                                    </a:lnTo>
                                    <a:lnTo>
                                      <a:pt x="8" y="3"/>
                                    </a:lnTo>
                                    <a:lnTo>
                                      <a:pt x="5" y="5"/>
                                    </a:lnTo>
                                    <a:lnTo>
                                      <a:pt x="3" y="8"/>
                                    </a:lnTo>
                                    <a:lnTo>
                                      <a:pt x="0" y="11"/>
                                    </a:lnTo>
                                  </a:path>
                                </a:pathLst>
                              </a:custGeom>
                              <a:solidFill>
                                <a:srgbClr val="FFFFFF"/>
                              </a:solidFill>
                              <a:ln w="12700" cap="rnd">
                                <a:solidFill>
                                  <a:srgbClr val="402000"/>
                                </a:solidFill>
                                <a:round/>
                                <a:headEnd/>
                                <a:tailEnd/>
                              </a:ln>
                            </p:spPr>
                            <p:txBody>
                              <a:bodyPr/>
                              <a:lstStyle/>
                              <a:p>
                                <a:pPr fontAlgn="base">
                                  <a:spcBef>
                                    <a:spcPct val="0"/>
                                  </a:spcBef>
                                  <a:spcAft>
                                    <a:spcPct val="0"/>
                                  </a:spcAft>
                                </a:pPr>
                                <a:endParaRPr lang="en-US" sz="2400">
                                  <a:solidFill>
                                    <a:prstClr val="black"/>
                                  </a:solidFill>
                                  <a:latin typeface="Arial" pitchFamily="34" charset="0"/>
                                  <a:cs typeface="Angsana New" pitchFamily="18" charset="-34"/>
                                </a:endParaRPr>
                              </a:p>
                            </p:txBody>
                          </p:sp>
                          <p:sp>
                            <p:nvSpPr>
                              <p:cNvPr id="39" name="Oval 89"/>
                              <p:cNvSpPr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3877" y="1767"/>
                                <a:ext cx="7" cy="2"/>
                              </a:xfrm>
                              <a:prstGeom prst="ellipse">
                                <a:avLst/>
                              </a:prstGeom>
                              <a:solidFill>
                                <a:srgbClr val="8080FF"/>
                              </a:solidFill>
                              <a:ln>
                                <a:noFill/>
                              </a:ln>
                              <a:extLst>
                                <a:ext uri="{91240B29-F687-4F45-9708-019B960494DF}">
                                  <a14:hiddenLine xmlns:a14="http://schemas.microsoft.com/office/drawing/2010/main" w="12700">
                                    <a:solidFill>
                                      <a:srgbClr val="000000"/>
                                    </a:solidFill>
                                    <a:round/>
                                    <a:headEnd/>
                                    <a:tailEnd/>
                                  </a14:hiddenLine>
                                </a:ext>
                              </a:extLst>
                            </p:spPr>
                            <p:txBody>
                              <a:bodyPr wrap="none" anchor="ctr"/>
                              <a:lstStyle/>
                              <a:p>
                                <a:pPr fontAlgn="base">
                                  <a:spcBef>
                                    <a:spcPct val="0"/>
                                  </a:spcBef>
                                  <a:spcAft>
                                    <a:spcPct val="0"/>
                                  </a:spcAft>
                                </a:pPr>
                                <a:endParaRPr lang="th-TH" sz="1400">
                                  <a:solidFill>
                                    <a:prstClr val="black"/>
                                  </a:solidFill>
                                  <a:latin typeface="Tahoma" pitchFamily="34" charset="0"/>
                                  <a:cs typeface="Tahoma" pitchFamily="34" charset="0"/>
                                </a:endParaRPr>
                              </a:p>
                            </p:txBody>
                          </p:sp>
                          <p:sp>
                            <p:nvSpPr>
                              <p:cNvPr id="40" name="Freeform 90"/>
                              <p:cNvSpPr>
                                <a:spLocks/>
                              </p:cNvSpPr>
                              <p:nvPr/>
                            </p:nvSpPr>
                            <p:spPr bwMode="auto">
                              <a:xfrm>
                                <a:off x="3870" y="1764"/>
                                <a:ext cx="24" cy="5"/>
                              </a:xfrm>
                              <a:custGeom>
                                <a:avLst/>
                                <a:gdLst>
                                  <a:gd name="T0" fmla="*/ 0 w 24"/>
                                  <a:gd name="T1" fmla="*/ 4 h 5"/>
                                  <a:gd name="T2" fmla="*/ 4 w 24"/>
                                  <a:gd name="T3" fmla="*/ 3 h 5"/>
                                  <a:gd name="T4" fmla="*/ 6 w 24"/>
                                  <a:gd name="T5" fmla="*/ 2 h 5"/>
                                  <a:gd name="T6" fmla="*/ 10 w 24"/>
                                  <a:gd name="T7" fmla="*/ 1 h 5"/>
                                  <a:gd name="T8" fmla="*/ 13 w 24"/>
                                  <a:gd name="T9" fmla="*/ 1 h 5"/>
                                  <a:gd name="T10" fmla="*/ 23 w 24"/>
                                  <a:gd name="T11" fmla="*/ 0 h 5"/>
                                  <a:gd name="T12" fmla="*/ 15 w 24"/>
                                  <a:gd name="T13" fmla="*/ 0 h 5"/>
                                  <a:gd name="T14" fmla="*/ 6 w 24"/>
                                  <a:gd name="T15" fmla="*/ 1 h 5"/>
                                  <a:gd name="T16" fmla="*/ 3 w 24"/>
                                  <a:gd name="T17" fmla="*/ 2 h 5"/>
                                  <a:gd name="T18" fmla="*/ 2 w 24"/>
                                  <a:gd name="T19" fmla="*/ 3 h 5"/>
                                  <a:gd name="T20" fmla="*/ 0 w 24"/>
                                  <a:gd name="T21" fmla="*/ 4 h 5"/>
                                  <a:gd name="T22" fmla="*/ 0 60000 65536"/>
                                  <a:gd name="T23" fmla="*/ 0 60000 65536"/>
                                  <a:gd name="T24" fmla="*/ 0 60000 65536"/>
                                  <a:gd name="T25" fmla="*/ 0 60000 65536"/>
                                  <a:gd name="T26" fmla="*/ 0 60000 65536"/>
                                  <a:gd name="T27" fmla="*/ 0 60000 65536"/>
                                  <a:gd name="T28" fmla="*/ 0 60000 65536"/>
                                  <a:gd name="T29" fmla="*/ 0 60000 65536"/>
                                  <a:gd name="T30" fmla="*/ 0 60000 65536"/>
                                  <a:gd name="T31" fmla="*/ 0 60000 65536"/>
                                  <a:gd name="T32" fmla="*/ 0 60000 65536"/>
                                  <a:gd name="T33" fmla="*/ 0 w 24"/>
                                  <a:gd name="T34" fmla="*/ 0 h 5"/>
                                  <a:gd name="T35" fmla="*/ 24 w 24"/>
                                  <a:gd name="T36" fmla="*/ 5 h 5"/>
                                </a:gdLst>
                                <a:ahLst/>
                                <a:cxnLst>
                                  <a:cxn ang="T22">
                                    <a:pos x="T0" y="T1"/>
                                  </a:cxn>
                                  <a:cxn ang="T23">
                                    <a:pos x="T2" y="T3"/>
                                  </a:cxn>
                                  <a:cxn ang="T24">
                                    <a:pos x="T4" y="T5"/>
                                  </a:cxn>
                                  <a:cxn ang="T25">
                                    <a:pos x="T6" y="T7"/>
                                  </a:cxn>
                                  <a:cxn ang="T26">
                                    <a:pos x="T8" y="T9"/>
                                  </a:cxn>
                                  <a:cxn ang="T27">
                                    <a:pos x="T10" y="T11"/>
                                  </a:cxn>
                                  <a:cxn ang="T28">
                                    <a:pos x="T12" y="T13"/>
                                  </a:cxn>
                                  <a:cxn ang="T29">
                                    <a:pos x="T14" y="T15"/>
                                  </a:cxn>
                                  <a:cxn ang="T30">
                                    <a:pos x="T16" y="T17"/>
                                  </a:cxn>
                                  <a:cxn ang="T31">
                                    <a:pos x="T18" y="T19"/>
                                  </a:cxn>
                                  <a:cxn ang="T32">
                                    <a:pos x="T20" y="T21"/>
                                  </a:cxn>
                                </a:cxnLst>
                                <a:rect l="T33" t="T34" r="T35" b="T36"/>
                                <a:pathLst>
                                  <a:path w="24" h="5">
                                    <a:moveTo>
                                      <a:pt x="0" y="4"/>
                                    </a:moveTo>
                                    <a:lnTo>
                                      <a:pt x="4" y="3"/>
                                    </a:lnTo>
                                    <a:lnTo>
                                      <a:pt x="6" y="2"/>
                                    </a:lnTo>
                                    <a:lnTo>
                                      <a:pt x="10" y="1"/>
                                    </a:lnTo>
                                    <a:lnTo>
                                      <a:pt x="13" y="1"/>
                                    </a:lnTo>
                                    <a:lnTo>
                                      <a:pt x="23" y="0"/>
                                    </a:lnTo>
                                    <a:lnTo>
                                      <a:pt x="15" y="0"/>
                                    </a:lnTo>
                                    <a:lnTo>
                                      <a:pt x="6" y="1"/>
                                    </a:lnTo>
                                    <a:lnTo>
                                      <a:pt x="3" y="2"/>
                                    </a:lnTo>
                                    <a:lnTo>
                                      <a:pt x="2" y="3"/>
                                    </a:lnTo>
                                    <a:lnTo>
                                      <a:pt x="0" y="4"/>
                                    </a:lnTo>
                                  </a:path>
                                </a:pathLst>
                              </a:custGeom>
                              <a:solidFill>
                                <a:srgbClr val="402000"/>
                              </a:solidFill>
                              <a:ln>
                                <a:noFill/>
                              </a:ln>
                              <a:extLst>
                                <a:ext uri="{91240B29-F687-4F45-9708-019B960494DF}">
                                  <a14:hiddenLine xmlns:a14="http://schemas.microsoft.com/office/drawing/2010/main" w="12700" cap="rnd">
                                    <a:solidFill>
                                      <a:srgbClr val="000000"/>
                                    </a:solidFill>
                                    <a:round/>
                                    <a:headEnd/>
                                    <a:tailEnd/>
                                  </a14:hiddenLine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pPr fontAlgn="base">
                                  <a:spcBef>
                                    <a:spcPct val="0"/>
                                  </a:spcBef>
                                  <a:spcAft>
                                    <a:spcPct val="0"/>
                                  </a:spcAft>
                                </a:pPr>
                                <a:endParaRPr lang="en-US" sz="2400">
                                  <a:solidFill>
                                    <a:prstClr val="black"/>
                                  </a:solidFill>
                                  <a:latin typeface="Arial" pitchFamily="34" charset="0"/>
                                  <a:cs typeface="Angsana New" pitchFamily="18" charset="-34"/>
                                </a:endParaRPr>
                              </a:p>
                            </p:txBody>
                          </p:sp>
                          <p:sp>
                            <p:nvSpPr>
                              <p:cNvPr id="41" name="Oval 91"/>
                              <p:cNvSpPr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3880" y="1767"/>
                                <a:ext cx="2" cy="1"/>
                              </a:xfrm>
                              <a:prstGeom prst="ellipse">
                                <a:avLst/>
                              </a:prstGeom>
                              <a:solidFill>
                                <a:srgbClr val="000000"/>
                              </a:solidFill>
                              <a:ln>
                                <a:noFill/>
                              </a:ln>
                              <a:extLst>
                                <a:ext uri="{91240B29-F687-4F45-9708-019B960494DF}">
                                  <a14:hiddenLine xmlns:a14="http://schemas.microsoft.com/office/drawing/2010/main" w="12700">
                                    <a:solidFill>
                                      <a:srgbClr val="000000"/>
                                    </a:solidFill>
                                    <a:round/>
                                    <a:headEnd/>
                                    <a:tailEnd/>
                                  </a14:hiddenLine>
                                </a:ext>
                              </a:extLst>
                            </p:spPr>
                            <p:txBody>
                              <a:bodyPr wrap="none" anchor="ctr"/>
                              <a:lstStyle/>
                              <a:p>
                                <a:pPr fontAlgn="base">
                                  <a:spcBef>
                                    <a:spcPct val="0"/>
                                  </a:spcBef>
                                  <a:spcAft>
                                    <a:spcPct val="0"/>
                                  </a:spcAft>
                                </a:pPr>
                                <a:endParaRPr lang="th-TH" sz="1400">
                                  <a:solidFill>
                                    <a:prstClr val="black"/>
                                  </a:solidFill>
                                  <a:latin typeface="Tahoma" pitchFamily="34" charset="0"/>
                                  <a:cs typeface="Tahoma" pitchFamily="34" charset="0"/>
                                </a:endParaRPr>
                              </a:p>
                            </p:txBody>
                          </p:sp>
                        </p:grpSp>
                      </p:grpSp>
                    </p:grpSp>
                  </p:grpSp>
                </p:grpSp>
              </p:grpSp>
              <p:grpSp>
                <p:nvGrpSpPr>
                  <p:cNvPr id="23" name="Group 92"/>
                  <p:cNvGrpSpPr>
                    <a:grpSpLocks/>
                  </p:cNvGrpSpPr>
                  <p:nvPr/>
                </p:nvGrpSpPr>
                <p:grpSpPr bwMode="auto">
                  <a:xfrm>
                    <a:off x="3938" y="1759"/>
                    <a:ext cx="3" cy="17"/>
                    <a:chOff x="3938" y="1759"/>
                    <a:chExt cx="3" cy="17"/>
                  </a:xfrm>
                </p:grpSpPr>
                <p:sp>
                  <p:nvSpPr>
                    <p:cNvPr id="24" name="Freeform 93"/>
                    <p:cNvSpPr>
                      <a:spLocks/>
                    </p:cNvSpPr>
                    <p:nvPr/>
                  </p:nvSpPr>
                  <p:spPr bwMode="auto">
                    <a:xfrm>
                      <a:off x="3939" y="1759"/>
                      <a:ext cx="2" cy="5"/>
                    </a:xfrm>
                    <a:custGeom>
                      <a:avLst/>
                      <a:gdLst>
                        <a:gd name="T0" fmla="*/ 1 w 2"/>
                        <a:gd name="T1" fmla="*/ 1 h 5"/>
                        <a:gd name="T2" fmla="*/ 0 w 2"/>
                        <a:gd name="T3" fmla="*/ 1 h 5"/>
                        <a:gd name="T4" fmla="*/ 0 w 2"/>
                        <a:gd name="T5" fmla="*/ 2 h 5"/>
                        <a:gd name="T6" fmla="*/ 0 w 2"/>
                        <a:gd name="T7" fmla="*/ 4 h 5"/>
                        <a:gd name="T8" fmla="*/ 0 w 2"/>
                        <a:gd name="T9" fmla="*/ 3 h 5"/>
                        <a:gd name="T10" fmla="*/ 0 w 2"/>
                        <a:gd name="T11" fmla="*/ 2 h 5"/>
                        <a:gd name="T12" fmla="*/ 0 w 2"/>
                        <a:gd name="T13" fmla="*/ 0 h 5"/>
                        <a:gd name="T14" fmla="*/ 1 w 2"/>
                        <a:gd name="T15" fmla="*/ 1 h 5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w 2"/>
                        <a:gd name="T25" fmla="*/ 0 h 5"/>
                        <a:gd name="T26" fmla="*/ 2 w 2"/>
                        <a:gd name="T27" fmla="*/ 5 h 5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T24" t="T25" r="T26" b="T27"/>
                      <a:pathLst>
                        <a:path w="2" h="5">
                          <a:moveTo>
                            <a:pt x="1" y="1"/>
                          </a:moveTo>
                          <a:lnTo>
                            <a:pt x="0" y="1"/>
                          </a:lnTo>
                          <a:lnTo>
                            <a:pt x="0" y="2"/>
                          </a:lnTo>
                          <a:lnTo>
                            <a:pt x="0" y="4"/>
                          </a:lnTo>
                          <a:lnTo>
                            <a:pt x="0" y="3"/>
                          </a:lnTo>
                          <a:lnTo>
                            <a:pt x="0" y="2"/>
                          </a:lnTo>
                          <a:lnTo>
                            <a:pt x="0" y="0"/>
                          </a:lnTo>
                          <a:lnTo>
                            <a:pt x="1" y="1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25" name="Freeform 94"/>
                    <p:cNvSpPr>
                      <a:spLocks/>
                    </p:cNvSpPr>
                    <p:nvPr/>
                  </p:nvSpPr>
                  <p:spPr bwMode="auto">
                    <a:xfrm>
                      <a:off x="3938" y="1775"/>
                      <a:ext cx="3" cy="1"/>
                    </a:xfrm>
                    <a:custGeom>
                      <a:avLst/>
                      <a:gdLst>
                        <a:gd name="T0" fmla="*/ 0 w 3"/>
                        <a:gd name="T1" fmla="*/ 0 h 1"/>
                        <a:gd name="T2" fmla="*/ 0 w 3"/>
                        <a:gd name="T3" fmla="*/ 0 h 1"/>
                        <a:gd name="T4" fmla="*/ 1 w 3"/>
                        <a:gd name="T5" fmla="*/ 0 h 1"/>
                        <a:gd name="T6" fmla="*/ 2 w 3"/>
                        <a:gd name="T7" fmla="*/ 0 h 1"/>
                        <a:gd name="T8" fmla="*/ 2 w 3"/>
                        <a:gd name="T9" fmla="*/ 0 h 1"/>
                        <a:gd name="T10" fmla="*/ 1 w 3"/>
                        <a:gd name="T11" fmla="*/ 0 h 1"/>
                        <a:gd name="T12" fmla="*/ 0 w 3"/>
                        <a:gd name="T13" fmla="*/ 0 h 1"/>
                        <a:gd name="T14" fmla="*/ 0 w 3"/>
                        <a:gd name="T15" fmla="*/ 0 h 1"/>
                        <a:gd name="T16" fmla="*/ 0 w 3"/>
                        <a:gd name="T17" fmla="*/ 0 h 1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w 3"/>
                        <a:gd name="T28" fmla="*/ 0 h 1"/>
                        <a:gd name="T29" fmla="*/ 3 w 3"/>
                        <a:gd name="T30" fmla="*/ 1 h 1"/>
                      </a:gdLst>
                      <a:ahLst/>
                      <a:cxnLst>
                        <a:cxn ang="T18">
                          <a:pos x="T0" y="T1"/>
                        </a:cxn>
                        <a:cxn ang="T19">
                          <a:pos x="T2" y="T3"/>
                        </a:cxn>
                        <a:cxn ang="T20">
                          <a:pos x="T4" y="T5"/>
                        </a:cxn>
                        <a:cxn ang="T21">
                          <a:pos x="T6" y="T7"/>
                        </a:cxn>
                        <a:cxn ang="T22">
                          <a:pos x="T8" y="T9"/>
                        </a:cxn>
                        <a:cxn ang="T23">
                          <a:pos x="T10" y="T11"/>
                        </a:cxn>
                        <a:cxn ang="T24">
                          <a:pos x="T12" y="T13"/>
                        </a:cxn>
                        <a:cxn ang="T25">
                          <a:pos x="T14" y="T15"/>
                        </a:cxn>
                        <a:cxn ang="T26">
                          <a:pos x="T16" y="T17"/>
                        </a:cxn>
                      </a:cxnLst>
                      <a:rect l="T27" t="T28" r="T29" b="T30"/>
                      <a:pathLst>
                        <a:path w="3" h="1">
                          <a:moveTo>
                            <a:pt x="0" y="0"/>
                          </a:moveTo>
                          <a:lnTo>
                            <a:pt x="0" y="0"/>
                          </a:lnTo>
                          <a:lnTo>
                            <a:pt x="1" y="0"/>
                          </a:lnTo>
                          <a:lnTo>
                            <a:pt x="2" y="0"/>
                          </a:lnTo>
                          <a:lnTo>
                            <a:pt x="1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</p:grpSp>
            </p:grpSp>
          </p:grpSp>
        </p:grpSp>
      </p:grpSp>
      <p:grpSp>
        <p:nvGrpSpPr>
          <p:cNvPr id="106" name="Group 277"/>
          <p:cNvGrpSpPr>
            <a:grpSpLocks/>
          </p:cNvGrpSpPr>
          <p:nvPr/>
        </p:nvGrpSpPr>
        <p:grpSpPr bwMode="auto">
          <a:xfrm flipH="1">
            <a:off x="8108204" y="2260726"/>
            <a:ext cx="781733" cy="889912"/>
            <a:chOff x="2284" y="3024"/>
            <a:chExt cx="692" cy="427"/>
          </a:xfrm>
        </p:grpSpPr>
        <p:grpSp>
          <p:nvGrpSpPr>
            <p:cNvPr id="107" name="Group 278"/>
            <p:cNvGrpSpPr>
              <a:grpSpLocks/>
            </p:cNvGrpSpPr>
            <p:nvPr/>
          </p:nvGrpSpPr>
          <p:grpSpPr bwMode="auto">
            <a:xfrm>
              <a:off x="2513" y="3082"/>
              <a:ext cx="463" cy="258"/>
              <a:chOff x="2513" y="3082"/>
              <a:chExt cx="463" cy="258"/>
            </a:xfrm>
          </p:grpSpPr>
          <p:grpSp>
            <p:nvGrpSpPr>
              <p:cNvPr id="156" name="Group 279"/>
              <p:cNvGrpSpPr>
                <a:grpSpLocks/>
              </p:cNvGrpSpPr>
              <p:nvPr/>
            </p:nvGrpSpPr>
            <p:grpSpPr bwMode="auto">
              <a:xfrm>
                <a:off x="2618" y="3082"/>
                <a:ext cx="358" cy="233"/>
                <a:chOff x="2618" y="3082"/>
                <a:chExt cx="358" cy="233"/>
              </a:xfrm>
            </p:grpSpPr>
            <p:grpSp>
              <p:nvGrpSpPr>
                <p:cNvPr id="189" name="Group 280"/>
                <p:cNvGrpSpPr>
                  <a:grpSpLocks/>
                </p:cNvGrpSpPr>
                <p:nvPr/>
              </p:nvGrpSpPr>
              <p:grpSpPr bwMode="auto">
                <a:xfrm>
                  <a:off x="2618" y="3082"/>
                  <a:ext cx="358" cy="233"/>
                  <a:chOff x="2618" y="3082"/>
                  <a:chExt cx="358" cy="233"/>
                </a:xfrm>
              </p:grpSpPr>
              <p:grpSp>
                <p:nvGrpSpPr>
                  <p:cNvPr id="198" name="Group 281"/>
                  <p:cNvGrpSpPr>
                    <a:grpSpLocks/>
                  </p:cNvGrpSpPr>
                  <p:nvPr/>
                </p:nvGrpSpPr>
                <p:grpSpPr bwMode="auto">
                  <a:xfrm>
                    <a:off x="2618" y="3213"/>
                    <a:ext cx="358" cy="102"/>
                    <a:chOff x="2618" y="3213"/>
                    <a:chExt cx="358" cy="102"/>
                  </a:xfrm>
                </p:grpSpPr>
                <p:sp>
                  <p:nvSpPr>
                    <p:cNvPr id="204" name="Freeform 282"/>
                    <p:cNvSpPr>
                      <a:spLocks/>
                    </p:cNvSpPr>
                    <p:nvPr/>
                  </p:nvSpPr>
                  <p:spPr bwMode="auto">
                    <a:xfrm>
                      <a:off x="2618" y="3213"/>
                      <a:ext cx="206" cy="102"/>
                    </a:xfrm>
                    <a:custGeom>
                      <a:avLst/>
                      <a:gdLst>
                        <a:gd name="T0" fmla="*/ 205 w 206"/>
                        <a:gd name="T1" fmla="*/ 31 h 102"/>
                        <a:gd name="T2" fmla="*/ 205 w 206"/>
                        <a:gd name="T3" fmla="*/ 101 h 102"/>
                        <a:gd name="T4" fmla="*/ 0 w 206"/>
                        <a:gd name="T5" fmla="*/ 50 h 102"/>
                        <a:gd name="T6" fmla="*/ 0 w 206"/>
                        <a:gd name="T7" fmla="*/ 0 h 102"/>
                        <a:gd name="T8" fmla="*/ 205 w 206"/>
                        <a:gd name="T9" fmla="*/ 31 h 10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06"/>
                        <a:gd name="T16" fmla="*/ 0 h 102"/>
                        <a:gd name="T17" fmla="*/ 206 w 206"/>
                        <a:gd name="T18" fmla="*/ 102 h 10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06" h="102">
                          <a:moveTo>
                            <a:pt x="205" y="31"/>
                          </a:moveTo>
                          <a:lnTo>
                            <a:pt x="205" y="101"/>
                          </a:lnTo>
                          <a:lnTo>
                            <a:pt x="0" y="50"/>
                          </a:lnTo>
                          <a:lnTo>
                            <a:pt x="0" y="0"/>
                          </a:lnTo>
                          <a:lnTo>
                            <a:pt x="205" y="31"/>
                          </a:lnTo>
                        </a:path>
                      </a:pathLst>
                    </a:custGeom>
                    <a:solidFill>
                      <a:srgbClr val="A0A0A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205" name="Freeform 283"/>
                    <p:cNvSpPr>
                      <a:spLocks/>
                    </p:cNvSpPr>
                    <p:nvPr/>
                  </p:nvSpPr>
                  <p:spPr bwMode="auto">
                    <a:xfrm>
                      <a:off x="2823" y="3237"/>
                      <a:ext cx="153" cy="78"/>
                    </a:xfrm>
                    <a:custGeom>
                      <a:avLst/>
                      <a:gdLst>
                        <a:gd name="T0" fmla="*/ 0 w 153"/>
                        <a:gd name="T1" fmla="*/ 7 h 78"/>
                        <a:gd name="T2" fmla="*/ 0 w 153"/>
                        <a:gd name="T3" fmla="*/ 77 h 78"/>
                        <a:gd name="T4" fmla="*/ 152 w 153"/>
                        <a:gd name="T5" fmla="*/ 60 h 78"/>
                        <a:gd name="T6" fmla="*/ 152 w 153"/>
                        <a:gd name="T7" fmla="*/ 0 h 78"/>
                        <a:gd name="T8" fmla="*/ 0 w 153"/>
                        <a:gd name="T9" fmla="*/ 7 h 78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53"/>
                        <a:gd name="T16" fmla="*/ 0 h 78"/>
                        <a:gd name="T17" fmla="*/ 153 w 153"/>
                        <a:gd name="T18" fmla="*/ 78 h 78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53" h="78">
                          <a:moveTo>
                            <a:pt x="0" y="7"/>
                          </a:moveTo>
                          <a:lnTo>
                            <a:pt x="0" y="77"/>
                          </a:lnTo>
                          <a:lnTo>
                            <a:pt x="152" y="60"/>
                          </a:lnTo>
                          <a:lnTo>
                            <a:pt x="152" y="0"/>
                          </a:lnTo>
                          <a:lnTo>
                            <a:pt x="0" y="7"/>
                          </a:lnTo>
                        </a:path>
                      </a:pathLst>
                    </a:custGeom>
                    <a:solidFill>
                      <a:srgbClr val="80808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206" name="Freeform 284"/>
                    <p:cNvSpPr>
                      <a:spLocks/>
                    </p:cNvSpPr>
                    <p:nvPr/>
                  </p:nvSpPr>
                  <p:spPr bwMode="auto">
                    <a:xfrm>
                      <a:off x="2618" y="3213"/>
                      <a:ext cx="358" cy="32"/>
                    </a:xfrm>
                    <a:custGeom>
                      <a:avLst/>
                      <a:gdLst>
                        <a:gd name="T0" fmla="*/ 357 w 358"/>
                        <a:gd name="T1" fmla="*/ 24 h 32"/>
                        <a:gd name="T2" fmla="*/ 204 w 358"/>
                        <a:gd name="T3" fmla="*/ 31 h 32"/>
                        <a:gd name="T4" fmla="*/ 0 w 358"/>
                        <a:gd name="T5" fmla="*/ 0 h 32"/>
                        <a:gd name="T6" fmla="*/ 149 w 358"/>
                        <a:gd name="T7" fmla="*/ 0 h 32"/>
                        <a:gd name="T8" fmla="*/ 357 w 358"/>
                        <a:gd name="T9" fmla="*/ 24 h 3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358"/>
                        <a:gd name="T16" fmla="*/ 0 h 32"/>
                        <a:gd name="T17" fmla="*/ 358 w 358"/>
                        <a:gd name="T18" fmla="*/ 32 h 3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358" h="32">
                          <a:moveTo>
                            <a:pt x="357" y="24"/>
                          </a:moveTo>
                          <a:lnTo>
                            <a:pt x="204" y="31"/>
                          </a:lnTo>
                          <a:lnTo>
                            <a:pt x="0" y="0"/>
                          </a:lnTo>
                          <a:lnTo>
                            <a:pt x="149" y="0"/>
                          </a:lnTo>
                          <a:lnTo>
                            <a:pt x="357" y="24"/>
                          </a:lnTo>
                        </a:path>
                      </a:pathLst>
                    </a:custGeom>
                    <a:solidFill>
                      <a:srgbClr val="C0C0C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</p:grpSp>
              <p:sp>
                <p:nvSpPr>
                  <p:cNvPr id="199" name="Freeform 285"/>
                  <p:cNvSpPr>
                    <a:spLocks/>
                  </p:cNvSpPr>
                  <p:nvPr/>
                </p:nvSpPr>
                <p:spPr bwMode="auto">
                  <a:xfrm>
                    <a:off x="2730" y="3204"/>
                    <a:ext cx="130" cy="30"/>
                  </a:xfrm>
                  <a:custGeom>
                    <a:avLst/>
                    <a:gdLst>
                      <a:gd name="T0" fmla="*/ 129 w 130"/>
                      <a:gd name="T1" fmla="*/ 17 h 30"/>
                      <a:gd name="T2" fmla="*/ 129 w 130"/>
                      <a:gd name="T3" fmla="*/ 27 h 30"/>
                      <a:gd name="T4" fmla="*/ 69 w 130"/>
                      <a:gd name="T5" fmla="*/ 29 h 30"/>
                      <a:gd name="T6" fmla="*/ 0 w 130"/>
                      <a:gd name="T7" fmla="*/ 19 h 30"/>
                      <a:gd name="T8" fmla="*/ 0 w 130"/>
                      <a:gd name="T9" fmla="*/ 0 h 30"/>
                      <a:gd name="T10" fmla="*/ 129 w 130"/>
                      <a:gd name="T11" fmla="*/ 17 h 30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30"/>
                      <a:gd name="T19" fmla="*/ 0 h 30"/>
                      <a:gd name="T20" fmla="*/ 130 w 130"/>
                      <a:gd name="T21" fmla="*/ 30 h 30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30" h="30">
                        <a:moveTo>
                          <a:pt x="129" y="17"/>
                        </a:moveTo>
                        <a:lnTo>
                          <a:pt x="129" y="27"/>
                        </a:lnTo>
                        <a:lnTo>
                          <a:pt x="69" y="29"/>
                        </a:lnTo>
                        <a:lnTo>
                          <a:pt x="0" y="19"/>
                        </a:lnTo>
                        <a:lnTo>
                          <a:pt x="0" y="0"/>
                        </a:lnTo>
                        <a:lnTo>
                          <a:pt x="129" y="17"/>
                        </a:lnTo>
                      </a:path>
                    </a:pathLst>
                  </a:custGeom>
                  <a:solidFill>
                    <a:srgbClr val="606060"/>
                  </a:solidFill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grpSp>
                <p:nvGrpSpPr>
                  <p:cNvPr id="200" name="Group 286"/>
                  <p:cNvGrpSpPr>
                    <a:grpSpLocks/>
                  </p:cNvGrpSpPr>
                  <p:nvPr/>
                </p:nvGrpSpPr>
                <p:grpSpPr bwMode="auto">
                  <a:xfrm>
                    <a:off x="2658" y="3082"/>
                    <a:ext cx="290" cy="146"/>
                    <a:chOff x="2658" y="3082"/>
                    <a:chExt cx="290" cy="146"/>
                  </a:xfrm>
                </p:grpSpPr>
                <p:sp>
                  <p:nvSpPr>
                    <p:cNvPr id="201" name="Freeform 287"/>
                    <p:cNvSpPr>
                      <a:spLocks/>
                    </p:cNvSpPr>
                    <p:nvPr/>
                  </p:nvSpPr>
                  <p:spPr bwMode="auto">
                    <a:xfrm>
                      <a:off x="2658" y="3082"/>
                      <a:ext cx="168" cy="142"/>
                    </a:xfrm>
                    <a:custGeom>
                      <a:avLst/>
                      <a:gdLst>
                        <a:gd name="T0" fmla="*/ 143 w 168"/>
                        <a:gd name="T1" fmla="*/ 141 h 142"/>
                        <a:gd name="T2" fmla="*/ 167 w 168"/>
                        <a:gd name="T3" fmla="*/ 4 h 142"/>
                        <a:gd name="T4" fmla="*/ 24 w 168"/>
                        <a:gd name="T5" fmla="*/ 0 h 142"/>
                        <a:gd name="T6" fmla="*/ 0 w 168"/>
                        <a:gd name="T7" fmla="*/ 122 h 142"/>
                        <a:gd name="T8" fmla="*/ 143 w 168"/>
                        <a:gd name="T9" fmla="*/ 141 h 14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68"/>
                        <a:gd name="T16" fmla="*/ 0 h 142"/>
                        <a:gd name="T17" fmla="*/ 168 w 168"/>
                        <a:gd name="T18" fmla="*/ 142 h 14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68" h="142">
                          <a:moveTo>
                            <a:pt x="143" y="141"/>
                          </a:moveTo>
                          <a:lnTo>
                            <a:pt x="167" y="4"/>
                          </a:lnTo>
                          <a:lnTo>
                            <a:pt x="24" y="0"/>
                          </a:lnTo>
                          <a:lnTo>
                            <a:pt x="0" y="122"/>
                          </a:lnTo>
                          <a:lnTo>
                            <a:pt x="143" y="141"/>
                          </a:lnTo>
                        </a:path>
                      </a:pathLst>
                    </a:custGeom>
                    <a:solidFill>
                      <a:srgbClr val="A0A0A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202" name="Freeform 288"/>
                    <p:cNvSpPr>
                      <a:spLocks/>
                    </p:cNvSpPr>
                    <p:nvPr/>
                  </p:nvSpPr>
                  <p:spPr bwMode="auto">
                    <a:xfrm>
                      <a:off x="2801" y="3085"/>
                      <a:ext cx="147" cy="143"/>
                    </a:xfrm>
                    <a:custGeom>
                      <a:avLst/>
                      <a:gdLst>
                        <a:gd name="T0" fmla="*/ 24 w 147"/>
                        <a:gd name="T1" fmla="*/ 0 h 143"/>
                        <a:gd name="T2" fmla="*/ 146 w 147"/>
                        <a:gd name="T3" fmla="*/ 32 h 143"/>
                        <a:gd name="T4" fmla="*/ 129 w 147"/>
                        <a:gd name="T5" fmla="*/ 142 h 143"/>
                        <a:gd name="T6" fmla="*/ 0 w 147"/>
                        <a:gd name="T7" fmla="*/ 138 h 143"/>
                        <a:gd name="T8" fmla="*/ 24 w 147"/>
                        <a:gd name="T9" fmla="*/ 0 h 14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47"/>
                        <a:gd name="T16" fmla="*/ 0 h 143"/>
                        <a:gd name="T17" fmla="*/ 147 w 147"/>
                        <a:gd name="T18" fmla="*/ 143 h 143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47" h="143">
                          <a:moveTo>
                            <a:pt x="24" y="0"/>
                          </a:moveTo>
                          <a:lnTo>
                            <a:pt x="146" y="32"/>
                          </a:lnTo>
                          <a:lnTo>
                            <a:pt x="129" y="142"/>
                          </a:lnTo>
                          <a:lnTo>
                            <a:pt x="0" y="138"/>
                          </a:lnTo>
                          <a:lnTo>
                            <a:pt x="24" y="0"/>
                          </a:lnTo>
                        </a:path>
                      </a:pathLst>
                    </a:custGeom>
                    <a:solidFill>
                      <a:srgbClr val="80808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203" name="Freeform 289"/>
                    <p:cNvSpPr>
                      <a:spLocks/>
                    </p:cNvSpPr>
                    <p:nvPr/>
                  </p:nvSpPr>
                  <p:spPr bwMode="auto">
                    <a:xfrm>
                      <a:off x="2677" y="3096"/>
                      <a:ext cx="121" cy="107"/>
                    </a:xfrm>
                    <a:custGeom>
                      <a:avLst/>
                      <a:gdLst>
                        <a:gd name="T0" fmla="*/ 120 w 121"/>
                        <a:gd name="T1" fmla="*/ 4 h 107"/>
                        <a:gd name="T2" fmla="*/ 102 w 121"/>
                        <a:gd name="T3" fmla="*/ 106 h 107"/>
                        <a:gd name="T4" fmla="*/ 0 w 121"/>
                        <a:gd name="T5" fmla="*/ 94 h 107"/>
                        <a:gd name="T6" fmla="*/ 17 w 121"/>
                        <a:gd name="T7" fmla="*/ 0 h 107"/>
                        <a:gd name="T8" fmla="*/ 120 w 121"/>
                        <a:gd name="T9" fmla="*/ 4 h 107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21"/>
                        <a:gd name="T16" fmla="*/ 0 h 107"/>
                        <a:gd name="T17" fmla="*/ 121 w 121"/>
                        <a:gd name="T18" fmla="*/ 107 h 107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21" h="107">
                          <a:moveTo>
                            <a:pt x="120" y="4"/>
                          </a:moveTo>
                          <a:lnTo>
                            <a:pt x="102" y="106"/>
                          </a:lnTo>
                          <a:lnTo>
                            <a:pt x="0" y="94"/>
                          </a:lnTo>
                          <a:lnTo>
                            <a:pt x="17" y="0"/>
                          </a:lnTo>
                          <a:lnTo>
                            <a:pt x="120" y="4"/>
                          </a:lnTo>
                        </a:path>
                      </a:pathLst>
                    </a:custGeom>
                    <a:solidFill>
                      <a:srgbClr val="00C0C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</p:grpSp>
            </p:grpSp>
            <p:grpSp>
              <p:nvGrpSpPr>
                <p:cNvPr id="190" name="Group 290"/>
                <p:cNvGrpSpPr>
                  <a:grpSpLocks/>
                </p:cNvGrpSpPr>
                <p:nvPr/>
              </p:nvGrpSpPr>
              <p:grpSpPr bwMode="auto">
                <a:xfrm>
                  <a:off x="2632" y="3223"/>
                  <a:ext cx="118" cy="68"/>
                  <a:chOff x="2632" y="3223"/>
                  <a:chExt cx="118" cy="68"/>
                </a:xfrm>
              </p:grpSpPr>
              <p:sp>
                <p:nvSpPr>
                  <p:cNvPr id="191" name="Freeform 291"/>
                  <p:cNvSpPr>
                    <a:spLocks/>
                  </p:cNvSpPr>
                  <p:nvPr/>
                </p:nvSpPr>
                <p:spPr bwMode="auto">
                  <a:xfrm>
                    <a:off x="2632" y="3223"/>
                    <a:ext cx="118" cy="68"/>
                  </a:xfrm>
                  <a:custGeom>
                    <a:avLst/>
                    <a:gdLst>
                      <a:gd name="T0" fmla="*/ 0 w 118"/>
                      <a:gd name="T1" fmla="*/ 0 h 68"/>
                      <a:gd name="T2" fmla="*/ 117 w 118"/>
                      <a:gd name="T3" fmla="*/ 21 h 68"/>
                      <a:gd name="T4" fmla="*/ 117 w 118"/>
                      <a:gd name="T5" fmla="*/ 67 h 68"/>
                      <a:gd name="T6" fmla="*/ 0 w 118"/>
                      <a:gd name="T7" fmla="*/ 38 h 68"/>
                      <a:gd name="T8" fmla="*/ 0 w 118"/>
                      <a:gd name="T9" fmla="*/ 0 h 68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18"/>
                      <a:gd name="T16" fmla="*/ 0 h 68"/>
                      <a:gd name="T17" fmla="*/ 118 w 118"/>
                      <a:gd name="T18" fmla="*/ 68 h 68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18" h="68">
                        <a:moveTo>
                          <a:pt x="0" y="0"/>
                        </a:moveTo>
                        <a:lnTo>
                          <a:pt x="117" y="21"/>
                        </a:lnTo>
                        <a:lnTo>
                          <a:pt x="117" y="67"/>
                        </a:lnTo>
                        <a:lnTo>
                          <a:pt x="0" y="38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404040"/>
                  </a:solidFill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92" name="Line 292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2643" y="3240"/>
                    <a:ext cx="31" cy="6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93" name="Line 293"/>
                  <p:cNvSpPr>
                    <a:spLocks noChangeShapeType="1"/>
                  </p:cNvSpPr>
                  <p:nvPr/>
                </p:nvSpPr>
                <p:spPr bwMode="auto">
                  <a:xfrm>
                    <a:off x="2690" y="3248"/>
                    <a:ext cx="41" cy="7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94" name="Line 294"/>
                  <p:cNvSpPr>
                    <a:spLocks noChangeShapeType="1"/>
                  </p:cNvSpPr>
                  <p:nvPr/>
                </p:nvSpPr>
                <p:spPr bwMode="auto">
                  <a:xfrm>
                    <a:off x="2682" y="3231"/>
                    <a:ext cx="0" cy="44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95" name="Line 295"/>
                  <p:cNvSpPr>
                    <a:spLocks noChangeShapeType="1"/>
                  </p:cNvSpPr>
                  <p:nvPr/>
                </p:nvSpPr>
                <p:spPr bwMode="auto">
                  <a:xfrm>
                    <a:off x="2738" y="3241"/>
                    <a:ext cx="0" cy="47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96" name="Line 296"/>
                  <p:cNvSpPr>
                    <a:spLocks noChangeShapeType="1"/>
                  </p:cNvSpPr>
                  <p:nvPr/>
                </p:nvSpPr>
                <p:spPr bwMode="auto">
                  <a:xfrm>
                    <a:off x="2633" y="3240"/>
                    <a:ext cx="106" cy="21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97" name="Line 297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2632" y="3235"/>
                    <a:ext cx="107" cy="19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</p:grpSp>
          </p:grpSp>
          <p:grpSp>
            <p:nvGrpSpPr>
              <p:cNvPr id="157" name="Group 298"/>
              <p:cNvGrpSpPr>
                <a:grpSpLocks/>
              </p:cNvGrpSpPr>
              <p:nvPr/>
            </p:nvGrpSpPr>
            <p:grpSpPr bwMode="auto">
              <a:xfrm>
                <a:off x="2513" y="3225"/>
                <a:ext cx="280" cy="115"/>
                <a:chOff x="2513" y="3225"/>
                <a:chExt cx="280" cy="115"/>
              </a:xfrm>
            </p:grpSpPr>
            <p:grpSp>
              <p:nvGrpSpPr>
                <p:cNvPr id="158" name="Group 299"/>
                <p:cNvGrpSpPr>
                  <a:grpSpLocks/>
                </p:cNvGrpSpPr>
                <p:nvPr/>
              </p:nvGrpSpPr>
              <p:grpSpPr bwMode="auto">
                <a:xfrm>
                  <a:off x="2729" y="3287"/>
                  <a:ext cx="46" cy="28"/>
                  <a:chOff x="2729" y="3287"/>
                  <a:chExt cx="46" cy="28"/>
                </a:xfrm>
              </p:grpSpPr>
              <p:sp>
                <p:nvSpPr>
                  <p:cNvPr id="187" name="Freeform 300"/>
                  <p:cNvSpPr>
                    <a:spLocks/>
                  </p:cNvSpPr>
                  <p:nvPr/>
                </p:nvSpPr>
                <p:spPr bwMode="auto">
                  <a:xfrm>
                    <a:off x="2759" y="3287"/>
                    <a:ext cx="16" cy="28"/>
                  </a:xfrm>
                  <a:custGeom>
                    <a:avLst/>
                    <a:gdLst>
                      <a:gd name="T0" fmla="*/ 10 w 16"/>
                      <a:gd name="T1" fmla="*/ 0 h 28"/>
                      <a:gd name="T2" fmla="*/ 15 w 16"/>
                      <a:gd name="T3" fmla="*/ 25 h 28"/>
                      <a:gd name="T4" fmla="*/ 5 w 16"/>
                      <a:gd name="T5" fmla="*/ 27 h 28"/>
                      <a:gd name="T6" fmla="*/ 0 w 16"/>
                      <a:gd name="T7" fmla="*/ 0 h 28"/>
                      <a:gd name="T8" fmla="*/ 10 w 16"/>
                      <a:gd name="T9" fmla="*/ 0 h 28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6"/>
                      <a:gd name="T16" fmla="*/ 0 h 28"/>
                      <a:gd name="T17" fmla="*/ 16 w 16"/>
                      <a:gd name="T18" fmla="*/ 28 h 28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6" h="28">
                        <a:moveTo>
                          <a:pt x="10" y="0"/>
                        </a:moveTo>
                        <a:lnTo>
                          <a:pt x="15" y="25"/>
                        </a:lnTo>
                        <a:lnTo>
                          <a:pt x="5" y="27"/>
                        </a:lnTo>
                        <a:lnTo>
                          <a:pt x="0" y="0"/>
                        </a:lnTo>
                        <a:lnTo>
                          <a:pt x="10" y="0"/>
                        </a:lnTo>
                      </a:path>
                    </a:pathLst>
                  </a:custGeom>
                  <a:solidFill>
                    <a:srgbClr val="606060"/>
                  </a:solidFill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88" name="Freeform 301"/>
                  <p:cNvSpPr>
                    <a:spLocks/>
                  </p:cNvSpPr>
                  <p:nvPr/>
                </p:nvSpPr>
                <p:spPr bwMode="auto">
                  <a:xfrm>
                    <a:off x="2729" y="3290"/>
                    <a:ext cx="36" cy="25"/>
                  </a:xfrm>
                  <a:custGeom>
                    <a:avLst/>
                    <a:gdLst>
                      <a:gd name="T0" fmla="*/ 31 w 36"/>
                      <a:gd name="T1" fmla="*/ 2 h 25"/>
                      <a:gd name="T2" fmla="*/ 35 w 36"/>
                      <a:gd name="T3" fmla="*/ 24 h 25"/>
                      <a:gd name="T4" fmla="*/ 0 w 36"/>
                      <a:gd name="T5" fmla="*/ 12 h 25"/>
                      <a:gd name="T6" fmla="*/ 13 w 36"/>
                      <a:gd name="T7" fmla="*/ 8 h 25"/>
                      <a:gd name="T8" fmla="*/ 26 w 36"/>
                      <a:gd name="T9" fmla="*/ 14 h 25"/>
                      <a:gd name="T10" fmla="*/ 22 w 36"/>
                      <a:gd name="T11" fmla="*/ 0 h 25"/>
                      <a:gd name="T12" fmla="*/ 31 w 36"/>
                      <a:gd name="T13" fmla="*/ 2 h 25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36"/>
                      <a:gd name="T22" fmla="*/ 0 h 25"/>
                      <a:gd name="T23" fmla="*/ 36 w 36"/>
                      <a:gd name="T24" fmla="*/ 25 h 25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36" h="25">
                        <a:moveTo>
                          <a:pt x="31" y="2"/>
                        </a:moveTo>
                        <a:lnTo>
                          <a:pt x="35" y="24"/>
                        </a:lnTo>
                        <a:lnTo>
                          <a:pt x="0" y="12"/>
                        </a:lnTo>
                        <a:lnTo>
                          <a:pt x="13" y="8"/>
                        </a:lnTo>
                        <a:lnTo>
                          <a:pt x="26" y="14"/>
                        </a:lnTo>
                        <a:lnTo>
                          <a:pt x="22" y="0"/>
                        </a:lnTo>
                        <a:lnTo>
                          <a:pt x="31" y="2"/>
                        </a:lnTo>
                      </a:path>
                    </a:pathLst>
                  </a:custGeom>
                  <a:solidFill>
                    <a:srgbClr val="404040"/>
                  </a:solidFill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</p:grpSp>
            <p:grpSp>
              <p:nvGrpSpPr>
                <p:cNvPr id="159" name="Group 302"/>
                <p:cNvGrpSpPr>
                  <a:grpSpLocks/>
                </p:cNvGrpSpPr>
                <p:nvPr/>
              </p:nvGrpSpPr>
              <p:grpSpPr bwMode="auto">
                <a:xfrm>
                  <a:off x="2513" y="3225"/>
                  <a:ext cx="280" cy="115"/>
                  <a:chOff x="2513" y="3225"/>
                  <a:chExt cx="280" cy="115"/>
                </a:xfrm>
              </p:grpSpPr>
              <p:sp>
                <p:nvSpPr>
                  <p:cNvPr id="160" name="Freeform 303"/>
                  <p:cNvSpPr>
                    <a:spLocks/>
                  </p:cNvSpPr>
                  <p:nvPr/>
                </p:nvSpPr>
                <p:spPr bwMode="auto">
                  <a:xfrm>
                    <a:off x="2514" y="3225"/>
                    <a:ext cx="273" cy="101"/>
                  </a:xfrm>
                  <a:custGeom>
                    <a:avLst/>
                    <a:gdLst>
                      <a:gd name="T0" fmla="*/ 272 w 273"/>
                      <a:gd name="T1" fmla="*/ 43 h 101"/>
                      <a:gd name="T2" fmla="*/ 142 w 273"/>
                      <a:gd name="T3" fmla="*/ 100 h 101"/>
                      <a:gd name="T4" fmla="*/ 0 w 273"/>
                      <a:gd name="T5" fmla="*/ 43 h 101"/>
                      <a:gd name="T6" fmla="*/ 108 w 273"/>
                      <a:gd name="T7" fmla="*/ 0 h 101"/>
                      <a:gd name="T8" fmla="*/ 272 w 273"/>
                      <a:gd name="T9" fmla="*/ 43 h 10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73"/>
                      <a:gd name="T16" fmla="*/ 0 h 101"/>
                      <a:gd name="T17" fmla="*/ 273 w 273"/>
                      <a:gd name="T18" fmla="*/ 101 h 10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73" h="101">
                        <a:moveTo>
                          <a:pt x="272" y="43"/>
                        </a:moveTo>
                        <a:lnTo>
                          <a:pt x="142" y="100"/>
                        </a:lnTo>
                        <a:lnTo>
                          <a:pt x="0" y="43"/>
                        </a:lnTo>
                        <a:lnTo>
                          <a:pt x="108" y="0"/>
                        </a:lnTo>
                        <a:lnTo>
                          <a:pt x="272" y="43"/>
                        </a:lnTo>
                      </a:path>
                    </a:pathLst>
                  </a:custGeom>
                  <a:solidFill>
                    <a:srgbClr val="808080"/>
                  </a:solidFill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61" name="Freeform 304"/>
                  <p:cNvSpPr>
                    <a:spLocks/>
                  </p:cNvSpPr>
                  <p:nvPr/>
                </p:nvSpPr>
                <p:spPr bwMode="auto">
                  <a:xfrm>
                    <a:off x="2655" y="3268"/>
                    <a:ext cx="138" cy="72"/>
                  </a:xfrm>
                  <a:custGeom>
                    <a:avLst/>
                    <a:gdLst>
                      <a:gd name="T0" fmla="*/ 131 w 138"/>
                      <a:gd name="T1" fmla="*/ 0 h 72"/>
                      <a:gd name="T2" fmla="*/ 0 w 138"/>
                      <a:gd name="T3" fmla="*/ 58 h 72"/>
                      <a:gd name="T4" fmla="*/ 3 w 138"/>
                      <a:gd name="T5" fmla="*/ 71 h 72"/>
                      <a:gd name="T6" fmla="*/ 137 w 138"/>
                      <a:gd name="T7" fmla="*/ 10 h 72"/>
                      <a:gd name="T8" fmla="*/ 131 w 138"/>
                      <a:gd name="T9" fmla="*/ 0 h 7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38"/>
                      <a:gd name="T16" fmla="*/ 0 h 72"/>
                      <a:gd name="T17" fmla="*/ 138 w 138"/>
                      <a:gd name="T18" fmla="*/ 72 h 72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38" h="72">
                        <a:moveTo>
                          <a:pt x="131" y="0"/>
                        </a:moveTo>
                        <a:lnTo>
                          <a:pt x="0" y="58"/>
                        </a:lnTo>
                        <a:lnTo>
                          <a:pt x="3" y="71"/>
                        </a:lnTo>
                        <a:lnTo>
                          <a:pt x="137" y="10"/>
                        </a:lnTo>
                        <a:lnTo>
                          <a:pt x="131" y="0"/>
                        </a:lnTo>
                      </a:path>
                    </a:pathLst>
                  </a:custGeom>
                  <a:solidFill>
                    <a:srgbClr val="606060"/>
                  </a:solidFill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62" name="Freeform 305"/>
                  <p:cNvSpPr>
                    <a:spLocks/>
                  </p:cNvSpPr>
                  <p:nvPr/>
                </p:nvSpPr>
                <p:spPr bwMode="auto">
                  <a:xfrm>
                    <a:off x="2513" y="3268"/>
                    <a:ext cx="146" cy="72"/>
                  </a:xfrm>
                  <a:custGeom>
                    <a:avLst/>
                    <a:gdLst>
                      <a:gd name="T0" fmla="*/ 145 w 146"/>
                      <a:gd name="T1" fmla="*/ 71 h 72"/>
                      <a:gd name="T2" fmla="*/ 141 w 146"/>
                      <a:gd name="T3" fmla="*/ 57 h 72"/>
                      <a:gd name="T4" fmla="*/ 0 w 146"/>
                      <a:gd name="T5" fmla="*/ 0 h 72"/>
                      <a:gd name="T6" fmla="*/ 4 w 146"/>
                      <a:gd name="T7" fmla="*/ 11 h 72"/>
                      <a:gd name="T8" fmla="*/ 145 w 146"/>
                      <a:gd name="T9" fmla="*/ 71 h 7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46"/>
                      <a:gd name="T16" fmla="*/ 0 h 72"/>
                      <a:gd name="T17" fmla="*/ 146 w 146"/>
                      <a:gd name="T18" fmla="*/ 72 h 72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46" h="72">
                        <a:moveTo>
                          <a:pt x="145" y="71"/>
                        </a:moveTo>
                        <a:lnTo>
                          <a:pt x="141" y="57"/>
                        </a:lnTo>
                        <a:lnTo>
                          <a:pt x="0" y="0"/>
                        </a:lnTo>
                        <a:lnTo>
                          <a:pt x="4" y="11"/>
                        </a:lnTo>
                        <a:lnTo>
                          <a:pt x="145" y="71"/>
                        </a:lnTo>
                      </a:path>
                    </a:pathLst>
                  </a:custGeom>
                  <a:solidFill>
                    <a:srgbClr val="404040"/>
                  </a:solidFill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63" name="Freeform 306"/>
                  <p:cNvSpPr>
                    <a:spLocks/>
                  </p:cNvSpPr>
                  <p:nvPr/>
                </p:nvSpPr>
                <p:spPr bwMode="auto">
                  <a:xfrm>
                    <a:off x="2623" y="3273"/>
                    <a:ext cx="103" cy="36"/>
                  </a:xfrm>
                  <a:custGeom>
                    <a:avLst/>
                    <a:gdLst>
                      <a:gd name="T0" fmla="*/ 102 w 103"/>
                      <a:gd name="T1" fmla="*/ 9 h 36"/>
                      <a:gd name="T2" fmla="*/ 66 w 103"/>
                      <a:gd name="T3" fmla="*/ 0 h 36"/>
                      <a:gd name="T4" fmla="*/ 0 w 103"/>
                      <a:gd name="T5" fmla="*/ 25 h 36"/>
                      <a:gd name="T6" fmla="*/ 33 w 103"/>
                      <a:gd name="T7" fmla="*/ 35 h 36"/>
                      <a:gd name="T8" fmla="*/ 102 w 103"/>
                      <a:gd name="T9" fmla="*/ 9 h 36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03"/>
                      <a:gd name="T16" fmla="*/ 0 h 36"/>
                      <a:gd name="T17" fmla="*/ 103 w 103"/>
                      <a:gd name="T18" fmla="*/ 36 h 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03" h="36">
                        <a:moveTo>
                          <a:pt x="102" y="9"/>
                        </a:moveTo>
                        <a:lnTo>
                          <a:pt x="66" y="0"/>
                        </a:lnTo>
                        <a:lnTo>
                          <a:pt x="0" y="25"/>
                        </a:lnTo>
                        <a:lnTo>
                          <a:pt x="33" y="35"/>
                        </a:lnTo>
                        <a:lnTo>
                          <a:pt x="102" y="9"/>
                        </a:lnTo>
                      </a:path>
                    </a:pathLst>
                  </a:custGeom>
                  <a:solidFill>
                    <a:srgbClr val="A0A0A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64" name="Freeform 307"/>
                  <p:cNvSpPr>
                    <a:spLocks/>
                  </p:cNvSpPr>
                  <p:nvPr/>
                </p:nvSpPr>
                <p:spPr bwMode="auto">
                  <a:xfrm>
                    <a:off x="2526" y="3241"/>
                    <a:ext cx="155" cy="53"/>
                  </a:xfrm>
                  <a:custGeom>
                    <a:avLst/>
                    <a:gdLst>
                      <a:gd name="T0" fmla="*/ 154 w 155"/>
                      <a:gd name="T1" fmla="*/ 25 h 53"/>
                      <a:gd name="T2" fmla="*/ 87 w 155"/>
                      <a:gd name="T3" fmla="*/ 52 h 53"/>
                      <a:gd name="T4" fmla="*/ 0 w 155"/>
                      <a:gd name="T5" fmla="*/ 23 h 53"/>
                      <a:gd name="T6" fmla="*/ 63 w 155"/>
                      <a:gd name="T7" fmla="*/ 0 h 53"/>
                      <a:gd name="T8" fmla="*/ 154 w 155"/>
                      <a:gd name="T9" fmla="*/ 25 h 5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55"/>
                      <a:gd name="T16" fmla="*/ 0 h 53"/>
                      <a:gd name="T17" fmla="*/ 155 w 155"/>
                      <a:gd name="T18" fmla="*/ 53 h 53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55" h="53">
                        <a:moveTo>
                          <a:pt x="154" y="25"/>
                        </a:moveTo>
                        <a:lnTo>
                          <a:pt x="87" y="52"/>
                        </a:lnTo>
                        <a:lnTo>
                          <a:pt x="0" y="23"/>
                        </a:lnTo>
                        <a:lnTo>
                          <a:pt x="63" y="0"/>
                        </a:lnTo>
                        <a:lnTo>
                          <a:pt x="154" y="25"/>
                        </a:lnTo>
                      </a:path>
                    </a:pathLst>
                  </a:custGeom>
                  <a:solidFill>
                    <a:srgbClr val="A0A0A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65" name="Freeform 308"/>
                  <p:cNvSpPr>
                    <a:spLocks/>
                  </p:cNvSpPr>
                  <p:nvPr/>
                </p:nvSpPr>
                <p:spPr bwMode="auto">
                  <a:xfrm>
                    <a:off x="2595" y="3229"/>
                    <a:ext cx="171" cy="47"/>
                  </a:xfrm>
                  <a:custGeom>
                    <a:avLst/>
                    <a:gdLst>
                      <a:gd name="T0" fmla="*/ 136 w 171"/>
                      <a:gd name="T1" fmla="*/ 46 h 47"/>
                      <a:gd name="T2" fmla="*/ 170 w 171"/>
                      <a:gd name="T3" fmla="*/ 33 h 47"/>
                      <a:gd name="T4" fmla="*/ 28 w 171"/>
                      <a:gd name="T5" fmla="*/ 0 h 47"/>
                      <a:gd name="T6" fmla="*/ 0 w 171"/>
                      <a:gd name="T7" fmla="*/ 9 h 47"/>
                      <a:gd name="T8" fmla="*/ 136 w 171"/>
                      <a:gd name="T9" fmla="*/ 46 h 4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1"/>
                      <a:gd name="T16" fmla="*/ 0 h 47"/>
                      <a:gd name="T17" fmla="*/ 171 w 171"/>
                      <a:gd name="T18" fmla="*/ 47 h 4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1" h="47">
                        <a:moveTo>
                          <a:pt x="136" y="46"/>
                        </a:moveTo>
                        <a:lnTo>
                          <a:pt x="170" y="33"/>
                        </a:lnTo>
                        <a:lnTo>
                          <a:pt x="28" y="0"/>
                        </a:lnTo>
                        <a:lnTo>
                          <a:pt x="0" y="9"/>
                        </a:lnTo>
                        <a:lnTo>
                          <a:pt x="136" y="46"/>
                        </a:lnTo>
                      </a:path>
                    </a:pathLst>
                  </a:custGeom>
                  <a:solidFill>
                    <a:srgbClr val="A0A0A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66" name="Line 309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2616" y="3230"/>
                    <a:ext cx="154" cy="43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67" name="Line 310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2608" y="3234"/>
                    <a:ext cx="150" cy="43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68" name="Line 311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2602" y="3238"/>
                    <a:ext cx="146" cy="44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69" name="Line 312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2583" y="3245"/>
                    <a:ext cx="143" cy="45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70" name="Line 313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2572" y="3249"/>
                    <a:ext cx="142" cy="46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71" name="Line 314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2561" y="3254"/>
                    <a:ext cx="137" cy="46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72" name="Line 315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2558" y="3259"/>
                    <a:ext cx="127" cy="45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73" name="Line 316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2548" y="3265"/>
                    <a:ext cx="125" cy="45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74" name="Line 31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48" y="3280"/>
                    <a:ext cx="74" cy="33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75" name="Line 31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34" y="3277"/>
                    <a:ext cx="69" cy="30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76" name="Line 31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04" y="3266"/>
                    <a:ext cx="67" cy="28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77" name="Line 32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588" y="3261"/>
                    <a:ext cx="68" cy="29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78" name="Line 32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573" y="3256"/>
                    <a:ext cx="66" cy="29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79" name="Line 32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560" y="3251"/>
                    <a:ext cx="64" cy="27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80" name="Line 32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544" y="3247"/>
                    <a:ext cx="65" cy="26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81" name="Line 32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716" y="3262"/>
                    <a:ext cx="35" cy="14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82" name="Line 32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95" y="3256"/>
                    <a:ext cx="30" cy="13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83" name="Line 3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75" y="3250"/>
                    <a:ext cx="31" cy="13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84" name="Line 32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55" y="3245"/>
                    <a:ext cx="31" cy="12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85" name="Line 32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36" y="3240"/>
                    <a:ext cx="27" cy="12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86" name="Line 32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13" y="3233"/>
                    <a:ext cx="31" cy="12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</p:grpSp>
          </p:grpSp>
        </p:grpSp>
        <p:grpSp>
          <p:nvGrpSpPr>
            <p:cNvPr id="108" name="Group 330"/>
            <p:cNvGrpSpPr>
              <a:grpSpLocks/>
            </p:cNvGrpSpPr>
            <p:nvPr/>
          </p:nvGrpSpPr>
          <p:grpSpPr bwMode="auto">
            <a:xfrm>
              <a:off x="2284" y="3024"/>
              <a:ext cx="372" cy="427"/>
              <a:chOff x="2284" y="3024"/>
              <a:chExt cx="372" cy="427"/>
            </a:xfrm>
          </p:grpSpPr>
          <p:grpSp>
            <p:nvGrpSpPr>
              <p:cNvPr id="109" name="Group 331"/>
              <p:cNvGrpSpPr>
                <a:grpSpLocks/>
              </p:cNvGrpSpPr>
              <p:nvPr/>
            </p:nvGrpSpPr>
            <p:grpSpPr bwMode="auto">
              <a:xfrm>
                <a:off x="2320" y="3024"/>
                <a:ext cx="336" cy="427"/>
                <a:chOff x="2320" y="3024"/>
                <a:chExt cx="336" cy="427"/>
              </a:xfrm>
            </p:grpSpPr>
            <p:grpSp>
              <p:nvGrpSpPr>
                <p:cNvPr id="113" name="Group 332"/>
                <p:cNvGrpSpPr>
                  <a:grpSpLocks/>
                </p:cNvGrpSpPr>
                <p:nvPr/>
              </p:nvGrpSpPr>
              <p:grpSpPr bwMode="auto">
                <a:xfrm>
                  <a:off x="2353" y="3034"/>
                  <a:ext cx="124" cy="116"/>
                  <a:chOff x="2353" y="3034"/>
                  <a:chExt cx="124" cy="116"/>
                </a:xfrm>
              </p:grpSpPr>
              <p:grpSp>
                <p:nvGrpSpPr>
                  <p:cNvPr id="142" name="Group 333"/>
                  <p:cNvGrpSpPr>
                    <a:grpSpLocks/>
                  </p:cNvGrpSpPr>
                  <p:nvPr/>
                </p:nvGrpSpPr>
                <p:grpSpPr bwMode="auto">
                  <a:xfrm>
                    <a:off x="2353" y="3034"/>
                    <a:ext cx="124" cy="116"/>
                    <a:chOff x="2353" y="3034"/>
                    <a:chExt cx="124" cy="116"/>
                  </a:xfrm>
                </p:grpSpPr>
                <p:sp>
                  <p:nvSpPr>
                    <p:cNvPr id="154" name="Freeform 334"/>
                    <p:cNvSpPr>
                      <a:spLocks/>
                    </p:cNvSpPr>
                    <p:nvPr/>
                  </p:nvSpPr>
                  <p:spPr bwMode="auto">
                    <a:xfrm>
                      <a:off x="2353" y="3034"/>
                      <a:ext cx="124" cy="116"/>
                    </a:xfrm>
                    <a:custGeom>
                      <a:avLst/>
                      <a:gdLst>
                        <a:gd name="T0" fmla="*/ 86 w 124"/>
                        <a:gd name="T1" fmla="*/ 3 h 116"/>
                        <a:gd name="T2" fmla="*/ 101 w 124"/>
                        <a:gd name="T3" fmla="*/ 7 h 116"/>
                        <a:gd name="T4" fmla="*/ 107 w 124"/>
                        <a:gd name="T5" fmla="*/ 16 h 116"/>
                        <a:gd name="T6" fmla="*/ 112 w 124"/>
                        <a:gd name="T7" fmla="*/ 30 h 116"/>
                        <a:gd name="T8" fmla="*/ 113 w 124"/>
                        <a:gd name="T9" fmla="*/ 34 h 116"/>
                        <a:gd name="T10" fmla="*/ 112 w 124"/>
                        <a:gd name="T11" fmla="*/ 40 h 116"/>
                        <a:gd name="T12" fmla="*/ 111 w 124"/>
                        <a:gd name="T13" fmla="*/ 43 h 116"/>
                        <a:gd name="T14" fmla="*/ 114 w 124"/>
                        <a:gd name="T15" fmla="*/ 51 h 116"/>
                        <a:gd name="T16" fmla="*/ 118 w 124"/>
                        <a:gd name="T17" fmla="*/ 58 h 116"/>
                        <a:gd name="T18" fmla="*/ 120 w 124"/>
                        <a:gd name="T19" fmla="*/ 60 h 116"/>
                        <a:gd name="T20" fmla="*/ 121 w 124"/>
                        <a:gd name="T21" fmla="*/ 61 h 116"/>
                        <a:gd name="T22" fmla="*/ 122 w 124"/>
                        <a:gd name="T23" fmla="*/ 62 h 116"/>
                        <a:gd name="T24" fmla="*/ 123 w 124"/>
                        <a:gd name="T25" fmla="*/ 65 h 116"/>
                        <a:gd name="T26" fmla="*/ 122 w 124"/>
                        <a:gd name="T27" fmla="*/ 67 h 116"/>
                        <a:gd name="T28" fmla="*/ 120 w 124"/>
                        <a:gd name="T29" fmla="*/ 67 h 116"/>
                        <a:gd name="T30" fmla="*/ 116 w 124"/>
                        <a:gd name="T31" fmla="*/ 68 h 116"/>
                        <a:gd name="T32" fmla="*/ 114 w 124"/>
                        <a:gd name="T33" fmla="*/ 69 h 116"/>
                        <a:gd name="T34" fmla="*/ 113 w 124"/>
                        <a:gd name="T35" fmla="*/ 72 h 116"/>
                        <a:gd name="T36" fmla="*/ 114 w 124"/>
                        <a:gd name="T37" fmla="*/ 75 h 116"/>
                        <a:gd name="T38" fmla="*/ 116 w 124"/>
                        <a:gd name="T39" fmla="*/ 79 h 116"/>
                        <a:gd name="T40" fmla="*/ 115 w 124"/>
                        <a:gd name="T41" fmla="*/ 81 h 116"/>
                        <a:gd name="T42" fmla="*/ 112 w 124"/>
                        <a:gd name="T43" fmla="*/ 82 h 116"/>
                        <a:gd name="T44" fmla="*/ 113 w 124"/>
                        <a:gd name="T45" fmla="*/ 84 h 116"/>
                        <a:gd name="T46" fmla="*/ 114 w 124"/>
                        <a:gd name="T47" fmla="*/ 86 h 116"/>
                        <a:gd name="T48" fmla="*/ 112 w 124"/>
                        <a:gd name="T49" fmla="*/ 88 h 116"/>
                        <a:gd name="T50" fmla="*/ 111 w 124"/>
                        <a:gd name="T51" fmla="*/ 88 h 116"/>
                        <a:gd name="T52" fmla="*/ 109 w 124"/>
                        <a:gd name="T53" fmla="*/ 91 h 116"/>
                        <a:gd name="T54" fmla="*/ 109 w 124"/>
                        <a:gd name="T55" fmla="*/ 94 h 116"/>
                        <a:gd name="T56" fmla="*/ 107 w 124"/>
                        <a:gd name="T57" fmla="*/ 96 h 116"/>
                        <a:gd name="T58" fmla="*/ 106 w 124"/>
                        <a:gd name="T59" fmla="*/ 98 h 116"/>
                        <a:gd name="T60" fmla="*/ 103 w 124"/>
                        <a:gd name="T61" fmla="*/ 99 h 116"/>
                        <a:gd name="T62" fmla="*/ 100 w 124"/>
                        <a:gd name="T63" fmla="*/ 100 h 116"/>
                        <a:gd name="T64" fmla="*/ 97 w 124"/>
                        <a:gd name="T65" fmla="*/ 100 h 116"/>
                        <a:gd name="T66" fmla="*/ 87 w 124"/>
                        <a:gd name="T67" fmla="*/ 100 h 116"/>
                        <a:gd name="T68" fmla="*/ 78 w 124"/>
                        <a:gd name="T69" fmla="*/ 99 h 116"/>
                        <a:gd name="T70" fmla="*/ 67 w 124"/>
                        <a:gd name="T71" fmla="*/ 115 h 116"/>
                        <a:gd name="T72" fmla="*/ 16 w 124"/>
                        <a:gd name="T73" fmla="*/ 96 h 116"/>
                        <a:gd name="T74" fmla="*/ 21 w 124"/>
                        <a:gd name="T75" fmla="*/ 90 h 116"/>
                        <a:gd name="T76" fmla="*/ 23 w 124"/>
                        <a:gd name="T77" fmla="*/ 84 h 116"/>
                        <a:gd name="T78" fmla="*/ 23 w 124"/>
                        <a:gd name="T79" fmla="*/ 77 h 116"/>
                        <a:gd name="T80" fmla="*/ 0 w 124"/>
                        <a:gd name="T81" fmla="*/ 60 h 116"/>
                        <a:gd name="T82" fmla="*/ 0 w 124"/>
                        <a:gd name="T83" fmla="*/ 20 h 116"/>
                        <a:gd name="T84" fmla="*/ 12 w 124"/>
                        <a:gd name="T85" fmla="*/ 10 h 116"/>
                        <a:gd name="T86" fmla="*/ 29 w 124"/>
                        <a:gd name="T87" fmla="*/ 5 h 116"/>
                        <a:gd name="T88" fmla="*/ 44 w 124"/>
                        <a:gd name="T89" fmla="*/ 0 h 116"/>
                        <a:gd name="T90" fmla="*/ 66 w 124"/>
                        <a:gd name="T91" fmla="*/ 1 h 116"/>
                        <a:gd name="T92" fmla="*/ 86 w 124"/>
                        <a:gd name="T93" fmla="*/ 3 h 11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w 124"/>
                        <a:gd name="T142" fmla="*/ 0 h 116"/>
                        <a:gd name="T143" fmla="*/ 124 w 124"/>
                        <a:gd name="T144" fmla="*/ 116 h 116"/>
                      </a:gdLst>
                      <a:ahLst/>
                      <a:cxnLst>
                        <a:cxn ang="T94">
                          <a:pos x="T0" y="T1"/>
                        </a:cxn>
                        <a:cxn ang="T95">
                          <a:pos x="T2" y="T3"/>
                        </a:cxn>
                        <a:cxn ang="T96">
                          <a:pos x="T4" y="T5"/>
                        </a:cxn>
                        <a:cxn ang="T97">
                          <a:pos x="T6" y="T7"/>
                        </a:cxn>
                        <a:cxn ang="T98">
                          <a:pos x="T8" y="T9"/>
                        </a:cxn>
                        <a:cxn ang="T99">
                          <a:pos x="T10" y="T11"/>
                        </a:cxn>
                        <a:cxn ang="T100">
                          <a:pos x="T12" y="T13"/>
                        </a:cxn>
                        <a:cxn ang="T101">
                          <a:pos x="T14" y="T15"/>
                        </a:cxn>
                        <a:cxn ang="T102">
                          <a:pos x="T16" y="T17"/>
                        </a:cxn>
                        <a:cxn ang="T103">
                          <a:pos x="T18" y="T19"/>
                        </a:cxn>
                        <a:cxn ang="T104">
                          <a:pos x="T20" y="T21"/>
                        </a:cxn>
                        <a:cxn ang="T105">
                          <a:pos x="T22" y="T23"/>
                        </a:cxn>
                        <a:cxn ang="T106">
                          <a:pos x="T24" y="T25"/>
                        </a:cxn>
                        <a:cxn ang="T107">
                          <a:pos x="T26" y="T27"/>
                        </a:cxn>
                        <a:cxn ang="T108">
                          <a:pos x="T28" y="T29"/>
                        </a:cxn>
                        <a:cxn ang="T109">
                          <a:pos x="T30" y="T31"/>
                        </a:cxn>
                        <a:cxn ang="T110">
                          <a:pos x="T32" y="T33"/>
                        </a:cxn>
                        <a:cxn ang="T111">
                          <a:pos x="T34" y="T35"/>
                        </a:cxn>
                        <a:cxn ang="T112">
                          <a:pos x="T36" y="T37"/>
                        </a:cxn>
                        <a:cxn ang="T113">
                          <a:pos x="T38" y="T39"/>
                        </a:cxn>
                        <a:cxn ang="T114">
                          <a:pos x="T40" y="T41"/>
                        </a:cxn>
                        <a:cxn ang="T115">
                          <a:pos x="T42" y="T43"/>
                        </a:cxn>
                        <a:cxn ang="T116">
                          <a:pos x="T44" y="T45"/>
                        </a:cxn>
                        <a:cxn ang="T117">
                          <a:pos x="T46" y="T47"/>
                        </a:cxn>
                        <a:cxn ang="T118">
                          <a:pos x="T48" y="T49"/>
                        </a:cxn>
                        <a:cxn ang="T119">
                          <a:pos x="T50" y="T51"/>
                        </a:cxn>
                        <a:cxn ang="T120">
                          <a:pos x="T52" y="T53"/>
                        </a:cxn>
                        <a:cxn ang="T121">
                          <a:pos x="T54" y="T55"/>
                        </a:cxn>
                        <a:cxn ang="T122">
                          <a:pos x="T56" y="T57"/>
                        </a:cxn>
                        <a:cxn ang="T123">
                          <a:pos x="T58" y="T59"/>
                        </a:cxn>
                        <a:cxn ang="T124">
                          <a:pos x="T60" y="T61"/>
                        </a:cxn>
                        <a:cxn ang="T125">
                          <a:pos x="T62" y="T63"/>
                        </a:cxn>
                        <a:cxn ang="T126">
                          <a:pos x="T64" y="T65"/>
                        </a:cxn>
                        <a:cxn ang="T127">
                          <a:pos x="T66" y="T67"/>
                        </a:cxn>
                        <a:cxn ang="T128">
                          <a:pos x="T68" y="T69"/>
                        </a:cxn>
                        <a:cxn ang="T129">
                          <a:pos x="T70" y="T71"/>
                        </a:cxn>
                        <a:cxn ang="T130">
                          <a:pos x="T72" y="T73"/>
                        </a:cxn>
                        <a:cxn ang="T131">
                          <a:pos x="T74" y="T75"/>
                        </a:cxn>
                        <a:cxn ang="T132">
                          <a:pos x="T76" y="T77"/>
                        </a:cxn>
                        <a:cxn ang="T133">
                          <a:pos x="T78" y="T79"/>
                        </a:cxn>
                        <a:cxn ang="T134">
                          <a:pos x="T80" y="T81"/>
                        </a:cxn>
                        <a:cxn ang="T135">
                          <a:pos x="T82" y="T83"/>
                        </a:cxn>
                        <a:cxn ang="T136">
                          <a:pos x="T84" y="T85"/>
                        </a:cxn>
                        <a:cxn ang="T137">
                          <a:pos x="T86" y="T87"/>
                        </a:cxn>
                        <a:cxn ang="T138">
                          <a:pos x="T88" y="T89"/>
                        </a:cxn>
                        <a:cxn ang="T139">
                          <a:pos x="T90" y="T91"/>
                        </a:cxn>
                        <a:cxn ang="T140">
                          <a:pos x="T92" y="T93"/>
                        </a:cxn>
                      </a:cxnLst>
                      <a:rect l="T141" t="T142" r="T143" b="T144"/>
                      <a:pathLst>
                        <a:path w="124" h="116">
                          <a:moveTo>
                            <a:pt x="86" y="3"/>
                          </a:moveTo>
                          <a:lnTo>
                            <a:pt x="101" y="7"/>
                          </a:lnTo>
                          <a:lnTo>
                            <a:pt x="107" y="16"/>
                          </a:lnTo>
                          <a:lnTo>
                            <a:pt x="112" y="30"/>
                          </a:lnTo>
                          <a:lnTo>
                            <a:pt x="113" y="34"/>
                          </a:lnTo>
                          <a:lnTo>
                            <a:pt x="112" y="40"/>
                          </a:lnTo>
                          <a:lnTo>
                            <a:pt x="111" y="43"/>
                          </a:lnTo>
                          <a:lnTo>
                            <a:pt x="114" y="51"/>
                          </a:lnTo>
                          <a:lnTo>
                            <a:pt x="118" y="58"/>
                          </a:lnTo>
                          <a:lnTo>
                            <a:pt x="120" y="60"/>
                          </a:lnTo>
                          <a:lnTo>
                            <a:pt x="121" y="61"/>
                          </a:lnTo>
                          <a:lnTo>
                            <a:pt x="122" y="62"/>
                          </a:lnTo>
                          <a:lnTo>
                            <a:pt x="123" y="65"/>
                          </a:lnTo>
                          <a:lnTo>
                            <a:pt x="122" y="67"/>
                          </a:lnTo>
                          <a:lnTo>
                            <a:pt x="120" y="67"/>
                          </a:lnTo>
                          <a:lnTo>
                            <a:pt x="116" y="68"/>
                          </a:lnTo>
                          <a:lnTo>
                            <a:pt x="114" y="69"/>
                          </a:lnTo>
                          <a:lnTo>
                            <a:pt x="113" y="72"/>
                          </a:lnTo>
                          <a:lnTo>
                            <a:pt x="114" y="75"/>
                          </a:lnTo>
                          <a:lnTo>
                            <a:pt x="116" y="79"/>
                          </a:lnTo>
                          <a:lnTo>
                            <a:pt x="115" y="81"/>
                          </a:lnTo>
                          <a:lnTo>
                            <a:pt x="112" y="82"/>
                          </a:lnTo>
                          <a:lnTo>
                            <a:pt x="113" y="84"/>
                          </a:lnTo>
                          <a:lnTo>
                            <a:pt x="114" y="86"/>
                          </a:lnTo>
                          <a:lnTo>
                            <a:pt x="112" y="88"/>
                          </a:lnTo>
                          <a:lnTo>
                            <a:pt x="111" y="88"/>
                          </a:lnTo>
                          <a:lnTo>
                            <a:pt x="109" y="91"/>
                          </a:lnTo>
                          <a:lnTo>
                            <a:pt x="109" y="94"/>
                          </a:lnTo>
                          <a:lnTo>
                            <a:pt x="107" y="96"/>
                          </a:lnTo>
                          <a:lnTo>
                            <a:pt x="106" y="98"/>
                          </a:lnTo>
                          <a:lnTo>
                            <a:pt x="103" y="99"/>
                          </a:lnTo>
                          <a:lnTo>
                            <a:pt x="100" y="100"/>
                          </a:lnTo>
                          <a:lnTo>
                            <a:pt x="97" y="100"/>
                          </a:lnTo>
                          <a:lnTo>
                            <a:pt x="87" y="100"/>
                          </a:lnTo>
                          <a:lnTo>
                            <a:pt x="78" y="99"/>
                          </a:lnTo>
                          <a:lnTo>
                            <a:pt x="67" y="115"/>
                          </a:lnTo>
                          <a:lnTo>
                            <a:pt x="16" y="96"/>
                          </a:lnTo>
                          <a:lnTo>
                            <a:pt x="21" y="90"/>
                          </a:lnTo>
                          <a:lnTo>
                            <a:pt x="23" y="84"/>
                          </a:lnTo>
                          <a:lnTo>
                            <a:pt x="23" y="77"/>
                          </a:lnTo>
                          <a:lnTo>
                            <a:pt x="0" y="60"/>
                          </a:lnTo>
                          <a:lnTo>
                            <a:pt x="0" y="20"/>
                          </a:lnTo>
                          <a:lnTo>
                            <a:pt x="12" y="10"/>
                          </a:lnTo>
                          <a:lnTo>
                            <a:pt x="29" y="5"/>
                          </a:lnTo>
                          <a:lnTo>
                            <a:pt x="44" y="0"/>
                          </a:lnTo>
                          <a:lnTo>
                            <a:pt x="66" y="1"/>
                          </a:lnTo>
                          <a:lnTo>
                            <a:pt x="86" y="3"/>
                          </a:lnTo>
                        </a:path>
                      </a:pathLst>
                    </a:custGeom>
                    <a:solidFill>
                      <a:srgbClr val="FFC080"/>
                    </a:solidFill>
                    <a:ln w="12700" cap="rnd">
                      <a:solidFill>
                        <a:srgbClr val="402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55" name="Freeform 335"/>
                    <p:cNvSpPr>
                      <a:spLocks/>
                    </p:cNvSpPr>
                    <p:nvPr/>
                  </p:nvSpPr>
                  <p:spPr bwMode="auto">
                    <a:xfrm>
                      <a:off x="2405" y="3105"/>
                      <a:ext cx="7" cy="11"/>
                    </a:xfrm>
                    <a:custGeom>
                      <a:avLst/>
                      <a:gdLst>
                        <a:gd name="T0" fmla="*/ 0 w 7"/>
                        <a:gd name="T1" fmla="*/ 0 h 11"/>
                        <a:gd name="T2" fmla="*/ 1 w 7"/>
                        <a:gd name="T3" fmla="*/ 5 h 11"/>
                        <a:gd name="T4" fmla="*/ 3 w 7"/>
                        <a:gd name="T5" fmla="*/ 7 h 11"/>
                        <a:gd name="T6" fmla="*/ 6 w 7"/>
                        <a:gd name="T7" fmla="*/ 10 h 11"/>
                        <a:gd name="T8" fmla="*/ 2 w 7"/>
                        <a:gd name="T9" fmla="*/ 8 h 11"/>
                        <a:gd name="T10" fmla="*/ 0 w 7"/>
                        <a:gd name="T11" fmla="*/ 5 h 11"/>
                        <a:gd name="T12" fmla="*/ 0 w 7"/>
                        <a:gd name="T13" fmla="*/ 0 h 11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7"/>
                        <a:gd name="T22" fmla="*/ 0 h 11"/>
                        <a:gd name="T23" fmla="*/ 7 w 7"/>
                        <a:gd name="T24" fmla="*/ 11 h 11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7" h="11">
                          <a:moveTo>
                            <a:pt x="0" y="0"/>
                          </a:moveTo>
                          <a:lnTo>
                            <a:pt x="1" y="5"/>
                          </a:lnTo>
                          <a:lnTo>
                            <a:pt x="3" y="7"/>
                          </a:lnTo>
                          <a:lnTo>
                            <a:pt x="6" y="10"/>
                          </a:lnTo>
                          <a:lnTo>
                            <a:pt x="2" y="8"/>
                          </a:lnTo>
                          <a:lnTo>
                            <a:pt x="0" y="5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</p:grpSp>
              <p:grpSp>
                <p:nvGrpSpPr>
                  <p:cNvPr id="143" name="Group 336"/>
                  <p:cNvGrpSpPr>
                    <a:grpSpLocks/>
                  </p:cNvGrpSpPr>
                  <p:nvPr/>
                </p:nvGrpSpPr>
                <p:grpSpPr bwMode="auto">
                  <a:xfrm>
                    <a:off x="2433" y="3068"/>
                    <a:ext cx="33" cy="53"/>
                    <a:chOff x="2433" y="3068"/>
                    <a:chExt cx="33" cy="53"/>
                  </a:xfrm>
                </p:grpSpPr>
                <p:sp>
                  <p:nvSpPr>
                    <p:cNvPr id="147" name="Freeform 337"/>
                    <p:cNvSpPr>
                      <a:spLocks/>
                    </p:cNvSpPr>
                    <p:nvPr/>
                  </p:nvSpPr>
                  <p:spPr bwMode="auto">
                    <a:xfrm>
                      <a:off x="2441" y="3077"/>
                      <a:ext cx="8" cy="3"/>
                    </a:xfrm>
                    <a:custGeom>
                      <a:avLst/>
                      <a:gdLst>
                        <a:gd name="T0" fmla="*/ 6 w 8"/>
                        <a:gd name="T1" fmla="*/ 2 h 3"/>
                        <a:gd name="T2" fmla="*/ 6 w 8"/>
                        <a:gd name="T3" fmla="*/ 2 h 3"/>
                        <a:gd name="T4" fmla="*/ 7 w 8"/>
                        <a:gd name="T5" fmla="*/ 1 h 3"/>
                        <a:gd name="T6" fmla="*/ 6 w 8"/>
                        <a:gd name="T7" fmla="*/ 1 h 3"/>
                        <a:gd name="T8" fmla="*/ 5 w 8"/>
                        <a:gd name="T9" fmla="*/ 1 h 3"/>
                        <a:gd name="T10" fmla="*/ 6 w 8"/>
                        <a:gd name="T11" fmla="*/ 1 h 3"/>
                        <a:gd name="T12" fmla="*/ 5 w 8"/>
                        <a:gd name="T13" fmla="*/ 1 h 3"/>
                        <a:gd name="T14" fmla="*/ 6 w 8"/>
                        <a:gd name="T15" fmla="*/ 0 h 3"/>
                        <a:gd name="T16" fmla="*/ 5 w 8"/>
                        <a:gd name="T17" fmla="*/ 1 h 3"/>
                        <a:gd name="T18" fmla="*/ 4 w 8"/>
                        <a:gd name="T19" fmla="*/ 1 h 3"/>
                        <a:gd name="T20" fmla="*/ 2 w 8"/>
                        <a:gd name="T21" fmla="*/ 1 h 3"/>
                        <a:gd name="T22" fmla="*/ 0 w 8"/>
                        <a:gd name="T23" fmla="*/ 1 h 3"/>
                        <a:gd name="T24" fmla="*/ 2 w 8"/>
                        <a:gd name="T25" fmla="*/ 2 h 3"/>
                        <a:gd name="T26" fmla="*/ 6 w 8"/>
                        <a:gd name="T27" fmla="*/ 2 h 3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w 8"/>
                        <a:gd name="T43" fmla="*/ 0 h 3"/>
                        <a:gd name="T44" fmla="*/ 8 w 8"/>
                        <a:gd name="T45" fmla="*/ 3 h 3"/>
                      </a:gdLst>
                      <a:ahLst/>
                      <a:cxnLst>
                        <a:cxn ang="T28">
                          <a:pos x="T0" y="T1"/>
                        </a:cxn>
                        <a:cxn ang="T29">
                          <a:pos x="T2" y="T3"/>
                        </a:cxn>
                        <a:cxn ang="T30">
                          <a:pos x="T4" y="T5"/>
                        </a:cxn>
                        <a:cxn ang="T31">
                          <a:pos x="T6" y="T7"/>
                        </a:cxn>
                        <a:cxn ang="T32">
                          <a:pos x="T8" y="T9"/>
                        </a:cxn>
                        <a:cxn ang="T33">
                          <a:pos x="T10" y="T11"/>
                        </a:cxn>
                        <a:cxn ang="T34">
                          <a:pos x="T12" y="T13"/>
                        </a:cxn>
                        <a:cxn ang="T35">
                          <a:pos x="T14" y="T15"/>
                        </a:cxn>
                        <a:cxn ang="T36">
                          <a:pos x="T16" y="T17"/>
                        </a:cxn>
                        <a:cxn ang="T37">
                          <a:pos x="T18" y="T19"/>
                        </a:cxn>
                        <a:cxn ang="T38">
                          <a:pos x="T20" y="T21"/>
                        </a:cxn>
                        <a:cxn ang="T39">
                          <a:pos x="T22" y="T23"/>
                        </a:cxn>
                        <a:cxn ang="T40">
                          <a:pos x="T24" y="T25"/>
                        </a:cxn>
                        <a:cxn ang="T41">
                          <a:pos x="T26" y="T27"/>
                        </a:cxn>
                      </a:cxnLst>
                      <a:rect l="T42" t="T43" r="T44" b="T45"/>
                      <a:pathLst>
                        <a:path w="8" h="3">
                          <a:moveTo>
                            <a:pt x="6" y="2"/>
                          </a:moveTo>
                          <a:lnTo>
                            <a:pt x="6" y="2"/>
                          </a:lnTo>
                          <a:lnTo>
                            <a:pt x="7" y="1"/>
                          </a:lnTo>
                          <a:lnTo>
                            <a:pt x="6" y="1"/>
                          </a:lnTo>
                          <a:lnTo>
                            <a:pt x="5" y="1"/>
                          </a:lnTo>
                          <a:lnTo>
                            <a:pt x="6" y="1"/>
                          </a:lnTo>
                          <a:lnTo>
                            <a:pt x="5" y="1"/>
                          </a:lnTo>
                          <a:lnTo>
                            <a:pt x="6" y="0"/>
                          </a:lnTo>
                          <a:lnTo>
                            <a:pt x="5" y="1"/>
                          </a:lnTo>
                          <a:lnTo>
                            <a:pt x="4" y="1"/>
                          </a:lnTo>
                          <a:lnTo>
                            <a:pt x="2" y="1"/>
                          </a:lnTo>
                          <a:lnTo>
                            <a:pt x="0" y="1"/>
                          </a:lnTo>
                          <a:lnTo>
                            <a:pt x="2" y="2"/>
                          </a:lnTo>
                          <a:lnTo>
                            <a:pt x="6" y="2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48" name="Freeform 338"/>
                    <p:cNvSpPr>
                      <a:spLocks/>
                    </p:cNvSpPr>
                    <p:nvPr/>
                  </p:nvSpPr>
                  <p:spPr bwMode="auto">
                    <a:xfrm>
                      <a:off x="2433" y="3068"/>
                      <a:ext cx="19" cy="3"/>
                    </a:xfrm>
                    <a:custGeom>
                      <a:avLst/>
                      <a:gdLst>
                        <a:gd name="T0" fmla="*/ 18 w 19"/>
                        <a:gd name="T1" fmla="*/ 1 h 3"/>
                        <a:gd name="T2" fmla="*/ 18 w 19"/>
                        <a:gd name="T3" fmla="*/ 0 h 3"/>
                        <a:gd name="T4" fmla="*/ 15 w 19"/>
                        <a:gd name="T5" fmla="*/ 0 h 3"/>
                        <a:gd name="T6" fmla="*/ 12 w 19"/>
                        <a:gd name="T7" fmla="*/ 1 h 3"/>
                        <a:gd name="T8" fmla="*/ 9 w 19"/>
                        <a:gd name="T9" fmla="*/ 1 h 3"/>
                        <a:gd name="T10" fmla="*/ 3 w 19"/>
                        <a:gd name="T11" fmla="*/ 1 h 3"/>
                        <a:gd name="T12" fmla="*/ 0 w 19"/>
                        <a:gd name="T13" fmla="*/ 1 h 3"/>
                        <a:gd name="T14" fmla="*/ 5 w 19"/>
                        <a:gd name="T15" fmla="*/ 1 h 3"/>
                        <a:gd name="T16" fmla="*/ 8 w 19"/>
                        <a:gd name="T17" fmla="*/ 2 h 3"/>
                        <a:gd name="T18" fmla="*/ 8 w 19"/>
                        <a:gd name="T19" fmla="*/ 2 h 3"/>
                        <a:gd name="T20" fmla="*/ 11 w 19"/>
                        <a:gd name="T21" fmla="*/ 2 h 3"/>
                        <a:gd name="T22" fmla="*/ 12 w 19"/>
                        <a:gd name="T23" fmla="*/ 1 h 3"/>
                        <a:gd name="T24" fmla="*/ 15 w 19"/>
                        <a:gd name="T25" fmla="*/ 1 h 3"/>
                        <a:gd name="T26" fmla="*/ 18 w 19"/>
                        <a:gd name="T27" fmla="*/ 1 h 3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w 19"/>
                        <a:gd name="T43" fmla="*/ 0 h 3"/>
                        <a:gd name="T44" fmla="*/ 19 w 19"/>
                        <a:gd name="T45" fmla="*/ 3 h 3"/>
                      </a:gdLst>
                      <a:ahLst/>
                      <a:cxnLst>
                        <a:cxn ang="T28">
                          <a:pos x="T0" y="T1"/>
                        </a:cxn>
                        <a:cxn ang="T29">
                          <a:pos x="T2" y="T3"/>
                        </a:cxn>
                        <a:cxn ang="T30">
                          <a:pos x="T4" y="T5"/>
                        </a:cxn>
                        <a:cxn ang="T31">
                          <a:pos x="T6" y="T7"/>
                        </a:cxn>
                        <a:cxn ang="T32">
                          <a:pos x="T8" y="T9"/>
                        </a:cxn>
                        <a:cxn ang="T33">
                          <a:pos x="T10" y="T11"/>
                        </a:cxn>
                        <a:cxn ang="T34">
                          <a:pos x="T12" y="T13"/>
                        </a:cxn>
                        <a:cxn ang="T35">
                          <a:pos x="T14" y="T15"/>
                        </a:cxn>
                        <a:cxn ang="T36">
                          <a:pos x="T16" y="T17"/>
                        </a:cxn>
                        <a:cxn ang="T37">
                          <a:pos x="T18" y="T19"/>
                        </a:cxn>
                        <a:cxn ang="T38">
                          <a:pos x="T20" y="T21"/>
                        </a:cxn>
                        <a:cxn ang="T39">
                          <a:pos x="T22" y="T23"/>
                        </a:cxn>
                        <a:cxn ang="T40">
                          <a:pos x="T24" y="T25"/>
                        </a:cxn>
                        <a:cxn ang="T41">
                          <a:pos x="T26" y="T27"/>
                        </a:cxn>
                      </a:cxnLst>
                      <a:rect l="T42" t="T43" r="T44" b="T45"/>
                      <a:pathLst>
                        <a:path w="19" h="3">
                          <a:moveTo>
                            <a:pt x="18" y="1"/>
                          </a:moveTo>
                          <a:lnTo>
                            <a:pt x="18" y="0"/>
                          </a:lnTo>
                          <a:lnTo>
                            <a:pt x="15" y="0"/>
                          </a:lnTo>
                          <a:lnTo>
                            <a:pt x="12" y="1"/>
                          </a:lnTo>
                          <a:lnTo>
                            <a:pt x="9" y="1"/>
                          </a:lnTo>
                          <a:lnTo>
                            <a:pt x="3" y="1"/>
                          </a:lnTo>
                          <a:lnTo>
                            <a:pt x="0" y="1"/>
                          </a:lnTo>
                          <a:lnTo>
                            <a:pt x="5" y="1"/>
                          </a:lnTo>
                          <a:lnTo>
                            <a:pt x="8" y="2"/>
                          </a:lnTo>
                          <a:lnTo>
                            <a:pt x="11" y="2"/>
                          </a:lnTo>
                          <a:lnTo>
                            <a:pt x="12" y="1"/>
                          </a:lnTo>
                          <a:lnTo>
                            <a:pt x="15" y="1"/>
                          </a:lnTo>
                          <a:lnTo>
                            <a:pt x="18" y="1"/>
                          </a:lnTo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49" name="Freeform 339"/>
                    <p:cNvSpPr>
                      <a:spLocks/>
                    </p:cNvSpPr>
                    <p:nvPr/>
                  </p:nvSpPr>
                  <p:spPr bwMode="auto">
                    <a:xfrm>
                      <a:off x="2455" y="3112"/>
                      <a:ext cx="7" cy="1"/>
                    </a:xfrm>
                    <a:custGeom>
                      <a:avLst/>
                      <a:gdLst>
                        <a:gd name="T0" fmla="*/ 6 w 7"/>
                        <a:gd name="T1" fmla="*/ 0 h 1"/>
                        <a:gd name="T2" fmla="*/ 5 w 7"/>
                        <a:gd name="T3" fmla="*/ 0 h 1"/>
                        <a:gd name="T4" fmla="*/ 4 w 7"/>
                        <a:gd name="T5" fmla="*/ 0 h 1"/>
                        <a:gd name="T6" fmla="*/ 3 w 7"/>
                        <a:gd name="T7" fmla="*/ 0 h 1"/>
                        <a:gd name="T8" fmla="*/ 3 w 7"/>
                        <a:gd name="T9" fmla="*/ 0 h 1"/>
                        <a:gd name="T10" fmla="*/ 2 w 7"/>
                        <a:gd name="T11" fmla="*/ 0 h 1"/>
                        <a:gd name="T12" fmla="*/ 1 w 7"/>
                        <a:gd name="T13" fmla="*/ 0 h 1"/>
                        <a:gd name="T14" fmla="*/ 0 w 7"/>
                        <a:gd name="T15" fmla="*/ 0 h 1"/>
                        <a:gd name="T16" fmla="*/ 0 w 7"/>
                        <a:gd name="T17" fmla="*/ 0 h 1"/>
                        <a:gd name="T18" fmla="*/ 0 w 7"/>
                        <a:gd name="T19" fmla="*/ 0 h 1"/>
                        <a:gd name="T20" fmla="*/ 0 w 7"/>
                        <a:gd name="T21" fmla="*/ 0 h 1"/>
                        <a:gd name="T22" fmla="*/ 0 w 7"/>
                        <a:gd name="T23" fmla="*/ 0 h 1"/>
                        <a:gd name="T24" fmla="*/ 0 w 7"/>
                        <a:gd name="T25" fmla="*/ 0 h 1"/>
                        <a:gd name="T26" fmla="*/ 1 w 7"/>
                        <a:gd name="T27" fmla="*/ 0 h 1"/>
                        <a:gd name="T28" fmla="*/ 3 w 7"/>
                        <a:gd name="T29" fmla="*/ 0 h 1"/>
                        <a:gd name="T30" fmla="*/ 3 w 7"/>
                        <a:gd name="T31" fmla="*/ 0 h 1"/>
                        <a:gd name="T32" fmla="*/ 4 w 7"/>
                        <a:gd name="T33" fmla="*/ 0 h 1"/>
                        <a:gd name="T34" fmla="*/ 6 w 7"/>
                        <a:gd name="T35" fmla="*/ 0 h 1"/>
                        <a:gd name="T36" fmla="*/ 6 w 7"/>
                        <a:gd name="T37" fmla="*/ 0 h 1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w 7"/>
                        <a:gd name="T58" fmla="*/ 0 h 1"/>
                        <a:gd name="T59" fmla="*/ 7 w 7"/>
                        <a:gd name="T60" fmla="*/ 1 h 1"/>
                      </a:gdLst>
                      <a:ahLst/>
                      <a:cxnLst>
                        <a:cxn ang="T38">
                          <a:pos x="T0" y="T1"/>
                        </a:cxn>
                        <a:cxn ang="T39">
                          <a:pos x="T2" y="T3"/>
                        </a:cxn>
                        <a:cxn ang="T40">
                          <a:pos x="T4" y="T5"/>
                        </a:cxn>
                        <a:cxn ang="T41">
                          <a:pos x="T6" y="T7"/>
                        </a:cxn>
                        <a:cxn ang="T42">
                          <a:pos x="T8" y="T9"/>
                        </a:cxn>
                        <a:cxn ang="T43">
                          <a:pos x="T10" y="T11"/>
                        </a:cxn>
                        <a:cxn ang="T44">
                          <a:pos x="T12" y="T13"/>
                        </a:cxn>
                        <a:cxn ang="T45">
                          <a:pos x="T14" y="T15"/>
                        </a:cxn>
                        <a:cxn ang="T46">
                          <a:pos x="T16" y="T17"/>
                        </a:cxn>
                        <a:cxn ang="T47">
                          <a:pos x="T18" y="T19"/>
                        </a:cxn>
                        <a:cxn ang="T48">
                          <a:pos x="T20" y="T21"/>
                        </a:cxn>
                        <a:cxn ang="T49">
                          <a:pos x="T22" y="T23"/>
                        </a:cxn>
                        <a:cxn ang="T50">
                          <a:pos x="T24" y="T25"/>
                        </a:cxn>
                        <a:cxn ang="T51">
                          <a:pos x="T26" y="T27"/>
                        </a:cxn>
                        <a:cxn ang="T52">
                          <a:pos x="T28" y="T29"/>
                        </a:cxn>
                        <a:cxn ang="T53">
                          <a:pos x="T30" y="T31"/>
                        </a:cxn>
                        <a:cxn ang="T54">
                          <a:pos x="T32" y="T33"/>
                        </a:cxn>
                        <a:cxn ang="T55">
                          <a:pos x="T34" y="T35"/>
                        </a:cxn>
                        <a:cxn ang="T56">
                          <a:pos x="T36" y="T37"/>
                        </a:cxn>
                      </a:cxnLst>
                      <a:rect l="T57" t="T58" r="T59" b="T60"/>
                      <a:pathLst>
                        <a:path w="7" h="1">
                          <a:moveTo>
                            <a:pt x="6" y="0"/>
                          </a:moveTo>
                          <a:lnTo>
                            <a:pt x="5" y="0"/>
                          </a:lnTo>
                          <a:lnTo>
                            <a:pt x="4" y="0"/>
                          </a:lnTo>
                          <a:lnTo>
                            <a:pt x="3" y="0"/>
                          </a:lnTo>
                          <a:lnTo>
                            <a:pt x="2" y="0"/>
                          </a:lnTo>
                          <a:lnTo>
                            <a:pt x="1" y="0"/>
                          </a:lnTo>
                          <a:lnTo>
                            <a:pt x="0" y="0"/>
                          </a:lnTo>
                          <a:lnTo>
                            <a:pt x="1" y="0"/>
                          </a:lnTo>
                          <a:lnTo>
                            <a:pt x="3" y="0"/>
                          </a:lnTo>
                          <a:lnTo>
                            <a:pt x="4" y="0"/>
                          </a:lnTo>
                          <a:lnTo>
                            <a:pt x="6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50" name="Freeform 340"/>
                    <p:cNvSpPr>
                      <a:spLocks/>
                    </p:cNvSpPr>
                    <p:nvPr/>
                  </p:nvSpPr>
                  <p:spPr bwMode="auto">
                    <a:xfrm>
                      <a:off x="2457" y="3114"/>
                      <a:ext cx="4" cy="7"/>
                    </a:xfrm>
                    <a:custGeom>
                      <a:avLst/>
                      <a:gdLst>
                        <a:gd name="T0" fmla="*/ 0 w 4"/>
                        <a:gd name="T1" fmla="*/ 3 h 7"/>
                        <a:gd name="T2" fmla="*/ 1 w 4"/>
                        <a:gd name="T3" fmla="*/ 6 h 7"/>
                        <a:gd name="T4" fmla="*/ 3 w 4"/>
                        <a:gd name="T5" fmla="*/ 3 h 7"/>
                        <a:gd name="T6" fmla="*/ 1 w 4"/>
                        <a:gd name="T7" fmla="*/ 0 h 7"/>
                        <a:gd name="T8" fmla="*/ 0 w 4"/>
                        <a:gd name="T9" fmla="*/ 3 h 7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4"/>
                        <a:gd name="T16" fmla="*/ 0 h 7"/>
                        <a:gd name="T17" fmla="*/ 4 w 4"/>
                        <a:gd name="T18" fmla="*/ 7 h 7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4" h="7">
                          <a:moveTo>
                            <a:pt x="0" y="3"/>
                          </a:moveTo>
                          <a:lnTo>
                            <a:pt x="1" y="6"/>
                          </a:lnTo>
                          <a:lnTo>
                            <a:pt x="3" y="3"/>
                          </a:lnTo>
                          <a:lnTo>
                            <a:pt x="1" y="0"/>
                          </a:lnTo>
                          <a:lnTo>
                            <a:pt x="0" y="3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51" name="Freeform 341"/>
                    <p:cNvSpPr>
                      <a:spLocks/>
                    </p:cNvSpPr>
                    <p:nvPr/>
                  </p:nvSpPr>
                  <p:spPr bwMode="auto">
                    <a:xfrm>
                      <a:off x="2462" y="3093"/>
                      <a:ext cx="4" cy="8"/>
                    </a:xfrm>
                    <a:custGeom>
                      <a:avLst/>
                      <a:gdLst>
                        <a:gd name="T0" fmla="*/ 0 w 4"/>
                        <a:gd name="T1" fmla="*/ 7 h 8"/>
                        <a:gd name="T2" fmla="*/ 1 w 4"/>
                        <a:gd name="T3" fmla="*/ 7 h 8"/>
                        <a:gd name="T4" fmla="*/ 3 w 4"/>
                        <a:gd name="T5" fmla="*/ 0 h 8"/>
                        <a:gd name="T6" fmla="*/ 2 w 4"/>
                        <a:gd name="T7" fmla="*/ 0 h 8"/>
                        <a:gd name="T8" fmla="*/ 1 w 4"/>
                        <a:gd name="T9" fmla="*/ 0 h 8"/>
                        <a:gd name="T10" fmla="*/ 0 w 4"/>
                        <a:gd name="T11" fmla="*/ 7 h 8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w 4"/>
                        <a:gd name="T19" fmla="*/ 0 h 8"/>
                        <a:gd name="T20" fmla="*/ 4 w 4"/>
                        <a:gd name="T21" fmla="*/ 8 h 8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T18" t="T19" r="T20" b="T21"/>
                      <a:pathLst>
                        <a:path w="4" h="8">
                          <a:moveTo>
                            <a:pt x="0" y="7"/>
                          </a:moveTo>
                          <a:lnTo>
                            <a:pt x="1" y="7"/>
                          </a:lnTo>
                          <a:lnTo>
                            <a:pt x="3" y="0"/>
                          </a:lnTo>
                          <a:lnTo>
                            <a:pt x="2" y="0"/>
                          </a:lnTo>
                          <a:lnTo>
                            <a:pt x="1" y="0"/>
                          </a:lnTo>
                          <a:lnTo>
                            <a:pt x="0" y="7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52" name="Freeform 342"/>
                    <p:cNvSpPr>
                      <a:spLocks/>
                    </p:cNvSpPr>
                    <p:nvPr/>
                  </p:nvSpPr>
                  <p:spPr bwMode="auto">
                    <a:xfrm>
                      <a:off x="2454" y="3094"/>
                      <a:ext cx="6" cy="6"/>
                    </a:xfrm>
                    <a:custGeom>
                      <a:avLst/>
                      <a:gdLst>
                        <a:gd name="T0" fmla="*/ 2 w 6"/>
                        <a:gd name="T1" fmla="*/ 5 h 6"/>
                        <a:gd name="T2" fmla="*/ 3 w 6"/>
                        <a:gd name="T3" fmla="*/ 3 h 6"/>
                        <a:gd name="T4" fmla="*/ 2 w 6"/>
                        <a:gd name="T5" fmla="*/ 2 h 6"/>
                        <a:gd name="T6" fmla="*/ 0 w 6"/>
                        <a:gd name="T7" fmla="*/ 0 h 6"/>
                        <a:gd name="T8" fmla="*/ 3 w 6"/>
                        <a:gd name="T9" fmla="*/ 2 h 6"/>
                        <a:gd name="T10" fmla="*/ 5 w 6"/>
                        <a:gd name="T11" fmla="*/ 2 h 6"/>
                        <a:gd name="T12" fmla="*/ 5 w 6"/>
                        <a:gd name="T13" fmla="*/ 3 h 6"/>
                        <a:gd name="T14" fmla="*/ 2 w 6"/>
                        <a:gd name="T15" fmla="*/ 5 h 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w 6"/>
                        <a:gd name="T25" fmla="*/ 0 h 6"/>
                        <a:gd name="T26" fmla="*/ 6 w 6"/>
                        <a:gd name="T27" fmla="*/ 6 h 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T24" t="T25" r="T26" b="T27"/>
                      <a:pathLst>
                        <a:path w="6" h="6">
                          <a:moveTo>
                            <a:pt x="2" y="5"/>
                          </a:moveTo>
                          <a:lnTo>
                            <a:pt x="3" y="3"/>
                          </a:lnTo>
                          <a:lnTo>
                            <a:pt x="2" y="2"/>
                          </a:lnTo>
                          <a:lnTo>
                            <a:pt x="0" y="0"/>
                          </a:lnTo>
                          <a:lnTo>
                            <a:pt x="3" y="2"/>
                          </a:lnTo>
                          <a:lnTo>
                            <a:pt x="5" y="2"/>
                          </a:lnTo>
                          <a:lnTo>
                            <a:pt x="5" y="3"/>
                          </a:lnTo>
                          <a:lnTo>
                            <a:pt x="2" y="5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53" name="Freeform 343"/>
                    <p:cNvSpPr>
                      <a:spLocks/>
                    </p:cNvSpPr>
                    <p:nvPr/>
                  </p:nvSpPr>
                  <p:spPr bwMode="auto">
                    <a:xfrm>
                      <a:off x="2442" y="3082"/>
                      <a:ext cx="5" cy="1"/>
                    </a:xfrm>
                    <a:custGeom>
                      <a:avLst/>
                      <a:gdLst>
                        <a:gd name="T0" fmla="*/ 0 w 5"/>
                        <a:gd name="T1" fmla="*/ 0 h 1"/>
                        <a:gd name="T2" fmla="*/ 0 w 5"/>
                        <a:gd name="T3" fmla="*/ 0 h 1"/>
                        <a:gd name="T4" fmla="*/ 2 w 5"/>
                        <a:gd name="T5" fmla="*/ 0 h 1"/>
                        <a:gd name="T6" fmla="*/ 3 w 5"/>
                        <a:gd name="T7" fmla="*/ 0 h 1"/>
                        <a:gd name="T8" fmla="*/ 4 w 5"/>
                        <a:gd name="T9" fmla="*/ 0 h 1"/>
                        <a:gd name="T10" fmla="*/ 3 w 5"/>
                        <a:gd name="T11" fmla="*/ 0 h 1"/>
                        <a:gd name="T12" fmla="*/ 0 w 5"/>
                        <a:gd name="T13" fmla="*/ 0 h 1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5"/>
                        <a:gd name="T22" fmla="*/ 0 h 1"/>
                        <a:gd name="T23" fmla="*/ 5 w 5"/>
                        <a:gd name="T24" fmla="*/ 1 h 1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5" h="1">
                          <a:moveTo>
                            <a:pt x="0" y="0"/>
                          </a:moveTo>
                          <a:lnTo>
                            <a:pt x="0" y="0"/>
                          </a:lnTo>
                          <a:lnTo>
                            <a:pt x="2" y="0"/>
                          </a:lnTo>
                          <a:lnTo>
                            <a:pt x="3" y="0"/>
                          </a:lnTo>
                          <a:lnTo>
                            <a:pt x="4" y="0"/>
                          </a:lnTo>
                          <a:lnTo>
                            <a:pt x="3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rgbClr val="FFC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</p:grpSp>
              <p:grpSp>
                <p:nvGrpSpPr>
                  <p:cNvPr id="144" name="Group 344"/>
                  <p:cNvGrpSpPr>
                    <a:grpSpLocks/>
                  </p:cNvGrpSpPr>
                  <p:nvPr/>
                </p:nvGrpSpPr>
                <p:grpSpPr bwMode="auto">
                  <a:xfrm>
                    <a:off x="2391" y="3075"/>
                    <a:ext cx="10" cy="17"/>
                    <a:chOff x="2391" y="3075"/>
                    <a:chExt cx="10" cy="17"/>
                  </a:xfrm>
                </p:grpSpPr>
                <p:sp>
                  <p:nvSpPr>
                    <p:cNvPr id="145" name="Freeform 345"/>
                    <p:cNvSpPr>
                      <a:spLocks/>
                    </p:cNvSpPr>
                    <p:nvPr/>
                  </p:nvSpPr>
                  <p:spPr bwMode="auto">
                    <a:xfrm>
                      <a:off x="2395" y="3077"/>
                      <a:ext cx="4" cy="11"/>
                    </a:xfrm>
                    <a:custGeom>
                      <a:avLst/>
                      <a:gdLst>
                        <a:gd name="T0" fmla="*/ 3 w 4"/>
                        <a:gd name="T1" fmla="*/ 2 h 11"/>
                        <a:gd name="T2" fmla="*/ 2 w 4"/>
                        <a:gd name="T3" fmla="*/ 1 h 11"/>
                        <a:gd name="T4" fmla="*/ 1 w 4"/>
                        <a:gd name="T5" fmla="*/ 1 h 11"/>
                        <a:gd name="T6" fmla="*/ 1 w 4"/>
                        <a:gd name="T7" fmla="*/ 3 h 11"/>
                        <a:gd name="T8" fmla="*/ 0 w 4"/>
                        <a:gd name="T9" fmla="*/ 4 h 11"/>
                        <a:gd name="T10" fmla="*/ 1 w 4"/>
                        <a:gd name="T11" fmla="*/ 7 h 11"/>
                        <a:gd name="T12" fmla="*/ 1 w 4"/>
                        <a:gd name="T13" fmla="*/ 8 h 11"/>
                        <a:gd name="T14" fmla="*/ 1 w 4"/>
                        <a:gd name="T15" fmla="*/ 6 h 11"/>
                        <a:gd name="T16" fmla="*/ 2 w 4"/>
                        <a:gd name="T17" fmla="*/ 4 h 11"/>
                        <a:gd name="T18" fmla="*/ 3 w 4"/>
                        <a:gd name="T19" fmla="*/ 4 h 11"/>
                        <a:gd name="T20" fmla="*/ 2 w 4"/>
                        <a:gd name="T21" fmla="*/ 5 h 11"/>
                        <a:gd name="T22" fmla="*/ 1 w 4"/>
                        <a:gd name="T23" fmla="*/ 7 h 11"/>
                        <a:gd name="T24" fmla="*/ 1 w 4"/>
                        <a:gd name="T25" fmla="*/ 9 h 11"/>
                        <a:gd name="T26" fmla="*/ 2 w 4"/>
                        <a:gd name="T27" fmla="*/ 10 h 11"/>
                        <a:gd name="T28" fmla="*/ 2 w 4"/>
                        <a:gd name="T29" fmla="*/ 10 h 11"/>
                        <a:gd name="T30" fmla="*/ 1 w 4"/>
                        <a:gd name="T31" fmla="*/ 9 h 11"/>
                        <a:gd name="T32" fmla="*/ 0 w 4"/>
                        <a:gd name="T33" fmla="*/ 8 h 11"/>
                        <a:gd name="T34" fmla="*/ 0 w 4"/>
                        <a:gd name="T35" fmla="*/ 4 h 11"/>
                        <a:gd name="T36" fmla="*/ 0 w 4"/>
                        <a:gd name="T37" fmla="*/ 3 h 11"/>
                        <a:gd name="T38" fmla="*/ 1 w 4"/>
                        <a:gd name="T39" fmla="*/ 1 h 11"/>
                        <a:gd name="T40" fmla="*/ 2 w 4"/>
                        <a:gd name="T41" fmla="*/ 0 h 11"/>
                        <a:gd name="T42" fmla="*/ 3 w 4"/>
                        <a:gd name="T43" fmla="*/ 0 h 11"/>
                        <a:gd name="T44" fmla="*/ 3 w 4"/>
                        <a:gd name="T45" fmla="*/ 2 h 11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w 4"/>
                        <a:gd name="T70" fmla="*/ 0 h 11"/>
                        <a:gd name="T71" fmla="*/ 4 w 4"/>
                        <a:gd name="T72" fmla="*/ 11 h 11"/>
                      </a:gdLst>
                      <a:ahLst/>
                      <a:cxnLst>
                        <a:cxn ang="T46">
                          <a:pos x="T0" y="T1"/>
                        </a:cxn>
                        <a:cxn ang="T47">
                          <a:pos x="T2" y="T3"/>
                        </a:cxn>
                        <a:cxn ang="T48">
                          <a:pos x="T4" y="T5"/>
                        </a:cxn>
                        <a:cxn ang="T49">
                          <a:pos x="T6" y="T7"/>
                        </a:cxn>
                        <a:cxn ang="T50">
                          <a:pos x="T8" y="T9"/>
                        </a:cxn>
                        <a:cxn ang="T51">
                          <a:pos x="T10" y="T11"/>
                        </a:cxn>
                        <a:cxn ang="T52">
                          <a:pos x="T12" y="T13"/>
                        </a:cxn>
                        <a:cxn ang="T53">
                          <a:pos x="T14" y="T15"/>
                        </a:cxn>
                        <a:cxn ang="T54">
                          <a:pos x="T16" y="T17"/>
                        </a:cxn>
                        <a:cxn ang="T55">
                          <a:pos x="T18" y="T19"/>
                        </a:cxn>
                        <a:cxn ang="T56">
                          <a:pos x="T20" y="T21"/>
                        </a:cxn>
                        <a:cxn ang="T57">
                          <a:pos x="T22" y="T23"/>
                        </a:cxn>
                        <a:cxn ang="T58">
                          <a:pos x="T24" y="T25"/>
                        </a:cxn>
                        <a:cxn ang="T59">
                          <a:pos x="T26" y="T27"/>
                        </a:cxn>
                        <a:cxn ang="T60">
                          <a:pos x="T28" y="T29"/>
                        </a:cxn>
                        <a:cxn ang="T61">
                          <a:pos x="T30" y="T31"/>
                        </a:cxn>
                        <a:cxn ang="T62">
                          <a:pos x="T32" y="T33"/>
                        </a:cxn>
                        <a:cxn ang="T63">
                          <a:pos x="T34" y="T35"/>
                        </a:cxn>
                        <a:cxn ang="T64">
                          <a:pos x="T36" y="T37"/>
                        </a:cxn>
                        <a:cxn ang="T65">
                          <a:pos x="T38" y="T39"/>
                        </a:cxn>
                        <a:cxn ang="T66">
                          <a:pos x="T40" y="T41"/>
                        </a:cxn>
                        <a:cxn ang="T67">
                          <a:pos x="T42" y="T43"/>
                        </a:cxn>
                        <a:cxn ang="T68">
                          <a:pos x="T44" y="T45"/>
                        </a:cxn>
                      </a:cxnLst>
                      <a:rect l="T69" t="T70" r="T71" b="T72"/>
                      <a:pathLst>
                        <a:path w="4" h="11">
                          <a:moveTo>
                            <a:pt x="3" y="2"/>
                          </a:moveTo>
                          <a:lnTo>
                            <a:pt x="2" y="1"/>
                          </a:lnTo>
                          <a:lnTo>
                            <a:pt x="1" y="1"/>
                          </a:lnTo>
                          <a:lnTo>
                            <a:pt x="1" y="3"/>
                          </a:lnTo>
                          <a:lnTo>
                            <a:pt x="0" y="4"/>
                          </a:lnTo>
                          <a:lnTo>
                            <a:pt x="1" y="7"/>
                          </a:lnTo>
                          <a:lnTo>
                            <a:pt x="1" y="8"/>
                          </a:lnTo>
                          <a:lnTo>
                            <a:pt x="1" y="6"/>
                          </a:lnTo>
                          <a:lnTo>
                            <a:pt x="2" y="4"/>
                          </a:lnTo>
                          <a:lnTo>
                            <a:pt x="3" y="4"/>
                          </a:lnTo>
                          <a:lnTo>
                            <a:pt x="2" y="5"/>
                          </a:lnTo>
                          <a:lnTo>
                            <a:pt x="1" y="7"/>
                          </a:lnTo>
                          <a:lnTo>
                            <a:pt x="1" y="9"/>
                          </a:lnTo>
                          <a:lnTo>
                            <a:pt x="2" y="10"/>
                          </a:lnTo>
                          <a:lnTo>
                            <a:pt x="1" y="9"/>
                          </a:lnTo>
                          <a:lnTo>
                            <a:pt x="0" y="8"/>
                          </a:lnTo>
                          <a:lnTo>
                            <a:pt x="0" y="4"/>
                          </a:lnTo>
                          <a:lnTo>
                            <a:pt x="0" y="3"/>
                          </a:lnTo>
                          <a:lnTo>
                            <a:pt x="1" y="1"/>
                          </a:lnTo>
                          <a:lnTo>
                            <a:pt x="2" y="0"/>
                          </a:lnTo>
                          <a:lnTo>
                            <a:pt x="3" y="0"/>
                          </a:lnTo>
                          <a:lnTo>
                            <a:pt x="3" y="2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46" name="Freeform 346"/>
                    <p:cNvSpPr>
                      <a:spLocks/>
                    </p:cNvSpPr>
                    <p:nvPr/>
                  </p:nvSpPr>
                  <p:spPr bwMode="auto">
                    <a:xfrm>
                      <a:off x="2391" y="3075"/>
                      <a:ext cx="10" cy="17"/>
                    </a:xfrm>
                    <a:custGeom>
                      <a:avLst/>
                      <a:gdLst>
                        <a:gd name="T0" fmla="*/ 9 w 10"/>
                        <a:gd name="T1" fmla="*/ 4 h 17"/>
                        <a:gd name="T2" fmla="*/ 8 w 10"/>
                        <a:gd name="T3" fmla="*/ 1 h 17"/>
                        <a:gd name="T4" fmla="*/ 6 w 10"/>
                        <a:gd name="T5" fmla="*/ 1 h 17"/>
                        <a:gd name="T6" fmla="*/ 3 w 10"/>
                        <a:gd name="T7" fmla="*/ 1 h 17"/>
                        <a:gd name="T8" fmla="*/ 2 w 10"/>
                        <a:gd name="T9" fmla="*/ 2 h 17"/>
                        <a:gd name="T10" fmla="*/ 1 w 10"/>
                        <a:gd name="T11" fmla="*/ 5 h 17"/>
                        <a:gd name="T12" fmla="*/ 1 w 10"/>
                        <a:gd name="T13" fmla="*/ 7 h 17"/>
                        <a:gd name="T14" fmla="*/ 2 w 10"/>
                        <a:gd name="T15" fmla="*/ 7 h 17"/>
                        <a:gd name="T16" fmla="*/ 2 w 10"/>
                        <a:gd name="T17" fmla="*/ 10 h 17"/>
                        <a:gd name="T18" fmla="*/ 2 w 10"/>
                        <a:gd name="T19" fmla="*/ 13 h 17"/>
                        <a:gd name="T20" fmla="*/ 4 w 10"/>
                        <a:gd name="T21" fmla="*/ 14 h 17"/>
                        <a:gd name="T22" fmla="*/ 5 w 10"/>
                        <a:gd name="T23" fmla="*/ 14 h 17"/>
                        <a:gd name="T24" fmla="*/ 7 w 10"/>
                        <a:gd name="T25" fmla="*/ 14 h 17"/>
                        <a:gd name="T26" fmla="*/ 7 w 10"/>
                        <a:gd name="T27" fmla="*/ 15 h 17"/>
                        <a:gd name="T28" fmla="*/ 6 w 10"/>
                        <a:gd name="T29" fmla="*/ 16 h 17"/>
                        <a:gd name="T30" fmla="*/ 4 w 10"/>
                        <a:gd name="T31" fmla="*/ 16 h 17"/>
                        <a:gd name="T32" fmla="*/ 2 w 10"/>
                        <a:gd name="T33" fmla="*/ 15 h 17"/>
                        <a:gd name="T34" fmla="*/ 1 w 10"/>
                        <a:gd name="T35" fmla="*/ 13 h 17"/>
                        <a:gd name="T36" fmla="*/ 1 w 10"/>
                        <a:gd name="T37" fmla="*/ 8 h 17"/>
                        <a:gd name="T38" fmla="*/ 0 w 10"/>
                        <a:gd name="T39" fmla="*/ 6 h 17"/>
                        <a:gd name="T40" fmla="*/ 0 w 10"/>
                        <a:gd name="T41" fmla="*/ 5 h 17"/>
                        <a:gd name="T42" fmla="*/ 2 w 10"/>
                        <a:gd name="T43" fmla="*/ 1 h 17"/>
                        <a:gd name="T44" fmla="*/ 2 w 10"/>
                        <a:gd name="T45" fmla="*/ 1 h 17"/>
                        <a:gd name="T46" fmla="*/ 5 w 10"/>
                        <a:gd name="T47" fmla="*/ 0 h 17"/>
                        <a:gd name="T48" fmla="*/ 8 w 10"/>
                        <a:gd name="T49" fmla="*/ 0 h 17"/>
                        <a:gd name="T50" fmla="*/ 9 w 10"/>
                        <a:gd name="T51" fmla="*/ 1 h 17"/>
                        <a:gd name="T52" fmla="*/ 9 w 10"/>
                        <a:gd name="T53" fmla="*/ 4 h 17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w 10"/>
                        <a:gd name="T82" fmla="*/ 0 h 17"/>
                        <a:gd name="T83" fmla="*/ 10 w 10"/>
                        <a:gd name="T84" fmla="*/ 17 h 17"/>
                      </a:gdLst>
                      <a:ahLst/>
                      <a:cxnLst>
                        <a:cxn ang="T54">
                          <a:pos x="T0" y="T1"/>
                        </a:cxn>
                        <a:cxn ang="T55">
                          <a:pos x="T2" y="T3"/>
                        </a:cxn>
                        <a:cxn ang="T56">
                          <a:pos x="T4" y="T5"/>
                        </a:cxn>
                        <a:cxn ang="T57">
                          <a:pos x="T6" y="T7"/>
                        </a:cxn>
                        <a:cxn ang="T58">
                          <a:pos x="T8" y="T9"/>
                        </a:cxn>
                        <a:cxn ang="T59">
                          <a:pos x="T10" y="T11"/>
                        </a:cxn>
                        <a:cxn ang="T60">
                          <a:pos x="T12" y="T13"/>
                        </a:cxn>
                        <a:cxn ang="T61">
                          <a:pos x="T14" y="T15"/>
                        </a:cxn>
                        <a:cxn ang="T62">
                          <a:pos x="T16" y="T17"/>
                        </a:cxn>
                        <a:cxn ang="T63">
                          <a:pos x="T18" y="T19"/>
                        </a:cxn>
                        <a:cxn ang="T64">
                          <a:pos x="T20" y="T21"/>
                        </a:cxn>
                        <a:cxn ang="T65">
                          <a:pos x="T22" y="T23"/>
                        </a:cxn>
                        <a:cxn ang="T66">
                          <a:pos x="T24" y="T25"/>
                        </a:cxn>
                        <a:cxn ang="T67">
                          <a:pos x="T26" y="T27"/>
                        </a:cxn>
                        <a:cxn ang="T68">
                          <a:pos x="T28" y="T29"/>
                        </a:cxn>
                        <a:cxn ang="T69">
                          <a:pos x="T30" y="T31"/>
                        </a:cxn>
                        <a:cxn ang="T70">
                          <a:pos x="T32" y="T33"/>
                        </a:cxn>
                        <a:cxn ang="T71">
                          <a:pos x="T34" y="T35"/>
                        </a:cxn>
                        <a:cxn ang="T72">
                          <a:pos x="T36" y="T37"/>
                        </a:cxn>
                        <a:cxn ang="T73">
                          <a:pos x="T38" y="T39"/>
                        </a:cxn>
                        <a:cxn ang="T74">
                          <a:pos x="T40" y="T41"/>
                        </a:cxn>
                        <a:cxn ang="T75">
                          <a:pos x="T42" y="T43"/>
                        </a:cxn>
                        <a:cxn ang="T76">
                          <a:pos x="T44" y="T45"/>
                        </a:cxn>
                        <a:cxn ang="T77">
                          <a:pos x="T46" y="T47"/>
                        </a:cxn>
                        <a:cxn ang="T78">
                          <a:pos x="T48" y="T49"/>
                        </a:cxn>
                        <a:cxn ang="T79">
                          <a:pos x="T50" y="T51"/>
                        </a:cxn>
                        <a:cxn ang="T80">
                          <a:pos x="T52" y="T53"/>
                        </a:cxn>
                      </a:cxnLst>
                      <a:rect l="T81" t="T82" r="T83" b="T84"/>
                      <a:pathLst>
                        <a:path w="10" h="17">
                          <a:moveTo>
                            <a:pt x="9" y="4"/>
                          </a:moveTo>
                          <a:lnTo>
                            <a:pt x="8" y="1"/>
                          </a:lnTo>
                          <a:lnTo>
                            <a:pt x="6" y="1"/>
                          </a:lnTo>
                          <a:lnTo>
                            <a:pt x="3" y="1"/>
                          </a:lnTo>
                          <a:lnTo>
                            <a:pt x="2" y="2"/>
                          </a:lnTo>
                          <a:lnTo>
                            <a:pt x="1" y="5"/>
                          </a:lnTo>
                          <a:lnTo>
                            <a:pt x="1" y="7"/>
                          </a:lnTo>
                          <a:lnTo>
                            <a:pt x="2" y="7"/>
                          </a:lnTo>
                          <a:lnTo>
                            <a:pt x="2" y="10"/>
                          </a:lnTo>
                          <a:lnTo>
                            <a:pt x="2" y="13"/>
                          </a:lnTo>
                          <a:lnTo>
                            <a:pt x="4" y="14"/>
                          </a:lnTo>
                          <a:lnTo>
                            <a:pt x="5" y="14"/>
                          </a:lnTo>
                          <a:lnTo>
                            <a:pt x="7" y="14"/>
                          </a:lnTo>
                          <a:lnTo>
                            <a:pt x="7" y="15"/>
                          </a:lnTo>
                          <a:lnTo>
                            <a:pt x="6" y="16"/>
                          </a:lnTo>
                          <a:lnTo>
                            <a:pt x="4" y="16"/>
                          </a:lnTo>
                          <a:lnTo>
                            <a:pt x="2" y="15"/>
                          </a:lnTo>
                          <a:lnTo>
                            <a:pt x="1" y="13"/>
                          </a:lnTo>
                          <a:lnTo>
                            <a:pt x="1" y="8"/>
                          </a:lnTo>
                          <a:lnTo>
                            <a:pt x="0" y="6"/>
                          </a:lnTo>
                          <a:lnTo>
                            <a:pt x="0" y="5"/>
                          </a:lnTo>
                          <a:lnTo>
                            <a:pt x="2" y="1"/>
                          </a:lnTo>
                          <a:lnTo>
                            <a:pt x="5" y="0"/>
                          </a:lnTo>
                          <a:lnTo>
                            <a:pt x="8" y="0"/>
                          </a:lnTo>
                          <a:lnTo>
                            <a:pt x="9" y="1"/>
                          </a:lnTo>
                          <a:lnTo>
                            <a:pt x="9" y="4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</p:grpSp>
            </p:grpSp>
            <p:sp>
              <p:nvSpPr>
                <p:cNvPr id="114" name="Freeform 347"/>
                <p:cNvSpPr>
                  <a:spLocks/>
                </p:cNvSpPr>
                <p:nvPr/>
              </p:nvSpPr>
              <p:spPr bwMode="auto">
                <a:xfrm>
                  <a:off x="2320" y="3124"/>
                  <a:ext cx="327" cy="327"/>
                </a:xfrm>
                <a:custGeom>
                  <a:avLst/>
                  <a:gdLst>
                    <a:gd name="T0" fmla="*/ 49 w 327"/>
                    <a:gd name="T1" fmla="*/ 0 h 327"/>
                    <a:gd name="T2" fmla="*/ 98 w 327"/>
                    <a:gd name="T3" fmla="*/ 34 h 327"/>
                    <a:gd name="T4" fmla="*/ 114 w 327"/>
                    <a:gd name="T5" fmla="*/ 60 h 327"/>
                    <a:gd name="T6" fmla="*/ 143 w 327"/>
                    <a:gd name="T7" fmla="*/ 98 h 327"/>
                    <a:gd name="T8" fmla="*/ 149 w 327"/>
                    <a:gd name="T9" fmla="*/ 116 h 327"/>
                    <a:gd name="T10" fmla="*/ 146 w 327"/>
                    <a:gd name="T11" fmla="*/ 131 h 327"/>
                    <a:gd name="T12" fmla="*/ 144 w 327"/>
                    <a:gd name="T13" fmla="*/ 145 h 327"/>
                    <a:gd name="T14" fmla="*/ 225 w 327"/>
                    <a:gd name="T15" fmla="*/ 158 h 327"/>
                    <a:gd name="T16" fmla="*/ 250 w 327"/>
                    <a:gd name="T17" fmla="*/ 163 h 327"/>
                    <a:gd name="T18" fmla="*/ 253 w 327"/>
                    <a:gd name="T19" fmla="*/ 178 h 327"/>
                    <a:gd name="T20" fmla="*/ 207 w 327"/>
                    <a:gd name="T21" fmla="*/ 186 h 327"/>
                    <a:gd name="T22" fmla="*/ 162 w 327"/>
                    <a:gd name="T23" fmla="*/ 188 h 327"/>
                    <a:gd name="T24" fmla="*/ 146 w 327"/>
                    <a:gd name="T25" fmla="*/ 201 h 327"/>
                    <a:gd name="T26" fmla="*/ 143 w 327"/>
                    <a:gd name="T27" fmla="*/ 221 h 327"/>
                    <a:gd name="T28" fmla="*/ 150 w 327"/>
                    <a:gd name="T29" fmla="*/ 226 h 327"/>
                    <a:gd name="T30" fmla="*/ 170 w 327"/>
                    <a:gd name="T31" fmla="*/ 231 h 327"/>
                    <a:gd name="T32" fmla="*/ 191 w 327"/>
                    <a:gd name="T33" fmla="*/ 240 h 327"/>
                    <a:gd name="T34" fmla="*/ 280 w 327"/>
                    <a:gd name="T35" fmla="*/ 264 h 327"/>
                    <a:gd name="T36" fmla="*/ 303 w 327"/>
                    <a:gd name="T37" fmla="*/ 281 h 327"/>
                    <a:gd name="T38" fmla="*/ 326 w 327"/>
                    <a:gd name="T39" fmla="*/ 326 h 327"/>
                    <a:gd name="T40" fmla="*/ 163 w 327"/>
                    <a:gd name="T41" fmla="*/ 318 h 327"/>
                    <a:gd name="T42" fmla="*/ 71 w 327"/>
                    <a:gd name="T43" fmla="*/ 317 h 327"/>
                    <a:gd name="T44" fmla="*/ 28 w 327"/>
                    <a:gd name="T45" fmla="*/ 313 h 327"/>
                    <a:gd name="T46" fmla="*/ 9 w 327"/>
                    <a:gd name="T47" fmla="*/ 301 h 327"/>
                    <a:gd name="T48" fmla="*/ 3 w 327"/>
                    <a:gd name="T49" fmla="*/ 281 h 327"/>
                    <a:gd name="T50" fmla="*/ 14 w 327"/>
                    <a:gd name="T51" fmla="*/ 249 h 327"/>
                    <a:gd name="T52" fmla="*/ 24 w 327"/>
                    <a:gd name="T53" fmla="*/ 220 h 327"/>
                    <a:gd name="T54" fmla="*/ 23 w 327"/>
                    <a:gd name="T55" fmla="*/ 197 h 327"/>
                    <a:gd name="T56" fmla="*/ 24 w 327"/>
                    <a:gd name="T57" fmla="*/ 175 h 327"/>
                    <a:gd name="T58" fmla="*/ 6 w 327"/>
                    <a:gd name="T59" fmla="*/ 126 h 327"/>
                    <a:gd name="T60" fmla="*/ 0 w 327"/>
                    <a:gd name="T61" fmla="*/ 79 h 327"/>
                    <a:gd name="T62" fmla="*/ 8 w 327"/>
                    <a:gd name="T63" fmla="*/ 54 h 327"/>
                    <a:gd name="T64" fmla="*/ 21 w 327"/>
                    <a:gd name="T65" fmla="*/ 31 h 327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327"/>
                    <a:gd name="T100" fmla="*/ 0 h 327"/>
                    <a:gd name="T101" fmla="*/ 327 w 327"/>
                    <a:gd name="T102" fmla="*/ 327 h 327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327" h="327">
                      <a:moveTo>
                        <a:pt x="43" y="17"/>
                      </a:moveTo>
                      <a:lnTo>
                        <a:pt x="49" y="0"/>
                      </a:lnTo>
                      <a:lnTo>
                        <a:pt x="104" y="22"/>
                      </a:lnTo>
                      <a:lnTo>
                        <a:pt x="98" y="34"/>
                      </a:lnTo>
                      <a:lnTo>
                        <a:pt x="106" y="48"/>
                      </a:lnTo>
                      <a:lnTo>
                        <a:pt x="114" y="60"/>
                      </a:lnTo>
                      <a:lnTo>
                        <a:pt x="127" y="80"/>
                      </a:lnTo>
                      <a:lnTo>
                        <a:pt x="143" y="98"/>
                      </a:lnTo>
                      <a:lnTo>
                        <a:pt x="148" y="108"/>
                      </a:lnTo>
                      <a:lnTo>
                        <a:pt x="149" y="116"/>
                      </a:lnTo>
                      <a:lnTo>
                        <a:pt x="149" y="125"/>
                      </a:lnTo>
                      <a:lnTo>
                        <a:pt x="146" y="131"/>
                      </a:lnTo>
                      <a:lnTo>
                        <a:pt x="144" y="138"/>
                      </a:lnTo>
                      <a:lnTo>
                        <a:pt x="144" y="145"/>
                      </a:lnTo>
                      <a:lnTo>
                        <a:pt x="196" y="156"/>
                      </a:lnTo>
                      <a:lnTo>
                        <a:pt x="225" y="158"/>
                      </a:lnTo>
                      <a:lnTo>
                        <a:pt x="246" y="158"/>
                      </a:lnTo>
                      <a:lnTo>
                        <a:pt x="250" y="163"/>
                      </a:lnTo>
                      <a:lnTo>
                        <a:pt x="252" y="170"/>
                      </a:lnTo>
                      <a:lnTo>
                        <a:pt x="253" y="178"/>
                      </a:lnTo>
                      <a:lnTo>
                        <a:pt x="232" y="183"/>
                      </a:lnTo>
                      <a:lnTo>
                        <a:pt x="207" y="186"/>
                      </a:lnTo>
                      <a:lnTo>
                        <a:pt x="186" y="186"/>
                      </a:lnTo>
                      <a:lnTo>
                        <a:pt x="162" y="188"/>
                      </a:lnTo>
                      <a:lnTo>
                        <a:pt x="146" y="186"/>
                      </a:lnTo>
                      <a:lnTo>
                        <a:pt x="146" y="201"/>
                      </a:lnTo>
                      <a:lnTo>
                        <a:pt x="141" y="211"/>
                      </a:lnTo>
                      <a:lnTo>
                        <a:pt x="143" y="221"/>
                      </a:lnTo>
                      <a:lnTo>
                        <a:pt x="141" y="226"/>
                      </a:lnTo>
                      <a:lnTo>
                        <a:pt x="150" y="226"/>
                      </a:lnTo>
                      <a:lnTo>
                        <a:pt x="155" y="230"/>
                      </a:lnTo>
                      <a:lnTo>
                        <a:pt x="170" y="231"/>
                      </a:lnTo>
                      <a:lnTo>
                        <a:pt x="180" y="237"/>
                      </a:lnTo>
                      <a:lnTo>
                        <a:pt x="191" y="240"/>
                      </a:lnTo>
                      <a:lnTo>
                        <a:pt x="257" y="258"/>
                      </a:lnTo>
                      <a:lnTo>
                        <a:pt x="280" y="264"/>
                      </a:lnTo>
                      <a:lnTo>
                        <a:pt x="293" y="270"/>
                      </a:lnTo>
                      <a:lnTo>
                        <a:pt x="303" y="281"/>
                      </a:lnTo>
                      <a:lnTo>
                        <a:pt x="314" y="298"/>
                      </a:lnTo>
                      <a:lnTo>
                        <a:pt x="326" y="326"/>
                      </a:lnTo>
                      <a:lnTo>
                        <a:pt x="201" y="326"/>
                      </a:lnTo>
                      <a:lnTo>
                        <a:pt x="163" y="318"/>
                      </a:lnTo>
                      <a:lnTo>
                        <a:pt x="108" y="317"/>
                      </a:lnTo>
                      <a:lnTo>
                        <a:pt x="71" y="317"/>
                      </a:lnTo>
                      <a:lnTo>
                        <a:pt x="52" y="318"/>
                      </a:lnTo>
                      <a:lnTo>
                        <a:pt x="28" y="313"/>
                      </a:lnTo>
                      <a:lnTo>
                        <a:pt x="20" y="309"/>
                      </a:lnTo>
                      <a:lnTo>
                        <a:pt x="9" y="301"/>
                      </a:lnTo>
                      <a:lnTo>
                        <a:pt x="6" y="294"/>
                      </a:lnTo>
                      <a:lnTo>
                        <a:pt x="3" y="281"/>
                      </a:lnTo>
                      <a:lnTo>
                        <a:pt x="6" y="269"/>
                      </a:lnTo>
                      <a:lnTo>
                        <a:pt x="14" y="249"/>
                      </a:lnTo>
                      <a:lnTo>
                        <a:pt x="23" y="227"/>
                      </a:lnTo>
                      <a:lnTo>
                        <a:pt x="24" y="220"/>
                      </a:lnTo>
                      <a:lnTo>
                        <a:pt x="21" y="214"/>
                      </a:lnTo>
                      <a:lnTo>
                        <a:pt x="23" y="197"/>
                      </a:lnTo>
                      <a:lnTo>
                        <a:pt x="26" y="190"/>
                      </a:lnTo>
                      <a:lnTo>
                        <a:pt x="24" y="175"/>
                      </a:lnTo>
                      <a:lnTo>
                        <a:pt x="17" y="155"/>
                      </a:lnTo>
                      <a:lnTo>
                        <a:pt x="6" y="126"/>
                      </a:lnTo>
                      <a:lnTo>
                        <a:pt x="0" y="101"/>
                      </a:lnTo>
                      <a:lnTo>
                        <a:pt x="0" y="79"/>
                      </a:lnTo>
                      <a:lnTo>
                        <a:pt x="4" y="63"/>
                      </a:lnTo>
                      <a:lnTo>
                        <a:pt x="8" y="54"/>
                      </a:lnTo>
                      <a:lnTo>
                        <a:pt x="15" y="43"/>
                      </a:lnTo>
                      <a:lnTo>
                        <a:pt x="21" y="31"/>
                      </a:lnTo>
                      <a:lnTo>
                        <a:pt x="43" y="17"/>
                      </a:lnTo>
                    </a:path>
                  </a:pathLst>
                </a:custGeom>
                <a:solidFill>
                  <a:srgbClr val="000060"/>
                </a:solidFill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2400">
                    <a:solidFill>
                      <a:prstClr val="black"/>
                    </a:solidFill>
                    <a:latin typeface="Arial" pitchFamily="34" charset="0"/>
                    <a:cs typeface="Angsana New" pitchFamily="18" charset="-34"/>
                  </a:endParaRPr>
                </a:p>
              </p:txBody>
            </p:sp>
            <p:grpSp>
              <p:nvGrpSpPr>
                <p:cNvPr id="115" name="Group 348"/>
                <p:cNvGrpSpPr>
                  <a:grpSpLocks/>
                </p:cNvGrpSpPr>
                <p:nvPr/>
              </p:nvGrpSpPr>
              <p:grpSpPr bwMode="auto">
                <a:xfrm>
                  <a:off x="2323" y="3141"/>
                  <a:ext cx="333" cy="301"/>
                  <a:chOff x="2323" y="3141"/>
                  <a:chExt cx="333" cy="301"/>
                </a:xfrm>
              </p:grpSpPr>
              <p:grpSp>
                <p:nvGrpSpPr>
                  <p:cNvPr id="117" name="Group 349"/>
                  <p:cNvGrpSpPr>
                    <a:grpSpLocks/>
                  </p:cNvGrpSpPr>
                  <p:nvPr/>
                </p:nvGrpSpPr>
                <p:grpSpPr bwMode="auto">
                  <a:xfrm>
                    <a:off x="2557" y="3257"/>
                    <a:ext cx="99" cy="43"/>
                    <a:chOff x="2557" y="3257"/>
                    <a:chExt cx="99" cy="43"/>
                  </a:xfrm>
                </p:grpSpPr>
                <p:sp>
                  <p:nvSpPr>
                    <p:cNvPr id="134" name="Freeform 350"/>
                    <p:cNvSpPr>
                      <a:spLocks/>
                    </p:cNvSpPr>
                    <p:nvPr/>
                  </p:nvSpPr>
                  <p:spPr bwMode="auto">
                    <a:xfrm>
                      <a:off x="2557" y="3259"/>
                      <a:ext cx="99" cy="41"/>
                    </a:xfrm>
                    <a:custGeom>
                      <a:avLst/>
                      <a:gdLst>
                        <a:gd name="T0" fmla="*/ 0 w 99"/>
                        <a:gd name="T1" fmla="*/ 24 h 41"/>
                        <a:gd name="T2" fmla="*/ 12 w 99"/>
                        <a:gd name="T3" fmla="*/ 23 h 41"/>
                        <a:gd name="T4" fmla="*/ 17 w 99"/>
                        <a:gd name="T5" fmla="*/ 22 h 41"/>
                        <a:gd name="T6" fmla="*/ 19 w 99"/>
                        <a:gd name="T7" fmla="*/ 20 h 41"/>
                        <a:gd name="T8" fmla="*/ 23 w 99"/>
                        <a:gd name="T9" fmla="*/ 18 h 41"/>
                        <a:gd name="T10" fmla="*/ 27 w 99"/>
                        <a:gd name="T11" fmla="*/ 14 h 41"/>
                        <a:gd name="T12" fmla="*/ 38 w 99"/>
                        <a:gd name="T13" fmla="*/ 8 h 41"/>
                        <a:gd name="T14" fmla="*/ 41 w 99"/>
                        <a:gd name="T15" fmla="*/ 6 h 41"/>
                        <a:gd name="T16" fmla="*/ 43 w 99"/>
                        <a:gd name="T17" fmla="*/ 5 h 41"/>
                        <a:gd name="T18" fmla="*/ 49 w 99"/>
                        <a:gd name="T19" fmla="*/ 4 h 41"/>
                        <a:gd name="T20" fmla="*/ 66 w 99"/>
                        <a:gd name="T21" fmla="*/ 1 h 41"/>
                        <a:gd name="T22" fmla="*/ 71 w 99"/>
                        <a:gd name="T23" fmla="*/ 0 h 41"/>
                        <a:gd name="T24" fmla="*/ 74 w 99"/>
                        <a:gd name="T25" fmla="*/ 2 h 41"/>
                        <a:gd name="T26" fmla="*/ 77 w 99"/>
                        <a:gd name="T27" fmla="*/ 3 h 41"/>
                        <a:gd name="T28" fmla="*/ 82 w 99"/>
                        <a:gd name="T29" fmla="*/ 5 h 41"/>
                        <a:gd name="T30" fmla="*/ 86 w 99"/>
                        <a:gd name="T31" fmla="*/ 6 h 41"/>
                        <a:gd name="T32" fmla="*/ 90 w 99"/>
                        <a:gd name="T33" fmla="*/ 6 h 41"/>
                        <a:gd name="T34" fmla="*/ 91 w 99"/>
                        <a:gd name="T35" fmla="*/ 8 h 41"/>
                        <a:gd name="T36" fmla="*/ 92 w 99"/>
                        <a:gd name="T37" fmla="*/ 9 h 41"/>
                        <a:gd name="T38" fmla="*/ 94 w 99"/>
                        <a:gd name="T39" fmla="*/ 11 h 41"/>
                        <a:gd name="T40" fmla="*/ 95 w 99"/>
                        <a:gd name="T41" fmla="*/ 14 h 41"/>
                        <a:gd name="T42" fmla="*/ 96 w 99"/>
                        <a:gd name="T43" fmla="*/ 14 h 41"/>
                        <a:gd name="T44" fmla="*/ 98 w 99"/>
                        <a:gd name="T45" fmla="*/ 16 h 41"/>
                        <a:gd name="T46" fmla="*/ 96 w 99"/>
                        <a:gd name="T47" fmla="*/ 18 h 41"/>
                        <a:gd name="T48" fmla="*/ 94 w 99"/>
                        <a:gd name="T49" fmla="*/ 18 h 41"/>
                        <a:gd name="T50" fmla="*/ 91 w 99"/>
                        <a:gd name="T51" fmla="*/ 18 h 41"/>
                        <a:gd name="T52" fmla="*/ 89 w 99"/>
                        <a:gd name="T53" fmla="*/ 18 h 41"/>
                        <a:gd name="T54" fmla="*/ 86 w 99"/>
                        <a:gd name="T55" fmla="*/ 16 h 41"/>
                        <a:gd name="T56" fmla="*/ 83 w 99"/>
                        <a:gd name="T57" fmla="*/ 16 h 41"/>
                        <a:gd name="T58" fmla="*/ 80 w 99"/>
                        <a:gd name="T59" fmla="*/ 15 h 41"/>
                        <a:gd name="T60" fmla="*/ 77 w 99"/>
                        <a:gd name="T61" fmla="*/ 14 h 41"/>
                        <a:gd name="T62" fmla="*/ 72 w 99"/>
                        <a:gd name="T63" fmla="*/ 15 h 41"/>
                        <a:gd name="T64" fmla="*/ 71 w 99"/>
                        <a:gd name="T65" fmla="*/ 16 h 41"/>
                        <a:gd name="T66" fmla="*/ 77 w 99"/>
                        <a:gd name="T67" fmla="*/ 18 h 41"/>
                        <a:gd name="T68" fmla="*/ 82 w 99"/>
                        <a:gd name="T69" fmla="*/ 18 h 41"/>
                        <a:gd name="T70" fmla="*/ 90 w 99"/>
                        <a:gd name="T71" fmla="*/ 20 h 41"/>
                        <a:gd name="T72" fmla="*/ 91 w 99"/>
                        <a:gd name="T73" fmla="*/ 22 h 41"/>
                        <a:gd name="T74" fmla="*/ 91 w 99"/>
                        <a:gd name="T75" fmla="*/ 23 h 41"/>
                        <a:gd name="T76" fmla="*/ 90 w 99"/>
                        <a:gd name="T77" fmla="*/ 23 h 41"/>
                        <a:gd name="T78" fmla="*/ 88 w 99"/>
                        <a:gd name="T79" fmla="*/ 24 h 41"/>
                        <a:gd name="T80" fmla="*/ 85 w 99"/>
                        <a:gd name="T81" fmla="*/ 24 h 41"/>
                        <a:gd name="T82" fmla="*/ 76 w 99"/>
                        <a:gd name="T83" fmla="*/ 23 h 41"/>
                        <a:gd name="T84" fmla="*/ 69 w 99"/>
                        <a:gd name="T85" fmla="*/ 23 h 41"/>
                        <a:gd name="T86" fmla="*/ 63 w 99"/>
                        <a:gd name="T87" fmla="*/ 23 h 41"/>
                        <a:gd name="T88" fmla="*/ 60 w 99"/>
                        <a:gd name="T89" fmla="*/ 24 h 41"/>
                        <a:gd name="T90" fmla="*/ 55 w 99"/>
                        <a:gd name="T91" fmla="*/ 26 h 41"/>
                        <a:gd name="T92" fmla="*/ 52 w 99"/>
                        <a:gd name="T93" fmla="*/ 28 h 41"/>
                        <a:gd name="T94" fmla="*/ 49 w 99"/>
                        <a:gd name="T95" fmla="*/ 32 h 41"/>
                        <a:gd name="T96" fmla="*/ 46 w 99"/>
                        <a:gd name="T97" fmla="*/ 35 h 41"/>
                        <a:gd name="T98" fmla="*/ 43 w 99"/>
                        <a:gd name="T99" fmla="*/ 36 h 41"/>
                        <a:gd name="T100" fmla="*/ 37 w 99"/>
                        <a:gd name="T101" fmla="*/ 36 h 41"/>
                        <a:gd name="T102" fmla="*/ 33 w 99"/>
                        <a:gd name="T103" fmla="*/ 36 h 41"/>
                        <a:gd name="T104" fmla="*/ 26 w 99"/>
                        <a:gd name="T105" fmla="*/ 37 h 41"/>
                        <a:gd name="T106" fmla="*/ 21 w 99"/>
                        <a:gd name="T107" fmla="*/ 37 h 41"/>
                        <a:gd name="T108" fmla="*/ 16 w 99"/>
                        <a:gd name="T109" fmla="*/ 38 h 41"/>
                        <a:gd name="T110" fmla="*/ 0 w 99"/>
                        <a:gd name="T111" fmla="*/ 40 h 41"/>
                        <a:gd name="T112" fmla="*/ 0 w 99"/>
                        <a:gd name="T113" fmla="*/ 24 h 41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w 99"/>
                        <a:gd name="T172" fmla="*/ 0 h 41"/>
                        <a:gd name="T173" fmla="*/ 99 w 99"/>
                        <a:gd name="T174" fmla="*/ 41 h 41"/>
                      </a:gdLst>
                      <a:ahLst/>
                      <a:cxnLst>
                        <a:cxn ang="T114">
                          <a:pos x="T0" y="T1"/>
                        </a:cxn>
                        <a:cxn ang="T115">
                          <a:pos x="T2" y="T3"/>
                        </a:cxn>
                        <a:cxn ang="T116">
                          <a:pos x="T4" y="T5"/>
                        </a:cxn>
                        <a:cxn ang="T117">
                          <a:pos x="T6" y="T7"/>
                        </a:cxn>
                        <a:cxn ang="T118">
                          <a:pos x="T8" y="T9"/>
                        </a:cxn>
                        <a:cxn ang="T119">
                          <a:pos x="T10" y="T11"/>
                        </a:cxn>
                        <a:cxn ang="T120">
                          <a:pos x="T12" y="T13"/>
                        </a:cxn>
                        <a:cxn ang="T121">
                          <a:pos x="T14" y="T15"/>
                        </a:cxn>
                        <a:cxn ang="T122">
                          <a:pos x="T16" y="T17"/>
                        </a:cxn>
                        <a:cxn ang="T123">
                          <a:pos x="T18" y="T19"/>
                        </a:cxn>
                        <a:cxn ang="T124">
                          <a:pos x="T20" y="T21"/>
                        </a:cxn>
                        <a:cxn ang="T125">
                          <a:pos x="T22" y="T23"/>
                        </a:cxn>
                        <a:cxn ang="T126">
                          <a:pos x="T24" y="T25"/>
                        </a:cxn>
                        <a:cxn ang="T127">
                          <a:pos x="T26" y="T27"/>
                        </a:cxn>
                        <a:cxn ang="T128">
                          <a:pos x="T28" y="T29"/>
                        </a:cxn>
                        <a:cxn ang="T129">
                          <a:pos x="T30" y="T31"/>
                        </a:cxn>
                        <a:cxn ang="T130">
                          <a:pos x="T32" y="T33"/>
                        </a:cxn>
                        <a:cxn ang="T131">
                          <a:pos x="T34" y="T35"/>
                        </a:cxn>
                        <a:cxn ang="T132">
                          <a:pos x="T36" y="T37"/>
                        </a:cxn>
                        <a:cxn ang="T133">
                          <a:pos x="T38" y="T39"/>
                        </a:cxn>
                        <a:cxn ang="T134">
                          <a:pos x="T40" y="T41"/>
                        </a:cxn>
                        <a:cxn ang="T135">
                          <a:pos x="T42" y="T43"/>
                        </a:cxn>
                        <a:cxn ang="T136">
                          <a:pos x="T44" y="T45"/>
                        </a:cxn>
                        <a:cxn ang="T137">
                          <a:pos x="T46" y="T47"/>
                        </a:cxn>
                        <a:cxn ang="T138">
                          <a:pos x="T48" y="T49"/>
                        </a:cxn>
                        <a:cxn ang="T139">
                          <a:pos x="T50" y="T51"/>
                        </a:cxn>
                        <a:cxn ang="T140">
                          <a:pos x="T52" y="T53"/>
                        </a:cxn>
                        <a:cxn ang="T141">
                          <a:pos x="T54" y="T55"/>
                        </a:cxn>
                        <a:cxn ang="T142">
                          <a:pos x="T56" y="T57"/>
                        </a:cxn>
                        <a:cxn ang="T143">
                          <a:pos x="T58" y="T59"/>
                        </a:cxn>
                        <a:cxn ang="T144">
                          <a:pos x="T60" y="T61"/>
                        </a:cxn>
                        <a:cxn ang="T145">
                          <a:pos x="T62" y="T63"/>
                        </a:cxn>
                        <a:cxn ang="T146">
                          <a:pos x="T64" y="T65"/>
                        </a:cxn>
                        <a:cxn ang="T147">
                          <a:pos x="T66" y="T67"/>
                        </a:cxn>
                        <a:cxn ang="T148">
                          <a:pos x="T68" y="T69"/>
                        </a:cxn>
                        <a:cxn ang="T149">
                          <a:pos x="T70" y="T71"/>
                        </a:cxn>
                        <a:cxn ang="T150">
                          <a:pos x="T72" y="T73"/>
                        </a:cxn>
                        <a:cxn ang="T151">
                          <a:pos x="T74" y="T75"/>
                        </a:cxn>
                        <a:cxn ang="T152">
                          <a:pos x="T76" y="T77"/>
                        </a:cxn>
                        <a:cxn ang="T153">
                          <a:pos x="T78" y="T79"/>
                        </a:cxn>
                        <a:cxn ang="T154">
                          <a:pos x="T80" y="T81"/>
                        </a:cxn>
                        <a:cxn ang="T155">
                          <a:pos x="T82" y="T83"/>
                        </a:cxn>
                        <a:cxn ang="T156">
                          <a:pos x="T84" y="T85"/>
                        </a:cxn>
                        <a:cxn ang="T157">
                          <a:pos x="T86" y="T87"/>
                        </a:cxn>
                        <a:cxn ang="T158">
                          <a:pos x="T88" y="T89"/>
                        </a:cxn>
                        <a:cxn ang="T159">
                          <a:pos x="T90" y="T91"/>
                        </a:cxn>
                        <a:cxn ang="T160">
                          <a:pos x="T92" y="T93"/>
                        </a:cxn>
                        <a:cxn ang="T161">
                          <a:pos x="T94" y="T95"/>
                        </a:cxn>
                        <a:cxn ang="T162">
                          <a:pos x="T96" y="T97"/>
                        </a:cxn>
                        <a:cxn ang="T163">
                          <a:pos x="T98" y="T99"/>
                        </a:cxn>
                        <a:cxn ang="T164">
                          <a:pos x="T100" y="T101"/>
                        </a:cxn>
                        <a:cxn ang="T165">
                          <a:pos x="T102" y="T103"/>
                        </a:cxn>
                        <a:cxn ang="T166">
                          <a:pos x="T104" y="T105"/>
                        </a:cxn>
                        <a:cxn ang="T167">
                          <a:pos x="T106" y="T107"/>
                        </a:cxn>
                        <a:cxn ang="T168">
                          <a:pos x="T108" y="T109"/>
                        </a:cxn>
                        <a:cxn ang="T169">
                          <a:pos x="T110" y="T111"/>
                        </a:cxn>
                        <a:cxn ang="T170">
                          <a:pos x="T112" y="T113"/>
                        </a:cxn>
                      </a:cxnLst>
                      <a:rect l="T171" t="T172" r="T173" b="T174"/>
                      <a:pathLst>
                        <a:path w="99" h="41">
                          <a:moveTo>
                            <a:pt x="0" y="24"/>
                          </a:moveTo>
                          <a:lnTo>
                            <a:pt x="12" y="23"/>
                          </a:lnTo>
                          <a:lnTo>
                            <a:pt x="17" y="22"/>
                          </a:lnTo>
                          <a:lnTo>
                            <a:pt x="19" y="20"/>
                          </a:lnTo>
                          <a:lnTo>
                            <a:pt x="23" y="18"/>
                          </a:lnTo>
                          <a:lnTo>
                            <a:pt x="27" y="14"/>
                          </a:lnTo>
                          <a:lnTo>
                            <a:pt x="38" y="8"/>
                          </a:lnTo>
                          <a:lnTo>
                            <a:pt x="41" y="6"/>
                          </a:lnTo>
                          <a:lnTo>
                            <a:pt x="43" y="5"/>
                          </a:lnTo>
                          <a:lnTo>
                            <a:pt x="49" y="4"/>
                          </a:lnTo>
                          <a:lnTo>
                            <a:pt x="66" y="1"/>
                          </a:lnTo>
                          <a:lnTo>
                            <a:pt x="71" y="0"/>
                          </a:lnTo>
                          <a:lnTo>
                            <a:pt x="74" y="2"/>
                          </a:lnTo>
                          <a:lnTo>
                            <a:pt x="77" y="3"/>
                          </a:lnTo>
                          <a:lnTo>
                            <a:pt x="82" y="5"/>
                          </a:lnTo>
                          <a:lnTo>
                            <a:pt x="86" y="6"/>
                          </a:lnTo>
                          <a:lnTo>
                            <a:pt x="90" y="6"/>
                          </a:lnTo>
                          <a:lnTo>
                            <a:pt x="91" y="8"/>
                          </a:lnTo>
                          <a:lnTo>
                            <a:pt x="92" y="9"/>
                          </a:lnTo>
                          <a:lnTo>
                            <a:pt x="94" y="11"/>
                          </a:lnTo>
                          <a:lnTo>
                            <a:pt x="95" y="14"/>
                          </a:lnTo>
                          <a:lnTo>
                            <a:pt x="96" y="14"/>
                          </a:lnTo>
                          <a:lnTo>
                            <a:pt x="98" y="16"/>
                          </a:lnTo>
                          <a:lnTo>
                            <a:pt x="96" y="18"/>
                          </a:lnTo>
                          <a:lnTo>
                            <a:pt x="94" y="18"/>
                          </a:lnTo>
                          <a:lnTo>
                            <a:pt x="91" y="18"/>
                          </a:lnTo>
                          <a:lnTo>
                            <a:pt x="89" y="18"/>
                          </a:lnTo>
                          <a:lnTo>
                            <a:pt x="86" y="16"/>
                          </a:lnTo>
                          <a:lnTo>
                            <a:pt x="83" y="16"/>
                          </a:lnTo>
                          <a:lnTo>
                            <a:pt x="80" y="15"/>
                          </a:lnTo>
                          <a:lnTo>
                            <a:pt x="77" y="14"/>
                          </a:lnTo>
                          <a:lnTo>
                            <a:pt x="72" y="15"/>
                          </a:lnTo>
                          <a:lnTo>
                            <a:pt x="71" y="16"/>
                          </a:lnTo>
                          <a:lnTo>
                            <a:pt x="77" y="18"/>
                          </a:lnTo>
                          <a:lnTo>
                            <a:pt x="82" y="18"/>
                          </a:lnTo>
                          <a:lnTo>
                            <a:pt x="90" y="20"/>
                          </a:lnTo>
                          <a:lnTo>
                            <a:pt x="91" y="22"/>
                          </a:lnTo>
                          <a:lnTo>
                            <a:pt x="91" y="23"/>
                          </a:lnTo>
                          <a:lnTo>
                            <a:pt x="90" y="23"/>
                          </a:lnTo>
                          <a:lnTo>
                            <a:pt x="88" y="24"/>
                          </a:lnTo>
                          <a:lnTo>
                            <a:pt x="85" y="24"/>
                          </a:lnTo>
                          <a:lnTo>
                            <a:pt x="76" y="23"/>
                          </a:lnTo>
                          <a:lnTo>
                            <a:pt x="69" y="23"/>
                          </a:lnTo>
                          <a:lnTo>
                            <a:pt x="63" y="23"/>
                          </a:lnTo>
                          <a:lnTo>
                            <a:pt x="60" y="24"/>
                          </a:lnTo>
                          <a:lnTo>
                            <a:pt x="55" y="26"/>
                          </a:lnTo>
                          <a:lnTo>
                            <a:pt x="52" y="28"/>
                          </a:lnTo>
                          <a:lnTo>
                            <a:pt x="49" y="32"/>
                          </a:lnTo>
                          <a:lnTo>
                            <a:pt x="46" y="35"/>
                          </a:lnTo>
                          <a:lnTo>
                            <a:pt x="43" y="36"/>
                          </a:lnTo>
                          <a:lnTo>
                            <a:pt x="37" y="36"/>
                          </a:lnTo>
                          <a:lnTo>
                            <a:pt x="33" y="36"/>
                          </a:lnTo>
                          <a:lnTo>
                            <a:pt x="26" y="37"/>
                          </a:lnTo>
                          <a:lnTo>
                            <a:pt x="21" y="37"/>
                          </a:lnTo>
                          <a:lnTo>
                            <a:pt x="16" y="38"/>
                          </a:lnTo>
                          <a:lnTo>
                            <a:pt x="0" y="40"/>
                          </a:lnTo>
                          <a:lnTo>
                            <a:pt x="0" y="24"/>
                          </a:lnTo>
                        </a:path>
                      </a:pathLst>
                    </a:custGeom>
                    <a:solidFill>
                      <a:srgbClr val="FFC080"/>
                    </a:solidFill>
                    <a:ln w="12700" cap="rnd">
                      <a:solidFill>
                        <a:srgbClr val="402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35" name="Freeform 351"/>
                    <p:cNvSpPr>
                      <a:spLocks/>
                    </p:cNvSpPr>
                    <p:nvPr/>
                  </p:nvSpPr>
                  <p:spPr bwMode="auto">
                    <a:xfrm>
                      <a:off x="2618" y="3264"/>
                      <a:ext cx="24" cy="4"/>
                    </a:xfrm>
                    <a:custGeom>
                      <a:avLst/>
                      <a:gdLst>
                        <a:gd name="T0" fmla="*/ 23 w 24"/>
                        <a:gd name="T1" fmla="*/ 0 h 4"/>
                        <a:gd name="T2" fmla="*/ 20 w 24"/>
                        <a:gd name="T3" fmla="*/ 2 h 4"/>
                        <a:gd name="T4" fmla="*/ 16 w 24"/>
                        <a:gd name="T5" fmla="*/ 2 h 4"/>
                        <a:gd name="T6" fmla="*/ 13 w 24"/>
                        <a:gd name="T7" fmla="*/ 2 h 4"/>
                        <a:gd name="T8" fmla="*/ 8 w 24"/>
                        <a:gd name="T9" fmla="*/ 2 h 4"/>
                        <a:gd name="T10" fmla="*/ 4 w 24"/>
                        <a:gd name="T11" fmla="*/ 2 h 4"/>
                        <a:gd name="T12" fmla="*/ 0 w 24"/>
                        <a:gd name="T13" fmla="*/ 2 h 4"/>
                        <a:gd name="T14" fmla="*/ 6 w 24"/>
                        <a:gd name="T15" fmla="*/ 2 h 4"/>
                        <a:gd name="T16" fmla="*/ 10 w 24"/>
                        <a:gd name="T17" fmla="*/ 3 h 4"/>
                        <a:gd name="T18" fmla="*/ 16 w 24"/>
                        <a:gd name="T19" fmla="*/ 2 h 4"/>
                        <a:gd name="T20" fmla="*/ 19 w 24"/>
                        <a:gd name="T21" fmla="*/ 2 h 4"/>
                        <a:gd name="T22" fmla="*/ 23 w 24"/>
                        <a:gd name="T23" fmla="*/ 1 h 4"/>
                        <a:gd name="T24" fmla="*/ 23 w 24"/>
                        <a:gd name="T25" fmla="*/ 0 h 4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w 24"/>
                        <a:gd name="T40" fmla="*/ 0 h 4"/>
                        <a:gd name="T41" fmla="*/ 24 w 24"/>
                        <a:gd name="T42" fmla="*/ 4 h 4"/>
                      </a:gdLst>
                      <a:ahLst/>
                      <a:cxnLst>
                        <a:cxn ang="T26">
                          <a:pos x="T0" y="T1"/>
                        </a:cxn>
                        <a:cxn ang="T27">
                          <a:pos x="T2" y="T3"/>
                        </a:cxn>
                        <a:cxn ang="T28">
                          <a:pos x="T4" y="T5"/>
                        </a:cxn>
                        <a:cxn ang="T29">
                          <a:pos x="T6" y="T7"/>
                        </a:cxn>
                        <a:cxn ang="T30">
                          <a:pos x="T8" y="T9"/>
                        </a:cxn>
                        <a:cxn ang="T31">
                          <a:pos x="T10" y="T11"/>
                        </a:cxn>
                        <a:cxn ang="T32">
                          <a:pos x="T12" y="T13"/>
                        </a:cxn>
                        <a:cxn ang="T33">
                          <a:pos x="T14" y="T15"/>
                        </a:cxn>
                        <a:cxn ang="T34">
                          <a:pos x="T16" y="T17"/>
                        </a:cxn>
                        <a:cxn ang="T35">
                          <a:pos x="T18" y="T19"/>
                        </a:cxn>
                        <a:cxn ang="T36">
                          <a:pos x="T20" y="T21"/>
                        </a:cxn>
                        <a:cxn ang="T37">
                          <a:pos x="T22" y="T23"/>
                        </a:cxn>
                        <a:cxn ang="T38">
                          <a:pos x="T24" y="T25"/>
                        </a:cxn>
                      </a:cxnLst>
                      <a:rect l="T39" t="T40" r="T41" b="T42"/>
                      <a:pathLst>
                        <a:path w="24" h="4">
                          <a:moveTo>
                            <a:pt x="23" y="0"/>
                          </a:moveTo>
                          <a:lnTo>
                            <a:pt x="20" y="2"/>
                          </a:lnTo>
                          <a:lnTo>
                            <a:pt x="16" y="2"/>
                          </a:lnTo>
                          <a:lnTo>
                            <a:pt x="13" y="2"/>
                          </a:lnTo>
                          <a:lnTo>
                            <a:pt x="8" y="2"/>
                          </a:lnTo>
                          <a:lnTo>
                            <a:pt x="4" y="2"/>
                          </a:lnTo>
                          <a:lnTo>
                            <a:pt x="0" y="2"/>
                          </a:lnTo>
                          <a:lnTo>
                            <a:pt x="6" y="2"/>
                          </a:lnTo>
                          <a:lnTo>
                            <a:pt x="10" y="3"/>
                          </a:lnTo>
                          <a:lnTo>
                            <a:pt x="16" y="2"/>
                          </a:lnTo>
                          <a:lnTo>
                            <a:pt x="19" y="2"/>
                          </a:lnTo>
                          <a:lnTo>
                            <a:pt x="23" y="1"/>
                          </a:lnTo>
                          <a:lnTo>
                            <a:pt x="23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36" name="Freeform 352"/>
                    <p:cNvSpPr>
                      <a:spLocks/>
                    </p:cNvSpPr>
                    <p:nvPr/>
                  </p:nvSpPr>
                  <p:spPr bwMode="auto">
                    <a:xfrm>
                      <a:off x="2606" y="3257"/>
                      <a:ext cx="19" cy="6"/>
                    </a:xfrm>
                    <a:custGeom>
                      <a:avLst/>
                      <a:gdLst>
                        <a:gd name="T0" fmla="*/ 14 w 19"/>
                        <a:gd name="T1" fmla="*/ 5 h 6"/>
                        <a:gd name="T2" fmla="*/ 15 w 19"/>
                        <a:gd name="T3" fmla="*/ 5 h 6"/>
                        <a:gd name="T4" fmla="*/ 18 w 19"/>
                        <a:gd name="T5" fmla="*/ 3 h 6"/>
                        <a:gd name="T6" fmla="*/ 16 w 19"/>
                        <a:gd name="T7" fmla="*/ 3 h 6"/>
                        <a:gd name="T8" fmla="*/ 15 w 19"/>
                        <a:gd name="T9" fmla="*/ 5 h 6"/>
                        <a:gd name="T10" fmla="*/ 8 w 19"/>
                        <a:gd name="T11" fmla="*/ 2 h 6"/>
                        <a:gd name="T12" fmla="*/ 4 w 19"/>
                        <a:gd name="T13" fmla="*/ 2 h 6"/>
                        <a:gd name="T14" fmla="*/ 1 w 19"/>
                        <a:gd name="T15" fmla="*/ 0 h 6"/>
                        <a:gd name="T16" fmla="*/ 0 w 19"/>
                        <a:gd name="T17" fmla="*/ 2 h 6"/>
                        <a:gd name="T18" fmla="*/ 4 w 19"/>
                        <a:gd name="T19" fmla="*/ 2 h 6"/>
                        <a:gd name="T20" fmla="*/ 9 w 19"/>
                        <a:gd name="T21" fmla="*/ 3 h 6"/>
                        <a:gd name="T22" fmla="*/ 14 w 19"/>
                        <a:gd name="T23" fmla="*/ 5 h 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w 19"/>
                        <a:gd name="T37" fmla="*/ 0 h 6"/>
                        <a:gd name="T38" fmla="*/ 19 w 19"/>
                        <a:gd name="T39" fmla="*/ 6 h 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T36" t="T37" r="T38" b="T39"/>
                      <a:pathLst>
                        <a:path w="19" h="6">
                          <a:moveTo>
                            <a:pt x="14" y="5"/>
                          </a:moveTo>
                          <a:lnTo>
                            <a:pt x="15" y="5"/>
                          </a:lnTo>
                          <a:lnTo>
                            <a:pt x="18" y="3"/>
                          </a:lnTo>
                          <a:lnTo>
                            <a:pt x="16" y="3"/>
                          </a:lnTo>
                          <a:lnTo>
                            <a:pt x="15" y="5"/>
                          </a:lnTo>
                          <a:lnTo>
                            <a:pt x="8" y="2"/>
                          </a:lnTo>
                          <a:lnTo>
                            <a:pt x="4" y="2"/>
                          </a:lnTo>
                          <a:lnTo>
                            <a:pt x="1" y="0"/>
                          </a:lnTo>
                          <a:lnTo>
                            <a:pt x="0" y="2"/>
                          </a:lnTo>
                          <a:lnTo>
                            <a:pt x="4" y="2"/>
                          </a:lnTo>
                          <a:lnTo>
                            <a:pt x="9" y="3"/>
                          </a:lnTo>
                          <a:lnTo>
                            <a:pt x="14" y="5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37" name="Freeform 353"/>
                    <p:cNvSpPr>
                      <a:spLocks/>
                    </p:cNvSpPr>
                    <p:nvPr/>
                  </p:nvSpPr>
                  <p:spPr bwMode="auto">
                    <a:xfrm>
                      <a:off x="2618" y="3268"/>
                      <a:ext cx="3" cy="7"/>
                    </a:xfrm>
                    <a:custGeom>
                      <a:avLst/>
                      <a:gdLst>
                        <a:gd name="T0" fmla="*/ 2 w 3"/>
                        <a:gd name="T1" fmla="*/ 3 h 7"/>
                        <a:gd name="T2" fmla="*/ 2 w 3"/>
                        <a:gd name="T3" fmla="*/ 0 h 7"/>
                        <a:gd name="T4" fmla="*/ 1 w 3"/>
                        <a:gd name="T5" fmla="*/ 3 h 7"/>
                        <a:gd name="T6" fmla="*/ 0 w 3"/>
                        <a:gd name="T7" fmla="*/ 3 h 7"/>
                        <a:gd name="T8" fmla="*/ 0 w 3"/>
                        <a:gd name="T9" fmla="*/ 6 h 7"/>
                        <a:gd name="T10" fmla="*/ 0 w 3"/>
                        <a:gd name="T11" fmla="*/ 6 h 7"/>
                        <a:gd name="T12" fmla="*/ 2 w 3"/>
                        <a:gd name="T13" fmla="*/ 3 h 7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3"/>
                        <a:gd name="T22" fmla="*/ 0 h 7"/>
                        <a:gd name="T23" fmla="*/ 3 w 3"/>
                        <a:gd name="T24" fmla="*/ 7 h 7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3" h="7">
                          <a:moveTo>
                            <a:pt x="2" y="3"/>
                          </a:moveTo>
                          <a:lnTo>
                            <a:pt x="2" y="0"/>
                          </a:lnTo>
                          <a:lnTo>
                            <a:pt x="1" y="3"/>
                          </a:lnTo>
                          <a:lnTo>
                            <a:pt x="0" y="3"/>
                          </a:lnTo>
                          <a:lnTo>
                            <a:pt x="0" y="6"/>
                          </a:lnTo>
                          <a:lnTo>
                            <a:pt x="2" y="3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38" name="Freeform 354"/>
                    <p:cNvSpPr>
                      <a:spLocks/>
                    </p:cNvSpPr>
                    <p:nvPr/>
                  </p:nvSpPr>
                  <p:spPr bwMode="auto">
                    <a:xfrm>
                      <a:off x="2635" y="3274"/>
                      <a:ext cx="6" cy="7"/>
                    </a:xfrm>
                    <a:custGeom>
                      <a:avLst/>
                      <a:gdLst>
                        <a:gd name="T0" fmla="*/ 5 w 6"/>
                        <a:gd name="T1" fmla="*/ 6 h 7"/>
                        <a:gd name="T2" fmla="*/ 3 w 6"/>
                        <a:gd name="T3" fmla="*/ 3 h 7"/>
                        <a:gd name="T4" fmla="*/ 0 w 6"/>
                        <a:gd name="T5" fmla="*/ 0 h 7"/>
                        <a:gd name="T6" fmla="*/ 5 w 6"/>
                        <a:gd name="T7" fmla="*/ 6 h 7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6"/>
                        <a:gd name="T13" fmla="*/ 0 h 7"/>
                        <a:gd name="T14" fmla="*/ 6 w 6"/>
                        <a:gd name="T15" fmla="*/ 7 h 7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6" h="7">
                          <a:moveTo>
                            <a:pt x="5" y="6"/>
                          </a:moveTo>
                          <a:lnTo>
                            <a:pt x="3" y="3"/>
                          </a:lnTo>
                          <a:lnTo>
                            <a:pt x="0" y="0"/>
                          </a:lnTo>
                          <a:lnTo>
                            <a:pt x="5" y="6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39" name="Freeform 355"/>
                    <p:cNvSpPr>
                      <a:spLocks/>
                    </p:cNvSpPr>
                    <p:nvPr/>
                  </p:nvSpPr>
                  <p:spPr bwMode="auto">
                    <a:xfrm>
                      <a:off x="2600" y="3265"/>
                      <a:ext cx="3" cy="5"/>
                    </a:xfrm>
                    <a:custGeom>
                      <a:avLst/>
                      <a:gdLst>
                        <a:gd name="T0" fmla="*/ 0 w 3"/>
                        <a:gd name="T1" fmla="*/ 4 h 5"/>
                        <a:gd name="T2" fmla="*/ 0 w 3"/>
                        <a:gd name="T3" fmla="*/ 2 h 5"/>
                        <a:gd name="T4" fmla="*/ 0 w 3"/>
                        <a:gd name="T5" fmla="*/ 1 h 5"/>
                        <a:gd name="T6" fmla="*/ 2 w 3"/>
                        <a:gd name="T7" fmla="*/ 0 h 5"/>
                        <a:gd name="T8" fmla="*/ 0 w 3"/>
                        <a:gd name="T9" fmla="*/ 4 h 5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3"/>
                        <a:gd name="T16" fmla="*/ 0 h 5"/>
                        <a:gd name="T17" fmla="*/ 3 w 3"/>
                        <a:gd name="T18" fmla="*/ 5 h 5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3" h="5">
                          <a:moveTo>
                            <a:pt x="0" y="4"/>
                          </a:moveTo>
                          <a:lnTo>
                            <a:pt x="0" y="2"/>
                          </a:lnTo>
                          <a:lnTo>
                            <a:pt x="0" y="1"/>
                          </a:lnTo>
                          <a:lnTo>
                            <a:pt x="2" y="0"/>
                          </a:lnTo>
                          <a:lnTo>
                            <a:pt x="0" y="4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40" name="Freeform 356"/>
                    <p:cNvSpPr>
                      <a:spLocks/>
                    </p:cNvSpPr>
                    <p:nvPr/>
                  </p:nvSpPr>
                  <p:spPr bwMode="auto">
                    <a:xfrm>
                      <a:off x="2605" y="3271"/>
                      <a:ext cx="7" cy="7"/>
                    </a:xfrm>
                    <a:custGeom>
                      <a:avLst/>
                      <a:gdLst>
                        <a:gd name="T0" fmla="*/ 6 w 7"/>
                        <a:gd name="T1" fmla="*/ 6 h 7"/>
                        <a:gd name="T2" fmla="*/ 6 w 7"/>
                        <a:gd name="T3" fmla="*/ 6 h 7"/>
                        <a:gd name="T4" fmla="*/ 0 w 7"/>
                        <a:gd name="T5" fmla="*/ 0 h 7"/>
                        <a:gd name="T6" fmla="*/ 6 w 7"/>
                        <a:gd name="T7" fmla="*/ 6 h 7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7"/>
                        <a:gd name="T13" fmla="*/ 0 h 7"/>
                        <a:gd name="T14" fmla="*/ 7 w 7"/>
                        <a:gd name="T15" fmla="*/ 7 h 7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7" h="7">
                          <a:moveTo>
                            <a:pt x="6" y="6"/>
                          </a:moveTo>
                          <a:lnTo>
                            <a:pt x="6" y="6"/>
                          </a:lnTo>
                          <a:lnTo>
                            <a:pt x="0" y="0"/>
                          </a:lnTo>
                          <a:lnTo>
                            <a:pt x="6" y="6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41" name="Freeform 357"/>
                    <p:cNvSpPr>
                      <a:spLocks/>
                    </p:cNvSpPr>
                    <p:nvPr/>
                  </p:nvSpPr>
                  <p:spPr bwMode="auto">
                    <a:xfrm>
                      <a:off x="2641" y="3268"/>
                      <a:ext cx="8" cy="6"/>
                    </a:xfrm>
                    <a:custGeom>
                      <a:avLst/>
                      <a:gdLst>
                        <a:gd name="T0" fmla="*/ 0 w 8"/>
                        <a:gd name="T1" fmla="*/ 0 h 6"/>
                        <a:gd name="T2" fmla="*/ 7 w 8"/>
                        <a:gd name="T3" fmla="*/ 2 h 6"/>
                        <a:gd name="T4" fmla="*/ 7 w 8"/>
                        <a:gd name="T5" fmla="*/ 3 h 6"/>
                        <a:gd name="T6" fmla="*/ 7 w 8"/>
                        <a:gd name="T7" fmla="*/ 5 h 6"/>
                        <a:gd name="T8" fmla="*/ 7 w 8"/>
                        <a:gd name="T9" fmla="*/ 3 h 6"/>
                        <a:gd name="T10" fmla="*/ 7 w 8"/>
                        <a:gd name="T11" fmla="*/ 2 h 6"/>
                        <a:gd name="T12" fmla="*/ 0 w 8"/>
                        <a:gd name="T13" fmla="*/ 0 h 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8"/>
                        <a:gd name="T22" fmla="*/ 0 h 6"/>
                        <a:gd name="T23" fmla="*/ 8 w 8"/>
                        <a:gd name="T24" fmla="*/ 6 h 6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8" h="6">
                          <a:moveTo>
                            <a:pt x="0" y="0"/>
                          </a:moveTo>
                          <a:lnTo>
                            <a:pt x="7" y="2"/>
                          </a:lnTo>
                          <a:lnTo>
                            <a:pt x="7" y="3"/>
                          </a:lnTo>
                          <a:lnTo>
                            <a:pt x="7" y="5"/>
                          </a:lnTo>
                          <a:lnTo>
                            <a:pt x="7" y="3"/>
                          </a:lnTo>
                          <a:lnTo>
                            <a:pt x="7" y="2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</p:grpSp>
              <p:grpSp>
                <p:nvGrpSpPr>
                  <p:cNvPr id="118" name="Group 358"/>
                  <p:cNvGrpSpPr>
                    <a:grpSpLocks/>
                  </p:cNvGrpSpPr>
                  <p:nvPr/>
                </p:nvGrpSpPr>
                <p:grpSpPr bwMode="auto">
                  <a:xfrm>
                    <a:off x="2531" y="3233"/>
                    <a:ext cx="103" cy="38"/>
                    <a:chOff x="2531" y="3233"/>
                    <a:chExt cx="103" cy="38"/>
                  </a:xfrm>
                </p:grpSpPr>
                <p:sp>
                  <p:nvSpPr>
                    <p:cNvPr id="126" name="Freeform 359"/>
                    <p:cNvSpPr>
                      <a:spLocks/>
                    </p:cNvSpPr>
                    <p:nvPr/>
                  </p:nvSpPr>
                  <p:spPr bwMode="auto">
                    <a:xfrm>
                      <a:off x="2531" y="3234"/>
                      <a:ext cx="103" cy="37"/>
                    </a:xfrm>
                    <a:custGeom>
                      <a:avLst/>
                      <a:gdLst>
                        <a:gd name="T0" fmla="*/ 9 w 103"/>
                        <a:gd name="T1" fmla="*/ 36 h 37"/>
                        <a:gd name="T2" fmla="*/ 15 w 103"/>
                        <a:gd name="T3" fmla="*/ 35 h 37"/>
                        <a:gd name="T4" fmla="*/ 21 w 103"/>
                        <a:gd name="T5" fmla="*/ 34 h 37"/>
                        <a:gd name="T6" fmla="*/ 25 w 103"/>
                        <a:gd name="T7" fmla="*/ 33 h 37"/>
                        <a:gd name="T8" fmla="*/ 33 w 103"/>
                        <a:gd name="T9" fmla="*/ 34 h 37"/>
                        <a:gd name="T10" fmla="*/ 41 w 103"/>
                        <a:gd name="T11" fmla="*/ 34 h 37"/>
                        <a:gd name="T12" fmla="*/ 44 w 103"/>
                        <a:gd name="T13" fmla="*/ 32 h 37"/>
                        <a:gd name="T14" fmla="*/ 49 w 103"/>
                        <a:gd name="T15" fmla="*/ 31 h 37"/>
                        <a:gd name="T16" fmla="*/ 52 w 103"/>
                        <a:gd name="T17" fmla="*/ 31 h 37"/>
                        <a:gd name="T18" fmla="*/ 55 w 103"/>
                        <a:gd name="T19" fmla="*/ 30 h 37"/>
                        <a:gd name="T20" fmla="*/ 59 w 103"/>
                        <a:gd name="T21" fmla="*/ 27 h 37"/>
                        <a:gd name="T22" fmla="*/ 64 w 103"/>
                        <a:gd name="T23" fmla="*/ 25 h 37"/>
                        <a:gd name="T24" fmla="*/ 68 w 103"/>
                        <a:gd name="T25" fmla="*/ 25 h 37"/>
                        <a:gd name="T26" fmla="*/ 71 w 103"/>
                        <a:gd name="T27" fmla="*/ 25 h 37"/>
                        <a:gd name="T28" fmla="*/ 74 w 103"/>
                        <a:gd name="T29" fmla="*/ 25 h 37"/>
                        <a:gd name="T30" fmla="*/ 77 w 103"/>
                        <a:gd name="T31" fmla="*/ 24 h 37"/>
                        <a:gd name="T32" fmla="*/ 78 w 103"/>
                        <a:gd name="T33" fmla="*/ 23 h 37"/>
                        <a:gd name="T34" fmla="*/ 79 w 103"/>
                        <a:gd name="T35" fmla="*/ 21 h 37"/>
                        <a:gd name="T36" fmla="*/ 79 w 103"/>
                        <a:gd name="T37" fmla="*/ 20 h 37"/>
                        <a:gd name="T38" fmla="*/ 77 w 103"/>
                        <a:gd name="T39" fmla="*/ 20 h 37"/>
                        <a:gd name="T40" fmla="*/ 74 w 103"/>
                        <a:gd name="T41" fmla="*/ 19 h 37"/>
                        <a:gd name="T42" fmla="*/ 71 w 103"/>
                        <a:gd name="T43" fmla="*/ 18 h 37"/>
                        <a:gd name="T44" fmla="*/ 68 w 103"/>
                        <a:gd name="T45" fmla="*/ 19 h 37"/>
                        <a:gd name="T46" fmla="*/ 64 w 103"/>
                        <a:gd name="T47" fmla="*/ 20 h 37"/>
                        <a:gd name="T48" fmla="*/ 57 w 103"/>
                        <a:gd name="T49" fmla="*/ 20 h 37"/>
                        <a:gd name="T50" fmla="*/ 62 w 103"/>
                        <a:gd name="T51" fmla="*/ 16 h 37"/>
                        <a:gd name="T52" fmla="*/ 69 w 103"/>
                        <a:gd name="T53" fmla="*/ 14 h 37"/>
                        <a:gd name="T54" fmla="*/ 74 w 103"/>
                        <a:gd name="T55" fmla="*/ 12 h 37"/>
                        <a:gd name="T56" fmla="*/ 79 w 103"/>
                        <a:gd name="T57" fmla="*/ 12 h 37"/>
                        <a:gd name="T58" fmla="*/ 87 w 103"/>
                        <a:gd name="T59" fmla="*/ 11 h 37"/>
                        <a:gd name="T60" fmla="*/ 91 w 103"/>
                        <a:gd name="T61" fmla="*/ 12 h 37"/>
                        <a:gd name="T62" fmla="*/ 94 w 103"/>
                        <a:gd name="T63" fmla="*/ 13 h 37"/>
                        <a:gd name="T64" fmla="*/ 96 w 103"/>
                        <a:gd name="T65" fmla="*/ 13 h 37"/>
                        <a:gd name="T66" fmla="*/ 97 w 103"/>
                        <a:gd name="T67" fmla="*/ 12 h 37"/>
                        <a:gd name="T68" fmla="*/ 98 w 103"/>
                        <a:gd name="T69" fmla="*/ 11 h 37"/>
                        <a:gd name="T70" fmla="*/ 98 w 103"/>
                        <a:gd name="T71" fmla="*/ 10 h 37"/>
                        <a:gd name="T72" fmla="*/ 99 w 103"/>
                        <a:gd name="T73" fmla="*/ 10 h 37"/>
                        <a:gd name="T74" fmla="*/ 101 w 103"/>
                        <a:gd name="T75" fmla="*/ 9 h 37"/>
                        <a:gd name="T76" fmla="*/ 101 w 103"/>
                        <a:gd name="T77" fmla="*/ 8 h 37"/>
                        <a:gd name="T78" fmla="*/ 102 w 103"/>
                        <a:gd name="T79" fmla="*/ 8 h 37"/>
                        <a:gd name="T80" fmla="*/ 101 w 103"/>
                        <a:gd name="T81" fmla="*/ 7 h 37"/>
                        <a:gd name="T82" fmla="*/ 99 w 103"/>
                        <a:gd name="T83" fmla="*/ 6 h 37"/>
                        <a:gd name="T84" fmla="*/ 98 w 103"/>
                        <a:gd name="T85" fmla="*/ 6 h 37"/>
                        <a:gd name="T86" fmla="*/ 97 w 103"/>
                        <a:gd name="T87" fmla="*/ 5 h 37"/>
                        <a:gd name="T88" fmla="*/ 95 w 103"/>
                        <a:gd name="T89" fmla="*/ 4 h 37"/>
                        <a:gd name="T90" fmla="*/ 90 w 103"/>
                        <a:gd name="T91" fmla="*/ 3 h 37"/>
                        <a:gd name="T92" fmla="*/ 88 w 103"/>
                        <a:gd name="T93" fmla="*/ 3 h 37"/>
                        <a:gd name="T94" fmla="*/ 75 w 103"/>
                        <a:gd name="T95" fmla="*/ 1 h 37"/>
                        <a:gd name="T96" fmla="*/ 73 w 103"/>
                        <a:gd name="T97" fmla="*/ 1 h 37"/>
                        <a:gd name="T98" fmla="*/ 70 w 103"/>
                        <a:gd name="T99" fmla="*/ 0 h 37"/>
                        <a:gd name="T100" fmla="*/ 67 w 103"/>
                        <a:gd name="T101" fmla="*/ 1 h 37"/>
                        <a:gd name="T102" fmla="*/ 64 w 103"/>
                        <a:gd name="T103" fmla="*/ 1 h 37"/>
                        <a:gd name="T104" fmla="*/ 53 w 103"/>
                        <a:gd name="T105" fmla="*/ 5 h 37"/>
                        <a:gd name="T106" fmla="*/ 48 w 103"/>
                        <a:gd name="T107" fmla="*/ 5 h 37"/>
                        <a:gd name="T108" fmla="*/ 42 w 103"/>
                        <a:gd name="T109" fmla="*/ 8 h 37"/>
                        <a:gd name="T110" fmla="*/ 30 w 103"/>
                        <a:gd name="T111" fmla="*/ 15 h 37"/>
                        <a:gd name="T112" fmla="*/ 25 w 103"/>
                        <a:gd name="T113" fmla="*/ 17 h 37"/>
                        <a:gd name="T114" fmla="*/ 21 w 103"/>
                        <a:gd name="T115" fmla="*/ 21 h 37"/>
                        <a:gd name="T116" fmla="*/ 15 w 103"/>
                        <a:gd name="T117" fmla="*/ 22 h 37"/>
                        <a:gd name="T118" fmla="*/ 0 w 103"/>
                        <a:gd name="T119" fmla="*/ 23 h 37"/>
                        <a:gd name="T120" fmla="*/ 9 w 103"/>
                        <a:gd name="T121" fmla="*/ 36 h 37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w 103"/>
                        <a:gd name="T184" fmla="*/ 0 h 37"/>
                        <a:gd name="T185" fmla="*/ 103 w 103"/>
                        <a:gd name="T186" fmla="*/ 37 h 37"/>
                      </a:gdLst>
                      <a:ahLst/>
                      <a:cxnLst>
                        <a:cxn ang="T122">
                          <a:pos x="T0" y="T1"/>
                        </a:cxn>
                        <a:cxn ang="T123">
                          <a:pos x="T2" y="T3"/>
                        </a:cxn>
                        <a:cxn ang="T124">
                          <a:pos x="T4" y="T5"/>
                        </a:cxn>
                        <a:cxn ang="T125">
                          <a:pos x="T6" y="T7"/>
                        </a:cxn>
                        <a:cxn ang="T126">
                          <a:pos x="T8" y="T9"/>
                        </a:cxn>
                        <a:cxn ang="T127">
                          <a:pos x="T10" y="T11"/>
                        </a:cxn>
                        <a:cxn ang="T128">
                          <a:pos x="T12" y="T13"/>
                        </a:cxn>
                        <a:cxn ang="T129">
                          <a:pos x="T14" y="T15"/>
                        </a:cxn>
                        <a:cxn ang="T130">
                          <a:pos x="T16" y="T17"/>
                        </a:cxn>
                        <a:cxn ang="T131">
                          <a:pos x="T18" y="T19"/>
                        </a:cxn>
                        <a:cxn ang="T132">
                          <a:pos x="T20" y="T21"/>
                        </a:cxn>
                        <a:cxn ang="T133">
                          <a:pos x="T22" y="T23"/>
                        </a:cxn>
                        <a:cxn ang="T134">
                          <a:pos x="T24" y="T25"/>
                        </a:cxn>
                        <a:cxn ang="T135">
                          <a:pos x="T26" y="T27"/>
                        </a:cxn>
                        <a:cxn ang="T136">
                          <a:pos x="T28" y="T29"/>
                        </a:cxn>
                        <a:cxn ang="T137">
                          <a:pos x="T30" y="T31"/>
                        </a:cxn>
                        <a:cxn ang="T138">
                          <a:pos x="T32" y="T33"/>
                        </a:cxn>
                        <a:cxn ang="T139">
                          <a:pos x="T34" y="T35"/>
                        </a:cxn>
                        <a:cxn ang="T140">
                          <a:pos x="T36" y="T37"/>
                        </a:cxn>
                        <a:cxn ang="T141">
                          <a:pos x="T38" y="T39"/>
                        </a:cxn>
                        <a:cxn ang="T142">
                          <a:pos x="T40" y="T41"/>
                        </a:cxn>
                        <a:cxn ang="T143">
                          <a:pos x="T42" y="T43"/>
                        </a:cxn>
                        <a:cxn ang="T144">
                          <a:pos x="T44" y="T45"/>
                        </a:cxn>
                        <a:cxn ang="T145">
                          <a:pos x="T46" y="T47"/>
                        </a:cxn>
                        <a:cxn ang="T146">
                          <a:pos x="T48" y="T49"/>
                        </a:cxn>
                        <a:cxn ang="T147">
                          <a:pos x="T50" y="T51"/>
                        </a:cxn>
                        <a:cxn ang="T148">
                          <a:pos x="T52" y="T53"/>
                        </a:cxn>
                        <a:cxn ang="T149">
                          <a:pos x="T54" y="T55"/>
                        </a:cxn>
                        <a:cxn ang="T150">
                          <a:pos x="T56" y="T57"/>
                        </a:cxn>
                        <a:cxn ang="T151">
                          <a:pos x="T58" y="T59"/>
                        </a:cxn>
                        <a:cxn ang="T152">
                          <a:pos x="T60" y="T61"/>
                        </a:cxn>
                        <a:cxn ang="T153">
                          <a:pos x="T62" y="T63"/>
                        </a:cxn>
                        <a:cxn ang="T154">
                          <a:pos x="T64" y="T65"/>
                        </a:cxn>
                        <a:cxn ang="T155">
                          <a:pos x="T66" y="T67"/>
                        </a:cxn>
                        <a:cxn ang="T156">
                          <a:pos x="T68" y="T69"/>
                        </a:cxn>
                        <a:cxn ang="T157">
                          <a:pos x="T70" y="T71"/>
                        </a:cxn>
                        <a:cxn ang="T158">
                          <a:pos x="T72" y="T73"/>
                        </a:cxn>
                        <a:cxn ang="T159">
                          <a:pos x="T74" y="T75"/>
                        </a:cxn>
                        <a:cxn ang="T160">
                          <a:pos x="T76" y="T77"/>
                        </a:cxn>
                        <a:cxn ang="T161">
                          <a:pos x="T78" y="T79"/>
                        </a:cxn>
                        <a:cxn ang="T162">
                          <a:pos x="T80" y="T81"/>
                        </a:cxn>
                        <a:cxn ang="T163">
                          <a:pos x="T82" y="T83"/>
                        </a:cxn>
                        <a:cxn ang="T164">
                          <a:pos x="T84" y="T85"/>
                        </a:cxn>
                        <a:cxn ang="T165">
                          <a:pos x="T86" y="T87"/>
                        </a:cxn>
                        <a:cxn ang="T166">
                          <a:pos x="T88" y="T89"/>
                        </a:cxn>
                        <a:cxn ang="T167">
                          <a:pos x="T90" y="T91"/>
                        </a:cxn>
                        <a:cxn ang="T168">
                          <a:pos x="T92" y="T93"/>
                        </a:cxn>
                        <a:cxn ang="T169">
                          <a:pos x="T94" y="T95"/>
                        </a:cxn>
                        <a:cxn ang="T170">
                          <a:pos x="T96" y="T97"/>
                        </a:cxn>
                        <a:cxn ang="T171">
                          <a:pos x="T98" y="T99"/>
                        </a:cxn>
                        <a:cxn ang="T172">
                          <a:pos x="T100" y="T101"/>
                        </a:cxn>
                        <a:cxn ang="T173">
                          <a:pos x="T102" y="T103"/>
                        </a:cxn>
                        <a:cxn ang="T174">
                          <a:pos x="T104" y="T105"/>
                        </a:cxn>
                        <a:cxn ang="T175">
                          <a:pos x="T106" y="T107"/>
                        </a:cxn>
                        <a:cxn ang="T176">
                          <a:pos x="T108" y="T109"/>
                        </a:cxn>
                        <a:cxn ang="T177">
                          <a:pos x="T110" y="T111"/>
                        </a:cxn>
                        <a:cxn ang="T178">
                          <a:pos x="T112" y="T113"/>
                        </a:cxn>
                        <a:cxn ang="T179">
                          <a:pos x="T114" y="T115"/>
                        </a:cxn>
                        <a:cxn ang="T180">
                          <a:pos x="T116" y="T117"/>
                        </a:cxn>
                        <a:cxn ang="T181">
                          <a:pos x="T118" y="T119"/>
                        </a:cxn>
                        <a:cxn ang="T182">
                          <a:pos x="T120" y="T121"/>
                        </a:cxn>
                      </a:cxnLst>
                      <a:rect l="T183" t="T184" r="T185" b="T186"/>
                      <a:pathLst>
                        <a:path w="103" h="37">
                          <a:moveTo>
                            <a:pt x="9" y="36"/>
                          </a:moveTo>
                          <a:lnTo>
                            <a:pt x="15" y="35"/>
                          </a:lnTo>
                          <a:lnTo>
                            <a:pt x="21" y="34"/>
                          </a:lnTo>
                          <a:lnTo>
                            <a:pt x="25" y="33"/>
                          </a:lnTo>
                          <a:lnTo>
                            <a:pt x="33" y="34"/>
                          </a:lnTo>
                          <a:lnTo>
                            <a:pt x="41" y="34"/>
                          </a:lnTo>
                          <a:lnTo>
                            <a:pt x="44" y="32"/>
                          </a:lnTo>
                          <a:lnTo>
                            <a:pt x="49" y="31"/>
                          </a:lnTo>
                          <a:lnTo>
                            <a:pt x="52" y="31"/>
                          </a:lnTo>
                          <a:lnTo>
                            <a:pt x="55" y="30"/>
                          </a:lnTo>
                          <a:lnTo>
                            <a:pt x="59" y="27"/>
                          </a:lnTo>
                          <a:lnTo>
                            <a:pt x="64" y="25"/>
                          </a:lnTo>
                          <a:lnTo>
                            <a:pt x="68" y="25"/>
                          </a:lnTo>
                          <a:lnTo>
                            <a:pt x="71" y="25"/>
                          </a:lnTo>
                          <a:lnTo>
                            <a:pt x="74" y="25"/>
                          </a:lnTo>
                          <a:lnTo>
                            <a:pt x="77" y="24"/>
                          </a:lnTo>
                          <a:lnTo>
                            <a:pt x="78" y="23"/>
                          </a:lnTo>
                          <a:lnTo>
                            <a:pt x="79" y="21"/>
                          </a:lnTo>
                          <a:lnTo>
                            <a:pt x="79" y="20"/>
                          </a:lnTo>
                          <a:lnTo>
                            <a:pt x="77" y="20"/>
                          </a:lnTo>
                          <a:lnTo>
                            <a:pt x="74" y="19"/>
                          </a:lnTo>
                          <a:lnTo>
                            <a:pt x="71" y="18"/>
                          </a:lnTo>
                          <a:lnTo>
                            <a:pt x="68" y="19"/>
                          </a:lnTo>
                          <a:lnTo>
                            <a:pt x="64" y="20"/>
                          </a:lnTo>
                          <a:lnTo>
                            <a:pt x="57" y="20"/>
                          </a:lnTo>
                          <a:lnTo>
                            <a:pt x="62" y="16"/>
                          </a:lnTo>
                          <a:lnTo>
                            <a:pt x="69" y="14"/>
                          </a:lnTo>
                          <a:lnTo>
                            <a:pt x="74" y="12"/>
                          </a:lnTo>
                          <a:lnTo>
                            <a:pt x="79" y="12"/>
                          </a:lnTo>
                          <a:lnTo>
                            <a:pt x="87" y="11"/>
                          </a:lnTo>
                          <a:lnTo>
                            <a:pt x="91" y="12"/>
                          </a:lnTo>
                          <a:lnTo>
                            <a:pt x="94" y="13"/>
                          </a:lnTo>
                          <a:lnTo>
                            <a:pt x="96" y="13"/>
                          </a:lnTo>
                          <a:lnTo>
                            <a:pt x="97" y="12"/>
                          </a:lnTo>
                          <a:lnTo>
                            <a:pt x="98" y="11"/>
                          </a:lnTo>
                          <a:lnTo>
                            <a:pt x="98" y="10"/>
                          </a:lnTo>
                          <a:lnTo>
                            <a:pt x="99" y="10"/>
                          </a:lnTo>
                          <a:lnTo>
                            <a:pt x="101" y="9"/>
                          </a:lnTo>
                          <a:lnTo>
                            <a:pt x="101" y="8"/>
                          </a:lnTo>
                          <a:lnTo>
                            <a:pt x="102" y="8"/>
                          </a:lnTo>
                          <a:lnTo>
                            <a:pt x="101" y="7"/>
                          </a:lnTo>
                          <a:lnTo>
                            <a:pt x="99" y="6"/>
                          </a:lnTo>
                          <a:lnTo>
                            <a:pt x="98" y="6"/>
                          </a:lnTo>
                          <a:lnTo>
                            <a:pt x="97" y="5"/>
                          </a:lnTo>
                          <a:lnTo>
                            <a:pt x="95" y="4"/>
                          </a:lnTo>
                          <a:lnTo>
                            <a:pt x="90" y="3"/>
                          </a:lnTo>
                          <a:lnTo>
                            <a:pt x="88" y="3"/>
                          </a:lnTo>
                          <a:lnTo>
                            <a:pt x="75" y="1"/>
                          </a:lnTo>
                          <a:lnTo>
                            <a:pt x="73" y="1"/>
                          </a:lnTo>
                          <a:lnTo>
                            <a:pt x="70" y="0"/>
                          </a:lnTo>
                          <a:lnTo>
                            <a:pt x="67" y="1"/>
                          </a:lnTo>
                          <a:lnTo>
                            <a:pt x="64" y="1"/>
                          </a:lnTo>
                          <a:lnTo>
                            <a:pt x="53" y="5"/>
                          </a:lnTo>
                          <a:lnTo>
                            <a:pt x="48" y="5"/>
                          </a:lnTo>
                          <a:lnTo>
                            <a:pt x="42" y="8"/>
                          </a:lnTo>
                          <a:lnTo>
                            <a:pt x="30" y="15"/>
                          </a:lnTo>
                          <a:lnTo>
                            <a:pt x="25" y="17"/>
                          </a:lnTo>
                          <a:lnTo>
                            <a:pt x="21" y="21"/>
                          </a:lnTo>
                          <a:lnTo>
                            <a:pt x="15" y="22"/>
                          </a:lnTo>
                          <a:lnTo>
                            <a:pt x="0" y="23"/>
                          </a:lnTo>
                          <a:lnTo>
                            <a:pt x="9" y="36"/>
                          </a:lnTo>
                        </a:path>
                      </a:pathLst>
                    </a:custGeom>
                    <a:solidFill>
                      <a:srgbClr val="FFC080"/>
                    </a:solidFill>
                    <a:ln w="12700" cap="rnd">
                      <a:solidFill>
                        <a:srgbClr val="402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27" name="Freeform 360"/>
                    <p:cNvSpPr>
                      <a:spLocks/>
                    </p:cNvSpPr>
                    <p:nvPr/>
                  </p:nvSpPr>
                  <p:spPr bwMode="auto">
                    <a:xfrm>
                      <a:off x="2615" y="3236"/>
                      <a:ext cx="7" cy="5"/>
                    </a:xfrm>
                    <a:custGeom>
                      <a:avLst/>
                      <a:gdLst>
                        <a:gd name="T0" fmla="*/ 6 w 7"/>
                        <a:gd name="T1" fmla="*/ 0 h 5"/>
                        <a:gd name="T2" fmla="*/ 6 w 7"/>
                        <a:gd name="T3" fmla="*/ 0 h 5"/>
                        <a:gd name="T4" fmla="*/ 5 w 7"/>
                        <a:gd name="T5" fmla="*/ 1 h 5"/>
                        <a:gd name="T6" fmla="*/ 4 w 7"/>
                        <a:gd name="T7" fmla="*/ 2 h 5"/>
                        <a:gd name="T8" fmla="*/ 3 w 7"/>
                        <a:gd name="T9" fmla="*/ 4 h 5"/>
                        <a:gd name="T10" fmla="*/ 2 w 7"/>
                        <a:gd name="T11" fmla="*/ 4 h 5"/>
                        <a:gd name="T12" fmla="*/ 1 w 7"/>
                        <a:gd name="T13" fmla="*/ 4 h 5"/>
                        <a:gd name="T14" fmla="*/ 0 w 7"/>
                        <a:gd name="T15" fmla="*/ 4 h 5"/>
                        <a:gd name="T16" fmla="*/ 2 w 7"/>
                        <a:gd name="T17" fmla="*/ 4 h 5"/>
                        <a:gd name="T18" fmla="*/ 3 w 7"/>
                        <a:gd name="T19" fmla="*/ 4 h 5"/>
                        <a:gd name="T20" fmla="*/ 3 w 7"/>
                        <a:gd name="T21" fmla="*/ 4 h 5"/>
                        <a:gd name="T22" fmla="*/ 5 w 7"/>
                        <a:gd name="T23" fmla="*/ 3 h 5"/>
                        <a:gd name="T24" fmla="*/ 6 w 7"/>
                        <a:gd name="T25" fmla="*/ 0 h 5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w 7"/>
                        <a:gd name="T40" fmla="*/ 0 h 5"/>
                        <a:gd name="T41" fmla="*/ 7 w 7"/>
                        <a:gd name="T42" fmla="*/ 5 h 5"/>
                      </a:gdLst>
                      <a:ahLst/>
                      <a:cxnLst>
                        <a:cxn ang="T26">
                          <a:pos x="T0" y="T1"/>
                        </a:cxn>
                        <a:cxn ang="T27">
                          <a:pos x="T2" y="T3"/>
                        </a:cxn>
                        <a:cxn ang="T28">
                          <a:pos x="T4" y="T5"/>
                        </a:cxn>
                        <a:cxn ang="T29">
                          <a:pos x="T6" y="T7"/>
                        </a:cxn>
                        <a:cxn ang="T30">
                          <a:pos x="T8" y="T9"/>
                        </a:cxn>
                        <a:cxn ang="T31">
                          <a:pos x="T10" y="T11"/>
                        </a:cxn>
                        <a:cxn ang="T32">
                          <a:pos x="T12" y="T13"/>
                        </a:cxn>
                        <a:cxn ang="T33">
                          <a:pos x="T14" y="T15"/>
                        </a:cxn>
                        <a:cxn ang="T34">
                          <a:pos x="T16" y="T17"/>
                        </a:cxn>
                        <a:cxn ang="T35">
                          <a:pos x="T18" y="T19"/>
                        </a:cxn>
                        <a:cxn ang="T36">
                          <a:pos x="T20" y="T21"/>
                        </a:cxn>
                        <a:cxn ang="T37">
                          <a:pos x="T22" y="T23"/>
                        </a:cxn>
                        <a:cxn ang="T38">
                          <a:pos x="T24" y="T25"/>
                        </a:cxn>
                      </a:cxnLst>
                      <a:rect l="T39" t="T40" r="T41" b="T42"/>
                      <a:pathLst>
                        <a:path w="7" h="5">
                          <a:moveTo>
                            <a:pt x="6" y="0"/>
                          </a:moveTo>
                          <a:lnTo>
                            <a:pt x="6" y="0"/>
                          </a:lnTo>
                          <a:lnTo>
                            <a:pt x="5" y="1"/>
                          </a:lnTo>
                          <a:lnTo>
                            <a:pt x="4" y="2"/>
                          </a:lnTo>
                          <a:lnTo>
                            <a:pt x="3" y="4"/>
                          </a:lnTo>
                          <a:lnTo>
                            <a:pt x="2" y="4"/>
                          </a:lnTo>
                          <a:lnTo>
                            <a:pt x="1" y="4"/>
                          </a:lnTo>
                          <a:lnTo>
                            <a:pt x="0" y="4"/>
                          </a:lnTo>
                          <a:lnTo>
                            <a:pt x="2" y="4"/>
                          </a:lnTo>
                          <a:lnTo>
                            <a:pt x="3" y="4"/>
                          </a:lnTo>
                          <a:lnTo>
                            <a:pt x="5" y="3"/>
                          </a:lnTo>
                          <a:lnTo>
                            <a:pt x="6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28" name="Freeform 361"/>
                    <p:cNvSpPr>
                      <a:spLocks/>
                    </p:cNvSpPr>
                    <p:nvPr/>
                  </p:nvSpPr>
                  <p:spPr bwMode="auto">
                    <a:xfrm>
                      <a:off x="2548" y="3257"/>
                      <a:ext cx="1" cy="5"/>
                    </a:xfrm>
                    <a:custGeom>
                      <a:avLst/>
                      <a:gdLst>
                        <a:gd name="T0" fmla="*/ 0 w 1"/>
                        <a:gd name="T1" fmla="*/ 4 h 5"/>
                        <a:gd name="T2" fmla="*/ 0 w 1"/>
                        <a:gd name="T3" fmla="*/ 2 h 5"/>
                        <a:gd name="T4" fmla="*/ 0 w 1"/>
                        <a:gd name="T5" fmla="*/ 0 h 5"/>
                        <a:gd name="T6" fmla="*/ 0 w 1"/>
                        <a:gd name="T7" fmla="*/ 4 h 5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1"/>
                        <a:gd name="T13" fmla="*/ 0 h 5"/>
                        <a:gd name="T14" fmla="*/ 1 w 1"/>
                        <a:gd name="T15" fmla="*/ 5 h 5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1" h="5">
                          <a:moveTo>
                            <a:pt x="0" y="4"/>
                          </a:moveTo>
                          <a:lnTo>
                            <a:pt x="0" y="2"/>
                          </a:lnTo>
                          <a:lnTo>
                            <a:pt x="0" y="0"/>
                          </a:lnTo>
                          <a:lnTo>
                            <a:pt x="0" y="4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29" name="Freeform 362"/>
                    <p:cNvSpPr>
                      <a:spLocks/>
                    </p:cNvSpPr>
                    <p:nvPr/>
                  </p:nvSpPr>
                  <p:spPr bwMode="auto">
                    <a:xfrm>
                      <a:off x="2589" y="3233"/>
                      <a:ext cx="15" cy="7"/>
                    </a:xfrm>
                    <a:custGeom>
                      <a:avLst/>
                      <a:gdLst>
                        <a:gd name="T0" fmla="*/ 14 w 15"/>
                        <a:gd name="T1" fmla="*/ 3 h 7"/>
                        <a:gd name="T2" fmla="*/ 10 w 15"/>
                        <a:gd name="T3" fmla="*/ 6 h 7"/>
                        <a:gd name="T4" fmla="*/ 8 w 15"/>
                        <a:gd name="T5" fmla="*/ 6 h 7"/>
                        <a:gd name="T6" fmla="*/ 7 w 15"/>
                        <a:gd name="T7" fmla="*/ 6 h 7"/>
                        <a:gd name="T8" fmla="*/ 6 w 15"/>
                        <a:gd name="T9" fmla="*/ 3 h 7"/>
                        <a:gd name="T10" fmla="*/ 4 w 15"/>
                        <a:gd name="T11" fmla="*/ 3 h 7"/>
                        <a:gd name="T12" fmla="*/ 2 w 15"/>
                        <a:gd name="T13" fmla="*/ 3 h 7"/>
                        <a:gd name="T14" fmla="*/ 0 w 15"/>
                        <a:gd name="T15" fmla="*/ 3 h 7"/>
                        <a:gd name="T16" fmla="*/ 1 w 15"/>
                        <a:gd name="T17" fmla="*/ 0 h 7"/>
                        <a:gd name="T18" fmla="*/ 4 w 15"/>
                        <a:gd name="T19" fmla="*/ 3 h 7"/>
                        <a:gd name="T20" fmla="*/ 7 w 15"/>
                        <a:gd name="T21" fmla="*/ 3 h 7"/>
                        <a:gd name="T22" fmla="*/ 8 w 15"/>
                        <a:gd name="T23" fmla="*/ 6 h 7"/>
                        <a:gd name="T24" fmla="*/ 9 w 15"/>
                        <a:gd name="T25" fmla="*/ 3 h 7"/>
                        <a:gd name="T26" fmla="*/ 11 w 15"/>
                        <a:gd name="T27" fmla="*/ 3 h 7"/>
                        <a:gd name="T28" fmla="*/ 14 w 15"/>
                        <a:gd name="T29" fmla="*/ 3 h 7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w 15"/>
                        <a:gd name="T46" fmla="*/ 0 h 7"/>
                        <a:gd name="T47" fmla="*/ 15 w 15"/>
                        <a:gd name="T48" fmla="*/ 7 h 7"/>
                      </a:gdLst>
                      <a:ahLst/>
                      <a:cxnLst>
                        <a:cxn ang="T30">
                          <a:pos x="T0" y="T1"/>
                        </a:cxn>
                        <a:cxn ang="T31">
                          <a:pos x="T2" y="T3"/>
                        </a:cxn>
                        <a:cxn ang="T32">
                          <a:pos x="T4" y="T5"/>
                        </a:cxn>
                        <a:cxn ang="T33">
                          <a:pos x="T6" y="T7"/>
                        </a:cxn>
                        <a:cxn ang="T34">
                          <a:pos x="T8" y="T9"/>
                        </a:cxn>
                        <a:cxn ang="T35">
                          <a:pos x="T10" y="T11"/>
                        </a:cxn>
                        <a:cxn ang="T36">
                          <a:pos x="T12" y="T13"/>
                        </a:cxn>
                        <a:cxn ang="T37">
                          <a:pos x="T14" y="T15"/>
                        </a:cxn>
                        <a:cxn ang="T38">
                          <a:pos x="T16" y="T17"/>
                        </a:cxn>
                        <a:cxn ang="T39">
                          <a:pos x="T18" y="T19"/>
                        </a:cxn>
                        <a:cxn ang="T40">
                          <a:pos x="T20" y="T21"/>
                        </a:cxn>
                        <a:cxn ang="T41">
                          <a:pos x="T22" y="T23"/>
                        </a:cxn>
                        <a:cxn ang="T42">
                          <a:pos x="T24" y="T25"/>
                        </a:cxn>
                        <a:cxn ang="T43">
                          <a:pos x="T26" y="T27"/>
                        </a:cxn>
                        <a:cxn ang="T44">
                          <a:pos x="T28" y="T29"/>
                        </a:cxn>
                      </a:cxnLst>
                      <a:rect l="T45" t="T46" r="T47" b="T48"/>
                      <a:pathLst>
                        <a:path w="15" h="7">
                          <a:moveTo>
                            <a:pt x="14" y="3"/>
                          </a:moveTo>
                          <a:lnTo>
                            <a:pt x="10" y="6"/>
                          </a:lnTo>
                          <a:lnTo>
                            <a:pt x="8" y="6"/>
                          </a:lnTo>
                          <a:lnTo>
                            <a:pt x="7" y="6"/>
                          </a:lnTo>
                          <a:lnTo>
                            <a:pt x="6" y="3"/>
                          </a:lnTo>
                          <a:lnTo>
                            <a:pt x="4" y="3"/>
                          </a:lnTo>
                          <a:lnTo>
                            <a:pt x="2" y="3"/>
                          </a:lnTo>
                          <a:lnTo>
                            <a:pt x="0" y="3"/>
                          </a:lnTo>
                          <a:lnTo>
                            <a:pt x="1" y="0"/>
                          </a:lnTo>
                          <a:lnTo>
                            <a:pt x="4" y="3"/>
                          </a:lnTo>
                          <a:lnTo>
                            <a:pt x="7" y="3"/>
                          </a:lnTo>
                          <a:lnTo>
                            <a:pt x="8" y="6"/>
                          </a:lnTo>
                          <a:lnTo>
                            <a:pt x="9" y="3"/>
                          </a:lnTo>
                          <a:lnTo>
                            <a:pt x="11" y="3"/>
                          </a:lnTo>
                          <a:lnTo>
                            <a:pt x="14" y="3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30" name="Freeform 363"/>
                    <p:cNvSpPr>
                      <a:spLocks/>
                    </p:cNvSpPr>
                    <p:nvPr/>
                  </p:nvSpPr>
                  <p:spPr bwMode="auto">
                    <a:xfrm>
                      <a:off x="2596" y="3249"/>
                      <a:ext cx="7" cy="6"/>
                    </a:xfrm>
                    <a:custGeom>
                      <a:avLst/>
                      <a:gdLst>
                        <a:gd name="T0" fmla="*/ 0 w 7"/>
                        <a:gd name="T1" fmla="*/ 5 h 6"/>
                        <a:gd name="T2" fmla="*/ 6 w 7"/>
                        <a:gd name="T3" fmla="*/ 2 h 6"/>
                        <a:gd name="T4" fmla="*/ 0 w 7"/>
                        <a:gd name="T5" fmla="*/ 0 h 6"/>
                        <a:gd name="T6" fmla="*/ 0 w 7"/>
                        <a:gd name="T7" fmla="*/ 5 h 6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7"/>
                        <a:gd name="T13" fmla="*/ 0 h 6"/>
                        <a:gd name="T14" fmla="*/ 7 w 7"/>
                        <a:gd name="T15" fmla="*/ 6 h 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7" h="6">
                          <a:moveTo>
                            <a:pt x="0" y="5"/>
                          </a:moveTo>
                          <a:lnTo>
                            <a:pt x="6" y="2"/>
                          </a:lnTo>
                          <a:lnTo>
                            <a:pt x="0" y="0"/>
                          </a:lnTo>
                          <a:lnTo>
                            <a:pt x="0" y="5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31" name="Freeform 364"/>
                    <p:cNvSpPr>
                      <a:spLocks/>
                    </p:cNvSpPr>
                    <p:nvPr/>
                  </p:nvSpPr>
                  <p:spPr bwMode="auto">
                    <a:xfrm>
                      <a:off x="2620" y="3238"/>
                      <a:ext cx="6" cy="7"/>
                    </a:xfrm>
                    <a:custGeom>
                      <a:avLst/>
                      <a:gdLst>
                        <a:gd name="T0" fmla="*/ 0 w 6"/>
                        <a:gd name="T1" fmla="*/ 0 h 7"/>
                        <a:gd name="T2" fmla="*/ 0 w 6"/>
                        <a:gd name="T3" fmla="*/ 3 h 7"/>
                        <a:gd name="T4" fmla="*/ 2 w 6"/>
                        <a:gd name="T5" fmla="*/ 6 h 7"/>
                        <a:gd name="T6" fmla="*/ 5 w 6"/>
                        <a:gd name="T7" fmla="*/ 6 h 7"/>
                        <a:gd name="T8" fmla="*/ 0 w 6"/>
                        <a:gd name="T9" fmla="*/ 0 h 7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6"/>
                        <a:gd name="T16" fmla="*/ 0 h 7"/>
                        <a:gd name="T17" fmla="*/ 6 w 6"/>
                        <a:gd name="T18" fmla="*/ 7 h 7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6" h="7">
                          <a:moveTo>
                            <a:pt x="0" y="0"/>
                          </a:moveTo>
                          <a:lnTo>
                            <a:pt x="0" y="3"/>
                          </a:lnTo>
                          <a:lnTo>
                            <a:pt x="2" y="6"/>
                          </a:lnTo>
                          <a:lnTo>
                            <a:pt x="5" y="6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32" name="Freeform 365"/>
                    <p:cNvSpPr>
                      <a:spLocks/>
                    </p:cNvSpPr>
                    <p:nvPr/>
                  </p:nvSpPr>
                  <p:spPr bwMode="auto">
                    <a:xfrm>
                      <a:off x="2623" y="3234"/>
                      <a:ext cx="6" cy="8"/>
                    </a:xfrm>
                    <a:custGeom>
                      <a:avLst/>
                      <a:gdLst>
                        <a:gd name="T0" fmla="*/ 0 w 6"/>
                        <a:gd name="T1" fmla="*/ 0 h 8"/>
                        <a:gd name="T2" fmla="*/ 0 w 6"/>
                        <a:gd name="T3" fmla="*/ 0 h 8"/>
                        <a:gd name="T4" fmla="*/ 3 w 6"/>
                        <a:gd name="T5" fmla="*/ 0 h 8"/>
                        <a:gd name="T6" fmla="*/ 5 w 6"/>
                        <a:gd name="T7" fmla="*/ 7 h 8"/>
                        <a:gd name="T8" fmla="*/ 3 w 6"/>
                        <a:gd name="T9" fmla="*/ 0 h 8"/>
                        <a:gd name="T10" fmla="*/ 0 w 6"/>
                        <a:gd name="T11" fmla="*/ 0 h 8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w 6"/>
                        <a:gd name="T19" fmla="*/ 0 h 8"/>
                        <a:gd name="T20" fmla="*/ 6 w 6"/>
                        <a:gd name="T21" fmla="*/ 8 h 8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T18" t="T19" r="T20" b="T21"/>
                      <a:pathLst>
                        <a:path w="6" h="8">
                          <a:moveTo>
                            <a:pt x="0" y="0"/>
                          </a:moveTo>
                          <a:lnTo>
                            <a:pt x="0" y="0"/>
                          </a:lnTo>
                          <a:lnTo>
                            <a:pt x="3" y="0"/>
                          </a:lnTo>
                          <a:lnTo>
                            <a:pt x="5" y="7"/>
                          </a:lnTo>
                          <a:lnTo>
                            <a:pt x="3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  <p:sp>
                  <p:nvSpPr>
                    <p:cNvPr id="133" name="Freeform 366"/>
                    <p:cNvSpPr>
                      <a:spLocks/>
                    </p:cNvSpPr>
                    <p:nvPr/>
                  </p:nvSpPr>
                  <p:spPr bwMode="auto">
                    <a:xfrm>
                      <a:off x="2579" y="3246"/>
                      <a:ext cx="1" cy="7"/>
                    </a:xfrm>
                    <a:custGeom>
                      <a:avLst/>
                      <a:gdLst>
                        <a:gd name="T0" fmla="*/ 0 w 1"/>
                        <a:gd name="T1" fmla="*/ 3 h 7"/>
                        <a:gd name="T2" fmla="*/ 0 w 1"/>
                        <a:gd name="T3" fmla="*/ 0 h 7"/>
                        <a:gd name="T4" fmla="*/ 0 w 1"/>
                        <a:gd name="T5" fmla="*/ 0 h 7"/>
                        <a:gd name="T6" fmla="*/ 0 w 1"/>
                        <a:gd name="T7" fmla="*/ 0 h 7"/>
                        <a:gd name="T8" fmla="*/ 0 w 1"/>
                        <a:gd name="T9" fmla="*/ 0 h 7"/>
                        <a:gd name="T10" fmla="*/ 0 w 1"/>
                        <a:gd name="T11" fmla="*/ 0 h 7"/>
                        <a:gd name="T12" fmla="*/ 0 w 1"/>
                        <a:gd name="T13" fmla="*/ 3 h 7"/>
                        <a:gd name="T14" fmla="*/ 0 w 1"/>
                        <a:gd name="T15" fmla="*/ 3 h 7"/>
                        <a:gd name="T16" fmla="*/ 0 w 1"/>
                        <a:gd name="T17" fmla="*/ 6 h 7"/>
                        <a:gd name="T18" fmla="*/ 0 w 1"/>
                        <a:gd name="T19" fmla="*/ 3 h 7"/>
                        <a:gd name="T20" fmla="*/ 0 w 1"/>
                        <a:gd name="T21" fmla="*/ 3 h 7"/>
                        <a:gd name="T22" fmla="*/ 0 w 1"/>
                        <a:gd name="T23" fmla="*/ 3 h 7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w 1"/>
                        <a:gd name="T37" fmla="*/ 0 h 7"/>
                        <a:gd name="T38" fmla="*/ 1 w 1"/>
                        <a:gd name="T39" fmla="*/ 7 h 7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T36" t="T37" r="T38" b="T39"/>
                      <a:pathLst>
                        <a:path w="1" h="7">
                          <a:moveTo>
                            <a:pt x="0" y="3"/>
                          </a:moveTo>
                          <a:lnTo>
                            <a:pt x="0" y="0"/>
                          </a:lnTo>
                          <a:lnTo>
                            <a:pt x="0" y="3"/>
                          </a:lnTo>
                          <a:lnTo>
                            <a:pt x="0" y="6"/>
                          </a:lnTo>
                          <a:lnTo>
                            <a:pt x="0" y="3"/>
                          </a:lnTo>
                        </a:path>
                      </a:pathLst>
                    </a:custGeom>
                    <a:solidFill>
                      <a:srgbClr val="402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2400">
                        <a:solidFill>
                          <a:prstClr val="black"/>
                        </a:solidFill>
                        <a:latin typeface="Arial" pitchFamily="34" charset="0"/>
                        <a:cs typeface="Angsana New" pitchFamily="18" charset="-34"/>
                      </a:endParaRPr>
                    </a:p>
                  </p:txBody>
                </p:sp>
              </p:grpSp>
              <p:sp>
                <p:nvSpPr>
                  <p:cNvPr id="119" name="Freeform 367"/>
                  <p:cNvSpPr>
                    <a:spLocks/>
                  </p:cNvSpPr>
                  <p:nvPr/>
                </p:nvSpPr>
                <p:spPr bwMode="auto">
                  <a:xfrm>
                    <a:off x="2450" y="3250"/>
                    <a:ext cx="99" cy="36"/>
                  </a:xfrm>
                  <a:custGeom>
                    <a:avLst/>
                    <a:gdLst>
                      <a:gd name="T0" fmla="*/ 14 w 99"/>
                      <a:gd name="T1" fmla="*/ 3 h 36"/>
                      <a:gd name="T2" fmla="*/ 40 w 99"/>
                      <a:gd name="T3" fmla="*/ 4 h 36"/>
                      <a:gd name="T4" fmla="*/ 60 w 99"/>
                      <a:gd name="T5" fmla="*/ 7 h 36"/>
                      <a:gd name="T6" fmla="*/ 70 w 99"/>
                      <a:gd name="T7" fmla="*/ 6 h 36"/>
                      <a:gd name="T8" fmla="*/ 90 w 99"/>
                      <a:gd name="T9" fmla="*/ 6 h 36"/>
                      <a:gd name="T10" fmla="*/ 96 w 99"/>
                      <a:gd name="T11" fmla="*/ 13 h 36"/>
                      <a:gd name="T12" fmla="*/ 98 w 99"/>
                      <a:gd name="T13" fmla="*/ 22 h 36"/>
                      <a:gd name="T14" fmla="*/ 84 w 99"/>
                      <a:gd name="T15" fmla="*/ 24 h 36"/>
                      <a:gd name="T16" fmla="*/ 57 w 99"/>
                      <a:gd name="T17" fmla="*/ 29 h 36"/>
                      <a:gd name="T18" fmla="*/ 2 w 99"/>
                      <a:gd name="T19" fmla="*/ 35 h 36"/>
                      <a:gd name="T20" fmla="*/ 0 w 99"/>
                      <a:gd name="T21" fmla="*/ 0 h 36"/>
                      <a:gd name="T22" fmla="*/ 14 w 99"/>
                      <a:gd name="T23" fmla="*/ 3 h 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99"/>
                      <a:gd name="T37" fmla="*/ 0 h 36"/>
                      <a:gd name="T38" fmla="*/ 99 w 99"/>
                      <a:gd name="T39" fmla="*/ 36 h 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99" h="36">
                        <a:moveTo>
                          <a:pt x="14" y="3"/>
                        </a:moveTo>
                        <a:lnTo>
                          <a:pt x="40" y="4"/>
                        </a:lnTo>
                        <a:lnTo>
                          <a:pt x="60" y="7"/>
                        </a:lnTo>
                        <a:lnTo>
                          <a:pt x="70" y="6"/>
                        </a:lnTo>
                        <a:lnTo>
                          <a:pt x="90" y="6"/>
                        </a:lnTo>
                        <a:lnTo>
                          <a:pt x="96" y="13"/>
                        </a:lnTo>
                        <a:lnTo>
                          <a:pt x="98" y="22"/>
                        </a:lnTo>
                        <a:lnTo>
                          <a:pt x="84" y="24"/>
                        </a:lnTo>
                        <a:lnTo>
                          <a:pt x="57" y="29"/>
                        </a:lnTo>
                        <a:lnTo>
                          <a:pt x="2" y="35"/>
                        </a:lnTo>
                        <a:lnTo>
                          <a:pt x="0" y="0"/>
                        </a:lnTo>
                        <a:lnTo>
                          <a:pt x="14" y="3"/>
                        </a:lnTo>
                      </a:path>
                    </a:pathLst>
                  </a:custGeom>
                  <a:solidFill>
                    <a:srgbClr val="000060"/>
                  </a:solidFill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20" name="Freeform 368"/>
                  <p:cNvSpPr>
                    <a:spLocks/>
                  </p:cNvSpPr>
                  <p:nvPr/>
                </p:nvSpPr>
                <p:spPr bwMode="auto">
                  <a:xfrm>
                    <a:off x="2453" y="3254"/>
                    <a:ext cx="85" cy="21"/>
                  </a:xfrm>
                  <a:custGeom>
                    <a:avLst/>
                    <a:gdLst>
                      <a:gd name="T0" fmla="*/ 10 w 85"/>
                      <a:gd name="T1" fmla="*/ 0 h 21"/>
                      <a:gd name="T2" fmla="*/ 30 w 85"/>
                      <a:gd name="T3" fmla="*/ 1 h 21"/>
                      <a:gd name="T4" fmla="*/ 55 w 85"/>
                      <a:gd name="T5" fmla="*/ 4 h 21"/>
                      <a:gd name="T6" fmla="*/ 71 w 85"/>
                      <a:gd name="T7" fmla="*/ 3 h 21"/>
                      <a:gd name="T8" fmla="*/ 79 w 85"/>
                      <a:gd name="T9" fmla="*/ 4 h 21"/>
                      <a:gd name="T10" fmla="*/ 83 w 85"/>
                      <a:gd name="T11" fmla="*/ 6 h 21"/>
                      <a:gd name="T12" fmla="*/ 84 w 85"/>
                      <a:gd name="T13" fmla="*/ 11 h 21"/>
                      <a:gd name="T14" fmla="*/ 64 w 85"/>
                      <a:gd name="T15" fmla="*/ 15 h 21"/>
                      <a:gd name="T16" fmla="*/ 67 w 85"/>
                      <a:gd name="T17" fmla="*/ 11 h 21"/>
                      <a:gd name="T18" fmla="*/ 69 w 85"/>
                      <a:gd name="T19" fmla="*/ 8 h 21"/>
                      <a:gd name="T20" fmla="*/ 65 w 85"/>
                      <a:gd name="T21" fmla="*/ 11 h 21"/>
                      <a:gd name="T22" fmla="*/ 57 w 85"/>
                      <a:gd name="T23" fmla="*/ 16 h 21"/>
                      <a:gd name="T24" fmla="*/ 36 w 85"/>
                      <a:gd name="T25" fmla="*/ 20 h 21"/>
                      <a:gd name="T26" fmla="*/ 19 w 85"/>
                      <a:gd name="T27" fmla="*/ 20 h 21"/>
                      <a:gd name="T28" fmla="*/ 40 w 85"/>
                      <a:gd name="T29" fmla="*/ 16 h 21"/>
                      <a:gd name="T30" fmla="*/ 53 w 85"/>
                      <a:gd name="T31" fmla="*/ 10 h 21"/>
                      <a:gd name="T32" fmla="*/ 37 w 85"/>
                      <a:gd name="T33" fmla="*/ 14 h 21"/>
                      <a:gd name="T34" fmla="*/ 21 w 85"/>
                      <a:gd name="T35" fmla="*/ 17 h 21"/>
                      <a:gd name="T36" fmla="*/ 0 w 85"/>
                      <a:gd name="T37" fmla="*/ 20 h 21"/>
                      <a:gd name="T38" fmla="*/ 1 w 85"/>
                      <a:gd name="T39" fmla="*/ 7 h 21"/>
                      <a:gd name="T40" fmla="*/ 10 w 85"/>
                      <a:gd name="T41" fmla="*/ 0 h 21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w 85"/>
                      <a:gd name="T64" fmla="*/ 0 h 21"/>
                      <a:gd name="T65" fmla="*/ 85 w 85"/>
                      <a:gd name="T66" fmla="*/ 21 h 21"/>
                    </a:gdLst>
                    <a:ahLst/>
                    <a:cxnLst>
                      <a:cxn ang="T42">
                        <a:pos x="T0" y="T1"/>
                      </a:cxn>
                      <a:cxn ang="T43">
                        <a:pos x="T2" y="T3"/>
                      </a:cxn>
                      <a:cxn ang="T44">
                        <a:pos x="T4" y="T5"/>
                      </a:cxn>
                      <a:cxn ang="T45">
                        <a:pos x="T6" y="T7"/>
                      </a:cxn>
                      <a:cxn ang="T46">
                        <a:pos x="T8" y="T9"/>
                      </a:cxn>
                      <a:cxn ang="T47">
                        <a:pos x="T10" y="T11"/>
                      </a:cxn>
                      <a:cxn ang="T48">
                        <a:pos x="T12" y="T13"/>
                      </a:cxn>
                      <a:cxn ang="T49">
                        <a:pos x="T14" y="T15"/>
                      </a:cxn>
                      <a:cxn ang="T50">
                        <a:pos x="T16" y="T17"/>
                      </a:cxn>
                      <a:cxn ang="T51">
                        <a:pos x="T18" y="T19"/>
                      </a:cxn>
                      <a:cxn ang="T52">
                        <a:pos x="T20" y="T21"/>
                      </a:cxn>
                      <a:cxn ang="T53">
                        <a:pos x="T22" y="T23"/>
                      </a:cxn>
                      <a:cxn ang="T54">
                        <a:pos x="T24" y="T25"/>
                      </a:cxn>
                      <a:cxn ang="T55">
                        <a:pos x="T26" y="T27"/>
                      </a:cxn>
                      <a:cxn ang="T56">
                        <a:pos x="T28" y="T29"/>
                      </a:cxn>
                      <a:cxn ang="T57">
                        <a:pos x="T30" y="T31"/>
                      </a:cxn>
                      <a:cxn ang="T58">
                        <a:pos x="T32" y="T33"/>
                      </a:cxn>
                      <a:cxn ang="T59">
                        <a:pos x="T34" y="T35"/>
                      </a:cxn>
                      <a:cxn ang="T60">
                        <a:pos x="T36" y="T37"/>
                      </a:cxn>
                      <a:cxn ang="T61">
                        <a:pos x="T38" y="T39"/>
                      </a:cxn>
                      <a:cxn ang="T62">
                        <a:pos x="T40" y="T41"/>
                      </a:cxn>
                    </a:cxnLst>
                    <a:rect l="T63" t="T64" r="T65" b="T66"/>
                    <a:pathLst>
                      <a:path w="85" h="21">
                        <a:moveTo>
                          <a:pt x="10" y="0"/>
                        </a:moveTo>
                        <a:lnTo>
                          <a:pt x="30" y="1"/>
                        </a:lnTo>
                        <a:lnTo>
                          <a:pt x="55" y="4"/>
                        </a:lnTo>
                        <a:lnTo>
                          <a:pt x="71" y="3"/>
                        </a:lnTo>
                        <a:lnTo>
                          <a:pt x="79" y="4"/>
                        </a:lnTo>
                        <a:lnTo>
                          <a:pt x="83" y="6"/>
                        </a:lnTo>
                        <a:lnTo>
                          <a:pt x="84" y="11"/>
                        </a:lnTo>
                        <a:lnTo>
                          <a:pt x="64" y="15"/>
                        </a:lnTo>
                        <a:lnTo>
                          <a:pt x="67" y="11"/>
                        </a:lnTo>
                        <a:lnTo>
                          <a:pt x="69" y="8"/>
                        </a:lnTo>
                        <a:lnTo>
                          <a:pt x="65" y="11"/>
                        </a:lnTo>
                        <a:lnTo>
                          <a:pt x="57" y="16"/>
                        </a:lnTo>
                        <a:lnTo>
                          <a:pt x="36" y="20"/>
                        </a:lnTo>
                        <a:lnTo>
                          <a:pt x="19" y="20"/>
                        </a:lnTo>
                        <a:lnTo>
                          <a:pt x="40" y="16"/>
                        </a:lnTo>
                        <a:lnTo>
                          <a:pt x="53" y="10"/>
                        </a:lnTo>
                        <a:lnTo>
                          <a:pt x="37" y="14"/>
                        </a:lnTo>
                        <a:lnTo>
                          <a:pt x="21" y="17"/>
                        </a:lnTo>
                        <a:lnTo>
                          <a:pt x="0" y="20"/>
                        </a:lnTo>
                        <a:lnTo>
                          <a:pt x="1" y="7"/>
                        </a:lnTo>
                        <a:lnTo>
                          <a:pt x="10" y="0"/>
                        </a:lnTo>
                      </a:path>
                    </a:pathLst>
                  </a:custGeom>
                  <a:solidFill>
                    <a:srgbClr val="0000E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21" name="Freeform 369"/>
                  <p:cNvSpPr>
                    <a:spLocks/>
                  </p:cNvSpPr>
                  <p:nvPr/>
                </p:nvSpPr>
                <p:spPr bwMode="auto">
                  <a:xfrm>
                    <a:off x="2357" y="3154"/>
                    <a:ext cx="205" cy="149"/>
                  </a:xfrm>
                  <a:custGeom>
                    <a:avLst/>
                    <a:gdLst>
                      <a:gd name="T0" fmla="*/ 19 w 205"/>
                      <a:gd name="T1" fmla="*/ 0 h 149"/>
                      <a:gd name="T2" fmla="*/ 32 w 205"/>
                      <a:gd name="T3" fmla="*/ 2 h 149"/>
                      <a:gd name="T4" fmla="*/ 43 w 205"/>
                      <a:gd name="T5" fmla="*/ 8 h 149"/>
                      <a:gd name="T6" fmla="*/ 48 w 205"/>
                      <a:gd name="T7" fmla="*/ 15 h 149"/>
                      <a:gd name="T8" fmla="*/ 49 w 205"/>
                      <a:gd name="T9" fmla="*/ 27 h 149"/>
                      <a:gd name="T10" fmla="*/ 53 w 205"/>
                      <a:gd name="T11" fmla="*/ 42 h 149"/>
                      <a:gd name="T12" fmla="*/ 60 w 205"/>
                      <a:gd name="T13" fmla="*/ 56 h 149"/>
                      <a:gd name="T14" fmla="*/ 68 w 205"/>
                      <a:gd name="T15" fmla="*/ 72 h 149"/>
                      <a:gd name="T16" fmla="*/ 72 w 205"/>
                      <a:gd name="T17" fmla="*/ 84 h 149"/>
                      <a:gd name="T18" fmla="*/ 79 w 205"/>
                      <a:gd name="T19" fmla="*/ 99 h 149"/>
                      <a:gd name="T20" fmla="*/ 61 w 205"/>
                      <a:gd name="T21" fmla="*/ 103 h 149"/>
                      <a:gd name="T22" fmla="*/ 81 w 205"/>
                      <a:gd name="T23" fmla="*/ 101 h 149"/>
                      <a:gd name="T24" fmla="*/ 86 w 205"/>
                      <a:gd name="T25" fmla="*/ 106 h 149"/>
                      <a:gd name="T26" fmla="*/ 76 w 205"/>
                      <a:gd name="T27" fmla="*/ 112 h 149"/>
                      <a:gd name="T28" fmla="*/ 89 w 205"/>
                      <a:gd name="T29" fmla="*/ 108 h 149"/>
                      <a:gd name="T30" fmla="*/ 104 w 205"/>
                      <a:gd name="T31" fmla="*/ 113 h 149"/>
                      <a:gd name="T32" fmla="*/ 123 w 205"/>
                      <a:gd name="T33" fmla="*/ 117 h 149"/>
                      <a:gd name="T34" fmla="*/ 147 w 205"/>
                      <a:gd name="T35" fmla="*/ 121 h 149"/>
                      <a:gd name="T36" fmla="*/ 165 w 205"/>
                      <a:gd name="T37" fmla="*/ 122 h 149"/>
                      <a:gd name="T38" fmla="*/ 186 w 205"/>
                      <a:gd name="T39" fmla="*/ 123 h 149"/>
                      <a:gd name="T40" fmla="*/ 199 w 205"/>
                      <a:gd name="T41" fmla="*/ 122 h 149"/>
                      <a:gd name="T42" fmla="*/ 201 w 205"/>
                      <a:gd name="T43" fmla="*/ 126 h 149"/>
                      <a:gd name="T44" fmla="*/ 204 w 205"/>
                      <a:gd name="T45" fmla="*/ 134 h 149"/>
                      <a:gd name="T46" fmla="*/ 204 w 205"/>
                      <a:gd name="T47" fmla="*/ 139 h 149"/>
                      <a:gd name="T48" fmla="*/ 190 w 205"/>
                      <a:gd name="T49" fmla="*/ 143 h 149"/>
                      <a:gd name="T50" fmla="*/ 188 w 205"/>
                      <a:gd name="T51" fmla="*/ 139 h 149"/>
                      <a:gd name="T52" fmla="*/ 183 w 205"/>
                      <a:gd name="T53" fmla="*/ 143 h 149"/>
                      <a:gd name="T54" fmla="*/ 163 w 205"/>
                      <a:gd name="T55" fmla="*/ 144 h 149"/>
                      <a:gd name="T56" fmla="*/ 123 w 205"/>
                      <a:gd name="T57" fmla="*/ 148 h 149"/>
                      <a:gd name="T58" fmla="*/ 71 w 205"/>
                      <a:gd name="T59" fmla="*/ 140 h 149"/>
                      <a:gd name="T60" fmla="*/ 61 w 205"/>
                      <a:gd name="T61" fmla="*/ 138 h 149"/>
                      <a:gd name="T62" fmla="*/ 44 w 205"/>
                      <a:gd name="T63" fmla="*/ 118 h 149"/>
                      <a:gd name="T64" fmla="*/ 23 w 205"/>
                      <a:gd name="T65" fmla="*/ 83 h 149"/>
                      <a:gd name="T66" fmla="*/ 7 w 205"/>
                      <a:gd name="T67" fmla="*/ 46 h 149"/>
                      <a:gd name="T68" fmla="*/ 0 w 205"/>
                      <a:gd name="T69" fmla="*/ 31 h 149"/>
                      <a:gd name="T70" fmla="*/ 2 w 205"/>
                      <a:gd name="T71" fmla="*/ 15 h 149"/>
                      <a:gd name="T72" fmla="*/ 9 w 205"/>
                      <a:gd name="T73" fmla="*/ 4 h 149"/>
                      <a:gd name="T74" fmla="*/ 19 w 205"/>
                      <a:gd name="T75" fmla="*/ 0 h 149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w 205"/>
                      <a:gd name="T115" fmla="*/ 0 h 149"/>
                      <a:gd name="T116" fmla="*/ 205 w 205"/>
                      <a:gd name="T117" fmla="*/ 149 h 149"/>
                    </a:gdLst>
                    <a:ahLst/>
                    <a:cxnLst>
                      <a:cxn ang="T76">
                        <a:pos x="T0" y="T1"/>
                      </a:cxn>
                      <a:cxn ang="T77">
                        <a:pos x="T2" y="T3"/>
                      </a:cxn>
                      <a:cxn ang="T78">
                        <a:pos x="T4" y="T5"/>
                      </a:cxn>
                      <a:cxn ang="T79">
                        <a:pos x="T6" y="T7"/>
                      </a:cxn>
                      <a:cxn ang="T80">
                        <a:pos x="T8" y="T9"/>
                      </a:cxn>
                      <a:cxn ang="T81">
                        <a:pos x="T10" y="T11"/>
                      </a:cxn>
                      <a:cxn ang="T82">
                        <a:pos x="T12" y="T13"/>
                      </a:cxn>
                      <a:cxn ang="T83">
                        <a:pos x="T14" y="T15"/>
                      </a:cxn>
                      <a:cxn ang="T84">
                        <a:pos x="T16" y="T17"/>
                      </a:cxn>
                      <a:cxn ang="T85">
                        <a:pos x="T18" y="T19"/>
                      </a:cxn>
                      <a:cxn ang="T86">
                        <a:pos x="T20" y="T21"/>
                      </a:cxn>
                      <a:cxn ang="T87">
                        <a:pos x="T22" y="T23"/>
                      </a:cxn>
                      <a:cxn ang="T88">
                        <a:pos x="T24" y="T25"/>
                      </a:cxn>
                      <a:cxn ang="T89">
                        <a:pos x="T26" y="T27"/>
                      </a:cxn>
                      <a:cxn ang="T90">
                        <a:pos x="T28" y="T29"/>
                      </a:cxn>
                      <a:cxn ang="T91">
                        <a:pos x="T30" y="T31"/>
                      </a:cxn>
                      <a:cxn ang="T92">
                        <a:pos x="T32" y="T33"/>
                      </a:cxn>
                      <a:cxn ang="T93">
                        <a:pos x="T34" y="T35"/>
                      </a:cxn>
                      <a:cxn ang="T94">
                        <a:pos x="T36" y="T37"/>
                      </a:cxn>
                      <a:cxn ang="T95">
                        <a:pos x="T38" y="T39"/>
                      </a:cxn>
                      <a:cxn ang="T96">
                        <a:pos x="T40" y="T41"/>
                      </a:cxn>
                      <a:cxn ang="T97">
                        <a:pos x="T42" y="T43"/>
                      </a:cxn>
                      <a:cxn ang="T98">
                        <a:pos x="T44" y="T45"/>
                      </a:cxn>
                      <a:cxn ang="T99">
                        <a:pos x="T46" y="T47"/>
                      </a:cxn>
                      <a:cxn ang="T100">
                        <a:pos x="T48" y="T49"/>
                      </a:cxn>
                      <a:cxn ang="T101">
                        <a:pos x="T50" y="T51"/>
                      </a:cxn>
                      <a:cxn ang="T102">
                        <a:pos x="T52" y="T53"/>
                      </a:cxn>
                      <a:cxn ang="T103">
                        <a:pos x="T54" y="T55"/>
                      </a:cxn>
                      <a:cxn ang="T104">
                        <a:pos x="T56" y="T57"/>
                      </a:cxn>
                      <a:cxn ang="T105">
                        <a:pos x="T58" y="T59"/>
                      </a:cxn>
                      <a:cxn ang="T106">
                        <a:pos x="T60" y="T61"/>
                      </a:cxn>
                      <a:cxn ang="T107">
                        <a:pos x="T62" y="T63"/>
                      </a:cxn>
                      <a:cxn ang="T108">
                        <a:pos x="T64" y="T65"/>
                      </a:cxn>
                      <a:cxn ang="T109">
                        <a:pos x="T66" y="T67"/>
                      </a:cxn>
                      <a:cxn ang="T110">
                        <a:pos x="T68" y="T69"/>
                      </a:cxn>
                      <a:cxn ang="T111">
                        <a:pos x="T70" y="T71"/>
                      </a:cxn>
                      <a:cxn ang="T112">
                        <a:pos x="T72" y="T73"/>
                      </a:cxn>
                      <a:cxn ang="T113">
                        <a:pos x="T74" y="T75"/>
                      </a:cxn>
                    </a:cxnLst>
                    <a:rect l="T114" t="T115" r="T116" b="T117"/>
                    <a:pathLst>
                      <a:path w="205" h="149">
                        <a:moveTo>
                          <a:pt x="19" y="0"/>
                        </a:moveTo>
                        <a:lnTo>
                          <a:pt x="32" y="2"/>
                        </a:lnTo>
                        <a:lnTo>
                          <a:pt x="43" y="8"/>
                        </a:lnTo>
                        <a:lnTo>
                          <a:pt x="48" y="15"/>
                        </a:lnTo>
                        <a:lnTo>
                          <a:pt x="49" y="27"/>
                        </a:lnTo>
                        <a:lnTo>
                          <a:pt x="53" y="42"/>
                        </a:lnTo>
                        <a:lnTo>
                          <a:pt x="60" y="56"/>
                        </a:lnTo>
                        <a:lnTo>
                          <a:pt x="68" y="72"/>
                        </a:lnTo>
                        <a:lnTo>
                          <a:pt x="72" y="84"/>
                        </a:lnTo>
                        <a:lnTo>
                          <a:pt x="79" y="99"/>
                        </a:lnTo>
                        <a:lnTo>
                          <a:pt x="61" y="103"/>
                        </a:lnTo>
                        <a:lnTo>
                          <a:pt x="81" y="101"/>
                        </a:lnTo>
                        <a:lnTo>
                          <a:pt x="86" y="106"/>
                        </a:lnTo>
                        <a:lnTo>
                          <a:pt x="76" y="112"/>
                        </a:lnTo>
                        <a:lnTo>
                          <a:pt x="89" y="108"/>
                        </a:lnTo>
                        <a:lnTo>
                          <a:pt x="104" y="113"/>
                        </a:lnTo>
                        <a:lnTo>
                          <a:pt x="123" y="117"/>
                        </a:lnTo>
                        <a:lnTo>
                          <a:pt x="147" y="121"/>
                        </a:lnTo>
                        <a:lnTo>
                          <a:pt x="165" y="122"/>
                        </a:lnTo>
                        <a:lnTo>
                          <a:pt x="186" y="123"/>
                        </a:lnTo>
                        <a:lnTo>
                          <a:pt x="199" y="122"/>
                        </a:lnTo>
                        <a:lnTo>
                          <a:pt x="201" y="126"/>
                        </a:lnTo>
                        <a:lnTo>
                          <a:pt x="204" y="134"/>
                        </a:lnTo>
                        <a:lnTo>
                          <a:pt x="204" y="139"/>
                        </a:lnTo>
                        <a:lnTo>
                          <a:pt x="190" y="143"/>
                        </a:lnTo>
                        <a:lnTo>
                          <a:pt x="188" y="139"/>
                        </a:lnTo>
                        <a:lnTo>
                          <a:pt x="183" y="143"/>
                        </a:lnTo>
                        <a:lnTo>
                          <a:pt x="163" y="144"/>
                        </a:lnTo>
                        <a:lnTo>
                          <a:pt x="123" y="148"/>
                        </a:lnTo>
                        <a:lnTo>
                          <a:pt x="71" y="140"/>
                        </a:lnTo>
                        <a:lnTo>
                          <a:pt x="61" y="138"/>
                        </a:lnTo>
                        <a:lnTo>
                          <a:pt x="44" y="118"/>
                        </a:lnTo>
                        <a:lnTo>
                          <a:pt x="23" y="83"/>
                        </a:lnTo>
                        <a:lnTo>
                          <a:pt x="7" y="46"/>
                        </a:lnTo>
                        <a:lnTo>
                          <a:pt x="0" y="31"/>
                        </a:lnTo>
                        <a:lnTo>
                          <a:pt x="2" y="15"/>
                        </a:lnTo>
                        <a:lnTo>
                          <a:pt x="9" y="4"/>
                        </a:lnTo>
                        <a:lnTo>
                          <a:pt x="19" y="0"/>
                        </a:lnTo>
                      </a:path>
                    </a:pathLst>
                  </a:custGeom>
                  <a:solidFill>
                    <a:srgbClr val="0000E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22" name="Freeform 370"/>
                  <p:cNvSpPr>
                    <a:spLocks/>
                  </p:cNvSpPr>
                  <p:nvPr/>
                </p:nvSpPr>
                <p:spPr bwMode="auto">
                  <a:xfrm>
                    <a:off x="2384" y="3149"/>
                    <a:ext cx="74" cy="112"/>
                  </a:xfrm>
                  <a:custGeom>
                    <a:avLst/>
                    <a:gdLst>
                      <a:gd name="T0" fmla="*/ 10 w 74"/>
                      <a:gd name="T1" fmla="*/ 0 h 112"/>
                      <a:gd name="T2" fmla="*/ 0 w 74"/>
                      <a:gd name="T3" fmla="*/ 6 h 112"/>
                      <a:gd name="T4" fmla="*/ 5 w 74"/>
                      <a:gd name="T5" fmla="*/ 8 h 112"/>
                      <a:gd name="T6" fmla="*/ 12 w 74"/>
                      <a:gd name="T7" fmla="*/ 16 h 112"/>
                      <a:gd name="T8" fmla="*/ 22 w 74"/>
                      <a:gd name="T9" fmla="*/ 22 h 112"/>
                      <a:gd name="T10" fmla="*/ 28 w 74"/>
                      <a:gd name="T11" fmla="*/ 41 h 112"/>
                      <a:gd name="T12" fmla="*/ 34 w 74"/>
                      <a:gd name="T13" fmla="*/ 52 h 112"/>
                      <a:gd name="T14" fmla="*/ 41 w 74"/>
                      <a:gd name="T15" fmla="*/ 62 h 112"/>
                      <a:gd name="T16" fmla="*/ 49 w 74"/>
                      <a:gd name="T17" fmla="*/ 70 h 112"/>
                      <a:gd name="T18" fmla="*/ 40 w 74"/>
                      <a:gd name="T19" fmla="*/ 62 h 112"/>
                      <a:gd name="T20" fmla="*/ 32 w 74"/>
                      <a:gd name="T21" fmla="*/ 53 h 112"/>
                      <a:gd name="T22" fmla="*/ 40 w 74"/>
                      <a:gd name="T23" fmla="*/ 69 h 112"/>
                      <a:gd name="T24" fmla="*/ 44 w 74"/>
                      <a:gd name="T25" fmla="*/ 82 h 112"/>
                      <a:gd name="T26" fmla="*/ 50 w 74"/>
                      <a:gd name="T27" fmla="*/ 94 h 112"/>
                      <a:gd name="T28" fmla="*/ 54 w 74"/>
                      <a:gd name="T29" fmla="*/ 103 h 112"/>
                      <a:gd name="T30" fmla="*/ 58 w 74"/>
                      <a:gd name="T31" fmla="*/ 107 h 112"/>
                      <a:gd name="T32" fmla="*/ 61 w 74"/>
                      <a:gd name="T33" fmla="*/ 110 h 112"/>
                      <a:gd name="T34" fmla="*/ 68 w 74"/>
                      <a:gd name="T35" fmla="*/ 111 h 112"/>
                      <a:gd name="T36" fmla="*/ 69 w 74"/>
                      <a:gd name="T37" fmla="*/ 105 h 112"/>
                      <a:gd name="T38" fmla="*/ 70 w 74"/>
                      <a:gd name="T39" fmla="*/ 97 h 112"/>
                      <a:gd name="T40" fmla="*/ 73 w 74"/>
                      <a:gd name="T41" fmla="*/ 89 h 112"/>
                      <a:gd name="T42" fmla="*/ 73 w 74"/>
                      <a:gd name="T43" fmla="*/ 81 h 112"/>
                      <a:gd name="T44" fmla="*/ 69 w 74"/>
                      <a:gd name="T45" fmla="*/ 71 h 112"/>
                      <a:gd name="T46" fmla="*/ 64 w 74"/>
                      <a:gd name="T47" fmla="*/ 64 h 112"/>
                      <a:gd name="T48" fmla="*/ 59 w 74"/>
                      <a:gd name="T49" fmla="*/ 60 h 112"/>
                      <a:gd name="T50" fmla="*/ 50 w 74"/>
                      <a:gd name="T51" fmla="*/ 53 h 112"/>
                      <a:gd name="T52" fmla="*/ 41 w 74"/>
                      <a:gd name="T53" fmla="*/ 44 h 112"/>
                      <a:gd name="T54" fmla="*/ 33 w 74"/>
                      <a:gd name="T55" fmla="*/ 33 h 112"/>
                      <a:gd name="T56" fmla="*/ 41 w 74"/>
                      <a:gd name="T57" fmla="*/ 39 h 112"/>
                      <a:gd name="T58" fmla="*/ 47 w 74"/>
                      <a:gd name="T59" fmla="*/ 48 h 112"/>
                      <a:gd name="T60" fmla="*/ 56 w 74"/>
                      <a:gd name="T61" fmla="*/ 56 h 112"/>
                      <a:gd name="T62" fmla="*/ 48 w 74"/>
                      <a:gd name="T63" fmla="*/ 44 h 112"/>
                      <a:gd name="T64" fmla="*/ 40 w 74"/>
                      <a:gd name="T65" fmla="*/ 29 h 112"/>
                      <a:gd name="T66" fmla="*/ 29 w 74"/>
                      <a:gd name="T67" fmla="*/ 12 h 112"/>
                      <a:gd name="T68" fmla="*/ 23 w 74"/>
                      <a:gd name="T69" fmla="*/ 7 h 112"/>
                      <a:gd name="T70" fmla="*/ 10 w 74"/>
                      <a:gd name="T71" fmla="*/ 0 h 112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w 74"/>
                      <a:gd name="T109" fmla="*/ 0 h 112"/>
                      <a:gd name="T110" fmla="*/ 74 w 74"/>
                      <a:gd name="T111" fmla="*/ 112 h 112"/>
                    </a:gdLst>
                    <a:ahLst/>
                    <a:cxnLst>
                      <a:cxn ang="T72">
                        <a:pos x="T0" y="T1"/>
                      </a:cxn>
                      <a:cxn ang="T73">
                        <a:pos x="T2" y="T3"/>
                      </a:cxn>
                      <a:cxn ang="T74">
                        <a:pos x="T4" y="T5"/>
                      </a:cxn>
                      <a:cxn ang="T75">
                        <a:pos x="T6" y="T7"/>
                      </a:cxn>
                      <a:cxn ang="T76">
                        <a:pos x="T8" y="T9"/>
                      </a:cxn>
                      <a:cxn ang="T77">
                        <a:pos x="T10" y="T11"/>
                      </a:cxn>
                      <a:cxn ang="T78">
                        <a:pos x="T12" y="T13"/>
                      </a:cxn>
                      <a:cxn ang="T79">
                        <a:pos x="T14" y="T15"/>
                      </a:cxn>
                      <a:cxn ang="T80">
                        <a:pos x="T16" y="T17"/>
                      </a:cxn>
                      <a:cxn ang="T81">
                        <a:pos x="T18" y="T19"/>
                      </a:cxn>
                      <a:cxn ang="T82">
                        <a:pos x="T20" y="T21"/>
                      </a:cxn>
                      <a:cxn ang="T83">
                        <a:pos x="T22" y="T23"/>
                      </a:cxn>
                      <a:cxn ang="T84">
                        <a:pos x="T24" y="T25"/>
                      </a:cxn>
                      <a:cxn ang="T85">
                        <a:pos x="T26" y="T27"/>
                      </a:cxn>
                      <a:cxn ang="T86">
                        <a:pos x="T28" y="T29"/>
                      </a:cxn>
                      <a:cxn ang="T87">
                        <a:pos x="T30" y="T31"/>
                      </a:cxn>
                      <a:cxn ang="T88">
                        <a:pos x="T32" y="T33"/>
                      </a:cxn>
                      <a:cxn ang="T89">
                        <a:pos x="T34" y="T35"/>
                      </a:cxn>
                      <a:cxn ang="T90">
                        <a:pos x="T36" y="T37"/>
                      </a:cxn>
                      <a:cxn ang="T91">
                        <a:pos x="T38" y="T39"/>
                      </a:cxn>
                      <a:cxn ang="T92">
                        <a:pos x="T40" y="T41"/>
                      </a:cxn>
                      <a:cxn ang="T93">
                        <a:pos x="T42" y="T43"/>
                      </a:cxn>
                      <a:cxn ang="T94">
                        <a:pos x="T44" y="T45"/>
                      </a:cxn>
                      <a:cxn ang="T95">
                        <a:pos x="T46" y="T47"/>
                      </a:cxn>
                      <a:cxn ang="T96">
                        <a:pos x="T48" y="T49"/>
                      </a:cxn>
                      <a:cxn ang="T97">
                        <a:pos x="T50" y="T51"/>
                      </a:cxn>
                      <a:cxn ang="T98">
                        <a:pos x="T52" y="T53"/>
                      </a:cxn>
                      <a:cxn ang="T99">
                        <a:pos x="T54" y="T55"/>
                      </a:cxn>
                      <a:cxn ang="T100">
                        <a:pos x="T56" y="T57"/>
                      </a:cxn>
                      <a:cxn ang="T101">
                        <a:pos x="T58" y="T59"/>
                      </a:cxn>
                      <a:cxn ang="T102">
                        <a:pos x="T60" y="T61"/>
                      </a:cxn>
                      <a:cxn ang="T103">
                        <a:pos x="T62" y="T63"/>
                      </a:cxn>
                      <a:cxn ang="T104">
                        <a:pos x="T64" y="T65"/>
                      </a:cxn>
                      <a:cxn ang="T105">
                        <a:pos x="T66" y="T67"/>
                      </a:cxn>
                      <a:cxn ang="T106">
                        <a:pos x="T68" y="T69"/>
                      </a:cxn>
                      <a:cxn ang="T107">
                        <a:pos x="T70" y="T71"/>
                      </a:cxn>
                    </a:cxnLst>
                    <a:rect l="T108" t="T109" r="T110" b="T111"/>
                    <a:pathLst>
                      <a:path w="74" h="112">
                        <a:moveTo>
                          <a:pt x="10" y="0"/>
                        </a:moveTo>
                        <a:lnTo>
                          <a:pt x="0" y="6"/>
                        </a:lnTo>
                        <a:lnTo>
                          <a:pt x="5" y="8"/>
                        </a:lnTo>
                        <a:lnTo>
                          <a:pt x="12" y="16"/>
                        </a:lnTo>
                        <a:lnTo>
                          <a:pt x="22" y="22"/>
                        </a:lnTo>
                        <a:lnTo>
                          <a:pt x="28" y="41"/>
                        </a:lnTo>
                        <a:lnTo>
                          <a:pt x="34" y="52"/>
                        </a:lnTo>
                        <a:lnTo>
                          <a:pt x="41" y="62"/>
                        </a:lnTo>
                        <a:lnTo>
                          <a:pt x="49" y="70"/>
                        </a:lnTo>
                        <a:lnTo>
                          <a:pt x="40" y="62"/>
                        </a:lnTo>
                        <a:lnTo>
                          <a:pt x="32" y="53"/>
                        </a:lnTo>
                        <a:lnTo>
                          <a:pt x="40" y="69"/>
                        </a:lnTo>
                        <a:lnTo>
                          <a:pt x="44" y="82"/>
                        </a:lnTo>
                        <a:lnTo>
                          <a:pt x="50" y="94"/>
                        </a:lnTo>
                        <a:lnTo>
                          <a:pt x="54" y="103"/>
                        </a:lnTo>
                        <a:lnTo>
                          <a:pt x="58" y="107"/>
                        </a:lnTo>
                        <a:lnTo>
                          <a:pt x="61" y="110"/>
                        </a:lnTo>
                        <a:lnTo>
                          <a:pt x="68" y="111"/>
                        </a:lnTo>
                        <a:lnTo>
                          <a:pt x="69" y="105"/>
                        </a:lnTo>
                        <a:lnTo>
                          <a:pt x="70" y="97"/>
                        </a:lnTo>
                        <a:lnTo>
                          <a:pt x="73" y="89"/>
                        </a:lnTo>
                        <a:lnTo>
                          <a:pt x="73" y="81"/>
                        </a:lnTo>
                        <a:lnTo>
                          <a:pt x="69" y="71"/>
                        </a:lnTo>
                        <a:lnTo>
                          <a:pt x="64" y="64"/>
                        </a:lnTo>
                        <a:lnTo>
                          <a:pt x="59" y="60"/>
                        </a:lnTo>
                        <a:lnTo>
                          <a:pt x="50" y="53"/>
                        </a:lnTo>
                        <a:lnTo>
                          <a:pt x="41" y="44"/>
                        </a:lnTo>
                        <a:lnTo>
                          <a:pt x="33" y="33"/>
                        </a:lnTo>
                        <a:lnTo>
                          <a:pt x="41" y="39"/>
                        </a:lnTo>
                        <a:lnTo>
                          <a:pt x="47" y="48"/>
                        </a:lnTo>
                        <a:lnTo>
                          <a:pt x="56" y="56"/>
                        </a:lnTo>
                        <a:lnTo>
                          <a:pt x="48" y="44"/>
                        </a:lnTo>
                        <a:lnTo>
                          <a:pt x="40" y="29"/>
                        </a:lnTo>
                        <a:lnTo>
                          <a:pt x="29" y="12"/>
                        </a:lnTo>
                        <a:lnTo>
                          <a:pt x="23" y="7"/>
                        </a:lnTo>
                        <a:lnTo>
                          <a:pt x="10" y="0"/>
                        </a:lnTo>
                      </a:path>
                    </a:pathLst>
                  </a:custGeom>
                  <a:solidFill>
                    <a:srgbClr val="0000E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23" name="Freeform 371"/>
                  <p:cNvSpPr>
                    <a:spLocks/>
                  </p:cNvSpPr>
                  <p:nvPr/>
                </p:nvSpPr>
                <p:spPr bwMode="auto">
                  <a:xfrm>
                    <a:off x="2323" y="3141"/>
                    <a:ext cx="312" cy="301"/>
                  </a:xfrm>
                  <a:custGeom>
                    <a:avLst/>
                    <a:gdLst>
                      <a:gd name="T0" fmla="*/ 48 w 312"/>
                      <a:gd name="T1" fmla="*/ 17 h 301"/>
                      <a:gd name="T2" fmla="*/ 35 w 312"/>
                      <a:gd name="T3" fmla="*/ 44 h 301"/>
                      <a:gd name="T4" fmla="*/ 29 w 312"/>
                      <a:gd name="T5" fmla="*/ 79 h 301"/>
                      <a:gd name="T6" fmla="*/ 34 w 312"/>
                      <a:gd name="T7" fmla="*/ 67 h 301"/>
                      <a:gd name="T8" fmla="*/ 47 w 312"/>
                      <a:gd name="T9" fmla="*/ 87 h 301"/>
                      <a:gd name="T10" fmla="*/ 48 w 312"/>
                      <a:gd name="T11" fmla="*/ 124 h 301"/>
                      <a:gd name="T12" fmla="*/ 51 w 312"/>
                      <a:gd name="T13" fmla="*/ 111 h 301"/>
                      <a:gd name="T14" fmla="*/ 77 w 312"/>
                      <a:gd name="T15" fmla="*/ 139 h 301"/>
                      <a:gd name="T16" fmla="*/ 115 w 312"/>
                      <a:gd name="T17" fmla="*/ 161 h 301"/>
                      <a:gd name="T18" fmla="*/ 116 w 312"/>
                      <a:gd name="T19" fmla="*/ 172 h 301"/>
                      <a:gd name="T20" fmla="*/ 124 w 312"/>
                      <a:gd name="T21" fmla="*/ 170 h 301"/>
                      <a:gd name="T22" fmla="*/ 131 w 312"/>
                      <a:gd name="T23" fmla="*/ 186 h 301"/>
                      <a:gd name="T24" fmla="*/ 133 w 312"/>
                      <a:gd name="T25" fmla="*/ 198 h 301"/>
                      <a:gd name="T26" fmla="*/ 103 w 312"/>
                      <a:gd name="T27" fmla="*/ 216 h 301"/>
                      <a:gd name="T28" fmla="*/ 145 w 312"/>
                      <a:gd name="T29" fmla="*/ 207 h 301"/>
                      <a:gd name="T30" fmla="*/ 120 w 312"/>
                      <a:gd name="T31" fmla="*/ 223 h 301"/>
                      <a:gd name="T32" fmla="*/ 159 w 312"/>
                      <a:gd name="T33" fmla="*/ 212 h 301"/>
                      <a:gd name="T34" fmla="*/ 157 w 312"/>
                      <a:gd name="T35" fmla="*/ 221 h 301"/>
                      <a:gd name="T36" fmla="*/ 172 w 312"/>
                      <a:gd name="T37" fmla="*/ 217 h 301"/>
                      <a:gd name="T38" fmla="*/ 255 w 312"/>
                      <a:gd name="T39" fmla="*/ 240 h 301"/>
                      <a:gd name="T40" fmla="*/ 298 w 312"/>
                      <a:gd name="T41" fmla="*/ 274 h 301"/>
                      <a:gd name="T42" fmla="*/ 189 w 312"/>
                      <a:gd name="T43" fmla="*/ 298 h 301"/>
                      <a:gd name="T44" fmla="*/ 210 w 312"/>
                      <a:gd name="T45" fmla="*/ 293 h 301"/>
                      <a:gd name="T46" fmla="*/ 195 w 312"/>
                      <a:gd name="T47" fmla="*/ 290 h 301"/>
                      <a:gd name="T48" fmla="*/ 164 w 312"/>
                      <a:gd name="T49" fmla="*/ 293 h 301"/>
                      <a:gd name="T50" fmla="*/ 225 w 312"/>
                      <a:gd name="T51" fmla="*/ 268 h 301"/>
                      <a:gd name="T52" fmla="*/ 45 w 312"/>
                      <a:gd name="T53" fmla="*/ 289 h 301"/>
                      <a:gd name="T54" fmla="*/ 7 w 312"/>
                      <a:gd name="T55" fmla="*/ 275 h 301"/>
                      <a:gd name="T56" fmla="*/ 6 w 312"/>
                      <a:gd name="T57" fmla="*/ 242 h 301"/>
                      <a:gd name="T58" fmla="*/ 22 w 312"/>
                      <a:gd name="T59" fmla="*/ 199 h 301"/>
                      <a:gd name="T60" fmla="*/ 63 w 312"/>
                      <a:gd name="T61" fmla="*/ 219 h 301"/>
                      <a:gd name="T62" fmla="*/ 39 w 312"/>
                      <a:gd name="T63" fmla="*/ 186 h 301"/>
                      <a:gd name="T64" fmla="*/ 62 w 312"/>
                      <a:gd name="T65" fmla="*/ 179 h 301"/>
                      <a:gd name="T66" fmla="*/ 51 w 312"/>
                      <a:gd name="T67" fmla="*/ 163 h 301"/>
                      <a:gd name="T68" fmla="*/ 38 w 312"/>
                      <a:gd name="T69" fmla="*/ 169 h 301"/>
                      <a:gd name="T70" fmla="*/ 12 w 312"/>
                      <a:gd name="T71" fmla="*/ 122 h 301"/>
                      <a:gd name="T72" fmla="*/ 10 w 312"/>
                      <a:gd name="T73" fmla="*/ 74 h 301"/>
                      <a:gd name="T74" fmla="*/ 4 w 312"/>
                      <a:gd name="T75" fmla="*/ 103 h 301"/>
                      <a:gd name="T76" fmla="*/ 1 w 312"/>
                      <a:gd name="T77" fmla="*/ 69 h 301"/>
                      <a:gd name="T78" fmla="*/ 20 w 312"/>
                      <a:gd name="T79" fmla="*/ 35 h 301"/>
                      <a:gd name="T80" fmla="*/ 0 w 312"/>
                      <a:gd name="T81" fmla="*/ 64 h 301"/>
                      <a:gd name="T82" fmla="*/ 13 w 312"/>
                      <a:gd name="T83" fmla="*/ 29 h 301"/>
                      <a:gd name="T84" fmla="*/ 40 w 312"/>
                      <a:gd name="T85" fmla="*/ 0 h 30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312"/>
                      <a:gd name="T130" fmla="*/ 0 h 301"/>
                      <a:gd name="T131" fmla="*/ 312 w 312"/>
                      <a:gd name="T132" fmla="*/ 301 h 30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312" h="301">
                        <a:moveTo>
                          <a:pt x="66" y="8"/>
                        </a:moveTo>
                        <a:lnTo>
                          <a:pt x="58" y="14"/>
                        </a:lnTo>
                        <a:lnTo>
                          <a:pt x="48" y="17"/>
                        </a:lnTo>
                        <a:lnTo>
                          <a:pt x="38" y="26"/>
                        </a:lnTo>
                        <a:lnTo>
                          <a:pt x="35" y="34"/>
                        </a:lnTo>
                        <a:lnTo>
                          <a:pt x="35" y="44"/>
                        </a:lnTo>
                        <a:lnTo>
                          <a:pt x="35" y="53"/>
                        </a:lnTo>
                        <a:lnTo>
                          <a:pt x="32" y="64"/>
                        </a:lnTo>
                        <a:lnTo>
                          <a:pt x="29" y="79"/>
                        </a:lnTo>
                        <a:lnTo>
                          <a:pt x="27" y="94"/>
                        </a:lnTo>
                        <a:lnTo>
                          <a:pt x="32" y="78"/>
                        </a:lnTo>
                        <a:lnTo>
                          <a:pt x="34" y="67"/>
                        </a:lnTo>
                        <a:lnTo>
                          <a:pt x="37" y="59"/>
                        </a:lnTo>
                        <a:lnTo>
                          <a:pt x="40" y="72"/>
                        </a:lnTo>
                        <a:lnTo>
                          <a:pt x="47" y="87"/>
                        </a:lnTo>
                        <a:lnTo>
                          <a:pt x="49" y="95"/>
                        </a:lnTo>
                        <a:lnTo>
                          <a:pt x="48" y="108"/>
                        </a:lnTo>
                        <a:lnTo>
                          <a:pt x="48" y="124"/>
                        </a:lnTo>
                        <a:lnTo>
                          <a:pt x="48" y="139"/>
                        </a:lnTo>
                        <a:lnTo>
                          <a:pt x="50" y="124"/>
                        </a:lnTo>
                        <a:lnTo>
                          <a:pt x="51" y="111"/>
                        </a:lnTo>
                        <a:lnTo>
                          <a:pt x="54" y="101"/>
                        </a:lnTo>
                        <a:lnTo>
                          <a:pt x="65" y="125"/>
                        </a:lnTo>
                        <a:lnTo>
                          <a:pt x="77" y="139"/>
                        </a:lnTo>
                        <a:lnTo>
                          <a:pt x="81" y="146"/>
                        </a:lnTo>
                        <a:lnTo>
                          <a:pt x="89" y="156"/>
                        </a:lnTo>
                        <a:lnTo>
                          <a:pt x="115" y="161"/>
                        </a:lnTo>
                        <a:lnTo>
                          <a:pt x="128" y="163"/>
                        </a:lnTo>
                        <a:lnTo>
                          <a:pt x="124" y="169"/>
                        </a:lnTo>
                        <a:lnTo>
                          <a:pt x="116" y="172"/>
                        </a:lnTo>
                        <a:lnTo>
                          <a:pt x="89" y="185"/>
                        </a:lnTo>
                        <a:lnTo>
                          <a:pt x="111" y="178"/>
                        </a:lnTo>
                        <a:lnTo>
                          <a:pt x="124" y="170"/>
                        </a:lnTo>
                        <a:lnTo>
                          <a:pt x="137" y="165"/>
                        </a:lnTo>
                        <a:lnTo>
                          <a:pt x="136" y="179"/>
                        </a:lnTo>
                        <a:lnTo>
                          <a:pt x="131" y="186"/>
                        </a:lnTo>
                        <a:lnTo>
                          <a:pt x="118" y="193"/>
                        </a:lnTo>
                        <a:lnTo>
                          <a:pt x="133" y="193"/>
                        </a:lnTo>
                        <a:lnTo>
                          <a:pt x="133" y="198"/>
                        </a:lnTo>
                        <a:lnTo>
                          <a:pt x="131" y="203"/>
                        </a:lnTo>
                        <a:lnTo>
                          <a:pt x="124" y="206"/>
                        </a:lnTo>
                        <a:lnTo>
                          <a:pt x="103" y="216"/>
                        </a:lnTo>
                        <a:lnTo>
                          <a:pt x="133" y="207"/>
                        </a:lnTo>
                        <a:lnTo>
                          <a:pt x="139" y="206"/>
                        </a:lnTo>
                        <a:lnTo>
                          <a:pt x="145" y="207"/>
                        </a:lnTo>
                        <a:lnTo>
                          <a:pt x="144" y="212"/>
                        </a:lnTo>
                        <a:lnTo>
                          <a:pt x="137" y="217"/>
                        </a:lnTo>
                        <a:lnTo>
                          <a:pt x="120" y="223"/>
                        </a:lnTo>
                        <a:lnTo>
                          <a:pt x="145" y="217"/>
                        </a:lnTo>
                        <a:lnTo>
                          <a:pt x="151" y="210"/>
                        </a:lnTo>
                        <a:lnTo>
                          <a:pt x="159" y="212"/>
                        </a:lnTo>
                        <a:lnTo>
                          <a:pt x="165" y="213"/>
                        </a:lnTo>
                        <a:lnTo>
                          <a:pt x="163" y="217"/>
                        </a:lnTo>
                        <a:lnTo>
                          <a:pt x="157" y="221"/>
                        </a:lnTo>
                        <a:lnTo>
                          <a:pt x="144" y="229"/>
                        </a:lnTo>
                        <a:lnTo>
                          <a:pt x="163" y="223"/>
                        </a:lnTo>
                        <a:lnTo>
                          <a:pt x="172" y="217"/>
                        </a:lnTo>
                        <a:lnTo>
                          <a:pt x="184" y="220"/>
                        </a:lnTo>
                        <a:lnTo>
                          <a:pt x="223" y="231"/>
                        </a:lnTo>
                        <a:lnTo>
                          <a:pt x="255" y="240"/>
                        </a:lnTo>
                        <a:lnTo>
                          <a:pt x="280" y="248"/>
                        </a:lnTo>
                        <a:lnTo>
                          <a:pt x="290" y="259"/>
                        </a:lnTo>
                        <a:lnTo>
                          <a:pt x="298" y="274"/>
                        </a:lnTo>
                        <a:lnTo>
                          <a:pt x="311" y="300"/>
                        </a:lnTo>
                        <a:lnTo>
                          <a:pt x="197" y="300"/>
                        </a:lnTo>
                        <a:lnTo>
                          <a:pt x="189" y="298"/>
                        </a:lnTo>
                        <a:lnTo>
                          <a:pt x="217" y="293"/>
                        </a:lnTo>
                        <a:lnTo>
                          <a:pt x="262" y="280"/>
                        </a:lnTo>
                        <a:lnTo>
                          <a:pt x="210" y="293"/>
                        </a:lnTo>
                        <a:lnTo>
                          <a:pt x="185" y="296"/>
                        </a:lnTo>
                        <a:lnTo>
                          <a:pt x="168" y="293"/>
                        </a:lnTo>
                        <a:lnTo>
                          <a:pt x="195" y="290"/>
                        </a:lnTo>
                        <a:lnTo>
                          <a:pt x="252" y="275"/>
                        </a:lnTo>
                        <a:lnTo>
                          <a:pt x="190" y="288"/>
                        </a:lnTo>
                        <a:lnTo>
                          <a:pt x="164" y="293"/>
                        </a:lnTo>
                        <a:lnTo>
                          <a:pt x="160" y="291"/>
                        </a:lnTo>
                        <a:lnTo>
                          <a:pt x="183" y="283"/>
                        </a:lnTo>
                        <a:lnTo>
                          <a:pt x="225" y="268"/>
                        </a:lnTo>
                        <a:lnTo>
                          <a:pt x="176" y="284"/>
                        </a:lnTo>
                        <a:lnTo>
                          <a:pt x="151" y="290"/>
                        </a:lnTo>
                        <a:lnTo>
                          <a:pt x="45" y="289"/>
                        </a:lnTo>
                        <a:lnTo>
                          <a:pt x="31" y="286"/>
                        </a:lnTo>
                        <a:lnTo>
                          <a:pt x="19" y="283"/>
                        </a:lnTo>
                        <a:lnTo>
                          <a:pt x="7" y="275"/>
                        </a:lnTo>
                        <a:lnTo>
                          <a:pt x="5" y="264"/>
                        </a:lnTo>
                        <a:lnTo>
                          <a:pt x="3" y="255"/>
                        </a:lnTo>
                        <a:lnTo>
                          <a:pt x="6" y="242"/>
                        </a:lnTo>
                        <a:lnTo>
                          <a:pt x="14" y="224"/>
                        </a:lnTo>
                        <a:lnTo>
                          <a:pt x="20" y="211"/>
                        </a:lnTo>
                        <a:lnTo>
                          <a:pt x="22" y="199"/>
                        </a:lnTo>
                        <a:lnTo>
                          <a:pt x="32" y="198"/>
                        </a:lnTo>
                        <a:lnTo>
                          <a:pt x="39" y="206"/>
                        </a:lnTo>
                        <a:lnTo>
                          <a:pt x="63" y="219"/>
                        </a:lnTo>
                        <a:lnTo>
                          <a:pt x="42" y="204"/>
                        </a:lnTo>
                        <a:lnTo>
                          <a:pt x="37" y="197"/>
                        </a:lnTo>
                        <a:lnTo>
                          <a:pt x="39" y="186"/>
                        </a:lnTo>
                        <a:lnTo>
                          <a:pt x="66" y="181"/>
                        </a:lnTo>
                        <a:lnTo>
                          <a:pt x="86" y="171"/>
                        </a:lnTo>
                        <a:lnTo>
                          <a:pt x="62" y="179"/>
                        </a:lnTo>
                        <a:lnTo>
                          <a:pt x="39" y="185"/>
                        </a:lnTo>
                        <a:lnTo>
                          <a:pt x="40" y="170"/>
                        </a:lnTo>
                        <a:lnTo>
                          <a:pt x="51" y="163"/>
                        </a:lnTo>
                        <a:lnTo>
                          <a:pt x="58" y="149"/>
                        </a:lnTo>
                        <a:lnTo>
                          <a:pt x="48" y="161"/>
                        </a:lnTo>
                        <a:lnTo>
                          <a:pt x="38" y="169"/>
                        </a:lnTo>
                        <a:lnTo>
                          <a:pt x="26" y="169"/>
                        </a:lnTo>
                        <a:lnTo>
                          <a:pt x="19" y="145"/>
                        </a:lnTo>
                        <a:lnTo>
                          <a:pt x="12" y="122"/>
                        </a:lnTo>
                        <a:lnTo>
                          <a:pt x="6" y="106"/>
                        </a:lnTo>
                        <a:lnTo>
                          <a:pt x="7" y="92"/>
                        </a:lnTo>
                        <a:lnTo>
                          <a:pt x="10" y="74"/>
                        </a:lnTo>
                        <a:lnTo>
                          <a:pt x="6" y="84"/>
                        </a:lnTo>
                        <a:lnTo>
                          <a:pt x="5" y="94"/>
                        </a:lnTo>
                        <a:lnTo>
                          <a:pt x="4" y="103"/>
                        </a:lnTo>
                        <a:lnTo>
                          <a:pt x="1" y="88"/>
                        </a:lnTo>
                        <a:lnTo>
                          <a:pt x="1" y="77"/>
                        </a:lnTo>
                        <a:lnTo>
                          <a:pt x="1" y="69"/>
                        </a:lnTo>
                        <a:lnTo>
                          <a:pt x="5" y="56"/>
                        </a:lnTo>
                        <a:lnTo>
                          <a:pt x="12" y="46"/>
                        </a:lnTo>
                        <a:lnTo>
                          <a:pt x="20" y="35"/>
                        </a:lnTo>
                        <a:lnTo>
                          <a:pt x="11" y="44"/>
                        </a:lnTo>
                        <a:lnTo>
                          <a:pt x="5" y="53"/>
                        </a:lnTo>
                        <a:lnTo>
                          <a:pt x="0" y="64"/>
                        </a:lnTo>
                        <a:lnTo>
                          <a:pt x="1" y="56"/>
                        </a:lnTo>
                        <a:lnTo>
                          <a:pt x="5" y="44"/>
                        </a:lnTo>
                        <a:lnTo>
                          <a:pt x="13" y="29"/>
                        </a:lnTo>
                        <a:lnTo>
                          <a:pt x="19" y="16"/>
                        </a:lnTo>
                        <a:lnTo>
                          <a:pt x="28" y="8"/>
                        </a:lnTo>
                        <a:lnTo>
                          <a:pt x="40" y="0"/>
                        </a:lnTo>
                        <a:lnTo>
                          <a:pt x="54" y="2"/>
                        </a:lnTo>
                        <a:lnTo>
                          <a:pt x="66" y="8"/>
                        </a:lnTo>
                      </a:path>
                    </a:pathLst>
                  </a:custGeom>
                  <a:solidFill>
                    <a:srgbClr val="0000E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24" name="Freeform 372"/>
                  <p:cNvSpPr>
                    <a:spLocks/>
                  </p:cNvSpPr>
                  <p:nvPr/>
                </p:nvSpPr>
                <p:spPr bwMode="auto">
                  <a:xfrm>
                    <a:off x="2344" y="3316"/>
                    <a:ext cx="9" cy="19"/>
                  </a:xfrm>
                  <a:custGeom>
                    <a:avLst/>
                    <a:gdLst>
                      <a:gd name="T0" fmla="*/ 2 w 9"/>
                      <a:gd name="T1" fmla="*/ 0 h 19"/>
                      <a:gd name="T2" fmla="*/ 8 w 9"/>
                      <a:gd name="T3" fmla="*/ 0 h 19"/>
                      <a:gd name="T4" fmla="*/ 8 w 9"/>
                      <a:gd name="T5" fmla="*/ 8 h 19"/>
                      <a:gd name="T6" fmla="*/ 7 w 9"/>
                      <a:gd name="T7" fmla="*/ 17 h 19"/>
                      <a:gd name="T8" fmla="*/ 2 w 9"/>
                      <a:gd name="T9" fmla="*/ 18 h 19"/>
                      <a:gd name="T10" fmla="*/ 0 w 9"/>
                      <a:gd name="T11" fmla="*/ 15 h 19"/>
                      <a:gd name="T12" fmla="*/ 0 w 9"/>
                      <a:gd name="T13" fmla="*/ 5 h 19"/>
                      <a:gd name="T14" fmla="*/ 2 w 9"/>
                      <a:gd name="T15" fmla="*/ 0 h 1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9"/>
                      <a:gd name="T25" fmla="*/ 0 h 19"/>
                      <a:gd name="T26" fmla="*/ 9 w 9"/>
                      <a:gd name="T27" fmla="*/ 19 h 19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9" h="19">
                        <a:moveTo>
                          <a:pt x="2" y="0"/>
                        </a:moveTo>
                        <a:lnTo>
                          <a:pt x="8" y="0"/>
                        </a:lnTo>
                        <a:lnTo>
                          <a:pt x="8" y="8"/>
                        </a:lnTo>
                        <a:lnTo>
                          <a:pt x="7" y="17"/>
                        </a:lnTo>
                        <a:lnTo>
                          <a:pt x="2" y="18"/>
                        </a:lnTo>
                        <a:lnTo>
                          <a:pt x="0" y="15"/>
                        </a:lnTo>
                        <a:lnTo>
                          <a:pt x="0" y="5"/>
                        </a:lnTo>
                        <a:lnTo>
                          <a:pt x="2" y="0"/>
                        </a:lnTo>
                      </a:path>
                    </a:pathLst>
                  </a:custGeom>
                  <a:solidFill>
                    <a:srgbClr val="0000E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  <p:sp>
                <p:nvSpPr>
                  <p:cNvPr id="125" name="Freeform 373"/>
                  <p:cNvSpPr>
                    <a:spLocks/>
                  </p:cNvSpPr>
                  <p:nvPr/>
                </p:nvSpPr>
                <p:spPr bwMode="auto">
                  <a:xfrm>
                    <a:off x="2366" y="3402"/>
                    <a:ext cx="144" cy="7"/>
                  </a:xfrm>
                  <a:custGeom>
                    <a:avLst/>
                    <a:gdLst>
                      <a:gd name="T0" fmla="*/ 143 w 144"/>
                      <a:gd name="T1" fmla="*/ 0 h 7"/>
                      <a:gd name="T2" fmla="*/ 104 w 144"/>
                      <a:gd name="T3" fmla="*/ 3 h 7"/>
                      <a:gd name="T4" fmla="*/ 76 w 144"/>
                      <a:gd name="T5" fmla="*/ 5 h 7"/>
                      <a:gd name="T6" fmla="*/ 45 w 144"/>
                      <a:gd name="T7" fmla="*/ 5 h 7"/>
                      <a:gd name="T8" fmla="*/ 23 w 144"/>
                      <a:gd name="T9" fmla="*/ 6 h 7"/>
                      <a:gd name="T10" fmla="*/ 0 w 144"/>
                      <a:gd name="T11" fmla="*/ 5 h 7"/>
                      <a:gd name="T12" fmla="*/ 21 w 144"/>
                      <a:gd name="T13" fmla="*/ 6 h 7"/>
                      <a:gd name="T14" fmla="*/ 56 w 144"/>
                      <a:gd name="T15" fmla="*/ 6 h 7"/>
                      <a:gd name="T16" fmla="*/ 93 w 144"/>
                      <a:gd name="T17" fmla="*/ 5 h 7"/>
                      <a:gd name="T18" fmla="*/ 112 w 144"/>
                      <a:gd name="T19" fmla="*/ 3 h 7"/>
                      <a:gd name="T20" fmla="*/ 143 w 144"/>
                      <a:gd name="T21" fmla="*/ 0 h 7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144"/>
                      <a:gd name="T34" fmla="*/ 0 h 7"/>
                      <a:gd name="T35" fmla="*/ 144 w 144"/>
                      <a:gd name="T36" fmla="*/ 7 h 7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144" h="7">
                        <a:moveTo>
                          <a:pt x="143" y="0"/>
                        </a:moveTo>
                        <a:lnTo>
                          <a:pt x="104" y="3"/>
                        </a:lnTo>
                        <a:lnTo>
                          <a:pt x="76" y="5"/>
                        </a:lnTo>
                        <a:lnTo>
                          <a:pt x="45" y="5"/>
                        </a:lnTo>
                        <a:lnTo>
                          <a:pt x="23" y="6"/>
                        </a:lnTo>
                        <a:lnTo>
                          <a:pt x="0" y="5"/>
                        </a:lnTo>
                        <a:lnTo>
                          <a:pt x="21" y="6"/>
                        </a:lnTo>
                        <a:lnTo>
                          <a:pt x="56" y="6"/>
                        </a:lnTo>
                        <a:lnTo>
                          <a:pt x="93" y="5"/>
                        </a:lnTo>
                        <a:lnTo>
                          <a:pt x="112" y="3"/>
                        </a:lnTo>
                        <a:lnTo>
                          <a:pt x="143" y="0"/>
                        </a:lnTo>
                      </a:path>
                    </a:pathLst>
                  </a:custGeom>
                  <a:solidFill>
                    <a:srgbClr val="00006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2400">
                      <a:solidFill>
                        <a:prstClr val="black"/>
                      </a:solidFill>
                      <a:latin typeface="Arial" pitchFamily="34" charset="0"/>
                      <a:cs typeface="Angsana New" pitchFamily="18" charset="-34"/>
                    </a:endParaRPr>
                  </a:p>
                </p:txBody>
              </p:sp>
            </p:grpSp>
            <p:sp>
              <p:nvSpPr>
                <p:cNvPr id="116" name="Freeform 374"/>
                <p:cNvSpPr>
                  <a:spLocks/>
                </p:cNvSpPr>
                <p:nvPr/>
              </p:nvSpPr>
              <p:spPr bwMode="auto">
                <a:xfrm>
                  <a:off x="2337" y="3024"/>
                  <a:ext cx="127" cy="142"/>
                </a:xfrm>
                <a:custGeom>
                  <a:avLst/>
                  <a:gdLst>
                    <a:gd name="T0" fmla="*/ 69 w 127"/>
                    <a:gd name="T1" fmla="*/ 55 h 142"/>
                    <a:gd name="T2" fmla="*/ 65 w 127"/>
                    <a:gd name="T3" fmla="*/ 49 h 142"/>
                    <a:gd name="T4" fmla="*/ 59 w 127"/>
                    <a:gd name="T5" fmla="*/ 48 h 142"/>
                    <a:gd name="T6" fmla="*/ 55 w 127"/>
                    <a:gd name="T7" fmla="*/ 49 h 142"/>
                    <a:gd name="T8" fmla="*/ 52 w 127"/>
                    <a:gd name="T9" fmla="*/ 54 h 142"/>
                    <a:gd name="T10" fmla="*/ 51 w 127"/>
                    <a:gd name="T11" fmla="*/ 57 h 142"/>
                    <a:gd name="T12" fmla="*/ 53 w 127"/>
                    <a:gd name="T13" fmla="*/ 66 h 142"/>
                    <a:gd name="T14" fmla="*/ 55 w 127"/>
                    <a:gd name="T15" fmla="*/ 70 h 142"/>
                    <a:gd name="T16" fmla="*/ 57 w 127"/>
                    <a:gd name="T17" fmla="*/ 75 h 142"/>
                    <a:gd name="T18" fmla="*/ 59 w 127"/>
                    <a:gd name="T19" fmla="*/ 82 h 142"/>
                    <a:gd name="T20" fmla="*/ 63 w 127"/>
                    <a:gd name="T21" fmla="*/ 90 h 142"/>
                    <a:gd name="T22" fmla="*/ 70 w 127"/>
                    <a:gd name="T23" fmla="*/ 100 h 142"/>
                    <a:gd name="T24" fmla="*/ 76 w 127"/>
                    <a:gd name="T25" fmla="*/ 110 h 142"/>
                    <a:gd name="T26" fmla="*/ 82 w 127"/>
                    <a:gd name="T27" fmla="*/ 123 h 142"/>
                    <a:gd name="T28" fmla="*/ 86 w 127"/>
                    <a:gd name="T29" fmla="*/ 132 h 142"/>
                    <a:gd name="T30" fmla="*/ 87 w 127"/>
                    <a:gd name="T31" fmla="*/ 141 h 142"/>
                    <a:gd name="T32" fmla="*/ 71 w 127"/>
                    <a:gd name="T33" fmla="*/ 127 h 142"/>
                    <a:gd name="T34" fmla="*/ 55 w 127"/>
                    <a:gd name="T35" fmla="*/ 119 h 142"/>
                    <a:gd name="T36" fmla="*/ 46 w 127"/>
                    <a:gd name="T37" fmla="*/ 116 h 142"/>
                    <a:gd name="T38" fmla="*/ 36 w 127"/>
                    <a:gd name="T39" fmla="*/ 114 h 142"/>
                    <a:gd name="T40" fmla="*/ 24 w 127"/>
                    <a:gd name="T41" fmla="*/ 114 h 142"/>
                    <a:gd name="T42" fmla="*/ 11 w 127"/>
                    <a:gd name="T43" fmla="*/ 118 h 142"/>
                    <a:gd name="T44" fmla="*/ 0 w 127"/>
                    <a:gd name="T45" fmla="*/ 130 h 142"/>
                    <a:gd name="T46" fmla="*/ 0 w 127"/>
                    <a:gd name="T47" fmla="*/ 120 h 142"/>
                    <a:gd name="T48" fmla="*/ 6 w 127"/>
                    <a:gd name="T49" fmla="*/ 110 h 142"/>
                    <a:gd name="T50" fmla="*/ 14 w 127"/>
                    <a:gd name="T51" fmla="*/ 98 h 142"/>
                    <a:gd name="T52" fmla="*/ 18 w 127"/>
                    <a:gd name="T53" fmla="*/ 90 h 142"/>
                    <a:gd name="T54" fmla="*/ 18 w 127"/>
                    <a:gd name="T55" fmla="*/ 80 h 142"/>
                    <a:gd name="T56" fmla="*/ 16 w 127"/>
                    <a:gd name="T57" fmla="*/ 73 h 142"/>
                    <a:gd name="T58" fmla="*/ 10 w 127"/>
                    <a:gd name="T59" fmla="*/ 68 h 142"/>
                    <a:gd name="T60" fmla="*/ 7 w 127"/>
                    <a:gd name="T61" fmla="*/ 59 h 142"/>
                    <a:gd name="T62" fmla="*/ 7 w 127"/>
                    <a:gd name="T63" fmla="*/ 54 h 142"/>
                    <a:gd name="T64" fmla="*/ 4 w 127"/>
                    <a:gd name="T65" fmla="*/ 45 h 142"/>
                    <a:gd name="T66" fmla="*/ 3 w 127"/>
                    <a:gd name="T67" fmla="*/ 37 h 142"/>
                    <a:gd name="T68" fmla="*/ 6 w 127"/>
                    <a:gd name="T69" fmla="*/ 30 h 142"/>
                    <a:gd name="T70" fmla="*/ 9 w 127"/>
                    <a:gd name="T71" fmla="*/ 24 h 142"/>
                    <a:gd name="T72" fmla="*/ 13 w 127"/>
                    <a:gd name="T73" fmla="*/ 16 h 142"/>
                    <a:gd name="T74" fmla="*/ 21 w 127"/>
                    <a:gd name="T75" fmla="*/ 9 h 142"/>
                    <a:gd name="T76" fmla="*/ 28 w 127"/>
                    <a:gd name="T77" fmla="*/ 6 h 142"/>
                    <a:gd name="T78" fmla="*/ 40 w 127"/>
                    <a:gd name="T79" fmla="*/ 3 h 142"/>
                    <a:gd name="T80" fmla="*/ 53 w 127"/>
                    <a:gd name="T81" fmla="*/ 0 h 142"/>
                    <a:gd name="T82" fmla="*/ 74 w 127"/>
                    <a:gd name="T83" fmla="*/ 0 h 142"/>
                    <a:gd name="T84" fmla="*/ 86 w 127"/>
                    <a:gd name="T85" fmla="*/ 1 h 142"/>
                    <a:gd name="T86" fmla="*/ 97 w 127"/>
                    <a:gd name="T87" fmla="*/ 5 h 142"/>
                    <a:gd name="T88" fmla="*/ 106 w 127"/>
                    <a:gd name="T89" fmla="*/ 7 h 142"/>
                    <a:gd name="T90" fmla="*/ 114 w 127"/>
                    <a:gd name="T91" fmla="*/ 11 h 142"/>
                    <a:gd name="T92" fmla="*/ 122 w 127"/>
                    <a:gd name="T93" fmla="*/ 18 h 142"/>
                    <a:gd name="T94" fmla="*/ 125 w 127"/>
                    <a:gd name="T95" fmla="*/ 26 h 142"/>
                    <a:gd name="T96" fmla="*/ 126 w 127"/>
                    <a:gd name="T97" fmla="*/ 34 h 142"/>
                    <a:gd name="T98" fmla="*/ 123 w 127"/>
                    <a:gd name="T99" fmla="*/ 41 h 142"/>
                    <a:gd name="T100" fmla="*/ 115 w 127"/>
                    <a:gd name="T101" fmla="*/ 34 h 142"/>
                    <a:gd name="T102" fmla="*/ 104 w 127"/>
                    <a:gd name="T103" fmla="*/ 31 h 142"/>
                    <a:gd name="T104" fmla="*/ 89 w 127"/>
                    <a:gd name="T105" fmla="*/ 28 h 142"/>
                    <a:gd name="T106" fmla="*/ 93 w 127"/>
                    <a:gd name="T107" fmla="*/ 41 h 142"/>
                    <a:gd name="T108" fmla="*/ 77 w 127"/>
                    <a:gd name="T109" fmla="*/ 37 h 142"/>
                    <a:gd name="T110" fmla="*/ 82 w 127"/>
                    <a:gd name="T111" fmla="*/ 45 h 142"/>
                    <a:gd name="T112" fmla="*/ 71 w 127"/>
                    <a:gd name="T113" fmla="*/ 45 h 142"/>
                    <a:gd name="T114" fmla="*/ 69 w 127"/>
                    <a:gd name="T115" fmla="*/ 55 h 142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w 127"/>
                    <a:gd name="T175" fmla="*/ 0 h 142"/>
                    <a:gd name="T176" fmla="*/ 127 w 127"/>
                    <a:gd name="T177" fmla="*/ 142 h 142"/>
                  </a:gdLst>
                  <a:ahLst/>
                  <a:cxnLst>
                    <a:cxn ang="T116">
                      <a:pos x="T0" y="T1"/>
                    </a:cxn>
                    <a:cxn ang="T117">
                      <a:pos x="T2" y="T3"/>
                    </a:cxn>
                    <a:cxn ang="T118">
                      <a:pos x="T4" y="T5"/>
                    </a:cxn>
                    <a:cxn ang="T119">
                      <a:pos x="T6" y="T7"/>
                    </a:cxn>
                    <a:cxn ang="T120">
                      <a:pos x="T8" y="T9"/>
                    </a:cxn>
                    <a:cxn ang="T121">
                      <a:pos x="T10" y="T11"/>
                    </a:cxn>
                    <a:cxn ang="T122">
                      <a:pos x="T12" y="T13"/>
                    </a:cxn>
                    <a:cxn ang="T123">
                      <a:pos x="T14" y="T15"/>
                    </a:cxn>
                    <a:cxn ang="T124">
                      <a:pos x="T16" y="T17"/>
                    </a:cxn>
                    <a:cxn ang="T125">
                      <a:pos x="T18" y="T19"/>
                    </a:cxn>
                    <a:cxn ang="T126">
                      <a:pos x="T20" y="T21"/>
                    </a:cxn>
                    <a:cxn ang="T127">
                      <a:pos x="T22" y="T23"/>
                    </a:cxn>
                    <a:cxn ang="T128">
                      <a:pos x="T24" y="T25"/>
                    </a:cxn>
                    <a:cxn ang="T129">
                      <a:pos x="T26" y="T27"/>
                    </a:cxn>
                    <a:cxn ang="T130">
                      <a:pos x="T28" y="T29"/>
                    </a:cxn>
                    <a:cxn ang="T131">
                      <a:pos x="T30" y="T31"/>
                    </a:cxn>
                    <a:cxn ang="T132">
                      <a:pos x="T32" y="T33"/>
                    </a:cxn>
                    <a:cxn ang="T133">
                      <a:pos x="T34" y="T35"/>
                    </a:cxn>
                    <a:cxn ang="T134">
                      <a:pos x="T36" y="T37"/>
                    </a:cxn>
                    <a:cxn ang="T135">
                      <a:pos x="T38" y="T39"/>
                    </a:cxn>
                    <a:cxn ang="T136">
                      <a:pos x="T40" y="T41"/>
                    </a:cxn>
                    <a:cxn ang="T137">
                      <a:pos x="T42" y="T43"/>
                    </a:cxn>
                    <a:cxn ang="T138">
                      <a:pos x="T44" y="T45"/>
                    </a:cxn>
                    <a:cxn ang="T139">
                      <a:pos x="T46" y="T47"/>
                    </a:cxn>
                    <a:cxn ang="T140">
                      <a:pos x="T48" y="T49"/>
                    </a:cxn>
                    <a:cxn ang="T141">
                      <a:pos x="T50" y="T51"/>
                    </a:cxn>
                    <a:cxn ang="T142">
                      <a:pos x="T52" y="T53"/>
                    </a:cxn>
                    <a:cxn ang="T143">
                      <a:pos x="T54" y="T55"/>
                    </a:cxn>
                    <a:cxn ang="T144">
                      <a:pos x="T56" y="T57"/>
                    </a:cxn>
                    <a:cxn ang="T145">
                      <a:pos x="T58" y="T59"/>
                    </a:cxn>
                    <a:cxn ang="T146">
                      <a:pos x="T60" y="T61"/>
                    </a:cxn>
                    <a:cxn ang="T147">
                      <a:pos x="T62" y="T63"/>
                    </a:cxn>
                    <a:cxn ang="T148">
                      <a:pos x="T64" y="T65"/>
                    </a:cxn>
                    <a:cxn ang="T149">
                      <a:pos x="T66" y="T67"/>
                    </a:cxn>
                    <a:cxn ang="T150">
                      <a:pos x="T68" y="T69"/>
                    </a:cxn>
                    <a:cxn ang="T151">
                      <a:pos x="T70" y="T71"/>
                    </a:cxn>
                    <a:cxn ang="T152">
                      <a:pos x="T72" y="T73"/>
                    </a:cxn>
                    <a:cxn ang="T153">
                      <a:pos x="T74" y="T75"/>
                    </a:cxn>
                    <a:cxn ang="T154">
                      <a:pos x="T76" y="T77"/>
                    </a:cxn>
                    <a:cxn ang="T155">
                      <a:pos x="T78" y="T79"/>
                    </a:cxn>
                    <a:cxn ang="T156">
                      <a:pos x="T80" y="T81"/>
                    </a:cxn>
                    <a:cxn ang="T157">
                      <a:pos x="T82" y="T83"/>
                    </a:cxn>
                    <a:cxn ang="T158">
                      <a:pos x="T84" y="T85"/>
                    </a:cxn>
                    <a:cxn ang="T159">
                      <a:pos x="T86" y="T87"/>
                    </a:cxn>
                    <a:cxn ang="T160">
                      <a:pos x="T88" y="T89"/>
                    </a:cxn>
                    <a:cxn ang="T161">
                      <a:pos x="T90" y="T91"/>
                    </a:cxn>
                    <a:cxn ang="T162">
                      <a:pos x="T92" y="T93"/>
                    </a:cxn>
                    <a:cxn ang="T163">
                      <a:pos x="T94" y="T95"/>
                    </a:cxn>
                    <a:cxn ang="T164">
                      <a:pos x="T96" y="T97"/>
                    </a:cxn>
                    <a:cxn ang="T165">
                      <a:pos x="T98" y="T99"/>
                    </a:cxn>
                    <a:cxn ang="T166">
                      <a:pos x="T100" y="T101"/>
                    </a:cxn>
                    <a:cxn ang="T167">
                      <a:pos x="T102" y="T103"/>
                    </a:cxn>
                    <a:cxn ang="T168">
                      <a:pos x="T104" y="T105"/>
                    </a:cxn>
                    <a:cxn ang="T169">
                      <a:pos x="T106" y="T107"/>
                    </a:cxn>
                    <a:cxn ang="T170">
                      <a:pos x="T108" y="T109"/>
                    </a:cxn>
                    <a:cxn ang="T171">
                      <a:pos x="T110" y="T111"/>
                    </a:cxn>
                    <a:cxn ang="T172">
                      <a:pos x="T112" y="T113"/>
                    </a:cxn>
                    <a:cxn ang="T173">
                      <a:pos x="T114" y="T115"/>
                    </a:cxn>
                  </a:cxnLst>
                  <a:rect l="T174" t="T175" r="T176" b="T177"/>
                  <a:pathLst>
                    <a:path w="127" h="142">
                      <a:moveTo>
                        <a:pt x="69" y="55"/>
                      </a:moveTo>
                      <a:lnTo>
                        <a:pt x="65" y="49"/>
                      </a:lnTo>
                      <a:lnTo>
                        <a:pt x="59" y="48"/>
                      </a:lnTo>
                      <a:lnTo>
                        <a:pt x="55" y="49"/>
                      </a:lnTo>
                      <a:lnTo>
                        <a:pt x="52" y="54"/>
                      </a:lnTo>
                      <a:lnTo>
                        <a:pt x="51" y="57"/>
                      </a:lnTo>
                      <a:lnTo>
                        <a:pt x="53" y="66"/>
                      </a:lnTo>
                      <a:lnTo>
                        <a:pt x="55" y="70"/>
                      </a:lnTo>
                      <a:lnTo>
                        <a:pt x="57" y="75"/>
                      </a:lnTo>
                      <a:lnTo>
                        <a:pt x="59" y="82"/>
                      </a:lnTo>
                      <a:lnTo>
                        <a:pt x="63" y="90"/>
                      </a:lnTo>
                      <a:lnTo>
                        <a:pt x="70" y="100"/>
                      </a:lnTo>
                      <a:lnTo>
                        <a:pt x="76" y="110"/>
                      </a:lnTo>
                      <a:lnTo>
                        <a:pt x="82" y="123"/>
                      </a:lnTo>
                      <a:lnTo>
                        <a:pt x="86" y="132"/>
                      </a:lnTo>
                      <a:lnTo>
                        <a:pt x="87" y="141"/>
                      </a:lnTo>
                      <a:lnTo>
                        <a:pt x="71" y="127"/>
                      </a:lnTo>
                      <a:lnTo>
                        <a:pt x="55" y="119"/>
                      </a:lnTo>
                      <a:lnTo>
                        <a:pt x="46" y="116"/>
                      </a:lnTo>
                      <a:lnTo>
                        <a:pt x="36" y="114"/>
                      </a:lnTo>
                      <a:lnTo>
                        <a:pt x="24" y="114"/>
                      </a:lnTo>
                      <a:lnTo>
                        <a:pt x="11" y="118"/>
                      </a:lnTo>
                      <a:lnTo>
                        <a:pt x="0" y="130"/>
                      </a:lnTo>
                      <a:lnTo>
                        <a:pt x="0" y="120"/>
                      </a:lnTo>
                      <a:lnTo>
                        <a:pt x="6" y="110"/>
                      </a:lnTo>
                      <a:lnTo>
                        <a:pt x="14" y="98"/>
                      </a:lnTo>
                      <a:lnTo>
                        <a:pt x="18" y="90"/>
                      </a:lnTo>
                      <a:lnTo>
                        <a:pt x="18" y="80"/>
                      </a:lnTo>
                      <a:lnTo>
                        <a:pt x="16" y="73"/>
                      </a:lnTo>
                      <a:lnTo>
                        <a:pt x="10" y="68"/>
                      </a:lnTo>
                      <a:lnTo>
                        <a:pt x="7" y="59"/>
                      </a:lnTo>
                      <a:lnTo>
                        <a:pt x="7" y="54"/>
                      </a:lnTo>
                      <a:lnTo>
                        <a:pt x="4" y="45"/>
                      </a:lnTo>
                      <a:lnTo>
                        <a:pt x="3" y="37"/>
                      </a:lnTo>
                      <a:lnTo>
                        <a:pt x="6" y="30"/>
                      </a:lnTo>
                      <a:lnTo>
                        <a:pt x="9" y="24"/>
                      </a:lnTo>
                      <a:lnTo>
                        <a:pt x="13" y="16"/>
                      </a:lnTo>
                      <a:lnTo>
                        <a:pt x="21" y="9"/>
                      </a:lnTo>
                      <a:lnTo>
                        <a:pt x="28" y="6"/>
                      </a:lnTo>
                      <a:lnTo>
                        <a:pt x="40" y="3"/>
                      </a:lnTo>
                      <a:lnTo>
                        <a:pt x="53" y="0"/>
                      </a:lnTo>
                      <a:lnTo>
                        <a:pt x="74" y="0"/>
                      </a:lnTo>
                      <a:lnTo>
                        <a:pt x="86" y="1"/>
                      </a:lnTo>
                      <a:lnTo>
                        <a:pt x="97" y="5"/>
                      </a:lnTo>
                      <a:lnTo>
                        <a:pt x="106" y="7"/>
                      </a:lnTo>
                      <a:lnTo>
                        <a:pt x="114" y="11"/>
                      </a:lnTo>
                      <a:lnTo>
                        <a:pt x="122" y="18"/>
                      </a:lnTo>
                      <a:lnTo>
                        <a:pt x="125" y="26"/>
                      </a:lnTo>
                      <a:lnTo>
                        <a:pt x="126" y="34"/>
                      </a:lnTo>
                      <a:lnTo>
                        <a:pt x="123" y="41"/>
                      </a:lnTo>
                      <a:lnTo>
                        <a:pt x="115" y="34"/>
                      </a:lnTo>
                      <a:lnTo>
                        <a:pt x="104" y="31"/>
                      </a:lnTo>
                      <a:lnTo>
                        <a:pt x="89" y="28"/>
                      </a:lnTo>
                      <a:lnTo>
                        <a:pt x="93" y="41"/>
                      </a:lnTo>
                      <a:lnTo>
                        <a:pt x="77" y="37"/>
                      </a:lnTo>
                      <a:lnTo>
                        <a:pt x="82" y="45"/>
                      </a:lnTo>
                      <a:lnTo>
                        <a:pt x="71" y="45"/>
                      </a:lnTo>
                      <a:lnTo>
                        <a:pt x="69" y="5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2400">
                    <a:solidFill>
                      <a:prstClr val="black"/>
                    </a:solidFill>
                    <a:latin typeface="Arial" pitchFamily="34" charset="0"/>
                    <a:cs typeface="Angsana New" pitchFamily="18" charset="-34"/>
                  </a:endParaRPr>
                </a:p>
              </p:txBody>
            </p:sp>
          </p:grpSp>
          <p:grpSp>
            <p:nvGrpSpPr>
              <p:cNvPr id="110" name="Group 375"/>
              <p:cNvGrpSpPr>
                <a:grpSpLocks/>
              </p:cNvGrpSpPr>
              <p:nvPr/>
            </p:nvGrpSpPr>
            <p:grpSpPr bwMode="auto">
              <a:xfrm>
                <a:off x="2284" y="3256"/>
                <a:ext cx="104" cy="157"/>
                <a:chOff x="2284" y="3256"/>
                <a:chExt cx="104" cy="157"/>
              </a:xfrm>
            </p:grpSpPr>
            <p:sp>
              <p:nvSpPr>
                <p:cNvPr id="111" name="Freeform 376"/>
                <p:cNvSpPr>
                  <a:spLocks/>
                </p:cNvSpPr>
                <p:nvPr/>
              </p:nvSpPr>
              <p:spPr bwMode="auto">
                <a:xfrm>
                  <a:off x="2284" y="3256"/>
                  <a:ext cx="104" cy="157"/>
                </a:xfrm>
                <a:custGeom>
                  <a:avLst/>
                  <a:gdLst>
                    <a:gd name="T0" fmla="*/ 57 w 104"/>
                    <a:gd name="T1" fmla="*/ 22 h 157"/>
                    <a:gd name="T2" fmla="*/ 38 w 104"/>
                    <a:gd name="T3" fmla="*/ 21 h 157"/>
                    <a:gd name="T4" fmla="*/ 27 w 104"/>
                    <a:gd name="T5" fmla="*/ 17 h 157"/>
                    <a:gd name="T6" fmla="*/ 24 w 104"/>
                    <a:gd name="T7" fmla="*/ 12 h 157"/>
                    <a:gd name="T8" fmla="*/ 24 w 104"/>
                    <a:gd name="T9" fmla="*/ 7 h 157"/>
                    <a:gd name="T10" fmla="*/ 20 w 104"/>
                    <a:gd name="T11" fmla="*/ 3 h 157"/>
                    <a:gd name="T12" fmla="*/ 10 w 104"/>
                    <a:gd name="T13" fmla="*/ 0 h 157"/>
                    <a:gd name="T14" fmla="*/ 0 w 104"/>
                    <a:gd name="T15" fmla="*/ 1 h 157"/>
                    <a:gd name="T16" fmla="*/ 12 w 104"/>
                    <a:gd name="T17" fmla="*/ 122 h 157"/>
                    <a:gd name="T18" fmla="*/ 20 w 104"/>
                    <a:gd name="T19" fmla="*/ 131 h 157"/>
                    <a:gd name="T20" fmla="*/ 31 w 104"/>
                    <a:gd name="T21" fmla="*/ 142 h 157"/>
                    <a:gd name="T22" fmla="*/ 46 w 104"/>
                    <a:gd name="T23" fmla="*/ 151 h 157"/>
                    <a:gd name="T24" fmla="*/ 63 w 104"/>
                    <a:gd name="T25" fmla="*/ 154 h 157"/>
                    <a:gd name="T26" fmla="*/ 87 w 104"/>
                    <a:gd name="T27" fmla="*/ 156 h 157"/>
                    <a:gd name="T28" fmla="*/ 100 w 104"/>
                    <a:gd name="T29" fmla="*/ 153 h 157"/>
                    <a:gd name="T30" fmla="*/ 103 w 104"/>
                    <a:gd name="T31" fmla="*/ 144 h 157"/>
                    <a:gd name="T32" fmla="*/ 101 w 104"/>
                    <a:gd name="T33" fmla="*/ 133 h 157"/>
                    <a:gd name="T34" fmla="*/ 92 w 104"/>
                    <a:gd name="T35" fmla="*/ 100 h 157"/>
                    <a:gd name="T36" fmla="*/ 83 w 104"/>
                    <a:gd name="T37" fmla="*/ 66 h 157"/>
                    <a:gd name="T38" fmla="*/ 79 w 104"/>
                    <a:gd name="T39" fmla="*/ 41 h 157"/>
                    <a:gd name="T40" fmla="*/ 79 w 104"/>
                    <a:gd name="T41" fmla="*/ 34 h 157"/>
                    <a:gd name="T42" fmla="*/ 75 w 104"/>
                    <a:gd name="T43" fmla="*/ 25 h 157"/>
                    <a:gd name="T44" fmla="*/ 69 w 104"/>
                    <a:gd name="T45" fmla="*/ 22 h 157"/>
                    <a:gd name="T46" fmla="*/ 57 w 104"/>
                    <a:gd name="T47" fmla="*/ 22 h 157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104"/>
                    <a:gd name="T73" fmla="*/ 0 h 157"/>
                    <a:gd name="T74" fmla="*/ 104 w 104"/>
                    <a:gd name="T75" fmla="*/ 157 h 157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104" h="157">
                      <a:moveTo>
                        <a:pt x="57" y="22"/>
                      </a:moveTo>
                      <a:lnTo>
                        <a:pt x="38" y="21"/>
                      </a:lnTo>
                      <a:lnTo>
                        <a:pt x="27" y="17"/>
                      </a:lnTo>
                      <a:lnTo>
                        <a:pt x="24" y="12"/>
                      </a:lnTo>
                      <a:lnTo>
                        <a:pt x="24" y="7"/>
                      </a:lnTo>
                      <a:lnTo>
                        <a:pt x="20" y="3"/>
                      </a:lnTo>
                      <a:lnTo>
                        <a:pt x="10" y="0"/>
                      </a:lnTo>
                      <a:lnTo>
                        <a:pt x="0" y="1"/>
                      </a:lnTo>
                      <a:lnTo>
                        <a:pt x="12" y="122"/>
                      </a:lnTo>
                      <a:lnTo>
                        <a:pt x="20" y="131"/>
                      </a:lnTo>
                      <a:lnTo>
                        <a:pt x="31" y="142"/>
                      </a:lnTo>
                      <a:lnTo>
                        <a:pt x="46" y="151"/>
                      </a:lnTo>
                      <a:lnTo>
                        <a:pt x="63" y="154"/>
                      </a:lnTo>
                      <a:lnTo>
                        <a:pt x="87" y="156"/>
                      </a:lnTo>
                      <a:lnTo>
                        <a:pt x="100" y="153"/>
                      </a:lnTo>
                      <a:lnTo>
                        <a:pt x="103" y="144"/>
                      </a:lnTo>
                      <a:lnTo>
                        <a:pt x="101" y="133"/>
                      </a:lnTo>
                      <a:lnTo>
                        <a:pt x="92" y="100"/>
                      </a:lnTo>
                      <a:lnTo>
                        <a:pt x="83" y="66"/>
                      </a:lnTo>
                      <a:lnTo>
                        <a:pt x="79" y="41"/>
                      </a:lnTo>
                      <a:lnTo>
                        <a:pt x="79" y="34"/>
                      </a:lnTo>
                      <a:lnTo>
                        <a:pt x="75" y="25"/>
                      </a:lnTo>
                      <a:lnTo>
                        <a:pt x="69" y="22"/>
                      </a:lnTo>
                      <a:lnTo>
                        <a:pt x="57" y="22"/>
                      </a:lnTo>
                    </a:path>
                  </a:pathLst>
                </a:custGeom>
                <a:solidFill>
                  <a:srgbClr val="404040"/>
                </a:solidFill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2400">
                    <a:solidFill>
                      <a:prstClr val="black"/>
                    </a:solidFill>
                    <a:latin typeface="Arial" pitchFamily="34" charset="0"/>
                    <a:cs typeface="Angsana New" pitchFamily="18" charset="-34"/>
                  </a:endParaRPr>
                </a:p>
              </p:txBody>
            </p:sp>
            <p:sp>
              <p:nvSpPr>
                <p:cNvPr id="112" name="Freeform 377"/>
                <p:cNvSpPr>
                  <a:spLocks/>
                </p:cNvSpPr>
                <p:nvPr/>
              </p:nvSpPr>
              <p:spPr bwMode="auto">
                <a:xfrm>
                  <a:off x="2286" y="3264"/>
                  <a:ext cx="82" cy="135"/>
                </a:xfrm>
                <a:custGeom>
                  <a:avLst/>
                  <a:gdLst>
                    <a:gd name="T0" fmla="*/ 53 w 82"/>
                    <a:gd name="T1" fmla="*/ 26 h 135"/>
                    <a:gd name="T2" fmla="*/ 38 w 82"/>
                    <a:gd name="T3" fmla="*/ 25 h 135"/>
                    <a:gd name="T4" fmla="*/ 22 w 82"/>
                    <a:gd name="T5" fmla="*/ 22 h 135"/>
                    <a:gd name="T6" fmla="*/ 12 w 82"/>
                    <a:gd name="T7" fmla="*/ 17 h 135"/>
                    <a:gd name="T8" fmla="*/ 7 w 82"/>
                    <a:gd name="T9" fmla="*/ 12 h 135"/>
                    <a:gd name="T10" fmla="*/ 0 w 82"/>
                    <a:gd name="T11" fmla="*/ 0 h 135"/>
                    <a:gd name="T12" fmla="*/ 10 w 82"/>
                    <a:gd name="T13" fmla="*/ 103 h 135"/>
                    <a:gd name="T14" fmla="*/ 17 w 82"/>
                    <a:gd name="T15" fmla="*/ 112 h 135"/>
                    <a:gd name="T16" fmla="*/ 25 w 82"/>
                    <a:gd name="T17" fmla="*/ 122 h 135"/>
                    <a:gd name="T18" fmla="*/ 35 w 82"/>
                    <a:gd name="T19" fmla="*/ 127 h 135"/>
                    <a:gd name="T20" fmla="*/ 43 w 82"/>
                    <a:gd name="T21" fmla="*/ 130 h 135"/>
                    <a:gd name="T22" fmla="*/ 53 w 82"/>
                    <a:gd name="T23" fmla="*/ 133 h 135"/>
                    <a:gd name="T24" fmla="*/ 62 w 82"/>
                    <a:gd name="T25" fmla="*/ 134 h 135"/>
                    <a:gd name="T26" fmla="*/ 73 w 82"/>
                    <a:gd name="T27" fmla="*/ 134 h 135"/>
                    <a:gd name="T28" fmla="*/ 78 w 82"/>
                    <a:gd name="T29" fmla="*/ 133 h 135"/>
                    <a:gd name="T30" fmla="*/ 81 w 82"/>
                    <a:gd name="T31" fmla="*/ 127 h 135"/>
                    <a:gd name="T32" fmla="*/ 79 w 82"/>
                    <a:gd name="T33" fmla="*/ 120 h 135"/>
                    <a:gd name="T34" fmla="*/ 73 w 82"/>
                    <a:gd name="T35" fmla="*/ 101 h 135"/>
                    <a:gd name="T36" fmla="*/ 61 w 82"/>
                    <a:gd name="T37" fmla="*/ 40 h 135"/>
                    <a:gd name="T38" fmla="*/ 59 w 82"/>
                    <a:gd name="T39" fmla="*/ 31 h 135"/>
                    <a:gd name="T40" fmla="*/ 53 w 82"/>
                    <a:gd name="T41" fmla="*/ 26 h 135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82"/>
                    <a:gd name="T64" fmla="*/ 0 h 135"/>
                    <a:gd name="T65" fmla="*/ 82 w 82"/>
                    <a:gd name="T66" fmla="*/ 135 h 135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82" h="135">
                      <a:moveTo>
                        <a:pt x="53" y="26"/>
                      </a:moveTo>
                      <a:lnTo>
                        <a:pt x="38" y="25"/>
                      </a:lnTo>
                      <a:lnTo>
                        <a:pt x="22" y="22"/>
                      </a:lnTo>
                      <a:lnTo>
                        <a:pt x="12" y="17"/>
                      </a:lnTo>
                      <a:lnTo>
                        <a:pt x="7" y="12"/>
                      </a:lnTo>
                      <a:lnTo>
                        <a:pt x="0" y="0"/>
                      </a:lnTo>
                      <a:lnTo>
                        <a:pt x="10" y="103"/>
                      </a:lnTo>
                      <a:lnTo>
                        <a:pt x="17" y="112"/>
                      </a:lnTo>
                      <a:lnTo>
                        <a:pt x="25" y="122"/>
                      </a:lnTo>
                      <a:lnTo>
                        <a:pt x="35" y="127"/>
                      </a:lnTo>
                      <a:lnTo>
                        <a:pt x="43" y="130"/>
                      </a:lnTo>
                      <a:lnTo>
                        <a:pt x="53" y="133"/>
                      </a:lnTo>
                      <a:lnTo>
                        <a:pt x="62" y="134"/>
                      </a:lnTo>
                      <a:lnTo>
                        <a:pt x="73" y="134"/>
                      </a:lnTo>
                      <a:lnTo>
                        <a:pt x="78" y="133"/>
                      </a:lnTo>
                      <a:lnTo>
                        <a:pt x="81" y="127"/>
                      </a:lnTo>
                      <a:lnTo>
                        <a:pt x="79" y="120"/>
                      </a:lnTo>
                      <a:lnTo>
                        <a:pt x="73" y="101"/>
                      </a:lnTo>
                      <a:lnTo>
                        <a:pt x="61" y="40"/>
                      </a:lnTo>
                      <a:lnTo>
                        <a:pt x="59" y="31"/>
                      </a:lnTo>
                      <a:lnTo>
                        <a:pt x="53" y="26"/>
                      </a:lnTo>
                    </a:path>
                  </a:pathLst>
                </a:custGeom>
                <a:solidFill>
                  <a:srgbClr val="60606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2400">
                    <a:solidFill>
                      <a:prstClr val="black"/>
                    </a:solidFill>
                    <a:latin typeface="Arial" pitchFamily="34" charset="0"/>
                    <a:cs typeface="Angsana New" pitchFamily="18" charset="-34"/>
                  </a:endParaRPr>
                </a:p>
              </p:txBody>
            </p:sp>
          </p:grpSp>
        </p:grp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5820" y="4866717"/>
            <a:ext cx="1404492" cy="18697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09" name="Group 47"/>
          <p:cNvGrpSpPr>
            <a:grpSpLocks/>
          </p:cNvGrpSpPr>
          <p:nvPr/>
        </p:nvGrpSpPr>
        <p:grpSpPr bwMode="auto">
          <a:xfrm>
            <a:off x="6376811" y="3890745"/>
            <a:ext cx="1728192" cy="1006599"/>
            <a:chOff x="1008" y="3024"/>
            <a:chExt cx="791" cy="495"/>
          </a:xfrm>
        </p:grpSpPr>
        <p:pic>
          <p:nvPicPr>
            <p:cNvPr id="210" name="Picture 48" descr="employe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074" t="13274"/>
            <a:stretch>
              <a:fillRect/>
            </a:stretch>
          </p:blipFill>
          <p:spPr bwMode="auto">
            <a:xfrm flipH="1">
              <a:off x="1008" y="3024"/>
              <a:ext cx="311" cy="4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1" name="Picture 49" descr="employe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074" t="13274"/>
            <a:stretch>
              <a:fillRect/>
            </a:stretch>
          </p:blipFill>
          <p:spPr bwMode="auto">
            <a:xfrm flipH="1">
              <a:off x="1152" y="3024"/>
              <a:ext cx="311" cy="4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2" name="Picture 50" descr="employe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074" t="13274"/>
            <a:stretch>
              <a:fillRect/>
            </a:stretch>
          </p:blipFill>
          <p:spPr bwMode="auto">
            <a:xfrm flipH="1">
              <a:off x="1296" y="3024"/>
              <a:ext cx="311" cy="4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3" name="Picture 51" descr="employe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074" t="13274"/>
            <a:stretch>
              <a:fillRect/>
            </a:stretch>
          </p:blipFill>
          <p:spPr bwMode="auto">
            <a:xfrm flipH="1">
              <a:off x="1488" y="3024"/>
              <a:ext cx="311" cy="4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5" name="Picture 41" descr="carto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64" t="12801"/>
          <a:stretch>
            <a:fillRect/>
          </a:stretch>
        </p:blipFill>
        <p:spPr bwMode="auto">
          <a:xfrm>
            <a:off x="512902" y="3928991"/>
            <a:ext cx="460424" cy="633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015726" y="3910644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เก่งระดับไหน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24" name="TextBox 1023"/>
          <p:cNvSpPr txBox="1"/>
          <p:nvPr/>
        </p:nvSpPr>
        <p:spPr>
          <a:xfrm>
            <a:off x="2195736" y="3861048"/>
            <a:ext cx="576633" cy="755218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123</a:t>
            </a:r>
            <a:endParaRPr lang="en-US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25" name="Oval 1024"/>
          <p:cNvSpPr/>
          <p:nvPr/>
        </p:nvSpPr>
        <p:spPr>
          <a:xfrm>
            <a:off x="5230524" y="5133378"/>
            <a:ext cx="1602478" cy="97855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ทดสอบ</a:t>
            </a:r>
          </a:p>
          <a:p>
            <a:pPr algn="ctr"/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มาตรฐานฝีมือ</a:t>
            </a:r>
            <a:endParaRPr lang="en-US" sz="20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19" name="Picture 41" descr="carto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64" t="12801"/>
          <a:stretch>
            <a:fillRect/>
          </a:stretch>
        </p:blipFill>
        <p:spPr bwMode="auto">
          <a:xfrm>
            <a:off x="429891" y="4666132"/>
            <a:ext cx="543435" cy="747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0" name="TextBox 219"/>
          <p:cNvSpPr txBox="1"/>
          <p:nvPr/>
        </p:nvSpPr>
        <p:spPr>
          <a:xfrm>
            <a:off x="1047687" y="4575333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ไม่เก่ง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27" name="Right Arrow 1026"/>
          <p:cNvSpPr/>
          <p:nvPr/>
        </p:nvSpPr>
        <p:spPr>
          <a:xfrm>
            <a:off x="1939838" y="4509120"/>
            <a:ext cx="1152128" cy="69798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งานเสีย</a:t>
            </a:r>
            <a:endParaRPr lang="en-US" sz="2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3" name="TextBox 222"/>
          <p:cNvSpPr txBox="1"/>
          <p:nvPr/>
        </p:nvSpPr>
        <p:spPr>
          <a:xfrm>
            <a:off x="978608" y="5133378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เก่งระดับ 1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4" name="Right Arrow 223"/>
          <p:cNvSpPr/>
          <p:nvPr/>
        </p:nvSpPr>
        <p:spPr>
          <a:xfrm>
            <a:off x="2260426" y="5098553"/>
            <a:ext cx="1316409" cy="69798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งานไม่เสีย</a:t>
            </a:r>
            <a:endParaRPr lang="en-US" sz="2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29" name="TextBox 1028"/>
          <p:cNvSpPr txBox="1"/>
          <p:nvPr/>
        </p:nvSpPr>
        <p:spPr>
          <a:xfrm>
            <a:off x="3347864" y="4575333"/>
            <a:ext cx="13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ค่าแรงชั้นต่ำ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6" name="TextBox 225"/>
          <p:cNvSpPr txBox="1"/>
          <p:nvPr/>
        </p:nvSpPr>
        <p:spPr>
          <a:xfrm>
            <a:off x="3642702" y="5247489"/>
            <a:ext cx="15219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ค่าแรงชั้น 440 บาท 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7" name="TextBox 226"/>
          <p:cNvSpPr txBox="1"/>
          <p:nvPr/>
        </p:nvSpPr>
        <p:spPr>
          <a:xfrm>
            <a:off x="1033323" y="5667034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เก่งระดับ 2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8" name="Right Arrow 227"/>
          <p:cNvSpPr/>
          <p:nvPr/>
        </p:nvSpPr>
        <p:spPr>
          <a:xfrm>
            <a:off x="2315141" y="5632209"/>
            <a:ext cx="1316409" cy="69798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งานคุณภาพ</a:t>
            </a:r>
            <a:endParaRPr lang="en-US" sz="20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9" name="TextBox 228"/>
          <p:cNvSpPr txBox="1"/>
          <p:nvPr/>
        </p:nvSpPr>
        <p:spPr>
          <a:xfrm>
            <a:off x="3697416" y="5781145"/>
            <a:ext cx="16666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ค่าแรงชั้น 515 บาท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0" name="TextBox 229"/>
          <p:cNvSpPr txBox="1"/>
          <p:nvPr/>
        </p:nvSpPr>
        <p:spPr>
          <a:xfrm>
            <a:off x="1033323" y="6222226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เก่งระดับ 3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1" name="Right Arrow 230"/>
          <p:cNvSpPr/>
          <p:nvPr/>
        </p:nvSpPr>
        <p:spPr>
          <a:xfrm>
            <a:off x="2315141" y="6187401"/>
            <a:ext cx="1316409" cy="69798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งานมืออาชีพ</a:t>
            </a:r>
            <a:endParaRPr lang="en-US" sz="20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2" name="TextBox 231"/>
          <p:cNvSpPr txBox="1"/>
          <p:nvPr/>
        </p:nvSpPr>
        <p:spPr>
          <a:xfrm>
            <a:off x="3697416" y="6336337"/>
            <a:ext cx="16666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ค่าแรงชั้น 585 บาท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30" name="Rectangle 1029"/>
          <p:cNvSpPr/>
          <p:nvPr/>
        </p:nvSpPr>
        <p:spPr>
          <a:xfrm>
            <a:off x="3045635" y="3818177"/>
            <a:ext cx="2970231" cy="440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อาชีพช่างสีรถยนต์ พ.ศ.2561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B0FA236-8A09-4AEF-8CF0-E63CE9B7166D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D38E2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ngsana New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th-TH" altLang="en-US" sz="1200" b="0" i="0" u="none" strike="noStrike" kern="1200" cap="none" spc="0" normalizeH="0" baseline="0" noProof="0">
              <a:ln>
                <a:noFill/>
              </a:ln>
              <a:solidFill>
                <a:srgbClr val="D38E2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980018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ubtitle 3"/>
          <p:cNvSpPr txBox="1">
            <a:spLocks/>
          </p:cNvSpPr>
          <p:nvPr/>
        </p:nvSpPr>
        <p:spPr>
          <a:xfrm>
            <a:off x="0" y="44624"/>
            <a:ext cx="6809076" cy="1153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4406" tIns="84406" rIns="84406" bIns="84406" anchor="ctr">
            <a:noAutofit/>
          </a:bodyPr>
          <a:lstStyle>
            <a:defPPr>
              <a:defRPr lang="th-TH"/>
            </a:defPPr>
            <a:lvl1pPr>
              <a:lnSpc>
                <a:spcPts val="2954"/>
              </a:lnSpc>
              <a:defRPr sz="4062">
                <a:solidFill>
                  <a:srgbClr val="4472C4">
                    <a:lumMod val="50000"/>
                  </a:srgbClr>
                </a:solidFill>
                <a:latin typeface="DSN MaTiChon" panose="00000400000000000000" pitchFamily="2" charset="-34"/>
                <a:cs typeface="DSN MaTiChon" panose="00000400000000000000" pitchFamily="2" charset="-34"/>
              </a:defRPr>
            </a:lvl1pPr>
          </a:lstStyle>
          <a:p>
            <a:r>
              <a:rPr lang="th-TH" sz="4000" dirty="0"/>
              <a:t>ส่งเสริมและทดสอบมาตรฐานฝีมือแรงงาน </a:t>
            </a:r>
          </a:p>
          <a:p>
            <a:r>
              <a:rPr lang="th-TH" sz="2800" b="1" dirty="0">
                <a:solidFill>
                  <a:schemeClr val="tx1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หมวดที่ 2 มาตรฐานฝีมือแรงงาน</a:t>
            </a:r>
          </a:p>
          <a:p>
            <a:endParaRPr lang="th-TH" sz="4000" dirty="0"/>
          </a:p>
        </p:txBody>
      </p:sp>
      <p:sp>
        <p:nvSpPr>
          <p:cNvPr id="28" name="Shape 4"/>
          <p:cNvSpPr txBox="1"/>
          <p:nvPr/>
        </p:nvSpPr>
        <p:spPr>
          <a:xfrm>
            <a:off x="774907" y="1800731"/>
            <a:ext cx="7471809" cy="1197656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1723" tIns="11723" rIns="11723" bIns="11723" numCol="1" spcCol="1270" anchor="ctr" anchorCtr="0">
            <a:noAutofit/>
          </a:bodyPr>
          <a:lstStyle/>
          <a:p>
            <a:pPr algn="ctr" defTabSz="410318">
              <a:spcBef>
                <a:spcPct val="0"/>
              </a:spcBef>
              <a:spcAft>
                <a:spcPts val="28"/>
              </a:spcAft>
            </a:pPr>
            <a:r>
              <a:rPr lang="th-TH" sz="4400" dirty="0">
                <a:solidFill>
                  <a:schemeClr val="accent6">
                    <a:lumMod val="75000"/>
                  </a:schemeClr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มาตรฐานฝีมือแรงงานแห่งชาติ</a:t>
            </a:r>
          </a:p>
          <a:p>
            <a:pPr algn="ctr" defTabSz="410318">
              <a:spcBef>
                <a:spcPct val="0"/>
              </a:spcBef>
              <a:spcAft>
                <a:spcPts val="28"/>
              </a:spcAft>
            </a:pPr>
            <a:r>
              <a:rPr lang="th-TH" sz="3200" dirty="0">
                <a:solidFill>
                  <a:srgbClr val="C0000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(</a:t>
            </a:r>
            <a:r>
              <a:rPr lang="th-TH" sz="3200" b="1" dirty="0">
                <a:solidFill>
                  <a:srgbClr val="C0000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มาตรา</a:t>
            </a:r>
            <a:r>
              <a:rPr lang="th-TH" sz="3200" dirty="0">
                <a:solidFill>
                  <a:srgbClr val="C0000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 </a:t>
            </a:r>
            <a:r>
              <a:rPr lang="th-TH" sz="3600" b="1" dirty="0">
                <a:solidFill>
                  <a:srgbClr val="C0000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22</a:t>
            </a:r>
            <a:r>
              <a:rPr lang="th-TH" sz="3200" dirty="0">
                <a:solidFill>
                  <a:srgbClr val="C0000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 ของ พ.ร.บ. ส่งเสริมการพัฒนาฝีมือแรงงาน พ.ศ. 2545)</a:t>
            </a:r>
          </a:p>
          <a:p>
            <a:pPr algn="ctr" defTabSz="41031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dirty="0">
              <a:solidFill>
                <a:schemeClr val="tx1"/>
              </a:solidFill>
              <a:latin typeface="DSN AnuRak" panose="00000400000000000000" pitchFamily="2" charset="-34"/>
              <a:cs typeface="DSN AnuRak" panose="00000400000000000000" pitchFamily="2" charset="-34"/>
            </a:endParaRPr>
          </a:p>
        </p:txBody>
      </p:sp>
      <p:sp>
        <p:nvSpPr>
          <p:cNvPr id="31" name="Shape 4"/>
          <p:cNvSpPr txBox="1"/>
          <p:nvPr/>
        </p:nvSpPr>
        <p:spPr>
          <a:xfrm>
            <a:off x="681795" y="3717032"/>
            <a:ext cx="7658031" cy="1215759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1723" tIns="11723" rIns="11723" bIns="11723" numCol="1" spcCol="1270" anchor="ctr" anchorCtr="0">
            <a:noAutofit/>
          </a:bodyPr>
          <a:lstStyle/>
          <a:p>
            <a:pPr algn="ctr" defTabSz="410318">
              <a:spcBef>
                <a:spcPct val="0"/>
              </a:spcBef>
            </a:pPr>
            <a:r>
              <a:rPr lang="th-TH" sz="4400" dirty="0">
                <a:solidFill>
                  <a:schemeClr val="accent6">
                    <a:lumMod val="75000"/>
                  </a:schemeClr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มาตรฐานฝีมือแรงงานของผู้ประกอบอาชีพ</a:t>
            </a:r>
          </a:p>
          <a:p>
            <a:pPr algn="ctr" defTabSz="410318">
              <a:spcBef>
                <a:spcPct val="0"/>
              </a:spcBef>
            </a:pPr>
            <a:r>
              <a:rPr lang="th-TH" sz="3200" dirty="0">
                <a:solidFill>
                  <a:srgbClr val="C0000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(</a:t>
            </a:r>
            <a:r>
              <a:rPr lang="th-TH" sz="3200" b="1" dirty="0">
                <a:solidFill>
                  <a:srgbClr val="C0000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มาตรา</a:t>
            </a:r>
            <a:r>
              <a:rPr lang="th-TH" sz="3200" dirty="0">
                <a:solidFill>
                  <a:srgbClr val="C0000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 </a:t>
            </a:r>
            <a:r>
              <a:rPr lang="th-TH" sz="3600" b="1" dirty="0">
                <a:solidFill>
                  <a:srgbClr val="C0000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26</a:t>
            </a:r>
            <a:r>
              <a:rPr lang="th-TH" sz="3200" dirty="0">
                <a:solidFill>
                  <a:srgbClr val="C0000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 ของ พ.ร.บ. ส่งเสริมการพัฒนาฝีมือแรงงาน พ.ศ. 2545)</a:t>
            </a:r>
          </a:p>
        </p:txBody>
      </p:sp>
    </p:spTree>
    <p:extLst>
      <p:ext uri="{BB962C8B-B14F-4D97-AF65-F5344CB8AC3E}">
        <p14:creationId xmlns:p14="http://schemas.microsoft.com/office/powerpoint/2010/main" val="699176808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6300192" y="1763401"/>
            <a:ext cx="2592288" cy="1089745"/>
          </a:xfrm>
          <a:prstGeom prst="roundRect">
            <a:avLst/>
          </a:prstGeom>
          <a:solidFill>
            <a:srgbClr val="FFC000"/>
          </a:solidFill>
          <a:ln w="12700">
            <a:solidFill>
              <a:schemeClr val="tx1"/>
            </a:solidFill>
            <a:prstDash val="sysDash"/>
          </a:ln>
        </p:spPr>
        <p:txBody>
          <a:bodyPr wrap="square" tIns="0" bIns="0" rtlCol="0" anchor="ctr">
            <a:noAutofit/>
          </a:bodyPr>
          <a:lstStyle>
            <a:defPPr>
              <a:defRPr lang="th-TH"/>
            </a:defPPr>
            <a:lvl1pPr algn="ctr">
              <a:defRPr sz="1400">
                <a:latin typeface="FreesiaUPC" pitchFamily="34" charset="-34"/>
                <a:cs typeface="FreesiaUPC" pitchFamily="34" charset="-34"/>
              </a:defRPr>
            </a:lvl1pPr>
          </a:lstStyle>
          <a:p>
            <a:r>
              <a:rPr lang="th-TH" sz="24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ปัจจุบัน</a:t>
            </a:r>
            <a:r>
              <a:rPr lang="en-US" sz="24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ประกาศใช้แล้ว </a:t>
            </a:r>
            <a:r>
              <a:rPr lang="en-US" sz="32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32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en-US" sz="32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24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สาขา</a:t>
            </a:r>
            <a:endParaRPr lang="th-TH" sz="20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031020559"/>
              </p:ext>
            </p:extLst>
          </p:nvPr>
        </p:nvGraphicFramePr>
        <p:xfrm>
          <a:off x="334393" y="2591342"/>
          <a:ext cx="5033709" cy="2535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06659" y="4177534"/>
            <a:ext cx="1525804" cy="168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585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ผู้ที่มีฝีมือและความรู้พื้นฐานในการทำงาน</a:t>
            </a:r>
            <a:endParaRPr lang="en-US" sz="2585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2585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4306" b="81667" l="73906" r="96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124" t="12656" b="18126"/>
          <a:stretch/>
        </p:blipFill>
        <p:spPr>
          <a:xfrm>
            <a:off x="2339752" y="1697137"/>
            <a:ext cx="1109039" cy="149538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9722" b="82222" l="37500" r="6054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644" t="17433" r="36524" b="16116"/>
          <a:stretch/>
        </p:blipFill>
        <p:spPr>
          <a:xfrm>
            <a:off x="4119498" y="1202107"/>
            <a:ext cx="1226839" cy="1590527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269902" y="3813692"/>
            <a:ext cx="1945038" cy="2479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585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ผู้ที่มีฝีมือระดับกลาง         มีทักษะในการใช้เครื่องมืออุปกรณ์ได้ดีมีประสบการณ์ในการทำงาน</a:t>
            </a:r>
            <a:endParaRPr lang="en-US" sz="2585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2585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119498" y="3352862"/>
            <a:ext cx="1895150" cy="3274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585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ผู้ที่มีฝีมือระดับสูง        สามารถวิเคราะห์ ตัดสินใจ แก้ปัญหา นำความรู้มาประยุกต์ใช้กับเทคโนโลยีใหม่ ๆ ได้</a:t>
            </a:r>
            <a:endParaRPr lang="en-US" sz="2585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2585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Subtitle 3"/>
          <p:cNvSpPr txBox="1">
            <a:spLocks/>
          </p:cNvSpPr>
          <p:nvPr/>
        </p:nvSpPr>
        <p:spPr>
          <a:xfrm>
            <a:off x="-4828" y="6360670"/>
            <a:ext cx="9148828" cy="486508"/>
          </a:xfrm>
          <a:prstGeom prst="rect">
            <a:avLst/>
          </a:prstGeom>
          <a:solidFill>
            <a:srgbClr val="002060"/>
          </a:solidFill>
        </p:spPr>
        <p:txBody>
          <a:bodyPr vert="horz" lIns="84406" tIns="42203" rIns="84406" bIns="42203" rtlCol="0" anchor="ctr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697541">
              <a:spcBef>
                <a:spcPct val="0"/>
              </a:spcBef>
              <a:spcAft>
                <a:spcPct val="35000"/>
              </a:spcAft>
            </a:pPr>
            <a:r>
              <a:rPr lang="th-TH" sz="2215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ดำเนินการทดสอบฯ ณ สถาบันพัฒนาฝีมือแรงงาน/สำนักงานพัฒนาฝีมือแรงงาน ศูนย์ทดสอบมาตรฐานฝีมือแรงงานที่ได้รับอนุญาต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667" b="97778" l="20556" r="82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44" y="2308274"/>
            <a:ext cx="1279674" cy="1279674"/>
          </a:xfrm>
          <a:prstGeom prst="rect">
            <a:avLst/>
          </a:prstGeom>
        </p:spPr>
      </p:pic>
      <p:pic>
        <p:nvPicPr>
          <p:cNvPr id="17" name="Picture 8" descr="standard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49164" y="407832"/>
            <a:ext cx="2339605" cy="1758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B prst="relaxedInset"/>
          </a:sp3d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7605" y="0"/>
            <a:ext cx="6120679" cy="645333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300192" y="277660"/>
            <a:ext cx="2843808" cy="817245"/>
          </a:xfrm>
          <a:prstGeom prst="roundRect">
            <a:avLst/>
          </a:prstGeom>
          <a:noFill/>
          <a:ln w="28575">
            <a:solidFill>
              <a:schemeClr val="tx1"/>
            </a:solidFill>
            <a:prstDash val="sysDash"/>
          </a:ln>
        </p:spPr>
        <p:txBody>
          <a:bodyPr wrap="square" tIns="0" bIns="0" rtlCol="0">
            <a:spAutoFit/>
          </a:bodyPr>
          <a:lstStyle>
            <a:defPPr>
              <a:defRPr lang="th-TH"/>
            </a:defPPr>
            <a:lvl1pPr algn="ctr">
              <a:defRPr sz="1400">
                <a:latin typeface="FreesiaUPC" pitchFamily="34" charset="-34"/>
                <a:cs typeface="FreesiaUPC" pitchFamily="34" charset="-34"/>
              </a:defRPr>
            </a:lvl1pPr>
          </a:lstStyle>
          <a:p>
            <a:pPr algn="l"/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ตราสัญลักษณ์ </a:t>
            </a:r>
          </a:p>
          <a:p>
            <a:pPr algn="l"/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มาตรฐานฝีมือแรงงานแห่งชาติ</a:t>
            </a:r>
            <a:endParaRPr lang="th-TH" sz="2000" b="1" dirty="0">
              <a:solidFill>
                <a:schemeClr val="accent2">
                  <a:lumMod val="75000"/>
                </a:schemeClr>
              </a:solidFill>
              <a:latin typeface="DSN AnuRak" panose="00000400000000000000" pitchFamily="2" charset="-34"/>
              <a:cs typeface="DSN AnuRak" panose="00000400000000000000" pitchFamily="2" charset="-34"/>
            </a:endParaRPr>
          </a:p>
        </p:txBody>
      </p:sp>
      <p:cxnSp>
        <p:nvCxnSpPr>
          <p:cNvPr id="21" name="ตัวเชื่อมต่อตรง 745"/>
          <p:cNvCxnSpPr/>
          <p:nvPr/>
        </p:nvCxnSpPr>
        <p:spPr>
          <a:xfrm flipV="1">
            <a:off x="5564032" y="638666"/>
            <a:ext cx="736161" cy="456238"/>
          </a:xfrm>
          <a:prstGeom prst="line">
            <a:avLst/>
          </a:prstGeom>
          <a:ln w="28575">
            <a:solidFill>
              <a:schemeClr val="tx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555148" y="3293210"/>
            <a:ext cx="3562232" cy="244250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1359667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ubtitle 3"/>
          <p:cNvSpPr txBox="1">
            <a:spLocks/>
          </p:cNvSpPr>
          <p:nvPr/>
        </p:nvSpPr>
        <p:spPr>
          <a:xfrm>
            <a:off x="211041" y="42887"/>
            <a:ext cx="4561678" cy="519574"/>
          </a:xfrm>
          <a:prstGeom prst="rect">
            <a:avLst/>
          </a:prstGeom>
          <a:noFill/>
        </p:spPr>
        <p:txBody>
          <a:bodyPr vert="horz" lIns="84406" tIns="42203" rIns="84406" bIns="42203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697541">
              <a:spcBef>
                <a:spcPct val="0"/>
              </a:spcBef>
              <a:spcAft>
                <a:spcPct val="35000"/>
              </a:spcAft>
            </a:pPr>
            <a:r>
              <a:rPr lang="th-TH" sz="4000" dirty="0">
                <a:solidFill>
                  <a:srgbClr val="4472C4">
                    <a:lumMod val="50000"/>
                  </a:srgbClr>
                </a:solidFill>
                <a:latin typeface="DSN MaTiChon" panose="00000400000000000000" pitchFamily="2" charset="-34"/>
                <a:cs typeface="DSN MaTiChon" panose="00000400000000000000" pitchFamily="2" charset="-34"/>
              </a:rPr>
              <a:t>ค่าจ้างตามระดับมาตรฐานฝีมือ</a:t>
            </a:r>
            <a:endParaRPr lang="en-US" sz="4000" dirty="0">
              <a:solidFill>
                <a:srgbClr val="4472C4">
                  <a:lumMod val="50000"/>
                </a:srgbClr>
              </a:solidFill>
              <a:latin typeface="DSN MaTiChon" panose="00000400000000000000" pitchFamily="2" charset="-34"/>
              <a:cs typeface="DSN MaTiChon" panose="00000400000000000000" pitchFamily="2" charset="-34"/>
            </a:endParaRPr>
          </a:p>
        </p:txBody>
      </p:sp>
      <p:sp>
        <p:nvSpPr>
          <p:cNvPr id="16" name="TextBox 9"/>
          <p:cNvSpPr txBox="1">
            <a:spLocks noChangeArrowheads="1"/>
          </p:cNvSpPr>
          <p:nvPr/>
        </p:nvSpPr>
        <p:spPr bwMode="auto">
          <a:xfrm>
            <a:off x="5654312" y="5502800"/>
            <a:ext cx="3487322" cy="1101170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 lIns="77823" tIns="38911" rIns="77823" bIns="38911">
            <a:spAutoFit/>
          </a:bodyPr>
          <a:lstStyle/>
          <a:p>
            <a:pPr algn="thaiDist">
              <a:defRPr/>
            </a:pPr>
            <a:r>
              <a:rPr lang="th-TH" sz="2215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ปัจจุบัน มี 83 สาขา ใน 7 กลุ่มสาขาอาชีพ และอยู่ในระหว่างเสนอให้คณะกรรมการค่าจ้างพิจารณาเห็นชอบ อีก 30 สาขา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43" y="2534100"/>
            <a:ext cx="654557" cy="800537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31461" y="2386458"/>
            <a:ext cx="24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776" indent="-263776">
              <a:buFont typeface="Arial" panose="020B0604020202020204" pitchFamily="34" charset="0"/>
              <a:buChar char="•"/>
            </a:pP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ช่างไฟฟ้าภายในอาคาร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39074" y="2739820"/>
            <a:ext cx="15861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1 </a:t>
            </a:r>
            <a:r>
              <a:rPr lang="en-US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400 บ. </a:t>
            </a:r>
          </a:p>
          <a:p>
            <a:r>
              <a:rPr lang="th-TH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2 </a:t>
            </a:r>
            <a:r>
              <a:rPr lang="en-US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500 บ.          </a:t>
            </a:r>
          </a:p>
          <a:p>
            <a:r>
              <a:rPr lang="th-TH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3 </a:t>
            </a:r>
            <a:r>
              <a:rPr lang="en-US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600 บ.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4704" y="3635503"/>
            <a:ext cx="3007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776" indent="-263776">
              <a:buFont typeface="Arial" panose="020B0604020202020204" pitchFamily="34" charset="0"/>
              <a:buChar char="•"/>
            </a:pP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ช่างเครื่องปรับอากาศในบ้านและการพาณิชย์ขนาดเล็ก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90396" y="4325644"/>
            <a:ext cx="18419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1 </a:t>
            </a:r>
            <a:r>
              <a:rPr lang="en-US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400 บ. </a:t>
            </a:r>
          </a:p>
          <a:p>
            <a:r>
              <a:rPr lang="th-TH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2 </a:t>
            </a:r>
            <a:r>
              <a:rPr lang="en-US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500 บ. </a:t>
            </a:r>
          </a:p>
          <a:p>
            <a:r>
              <a:rPr lang="th-TH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3 </a:t>
            </a:r>
            <a:r>
              <a:rPr lang="en-US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20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600 บ.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21690" l="1692" r="204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7105" b="77778"/>
          <a:stretch/>
        </p:blipFill>
        <p:spPr>
          <a:xfrm>
            <a:off x="8035777" y="3123916"/>
            <a:ext cx="655523" cy="69500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363751" y="2386458"/>
            <a:ext cx="2586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 marL="263776" indent="-263776">
              <a:buFont typeface="Arial" panose="020B0604020202020204" pitchFamily="34" charset="0"/>
              <a:buChar char="•"/>
              <a:defRPr sz="24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th-TH" dirty="0"/>
              <a:t>ช่างไฟฟ้าอุตสาหกรรม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203848" y="2591774"/>
            <a:ext cx="0" cy="3821538"/>
          </a:xfrm>
          <a:prstGeom prst="line">
            <a:avLst/>
          </a:prstGeom>
          <a:ln w="34925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087784" y="2645795"/>
            <a:ext cx="0" cy="2459077"/>
          </a:xfrm>
          <a:prstGeom prst="line">
            <a:avLst/>
          </a:prstGeom>
          <a:ln w="34925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155084" y="2426243"/>
            <a:ext cx="26578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 marL="263776" indent="-263776">
              <a:buFont typeface="Arial" panose="020B0604020202020204" pitchFamily="34" charset="0"/>
              <a:buChar char="•"/>
              <a:defRPr sz="24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th-TH" dirty="0"/>
              <a:t>ช่างเขียนแบบเครื่องกล</a:t>
            </a:r>
          </a:p>
          <a:p>
            <a:pPr marL="0" indent="0">
              <a:buNone/>
            </a:pPr>
            <a:r>
              <a:rPr lang="th-TH" dirty="0"/>
              <a:t>    ด้วยคอมพิวเตอร์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32248" y="3118405"/>
            <a:ext cx="14977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sz="200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th-TH" dirty="0"/>
              <a:t>ระดับ 1 </a:t>
            </a:r>
            <a:r>
              <a:rPr lang="en-US" dirty="0"/>
              <a:t>:</a:t>
            </a:r>
            <a:r>
              <a:rPr lang="th-TH" dirty="0"/>
              <a:t> 4</a:t>
            </a:r>
            <a:r>
              <a:rPr lang="en-US" dirty="0"/>
              <a:t>6</a:t>
            </a:r>
            <a:r>
              <a:rPr lang="th-TH" dirty="0"/>
              <a:t>0 บ. </a:t>
            </a:r>
          </a:p>
          <a:p>
            <a:r>
              <a:rPr lang="th-TH" dirty="0"/>
              <a:t>ระดับ 2 </a:t>
            </a:r>
            <a:r>
              <a:rPr lang="en-US" dirty="0"/>
              <a:t>:</a:t>
            </a:r>
            <a:r>
              <a:rPr lang="th-TH" dirty="0"/>
              <a:t> </a:t>
            </a:r>
            <a:r>
              <a:rPr lang="en-US" dirty="0"/>
              <a:t>53</a:t>
            </a:r>
            <a:r>
              <a:rPr lang="th-TH" dirty="0"/>
              <a:t>0 บ. </a:t>
            </a:r>
            <a:endParaRPr lang="en-US" dirty="0"/>
          </a:p>
          <a:p>
            <a:r>
              <a:rPr lang="th-TH" dirty="0"/>
              <a:t>ระดับ 3 </a:t>
            </a:r>
            <a:r>
              <a:rPr lang="en-US" dirty="0"/>
              <a:t>:</a:t>
            </a:r>
            <a:r>
              <a:rPr lang="th-TH" dirty="0"/>
              <a:t> 585 บ.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111726" y="4004835"/>
            <a:ext cx="2138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 marL="263776" indent="-263776">
              <a:buFont typeface="Arial" panose="020B0604020202020204" pitchFamily="34" charset="0"/>
              <a:buChar char="•"/>
              <a:defRPr sz="24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th-TH" dirty="0"/>
              <a:t>ช่างเชื่อมแม็ก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10647" y="4316027"/>
            <a:ext cx="13624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sz="200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th-TH" dirty="0"/>
              <a:t>ระดับ 1 </a:t>
            </a:r>
            <a:r>
              <a:rPr lang="en-US" dirty="0"/>
              <a:t>:</a:t>
            </a:r>
            <a:r>
              <a:rPr lang="th-TH" dirty="0"/>
              <a:t> 400 บ. </a:t>
            </a:r>
          </a:p>
          <a:p>
            <a:r>
              <a:rPr lang="th-TH" dirty="0"/>
              <a:t>ระดับ 2 </a:t>
            </a:r>
            <a:r>
              <a:rPr lang="en-US" dirty="0"/>
              <a:t>:</a:t>
            </a:r>
            <a:r>
              <a:rPr lang="th-TH" dirty="0"/>
              <a:t> 500 บ. </a:t>
            </a:r>
          </a:p>
          <a:p>
            <a:r>
              <a:rPr lang="th-TH" dirty="0"/>
              <a:t>ระดับ 3 </a:t>
            </a:r>
            <a:r>
              <a:rPr lang="en-US" dirty="0"/>
              <a:t>:</a:t>
            </a:r>
            <a:r>
              <a:rPr lang="th-TH" dirty="0"/>
              <a:t> 600 บ.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4051" b="98228" l="25423" r="476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647" t="82279" r="49595"/>
          <a:stretch/>
        </p:blipFill>
        <p:spPr>
          <a:xfrm>
            <a:off x="381087" y="4359417"/>
            <a:ext cx="704262" cy="49108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3803" b="100000" l="25077" r="4815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015" t="93789" r="49845"/>
          <a:stretch/>
        </p:blipFill>
        <p:spPr>
          <a:xfrm>
            <a:off x="224178" y="4757379"/>
            <a:ext cx="944467" cy="245111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3388542" y="3675418"/>
            <a:ext cx="2239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 marL="263776" indent="-263776">
              <a:buFont typeface="Arial" panose="020B0604020202020204" pitchFamily="34" charset="0"/>
              <a:buChar char="•"/>
              <a:defRPr sz="24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th-TH" dirty="0"/>
              <a:t>ช่างซ่อมรถยนต์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529291" y="4044598"/>
            <a:ext cx="18371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sz="200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th-TH" dirty="0"/>
              <a:t>ระดับ 1 </a:t>
            </a:r>
            <a:r>
              <a:rPr lang="en-US" dirty="0"/>
              <a:t>:</a:t>
            </a:r>
            <a:r>
              <a:rPr lang="th-TH" dirty="0"/>
              <a:t> 400 บ. </a:t>
            </a:r>
          </a:p>
          <a:p>
            <a:r>
              <a:rPr lang="th-TH" dirty="0"/>
              <a:t>ระดับ 2 </a:t>
            </a:r>
            <a:r>
              <a:rPr lang="en-US" dirty="0"/>
              <a:t>:</a:t>
            </a:r>
            <a:r>
              <a:rPr lang="th-TH" dirty="0"/>
              <a:t> 490 บ.                                        ระดับ 3 </a:t>
            </a:r>
            <a:r>
              <a:rPr lang="en-US" dirty="0"/>
              <a:t>:</a:t>
            </a:r>
            <a:r>
              <a:rPr lang="th-TH" dirty="0"/>
              <a:t> 585 บ.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703" b="99099" l="220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225" y="5656538"/>
            <a:ext cx="896716" cy="87696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165772" y="5287212"/>
            <a:ext cx="2836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 marL="263776" indent="-263776">
              <a:buFont typeface="Arial" panose="020B0604020202020204" pitchFamily="34" charset="0"/>
              <a:buChar char="•"/>
              <a:defRPr sz="24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th-TH" dirty="0"/>
              <a:t>ช่างซ่อมไมโครคอมพิวเตอร์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324413" y="5720648"/>
            <a:ext cx="14530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sz="200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th-TH" dirty="0"/>
              <a:t>ระดับ 1 </a:t>
            </a:r>
            <a:r>
              <a:rPr lang="en-US" dirty="0"/>
              <a:t>:</a:t>
            </a:r>
            <a:r>
              <a:rPr lang="th-TH" dirty="0"/>
              <a:t> 400 บ. ระดับ 2 </a:t>
            </a:r>
            <a:r>
              <a:rPr lang="en-US" dirty="0"/>
              <a:t>:</a:t>
            </a:r>
            <a:r>
              <a:rPr lang="th-TH" dirty="0"/>
              <a:t> 500 บ.          ระดับ 3 </a:t>
            </a:r>
            <a:r>
              <a:rPr lang="en-US" dirty="0"/>
              <a:t>:</a:t>
            </a:r>
            <a:r>
              <a:rPr lang="th-TH" dirty="0"/>
              <a:t> 600 บ.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6875" r="93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801" y="5748877"/>
            <a:ext cx="1004412" cy="1004412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3533190" y="2739820"/>
            <a:ext cx="14530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sz="200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th-TH" dirty="0"/>
              <a:t>ระดับ 1 </a:t>
            </a:r>
            <a:r>
              <a:rPr lang="en-US" dirty="0"/>
              <a:t>:</a:t>
            </a:r>
            <a:r>
              <a:rPr lang="th-TH" dirty="0"/>
              <a:t> 400 บ. ระดับ 2 </a:t>
            </a:r>
            <a:r>
              <a:rPr lang="en-US" dirty="0"/>
              <a:t>:</a:t>
            </a:r>
            <a:r>
              <a:rPr lang="th-TH" dirty="0"/>
              <a:t> 500 บ.          ระดับ 3 </a:t>
            </a:r>
            <a:r>
              <a:rPr lang="en-US" dirty="0"/>
              <a:t>:</a:t>
            </a:r>
            <a:r>
              <a:rPr lang="th-TH" dirty="0"/>
              <a:t> 600 บ.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67" t="15507" r="21835" b="9087"/>
          <a:stretch/>
        </p:blipFill>
        <p:spPr>
          <a:xfrm>
            <a:off x="4970685" y="2746488"/>
            <a:ext cx="728634" cy="952274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3388542" y="5285647"/>
            <a:ext cx="2454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 marL="263776" indent="-263776">
              <a:buFont typeface="Arial" panose="020B0604020202020204" pitchFamily="34" charset="0"/>
              <a:buChar char="•"/>
              <a:defRPr sz="24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th-TH" dirty="0"/>
              <a:t>ช่างบำรุงรักษารถยนต์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331167" y="5774278"/>
            <a:ext cx="1368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sz="200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th-TH" dirty="0"/>
              <a:t>ระดับ 1 </a:t>
            </a:r>
            <a:r>
              <a:rPr lang="en-US" dirty="0"/>
              <a:t>:</a:t>
            </a:r>
            <a:r>
              <a:rPr lang="th-TH" dirty="0"/>
              <a:t> 375 บ. </a:t>
            </a:r>
          </a:p>
          <a:p>
            <a:r>
              <a:rPr lang="th-TH" dirty="0"/>
              <a:t>ระดับ 2 </a:t>
            </a:r>
            <a:r>
              <a:rPr lang="en-US" dirty="0"/>
              <a:t>:</a:t>
            </a:r>
            <a:r>
              <a:rPr lang="th-TH" dirty="0"/>
              <a:t> 440 บ.                                       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99202" l="2250" r="99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247" y="4188975"/>
            <a:ext cx="629758" cy="78877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821" b="89732" l="9778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164" t="15509" b="14893"/>
          <a:stretch/>
        </p:blipFill>
        <p:spPr>
          <a:xfrm>
            <a:off x="7943613" y="4134068"/>
            <a:ext cx="817170" cy="1074398"/>
          </a:xfrm>
          <a:prstGeom prst="rect">
            <a:avLst/>
          </a:prstGeom>
        </p:spPr>
      </p:pic>
      <p:sp>
        <p:nvSpPr>
          <p:cNvPr id="32" name="TextBox 9"/>
          <p:cNvSpPr txBox="1">
            <a:spLocks noChangeArrowheads="1"/>
          </p:cNvSpPr>
          <p:nvPr/>
        </p:nvSpPr>
        <p:spPr bwMode="auto">
          <a:xfrm>
            <a:off x="40106" y="638859"/>
            <a:ext cx="8916681" cy="1638013"/>
          </a:xfrm>
          <a:prstGeom prst="roundRect">
            <a:avLst>
              <a:gd name="adj" fmla="val 9079"/>
            </a:avLst>
          </a:prstGeom>
          <a:noFill/>
          <a:ln w="28575">
            <a:solidFill>
              <a:schemeClr val="accent3">
                <a:lumMod val="50000"/>
              </a:schemeClr>
            </a:solidFill>
            <a:prstDash val="sysDot"/>
            <a:miter lim="800000"/>
            <a:headEnd/>
            <a:tailEnd/>
          </a:ln>
        </p:spPr>
        <p:txBody>
          <a:bodyPr wrap="square" lIns="84308" tIns="42154" rIns="84308" bIns="42154">
            <a:spAutoFit/>
          </a:bodyPr>
          <a:lstStyle/>
          <a:p>
            <a:pPr algn="thaiDist">
              <a:defRPr/>
            </a:pPr>
            <a:r>
              <a:rPr lang="th-TH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          เป็นการส่งเสริมให้สถานประกอบการเห็นความสำคัญการมาตรฐานฝีมือแรงงาน โดยกำหนดให้      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“</a:t>
            </a:r>
            <a:r>
              <a:rPr lang="th-TH" sz="2400" dirty="0">
                <a:solidFill>
                  <a:schemeClr val="accent5">
                    <a:lumMod val="50000"/>
                  </a:schemeClr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 </a:t>
            </a:r>
            <a:r>
              <a:rPr lang="th-TH" sz="2400" b="1" i="1" dirty="0">
                <a:solidFill>
                  <a:srgbClr val="C0000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นายจ้างต้องจ่ายให้กับลูกจ้างผ่านการทดสอบมาตรฐานฝีมือแรงงานแห่งชาติ และทำงานในตำแหน่งที่สอดคล้อ</a:t>
            </a:r>
            <a:r>
              <a:rPr lang="th-TH" sz="2400" i="1" dirty="0">
                <a:solidFill>
                  <a:srgbClr val="C0000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ง 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”</a:t>
            </a:r>
            <a:r>
              <a:rPr lang="th-TH" sz="2400" dirty="0">
                <a:solidFill>
                  <a:schemeClr val="accent5">
                    <a:lumMod val="50000"/>
                  </a:schemeClr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 </a:t>
            </a:r>
            <a:r>
              <a:rPr lang="th-TH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ตามประกาศของคณะกรรมการค่าจ้างซึ่งได้กำหนดเป็นกฎหมาย นั่นเอง  ซึ่งมี </a:t>
            </a:r>
            <a:r>
              <a:rPr lang="th-TH" sz="2400" i="1" dirty="0">
                <a:latin typeface="DSN AnuRak" panose="00000400000000000000" pitchFamily="2" charset="-34"/>
                <a:cs typeface="DSN AnuRak" panose="00000400000000000000" pitchFamily="2" charset="-34"/>
              </a:rPr>
              <a:t>ผลบังคับใช้ตั้งแต่ </a:t>
            </a:r>
            <a:r>
              <a:rPr lang="en-US" sz="2400" i="1" dirty="0">
                <a:latin typeface="DSN AnuRak" panose="00000400000000000000" pitchFamily="2" charset="-34"/>
                <a:cs typeface="DSN AnuRak" panose="00000400000000000000" pitchFamily="2" charset="-34"/>
              </a:rPr>
              <a:t>1 </a:t>
            </a:r>
            <a:r>
              <a:rPr lang="th-TH" sz="2400" i="1" dirty="0">
                <a:latin typeface="DSN AnuRak" panose="00000400000000000000" pitchFamily="2" charset="-34"/>
                <a:cs typeface="DSN AnuRak" panose="00000400000000000000" pitchFamily="2" charset="-34"/>
              </a:rPr>
              <a:t>มีนาคม </a:t>
            </a:r>
            <a:r>
              <a:rPr lang="en-US" sz="2400" i="1" dirty="0">
                <a:latin typeface="DSN AnuRak" panose="00000400000000000000" pitchFamily="2" charset="-34"/>
                <a:cs typeface="DSN AnuRak" panose="00000400000000000000" pitchFamily="2" charset="-34"/>
              </a:rPr>
              <a:t>2555</a:t>
            </a:r>
            <a:r>
              <a:rPr lang="th-TH" sz="2400" i="1" dirty="0">
                <a:latin typeface="DSN AnuRak" panose="00000400000000000000" pitchFamily="2" charset="-34"/>
                <a:cs typeface="DSN AnuRak" panose="00000400000000000000" pitchFamily="2" charset="-34"/>
              </a:rPr>
              <a:t> </a:t>
            </a:r>
            <a:r>
              <a:rPr lang="th-TH" sz="2400" dirty="0">
                <a:latin typeface="DSN AnuRak" panose="00000400000000000000" pitchFamily="2" charset="-34"/>
                <a:cs typeface="DSN AnuRak" panose="00000400000000000000" pitchFamily="2" charset="-34"/>
              </a:rPr>
              <a:t>เป็นต้นมา </a:t>
            </a:r>
            <a:r>
              <a:rPr lang="th-TH" sz="2400" dirty="0">
                <a:solidFill>
                  <a:srgbClr val="FF0000"/>
                </a:solidFill>
                <a:latin typeface="DSN AnuRak" panose="00000400000000000000" pitchFamily="2" charset="-34"/>
                <a:cs typeface="DSN AnuRak" panose="00000400000000000000" pitchFamily="2" charset="-34"/>
              </a:rPr>
              <a:t>(ค่าจ้างตามระดับฝีมือ สูงกว่า ค่าแรงขั้นต่ำ)</a:t>
            </a:r>
          </a:p>
        </p:txBody>
      </p:sp>
    </p:spTree>
    <p:extLst>
      <p:ext uri="{BB962C8B-B14F-4D97-AF65-F5344CB8AC3E}">
        <p14:creationId xmlns:p14="http://schemas.microsoft.com/office/powerpoint/2010/main" val="3443645494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943" y="23214"/>
            <a:ext cx="8860113" cy="127317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3787" y="1266479"/>
            <a:ext cx="1936423" cy="14941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lum bright="-9000" contrast="23000"/>
          </a:blip>
          <a:stretch>
            <a:fillRect/>
          </a:stretch>
        </p:blipFill>
        <p:spPr>
          <a:xfrm>
            <a:off x="207091" y="3068960"/>
            <a:ext cx="8729817" cy="2903156"/>
          </a:xfrm>
          <a:prstGeom prst="rect">
            <a:avLst/>
          </a:prstGeom>
          <a:ln w="38100">
            <a:solidFill>
              <a:srgbClr val="FF0000"/>
            </a:solidFill>
            <a:prstDash val="sysDot"/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DD60C4C-9CDE-4AA5-A2D6-E892408DD3B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33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62933"/>
            <a:ext cx="78123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203200">
                    <a:srgbClr val="00CC00"/>
                  </a:glow>
                </a:effectLst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มาตรฐานฝีมือแรงงานของผู้ประกอบอาชีพ</a:t>
            </a: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203200">
                    <a:srgbClr val="00CC00"/>
                  </a:glow>
                </a:effectLst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(มาตรา 26)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203200">
                  <a:srgbClr val="00CC00"/>
                </a:glow>
              </a:effectLs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187624" y="1360812"/>
            <a:ext cx="4536504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47675" indent="-447675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"/>
              <a:defRPr sz="3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"/>
              <a:defRPr sz="26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rgbClr val="FF953E"/>
              </a:buClr>
              <a:buFont typeface="Wingdings 2" panose="05020102010507070707" pitchFamily="18" charset="2"/>
              <a:buChar char="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F8BD52"/>
              </a:buClr>
              <a:buFont typeface="Wingdings 2" panose="05020102010507070707" pitchFamily="18" charset="2"/>
              <a:buChar char=""/>
              <a:defRPr sz="2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lvl="0" indent="0" algn="thaiDist" fontAlgn="base">
              <a:spcBef>
                <a:spcPts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th-TH" altLang="en-US" sz="2800" b="1" dirty="0">
                <a:solidFill>
                  <a:srgbClr val="FFFFFF"/>
                </a:solidFill>
                <a:latin typeface="THSarabunPSK"/>
                <a:cs typeface="EucrosiaUPC" panose="02020603050405020304" pitchFamily="18" charset="-34"/>
              </a:rPr>
              <a:t>ผู้ใดประสงค์จะให้คณะกรรมการรับรองมาตรฐานฝีมือแรงงานของตนให้ยื่นคำขอต่อนายทะเบียน การขอรับรองมาตรฐานฝีมือแรงงาน การรับรองมาตรฐานฝีมือแรงงาน การนำมาตรฐานฝีมือแรงงานที่คณะกรรมการส่งเสริมการพัฒนาฝีมือแรงงานรับรองแล้วไปใช้ทดสอบมาตรฐานฝีมือแรงงาน และการออกหนังสือรับรองให้แก่ผู้ผ่านการทดสอบมาตรฐานฝีมือแรงงานตามวรรคหนึ่ง ให้เป็นไปตามหลักเกณฑ์ วิธีการ และเงื่อนไขที่คณะกรรมการประกาศกำหนด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48C14D1-0CCE-4350-94B7-A41B20EC0BEF}" type="slidenum">
              <a:rPr kumimoji="0" lang="en-US" altLang="th-TH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th-TH" alt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62990" y="967483"/>
            <a:ext cx="61534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/>
              <a:t>พ.ร.บ.ส่งเสริมการพัฒนาฝีมือแรงงาน พ.ศ.2545 มาตร 26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0152" y="1621474"/>
            <a:ext cx="3044464" cy="2219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9031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4"/>
            <a:ext cx="9143999" cy="836736"/>
          </a:xfrm>
          <a:solidFill>
            <a:schemeClr val="tx2"/>
          </a:solidFill>
        </p:spPr>
        <p:txBody>
          <a:bodyPr anchor="ctr">
            <a:normAutofit/>
          </a:bodyPr>
          <a:lstStyle/>
          <a:p>
            <a:pPr marL="53975" algn="ctr">
              <a:defRPr/>
            </a:pPr>
            <a:r>
              <a:rPr lang="th-TH" sz="3600" dirty="0">
                <a:solidFill>
                  <a:schemeClr val="bg1"/>
                </a:solidFill>
                <a:effectLst/>
                <a:latin typeface="TH SarabunIT๙" pitchFamily="34" charset="-34"/>
                <a:cs typeface="TH SarabunIT๙" pitchFamily="34" charset="-34"/>
              </a:rPr>
              <a:t>ประโยชน์ต่อสถานประกอบการ</a:t>
            </a:r>
            <a:endParaRPr lang="en-US" sz="3600" dirty="0">
              <a:solidFill>
                <a:schemeClr val="bg1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3315" name="ตัวยึดเนื้อหา 2"/>
          <p:cNvSpPr>
            <a:spLocks noGrp="1"/>
          </p:cNvSpPr>
          <p:nvPr>
            <p:ph idx="1"/>
          </p:nvPr>
        </p:nvSpPr>
        <p:spPr>
          <a:xfrm>
            <a:off x="683568" y="1278973"/>
            <a:ext cx="8363272" cy="4635115"/>
          </a:xfrm>
        </p:spPr>
        <p:txBody>
          <a:bodyPr wrap="square" rtlCol="0">
            <a:spAutoFit/>
          </a:bodyPr>
          <a:lstStyle/>
          <a:p>
            <a:pPr marL="274320" lvl="0" indent="-274320" fontAlgn="auto">
              <a:spcAft>
                <a:spcPts val="0"/>
              </a:spcAft>
              <a:buClr>
                <a:srgbClr val="4F81BD"/>
              </a:buClr>
              <a:defRPr/>
            </a:pPr>
            <a:r>
              <a:rPr lang="th-TH" sz="3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เป็นเกณฑ์ในการวัดสมรรถนะ (</a:t>
            </a:r>
            <a:r>
              <a:rPr lang="en-US" sz="3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Competency</a:t>
            </a:r>
            <a:r>
              <a:rPr lang="th-TH" sz="3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3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3600" b="1" dirty="0">
              <a:solidFill>
                <a:prstClr val="black">
                  <a:lumMod val="95000"/>
                  <a:lumOff val="5000"/>
                </a:prst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th-TH" sz="36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กำหนดคุณสมบัติของผู้ทำงานในตำแหน่งงานได้ถูกต้อง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th-TH" sz="36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กำหนดอัตราค่าจ้าง/ค่าตอบแทนได้เหมาะสมกับความสามารถ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th-TH" sz="36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วัดระดับความสามารถของพนักงานในแต่ละบุคคล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th-TH" sz="36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พัฒนาจัดทำเป็นหลักสูตรฝึกอบรมที่ตรงกับงาน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th-TH" sz="36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เกิดการพัฒนาบุคลากรได้อย่างมีประสิทธิภาพ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th-TH" sz="36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เพิ่มผลิตภาพแรงงาน ลดการสูญเสีย และต้นทุนการผลิต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8CE69F5-4C8E-4809-B230-CC26E0BA5026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DilleniaUPC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th-TH" altLang="en-US" sz="14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Dilleni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02406309"/>
      </p:ext>
    </p:extLst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80975" y="72678"/>
            <a:ext cx="8800676" cy="908050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th-TH" sz="2400" dirty="0">
                <a:ln w="50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latin typeface="TH SarabunIT๙" pitchFamily="34" charset="-34"/>
                <a:cs typeface="TH SarabunIT๙" pitchFamily="34" charset="-34"/>
              </a:rPr>
              <a:t>กระบวนการ</a:t>
            </a:r>
            <a:br>
              <a:rPr lang="th-TH" sz="2400" dirty="0">
                <a:ln w="50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2400" dirty="0">
                <a:ln w="50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latin typeface="TH SarabunIT๙" pitchFamily="34" charset="-34"/>
                <a:cs typeface="TH SarabunIT๙" pitchFamily="34" charset="-34"/>
              </a:rPr>
              <a:t>จัดทำมาตรฐานฝีมือแรงงานของผู้ประกอบอาชีพ</a:t>
            </a:r>
            <a:endParaRPr lang="en-US" sz="2400" dirty="0">
              <a:ln w="500">
                <a:solidFill>
                  <a:schemeClr val="accent6">
                    <a:lumMod val="75000"/>
                  </a:schemeClr>
                </a:solidFill>
              </a:ln>
              <a:solidFill>
                <a:srgbClr val="FFC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7504" y="1124745"/>
            <a:ext cx="2232248" cy="8640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hangingPunct="0">
              <a:lnSpc>
                <a:spcPct val="90000"/>
              </a:lnSpc>
              <a:spcBef>
                <a:spcPct val="20000"/>
              </a:spcBef>
              <a:buClr>
                <a:srgbClr val="4F81BD"/>
              </a:buClr>
              <a:buSzPct val="70000"/>
              <a:defRPr/>
            </a:pPr>
            <a:r>
              <a:rPr lang="th-TH" sz="2400" b="1" dirty="0">
                <a:solidFill>
                  <a:srgbClr val="44332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การพิจารณาเลือกตำแหน่งงาน</a:t>
            </a:r>
          </a:p>
        </p:txBody>
      </p:sp>
      <p:sp>
        <p:nvSpPr>
          <p:cNvPr id="5" name="Rectangle 4"/>
          <p:cNvSpPr/>
          <p:nvPr/>
        </p:nvSpPr>
        <p:spPr>
          <a:xfrm>
            <a:off x="122288" y="2280225"/>
            <a:ext cx="2232248" cy="86409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hangingPunct="0">
              <a:lnSpc>
                <a:spcPct val="90000"/>
              </a:lnSpc>
              <a:spcBef>
                <a:spcPct val="20000"/>
              </a:spcBef>
              <a:buClr>
                <a:srgbClr val="4F81BD"/>
              </a:buClr>
              <a:buSzPct val="70000"/>
              <a:defRPr/>
            </a:pPr>
            <a:r>
              <a:rPr lang="th-TH" sz="2200" b="1" dirty="0">
                <a:solidFill>
                  <a:srgbClr val="44332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ตั้งคณะทำงานร่วมกันกับ</a:t>
            </a:r>
          </a:p>
          <a:p>
            <a:pPr lvl="0" algn="ctr" eaLnBrk="0" hangingPunct="0">
              <a:lnSpc>
                <a:spcPct val="90000"/>
              </a:lnSpc>
              <a:spcBef>
                <a:spcPct val="20000"/>
              </a:spcBef>
              <a:buClr>
                <a:srgbClr val="4F81BD"/>
              </a:buClr>
              <a:buSzPct val="70000"/>
              <a:defRPr/>
            </a:pPr>
            <a:r>
              <a:rPr lang="th-TH" sz="2200" b="1" dirty="0">
                <a:solidFill>
                  <a:srgbClr val="44332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สนพ./สพน. และ สกป.</a:t>
            </a:r>
          </a:p>
        </p:txBody>
      </p:sp>
      <p:sp>
        <p:nvSpPr>
          <p:cNvPr id="6" name="Rectangle 5"/>
          <p:cNvSpPr/>
          <p:nvPr/>
        </p:nvSpPr>
        <p:spPr>
          <a:xfrm>
            <a:off x="109893" y="3429394"/>
            <a:ext cx="2232248" cy="8640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hangingPunct="0">
              <a:lnSpc>
                <a:spcPct val="90000"/>
              </a:lnSpc>
              <a:spcBef>
                <a:spcPct val="20000"/>
              </a:spcBef>
              <a:buClr>
                <a:srgbClr val="4F81BD"/>
              </a:buClr>
              <a:buSzPct val="70000"/>
              <a:defRPr/>
            </a:pPr>
            <a:r>
              <a:rPr lang="th-TH" sz="2400" b="1" dirty="0">
                <a:solidFill>
                  <a:srgbClr val="44332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ประชุมชี้แจงการจัดทำมาตรฐานฝีมือแรงงาน</a:t>
            </a:r>
          </a:p>
        </p:txBody>
      </p:sp>
      <p:sp>
        <p:nvSpPr>
          <p:cNvPr id="10" name="Rectangle 9"/>
          <p:cNvSpPr/>
          <p:nvPr/>
        </p:nvSpPr>
        <p:spPr>
          <a:xfrm>
            <a:off x="2483768" y="1124745"/>
            <a:ext cx="2351768" cy="1872208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 eaLnBrk="0" hangingPunct="0">
              <a:lnSpc>
                <a:spcPct val="90000"/>
              </a:lnSpc>
              <a:spcBef>
                <a:spcPct val="20000"/>
              </a:spcBef>
              <a:buClr>
                <a:srgbClr val="4F81BD"/>
              </a:buClr>
              <a:buSzPct val="70000"/>
              <a:defRPr/>
            </a:pPr>
            <a:r>
              <a:rPr lang="th-TH" sz="2400" b="1" dirty="0">
                <a:solidFill>
                  <a:srgbClr val="44332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วิเคราะห์งาน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483768" y="1484392"/>
            <a:ext cx="2338709" cy="1512560"/>
          </a:xfrm>
          <a:prstGeom prst="roundRect">
            <a:avLst>
              <a:gd name="adj" fmla="val 5749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74625" indent="-174625">
              <a:lnSpc>
                <a:spcPts val="2280"/>
              </a:lnSpc>
              <a:buFont typeface="Arial" panose="020B0604020202020204" pitchFamily="34" charset="0"/>
              <a:buChar char="•"/>
            </a:pPr>
            <a:r>
              <a:rPr lang="th-TH" sz="20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งานหลัก งานย่อย</a:t>
            </a:r>
          </a:p>
          <a:p>
            <a:pPr marL="174625" indent="-174625">
              <a:lnSpc>
                <a:spcPts val="2280"/>
              </a:lnSpc>
              <a:buFont typeface="Arial" panose="020B0604020202020204" pitchFamily="34" charset="0"/>
              <a:buChar char="•"/>
            </a:pPr>
            <a:r>
              <a:rPr lang="th-TH" sz="20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ขั้นตอนปฏิบัติ เครื่องมือ</a:t>
            </a:r>
          </a:p>
          <a:p>
            <a:pPr marL="174625" indent="-174625">
              <a:lnSpc>
                <a:spcPts val="228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K – S – A</a:t>
            </a:r>
            <a:r>
              <a:rPr lang="th-TH" sz="20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ตวามปลอดภัย</a:t>
            </a:r>
          </a:p>
          <a:p>
            <a:pPr marL="174625" indent="-174625">
              <a:lnSpc>
                <a:spcPts val="2280"/>
              </a:lnSpc>
              <a:buFont typeface="Arial" panose="020B0604020202020204" pitchFamily="34" charset="0"/>
              <a:buChar char="•"/>
            </a:pPr>
            <a:r>
              <a:rPr lang="th-TH" sz="20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เกณฑ์การประเมิน</a:t>
            </a:r>
          </a:p>
          <a:p>
            <a:pPr marL="174625" indent="-174625">
              <a:lnSpc>
                <a:spcPts val="2280"/>
              </a:lnSpc>
              <a:buFont typeface="Arial" panose="020B0604020202020204" pitchFamily="34" charset="0"/>
              <a:buChar char="•"/>
            </a:pPr>
            <a:r>
              <a:rPr lang="th-TH" sz="20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ระดับความยากง่าย</a:t>
            </a:r>
            <a:endParaRPr lang="en-US" sz="2000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496163" y="3068960"/>
            <a:ext cx="2362842" cy="432834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 eaLnBrk="0" hangingPunct="0">
              <a:lnSpc>
                <a:spcPct val="90000"/>
              </a:lnSpc>
              <a:spcBef>
                <a:spcPct val="20000"/>
              </a:spcBef>
              <a:buClr>
                <a:srgbClr val="4F81BD"/>
              </a:buClr>
              <a:buSzPct val="70000"/>
              <a:defRPr/>
            </a:pPr>
            <a:r>
              <a:rPr lang="th-TH" sz="2400" b="1" dirty="0">
                <a:solidFill>
                  <a:srgbClr val="44332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กำหนดมาตรฐาน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496163" y="3573016"/>
            <a:ext cx="2362842" cy="1511779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 eaLnBrk="0" hangingPunct="0">
              <a:lnSpc>
                <a:spcPct val="90000"/>
              </a:lnSpc>
              <a:spcBef>
                <a:spcPct val="20000"/>
              </a:spcBef>
              <a:buClr>
                <a:srgbClr val="4F81BD"/>
              </a:buClr>
              <a:buSzPct val="70000"/>
              <a:defRPr/>
            </a:pPr>
            <a:r>
              <a:rPr lang="th-TH" sz="2400" b="1" dirty="0">
                <a:solidFill>
                  <a:srgbClr val="44332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ทำแบบทดสอบ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508558" y="3861048"/>
            <a:ext cx="2356841" cy="1223747"/>
          </a:xfrm>
          <a:prstGeom prst="roundRect">
            <a:avLst>
              <a:gd name="adj" fmla="val 5749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15888" indent="-115888">
              <a:lnSpc>
                <a:spcPts val="2380"/>
              </a:lnSpc>
              <a:buFont typeface="Arial" panose="020B0604020202020204" pitchFamily="34" charset="0"/>
              <a:buChar char="•"/>
            </a:pPr>
            <a:r>
              <a:rPr lang="th-TH" sz="20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กำหนดค่าน้ำหนักงาน</a:t>
            </a:r>
          </a:p>
          <a:p>
            <a:pPr marL="115888" indent="-115888">
              <a:lnSpc>
                <a:spcPts val="2380"/>
              </a:lnSpc>
              <a:buFont typeface="Arial" panose="020B0604020202020204" pitchFamily="34" charset="0"/>
              <a:buChar char="•"/>
            </a:pPr>
            <a:r>
              <a:rPr lang="th-TH" sz="20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ข้อสอบภาคความรู้ -เฉลย</a:t>
            </a:r>
          </a:p>
          <a:p>
            <a:pPr marL="115888" indent="-115888">
              <a:lnSpc>
                <a:spcPts val="2380"/>
              </a:lnSpc>
              <a:buFont typeface="Arial" panose="020B0604020202020204" pitchFamily="34" charset="0"/>
              <a:buChar char="•"/>
            </a:pPr>
            <a:r>
              <a:rPr lang="th-TH" sz="1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ข้อสอบภาคความสามารถ เฉลย</a:t>
            </a:r>
          </a:p>
          <a:p>
            <a:pPr marL="115888" indent="-115888">
              <a:lnSpc>
                <a:spcPts val="2380"/>
              </a:lnSpc>
              <a:buFont typeface="Arial" panose="020B0604020202020204" pitchFamily="34" charset="0"/>
              <a:buChar char="•"/>
            </a:pPr>
            <a:r>
              <a:rPr lang="th-TH" sz="20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ทดลอง ข้อสอบ</a:t>
            </a:r>
            <a:endParaRPr lang="en-US" sz="2000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2511240" y="5157192"/>
            <a:ext cx="2378801" cy="1505114"/>
            <a:chOff x="3080236" y="5668302"/>
            <a:chExt cx="2247325" cy="1505114"/>
          </a:xfrm>
        </p:grpSpPr>
        <p:sp>
          <p:nvSpPr>
            <p:cNvPr id="16" name="Rectangle 15"/>
            <p:cNvSpPr/>
            <p:nvPr/>
          </p:nvSpPr>
          <p:spPr>
            <a:xfrm>
              <a:off x="3080236" y="5668302"/>
              <a:ext cx="2232248" cy="1505114"/>
            </a:xfrm>
            <a:prstGeom prst="rect">
              <a:avLst/>
            </a:prstGeom>
            <a:solidFill>
              <a:schemeClr val="tx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lvl="0" algn="ctr" eaLnBrk="0" hangingPunct="0">
                <a:lnSpc>
                  <a:spcPct val="90000"/>
                </a:lnSpc>
                <a:spcBef>
                  <a:spcPct val="20000"/>
                </a:spcBef>
                <a:buClr>
                  <a:srgbClr val="4F81BD"/>
                </a:buClr>
                <a:buSzPct val="70000"/>
                <a:defRPr/>
              </a:pPr>
              <a:r>
                <a:rPr lang="th-TH" sz="2000" b="1" dirty="0">
                  <a:solidFill>
                    <a:srgbClr val="443329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แบบมาตรฐานฝีมือแรงงาน</a:t>
              </a: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3107708" y="5962583"/>
              <a:ext cx="2219853" cy="1210833"/>
            </a:xfrm>
            <a:prstGeom prst="roundRect">
              <a:avLst>
                <a:gd name="adj" fmla="val 5749"/>
              </a:avLst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174625" indent="-174625">
                <a:lnSpc>
                  <a:spcPts val="2080"/>
                </a:lnSpc>
                <a:buFont typeface="Arial" panose="020B0604020202020204" pitchFamily="34" charset="0"/>
                <a:buChar char="•"/>
              </a:pPr>
              <a:r>
                <a:rPr lang="th-TH" sz="2000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คำจำกัด</a:t>
              </a:r>
            </a:p>
            <a:p>
              <a:pPr marL="174625" indent="-174625">
                <a:lnSpc>
                  <a:spcPts val="2080"/>
                </a:lnSpc>
                <a:buFont typeface="Arial" panose="020B0604020202020204" pitchFamily="34" charset="0"/>
                <a:buChar char="•"/>
              </a:pPr>
              <a:r>
                <a:rPr lang="th-TH" sz="2000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ขอบเขต</a:t>
              </a:r>
            </a:p>
            <a:p>
              <a:pPr marL="174625" indent="-174625">
                <a:lnSpc>
                  <a:spcPts val="2080"/>
                </a:lnSpc>
                <a:buFont typeface="Arial" panose="020B0604020202020204" pitchFamily="34" charset="0"/>
                <a:buChar char="•"/>
              </a:pPr>
              <a:r>
                <a:rPr lang="th-TH" sz="2000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คุณสมบัติผู้เข้าทดสอบ</a:t>
              </a:r>
            </a:p>
            <a:p>
              <a:pPr marL="174625" indent="-174625">
                <a:lnSpc>
                  <a:spcPts val="2080"/>
                </a:lnSpc>
                <a:buFont typeface="Arial" panose="020B0604020202020204" pitchFamily="34" charset="0"/>
                <a:buChar char="•"/>
              </a:pPr>
              <a:r>
                <a:rPr lang="th-TH" sz="2000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เกณฑ์ผ่านการทดสอบ</a:t>
              </a:r>
            </a:p>
          </p:txBody>
        </p:sp>
      </p:grpSp>
      <p:sp>
        <p:nvSpPr>
          <p:cNvPr id="20" name="Rectangle 19"/>
          <p:cNvSpPr/>
          <p:nvPr/>
        </p:nvSpPr>
        <p:spPr>
          <a:xfrm>
            <a:off x="4979552" y="1124745"/>
            <a:ext cx="2169952" cy="86409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hangingPunct="0">
              <a:lnSpc>
                <a:spcPct val="90000"/>
              </a:lnSpc>
              <a:spcBef>
                <a:spcPct val="20000"/>
              </a:spcBef>
              <a:buClr>
                <a:srgbClr val="4F81BD"/>
              </a:buClr>
              <a:buSzPct val="70000"/>
              <a:defRPr/>
            </a:pPr>
            <a:r>
              <a:rPr lang="th-TH" sz="2400" b="1" dirty="0">
                <a:solidFill>
                  <a:srgbClr val="44332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รมฐ.1 แบบ รมฐ.2 ส่ง สมฐ.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994336" y="2280225"/>
            <a:ext cx="2169952" cy="8640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hangingPunct="0">
              <a:lnSpc>
                <a:spcPct val="90000"/>
              </a:lnSpc>
              <a:spcBef>
                <a:spcPct val="20000"/>
              </a:spcBef>
              <a:buClr>
                <a:srgbClr val="4F81BD"/>
              </a:buClr>
              <a:buSzPct val="70000"/>
              <a:defRPr/>
            </a:pPr>
            <a:r>
              <a:rPr lang="th-TH" sz="2000" b="1" dirty="0">
                <a:solidFill>
                  <a:srgbClr val="44332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นำเข้าคณะอนุกรรมการกำหนดมาตรฐานฝีมือแรงงาน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981941" y="3429394"/>
            <a:ext cx="2169952" cy="8640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hangingPunct="0">
              <a:lnSpc>
                <a:spcPct val="90000"/>
              </a:lnSpc>
              <a:spcBef>
                <a:spcPct val="20000"/>
              </a:spcBef>
              <a:buClr>
                <a:srgbClr val="4F81BD"/>
              </a:buClr>
              <a:buSzPct val="70000"/>
              <a:defRPr/>
            </a:pPr>
            <a:r>
              <a:rPr lang="th-TH" sz="2000" b="1" dirty="0">
                <a:solidFill>
                  <a:srgbClr val="44332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เสนอต่อคณะกรรมการส่งเสริมการพัฒนาฝีมือแรงงาน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994336" y="4472921"/>
            <a:ext cx="2169952" cy="9785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hangingPunct="0">
              <a:lnSpc>
                <a:spcPct val="90000"/>
              </a:lnSpc>
              <a:spcBef>
                <a:spcPct val="20000"/>
              </a:spcBef>
              <a:buClr>
                <a:srgbClr val="4F81BD"/>
              </a:buClr>
              <a:buSzPct val="70000"/>
              <a:defRPr/>
            </a:pPr>
            <a:r>
              <a:rPr lang="th-TH" sz="2000" b="1" dirty="0">
                <a:solidFill>
                  <a:srgbClr val="44332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นายทะเบียนเพื่อลงนามในหนังสือรับรองมาตรฐานฝีมือแรงงาน ตามแบบ รมฐ.3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266746" y="1124744"/>
            <a:ext cx="1714905" cy="55375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hangingPunct="0">
              <a:lnSpc>
                <a:spcPct val="90000"/>
              </a:lnSpc>
              <a:spcBef>
                <a:spcPct val="20000"/>
              </a:spcBef>
              <a:buClr>
                <a:srgbClr val="4F81BD"/>
              </a:buClr>
              <a:buSzPct val="70000"/>
              <a:defRPr/>
            </a:pPr>
            <a:r>
              <a:rPr lang="th-TH" sz="2400" b="1" dirty="0">
                <a:solidFill>
                  <a:srgbClr val="44332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นำไปใช้ทดสอบมาตรฐานฝืมือแรงงานผู้ประกอบอาชีพให้กับพนักงานของบริษัท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7380312" y="2204864"/>
            <a:ext cx="1475277" cy="697785"/>
            <a:chOff x="2690820" y="1341452"/>
            <a:chExt cx="3752843" cy="2824152"/>
          </a:xfrm>
        </p:grpSpPr>
        <p:sp>
          <p:nvSpPr>
            <p:cNvPr id="25" name="Freeform 6"/>
            <p:cNvSpPr>
              <a:spLocks/>
            </p:cNvSpPr>
            <p:nvPr/>
          </p:nvSpPr>
          <p:spPr bwMode="gray">
            <a:xfrm>
              <a:off x="2690820" y="2924179"/>
              <a:ext cx="903287" cy="1241425"/>
            </a:xfrm>
            <a:custGeom>
              <a:avLst/>
              <a:gdLst>
                <a:gd name="T0" fmla="*/ 903287 w 580"/>
                <a:gd name="T1" fmla="*/ 0 h 798"/>
                <a:gd name="T2" fmla="*/ 900172 w 580"/>
                <a:gd name="T3" fmla="*/ 140010 h 798"/>
                <a:gd name="T4" fmla="*/ 884598 w 580"/>
                <a:gd name="T5" fmla="*/ 270687 h 798"/>
                <a:gd name="T6" fmla="*/ 859680 w 580"/>
                <a:gd name="T7" fmla="*/ 392029 h 798"/>
                <a:gd name="T8" fmla="*/ 819188 w 580"/>
                <a:gd name="T9" fmla="*/ 504037 h 798"/>
                <a:gd name="T10" fmla="*/ 769351 w 580"/>
                <a:gd name="T11" fmla="*/ 606711 h 798"/>
                <a:gd name="T12" fmla="*/ 703941 w 580"/>
                <a:gd name="T13" fmla="*/ 700052 h 798"/>
                <a:gd name="T14" fmla="*/ 626071 w 580"/>
                <a:gd name="T15" fmla="*/ 790281 h 798"/>
                <a:gd name="T16" fmla="*/ 532628 w 580"/>
                <a:gd name="T17" fmla="*/ 871175 h 798"/>
                <a:gd name="T18" fmla="*/ 420496 w 580"/>
                <a:gd name="T19" fmla="*/ 948959 h 798"/>
                <a:gd name="T20" fmla="*/ 292790 w 580"/>
                <a:gd name="T21" fmla="*/ 1020520 h 798"/>
                <a:gd name="T22" fmla="*/ 292790 w 580"/>
                <a:gd name="T23" fmla="*/ 1241425 h 798"/>
                <a:gd name="T24" fmla="*/ 0 w 580"/>
                <a:gd name="T25" fmla="*/ 799615 h 798"/>
                <a:gd name="T26" fmla="*/ 292790 w 580"/>
                <a:gd name="T27" fmla="*/ 357804 h 798"/>
                <a:gd name="T28" fmla="*/ 292790 w 580"/>
                <a:gd name="T29" fmla="*/ 578709 h 798"/>
                <a:gd name="T30" fmla="*/ 348856 w 580"/>
                <a:gd name="T31" fmla="*/ 572487 h 798"/>
                <a:gd name="T32" fmla="*/ 411151 w 580"/>
                <a:gd name="T33" fmla="*/ 553819 h 798"/>
                <a:gd name="T34" fmla="*/ 476562 w 580"/>
                <a:gd name="T35" fmla="*/ 522705 h 798"/>
                <a:gd name="T36" fmla="*/ 541972 w 580"/>
                <a:gd name="T37" fmla="*/ 482258 h 798"/>
                <a:gd name="T38" fmla="*/ 610497 w 580"/>
                <a:gd name="T39" fmla="*/ 435588 h 798"/>
                <a:gd name="T40" fmla="*/ 672793 w 580"/>
                <a:gd name="T41" fmla="*/ 382695 h 798"/>
                <a:gd name="T42" fmla="*/ 735089 w 580"/>
                <a:gd name="T43" fmla="*/ 323579 h 798"/>
                <a:gd name="T44" fmla="*/ 788040 w 580"/>
                <a:gd name="T45" fmla="*/ 258241 h 798"/>
                <a:gd name="T46" fmla="*/ 834762 w 580"/>
                <a:gd name="T47" fmla="*/ 192903 h 798"/>
                <a:gd name="T48" fmla="*/ 869024 w 580"/>
                <a:gd name="T49" fmla="*/ 127565 h 798"/>
                <a:gd name="T50" fmla="*/ 893943 w 580"/>
                <a:gd name="T51" fmla="*/ 62227 h 798"/>
                <a:gd name="T52" fmla="*/ 900172 w 580"/>
                <a:gd name="T53" fmla="*/ 0 h 798"/>
                <a:gd name="T54" fmla="*/ 903287 w 580"/>
                <a:gd name="T55" fmla="*/ 0 h 79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EFB049"/>
                </a:gs>
                <a:gs pos="100000">
                  <a:srgbClr val="FAE6C5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A06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400">
                <a:solidFill>
                  <a:prstClr val="black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gray">
            <a:xfrm flipH="1">
              <a:off x="5540375" y="2924179"/>
              <a:ext cx="903288" cy="1241425"/>
            </a:xfrm>
            <a:custGeom>
              <a:avLst/>
              <a:gdLst>
                <a:gd name="T0" fmla="*/ 903288 w 580"/>
                <a:gd name="T1" fmla="*/ 0 h 798"/>
                <a:gd name="T2" fmla="*/ 900173 w 580"/>
                <a:gd name="T3" fmla="*/ 140010 h 798"/>
                <a:gd name="T4" fmla="*/ 884599 w 580"/>
                <a:gd name="T5" fmla="*/ 270687 h 798"/>
                <a:gd name="T6" fmla="*/ 859681 w 580"/>
                <a:gd name="T7" fmla="*/ 392029 h 798"/>
                <a:gd name="T8" fmla="*/ 819189 w 580"/>
                <a:gd name="T9" fmla="*/ 504037 h 798"/>
                <a:gd name="T10" fmla="*/ 769352 w 580"/>
                <a:gd name="T11" fmla="*/ 606711 h 798"/>
                <a:gd name="T12" fmla="*/ 703942 w 580"/>
                <a:gd name="T13" fmla="*/ 700052 h 798"/>
                <a:gd name="T14" fmla="*/ 626072 w 580"/>
                <a:gd name="T15" fmla="*/ 790281 h 798"/>
                <a:gd name="T16" fmla="*/ 532628 w 580"/>
                <a:gd name="T17" fmla="*/ 871175 h 798"/>
                <a:gd name="T18" fmla="*/ 420496 w 580"/>
                <a:gd name="T19" fmla="*/ 948959 h 798"/>
                <a:gd name="T20" fmla="*/ 292790 w 580"/>
                <a:gd name="T21" fmla="*/ 1020520 h 798"/>
                <a:gd name="T22" fmla="*/ 292790 w 580"/>
                <a:gd name="T23" fmla="*/ 1241425 h 798"/>
                <a:gd name="T24" fmla="*/ 0 w 580"/>
                <a:gd name="T25" fmla="*/ 799615 h 798"/>
                <a:gd name="T26" fmla="*/ 292790 w 580"/>
                <a:gd name="T27" fmla="*/ 357804 h 798"/>
                <a:gd name="T28" fmla="*/ 292790 w 580"/>
                <a:gd name="T29" fmla="*/ 578709 h 798"/>
                <a:gd name="T30" fmla="*/ 348856 w 580"/>
                <a:gd name="T31" fmla="*/ 572487 h 798"/>
                <a:gd name="T32" fmla="*/ 411152 w 580"/>
                <a:gd name="T33" fmla="*/ 553819 h 798"/>
                <a:gd name="T34" fmla="*/ 476562 w 580"/>
                <a:gd name="T35" fmla="*/ 522705 h 798"/>
                <a:gd name="T36" fmla="*/ 541973 w 580"/>
                <a:gd name="T37" fmla="*/ 482258 h 798"/>
                <a:gd name="T38" fmla="*/ 610498 w 580"/>
                <a:gd name="T39" fmla="*/ 435588 h 798"/>
                <a:gd name="T40" fmla="*/ 672794 w 580"/>
                <a:gd name="T41" fmla="*/ 382695 h 798"/>
                <a:gd name="T42" fmla="*/ 735090 w 580"/>
                <a:gd name="T43" fmla="*/ 323579 h 798"/>
                <a:gd name="T44" fmla="*/ 788041 w 580"/>
                <a:gd name="T45" fmla="*/ 258241 h 798"/>
                <a:gd name="T46" fmla="*/ 834763 w 580"/>
                <a:gd name="T47" fmla="*/ 192903 h 798"/>
                <a:gd name="T48" fmla="*/ 869025 w 580"/>
                <a:gd name="T49" fmla="*/ 127565 h 798"/>
                <a:gd name="T50" fmla="*/ 893944 w 580"/>
                <a:gd name="T51" fmla="*/ 62227 h 798"/>
                <a:gd name="T52" fmla="*/ 900173 w 580"/>
                <a:gd name="T53" fmla="*/ 0 h 798"/>
                <a:gd name="T54" fmla="*/ 903288 w 580"/>
                <a:gd name="T55" fmla="*/ 0 h 79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699DE9"/>
                </a:gs>
                <a:gs pos="100000">
                  <a:srgbClr val="CFE0F8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A06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400">
                <a:solidFill>
                  <a:prstClr val="black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grpSp>
          <p:nvGrpSpPr>
            <p:cNvPr id="28" name="Group 10"/>
            <p:cNvGrpSpPr>
              <a:grpSpLocks/>
            </p:cNvGrpSpPr>
            <p:nvPr/>
          </p:nvGrpSpPr>
          <p:grpSpPr bwMode="auto">
            <a:xfrm>
              <a:off x="3021019" y="1484327"/>
              <a:ext cx="2998787" cy="1458912"/>
              <a:chOff x="1973" y="1027"/>
              <a:chExt cx="1926" cy="937"/>
            </a:xfrm>
          </p:grpSpPr>
          <p:sp>
            <p:nvSpPr>
              <p:cNvPr id="33" name="Oval 11"/>
              <p:cNvSpPr>
                <a:spLocks noChangeArrowheads="1"/>
              </p:cNvSpPr>
              <p:nvPr/>
            </p:nvSpPr>
            <p:spPr bwMode="gray">
              <a:xfrm>
                <a:off x="1994" y="105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rgbClr val="7476DC"/>
                  </a:gs>
                  <a:gs pos="100000">
                    <a:srgbClr val="38396B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prstClr val="black"/>
                  </a:solidFill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34" name="Oval 12"/>
              <p:cNvSpPr>
                <a:spLocks noChangeArrowheads="1"/>
              </p:cNvSpPr>
              <p:nvPr/>
            </p:nvSpPr>
            <p:spPr bwMode="gray">
              <a:xfrm>
                <a:off x="1973" y="102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rgbClr val="D2E6BA"/>
                  </a:gs>
                  <a:gs pos="100000">
                    <a:srgbClr val="9AC664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solidFill>
                    <a:prstClr val="black"/>
                  </a:solidFill>
                  <a:latin typeface="Arial" pitchFamily="34" charset="0"/>
                  <a:cs typeface="Angsana New" pitchFamily="18" charset="-34"/>
                </a:endParaRPr>
              </a:p>
            </p:txBody>
          </p:sp>
        </p:grpSp>
        <p:sp>
          <p:nvSpPr>
            <p:cNvPr id="29" name="Oval 13"/>
            <p:cNvSpPr>
              <a:spLocks noChangeArrowheads="1"/>
            </p:cNvSpPr>
            <p:nvPr/>
          </p:nvSpPr>
          <p:spPr bwMode="gray">
            <a:xfrm>
              <a:off x="3162306" y="1341452"/>
              <a:ext cx="2684462" cy="1341437"/>
            </a:xfrm>
            <a:prstGeom prst="ellipse">
              <a:avLst/>
            </a:prstGeom>
            <a:gradFill rotWithShape="1">
              <a:gsLst>
                <a:gs pos="0">
                  <a:srgbClr val="31496C"/>
                </a:gs>
                <a:gs pos="100000">
                  <a:srgbClr val="699DE9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400">
                <a:solidFill>
                  <a:prstClr val="black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30" name="Oval 14"/>
            <p:cNvSpPr>
              <a:spLocks noChangeArrowheads="1"/>
            </p:cNvSpPr>
            <p:nvPr/>
          </p:nvSpPr>
          <p:spPr bwMode="gray">
            <a:xfrm>
              <a:off x="3197231" y="1349389"/>
              <a:ext cx="2619375" cy="1308100"/>
            </a:xfrm>
            <a:prstGeom prst="ellipse">
              <a:avLst/>
            </a:prstGeom>
            <a:gradFill rotWithShape="1">
              <a:gsLst>
                <a:gs pos="0">
                  <a:srgbClr val="699DE9">
                    <a:alpha val="0"/>
                  </a:srgbClr>
                </a:gs>
                <a:gs pos="100000">
                  <a:srgbClr val="CBDDF7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400">
                <a:solidFill>
                  <a:prstClr val="black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31" name="Oval 15"/>
            <p:cNvSpPr>
              <a:spLocks noChangeArrowheads="1"/>
            </p:cNvSpPr>
            <p:nvPr/>
          </p:nvSpPr>
          <p:spPr bwMode="gray">
            <a:xfrm>
              <a:off x="3224219" y="1362089"/>
              <a:ext cx="2492375" cy="1222375"/>
            </a:xfrm>
            <a:prstGeom prst="ellipse">
              <a:avLst/>
            </a:prstGeom>
            <a:gradFill rotWithShape="1">
              <a:gsLst>
                <a:gs pos="0">
                  <a:srgbClr val="537CB9"/>
                </a:gs>
                <a:gs pos="100000">
                  <a:srgbClr val="699DE9">
                    <a:alpha val="4800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400">
                <a:solidFill>
                  <a:prstClr val="black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32" name="Oval 16"/>
            <p:cNvSpPr>
              <a:spLocks noChangeArrowheads="1"/>
            </p:cNvSpPr>
            <p:nvPr/>
          </p:nvSpPr>
          <p:spPr bwMode="gray">
            <a:xfrm>
              <a:off x="3355981" y="1389077"/>
              <a:ext cx="2193925" cy="99060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699DE9">
                    <a:alpha val="37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400">
                <a:solidFill>
                  <a:prstClr val="black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36" name="Freeform 21"/>
            <p:cNvSpPr>
              <a:spLocks/>
            </p:cNvSpPr>
            <p:nvPr/>
          </p:nvSpPr>
          <p:spPr bwMode="gray">
            <a:xfrm rot="17182365">
              <a:off x="4075907" y="2717020"/>
              <a:ext cx="903288" cy="1241425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CCB400"/>
                </a:gs>
                <a:gs pos="100000">
                  <a:srgbClr val="CCB400">
                    <a:gamma/>
                    <a:tint val="31765"/>
                    <a:invGamma/>
                  </a:srgbClr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A06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cs typeface="Angsana New" pitchFamily="18" charset="-34"/>
              </a:endParaRPr>
            </a:p>
          </p:txBody>
        </p:sp>
      </p:grpSp>
      <p:sp>
        <p:nvSpPr>
          <p:cNvPr id="38" name="Rounded Rectangle 37"/>
          <p:cNvSpPr/>
          <p:nvPr/>
        </p:nvSpPr>
        <p:spPr>
          <a:xfrm>
            <a:off x="7308304" y="1252091"/>
            <a:ext cx="1603875" cy="88076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มาตรฐานฝีมือแรงงานของ</a:t>
            </a:r>
          </a:p>
          <a:p>
            <a:pPr algn="ctr"/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ผู้ประกอบอาชีพ</a:t>
            </a:r>
            <a:endParaRPr lang="en-US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941168"/>
            <a:ext cx="1370345" cy="1370345"/>
          </a:xfrm>
          <a:prstGeom prst="rect">
            <a:avLst/>
          </a:prstGeom>
        </p:spPr>
      </p:pic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358D0E-E92B-4295-9535-E152452F0EA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BCB7A8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DilleniaUPC" panose="02020603050405020304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th-TH" altLang="en-US" sz="1400" b="0" i="0" u="none" strike="noStrike" kern="1200" cap="none" spc="0" normalizeH="0" baseline="0" noProof="0">
              <a:ln>
                <a:noFill/>
              </a:ln>
              <a:solidFill>
                <a:srgbClr val="BCB7A8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Dilleni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59616905"/>
      </p:ext>
    </p:extLst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7734499"/>
              </p:ext>
            </p:extLst>
          </p:nvPr>
        </p:nvGraphicFramePr>
        <p:xfrm>
          <a:off x="323528" y="87248"/>
          <a:ext cx="8568952" cy="6683504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8568952">
                  <a:extLst>
                    <a:ext uri="{9D8B030D-6E8A-4147-A177-3AD203B41FA5}">
                      <a16:colId xmlns:a16="http://schemas.microsoft.com/office/drawing/2014/main" val="1700360752"/>
                    </a:ext>
                  </a:extLst>
                </a:gridCol>
              </a:tblGrid>
              <a:tr h="41771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551180" algn="l"/>
                        </a:tabLst>
                      </a:pPr>
                      <a:r>
                        <a:rPr lang="th-TH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รายการมาตรฐานฝีมือแรงงานของผู้ประกอบอาชีพ (มาตรา 26)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3039" marR="530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809520"/>
                  </a:ext>
                </a:extLst>
              </a:tr>
              <a:tr h="41771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551180" algn="l"/>
                        </a:tabLst>
                      </a:pPr>
                      <a:r>
                        <a:rPr lang="th-TH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๑. ชื่อสาขาอาชีพและ</a:t>
                      </a:r>
                      <a:r>
                        <a:rPr lang="th-TH" sz="27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ผู้ประกอบกิจการหรือกลุ่มผู้ประกอบกิจการ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3039" marR="530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479559"/>
                  </a:ext>
                </a:extLst>
              </a:tr>
              <a:tr h="41771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551180" algn="l"/>
                        </a:tabLst>
                      </a:pPr>
                      <a:r>
                        <a:rPr lang="th-TH" sz="2700" spc="-3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๒. สารบัญ</a:t>
                      </a:r>
                      <a:endParaRPr lang="en-US" sz="27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3039" marR="530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158054"/>
                  </a:ext>
                </a:extLst>
              </a:tr>
              <a:tr h="41771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551180" algn="l"/>
                        </a:tabLst>
                      </a:pPr>
                      <a:r>
                        <a:rPr lang="th-TH" sz="2700" spc="-3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๓. รายชื่อผู้เชี่ยวชาญที่ร่วมจัดทำมาตรฐานฝีมือแรงงาน</a:t>
                      </a:r>
                      <a:endParaRPr lang="en-US" sz="27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3039" marR="530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7206592"/>
                  </a:ext>
                </a:extLst>
              </a:tr>
              <a:tr h="41771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68910" algn="l"/>
                          <a:tab pos="551180" algn="l"/>
                        </a:tabLst>
                      </a:pPr>
                      <a:r>
                        <a:rPr lang="th-TH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๔. คำจำกัดความของมาตรฐานฝีมือแรงงาน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3039" marR="530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2660301"/>
                  </a:ext>
                </a:extLst>
              </a:tr>
              <a:tr h="41771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551180" algn="l"/>
                        </a:tabLst>
                      </a:pPr>
                      <a:r>
                        <a:rPr lang="th-TH" sz="2700" spc="-3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๕. คำจำกัดความของสาขาอาชีพที่กำหนดมาตรฐานฝีมือแรงงาน</a:t>
                      </a:r>
                      <a:endParaRPr lang="en-US" sz="27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3039" marR="530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9305524"/>
                  </a:ext>
                </a:extLst>
              </a:tr>
              <a:tr h="41771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551180" algn="l"/>
                        </a:tabLst>
                      </a:pPr>
                      <a:r>
                        <a:rPr lang="th-TH" sz="2700" spc="-3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๖. การกำหนดขอบเขตของมาตรฐานฝีมือแรงงาน</a:t>
                      </a:r>
                      <a:endParaRPr lang="en-US" sz="27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3039" marR="530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997090"/>
                  </a:ext>
                </a:extLst>
              </a:tr>
              <a:tr h="41771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551180" algn="l"/>
                        </a:tabLst>
                      </a:pPr>
                      <a:r>
                        <a:rPr lang="th-TH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๗. คุณสมบัติของผู้ทดสอบมาตรฐานฝีมือแรงงาน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3039" marR="530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1602254"/>
                  </a:ext>
                </a:extLst>
              </a:tr>
              <a:tr h="41771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60020" algn="l"/>
                          <a:tab pos="551180" algn="l"/>
                        </a:tabLst>
                      </a:pPr>
                      <a:r>
                        <a:rPr lang="th-TH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๘. คุณสมบัติของผู้มีสิทธิ์เข้ารับการทดสอบมาตรฐานฝีมือแรงงาน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3039" marR="530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1006735"/>
                  </a:ext>
                </a:extLst>
              </a:tr>
              <a:tr h="41771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551180" algn="l"/>
                        </a:tabLst>
                      </a:pPr>
                      <a:r>
                        <a:rPr lang="th-TH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๙. หลักเกณฑ์ที่จะได้รับหนังสือรับรองว่าเป็นผู้ผ่านการทดสอบมาตรฐานฝีมือแรงงาน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3039" marR="530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3390348"/>
                  </a:ext>
                </a:extLst>
              </a:tr>
              <a:tr h="41771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551180" algn="l"/>
                        </a:tabLst>
                      </a:pPr>
                      <a:r>
                        <a:rPr lang="th-TH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๑๐. ข้อกำหนดการทดสอบมาตรฐานฝีมือแรงงาน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3039" marR="530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327505"/>
                  </a:ext>
                </a:extLst>
              </a:tr>
              <a:tr h="41771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551180" algn="l"/>
                        </a:tabLst>
                      </a:pPr>
                      <a:r>
                        <a:rPr lang="th-TH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๑๑. ลักษณะการทดสอบมาตรฐานฝีมือแรงงาน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3039" marR="530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2906072"/>
                  </a:ext>
                </a:extLst>
              </a:tr>
              <a:tr h="41771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551180" algn="l"/>
                        </a:tabLst>
                      </a:pPr>
                      <a:r>
                        <a:rPr lang="th-TH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๑๒. แบบทดสอบมาตรฐานฝีมือแรงงานภาคความรู้ พร้อมเฉลย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3039" marR="530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0023517"/>
                  </a:ext>
                </a:extLst>
              </a:tr>
              <a:tr h="41771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551180" algn="l"/>
                        </a:tabLst>
                      </a:pPr>
                      <a:r>
                        <a:rPr lang="th-TH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๑๓. แบบทดสอบมาตรฐานฝีมือแรงงานภาคความสามารถ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3039" marR="530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228571"/>
                  </a:ext>
                </a:extLst>
              </a:tr>
              <a:tr h="41771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551180" algn="l"/>
                        </a:tabLst>
                      </a:pPr>
                      <a:r>
                        <a:rPr lang="th-TH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๑๔. ใบให้คะแนนการทดสอบมาตรฐานฝีมือแรงงานตาม</a:t>
                      </a:r>
                      <a:r>
                        <a:rPr lang="en-US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๑๓</a:t>
                      </a:r>
                      <a:r>
                        <a:rPr lang="en-US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พร้อมเกณฑ์การให้คะแนน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3039" marR="530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920387"/>
                  </a:ext>
                </a:extLst>
              </a:tr>
              <a:tr h="41771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551180" algn="l"/>
                        </a:tabLst>
                      </a:pPr>
                      <a:r>
                        <a:rPr lang="th-TH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๑๕</a:t>
                      </a:r>
                      <a:r>
                        <a:rPr lang="en-US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2700" spc="-3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ใบสรุปผลคะแนนการทดสอบมาตรฐานฝีมือแรงงาน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3039" marR="530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8321137"/>
                  </a:ext>
                </a:extLst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A57447-01D1-4520-A86B-98860041387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30101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228600" y="1323808"/>
            <a:ext cx="8686800" cy="4210383"/>
          </a:xfrm>
        </p:spPr>
        <p:txBody>
          <a:bodyPr anchor="t">
            <a:spAutoFit/>
          </a:bodyPr>
          <a:lstStyle/>
          <a:p>
            <a:pPr marL="290513" indent="-290513">
              <a:buFont typeface="Courier New" panose="02070309020205020404" pitchFamily="49" charset="0"/>
              <a:buChar char="o"/>
              <a:defRPr/>
            </a:pPr>
            <a:r>
              <a:rPr lang="th-TH" sz="3600" dirty="0">
                <a:solidFill>
                  <a:srgbClr val="44332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พนักงานที่ผ่านการทดสอบมาตรฐานฝีมือแรงงานฯ จะได้รับหนังสือรับรองจากสถานประกอบการ ตามแบบ รมฐ.7</a:t>
            </a:r>
          </a:p>
          <a:p>
            <a:pPr marL="290513" indent="-290513">
              <a:buFont typeface="Courier New" panose="02070309020205020404" pitchFamily="49" charset="0"/>
              <a:buChar char="o"/>
              <a:defRPr/>
            </a:pPr>
            <a:r>
              <a:rPr lang="th-TH" sz="3600" dirty="0">
                <a:solidFill>
                  <a:srgbClr val="44332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สถานประกอบการจะต้องดำเนินการรายงานผลการทดสอบมาตรฐานฝีมือแรงงาน ตามแบบ รมฐ.5 ให้กับ สพร./สนพ. </a:t>
            </a:r>
          </a:p>
          <a:p>
            <a:pPr marL="290513" indent="-290513">
              <a:buFont typeface="Courier New" panose="02070309020205020404" pitchFamily="49" charset="0"/>
              <a:buChar char="o"/>
              <a:defRPr/>
            </a:pPr>
            <a:r>
              <a:rPr lang="th-TH" sz="3600" dirty="0">
                <a:solidFill>
                  <a:srgbClr val="44332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มาตรฐานฝีมือแรงงานต้องได้รับการพิจารณาทบทวนทุกปี โดยสถานประกอบการ มีหน้าที่ในการทบทวน ตามแบบ รมฐ.6</a:t>
            </a:r>
          </a:p>
          <a:p>
            <a:pPr marL="290513" indent="-290513">
              <a:buFont typeface="Courier New" panose="02070309020205020404" pitchFamily="49" charset="0"/>
              <a:buChar char="o"/>
              <a:defRPr/>
            </a:pPr>
            <a:r>
              <a:rPr lang="th-TH" sz="3600" dirty="0">
                <a:solidFill>
                  <a:srgbClr val="44332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การทดสอบต้องมีผู้ทดสอบมาตรฐานฝืมือแรงงานอย่างน้อย 3 คน</a:t>
            </a:r>
            <a:endParaRPr lang="en-US" sz="3600" dirty="0">
              <a:solidFill>
                <a:srgbClr val="443329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583" y="116632"/>
            <a:ext cx="8807896" cy="64633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การทดสอบมาตรฐานฝีมือแรงงานของผู้ประกอบอาชีพ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358D0E-E92B-4295-9535-E152452F0EA4}" type="slidenum"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th-TH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25411430"/>
      </p:ext>
    </p:ext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17"/>
          <p:cNvSpPr txBox="1">
            <a:spLocks noGrp="1"/>
          </p:cNvSpPr>
          <p:nvPr/>
        </p:nvSpPr>
        <p:spPr bwMode="auto">
          <a:xfrm>
            <a:off x="8153400" y="6356350"/>
            <a:ext cx="533400" cy="365125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Ins="0" anchor="b"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"/>
              <a:defRPr sz="3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"/>
              <a:defRPr sz="26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rgbClr val="FF953E"/>
              </a:buClr>
              <a:buFont typeface="Wingdings 2" panose="05020102010507070707" pitchFamily="18" charset="2"/>
              <a:buChar char="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F8BD52"/>
              </a:buClr>
              <a:buFont typeface="Wingdings 2" panose="05020102010507070707" pitchFamily="18" charset="2"/>
              <a:buChar char=""/>
              <a:defRPr sz="2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082577B-33E6-4A5A-A8C7-507ACA34853D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th-TH" altLang="en-US" sz="14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extBox 2"/>
          <p:cNvSpPr txBox="1">
            <a:spLocks noChangeArrowheads="1"/>
          </p:cNvSpPr>
          <p:nvPr/>
        </p:nvSpPr>
        <p:spPr bwMode="auto">
          <a:xfrm>
            <a:off x="428625" y="428625"/>
            <a:ext cx="5643563" cy="783193"/>
          </a:xfrm>
          <a:prstGeom prst="roundRect">
            <a:avLst/>
          </a:prstGeom>
          <a:solidFill>
            <a:srgbClr val="FFC000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"/>
              <a:defRPr sz="3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"/>
              <a:defRPr sz="26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rgbClr val="FF953E"/>
              </a:buClr>
              <a:buFont typeface="Wingdings 2" panose="05020102010507070707" pitchFamily="18" charset="2"/>
              <a:buChar char="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F8BD52"/>
              </a:buClr>
              <a:buFont typeface="Wingdings 2" panose="05020102010507070707" pitchFamily="18" charset="2"/>
              <a:buChar char=""/>
              <a:defRPr sz="2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400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หลักเกณฑ์ในการยื่นขอรับเงินอุดหนุน</a:t>
            </a:r>
            <a:endParaRPr kumimoji="0" lang="en-US" altLang="en-US" sz="4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88" y="1428750"/>
            <a:ext cx="8429625" cy="105560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1. มาตรฐานฝีมือแรงงาน ตามมาตรา 26 ต้องได้รับการรับรองจากคณะกรรมการส่งเสริมการพัฒนาฝีมือแรงงาน ตั้งแต่วันที่ 1 มกราคม 2560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188" y="3975100"/>
            <a:ext cx="8358187" cy="105560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2. สถานประกอบการต้องดำเนินการทดสอบมาตรฐานฝีมือแรงงานที่ได้รับการรับรองมาตรฐานฝีมือแรงงาน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7188" y="2643188"/>
            <a:ext cx="8358187" cy="105560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หลักฐานประกอบ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kumimoji="0" lang="th-TH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หนังสือรับรองมาตรฐานฝีมือแรงงานที่อธิบดีกรมพัฒนาฝีมือแรงงาน เป็นนายทะเบียนออกให้ ณ วันที่  1 มกราคม 2560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7188" y="5143500"/>
            <a:ext cx="8358187" cy="153233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หลักฐานประกอบ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kumimoji="0" lang="th-TH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1) แบบรายงานแผนและผลการดำเนินการทดสอบมาตรฐานฝีมือแรงงาน 2) หนังสือรับรองมาตรฐานฝีมือแรงงานที่สถานประกอบการเป็นผู้ออกให้กับผู้ผ่านการทดสอบ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358D0E-E92B-4295-9535-E152452F0EA4}" type="slidenum"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th-TH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31181483"/>
      </p:ext>
    </p:ext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39" y="4546464"/>
            <a:ext cx="8702922" cy="21949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" y="215887"/>
            <a:ext cx="9143999" cy="107721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สิทธิประโยชน์ตาม พระราชบัญญัติส่งเสริมการพัฒนาฝีมือแรงงาน พ.ศ. 2545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200" b="1" noProof="0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และที่แก้ไขเพิ่มเติม (ฉบับที่ 2) พ.ศ.2557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82" y="1655063"/>
            <a:ext cx="8594637" cy="2566025"/>
          </a:xfrm>
          <a:prstGeom prst="rect">
            <a:avLst/>
          </a:prstGeo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0B8BBF-B726-4059-B383-9DD8AE6C095F}" type="slidenum">
              <a:rPr kumimoji="0" lang="th-TH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029585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582" y="116632"/>
            <a:ext cx="8924913" cy="71508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สิทธิประโยชน์ที่ได้รับ </a:t>
            </a:r>
            <a:r>
              <a:rPr lang="en-US" sz="36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36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มาตรฐานฝีมือแรงงานของผู้ประกอบอาชีพ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59532" y="1340768"/>
            <a:ext cx="8424936" cy="138499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31775" indent="-231775">
              <a:buFont typeface="+mj-lt"/>
              <a:buAutoNum type="arabicPeriod"/>
            </a:pPr>
            <a:r>
              <a:rPr lang="th-TH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ได้รับเงินช่วยเหลือหรืออุดหนุนในแต่ละสาขา ระดับละ หนึ่งหมื่นบาท กรณีมีการนำไปใช้ในการทดสอบมาตรฐานฝีมือแรงงานแก่ลูกจ้างตน</a:t>
            </a:r>
          </a:p>
          <a:p>
            <a:pPr marL="231775" indent="-231775">
              <a:buFont typeface="+mj-lt"/>
              <a:buAutoNum type="arabicPeriod"/>
            </a:pPr>
            <a:endParaRPr lang="en-US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766" y="2348880"/>
            <a:ext cx="8784468" cy="3223796"/>
          </a:xfrm>
          <a:prstGeom prst="roundRect">
            <a:avLst>
              <a:gd name="adj" fmla="val 9995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ข้อ 8 ให้ช่วยเหลือหรืออุดหนุนแก่ผู้ประกอบอาชีพ ผู้ประกอบกิจการหรือกลุ่ม</a:t>
            </a:r>
            <a:br>
              <a:rPr kumimoji="0" lang="th-TH" sz="3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kumimoji="0" lang="th-TH" sz="3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ผู้ประกอบกิจการที่ได้รับการรับรองมาตรฐานฝีมือแรงงานของตนตามมาตรา 26 และได้นำมาตรฐานฝีมือแรงงานดังกล่าวไปใช้ในการทดสอบให้แก่ลูกจ้างของตนโดยมีสิทธิขอรับเงินช่วยเหลือหรืออุดหนุนในแต่ละสาขาระดับละหนึ่งหมื่นบาท ความในวรรคหนึ่งให้ใช้บังคับกับมาตรฐานฝีมือแรงงานที่ได้รับการรับรองตั้งแต่ปี พ.ศ.2560 เป็นต้นไป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9766" y="5733256"/>
            <a:ext cx="87844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solidFill>
                  <a:schemeClr val="bg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ประกาศคณะกรรมการส่งเสริมการพัฒนาฝีมือแรงงาน ลว. 9 มิถุนายน 2560</a:t>
            </a:r>
            <a:endParaRPr lang="en-US" sz="2000" dirty="0">
              <a:solidFill>
                <a:schemeClr val="bg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358D0E-E92B-4295-9535-E152452F0EA4}" type="slidenum">
              <a:rPr kumimoji="0" lang="en-US" altLang="en-US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83895966"/>
      </p:ext>
    </p:extLst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ความสำเร็จของสถานประกอบการที่จัดทำมาตรฐานฝีมือแรงงานของ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ผู้ประกอบอาชีพ (มาตรา 26)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179512" y="1340768"/>
            <a:ext cx="8784976" cy="3482400"/>
          </a:xfrm>
          <a:prstGeom prst="roundRect">
            <a:avLst>
              <a:gd name="adj" fmla="val 3854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"/>
              <a:defRPr sz="3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"/>
              <a:defRPr sz="26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rgbClr val="FF953E"/>
              </a:buClr>
              <a:buFont typeface="Wingdings 2" panose="05020102010507070707" pitchFamily="18" charset="2"/>
              <a:buChar char="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F8BD52"/>
              </a:buClr>
              <a:buFont typeface="Wingdings 2" panose="05020102010507070707" pitchFamily="18" charset="2"/>
              <a:buChar char=""/>
              <a:defRPr sz="2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h-TH" altLang="en-US" sz="36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ผลการดำเนินงาน ตั้งแต่ปี 2549 - 2562</a:t>
            </a:r>
            <a:endParaRPr kumimoji="0" lang="th-TH" altLang="en-US" sz="36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มีการจัดทำมาตรฐานฝีมือแรงงาน </a:t>
            </a:r>
            <a:r>
              <a:rPr kumimoji="0" lang="th-TH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ผ่านการรับรอง 162 สาขา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th-TH" altLang="en-US" sz="36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ปีงบประมาณ 2561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th-TH" altLang="en-US" sz="3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มีการจัดทำมาตรฐานฝีมือแรงงานและได้รับการรับรอง 72 สาขา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th-TH" altLang="en-US" sz="36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จำนวนผู้ขึ้นทะเบียน</a:t>
            </a:r>
            <a:r>
              <a:rPr lang="th-TH" altLang="en-US" sz="3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เพื่อทำหน้าที่คณะอนุกรรมการกำหนดมาตรฐานฝีมืแรงงานมาตรา 26 จำนวน 272 คน </a:t>
            </a:r>
            <a:r>
              <a:rPr lang="th-TH" alt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(ปี 2561 และ 2562)</a:t>
            </a:r>
            <a:endParaRPr lang="th-TH" altLang="en-US" sz="36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0B8BBF-B726-4059-B383-9DD8AE6C095F}" type="slidenum">
              <a:rPr kumimoji="0" lang="th-TH" sz="2400" b="1" i="0" u="none" strike="noStrike" kern="1200" cap="none" spc="0" normalizeH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th-TH" sz="1600" b="1" i="0" u="none" strike="noStrike" kern="1200" cap="none" spc="0" normalizeH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9512" y="5013176"/>
            <a:ext cx="8784976" cy="1708300"/>
          </a:xfrm>
          <a:prstGeom prst="roundRect">
            <a:avLst>
              <a:gd name="adj" fmla="val 7321"/>
            </a:avLst>
          </a:prstGeom>
          <a:noFill/>
          <a:ln w="2222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b="1" dirty="0">
                <a:solidFill>
                  <a:schemeClr val="tx1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นโยบายและแนวทางการดำเนินงาน</a:t>
            </a:r>
          </a:p>
          <a:p>
            <a:pPr marL="231775" indent="-231775">
              <a:buFont typeface="Courier New" panose="02070309020205020404" pitchFamily="49" charset="0"/>
              <a:buChar char="o"/>
            </a:pPr>
            <a:r>
              <a:rPr lang="th-TH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ชี้แจงแนวปฏิบัติให้กับสถานประกอบการที่ได้รับการรับรองเข้าใจและปฏิบัติตามหลักการ</a:t>
            </a:r>
          </a:p>
          <a:p>
            <a:r>
              <a:rPr lang="th-TH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(การนำไปทดสอบและรายงานผลการทดสอบฯ  และ การทบทวนมาตรฐานฝีมือแรงงาน)</a:t>
            </a:r>
          </a:p>
          <a:p>
            <a:pPr marL="231775" indent="-231775">
              <a:buFont typeface="Courier New" panose="02070309020205020404" pitchFamily="49" charset="0"/>
              <a:buChar char="o"/>
            </a:pPr>
            <a:r>
              <a:rPr lang="th-TH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ส่งเสริมสถานประกอบการให้จัดทำด้วยเงินช่วยเหลือและอุดหนุน (สาขาละ 10,000 บาท)</a:t>
            </a:r>
            <a:endParaRPr lang="en-US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970920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89070" y="116632"/>
            <a:ext cx="8947426" cy="720080"/>
          </a:xfrm>
          <a:prstGeom prst="roundRect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Cordia New" pitchFamily="34" charset="-34"/>
                <a:ea typeface="+mn-ea"/>
                <a:cs typeface="FreesiaUPC" pitchFamily="34" charset="-34"/>
              </a:rPr>
              <a:t>ความสำเร็จของสถานประกอบการที่ดำเนินกิจกรรม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Cordia New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3" name="Rectangle 2"/>
          <p:cNvSpPr/>
          <p:nvPr/>
        </p:nvSpPr>
        <p:spPr bwMode="auto">
          <a:xfrm>
            <a:off x="107504" y="1052736"/>
            <a:ext cx="4392488" cy="1077218"/>
          </a:xfrm>
          <a:prstGeom prst="rect">
            <a:avLst/>
          </a:prstGeom>
          <a:solidFill>
            <a:srgbClr val="CC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0" u="none" strike="noStrike" cap="none" normalizeH="0" baseline="0" dirty="0">
                <a:ln>
                  <a:noFill/>
                </a:ln>
                <a:solidFill>
                  <a:srgbClr val="F8F8F8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ด้านการจัดทำมาตรฐานฝีมือแรงงานของผู้ประกอบอาชีพ (ม.</a:t>
            </a:r>
            <a:r>
              <a:rPr kumimoji="0" lang="th-TH" sz="3200" b="1" i="0" u="none" strike="noStrike" cap="none" normalizeH="0" dirty="0">
                <a:ln>
                  <a:noFill/>
                </a:ln>
                <a:solidFill>
                  <a:srgbClr val="F8F8F8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26)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rgbClr val="F8F8F8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107504" y="2230993"/>
            <a:ext cx="4392488" cy="443836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290513" marR="0" indent="-2905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th-TH" sz="3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ความมุ่งมั่นของผู้บริหาร</a:t>
            </a:r>
          </a:p>
          <a:p>
            <a:pPr marL="290513" marR="0" indent="-2905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th-TH" sz="3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เวลาของผุ้ร่วมจัดทำมาตรฐานฯ</a:t>
            </a:r>
          </a:p>
          <a:p>
            <a:pPr marL="290513" marR="0" indent="-2905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th-TH" sz="32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ความต่อเนื่องของช่วงเวลาจัดทำ</a:t>
            </a:r>
            <a:endParaRPr kumimoji="0" lang="th-TH" sz="3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90513" marR="0" indent="-2905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th-TH" sz="32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การเปิดเผยข้อมูลการดำเนินงาน</a:t>
            </a:r>
          </a:p>
          <a:p>
            <a:pPr marL="290513" marR="0" indent="-2905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th-TH" sz="3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ความรู้หลักการทำ</a:t>
            </a:r>
            <a:r>
              <a:rPr kumimoji="0" lang="th-TH" sz="3200" b="1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และ</a:t>
            </a:r>
            <a:r>
              <a:rPr kumimoji="0" lang="th-TH" sz="3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มาตรฐานฯ</a:t>
            </a:r>
          </a:p>
          <a:p>
            <a:pPr marL="290513" marR="0" indent="-2905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th-TH" sz="32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 วิธีการจัดทำ และข้อสอบ</a:t>
            </a:r>
          </a:p>
          <a:p>
            <a:pPr marL="290513" marR="0" indent="-2905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th-TH" sz="3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 ในเนื้องานที่จัดทำมาตรฐาน</a:t>
            </a:r>
          </a:p>
          <a:p>
            <a:pPr marL="290513" marR="0" indent="-2905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th-TH" sz="32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ผู้ร่วมจัดทำมีประสบการณ์ในงาน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4662442" y="1087782"/>
            <a:ext cx="4392488" cy="1077218"/>
          </a:xfrm>
          <a:prstGeom prst="rect">
            <a:avLst/>
          </a:prstGeom>
          <a:solidFill>
            <a:srgbClr val="CC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0" u="none" strike="noStrike" cap="none" normalizeH="0" baseline="0" dirty="0">
                <a:ln>
                  <a:noFill/>
                </a:ln>
                <a:solidFill>
                  <a:srgbClr val="F8F8F8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คุณภาพของมาตรฐานฝีมือแรงงานของผู้ประกอบอาชีพ (ม.</a:t>
            </a:r>
            <a:r>
              <a:rPr kumimoji="0" lang="th-TH" sz="3200" b="1" i="0" u="none" strike="noStrike" cap="none" normalizeH="0" dirty="0">
                <a:ln>
                  <a:noFill/>
                </a:ln>
                <a:solidFill>
                  <a:srgbClr val="F8F8F8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26)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rgbClr val="F8F8F8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4662442" y="2266039"/>
            <a:ext cx="4392488" cy="4403321"/>
          </a:xfrm>
          <a:prstGeom prst="rect">
            <a:avLst/>
          </a:prstGeom>
          <a:solidFill>
            <a:srgbClr val="EAEAEA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290513" marR="0" indent="-2905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ครอบคลุมใน 7 ข้อ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ของ</a:t>
            </a: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เกณฑ์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</a:t>
            </a:r>
          </a:p>
          <a:p>
            <a:pPr marL="290513" marR="0" indent="-2905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90513" marR="0" indent="-2905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kumimoji="0" lang="th-TH" b="1" i="0" u="none" strike="noStrike" cap="none" normalizeH="0" dirty="0">
              <a:ln>
                <a:noFill/>
              </a:ln>
              <a:solidFill>
                <a:schemeClr val="bg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90513" marR="0" indent="-2905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90513" marR="0" indent="-2905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kumimoji="0" lang="th-TH" b="1" i="0" u="none" strike="noStrike" cap="none" normalizeH="0" dirty="0">
              <a:ln>
                <a:noFill/>
              </a:ln>
              <a:solidFill>
                <a:schemeClr val="bg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90513" marR="0" indent="-2905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kumimoji="0" lang="th-TH" b="1" i="0" u="none" strike="noStrike" cap="none" normalizeH="0" dirty="0">
              <a:ln>
                <a:noFill/>
              </a:ln>
              <a:solidFill>
                <a:schemeClr val="bg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90513" marR="0" indent="-2905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th-TH" b="1" baseline="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ข้อกำหนดมาตรฐานครบทุกประเด็นหลัก</a:t>
            </a:r>
          </a:p>
          <a:p>
            <a:pPr marL="290513" marR="0" indent="-2905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เนื้อหาตรงกับการปฏิบัติจริง</a:t>
            </a:r>
          </a:p>
          <a:p>
            <a:pPr marL="290513" indent="-290513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ข้อสอบมีความเที่ยงตรงและความเชื่อมั่น</a:t>
            </a:r>
          </a:p>
          <a:p>
            <a:pPr marL="290513" marR="0" indent="-2905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นำไปใช้จริง กับผู้ปฏิบัตงานทุกคน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301729" y="2780928"/>
            <a:ext cx="3113914" cy="1903690"/>
          </a:xfrm>
          <a:prstGeom prst="roundRect">
            <a:avLst>
              <a:gd name="adj" fmla="val 7998"/>
            </a:avLst>
          </a:prstGeom>
          <a:noFill/>
          <a:ln w="31750">
            <a:solidFill>
              <a:srgbClr val="CC9900"/>
            </a:solidFill>
            <a:prstDash val="sysDot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74625" indent="-174625">
              <a:buFont typeface="+mj-lt"/>
              <a:buAutoNum type="arabicPeriod"/>
            </a:pPr>
            <a:r>
              <a:rPr lang="th-TH" sz="16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ความรู้พื้นฐานในการปฏิบัติงาน</a:t>
            </a:r>
          </a:p>
          <a:p>
            <a:pPr marL="174625" indent="-174625">
              <a:buFont typeface="+mj-lt"/>
              <a:buAutoNum type="arabicPeriod"/>
            </a:pPr>
            <a:r>
              <a:rPr lang="th-TH" sz="16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ความปลอดภัยในการทำงาน</a:t>
            </a:r>
          </a:p>
          <a:p>
            <a:pPr marL="174625" indent="-174625">
              <a:buFont typeface="+mj-lt"/>
              <a:buAutoNum type="arabicPeriod"/>
            </a:pPr>
            <a:r>
              <a:rPr lang="th-TH" sz="16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วิธีการปฏิบัติงานที่ถูกต้อง</a:t>
            </a:r>
          </a:p>
          <a:p>
            <a:pPr marL="174625" indent="-174625">
              <a:buFont typeface="+mj-lt"/>
              <a:buAutoNum type="arabicPeriod"/>
            </a:pPr>
            <a:r>
              <a:rPr lang="th-TH" sz="16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การใช้และบำรุงรักษาเครื่องมือ</a:t>
            </a:r>
          </a:p>
          <a:p>
            <a:pPr marL="174625" indent="-174625">
              <a:buFont typeface="+mj-lt"/>
              <a:buAutoNum type="arabicPeriod"/>
            </a:pPr>
            <a:r>
              <a:rPr lang="th-TH" sz="16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การเลือกและใช้วัสดุได้อย่างถูกต้องและประหยัด</a:t>
            </a:r>
          </a:p>
          <a:p>
            <a:pPr marL="174625" indent="-174625">
              <a:buFont typeface="+mj-lt"/>
              <a:buAutoNum type="arabicPeriod"/>
            </a:pPr>
            <a:r>
              <a:rPr lang="th-TH" sz="16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การใช้เวลาในการปฏิบัติงานตามที่กำหนด</a:t>
            </a:r>
          </a:p>
          <a:p>
            <a:pPr marL="174625" indent="-174625">
              <a:buFont typeface="+mj-lt"/>
              <a:buAutoNum type="arabicPeriod"/>
            </a:pPr>
            <a:r>
              <a:rPr lang="th-TH" sz="16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ผลงานสำเร็จได้คุณภาพเป็นที่ยอมรับ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79C794C-E20A-4AEE-9114-A6066502B219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91919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91919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8037869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64611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ตัวชี้วัดของหน่วยงาน 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มาตรฐานฝีมือแรงงานของผู้ประกอบอาชีพ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321469" y="976681"/>
            <a:ext cx="8501062" cy="196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"/>
              <a:defRPr sz="3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"/>
              <a:defRPr sz="26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rgbClr val="FF953E"/>
              </a:buClr>
              <a:buFont typeface="Wingdings 2" panose="05020102010507070707" pitchFamily="18" charset="2"/>
              <a:buChar char="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F8BD52"/>
              </a:buClr>
              <a:buFont typeface="Wingdings 2" panose="05020102010507070707" pitchFamily="18" charset="2"/>
              <a:buChar char=""/>
              <a:defRPr sz="2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ครึ่งปีแรกของปีงบประมาณ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2562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90513" marR="0" lvl="0" indent="-2905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th-TH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จัดทำมาตรฐานฝีมือแรงงานของผู้ประกอบอาชีพ 1 สาขา ต่อแห่ง</a:t>
            </a:r>
          </a:p>
          <a:p>
            <a:pPr marL="290513" marR="0" lvl="0" indent="-2905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th-TH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ประชุมคณะอนุกรรมการกำหนดมาตรฐานฝีมือแรงงานเพื่อพิจารณามาตรฐานฝีมือแรงงานฯ ที่ขอรับรอง</a:t>
            </a:r>
            <a:endParaRPr kumimoji="0" lang="en-US" alt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214313" y="3286125"/>
            <a:ext cx="8572500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"/>
              <a:defRPr sz="3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"/>
              <a:defRPr sz="26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rgbClr val="FF953E"/>
              </a:buClr>
              <a:buFont typeface="Wingdings 2" panose="05020102010507070707" pitchFamily="18" charset="2"/>
              <a:buChar char="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F8BD52"/>
              </a:buClr>
              <a:buFont typeface="Wingdings 2" panose="05020102010507070707" pitchFamily="18" charset="2"/>
              <a:buChar char=""/>
              <a:defRPr sz="2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anose="05020102010507070707" pitchFamily="18" charset="2"/>
              <a:buChar char="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ครึ่งปีหลังของงบประมาณ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2562</a:t>
            </a: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th-TH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ผ่านการรับรองมาตรฐานฝีมือแรงงานของผู้ประกอบอาชีพ จากคณะกรรมการส่งเสริมการพัฒนาฝีมือแรงงาน</a:t>
            </a: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th-TH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นำมาตรฐานฝีมือแรงงานของผู้ประกอบอาชีพไปทดสอบให้กับลูกจ้างในสถานประกอบกิจการ </a:t>
            </a: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th-TH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ขอรับเงินอุดหนุนการรับรองมาตรฐานฝีมือแรงงาน</a:t>
            </a:r>
            <a:endParaRPr kumimoji="0" lang="en-US" alt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DD60C4C-9CDE-4AA5-A2D6-E892408DD3B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9855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25962" y="125209"/>
            <a:ext cx="8784976" cy="1150144"/>
          </a:xfrm>
          <a:prstGeom prst="roundRect">
            <a:avLst>
              <a:gd name="adj" fmla="val 116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ผู้ดำเนินการทดสอบมาตรฐานฝีมือแรงงาน</a:t>
            </a:r>
          </a:p>
          <a:p>
            <a:pPr algn="ctr"/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(ศูนย์ทดสอบมาตรฐานฝีมือแรงงงาน)</a:t>
            </a:r>
            <a:endParaRPr lang="en-US" sz="3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203354" y="2424698"/>
            <a:ext cx="4464496" cy="1281589"/>
          </a:xfrm>
          <a:prstGeom prst="roundRect">
            <a:avLst>
              <a:gd name="adj" fmla="val 256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ผู้ดำเนินการทดสอบมาตรฐานฝีมือแรงงาน</a:t>
            </a:r>
          </a:p>
          <a:p>
            <a:pPr algn="ctr"/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ผู้ซึ่งได้รับอนุญาตให้ดำเนินการทดสอบมาตรฐานฝืมือแรงงานตาม พ.ร.บ.ส่งเสริมการพัฒนาฝีมือแรงงาน ฯ</a:t>
            </a:r>
            <a:endParaRPr lang="en-US" sz="20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39552" y="2424698"/>
            <a:ext cx="1656184" cy="1281589"/>
          </a:xfrm>
          <a:prstGeom prst="roundRect">
            <a:avLst>
              <a:gd name="adj" fmla="val 37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noAutofit/>
          </a:bodyPr>
          <a:lstStyle/>
          <a:p>
            <a:pPr algn="ctr"/>
            <a:endParaRPr lang="en-US" sz="20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32" name="Picture 8" descr="à¸à¸¥à¸à¸²à¸£à¸à¹à¸à¸«à¸²à¸£à¸¹à¸à¸ à¸²à¸à¸ªà¸³à¸«à¸£à¸±à¸ à¸¨à¸¹à¸à¸¢à¹à¸à¸à¸ªà¸­à¸à¸¡à¸²à¸à¸£à¸à¸²à¸à¸à¸µà¸¡à¸·à¸­à¹à¸£à¸à¸à¸²à¸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03" y="2533576"/>
            <a:ext cx="1419082" cy="1063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6675468" y="2424697"/>
            <a:ext cx="1656184" cy="1281589"/>
          </a:xfrm>
          <a:prstGeom prst="roundRect">
            <a:avLst>
              <a:gd name="adj" fmla="val 37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noAutofit/>
          </a:bodyPr>
          <a:lstStyle/>
          <a:p>
            <a:pPr algn="ctr"/>
            <a:endParaRPr lang="en-US" sz="20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28" name="Picture 4" descr="à¸à¸¥à¸à¸²à¸£à¸à¹à¸à¸«à¸²à¸£à¸¹à¸à¸ à¸²à¸à¸ªà¸³à¸«à¸£à¸±à¸ à¸¨à¸¹à¸à¸¢à¹à¸à¸à¸ªà¸­à¸à¸¡à¸²à¸à¸£à¸à¸²à¸à¸à¸µà¸¡à¸·à¸­à¹à¸£à¸à¸à¸²à¸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5" r="3464" b="11344"/>
          <a:stretch/>
        </p:blipFill>
        <p:spPr bwMode="auto">
          <a:xfrm>
            <a:off x="6739614" y="2590007"/>
            <a:ext cx="1527892" cy="100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18" y="260609"/>
            <a:ext cx="1127571" cy="798168"/>
          </a:xfrm>
          <a:prstGeom prst="rect">
            <a:avLst/>
          </a:prstGeom>
        </p:spPr>
      </p:pic>
      <p:pic>
        <p:nvPicPr>
          <p:cNvPr id="1038" name="Picture 14" descr="à¸à¸¥à¸à¸²à¸£à¸à¹à¸à¸«à¸²à¸£à¸¹à¸à¸ à¸²à¸à¸ªà¸³à¸«à¸£à¸±à¸ à¸¨à¸¹à¸à¸¢à¹à¸à¸à¸ªà¸­à¸à¸¡à¸²à¸à¸£à¸à¸²à¸à¸à¸µà¸¡à¸·à¸­à¹à¸£à¸à¸à¸²à¸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590" y="233517"/>
            <a:ext cx="1236301" cy="894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ounded Rectangle 17"/>
          <p:cNvSpPr/>
          <p:nvPr/>
        </p:nvSpPr>
        <p:spPr>
          <a:xfrm>
            <a:off x="1485823" y="4262859"/>
            <a:ext cx="2304256" cy="839033"/>
          </a:xfrm>
          <a:prstGeom prst="roundRect">
            <a:avLst>
              <a:gd name="adj" fmla="val 256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ผู้ทดสอบมาตรฐานฝีมือแรงงาน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903613" y="4248263"/>
            <a:ext cx="2620977" cy="839033"/>
          </a:xfrm>
          <a:prstGeom prst="roundRect">
            <a:avLst>
              <a:gd name="adj" fmla="val 256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ผู้เข้ารับการทดสอบมาตรฐานฝีมือแรงงาน</a:t>
            </a:r>
          </a:p>
        </p:txBody>
      </p:sp>
      <p:pic>
        <p:nvPicPr>
          <p:cNvPr id="1040" name="Picture 16" descr="à¸à¸¥à¸à¸²à¸£à¸à¹à¸à¸«à¸²à¸£à¸¹à¸à¸ à¸²à¸à¸ªà¸³à¸«à¸£à¸±à¸ à¸à¸¹à¹à¸à¸à¸ªà¸­à¸à¸¡à¸²à¸à¸£à¸à¸²à¸à¸à¸µà¸¡à¸·à¸­à¹à¸£à¸à¸à¸²à¸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3560" y="4224898"/>
            <a:ext cx="1170831" cy="8769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à¸à¸¥à¸à¸²à¸£à¸à¹à¸à¸«à¸²à¸£à¸¹à¸à¸ à¸²à¸à¸ªà¸³à¸«à¸£à¸±à¸ à¸à¸¹à¹à¸à¸à¸ªà¸­à¸à¸¡à¸²à¸à¸£à¸à¸²à¸à¸à¸µà¸¡à¸·à¸­à¹à¸£à¸à¸à¸²à¸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84" y="4337894"/>
            <a:ext cx="1178705" cy="7868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307118" y="5233010"/>
            <a:ext cx="4264882" cy="11140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noAutofit/>
          </a:bodyPr>
          <a:lstStyle/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ผู้ทำหน้าที่ทดสอบมาตรฐานฝีมือแรงงานให้แก่ผู้เข้ารับการทดสอบมาตรฐานฝีมือแรงงาน</a:t>
            </a:r>
            <a:endParaRPr lang="en-US" sz="2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4716016" y="5223369"/>
            <a:ext cx="4264882" cy="11237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ผู้ที่สนใจเข้ารับการทดสอบมาตรฐานฝีมือแรงงานแห่งชาติ เพื่อประเมินความรู้ ความสามารถ และทัศนคติในการทำงานของตน</a:t>
            </a:r>
            <a:endParaRPr lang="en-US" sz="20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25962" y="1318551"/>
            <a:ext cx="8825285" cy="919401"/>
          </a:xfrm>
          <a:prstGeom prst="roundRect">
            <a:avLst/>
          </a:prstGeom>
          <a:ln w="34925">
            <a:solidFill>
              <a:srgbClr val="FF0000"/>
            </a:solidFill>
            <a:prstDash val="sysDot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ศูนย์ทดสอบมาตรฐานฝีมือแรงงาน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 สถานที่ เครื่องจักร เครื่องมือและอุปกรณ์ที่ผู้ดำเนินการทดสอบมาตรฐานฝีมือแรงงานแห่งชาติ จัดไว้เป็นสัดส่วนสำหรับการทดสอบมาตรฐานฝีมือแรงงาน</a:t>
            </a:r>
            <a:endParaRPr lang="en-US" sz="4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6AE86-3770-4525-93DF-C3287FB33D8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7980607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51520" y="188640"/>
            <a:ext cx="864096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คุณสมบัติ และเงื่อนไขของผู้ดำเนินการทดสอบมาตรฐานฝีมือแรงงาน</a:t>
            </a:r>
            <a:endParaRPr lang="en-US" sz="3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412776"/>
            <a:ext cx="842493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0513" indent="-290513">
              <a:buAutoNum type="arabicPeriod"/>
            </a:pP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จดทะเบียนนิติบุคคคล (กรณีเป็นนิติบุคคล) หรือทะเบียนบ้าน (กรณีเป็นบุคคล)</a:t>
            </a:r>
          </a:p>
          <a:p>
            <a:pPr marL="290513" indent="-290513">
              <a:buAutoNum type="arabicPeriod"/>
            </a:pP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ความพร้อมของ ผู้ทดสอบมาตรฐานฝีมือแรงงาน (หนังสือรับรองวุฒิ วุฒิการศึกษาตั้งแต่อนุปริญญาขึ้นไป, หรือใบวิชาชีพ, หรือ หนังสือรับรองมาตรฐานฝีมือแรงงานแห่งชาติ หรือการผ่านการอบรมหลักสูตรเกี่ยวกับการทดสอบมาตรฐาน)</a:t>
            </a:r>
          </a:p>
          <a:p>
            <a:pPr marL="290513" indent="-290513">
              <a:buAutoNum type="arabicPeriod"/>
            </a:pP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มีความพร้อมของสถานที่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ขนาดพื้นที่ สภาพแวดล้อม (แสงสว่าง อาคารฯ)</a:t>
            </a:r>
          </a:p>
          <a:p>
            <a:pPr marL="290513" indent="-290513">
              <a:buAutoNum type="arabicPeriod"/>
            </a:pP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มีความพร้อมของเครื่องมือ เครื่องจักร อุปกรณ์ </a:t>
            </a:r>
          </a:p>
          <a:p>
            <a:pPr marL="290513" indent="-290513">
              <a:buAutoNum type="arabicPeriod"/>
            </a:pP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การจัดการความปลอดภัย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ด้านสถานที่  เครื่องมือเครื่องจักร การจัดเก็บอุปกรณ์ วัสดุ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6AE86-3770-4525-93DF-C3287FB33D8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9511570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ounded Rectangle 52"/>
          <p:cNvSpPr/>
          <p:nvPr/>
        </p:nvSpPr>
        <p:spPr>
          <a:xfrm>
            <a:off x="35496" y="692696"/>
            <a:ext cx="9036496" cy="6093296"/>
          </a:xfrm>
          <a:prstGeom prst="roundRect">
            <a:avLst>
              <a:gd name="adj" fmla="val 332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ounded Rectangle 1"/>
          <p:cNvSpPr/>
          <p:nvPr/>
        </p:nvSpPr>
        <p:spPr>
          <a:xfrm>
            <a:off x="35496" y="44624"/>
            <a:ext cx="9036496" cy="72008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กระบวนการขออนุญาต เป็นผู้ดำเนินการทดสอบมาตรฐานฝีมือแรงงาน</a:t>
            </a:r>
            <a:endParaRPr lang="en-US" sz="3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11745" y="1052736"/>
            <a:ext cx="228745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ยื่นคำขออุญาตจัดตั้งศูนย์ทดสอบมาตรฐานฝีมือแรงงาน</a:t>
            </a:r>
            <a:endParaRPr lang="en-US" sz="20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Snip Single Corner Rectangle 3"/>
          <p:cNvSpPr/>
          <p:nvPr/>
        </p:nvSpPr>
        <p:spPr>
          <a:xfrm>
            <a:off x="332701" y="1854650"/>
            <a:ext cx="2007051" cy="1124060"/>
          </a:xfrm>
          <a:prstGeom prst="snip1Rect">
            <a:avLst/>
          </a:prstGeom>
          <a:noFill/>
          <a:ln w="28575">
            <a:solidFill>
              <a:srgbClr val="0033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Oval 5"/>
          <p:cNvSpPr/>
          <p:nvPr/>
        </p:nvSpPr>
        <p:spPr>
          <a:xfrm>
            <a:off x="2915816" y="1052736"/>
            <a:ext cx="1861638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สถาบัน/สำนักงานพัฒนาฝีมือแรงงาน</a:t>
            </a:r>
          </a:p>
          <a:p>
            <a:pPr algn="ctr"/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รับเรื่อง</a:t>
            </a:r>
            <a:endParaRPr lang="en-US" sz="20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48064" y="1150403"/>
            <a:ext cx="1800200" cy="8640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ตรวจสอบเอกสาร</a:t>
            </a:r>
            <a:endParaRPr lang="en-US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2555776" y="1448780"/>
            <a:ext cx="576064" cy="0"/>
          </a:xfrm>
          <a:prstGeom prst="straightConnector1">
            <a:avLst/>
          </a:prstGeom>
          <a:ln w="539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572000" y="1448780"/>
            <a:ext cx="576064" cy="0"/>
          </a:xfrm>
          <a:prstGeom prst="straightConnector1">
            <a:avLst/>
          </a:prstGeom>
          <a:ln w="539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lowchart: Decision 14"/>
          <p:cNvSpPr/>
          <p:nvPr/>
        </p:nvSpPr>
        <p:spPr>
          <a:xfrm>
            <a:off x="5148064" y="2267387"/>
            <a:ext cx="1800200" cy="864097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ผลการตรวจ</a:t>
            </a:r>
            <a:endParaRPr lang="en-US" sz="20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20" name="Straight Arrow Connector 19"/>
          <p:cNvCxnSpPr>
            <a:stCxn id="7" idx="2"/>
            <a:endCxn id="15" idx="0"/>
          </p:cNvCxnSpPr>
          <p:nvPr/>
        </p:nvCxnSpPr>
        <p:spPr>
          <a:xfrm>
            <a:off x="6048164" y="2014498"/>
            <a:ext cx="0" cy="252889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088172" y="3573016"/>
            <a:ext cx="1584176" cy="838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แจ้งคณะทำงาน</a:t>
            </a:r>
          </a:p>
          <a:p>
            <a:pPr algn="ctr"/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ตรวจความพร้อม</a:t>
            </a:r>
            <a:endParaRPr lang="en-US" sz="20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>
            <a:off x="2382973" y="2708920"/>
            <a:ext cx="273425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2411760" y="1822250"/>
            <a:ext cx="0" cy="89027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6128837" y="297871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ถูกต้อง</a:t>
            </a:r>
            <a:endParaRPr lang="en-US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345064" y="2299787"/>
            <a:ext cx="1204685" cy="470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ไม่ถูกต้อง</a:t>
            </a:r>
            <a:endParaRPr lang="en-US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42" name="Straight Arrow Connector 41"/>
          <p:cNvCxnSpPr>
            <a:endCxn id="23" idx="0"/>
          </p:cNvCxnSpPr>
          <p:nvPr/>
        </p:nvCxnSpPr>
        <p:spPr>
          <a:xfrm>
            <a:off x="4880260" y="3356992"/>
            <a:ext cx="0" cy="216024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4088172" y="4581128"/>
            <a:ext cx="1584176" cy="838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ตรวจความพร้อมของผู้ดำเนินการทดสอบ</a:t>
            </a:r>
            <a:endParaRPr lang="en-US" sz="20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6964496" y="3619365"/>
            <a:ext cx="180020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แจ้งผู้ขออุญาตเพื่อเตรียมความพร้อม</a:t>
            </a:r>
            <a:endParaRPr lang="en-US" sz="20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7864596" y="3356992"/>
            <a:ext cx="9297" cy="287805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4883742" y="3356992"/>
            <a:ext cx="298085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lowchart: Decision 53"/>
          <p:cNvSpPr/>
          <p:nvPr/>
        </p:nvSpPr>
        <p:spPr>
          <a:xfrm>
            <a:off x="3980160" y="5589240"/>
            <a:ext cx="1800200" cy="864097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ผลตรวจ</a:t>
            </a:r>
            <a:endParaRPr lang="en-US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62" name="Straight Connector 61"/>
          <p:cNvCxnSpPr>
            <a:stCxn id="15" idx="2"/>
          </p:cNvCxnSpPr>
          <p:nvPr/>
        </p:nvCxnSpPr>
        <p:spPr>
          <a:xfrm>
            <a:off x="6048164" y="3131484"/>
            <a:ext cx="0" cy="22550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>
            <a:off x="4860032" y="4365104"/>
            <a:ext cx="0" cy="216024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5958542" y="5661248"/>
            <a:ext cx="1204685" cy="470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ไม่ผ่าน</a:t>
            </a:r>
            <a:endParaRPr lang="en-US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329475" y="560263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ผ่าน</a:t>
            </a:r>
            <a:endParaRPr lang="en-US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71" name="Straight Arrow Connector 70"/>
          <p:cNvCxnSpPr/>
          <p:nvPr/>
        </p:nvCxnSpPr>
        <p:spPr>
          <a:xfrm>
            <a:off x="4860032" y="5418750"/>
            <a:ext cx="0" cy="252889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2987824" y="6021288"/>
            <a:ext cx="9923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angle 73"/>
          <p:cNvSpPr/>
          <p:nvPr/>
        </p:nvSpPr>
        <p:spPr>
          <a:xfrm>
            <a:off x="899592" y="5587732"/>
            <a:ext cx="2081877" cy="838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มอบใบอนุญาต (มฐ.4)</a:t>
            </a:r>
          </a:p>
          <a:p>
            <a:pPr algn="ctr"/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และป้ายศูนย์ทดสอบ</a:t>
            </a:r>
            <a:endParaRPr lang="en-US" sz="20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79" name="Group 78"/>
          <p:cNvGrpSpPr/>
          <p:nvPr/>
        </p:nvGrpSpPr>
        <p:grpSpPr>
          <a:xfrm>
            <a:off x="145453" y="922237"/>
            <a:ext cx="409171" cy="432048"/>
            <a:chOff x="3772980" y="1173172"/>
            <a:chExt cx="1260472" cy="1325564"/>
          </a:xfrm>
        </p:grpSpPr>
        <p:sp>
          <p:nvSpPr>
            <p:cNvPr id="80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gradFill rotWithShape="0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path path="rect">
                <a:fillToRect r="100000" b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auto" latinLnBrk="1">
                <a:spcBef>
                  <a:spcPts val="0"/>
                </a:spcBef>
                <a:spcAft>
                  <a:spcPts val="0"/>
                </a:spcAft>
              </a:pPr>
              <a:r>
                <a:rPr kumimoji="1" lang="th-TH" altLang="ko-KR" sz="1800" b="1" dirty="0">
                  <a:solidFill>
                    <a:prstClr val="white"/>
                  </a:solidFill>
                  <a:latin typeface="TH Fah kwang" pitchFamily="2" charset="-34"/>
                  <a:ea typeface="맑은 고딕" panose="020B0503020000020004" pitchFamily="34" charset="-127"/>
                  <a:cs typeface="TH Fah kwang" pitchFamily="2" charset="-34"/>
                </a:rPr>
                <a:t>1</a:t>
              </a:r>
              <a:endParaRPr kumimoji="1" lang="en-US" altLang="ko-KR" sz="1400" b="1" dirty="0">
                <a:solidFill>
                  <a:prstClr val="white"/>
                </a:solidFill>
                <a:latin typeface="TH Fah kwang" pitchFamily="2" charset="-34"/>
                <a:ea typeface="맑은 고딕" panose="020B0503020000020004" pitchFamily="34" charset="-127"/>
                <a:cs typeface="TH Fah kwang" pitchFamily="2" charset="-34"/>
              </a:endParaRPr>
            </a:p>
          </p:txBody>
        </p:sp>
        <p:pic>
          <p:nvPicPr>
            <p:cNvPr id="81" name="Picture 91" descr="볼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2980" y="1173172"/>
              <a:ext cx="1260472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2" name="Group 81"/>
          <p:cNvGrpSpPr/>
          <p:nvPr/>
        </p:nvGrpSpPr>
        <p:grpSpPr>
          <a:xfrm>
            <a:off x="3749419" y="4424849"/>
            <a:ext cx="473425" cy="494672"/>
            <a:chOff x="3862092" y="1219369"/>
            <a:chExt cx="1274418" cy="1325564"/>
          </a:xfrm>
        </p:grpSpPr>
        <p:sp>
          <p:nvSpPr>
            <p:cNvPr id="83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gradFill rotWithShape="0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path path="rect">
                <a:fillToRect r="100000" b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auto" latinLnBrk="1">
                <a:spcBef>
                  <a:spcPts val="0"/>
                </a:spcBef>
                <a:spcAft>
                  <a:spcPts val="0"/>
                </a:spcAft>
              </a:pPr>
              <a:r>
                <a:rPr kumimoji="1" lang="th-TH" altLang="ko-KR" sz="1800" b="1" dirty="0">
                  <a:solidFill>
                    <a:prstClr val="white"/>
                  </a:solidFill>
                  <a:latin typeface="TH Fah kwang" pitchFamily="2" charset="-34"/>
                  <a:ea typeface="맑은 고딕" panose="020B0503020000020004" pitchFamily="34" charset="-127"/>
                  <a:cs typeface="TH Fah kwang" pitchFamily="2" charset="-34"/>
                </a:rPr>
                <a:t>5</a:t>
              </a:r>
              <a:endParaRPr kumimoji="1" lang="en-US" altLang="ko-KR" sz="1400" b="1" dirty="0">
                <a:solidFill>
                  <a:prstClr val="white"/>
                </a:solidFill>
                <a:latin typeface="TH Fah kwang" pitchFamily="2" charset="-34"/>
                <a:ea typeface="맑은 고딕" panose="020B0503020000020004" pitchFamily="34" charset="-127"/>
                <a:cs typeface="TH Fah kwang" pitchFamily="2" charset="-34"/>
              </a:endParaRPr>
            </a:p>
          </p:txBody>
        </p:sp>
        <p:pic>
          <p:nvPicPr>
            <p:cNvPr id="84" name="Picture 91" descr="볼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037" y="1219369"/>
              <a:ext cx="1260473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5" name="Group 84"/>
          <p:cNvGrpSpPr/>
          <p:nvPr/>
        </p:nvGrpSpPr>
        <p:grpSpPr>
          <a:xfrm>
            <a:off x="2719566" y="5371708"/>
            <a:ext cx="475605" cy="409216"/>
            <a:chOff x="3826040" y="1173172"/>
            <a:chExt cx="1260472" cy="1325564"/>
          </a:xfrm>
        </p:grpSpPr>
        <p:sp>
          <p:nvSpPr>
            <p:cNvPr id="86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gradFill rotWithShape="0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path path="rect">
                <a:fillToRect r="100000" b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auto" latinLnBrk="1">
                <a:spcBef>
                  <a:spcPts val="0"/>
                </a:spcBef>
                <a:spcAft>
                  <a:spcPts val="0"/>
                </a:spcAft>
              </a:pPr>
              <a:r>
                <a:rPr kumimoji="1" lang="th-TH" altLang="ko-KR" sz="1800" b="1" dirty="0">
                  <a:solidFill>
                    <a:prstClr val="white"/>
                  </a:solidFill>
                  <a:latin typeface="TH Fah kwang" pitchFamily="2" charset="-34"/>
                  <a:ea typeface="맑은 고딕" panose="020B0503020000020004" pitchFamily="34" charset="-127"/>
                  <a:cs typeface="TH Fah kwang" pitchFamily="2" charset="-34"/>
                </a:rPr>
                <a:t>6</a:t>
              </a:r>
              <a:endParaRPr kumimoji="1" lang="en-US" altLang="ko-KR" sz="1400" b="1" dirty="0">
                <a:solidFill>
                  <a:prstClr val="white"/>
                </a:solidFill>
                <a:latin typeface="TH Fah kwang" pitchFamily="2" charset="-34"/>
                <a:ea typeface="맑은 고딕" panose="020B0503020000020004" pitchFamily="34" charset="-127"/>
                <a:cs typeface="TH Fah kwang" pitchFamily="2" charset="-34"/>
              </a:endParaRPr>
            </a:p>
          </p:txBody>
        </p:sp>
        <p:pic>
          <p:nvPicPr>
            <p:cNvPr id="87" name="Picture 91" descr="볼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6040" y="1173172"/>
              <a:ext cx="1260472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8" name="Group 87"/>
          <p:cNvGrpSpPr/>
          <p:nvPr/>
        </p:nvGrpSpPr>
        <p:grpSpPr>
          <a:xfrm>
            <a:off x="3051944" y="941529"/>
            <a:ext cx="432048" cy="453653"/>
            <a:chOff x="3829592" y="1142118"/>
            <a:chExt cx="1260473" cy="1325564"/>
          </a:xfrm>
        </p:grpSpPr>
        <p:sp>
          <p:nvSpPr>
            <p:cNvPr id="89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gradFill rotWithShape="0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path path="rect">
                <a:fillToRect r="100000" b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auto" latinLnBrk="1">
                <a:spcBef>
                  <a:spcPts val="0"/>
                </a:spcBef>
                <a:spcAft>
                  <a:spcPts val="0"/>
                </a:spcAft>
              </a:pPr>
              <a:r>
                <a:rPr kumimoji="1" lang="th-TH" altLang="ko-KR" sz="1800" b="1" dirty="0">
                  <a:solidFill>
                    <a:prstClr val="white"/>
                  </a:solidFill>
                  <a:latin typeface="TH Fah kwang" pitchFamily="2" charset="-34"/>
                  <a:ea typeface="맑은 고딕" panose="020B0503020000020004" pitchFamily="34" charset="-127"/>
                  <a:cs typeface="TH Fah kwang" pitchFamily="2" charset="-34"/>
                </a:rPr>
                <a:t>2</a:t>
              </a:r>
              <a:endParaRPr kumimoji="1" lang="en-US" altLang="ko-KR" sz="1400" b="1" dirty="0">
                <a:solidFill>
                  <a:prstClr val="white"/>
                </a:solidFill>
                <a:latin typeface="TH Fah kwang" pitchFamily="2" charset="-34"/>
                <a:ea typeface="맑은 고딕" panose="020B0503020000020004" pitchFamily="34" charset="-127"/>
                <a:cs typeface="TH Fah kwang" pitchFamily="2" charset="-34"/>
              </a:endParaRPr>
            </a:p>
          </p:txBody>
        </p:sp>
        <p:pic>
          <p:nvPicPr>
            <p:cNvPr id="90" name="Picture 91" descr="볼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9592" y="1142118"/>
              <a:ext cx="1260473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1" name="Group 90"/>
          <p:cNvGrpSpPr/>
          <p:nvPr/>
        </p:nvGrpSpPr>
        <p:grpSpPr>
          <a:xfrm>
            <a:off x="6706516" y="983893"/>
            <a:ext cx="436414" cy="425718"/>
            <a:chOff x="3766844" y="1173172"/>
            <a:chExt cx="1260473" cy="1325564"/>
          </a:xfrm>
        </p:grpSpPr>
        <p:sp>
          <p:nvSpPr>
            <p:cNvPr id="92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gradFill rotWithShape="0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path path="rect">
                <a:fillToRect r="100000" b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auto" latinLnBrk="1">
                <a:spcBef>
                  <a:spcPts val="0"/>
                </a:spcBef>
                <a:spcAft>
                  <a:spcPts val="0"/>
                </a:spcAft>
              </a:pPr>
              <a:r>
                <a:rPr kumimoji="1" lang="th-TH" altLang="ko-KR" sz="1800" b="1" dirty="0">
                  <a:solidFill>
                    <a:prstClr val="white"/>
                  </a:solidFill>
                  <a:latin typeface="TH Fah kwang" pitchFamily="2" charset="-34"/>
                  <a:ea typeface="맑은 고딕" panose="020B0503020000020004" pitchFamily="34" charset="-127"/>
                  <a:cs typeface="TH Fah kwang" pitchFamily="2" charset="-34"/>
                </a:rPr>
                <a:t>3</a:t>
              </a:r>
              <a:endParaRPr kumimoji="1" lang="en-US" altLang="ko-KR" sz="1400" b="1" dirty="0">
                <a:solidFill>
                  <a:prstClr val="white"/>
                </a:solidFill>
                <a:latin typeface="TH Fah kwang" pitchFamily="2" charset="-34"/>
                <a:ea typeface="맑은 고딕" panose="020B0503020000020004" pitchFamily="34" charset="-127"/>
                <a:cs typeface="TH Fah kwang" pitchFamily="2" charset="-34"/>
              </a:endParaRPr>
            </a:p>
          </p:txBody>
        </p:sp>
        <p:pic>
          <p:nvPicPr>
            <p:cNvPr id="93" name="Picture 91" descr="볼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6844" y="1173172"/>
              <a:ext cx="1260473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4" name="Group 93"/>
          <p:cNvGrpSpPr/>
          <p:nvPr/>
        </p:nvGrpSpPr>
        <p:grpSpPr>
          <a:xfrm>
            <a:off x="3723190" y="3401675"/>
            <a:ext cx="532534" cy="446627"/>
            <a:chOff x="3862092" y="1207564"/>
            <a:chExt cx="1260472" cy="1325564"/>
          </a:xfrm>
        </p:grpSpPr>
        <p:sp>
          <p:nvSpPr>
            <p:cNvPr id="95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gradFill rotWithShape="0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path path="rect">
                <a:fillToRect r="100000" b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auto" latinLnBrk="1">
                <a:spcBef>
                  <a:spcPts val="0"/>
                </a:spcBef>
                <a:spcAft>
                  <a:spcPts val="0"/>
                </a:spcAft>
              </a:pPr>
              <a:r>
                <a:rPr kumimoji="1" lang="th-TH" altLang="ko-KR" sz="1800" b="1" dirty="0">
                  <a:solidFill>
                    <a:prstClr val="white"/>
                  </a:solidFill>
                  <a:latin typeface="TH Fah kwang" pitchFamily="2" charset="-34"/>
                  <a:ea typeface="맑은 고딕" panose="020B0503020000020004" pitchFamily="34" charset="-127"/>
                  <a:cs typeface="TH Fah kwang" pitchFamily="2" charset="-34"/>
                </a:rPr>
                <a:t>4</a:t>
              </a:r>
              <a:endParaRPr kumimoji="1" lang="en-US" altLang="ko-KR" sz="1400" b="1" dirty="0">
                <a:solidFill>
                  <a:prstClr val="white"/>
                </a:solidFill>
                <a:latin typeface="TH Fah kwang" pitchFamily="2" charset="-34"/>
                <a:ea typeface="맑은 고딕" panose="020B0503020000020004" pitchFamily="34" charset="-127"/>
                <a:cs typeface="TH Fah kwang" pitchFamily="2" charset="-34"/>
              </a:endParaRPr>
            </a:p>
          </p:txBody>
        </p:sp>
        <p:pic>
          <p:nvPicPr>
            <p:cNvPr id="96" name="Picture 91" descr="볼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2092" y="1207564"/>
              <a:ext cx="1260472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7" name="Group 96"/>
          <p:cNvGrpSpPr/>
          <p:nvPr/>
        </p:nvGrpSpPr>
        <p:grpSpPr>
          <a:xfrm>
            <a:off x="6736786" y="3440375"/>
            <a:ext cx="532534" cy="446627"/>
            <a:chOff x="3862092" y="1207564"/>
            <a:chExt cx="1260472" cy="1325564"/>
          </a:xfrm>
        </p:grpSpPr>
        <p:sp>
          <p:nvSpPr>
            <p:cNvPr id="98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gradFill rotWithShape="0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path path="rect">
                <a:fillToRect r="100000" b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auto" latinLnBrk="1">
                <a:spcBef>
                  <a:spcPts val="0"/>
                </a:spcBef>
                <a:spcAft>
                  <a:spcPts val="0"/>
                </a:spcAft>
              </a:pPr>
              <a:r>
                <a:rPr kumimoji="1" lang="th-TH" altLang="ko-KR" sz="1800" b="1" dirty="0">
                  <a:solidFill>
                    <a:prstClr val="white"/>
                  </a:solidFill>
                  <a:latin typeface="TH Fah kwang" pitchFamily="2" charset="-34"/>
                  <a:ea typeface="맑은 고딕" panose="020B0503020000020004" pitchFamily="34" charset="-127"/>
                  <a:cs typeface="TH Fah kwang" pitchFamily="2" charset="-34"/>
                </a:rPr>
                <a:t>4</a:t>
              </a:r>
              <a:endParaRPr kumimoji="1" lang="en-US" altLang="ko-KR" sz="1400" b="1" dirty="0">
                <a:solidFill>
                  <a:prstClr val="white"/>
                </a:solidFill>
                <a:latin typeface="TH Fah kwang" pitchFamily="2" charset="-34"/>
                <a:ea typeface="맑은 고딕" panose="020B0503020000020004" pitchFamily="34" charset="-127"/>
                <a:cs typeface="TH Fah kwang" pitchFamily="2" charset="-34"/>
              </a:endParaRPr>
            </a:p>
          </p:txBody>
        </p:sp>
        <p:pic>
          <p:nvPicPr>
            <p:cNvPr id="99" name="Picture 91" descr="볼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2092" y="1207564"/>
              <a:ext cx="1260472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0" name="Rounded Rectangle 99"/>
          <p:cNvSpPr/>
          <p:nvPr/>
        </p:nvSpPr>
        <p:spPr>
          <a:xfrm>
            <a:off x="5757541" y="4534086"/>
            <a:ext cx="2093533" cy="1068550"/>
          </a:xfrm>
          <a:prstGeom prst="round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74625" indent="-1746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สถานที่</a:t>
            </a:r>
          </a:p>
          <a:p>
            <a:pPr marL="174625" indent="-1746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เครื่องจักร เครื่องมือ อุปกรณ์</a:t>
            </a:r>
          </a:p>
          <a:p>
            <a:pPr marL="174625" indent="-1746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ความปลอดภัย</a:t>
            </a:r>
          </a:p>
          <a:p>
            <a:pPr marL="174625" indent="-1746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ผู้ทดสอบมาตรฐานฝีมือฯ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1" name="Picture 10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920" y="3466035"/>
            <a:ext cx="2484006" cy="1758341"/>
          </a:xfrm>
          <a:prstGeom prst="rect">
            <a:avLst/>
          </a:prstGeom>
        </p:spPr>
      </p:pic>
      <p:sp>
        <p:nvSpPr>
          <p:cNvPr id="103" name="Snip Single Corner Rectangle 102"/>
          <p:cNvSpPr/>
          <p:nvPr/>
        </p:nvSpPr>
        <p:spPr>
          <a:xfrm>
            <a:off x="260693" y="1975323"/>
            <a:ext cx="2007051" cy="1124060"/>
          </a:xfrm>
          <a:prstGeom prst="snip1Rect">
            <a:avLst/>
          </a:prstGeom>
          <a:solidFill>
            <a:srgbClr val="CCFFCC"/>
          </a:solidFill>
          <a:ln w="28575">
            <a:solidFill>
              <a:srgbClr val="0033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เอกสารหลักฐาน ผู้ขอ/นิติบุคคล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มฐ.1 คำขอจัดตั้ง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มฐ.2 สาขาขอทดสอบ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มฐ.3 รายชื่อผู้ทดสอบ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5" name="Snip Single Corner Rectangle 104"/>
          <p:cNvSpPr/>
          <p:nvPr/>
        </p:nvSpPr>
        <p:spPr>
          <a:xfrm>
            <a:off x="188685" y="2088916"/>
            <a:ext cx="2007051" cy="1124060"/>
          </a:xfrm>
          <a:prstGeom prst="snip1Rect">
            <a:avLst/>
          </a:prstGeom>
          <a:solidFill>
            <a:srgbClr val="CCFFCC"/>
          </a:solidFill>
          <a:ln w="28575">
            <a:solidFill>
              <a:srgbClr val="0033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เอกสารหลักฐาน ผู้ขอ/นิติบุคคล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มฐ.1 คำขอจัดตั้ง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มฐ.2 สาขาขอทดสอบ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มฐ.3 รายชื่อผู้ทดสอบ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899592" y="6453337"/>
            <a:ext cx="28235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ภายในไม่เกิน 30 วันนับแต่วันขอรับคำขอ</a:t>
            </a:r>
            <a:endParaRPr lang="en-US" sz="1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07" name="Straight Arrow Connector 106"/>
          <p:cNvCxnSpPr/>
          <p:nvPr/>
        </p:nvCxnSpPr>
        <p:spPr>
          <a:xfrm>
            <a:off x="5757541" y="6064301"/>
            <a:ext cx="979245" cy="0"/>
          </a:xfrm>
          <a:prstGeom prst="straightConnector1">
            <a:avLst/>
          </a:prstGeom>
          <a:ln w="539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Rectangle 108"/>
          <p:cNvSpPr/>
          <p:nvPr/>
        </p:nvSpPr>
        <p:spPr>
          <a:xfrm>
            <a:off x="6832955" y="5661248"/>
            <a:ext cx="1771494" cy="838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หนังสือแจ้ง พร้อมเหตุผล</a:t>
            </a:r>
            <a:endParaRPr lang="en-US" sz="20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6AE86-3770-4525-93DF-C3287FB33D8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0637682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5496" y="44624"/>
            <a:ext cx="9071992" cy="983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เงื่อนไขและแนวปฏิบัติการดำเนินงาน </a:t>
            </a:r>
          </a:p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ของผู้ดำเนินการทดสอบมาตรฐานฝีมือแรงงาน</a:t>
            </a:r>
            <a:endParaRPr lang="en-US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5921" y="1124744"/>
            <a:ext cx="4363785" cy="5661248"/>
          </a:xfrm>
          <a:prstGeom prst="roundRect">
            <a:avLst>
              <a:gd name="adj" fmla="val 39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noAutofit/>
          </a:bodyPr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เงื่อนไขแลแนวปฏิบัติ</a:t>
            </a:r>
          </a:p>
          <a:p>
            <a:pPr marL="231775" indent="-231775">
              <a:buAutoNum type="arabicPeriod"/>
            </a:pP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ใบอนุญาต ใช้ได้ครั้งละ2 ปี</a:t>
            </a:r>
          </a:p>
          <a:p>
            <a:pPr marL="231775" indent="-231775">
              <a:buAutoNum type="arabicPeriod"/>
            </a:pP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ต้องดำเนินการทดสอบอย่างน้อยปีละ 1 ครั้ง</a:t>
            </a:r>
          </a:p>
          <a:p>
            <a:pPr marL="231775" indent="-231775">
              <a:buAutoNum type="arabicPeriod"/>
            </a:pP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การทดสอบต้องทดสอบที่ศูนย์ทดสอบมาตรฐานฝีมือแรงงานที่ได้รับอนุญาตเท่านั้น</a:t>
            </a:r>
          </a:p>
          <a:p>
            <a:pPr marL="231775" indent="-231775">
              <a:buAutoNum type="arabicPeriod"/>
            </a:pP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ต้องแสดงใบอนุญาตและประกาศ ไว้ในที่เปิดเผย</a:t>
            </a:r>
          </a:p>
          <a:p>
            <a:pPr marL="231775" indent="-231775">
              <a:buAutoNum type="arabicPeriod"/>
            </a:pP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การทดสอบต้องเป็นไปตามหลักเกณฑ์ วิธีการและเงื่อนไขที่กำหนด</a:t>
            </a:r>
          </a:p>
          <a:p>
            <a:pPr marL="231775" indent="-231775">
              <a:buAutoNum type="arabicPeriod"/>
            </a:pP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เรียกเก็บค่าทดสอบได้ไม่เกินอัตราประกาศที่คณะกรรมการส่งเสริมการพัฒนาฝีมือฯ กำหนด</a:t>
            </a:r>
          </a:p>
          <a:p>
            <a:pPr marL="231775" indent="-231775">
              <a:buAutoNum type="arabicPeriod"/>
            </a:pP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อนุญาตให้เจ้าหน้าที่เข้าตรวจเยื่ยม หรือให้คำแนะนำในสถานที่ทำการทดสอบ</a:t>
            </a:r>
          </a:p>
          <a:p>
            <a:pPr marL="231775" indent="-231775">
              <a:buAutoNum type="arabicPeriod"/>
            </a:pP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เมื่อทดสอบแล้วเสร็จ ต้องรายงานผลการทดสอบแก่หน่วยงานที่ยื่นคำขอในท้องที่ภายใน 7 วัน</a:t>
            </a:r>
          </a:p>
          <a:p>
            <a:pPr marL="231775" indent="-231775">
              <a:buAutoNum type="arabicPeriod"/>
            </a:pP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รักษาความลับของวิธีการทดสอบเป็นอย่างดี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582570" y="1124744"/>
            <a:ext cx="4363785" cy="5661248"/>
          </a:xfrm>
          <a:prstGeom prst="roundRect">
            <a:avLst>
              <a:gd name="adj" fmla="val 39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noAutofit/>
          </a:bodyPr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วิธีการดำเนินการทดสอบ</a:t>
            </a:r>
          </a:p>
          <a:p>
            <a:pPr marL="231775" indent="-231775">
              <a:buAutoNum type="arabicPeriod"/>
            </a:pP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แจ้งกำหนดการทดสอบแก่หน่วยงานที่ยื่นคำขอรับอนุญาตอย่างน้อย 7 วันทุกครั้ง เพื่อประสานงานร่วมดำเนินการทดสอบฯ</a:t>
            </a:r>
          </a:p>
          <a:p>
            <a:pPr marL="231775" indent="-231775">
              <a:buAutoNum type="arabicPeriod"/>
            </a:pP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เตรียมความพร้อมในการจัดทดสอบ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1) สถานที่ทดสอบให้เป็นไปตามข้อกำหนด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วิธีการทดสอบ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2) เครื่องมือ เครื่องจักร วัสดุ อุปกรณ์ ตาม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วิธีการทดสอบ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3) ผู้ทดสอบตามเกณฑ์ที่กำหนด (3 คน)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ดำเนินการทดสอบตามเกณฑ์ที่กำหนด 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จัดทำประกาศผลการทดสอบมาตรฐานฝีมือแรงงานแห่งชาติให้ทราบอย่างเปิดเผย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รายงานผลการทดสอบแก่หน่วยงานที่ยื่นคำขอภายใน 7 วัน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6AE86-3770-4525-93DF-C3287FB33D8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6778547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51520" y="116632"/>
            <a:ext cx="8640960" cy="931679"/>
          </a:xfrm>
          <a:prstGeom prst="roundRect">
            <a:avLst>
              <a:gd name="adj" fmla="val 8356"/>
            </a:avLst>
          </a:prstGeom>
          <a:solidFill>
            <a:srgbClr val="99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สิทธิประโยชน์</a:t>
            </a:r>
          </a:p>
          <a:p>
            <a:pPr marL="0" marR="0" lvl="0" indent="0" algn="ctr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ผู้ดำเนินการทดสอบมาตรฐานฝีมือแรงงาน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61526" y="1316811"/>
            <a:ext cx="8630953" cy="3135392"/>
          </a:xfrm>
          <a:prstGeom prst="roundRect">
            <a:avLst>
              <a:gd name="adj" fmla="val 5165"/>
            </a:avLst>
          </a:prstGeom>
          <a:solidFill>
            <a:schemeClr val="accent3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pPr marL="174625" marR="0" lvl="0" indent="-1746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th-TH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กู้ยืมเงินจากกองทุน เพื่อใช้จ่ายเกี่ยวกับการดำเนินการทดสอบมาตรฐานฝีมือแรงงาน</a:t>
            </a:r>
          </a:p>
          <a:p>
            <a:pPr marL="174625" marR="0" lvl="0" indent="-1746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th-TH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รายรับจาก ค่าทดสอบมาตรฐานฝีมือแรงงานจากผุ้เข้ารับการทดสอบ ตามประกาศที่กำหนด (500 – 4,500 บาท) </a:t>
            </a:r>
          </a:p>
          <a:p>
            <a:pPr marL="231775" marR="0" lvl="0" indent="-2317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th-TH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ขอรับเงินช่วยเหลือหรืออุดหนุนที่ผ่านการทดสอบตั้งแต่ 100 คนขึ้นไป ปีละ 10,000 บาท ต่อผู้ผ่านการทดสอบทุกหนึ่งร้อยคน (ลว. 9 มิย 2560)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433806" y="4608798"/>
          <a:ext cx="4114800" cy="2036940"/>
        </p:xfrm>
        <a:graphic>
          <a:graphicData uri="http://schemas.openxmlformats.org/drawingml/2006/table">
            <a:tbl>
              <a:tblPr/>
              <a:tblGrid>
                <a:gridCol w="4114800">
                  <a:extLst>
                    <a:ext uri="{9D8B030D-6E8A-4147-A177-3AD203B41FA5}">
                      <a16:colId xmlns:a16="http://schemas.microsoft.com/office/drawing/2014/main" val="1291035167"/>
                    </a:ext>
                  </a:extLst>
                </a:gridCol>
              </a:tblGrid>
              <a:tr h="349190">
                <a:tc>
                  <a:txBody>
                    <a:bodyPr/>
                    <a:lstStyle/>
                    <a:p>
                      <a:pPr fontAlgn="t"/>
                      <a:endParaRPr lang="th-TH" sz="1700" dirty="0">
                        <a:effectLst/>
                      </a:endParaRPr>
                    </a:p>
                  </a:txBody>
                  <a:tcPr marL="87297" marR="87297" marT="43649" marB="4364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7293911"/>
                  </a:ext>
                </a:extLst>
              </a:tr>
              <a:tr h="1687750">
                <a:tc>
                  <a:txBody>
                    <a:bodyPr/>
                    <a:lstStyle/>
                    <a:p>
                      <a:pPr fontAlgn="t"/>
                      <a:r>
                        <a:rPr lang="en-US" sz="1000" dirty="0">
                          <a:effectLst/>
                          <a:latin typeface="Tahoma" panose="020B0604030504040204" pitchFamily="34" charset="0"/>
                        </a:rPr>
                        <a:t> </a:t>
                      </a:r>
                      <a:endParaRPr lang="en-US" sz="1700" dirty="0">
                        <a:effectLst/>
                      </a:endParaRPr>
                    </a:p>
                  </a:txBody>
                  <a:tcPr marL="87297" marR="87297" marT="43649" marB="4364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093836"/>
                  </a:ext>
                </a:extLst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1486643" y="4720703"/>
            <a:ext cx="6123925" cy="2031325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  <a:prstDash val="sysDot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อัตราเรียกเก็บค่าธรรมเนียมหรือค่าทดสอบ ดังนี้ </a:t>
            </a:r>
            <a:b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         1. หน่วยงานภายใต้สังกัดกรมพัฒนาฝีมือแรงงาน  </a:t>
            </a:r>
            <a:b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             ระดับ 1  จำนวน  100 บาท </a:t>
            </a:r>
            <a:b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             ระดับ 2  จำนวน  150 บาท </a:t>
            </a:r>
            <a:b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             ระดับ 3  จำนวน  200 บาท </a:t>
            </a:r>
            <a:b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         2. หน่วยงานภาครัฐและเอกชนอื่นที่ได้รับอนุญาตเป็นศูนย์ทดสอบมาตรฐานฝีมือแรงงา</a:t>
            </a:r>
            <a:r>
              <a:rPr lang="th-TH" sz="18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สามารถเรียกเก็บค่าทดสอบฝีมือ ในอัตรา 500 – 2,000 บาท ในแต่ละสาขาอาชีพ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6AE86-3770-4525-93DF-C3287FB33D8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31260184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79512" y="44624"/>
            <a:ext cx="8784976" cy="936104"/>
          </a:xfrm>
          <a:prstGeom prst="roundRect">
            <a:avLst/>
          </a:prstGeom>
          <a:solidFill>
            <a:srgbClr val="FFC00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dirty="0">
                <a:solidFill>
                  <a:schemeClr val="tx1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ผู้ทดสอบมาตรฐานฝีมือแรงงาน</a:t>
            </a:r>
          </a:p>
          <a:p>
            <a:pPr algn="ctr"/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ผู้ทำหน้าที่ทดสอบมาตรฐานฝีมือแรงงานให้แก่ผู้เข้ารับการทดสอบมาตรฐานฝีมือแรงงาน (กรรมการทดสอบ)</a:t>
            </a:r>
            <a:endParaRPr lang="en-US" sz="2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07504" y="1221323"/>
            <a:ext cx="4464496" cy="5376029"/>
          </a:xfrm>
          <a:prstGeom prst="roundRect">
            <a:avLst>
              <a:gd name="adj" fmla="val 2660"/>
            </a:avLst>
          </a:prstGeom>
          <a:solidFill>
            <a:srgbClr val="CCFFCC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คุณสมบัติ ผู้ทดสอบมาตรฐานฝีมือแรงงาน</a:t>
            </a:r>
          </a:p>
          <a:p>
            <a:pPr marL="231775" indent="-231775">
              <a:buAutoNum type="arabicPeriod"/>
            </a:pP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เป็นข้าราชการ ลูกจ้างประจำ หรือพนักงานราชการ</a:t>
            </a:r>
            <a:r>
              <a:rPr lang="th-TH" sz="2400" b="1" i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ตำแหน่งครูฝึกฝีมือแรงงานของกรมพัฒนาฝีมือแรงงาน 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ที่รับผิดชอบในสาขาอาชีพที่จะเป็นผู้ทดสอบมาตรฐานฝีมือแรงงาน</a:t>
            </a:r>
          </a:p>
          <a:p>
            <a:pPr marL="231775" indent="-231775">
              <a:buAutoNum type="arabicPeriod"/>
            </a:pPr>
            <a:r>
              <a:rPr lang="th-TH" sz="2400" b="1" i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เป็นผู้ทรงคุณวุฒิ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จากภาครัฐหรือภาคเอกชน</a:t>
            </a:r>
            <a:r>
              <a:rPr lang="th-TH" sz="2400" b="1" i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ซึ่งมีใบประกอบวิชาขีพ 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</a:t>
            </a:r>
            <a:r>
              <a:rPr lang="th-TH" sz="2400" b="1" i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ผู้ที่มีความรู้ระดับอนุปริญญาทั่วไป 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</a:t>
            </a:r>
            <a:r>
              <a:rPr lang="th-TH" sz="2400" b="1" i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ผู้ได้รับวุฒิบัตรหรือหนังสือรับรองมาตรฐานฝีมือแรงงานแห่งชาติตั้งแต่ระดับ 1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ขึ้นไปในสาขาอาชีพที่จะเป็นผู้ทดสอบมาตรฐานฝีมือแรงงาน หรือ</a:t>
            </a:r>
          </a:p>
          <a:p>
            <a:pPr marL="231775" indent="-231775">
              <a:buAutoNum type="arabicPeriod"/>
            </a:pP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เป็นอนุกรรมการกำหนดมาตรฐานฝีมือแรงงานแห่งชาติในสาขาอาชีพที่เป็นผู้ทดสอบมาตรฐานฝีมือแรงงาน</a:t>
            </a:r>
            <a:endParaRPr lang="en-US" sz="2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716016" y="1268760"/>
            <a:ext cx="4248472" cy="1080120"/>
          </a:xfrm>
          <a:prstGeom prst="roundRect">
            <a:avLst>
              <a:gd name="adj" fmla="val 86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คุณสมบัติในข้อ 1 และ 2 </a:t>
            </a:r>
          </a:p>
          <a:p>
            <a:r>
              <a:rPr lang="th-TH" sz="2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ต้องผ่านการอบรมตามหลักสูตรที่เกี่ยวกับการทดสอบมาตรฐานฝีมือแห่งชาติ ซึ่งจัดโดยกรมพัฒนาฝีมือแรงงาน</a:t>
            </a:r>
            <a:endParaRPr lang="en-US" sz="20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788024" y="2708920"/>
            <a:ext cx="4176464" cy="3600400"/>
          </a:xfrm>
          <a:prstGeom prst="roundRect">
            <a:avLst>
              <a:gd name="adj" fmla="val 5782"/>
            </a:avLst>
          </a:prstGeom>
          <a:noFill/>
          <a:ln w="3492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การทดสอบมาตรฐานฝีมือแรงงานแห่งชาติ</a:t>
            </a:r>
          </a:p>
          <a:p>
            <a:pPr marL="231775" indent="-231775">
              <a:buFont typeface="Arial" panose="020B0604020202020204" pitchFamily="34" charset="0"/>
              <a:buChar char="•"/>
            </a:pPr>
            <a:r>
              <a:rPr lang="th-TH" sz="2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แต่ละครั้งต้องมีผู้ทดสอบมาตรฐานฝีมือแรงงานตั้งแต่ 3 คนขึ้นไป</a:t>
            </a:r>
          </a:p>
          <a:p>
            <a:pPr marL="231775" indent="-231775">
              <a:buFont typeface="Arial" panose="020B0604020202020204" pitchFamily="34" charset="0"/>
              <a:buChar char="•"/>
            </a:pPr>
            <a:r>
              <a:rPr lang="th-TH" sz="2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ต้องประกอบด้วยผู้ทดสอบมาตรฐานฝีมือแรงงานในข้อ 1 หรือ ข้อ 2 อย่างน้อย 1 คน</a:t>
            </a:r>
            <a:endParaRPr lang="en-US" sz="2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6AE86-3770-4525-93DF-C3287FB33D8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11566816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23528" y="188640"/>
            <a:ext cx="3603217" cy="1080120"/>
          </a:xfrm>
          <a:prstGeom prst="roundRect">
            <a:avLst/>
          </a:prstGeom>
          <a:solidFill>
            <a:srgbClr val="CC00CC">
              <a:alpha val="94000"/>
            </a:srgbClr>
          </a:solidFill>
          <a:effectLst>
            <a:glow>
              <a:schemeClr val="accent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effectLst>
                  <a:glow rad="317500">
                    <a:schemeClr val="accent2">
                      <a:alpha val="40000"/>
                    </a:scheme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เครื่องหมายมาตรฐานฝีมือแรงงานแห่งชาติ</a:t>
            </a:r>
            <a:endParaRPr lang="en-US" b="1" dirty="0">
              <a:solidFill>
                <a:schemeClr val="bg1"/>
              </a:solidFill>
              <a:effectLst>
                <a:glow rad="317500">
                  <a:schemeClr val="accent2">
                    <a:alpha val="40000"/>
                  </a:schemeClr>
                </a:glo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424" y="1772816"/>
            <a:ext cx="3307552" cy="4545521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6AE86-3770-4525-93DF-C3287FB33D8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12"/>
          <a:stretch/>
        </p:blipFill>
        <p:spPr>
          <a:xfrm>
            <a:off x="3995936" y="-13110"/>
            <a:ext cx="5110940" cy="687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2650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211960" y="188640"/>
            <a:ext cx="4752528" cy="1080120"/>
          </a:xfrm>
          <a:prstGeom prst="roundRect">
            <a:avLst/>
          </a:prstGeom>
          <a:solidFill>
            <a:srgbClr val="CC00CC">
              <a:alpha val="94000"/>
            </a:srgbClr>
          </a:solidFill>
          <a:effectLst>
            <a:glow>
              <a:schemeClr val="accent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effectLst>
                  <a:glow rad="317500">
                    <a:schemeClr val="accent2">
                      <a:alpha val="40000"/>
                    </a:scheme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เครื่องหมายมาตรฐานฝีมือแรงงานแห่งชาติ</a:t>
            </a:r>
            <a:endParaRPr lang="en-US" b="1" dirty="0">
              <a:solidFill>
                <a:schemeClr val="bg1"/>
              </a:solidFill>
              <a:effectLst>
                <a:glow rad="317500">
                  <a:schemeClr val="accent2">
                    <a:alpha val="40000"/>
                  </a:schemeClr>
                </a:glo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2750" y="2643344"/>
            <a:ext cx="8533726" cy="403187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31775" indent="-231775">
              <a:buAutoNum type="arabicPeriod"/>
            </a:pPr>
            <a:r>
              <a:rPr lang="th-TH" sz="3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จดทะเบียนประกอบการค้า เปิดดำเนินกิจการที่สามารถตรวจสอบได้ทุกเวลา</a:t>
            </a:r>
          </a:p>
          <a:p>
            <a:pPr marL="231775" indent="-231775">
              <a:buAutoNum type="arabicPeriod"/>
            </a:pPr>
            <a:r>
              <a:rPr lang="th-TH" sz="3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มีความเหมาะสมและ ปลอดภัยต่อการปฏิบัติงาน</a:t>
            </a:r>
          </a:p>
          <a:p>
            <a:pPr marL="231775" indent="-231775">
              <a:buAutoNum type="arabicPeriod"/>
            </a:pPr>
            <a:r>
              <a:rPr lang="th-TH" sz="3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ใช้เครื่องมือ เครื่องจักรและอุปกรณ์การทำงานอย่างเหมาะสม</a:t>
            </a:r>
          </a:p>
          <a:p>
            <a:pPr marL="231775" indent="-231775">
              <a:buAutoNum type="arabicPeriod"/>
            </a:pPr>
            <a:r>
              <a:rPr lang="th-TH" sz="3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วิธีและขั้นตอนการทำงานถูกต้องตามหลักวิชาการ</a:t>
            </a:r>
          </a:p>
          <a:p>
            <a:pPr marL="231775" indent="-231775">
              <a:buAutoNum type="arabicPeriod"/>
            </a:pPr>
            <a:r>
              <a:rPr lang="th-TH" sz="3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พนักงานในสายการผลิตหรือบริการผ่านการทดสอบมาตรฐานฝีมือแรงงานแห่งชาติ ไม่น้อยกว่าร้อยละ 10</a:t>
            </a:r>
          </a:p>
          <a:p>
            <a:pPr marL="231775" indent="-231775">
              <a:buAutoNum type="arabicPeriod"/>
            </a:pPr>
            <a:r>
              <a:rPr lang="th-TH" sz="3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ต้องแสดงเครื่องหมายไว้ในที่เปิดเผยและเห็นได้ง่าย ณ สถานประกอบกิจการ</a:t>
            </a:r>
          </a:p>
          <a:p>
            <a:pPr marL="231775" indent="-231775">
              <a:buAutoNum type="arabicPeriod"/>
            </a:pPr>
            <a:r>
              <a:rPr lang="th-TH" sz="3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พร้อมให้เจ้าหน้าที่ตรวจสอบการปฏิบัติตามเกณฑ์ที่กำหนด</a:t>
            </a:r>
            <a:endParaRPr lang="en-US" sz="3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87524" y="1916832"/>
            <a:ext cx="8568952" cy="6469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lvl="0" algn="ctr"/>
            <a:r>
              <a:rPr lang="th-TH" sz="3200" b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หลักเกณฑ์การขออนุญาตติดตั้งเครื่องหมายมาตรฐาน ฝีมือแรงงาน</a:t>
            </a:r>
            <a:endParaRPr lang="th-TH" sz="3200" b="1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26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37" y="128480"/>
            <a:ext cx="2166110" cy="1565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à¸à¸¥à¸à¸²à¸£à¸à¹à¸à¸«à¸²à¸£à¸¹à¸à¸ à¸²à¸à¸ªà¸³à¸«à¸£à¸±à¸ à¹à¸à¸£à¸·à¹à¸­à¸à¸«à¸¡à¸²à¸¢à¸¡à¸²à¸à¸£à¸à¸²à¸à¸à¸µà¸¡à¸·à¸­à¹à¸£à¸à¸à¸²à¸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96466"/>
            <a:ext cx="1220192" cy="1676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6AE86-3770-4525-93DF-C3287FB33D8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31776308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ounded Rectangle 52"/>
          <p:cNvSpPr/>
          <p:nvPr/>
        </p:nvSpPr>
        <p:spPr>
          <a:xfrm>
            <a:off x="35496" y="692696"/>
            <a:ext cx="9036496" cy="6093296"/>
          </a:xfrm>
          <a:prstGeom prst="roundRect">
            <a:avLst>
              <a:gd name="adj" fmla="val 332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35496" y="44624"/>
            <a:ext cx="9036496" cy="7200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th-TH" sz="3200" b="1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กระบวนการ การขอเครื่องหมายมาตรฐานฝีมือแรงงาน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11745" y="1052736"/>
            <a:ext cx="228745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ยื่นคำขอเครื่องหมาย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0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มาตรฐานฝีมือแรงงาน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" name="Snip Single Corner Rectangle 3"/>
          <p:cNvSpPr/>
          <p:nvPr/>
        </p:nvSpPr>
        <p:spPr>
          <a:xfrm>
            <a:off x="332701" y="1854650"/>
            <a:ext cx="2007051" cy="1124060"/>
          </a:xfrm>
          <a:prstGeom prst="snip1Rect">
            <a:avLst/>
          </a:prstGeom>
          <a:noFill/>
          <a:ln w="28575">
            <a:solidFill>
              <a:srgbClr val="0033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Oval 5"/>
          <p:cNvSpPr/>
          <p:nvPr/>
        </p:nvSpPr>
        <p:spPr>
          <a:xfrm>
            <a:off x="2915816" y="1052736"/>
            <a:ext cx="1861638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สถาบัน/สำนักงานพัฒนาฝีมือแรงงาน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รับเรื่อง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48064" y="1150403"/>
            <a:ext cx="1800200" cy="8640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ตรวจสอบเอกสารหลักฐาน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2555776" y="1448780"/>
            <a:ext cx="576064" cy="0"/>
          </a:xfrm>
          <a:prstGeom prst="straightConnector1">
            <a:avLst/>
          </a:prstGeom>
          <a:ln w="539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572000" y="1448780"/>
            <a:ext cx="576064" cy="0"/>
          </a:xfrm>
          <a:prstGeom prst="straightConnector1">
            <a:avLst/>
          </a:prstGeom>
          <a:ln w="539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lowchart: Decision 14"/>
          <p:cNvSpPr/>
          <p:nvPr/>
        </p:nvSpPr>
        <p:spPr>
          <a:xfrm>
            <a:off x="5148064" y="2267387"/>
            <a:ext cx="1800200" cy="864097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ผลการตรวจ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20" name="Straight Arrow Connector 19"/>
          <p:cNvCxnSpPr>
            <a:stCxn id="7" idx="2"/>
            <a:endCxn id="15" idx="0"/>
          </p:cNvCxnSpPr>
          <p:nvPr/>
        </p:nvCxnSpPr>
        <p:spPr>
          <a:xfrm>
            <a:off x="6048164" y="2014498"/>
            <a:ext cx="0" cy="252889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088172" y="3573016"/>
            <a:ext cx="1584176" cy="838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แจ้งคณะทำงาน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ตรวจคุณสมบัติฯ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>
            <a:off x="2382973" y="2708920"/>
            <a:ext cx="273425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2411760" y="1822250"/>
            <a:ext cx="0" cy="89027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6128837" y="297871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ถูกต้อง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345064" y="2299787"/>
            <a:ext cx="1204685" cy="470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ไม่ถูกต้อง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42" name="Straight Arrow Connector 41"/>
          <p:cNvCxnSpPr>
            <a:endCxn id="23" idx="0"/>
          </p:cNvCxnSpPr>
          <p:nvPr/>
        </p:nvCxnSpPr>
        <p:spPr>
          <a:xfrm>
            <a:off x="4880260" y="3356992"/>
            <a:ext cx="0" cy="216024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4088172" y="4581128"/>
            <a:ext cx="1584176" cy="838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ตรวจความพร้อมของคุณสมบัติ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6964496" y="3619365"/>
            <a:ext cx="180020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นัดหมายผู้ขออุญาตเพื่อตรวจคุณสมบัติฯ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7864596" y="3356992"/>
            <a:ext cx="9297" cy="287805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4883742" y="3356992"/>
            <a:ext cx="298085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lowchart: Decision 53"/>
          <p:cNvSpPr/>
          <p:nvPr/>
        </p:nvSpPr>
        <p:spPr>
          <a:xfrm>
            <a:off x="3980160" y="5589240"/>
            <a:ext cx="1800200" cy="864097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ผลตรวจ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62" name="Straight Connector 61"/>
          <p:cNvCxnSpPr>
            <a:stCxn id="15" idx="2"/>
          </p:cNvCxnSpPr>
          <p:nvPr/>
        </p:nvCxnSpPr>
        <p:spPr>
          <a:xfrm>
            <a:off x="6048164" y="3131484"/>
            <a:ext cx="0" cy="22550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>
            <a:off x="4860032" y="4365104"/>
            <a:ext cx="0" cy="216024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5958542" y="5661248"/>
            <a:ext cx="1204685" cy="470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ไม่ผ่าน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329475" y="560263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ผ่าน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71" name="Straight Arrow Connector 70"/>
          <p:cNvCxnSpPr/>
          <p:nvPr/>
        </p:nvCxnSpPr>
        <p:spPr>
          <a:xfrm>
            <a:off x="4860032" y="5418750"/>
            <a:ext cx="0" cy="252889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2987824" y="6021288"/>
            <a:ext cx="9923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angle 73"/>
          <p:cNvSpPr/>
          <p:nvPr/>
        </p:nvSpPr>
        <p:spPr>
          <a:xfrm>
            <a:off x="899592" y="5587732"/>
            <a:ext cx="2081877" cy="838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มอบเครื่องหมายมาตรฐานฝีมือแรงงาน แก่ สปก.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79" name="Group 78"/>
          <p:cNvGrpSpPr/>
          <p:nvPr/>
        </p:nvGrpSpPr>
        <p:grpSpPr>
          <a:xfrm>
            <a:off x="145453" y="922237"/>
            <a:ext cx="409171" cy="432048"/>
            <a:chOff x="3772980" y="1173172"/>
            <a:chExt cx="1260472" cy="1325564"/>
          </a:xfrm>
        </p:grpSpPr>
        <p:sp>
          <p:nvSpPr>
            <p:cNvPr id="80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gradFill rotWithShape="0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path path="rect">
                <a:fillToRect r="100000" b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th-TH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Fah kwang" pitchFamily="2" charset="-34"/>
                  <a:ea typeface="맑은 고딕" panose="020B0503020000020004" pitchFamily="34" charset="-127"/>
                  <a:cs typeface="TH Fah kwang" pitchFamily="2" charset="-34"/>
                </a:rPr>
                <a:t>1</a:t>
              </a:r>
              <a:endPara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Fah kwang" pitchFamily="2" charset="-34"/>
                <a:ea typeface="맑은 고딕" panose="020B0503020000020004" pitchFamily="34" charset="-127"/>
                <a:cs typeface="TH Fah kwang" pitchFamily="2" charset="-34"/>
              </a:endParaRPr>
            </a:p>
          </p:txBody>
        </p:sp>
        <p:pic>
          <p:nvPicPr>
            <p:cNvPr id="81" name="Picture 91" descr="볼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2980" y="1173172"/>
              <a:ext cx="1260472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2" name="Group 81"/>
          <p:cNvGrpSpPr/>
          <p:nvPr/>
        </p:nvGrpSpPr>
        <p:grpSpPr>
          <a:xfrm>
            <a:off x="3749419" y="4424849"/>
            <a:ext cx="473425" cy="494672"/>
            <a:chOff x="3862092" y="1219369"/>
            <a:chExt cx="1274418" cy="1325564"/>
          </a:xfrm>
        </p:grpSpPr>
        <p:sp>
          <p:nvSpPr>
            <p:cNvPr id="83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gradFill rotWithShape="0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path path="rect">
                <a:fillToRect r="100000" b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th-TH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Fah kwang" pitchFamily="2" charset="-34"/>
                  <a:ea typeface="맑은 고딕" panose="020B0503020000020004" pitchFamily="34" charset="-127"/>
                  <a:cs typeface="TH Fah kwang" pitchFamily="2" charset="-34"/>
                </a:rPr>
                <a:t>5</a:t>
              </a:r>
              <a:endPara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Fah kwang" pitchFamily="2" charset="-34"/>
                <a:ea typeface="맑은 고딕" panose="020B0503020000020004" pitchFamily="34" charset="-127"/>
                <a:cs typeface="TH Fah kwang" pitchFamily="2" charset="-34"/>
              </a:endParaRPr>
            </a:p>
          </p:txBody>
        </p:sp>
        <p:pic>
          <p:nvPicPr>
            <p:cNvPr id="84" name="Picture 91" descr="볼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037" y="1219369"/>
              <a:ext cx="1260473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5" name="Group 84"/>
          <p:cNvGrpSpPr/>
          <p:nvPr/>
        </p:nvGrpSpPr>
        <p:grpSpPr>
          <a:xfrm>
            <a:off x="2719566" y="5371708"/>
            <a:ext cx="475605" cy="409216"/>
            <a:chOff x="3826040" y="1173172"/>
            <a:chExt cx="1260472" cy="1325564"/>
          </a:xfrm>
        </p:grpSpPr>
        <p:sp>
          <p:nvSpPr>
            <p:cNvPr id="86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gradFill rotWithShape="0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path path="rect">
                <a:fillToRect r="100000" b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th-TH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Fah kwang" pitchFamily="2" charset="-34"/>
                  <a:ea typeface="맑은 고딕" panose="020B0503020000020004" pitchFamily="34" charset="-127"/>
                  <a:cs typeface="TH Fah kwang" pitchFamily="2" charset="-34"/>
                </a:rPr>
                <a:t>6</a:t>
              </a:r>
              <a:endPara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Fah kwang" pitchFamily="2" charset="-34"/>
                <a:ea typeface="맑은 고딕" panose="020B0503020000020004" pitchFamily="34" charset="-127"/>
                <a:cs typeface="TH Fah kwang" pitchFamily="2" charset="-34"/>
              </a:endParaRPr>
            </a:p>
          </p:txBody>
        </p:sp>
        <p:pic>
          <p:nvPicPr>
            <p:cNvPr id="87" name="Picture 91" descr="볼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6040" y="1173172"/>
              <a:ext cx="1260472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8" name="Group 87"/>
          <p:cNvGrpSpPr/>
          <p:nvPr/>
        </p:nvGrpSpPr>
        <p:grpSpPr>
          <a:xfrm>
            <a:off x="3051944" y="941529"/>
            <a:ext cx="432048" cy="453653"/>
            <a:chOff x="3829592" y="1142118"/>
            <a:chExt cx="1260473" cy="1325564"/>
          </a:xfrm>
        </p:grpSpPr>
        <p:sp>
          <p:nvSpPr>
            <p:cNvPr id="89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gradFill rotWithShape="0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path path="rect">
                <a:fillToRect r="100000" b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th-TH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Fah kwang" pitchFamily="2" charset="-34"/>
                  <a:ea typeface="맑은 고딕" panose="020B0503020000020004" pitchFamily="34" charset="-127"/>
                  <a:cs typeface="TH Fah kwang" pitchFamily="2" charset="-34"/>
                </a:rPr>
                <a:t>2</a:t>
              </a:r>
              <a:endPara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Fah kwang" pitchFamily="2" charset="-34"/>
                <a:ea typeface="맑은 고딕" panose="020B0503020000020004" pitchFamily="34" charset="-127"/>
                <a:cs typeface="TH Fah kwang" pitchFamily="2" charset="-34"/>
              </a:endParaRPr>
            </a:p>
          </p:txBody>
        </p:sp>
        <p:pic>
          <p:nvPicPr>
            <p:cNvPr id="90" name="Picture 91" descr="볼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9592" y="1142118"/>
              <a:ext cx="1260473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1" name="Group 90"/>
          <p:cNvGrpSpPr/>
          <p:nvPr/>
        </p:nvGrpSpPr>
        <p:grpSpPr>
          <a:xfrm>
            <a:off x="6706516" y="983893"/>
            <a:ext cx="436414" cy="425718"/>
            <a:chOff x="3766844" y="1173172"/>
            <a:chExt cx="1260473" cy="1325564"/>
          </a:xfrm>
        </p:grpSpPr>
        <p:sp>
          <p:nvSpPr>
            <p:cNvPr id="92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gradFill rotWithShape="0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path path="rect">
                <a:fillToRect r="100000" b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th-TH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Fah kwang" pitchFamily="2" charset="-34"/>
                  <a:ea typeface="맑은 고딕" panose="020B0503020000020004" pitchFamily="34" charset="-127"/>
                  <a:cs typeface="TH Fah kwang" pitchFamily="2" charset="-34"/>
                </a:rPr>
                <a:t>3</a:t>
              </a:r>
              <a:endPara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Fah kwang" pitchFamily="2" charset="-34"/>
                <a:ea typeface="맑은 고딕" panose="020B0503020000020004" pitchFamily="34" charset="-127"/>
                <a:cs typeface="TH Fah kwang" pitchFamily="2" charset="-34"/>
              </a:endParaRPr>
            </a:p>
          </p:txBody>
        </p:sp>
        <p:pic>
          <p:nvPicPr>
            <p:cNvPr id="93" name="Picture 91" descr="볼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6844" y="1173172"/>
              <a:ext cx="1260473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4" name="Group 93"/>
          <p:cNvGrpSpPr/>
          <p:nvPr/>
        </p:nvGrpSpPr>
        <p:grpSpPr>
          <a:xfrm>
            <a:off x="3723190" y="3401675"/>
            <a:ext cx="532534" cy="446627"/>
            <a:chOff x="3862092" y="1207564"/>
            <a:chExt cx="1260472" cy="1325564"/>
          </a:xfrm>
        </p:grpSpPr>
        <p:sp>
          <p:nvSpPr>
            <p:cNvPr id="95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gradFill rotWithShape="0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path path="rect">
                <a:fillToRect r="100000" b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th-TH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Fah kwang" pitchFamily="2" charset="-34"/>
                  <a:ea typeface="맑은 고딕" panose="020B0503020000020004" pitchFamily="34" charset="-127"/>
                  <a:cs typeface="TH Fah kwang" pitchFamily="2" charset="-34"/>
                </a:rPr>
                <a:t>4</a:t>
              </a:r>
              <a:endPara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Fah kwang" pitchFamily="2" charset="-34"/>
                <a:ea typeface="맑은 고딕" panose="020B0503020000020004" pitchFamily="34" charset="-127"/>
                <a:cs typeface="TH Fah kwang" pitchFamily="2" charset="-34"/>
              </a:endParaRPr>
            </a:p>
          </p:txBody>
        </p:sp>
        <p:pic>
          <p:nvPicPr>
            <p:cNvPr id="96" name="Picture 91" descr="볼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2092" y="1207564"/>
              <a:ext cx="1260472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7" name="Group 96"/>
          <p:cNvGrpSpPr/>
          <p:nvPr/>
        </p:nvGrpSpPr>
        <p:grpSpPr>
          <a:xfrm>
            <a:off x="6588224" y="3440375"/>
            <a:ext cx="532534" cy="446627"/>
            <a:chOff x="3862092" y="1207564"/>
            <a:chExt cx="1260472" cy="1325564"/>
          </a:xfrm>
        </p:grpSpPr>
        <p:sp>
          <p:nvSpPr>
            <p:cNvPr id="98" name="Oval 53"/>
            <p:cNvSpPr>
              <a:spLocks noChangeArrowheads="1"/>
            </p:cNvSpPr>
            <p:nvPr/>
          </p:nvSpPr>
          <p:spPr bwMode="auto">
            <a:xfrm>
              <a:off x="3862092" y="1279532"/>
              <a:ext cx="1165225" cy="1165225"/>
            </a:xfrm>
            <a:prstGeom prst="ellipse">
              <a:avLst/>
            </a:prstGeom>
            <a:gradFill rotWithShape="0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path path="rect">
                <a:fillToRect r="100000" b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th-TH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Fah kwang" pitchFamily="2" charset="-34"/>
                  <a:ea typeface="맑은 고딕" panose="020B0503020000020004" pitchFamily="34" charset="-127"/>
                  <a:cs typeface="TH Fah kwang" pitchFamily="2" charset="-34"/>
                </a:rPr>
                <a:t>4</a:t>
              </a:r>
              <a:endPara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Fah kwang" pitchFamily="2" charset="-34"/>
                <a:ea typeface="맑은 고딕" panose="020B0503020000020004" pitchFamily="34" charset="-127"/>
                <a:cs typeface="TH Fah kwang" pitchFamily="2" charset="-34"/>
              </a:endParaRPr>
            </a:p>
          </p:txBody>
        </p:sp>
        <p:pic>
          <p:nvPicPr>
            <p:cNvPr id="99" name="Picture 91" descr="볼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2092" y="1207564"/>
              <a:ext cx="1260472" cy="1325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0" name="Rounded Rectangle 99"/>
          <p:cNvSpPr/>
          <p:nvPr/>
        </p:nvSpPr>
        <p:spPr>
          <a:xfrm>
            <a:off x="5757541" y="4534086"/>
            <a:ext cx="2846908" cy="1068550"/>
          </a:xfrm>
          <a:prstGeom prst="round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74625" indent="-174625">
              <a:buFontTx/>
              <a:buAutoNum type="arabicPeriod"/>
            </a:pPr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ผู้ผ่านการทดสอบมาตรฐาน และหลักฐาน</a:t>
            </a:r>
            <a:endParaRPr lang="en-US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74625" marR="0" lvl="0" indent="-1746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หลักฐานของนิติบุคคล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74625" marR="0" lvl="0" indent="-1746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สถานที่  ความปลอดภัย</a:t>
            </a:r>
          </a:p>
          <a:p>
            <a:pPr marL="174625" marR="0" lvl="0" indent="-1746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เครื่องจักร เครื่องมือ อุปกรณ์</a:t>
            </a:r>
          </a:p>
        </p:txBody>
      </p:sp>
      <p:sp>
        <p:nvSpPr>
          <p:cNvPr id="103" name="Snip Single Corner Rectangle 102"/>
          <p:cNvSpPr/>
          <p:nvPr/>
        </p:nvSpPr>
        <p:spPr>
          <a:xfrm>
            <a:off x="260693" y="1975323"/>
            <a:ext cx="2007051" cy="1124060"/>
          </a:xfrm>
          <a:prstGeom prst="snip1Rect">
            <a:avLst/>
          </a:prstGeom>
          <a:solidFill>
            <a:srgbClr val="CCFFCC"/>
          </a:solidFill>
          <a:ln w="28575">
            <a:solidFill>
              <a:srgbClr val="0033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เอกสารหลักฐาน ผู้ขอ/นิติบุคคล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แบบ มฐ.1 คำขอจัดตั้ง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แบบ มฐ.2 สาขาขอทดสอบ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แบบ มฐ.3 รายชื่อผู้ทดสอบ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5" name="Snip Single Corner Rectangle 104"/>
          <p:cNvSpPr/>
          <p:nvPr/>
        </p:nvSpPr>
        <p:spPr>
          <a:xfrm>
            <a:off x="188685" y="2088916"/>
            <a:ext cx="2007051" cy="1124060"/>
          </a:xfrm>
          <a:prstGeom prst="snip1Rect">
            <a:avLst/>
          </a:prstGeom>
          <a:solidFill>
            <a:srgbClr val="CCFFCC"/>
          </a:solidFill>
          <a:ln w="28575">
            <a:solidFill>
              <a:srgbClr val="0033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เอกสารหลักฐาน ผู้ขอ/นิติบุคคล</a:t>
            </a:r>
          </a:p>
          <a:p>
            <a:pPr lvl="0"/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แบบ</a:t>
            </a:r>
            <a:r>
              <a:rPr kumimoji="0" lang="th-TH" sz="160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มฐ 9 </a:t>
            </a:r>
            <a:r>
              <a:rPr kumimoji="0" lang="en-US" sz="160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คำขอออกเครื่อง</a:t>
            </a:r>
          </a:p>
          <a:p>
            <a:pPr lvl="0"/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หมายมาตรฐานฝีมือแรงงานให้แก่สถานประกอบกิจการ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899592" y="6453337"/>
            <a:ext cx="28235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ภายในไม่เกิน 30 วันนับแต่วันขอรับคำขอ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07" name="Straight Arrow Connector 106"/>
          <p:cNvCxnSpPr/>
          <p:nvPr/>
        </p:nvCxnSpPr>
        <p:spPr>
          <a:xfrm>
            <a:off x="5757541" y="6064301"/>
            <a:ext cx="979245" cy="0"/>
          </a:xfrm>
          <a:prstGeom prst="straightConnector1">
            <a:avLst/>
          </a:prstGeom>
          <a:ln w="539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Rectangle 108"/>
          <p:cNvSpPr/>
          <p:nvPr/>
        </p:nvSpPr>
        <p:spPr>
          <a:xfrm>
            <a:off x="6832955" y="5661248"/>
            <a:ext cx="1771494" cy="838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หนังสือแจ้ง พร้อมเหตุผล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6AE86-3770-4525-93DF-C3287FB33D8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86471268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Single Corner Rectangle 3"/>
          <p:cNvSpPr/>
          <p:nvPr/>
        </p:nvSpPr>
        <p:spPr>
          <a:xfrm>
            <a:off x="182880" y="1124744"/>
            <a:ext cx="8798094" cy="5252680"/>
          </a:xfrm>
          <a:prstGeom prst="snip1Rect">
            <a:avLst/>
          </a:prstGeom>
          <a:ln w="34925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txBody>
          <a:bodyPr wrap="square" tIns="0" rIns="0" bIns="0">
            <a:spAutoFit/>
          </a:bodyPr>
          <a:lstStyle/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สำเนาหนังสือรับรองการจดทะเบียนนิติบุคคล</a:t>
            </a: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2. สำเนาบัตรประจำตัวประชาชนและสำเนาทะเบียนบ้านของผู้ยื่นคำขอ</a:t>
            </a: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3. หนังสือมอบอำนาจพร้อมสำเนาบัตรประจำตัวประชาชนของผู้มอบอำนาจ</a:t>
            </a: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(ในกรณีที่มีการมอบอำนาจ)</a:t>
            </a: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4. สำเนาหนังสือรับรองมาตรฐานฝีมือแรงงานแห่งชาติและสำเนาบัตรประจำตัว</a:t>
            </a: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ประชาชนของพนักงานผู้ผ่านการทดสอบมาตรฐานฝีมือแรงงานแห่งชาติ</a:t>
            </a: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5. หลักฐานแสดงการจ้างงานของพนักงานผู้ผ่านการทดสอบมาตรฐานฝีมือแรงงาน</a:t>
            </a: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แห่งชาติ</a:t>
            </a: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6. แผนที่ตั้งของสถานประกอบกิจการ พร้อมภาพถ่ายภายในสถานประกอบกิจการเพื่อ</a:t>
            </a: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ประกอบการพิจารณา</a:t>
            </a: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7. แบบคำขอเครื่องหมายมาตรฐานฝีมือแรงงาน(มฐ.9)   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38402" y="188640"/>
            <a:ext cx="8628001" cy="64698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เอกสารหลักฐานที่ใช้ในการยื่นคำขอเครื่องหมายมาตรฐานฝีมือแรงงาน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6AE86-3770-4525-93DF-C3287FB33D8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41725850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277813"/>
            <a:ext cx="8229600" cy="113982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457153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914305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1371458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182861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marL="838200" indent="-838200" eaLnBrk="1" hangingPunct="1">
              <a:defRPr/>
            </a:pPr>
            <a:r>
              <a:rPr lang="th-TH" altLang="th-TH" sz="2800" b="1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ประโยชน์ของ </a:t>
            </a:r>
            <a:r>
              <a:rPr lang="en-US" altLang="th-TH" sz="2800" b="1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: </a:t>
            </a:r>
            <a:r>
              <a:rPr lang="th-TH" altLang="th-TH" sz="2800" b="1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เครื่องหมายมาตรฐานฝีมือแรงงาน</a:t>
            </a:r>
            <a:br>
              <a:rPr lang="th-TH" altLang="th-TH" sz="2800" b="1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</a:br>
            <a:endParaRPr lang="th-TH" altLang="th-TH" sz="2800" b="1" dirty="0">
              <a:solidFill>
                <a:srgbClr val="FFFF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28" y="1624837"/>
            <a:ext cx="84969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Courier New" panose="02070309020205020404" pitchFamily="49" charset="0"/>
              <a:buChar char="o"/>
            </a:pPr>
            <a:r>
              <a:rPr lang="th-TH" sz="3200" b="1" dirty="0">
                <a:solidFill>
                  <a:srgbClr val="6666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ความเชื่อมั่นให้แก่ผู้บริโภคว่าจะได้รับสินค้าและบริการที่มีคุณภาพ มาตรฐาน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th-TH" sz="3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จ้างแรงงานที่มีมาตรฐานฝีมือในการผลิตสินค้าและการให้บริการที่เพียงพอ</a:t>
            </a:r>
            <a:endParaRPr lang="th-TH" sz="3200" b="1" dirty="0">
              <a:solidFill>
                <a:srgbClr val="666666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th-TH" sz="3200" b="1" dirty="0">
                <a:solidFill>
                  <a:srgbClr val="6666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ระหนักถึงความสำคัญในการแสวงหาแรงงานฝีมือที่ได้มาตรฐานอยู่ในสายการผลิตและบริการในจำนวนที่เหมาะสมเพิ่ม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th-TH" sz="3200" b="1" dirty="0">
                <a:solidFill>
                  <a:srgbClr val="6666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ลดความเสี่ยงที่จะได้รับอันตรายจากการทำงาน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th-TH" sz="3200" b="1" dirty="0">
                <a:solidFill>
                  <a:srgbClr val="6666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ส่งเสริมให้แรงงานได้พัฒนาฝีมือตนเอง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th-TH" sz="3200" b="1" dirty="0">
                <a:solidFill>
                  <a:srgbClr val="6666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แรงงานทราบ ระดับทักษะฝีมือของตน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A57447-01D1-4520-A86B-98860041387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052108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971599" y="5589240"/>
            <a:ext cx="7272809" cy="1149633"/>
            <a:chOff x="611559" y="5589240"/>
            <a:chExt cx="7272809" cy="1149633"/>
          </a:xfrm>
        </p:grpSpPr>
        <p:sp>
          <p:nvSpPr>
            <p:cNvPr id="3" name="Rounded Rectangle 2"/>
            <p:cNvSpPr/>
            <p:nvPr/>
          </p:nvSpPr>
          <p:spPr>
            <a:xfrm>
              <a:off x="611559" y="5589240"/>
              <a:ext cx="7272809" cy="36004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ฐานราก การทำงาน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: 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องค์กรทรงประสิทธิภาพ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>
              <a:off x="611560" y="6023784"/>
              <a:ext cx="984969" cy="715089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pPr marL="0" marR="0" lvl="0" indent="0" algn="ct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ผู้บริหารมืออาชีพ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1714823" y="6023784"/>
              <a:ext cx="984969" cy="715089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pPr marL="0" marR="0" lvl="0" indent="0" algn="ct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บุคลากรสามารถสูง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2794943" y="6023784"/>
              <a:ext cx="984969" cy="715089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pPr marL="0" marR="0" lvl="0" indent="0" algn="ct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การพัฒนาบุคลากร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5171207" y="6023784"/>
              <a:ext cx="984969" cy="715089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pPr marL="0" marR="0" lvl="0" indent="0" algn="ct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ระบบการทำงาน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6588224" y="6023784"/>
              <a:ext cx="1296144" cy="715089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pPr marL="0" marR="0" lvl="0" indent="0" algn="ct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ระบบสารสนเทศ การสื่สาร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4091087" y="6023783"/>
              <a:ext cx="984969" cy="715089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pPr marL="0" marR="0" lvl="0" indent="0" algn="ct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ระบบการบริการงาน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</p:grpSp>
      <p:sp>
        <p:nvSpPr>
          <p:cNvPr id="44" name="Rectangle 43"/>
          <p:cNvSpPr/>
          <p:nvPr/>
        </p:nvSpPr>
        <p:spPr>
          <a:xfrm>
            <a:off x="1124344" y="44624"/>
            <a:ext cx="6976048" cy="79208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gray">
          <a:xfrm>
            <a:off x="1475656" y="118021"/>
            <a:ext cx="1971067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D16349">
                  <a:gamma/>
                  <a:shade val="46275"/>
                  <a:invGamma/>
                </a:srgbClr>
              </a:gs>
              <a:gs pos="50000">
                <a:srgbClr val="D16349"/>
              </a:gs>
              <a:gs pos="100000">
                <a:srgbClr val="D16349">
                  <a:gamma/>
                  <a:shade val="46275"/>
                  <a:invGamma/>
                </a:srgb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นโยบายรัฐ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13" name="AutoShape 4"/>
          <p:cNvSpPr>
            <a:spLocks noChangeArrowheads="1"/>
          </p:cNvSpPr>
          <p:nvPr/>
        </p:nvSpPr>
        <p:spPr bwMode="gray">
          <a:xfrm>
            <a:off x="3599123" y="118021"/>
            <a:ext cx="1971067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D16349">
                  <a:gamma/>
                  <a:shade val="46275"/>
                  <a:invGamma/>
                </a:srgbClr>
              </a:gs>
              <a:gs pos="50000">
                <a:srgbClr val="D16349"/>
              </a:gs>
              <a:gs pos="100000">
                <a:srgbClr val="D16349">
                  <a:gamma/>
                  <a:shade val="46275"/>
                  <a:invGamma/>
                </a:srgb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ภารกิจองค์กร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14" name="AutoShape 4"/>
          <p:cNvSpPr>
            <a:spLocks noChangeArrowheads="1"/>
          </p:cNvSpPr>
          <p:nvPr/>
        </p:nvSpPr>
        <p:spPr bwMode="gray">
          <a:xfrm>
            <a:off x="5761986" y="118021"/>
            <a:ext cx="1971067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D16349">
                  <a:gamma/>
                  <a:shade val="46275"/>
                  <a:invGamma/>
                </a:srgbClr>
              </a:gs>
              <a:gs pos="50000">
                <a:srgbClr val="D16349"/>
              </a:gs>
              <a:gs pos="100000">
                <a:srgbClr val="D16349">
                  <a:gamma/>
                  <a:shade val="46275"/>
                  <a:invGamma/>
                </a:srgb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บริบทแรงงาน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15" name="AutoShape 3"/>
          <p:cNvSpPr>
            <a:spLocks noChangeArrowheads="1"/>
          </p:cNvSpPr>
          <p:nvPr/>
        </p:nvSpPr>
        <p:spPr bwMode="gray">
          <a:xfrm>
            <a:off x="755576" y="4833155"/>
            <a:ext cx="7632848" cy="756085"/>
          </a:xfrm>
          <a:prstGeom prst="upArrow">
            <a:avLst>
              <a:gd name="adj1" fmla="val 56944"/>
              <a:gd name="adj2" fmla="val 50782"/>
            </a:avLst>
          </a:prstGeom>
          <a:solidFill>
            <a:srgbClr val="F8F8F8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107504" y="1012227"/>
            <a:ext cx="2364722" cy="2992837"/>
            <a:chOff x="-8925" y="1484784"/>
            <a:chExt cx="1911761" cy="3168352"/>
          </a:xfrm>
        </p:grpSpPr>
        <p:sp>
          <p:nvSpPr>
            <p:cNvPr id="16" name="Rounded Rectangle 15"/>
            <p:cNvSpPr/>
            <p:nvPr/>
          </p:nvSpPr>
          <p:spPr>
            <a:xfrm>
              <a:off x="-8925" y="1484784"/>
              <a:ext cx="1911761" cy="3168352"/>
            </a:xfrm>
            <a:prstGeom prst="roundRect">
              <a:avLst>
                <a:gd name="adj" fmla="val 7255"/>
              </a:avLst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36000" rIns="0" rtlCol="0" anchor="t" anchorCtr="0"/>
            <a:lstStyle/>
            <a:p>
              <a:pPr marR="0" lvl="0" indent="-285750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 2" pitchFamily="18" charset="2"/>
                <a:buChar char="u"/>
                <a:tabLst/>
                <a:defRPr/>
              </a:pPr>
              <a:endPara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  <a:sym typeface="Wingdings 2"/>
              </a:endParaRPr>
            </a:p>
            <a:p>
              <a:pPr marR="0" lvl="0" indent="-285750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 2" pitchFamily="18" charset="2"/>
                <a:buChar char="u"/>
                <a:tabLst/>
                <a:defRPr/>
              </a:pPr>
              <a:endPara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endParaRPr>
            </a:p>
            <a:p>
              <a:pPr marR="0" lvl="0" indent="-285750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 2" pitchFamily="18" charset="2"/>
                <a:buChar char="u"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  <a:sym typeface="Wingdings 2"/>
                </a:rPr>
                <a:t>พัฒนากำลังแรงงาน</a:t>
              </a:r>
            </a:p>
            <a:p>
              <a:pPr marL="0" marR="0" lvl="0" indent="-285750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 2" pitchFamily="18" charset="2"/>
                <a:buChar char="v"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  <a:sym typeface="Wingdings 2"/>
                </a:rPr>
                <a:t>มาตรฐานฝีมือระดับสากล  </a:t>
              </a:r>
            </a:p>
            <a:p>
              <a:pPr marL="0" marR="0" lvl="0" indent="0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  <a:sym typeface="Wingdings 2"/>
                </a:rPr>
                <a:t></a:t>
              </a:r>
              <a:r>
                <a:rPr kumimoji="0" lang="th-TH" sz="2000" b="1" i="0" u="none" strike="noStrike" kern="1200" cap="none" spc="0" normalizeH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  <a:sym typeface="Wingdings 2"/>
                </a:rPr>
                <a:t> แรงงาน</a:t>
              </a: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  <a:sym typeface="Wingdings 2"/>
                </a:rPr>
                <a:t>มีงานทำ/มีรายได้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137698" y="1621345"/>
              <a:ext cx="1512168" cy="472955"/>
            </a:xfrm>
            <a:prstGeom prst="roundRect">
              <a:avLst>
                <a:gd name="adj" fmla="val 50000"/>
              </a:avLst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กรมพัฒนาฝีมือแรงงาน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</p:grpSp>
      <p:sp>
        <p:nvSpPr>
          <p:cNvPr id="19" name="Rounded Rectangle 18"/>
          <p:cNvSpPr/>
          <p:nvPr/>
        </p:nvSpPr>
        <p:spPr>
          <a:xfrm>
            <a:off x="2567347" y="1039214"/>
            <a:ext cx="2071081" cy="578418"/>
          </a:xfrm>
          <a:prstGeom prst="roundRect">
            <a:avLst/>
          </a:prstGeom>
          <a:solidFill>
            <a:srgbClr val="CCCC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ฝึก อบรม /พัฒนา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4716016" y="947564"/>
            <a:ext cx="1959495" cy="1021556"/>
          </a:xfrm>
          <a:prstGeom prst="round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marL="285750" marR="0" lvl="0" indent="-28575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ฝึก/อบรม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: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นโยบาย</a:t>
            </a:r>
          </a:p>
          <a:p>
            <a:pPr marL="285750" marR="0" lvl="0" indent="-28575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อบรม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: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บริบทแรงงาน </a:t>
            </a:r>
          </a:p>
          <a:p>
            <a:pPr marL="285750" marR="0" lvl="0" indent="-28575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อบรม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: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สปก.ต้องการ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788024" y="4319598"/>
            <a:ext cx="2000946" cy="10536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ส่งเสริมให้เกิดการดำเนินการ</a:t>
            </a:r>
          </a:p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พัฒนาฝืมือให้แก่แรงงาน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63251" y="4155118"/>
            <a:ext cx="1412406" cy="62971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>
            <a:noAutofit/>
          </a:bodyPr>
          <a:lstStyle/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1. พัฒนาคนให้มีคุณภาพ ได้มาตรฐาน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1547664" y="4171980"/>
            <a:ext cx="1412406" cy="6307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>
            <a:noAutofit/>
          </a:bodyPr>
          <a:lstStyle/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2. เก่งขึ้น – ชำนาญ  </a:t>
            </a:r>
          </a:p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  นิสัยดี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5496" y="4814086"/>
            <a:ext cx="1412406" cy="63113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>
            <a:noAutofit/>
          </a:bodyPr>
          <a:lstStyle/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3. ตรงและเพียงพอต่อความต้องการ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547664" y="4842057"/>
            <a:ext cx="1412406" cy="603167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>
            <a:noAutofit/>
          </a:bodyPr>
          <a:lstStyle/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4. สนองนโยบายภาครัฐและเอกชน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2567346" y="1820425"/>
            <a:ext cx="2071081" cy="578418"/>
          </a:xfrm>
          <a:prstGeom prst="roundRect">
            <a:avLst/>
          </a:prstGeom>
          <a:solidFill>
            <a:srgbClr val="33CCCC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มาตรฐานฝีมือแรงงาน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2483768" y="3429000"/>
            <a:ext cx="2259328" cy="5784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ส่งเสริมการพัฒนาฝีมือ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pic>
        <p:nvPicPr>
          <p:cNvPr id="37" name="Picture 21" descr="Picture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4130477" y="4109497"/>
            <a:ext cx="323621" cy="336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" name="Group 40"/>
          <p:cNvGrpSpPr/>
          <p:nvPr/>
        </p:nvGrpSpPr>
        <p:grpSpPr>
          <a:xfrm>
            <a:off x="514280" y="2832071"/>
            <a:ext cx="1220127" cy="753145"/>
            <a:chOff x="827584" y="3140968"/>
            <a:chExt cx="1220127" cy="753145"/>
          </a:xfrm>
        </p:grpSpPr>
        <p:sp>
          <p:nvSpPr>
            <p:cNvPr id="34" name="Oval 18"/>
            <p:cNvSpPr>
              <a:spLocks noChangeArrowheads="1"/>
            </p:cNvSpPr>
            <p:nvPr/>
          </p:nvSpPr>
          <p:spPr bwMode="gray">
            <a:xfrm>
              <a:off x="1536536" y="3174319"/>
              <a:ext cx="511175" cy="532304"/>
            </a:xfrm>
            <a:prstGeom prst="ellipse">
              <a:avLst/>
            </a:prstGeom>
            <a:gradFill rotWithShape="1">
              <a:gsLst>
                <a:gs pos="0">
                  <a:srgbClr val="CCB400"/>
                </a:gs>
                <a:gs pos="100000">
                  <a:srgbClr val="CCB400">
                    <a:gamma/>
                    <a:shade val="57255"/>
                    <a:invGamma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t" anchorCtr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นอกระบบ</a:t>
              </a:r>
              <a:endParaRPr kumimoji="0" 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sp>
          <p:nvSpPr>
            <p:cNvPr id="36" name="Oval 20"/>
            <p:cNvSpPr>
              <a:spLocks noChangeArrowheads="1"/>
            </p:cNvSpPr>
            <p:nvPr/>
          </p:nvSpPr>
          <p:spPr bwMode="gray">
            <a:xfrm>
              <a:off x="827584" y="3140968"/>
              <a:ext cx="440776" cy="458995"/>
            </a:xfrm>
            <a:prstGeom prst="ellipse">
              <a:avLst/>
            </a:prstGeom>
            <a:gradFill rotWithShape="1">
              <a:gsLst>
                <a:gs pos="0">
                  <a:srgbClr val="CCB400"/>
                </a:gs>
                <a:gs pos="100000">
                  <a:srgbClr val="CCB400">
                    <a:gamma/>
                    <a:shade val="7254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ว่างงาน</a:t>
              </a:r>
            </a:p>
          </p:txBody>
        </p:sp>
        <p:grpSp>
          <p:nvGrpSpPr>
            <p:cNvPr id="40" name="Group 39"/>
            <p:cNvGrpSpPr/>
            <p:nvPr/>
          </p:nvGrpSpPr>
          <p:grpSpPr>
            <a:xfrm>
              <a:off x="1129455" y="3297802"/>
              <a:ext cx="590225" cy="596311"/>
              <a:chOff x="634322" y="3211498"/>
              <a:chExt cx="590225" cy="596311"/>
            </a:xfrm>
          </p:grpSpPr>
          <p:sp>
            <p:nvSpPr>
              <p:cNvPr id="33" name="Oval 17"/>
              <p:cNvSpPr>
                <a:spLocks noChangeArrowheads="1"/>
              </p:cNvSpPr>
              <p:nvPr/>
            </p:nvSpPr>
            <p:spPr bwMode="gray">
              <a:xfrm>
                <a:off x="709429" y="3702771"/>
                <a:ext cx="428693" cy="105038"/>
              </a:xfrm>
              <a:prstGeom prst="ellipse">
                <a:avLst/>
              </a:prstGeom>
              <a:gradFill rotWithShape="1">
                <a:gsLst>
                  <a:gs pos="0">
                    <a:srgbClr val="969696"/>
                  </a:gs>
                  <a:gs pos="100000">
                    <a:srgbClr val="F8FAF4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1800" b="0" i="0" u="none" strike="noStrike" kern="0" cap="none" spc="0" normalizeH="0" baseline="0" noProof="0">
                  <a:ln>
                    <a:noFill/>
                  </a:ln>
                  <a:effectLst/>
                  <a:uLnTx/>
                  <a:uFillTx/>
                  <a:latin typeface="Calibri"/>
                  <a:ea typeface="+mn-ea"/>
                  <a:cs typeface="Cordia New" panose="020B0304020202020204" pitchFamily="34" charset="-34"/>
                </a:endParaRPr>
              </a:p>
            </p:txBody>
          </p:sp>
          <p:sp>
            <p:nvSpPr>
              <p:cNvPr id="35" name="Oval 19"/>
              <p:cNvSpPr>
                <a:spLocks noChangeArrowheads="1"/>
              </p:cNvSpPr>
              <p:nvPr/>
            </p:nvSpPr>
            <p:spPr bwMode="gray">
              <a:xfrm>
                <a:off x="684212" y="3211498"/>
                <a:ext cx="487534" cy="508232"/>
              </a:xfrm>
              <a:prstGeom prst="ellipse">
                <a:avLst/>
              </a:prstGeom>
              <a:gradFill rotWithShape="1">
                <a:gsLst>
                  <a:gs pos="0">
                    <a:srgbClr val="CCB400">
                      <a:alpha val="85001"/>
                    </a:srgbClr>
                  </a:gs>
                  <a:gs pos="100000">
                    <a:srgbClr val="CCB400">
                      <a:gamma/>
                      <a:shade val="6352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" name="Text Box 22"/>
              <p:cNvSpPr txBox="1">
                <a:spLocks noChangeArrowheads="1"/>
              </p:cNvSpPr>
              <p:nvPr/>
            </p:nvSpPr>
            <p:spPr bwMode="gray">
              <a:xfrm>
                <a:off x="634322" y="3284162"/>
                <a:ext cx="590225" cy="3508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4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TH SarabunPSK" pitchFamily="34" charset="-34"/>
                    <a:ea typeface="+mn-ea"/>
                    <a:cs typeface="TH SarabunPSK" pitchFamily="34" charset="-34"/>
                  </a:rPr>
                  <a:t>ในระบบ</a:t>
                </a:r>
                <a:endPara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endParaRPr>
              </a:p>
            </p:txBody>
          </p:sp>
        </p:grpSp>
      </p:grpSp>
      <p:sp>
        <p:nvSpPr>
          <p:cNvPr id="42" name="Rounded Rectangle 41"/>
          <p:cNvSpPr/>
          <p:nvPr/>
        </p:nvSpPr>
        <p:spPr>
          <a:xfrm>
            <a:off x="4716016" y="2069875"/>
            <a:ext cx="1959495" cy="1021556"/>
          </a:xfrm>
          <a:prstGeom prst="round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marL="285750" marR="0" lvl="0" indent="-28575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กำหนดมาตรฐาน</a:t>
            </a:r>
          </a:p>
          <a:p>
            <a:pPr marL="285750" marR="0" lvl="0" indent="-28575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ทดสอบมาตรฐาน </a:t>
            </a:r>
          </a:p>
          <a:p>
            <a:pPr marL="285750" marR="0" lvl="0" indent="-28575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กำกับมาตรฐาน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4788024" y="3310359"/>
            <a:ext cx="1887487" cy="919401"/>
          </a:xfrm>
          <a:prstGeom prst="round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marL="285750" marR="0" lvl="0" indent="-28575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เงินกู้/อุดหนุนช่วยเหลือ</a:t>
            </a:r>
          </a:p>
          <a:p>
            <a:pPr marL="285750" marR="0" lvl="0" indent="-28575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รับรองหลักสูตร</a:t>
            </a:r>
          </a:p>
          <a:p>
            <a:pPr marL="285750" marR="0" lvl="0" indent="-28575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เงินสมทบตาม พ.ร.บ. ฯ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46" name="Down Arrow 45"/>
          <p:cNvSpPr/>
          <p:nvPr/>
        </p:nvSpPr>
        <p:spPr>
          <a:xfrm>
            <a:off x="99943" y="264068"/>
            <a:ext cx="714380" cy="428628"/>
          </a:xfrm>
          <a:prstGeom prst="downArrow">
            <a:avLst/>
          </a:prstGeom>
          <a:solidFill>
            <a:srgbClr val="FF0000"/>
          </a:solidFill>
          <a:ln w="11429" cap="flat" cmpd="sng" algn="ctr">
            <a:noFill/>
            <a:prstDash val="sysDash"/>
          </a:ln>
          <a:effectLst>
            <a:glow rad="101600">
              <a:srgbClr val="8C7B70">
                <a:satMod val="175000"/>
                <a:alpha val="40000"/>
              </a:srgbClr>
            </a:glo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pic>
        <p:nvPicPr>
          <p:cNvPr id="4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146" y="1603823"/>
            <a:ext cx="2175518" cy="247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8" name="Group 47"/>
          <p:cNvGrpSpPr/>
          <p:nvPr/>
        </p:nvGrpSpPr>
        <p:grpSpPr>
          <a:xfrm rot="5400000">
            <a:off x="1135726" y="2651249"/>
            <a:ext cx="381000" cy="2209800"/>
            <a:chOff x="4516438" y="3032125"/>
            <a:chExt cx="381000" cy="2209800"/>
          </a:xfrm>
        </p:grpSpPr>
        <p:grpSp>
          <p:nvGrpSpPr>
            <p:cNvPr id="49" name="Group 6"/>
            <p:cNvGrpSpPr>
              <a:grpSpLocks/>
            </p:cNvGrpSpPr>
            <p:nvPr/>
          </p:nvGrpSpPr>
          <p:grpSpPr bwMode="auto">
            <a:xfrm>
              <a:off x="4516438" y="3032125"/>
              <a:ext cx="381000" cy="381000"/>
              <a:chOff x="2078" y="1680"/>
              <a:chExt cx="1615" cy="1615"/>
            </a:xfrm>
          </p:grpSpPr>
          <p:sp>
            <p:nvSpPr>
              <p:cNvPr id="78" name="Oval 7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9" name="Oval 8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0" name="Oval 9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tint val="0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1" name="Oval 10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FFCC00">
                      <a:gamma/>
                      <a:shade val="0"/>
                      <a:invGamma/>
                    </a:srgbClr>
                  </a:gs>
                  <a:gs pos="100000">
                    <a:srgbClr val="FFCC00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2" name="Oval 11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shade val="54118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3" name="Oval 12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FFCC00"/>
                  </a:gs>
                  <a:gs pos="100000">
                    <a:srgbClr val="FFCC00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50" name="Group 13"/>
            <p:cNvGrpSpPr>
              <a:grpSpLocks/>
            </p:cNvGrpSpPr>
            <p:nvPr/>
          </p:nvGrpSpPr>
          <p:grpSpPr bwMode="auto">
            <a:xfrm>
              <a:off x="4516438" y="3489325"/>
              <a:ext cx="381000" cy="381000"/>
              <a:chOff x="2078" y="1680"/>
              <a:chExt cx="1615" cy="1615"/>
            </a:xfrm>
          </p:grpSpPr>
          <p:sp>
            <p:nvSpPr>
              <p:cNvPr id="72" name="Oval 14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3" name="Oval 15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4" name="Oval 16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tint val="0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5" name="Oval 17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48BE67">
                      <a:gamma/>
                      <a:shade val="0"/>
                      <a:invGamma/>
                    </a:srgbClr>
                  </a:gs>
                  <a:gs pos="100000">
                    <a:srgbClr val="48BE67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6" name="Oval 18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shade val="54118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7" name="Oval 19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48BE67"/>
                  </a:gs>
                  <a:gs pos="100000">
                    <a:srgbClr val="48BE67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51" name="Group 20"/>
            <p:cNvGrpSpPr>
              <a:grpSpLocks/>
            </p:cNvGrpSpPr>
            <p:nvPr/>
          </p:nvGrpSpPr>
          <p:grpSpPr bwMode="auto">
            <a:xfrm>
              <a:off x="4516438" y="3946525"/>
              <a:ext cx="381000" cy="381000"/>
              <a:chOff x="2078" y="1680"/>
              <a:chExt cx="1615" cy="1615"/>
            </a:xfrm>
          </p:grpSpPr>
          <p:sp>
            <p:nvSpPr>
              <p:cNvPr id="66" name="Oval 21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7" name="Oval 22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8" name="Oval 23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tint val="0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9" name="Oval 24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21B3E1"/>
                  </a:gs>
                  <a:gs pos="100000">
                    <a:srgbClr val="21B3E1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0" name="Oval 25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shade val="54118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1" name="Oval 26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21B3E1"/>
                  </a:gs>
                  <a:gs pos="100000">
                    <a:srgbClr val="21B3E1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52" name="Group 27"/>
            <p:cNvGrpSpPr>
              <a:grpSpLocks/>
            </p:cNvGrpSpPr>
            <p:nvPr/>
          </p:nvGrpSpPr>
          <p:grpSpPr bwMode="auto">
            <a:xfrm>
              <a:off x="4516438" y="4403725"/>
              <a:ext cx="381000" cy="381000"/>
              <a:chOff x="2078" y="1680"/>
              <a:chExt cx="1615" cy="1615"/>
            </a:xfrm>
          </p:grpSpPr>
          <p:sp>
            <p:nvSpPr>
              <p:cNvPr id="60" name="Oval 28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1" name="Oval 29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2" name="Oval 30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tint val="0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3" name="Oval 31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8D67E1">
                      <a:gamma/>
                      <a:shade val="0"/>
                      <a:invGamma/>
                    </a:srgbClr>
                  </a:gs>
                  <a:gs pos="100000">
                    <a:srgbClr val="8D67E1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4" name="Oval 32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shade val="54118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5" name="Oval 33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8D67E1"/>
                  </a:gs>
                  <a:gs pos="100000">
                    <a:srgbClr val="8D67E1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53" name="Group 34"/>
            <p:cNvGrpSpPr>
              <a:grpSpLocks/>
            </p:cNvGrpSpPr>
            <p:nvPr/>
          </p:nvGrpSpPr>
          <p:grpSpPr bwMode="auto">
            <a:xfrm>
              <a:off x="4516438" y="4860925"/>
              <a:ext cx="381000" cy="381000"/>
              <a:chOff x="2078" y="1680"/>
              <a:chExt cx="1615" cy="1615"/>
            </a:xfrm>
          </p:grpSpPr>
          <p:sp>
            <p:nvSpPr>
              <p:cNvPr id="54" name="Oval 35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5" name="Oval 36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6" name="Oval 37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tint val="0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7" name="Oval 38"/>
              <p:cNvSpPr>
                <a:spLocks noChangeArrowheads="1"/>
              </p:cNvSpPr>
              <p:nvPr/>
            </p:nvSpPr>
            <p:spPr bwMode="gray">
              <a:xfrm>
                <a:off x="2254" y="1856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E35E23">
                      <a:gamma/>
                      <a:shade val="0"/>
                      <a:invGamma/>
                    </a:srgbClr>
                  </a:gs>
                  <a:gs pos="100000">
                    <a:srgbClr val="E35E23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8" name="Oval 39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00A3D6">
                      <a:gamma/>
                      <a:shade val="54118"/>
                      <a:invGamma/>
                    </a:srgbClr>
                  </a:gs>
                  <a:gs pos="50000">
                    <a:srgbClr val="00A3D6"/>
                  </a:gs>
                  <a:gs pos="100000">
                    <a:srgbClr val="00A3D6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9" name="Oval 40"/>
              <p:cNvSpPr>
                <a:spLocks noChangeArrowheads="1"/>
              </p:cNvSpPr>
              <p:nvPr/>
            </p:nvSpPr>
            <p:spPr bwMode="gray">
              <a:xfrm>
                <a:off x="2337" y="193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E35E23"/>
                  </a:gs>
                  <a:gs pos="100000">
                    <a:srgbClr val="E35E23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84" name="Donut 83"/>
          <p:cNvSpPr/>
          <p:nvPr/>
        </p:nvSpPr>
        <p:spPr>
          <a:xfrm>
            <a:off x="3647467" y="4474262"/>
            <a:ext cx="648071" cy="574685"/>
          </a:xfrm>
          <a:prstGeom prst="donut">
            <a:avLst>
              <a:gd name="adj" fmla="val 937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AutoShape 4"/>
          <p:cNvSpPr>
            <a:spLocks noChangeArrowheads="1"/>
          </p:cNvSpPr>
          <p:nvPr/>
        </p:nvSpPr>
        <p:spPr bwMode="gray">
          <a:xfrm>
            <a:off x="2281901" y="799444"/>
            <a:ext cx="570890" cy="567823"/>
          </a:xfrm>
          <a:prstGeom prst="diamond">
            <a:avLst/>
          </a:prstGeom>
          <a:gradFill rotWithShape="1">
            <a:gsLst>
              <a:gs pos="0">
                <a:srgbClr val="CCCC00">
                  <a:gamma/>
                  <a:shade val="46275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25400" algn="ctr">
            <a:solidFill>
              <a:srgbClr val="FFFFFF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1</a:t>
            </a:r>
            <a:endParaRPr kumimoji="0" lang="en-US" sz="1800" b="0" i="0" u="none" strike="noStrike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8" name="AutoShape 11"/>
          <p:cNvSpPr>
            <a:spLocks noChangeArrowheads="1"/>
          </p:cNvSpPr>
          <p:nvPr/>
        </p:nvSpPr>
        <p:spPr bwMode="gray">
          <a:xfrm>
            <a:off x="2339752" y="1484784"/>
            <a:ext cx="564363" cy="537175"/>
          </a:xfrm>
          <a:prstGeom prst="diamond">
            <a:avLst/>
          </a:prstGeom>
          <a:gradFill rotWithShape="1">
            <a:gsLst>
              <a:gs pos="0">
                <a:srgbClr val="70C4DE">
                  <a:gamma/>
                  <a:shade val="46275"/>
                  <a:invGamma/>
                </a:srgbClr>
              </a:gs>
              <a:gs pos="100000">
                <a:srgbClr val="70C4DE"/>
              </a:gs>
            </a:gsLst>
            <a:lin ang="0" scaled="1"/>
          </a:gradFill>
          <a:ln w="25400" algn="ctr">
            <a:solidFill>
              <a:srgbClr val="FFFFFF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</a:t>
            </a:r>
            <a:endParaRPr kumimoji="0" lang="en-US" sz="1800" b="0" i="0" u="none" strike="noStrike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2522116" y="2540513"/>
            <a:ext cx="2071081" cy="612296"/>
          </a:xfrm>
          <a:prstGeom prst="roundRect">
            <a:avLst/>
          </a:prstGeom>
          <a:solidFill>
            <a:srgbClr val="33CCCC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รับรองความรู้</a:t>
            </a:r>
            <a:r>
              <a:rPr lang="th-TH" sz="20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วามสามารถ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90" name="AutoShape 11"/>
          <p:cNvSpPr>
            <a:spLocks noChangeArrowheads="1"/>
          </p:cNvSpPr>
          <p:nvPr/>
        </p:nvSpPr>
        <p:spPr bwMode="gray">
          <a:xfrm>
            <a:off x="2294522" y="2204872"/>
            <a:ext cx="564363" cy="380703"/>
          </a:xfrm>
          <a:prstGeom prst="diamond">
            <a:avLst/>
          </a:prstGeom>
          <a:gradFill rotWithShape="1">
            <a:gsLst>
              <a:gs pos="0">
                <a:srgbClr val="70C4DE">
                  <a:gamma/>
                  <a:shade val="46275"/>
                  <a:invGamma/>
                </a:srgbClr>
              </a:gs>
              <a:gs pos="100000">
                <a:srgbClr val="70C4DE"/>
              </a:gs>
            </a:gsLst>
            <a:lin ang="0" scaled="1"/>
          </a:gradFill>
          <a:ln w="25400" algn="ctr">
            <a:solidFill>
              <a:srgbClr val="FFFFFF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2/1</a:t>
            </a:r>
            <a:endParaRPr kumimoji="0" lang="en-US" sz="1600" b="0" i="0" u="none" strike="noStrike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Calibri"/>
              <a:ea typeface="+mn-ea"/>
            </a:endParaRPr>
          </a:p>
        </p:txBody>
      </p:sp>
      <p:sp>
        <p:nvSpPr>
          <p:cNvPr id="87" name="AutoShape 15"/>
          <p:cNvSpPr>
            <a:spLocks noChangeArrowheads="1"/>
          </p:cNvSpPr>
          <p:nvPr/>
        </p:nvSpPr>
        <p:spPr bwMode="gray">
          <a:xfrm>
            <a:off x="2339752" y="2996952"/>
            <a:ext cx="533233" cy="538625"/>
          </a:xfrm>
          <a:prstGeom prst="diamond">
            <a:avLst/>
          </a:prstGeom>
          <a:gradFill rotWithShape="1">
            <a:gsLst>
              <a:gs pos="0">
                <a:srgbClr val="6666FF">
                  <a:gamma/>
                  <a:shade val="46275"/>
                  <a:invGamma/>
                </a:srgbClr>
              </a:gs>
              <a:gs pos="100000">
                <a:srgbClr val="6666FF"/>
              </a:gs>
            </a:gsLst>
            <a:lin ang="0" scaled="1"/>
          </a:gradFill>
          <a:ln w="25400" algn="ctr">
            <a:solidFill>
              <a:srgbClr val="FFFFFF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3</a:t>
            </a:r>
            <a:endParaRPr kumimoji="0" lang="en-US" sz="1800" b="0" i="0" u="none" strike="noStrike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A57447-01D1-4520-A86B-98860041387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887670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6977214" y="5952006"/>
            <a:ext cx="2088232" cy="783193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มีความรู้ ทักษะ  นิสัยดี</a:t>
            </a:r>
          </a:p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มีมาตรฐานฝีมือ สากล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6794585" y="300650"/>
            <a:ext cx="0" cy="6407939"/>
          </a:xfrm>
          <a:prstGeom prst="line">
            <a:avLst/>
          </a:prstGeom>
          <a:ln w="508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utoShape 4"/>
          <p:cNvSpPr>
            <a:spLocks noChangeArrowheads="1"/>
          </p:cNvSpPr>
          <p:nvPr/>
        </p:nvSpPr>
        <p:spPr bwMode="gray">
          <a:xfrm>
            <a:off x="6366892" y="1210186"/>
            <a:ext cx="2381572" cy="562630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ทดสอบมาตรฐานฝีมือ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pic>
        <p:nvPicPr>
          <p:cNvPr id="10" name="Picture 8" descr="http://home.dsd.go.th/standard/web06/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363" y="84626"/>
            <a:ext cx="951270" cy="918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" name="Group 26"/>
          <p:cNvGrpSpPr/>
          <p:nvPr/>
        </p:nvGrpSpPr>
        <p:grpSpPr>
          <a:xfrm>
            <a:off x="107504" y="2780928"/>
            <a:ext cx="2367409" cy="3808417"/>
            <a:chOff x="123554" y="2875025"/>
            <a:chExt cx="2367409" cy="3808417"/>
          </a:xfrm>
        </p:grpSpPr>
        <p:sp>
          <p:nvSpPr>
            <p:cNvPr id="16" name="Rounded Rectangle 15"/>
            <p:cNvSpPr/>
            <p:nvPr/>
          </p:nvSpPr>
          <p:spPr>
            <a:xfrm>
              <a:off x="179512" y="5559730"/>
              <a:ext cx="2016224" cy="1123712"/>
            </a:xfrm>
            <a:prstGeom prst="roundRect">
              <a:avLst/>
            </a:prstGeom>
            <a:noFill/>
            <a:ln w="38100">
              <a:solidFill>
                <a:schemeClr val="accent2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AutoFit/>
            </a:bodyPr>
            <a:lstStyle/>
            <a:p>
              <a:pPr marL="0" marR="0" lvl="0" indent="0" algn="l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มีความรู้ ทักษะ  </a:t>
              </a:r>
            </a:p>
            <a:p>
              <a:pPr marL="0" marR="0" lvl="0" indent="0" algn="l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นิสัยดี</a:t>
              </a:r>
            </a:p>
            <a:p>
              <a:pPr marL="0" marR="0" lvl="0" indent="0" algn="l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มาตรฐานฝีมือสากล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179512" y="4293096"/>
              <a:ext cx="2132951" cy="1123712"/>
            </a:xfrm>
            <a:prstGeom prst="roundRect">
              <a:avLst/>
            </a:prstGeom>
            <a:noFill/>
            <a:ln w="38100">
              <a:solidFill>
                <a:srgbClr val="FFC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AutoFit/>
            </a:bodyPr>
            <a:lstStyle/>
            <a:p>
              <a:pPr marL="0" marR="0" lvl="0" indent="0" algn="l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มีความรู้ ทักษะ  </a:t>
              </a:r>
            </a:p>
            <a:p>
              <a:pPr marL="0" marR="0" lvl="0" indent="0" algn="l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นิสัยไม่ดี</a:t>
              </a:r>
            </a:p>
            <a:p>
              <a:pPr marL="0" marR="0" lvl="0" indent="0" algn="l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มีมาตรฐานฝีมือ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123554" y="3055469"/>
              <a:ext cx="2188909" cy="1082920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ไม่มีความรู้ ทักษะ  </a:t>
              </a:r>
            </a:p>
            <a:p>
              <a:pPr marL="0" marR="0" lvl="0" indent="0" algn="l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นิสัยไม่ดี</a:t>
              </a:r>
            </a:p>
            <a:p>
              <a:pPr marL="0" marR="0" lvl="0" indent="0" algn="l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ไม่มีมาตรฐานฝีมือ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pic>
          <p:nvPicPr>
            <p:cNvPr id="11" name="Picture 80" descr="man13-7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9396" y="4274109"/>
              <a:ext cx="1241567" cy="10580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118" descr="man13-5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9396" y="5467313"/>
              <a:ext cx="1241567" cy="10580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19" descr="man13-5.png"/>
            <p:cNvPicPr>
              <a:picLocks noChangeAspect="1"/>
            </p:cNvPicPr>
            <p:nvPr/>
          </p:nvPicPr>
          <p:blipFill>
            <a:blip r:embed="rId4">
              <a:grayscl/>
              <a:biLevel thresh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9396" y="2875025"/>
              <a:ext cx="1236171" cy="10580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Down Arrow 18"/>
          <p:cNvSpPr/>
          <p:nvPr/>
        </p:nvSpPr>
        <p:spPr>
          <a:xfrm rot="16200000">
            <a:off x="2755593" y="6137084"/>
            <a:ext cx="714380" cy="428628"/>
          </a:xfrm>
          <a:prstGeom prst="downArrow">
            <a:avLst/>
          </a:prstGeom>
          <a:solidFill>
            <a:srgbClr val="FF0000"/>
          </a:solidFill>
          <a:ln w="11429" cap="flat" cmpd="sng" algn="ctr">
            <a:noFill/>
            <a:prstDash val="sysDash"/>
          </a:ln>
          <a:effectLst>
            <a:glow rad="101600">
              <a:srgbClr val="8C7B70">
                <a:satMod val="175000"/>
                <a:alpha val="40000"/>
              </a:srgbClr>
            </a:glo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Angsana New"/>
            </a:endParaRPr>
          </a:p>
        </p:txBody>
      </p:sp>
      <p:sp>
        <p:nvSpPr>
          <p:cNvPr id="20" name="Down Arrow 19"/>
          <p:cNvSpPr/>
          <p:nvPr/>
        </p:nvSpPr>
        <p:spPr>
          <a:xfrm rot="16200000">
            <a:off x="3352424" y="6153474"/>
            <a:ext cx="714380" cy="428628"/>
          </a:xfrm>
          <a:prstGeom prst="downArrow">
            <a:avLst/>
          </a:prstGeom>
          <a:solidFill>
            <a:srgbClr val="FF0000"/>
          </a:solidFill>
          <a:ln w="11429" cap="flat" cmpd="sng" algn="ctr">
            <a:noFill/>
            <a:prstDash val="sysDash"/>
          </a:ln>
          <a:effectLst>
            <a:glow rad="101600">
              <a:srgbClr val="8C7B70">
                <a:satMod val="175000"/>
                <a:alpha val="40000"/>
              </a:srgbClr>
            </a:glo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Angsana New"/>
            </a:endParaRPr>
          </a:p>
        </p:txBody>
      </p:sp>
      <p:sp>
        <p:nvSpPr>
          <p:cNvPr id="21" name="Down Arrow 20"/>
          <p:cNvSpPr/>
          <p:nvPr/>
        </p:nvSpPr>
        <p:spPr>
          <a:xfrm rot="16200000">
            <a:off x="3907721" y="6153474"/>
            <a:ext cx="714380" cy="428628"/>
          </a:xfrm>
          <a:prstGeom prst="downArrow">
            <a:avLst/>
          </a:prstGeom>
          <a:solidFill>
            <a:srgbClr val="FF0000"/>
          </a:solidFill>
          <a:ln w="11429" cap="flat" cmpd="sng" algn="ctr">
            <a:noFill/>
            <a:prstDash val="sysDash"/>
          </a:ln>
          <a:effectLst>
            <a:glow rad="101600">
              <a:srgbClr val="8C7B70">
                <a:satMod val="175000"/>
                <a:alpha val="40000"/>
              </a:srgbClr>
            </a:glo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Angsana New"/>
            </a:endParaRPr>
          </a:p>
        </p:txBody>
      </p:sp>
      <p:sp>
        <p:nvSpPr>
          <p:cNvPr id="22" name="Down Arrow 21"/>
          <p:cNvSpPr/>
          <p:nvPr/>
        </p:nvSpPr>
        <p:spPr>
          <a:xfrm rot="16200000">
            <a:off x="4504552" y="6169864"/>
            <a:ext cx="714380" cy="428628"/>
          </a:xfrm>
          <a:prstGeom prst="downArrow">
            <a:avLst/>
          </a:prstGeom>
          <a:solidFill>
            <a:srgbClr val="FF0000"/>
          </a:solidFill>
          <a:ln w="11429" cap="flat" cmpd="sng" algn="ctr">
            <a:noFill/>
            <a:prstDash val="sysDash"/>
          </a:ln>
          <a:effectLst>
            <a:glow rad="101600">
              <a:srgbClr val="8C7B70">
                <a:satMod val="175000"/>
                <a:alpha val="40000"/>
              </a:srgbClr>
            </a:glo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Angsana New"/>
            </a:endParaRPr>
          </a:p>
        </p:txBody>
      </p:sp>
      <p:sp>
        <p:nvSpPr>
          <p:cNvPr id="23" name="Down Arrow 22"/>
          <p:cNvSpPr/>
          <p:nvPr/>
        </p:nvSpPr>
        <p:spPr>
          <a:xfrm rot="16200000">
            <a:off x="4987841" y="6153474"/>
            <a:ext cx="714380" cy="428628"/>
          </a:xfrm>
          <a:prstGeom prst="downArrow">
            <a:avLst/>
          </a:prstGeom>
          <a:solidFill>
            <a:srgbClr val="FF0000"/>
          </a:solidFill>
          <a:ln w="11429" cap="flat" cmpd="sng" algn="ctr">
            <a:noFill/>
            <a:prstDash val="sysDash"/>
          </a:ln>
          <a:effectLst>
            <a:glow rad="101600">
              <a:srgbClr val="8C7B70">
                <a:satMod val="175000"/>
                <a:alpha val="40000"/>
              </a:srgbClr>
            </a:glo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Angsana New"/>
            </a:endParaRPr>
          </a:p>
        </p:txBody>
      </p:sp>
      <p:sp>
        <p:nvSpPr>
          <p:cNvPr id="24" name="Down Arrow 23"/>
          <p:cNvSpPr/>
          <p:nvPr/>
        </p:nvSpPr>
        <p:spPr>
          <a:xfrm rot="16200000">
            <a:off x="5584672" y="6169864"/>
            <a:ext cx="714380" cy="428628"/>
          </a:xfrm>
          <a:prstGeom prst="downArrow">
            <a:avLst/>
          </a:prstGeom>
          <a:solidFill>
            <a:srgbClr val="FF0000"/>
          </a:solidFill>
          <a:ln w="11429" cap="flat" cmpd="sng" algn="ctr">
            <a:noFill/>
            <a:prstDash val="sysDash"/>
          </a:ln>
          <a:effectLst>
            <a:glow rad="101600">
              <a:srgbClr val="8C7B70">
                <a:satMod val="175000"/>
                <a:alpha val="40000"/>
              </a:srgbClr>
            </a:glo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Angsana New"/>
            </a:endParaRPr>
          </a:p>
        </p:txBody>
      </p:sp>
      <p:sp>
        <p:nvSpPr>
          <p:cNvPr id="25" name="AutoShape 4"/>
          <p:cNvSpPr>
            <a:spLocks noChangeArrowheads="1"/>
          </p:cNvSpPr>
          <p:nvPr/>
        </p:nvSpPr>
        <p:spPr bwMode="gray">
          <a:xfrm>
            <a:off x="2240893" y="1198141"/>
            <a:ext cx="1971067" cy="574675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ส่งเสริม/ผลักดัน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464711" y="2100850"/>
            <a:ext cx="1580756" cy="646331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สมทบกองทุน</a:t>
            </a:r>
          </a:p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พ.ร.บ.ส่งเสริม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6784727" y="2005640"/>
            <a:ext cx="2280719" cy="1520206"/>
            <a:chOff x="6876256" y="3469002"/>
            <a:chExt cx="1742214" cy="1520206"/>
          </a:xfrm>
        </p:grpSpPr>
        <p:sp>
          <p:nvSpPr>
            <p:cNvPr id="26" name="Rounded Rectangle 25"/>
            <p:cNvSpPr/>
            <p:nvPr/>
          </p:nvSpPr>
          <p:spPr>
            <a:xfrm>
              <a:off x="6890278" y="4557160"/>
              <a:ext cx="1728192" cy="432048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ศูนย์ทดสอบมาตรฐานฝีมืแรงงาน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6890278" y="4010474"/>
              <a:ext cx="1728192" cy="432048"/>
            </a:xfrm>
            <a:prstGeom prst="roundRect">
              <a:avLst/>
            </a:prstGeom>
            <a:solidFill>
              <a:srgbClr val="FF99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ทดสอบมาตรฐานฯ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6876256" y="3469002"/>
              <a:ext cx="1728192" cy="432048"/>
            </a:xfrm>
            <a:prstGeom prst="roundRect">
              <a:avLst/>
            </a:prstGeom>
            <a:solidFill>
              <a:srgbClr val="FF99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กำหนดมาตรฐานฝีมือแรงงาน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4427984" y="3421680"/>
            <a:ext cx="1728192" cy="43204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สื่อการสอน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4413962" y="2920309"/>
            <a:ext cx="1728192" cy="43204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หลักสูตร/วิธีสอน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4413962" y="2413841"/>
            <a:ext cx="1728192" cy="43204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แผนฝึกอบรม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4413962" y="1884826"/>
            <a:ext cx="1728192" cy="43204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สำรวจความต้องการ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gray">
          <a:xfrm>
            <a:off x="4257117" y="1164746"/>
            <a:ext cx="1971067" cy="574675"/>
          </a:xfrm>
          <a:prstGeom prst="roundRect">
            <a:avLst>
              <a:gd name="adj" fmla="val 50000"/>
            </a:avLst>
          </a:prstGeom>
          <a:solidFill>
            <a:srgbClr val="00990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ฝีก อบรม พัฒนา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277" y="44624"/>
            <a:ext cx="1158891" cy="95360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" name="Rounded Rectangle 51"/>
          <p:cNvSpPr/>
          <p:nvPr/>
        </p:nvSpPr>
        <p:spPr>
          <a:xfrm>
            <a:off x="4474340" y="4451201"/>
            <a:ext cx="1728192" cy="43204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แผนพัฒนารายจังหวัด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4457110" y="3951554"/>
            <a:ext cx="1728192" cy="43204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วิธีดำเนินการอบรม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2411760" y="2924494"/>
            <a:ext cx="1895085" cy="2538643"/>
          </a:xfrm>
          <a:prstGeom prst="roundRect">
            <a:avLst/>
          </a:prstGeom>
          <a:solidFill>
            <a:srgbClr val="FFFF00"/>
          </a:solidFill>
          <a:ln w="508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ส่งเสริม สปก.</a:t>
            </a:r>
          </a:p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1. บอกให้รู้สภาพ</a:t>
            </a:r>
          </a:p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2. ให้คำปรึกษา</a:t>
            </a:r>
          </a:p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3. ช่วยแก้ไข</a:t>
            </a:r>
          </a:p>
          <a:p>
            <a:pPr marL="0" marR="0" lvl="0" indent="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4. ช่วยทำ สร้าง</a:t>
            </a:r>
          </a:p>
          <a:p>
            <a:pPr marL="342900" marR="0" lvl="0" indent="-342900" algn="l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97795"/>
            <a:ext cx="1800200" cy="8775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9" name="Group 58"/>
          <p:cNvGrpSpPr/>
          <p:nvPr/>
        </p:nvGrpSpPr>
        <p:grpSpPr>
          <a:xfrm>
            <a:off x="104869" y="235689"/>
            <a:ext cx="2074817" cy="2545239"/>
            <a:chOff x="104869" y="84626"/>
            <a:chExt cx="2074817" cy="2545239"/>
          </a:xfrm>
        </p:grpSpPr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23528" y="341603"/>
              <a:ext cx="615616" cy="7337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126" name="Picture 6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0037" y="197795"/>
              <a:ext cx="1143769" cy="1203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127" name="Picture 7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04869" y="1073212"/>
              <a:ext cx="1330335" cy="13462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128" name="Picture 8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1640" y="1372575"/>
              <a:ext cx="786546" cy="977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8" name="Rounded Rectangle 57"/>
            <p:cNvSpPr/>
            <p:nvPr/>
          </p:nvSpPr>
          <p:spPr>
            <a:xfrm>
              <a:off x="163462" y="84626"/>
              <a:ext cx="2016224" cy="2545239"/>
            </a:xfrm>
            <a:prstGeom prst="roundRect">
              <a:avLst/>
            </a:prstGeom>
            <a:noFill/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ngsana New"/>
              </a:endParaRPr>
            </a:p>
          </p:txBody>
        </p:sp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1330" y="5270318"/>
            <a:ext cx="513397" cy="723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" name="AutoShape 4"/>
          <p:cNvSpPr>
            <a:spLocks noChangeArrowheads="1"/>
          </p:cNvSpPr>
          <p:nvPr/>
        </p:nvSpPr>
        <p:spPr bwMode="gray">
          <a:xfrm>
            <a:off x="6493703" y="3595340"/>
            <a:ext cx="2381572" cy="562630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รับรองความรู้ความสามารถ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6784728" y="4285191"/>
            <a:ext cx="2359272" cy="1520206"/>
            <a:chOff x="6876256" y="3469002"/>
            <a:chExt cx="1742214" cy="1520206"/>
          </a:xfrm>
          <a:solidFill>
            <a:srgbClr val="CCFF66"/>
          </a:solidFill>
        </p:grpSpPr>
        <p:sp>
          <p:nvSpPr>
            <p:cNvPr id="48" name="Rounded Rectangle 47"/>
            <p:cNvSpPr/>
            <p:nvPr/>
          </p:nvSpPr>
          <p:spPr>
            <a:xfrm>
              <a:off x="6890278" y="4557160"/>
              <a:ext cx="1728192" cy="432048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รับรองความรู้ความสามารถ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sp>
          <p:nvSpPr>
            <p:cNvPr id="49" name="Rounded Rectangle 48"/>
            <p:cNvSpPr/>
            <p:nvPr/>
          </p:nvSpPr>
          <p:spPr>
            <a:xfrm>
              <a:off x="6890278" y="4010474"/>
              <a:ext cx="1728192" cy="432048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ประเมินความรู้ความสามารถ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sp>
          <p:nvSpPr>
            <p:cNvPr id="50" name="Rounded Rectangle 49"/>
            <p:cNvSpPr/>
            <p:nvPr/>
          </p:nvSpPr>
          <p:spPr>
            <a:xfrm>
              <a:off x="6876256" y="3469002"/>
              <a:ext cx="1728192" cy="432048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ศูนย์ประเมินความรู้ความสามารถ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</p:grpSp>
      <p:sp>
        <p:nvSpPr>
          <p:cNvPr id="51" name="AutoShape 4"/>
          <p:cNvSpPr>
            <a:spLocks noChangeArrowheads="1"/>
          </p:cNvSpPr>
          <p:nvPr/>
        </p:nvSpPr>
        <p:spPr bwMode="gray">
          <a:xfrm>
            <a:off x="4335672" y="4975114"/>
            <a:ext cx="1971067" cy="574675"/>
          </a:xfrm>
          <a:prstGeom prst="roundRect">
            <a:avLst>
              <a:gd name="adj" fmla="val 50000"/>
            </a:avLst>
          </a:prstGeom>
          <a:solidFill>
            <a:srgbClr val="00990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ศูนย์ฝึกอบรม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1073EB-2616-4051-9D9E-BAFA3009856B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1575997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53F069C-F6C5-4063-BCB3-3E6901AA2A76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  <p:sp>
        <p:nvSpPr>
          <p:cNvPr id="157701" name="Line 3"/>
          <p:cNvSpPr>
            <a:spLocks noChangeShapeType="1"/>
          </p:cNvSpPr>
          <p:nvPr/>
        </p:nvSpPr>
        <p:spPr bwMode="auto">
          <a:xfrm>
            <a:off x="1979613" y="3429000"/>
            <a:ext cx="1223962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DilleniaUPC" pitchFamily="18" charset="-34"/>
            </a:endParaRPr>
          </a:p>
        </p:txBody>
      </p:sp>
      <p:sp>
        <p:nvSpPr>
          <p:cNvPr id="157702" name="Line 4"/>
          <p:cNvSpPr>
            <a:spLocks noChangeShapeType="1"/>
          </p:cNvSpPr>
          <p:nvPr/>
        </p:nvSpPr>
        <p:spPr bwMode="auto">
          <a:xfrm>
            <a:off x="2195513" y="2781300"/>
            <a:ext cx="3097212" cy="13668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DilleniaUPC" pitchFamily="18" charset="-34"/>
            </a:endParaRPr>
          </a:p>
        </p:txBody>
      </p:sp>
      <p:sp>
        <p:nvSpPr>
          <p:cNvPr id="157703" name="Text Box 5"/>
          <p:cNvSpPr txBox="1">
            <a:spLocks noChangeArrowheads="1"/>
          </p:cNvSpPr>
          <p:nvPr/>
        </p:nvSpPr>
        <p:spPr bwMode="auto">
          <a:xfrm>
            <a:off x="2484438" y="1457325"/>
            <a:ext cx="4608512" cy="531813"/>
          </a:xfrm>
          <a:prstGeom prst="rect">
            <a:avLst/>
          </a:prstGeom>
          <a:solidFill>
            <a:srgbClr val="FF66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รายการที่ต้องพัฒนาให้เกิดกับพนักงาน</a:t>
            </a:r>
          </a:p>
        </p:txBody>
      </p:sp>
      <p:sp>
        <p:nvSpPr>
          <p:cNvPr id="157704" name="Rectangle 6"/>
          <p:cNvSpPr>
            <a:spLocks noChangeArrowheads="1"/>
          </p:cNvSpPr>
          <p:nvPr/>
        </p:nvSpPr>
        <p:spPr bwMode="auto">
          <a:xfrm>
            <a:off x="900113" y="1196975"/>
            <a:ext cx="1223962" cy="936625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-วิสัยทัศน์</a:t>
            </a:r>
          </a:p>
          <a:p>
            <a:pPr marL="0" marR="0" lvl="0" indent="0" algn="ctr" defTabSz="914400" rtl="0" eaLnBrk="1" fontAlgn="base" latinLnBrk="0" hangingPunct="1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- นโยบาย</a:t>
            </a:r>
          </a:p>
          <a:p>
            <a:pPr marL="0" marR="0" lvl="0" indent="0" algn="ctr" defTabSz="914400" rtl="0" eaLnBrk="1" fontAlgn="base" latinLnBrk="0" hangingPunct="1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-งานในหน้าที่</a:t>
            </a:r>
          </a:p>
          <a:p>
            <a:pPr marL="0" marR="0" lvl="0" indent="0" algn="ctr" defTabSz="914400" rtl="0" eaLnBrk="1" fontAlgn="base" latinLnBrk="0" hangingPunct="1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- ปัญหา</a:t>
            </a:r>
          </a:p>
        </p:txBody>
      </p:sp>
      <p:sp>
        <p:nvSpPr>
          <p:cNvPr id="157705" name="Rectangle 7"/>
          <p:cNvSpPr>
            <a:spLocks noChangeArrowheads="1"/>
          </p:cNvSpPr>
          <p:nvPr/>
        </p:nvSpPr>
        <p:spPr bwMode="auto">
          <a:xfrm>
            <a:off x="5076825" y="2351088"/>
            <a:ext cx="1800225" cy="4318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Competency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Model</a:t>
            </a:r>
            <a:endParaRPr kumimoji="0" lang="th-TH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ngsana New" pitchFamily="18" charset="-34"/>
              <a:ea typeface="+mn-ea"/>
              <a:cs typeface="EucrosiaUPC" pitchFamily="18" charset="-34"/>
            </a:endParaRPr>
          </a:p>
        </p:txBody>
      </p:sp>
      <p:sp>
        <p:nvSpPr>
          <p:cNvPr id="157706" name="Rectangle 8"/>
          <p:cNvSpPr>
            <a:spLocks noChangeArrowheads="1"/>
          </p:cNvSpPr>
          <p:nvPr/>
        </p:nvSpPr>
        <p:spPr bwMode="auto">
          <a:xfrm>
            <a:off x="7524750" y="1268413"/>
            <a:ext cx="1223963" cy="936625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-วิสัยทัศน์</a:t>
            </a:r>
          </a:p>
          <a:p>
            <a:pPr marL="0" marR="0" lvl="0" indent="0" algn="ctr" defTabSz="914400" rtl="0" eaLnBrk="1" fontAlgn="base" latinLnBrk="0" hangingPunct="1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- นโยบาย</a:t>
            </a:r>
          </a:p>
          <a:p>
            <a:pPr marL="0" marR="0" lvl="0" indent="0" algn="ctr" defTabSz="914400" rtl="0" eaLnBrk="1" fontAlgn="base" latinLnBrk="0" hangingPunct="1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-งานในหน้าที่</a:t>
            </a:r>
          </a:p>
          <a:p>
            <a:pPr marL="0" marR="0" lvl="0" indent="0" algn="ctr" defTabSz="914400" rtl="0" eaLnBrk="1" fontAlgn="base" latinLnBrk="0" hangingPunct="1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- ปัญหา</a:t>
            </a:r>
          </a:p>
        </p:txBody>
      </p:sp>
      <p:sp>
        <p:nvSpPr>
          <p:cNvPr id="157707" name="Rectangle 9"/>
          <p:cNvSpPr>
            <a:spLocks noChangeArrowheads="1"/>
          </p:cNvSpPr>
          <p:nvPr/>
        </p:nvSpPr>
        <p:spPr bwMode="auto">
          <a:xfrm>
            <a:off x="7310438" y="2422525"/>
            <a:ext cx="1582737" cy="649288"/>
          </a:xfrm>
          <a:prstGeom prst="rect">
            <a:avLst/>
          </a:prstGeom>
          <a:solidFill>
            <a:srgbClr val="CC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Core Competency</a:t>
            </a:r>
          </a:p>
          <a:p>
            <a:pPr marL="0" marR="0" lvl="0" indent="0" algn="ctr" defTabSz="914400" rtl="0" eaLnBrk="1" fontAlgn="base" latinLnBrk="0" hangingPunct="1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Management</a:t>
            </a:r>
          </a:p>
          <a:p>
            <a:pPr marL="0" marR="0" lvl="0" indent="0" algn="ctr" defTabSz="914400" rtl="0" eaLnBrk="1" fontAlgn="base" latinLnBrk="0" hangingPunct="1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Functional</a:t>
            </a:r>
            <a:endParaRPr kumimoji="0" lang="th-TH" sz="2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EucrosiaUPC" pitchFamily="18" charset="-34"/>
            </a:endParaRPr>
          </a:p>
        </p:txBody>
      </p:sp>
      <p:sp>
        <p:nvSpPr>
          <p:cNvPr id="157708" name="Rectangle 10"/>
          <p:cNvSpPr>
            <a:spLocks noChangeArrowheads="1"/>
          </p:cNvSpPr>
          <p:nvPr/>
        </p:nvSpPr>
        <p:spPr bwMode="auto">
          <a:xfrm>
            <a:off x="5076825" y="2927350"/>
            <a:ext cx="1873250" cy="431800"/>
          </a:xfrm>
          <a:prstGeom prst="rect">
            <a:avLst/>
          </a:prstGeom>
          <a:solidFill>
            <a:srgbClr val="FF66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Competency Profile</a:t>
            </a:r>
            <a:endParaRPr kumimoji="0" lang="th-TH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EucrosiaUPC" pitchFamily="18" charset="-34"/>
            </a:endParaRPr>
          </a:p>
        </p:txBody>
      </p:sp>
      <p:sp>
        <p:nvSpPr>
          <p:cNvPr id="157709" name="Rectangle 11"/>
          <p:cNvSpPr>
            <a:spLocks noChangeArrowheads="1"/>
          </p:cNvSpPr>
          <p:nvPr/>
        </p:nvSpPr>
        <p:spPr bwMode="auto">
          <a:xfrm>
            <a:off x="5076825" y="4151313"/>
            <a:ext cx="1873250" cy="431800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00FF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Training Road Map</a:t>
            </a:r>
            <a:endParaRPr kumimoji="0" lang="th-TH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EucrosiaUPC" pitchFamily="18" charset="-34"/>
            </a:endParaRPr>
          </a:p>
        </p:txBody>
      </p:sp>
      <p:sp>
        <p:nvSpPr>
          <p:cNvPr id="157710" name="Line 12"/>
          <p:cNvSpPr>
            <a:spLocks noChangeShapeType="1"/>
          </p:cNvSpPr>
          <p:nvPr/>
        </p:nvSpPr>
        <p:spPr bwMode="auto">
          <a:xfrm>
            <a:off x="5940425" y="3359150"/>
            <a:ext cx="0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DilleniaUPC" pitchFamily="18" charset="-34"/>
            </a:endParaRPr>
          </a:p>
        </p:txBody>
      </p:sp>
      <p:sp>
        <p:nvSpPr>
          <p:cNvPr id="157711" name="Text Box 13"/>
          <p:cNvSpPr txBox="1">
            <a:spLocks noChangeArrowheads="1"/>
          </p:cNvSpPr>
          <p:nvPr/>
        </p:nvSpPr>
        <p:spPr bwMode="auto">
          <a:xfrm>
            <a:off x="5149850" y="3538538"/>
            <a:ext cx="1728788" cy="406400"/>
          </a:xfrm>
          <a:prstGeom prst="rect">
            <a:avLst/>
          </a:prstGeom>
          <a:solidFill>
            <a:srgbClr val="CC3300"/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แปลง เป็นหลักสูตร</a:t>
            </a:r>
          </a:p>
        </p:txBody>
      </p:sp>
      <p:sp>
        <p:nvSpPr>
          <p:cNvPr id="157712" name="Text Box 14"/>
          <p:cNvSpPr txBox="1">
            <a:spLocks noChangeArrowheads="1"/>
          </p:cNvSpPr>
          <p:nvPr/>
        </p:nvSpPr>
        <p:spPr bwMode="auto">
          <a:xfrm>
            <a:off x="7237413" y="3529013"/>
            <a:ext cx="1511300" cy="406400"/>
          </a:xfrm>
          <a:prstGeom prst="rect">
            <a:avLst/>
          </a:prstGeom>
          <a:noFill/>
          <a:ln w="9525">
            <a:solidFill>
              <a:schemeClr val="tx1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ปัญหา+นโยบาย</a:t>
            </a:r>
          </a:p>
        </p:txBody>
      </p:sp>
      <p:sp>
        <p:nvSpPr>
          <p:cNvPr id="157713" name="Line 15"/>
          <p:cNvSpPr>
            <a:spLocks noChangeShapeType="1"/>
          </p:cNvSpPr>
          <p:nvPr/>
        </p:nvSpPr>
        <p:spPr bwMode="auto">
          <a:xfrm flipH="1">
            <a:off x="6877050" y="3719513"/>
            <a:ext cx="2889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DilleniaUPC" pitchFamily="18" charset="-34"/>
            </a:endParaRPr>
          </a:p>
        </p:txBody>
      </p:sp>
      <p:sp>
        <p:nvSpPr>
          <p:cNvPr id="157714" name="Line 16"/>
          <p:cNvSpPr>
            <a:spLocks noChangeShapeType="1"/>
          </p:cNvSpPr>
          <p:nvPr/>
        </p:nvSpPr>
        <p:spPr bwMode="auto">
          <a:xfrm>
            <a:off x="5940425" y="2782888"/>
            <a:ext cx="0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DilleniaUPC" pitchFamily="18" charset="-34"/>
            </a:endParaRPr>
          </a:p>
        </p:txBody>
      </p:sp>
      <p:sp>
        <p:nvSpPr>
          <p:cNvPr id="157715" name="AutoShape 17"/>
          <p:cNvSpPr>
            <a:spLocks noChangeArrowheads="1"/>
          </p:cNvSpPr>
          <p:nvPr/>
        </p:nvSpPr>
        <p:spPr bwMode="auto">
          <a:xfrm>
            <a:off x="8101013" y="2279650"/>
            <a:ext cx="73025" cy="142875"/>
          </a:xfrm>
          <a:prstGeom prst="downArrow">
            <a:avLst>
              <a:gd name="adj1" fmla="val 50000"/>
              <a:gd name="adj2" fmla="val 48913"/>
            </a:avLst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JasmineUPC" pitchFamily="18" charset="-34"/>
            </a:endParaRPr>
          </a:p>
        </p:txBody>
      </p:sp>
      <p:sp>
        <p:nvSpPr>
          <p:cNvPr id="157716" name="AutoShape 18"/>
          <p:cNvSpPr>
            <a:spLocks noChangeArrowheads="1"/>
          </p:cNvSpPr>
          <p:nvPr/>
        </p:nvSpPr>
        <p:spPr bwMode="auto">
          <a:xfrm>
            <a:off x="6950075" y="2566988"/>
            <a:ext cx="287338" cy="144462"/>
          </a:xfrm>
          <a:prstGeom prst="leftArrow">
            <a:avLst>
              <a:gd name="adj1" fmla="val 50000"/>
              <a:gd name="adj2" fmla="val 49726"/>
            </a:avLst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JasmineUPC" pitchFamily="18" charset="-34"/>
            </a:endParaRPr>
          </a:p>
        </p:txBody>
      </p:sp>
      <p:sp>
        <p:nvSpPr>
          <p:cNvPr id="157717" name="Rectangle 19"/>
          <p:cNvSpPr>
            <a:spLocks noChangeArrowheads="1"/>
          </p:cNvSpPr>
          <p:nvPr/>
        </p:nvSpPr>
        <p:spPr bwMode="auto">
          <a:xfrm>
            <a:off x="3565525" y="2998788"/>
            <a:ext cx="1079500" cy="3603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Gap Analysis</a:t>
            </a:r>
            <a:endParaRPr kumimoji="0" lang="th-TH" sz="2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EucrosiaUPC" pitchFamily="18" charset="-34"/>
            </a:endParaRPr>
          </a:p>
        </p:txBody>
      </p:sp>
      <p:sp>
        <p:nvSpPr>
          <p:cNvPr id="157718" name="AutoShape 20"/>
          <p:cNvSpPr>
            <a:spLocks noChangeArrowheads="1"/>
          </p:cNvSpPr>
          <p:nvPr/>
        </p:nvSpPr>
        <p:spPr bwMode="auto">
          <a:xfrm>
            <a:off x="4645025" y="3070225"/>
            <a:ext cx="360363" cy="144463"/>
          </a:xfrm>
          <a:prstGeom prst="leftArrow">
            <a:avLst>
              <a:gd name="adj1" fmla="val 50000"/>
              <a:gd name="adj2" fmla="val 62363"/>
            </a:avLst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JasmineUPC" pitchFamily="18" charset="-34"/>
            </a:endParaRPr>
          </a:p>
        </p:txBody>
      </p:sp>
      <p:sp>
        <p:nvSpPr>
          <p:cNvPr id="157719" name="Line 21"/>
          <p:cNvSpPr>
            <a:spLocks noChangeShapeType="1"/>
          </p:cNvSpPr>
          <p:nvPr/>
        </p:nvSpPr>
        <p:spPr bwMode="auto">
          <a:xfrm>
            <a:off x="4140200" y="3359150"/>
            <a:ext cx="0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DilleniaUPC" pitchFamily="18" charset="-34"/>
            </a:endParaRPr>
          </a:p>
        </p:txBody>
      </p:sp>
      <p:sp>
        <p:nvSpPr>
          <p:cNvPr id="157720" name="Rectangle 22"/>
          <p:cNvSpPr>
            <a:spLocks noChangeArrowheads="1"/>
          </p:cNvSpPr>
          <p:nvPr/>
        </p:nvSpPr>
        <p:spPr bwMode="auto">
          <a:xfrm>
            <a:off x="1908175" y="4222750"/>
            <a:ext cx="1152525" cy="360363"/>
          </a:xfrm>
          <a:prstGeom prst="rect">
            <a:avLst/>
          </a:prstGeom>
          <a:gradFill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IDP</a:t>
            </a:r>
            <a:endParaRPr kumimoji="0" lang="th-TH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EucrosiaUPC" pitchFamily="18" charset="-34"/>
            </a:endParaRPr>
          </a:p>
        </p:txBody>
      </p:sp>
      <p:sp>
        <p:nvSpPr>
          <p:cNvPr id="157721" name="Rectangle 23"/>
          <p:cNvSpPr>
            <a:spLocks noChangeArrowheads="1"/>
          </p:cNvSpPr>
          <p:nvPr/>
        </p:nvSpPr>
        <p:spPr bwMode="auto">
          <a:xfrm>
            <a:off x="3276600" y="4222750"/>
            <a:ext cx="1654175" cy="36036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CCFF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Training Needs</a:t>
            </a:r>
            <a:endParaRPr kumimoji="0" lang="th-TH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EucrosiaUPC" pitchFamily="18" charset="-34"/>
            </a:endParaRPr>
          </a:p>
        </p:txBody>
      </p:sp>
      <p:sp>
        <p:nvSpPr>
          <p:cNvPr id="157722" name="Line 24"/>
          <p:cNvSpPr>
            <a:spLocks noChangeShapeType="1"/>
          </p:cNvSpPr>
          <p:nvPr/>
        </p:nvSpPr>
        <p:spPr bwMode="auto">
          <a:xfrm flipH="1">
            <a:off x="2628900" y="3790950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DilleniaUPC" pitchFamily="18" charset="-34"/>
            </a:endParaRPr>
          </a:p>
        </p:txBody>
      </p:sp>
      <p:sp>
        <p:nvSpPr>
          <p:cNvPr id="157723" name="Line 25"/>
          <p:cNvSpPr>
            <a:spLocks noChangeShapeType="1"/>
          </p:cNvSpPr>
          <p:nvPr/>
        </p:nvSpPr>
        <p:spPr bwMode="auto">
          <a:xfrm>
            <a:off x="2484438" y="3790950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DilleniaUPC" pitchFamily="18" charset="-34"/>
            </a:endParaRPr>
          </a:p>
        </p:txBody>
      </p:sp>
      <p:sp>
        <p:nvSpPr>
          <p:cNvPr id="157724" name="Rectangle 26"/>
          <p:cNvSpPr>
            <a:spLocks noChangeArrowheads="1"/>
          </p:cNvSpPr>
          <p:nvPr/>
        </p:nvSpPr>
        <p:spPr bwMode="auto">
          <a:xfrm>
            <a:off x="1765300" y="3646488"/>
            <a:ext cx="1366838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กำหนดวิธีพัฒนา</a:t>
            </a:r>
          </a:p>
        </p:txBody>
      </p:sp>
      <p:sp>
        <p:nvSpPr>
          <p:cNvPr id="2568219" name="Rectangle 27"/>
          <p:cNvSpPr>
            <a:spLocks noChangeArrowheads="1"/>
          </p:cNvSpPr>
          <p:nvPr/>
        </p:nvSpPr>
        <p:spPr bwMode="auto">
          <a:xfrm>
            <a:off x="1981200" y="5807075"/>
            <a:ext cx="4968875" cy="574675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100000">
                <a:srgbClr val="FFFF00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แผนฝึกอบรมรายปี</a:t>
            </a:r>
          </a:p>
        </p:txBody>
      </p:sp>
      <p:sp>
        <p:nvSpPr>
          <p:cNvPr id="157726" name="Text Box 28"/>
          <p:cNvSpPr txBox="1">
            <a:spLocks noChangeArrowheads="1"/>
          </p:cNvSpPr>
          <p:nvPr/>
        </p:nvSpPr>
        <p:spPr bwMode="auto">
          <a:xfrm>
            <a:off x="3205163" y="5014913"/>
            <a:ext cx="14398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EucrosiaUPC" pitchFamily="18" charset="-34"/>
            </a:endParaRPr>
          </a:p>
        </p:txBody>
      </p:sp>
      <p:sp>
        <p:nvSpPr>
          <p:cNvPr id="157727" name="Text Box 29"/>
          <p:cNvSpPr txBox="1">
            <a:spLocks noChangeArrowheads="1"/>
          </p:cNvSpPr>
          <p:nvPr/>
        </p:nvSpPr>
        <p:spPr bwMode="auto">
          <a:xfrm>
            <a:off x="3205163" y="5014913"/>
            <a:ext cx="1727200" cy="4064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prstDash val="lgDash"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กระทบงานสำคัญ</a:t>
            </a:r>
          </a:p>
        </p:txBody>
      </p:sp>
      <p:sp>
        <p:nvSpPr>
          <p:cNvPr id="157728" name="Text Box 30"/>
          <p:cNvSpPr txBox="1">
            <a:spLocks noChangeArrowheads="1"/>
          </p:cNvSpPr>
          <p:nvPr/>
        </p:nvSpPr>
        <p:spPr bwMode="auto">
          <a:xfrm>
            <a:off x="1404938" y="5010150"/>
            <a:ext cx="1584325" cy="43656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prstDash val="lgDash"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ตำแหน่งสำคัญ</a:t>
            </a:r>
          </a:p>
        </p:txBody>
      </p:sp>
      <p:sp>
        <p:nvSpPr>
          <p:cNvPr id="157729" name="Text Box 31"/>
          <p:cNvSpPr txBox="1">
            <a:spLocks noChangeArrowheads="1"/>
          </p:cNvSpPr>
          <p:nvPr/>
        </p:nvSpPr>
        <p:spPr bwMode="auto">
          <a:xfrm>
            <a:off x="5222875" y="5014913"/>
            <a:ext cx="1727200" cy="4064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prstDash val="lgDash"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ตำแหน่งที่ขาด</a:t>
            </a:r>
          </a:p>
        </p:txBody>
      </p:sp>
      <p:sp>
        <p:nvSpPr>
          <p:cNvPr id="157730" name="Line 32"/>
          <p:cNvSpPr>
            <a:spLocks noChangeShapeType="1"/>
          </p:cNvSpPr>
          <p:nvPr/>
        </p:nvSpPr>
        <p:spPr bwMode="auto">
          <a:xfrm>
            <a:off x="2413000" y="4583113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DilleniaUPC" pitchFamily="18" charset="-34"/>
            </a:endParaRPr>
          </a:p>
        </p:txBody>
      </p:sp>
      <p:sp>
        <p:nvSpPr>
          <p:cNvPr id="157731" name="Line 33"/>
          <p:cNvSpPr>
            <a:spLocks noChangeShapeType="1"/>
          </p:cNvSpPr>
          <p:nvPr/>
        </p:nvSpPr>
        <p:spPr bwMode="auto">
          <a:xfrm>
            <a:off x="4140200" y="4583113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DilleniaUPC" pitchFamily="18" charset="-34"/>
            </a:endParaRPr>
          </a:p>
        </p:txBody>
      </p:sp>
      <p:sp>
        <p:nvSpPr>
          <p:cNvPr id="157732" name="Line 34"/>
          <p:cNvSpPr>
            <a:spLocks noChangeShapeType="1"/>
          </p:cNvSpPr>
          <p:nvPr/>
        </p:nvSpPr>
        <p:spPr bwMode="auto">
          <a:xfrm>
            <a:off x="6013450" y="4583113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DilleniaUPC" pitchFamily="18" charset="-34"/>
            </a:endParaRPr>
          </a:p>
        </p:txBody>
      </p:sp>
      <p:sp>
        <p:nvSpPr>
          <p:cNvPr id="157733" name="Line 35"/>
          <p:cNvSpPr>
            <a:spLocks noChangeShapeType="1"/>
          </p:cNvSpPr>
          <p:nvPr/>
        </p:nvSpPr>
        <p:spPr bwMode="auto">
          <a:xfrm>
            <a:off x="2268538" y="5446713"/>
            <a:ext cx="1008062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DilleniaUPC" pitchFamily="18" charset="-34"/>
            </a:endParaRPr>
          </a:p>
        </p:txBody>
      </p:sp>
      <p:sp>
        <p:nvSpPr>
          <p:cNvPr id="157734" name="Line 36"/>
          <p:cNvSpPr>
            <a:spLocks noChangeShapeType="1"/>
          </p:cNvSpPr>
          <p:nvPr/>
        </p:nvSpPr>
        <p:spPr bwMode="auto">
          <a:xfrm>
            <a:off x="4140200" y="5446713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DilleniaUPC" pitchFamily="18" charset="-34"/>
            </a:endParaRPr>
          </a:p>
        </p:txBody>
      </p:sp>
      <p:sp>
        <p:nvSpPr>
          <p:cNvPr id="157735" name="Line 37"/>
          <p:cNvSpPr>
            <a:spLocks noChangeShapeType="1"/>
          </p:cNvSpPr>
          <p:nvPr/>
        </p:nvSpPr>
        <p:spPr bwMode="auto">
          <a:xfrm flipH="1">
            <a:off x="5005388" y="5446713"/>
            <a:ext cx="1008062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DilleniaUPC" pitchFamily="18" charset="-34"/>
            </a:endParaRPr>
          </a:p>
        </p:txBody>
      </p:sp>
      <p:sp>
        <p:nvSpPr>
          <p:cNvPr id="157736" name="Rectangle 38"/>
          <p:cNvSpPr>
            <a:spLocks noChangeArrowheads="1"/>
          </p:cNvSpPr>
          <p:nvPr/>
        </p:nvSpPr>
        <p:spPr bwMode="auto">
          <a:xfrm>
            <a:off x="611188" y="2349500"/>
            <a:ext cx="2016125" cy="711200"/>
          </a:xfrm>
          <a:prstGeom prst="rect">
            <a:avLst/>
          </a:prstGeom>
          <a:solidFill>
            <a:srgbClr val="FF66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วิเคราะห์สิ่งที่ต้องอบรมแยกตามตำแหน่ง</a:t>
            </a:r>
          </a:p>
        </p:txBody>
      </p:sp>
      <p:sp>
        <p:nvSpPr>
          <p:cNvPr id="157737" name="AutoShape 39"/>
          <p:cNvSpPr>
            <a:spLocks noChangeArrowheads="1"/>
          </p:cNvSpPr>
          <p:nvPr/>
        </p:nvSpPr>
        <p:spPr bwMode="auto">
          <a:xfrm>
            <a:off x="1331913" y="2132013"/>
            <a:ext cx="215900" cy="2159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JasmineUPC" pitchFamily="18" charset="-34"/>
            </a:endParaRPr>
          </a:p>
        </p:txBody>
      </p:sp>
      <p:sp>
        <p:nvSpPr>
          <p:cNvPr id="157738" name="Text Box 40"/>
          <p:cNvSpPr txBox="1">
            <a:spLocks noChangeArrowheads="1"/>
          </p:cNvSpPr>
          <p:nvPr/>
        </p:nvSpPr>
        <p:spPr bwMode="auto">
          <a:xfrm>
            <a:off x="3349625" y="3538538"/>
            <a:ext cx="1728788" cy="406400"/>
          </a:xfrm>
          <a:prstGeom prst="rect">
            <a:avLst/>
          </a:prstGeom>
          <a:solidFill>
            <a:srgbClr val="CC3300"/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ngsana New" pitchFamily="18" charset="-34"/>
                <a:cs typeface="DilleniaUPC" pitchFamily="18" charset="-34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แปลง เป็นหลักสูตร</a:t>
            </a:r>
          </a:p>
        </p:txBody>
      </p:sp>
      <p:sp>
        <p:nvSpPr>
          <p:cNvPr id="157739" name="Rectangle 41"/>
          <p:cNvSpPr>
            <a:spLocks noChangeArrowheads="1"/>
          </p:cNvSpPr>
          <p:nvPr/>
        </p:nvSpPr>
        <p:spPr bwMode="auto">
          <a:xfrm>
            <a:off x="720725" y="3213100"/>
            <a:ext cx="1258888" cy="3603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สำรวจ </a:t>
            </a:r>
            <a:r>
              <a:rPr kumimoji="0" lang="en-US" sz="2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Needs</a:t>
            </a:r>
            <a:endParaRPr kumimoji="0" lang="th-TH" sz="2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EucrosiaUPC" pitchFamily="18" charset="-34"/>
            </a:endParaRPr>
          </a:p>
        </p:txBody>
      </p:sp>
      <p:sp>
        <p:nvSpPr>
          <p:cNvPr id="157740" name="Rectangle 42"/>
          <p:cNvSpPr>
            <a:spLocks noChangeArrowheads="1"/>
          </p:cNvSpPr>
          <p:nvPr/>
        </p:nvSpPr>
        <p:spPr bwMode="auto">
          <a:xfrm>
            <a:off x="250825" y="3717925"/>
            <a:ext cx="1366838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วิเคราะห์จุดอ่อน</a:t>
            </a:r>
          </a:p>
        </p:txBody>
      </p:sp>
      <p:sp>
        <p:nvSpPr>
          <p:cNvPr id="157741" name="AutoShape 43"/>
          <p:cNvSpPr>
            <a:spLocks noChangeArrowheads="1"/>
          </p:cNvSpPr>
          <p:nvPr/>
        </p:nvSpPr>
        <p:spPr bwMode="auto">
          <a:xfrm>
            <a:off x="1619250" y="3789363"/>
            <a:ext cx="144463" cy="71437"/>
          </a:xfrm>
          <a:prstGeom prst="rightArrow">
            <a:avLst>
              <a:gd name="adj1" fmla="val 50000"/>
              <a:gd name="adj2" fmla="val 50556"/>
            </a:avLst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JasmineUPC" pitchFamily="18" charset="-34"/>
            </a:endParaRPr>
          </a:p>
        </p:txBody>
      </p:sp>
      <p:sp>
        <p:nvSpPr>
          <p:cNvPr id="157742" name="AutoShape 44"/>
          <p:cNvSpPr>
            <a:spLocks noChangeArrowheads="1"/>
          </p:cNvSpPr>
          <p:nvPr/>
        </p:nvSpPr>
        <p:spPr bwMode="auto">
          <a:xfrm>
            <a:off x="1331913" y="3068638"/>
            <a:ext cx="144462" cy="144462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JasmineUPC" pitchFamily="18" charset="-34"/>
            </a:endParaRPr>
          </a:p>
        </p:txBody>
      </p:sp>
      <p:sp>
        <p:nvSpPr>
          <p:cNvPr id="157743" name="Line 45"/>
          <p:cNvSpPr>
            <a:spLocks noChangeShapeType="1"/>
          </p:cNvSpPr>
          <p:nvPr/>
        </p:nvSpPr>
        <p:spPr bwMode="auto">
          <a:xfrm flipH="1">
            <a:off x="468313" y="2708275"/>
            <a:ext cx="1428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DilleniaUPC" pitchFamily="18" charset="-34"/>
            </a:endParaRPr>
          </a:p>
        </p:txBody>
      </p:sp>
      <p:sp>
        <p:nvSpPr>
          <p:cNvPr id="157744" name="Line 46"/>
          <p:cNvSpPr>
            <a:spLocks noChangeShapeType="1"/>
          </p:cNvSpPr>
          <p:nvPr/>
        </p:nvSpPr>
        <p:spPr bwMode="auto">
          <a:xfrm>
            <a:off x="468313" y="2708275"/>
            <a:ext cx="0" cy="936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DilleniaUPC" pitchFamily="18" charset="-34"/>
            </a:endParaRPr>
          </a:p>
        </p:txBody>
      </p:sp>
      <p:sp>
        <p:nvSpPr>
          <p:cNvPr id="157745" name="AutoShape 47"/>
          <p:cNvSpPr>
            <a:spLocks noChangeArrowheads="1"/>
          </p:cNvSpPr>
          <p:nvPr/>
        </p:nvSpPr>
        <p:spPr bwMode="auto">
          <a:xfrm>
            <a:off x="2195513" y="1628775"/>
            <a:ext cx="215900" cy="144463"/>
          </a:xfrm>
          <a:prstGeom prst="leftArrow">
            <a:avLst>
              <a:gd name="adj1" fmla="val 50000"/>
              <a:gd name="adj2" fmla="val 37363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JasmineUPC" pitchFamily="18" charset="-34"/>
            </a:endParaRPr>
          </a:p>
        </p:txBody>
      </p:sp>
      <p:sp>
        <p:nvSpPr>
          <p:cNvPr id="157746" name="AutoShape 48"/>
          <p:cNvSpPr>
            <a:spLocks noChangeArrowheads="1"/>
          </p:cNvSpPr>
          <p:nvPr/>
        </p:nvSpPr>
        <p:spPr bwMode="auto">
          <a:xfrm>
            <a:off x="7164388" y="1628775"/>
            <a:ext cx="287337" cy="144463"/>
          </a:xfrm>
          <a:prstGeom prst="rightArrow">
            <a:avLst>
              <a:gd name="adj1" fmla="val 50000"/>
              <a:gd name="adj2" fmla="val 49725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JasmineUPC" pitchFamily="18" charset="-34"/>
            </a:endParaRPr>
          </a:p>
        </p:txBody>
      </p:sp>
      <p:sp>
        <p:nvSpPr>
          <p:cNvPr id="157747" name="Rectangle 49"/>
          <p:cNvSpPr>
            <a:spLocks noChangeArrowheads="1"/>
          </p:cNvSpPr>
          <p:nvPr/>
        </p:nvSpPr>
        <p:spPr bwMode="auto">
          <a:xfrm>
            <a:off x="755650" y="188913"/>
            <a:ext cx="7559675" cy="503237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กระบวนการพัฒนาแผนฝึกอบรมรายปี /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EucrosiaUPC" pitchFamily="18" charset="-34"/>
              </a:rPr>
              <a:t>IDP/Training Road Map</a:t>
            </a:r>
            <a:endParaRPr kumimoji="0" lang="th-TH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EucrosiaUPC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485E93-780E-4363-913B-6E339F21F7F3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345714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/>
          <p:cNvSpPr/>
          <p:nvPr/>
        </p:nvSpPr>
        <p:spPr>
          <a:xfrm>
            <a:off x="107504" y="1556792"/>
            <a:ext cx="8910990" cy="96804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4" name="Rounded Rectangle 73"/>
          <p:cNvSpPr/>
          <p:nvPr/>
        </p:nvSpPr>
        <p:spPr>
          <a:xfrm>
            <a:off x="35496" y="72008"/>
            <a:ext cx="9036496" cy="6813376"/>
          </a:xfrm>
          <a:prstGeom prst="roundRect">
            <a:avLst>
              <a:gd name="adj" fmla="val 3910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grpSp>
        <p:nvGrpSpPr>
          <p:cNvPr id="69" name="Group 68"/>
          <p:cNvGrpSpPr/>
          <p:nvPr/>
        </p:nvGrpSpPr>
        <p:grpSpPr>
          <a:xfrm>
            <a:off x="107504" y="1628800"/>
            <a:ext cx="8928992" cy="5112568"/>
            <a:chOff x="107504" y="1052736"/>
            <a:chExt cx="8928992" cy="5112568"/>
          </a:xfrm>
        </p:grpSpPr>
        <p:cxnSp>
          <p:nvCxnSpPr>
            <p:cNvPr id="25" name="Straight Connector 24"/>
            <p:cNvCxnSpPr>
              <a:stCxn id="18" idx="0"/>
              <a:endCxn id="22" idx="2"/>
            </p:cNvCxnSpPr>
            <p:nvPr/>
          </p:nvCxnSpPr>
          <p:spPr>
            <a:xfrm>
              <a:off x="3455876" y="2296907"/>
              <a:ext cx="0" cy="3508357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" name="Group 16"/>
            <p:cNvGrpSpPr/>
            <p:nvPr/>
          </p:nvGrpSpPr>
          <p:grpSpPr>
            <a:xfrm>
              <a:off x="107504" y="1052736"/>
              <a:ext cx="2232248" cy="5112568"/>
              <a:chOff x="323528" y="1052736"/>
              <a:chExt cx="2232248" cy="5112568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323528" y="1052736"/>
                <a:ext cx="2232248" cy="5112568"/>
              </a:xfrm>
              <a:prstGeom prst="rect">
                <a:avLst/>
              </a:prstGeom>
              <a:solidFill>
                <a:srgbClr val="CCFF99"/>
              </a:solidFill>
              <a:ln w="381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2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Cordia New" panose="020B0304020202020204" pitchFamily="34" charset="-34"/>
                </a:endParaRPr>
              </a:p>
            </p:txBody>
          </p:sp>
          <p:cxnSp>
            <p:nvCxnSpPr>
              <p:cNvPr id="10" name="Straight Connector 9"/>
              <p:cNvCxnSpPr>
                <a:stCxn id="8" idx="0"/>
                <a:endCxn id="2" idx="2"/>
              </p:cNvCxnSpPr>
              <p:nvPr/>
            </p:nvCxnSpPr>
            <p:spPr>
              <a:xfrm>
                <a:off x="1511660" y="2040813"/>
                <a:ext cx="0" cy="3998341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" name="Rectangle 1"/>
              <p:cNvSpPr/>
              <p:nvPr/>
            </p:nvSpPr>
            <p:spPr>
              <a:xfrm>
                <a:off x="683568" y="5639044"/>
                <a:ext cx="1656184" cy="400110"/>
              </a:xfrm>
              <a:prstGeom prst="rect">
                <a:avLst/>
              </a:prstGeom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นายช่างเครื่องกล ชง</a:t>
                </a:r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683568" y="4921133"/>
                <a:ext cx="1656184" cy="400110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นายช่างเครื่องกล </a:t>
                </a:r>
                <a:r>
                  <a:rPr kumimoji="0" lang="th-TH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อว</a:t>
                </a:r>
                <a:endPara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</p:txBody>
          </p:sp>
          <p:sp>
            <p:nvSpPr>
              <p:cNvPr id="4" name="Rectangle 3"/>
              <p:cNvSpPr/>
              <p:nvPr/>
            </p:nvSpPr>
            <p:spPr>
              <a:xfrm>
                <a:off x="683568" y="4201053"/>
                <a:ext cx="1656184" cy="400110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วิศวกรโยธา </a:t>
                </a:r>
                <a:r>
                  <a:rPr kumimoji="0" lang="th-TH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ชพ</a:t>
                </a:r>
                <a:endPara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</p:txBody>
          </p:sp>
          <p:sp>
            <p:nvSpPr>
              <p:cNvPr id="5" name="Rectangle 4"/>
              <p:cNvSpPr/>
              <p:nvPr/>
            </p:nvSpPr>
            <p:spPr>
              <a:xfrm>
                <a:off x="683568" y="3480973"/>
                <a:ext cx="1656184" cy="400110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ผู้อำนวยการ อ.ต้น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683568" y="2760893"/>
                <a:ext cx="1656184" cy="400110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tlCol="0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ผู้อำนวยการ อ.สูง</a:t>
                </a:r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683568" y="2040813"/>
                <a:ext cx="1656184" cy="400110"/>
              </a:xfrm>
              <a:prstGeom prst="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รองอธิบดี</a:t>
                </a:r>
              </a:p>
            </p:txBody>
          </p:sp>
          <p:sp>
            <p:nvSpPr>
              <p:cNvPr id="13" name="Rounded Rectangle 12"/>
              <p:cNvSpPr/>
              <p:nvPr/>
            </p:nvSpPr>
            <p:spPr>
              <a:xfrm>
                <a:off x="395536" y="1185334"/>
                <a:ext cx="2016224" cy="648072"/>
              </a:xfrm>
              <a:prstGeom prst="roundRect">
                <a:avLst/>
              </a:prstGeom>
              <a:solidFill>
                <a:srgbClr val="00CC00"/>
              </a:solidFill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Career path</a:t>
                </a:r>
                <a:endParaRPr kumimoji="0" lang="th-TH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Cordia New" panose="020B0304020202020204" pitchFamily="34" charset="-34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itchFamily="34" charset="-34"/>
                    <a:ea typeface="+mn-ea"/>
                    <a:cs typeface="TH SarabunPSK" pitchFamily="34" charset="-34"/>
                  </a:rPr>
                  <a:t>Career Development Plan</a:t>
                </a:r>
                <a:endPara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endParaRPr>
              </a:p>
            </p:txBody>
          </p:sp>
        </p:grpSp>
        <p:sp>
          <p:nvSpPr>
            <p:cNvPr id="14" name="Rectangle 13"/>
            <p:cNvSpPr/>
            <p:nvPr/>
          </p:nvSpPr>
          <p:spPr>
            <a:xfrm>
              <a:off x="2339752" y="1052736"/>
              <a:ext cx="2232248" cy="5112568"/>
            </a:xfrm>
            <a:prstGeom prst="rect">
              <a:avLst/>
            </a:prstGeom>
            <a:solidFill>
              <a:srgbClr val="FFFFCC"/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572000" y="1052736"/>
              <a:ext cx="2232248" cy="5112568"/>
            </a:xfrm>
            <a:prstGeom prst="rect">
              <a:avLst/>
            </a:prstGeom>
            <a:solidFill>
              <a:srgbClr val="00CC00"/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804248" y="1052736"/>
              <a:ext cx="2232248" cy="511256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627784" y="2296907"/>
              <a:ext cx="1656184" cy="520025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อบรม </a:t>
              </a:r>
              <a:r>
                <a: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E</a:t>
              </a:r>
              <a:endParaRPr kumimoji="0" lang="th-TH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2627784" y="3037022"/>
              <a:ext cx="1656184" cy="520025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อบรม </a:t>
              </a:r>
              <a:r>
                <a: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D</a:t>
              </a:r>
              <a:endParaRPr kumimoji="0" lang="th-TH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627784" y="3829110"/>
              <a:ext cx="1656184" cy="520025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อบรม </a:t>
              </a:r>
              <a:r>
                <a: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C</a:t>
              </a:r>
              <a:endParaRPr kumimoji="0" lang="th-TH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627784" y="4565159"/>
              <a:ext cx="1656184" cy="520025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อบรม </a:t>
              </a:r>
              <a:r>
                <a: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B</a:t>
              </a:r>
              <a:endParaRPr kumimoji="0" lang="th-TH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627784" y="5285239"/>
              <a:ext cx="1656184" cy="520025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อบรม </a:t>
              </a:r>
              <a:r>
                <a: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A</a:t>
              </a:r>
              <a:endParaRPr kumimoji="0" lang="th-TH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2411760" y="1196752"/>
              <a:ext cx="2016224" cy="648072"/>
            </a:xfrm>
            <a:prstGeom prst="roundRect">
              <a:avLst/>
            </a:prstGeom>
            <a:solidFill>
              <a:srgbClr val="FF9900"/>
            </a:solidFill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Training Road Map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endParaRP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1295636" y="2556919"/>
              <a:ext cx="1332148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/>
            <p:nvPr/>
          </p:nvCxnSpPr>
          <p:spPr>
            <a:xfrm>
              <a:off x="1331640" y="3284984"/>
              <a:ext cx="1332148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>
              <a:off x="1331640" y="4069087"/>
              <a:ext cx="1332148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/>
            <p:cNvCxnSpPr/>
            <p:nvPr/>
          </p:nvCxnSpPr>
          <p:spPr>
            <a:xfrm>
              <a:off x="1367644" y="4797152"/>
              <a:ext cx="1332148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/>
            <p:nvPr/>
          </p:nvCxnSpPr>
          <p:spPr>
            <a:xfrm>
              <a:off x="1331640" y="5517232"/>
              <a:ext cx="1332148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Rectangle 31"/>
            <p:cNvSpPr/>
            <p:nvPr/>
          </p:nvSpPr>
          <p:spPr>
            <a:xfrm>
              <a:off x="4860032" y="2564904"/>
              <a:ext cx="1656184" cy="520025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อบรม </a:t>
              </a:r>
              <a:r>
                <a: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D</a:t>
              </a:r>
              <a:endParaRPr kumimoji="0" lang="th-TH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4860032" y="3297034"/>
              <a:ext cx="1656184" cy="461665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GAP</a:t>
              </a:r>
              <a:endPara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4860032" y="2020778"/>
              <a:ext cx="1656184" cy="40011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ผู้อำนวยการ อ.สูง</a:t>
              </a:r>
            </a:p>
          </p:txBody>
        </p:sp>
        <p:sp>
          <p:nvSpPr>
            <p:cNvPr id="40" name="Flowchart: Document 39"/>
            <p:cNvSpPr/>
            <p:nvPr/>
          </p:nvSpPr>
          <p:spPr>
            <a:xfrm>
              <a:off x="4839014" y="5448002"/>
              <a:ext cx="1728192" cy="573286"/>
            </a:xfrm>
            <a:prstGeom prst="flowChartDocumen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เกณฑ์ตำแหน่ง</a:t>
              </a:r>
            </a:p>
          </p:txBody>
        </p:sp>
        <p:sp>
          <p:nvSpPr>
            <p:cNvPr id="41" name="Flowchart: Terminator 40"/>
            <p:cNvSpPr/>
            <p:nvPr/>
          </p:nvSpPr>
          <p:spPr>
            <a:xfrm>
              <a:off x="4716016" y="4596539"/>
              <a:ext cx="1944216" cy="649188"/>
            </a:xfrm>
            <a:prstGeom prst="flowChartTerminator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glow rad="203200">
                      <a:prstClr val="black">
                        <a:lumMod val="65000"/>
                        <a:lumOff val="35000"/>
                        <a:alpha val="55000"/>
                      </a:prstClr>
                    </a:glow>
                  </a:effectLst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คัดเลือก</a:t>
              </a:r>
            </a:p>
          </p:txBody>
        </p:sp>
        <p:pic>
          <p:nvPicPr>
            <p:cNvPr id="1028" name="Picture 4" descr="ผลการค้นหารูปภาพสำหรับ บุคลากร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6016" y="4005064"/>
              <a:ext cx="350168" cy="350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ผลการค้นหารูปภาพสำหรับ บุคลากร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66184" y="3973115"/>
              <a:ext cx="391108" cy="3911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5" name="Picture 4" descr="ผลการค้นหารูปภาพสำหรับ บุคลากร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6136" y="4005064"/>
              <a:ext cx="350168" cy="350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6" name="Picture 4" descr="ผลการค้นหารูปภาพสำหรับ บุคลากร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8056" y="4005064"/>
              <a:ext cx="350168" cy="350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7" name="Picture 6" descr="ผลการค้นหารูปภาพสำหรับ บุคลากร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6096" y="4005064"/>
              <a:ext cx="391108" cy="3911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44" name="Straight Connector 43"/>
            <p:cNvCxnSpPr/>
            <p:nvPr/>
          </p:nvCxnSpPr>
          <p:spPr>
            <a:xfrm>
              <a:off x="4860032" y="3881083"/>
              <a:ext cx="1584176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4860032" y="3881083"/>
              <a:ext cx="0" cy="123981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5292080" y="3881083"/>
              <a:ext cx="0" cy="123981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6012160" y="3881083"/>
              <a:ext cx="0" cy="123981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444208" y="3861048"/>
              <a:ext cx="0" cy="123981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5622032" y="3737067"/>
              <a:ext cx="0" cy="123981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5622032" y="3861048"/>
              <a:ext cx="0" cy="123981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Rounded Rectangle 57"/>
            <p:cNvSpPr/>
            <p:nvPr/>
          </p:nvSpPr>
          <p:spPr>
            <a:xfrm>
              <a:off x="4680012" y="1196752"/>
              <a:ext cx="2016224" cy="648072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Succession Plan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endParaRPr>
            </a:p>
          </p:txBody>
        </p:sp>
        <p:cxnSp>
          <p:nvCxnSpPr>
            <p:cNvPr id="51" name="Straight Connector 50"/>
            <p:cNvCxnSpPr>
              <a:stCxn id="32" idx="2"/>
              <a:endCxn id="33" idx="0"/>
            </p:cNvCxnSpPr>
            <p:nvPr/>
          </p:nvCxnSpPr>
          <p:spPr>
            <a:xfrm>
              <a:off x="5688124" y="3084929"/>
              <a:ext cx="0" cy="21210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Rounded Rectangle 60"/>
            <p:cNvSpPr/>
            <p:nvPr/>
          </p:nvSpPr>
          <p:spPr>
            <a:xfrm>
              <a:off x="6912260" y="1196752"/>
              <a:ext cx="2016224" cy="648072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Individual Development Plan</a:t>
              </a:r>
              <a:endPara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pic>
          <p:nvPicPr>
            <p:cNvPr id="1032" name="Picture 8" descr="ผลการค้นหารูปภาพสำหรับ บุคลากร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288" y="4062698"/>
              <a:ext cx="1323196" cy="13231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3" name="Flowchart: Terminator 62"/>
            <p:cNvSpPr/>
            <p:nvPr/>
          </p:nvSpPr>
          <p:spPr>
            <a:xfrm>
              <a:off x="6853778" y="3518498"/>
              <a:ext cx="742558" cy="519351"/>
            </a:xfrm>
            <a:prstGeom prst="flowChartTerminator">
              <a:avLst/>
            </a:prstGeom>
            <a:solidFill>
              <a:srgbClr val="FF00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ระดับ 4</a:t>
              </a:r>
            </a:p>
          </p:txBody>
        </p:sp>
        <p:sp>
          <p:nvSpPr>
            <p:cNvPr id="64" name="Flowchart: Terminator 63"/>
            <p:cNvSpPr/>
            <p:nvPr/>
          </p:nvSpPr>
          <p:spPr>
            <a:xfrm>
              <a:off x="8165056" y="3486634"/>
              <a:ext cx="742558" cy="519351"/>
            </a:xfrm>
            <a:prstGeom prst="flowChartTerminator">
              <a:avLst/>
            </a:prstGeom>
            <a:solidFill>
              <a:srgbClr val="FFCC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ระดับ 2</a:t>
              </a:r>
            </a:p>
          </p:txBody>
        </p:sp>
        <p:sp>
          <p:nvSpPr>
            <p:cNvPr id="62" name="Rounded Rectangle 61"/>
            <p:cNvSpPr/>
            <p:nvPr/>
          </p:nvSpPr>
          <p:spPr>
            <a:xfrm>
              <a:off x="7164288" y="2962543"/>
              <a:ext cx="1262427" cy="396044"/>
            </a:xfrm>
            <a:prstGeom prst="round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GAP</a:t>
              </a:r>
              <a:endPara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65" name="Up Arrow 64"/>
            <p:cNvSpPr/>
            <p:nvPr/>
          </p:nvSpPr>
          <p:spPr>
            <a:xfrm>
              <a:off x="7770732" y="3390672"/>
              <a:ext cx="216024" cy="311986"/>
            </a:xfrm>
            <a:prstGeom prst="upArrow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740352" y="3774666"/>
              <a:ext cx="288032" cy="45719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>
              <a:off x="7050652" y="5405154"/>
              <a:ext cx="1656184" cy="400110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นายช่างเครื่องกล ชง</a:t>
              </a: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6876256" y="2130676"/>
              <a:ext cx="1959350" cy="707886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อบรมสมรรถนะ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นายช่างเครื่องกล ชง</a:t>
              </a:r>
            </a:p>
          </p:txBody>
        </p:sp>
      </p:grpSp>
      <p:sp>
        <p:nvSpPr>
          <p:cNvPr id="70" name="Rectangle 69"/>
          <p:cNvSpPr/>
          <p:nvPr/>
        </p:nvSpPr>
        <p:spPr>
          <a:xfrm>
            <a:off x="2195736" y="721149"/>
            <a:ext cx="4813297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266700">
                    <a:srgbClr val="7030A0"/>
                  </a:glow>
                </a:effectLst>
                <a:uLnTx/>
                <a:uFillTx/>
                <a:latin typeface="TH Fah kwang" panose="02000506000000020004" pitchFamily="2" charset="-34"/>
                <a:cs typeface="TH Fah kwang" panose="02000506000000020004"/>
              </a:rPr>
              <a:t>แผนอบรมและพัฒนาบุคลากร</a:t>
            </a:r>
          </a:p>
        </p:txBody>
      </p:sp>
      <p:sp>
        <p:nvSpPr>
          <p:cNvPr id="73" name="Rounded Rectangle 72"/>
          <p:cNvSpPr/>
          <p:nvPr/>
        </p:nvSpPr>
        <p:spPr>
          <a:xfrm>
            <a:off x="179512" y="616622"/>
            <a:ext cx="1854206" cy="864096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นโยบาย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</a:t>
            </a:r>
          </a:p>
        </p:txBody>
      </p:sp>
      <p:sp>
        <p:nvSpPr>
          <p:cNvPr id="77" name="Rounded Rectangle 76"/>
          <p:cNvSpPr/>
          <p:nvPr/>
        </p:nvSpPr>
        <p:spPr>
          <a:xfrm>
            <a:off x="7164288" y="616622"/>
            <a:ext cx="1854206" cy="864096"/>
          </a:xfrm>
          <a:prstGeom prst="round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เทคโนโลยี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สภาพปัญหา</a:t>
            </a:r>
          </a:p>
        </p:txBody>
      </p:sp>
      <p:cxnSp>
        <p:nvCxnSpPr>
          <p:cNvPr id="78" name="Straight Connector 77"/>
          <p:cNvCxnSpPr/>
          <p:nvPr/>
        </p:nvCxnSpPr>
        <p:spPr>
          <a:xfrm>
            <a:off x="107504" y="2498801"/>
            <a:ext cx="8928992" cy="6610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19" idx="3"/>
            <a:endCxn id="32" idx="1"/>
          </p:cNvCxnSpPr>
          <p:nvPr/>
        </p:nvCxnSpPr>
        <p:spPr>
          <a:xfrm flipV="1">
            <a:off x="4283968" y="3400981"/>
            <a:ext cx="576064" cy="472118"/>
          </a:xfrm>
          <a:prstGeom prst="straightConnector1">
            <a:avLst/>
          </a:prstGeom>
          <a:ln w="2222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ounded Rectangle 65"/>
          <p:cNvSpPr/>
          <p:nvPr/>
        </p:nvSpPr>
        <p:spPr>
          <a:xfrm>
            <a:off x="35496" y="3850"/>
            <a:ext cx="9036496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1F497D">
                      <a:lumMod val="60000"/>
                      <a:lumOff val="40000"/>
                    </a:srgbClr>
                  </a:glow>
                </a:effectLst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แผนพัฒนาสมรรถนะรายบุคคล (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1F497D">
                      <a:lumMod val="60000"/>
                      <a:lumOff val="40000"/>
                    </a:srgbClr>
                  </a:glow>
                </a:effectLst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Individual Development Planning : IDP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1F497D">
                    <a:lumMod val="60000"/>
                    <a:lumOff val="40000"/>
                  </a:srgbClr>
                </a:glo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A44A13-9833-4B26-91DC-51FA5EDD24C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3042491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5794" name="Text Box 2"/>
          <p:cNvSpPr txBox="1">
            <a:spLocks noChangeArrowheads="1"/>
          </p:cNvSpPr>
          <p:nvPr/>
        </p:nvSpPr>
        <p:spPr bwMode="auto">
          <a:xfrm>
            <a:off x="419100" y="1371600"/>
            <a:ext cx="83058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urier New" pitchFamily="49" charset="0"/>
                <a:ea typeface="+mn-ea"/>
                <a:cs typeface="JasmineUPC" pitchFamily="18" charset="-34"/>
              </a:rPr>
              <a:t>COMPETENCY ANALYSIS</a:t>
            </a:r>
          </a:p>
        </p:txBody>
      </p:sp>
      <p:sp>
        <p:nvSpPr>
          <p:cNvPr id="157700" name="WordArt 3"/>
          <p:cNvSpPr>
            <a:spLocks noChangeArrowheads="1" noChangeShapeType="1" noTextEdit="1"/>
          </p:cNvSpPr>
          <p:nvPr/>
        </p:nvSpPr>
        <p:spPr bwMode="auto">
          <a:xfrm>
            <a:off x="1219200" y="2438400"/>
            <a:ext cx="6705600" cy="1343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600" b="1" i="1" u="none" strike="noStrike" kern="10" cap="none" spc="0" normalizeH="0" baseline="0" noProof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/>
                <a:uLnTx/>
                <a:uFillTx/>
                <a:latin typeface="FreesiaUPC"/>
                <a:ea typeface="+mn-ea"/>
                <a:cs typeface="FreesiaUPC"/>
              </a:rPr>
              <a:t>วิเคราะห์ค้นหา</a:t>
            </a:r>
            <a:endParaRPr kumimoji="0" lang="en-US" sz="6600" b="1" i="1" u="none" strike="noStrike" kern="10" cap="none" spc="0" normalizeH="0" baseline="0" noProof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effectLst/>
              <a:uLnTx/>
              <a:uFillTx/>
              <a:latin typeface="FreesiaUPC"/>
              <a:ea typeface="+mn-ea"/>
              <a:cs typeface="FreesiaUPC"/>
            </a:endParaRPr>
          </a:p>
        </p:txBody>
      </p:sp>
      <p:sp>
        <p:nvSpPr>
          <p:cNvPr id="157701" name="WordArt 4"/>
          <p:cNvSpPr>
            <a:spLocks noChangeArrowheads="1" noChangeShapeType="1" noTextEdit="1"/>
          </p:cNvSpPr>
          <p:nvPr/>
        </p:nvSpPr>
        <p:spPr bwMode="auto">
          <a:xfrm>
            <a:off x="676275" y="4343400"/>
            <a:ext cx="7791450" cy="704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1" u="none" strike="noStrike" kern="10" cap="none" spc="0" normalizeH="0" baseline="0" noProof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/>
                <a:uLnTx/>
                <a:uFillTx/>
                <a:latin typeface="Arial Black"/>
                <a:ea typeface="+mn-ea"/>
                <a:cs typeface="JasmineUPC" pitchFamily="18" charset="-34"/>
              </a:rPr>
              <a:t>FUNCTIONAL COMPETENCY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485E93-780E-4363-913B-6E339F21F7F3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06962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07842" name="Group 2"/>
          <p:cNvGraphicFramePr>
            <a:graphicFrameLocks noGrp="1"/>
          </p:cNvGraphicFramePr>
          <p:nvPr/>
        </p:nvGraphicFramePr>
        <p:xfrm>
          <a:off x="390525" y="1644650"/>
          <a:ext cx="8362950" cy="4846638"/>
        </p:xfrm>
        <a:graphic>
          <a:graphicData uri="http://schemas.openxmlformats.org/drawingml/2006/table">
            <a:tbl>
              <a:tblPr/>
              <a:tblGrid>
                <a:gridCol w="1393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3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3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38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38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938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0482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ขั้นตอน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Mincho" pitchFamily="49" charset="-128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Key Responsibility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ผลที่คาดหวัง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Mincho" pitchFamily="49" charset="-128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Expected Results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ความสามารถที่น่าจะมี (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Necessary Competency)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Mincho" pitchFamily="49" charset="-128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สมรรถนะ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Mincho" pitchFamily="49" charset="-128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Competency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2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ความรู้ (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Knowledge)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Mincho" pitchFamily="49" charset="-128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ทักษะ (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Skill)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Mincho" pitchFamily="49" charset="-128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คุณลักษณะ (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Attribute)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Mincho" pitchFamily="49" charset="-128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19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1. </a:t>
                      </a: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ตรวจสอบสภาพของฟองน้ำ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  </a:t>
                      </a: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ปลายหัวแร้ง</a:t>
                      </a:r>
                      <a:endParaRPr kumimoji="0" lang="th-TH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Mincho" pitchFamily="49" charset="-128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1.  ฟองน้ำไม่มีเศษตะกั่วติด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  </a:t>
                      </a: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มีน้ำพอเปียกไม่เยิ่มและไม่ให้เกินไป ปลายหัวแร้งไม่บิ่น หรือแตกหัก ขนาดปลายหัวแร้งตรงตามที่เอกสารระบุ</a:t>
                      </a:r>
                      <a:endParaRPr kumimoji="0" lang="th-TH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Mincho" pitchFamily="49" charset="-128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1.  </a:t>
                      </a: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ขนาดและคุณภาพปลายหัวแร้งที่ดี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 </a:t>
                      </a: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</a:b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 2.  </a:t>
                      </a: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อ่านและแปลความ 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Operation Standard </a:t>
                      </a: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</a:b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 3. </a:t>
                      </a: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สถานที่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j</a:t>
                      </a: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สำหรับทำความสะอาดฟองน้ำและทิ้งเศษตะกั่ว</a:t>
                      </a: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</a:b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3.  </a:t>
                      </a: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เบอร์ตะกั่วที่ใช้ (จะได้ทิ้งถูกที่)</a:t>
                      </a: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</a:b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4. </a:t>
                      </a: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วันหมดอายุตะกั่ว</a:t>
                      </a:r>
                      <a:endParaRPr kumimoji="0" lang="th-TH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Mincho" pitchFamily="49" charset="-128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1. </a:t>
                      </a: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สังเกตหน้าสัมผัสถ้าปลายหัวแร้งเป็นสีขาวล้วนแสดงว่าใช้ได้ ถ้าขอบมีสีดำ หรือสีอื่นแสดงว่าใช้ไม่ได้ รั่ว</a:t>
                      </a: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</a:b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2.  </a:t>
                      </a: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ฟองน้ำมีขุยขึ้นเปลื่อยยุ่ย</a:t>
                      </a: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</a:b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3. 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 </a:t>
                      </a: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สีฟองน้ำถ้ามีขาวขุ่นติดอยู่แสดงว่าแห้งไป ถ้ามีน้ำขังรอบ ๆ ฟองน้ำ ถ้าดีมีสีเหลืองเสมอกันไม่มีน้ำขังรอบ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 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Mincho" pitchFamily="49" charset="-128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1. ละเอียดรอบคอบ</a:t>
                      </a: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</a:b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2. รับผิดชอบงาน</a:t>
                      </a:r>
                      <a:endParaRPr kumimoji="0" lang="th-TH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Mincho" pitchFamily="49" charset="-128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ตรวจสภาพหัวแร้ง</a:t>
                      </a:r>
                      <a:endParaRPr kumimoji="0" lang="th-TH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Mincho" pitchFamily="49" charset="-128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85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2. </a:t>
                      </a: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ตรวจสอบอุณภูมิปลายหัวแร้งและบันทึกผลการตรวจสอบอุณหภูมิปลายหัวแร้ง</a:t>
                      </a:r>
                      <a:endParaRPr kumimoji="0" lang="th-TH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Mincho" pitchFamily="49" charset="-128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1. 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 </a:t>
                      </a: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ค่าอุณหภูมิอยู่ใน 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Spec </a:t>
                      </a: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ที่กำหนดใน 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Operation Standard</a:t>
                      </a:r>
                      <a:endParaRPr kumimoji="0" lang="th-TH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Mincho" pitchFamily="49" charset="-128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1. </a:t>
                      </a: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วิธีการวัดอุณหภูมิปลายหัวแร้ง</a:t>
                      </a: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</a:b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 </a:t>
                      </a: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2. การบันทึกอุณหูมิในเอกสาร</a:t>
                      </a: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</a:b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3. ตัวย่อของรหัสที่ใช้ (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Code)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Mincho" pitchFamily="49" charset="-128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1. ตรวจดูค่าอุณภูมิเมื่อเปิดเครื่องแล้วอุณหภูมิถึงระดับจะรู้ทันทีว่าถึงเวลาวัดแล้วหรือมีเสียปิ๊บแล้วแสดงว่าอุณภูมิถึงระดับที่ตั้ง ก็แสดงว่าวัดอุณหภูมิได้</a:t>
                      </a:r>
                      <a:endParaRPr kumimoji="0" lang="th-TH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Mincho" pitchFamily="49" charset="-128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1. ละเอียดรอบคอบ</a:t>
                      </a: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</a:b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2. รับผิดชอบงาน</a:t>
                      </a:r>
                      <a:endParaRPr kumimoji="0" lang="th-TH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Mincho" pitchFamily="49" charset="-128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Cordia New" pitchFamily="34" charset="-34"/>
                        </a:rPr>
                        <a:t>ปรับอุณหภูมิหัวแร้ง</a:t>
                      </a:r>
                      <a:endParaRPr kumimoji="0" lang="th-TH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Mincho" pitchFamily="49" charset="-128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107874" name="Group 34"/>
          <p:cNvGraphicFramePr>
            <a:graphicFrameLocks noGrp="1"/>
          </p:cNvGraphicFramePr>
          <p:nvPr/>
        </p:nvGraphicFramePr>
        <p:xfrm>
          <a:off x="381000" y="95250"/>
          <a:ext cx="8382000" cy="1584704"/>
        </p:xfrm>
        <a:graphic>
          <a:graphicData uri="http://schemas.openxmlformats.org/drawingml/2006/table">
            <a:tbl>
              <a:tblPr/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59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8903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6081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ตารางที่         ตารางวิเคราะห์สมรรถนะ (</a:t>
                      </a: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Competency)  </a:t>
                      </a: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 อุตสาหกรรมผลิตแผ่นวงจรอิเล็กทรอนิกส์</a:t>
                      </a:r>
                    </a:p>
                  </a:txBody>
                  <a:tcPr marT="45688" marB="4568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0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ตำแหน่งอาชีพ </a:t>
                      </a: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:</a:t>
                      </a:r>
                    </a:p>
                  </a:txBody>
                  <a:tcPr marT="45688" marB="4568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FreesiaUPC" pitchFamily="34" charset="-34"/>
                        </a:rPr>
                        <a:t>งาน </a:t>
                      </a: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FreesiaUPC" pitchFamily="34" charset="-34"/>
                        </a:rPr>
                        <a:t>Touch up</a:t>
                      </a:r>
                    </a:p>
                  </a:txBody>
                  <a:tcPr marT="45688" marB="4568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วันเดือนปีที่วิเคราะห์ </a:t>
                      </a: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:</a:t>
                      </a:r>
                    </a:p>
                  </a:txBody>
                  <a:tcPr marT="45688" marB="4568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หน้าที่  </a:t>
                      </a: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: </a:t>
                      </a: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  </a:t>
                      </a: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2</a:t>
                      </a:r>
                    </a:p>
                  </a:txBody>
                  <a:tcPr marT="45688" marB="4568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0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ผู้ให้ข้อมูล </a:t>
                      </a: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:</a:t>
                      </a:r>
                    </a:p>
                  </a:txBody>
                  <a:tcPr marT="45688" marB="4568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FreesiaUPC" pitchFamily="34" charset="-34"/>
                        </a:rPr>
                        <a:t>นายสมภพ  ช่อรัก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FreesiaUPC" pitchFamily="34" charset="-34"/>
                      </a:endParaRPr>
                    </a:p>
                  </a:txBody>
                  <a:tcPr marT="45688" marB="4568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ผู้จัดทำ </a:t>
                      </a: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:</a:t>
                      </a: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 นายเกียรติศักดิ์   พวงจำปา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MS Mincho" pitchFamily="49" charset="-128"/>
                        <a:cs typeface="FreesiaUPC" pitchFamily="34" charset="-34"/>
                      </a:endParaRPr>
                    </a:p>
                  </a:txBody>
                  <a:tcPr marT="45688" marB="4568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0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ผู้อนุมัติ </a:t>
                      </a: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:</a:t>
                      </a:r>
                    </a:p>
                  </a:txBody>
                  <a:tcPr marT="45688" marB="4568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FreesiaUPC" pitchFamily="34" charset="-34"/>
                        </a:rPr>
                        <a:t>นายธวัชชัย  หวังวรภิญโญ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FreesiaUPC" pitchFamily="34" charset="-34"/>
                      </a:endParaRPr>
                    </a:p>
                  </a:txBody>
                  <a:tcPr marT="45688" marB="4568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วันที่มีผลบังคับใช้ </a:t>
                      </a: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:</a:t>
                      </a:r>
                    </a:p>
                  </a:txBody>
                  <a:tcPr marT="45688" marB="4568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การแก้ไขครั้งที่  </a:t>
                      </a: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MS Mincho" pitchFamily="49" charset="-128"/>
                          <a:cs typeface="FreesiaUPC" pitchFamily="34" charset="-34"/>
                        </a:rPr>
                        <a:t>:</a:t>
                      </a:r>
                    </a:p>
                  </a:txBody>
                  <a:tcPr marT="45688" marB="4568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2A8598-F341-420A-9454-B4F8A4AA6839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ngsana New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306528043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5496" y="749373"/>
          <a:ext cx="9036495" cy="5775971"/>
        </p:xfrm>
        <a:graphic>
          <a:graphicData uri="http://schemas.openxmlformats.org/drawingml/2006/table">
            <a:tbl>
              <a:tblPr/>
              <a:tblGrid>
                <a:gridCol w="792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56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07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57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2717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มิติ</a:t>
                      </a:r>
                    </a:p>
                  </a:txBody>
                  <a:tcPr marL="6251" marR="6251" marT="6251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1 งานพื้นฐาน</a:t>
                      </a: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2 งานหลัก</a:t>
                      </a:r>
                    </a:p>
                  </a:txBody>
                  <a:tcPr marL="6251" marR="6251" marT="6251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3 ประยุกต์ </a:t>
                      </a:r>
                    </a:p>
                  </a:txBody>
                  <a:tcPr marL="6251" marR="6251" marT="6251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rtl="0" fontAlgn="t"/>
                      <a:r>
                        <a:rPr lang="th-TH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4 ขั้นสูง</a:t>
                      </a:r>
                    </a:p>
                  </a:txBody>
                  <a:tcPr marL="6251" marR="6251" marT="6251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2025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000" algn="ctr" rtl="0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Fundamental Course</a:t>
                      </a: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Functional course</a:t>
                      </a:r>
                    </a:p>
                  </a:txBody>
                  <a:tcPr marL="6251" marR="6251" marT="6251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Advanced Course</a:t>
                      </a:r>
                    </a:p>
                  </a:txBody>
                  <a:tcPr marL="6251" marR="6251" marT="6251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Automation and </a:t>
                      </a:r>
                      <a:b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Technology course</a:t>
                      </a:r>
                    </a:p>
                  </a:txBody>
                  <a:tcPr marL="6251" marR="6251" marT="6251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35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แรงงาน</a:t>
                      </a:r>
                    </a:p>
                  </a:txBody>
                  <a:tcPr marL="6251" marR="6251" marT="6251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แรงงานทั่วไป (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Unskilled)</a:t>
                      </a: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แรงงานฝีมือ (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Skill)</a:t>
                      </a: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หัวหน้างาน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(Leader/Supervisor)</a:t>
                      </a: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ผู้บริหาร (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Administrator)</a:t>
                      </a: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467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ผลิตภัณฑ์</a:t>
                      </a:r>
                    </a:p>
                  </a:txBody>
                  <a:tcPr marL="6251" marR="6251" marT="6251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สินค้าพื้นฐาน รูปแบบปกติ ไม่ซับซ้อน</a:t>
                      </a: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สินค้าผลิตยาก ละเอียดซับซ้อน</a:t>
                      </a: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พิถีพิถันในการผลิต ต้องประณีต อาศัยฝีมือ ปรับเปลี่ยนแบบและรูปทรง</a:t>
                      </a: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สินค้าคุณภาพ คุณสมบัติเฉพาะต้องปรับเปลี่ยนกรรมวิธีการผลิตอาศัยการประยุกต์จากระบบปกติ</a:t>
                      </a: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20919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วิทยาการ เทคโนโลยี</a:t>
                      </a:r>
                    </a:p>
                  </a:txBody>
                  <a:tcPr marL="6251" marR="6251" marT="6251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ทำงานด้วยคน ใช้เครื่องมือและอุปกรณ์ ไม่ทันสมัย และไม่มีเทคนิคและขั้นตอนที่ซับซ้อน</a:t>
                      </a: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ใช้เครื่องมืออุปกรณ์ หรือเทคนิคการทำงานที่อาศัยระบบและเทคโนโลยีทางกล  (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Mechanical) 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ขั้นต้น หรือระบบการทำงานที่มีเทคนิคการทำงานขั้นต้น</a:t>
                      </a: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ใช้เทคโนโลยีระบบกึ่งอัตโนมัติเช่น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CNC 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หรือคอมพิวเตอร์ เน้นมาตรฐานฝีมือ</a:t>
                      </a: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เทคโนโลยีและระบบอัตโนมัติสมัยใหม่และหุ่นยนต์แทนคน เครื่องจักรที่สามารถบริหาร สั่งการและตัดสินใจทำงานโดยไม่ต้องรับคำสั่งจากคน พัฒนาคนสู่ประเทศไทย</a:t>
                      </a:r>
                      <a:r>
                        <a:rPr lang="th-TH" sz="2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4.0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08880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ยุคสมัย</a:t>
                      </a:r>
                    </a:p>
                  </a:txBody>
                  <a:tcPr marL="6251" marR="6251" marT="6251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เน้นด้านคุณภาพ การควบคุมคุณภาพการผลิต เช่น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QCC     SQC 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เป็นต้น</a:t>
                      </a: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เน้นการปรับปรุงและพัฒนาระบบมาตรฐาน การมีระบบการปฏิบัติงานที่ดี  เช่น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ISO 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PMQA</a:t>
                      </a: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เน้นการแข่งขัน ด้วยการผลิตและทำงานได้รวดเร็ว ลดการสูญเสีย เพื่อเพิ่มผลิต ภาพ (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Productivity) 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และลดของเสีย</a:t>
                      </a: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เน้นให้เกิดความสามารถที่ผลิตสินค้าคุณภาพได้ในปริมาณมากและรวดเร็ว</a:t>
                      </a:r>
                      <a:r>
                        <a:rPr lang="th-TH" sz="2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มีต้นทุนต่ำ ใช้เครื่องจักรแทนคน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251" marR="6251" marT="62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0" y="159023"/>
            <a:ext cx="9093277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เกณฑ์มาตรฐานการจัดกลุ่มหลักสูตรตามพัฒนาการด้านเทคโนโลยีและ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Thailand 4.0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2F3100-8EB2-4FF7-A842-35BD56F64F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0761968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06362" y="188640"/>
            <a:ext cx="8858125" cy="64807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/>
              <a:t>เกณฑ์การผ่าน การได้รับการรับรองความรู้ความสามารถ</a:t>
            </a:r>
            <a:endParaRPr lang="en-US" sz="3600" b="1" dirty="0"/>
          </a:p>
        </p:txBody>
      </p:sp>
      <p:sp>
        <p:nvSpPr>
          <p:cNvPr id="5" name="Rounded Rectangle 4"/>
          <p:cNvSpPr/>
          <p:nvPr/>
        </p:nvSpPr>
        <p:spPr>
          <a:xfrm>
            <a:off x="142937" y="1340768"/>
            <a:ext cx="8858125" cy="3573661"/>
          </a:xfrm>
          <a:prstGeom prst="roundRect">
            <a:avLst>
              <a:gd name="adj" fmla="val 2658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dirty="0">
                <a:solidFill>
                  <a:srgbClr val="1C1E2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ต้องได้คะแนนรวมไม่น้อยกว่า 85 คะแนนถึงจะได้หนังสือรับรองความรู้ความสามารถ</a:t>
            </a:r>
          </a:p>
          <a:p>
            <a:r>
              <a:rPr lang="th-TH" dirty="0">
                <a:solidFill>
                  <a:srgbClr val="1C1E2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dirty="0">
                <a:solidFill>
                  <a:srgbClr val="1C1E2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 </a:t>
            </a:r>
            <a:r>
              <a:rPr lang="th-TH" dirty="0">
                <a:solidFill>
                  <a:srgbClr val="1C1E2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คะแนนได้มาจาก </a:t>
            </a:r>
            <a:br>
              <a:rPr lang="th-TH" dirty="0">
                <a:solidFill>
                  <a:srgbClr val="1C1E2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>
                <a:solidFill>
                  <a:srgbClr val="1C1E2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ผ่านการทดสอบมาตรฐานฝีมือแรงงานแห่งชาติ สาขาช่างไฟฟ้าภายในอาคาร จะได้คะแนนทันที 50 คะแนน</a:t>
            </a:r>
            <a:br>
              <a:rPr lang="th-TH" dirty="0">
                <a:solidFill>
                  <a:srgbClr val="1C1E2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>
                <a:solidFill>
                  <a:srgbClr val="1C1E2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คุณวุฒิทางการศึกษา/ประสบการณ์การทำงาน/การอบรมสัมมนา มีคะแนนประเมินรวมกันไม่เกิน 25 คะแนน</a:t>
            </a:r>
            <a:br>
              <a:rPr lang="th-TH" dirty="0">
                <a:solidFill>
                  <a:srgbClr val="1C1E2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>
                <a:solidFill>
                  <a:srgbClr val="1C1E2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 การสัมภาษณ์ มีคะแนนประเมินไม่เกิน 25 คะแนน</a:t>
            </a:r>
          </a:p>
          <a:p>
            <a:r>
              <a:rPr lang="th-TH" dirty="0">
                <a:solidFill>
                  <a:srgbClr val="1C1E2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หนังสือรับรองความรู้ความสามารถ มีอายุ 3 ปี (เสียค่าธรรมเนียมในการประเมิน 1,000 บาท)</a:t>
            </a:r>
            <a:endParaRPr lang="th-TH" b="0" i="0" dirty="0">
              <a:solidFill>
                <a:srgbClr val="1C1E2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AB1A69-1633-474A-B110-07F8F8425E07}" type="slidenum">
              <a:rPr kumimoji="0" lang="en-US" sz="20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34505956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06362" y="188640"/>
            <a:ext cx="8858125" cy="64807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/>
              <a:t>เกณฑ์การผ่าน การได้รับการรับรองความรู้ความสามารถ</a:t>
            </a:r>
            <a:endParaRPr lang="en-US" sz="3600" b="1" dirty="0"/>
          </a:p>
        </p:txBody>
      </p:sp>
      <p:sp>
        <p:nvSpPr>
          <p:cNvPr id="6" name="Rectangle 5"/>
          <p:cNvSpPr/>
          <p:nvPr/>
        </p:nvSpPr>
        <p:spPr>
          <a:xfrm>
            <a:off x="166602" y="1052736"/>
            <a:ext cx="8810796" cy="4154984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 ๓ การประเมินให้เป็นไปตามหลักเกณฑ์ ดังนี้</a:t>
            </a:r>
          </a:p>
          <a:p>
            <a:pPr marL="457200" indent="-457200">
              <a:buAutoNum type="thaiNumParenBoth"/>
            </a:pP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คะแนน 50 คะแนน 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</a:p>
          <a:p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ใช้ผลการผ่านการทดสอบมาตรฐานฝีมือแรงงานแห่งชาติ เป็นการประเมินในส่วนของการวัดค่าความรู้ความสามารถ ทักษะฝีมือ และทัศนคติในการทำงาน</a:t>
            </a:r>
          </a:p>
          <a:p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(๓) คะแนน 25 คะแนน 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</a:p>
          <a:p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ประสบการณ์ในเรื่องต่าง ๆ ที่เกี่ยวข้อง หรือความสำเร็จในการประกอบอาชีพหรือการทำงานหรือการฝึกอบรม</a:t>
            </a:r>
          </a:p>
          <a:p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(๔) คะแนน 25 คะนน 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</a:p>
          <a:p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คุณลักษณะส่วนบุคคลที่แสดงถึงศักยภาพในการประกอบอาชีพหรือการทำงานที่มีอยู่ในตัวบุคคล เช่น ทักษะในการจัดการเกี่ยวกับการปฏิบัติงาน ทักษะเกี่ยวกับสภาพแวดล้อมในการปฏิบัติงาน ทักษะในการเรียนรู้เกี่ยวกับสถานที่ทำงาน ทักษะในเรื่องของความสัมพันธ์ภายในหน่วยงาน เป็นต้น</a:t>
            </a:r>
            <a:endParaRPr lang="en-US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6602" y="5323416"/>
            <a:ext cx="87233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ประกาศคณะกรรมการส่งเสริมการพัฒนาฝีมือแรงงาน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เรื่อง หลักเกณฑ์ วิธีการและเงื่อนไขในการยื่นคำขอ การประเมิน การออกหนังสือรับรองความรู้ความสามารถ</a:t>
            </a:r>
          </a:p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อายุหนังสือรับรองความรู้ความสามารถ และการออกใบแทนหนังสือรับรองความรู้ความสามารถ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ลว.</a:t>
            </a:r>
            <a:r>
              <a:rPr lang="th-TH" sz="1400" dirty="0">
                <a:latin typeface="THSarabunPSK"/>
              </a:rPr>
              <a:t> วันที่ ๑๔ ธันวาคม พ.ศ. ๒๕๕๙</a:t>
            </a:r>
            <a:endParaRPr lang="en-US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AB1A69-1633-474A-B110-07F8F8425E07}" type="slidenum">
              <a:rPr kumimoji="0" lang="en-US" sz="20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0" marR="0" lvl="0" indent="0" algn="r" defTabSz="9143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3475276867"/>
      </p:ext>
    </p:extLst>
  </p:cSld>
  <p:clrMapOvr>
    <a:masterClrMapping/>
  </p:clrMapOvr>
</p:sld>
</file>

<file path=ppt/theme/_rels/them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image" Target="../media/image2.jpeg" /></Relationships>
</file>

<file path=ppt/theme/_rels/them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image" Target="../media/image7.jpeg" /></Relationships>
</file>

<file path=ppt/theme/theme1.xml><?xml version="1.0" encoding="utf-8"?>
<a:theme xmlns:a="http://schemas.openxmlformats.org/drawingml/2006/main" name="8_Default Design">
  <a:themeElements>
    <a:clrScheme name="5_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5_Default Design">
      <a:majorFont>
        <a:latin typeface="Times New Roman"/>
        <a:ea typeface=""/>
        <a:cs typeface="Angsana New"/>
      </a:majorFont>
      <a:minorFont>
        <a:latin typeface="Times New Roman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 dirty="0" smtClean="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5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7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dirty="0">
            <a:latin typeface="TH SarabunPSK" panose="020B0500040200020003" pitchFamily="34" charset="-34"/>
            <a:cs typeface="TH SarabunPSK" panose="020B0500040200020003" pitchFamily="34" charset="-34"/>
          </a:defRPr>
        </a:defPPr>
      </a:lstStyle>
    </a:txDef>
  </a:objectDefaults>
  <a:extraClrSchemeLst/>
</a:theme>
</file>

<file path=ppt/theme/theme5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9_Default Design">
  <a:themeElements>
    <a:clrScheme name="6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6_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6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JasmineUPC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6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JasmineUPC" pitchFamily="18" charset="-34"/>
          </a:defRPr>
        </a:defPPr>
      </a:lstStyle>
    </a:lnDef>
  </a:objectDefaults>
  <a:extraClrSchemeLst>
    <a:extraClrScheme>
      <a:clrScheme name="6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5_Default Design">
  <a:themeElements>
    <a:clrScheme name="5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6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JasmineUPC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6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JasmineUPC" pitchFamily="18" charset="-34"/>
          </a:defRPr>
        </a:defPPr>
      </a:lstStyle>
    </a:lnDef>
  </a:objectDefaults>
  <a:extraClrSchemeLst>
    <a:extraClrScheme>
      <a:clrScheme name="5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ทางเดิน">
  <a:themeElements>
    <a:clrScheme name="ทางเดิน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ทางเดิน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ทางเดิน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1" i="0" u="none" strike="noStrike" cap="none" normalizeH="0" baseline="0" smtClean="0">
            <a:ln>
              <a:noFill/>
            </a:ln>
            <a:solidFill>
              <a:srgbClr val="6600CC"/>
            </a:solidFill>
            <a:effectLst/>
            <a:latin typeface="Cordia New" pitchFamily="34" charset="-34"/>
            <a:cs typeface="FreesiaUPC" pitchFamily="34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1" i="0" u="none" strike="noStrike" cap="none" normalizeH="0" baseline="0" smtClean="0">
            <a:ln>
              <a:noFill/>
            </a:ln>
            <a:solidFill>
              <a:srgbClr val="6600CC"/>
            </a:solidFill>
            <a:effectLst/>
            <a:latin typeface="Cordia New" pitchFamily="34" charset="-34"/>
            <a:cs typeface="FreesiaUPC" pitchFamily="34" charset="-34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Delux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3_Default Design">
  <a:themeElements>
    <a:clrScheme name="Default Design 10">
      <a:dk1>
        <a:srgbClr val="336699"/>
      </a:dk1>
      <a:lt1>
        <a:srgbClr val="919191"/>
      </a:lt1>
      <a:dk2>
        <a:srgbClr val="000000"/>
      </a:dk2>
      <a:lt2>
        <a:srgbClr val="8AABC4"/>
      </a:lt2>
      <a:accent1>
        <a:srgbClr val="E1EBEB"/>
      </a:accent1>
      <a:accent2>
        <a:srgbClr val="87A587"/>
      </a:accent2>
      <a:accent3>
        <a:srgbClr val="AAAAAA"/>
      </a:accent3>
      <a:accent4>
        <a:srgbClr val="7B7B7B"/>
      </a:accent4>
      <a:accent5>
        <a:srgbClr val="EEF3F3"/>
      </a:accent5>
      <a:accent6>
        <a:srgbClr val="7A957A"/>
      </a:accent6>
      <a:hlink>
        <a:srgbClr val="91AFFF"/>
      </a:hlink>
      <a:folHlink>
        <a:srgbClr val="F0B614"/>
      </a:folHlink>
    </a:clrScheme>
    <a:fontScheme name="Default Design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665B38"/>
        </a:dk1>
        <a:lt1>
          <a:srgbClr val="FFFFFF"/>
        </a:lt1>
        <a:dk2>
          <a:srgbClr val="000000"/>
        </a:dk2>
        <a:lt2>
          <a:srgbClr val="333333"/>
        </a:lt2>
        <a:accent1>
          <a:srgbClr val="F0ECDA"/>
        </a:accent1>
        <a:accent2>
          <a:srgbClr val="91AA91"/>
        </a:accent2>
        <a:accent3>
          <a:srgbClr val="FFFFFF"/>
        </a:accent3>
        <a:accent4>
          <a:srgbClr val="564C2E"/>
        </a:accent4>
        <a:accent5>
          <a:srgbClr val="F6F4EA"/>
        </a:accent5>
        <a:accent6>
          <a:srgbClr val="839A83"/>
        </a:accent6>
        <a:hlink>
          <a:srgbClr val="B98746"/>
        </a:hlink>
        <a:folHlink>
          <a:srgbClr val="A500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0F5DC"/>
        </a:accent1>
        <a:accent2>
          <a:srgbClr val="91AAFF"/>
        </a:accent2>
        <a:accent3>
          <a:srgbClr val="FFFFE9"/>
        </a:accent3>
        <a:accent4>
          <a:srgbClr val="000000"/>
        </a:accent4>
        <a:accent5>
          <a:srgbClr val="F6F9EB"/>
        </a:accent5>
        <a:accent6>
          <a:srgbClr val="839AE7"/>
        </a:accent6>
        <a:hlink>
          <a:srgbClr val="CD4B0A"/>
        </a:hlink>
        <a:folHlink>
          <a:srgbClr val="D7915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7D8C64"/>
        </a:dk1>
        <a:lt1>
          <a:srgbClr val="FFFFFF"/>
        </a:lt1>
        <a:dk2>
          <a:srgbClr val="000000"/>
        </a:dk2>
        <a:lt2>
          <a:srgbClr val="808080"/>
        </a:lt2>
        <a:accent1>
          <a:srgbClr val="EBEBC8"/>
        </a:accent1>
        <a:accent2>
          <a:srgbClr val="7D917D"/>
        </a:accent2>
        <a:accent3>
          <a:srgbClr val="FFFFFF"/>
        </a:accent3>
        <a:accent4>
          <a:srgbClr val="6A7754"/>
        </a:accent4>
        <a:accent5>
          <a:srgbClr val="F3F3E0"/>
        </a:accent5>
        <a:accent6>
          <a:srgbClr val="718371"/>
        </a:accent6>
        <a:hlink>
          <a:srgbClr val="AFBE00"/>
        </a:hlink>
        <a:folHlink>
          <a:srgbClr val="FF7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82B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698769"/>
        </a:dk1>
        <a:lt1>
          <a:srgbClr val="FFFFFF"/>
        </a:lt1>
        <a:dk2>
          <a:srgbClr val="808000"/>
        </a:dk2>
        <a:lt2>
          <a:srgbClr val="333333"/>
        </a:lt2>
        <a:accent1>
          <a:srgbClr val="BECDA5"/>
        </a:accent1>
        <a:accent2>
          <a:srgbClr val="A55037"/>
        </a:accent2>
        <a:accent3>
          <a:srgbClr val="FFFFFF"/>
        </a:accent3>
        <a:accent4>
          <a:srgbClr val="597259"/>
        </a:accent4>
        <a:accent5>
          <a:srgbClr val="DBE3CF"/>
        </a:accent5>
        <a:accent6>
          <a:srgbClr val="954831"/>
        </a:accent6>
        <a:hlink>
          <a:srgbClr val="F5F5DC"/>
        </a:hlink>
        <a:folHlink>
          <a:srgbClr val="C35F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5A58"/>
        </a:dk1>
        <a:lt1>
          <a:srgbClr val="A08C73"/>
        </a:lt1>
        <a:dk2>
          <a:srgbClr val="008080"/>
        </a:dk2>
        <a:lt2>
          <a:srgbClr val="008080"/>
        </a:lt2>
        <a:accent1>
          <a:srgbClr val="D2EBEB"/>
        </a:accent1>
        <a:accent2>
          <a:srgbClr val="CDC873"/>
        </a:accent2>
        <a:accent3>
          <a:srgbClr val="AAC0C0"/>
        </a:accent3>
        <a:accent4>
          <a:srgbClr val="887761"/>
        </a:accent4>
        <a:accent5>
          <a:srgbClr val="E5F3F3"/>
        </a:accent5>
        <a:accent6>
          <a:srgbClr val="BAB568"/>
        </a:accent6>
        <a:hlink>
          <a:srgbClr val="7DB991"/>
        </a:hlink>
        <a:folHlink>
          <a:srgbClr val="F09B3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5A6900"/>
        </a:dk1>
        <a:lt1>
          <a:srgbClr val="666699"/>
        </a:lt1>
        <a:dk2>
          <a:srgbClr val="FF6600"/>
        </a:dk2>
        <a:lt2>
          <a:srgbClr val="3E3E5C"/>
        </a:lt2>
        <a:accent1>
          <a:srgbClr val="EBEBAF"/>
        </a:accent1>
        <a:accent2>
          <a:srgbClr val="B4C3AF"/>
        </a:accent2>
        <a:accent3>
          <a:srgbClr val="B8B8CA"/>
        </a:accent3>
        <a:accent4>
          <a:srgbClr val="4C5900"/>
        </a:accent4>
        <a:accent5>
          <a:srgbClr val="F3F3D4"/>
        </a:accent5>
        <a:accent6>
          <a:srgbClr val="A3B09E"/>
        </a:accent6>
        <a:hlink>
          <a:srgbClr val="FF7300"/>
        </a:hlink>
        <a:folHlink>
          <a:srgbClr val="C8CD4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336699"/>
        </a:dk1>
        <a:lt1>
          <a:srgbClr val="919191"/>
        </a:lt1>
        <a:dk2>
          <a:srgbClr val="000000"/>
        </a:dk2>
        <a:lt2>
          <a:srgbClr val="8AABC4"/>
        </a:lt2>
        <a:accent1>
          <a:srgbClr val="E1EBEB"/>
        </a:accent1>
        <a:accent2>
          <a:srgbClr val="87A587"/>
        </a:accent2>
        <a:accent3>
          <a:srgbClr val="AAAAAA"/>
        </a:accent3>
        <a:accent4>
          <a:srgbClr val="7B7B7B"/>
        </a:accent4>
        <a:accent5>
          <a:srgbClr val="EEF3F3"/>
        </a:accent5>
        <a:accent6>
          <a:srgbClr val="7A957A"/>
        </a:accent6>
        <a:hlink>
          <a:srgbClr val="91AFFF"/>
        </a:hlink>
        <a:folHlink>
          <a:srgbClr val="F0B614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ทางเดิน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3135</TotalTime>
  <Words>5331</Words>
  <Application>Microsoft Office PowerPoint</Application>
  <PresentationFormat>On-screen Show (4:3)</PresentationFormat>
  <Paragraphs>795</Paragraphs>
  <Slides>48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17</vt:i4>
      </vt:variant>
      <vt:variant>
        <vt:lpstr>Slide Titles</vt:lpstr>
      </vt:variant>
      <vt:variant>
        <vt:i4>48</vt:i4>
      </vt:variant>
    </vt:vector>
  </HeadingPairs>
  <TitlesOfParts>
    <vt:vector size="65" baseType="lpstr">
      <vt:lpstr>8_Default Design</vt:lpstr>
      <vt:lpstr>1_Default Design</vt:lpstr>
      <vt:lpstr>7_ชุดรูปแบบของ Office</vt:lpstr>
      <vt:lpstr>1_Office Theme</vt:lpstr>
      <vt:lpstr>Default Design</vt:lpstr>
      <vt:lpstr>8_Office Theme</vt:lpstr>
      <vt:lpstr>9_Default Design</vt:lpstr>
      <vt:lpstr>16_Office Theme</vt:lpstr>
      <vt:lpstr>5_Default Design</vt:lpstr>
      <vt:lpstr>ทางเดิน</vt:lpstr>
      <vt:lpstr>การออกแบบเริ่มต้น</vt:lpstr>
      <vt:lpstr>2_Default Design</vt:lpstr>
      <vt:lpstr>Deluxe</vt:lpstr>
      <vt:lpstr>Civic</vt:lpstr>
      <vt:lpstr>Office Theme</vt:lpstr>
      <vt:lpstr>3_Default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มาตรฐานฝีมือแรงงานแห่งชาติ (National Skill Standard)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ประโยชน์ต่อสถานประกอบการ</vt:lpstr>
      <vt:lpstr>กระบวนการ จัดทำมาตรฐานฝีมือแรงงานของผู้ประกอบอาชีพ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Service 99-99-9999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ทบทวนแผนพัฒนากำลังคนจังหวัดร้อยเอ็ด Rolling Plan</dc:title>
  <dc:creator>Mr.Robin ThaiSakon</dc:creator>
  <cp:lastModifiedBy>Ken G</cp:lastModifiedBy>
  <cp:revision>365</cp:revision>
  <cp:lastPrinted>2019-01-16T09:17:46Z</cp:lastPrinted>
  <dcterms:created xsi:type="dcterms:W3CDTF">2017-01-16T08:57:09Z</dcterms:created>
  <dcterms:modified xsi:type="dcterms:W3CDTF">2019-08-25T12:10:02Z</dcterms:modified>
</cp:coreProperties>
</file>