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348" r:id="rId1"/>
  </p:sldMasterIdLst>
  <p:notesMasterIdLst>
    <p:notesMasterId r:id="rId97"/>
  </p:notesMasterIdLst>
  <p:sldIdLst>
    <p:sldId id="1077" r:id="rId2"/>
    <p:sldId id="1078" r:id="rId3"/>
    <p:sldId id="1103" r:id="rId4"/>
    <p:sldId id="1104" r:id="rId5"/>
    <p:sldId id="1107" r:id="rId6"/>
    <p:sldId id="1108" r:id="rId7"/>
    <p:sldId id="1109" r:id="rId8"/>
    <p:sldId id="1110" r:id="rId9"/>
    <p:sldId id="1111" r:id="rId10"/>
    <p:sldId id="1112" r:id="rId11"/>
    <p:sldId id="1117" r:id="rId12"/>
    <p:sldId id="1118" r:id="rId13"/>
    <p:sldId id="1113" r:id="rId14"/>
    <p:sldId id="1114" r:id="rId15"/>
    <p:sldId id="1119" r:id="rId16"/>
    <p:sldId id="1115" r:id="rId17"/>
    <p:sldId id="1116" r:id="rId18"/>
    <p:sldId id="1120" r:id="rId19"/>
    <p:sldId id="1121" r:id="rId20"/>
    <p:sldId id="1079" r:id="rId21"/>
    <p:sldId id="1003" r:id="rId22"/>
    <p:sldId id="989" r:id="rId23"/>
    <p:sldId id="990" r:id="rId24"/>
    <p:sldId id="991" r:id="rId25"/>
    <p:sldId id="1005" r:id="rId26"/>
    <p:sldId id="994" r:id="rId27"/>
    <p:sldId id="996" r:id="rId28"/>
    <p:sldId id="997" r:id="rId29"/>
    <p:sldId id="481" r:id="rId30"/>
    <p:sldId id="910" r:id="rId31"/>
    <p:sldId id="911" r:id="rId32"/>
    <p:sldId id="912" r:id="rId33"/>
    <p:sldId id="913" r:id="rId34"/>
    <p:sldId id="1021" r:id="rId35"/>
    <p:sldId id="1022" r:id="rId36"/>
    <p:sldId id="914" r:id="rId37"/>
    <p:sldId id="915" r:id="rId38"/>
    <p:sldId id="918" r:id="rId39"/>
    <p:sldId id="1062" r:id="rId40"/>
    <p:sldId id="1095" r:id="rId41"/>
    <p:sldId id="920" r:id="rId42"/>
    <p:sldId id="1055" r:id="rId43"/>
    <p:sldId id="1096" r:id="rId44"/>
    <p:sldId id="1099" r:id="rId45"/>
    <p:sldId id="1100" r:id="rId46"/>
    <p:sldId id="1102" r:id="rId47"/>
    <p:sldId id="1101" r:id="rId48"/>
    <p:sldId id="1056" r:id="rId49"/>
    <p:sldId id="1053" r:id="rId50"/>
    <p:sldId id="1028" r:id="rId51"/>
    <p:sldId id="981" r:id="rId52"/>
    <p:sldId id="1059" r:id="rId53"/>
    <p:sldId id="922" r:id="rId54"/>
    <p:sldId id="1064" r:id="rId55"/>
    <p:sldId id="1065" r:id="rId56"/>
    <p:sldId id="1050" r:id="rId57"/>
    <p:sldId id="1072" r:id="rId58"/>
    <p:sldId id="932" r:id="rId59"/>
    <p:sldId id="933" r:id="rId60"/>
    <p:sldId id="934" r:id="rId61"/>
    <p:sldId id="1092" r:id="rId62"/>
    <p:sldId id="1086" r:id="rId63"/>
    <p:sldId id="1063" r:id="rId64"/>
    <p:sldId id="1074" r:id="rId65"/>
    <p:sldId id="1052" r:id="rId66"/>
    <p:sldId id="935" r:id="rId67"/>
    <p:sldId id="936" r:id="rId68"/>
    <p:sldId id="937" r:id="rId69"/>
    <p:sldId id="1061" r:id="rId70"/>
    <p:sldId id="1067" r:id="rId71"/>
    <p:sldId id="1068" r:id="rId72"/>
    <p:sldId id="1071" r:id="rId73"/>
    <p:sldId id="938" r:id="rId74"/>
    <p:sldId id="939" r:id="rId75"/>
    <p:sldId id="940" r:id="rId76"/>
    <p:sldId id="941" r:id="rId77"/>
    <p:sldId id="942" r:id="rId78"/>
    <p:sldId id="943" r:id="rId79"/>
    <p:sldId id="944" r:id="rId80"/>
    <p:sldId id="1090" r:id="rId81"/>
    <p:sldId id="1091" r:id="rId82"/>
    <p:sldId id="1098" r:id="rId83"/>
    <p:sldId id="947" r:id="rId84"/>
    <p:sldId id="948" r:id="rId85"/>
    <p:sldId id="949" r:id="rId86"/>
    <p:sldId id="1122" r:id="rId87"/>
    <p:sldId id="1123" r:id="rId88"/>
    <p:sldId id="1124" r:id="rId89"/>
    <p:sldId id="1125" r:id="rId90"/>
    <p:sldId id="1126" r:id="rId91"/>
    <p:sldId id="1127" r:id="rId92"/>
    <p:sldId id="1128" r:id="rId93"/>
    <p:sldId id="1129" r:id="rId94"/>
    <p:sldId id="976" r:id="rId95"/>
    <p:sldId id="977" r:id="rId96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FF"/>
    <a:srgbClr val="56DC0C"/>
    <a:srgbClr val="800080"/>
    <a:srgbClr val="FFFFFF"/>
    <a:srgbClr val="CCFFCC"/>
    <a:srgbClr val="276505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26" autoAdjust="0"/>
    <p:restoredTop sz="94872" autoAdjust="0"/>
  </p:normalViewPr>
  <p:slideViewPr>
    <p:cSldViewPr>
      <p:cViewPr>
        <p:scale>
          <a:sx n="71" d="100"/>
          <a:sy n="71" d="100"/>
        </p:scale>
        <p:origin x="-1260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7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75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614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14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13A2F2A-B920-42A5-9E07-D294C02AAAD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799973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Tahoma" pitchFamily="34" charset="0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ตัวแทนบันทึกย่อ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  <p:sp>
        <p:nvSpPr>
          <p:cNvPr id="108548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A44843B5-A3FA-4C31-9BE8-6B84DFD17C5D}" type="slidenum">
              <a:rPr lang="en-US" sz="1200" smtClean="0">
                <a:latin typeface="Arial" pitchFamily="34" charset="0"/>
              </a:rPr>
              <a:pPr eaLnBrk="1" hangingPunct="1"/>
              <a:t>27</a:t>
            </a:fld>
            <a:endParaRPr lang="th-TH" sz="120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5770AD1A-9A2E-43D7-9451-95BECC18E7C9}" type="slidenum">
              <a:rPr lang="en-US" sz="1200" smtClean="0">
                <a:latin typeface="Arial" pitchFamily="34" charset="0"/>
              </a:rPr>
              <a:pPr eaLnBrk="1" hangingPunct="1"/>
              <a:t>29</a:t>
            </a:fld>
            <a:endParaRPr lang="th-TH" sz="1200" smtClean="0">
              <a:latin typeface="Arial" pitchFamily="34" charset="0"/>
            </a:endParaRPr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z="18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DA1C8C48-312A-4C92-AD61-EF3393222107}" type="slidenum">
              <a:rPr lang="en-US" sz="1200" smtClean="0">
                <a:latin typeface="Arial" pitchFamily="34" charset="0"/>
              </a:rPr>
              <a:pPr eaLnBrk="1" hangingPunct="1"/>
              <a:t>33</a:t>
            </a:fld>
            <a:endParaRPr lang="en-US" sz="1200" smtClean="0">
              <a:latin typeface="Arial" pitchFamily="34" charset="0"/>
            </a:endParaRPr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9FB3C422-6A08-44AC-BAD9-7473C8D18176}" type="slidenum">
              <a:rPr lang="en-US" sz="1200" smtClean="0">
                <a:latin typeface="Arial" pitchFamily="34" charset="0"/>
              </a:rPr>
              <a:pPr eaLnBrk="1" hangingPunct="1"/>
              <a:t>36</a:t>
            </a:fld>
            <a:endParaRPr lang="en-US" sz="1200" smtClean="0">
              <a:latin typeface="Arial" pitchFamily="34" charset="0"/>
            </a:endParaRPr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z="18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ตัวแทนรูปบนภาพนิ่ง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ตัวแทนบันทึกย่อ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th-TH" smtClean="0"/>
          </a:p>
        </p:txBody>
      </p:sp>
      <p:sp>
        <p:nvSpPr>
          <p:cNvPr id="112644" name="ตัวแทนหมายเลขภาพนิ่ง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13E5C52E-AA32-415B-9E69-4AB32506AAD3}" type="slidenum">
              <a:rPr lang="en-US" sz="1200" smtClean="0">
                <a:latin typeface="Arial" pitchFamily="34" charset="0"/>
              </a:rPr>
              <a:pPr eaLnBrk="1" hangingPunct="1"/>
              <a:t>55</a:t>
            </a:fld>
            <a:endParaRPr lang="th-TH" sz="120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E001EC68-F649-423E-A3F7-FF6E82C3EDE6}" type="slidenum">
              <a:rPr lang="en-US" sz="1200" smtClean="0">
                <a:latin typeface="Arial" pitchFamily="34" charset="0"/>
              </a:rPr>
              <a:pPr eaLnBrk="1" hangingPunct="1"/>
              <a:t>95</a:t>
            </a:fld>
            <a:endParaRPr lang="th-TH" sz="1200" smtClean="0">
              <a:latin typeface="Arial" pitchFamily="34" charset="0"/>
            </a:endParaRPr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2809CB-3538-49F1-A515-AA6FF369BC25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47875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7F3F55-63C2-432D-8758-EF86374A246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915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5300F-326E-4082-A93D-077E1C1BBBF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56773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เนื้อหา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413C8-F5A6-4483-9F32-1459A7437B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100710"/>
      </p:ext>
    </p:extLst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ชื่อเรื่อง เนื้อหา และข้อควา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BD8432-0C60-4E27-A7B7-C8BD192667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430954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EEC4B-4FEE-4FAB-A432-A6AFCA2DDCBE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22517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147483647 w 2706"/>
              <a:gd name="T1" fmla="*/ 0 h 640"/>
              <a:gd name="T2" fmla="*/ 2147483647 w 2706"/>
              <a:gd name="T3" fmla="*/ 0 h 640"/>
              <a:gd name="T4" fmla="*/ 2147483647 w 2706"/>
              <a:gd name="T5" fmla="*/ 2147483647 h 640"/>
              <a:gd name="T6" fmla="*/ 2147483647 w 2706"/>
              <a:gd name="T7" fmla="*/ 2147483647 h 640"/>
              <a:gd name="T8" fmla="*/ 2147483647 w 2706"/>
              <a:gd name="T9" fmla="*/ 2147483647 h 640"/>
              <a:gd name="T10" fmla="*/ 2147483647 w 2706"/>
              <a:gd name="T11" fmla="*/ 2147483647 h 640"/>
              <a:gd name="T12" fmla="*/ 2147483647 w 2706"/>
              <a:gd name="T13" fmla="*/ 2147483647 h 640"/>
              <a:gd name="T14" fmla="*/ 2147483647 w 2706"/>
              <a:gd name="T15" fmla="*/ 2147483647 h 640"/>
              <a:gd name="T16" fmla="*/ 2147483647 w 2706"/>
              <a:gd name="T17" fmla="*/ 2147483647 h 640"/>
              <a:gd name="T18" fmla="*/ 2147483647 w 2706"/>
              <a:gd name="T19" fmla="*/ 2147483647 h 640"/>
              <a:gd name="T20" fmla="*/ 2147483647 w 2706"/>
              <a:gd name="T21" fmla="*/ 2147483647 h 640"/>
              <a:gd name="T22" fmla="*/ 2147483647 w 2706"/>
              <a:gd name="T23" fmla="*/ 2147483647 h 640"/>
              <a:gd name="T24" fmla="*/ 2147483647 w 2706"/>
              <a:gd name="T25" fmla="*/ 2147483647 h 640"/>
              <a:gd name="T26" fmla="*/ 2147483647 w 2706"/>
              <a:gd name="T27" fmla="*/ 2147483647 h 640"/>
              <a:gd name="T28" fmla="*/ 2147483647 w 2706"/>
              <a:gd name="T29" fmla="*/ 2147483647 h 640"/>
              <a:gd name="T30" fmla="*/ 2147483647 w 2706"/>
              <a:gd name="T31" fmla="*/ 2147483647 h 640"/>
              <a:gd name="T32" fmla="*/ 2147483647 w 2706"/>
              <a:gd name="T33" fmla="*/ 2147483647 h 640"/>
              <a:gd name="T34" fmla="*/ 2147483647 w 2706"/>
              <a:gd name="T35" fmla="*/ 2147483647 h 640"/>
              <a:gd name="T36" fmla="*/ 0 w 2706"/>
              <a:gd name="T37" fmla="*/ 2147483647 h 640"/>
              <a:gd name="T38" fmla="*/ 0 w 2706"/>
              <a:gd name="T39" fmla="*/ 2147483647 h 640"/>
              <a:gd name="T40" fmla="*/ 2147483647 w 2706"/>
              <a:gd name="T41" fmla="*/ 2147483647 h 640"/>
              <a:gd name="T42" fmla="*/ 2147483647 w 2706"/>
              <a:gd name="T43" fmla="*/ 2147483647 h 640"/>
              <a:gd name="T44" fmla="*/ 2147483647 w 2706"/>
              <a:gd name="T45" fmla="*/ 2147483647 h 640"/>
              <a:gd name="T46" fmla="*/ 2147483647 w 2706"/>
              <a:gd name="T47" fmla="*/ 2147483647 h 640"/>
              <a:gd name="T48" fmla="*/ 2147483647 w 2706"/>
              <a:gd name="T49" fmla="*/ 2147483647 h 640"/>
              <a:gd name="T50" fmla="*/ 2147483647 w 2706"/>
              <a:gd name="T51" fmla="*/ 2147483647 h 640"/>
              <a:gd name="T52" fmla="*/ 2147483647 w 2706"/>
              <a:gd name="T53" fmla="*/ 2147483647 h 640"/>
              <a:gd name="T54" fmla="*/ 2147483647 w 2706"/>
              <a:gd name="T55" fmla="*/ 2147483647 h 640"/>
              <a:gd name="T56" fmla="*/ 2147483647 w 2706"/>
              <a:gd name="T57" fmla="*/ 2147483647 h 640"/>
              <a:gd name="T58" fmla="*/ 2147483647 w 2706"/>
              <a:gd name="T59" fmla="*/ 2147483647 h 640"/>
              <a:gd name="T60" fmla="*/ 2147483647 w 2706"/>
              <a:gd name="T61" fmla="*/ 2147483647 h 640"/>
              <a:gd name="T62" fmla="*/ 2147483647 w 2706"/>
              <a:gd name="T63" fmla="*/ 2147483647 h 640"/>
              <a:gd name="T64" fmla="*/ 2147483647 w 2706"/>
              <a:gd name="T65" fmla="*/ 2147483647 h 640"/>
              <a:gd name="T66" fmla="*/ 2147483647 w 2706"/>
              <a:gd name="T67" fmla="*/ 2147483647 h 640"/>
              <a:gd name="T68" fmla="*/ 2147483647 w 2706"/>
              <a:gd name="T69" fmla="*/ 2147483647 h 640"/>
              <a:gd name="T70" fmla="*/ 2147483647 w 2706"/>
              <a:gd name="T71" fmla="*/ 2147483647 h 640"/>
              <a:gd name="T72" fmla="*/ 2147483647 w 2706"/>
              <a:gd name="T73" fmla="*/ 2147483647 h 640"/>
              <a:gd name="T74" fmla="*/ 2147483647 w 2706"/>
              <a:gd name="T75" fmla="*/ 2147483647 h 640"/>
              <a:gd name="T76" fmla="*/ 2147483647 w 2706"/>
              <a:gd name="T77" fmla="*/ 2147483647 h 640"/>
              <a:gd name="T78" fmla="*/ 2147483647 w 2706"/>
              <a:gd name="T79" fmla="*/ 2147483647 h 640"/>
              <a:gd name="T80" fmla="*/ 2147483647 w 2706"/>
              <a:gd name="T81" fmla="*/ 2147483647 h 640"/>
              <a:gd name="T82" fmla="*/ 2147483647 w 2706"/>
              <a:gd name="T83" fmla="*/ 2147483647 h 640"/>
              <a:gd name="T84" fmla="*/ 2147483647 w 2706"/>
              <a:gd name="T85" fmla="*/ 2147483647 h 640"/>
              <a:gd name="T86" fmla="*/ 2147483647 w 2706"/>
              <a:gd name="T87" fmla="*/ 2147483647 h 640"/>
              <a:gd name="T88" fmla="*/ 2147483647 w 2706"/>
              <a:gd name="T89" fmla="*/ 2147483647 h 640"/>
              <a:gd name="T90" fmla="*/ 2147483647 w 2706"/>
              <a:gd name="T91" fmla="*/ 2147483647 h 640"/>
              <a:gd name="T92" fmla="*/ 2147483647 w 2706"/>
              <a:gd name="T93" fmla="*/ 2147483647 h 640"/>
              <a:gd name="T94" fmla="*/ 2147483647 w 2706"/>
              <a:gd name="T95" fmla="*/ 2147483647 h 640"/>
              <a:gd name="T96" fmla="*/ 2147483647 w 2706"/>
              <a:gd name="T97" fmla="*/ 2147483647 h 640"/>
              <a:gd name="T98" fmla="*/ 2147483647 w 2706"/>
              <a:gd name="T99" fmla="*/ 2147483647 h 640"/>
              <a:gd name="T100" fmla="*/ 2147483647 w 2706"/>
              <a:gd name="T101" fmla="*/ 2147483647 h 640"/>
              <a:gd name="T102" fmla="*/ 2147483647 w 2706"/>
              <a:gd name="T103" fmla="*/ 2147483647 h 640"/>
              <a:gd name="T104" fmla="*/ 2147483647 w 2706"/>
              <a:gd name="T105" fmla="*/ 2147483647 h 640"/>
              <a:gd name="T106" fmla="*/ 2147483647 w 2706"/>
              <a:gd name="T107" fmla="*/ 0 h 640"/>
              <a:gd name="T108" fmla="*/ 2147483647 w 2706"/>
              <a:gd name="T109" fmla="*/ 0 h 640"/>
              <a:gd name="T110" fmla="*/ 2147483647 w 2706"/>
              <a:gd name="T111" fmla="*/ 0 h 640"/>
              <a:gd name="T112" fmla="*/ 2147483647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2147483647 w 5216"/>
              <a:gd name="T1" fmla="*/ 2147483647 h 762"/>
              <a:gd name="T2" fmla="*/ 2147483647 w 5216"/>
              <a:gd name="T3" fmla="*/ 2147483647 h 762"/>
              <a:gd name="T4" fmla="*/ 2147483647 w 5216"/>
              <a:gd name="T5" fmla="*/ 2147483647 h 762"/>
              <a:gd name="T6" fmla="*/ 2147483647 w 5216"/>
              <a:gd name="T7" fmla="*/ 2147483647 h 762"/>
              <a:gd name="T8" fmla="*/ 2147483647 w 5216"/>
              <a:gd name="T9" fmla="*/ 2147483647 h 762"/>
              <a:gd name="T10" fmla="*/ 2147483647 w 5216"/>
              <a:gd name="T11" fmla="*/ 2147483647 h 762"/>
              <a:gd name="T12" fmla="*/ 2147483647 w 5216"/>
              <a:gd name="T13" fmla="*/ 2147483647 h 762"/>
              <a:gd name="T14" fmla="*/ 2147483647 w 5216"/>
              <a:gd name="T15" fmla="*/ 2147483647 h 762"/>
              <a:gd name="T16" fmla="*/ 2147483647 w 5216"/>
              <a:gd name="T17" fmla="*/ 2147483647 h 762"/>
              <a:gd name="T18" fmla="*/ 2147483647 w 5216"/>
              <a:gd name="T19" fmla="*/ 2147483647 h 762"/>
              <a:gd name="T20" fmla="*/ 2147483647 w 5216"/>
              <a:gd name="T21" fmla="*/ 2147483647 h 762"/>
              <a:gd name="T22" fmla="*/ 2147483647 w 5216"/>
              <a:gd name="T23" fmla="*/ 2147483647 h 762"/>
              <a:gd name="T24" fmla="*/ 2147483647 w 5216"/>
              <a:gd name="T25" fmla="*/ 2147483647 h 762"/>
              <a:gd name="T26" fmla="*/ 2147483647 w 5216"/>
              <a:gd name="T27" fmla="*/ 0 h 762"/>
              <a:gd name="T28" fmla="*/ 2147483647 w 5216"/>
              <a:gd name="T29" fmla="*/ 2147483647 h 762"/>
              <a:gd name="T30" fmla="*/ 2147483647 w 5216"/>
              <a:gd name="T31" fmla="*/ 2147483647 h 762"/>
              <a:gd name="T32" fmla="*/ 0 w 5216"/>
              <a:gd name="T33" fmla="*/ 2147483647 h 762"/>
              <a:gd name="T34" fmla="*/ 2147483647 w 5216"/>
              <a:gd name="T35" fmla="*/ 2147483647 h 762"/>
              <a:gd name="T36" fmla="*/ 2147483647 w 5216"/>
              <a:gd name="T37" fmla="*/ 2147483647 h 762"/>
              <a:gd name="T38" fmla="*/ 2147483647 w 5216"/>
              <a:gd name="T39" fmla="*/ 2147483647 h 762"/>
              <a:gd name="T40" fmla="*/ 2147483647 w 5216"/>
              <a:gd name="T41" fmla="*/ 2147483647 h 762"/>
              <a:gd name="T42" fmla="*/ 2147483647 w 5216"/>
              <a:gd name="T43" fmla="*/ 2147483647 h 762"/>
              <a:gd name="T44" fmla="*/ 2147483647 w 5216"/>
              <a:gd name="T45" fmla="*/ 2147483647 h 762"/>
              <a:gd name="T46" fmla="*/ 2147483647 w 5216"/>
              <a:gd name="T47" fmla="*/ 2147483647 h 762"/>
              <a:gd name="T48" fmla="*/ 2147483647 w 5216"/>
              <a:gd name="T49" fmla="*/ 2147483647 h 762"/>
              <a:gd name="T50" fmla="*/ 2147483647 w 5216"/>
              <a:gd name="T51" fmla="*/ 2147483647 h 762"/>
              <a:gd name="T52" fmla="*/ 2147483647 w 5216"/>
              <a:gd name="T53" fmla="*/ 2147483647 h 762"/>
              <a:gd name="T54" fmla="*/ 2147483647 w 5216"/>
              <a:gd name="T55" fmla="*/ 2147483647 h 762"/>
              <a:gd name="T56" fmla="*/ 2147483647 w 5216"/>
              <a:gd name="T57" fmla="*/ 2147483647 h 762"/>
              <a:gd name="T58" fmla="*/ 2147483647 w 5216"/>
              <a:gd name="T59" fmla="*/ 2147483647 h 762"/>
              <a:gd name="T60" fmla="*/ 2147483647 w 5216"/>
              <a:gd name="T61" fmla="*/ 2147483647 h 762"/>
              <a:gd name="T62" fmla="*/ 2147483647 w 5216"/>
              <a:gd name="T63" fmla="*/ 2147483647 h 762"/>
              <a:gd name="T64" fmla="*/ 2147483647 w 5216"/>
              <a:gd name="T65" fmla="*/ 2147483647 h 762"/>
              <a:gd name="T66" fmla="*/ 2147483647 w 5216"/>
              <a:gd name="T67" fmla="*/ 2147483647 h 762"/>
              <a:gd name="T68" fmla="*/ 2147483647 w 5216"/>
              <a:gd name="T69" fmla="*/ 2147483647 h 762"/>
              <a:gd name="T70" fmla="*/ 2147483647 w 5216"/>
              <a:gd name="T71" fmla="*/ 2147483647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2147483647 h 694"/>
              <a:gd name="T2" fmla="*/ 0 w 5144"/>
              <a:gd name="T3" fmla="*/ 2147483647 h 694"/>
              <a:gd name="T4" fmla="*/ 2147483647 w 5144"/>
              <a:gd name="T5" fmla="*/ 2147483647 h 694"/>
              <a:gd name="T6" fmla="*/ 2147483647 w 5144"/>
              <a:gd name="T7" fmla="*/ 2147483647 h 694"/>
              <a:gd name="T8" fmla="*/ 2147483647 w 5144"/>
              <a:gd name="T9" fmla="*/ 2147483647 h 694"/>
              <a:gd name="T10" fmla="*/ 2147483647 w 5144"/>
              <a:gd name="T11" fmla="*/ 2147483647 h 694"/>
              <a:gd name="T12" fmla="*/ 2147483647 w 5144"/>
              <a:gd name="T13" fmla="*/ 2147483647 h 694"/>
              <a:gd name="T14" fmla="*/ 2147483647 w 5144"/>
              <a:gd name="T15" fmla="*/ 2147483647 h 694"/>
              <a:gd name="T16" fmla="*/ 2147483647 w 5144"/>
              <a:gd name="T17" fmla="*/ 2147483647 h 694"/>
              <a:gd name="T18" fmla="*/ 2147483647 w 5144"/>
              <a:gd name="T19" fmla="*/ 2147483647 h 694"/>
              <a:gd name="T20" fmla="*/ 2147483647 w 5144"/>
              <a:gd name="T21" fmla="*/ 2147483647 h 694"/>
              <a:gd name="T22" fmla="*/ 2147483647 w 5144"/>
              <a:gd name="T23" fmla="*/ 2147483647 h 694"/>
              <a:gd name="T24" fmla="*/ 2147483647 w 5144"/>
              <a:gd name="T25" fmla="*/ 0 h 694"/>
              <a:gd name="T26" fmla="*/ 2147483647 w 5144"/>
              <a:gd name="T27" fmla="*/ 2147483647 h 694"/>
              <a:gd name="T28" fmla="*/ 2147483647 w 5144"/>
              <a:gd name="T29" fmla="*/ 2147483647 h 694"/>
              <a:gd name="T30" fmla="*/ 2147483647 w 5144"/>
              <a:gd name="T31" fmla="*/ 2147483647 h 694"/>
              <a:gd name="T32" fmla="*/ 2147483647 w 5144"/>
              <a:gd name="T33" fmla="*/ 2147483647 h 694"/>
              <a:gd name="T34" fmla="*/ 2147483647 w 5144"/>
              <a:gd name="T35" fmla="*/ 2147483647 h 694"/>
              <a:gd name="T36" fmla="*/ 2147483647 w 5144"/>
              <a:gd name="T37" fmla="*/ 2147483647 h 694"/>
              <a:gd name="T38" fmla="*/ 2147483647 w 5144"/>
              <a:gd name="T39" fmla="*/ 2147483647 h 694"/>
              <a:gd name="T40" fmla="*/ 2147483647 w 5144"/>
              <a:gd name="T41" fmla="*/ 2147483647 h 694"/>
              <a:gd name="T42" fmla="*/ 2147483647 w 5144"/>
              <a:gd name="T43" fmla="*/ 2147483647 h 694"/>
              <a:gd name="T44" fmla="*/ 2147483647 w 5144"/>
              <a:gd name="T45" fmla="*/ 2147483647 h 694"/>
              <a:gd name="T46" fmla="*/ 2147483647 w 5144"/>
              <a:gd name="T47" fmla="*/ 2147483647 h 694"/>
              <a:gd name="T48" fmla="*/ 2147483647 w 5144"/>
              <a:gd name="T49" fmla="*/ 2147483647 h 694"/>
              <a:gd name="T50" fmla="*/ 2147483647 w 5144"/>
              <a:gd name="T51" fmla="*/ 2147483647 h 694"/>
              <a:gd name="T52" fmla="*/ 2147483647 w 5144"/>
              <a:gd name="T53" fmla="*/ 2147483647 h 694"/>
              <a:gd name="T54" fmla="*/ 2147483647 w 5144"/>
              <a:gd name="T55" fmla="*/ 2147483647 h 694"/>
              <a:gd name="T56" fmla="*/ 2147483647 w 5144"/>
              <a:gd name="T57" fmla="*/ 2147483647 h 694"/>
              <a:gd name="T58" fmla="*/ 2147483647 w 5144"/>
              <a:gd name="T59" fmla="*/ 2147483647 h 694"/>
              <a:gd name="T60" fmla="*/ 2147483647 w 5144"/>
              <a:gd name="T61" fmla="*/ 2147483647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2147483647 h 584"/>
              <a:gd name="T2" fmla="*/ 0 w 3112"/>
              <a:gd name="T3" fmla="*/ 2147483647 h 584"/>
              <a:gd name="T4" fmla="*/ 2147483647 w 3112"/>
              <a:gd name="T5" fmla="*/ 2147483647 h 584"/>
              <a:gd name="T6" fmla="*/ 2147483647 w 3112"/>
              <a:gd name="T7" fmla="*/ 2147483647 h 584"/>
              <a:gd name="T8" fmla="*/ 2147483647 w 3112"/>
              <a:gd name="T9" fmla="*/ 2147483647 h 584"/>
              <a:gd name="T10" fmla="*/ 2147483647 w 3112"/>
              <a:gd name="T11" fmla="*/ 2147483647 h 584"/>
              <a:gd name="T12" fmla="*/ 2147483647 w 3112"/>
              <a:gd name="T13" fmla="*/ 2147483647 h 584"/>
              <a:gd name="T14" fmla="*/ 2147483647 w 3112"/>
              <a:gd name="T15" fmla="*/ 2147483647 h 584"/>
              <a:gd name="T16" fmla="*/ 2147483647 w 3112"/>
              <a:gd name="T17" fmla="*/ 2147483647 h 584"/>
              <a:gd name="T18" fmla="*/ 2147483647 w 3112"/>
              <a:gd name="T19" fmla="*/ 2147483647 h 584"/>
              <a:gd name="T20" fmla="*/ 2147483647 w 3112"/>
              <a:gd name="T21" fmla="*/ 2147483647 h 584"/>
              <a:gd name="T22" fmla="*/ 2147483647 w 3112"/>
              <a:gd name="T23" fmla="*/ 2147483647 h 584"/>
              <a:gd name="T24" fmla="*/ 2147483647 w 3112"/>
              <a:gd name="T25" fmla="*/ 2147483647 h 584"/>
              <a:gd name="T26" fmla="*/ 2147483647 w 3112"/>
              <a:gd name="T27" fmla="*/ 2147483647 h 584"/>
              <a:gd name="T28" fmla="*/ 2147483647 w 3112"/>
              <a:gd name="T29" fmla="*/ 2147483647 h 584"/>
              <a:gd name="T30" fmla="*/ 2147483647 w 3112"/>
              <a:gd name="T31" fmla="*/ 2147483647 h 584"/>
              <a:gd name="T32" fmla="*/ 2147483647 w 3112"/>
              <a:gd name="T33" fmla="*/ 2147483647 h 584"/>
              <a:gd name="T34" fmla="*/ 2147483647 w 3112"/>
              <a:gd name="T35" fmla="*/ 2147483647 h 584"/>
              <a:gd name="T36" fmla="*/ 2147483647 w 3112"/>
              <a:gd name="T37" fmla="*/ 2147483647 h 584"/>
              <a:gd name="T38" fmla="*/ 2147483647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th-TH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2147483647 w 8196"/>
              <a:gd name="T1" fmla="*/ 2147483647 h 1192"/>
              <a:gd name="T2" fmla="*/ 2147483647 w 8196"/>
              <a:gd name="T3" fmla="*/ 2147483647 h 1192"/>
              <a:gd name="T4" fmla="*/ 2147483647 w 8196"/>
              <a:gd name="T5" fmla="*/ 2147483647 h 1192"/>
              <a:gd name="T6" fmla="*/ 2147483647 w 8196"/>
              <a:gd name="T7" fmla="*/ 2147483647 h 1192"/>
              <a:gd name="T8" fmla="*/ 2147483647 w 8196"/>
              <a:gd name="T9" fmla="*/ 2147483647 h 1192"/>
              <a:gd name="T10" fmla="*/ 2147483647 w 8196"/>
              <a:gd name="T11" fmla="*/ 2147483647 h 1192"/>
              <a:gd name="T12" fmla="*/ 2147483647 w 8196"/>
              <a:gd name="T13" fmla="*/ 2147483647 h 1192"/>
              <a:gd name="T14" fmla="*/ 2147483647 w 8196"/>
              <a:gd name="T15" fmla="*/ 2147483647 h 1192"/>
              <a:gd name="T16" fmla="*/ 2147483647 w 8196"/>
              <a:gd name="T17" fmla="*/ 2147483647 h 1192"/>
              <a:gd name="T18" fmla="*/ 2147483647 w 8196"/>
              <a:gd name="T19" fmla="*/ 2147483647 h 1192"/>
              <a:gd name="T20" fmla="*/ 2147483647 w 8196"/>
              <a:gd name="T21" fmla="*/ 2147483647 h 1192"/>
              <a:gd name="T22" fmla="*/ 2147483647 w 8196"/>
              <a:gd name="T23" fmla="*/ 2147483647 h 1192"/>
              <a:gd name="T24" fmla="*/ 2147483647 w 8196"/>
              <a:gd name="T25" fmla="*/ 2147483647 h 1192"/>
              <a:gd name="T26" fmla="*/ 2147483647 w 8196"/>
              <a:gd name="T27" fmla="*/ 2147483647 h 1192"/>
              <a:gd name="T28" fmla="*/ 2147483647 w 8196"/>
              <a:gd name="T29" fmla="*/ 2147483647 h 1192"/>
              <a:gd name="T30" fmla="*/ 2147483647 w 8196"/>
              <a:gd name="T31" fmla="*/ 2147483647 h 1192"/>
              <a:gd name="T32" fmla="*/ 2147483647 w 8196"/>
              <a:gd name="T33" fmla="*/ 2147483647 h 1192"/>
              <a:gd name="T34" fmla="*/ 2147483647 w 8196"/>
              <a:gd name="T35" fmla="*/ 2147483647 h 1192"/>
              <a:gd name="T36" fmla="*/ 2147483647 w 8196"/>
              <a:gd name="T37" fmla="*/ 2147483647 h 1192"/>
              <a:gd name="T38" fmla="*/ 2147483647 w 8196"/>
              <a:gd name="T39" fmla="*/ 2147483647 h 1192"/>
              <a:gd name="T40" fmla="*/ 2147483647 w 8196"/>
              <a:gd name="T41" fmla="*/ 2147483647 h 1192"/>
              <a:gd name="T42" fmla="*/ 2147483647 w 8196"/>
              <a:gd name="T43" fmla="*/ 2147483647 h 1192"/>
              <a:gd name="T44" fmla="*/ 2147483647 w 8196"/>
              <a:gd name="T45" fmla="*/ 0 h 1192"/>
              <a:gd name="T46" fmla="*/ 2147483647 w 8196"/>
              <a:gd name="T47" fmla="*/ 2147483647 h 1192"/>
              <a:gd name="T48" fmla="*/ 2147483647 w 8196"/>
              <a:gd name="T49" fmla="*/ 2147483647 h 1192"/>
              <a:gd name="T50" fmla="*/ 2147483647 w 8196"/>
              <a:gd name="T51" fmla="*/ 2147483647 h 1192"/>
              <a:gd name="T52" fmla="*/ 2147483647 w 8196"/>
              <a:gd name="T53" fmla="*/ 2147483647 h 1192"/>
              <a:gd name="T54" fmla="*/ 2147483647 w 8196"/>
              <a:gd name="T55" fmla="*/ 2147483647 h 1192"/>
              <a:gd name="T56" fmla="*/ 2147483647 w 8196"/>
              <a:gd name="T57" fmla="*/ 2147483647 h 1192"/>
              <a:gd name="T58" fmla="*/ 2147483647 w 8196"/>
              <a:gd name="T59" fmla="*/ 2147483647 h 1192"/>
              <a:gd name="T60" fmla="*/ 2147483647 w 8196"/>
              <a:gd name="T61" fmla="*/ 2147483647 h 1192"/>
              <a:gd name="T62" fmla="*/ 0 w 8196"/>
              <a:gd name="T63" fmla="*/ 2147483647 h 1192"/>
              <a:gd name="T64" fmla="*/ 2147483647 w 8196"/>
              <a:gd name="T65" fmla="*/ 2147483647 h 1192"/>
              <a:gd name="T66" fmla="*/ 2147483647 w 8196"/>
              <a:gd name="T67" fmla="*/ 2147483647 h 1192"/>
              <a:gd name="T68" fmla="*/ 2147483647 w 8196"/>
              <a:gd name="T69" fmla="*/ 2147483647 h 1192"/>
              <a:gd name="T70" fmla="*/ 2147483647 w 8196"/>
              <a:gd name="T71" fmla="*/ 2147483647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21AF2-ECBD-453E-997C-AABDE921E16C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0622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1E96D-CC38-4A01-9203-685CFF9AF100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80355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8E55E-2355-44B1-BA6D-986EE878B579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75752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0677E-9ED6-4B00-BA4B-5D50D80A03EF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53918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82606-258A-4257-BA9F-0CC68922B5D4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00722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7FAE0-7C43-4581-AB20-8E3A63BA1713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26709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B3D1F-9741-4941-B140-19CDF4FA2561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0336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147483647 w 2706"/>
                <a:gd name="T1" fmla="*/ 0 h 640"/>
                <a:gd name="T2" fmla="*/ 2147483647 w 2706"/>
                <a:gd name="T3" fmla="*/ 0 h 640"/>
                <a:gd name="T4" fmla="*/ 2147483647 w 2706"/>
                <a:gd name="T5" fmla="*/ 2147483647 h 640"/>
                <a:gd name="T6" fmla="*/ 2147483647 w 2706"/>
                <a:gd name="T7" fmla="*/ 2147483647 h 640"/>
                <a:gd name="T8" fmla="*/ 2147483647 w 2706"/>
                <a:gd name="T9" fmla="*/ 2147483647 h 640"/>
                <a:gd name="T10" fmla="*/ 2147483647 w 2706"/>
                <a:gd name="T11" fmla="*/ 2147483647 h 640"/>
                <a:gd name="T12" fmla="*/ 2147483647 w 2706"/>
                <a:gd name="T13" fmla="*/ 2147483647 h 640"/>
                <a:gd name="T14" fmla="*/ 2147483647 w 2706"/>
                <a:gd name="T15" fmla="*/ 2147483647 h 640"/>
                <a:gd name="T16" fmla="*/ 2147483647 w 2706"/>
                <a:gd name="T17" fmla="*/ 2147483647 h 640"/>
                <a:gd name="T18" fmla="*/ 2147483647 w 2706"/>
                <a:gd name="T19" fmla="*/ 2147483647 h 640"/>
                <a:gd name="T20" fmla="*/ 2147483647 w 2706"/>
                <a:gd name="T21" fmla="*/ 2147483647 h 640"/>
                <a:gd name="T22" fmla="*/ 2147483647 w 2706"/>
                <a:gd name="T23" fmla="*/ 2147483647 h 640"/>
                <a:gd name="T24" fmla="*/ 2147483647 w 2706"/>
                <a:gd name="T25" fmla="*/ 2147483647 h 640"/>
                <a:gd name="T26" fmla="*/ 2147483647 w 2706"/>
                <a:gd name="T27" fmla="*/ 2147483647 h 640"/>
                <a:gd name="T28" fmla="*/ 2147483647 w 2706"/>
                <a:gd name="T29" fmla="*/ 2147483647 h 640"/>
                <a:gd name="T30" fmla="*/ 2147483647 w 2706"/>
                <a:gd name="T31" fmla="*/ 2147483647 h 640"/>
                <a:gd name="T32" fmla="*/ 2147483647 w 2706"/>
                <a:gd name="T33" fmla="*/ 2147483647 h 640"/>
                <a:gd name="T34" fmla="*/ 2147483647 w 2706"/>
                <a:gd name="T35" fmla="*/ 2147483647 h 640"/>
                <a:gd name="T36" fmla="*/ 0 w 2706"/>
                <a:gd name="T37" fmla="*/ 2147483647 h 640"/>
                <a:gd name="T38" fmla="*/ 0 w 2706"/>
                <a:gd name="T39" fmla="*/ 2147483647 h 640"/>
                <a:gd name="T40" fmla="*/ 2147483647 w 2706"/>
                <a:gd name="T41" fmla="*/ 2147483647 h 640"/>
                <a:gd name="T42" fmla="*/ 2147483647 w 2706"/>
                <a:gd name="T43" fmla="*/ 2147483647 h 640"/>
                <a:gd name="T44" fmla="*/ 2147483647 w 2706"/>
                <a:gd name="T45" fmla="*/ 2147483647 h 640"/>
                <a:gd name="T46" fmla="*/ 2147483647 w 2706"/>
                <a:gd name="T47" fmla="*/ 2147483647 h 640"/>
                <a:gd name="T48" fmla="*/ 2147483647 w 2706"/>
                <a:gd name="T49" fmla="*/ 2147483647 h 640"/>
                <a:gd name="T50" fmla="*/ 2147483647 w 2706"/>
                <a:gd name="T51" fmla="*/ 2147483647 h 640"/>
                <a:gd name="T52" fmla="*/ 2147483647 w 2706"/>
                <a:gd name="T53" fmla="*/ 2147483647 h 640"/>
                <a:gd name="T54" fmla="*/ 2147483647 w 2706"/>
                <a:gd name="T55" fmla="*/ 2147483647 h 640"/>
                <a:gd name="T56" fmla="*/ 2147483647 w 2706"/>
                <a:gd name="T57" fmla="*/ 2147483647 h 640"/>
                <a:gd name="T58" fmla="*/ 2147483647 w 2706"/>
                <a:gd name="T59" fmla="*/ 2147483647 h 640"/>
                <a:gd name="T60" fmla="*/ 2147483647 w 2706"/>
                <a:gd name="T61" fmla="*/ 2147483647 h 640"/>
                <a:gd name="T62" fmla="*/ 2147483647 w 2706"/>
                <a:gd name="T63" fmla="*/ 2147483647 h 640"/>
                <a:gd name="T64" fmla="*/ 2147483647 w 2706"/>
                <a:gd name="T65" fmla="*/ 2147483647 h 640"/>
                <a:gd name="T66" fmla="*/ 2147483647 w 2706"/>
                <a:gd name="T67" fmla="*/ 2147483647 h 640"/>
                <a:gd name="T68" fmla="*/ 2147483647 w 2706"/>
                <a:gd name="T69" fmla="*/ 2147483647 h 640"/>
                <a:gd name="T70" fmla="*/ 2147483647 w 2706"/>
                <a:gd name="T71" fmla="*/ 2147483647 h 640"/>
                <a:gd name="T72" fmla="*/ 2147483647 w 2706"/>
                <a:gd name="T73" fmla="*/ 2147483647 h 640"/>
                <a:gd name="T74" fmla="*/ 2147483647 w 2706"/>
                <a:gd name="T75" fmla="*/ 2147483647 h 640"/>
                <a:gd name="T76" fmla="*/ 2147483647 w 2706"/>
                <a:gd name="T77" fmla="*/ 2147483647 h 640"/>
                <a:gd name="T78" fmla="*/ 2147483647 w 2706"/>
                <a:gd name="T79" fmla="*/ 2147483647 h 640"/>
                <a:gd name="T80" fmla="*/ 2147483647 w 2706"/>
                <a:gd name="T81" fmla="*/ 2147483647 h 640"/>
                <a:gd name="T82" fmla="*/ 2147483647 w 2706"/>
                <a:gd name="T83" fmla="*/ 2147483647 h 640"/>
                <a:gd name="T84" fmla="*/ 2147483647 w 2706"/>
                <a:gd name="T85" fmla="*/ 2147483647 h 640"/>
                <a:gd name="T86" fmla="*/ 2147483647 w 2706"/>
                <a:gd name="T87" fmla="*/ 2147483647 h 640"/>
                <a:gd name="T88" fmla="*/ 2147483647 w 2706"/>
                <a:gd name="T89" fmla="*/ 2147483647 h 640"/>
                <a:gd name="T90" fmla="*/ 2147483647 w 2706"/>
                <a:gd name="T91" fmla="*/ 2147483647 h 640"/>
                <a:gd name="T92" fmla="*/ 2147483647 w 2706"/>
                <a:gd name="T93" fmla="*/ 2147483647 h 640"/>
                <a:gd name="T94" fmla="*/ 2147483647 w 2706"/>
                <a:gd name="T95" fmla="*/ 2147483647 h 640"/>
                <a:gd name="T96" fmla="*/ 2147483647 w 2706"/>
                <a:gd name="T97" fmla="*/ 2147483647 h 640"/>
                <a:gd name="T98" fmla="*/ 2147483647 w 2706"/>
                <a:gd name="T99" fmla="*/ 2147483647 h 640"/>
                <a:gd name="T100" fmla="*/ 2147483647 w 2706"/>
                <a:gd name="T101" fmla="*/ 2147483647 h 640"/>
                <a:gd name="T102" fmla="*/ 2147483647 w 2706"/>
                <a:gd name="T103" fmla="*/ 2147483647 h 640"/>
                <a:gd name="T104" fmla="*/ 2147483647 w 2706"/>
                <a:gd name="T105" fmla="*/ 2147483647 h 640"/>
                <a:gd name="T106" fmla="*/ 2147483647 w 2706"/>
                <a:gd name="T107" fmla="*/ 0 h 640"/>
                <a:gd name="T108" fmla="*/ 2147483647 w 2706"/>
                <a:gd name="T109" fmla="*/ 0 h 640"/>
                <a:gd name="T110" fmla="*/ 2147483647 w 2706"/>
                <a:gd name="T111" fmla="*/ 0 h 640"/>
                <a:gd name="T112" fmla="*/ 2147483647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2147483647 w 5216"/>
                <a:gd name="T1" fmla="*/ 2147483647 h 762"/>
                <a:gd name="T2" fmla="*/ 2147483647 w 5216"/>
                <a:gd name="T3" fmla="*/ 2147483647 h 762"/>
                <a:gd name="T4" fmla="*/ 2147483647 w 5216"/>
                <a:gd name="T5" fmla="*/ 2147483647 h 762"/>
                <a:gd name="T6" fmla="*/ 2147483647 w 5216"/>
                <a:gd name="T7" fmla="*/ 2147483647 h 762"/>
                <a:gd name="T8" fmla="*/ 2147483647 w 5216"/>
                <a:gd name="T9" fmla="*/ 2147483647 h 762"/>
                <a:gd name="T10" fmla="*/ 2147483647 w 5216"/>
                <a:gd name="T11" fmla="*/ 2147483647 h 762"/>
                <a:gd name="T12" fmla="*/ 2147483647 w 5216"/>
                <a:gd name="T13" fmla="*/ 2147483647 h 762"/>
                <a:gd name="T14" fmla="*/ 2147483647 w 5216"/>
                <a:gd name="T15" fmla="*/ 2147483647 h 762"/>
                <a:gd name="T16" fmla="*/ 2147483647 w 5216"/>
                <a:gd name="T17" fmla="*/ 2147483647 h 762"/>
                <a:gd name="T18" fmla="*/ 2147483647 w 5216"/>
                <a:gd name="T19" fmla="*/ 2147483647 h 762"/>
                <a:gd name="T20" fmla="*/ 2147483647 w 5216"/>
                <a:gd name="T21" fmla="*/ 2147483647 h 762"/>
                <a:gd name="T22" fmla="*/ 2147483647 w 5216"/>
                <a:gd name="T23" fmla="*/ 2147483647 h 762"/>
                <a:gd name="T24" fmla="*/ 2147483647 w 5216"/>
                <a:gd name="T25" fmla="*/ 2147483647 h 762"/>
                <a:gd name="T26" fmla="*/ 2147483647 w 5216"/>
                <a:gd name="T27" fmla="*/ 0 h 762"/>
                <a:gd name="T28" fmla="*/ 2147483647 w 5216"/>
                <a:gd name="T29" fmla="*/ 2147483647 h 762"/>
                <a:gd name="T30" fmla="*/ 2147483647 w 5216"/>
                <a:gd name="T31" fmla="*/ 2147483647 h 762"/>
                <a:gd name="T32" fmla="*/ 0 w 5216"/>
                <a:gd name="T33" fmla="*/ 2147483647 h 762"/>
                <a:gd name="T34" fmla="*/ 2147483647 w 5216"/>
                <a:gd name="T35" fmla="*/ 2147483647 h 762"/>
                <a:gd name="T36" fmla="*/ 2147483647 w 5216"/>
                <a:gd name="T37" fmla="*/ 2147483647 h 762"/>
                <a:gd name="T38" fmla="*/ 2147483647 w 5216"/>
                <a:gd name="T39" fmla="*/ 2147483647 h 762"/>
                <a:gd name="T40" fmla="*/ 2147483647 w 5216"/>
                <a:gd name="T41" fmla="*/ 2147483647 h 762"/>
                <a:gd name="T42" fmla="*/ 2147483647 w 5216"/>
                <a:gd name="T43" fmla="*/ 2147483647 h 762"/>
                <a:gd name="T44" fmla="*/ 2147483647 w 5216"/>
                <a:gd name="T45" fmla="*/ 2147483647 h 762"/>
                <a:gd name="T46" fmla="*/ 2147483647 w 5216"/>
                <a:gd name="T47" fmla="*/ 2147483647 h 762"/>
                <a:gd name="T48" fmla="*/ 2147483647 w 5216"/>
                <a:gd name="T49" fmla="*/ 2147483647 h 762"/>
                <a:gd name="T50" fmla="*/ 2147483647 w 5216"/>
                <a:gd name="T51" fmla="*/ 2147483647 h 762"/>
                <a:gd name="T52" fmla="*/ 2147483647 w 5216"/>
                <a:gd name="T53" fmla="*/ 2147483647 h 762"/>
                <a:gd name="T54" fmla="*/ 2147483647 w 5216"/>
                <a:gd name="T55" fmla="*/ 2147483647 h 762"/>
                <a:gd name="T56" fmla="*/ 2147483647 w 5216"/>
                <a:gd name="T57" fmla="*/ 2147483647 h 762"/>
                <a:gd name="T58" fmla="*/ 2147483647 w 5216"/>
                <a:gd name="T59" fmla="*/ 2147483647 h 762"/>
                <a:gd name="T60" fmla="*/ 2147483647 w 5216"/>
                <a:gd name="T61" fmla="*/ 2147483647 h 762"/>
                <a:gd name="T62" fmla="*/ 2147483647 w 5216"/>
                <a:gd name="T63" fmla="*/ 2147483647 h 762"/>
                <a:gd name="T64" fmla="*/ 2147483647 w 5216"/>
                <a:gd name="T65" fmla="*/ 2147483647 h 762"/>
                <a:gd name="T66" fmla="*/ 2147483647 w 5216"/>
                <a:gd name="T67" fmla="*/ 2147483647 h 762"/>
                <a:gd name="T68" fmla="*/ 2147483647 w 5216"/>
                <a:gd name="T69" fmla="*/ 2147483647 h 762"/>
                <a:gd name="T70" fmla="*/ 2147483647 w 5216"/>
                <a:gd name="T71" fmla="*/ 2147483647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2147483647 h 694"/>
                <a:gd name="T2" fmla="*/ 0 w 5144"/>
                <a:gd name="T3" fmla="*/ 2147483647 h 694"/>
                <a:gd name="T4" fmla="*/ 2147483647 w 5144"/>
                <a:gd name="T5" fmla="*/ 2147483647 h 694"/>
                <a:gd name="T6" fmla="*/ 2147483647 w 5144"/>
                <a:gd name="T7" fmla="*/ 2147483647 h 694"/>
                <a:gd name="T8" fmla="*/ 2147483647 w 5144"/>
                <a:gd name="T9" fmla="*/ 2147483647 h 694"/>
                <a:gd name="T10" fmla="*/ 2147483647 w 5144"/>
                <a:gd name="T11" fmla="*/ 2147483647 h 694"/>
                <a:gd name="T12" fmla="*/ 2147483647 w 5144"/>
                <a:gd name="T13" fmla="*/ 2147483647 h 694"/>
                <a:gd name="T14" fmla="*/ 2147483647 w 5144"/>
                <a:gd name="T15" fmla="*/ 2147483647 h 694"/>
                <a:gd name="T16" fmla="*/ 2147483647 w 5144"/>
                <a:gd name="T17" fmla="*/ 2147483647 h 694"/>
                <a:gd name="T18" fmla="*/ 2147483647 w 5144"/>
                <a:gd name="T19" fmla="*/ 2147483647 h 694"/>
                <a:gd name="T20" fmla="*/ 2147483647 w 5144"/>
                <a:gd name="T21" fmla="*/ 2147483647 h 694"/>
                <a:gd name="T22" fmla="*/ 2147483647 w 5144"/>
                <a:gd name="T23" fmla="*/ 2147483647 h 694"/>
                <a:gd name="T24" fmla="*/ 2147483647 w 5144"/>
                <a:gd name="T25" fmla="*/ 0 h 694"/>
                <a:gd name="T26" fmla="*/ 2147483647 w 5144"/>
                <a:gd name="T27" fmla="*/ 2147483647 h 694"/>
                <a:gd name="T28" fmla="*/ 2147483647 w 5144"/>
                <a:gd name="T29" fmla="*/ 2147483647 h 694"/>
                <a:gd name="T30" fmla="*/ 2147483647 w 5144"/>
                <a:gd name="T31" fmla="*/ 2147483647 h 694"/>
                <a:gd name="T32" fmla="*/ 2147483647 w 5144"/>
                <a:gd name="T33" fmla="*/ 2147483647 h 694"/>
                <a:gd name="T34" fmla="*/ 2147483647 w 5144"/>
                <a:gd name="T35" fmla="*/ 2147483647 h 694"/>
                <a:gd name="T36" fmla="*/ 2147483647 w 5144"/>
                <a:gd name="T37" fmla="*/ 2147483647 h 694"/>
                <a:gd name="T38" fmla="*/ 2147483647 w 5144"/>
                <a:gd name="T39" fmla="*/ 2147483647 h 694"/>
                <a:gd name="T40" fmla="*/ 2147483647 w 5144"/>
                <a:gd name="T41" fmla="*/ 2147483647 h 694"/>
                <a:gd name="T42" fmla="*/ 2147483647 w 5144"/>
                <a:gd name="T43" fmla="*/ 2147483647 h 694"/>
                <a:gd name="T44" fmla="*/ 2147483647 w 5144"/>
                <a:gd name="T45" fmla="*/ 2147483647 h 694"/>
                <a:gd name="T46" fmla="*/ 2147483647 w 5144"/>
                <a:gd name="T47" fmla="*/ 2147483647 h 694"/>
                <a:gd name="T48" fmla="*/ 2147483647 w 5144"/>
                <a:gd name="T49" fmla="*/ 2147483647 h 694"/>
                <a:gd name="T50" fmla="*/ 2147483647 w 5144"/>
                <a:gd name="T51" fmla="*/ 2147483647 h 694"/>
                <a:gd name="T52" fmla="*/ 2147483647 w 5144"/>
                <a:gd name="T53" fmla="*/ 2147483647 h 694"/>
                <a:gd name="T54" fmla="*/ 2147483647 w 5144"/>
                <a:gd name="T55" fmla="*/ 2147483647 h 694"/>
                <a:gd name="T56" fmla="*/ 2147483647 w 5144"/>
                <a:gd name="T57" fmla="*/ 2147483647 h 694"/>
                <a:gd name="T58" fmla="*/ 2147483647 w 5144"/>
                <a:gd name="T59" fmla="*/ 2147483647 h 694"/>
                <a:gd name="T60" fmla="*/ 2147483647 w 5144"/>
                <a:gd name="T61" fmla="*/ 2147483647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2147483647 h 584"/>
                <a:gd name="T2" fmla="*/ 0 w 3112"/>
                <a:gd name="T3" fmla="*/ 2147483647 h 584"/>
                <a:gd name="T4" fmla="*/ 2147483647 w 3112"/>
                <a:gd name="T5" fmla="*/ 2147483647 h 584"/>
                <a:gd name="T6" fmla="*/ 2147483647 w 3112"/>
                <a:gd name="T7" fmla="*/ 2147483647 h 584"/>
                <a:gd name="T8" fmla="*/ 2147483647 w 3112"/>
                <a:gd name="T9" fmla="*/ 2147483647 h 584"/>
                <a:gd name="T10" fmla="*/ 2147483647 w 3112"/>
                <a:gd name="T11" fmla="*/ 2147483647 h 584"/>
                <a:gd name="T12" fmla="*/ 2147483647 w 3112"/>
                <a:gd name="T13" fmla="*/ 2147483647 h 584"/>
                <a:gd name="T14" fmla="*/ 2147483647 w 3112"/>
                <a:gd name="T15" fmla="*/ 2147483647 h 584"/>
                <a:gd name="T16" fmla="*/ 2147483647 w 3112"/>
                <a:gd name="T17" fmla="*/ 2147483647 h 584"/>
                <a:gd name="T18" fmla="*/ 2147483647 w 3112"/>
                <a:gd name="T19" fmla="*/ 2147483647 h 584"/>
                <a:gd name="T20" fmla="*/ 2147483647 w 3112"/>
                <a:gd name="T21" fmla="*/ 2147483647 h 584"/>
                <a:gd name="T22" fmla="*/ 2147483647 w 3112"/>
                <a:gd name="T23" fmla="*/ 2147483647 h 584"/>
                <a:gd name="T24" fmla="*/ 2147483647 w 3112"/>
                <a:gd name="T25" fmla="*/ 2147483647 h 584"/>
                <a:gd name="T26" fmla="*/ 2147483647 w 3112"/>
                <a:gd name="T27" fmla="*/ 2147483647 h 584"/>
                <a:gd name="T28" fmla="*/ 2147483647 w 3112"/>
                <a:gd name="T29" fmla="*/ 2147483647 h 584"/>
                <a:gd name="T30" fmla="*/ 2147483647 w 3112"/>
                <a:gd name="T31" fmla="*/ 2147483647 h 584"/>
                <a:gd name="T32" fmla="*/ 2147483647 w 3112"/>
                <a:gd name="T33" fmla="*/ 2147483647 h 584"/>
                <a:gd name="T34" fmla="*/ 2147483647 w 3112"/>
                <a:gd name="T35" fmla="*/ 2147483647 h 584"/>
                <a:gd name="T36" fmla="*/ 2147483647 w 3112"/>
                <a:gd name="T37" fmla="*/ 2147483647 h 584"/>
                <a:gd name="T38" fmla="*/ 2147483647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h-TH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2147483647 w 8196"/>
                <a:gd name="T1" fmla="*/ 2147483647 h 1192"/>
                <a:gd name="T2" fmla="*/ 2147483647 w 8196"/>
                <a:gd name="T3" fmla="*/ 2147483647 h 1192"/>
                <a:gd name="T4" fmla="*/ 2147483647 w 8196"/>
                <a:gd name="T5" fmla="*/ 2147483647 h 1192"/>
                <a:gd name="T6" fmla="*/ 2147483647 w 8196"/>
                <a:gd name="T7" fmla="*/ 2147483647 h 1192"/>
                <a:gd name="T8" fmla="*/ 2147483647 w 8196"/>
                <a:gd name="T9" fmla="*/ 2147483647 h 1192"/>
                <a:gd name="T10" fmla="*/ 2147483647 w 8196"/>
                <a:gd name="T11" fmla="*/ 2147483647 h 1192"/>
                <a:gd name="T12" fmla="*/ 2147483647 w 8196"/>
                <a:gd name="T13" fmla="*/ 2147483647 h 1192"/>
                <a:gd name="T14" fmla="*/ 2147483647 w 8196"/>
                <a:gd name="T15" fmla="*/ 2147483647 h 1192"/>
                <a:gd name="T16" fmla="*/ 2147483647 w 8196"/>
                <a:gd name="T17" fmla="*/ 2147483647 h 1192"/>
                <a:gd name="T18" fmla="*/ 2147483647 w 8196"/>
                <a:gd name="T19" fmla="*/ 2147483647 h 1192"/>
                <a:gd name="T20" fmla="*/ 2147483647 w 8196"/>
                <a:gd name="T21" fmla="*/ 2147483647 h 1192"/>
                <a:gd name="T22" fmla="*/ 2147483647 w 8196"/>
                <a:gd name="T23" fmla="*/ 2147483647 h 1192"/>
                <a:gd name="T24" fmla="*/ 2147483647 w 8196"/>
                <a:gd name="T25" fmla="*/ 2147483647 h 1192"/>
                <a:gd name="T26" fmla="*/ 2147483647 w 8196"/>
                <a:gd name="T27" fmla="*/ 2147483647 h 1192"/>
                <a:gd name="T28" fmla="*/ 2147483647 w 8196"/>
                <a:gd name="T29" fmla="*/ 2147483647 h 1192"/>
                <a:gd name="T30" fmla="*/ 2147483647 w 8196"/>
                <a:gd name="T31" fmla="*/ 2147483647 h 1192"/>
                <a:gd name="T32" fmla="*/ 2147483647 w 8196"/>
                <a:gd name="T33" fmla="*/ 2147483647 h 1192"/>
                <a:gd name="T34" fmla="*/ 2147483647 w 8196"/>
                <a:gd name="T35" fmla="*/ 2147483647 h 1192"/>
                <a:gd name="T36" fmla="*/ 2147483647 w 8196"/>
                <a:gd name="T37" fmla="*/ 2147483647 h 1192"/>
                <a:gd name="T38" fmla="*/ 2147483647 w 8196"/>
                <a:gd name="T39" fmla="*/ 2147483647 h 1192"/>
                <a:gd name="T40" fmla="*/ 2147483647 w 8196"/>
                <a:gd name="T41" fmla="*/ 2147483647 h 1192"/>
                <a:gd name="T42" fmla="*/ 2147483647 w 8196"/>
                <a:gd name="T43" fmla="*/ 2147483647 h 1192"/>
                <a:gd name="T44" fmla="*/ 2147483647 w 8196"/>
                <a:gd name="T45" fmla="*/ 0 h 1192"/>
                <a:gd name="T46" fmla="*/ 2147483647 w 8196"/>
                <a:gd name="T47" fmla="*/ 2147483647 h 1192"/>
                <a:gd name="T48" fmla="*/ 2147483647 w 8196"/>
                <a:gd name="T49" fmla="*/ 2147483647 h 1192"/>
                <a:gd name="T50" fmla="*/ 2147483647 w 8196"/>
                <a:gd name="T51" fmla="*/ 2147483647 h 1192"/>
                <a:gd name="T52" fmla="*/ 2147483647 w 8196"/>
                <a:gd name="T53" fmla="*/ 2147483647 h 1192"/>
                <a:gd name="T54" fmla="*/ 2147483647 w 8196"/>
                <a:gd name="T55" fmla="*/ 2147483647 h 1192"/>
                <a:gd name="T56" fmla="*/ 2147483647 w 8196"/>
                <a:gd name="T57" fmla="*/ 2147483647 h 1192"/>
                <a:gd name="T58" fmla="*/ 2147483647 w 8196"/>
                <a:gd name="T59" fmla="*/ 2147483647 h 1192"/>
                <a:gd name="T60" fmla="*/ 2147483647 w 8196"/>
                <a:gd name="T61" fmla="*/ 2147483647 h 1192"/>
                <a:gd name="T62" fmla="*/ 0 w 8196"/>
                <a:gd name="T63" fmla="*/ 2147483647 h 1192"/>
                <a:gd name="T64" fmla="*/ 2147483647 w 8196"/>
                <a:gd name="T65" fmla="*/ 2147483647 h 1192"/>
                <a:gd name="T66" fmla="*/ 2147483647 w 8196"/>
                <a:gd name="T67" fmla="*/ 2147483647 h 1192"/>
                <a:gd name="T68" fmla="*/ 2147483647 w 8196"/>
                <a:gd name="T69" fmla="*/ 2147483647 h 1192"/>
                <a:gd name="T70" fmla="*/ 2147483647 w 8196"/>
                <a:gd name="T71" fmla="*/ 2147483647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th-TH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98C9F6D-9D18-452B-B772-5ED783F52942}" type="slidenum">
              <a:rPr lang="en-US"/>
              <a:pPr>
                <a:defRPr/>
              </a:pPr>
              <a:t>‹#›</a:t>
            </a:fld>
            <a:endParaRPr lang="th-TH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59" r:id="rId1"/>
    <p:sldLayoutId id="2147485454" r:id="rId2"/>
    <p:sldLayoutId id="2147485460" r:id="rId3"/>
    <p:sldLayoutId id="2147485455" r:id="rId4"/>
    <p:sldLayoutId id="2147485456" r:id="rId5"/>
    <p:sldLayoutId id="2147485457" r:id="rId6"/>
    <p:sldLayoutId id="2147485461" r:id="rId7"/>
    <p:sldLayoutId id="2147485462" r:id="rId8"/>
    <p:sldLayoutId id="2147485463" r:id="rId9"/>
    <p:sldLayoutId id="2147485458" r:id="rId10"/>
    <p:sldLayoutId id="2147485464" r:id="rId11"/>
    <p:sldLayoutId id="2147485465" r:id="rId12"/>
    <p:sldLayoutId id="214748546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cs typeface="KodchiangUPC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cs typeface="KodchiangUPC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cs typeface="KodchiangUPC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  <a:cs typeface="KodchiangUPC" pitchFamily="18" charset="-34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hyperlink" Target="http://www.heelsforyou.com/Images/lucious-06/Snapshot-401Clr-Clr.j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2.jpeg"/><Relationship Id="rId4" Type="http://schemas.openxmlformats.org/officeDocument/2006/relationships/image" Target="../media/image81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hyperlink" Target="http://www.tot.co.th/content/content.php?ContentID=Content-0702281717520514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90600" y="765175"/>
            <a:ext cx="8153400" cy="2159000"/>
          </a:xfrm>
        </p:spPr>
        <p:txBody>
          <a:bodyPr/>
          <a:lstStyle/>
          <a:p>
            <a:pPr eaLnBrk="1" hangingPunct="1"/>
            <a:r>
              <a:rPr lang="th-TH" sz="6600" smtClean="0"/>
              <a:t>  การพัฒนาบุคลิกภาพ</a:t>
            </a:r>
            <a:endParaRPr lang="th-TH" sz="6600" b="1" i="1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635375" y="4868863"/>
            <a:ext cx="5111750" cy="15843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000" dirty="0" smtClean="0"/>
              <a:t>   </a:t>
            </a:r>
            <a:r>
              <a:rPr lang="th-TH" sz="5200" b="1" dirty="0" smtClean="0">
                <a:solidFill>
                  <a:schemeClr val="tx1"/>
                </a:solidFill>
              </a:rPr>
              <a:t>อ.มังกร  ชัยรัตน์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th-TH" sz="4000" dirty="0" smtClean="0"/>
              <a:t>    </a:t>
            </a:r>
          </a:p>
        </p:txBody>
      </p:sp>
      <p:pic>
        <p:nvPicPr>
          <p:cNvPr id="10244" name="Picture 6" descr="ขับเคลื่อนการศึกษาไทยสู่ ไทยแลนด์ 4.0 thaihealt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500438"/>
            <a:ext cx="4464050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6"/>
          <p:cNvSpPr>
            <a:spLocks noChangeArrowheads="1"/>
          </p:cNvSpPr>
          <p:nvPr/>
        </p:nvSpPr>
        <p:spPr bwMode="auto">
          <a:xfrm>
            <a:off x="323850" y="2276475"/>
            <a:ext cx="4752975" cy="4032250"/>
          </a:xfrm>
          <a:prstGeom prst="wedgeRectCallout">
            <a:avLst>
              <a:gd name="adj1" fmla="val 70681"/>
              <a:gd name="adj2" fmla="val 39417"/>
            </a:avLst>
          </a:prstGeom>
          <a:solidFill>
            <a:srgbClr val="FFCC00"/>
          </a:soli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h-TH" sz="3200"/>
              <a:t>รูปร่าง หน้าตา และผิวพรรณบุคลิกภาพส่วนนี้เป็นมาโดยกำเนิด อาจแก้ไขได้ยาก แต่ก็สามารถปรับปรุงและพัฒนาได้ตามสมควร ผู้เป็นครูไม่ว่ารูปร่างจะเป็นอย่างไรที่สำคัญต้องมีความแข็งแรง สมบูรณ์ปราศจากโรค ไม่เป็นทาสสิ่งเสพติด ซึ่งจะทำให้ร่างกายทรุดโทรม</a:t>
            </a:r>
            <a:endParaRPr lang="en-US" sz="3200"/>
          </a:p>
        </p:txBody>
      </p:sp>
      <p:sp>
        <p:nvSpPr>
          <p:cNvPr id="19459" name="Rectangle 2"/>
          <p:cNvSpPr txBox="1">
            <a:spLocks noChangeArrowheads="1"/>
          </p:cNvSpPr>
          <p:nvPr/>
        </p:nvSpPr>
        <p:spPr bwMode="auto">
          <a:xfrm>
            <a:off x="323850" y="404813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5400" b="1">
                <a:solidFill>
                  <a:srgbClr val="0000CC"/>
                </a:solidFill>
                <a:latin typeface="Candara" pitchFamily="34" charset="0"/>
              </a:rPr>
              <a:t>1.บุคลิกภาพทางกาย</a:t>
            </a:r>
          </a:p>
        </p:txBody>
      </p:sp>
      <p:pic>
        <p:nvPicPr>
          <p:cNvPr id="19460" name="Picture 2" descr="https://scontent.fbkk5-1.fna.fbcdn.net/v/t1.0-9/15032227_1832748427010158_2842572839526529206_n.jpg?oh=09492613dbdad7806da2c8ff81d29a55&amp;oe=58C5D9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194175"/>
            <a:ext cx="2879725" cy="247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3213100"/>
            <a:ext cx="8147050" cy="2913063"/>
          </a:xfrm>
        </p:spPr>
        <p:txBody>
          <a:bodyPr/>
          <a:lstStyle/>
          <a:p>
            <a:pPr eaLnBrk="1" hangingPunct="1"/>
            <a:r>
              <a:rPr lang="th-TH" sz="3600" smtClean="0">
                <a:solidFill>
                  <a:schemeClr val="tx1"/>
                </a:solidFill>
              </a:rPr>
              <a:t>การที่ครูมีบุคลิกภาพดี ไม่ได้หมายความว่าจะต้องมีความสวยงามหรือหล่อเท่านั้น   หากแต่จะต้องมีองค์ประกอบอื่นๆซึ่งครูทุกคนสามารถฝึกฝนให้เป็นผู้มีบุคลิกภาพที่ดีได้ และครูที่มีบุคลิกภาพดีย่อมประสบความสำเร็จในชีวิตแล้วส่วนหนึ่ง ดังนั้นบุคลิกภาพจึงมีความสำคัญต่อครูเป็นอย่างยิ่ง</a:t>
            </a:r>
            <a:endParaRPr lang="th-TH" smtClean="0">
              <a:solidFill>
                <a:schemeClr val="tx1"/>
              </a:solidFill>
            </a:endParaRP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765175"/>
            <a:ext cx="8229600" cy="1143000"/>
          </a:xfrm>
        </p:spPr>
        <p:txBody>
          <a:bodyPr/>
          <a:lstStyle/>
          <a:p>
            <a:pPr eaLnBrk="1" hangingPunct="1"/>
            <a:r>
              <a:rPr lang="th-TH" sz="4800" b="1" smtClean="0">
                <a:solidFill>
                  <a:srgbClr val="0000CC"/>
                </a:solidFill>
                <a:cs typeface="Angsana New" pitchFamily="18" charset="-34"/>
              </a:rPr>
              <a:t>การแต่งกายที่เหมาะสมของครู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solidFill>
                  <a:schemeClr val="tx1"/>
                </a:solidFill>
              </a:rPr>
              <a:t>จำแนกได้เป็น </a:t>
            </a:r>
            <a:r>
              <a:rPr lang="en-US" b="1" smtClean="0">
                <a:solidFill>
                  <a:schemeClr val="tx1"/>
                </a:solidFill>
                <a:cs typeface="KodchiangUPC" pitchFamily="18" charset="-34"/>
              </a:rPr>
              <a:t>4 </a:t>
            </a:r>
            <a:r>
              <a:rPr lang="th-TH" b="1" smtClean="0">
                <a:solidFill>
                  <a:schemeClr val="tx1"/>
                </a:solidFill>
              </a:rPr>
              <a:t>ด้าน คือ</a:t>
            </a:r>
          </a:p>
        </p:txBody>
      </p:sp>
      <p:sp>
        <p:nvSpPr>
          <p:cNvPr id="21507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250825" y="1600200"/>
            <a:ext cx="8435975" cy="4525963"/>
          </a:xfrm>
        </p:spPr>
        <p:txBody>
          <a:bodyPr/>
          <a:lstStyle/>
          <a:p>
            <a:pPr eaLnBrk="1" hangingPunct="1"/>
            <a:r>
              <a:rPr lang="en-US" sz="4000" b="1" u="sng" smtClean="0">
                <a:solidFill>
                  <a:srgbClr val="0000CC"/>
                </a:solidFill>
                <a:cs typeface="KodchiangUPC" pitchFamily="18" charset="-34"/>
              </a:rPr>
              <a:t>1. </a:t>
            </a:r>
            <a:r>
              <a:rPr lang="th-TH" sz="4000" b="1" u="sng" smtClean="0">
                <a:solidFill>
                  <a:srgbClr val="0000CC"/>
                </a:solidFill>
              </a:rPr>
              <a:t>บุคลิกภาพทางกาย</a:t>
            </a:r>
            <a:endParaRPr lang="en-US" sz="4000" b="1" u="sng" smtClean="0">
              <a:solidFill>
                <a:srgbClr val="0000CC"/>
              </a:solidFill>
              <a:cs typeface="KodchiangUPC" pitchFamily="18" charset="-34"/>
            </a:endParaRPr>
          </a:p>
          <a:p>
            <a:pPr eaLnBrk="1" hangingPunct="1"/>
            <a:r>
              <a:rPr lang="th-TH" sz="3600" smtClean="0"/>
              <a:t>บุคลิกภาพทางกายเป็นบุคลิกภาพที่สังเกตได้และเป็นสิ่งที่ปรากฏต่อบุคคลทั่วไป เป็นความประทับใจครั้งแรกที่เกิดกับผู้พบเห็น </a:t>
            </a:r>
            <a:r>
              <a:rPr lang="en-US" sz="3600" smtClean="0">
                <a:cs typeface="KodchiangUPC" pitchFamily="18" charset="-34"/>
              </a:rPr>
              <a:t> </a:t>
            </a:r>
            <a:r>
              <a:rPr lang="th-TH" sz="3600" smtClean="0"/>
              <a:t>รูปร่าง หน้าตา และผิวพรรณบุคลิกภาพส่วนนี้เป็นมาโดยกำเนิด อาจแก้ไขได้ยาก แต่ก็สามารถปรับปรุงและพัฒนาได้ตามสมควร ผู้เป็นครูไม่ว่ารูปร่างจะเป็นอย่างไรที่สำคัญต้องมีความแข็งแรง สมบูรณ์ปราศจากโรค ไม่เป็นทาสสิ่งเสพติด ซึ่งจะทำให้ร่างกายทรุดโทรม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11188" y="3573463"/>
            <a:ext cx="8281987" cy="2951162"/>
          </a:xfrm>
          <a:ln>
            <a:solidFill>
              <a:srgbClr val="0000CC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th-TH" sz="4000" b="1" smtClean="0">
                <a:solidFill>
                  <a:srgbClr val="0000CC"/>
                </a:solidFill>
              </a:rPr>
              <a:t>การแต่งกายบุคลิกภาพในส่วนด้านการแต่งกายของครูนั้นเป็นสิ่งแรกที่นักเรียน ผู้ปกครอง และประชาชนมองเห็นจึงมีผลต่อการสร้างเจตคติที่ดีต่อตัวครูการแต่งกายที่เหมาะสมกับบุคลิกภาพของครูจึงควรคำนึงถึงสิ่งต่อไปนี้</a:t>
            </a:r>
            <a:endParaRPr lang="en-US" sz="4000" b="1" smtClean="0">
              <a:solidFill>
                <a:srgbClr val="0000CC"/>
              </a:solidFill>
              <a:cs typeface="KodchiangUPC" pitchFamily="18" charset="-34"/>
            </a:endParaRPr>
          </a:p>
        </p:txBody>
      </p:sp>
      <p:pic>
        <p:nvPicPr>
          <p:cNvPr id="22531" name="Picture 7" descr="https://scontent.fbkk5-4.fna.fbcdn.net/v/t1.0-9/15094976_1811361209106683_4755337789784191287_n.jpg?oh=8f693ffa737c627e3487c6d947b232d6&amp;oe=58CB9C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260350"/>
            <a:ext cx="4321175" cy="334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836613"/>
            <a:ext cx="4392612" cy="4525962"/>
          </a:xfrm>
          <a:solidFill>
            <a:srgbClr val="FFCC00"/>
          </a:solidFill>
          <a:ln w="38100" cmpd="dbl">
            <a:solidFill>
              <a:srgbClr val="FF9933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buFont typeface="Symbol" pitchFamily="18" charset="2"/>
              <a:buNone/>
            </a:pPr>
            <a:r>
              <a:rPr lang="en-US" sz="360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1.</a:t>
            </a:r>
            <a:r>
              <a:rPr lang="th-TH" sz="360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แต่งกายให้เหมาะสมกับสถานที่และความนิยมของสังคมในโอกาสต่างๆ เช่น ศาสน</a:t>
            </a:r>
            <a:r>
              <a:rPr lang="en-US" sz="360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360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สถาน สถานที่ราชการและงานกิจกรรมต่างๆ </a:t>
            </a:r>
          </a:p>
          <a:p>
            <a:pPr marL="0" indent="0" eaLnBrk="1" hangingPunct="1">
              <a:buFont typeface="Symbol" pitchFamily="18" charset="2"/>
              <a:buNone/>
            </a:pPr>
            <a:r>
              <a:rPr lang="en-US" sz="3600" b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2. </a:t>
            </a:r>
            <a:r>
              <a:rPr lang="th-TH" sz="360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แต่งกายให้เหมาะสมกับฐานะทางสังคมและเศรษฐกิจ คือ ต้องแต่งกายให้เหมาะสมกับสถานภาพ และต้องไม่เกินความจำเป็น</a:t>
            </a:r>
            <a:endParaRPr lang="th-TH" sz="3600" b="1" smtClean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23555" name="Picture 5" descr="https://scontent.fbkk5-4.fna.fbcdn.net/v/t1.0-9/14925237_1804796003096537_4484253553414867386_n.jpg?oh=4281f58d8ddbcdd39a0ae0cba2cefae9&amp;oe=58FA3C6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28775"/>
            <a:ext cx="4103688" cy="392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68313" y="3357563"/>
            <a:ext cx="8218487" cy="3024187"/>
          </a:xfrm>
        </p:spPr>
        <p:txBody>
          <a:bodyPr/>
          <a:lstStyle/>
          <a:p>
            <a:pPr marL="0" indent="0" eaLnBrk="1" hangingPunct="1">
              <a:buFont typeface="Symbol" pitchFamily="18" charset="2"/>
              <a:buNone/>
              <a:defRPr/>
            </a:pPr>
            <a:r>
              <a:rPr lang="en-US" sz="36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sz="36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ความ</a:t>
            </a:r>
            <a:r>
              <a:rPr lang="th-TH" sz="36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สะอาดของเครื่องแต่งกาย ทั้งเสื้อผ้าและรองเท้าไม่จำเป็นต้องมีราคาสูงนักแต่จะต้องมีความสะอาดอยู่</a:t>
            </a:r>
            <a:r>
              <a:rPr lang="th-TH" sz="36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เสมอ</a:t>
            </a:r>
            <a:endParaRPr lang="en-US" sz="36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 eaLnBrk="1" hangingPunct="1">
              <a:buFont typeface="Symbol" pitchFamily="18" charset="2"/>
              <a:buNone/>
              <a:defRPr/>
            </a:pPr>
            <a:r>
              <a:rPr lang="en-US" sz="36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4. </a:t>
            </a:r>
            <a:r>
              <a:rPr lang="en-US" sz="36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sz="36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สวมเสื้อผ้าให้เหมาะกับรูปทรงและเรียบร้อยอยู่เสมอ</a:t>
            </a:r>
            <a:endParaRPr lang="en-US" sz="36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 eaLnBrk="1" hangingPunct="1">
              <a:buFont typeface="Symbol" pitchFamily="18" charset="2"/>
              <a:buNone/>
              <a:defRPr/>
            </a:pPr>
            <a:r>
              <a:rPr lang="en-US" sz="36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5. </a:t>
            </a:r>
            <a:r>
              <a:rPr lang="en-US" sz="36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sz="36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การใช้เครื่องประดับที่มีค่า ครูไม่ควรใช้ของมีค่าแพงเกินความจำเป็น</a:t>
            </a:r>
            <a:endParaRPr lang="en-US" sz="3600" dirty="0">
              <a:solidFill>
                <a:schemeClr val="tx1"/>
              </a:solidFill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endParaRPr lang="th-TH" dirty="0"/>
          </a:p>
        </p:txBody>
      </p:sp>
      <p:pic>
        <p:nvPicPr>
          <p:cNvPr id="24579" name="Picture 2" descr="https://scontent.fbkk5-4.fna.fbcdn.net/v/t1.0-9/14680685_1797186947190776_1143345155192899007_n.jpg?oh=a2a04690710a0054461a0c4539c433f5&amp;oe=58F8835C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38" t="13025" r="13586" b="16583"/>
          <a:stretch>
            <a:fillRect/>
          </a:stretch>
        </p:blipFill>
        <p:spPr bwMode="auto">
          <a:xfrm>
            <a:off x="2266950" y="476250"/>
            <a:ext cx="4176713" cy="282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6"/>
          <p:cNvSpPr>
            <a:spLocks noChangeArrowheads="1"/>
          </p:cNvSpPr>
          <p:nvPr/>
        </p:nvSpPr>
        <p:spPr bwMode="auto">
          <a:xfrm>
            <a:off x="468313" y="404813"/>
            <a:ext cx="4679950" cy="4895850"/>
          </a:xfrm>
          <a:prstGeom prst="cloudCallout">
            <a:avLst>
              <a:gd name="adj1" fmla="val 62347"/>
              <a:gd name="adj2" fmla="val 21338"/>
            </a:avLst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r>
              <a:rPr lang="th-TH" sz="3200"/>
              <a:t>กิริยามารยาท กริยามารยาทที่ดีก็คือการวางตัวให้ถูกกาลเทศะ เหมาะกับแต่ละบุคคลที่ปฏิสันถารด้วย โดยมีความสุภาพเป็นพื้นฐานสำคัญที่สุด</a:t>
            </a:r>
            <a:endParaRPr lang="en-US" sz="3200"/>
          </a:p>
        </p:txBody>
      </p:sp>
      <p:pic>
        <p:nvPicPr>
          <p:cNvPr id="25603" name="Picture 5" descr="รูปการ์ตูนไทย-คร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1989138"/>
            <a:ext cx="286702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8" descr="001132]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476250"/>
            <a:ext cx="3411538" cy="3671888"/>
          </a:xfrm>
        </p:spPr>
      </p:pic>
      <p:sp>
        <p:nvSpPr>
          <p:cNvPr id="26627" name="AutoShape 6"/>
          <p:cNvSpPr>
            <a:spLocks noChangeArrowheads="1"/>
          </p:cNvSpPr>
          <p:nvPr/>
        </p:nvSpPr>
        <p:spPr bwMode="auto">
          <a:xfrm>
            <a:off x="3276600" y="404813"/>
            <a:ext cx="5472113" cy="5832475"/>
          </a:xfrm>
          <a:prstGeom prst="wedgeEllipseCallout">
            <a:avLst>
              <a:gd name="adj1" fmla="val -50782"/>
              <a:gd name="adj2" fmla="val -41509"/>
            </a:avLst>
          </a:prstGeom>
          <a:solidFill>
            <a:schemeClr val="accent1"/>
          </a:solidFill>
          <a:ln w="38100">
            <a:solidFill>
              <a:srgbClr val="FF9933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sz="3600" b="1">
                <a:latin typeface="Angsana New" pitchFamily="18" charset="-34"/>
              </a:rPr>
              <a:t>2. </a:t>
            </a:r>
            <a:r>
              <a:rPr lang="th-TH" sz="3600" b="1">
                <a:latin typeface="Angsana New" pitchFamily="18" charset="-34"/>
              </a:rPr>
              <a:t>บุคลิกภาพทางสังคม</a:t>
            </a:r>
          </a:p>
          <a:p>
            <a:r>
              <a:rPr lang="th-TH" sz="2800"/>
              <a:t>บุคลิกภาพทางสังคมเป็นบุคลิกภาพที่แสดงออกให้ผู้อื่นได้พบเห็น เช่นเดียวกับบุคลิกภาพทางร่างกาย เพียงแต่บุคลิกภาพทางสังคมนั้นอาจมีผลจากบุคลิกภาพภายในของบุคคลนั้นๆ ซึ่งเป็นแรงขับที่สำคัญ โดยเฉพาะคุณธรรม จริยธรรมและค่านิยม. ได้แก่ ความจริงใจ ความซื่อสัตย์ เป็นต้น</a:t>
            </a:r>
            <a:endParaRPr lang="en-US" sz="2800"/>
          </a:p>
          <a:p>
            <a:pPr algn="ctr"/>
            <a:endParaRPr lang="th-TH" sz="3600">
              <a:solidFill>
                <a:srgbClr val="000099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323850" y="2133600"/>
            <a:ext cx="8496300" cy="3992563"/>
          </a:xfrm>
        </p:spPr>
        <p:txBody>
          <a:bodyPr/>
          <a:lstStyle/>
          <a:p>
            <a:pPr marL="0" indent="0" eaLnBrk="1" hangingPunct="1">
              <a:buFont typeface="Symbol" pitchFamily="18" charset="2"/>
              <a:buNone/>
              <a:defRPr/>
            </a:pPr>
            <a:r>
              <a:rPr lang="th-TH" dirty="0"/>
              <a:t>	</a:t>
            </a:r>
            <a:r>
              <a:rPr lang="th-TH" sz="2800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บุคลิกภาพ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ทางอารมณ์</a:t>
            </a:r>
            <a:r>
              <a:rPr lang="en-US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 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เป็นบุคลิกภาพภายในที่อาจแสดงออกมาให้เห็นหรือไม่ก็ได้ บุคลิกภาพทางอารมณ์ของครู </a:t>
            </a:r>
            <a:r>
              <a:rPr lang="th-TH" sz="2800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ได้แก่</a:t>
            </a:r>
          </a:p>
          <a:p>
            <a:pPr marL="0" indent="0" eaLnBrk="1" hangingPunct="1">
              <a:buFont typeface="Symbol" pitchFamily="18" charset="2"/>
              <a:buNone/>
              <a:defRPr/>
            </a:pP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	</a:t>
            </a:r>
            <a:r>
              <a:rPr lang="en-US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1)  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อารมณ์ขัน</a:t>
            </a:r>
            <a:r>
              <a:rPr lang="en-US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 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จากผลการวิจัยทั้งของนักศึกษาไทยแบะต่างประเทศตรงกันว่า</a:t>
            </a:r>
            <a:r>
              <a:rPr lang="en-US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อารมณ์ขันเป็นบุคลิกภาพด้านหนึ่งของครูที่นักเรียนเห็นว่าสำคัญมาก</a:t>
            </a:r>
            <a:r>
              <a:rPr lang="en-US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การมีอารมณ์ขันช่วยให้การสอนสนุกสนามเป็นศิลปะของการสอนประการหนึ่ง</a:t>
            </a:r>
            <a:r>
              <a:rPr lang="en-US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นอกจากนี้อารมณ์ขันยังช่วยให้ครูใช้สร้างบรรยากาศและสร้างความสนิทสนมกับผู้อื่นได้ง่าย</a:t>
            </a:r>
            <a:endParaRPr lang="en-US" sz="2800" dirty="0">
              <a:solidFill>
                <a:srgbClr val="0000CC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 eaLnBrk="1" hangingPunct="1">
              <a:buFont typeface="Symbol" pitchFamily="18" charset="2"/>
              <a:buNone/>
              <a:defRPr/>
            </a:pPr>
            <a:r>
              <a:rPr lang="en-US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         </a:t>
            </a:r>
            <a:r>
              <a:rPr lang="th-TH" sz="2800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2</a:t>
            </a:r>
            <a:r>
              <a:rPr lang="en-US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)  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อารมณ์ดี</a:t>
            </a:r>
            <a:r>
              <a:rPr lang="en-US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 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เป็นบุคลิกภาพอีกส่วนหนึ่งที่ทำให้ครูเป็นคนน่ารัก (</a:t>
            </a:r>
            <a:r>
              <a:rPr lang="th-TH" sz="2800" dirty="0" err="1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ปิ</a:t>
            </a:r>
            <a:r>
              <a:rPr lang="th-TH" sz="28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โย) นักเรียนมีความกล้าและพอใจที่จะเข้ามาพบปะเพื่อปรึกษาปัญหาต่างๆ ของตน</a:t>
            </a:r>
            <a:endParaRPr lang="en-US" sz="2800" dirty="0">
              <a:solidFill>
                <a:srgbClr val="0000CC"/>
              </a:solidFill>
              <a:latin typeface="Angsana New" pitchFamily="18" charset="-34"/>
              <a:cs typeface="Angsana New" pitchFamily="18" charset="-34"/>
            </a:endParaRPr>
          </a:p>
          <a:p>
            <a:pPr marL="0" indent="0" eaLnBrk="1" hangingPunct="1">
              <a:buFont typeface="Symbol" pitchFamily="18" charset="2"/>
              <a:buNone/>
              <a:defRPr/>
            </a:pPr>
            <a:endParaRPr lang="en-US" dirty="0"/>
          </a:p>
          <a:p>
            <a:pPr eaLnBrk="1" hangingPunct="1">
              <a:defRPr/>
            </a:pPr>
            <a:endParaRPr lang="th-TH" dirty="0"/>
          </a:p>
        </p:txBody>
      </p:sp>
      <p:sp>
        <p:nvSpPr>
          <p:cNvPr id="27651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b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บุคลิกภาพทางอารมณ์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ตัวแทนเนื้อหา 1"/>
          <p:cNvSpPr>
            <a:spLocks noGrp="1"/>
          </p:cNvSpPr>
          <p:nvPr>
            <p:ph idx="1"/>
          </p:nvPr>
        </p:nvSpPr>
        <p:spPr>
          <a:xfrm>
            <a:off x="871538" y="1125538"/>
            <a:ext cx="7408862" cy="5000625"/>
          </a:xfrm>
        </p:spPr>
        <p:txBody>
          <a:bodyPr/>
          <a:lstStyle/>
          <a:p>
            <a:pPr marL="0" indent="0" eaLnBrk="1" hangingPunct="1">
              <a:buFont typeface="Symbol" pitchFamily="18" charset="2"/>
              <a:buNone/>
            </a:pPr>
            <a:r>
              <a:rPr lang="th-TH" smtClean="0"/>
              <a:t>	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3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)  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อารมณ์เย็น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 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เป็นบุคลิกที่ช่วยให้ครูเป็นผู้น่าคบค้าสมาคมด้วย ช่วยให้ครูมีความอดทนในการสั่งสอนศิษย์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 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ไม่วู่วามในการแก้ปัญหา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การดุด่าว่ากล่าวศิษย์จะเป็นไปโดยมีเหตุผลสมควร ช่วยให้ครูพูดจาไพเราะและสุภาพอยู่เสมอ</a:t>
            </a:r>
          </a:p>
          <a:p>
            <a:pPr marL="0" indent="0" eaLnBrk="1" hangingPunct="1">
              <a:buFont typeface="Symbol" pitchFamily="18" charset="2"/>
              <a:buNone/>
            </a:pP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	4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) 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ความมั่งคงทางอารมณ์ (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Emotional Intelligent)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ครูที่สามารถควบคุมอารมณ์ได้ดีจะได้เปรียบในการดำเนินชีวิตและปฏิบัติหน้าที่การงาน ความมั่งคงทางอารมณ์เป็นบุคลิกภาพที่สำคัญที่สุดของทุกอาชีพโดยเฉพาะอย่างยิ่งผู้ที่เป็นครู</a:t>
            </a:r>
            <a:endParaRPr lang="en-US" sz="3600" smtClean="0">
              <a:latin typeface="Angsana New" pitchFamily="18" charset="-34"/>
              <a:cs typeface="Angsana New" pitchFamily="18" charset="-34"/>
            </a:endParaRPr>
          </a:p>
          <a:p>
            <a:pPr marL="0" indent="0" eaLnBrk="1" hangingPunct="1">
              <a:buFont typeface="Symbol" pitchFamily="18" charset="2"/>
              <a:buNone/>
            </a:pP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>
            <a:alpha val="2196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477963"/>
            <a:ext cx="8313737" cy="4183062"/>
          </a:xfrm>
        </p:spPr>
        <p:txBody>
          <a:bodyPr rtlCol="0">
            <a:normAutofit fontScale="4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th-TH" sz="9000" dirty="0" smtClean="0"/>
          </a:p>
          <a:p>
            <a:pPr marL="4572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h-TH" sz="9000" dirty="0" smtClean="0">
                <a:solidFill>
                  <a:srgbClr val="0000CC"/>
                </a:solidFill>
              </a:rPr>
              <a:t>	</a:t>
            </a:r>
            <a:r>
              <a:rPr lang="en-US" sz="9000" dirty="0" smtClean="0">
                <a:solidFill>
                  <a:srgbClr val="0000CC"/>
                </a:solidFill>
              </a:rPr>
              <a:t>- </a:t>
            </a:r>
            <a:r>
              <a:rPr lang="th-TH" sz="9000" dirty="0" smtClean="0">
                <a:solidFill>
                  <a:srgbClr val="0000CC"/>
                </a:solidFill>
              </a:rPr>
              <a:t>ความหมายของบุคลิกภาพ</a:t>
            </a:r>
          </a:p>
          <a:p>
            <a:pPr marL="4572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h-TH" sz="9000" dirty="0">
                <a:solidFill>
                  <a:srgbClr val="0000CC"/>
                </a:solidFill>
              </a:rPr>
              <a:t>	</a:t>
            </a:r>
            <a:r>
              <a:rPr lang="en-US" sz="9000" dirty="0" smtClean="0">
                <a:solidFill>
                  <a:srgbClr val="0000CC"/>
                </a:solidFill>
              </a:rPr>
              <a:t>- </a:t>
            </a:r>
            <a:r>
              <a:rPr lang="th-TH" sz="9000" dirty="0" smtClean="0">
                <a:solidFill>
                  <a:srgbClr val="0000CC"/>
                </a:solidFill>
              </a:rPr>
              <a:t>ความสำคัญของการมีบุคลิกภาพที่ดี</a:t>
            </a:r>
          </a:p>
          <a:p>
            <a:pPr marL="4572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en-US" sz="9000" dirty="0">
                <a:solidFill>
                  <a:srgbClr val="0000CC"/>
                </a:solidFill>
              </a:rPr>
              <a:t>	</a:t>
            </a:r>
            <a:r>
              <a:rPr lang="en-US" sz="9000" dirty="0" smtClean="0">
                <a:solidFill>
                  <a:srgbClr val="0000CC"/>
                </a:solidFill>
              </a:rPr>
              <a:t>- </a:t>
            </a:r>
            <a:r>
              <a:rPr lang="th-TH" sz="9000" dirty="0" smtClean="0">
                <a:solidFill>
                  <a:srgbClr val="0000CC"/>
                </a:solidFill>
              </a:rPr>
              <a:t>บุคลิกภาพของครูควรจะเป็นอย่างไร?</a:t>
            </a:r>
          </a:p>
          <a:p>
            <a:pPr marL="4572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h-TH" sz="9000" dirty="0">
                <a:solidFill>
                  <a:srgbClr val="0000CC"/>
                </a:solidFill>
              </a:rPr>
              <a:t>	</a:t>
            </a:r>
            <a:r>
              <a:rPr lang="en-US" sz="9000" dirty="0" smtClean="0">
                <a:solidFill>
                  <a:srgbClr val="0000CC"/>
                </a:solidFill>
              </a:rPr>
              <a:t>- </a:t>
            </a:r>
            <a:r>
              <a:rPr lang="th-TH" sz="9000" dirty="0" smtClean="0">
                <a:solidFill>
                  <a:srgbClr val="0000CC"/>
                </a:solidFill>
              </a:rPr>
              <a:t>แนวทางการพัฒนาบุคลิกภาพสำหรับครู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9000" dirty="0" smtClean="0">
                <a:solidFill>
                  <a:srgbClr val="671D17"/>
                </a:solidFill>
              </a:rPr>
              <a:t>                        - </a:t>
            </a:r>
            <a:r>
              <a:rPr lang="th-TH" sz="9000" dirty="0" smtClean="0"/>
              <a:t>ศิลปะในการแต่งกาย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9000" dirty="0" smtClean="0"/>
              <a:t>                        </a:t>
            </a:r>
            <a:r>
              <a:rPr lang="th-TH" sz="9000" b="1" dirty="0" smtClean="0"/>
              <a:t>- </a:t>
            </a:r>
            <a:r>
              <a:rPr lang="th-TH" sz="9000" dirty="0" smtClean="0"/>
              <a:t>มารยาทในสังคม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sz="2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/>
              <a:t>  </a:t>
            </a:r>
            <a:r>
              <a:rPr lang="th-TH" sz="2800" dirty="0" smtClean="0"/>
              <a:t>                                      </a:t>
            </a:r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142875"/>
            <a:ext cx="7793038" cy="1462088"/>
          </a:xfrm>
        </p:spPr>
        <p:txBody>
          <a:bodyPr/>
          <a:lstStyle/>
          <a:p>
            <a:pPr eaLnBrk="1" hangingPunct="1"/>
            <a:r>
              <a:rPr lang="th-TH" sz="4800" b="1" smtClean="0">
                <a:solidFill>
                  <a:schemeClr val="tx1"/>
                </a:solidFill>
              </a:rPr>
              <a:t>        </a:t>
            </a:r>
            <a:r>
              <a:rPr lang="th-TH" sz="5400" b="1" smtClean="0">
                <a:solidFill>
                  <a:schemeClr val="tx1"/>
                </a:solidFill>
              </a:rPr>
              <a:t>บุคลิกภาพ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1412875"/>
            <a:ext cx="7772400" cy="4114800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rgbClr val="FF5050"/>
              </a:buClr>
              <a:defRPr/>
            </a:pPr>
            <a:r>
              <a:rPr lang="th-TH" sz="3500" dirty="0" smtClean="0">
                <a:solidFill>
                  <a:schemeClr val="tx1"/>
                </a:solidFill>
              </a:rPr>
              <a:t>เป็นที่ยอมรับของสังคม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5050"/>
              </a:buClr>
              <a:defRPr/>
            </a:pPr>
            <a:r>
              <a:rPr lang="th-TH" sz="3500" dirty="0" smtClean="0">
                <a:solidFill>
                  <a:schemeClr val="tx1"/>
                </a:solidFill>
              </a:rPr>
              <a:t>สง่างาม  น่านับถือ  และประทับใจต่อผู้พบเห็น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5050"/>
              </a:buClr>
              <a:defRPr/>
            </a:pPr>
            <a:r>
              <a:rPr lang="th-TH" sz="3500" dirty="0" smtClean="0">
                <a:solidFill>
                  <a:schemeClr val="tx1"/>
                </a:solidFill>
              </a:rPr>
              <a:t>เพิ่มความมั่นใจในตนเอง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5050"/>
              </a:buClr>
              <a:defRPr/>
            </a:pPr>
            <a:r>
              <a:rPr lang="th-TH" sz="3500" dirty="0" smtClean="0">
                <a:solidFill>
                  <a:schemeClr val="tx1"/>
                </a:solidFill>
              </a:rPr>
              <a:t>เพิ่มโอกาสในความสำสำเร็จในการติดต่อ</a:t>
            </a:r>
            <a:r>
              <a:rPr lang="en-US" sz="3500" dirty="0" smtClean="0">
                <a:solidFill>
                  <a:schemeClr val="tx1"/>
                </a:solidFill>
              </a:rPr>
              <a:t>,</a:t>
            </a:r>
            <a:r>
              <a:rPr lang="th-TH" sz="3500" dirty="0" smtClean="0">
                <a:solidFill>
                  <a:schemeClr val="tx1"/>
                </a:solidFill>
              </a:rPr>
              <a:t>  การประสานงาน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5050"/>
              </a:buClr>
              <a:defRPr/>
            </a:pPr>
            <a:r>
              <a:rPr lang="th-TH" sz="3500" dirty="0" smtClean="0">
                <a:solidFill>
                  <a:schemeClr val="tx1"/>
                </a:solidFill>
              </a:rPr>
              <a:t>ตนเองมีภาพลักษณ์ที่ดี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rgbClr val="FF5050"/>
              </a:buClr>
              <a:defRPr/>
            </a:pPr>
            <a:r>
              <a:rPr lang="th-TH" sz="3500" dirty="0" smtClean="0">
                <a:solidFill>
                  <a:schemeClr val="tx1"/>
                </a:solidFill>
              </a:rPr>
              <a:t>องค์กรมีภาพลักษณ์ที่ดี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 smtClean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i="1" smtClean="0"/>
              <a:t>ความสำคัญของการมีบุคลิกภาพที่ดี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th-TH" smtClean="0"/>
          </a:p>
          <a:p>
            <a:pPr eaLnBrk="1" hangingPunct="1"/>
            <a:endParaRPr lang="th-TH" smtClean="0"/>
          </a:p>
          <a:p>
            <a:pPr eaLnBrk="1" hangingPunct="1">
              <a:buFont typeface="Wingdings" pitchFamily="2" charset="2"/>
              <a:buNone/>
            </a:pPr>
            <a:r>
              <a:rPr lang="th-TH" smtClean="0"/>
              <a:t>                          </a:t>
            </a:r>
            <a:r>
              <a:rPr lang="th-TH" sz="7200" b="1" u="sng" smtClean="0">
                <a:solidFill>
                  <a:srgbClr val="0000CC"/>
                </a:solidFill>
              </a:rPr>
              <a:t>ใช้สามัญสำนึก</a:t>
            </a:r>
          </a:p>
        </p:txBody>
      </p:sp>
      <p:sp>
        <p:nvSpPr>
          <p:cNvPr id="307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         </a:t>
            </a:r>
            <a:r>
              <a:rPr lang="th-TH" b="1" smtClean="0"/>
              <a:t>ถ้าเขาไม่บอก </a:t>
            </a:r>
            <a:r>
              <a:rPr lang="th-TH" smtClean="0"/>
              <a:t>  </a:t>
            </a:r>
            <a:r>
              <a:rPr lang="th-TH" b="1" smtClean="0"/>
              <a:t>แล้วเราจะรู้ได้อย่างไร  </a:t>
            </a:r>
            <a:r>
              <a:rPr lang="en-US" b="1" smtClean="0">
                <a:cs typeface="KodchiangUPC" pitchFamily="18" charset="-34"/>
              </a:rPr>
              <a:t>?</a:t>
            </a:r>
            <a:endParaRPr lang="th-TH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3600" dirty="0" smtClean="0"/>
              <a:t> </a:t>
            </a:r>
            <a:r>
              <a:rPr lang="en-US" sz="3600" dirty="0" smtClean="0"/>
              <a:t>1.</a:t>
            </a:r>
            <a:r>
              <a:rPr lang="th-TH" sz="3600" dirty="0" smtClean="0"/>
              <a:t> </a:t>
            </a:r>
            <a:r>
              <a:rPr lang="th-TH" sz="4000" b="1" dirty="0" smtClean="0">
                <a:cs typeface="+mj-cs"/>
              </a:rPr>
              <a:t>ต้องการเป็นคนพิเศษ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3600" dirty="0" smtClean="0"/>
              <a:t>               </a:t>
            </a:r>
            <a:r>
              <a:rPr lang="en-US" sz="3600" dirty="0" smtClean="0"/>
              <a:t>-  </a:t>
            </a:r>
            <a:r>
              <a:rPr lang="th-TH" sz="3600" dirty="0" smtClean="0"/>
              <a:t>เรียกชื่อ  เช่น “ สวัสดีค่ะคุณนิก ไม่เจอกันนาน สบายดีนะคะ  ดูหน้าตาสดใสมากเลยค่ะ “</a:t>
            </a:r>
            <a:endParaRPr lang="en-US" sz="36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600" dirty="0" smtClean="0"/>
              <a:t>        	     - </a:t>
            </a:r>
            <a:r>
              <a:rPr lang="th-TH" sz="3600" dirty="0" smtClean="0"/>
              <a:t>ร้านเสริมสวย  เจ้าของร้านบอกเด็กว่า  “ลูกค้ารายนี้พี่จะทำให้เอง”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3600" dirty="0" smtClean="0"/>
              <a:t>                </a:t>
            </a:r>
            <a:r>
              <a:rPr lang="en-US" sz="3600" dirty="0" smtClean="0"/>
              <a:t>- </a:t>
            </a:r>
            <a:r>
              <a:rPr lang="th-TH" sz="3600" dirty="0" smtClean="0"/>
              <a:t>ไปโรงพยาบาล หัวหน้าพยาบาลบอก “  เดี๋ยว </a:t>
            </a:r>
            <a:r>
              <a:rPr lang="en-US" sz="3600" dirty="0" smtClean="0"/>
              <a:t>case </a:t>
            </a:r>
            <a:r>
              <a:rPr lang="th-TH" sz="3600" dirty="0" smtClean="0"/>
              <a:t>นี้พี่ดูแลเองจ๊ะ”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17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6000" b="1" smtClean="0"/>
              <a:t>ความต้องการโดยธรรมชาติของมนุษย์</a:t>
            </a:r>
            <a:endParaRPr lang="en-US" sz="6000" b="1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5100" dirty="0" smtClean="0">
                <a:latin typeface="Angsana New" pitchFamily="18" charset="-34"/>
                <a:cs typeface="Angsana New" pitchFamily="18" charset="-34"/>
              </a:rPr>
              <a:t>ออกเอกสารใบรับประกันสินค้าให้ผิด  พนักงานแจ้งว่าให้ลูกค้าเอามาเปลี่ยนเอง  ลูกค้าไม่พอใจเพราะไม่ใช่ความผิดของเขา เป็นความผิดของพนักงาน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sz="5100" dirty="0" smtClean="0">
              <a:latin typeface="Angsana New" pitchFamily="18" charset="-34"/>
              <a:cs typeface="Angsana New" pitchFamily="18" charset="-34"/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5100" dirty="0" smtClean="0">
                <a:latin typeface="Angsana New" pitchFamily="18" charset="-34"/>
                <a:cs typeface="Angsana New" pitchFamily="18" charset="-34"/>
              </a:rPr>
              <a:t>คนขับรถ </a:t>
            </a:r>
            <a:r>
              <a:rPr lang="en-US" sz="5100" dirty="0" smtClean="0">
                <a:latin typeface="Angsana New" pitchFamily="18" charset="-34"/>
                <a:cs typeface="Angsana New" pitchFamily="18" charset="-34"/>
              </a:rPr>
              <a:t>VOLVO  </a:t>
            </a:r>
            <a:r>
              <a:rPr lang="th-TH" sz="5100" dirty="0" smtClean="0">
                <a:latin typeface="Angsana New" pitchFamily="18" charset="-34"/>
                <a:cs typeface="Angsana New" pitchFamily="18" charset="-34"/>
              </a:rPr>
              <a:t>เด็กปั้มเติมน้ำมันเกินกว่าที่ลูกค้าบอก จึงเกิดเหตุการณ์ยิงกันขึ้น 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en-US" sz="3600" dirty="0"/>
          </a:p>
        </p:txBody>
      </p:sp>
      <p:sp>
        <p:nvSpPr>
          <p:cNvPr id="327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6000" b="1" smtClean="0">
                <a:cs typeface="KodchiangUPC" pitchFamily="18" charset="-34"/>
              </a:rPr>
              <a:t>2. </a:t>
            </a:r>
            <a:r>
              <a:rPr lang="th-TH" sz="6000" b="1" smtClean="0"/>
              <a:t>ไม่ต้องการถูกเอาเปรียบ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5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“นี่ถ้ามาหาหมอเร็วกว่านี้วันเดียว </a:t>
            </a:r>
            <a:r>
              <a:rPr lang="en-US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ได้เจอแพทย์ผู้เชี่ยวชาญแล้ว   คุณหมอเพิ่งไปสัมมนาต่างประเทศวันนี้เอง”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ผ้าซิ่นเธอสวยจัง  ซื้อมาเท่าไรนี่  </a:t>
            </a:r>
            <a:r>
              <a:rPr lang="en-US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th-TH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นี่นะ </a:t>
            </a:r>
            <a:r>
              <a:rPr lang="en-US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3</a:t>
            </a:r>
            <a:r>
              <a:rPr lang="en-US" sz="73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,</a:t>
            </a:r>
            <a:r>
              <a:rPr lang="en-US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800  </a:t>
            </a:r>
            <a:r>
              <a:rPr lang="th-TH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ฉันเห็นที่งาน</a:t>
            </a:r>
            <a:r>
              <a:rPr lang="en-US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 OTOP </a:t>
            </a:r>
            <a:r>
              <a:rPr lang="th-TH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เหมือน</a:t>
            </a:r>
            <a:r>
              <a:rPr lang="th-TH" sz="7300" dirty="0" err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กันเด๊ะ</a:t>
            </a:r>
            <a:r>
              <a:rPr lang="th-TH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เลย</a:t>
            </a:r>
            <a:r>
              <a:rPr lang="en-US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ตัวละ </a:t>
            </a:r>
            <a:r>
              <a:rPr lang="en-US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2,500  </a:t>
            </a:r>
            <a:r>
              <a:rPr lang="th-TH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เอง  นี่ยังไม่ได้ต่อเลยนะ</a:t>
            </a:r>
            <a:r>
              <a:rPr lang="en-US" sz="7300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!! </a:t>
            </a:r>
            <a:r>
              <a:rPr lang="en-US" sz="7300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)</a:t>
            </a:r>
          </a:p>
        </p:txBody>
      </p:sp>
      <p:sp>
        <p:nvSpPr>
          <p:cNvPr id="337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b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3.</a:t>
            </a:r>
            <a:r>
              <a:rPr lang="th-TH" sz="4000" b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ไม่อยากเป็นคนโชคร้าย เสียโอกาส </a:t>
            </a:r>
            <a:br>
              <a:rPr lang="th-TH" sz="4000" b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4000" b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หรือถูกมองว่าเป็นคนโง่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Content Placeholder 2"/>
          <p:cNvSpPr>
            <a:spLocks noGrp="1"/>
          </p:cNvSpPr>
          <p:nvPr>
            <p:ph idx="1"/>
          </p:nvPr>
        </p:nvSpPr>
        <p:spPr>
          <a:xfrm>
            <a:off x="871538" y="1484313"/>
            <a:ext cx="7408862" cy="4641850"/>
          </a:xfrm>
        </p:spPr>
        <p:txBody>
          <a:bodyPr/>
          <a:lstStyle/>
          <a:p>
            <a:pPr eaLnBrk="1" hangingPunct="1"/>
            <a:endParaRPr lang="th-TH" smtClean="0"/>
          </a:p>
          <a:p>
            <a:pPr eaLnBrk="1" hangingPunct="1"/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รอ 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20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นาที  กับรอ 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1  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ชั่วโมงเลือกอันไหน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?</a:t>
            </a:r>
          </a:p>
          <a:p>
            <a:pPr eaLnBrk="1" hangingPunct="1"/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อยากได้เร็ว   เช่น เอารถไปเข้าศูนย์  น้องวันนี้พี่รีบ เร็วหน่อยได้เปล่า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?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   -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”โหพี่ วันนี้รถเยอะ  กว่าจะเสร็จก็โน่นน่ะ  คงจะบ่ายล่ะครับ”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“ได้ครับพี่   บ่ายสามได้ชัวร์ครับ”</a:t>
            </a:r>
          </a:p>
        </p:txBody>
      </p:sp>
      <p:sp>
        <p:nvSpPr>
          <p:cNvPr id="348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KodchiangUPC" pitchFamily="18" charset="-34"/>
              </a:rPr>
              <a:t>  </a:t>
            </a:r>
            <a:r>
              <a:rPr lang="en-US" sz="480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4. </a:t>
            </a:r>
            <a:r>
              <a:rPr lang="th-TH" sz="4800" b="1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ไม่ชอบรอนาน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175125"/>
          </a:xfrm>
        </p:spPr>
        <p:txBody>
          <a:bodyPr/>
          <a:lstStyle/>
          <a:p>
            <a:pPr eaLnBrk="1" hangingPunct="1"/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พฤติกรรม  เช่น  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โค้ง   ไหว้    ถอดรองเท้า</a:t>
            </a:r>
          </a:p>
          <a:p>
            <a:pPr eaLnBrk="1" hangingPunct="1"/>
            <a:endParaRPr lang="th-TH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คำพูด   เช่น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“ปิดเทอมหลานๆ มาจากต่างจังหวัด ว่าจะพาไปเดิน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Big C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หาซื้อเสื้อผ้า รองเท้าให้ซะหน่อย “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3200" u="sng" smtClean="0">
                <a:latin typeface="Angsana New" pitchFamily="18" charset="-34"/>
                <a:cs typeface="Angsana New" pitchFamily="18" charset="-34"/>
              </a:rPr>
              <a:t>แต่อีกคนพูดว่า 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“ฉันก็กำลังจะพาเด็ก ๆไป หาซื้อของเหมือนกัน  ว่าจะไป 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PARAGON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“</a:t>
            </a:r>
          </a:p>
        </p:txBody>
      </p:sp>
      <p:sp>
        <p:nvSpPr>
          <p:cNvPr id="3584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6000" b="1" smtClean="0"/>
              <a:t> </a:t>
            </a:r>
            <a:r>
              <a:rPr lang="en-US" sz="6000" b="1" smtClean="0">
                <a:cs typeface="KodchiangUPC" pitchFamily="18" charset="-34"/>
              </a:rPr>
              <a:t>5.</a:t>
            </a:r>
            <a:r>
              <a:rPr lang="th-TH" sz="6000" b="1" smtClean="0"/>
              <a:t>ชอบคนนอบน้อม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724400"/>
          </a:xfrm>
        </p:spPr>
        <p:txBody>
          <a:bodyPr rtlCol="0"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12300" dirty="0" smtClean="0">
                <a:cs typeface="+mj-cs"/>
              </a:rPr>
              <a:t>พี่ตกลงพี่เป็นนางหรือนางสาว เห็นภาษาไทยพี่เขียนว่า นาง  แต่ภาษาอังกฤษพี่เขียน </a:t>
            </a:r>
            <a:r>
              <a:rPr lang="en-US" sz="12300" dirty="0" smtClean="0">
                <a:cs typeface="+mj-cs"/>
              </a:rPr>
              <a:t>Miss</a:t>
            </a:r>
            <a:r>
              <a:rPr lang="th-TH" sz="12300" dirty="0" smtClean="0">
                <a:cs typeface="+mj-cs"/>
              </a:rPr>
              <a:t>  ?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sz="12300" dirty="0" smtClean="0">
              <a:cs typeface="+mj-cs"/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12300" dirty="0" smtClean="0">
                <a:cs typeface="+mj-cs"/>
              </a:rPr>
              <a:t>อาจารย์ตัดสินหน่อยว่า ตกลงที่หัวหน้าพูดเมื่อสักครู่</a:t>
            </a:r>
            <a:r>
              <a:rPr lang="th-TH" sz="12300" dirty="0" err="1" smtClean="0">
                <a:cs typeface="+mj-cs"/>
              </a:rPr>
              <a:t>น่ะ</a:t>
            </a:r>
            <a:r>
              <a:rPr lang="th-TH" sz="12300" dirty="0" smtClean="0">
                <a:cs typeface="+mj-cs"/>
              </a:rPr>
              <a:t>  ถูกหรือผิด ?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sz="12300" dirty="0" smtClean="0">
              <a:cs typeface="+mj-cs"/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sz="12300" dirty="0" smtClean="0">
              <a:cs typeface="+mj-cs"/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12300" dirty="0" smtClean="0">
                <a:cs typeface="+mj-cs"/>
              </a:rPr>
              <a:t>ไปทานข้าวกับเพื่อนๆ เด็กมาแจ้งว่า  “</a:t>
            </a:r>
            <a:r>
              <a:rPr lang="th-TH" sz="12300" dirty="0" smtClean="0">
                <a:solidFill>
                  <a:srgbClr val="0000CC"/>
                </a:solidFill>
                <a:cs typeface="+mj-cs"/>
              </a:rPr>
              <a:t>พี่บัตรพี่รูดไม่ผ่านครับ”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sz="12300" dirty="0" smtClean="0">
              <a:cs typeface="+mj-cs"/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dirty="0" smtClean="0"/>
              <a:t> 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/>
          </a:p>
        </p:txBody>
      </p:sp>
      <p:sp>
        <p:nvSpPr>
          <p:cNvPr id="368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5400" b="1" smtClean="0"/>
              <a:t> </a:t>
            </a:r>
            <a:r>
              <a:rPr lang="en-US" sz="5400" b="1" smtClean="0">
                <a:cs typeface="KodchiangUPC" pitchFamily="18" charset="-34"/>
              </a:rPr>
              <a:t>6 .</a:t>
            </a:r>
            <a:r>
              <a:rPr lang="th-TH" sz="5400" b="1" smtClean="0"/>
              <a:t>ไม่ชอบเสียหน้า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1182688" y="1857375"/>
            <a:ext cx="7772400" cy="4143375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endParaRPr lang="th-TH" dirty="0" smtClean="0"/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“คนนี้เขาเก่งอยู่แล้ว  เด็กเกียรตินิยมธรรมศาสตร์  แค่นี้จิบๆค่ะ”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“นี่ต้องถามคนขับ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เบนซ์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นี่   ว่ามันนิ่มกว่า โต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โยต้า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อย่างไร”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“ได้ข่าวว่าลูกชายสอบติดแพทย์  ม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ข  เก่งกันทั้งบ้านเลย”</a:t>
            </a: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“ถ้าพูดถึงคนได้สามีดี  ต้องคนนี้เลยค่ะ   สามีเป็น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family man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มากเลย”</a:t>
            </a:r>
            <a:endParaRPr lang="en-US" sz="3600" dirty="0" smtClean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78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 </a:t>
            </a:r>
            <a:r>
              <a:rPr lang="en-US" b="1" smtClean="0">
                <a:latin typeface="Angsana New" pitchFamily="18" charset="-34"/>
                <a:cs typeface="Angsana New" pitchFamily="18" charset="-34"/>
              </a:rPr>
              <a:t>7.</a:t>
            </a:r>
            <a:r>
              <a:rPr lang="th-TH" b="1" smtClean="0">
                <a:latin typeface="Angsana New" pitchFamily="18" charset="-34"/>
                <a:cs typeface="Angsana New" pitchFamily="18" charset="-34"/>
              </a:rPr>
              <a:t>ชอบให้พูดถึงเรื่องดีๆ ของเขา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th-TH" smtClean="0"/>
              <a:t>	</a:t>
            </a:r>
            <a:endParaRPr lang="th-TH" sz="4000" smtClean="0">
              <a:solidFill>
                <a:srgbClr val="0033CC"/>
              </a:solidFill>
            </a:endParaRPr>
          </a:p>
          <a:p>
            <a:pPr eaLnBrk="1" hangingPunct="1">
              <a:buFont typeface="Wingdings" pitchFamily="2" charset="2"/>
              <a:buNone/>
            </a:pPr>
            <a:r>
              <a:rPr lang="th-TH" smtClean="0"/>
              <a:t>	</a:t>
            </a:r>
            <a:endParaRPr lang="en-US" smtClean="0">
              <a:cs typeface="KodchiangUPC" pitchFamily="18" charset="-34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cs typeface="KodchiangUPC" pitchFamily="18" charset="-34"/>
              </a:rPr>
              <a:t>			</a:t>
            </a:r>
            <a:endParaRPr lang="th-TH" smtClean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0"/>
            <a:ext cx="7251700" cy="1676400"/>
          </a:xfrm>
        </p:spPr>
        <p:txBody>
          <a:bodyPr/>
          <a:lstStyle/>
          <a:p>
            <a:pPr eaLnBrk="1" hangingPunct="1"/>
            <a:r>
              <a:rPr lang="th-TH" sz="4800" b="1" smtClean="0"/>
              <a:t>แนวทางการพัฒนาบุคลิกภาพ</a:t>
            </a:r>
          </a:p>
        </p:txBody>
      </p:sp>
      <p:pic>
        <p:nvPicPr>
          <p:cNvPr id="38916" name="Picture 4" descr="ab30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100" y="3716338"/>
            <a:ext cx="1811338" cy="260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7" name="AutoShape 5"/>
          <p:cNvSpPr>
            <a:spLocks noChangeArrowheads="1"/>
          </p:cNvSpPr>
          <p:nvPr/>
        </p:nvSpPr>
        <p:spPr bwMode="auto">
          <a:xfrm>
            <a:off x="1258888" y="2565400"/>
            <a:ext cx="3529012" cy="647700"/>
          </a:xfrm>
          <a:prstGeom prst="wedgeRectCallout">
            <a:avLst>
              <a:gd name="adj1" fmla="val 41722"/>
              <a:gd name="adj2" fmla="val 120588"/>
            </a:avLst>
          </a:prstGeom>
          <a:solidFill>
            <a:srgbClr val="99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3200"/>
              <a:t>บุคลิกภาพภายใน</a:t>
            </a:r>
          </a:p>
        </p:txBody>
      </p:sp>
      <p:sp>
        <p:nvSpPr>
          <p:cNvPr id="38918" name="AutoShape 6"/>
          <p:cNvSpPr>
            <a:spLocks noChangeArrowheads="1"/>
          </p:cNvSpPr>
          <p:nvPr/>
        </p:nvSpPr>
        <p:spPr bwMode="auto">
          <a:xfrm>
            <a:off x="5364163" y="2420938"/>
            <a:ext cx="2808287" cy="720725"/>
          </a:xfrm>
          <a:prstGeom prst="wedgeRectCallout">
            <a:avLst>
              <a:gd name="adj1" fmla="val -61644"/>
              <a:gd name="adj2" fmla="val 131940"/>
            </a:avLst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4000">
                <a:latin typeface="Angsana New" pitchFamily="18" charset="-34"/>
              </a:rPr>
              <a:t> </a:t>
            </a:r>
            <a:r>
              <a:rPr lang="th-TH" sz="3200">
                <a:latin typeface="Angsana New" pitchFamily="18" charset="-34"/>
              </a:rPr>
              <a:t>บุคลิกภาพภายนอก</a:t>
            </a:r>
            <a:endParaRPr lang="en-US" sz="3200">
              <a:latin typeface="Angsana New" pitchFamily="18" charset="-34"/>
            </a:endParaRPr>
          </a:p>
          <a:p>
            <a:pPr algn="ctr"/>
            <a:endParaRPr lang="th-TH" sz="320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th-TH" sz="4000" dirty="0">
                <a:solidFill>
                  <a:srgbClr val="0000CC"/>
                </a:solidFill>
              </a:rPr>
              <a:t>ยนต์</a:t>
            </a:r>
            <a:r>
              <a:rPr lang="en-US" sz="4000" dirty="0">
                <a:solidFill>
                  <a:srgbClr val="0000CC"/>
                </a:solidFill>
              </a:rPr>
              <a:t>  </a:t>
            </a:r>
            <a:r>
              <a:rPr lang="th-TH" sz="4000" dirty="0">
                <a:solidFill>
                  <a:srgbClr val="0000CC"/>
                </a:solidFill>
              </a:rPr>
              <a:t>ชุมจิต (</a:t>
            </a:r>
            <a:r>
              <a:rPr lang="en-US" sz="4000" dirty="0">
                <a:solidFill>
                  <a:srgbClr val="0000CC"/>
                </a:solidFill>
              </a:rPr>
              <a:t>2544, </a:t>
            </a:r>
            <a:r>
              <a:rPr lang="th-TH" sz="4000" dirty="0">
                <a:solidFill>
                  <a:srgbClr val="0000CC"/>
                </a:solidFill>
              </a:rPr>
              <a:t>น.</a:t>
            </a:r>
            <a:r>
              <a:rPr lang="en-US" sz="4000" dirty="0">
                <a:solidFill>
                  <a:srgbClr val="0000CC"/>
                </a:solidFill>
              </a:rPr>
              <a:t> 257-267) </a:t>
            </a:r>
            <a:r>
              <a:rPr lang="th-TH" sz="4000" dirty="0">
                <a:solidFill>
                  <a:srgbClr val="0000CC"/>
                </a:solidFill>
              </a:rPr>
              <a:t>ให้ความหมายว่า บุคลิกภาพ หมายถึงลักษณะส่วนรวมของบุคคลทั้งหมด ที่แสดงออกปรากฏ ให้คนอื่นได้</a:t>
            </a:r>
            <a:r>
              <a:rPr lang="th-TH" sz="4000" dirty="0" smtClean="0">
                <a:solidFill>
                  <a:srgbClr val="0000CC"/>
                </a:solidFill>
              </a:rPr>
              <a:t>รู้</a:t>
            </a:r>
          </a:p>
          <a:p>
            <a:pPr marL="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h-TH" sz="4000" dirty="0">
                <a:solidFill>
                  <a:srgbClr val="0000CC"/>
                </a:solidFill>
              </a:rPr>
              <a:t> </a:t>
            </a:r>
            <a:r>
              <a:rPr lang="th-TH" sz="4000" dirty="0" smtClean="0">
                <a:solidFill>
                  <a:srgbClr val="0000CC"/>
                </a:solidFill>
              </a:rPr>
              <a:t>  ได้</a:t>
            </a:r>
            <a:r>
              <a:rPr lang="th-TH" sz="4000" dirty="0">
                <a:solidFill>
                  <a:srgbClr val="0000CC"/>
                </a:solidFill>
              </a:rPr>
              <a:t>เห็น ซึ่งแตกต่างกันเพราะภาวะสิ่งแวดล้อมที่</a:t>
            </a:r>
            <a:r>
              <a:rPr lang="th-TH" sz="4000" dirty="0" smtClean="0">
                <a:solidFill>
                  <a:srgbClr val="0000CC"/>
                </a:solidFill>
              </a:rPr>
              <a:t>สร้าง</a:t>
            </a:r>
          </a:p>
          <a:p>
            <a:pPr marL="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h-TH" sz="4000" dirty="0">
                <a:solidFill>
                  <a:srgbClr val="0000CC"/>
                </a:solidFill>
              </a:rPr>
              <a:t> </a:t>
            </a:r>
            <a:r>
              <a:rPr lang="th-TH" sz="4000" dirty="0" smtClean="0">
                <a:solidFill>
                  <a:srgbClr val="0000CC"/>
                </a:solidFill>
              </a:rPr>
              <a:t>  ตัว</a:t>
            </a:r>
            <a:r>
              <a:rPr lang="th-TH" sz="4000" dirty="0">
                <a:solidFill>
                  <a:srgbClr val="0000CC"/>
                </a:solidFill>
              </a:rPr>
              <a:t>บุคคลนั้นแตกต่างกันประการหนึ่ง และพันธุกรรม </a:t>
            </a:r>
            <a:endParaRPr lang="th-TH" sz="4000" dirty="0" smtClean="0">
              <a:solidFill>
                <a:srgbClr val="0000CC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th-TH" sz="4000" dirty="0">
                <a:solidFill>
                  <a:srgbClr val="0000CC"/>
                </a:solidFill>
              </a:rPr>
              <a:t> </a:t>
            </a:r>
            <a:r>
              <a:rPr lang="th-TH" sz="4000" dirty="0" smtClean="0">
                <a:solidFill>
                  <a:srgbClr val="0000CC"/>
                </a:solidFill>
              </a:rPr>
              <a:t>  ที่</a:t>
            </a:r>
            <a:r>
              <a:rPr lang="th-TH" sz="4000" dirty="0">
                <a:solidFill>
                  <a:srgbClr val="0000CC"/>
                </a:solidFill>
              </a:rPr>
              <a:t>แต่ละบุคคล ได้มาก็แตกต่างกัน ไปอีกประการหนึ่ง </a:t>
            </a:r>
            <a:endParaRPr lang="en-US" sz="4000" dirty="0">
              <a:solidFill>
                <a:srgbClr val="0000CC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  <p:sp>
        <p:nvSpPr>
          <p:cNvPr id="12291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solidFill>
                  <a:schemeClr val="tx1"/>
                </a:solidFill>
                <a:cs typeface="Angsana New" pitchFamily="18" charset="-34"/>
              </a:rPr>
              <a:t>ความหมายของบุคลิกภาพ</a:t>
            </a:r>
            <a:endParaRPr lang="th-TH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00200"/>
            <a:ext cx="7772400" cy="1779588"/>
          </a:xfrm>
        </p:spPr>
        <p:txBody>
          <a:bodyPr/>
          <a:lstStyle/>
          <a:p>
            <a:pPr eaLnBrk="1" hangingPunct="1"/>
            <a:r>
              <a:rPr lang="th-TH" sz="6600" b="1" smtClean="0"/>
              <a:t>การพัฒนาบุคลิกภาพภายนอก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8313" y="3716338"/>
            <a:ext cx="8207375" cy="1970087"/>
          </a:xfrm>
        </p:spPr>
        <p:txBody>
          <a:bodyPr/>
          <a:lstStyle/>
          <a:p>
            <a:pPr eaLnBrk="1" hangingPunct="1"/>
            <a:r>
              <a:rPr lang="en-US" sz="4400" b="1" smtClean="0">
                <a:cs typeface="KodchiangUPC" pitchFamily="18" charset="-34"/>
              </a:rPr>
              <a:t>Ex</a:t>
            </a:r>
            <a:r>
              <a:rPr lang="th-TH" sz="4400" b="1" smtClean="0"/>
              <a:t>ternal   Personality</a:t>
            </a:r>
          </a:p>
        </p:txBody>
      </p:sp>
      <p:sp>
        <p:nvSpPr>
          <p:cNvPr id="39940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8F945645-F821-41F3-80F2-B3BAF95E99C9}" type="slidenum">
              <a:rPr lang="en-US" sz="1400" smtClean="0">
                <a:solidFill>
                  <a:schemeClr val="bg2"/>
                </a:solidFill>
              </a:rPr>
              <a:pPr eaLnBrk="1" hangingPunct="1"/>
              <a:t>30</a:t>
            </a:fld>
            <a:endParaRPr lang="th-TH" sz="1400" smtClean="0">
              <a:solidFill>
                <a:schemeClr val="bg2"/>
              </a:solidFill>
            </a:endParaRPr>
          </a:p>
        </p:txBody>
      </p:sp>
      <p:pic>
        <p:nvPicPr>
          <p:cNvPr id="253957" name="Picture 5" descr="ab29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57788"/>
            <a:ext cx="1619250" cy="1436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3959" name="Picture 7" descr="ab28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724400"/>
            <a:ext cx="1763712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53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91C40E32-32C6-47DB-943B-236A5223F631}" type="slidenum">
              <a:rPr lang="en-US" sz="1400" smtClean="0"/>
              <a:pPr eaLnBrk="1" hangingPunct="1"/>
              <a:t>31</a:t>
            </a:fld>
            <a:endParaRPr lang="th-TH" sz="1400" smtClean="0"/>
          </a:p>
        </p:txBody>
      </p:sp>
      <p:pic>
        <p:nvPicPr>
          <p:cNvPr id="40963" name="Picture 2" descr="C:\Documents and Settings\TRUEFASTER\My Documents\My Pictures\สง่างาม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785938"/>
            <a:ext cx="3429000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4" name="Picture 2" descr="heavy"/>
          <p:cNvPicPr>
            <a:picLocks noChangeAspect="1" noChangeArrowheads="1"/>
          </p:cNvPicPr>
          <p:nvPr/>
        </p:nvPicPr>
        <p:blipFill>
          <a:blip r:embed="rId3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9188" y="1785938"/>
            <a:ext cx="4024312" cy="507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สี่เหลี่ยมผืนผ้า 4"/>
          <p:cNvSpPr>
            <a:spLocks noChangeArrowheads="1"/>
          </p:cNvSpPr>
          <p:nvPr/>
        </p:nvSpPr>
        <p:spPr bwMode="auto">
          <a:xfrm>
            <a:off x="2428875" y="571500"/>
            <a:ext cx="2757488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4400"/>
              <a:t> </a:t>
            </a:r>
            <a:r>
              <a:rPr lang="th-TH" sz="4400" b="1">
                <a:solidFill>
                  <a:srgbClr val="0000CC"/>
                </a:solidFill>
              </a:rPr>
              <a:t>ดูแลรักษารูปร่าง</a:t>
            </a:r>
            <a:endParaRPr lang="th-TH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ตัวยึดหมายเลขภาพนิ่ง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8A92C87A-86AD-403C-BF22-5363E91C650A}" type="slidenum">
              <a:rPr lang="en-US" sz="1400" smtClean="0"/>
              <a:pPr eaLnBrk="1" hangingPunct="1"/>
              <a:t>32</a:t>
            </a:fld>
            <a:endParaRPr lang="th-TH" sz="1400" smtClean="0"/>
          </a:p>
        </p:txBody>
      </p:sp>
      <p:pic>
        <p:nvPicPr>
          <p:cNvPr id="41987" name="Picture 2" descr="C:\Documents and Settings\TRUEFASTER\My Documents\My Pictures\ออกกำลังกาย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785938"/>
            <a:ext cx="3071813" cy="192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8" name="Picture 3" descr="C:\Documents and Settings\TRUEFASTER\My Documents\My Pictures\ออกกำลังกาย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4938" y="1785938"/>
            <a:ext cx="3071812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สี่เหลี่ยมผืนผ้า 4"/>
          <p:cNvSpPr>
            <a:spLocks noChangeArrowheads="1"/>
          </p:cNvSpPr>
          <p:nvPr/>
        </p:nvSpPr>
        <p:spPr bwMode="auto">
          <a:xfrm>
            <a:off x="1143000" y="857250"/>
            <a:ext cx="650081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4400" b="1">
                <a:solidFill>
                  <a:srgbClr val="0000CC"/>
                </a:solidFill>
              </a:rPr>
              <a:t>ดูแลรักษาสุขภาพ</a:t>
            </a:r>
            <a:endParaRPr lang="th-TH"/>
          </a:p>
        </p:txBody>
      </p:sp>
      <p:pic>
        <p:nvPicPr>
          <p:cNvPr id="41990" name="Picture 2" descr="C:\Documents and Settings\TRUEFASTER\My Documents\My Pictures\ดูแลสุขภาพ.bm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357688"/>
            <a:ext cx="2143125" cy="2214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91" name="Picture 3" descr="C:\Documents and Settings\TRUEFASTER\My Documents\My Pictures\ปวดท้อง.bm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5" y="4500563"/>
            <a:ext cx="214312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Grp="1" noChangeArrowheads="1"/>
          </p:cNvSpPr>
          <p:nvPr>
            <p:ph idx="1"/>
          </p:nvPr>
        </p:nvSpPr>
        <p:spPr>
          <a:xfrm>
            <a:off x="317500" y="1844675"/>
            <a:ext cx="3257550" cy="3962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th-TH" smtClean="0">
                <a:solidFill>
                  <a:schemeClr val="bg1"/>
                </a:solidFill>
              </a:rPr>
              <a:t>เหมาะกับรูปหน้า งาน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mtClean="0">
                <a:solidFill>
                  <a:schemeClr val="bg1"/>
                </a:solidFill>
              </a:rPr>
              <a:t>ทรงผมบอกบุคลิก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mtClean="0">
                <a:solidFill>
                  <a:schemeClr val="bg1"/>
                </a:solidFill>
              </a:rPr>
              <a:t>รงผมบอกอายุและสุขภาพ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mtClean="0">
                <a:solidFill>
                  <a:schemeClr val="bg1"/>
                </a:solidFill>
              </a:rPr>
              <a:t>ทรงผมเปลี่ยนยากสุด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0" y="620713"/>
            <a:ext cx="6429375" cy="947737"/>
          </a:xfrm>
        </p:spPr>
        <p:txBody>
          <a:bodyPr/>
          <a:lstStyle/>
          <a:p>
            <a:pPr eaLnBrk="1" hangingPunct="1"/>
            <a:r>
              <a:rPr lang="th-TH" b="1" smtClean="0">
                <a:solidFill>
                  <a:srgbClr val="0000CC"/>
                </a:solidFill>
              </a:rPr>
              <a:t>ดูแลจัดแต่งทรงผมให้เหมาะกับตนเอง</a:t>
            </a:r>
          </a:p>
        </p:txBody>
      </p:sp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7" t="36220" r="40547" b="29318"/>
          <a:stretch>
            <a:fillRect/>
          </a:stretch>
        </p:blipFill>
        <p:spPr bwMode="auto">
          <a:xfrm>
            <a:off x="3000375" y="2428875"/>
            <a:ext cx="13684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7" t="36220" r="40561" b="28342"/>
          <a:stretch>
            <a:fillRect/>
          </a:stretch>
        </p:blipFill>
        <p:spPr bwMode="auto">
          <a:xfrm>
            <a:off x="4929188" y="2357438"/>
            <a:ext cx="1473200" cy="208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7" t="36220" r="40561" b="28342"/>
          <a:stretch>
            <a:fillRect/>
          </a:stretch>
        </p:blipFill>
        <p:spPr bwMode="auto">
          <a:xfrm>
            <a:off x="7000875" y="2286000"/>
            <a:ext cx="1441450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7" t="36220" r="40581" b="28342"/>
          <a:stretch>
            <a:fillRect/>
          </a:stretch>
        </p:blipFill>
        <p:spPr bwMode="auto">
          <a:xfrm>
            <a:off x="2786063" y="4841875"/>
            <a:ext cx="144621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7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7" t="36220" r="41147" b="28342"/>
          <a:stretch>
            <a:fillRect/>
          </a:stretch>
        </p:blipFill>
        <p:spPr bwMode="auto">
          <a:xfrm>
            <a:off x="4929188" y="4913313"/>
            <a:ext cx="1423987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317" t="36220" r="40547" b="28342"/>
          <a:stretch>
            <a:fillRect/>
          </a:stretch>
        </p:blipFill>
        <p:spPr bwMode="auto">
          <a:xfrm>
            <a:off x="7143750" y="4986338"/>
            <a:ext cx="1443038" cy="18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8" name="Picture 2" descr="C:\Documents and Settings\TRUEFASTER\My Documents\My Pictures\ดูแลตนเอง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2928938"/>
            <a:ext cx="2214562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Administrator.JMDBYW6VNP012US\Desktop\ม.นอร์ทกรุงเทพ\ท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48013" y="3376613"/>
            <a:ext cx="2855912" cy="2047875"/>
          </a:xfrm>
          <a:noFill/>
        </p:spPr>
      </p:pic>
      <p:sp>
        <p:nvSpPr>
          <p:cNvPr id="4403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sp>
        <p:nvSpPr>
          <p:cNvPr id="4505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pic>
        <p:nvPicPr>
          <p:cNvPr id="45060" name="Picture 2" descr="C:\Users\Administrator.JMDBYW6VNP012US\Desktop\ม.นอร์ทกรุงเทพ\untitled.bmp ืท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88913"/>
            <a:ext cx="8856663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51" t="39670" r="68890" b="35750"/>
          <a:stretch>
            <a:fillRect/>
          </a:stretch>
        </p:blipFill>
        <p:spPr>
          <a:xfrm>
            <a:off x="928688" y="1785938"/>
            <a:ext cx="2825750" cy="4033837"/>
          </a:xfrm>
          <a:noFill/>
        </p:spPr>
      </p:pic>
      <p:pic>
        <p:nvPicPr>
          <p:cNvPr id="37893" name="Picture 5"/>
          <p:cNvPicPr>
            <a:picLocks noGrp="1" noChangeAspect="1" noChangeArrowheads="1"/>
          </p:cNvPicPr>
          <p:nvPr>
            <p:ph type="title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92725" y="404813"/>
            <a:ext cx="2233613" cy="2160587"/>
          </a:xfrm>
          <a:noFill/>
        </p:spPr>
      </p:pic>
      <p:sp>
        <p:nvSpPr>
          <p:cNvPr id="46084" name="สี่เหลี่ยมผืนผ้า 3"/>
          <p:cNvSpPr>
            <a:spLocks noChangeArrowheads="1"/>
          </p:cNvSpPr>
          <p:nvPr/>
        </p:nvSpPr>
        <p:spPr bwMode="auto">
          <a:xfrm>
            <a:off x="2214563" y="571500"/>
            <a:ext cx="28321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th-TH" sz="4400" b="1">
                <a:solidFill>
                  <a:srgbClr val="0000CC"/>
                </a:solidFill>
              </a:rPr>
              <a:t>การแต่งหน้า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38525" y="2674938"/>
            <a:ext cx="2274888" cy="3451225"/>
          </a:xfrm>
          <a:noFill/>
        </p:spPr>
      </p:pic>
      <p:sp>
        <p:nvSpPr>
          <p:cNvPr id="47107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3F79F710-1838-4DD9-9D05-CCD53683C5B5}" type="slidenum">
              <a:rPr lang="en-US" sz="1400" smtClean="0"/>
              <a:pPr eaLnBrk="1" hangingPunct="1"/>
              <a:t>37</a:t>
            </a:fld>
            <a:endParaRPr lang="th-TH" sz="1400" smtClean="0"/>
          </a:p>
        </p:txBody>
      </p:sp>
      <p:sp>
        <p:nvSpPr>
          <p:cNvPr id="47108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solidFill>
                  <a:srgbClr val="0000CC"/>
                </a:solidFill>
              </a:rPr>
              <a:t>การแต่งกาย</a:t>
            </a:r>
          </a:p>
        </p:txBody>
      </p:sp>
      <p:pic>
        <p:nvPicPr>
          <p:cNvPr id="47109" name="Picture 2" descr="C:\Documents and Settings\TRUEFASTER\My Documents\My Pictures\สง่างาม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438" y="2286000"/>
            <a:ext cx="2000250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10" name="Picture 6" descr="2878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2286000"/>
            <a:ext cx="2143125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844675"/>
            <a:ext cx="7772400" cy="5013325"/>
          </a:xfrm>
        </p:spPr>
        <p:txBody>
          <a:bodyPr rtlCol="0">
            <a:normAutofit fontScale="92500" lnSpcReduction="10000"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th-TH" sz="1400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th-TH" sz="4300" dirty="0" smtClean="0">
                <a:latin typeface="Angsana New" pitchFamily="18" charset="-34"/>
                <a:cs typeface="Angsana New" pitchFamily="18" charset="-34"/>
              </a:rPr>
              <a:t>การรู้จักแต่งกายเป็นสิ่งสำคัญอย่างยิ่ง ทั้งสุภาพบุรุษ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sz="4300" dirty="0" smtClean="0">
                <a:latin typeface="Angsana New" pitchFamily="18" charset="-34"/>
                <a:cs typeface="Angsana New" pitchFamily="18" charset="-34"/>
              </a:rPr>
              <a:t>   และสุภาพสตรี </a:t>
            </a:r>
            <a:r>
              <a:rPr lang="th-TH" sz="4300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เพราะบ่งบอกว่าคุณให้</a:t>
            </a:r>
            <a:r>
              <a:rPr lang="th-TH" sz="4300" u="sng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เกียรติตัวเองไหม</a:t>
            </a:r>
            <a:r>
              <a:rPr lang="th-TH" sz="4300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คุณ</a:t>
            </a:r>
            <a:r>
              <a:rPr lang="th-TH" sz="4300" u="sng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ให้เกียรติสถานที่ที่คุณไปไหม</a:t>
            </a:r>
            <a:r>
              <a:rPr lang="th-TH" sz="4300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และคุณ</a:t>
            </a:r>
            <a:r>
              <a:rPr lang="th-TH" sz="4300" u="sng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ให้เกียรติองค์กรหรือหน่วยงานที่คุณสังกัดอยู่แค่ไหน</a:t>
            </a: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th-TH" i="1" u="sng" dirty="0" smtClean="0">
              <a:solidFill>
                <a:srgbClr val="0000CC"/>
              </a:solidFill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th-TH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th-TH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th-TH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th-TH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endParaRPr lang="th-TH" dirty="0" smtClean="0"/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th-TH" dirty="0" smtClean="0"/>
              <a:t>   </a:t>
            </a:r>
          </a:p>
        </p:txBody>
      </p:sp>
      <p:sp>
        <p:nvSpPr>
          <p:cNvPr id="48131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B2DB6564-069E-494A-9F63-130A428E1374}" type="slidenum">
              <a:rPr lang="en-US" sz="1400" smtClean="0"/>
              <a:pPr eaLnBrk="1" hangingPunct="1"/>
              <a:t>38</a:t>
            </a:fld>
            <a:endParaRPr lang="th-TH" sz="1400" smtClean="0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ศิลปะการแต่งกาย</a:t>
            </a:r>
          </a:p>
        </p:txBody>
      </p:sp>
      <p:pic>
        <p:nvPicPr>
          <p:cNvPr id="48133" name="Picture 5" descr="C:\Documents and Settings\TRUEFASTER\My Documents\My Pictures\การแต่งกาย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225925"/>
            <a:ext cx="2933700" cy="206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Administrator.JMDBYW6VNP012US\Desktop\ม.นอร์ทกรุงเทพ\Dress-cod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41588" y="3209925"/>
            <a:ext cx="4067175" cy="2381250"/>
          </a:xfrm>
          <a:noFill/>
        </p:spPr>
      </p:pic>
      <p:sp>
        <p:nvSpPr>
          <p:cNvPr id="491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defRPr/>
            </a:pPr>
            <a:r>
              <a:rPr lang="en-US" dirty="0"/>
              <a:t>            </a:t>
            </a:r>
            <a:r>
              <a:rPr lang="th-TH" sz="40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ออ</a:t>
            </a:r>
            <a:r>
              <a:rPr lang="th-TH" sz="4000" dirty="0" err="1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ลพอร์ต</a:t>
            </a:r>
            <a:r>
              <a:rPr lang="th-TH" sz="40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(</a:t>
            </a:r>
            <a:r>
              <a:rPr lang="en-US" sz="4000" dirty="0" err="1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Allport</a:t>
            </a:r>
            <a:r>
              <a:rPr lang="en-US" sz="40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40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อ้างในยนต์ ชุมจิต</a:t>
            </a:r>
            <a:r>
              <a:rPr lang="en-US" sz="40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, 2544, </a:t>
            </a:r>
            <a:r>
              <a:rPr lang="th-TH" sz="40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น.</a:t>
            </a:r>
            <a:r>
              <a:rPr lang="en-US" sz="40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221) </a:t>
            </a:r>
            <a:r>
              <a:rPr lang="th-TH" sz="40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บุคลิกภาพ หมายถึง การจัดและรวบรวมเกี่ยวกับระบบทางร่างกายและจิตใจภายในตัวของแต่ละบุคคล แต่จะมีการเปลี่ยนแปรอยู่เสมอ ยังส่งผลให้แต่ละคนมีการปรับตัวต่อสิ่งแวดล้อมที่เป็นเอกลักษณ์ไม่ซ้ำแบบใคร</a:t>
            </a:r>
            <a:endParaRPr lang="en-US" sz="4000" dirty="0">
              <a:solidFill>
                <a:srgbClr val="0000CC"/>
              </a:solidFill>
              <a:latin typeface="Angsana New" pitchFamily="18" charset="-34"/>
              <a:cs typeface="Angsana New" pitchFamily="18" charset="-34"/>
            </a:endParaRPr>
          </a:p>
          <a:p>
            <a:pPr marL="274320" indent="-274320"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Administrator.JMDBYW6VNP012US\Pictures\untitled.bmp80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17800" y="2674938"/>
            <a:ext cx="3716338" cy="3451225"/>
          </a:xfrm>
          <a:noFill/>
        </p:spPr>
      </p:pic>
      <p:sp>
        <p:nvSpPr>
          <p:cNvPr id="501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3"/>
          <p:cNvSpPr>
            <a:spLocks noGrp="1" noChangeArrowheads="1"/>
          </p:cNvSpPr>
          <p:nvPr>
            <p:ph idx="1"/>
          </p:nvPr>
        </p:nvSpPr>
        <p:spPr>
          <a:xfrm>
            <a:off x="1428750" y="2143125"/>
            <a:ext cx="7342188" cy="40528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600" b="1" smtClean="0">
                <a:solidFill>
                  <a:srgbClr val="150BDD"/>
                </a:solidFill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sz="3600" b="1" smtClean="0">
                <a:solidFill>
                  <a:srgbClr val="150BDD"/>
                </a:solidFill>
                <a:latin typeface="Angsana New" pitchFamily="18" charset="-34"/>
                <a:cs typeface="Angsana New" pitchFamily="18" charset="-34"/>
              </a:rPr>
              <a:t>ส. สุภาพเรียบร้อย</a:t>
            </a:r>
            <a:r>
              <a:rPr lang="th-TH" sz="3600" b="1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b="1" smtClean="0">
                <a:solidFill>
                  <a:srgbClr val="150BDD"/>
                </a:solidFill>
                <a:latin typeface="Angsana New" pitchFamily="18" charset="-34"/>
                <a:cs typeface="Angsana New" pitchFamily="18" charset="-34"/>
              </a:rPr>
              <a:t>ความเหมาะสมกับกาลเทศะ</a:t>
            </a:r>
            <a:endParaRPr lang="th-TH" sz="3600" b="1" smtClean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b="1" smtClean="0">
                <a:solidFill>
                  <a:srgbClr val="276505"/>
                </a:solidFill>
                <a:latin typeface="Angsana New" pitchFamily="18" charset="-34"/>
                <a:cs typeface="Angsana New" pitchFamily="18" charset="-34"/>
              </a:rPr>
              <a:t>ยุคสมัยนิยม และให้ถูกกับสถานที่ </a:t>
            </a:r>
            <a:r>
              <a:rPr lang="th-TH" sz="3600" b="1" u="sng" smtClean="0">
                <a:solidFill>
                  <a:srgbClr val="276505"/>
                </a:solidFill>
                <a:latin typeface="Angsana New" pitchFamily="18" charset="-34"/>
                <a:cs typeface="Angsana New" pitchFamily="18" charset="-34"/>
              </a:rPr>
              <a:t>เหมาะกับสถานะภาพ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b="1" u="sng" smtClean="0">
                <a:solidFill>
                  <a:srgbClr val="276505"/>
                </a:solidFill>
                <a:latin typeface="Angsana New" pitchFamily="18" charset="-34"/>
                <a:cs typeface="Angsana New" pitchFamily="18" charset="-34"/>
              </a:rPr>
              <a:t>               และบทบาท </a:t>
            </a:r>
            <a:endParaRPr lang="en-US" sz="3600" b="1" smtClean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                 </a:t>
            </a:r>
            <a:r>
              <a:rPr lang="en-US" sz="3200" b="1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ควรคำนึงถึงรูปแบบของงาน และ สถานที่ที่จะไป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200" b="1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                  -  เลือกแบบ สี ลาย ให้เหมาะกับรูปร่าง และวัย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200" b="1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                  -  คำนึงถึงธรรมชาติ  และความพอดีของเครื่องประดับ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200" b="1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                  -  คำนึงถึงความกลมกลืน </a:t>
            </a:r>
          </a:p>
        </p:txBody>
      </p:sp>
      <p:sp>
        <p:nvSpPr>
          <p:cNvPr id="51203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DD27CCF0-27B3-456B-81C4-3AD6834DD9E9}" type="slidenum">
              <a:rPr lang="en-US" sz="1400" smtClean="0"/>
              <a:pPr eaLnBrk="1" hangingPunct="1"/>
              <a:t>41</a:t>
            </a:fld>
            <a:endParaRPr lang="th-TH" sz="1400" smtClean="0"/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6000" b="1" smtClean="0"/>
              <a:t>หลัก </a:t>
            </a:r>
            <a:r>
              <a:rPr lang="en-US" sz="6000" b="1" smtClean="0">
                <a:cs typeface="KodchiangUPC" pitchFamily="18" charset="-34"/>
              </a:rPr>
              <a:t>3 </a:t>
            </a:r>
            <a:r>
              <a:rPr lang="th-TH" sz="6000" b="1" smtClean="0"/>
              <a:t>ส</a:t>
            </a:r>
            <a:r>
              <a:rPr lang="en-US" sz="6000" b="1" smtClean="0">
                <a:cs typeface="KodchiangUPC" pitchFamily="18" charset="-34"/>
              </a:rPr>
              <a:t>.</a:t>
            </a:r>
            <a:r>
              <a:rPr lang="th-TH" sz="6000" b="1" smtClean="0"/>
              <a:t> ในการแต่งกาย </a:t>
            </a:r>
          </a:p>
        </p:txBody>
      </p:sp>
      <p:pic>
        <p:nvPicPr>
          <p:cNvPr id="51205" name="Picture 2" descr="C:\Documents and Settings\TRUEFASTER\My Documents\My Pictures\ให้เกียรตินาย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3500438"/>
            <a:ext cx="2357438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Content Placeholder 2"/>
          <p:cNvSpPr>
            <a:spLocks noGrp="1"/>
          </p:cNvSpPr>
          <p:nvPr>
            <p:ph idx="1"/>
          </p:nvPr>
        </p:nvSpPr>
        <p:spPr>
          <a:xfrm>
            <a:off x="1182688" y="2017713"/>
            <a:ext cx="3605212" cy="4114800"/>
          </a:xfrm>
        </p:spPr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sp>
        <p:nvSpPr>
          <p:cNvPr id="522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การแต่งกายไปทำงาน</a:t>
            </a:r>
            <a:endParaRPr lang="en-US" b="1" smtClean="0">
              <a:cs typeface="KodchiangUPC" pitchFamily="18" charset="-34"/>
            </a:endParaRPr>
          </a:p>
        </p:txBody>
      </p:sp>
      <p:pic>
        <p:nvPicPr>
          <p:cNvPr id="52228" name="Picture 2" descr="C:\Users\Administrator.JMDBYW6VNP012US\Desktop\ม.นอร์ทกรุงเทพ\BS4_04_thum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00213"/>
            <a:ext cx="4103688" cy="496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229" name="Picture 2" descr="C:\Users\Administrator.JMDBYW6VNP012US\Desktop\ม.นอร์ทกรุงเทพ\02efc02ab22e6619ad450c10ccd19c2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825" y="1773238"/>
            <a:ext cx="3743325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Administrator.JMDBYW6VNP012US\Pictures\wear-to-work-tip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05088" y="2876550"/>
            <a:ext cx="3943350" cy="3048000"/>
          </a:xfrm>
          <a:noFill/>
        </p:spPr>
      </p:pic>
      <p:sp>
        <p:nvSpPr>
          <p:cNvPr id="5325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E:\ผูกเนคไท\by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19325" y="2674938"/>
            <a:ext cx="4713288" cy="3451225"/>
          </a:xfrm>
          <a:noFill/>
        </p:spPr>
      </p:pic>
      <p:sp>
        <p:nvSpPr>
          <p:cNvPr id="542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E:\ผูกเนคไท\186x28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90938" y="3057525"/>
            <a:ext cx="1771650" cy="2686050"/>
          </a:xfrm>
          <a:noFill/>
        </p:spPr>
      </p:pic>
      <p:sp>
        <p:nvSpPr>
          <p:cNvPr id="552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E:\DB4082DF-A1B1-4521-9D61-97C7F6D2794D_mw1024_n_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2060575"/>
            <a:ext cx="3960812" cy="4537075"/>
          </a:xfrm>
          <a:noFill/>
        </p:spPr>
      </p:pic>
      <p:sp>
        <p:nvSpPr>
          <p:cNvPr id="56323" name="Title 1"/>
          <p:cNvSpPr>
            <a:spLocks noGrp="1"/>
          </p:cNvSpPr>
          <p:nvPr>
            <p:ph type="title"/>
          </p:nvPr>
        </p:nvSpPr>
        <p:spPr>
          <a:xfrm>
            <a:off x="1150938" y="-603250"/>
            <a:ext cx="7793037" cy="1871663"/>
          </a:xfrm>
        </p:spPr>
        <p:txBody>
          <a:bodyPr/>
          <a:lstStyle/>
          <a:p>
            <a:pPr eaLnBrk="1" hangingPunct="1"/>
            <a:r>
              <a:rPr lang="th-TH" smtClean="0"/>
              <a:t>การผูกเนคไท</a:t>
            </a:r>
            <a:endParaRPr lang="en-US" smtClean="0">
              <a:cs typeface="KodchiangUPC" pitchFamily="18" charset="-34"/>
            </a:endParaRPr>
          </a:p>
        </p:txBody>
      </p:sp>
      <p:pic>
        <p:nvPicPr>
          <p:cNvPr id="56324" name="Picture 3" descr="E:\tnews_1405388076_929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2060575"/>
            <a:ext cx="4103687" cy="453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E:\ผูกเนคไท\1431483267-2f5b44316d51e3c6f60a13a121a5ec7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49425" y="2674938"/>
            <a:ext cx="5653088" cy="3451225"/>
          </a:xfrm>
          <a:noFill/>
        </p:spPr>
      </p:pic>
      <p:sp>
        <p:nvSpPr>
          <p:cNvPr id="573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C:\Users\Administrator.JMDBYW6VNP012US\Desktop\ม.นอร์ทกรุงเทพ\BS4_01_thum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9563" y="2674938"/>
            <a:ext cx="3451225" cy="3451225"/>
          </a:xfrm>
          <a:noFill/>
        </p:spPr>
      </p:pic>
      <p:sp>
        <p:nvSpPr>
          <p:cNvPr id="583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sp>
        <p:nvSpPr>
          <p:cNvPr id="5939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pic>
        <p:nvPicPr>
          <p:cNvPr id="59396" name="Picture 2" descr="C:\Users\Administrator.JMDBYW6VNP012US\Desktop\ม.นอร์ทกรุงเทพ\5570000006513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15888"/>
            <a:ext cx="6119813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620713"/>
            <a:ext cx="8229600" cy="55054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5400" b="1" smtClean="0">
                <a:solidFill>
                  <a:srgbClr val="0000CC"/>
                </a:solidFill>
                <a:cs typeface="Angsana New" pitchFamily="18" charset="-34"/>
              </a:rPr>
              <a:t> </a:t>
            </a:r>
            <a:endParaRPr lang="en-US" b="1" smtClean="0">
              <a:solidFill>
                <a:srgbClr val="0000CC"/>
              </a:solidFill>
              <a:cs typeface="Angsana New" pitchFamily="18" charset="-34"/>
            </a:endParaRPr>
          </a:p>
        </p:txBody>
      </p:sp>
      <p:pic>
        <p:nvPicPr>
          <p:cNvPr id="14339" name="Picture 6" descr="j0291984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8038" y="404813"/>
            <a:ext cx="2381250" cy="2520950"/>
          </a:xfrm>
        </p:spPr>
      </p:pic>
      <p:sp>
        <p:nvSpPr>
          <p:cNvPr id="14340" name="AutoShape 7"/>
          <p:cNvSpPr>
            <a:spLocks noChangeArrowheads="1"/>
          </p:cNvSpPr>
          <p:nvPr/>
        </p:nvSpPr>
        <p:spPr bwMode="auto">
          <a:xfrm>
            <a:off x="900113" y="3213100"/>
            <a:ext cx="7704137" cy="2952750"/>
          </a:xfrm>
          <a:prstGeom prst="wedgeRectCallout">
            <a:avLst>
              <a:gd name="adj1" fmla="val 875"/>
              <a:gd name="adj2" fmla="val -648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h-TH" sz="3200">
                <a:solidFill>
                  <a:srgbClr val="0000CC"/>
                </a:solidFill>
                <a:latin typeface="Angsana New" pitchFamily="18" charset="-34"/>
              </a:rPr>
              <a:t>พอสรุปความได้ว่า</a:t>
            </a:r>
            <a:r>
              <a:rPr lang="en-US" sz="3200">
                <a:solidFill>
                  <a:srgbClr val="0000CC"/>
                </a:solidFill>
                <a:latin typeface="Angsana New" pitchFamily="18" charset="-34"/>
              </a:rPr>
              <a:t>  </a:t>
            </a:r>
            <a:r>
              <a:rPr lang="th-TH" sz="3200">
                <a:solidFill>
                  <a:srgbClr val="0000CC"/>
                </a:solidFill>
                <a:latin typeface="Angsana New" pitchFamily="18" charset="-34"/>
              </a:rPr>
              <a:t>บุคลิกภาพคือ ลักษณะทุกสิ่งทุกอย่าง ทั้งภายนอกและภายใน</a:t>
            </a:r>
            <a:r>
              <a:rPr lang="en-US" sz="3200">
                <a:solidFill>
                  <a:srgbClr val="0000CC"/>
                </a:solidFill>
                <a:latin typeface="Angsana New" pitchFamily="18" charset="-34"/>
              </a:rPr>
              <a:t>  </a:t>
            </a:r>
            <a:r>
              <a:rPr lang="th-TH" sz="3200">
                <a:solidFill>
                  <a:srgbClr val="0000CC"/>
                </a:solidFill>
                <a:latin typeface="Angsana New" pitchFamily="18" charset="-34"/>
              </a:rPr>
              <a:t>ซึ่งรวมอยู่ในตัวบุคคลใดบุคคลหนึ่ง ทำให้บุคคลนั้นมีความแตกต่างไปจากบุคคลอื่น คุณลักษณะภายนอก เช่น รูปร่างหน้าตา ลักษณะการพูด กิริยา ท่าทาง ตลอดจนถึงการแต่งกาย เป็นต้น</a:t>
            </a:r>
            <a:r>
              <a:rPr lang="en-US" sz="3200">
                <a:solidFill>
                  <a:srgbClr val="0000CC"/>
                </a:solidFill>
                <a:latin typeface="Angsana New" pitchFamily="18" charset="-34"/>
              </a:rPr>
              <a:t>  </a:t>
            </a:r>
            <a:r>
              <a:rPr lang="th-TH" sz="3200">
                <a:solidFill>
                  <a:srgbClr val="0000CC"/>
                </a:solidFill>
                <a:latin typeface="Angsana New" pitchFamily="18" charset="-34"/>
              </a:rPr>
              <a:t>ส่วนบุคลิกภาพภายใน เช่น ค่านิยม ความสนใจ ความคิดริเริ่ม สร้างสรรค์ ความมั่นคงในอารมณ์ และอารมณ์ขัน</a:t>
            </a:r>
            <a:endParaRPr lang="en-US" sz="3200">
              <a:solidFill>
                <a:srgbClr val="0000CC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C:\Users\Administrator.JMDBYW6VNP012US\Desktop\ม.นอร์ทกรุงเทพ\Untitled-1_4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9563" y="2674938"/>
            <a:ext cx="3451225" cy="3451225"/>
          </a:xfrm>
          <a:noFill/>
        </p:spPr>
      </p:pic>
      <p:sp>
        <p:nvSpPr>
          <p:cNvPr id="6041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071688"/>
            <a:ext cx="7772400" cy="4060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600" b="1" smtClean="0">
                <a:solidFill>
                  <a:srgbClr val="150BDD"/>
                </a:solidFill>
                <a:latin typeface="Angsana New" pitchFamily="18" charset="-34"/>
                <a:cs typeface="Angsana New" pitchFamily="18" charset="-34"/>
              </a:rPr>
              <a:t>2 .</a:t>
            </a:r>
            <a:r>
              <a:rPr lang="th-TH" sz="3600" b="1" smtClean="0">
                <a:solidFill>
                  <a:srgbClr val="150BDD"/>
                </a:solidFill>
                <a:latin typeface="Angsana New" pitchFamily="18" charset="-34"/>
                <a:cs typeface="Angsana New" pitchFamily="18" charset="-34"/>
              </a:rPr>
              <a:t>ส   สะอาด</a:t>
            </a:r>
            <a:r>
              <a:rPr lang="th-TH" sz="3600" b="1" smtClean="0">
                <a:latin typeface="Angsana New" pitchFamily="18" charset="-34"/>
                <a:cs typeface="Angsana New" pitchFamily="18" charset="-34"/>
              </a:rPr>
              <a:t>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  ตั้งแต่เส้นผมจนถึงเล็บเท้าต้องได้รับ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  ความเอาใจใส่อยู่เสมอ ต้องสะอาดทั้งร่างกายและเครื่องแต่งกาย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	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ผม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เล็บ                              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 เสื้อผ้า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	 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-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กลิ่นปากและกลิ่นตัว</a:t>
            </a:r>
            <a:r>
              <a:rPr lang="en-US" sz="3600" smtClean="0">
                <a:latin typeface="Angsana New" pitchFamily="18" charset="-34"/>
                <a:cs typeface="Angsana New" pitchFamily="18" charset="-34"/>
              </a:rPr>
              <a:t>     -</a:t>
            </a: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 ถุงเท้า รองเท้า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mtClean="0"/>
              <a:t>   </a:t>
            </a:r>
          </a:p>
        </p:txBody>
      </p:sp>
      <p:sp>
        <p:nvSpPr>
          <p:cNvPr id="61443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D86726CE-1A68-418B-B64E-6968E480CF1F}" type="slidenum">
              <a:rPr lang="en-US" sz="1400" smtClean="0"/>
              <a:pPr eaLnBrk="1" hangingPunct="1"/>
              <a:t>51</a:t>
            </a:fld>
            <a:endParaRPr lang="th-TH" sz="1400" smtClean="0"/>
          </a:p>
        </p:txBody>
      </p:sp>
      <p:sp>
        <p:nvSpPr>
          <p:cNvPr id="614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smtClean="0">
                <a:latin typeface="Angsana New" pitchFamily="18" charset="-34"/>
                <a:cs typeface="Angsana New" pitchFamily="18" charset="-34"/>
              </a:rPr>
              <a:t>หลัก </a:t>
            </a:r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sz="4000" b="1" smtClean="0">
                <a:latin typeface="Angsana New" pitchFamily="18" charset="-34"/>
                <a:cs typeface="Angsana New" pitchFamily="18" charset="-34"/>
              </a:rPr>
              <a:t>ส</a:t>
            </a:r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. </a:t>
            </a:r>
            <a:r>
              <a:rPr lang="th-TH" sz="4000" b="1" smtClean="0">
                <a:latin typeface="Angsana New" pitchFamily="18" charset="-34"/>
                <a:cs typeface="Angsana New" pitchFamily="18" charset="-34"/>
              </a:rPr>
              <a:t>ในการแต่งกาย </a:t>
            </a:r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4000" b="1" smtClean="0">
                <a:latin typeface="Angsana New" pitchFamily="18" charset="-34"/>
                <a:cs typeface="Angsana New" pitchFamily="18" charset="-34"/>
              </a:rPr>
              <a:t>ต่อ </a:t>
            </a:r>
            <a:r>
              <a:rPr lang="en-US" sz="4000" b="1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4000" b="1" smtClean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Administrator.JMDBYW6VNP012US\Desktop\ม.นอร์ทกรุงเทพ\13544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98775" y="2674938"/>
            <a:ext cx="3354388" cy="3451225"/>
          </a:xfrm>
          <a:noFill/>
        </p:spPr>
      </p:pic>
      <p:sp>
        <p:nvSpPr>
          <p:cNvPr id="6246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017713"/>
            <a:ext cx="7772400" cy="436403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200" b="1" smtClean="0">
                <a:solidFill>
                  <a:srgbClr val="150BDD"/>
                </a:solidFill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sz="3200" b="1" smtClean="0">
                <a:solidFill>
                  <a:srgbClr val="150BDD"/>
                </a:solidFill>
                <a:latin typeface="Angsana New" pitchFamily="18" charset="-34"/>
                <a:cs typeface="Angsana New" pitchFamily="18" charset="-34"/>
              </a:rPr>
              <a:t>ส. สวยงาม</a:t>
            </a:r>
            <a:endParaRPr lang="th-TH" sz="3200" b="1" smtClean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  การแต่งกายที่สวยงาม ทำให้น่ามอง เป็นเสน่ห์อย่างหนึ่ง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  ต่อผู้พบเห็น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th-TH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 </a:t>
            </a:r>
            <a:r>
              <a:rPr lang="th-TH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-  สวยงามด้วยสีสันของเสื้อผ้า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  - </a:t>
            </a:r>
            <a:r>
              <a:rPr lang="th-TH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สวยงามด้วยแบบ หรือแพทเทิร์น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-</a:t>
            </a:r>
            <a:r>
              <a:rPr lang="th-TH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 สวยงามด้วยเครื่องประดับตกแต่งเล็กๆ น้อยๆ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  </a:t>
            </a:r>
            <a:r>
              <a:rPr lang="en-US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- </a:t>
            </a:r>
            <a:r>
              <a:rPr lang="th-TH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การเลือกเสื้อผ้าให้รับกับเรือนร่าง ไม่หลวม หรือคับเกินไป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mtClean="0">
                <a:solidFill>
                  <a:srgbClr val="0000CC"/>
                </a:solidFill>
              </a:rPr>
              <a:t>   </a:t>
            </a:r>
          </a:p>
        </p:txBody>
      </p:sp>
      <p:sp>
        <p:nvSpPr>
          <p:cNvPr id="63491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EA4C62C9-CC5F-4105-99B8-E69DB14DD458}" type="slidenum">
              <a:rPr lang="en-US" sz="1400" smtClean="0"/>
              <a:pPr eaLnBrk="1" hangingPunct="1"/>
              <a:t>53</a:t>
            </a:fld>
            <a:endParaRPr lang="th-TH" sz="1400" smtClean="0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3600" b="1" smtClean="0">
                <a:latin typeface="Angsana New" pitchFamily="18" charset="-34"/>
                <a:cs typeface="Angsana New" pitchFamily="18" charset="-34"/>
              </a:rPr>
              <a:t>หลัก </a:t>
            </a: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3</a:t>
            </a:r>
            <a:r>
              <a:rPr lang="th-TH" sz="3600" b="1" smtClean="0">
                <a:latin typeface="Angsana New" pitchFamily="18" charset="-34"/>
                <a:cs typeface="Angsana New" pitchFamily="18" charset="-34"/>
              </a:rPr>
              <a:t> ส</a:t>
            </a: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600" b="1" smtClean="0">
                <a:latin typeface="Angsana New" pitchFamily="18" charset="-34"/>
                <a:cs typeface="Angsana New" pitchFamily="18" charset="-34"/>
              </a:rPr>
              <a:t> ในการแต่งกาย </a:t>
            </a: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( </a:t>
            </a:r>
            <a:r>
              <a:rPr lang="th-TH" sz="3600" b="1" smtClean="0">
                <a:latin typeface="Angsana New" pitchFamily="18" charset="-34"/>
                <a:cs typeface="Angsana New" pitchFamily="18" charset="-34"/>
              </a:rPr>
              <a:t>ต่อ </a:t>
            </a:r>
            <a:r>
              <a:rPr lang="en-US" sz="3600" b="1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3600" b="1" smtClean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63493" name="Picture 2" descr="C:\Documents and Settings\TRUEFASTER\My Documents\My Pictures\pimporndegre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2857500"/>
            <a:ext cx="1857375" cy="269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3" descr="C:\Users\Administrator.JMDBYW6VNP012US\Pictures\BBhvtLd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90763" y="2674938"/>
            <a:ext cx="4570412" cy="3451225"/>
          </a:xfrm>
          <a:noFill/>
        </p:spPr>
      </p:pic>
      <p:sp>
        <p:nvSpPr>
          <p:cNvPr id="6451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sp>
        <p:nvSpPr>
          <p:cNvPr id="655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pic>
        <p:nvPicPr>
          <p:cNvPr id="65540" name="Picture 2" descr="C:\Users\Administrator.JMDBYW6VNP012US\Desktop\ม.นอร์ทกรุงเทพ\casualplus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01813"/>
            <a:ext cx="8424863" cy="44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sp>
        <p:nvSpPr>
          <p:cNvPr id="6656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 </a:t>
            </a:r>
            <a:r>
              <a:rPr lang="th-TH" b="1" smtClean="0"/>
              <a:t>ชุดสำหรับสาวอวบ หรืออ้วน</a:t>
            </a:r>
            <a:endParaRPr lang="en-US" b="1" smtClean="0">
              <a:cs typeface="KodchiangUPC" pitchFamily="18" charset="-34"/>
            </a:endParaRPr>
          </a:p>
        </p:txBody>
      </p:sp>
      <p:pic>
        <p:nvPicPr>
          <p:cNvPr id="66564" name="Picture 2" descr="C:\Users\Administrator.JMDBYW6VNP012US\Desktop\ม.นอร์ทกรุงเทพ\official-plu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63" y="1916113"/>
            <a:ext cx="892968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:\Users\Administrator.JMDBYW6VNP012US\Desktop\ม.นอร์ทกรุงเทพ\partyworki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74913" y="3114675"/>
            <a:ext cx="4200525" cy="2571750"/>
          </a:xfrm>
          <a:noFill/>
        </p:spPr>
      </p:pic>
      <p:sp>
        <p:nvSpPr>
          <p:cNvPr id="675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5" descr="simg_t_t462653dibai212117_120269_smjpg110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2428875"/>
            <a:ext cx="2016125" cy="1081088"/>
          </a:xfrm>
          <a:noFill/>
        </p:spPr>
      </p:pic>
      <p:sp>
        <p:nvSpPr>
          <p:cNvPr id="68611" name="ตัวยึดหมายเลขภาพนิ่ง 9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4705EB45-21A0-4AED-A0D9-497645AAE6F1}" type="slidenum">
              <a:rPr lang="en-US" sz="1400" smtClean="0"/>
              <a:pPr eaLnBrk="1" hangingPunct="1"/>
              <a:t>58</a:t>
            </a:fld>
            <a:endParaRPr lang="th-TH" sz="1400" smtClean="0"/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smtClean="0"/>
              <a:t>รองเท้าใส่ทำงาน</a:t>
            </a:r>
          </a:p>
        </p:txBody>
      </p:sp>
      <p:sp>
        <p:nvSpPr>
          <p:cNvPr id="68613" name="Rectangle 3"/>
          <p:cNvSpPr>
            <a:spLocks noChangeArrowheads="1"/>
          </p:cNvSpPr>
          <p:nvPr/>
        </p:nvSpPr>
        <p:spPr bwMode="auto">
          <a:xfrm>
            <a:off x="1371600" y="200025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endParaRPr lang="en-US" sz="3200"/>
          </a:p>
        </p:txBody>
      </p:sp>
      <p:pic>
        <p:nvPicPr>
          <p:cNvPr id="68614" name="Picture 6" descr="_544998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437063"/>
            <a:ext cx="2095500" cy="191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292600"/>
            <a:ext cx="2165350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6" name="Picture 6" descr="simg_t_tjrefapalowheyhst59855102874811_1934_15104037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2571750"/>
            <a:ext cx="1728787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7" name="Picture 7" descr="simg_t_t845n223832313962djpg1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8" y="3903663"/>
            <a:ext cx="2571750" cy="295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8" name="Picture 11" descr="C:\Users\Administrator.JMDBYW6VNP012US\Desktop\imagesCAW7WGA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541588"/>
            <a:ext cx="2232025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ไม่เหมาะที่จะใส่ในที่ทำงาน </a:t>
            </a:r>
          </a:p>
        </p:txBody>
      </p:sp>
      <p:sp>
        <p:nvSpPr>
          <p:cNvPr id="69635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8FB41500-7100-4A46-BCE7-FE9410E734BB}" type="slidenum">
              <a:rPr lang="en-US" sz="1400" smtClean="0"/>
              <a:pPr eaLnBrk="1" hangingPunct="1"/>
              <a:t>59</a:t>
            </a:fld>
            <a:endParaRPr lang="th-TH" sz="1400" smtClean="0"/>
          </a:p>
        </p:txBody>
      </p:sp>
      <p:sp>
        <p:nvSpPr>
          <p:cNvPr id="696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smtClean="0"/>
              <a:t>รองเท้าลำลอง /แตะ</a:t>
            </a:r>
          </a:p>
        </p:txBody>
      </p:sp>
      <p:sp>
        <p:nvSpPr>
          <p:cNvPr id="69637" name="Rectangle 4"/>
          <p:cNvSpPr>
            <a:spLocks noChangeArrowheads="1"/>
          </p:cNvSpPr>
          <p:nvPr/>
        </p:nvSpPr>
        <p:spPr bwMode="auto">
          <a:xfrm>
            <a:off x="1187450" y="198913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</a:pPr>
            <a:endParaRPr lang="en-US" sz="3200"/>
          </a:p>
        </p:txBody>
      </p:sp>
      <p:pic>
        <p:nvPicPr>
          <p:cNvPr id="69638" name="Picture 5" descr="20051007-000273203849792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571750"/>
            <a:ext cx="2357437" cy="3160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6" descr="simg_t_t12339wwdns1004_7878psdfpxcell200cvtjpeg1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2500313"/>
            <a:ext cx="1944688" cy="103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0" name="Picture 3" descr="Snapshot-401Clr-Clrsm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4000500"/>
            <a:ext cx="2008188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 descr="j030295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00338" y="1341438"/>
            <a:ext cx="3236912" cy="4535487"/>
          </a:xfrm>
        </p:spPr>
      </p:pic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5400" b="1" smtClean="0">
                <a:solidFill>
                  <a:srgbClr val="0000CC"/>
                </a:solidFill>
                <a:cs typeface="Angsana New" pitchFamily="18" charset="-34"/>
              </a:rPr>
              <a:t>ประเภทของบุคลิกภาพ</a:t>
            </a:r>
          </a:p>
        </p:txBody>
      </p:sp>
      <p:sp>
        <p:nvSpPr>
          <p:cNvPr id="15364" name="AutoShape 7"/>
          <p:cNvSpPr>
            <a:spLocks noChangeArrowheads="1"/>
          </p:cNvSpPr>
          <p:nvPr/>
        </p:nvSpPr>
        <p:spPr bwMode="auto">
          <a:xfrm>
            <a:off x="5219700" y="1052513"/>
            <a:ext cx="3924300" cy="2663825"/>
          </a:xfrm>
          <a:prstGeom prst="cloudCallout">
            <a:avLst>
              <a:gd name="adj1" fmla="val -57727"/>
              <a:gd name="adj2" fmla="val 40523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th-TH" sz="4400">
                <a:solidFill>
                  <a:srgbClr val="0000CC"/>
                </a:solidFill>
              </a:rPr>
              <a:t>บุคลิกภายนอก</a:t>
            </a:r>
            <a:r>
              <a:rPr lang="th-TH" sz="3200">
                <a:solidFill>
                  <a:srgbClr val="0000CC"/>
                </a:solidFill>
              </a:rPr>
              <a:t>(</a:t>
            </a:r>
            <a:r>
              <a:rPr lang="en-US" sz="3200">
                <a:solidFill>
                  <a:srgbClr val="0000CC"/>
                </a:solidFill>
              </a:rPr>
              <a:t>External Personality</a:t>
            </a:r>
            <a:r>
              <a:rPr lang="th-TH" sz="3200">
                <a:solidFill>
                  <a:srgbClr val="0000CC"/>
                </a:solidFill>
              </a:rPr>
              <a:t>)</a:t>
            </a:r>
            <a:endParaRPr lang="en-US" sz="3200">
              <a:solidFill>
                <a:srgbClr val="0000CC"/>
              </a:solidFill>
            </a:endParaRPr>
          </a:p>
        </p:txBody>
      </p:sp>
      <p:sp>
        <p:nvSpPr>
          <p:cNvPr id="15365" name="AutoShape 10"/>
          <p:cNvSpPr>
            <a:spLocks noChangeArrowheads="1"/>
          </p:cNvSpPr>
          <p:nvPr/>
        </p:nvSpPr>
        <p:spPr bwMode="auto">
          <a:xfrm rot="-495214">
            <a:off x="0" y="3357563"/>
            <a:ext cx="3959225" cy="2446337"/>
          </a:xfrm>
          <a:prstGeom prst="wedgeEllipseCallout">
            <a:avLst>
              <a:gd name="adj1" fmla="val 59032"/>
              <a:gd name="adj2" fmla="val -42486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4400">
                <a:solidFill>
                  <a:srgbClr val="0000CC"/>
                </a:solidFill>
              </a:rPr>
              <a:t>บุคลิกภาพภายใน</a:t>
            </a:r>
            <a:r>
              <a:rPr lang="th-TH" sz="3200">
                <a:solidFill>
                  <a:srgbClr val="0000CC"/>
                </a:solidFill>
              </a:rPr>
              <a:t>(</a:t>
            </a:r>
            <a:r>
              <a:rPr lang="en-US" sz="3200">
                <a:solidFill>
                  <a:srgbClr val="0000CC"/>
                </a:solidFill>
              </a:rPr>
              <a:t>Internal Personality</a:t>
            </a:r>
            <a:r>
              <a:rPr lang="th-TH" sz="3200">
                <a:solidFill>
                  <a:srgbClr val="0000CC"/>
                </a:solidFill>
              </a:rPr>
              <a:t>)</a:t>
            </a:r>
            <a:endParaRPr lang="en-US" sz="320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F:\แบบเสื้อผ้า\สูทชาย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1143000"/>
            <a:ext cx="4429125" cy="5715000"/>
          </a:xfrm>
          <a:noFill/>
        </p:spPr>
      </p:pic>
      <p:sp>
        <p:nvSpPr>
          <p:cNvPr id="70659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9DBC39C3-48CF-422C-83DD-D02BCFC33F47}" type="slidenum">
              <a:rPr lang="en-US" sz="1400" smtClean="0"/>
              <a:pPr eaLnBrk="1" hangingPunct="1"/>
              <a:t>60</a:t>
            </a:fld>
            <a:endParaRPr lang="th-TH" sz="1400" smtClean="0"/>
          </a:p>
        </p:txBody>
      </p:sp>
      <p:sp>
        <p:nvSpPr>
          <p:cNvPr id="70660" name="ชื่อเรื่อง 1"/>
          <p:cNvSpPr>
            <a:spLocks noGrp="1"/>
          </p:cNvSpPr>
          <p:nvPr>
            <p:ph type="title"/>
          </p:nvPr>
        </p:nvSpPr>
        <p:spPr>
          <a:xfrm>
            <a:off x="2143125" y="0"/>
            <a:ext cx="6800850" cy="1071563"/>
          </a:xfrm>
        </p:spPr>
        <p:txBody>
          <a:bodyPr/>
          <a:lstStyle/>
          <a:p>
            <a:pPr eaLnBrk="1" hangingPunct="1"/>
            <a:r>
              <a:rPr lang="th-TH" b="1" smtClean="0"/>
              <a:t>การแต่งตัวของสุภาพบุรุษ</a:t>
            </a:r>
            <a:endParaRPr lang="th-TH" smtClean="0"/>
          </a:p>
        </p:txBody>
      </p:sp>
      <p:pic>
        <p:nvPicPr>
          <p:cNvPr id="70661" name="Picture 3" descr="F:\แบบเสื้อผ้า\me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071813"/>
            <a:ext cx="2786063" cy="3071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Administrator.JMDBYW6VNP012US\Pictures\1NewsPic6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74888" y="2674938"/>
            <a:ext cx="4602162" cy="3451225"/>
          </a:xfrm>
          <a:noFill/>
        </p:spPr>
      </p:pic>
      <p:sp>
        <p:nvSpPr>
          <p:cNvPr id="7168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Administrator.JMDBYW6VNP012US\Pictures\10675594_10152857464444654_2250958947510276997_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75013" y="2674938"/>
            <a:ext cx="2601912" cy="3451225"/>
          </a:xfrm>
          <a:noFill/>
        </p:spPr>
      </p:pic>
      <p:sp>
        <p:nvSpPr>
          <p:cNvPr id="7270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eaLnBrk="1" hangingPunct="1"/>
            <a:endParaRPr lang="en-US" smtClean="0">
              <a:cs typeface="KodchiangUPC" pitchFamily="18" charset="-34"/>
            </a:endParaRPr>
          </a:p>
        </p:txBody>
      </p:sp>
      <p:sp>
        <p:nvSpPr>
          <p:cNvPr id="737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pic>
        <p:nvPicPr>
          <p:cNvPr id="73732" name="Picture 2" descr="C:\Users\Administrator.JMDBYW6VNP012US\Desktop\ม.นอร์ทกรุงเทพ\man-fashion3-202x30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188913"/>
            <a:ext cx="626427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Administrator.JMDBYW6VNP012US\Desktop\NjpUs24nCQKx5e1DHZUP57plqt75zdfJDLHqvTbPNB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5963" y="2674938"/>
            <a:ext cx="5180012" cy="3451225"/>
          </a:xfrm>
          <a:noFill/>
        </p:spPr>
      </p:pic>
      <p:sp>
        <p:nvSpPr>
          <p:cNvPr id="7475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Administrator.JMDBYW6VNP012US\Desktop\ม.นอร์ทกรุงเทพ\untitled.bmp่.bmp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1844675"/>
            <a:ext cx="7200900" cy="4248150"/>
          </a:xfrm>
          <a:noFill/>
        </p:spPr>
      </p:pic>
      <p:sp>
        <p:nvSpPr>
          <p:cNvPr id="7577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KodchiangUPC" pitchFamily="18" charset="-34"/>
              </a:rPr>
              <a:t>  </a:t>
            </a:r>
            <a:r>
              <a:rPr lang="th-TH" b="1" smtClean="0"/>
              <a:t>เครื่องประกอบการแต่งกาย</a:t>
            </a:r>
            <a:endParaRPr lang="en-US" b="1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7" descr="dress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2500313"/>
            <a:ext cx="3357562" cy="3657600"/>
          </a:xfrm>
          <a:noFill/>
        </p:spPr>
      </p:pic>
      <p:sp>
        <p:nvSpPr>
          <p:cNvPr id="76803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C8E53360-9BDD-4D16-B83A-0B678746327E}" type="slidenum">
              <a:rPr lang="en-US" sz="1400" smtClean="0"/>
              <a:pPr eaLnBrk="1" hangingPunct="1"/>
              <a:t>66</a:t>
            </a:fld>
            <a:endParaRPr lang="th-TH" sz="1400" smtClean="0"/>
          </a:p>
        </p:txBody>
      </p:sp>
      <p:sp>
        <p:nvSpPr>
          <p:cNvPr id="76804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pic>
        <p:nvPicPr>
          <p:cNvPr id="76805" name="Picture 7" descr="F:\แบบเสื้อผ้า\ชาย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2071688"/>
            <a:ext cx="3206750" cy="421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F:\แบบเสื้อผ้า\รวมชาย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484313"/>
            <a:ext cx="6769100" cy="4641850"/>
          </a:xfrm>
          <a:noFill/>
        </p:spPr>
      </p:pic>
      <p:sp>
        <p:nvSpPr>
          <p:cNvPr id="77827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D62CD090-6D25-49A0-A894-AD37B7D435E3}" type="slidenum">
              <a:rPr lang="en-US" sz="1400" smtClean="0"/>
              <a:pPr eaLnBrk="1" hangingPunct="1"/>
              <a:t>67</a:t>
            </a:fld>
            <a:endParaRPr lang="th-TH" sz="1400" smtClean="0"/>
          </a:p>
        </p:txBody>
      </p:sp>
      <p:sp>
        <p:nvSpPr>
          <p:cNvPr id="77828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 </a:t>
            </a:r>
            <a:r>
              <a:rPr lang="th-TH" b="1" smtClean="0">
                <a:solidFill>
                  <a:srgbClr val="0000CC"/>
                </a:solidFill>
              </a:rPr>
              <a:t>ชุดลำลอง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sp>
        <p:nvSpPr>
          <p:cNvPr id="78851" name="ตัวยึดหมายเลขภาพนิ่ง 7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DF30B7C6-B41D-421F-9979-FD2DDF6E374F}" type="slidenum">
              <a:rPr lang="en-US" sz="1400" smtClean="0"/>
              <a:pPr eaLnBrk="1" hangingPunct="1"/>
              <a:t>68</a:t>
            </a:fld>
            <a:endParaRPr lang="th-TH" sz="1400" smtClean="0"/>
          </a:p>
        </p:txBody>
      </p:sp>
      <p:sp>
        <p:nvSpPr>
          <p:cNvPr id="788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solidFill>
                  <a:srgbClr val="0000CC"/>
                </a:solidFill>
              </a:rPr>
              <a:t>  รองเท้าใส่ทำงานของสุภาพบุรุษ</a:t>
            </a:r>
          </a:p>
        </p:txBody>
      </p:sp>
      <p:pic>
        <p:nvPicPr>
          <p:cNvPr id="78853" name="Picture 4" descr="simg_t_t20029687182002968718jpg1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875" y="4929188"/>
            <a:ext cx="2214563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4" name="Picture 5" descr="simg_t_t20029819562002981956jpg1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357438"/>
            <a:ext cx="2254250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5" name="Picture 6" descr="simg_t_tuga00127uga00127jpg1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5000625"/>
            <a:ext cx="2297113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6" name="Picture 7" descr="simg_t_t845n223832313962djpg1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2143125"/>
            <a:ext cx="3643313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2" descr="C:\Users\Administrator.JMDBYW6VNP012US\Desktop\ม.นอร์ทกรุงเทพ\55700000065130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19263" y="2733675"/>
            <a:ext cx="5715000" cy="3333750"/>
          </a:xfrm>
          <a:noFill/>
        </p:spPr>
      </p:pic>
      <p:sp>
        <p:nvSpPr>
          <p:cNvPr id="7987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 </a:t>
            </a:r>
            <a:r>
              <a:rPr lang="th-TH" b="1" smtClean="0"/>
              <a:t>การใช้น้ำหอม โคโลญ </a:t>
            </a:r>
            <a:endParaRPr lang="en-US" b="1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6" descr="001145]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2924175"/>
            <a:ext cx="2687637" cy="2774950"/>
          </a:xfrm>
        </p:spPr>
      </p:pic>
      <p:sp>
        <p:nvSpPr>
          <p:cNvPr id="16387" name="AutoShape 7"/>
          <p:cNvSpPr>
            <a:spLocks noChangeArrowheads="1"/>
          </p:cNvSpPr>
          <p:nvPr/>
        </p:nvSpPr>
        <p:spPr bwMode="auto">
          <a:xfrm>
            <a:off x="3132138" y="476250"/>
            <a:ext cx="4895850" cy="5040313"/>
          </a:xfrm>
          <a:prstGeom prst="wedgeRoundRectCallout">
            <a:avLst>
              <a:gd name="adj1" fmla="val -62384"/>
              <a:gd name="adj2" fmla="val 21750"/>
              <a:gd name="adj3" fmla="val 16667"/>
            </a:avLst>
          </a:prstGeom>
          <a:noFill/>
          <a:ln w="57150" cmpd="thickThin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h-TH" sz="3600">
                <a:solidFill>
                  <a:srgbClr val="000099"/>
                </a:solidFill>
              </a:rPr>
              <a:t>บุคลิกภาพภายนอก  หมายถึง บุคลิกภาพที่สามารถสังเกตเห็นหรือสัมผัสได้ด้วยประสาทสัมผัสทั้ง 5 คือ ตา หู จมูก ลิ้น และกาย สามารถปรับปรุงเปลี่ยนแปลงได้โดยการฝึก เลียนแบบและสามารถวัดผลได้ทันที สำคัญที่สุดคือ บุคลิกภาพทางกาย และวาจา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 descr="C:\Users\Administrator.JMDBYW6VNP012US\Desktop\3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388" y="188913"/>
            <a:ext cx="4392612" cy="6480175"/>
          </a:xfrm>
          <a:noFill/>
        </p:spPr>
      </p:pic>
      <p:sp>
        <p:nvSpPr>
          <p:cNvPr id="808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  <p:pic>
        <p:nvPicPr>
          <p:cNvPr id="80900" name="Picture 4" descr="C:\Users\Administrator.JMDBYW6VNP012US\Desktop\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88913"/>
            <a:ext cx="3960813" cy="648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 descr="C:\Users\Administrator.JMDBYW6VNP012US\Desktop\3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79613" y="1052513"/>
            <a:ext cx="4679950" cy="5073650"/>
          </a:xfrm>
          <a:noFill/>
        </p:spPr>
      </p:pic>
      <p:sp>
        <p:nvSpPr>
          <p:cNvPr id="819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 descr="C:\Users\Administrator.JMDBYW6VNP012US\Desktop\36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4763"/>
            <a:ext cx="5688012" cy="6858000"/>
          </a:xfrm>
          <a:noFill/>
        </p:spPr>
      </p:pic>
      <p:sp>
        <p:nvSpPr>
          <p:cNvPr id="8294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 noChangeArrowheads="1"/>
          </p:cNvSpPr>
          <p:nvPr>
            <p:ph idx="1"/>
          </p:nvPr>
        </p:nvSpPr>
        <p:spPr>
          <a:xfrm>
            <a:off x="2268538" y="1857375"/>
            <a:ext cx="5837237" cy="4462463"/>
          </a:xfrm>
        </p:spPr>
        <p:txBody>
          <a:bodyPr/>
          <a:lstStyle/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การไหว้  การทักทาย  การแนะนำตัว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มารยาทในการประชุม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มารยาทในการส่ง 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E-mail</a:t>
            </a:r>
            <a:endParaRPr lang="th-TH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มารยาทในการใช้โทรศัพท์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การยืน การเดิน การนั่ง กับผู้ใหญ่</a:t>
            </a:r>
            <a:endParaRPr lang="en-US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การใช้ห้องน้ำ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การเยี่ยมไข้</a:t>
            </a:r>
          </a:p>
          <a:p>
            <a:pPr eaLnBrk="1" hangingPunct="1"/>
            <a:endParaRPr lang="th-TH" smtClean="0"/>
          </a:p>
        </p:txBody>
      </p:sp>
      <p:sp>
        <p:nvSpPr>
          <p:cNvPr id="83971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643C0F59-FA4E-4558-869B-5B0EAD3167EE}" type="slidenum">
              <a:rPr lang="en-US" sz="1400" smtClean="0"/>
              <a:pPr eaLnBrk="1" hangingPunct="1"/>
              <a:t>73</a:t>
            </a:fld>
            <a:endParaRPr lang="th-TH" sz="1400" smtClean="0"/>
          </a:p>
        </p:txBody>
      </p:sp>
      <p:sp>
        <p:nvSpPr>
          <p:cNvPr id="83972" name="Rectangle 2"/>
          <p:cNvSpPr>
            <a:spLocks noGrp="1" noChangeArrowheads="1"/>
          </p:cNvSpPr>
          <p:nvPr>
            <p:ph type="title"/>
          </p:nvPr>
        </p:nvSpPr>
        <p:spPr>
          <a:xfrm>
            <a:off x="1584325" y="215900"/>
            <a:ext cx="5832475" cy="1441450"/>
          </a:xfrm>
        </p:spPr>
        <p:txBody>
          <a:bodyPr/>
          <a:lstStyle/>
          <a:p>
            <a:pPr eaLnBrk="1" hangingPunct="1"/>
            <a:r>
              <a:rPr lang="th-TH" b="1" smtClean="0"/>
              <a:t>มารยาททางสังคม</a:t>
            </a:r>
          </a:p>
        </p:txBody>
      </p:sp>
      <p:pic>
        <p:nvPicPr>
          <p:cNvPr id="83973" name="Picture 5" descr="C:\Documents and Settings\TRUEFASTER\My Documents\My Pictures\นักขาย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643438"/>
            <a:ext cx="19050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idx="1"/>
          </p:nvPr>
        </p:nvSpPr>
        <p:spPr>
          <a:xfrm>
            <a:off x="1182688" y="2214563"/>
            <a:ext cx="7772400" cy="39179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th-TH" sz="3600" b="1" smtClean="0">
                <a:solidFill>
                  <a:srgbClr val="FF00FF"/>
                </a:solidFill>
              </a:rPr>
              <a:t>การแนะนำให้ผู้อื่นรู้จักกัน</a:t>
            </a:r>
            <a:endParaRPr lang="th-TH" sz="3600" smtClean="0"/>
          </a:p>
          <a:p>
            <a:pPr eaLnBrk="1" hangingPunct="1">
              <a:buFont typeface="Wingdings" pitchFamily="2" charset="2"/>
              <a:buNone/>
            </a:pPr>
            <a:r>
              <a:rPr lang="th-TH" sz="3600" smtClean="0"/>
              <a:t>-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ระหว่างหญิงกับชาย ให้แนะนำฝ่ายหญิงก่อน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-ระหว่างผู้เยาว์กับผู้ใหญ่ ให้แนะนำผู้ใหญ่ก่อน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-หากอาวุโสเสมอกันให้แนะนำผู้หญิงก่อน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-หากตำแหน่งการงานต่างกัน ให้แนะนำผู้ที่มีตำแหน่งสูงกว่าก่อน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-ระหว่างคนโสดกับคนมีครอบครัว ให้แนะนำคนมีครอบครัวก่อน</a:t>
            </a:r>
          </a:p>
          <a:p>
            <a:pPr eaLnBrk="1" hangingPunct="1"/>
            <a:endParaRPr lang="th-TH" smtClean="0"/>
          </a:p>
          <a:p>
            <a:pPr eaLnBrk="1" hangingPunct="1"/>
            <a:endParaRPr lang="th-TH" smtClean="0"/>
          </a:p>
        </p:txBody>
      </p:sp>
      <p:sp>
        <p:nvSpPr>
          <p:cNvPr id="84995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1D878993-F172-463D-9E6C-01680ECD4F19}" type="slidenum">
              <a:rPr lang="en-US" sz="1400" smtClean="0"/>
              <a:pPr eaLnBrk="1" hangingPunct="1"/>
              <a:t>74</a:t>
            </a:fld>
            <a:endParaRPr lang="th-TH" sz="1400" smtClean="0"/>
          </a:p>
        </p:txBody>
      </p:sp>
      <p:sp>
        <p:nvSpPr>
          <p:cNvPr id="849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solidFill>
                  <a:srgbClr val="0000CC"/>
                </a:solidFill>
              </a:rPr>
              <a:t>การทักทายและการแนะนำตัวในโอกาสต่างๆ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2133600"/>
            <a:ext cx="7772400" cy="4216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h-TH" sz="2800" smtClean="0"/>
              <a:t>“ คุณไอรินครับ ผมขออณุญาตแนะนำคุณสมชาย เจริญกิจ คุณสมชายชอบการวาดรูปมากครับ ”</a:t>
            </a:r>
          </a:p>
          <a:p>
            <a:pPr eaLnBrk="1" hangingPunct="1">
              <a:lnSpc>
                <a:spcPct val="90000"/>
              </a:lnSpc>
            </a:pPr>
            <a:r>
              <a:rPr lang="th-TH" sz="2800" smtClean="0"/>
              <a:t>“คุณสมชายครับ นี่คุณไอริน เจ้าของอาร์ต แกลอรี่ ”</a:t>
            </a:r>
          </a:p>
          <a:p>
            <a:pPr eaLnBrk="1" hangingPunct="1">
              <a:lnSpc>
                <a:spcPct val="90000"/>
              </a:lnSpc>
            </a:pPr>
            <a:endParaRPr lang="th-TH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th-TH" sz="2800" smtClean="0"/>
          </a:p>
          <a:p>
            <a:pPr eaLnBrk="1" hangingPunct="1">
              <a:lnSpc>
                <a:spcPct val="90000"/>
              </a:lnSpc>
            </a:pPr>
            <a:r>
              <a:rPr lang="th-TH" sz="2800" smtClean="0">
                <a:solidFill>
                  <a:srgbClr val="0000CC"/>
                </a:solidFill>
              </a:rPr>
              <a:t>“ ท่านผู้อำนวยการครับ ผมขออณุญาตแนะนำ คุณ นันทวดี ครู คศ ๑ สาขางานการบัญชี</a:t>
            </a:r>
            <a:r>
              <a:rPr lang="th-TH" sz="2800" smtClean="0"/>
              <a:t> </a:t>
            </a:r>
            <a:r>
              <a:rPr lang="th-TH" sz="2800" smtClean="0">
                <a:solidFill>
                  <a:srgbClr val="0000CC"/>
                </a:solidFill>
              </a:rPr>
              <a:t>คนใหม่ของเราครับ ”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2800" smtClean="0">
                <a:solidFill>
                  <a:srgbClr val="0000CC"/>
                </a:solidFill>
              </a:rPr>
              <a:t>  “ คุณนันทวดี ครับ นี่คุณนัดดา  จำนงมั่น  ท่านผู้อำนวยการของเราครับ ”</a:t>
            </a:r>
          </a:p>
          <a:p>
            <a:pPr eaLnBrk="1" hangingPunct="1">
              <a:lnSpc>
                <a:spcPct val="90000"/>
              </a:lnSpc>
            </a:pPr>
            <a:endParaRPr lang="th-TH" sz="2800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th-TH" sz="2800" smtClean="0">
              <a:solidFill>
                <a:srgbClr val="0000CC"/>
              </a:solidFill>
            </a:endParaRPr>
          </a:p>
        </p:txBody>
      </p:sp>
      <p:sp>
        <p:nvSpPr>
          <p:cNvPr id="86019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B5265AC8-5A21-45E0-8F94-D1C8EA27DD16}" type="slidenum">
              <a:rPr lang="en-US" sz="1400" smtClean="0"/>
              <a:pPr eaLnBrk="1" hangingPunct="1"/>
              <a:t>75</a:t>
            </a:fld>
            <a:endParaRPr lang="th-TH" sz="1400" smtClean="0"/>
          </a:p>
        </p:txBody>
      </p:sp>
      <p:sp>
        <p:nvSpPr>
          <p:cNvPr id="86020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198562"/>
          </a:xfrm>
        </p:spPr>
        <p:txBody>
          <a:bodyPr/>
          <a:lstStyle/>
          <a:p>
            <a:pPr eaLnBrk="1" hangingPunct="1"/>
            <a:r>
              <a:rPr lang="th-TH" b="1" smtClean="0"/>
              <a:t>           มารยาทในการแนะนำให้รู้จักกัน</a:t>
            </a:r>
            <a:endParaRPr lang="en-US" b="1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C:\Documents and Settings\TRUEFASTER\My Documents\My Pictures\สื่อสาร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98813" y="3571875"/>
            <a:ext cx="2752725" cy="1657350"/>
          </a:xfrm>
          <a:noFill/>
        </p:spPr>
      </p:pic>
      <p:sp>
        <p:nvSpPr>
          <p:cNvPr id="87043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A13F9662-24CB-4315-AC54-41CC0A16106D}" type="slidenum">
              <a:rPr lang="en-US" sz="1400" smtClean="0"/>
              <a:pPr eaLnBrk="1" hangingPunct="1"/>
              <a:t>76</a:t>
            </a:fld>
            <a:endParaRPr lang="th-TH" sz="1400" smtClean="0"/>
          </a:p>
        </p:txBody>
      </p:sp>
      <p:sp>
        <p:nvSpPr>
          <p:cNvPr id="87044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4000" b="1" smtClean="0"/>
              <a:t>มารยาทในการประชุม</a:t>
            </a:r>
          </a:p>
        </p:txBody>
      </p:sp>
      <p:pic>
        <p:nvPicPr>
          <p:cNvPr id="87045" name="Picture 3" descr="C:\Documents and Settings\TRUEFASTER\My Documents\My Pictures\เสริมความรู้.bm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2857500"/>
            <a:ext cx="3571875" cy="278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3"/>
          <p:cNvSpPr>
            <a:spLocks noGrp="1" noChangeArrowheads="1"/>
          </p:cNvSpPr>
          <p:nvPr>
            <p:ph idx="1"/>
          </p:nvPr>
        </p:nvSpPr>
        <p:spPr>
          <a:xfrm>
            <a:off x="971550" y="2276475"/>
            <a:ext cx="7772400" cy="4114800"/>
          </a:xfrm>
        </p:spPr>
        <p:txBody>
          <a:bodyPr/>
          <a:lstStyle/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แต่งกายให้เรียบร้อยเป็นการเคารพ และให้เกียรติการประชุม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ไปถึงก่อนเวลาเล็กน้อย (ลงทะเบียน  ทักทายสมาชิก)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ในที่ประชุมต้องสำรวม ตั้งใจฟัง 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เมื่อต้องการแสดงความคิดเห็น ควรยกมือขึ้น พูดเมื่ออนุญาต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การพูดต้องใช้คำพูดที่สุภาพ กระชับ ได้ใจความ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ควรปิดเสียงเครื่องมือสื่อสารทุกชนิด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ควรเปิดเป็นระบบสั่นแทน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)</a:t>
            </a:r>
            <a:endParaRPr lang="th-TH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endParaRPr lang="th-TH" smtClean="0"/>
          </a:p>
        </p:txBody>
      </p:sp>
      <p:sp>
        <p:nvSpPr>
          <p:cNvPr id="88067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4FAB73F4-3466-48ED-A4B7-69DB88F91F36}" type="slidenum">
              <a:rPr lang="en-US" sz="1400" smtClean="0"/>
              <a:pPr eaLnBrk="1" hangingPunct="1"/>
              <a:t>77</a:t>
            </a:fld>
            <a:endParaRPr lang="th-TH" sz="1400" smtClean="0"/>
          </a:p>
        </p:txBody>
      </p:sp>
      <p:sp>
        <p:nvSpPr>
          <p:cNvPr id="88068" name="Rectangle 2"/>
          <p:cNvSpPr>
            <a:spLocks noGrp="1" noChangeArrowheads="1"/>
          </p:cNvSpPr>
          <p:nvPr>
            <p:ph type="title"/>
          </p:nvPr>
        </p:nvSpPr>
        <p:spPr>
          <a:xfrm>
            <a:off x="1476375" y="549275"/>
            <a:ext cx="6538913" cy="1125538"/>
          </a:xfrm>
        </p:spPr>
        <p:txBody>
          <a:bodyPr/>
          <a:lstStyle/>
          <a:p>
            <a:pPr eaLnBrk="1" hangingPunct="1"/>
            <a:r>
              <a:rPr lang="th-TH" b="1" smtClean="0">
                <a:solidFill>
                  <a:srgbClr val="150BDD"/>
                </a:solidFill>
              </a:rPr>
              <a:t>มารยาทในการประชุม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66875"/>
            <a:ext cx="8280400" cy="4459288"/>
          </a:xfrm>
        </p:spPr>
        <p:txBody>
          <a:bodyPr/>
          <a:lstStyle/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ไม่ส่ง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E-mail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อื่นที่ไม่เกี่ยวข้องกับงานให้ลูกค้าที่ไม่สนิทคุ้นเคย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ใส่หัวข้อ ที่ติดต่อสื่อสารทุกครั้ง เพื่อสะดวกในการค้นหาของผู้รับ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ไม่ควรใช้ตัวพิมพ์ใหญ่ทั้งหมด เพราะเหมือนกับตะโกนใส่ผู้รับ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ควรตอบคำถามตั้งแต่ตอนต้นฉบับ   เพื่อผู้รับจะได้ไม่เสียเวลาในการค้นหา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ควรใช้ตัวอักษรสีดำที่ทีมีขนาดตัวอักษรใหญ่พอประมาณ   ขนาดอักษร  14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,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16  เป็นขนาดที่อ่านง่ายที่สุด</a:t>
            </a: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เมื่อจะ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Forword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mail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ต้องลบ 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e-mail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คนก่อนออกด้วย</a:t>
            </a:r>
            <a:r>
              <a:rPr lang="th-TH" smtClean="0"/>
              <a:t/>
            </a:r>
            <a:br>
              <a:rPr lang="th-TH" smtClean="0"/>
            </a:br>
            <a:r>
              <a:rPr lang="th-TH" smtClean="0"/>
              <a:t/>
            </a:r>
            <a:br>
              <a:rPr lang="th-TH" smtClean="0"/>
            </a:br>
            <a:r>
              <a:rPr lang="th-TH" smtClean="0"/>
              <a:t/>
            </a:r>
            <a:br>
              <a:rPr lang="th-TH" smtClean="0"/>
            </a:br>
            <a:endParaRPr lang="th-TH" smtClean="0"/>
          </a:p>
          <a:p>
            <a:pPr eaLnBrk="1" hangingPunct="1"/>
            <a:endParaRPr lang="th-TH" smtClean="0"/>
          </a:p>
          <a:p>
            <a:pPr eaLnBrk="1" hangingPunct="1"/>
            <a:endParaRPr lang="th-TH" smtClean="0"/>
          </a:p>
        </p:txBody>
      </p:sp>
      <p:sp>
        <p:nvSpPr>
          <p:cNvPr id="89091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 bwMode="auto">
          <a:xfrm>
            <a:off x="7042150" y="6072188"/>
            <a:ext cx="1905000" cy="6286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07F7199E-5D7B-471F-B297-65C9D710259B}" type="slidenum">
              <a:rPr lang="en-US" sz="1400" smtClean="0"/>
              <a:pPr eaLnBrk="1" hangingPunct="1"/>
              <a:t>78</a:t>
            </a:fld>
            <a:endParaRPr lang="th-TH" sz="1400" smtClean="0"/>
          </a:p>
        </p:txBody>
      </p:sp>
      <p:sp>
        <p:nvSpPr>
          <p:cNvPr id="890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มารยาทในการส่ง  </a:t>
            </a:r>
            <a:r>
              <a:rPr lang="en-US" smtClean="0">
                <a:cs typeface="KodchiangUPC" pitchFamily="18" charset="-34"/>
              </a:rPr>
              <a:t>E-mail</a:t>
            </a:r>
            <a:endParaRPr lang="th-TH" smtClean="0"/>
          </a:p>
        </p:txBody>
      </p:sp>
      <p:pic>
        <p:nvPicPr>
          <p:cNvPr id="89093" name="Picture 4" descr="C:\Documents and Settings\Admin\My Documents\My Pictures\untitled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11163"/>
            <a:ext cx="2047875" cy="123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3"/>
          <p:cNvSpPr>
            <a:spLocks noGrp="1" noChangeArrowheads="1"/>
          </p:cNvSpPr>
          <p:nvPr>
            <p:ph idx="1"/>
          </p:nvPr>
        </p:nvSpPr>
        <p:spPr>
          <a:xfrm>
            <a:off x="1042988" y="1989138"/>
            <a:ext cx="7772400" cy="41862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th-TH" sz="2800" smtClean="0"/>
          </a:p>
          <a:p>
            <a:pPr eaLnBrk="1" hangingPunct="1">
              <a:lnSpc>
                <a:spcPct val="90000"/>
              </a:lnSpc>
            </a:pPr>
            <a:r>
              <a:rPr lang="th-TH" sz="2800" smtClean="0"/>
              <a:t>เมื่อเสียงโทรศัพท์ดังขึ้น ให้รีบรับ อย่าปล่อยให้ดังเกิน </a:t>
            </a:r>
            <a:r>
              <a:rPr lang="en-US" sz="2800" smtClean="0">
                <a:cs typeface="KodchiangUPC" pitchFamily="18" charset="-34"/>
              </a:rPr>
              <a:t>3</a:t>
            </a:r>
            <a:r>
              <a:rPr lang="th-TH" sz="2800" smtClean="0"/>
              <a:t> ครั้ง</a:t>
            </a:r>
            <a:endParaRPr lang="th-TH" sz="10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th-TH" sz="1000" smtClean="0">
              <a:solidFill>
                <a:srgbClr val="0000CC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th-TH" sz="2800" smtClean="0"/>
              <a:t>หากมีการขอหมายเลขโทรศัพท์ส่วนตัวของผู้อื่น </a:t>
            </a:r>
          </a:p>
          <a:p>
            <a:pPr eaLnBrk="1" hangingPunct="1">
              <a:lnSpc>
                <a:spcPct val="90000"/>
              </a:lnSpc>
              <a:buSzTx/>
              <a:buFont typeface="Wingdings" pitchFamily="2" charset="2"/>
              <a:buNone/>
            </a:pPr>
            <a:r>
              <a:rPr lang="th-TH" sz="2800" smtClean="0"/>
              <a:t>   ควรขออนุญาตเจ้าตัวเขาก่อน </a:t>
            </a:r>
          </a:p>
          <a:p>
            <a:pPr eaLnBrk="1" hangingPunct="1">
              <a:lnSpc>
                <a:spcPct val="90000"/>
              </a:lnSpc>
              <a:buSzPct val="120000"/>
              <a:buFont typeface="Wingdings" pitchFamily="2" charset="2"/>
              <a:buChar char="§"/>
            </a:pPr>
            <a:r>
              <a:rPr lang="th-TH" sz="2800" smtClean="0">
                <a:solidFill>
                  <a:srgbClr val="0000CC"/>
                </a:solidFill>
              </a:rPr>
              <a:t>ในกรณีที่ต้องติดต่อไปยังผู้หนึ่งผู้ได ควรกล่าวทักทายและ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2800" smtClean="0">
                <a:solidFill>
                  <a:srgbClr val="0000CC"/>
                </a:solidFill>
              </a:rPr>
              <a:t>   แนะนำตัวว่าเป็นใคร ก่อนแจ้งธุระหรือวัตถุประสงค์ในการติดต่อ</a:t>
            </a:r>
            <a:endParaRPr lang="th-TH" sz="2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th-TH" sz="900" smtClean="0"/>
          </a:p>
          <a:p>
            <a:pPr eaLnBrk="1" hangingPunct="1">
              <a:lnSpc>
                <a:spcPct val="90000"/>
              </a:lnSpc>
            </a:pPr>
            <a:r>
              <a:rPr lang="th-TH" sz="2800" smtClean="0"/>
              <a:t>ผู้เป็นฝ่ายโทรศัพท์ไปหาคู่สนทนาควรเป็นผู้ยุติการสนทนา</a:t>
            </a:r>
          </a:p>
          <a:p>
            <a:pPr eaLnBrk="1" hangingPunct="1">
              <a:lnSpc>
                <a:spcPct val="90000"/>
              </a:lnSpc>
            </a:pPr>
            <a:r>
              <a:rPr lang="th-TH" sz="2800" smtClean="0"/>
              <a:t>ไม่ควรโทรศัพท์ไปหาใครเช้าหรือดึกเกินไป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th-TH" sz="2800" smtClean="0"/>
          </a:p>
          <a:p>
            <a:pPr eaLnBrk="1" hangingPunct="1">
              <a:lnSpc>
                <a:spcPct val="90000"/>
              </a:lnSpc>
            </a:pPr>
            <a:endParaRPr lang="th-TH" sz="2800" smtClean="0"/>
          </a:p>
          <a:p>
            <a:pPr eaLnBrk="1" hangingPunct="1">
              <a:lnSpc>
                <a:spcPct val="90000"/>
              </a:lnSpc>
            </a:pPr>
            <a:endParaRPr lang="th-TH" sz="2800" smtClean="0"/>
          </a:p>
        </p:txBody>
      </p:sp>
      <p:sp>
        <p:nvSpPr>
          <p:cNvPr id="90115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50CB2B0F-CC40-41C8-A752-97FF3164E228}" type="slidenum">
              <a:rPr lang="en-US" sz="1400" smtClean="0"/>
              <a:pPr eaLnBrk="1" hangingPunct="1"/>
              <a:t>79</a:t>
            </a:fld>
            <a:endParaRPr lang="th-TH" sz="1400" smtClean="0"/>
          </a:p>
        </p:txBody>
      </p:sp>
      <p:sp>
        <p:nvSpPr>
          <p:cNvPr id="901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มารยาทในการพูดโทรศัพท์</a:t>
            </a:r>
          </a:p>
        </p:txBody>
      </p:sp>
      <p:pic>
        <p:nvPicPr>
          <p:cNvPr id="90117" name="Picture 4" descr="Content-070228171752051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325" y="476250"/>
            <a:ext cx="1871663" cy="126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18" name="Rectangle 5"/>
          <p:cNvSpPr>
            <a:spLocks noChangeArrowheads="1"/>
          </p:cNvSpPr>
          <p:nvPr/>
        </p:nvSpPr>
        <p:spPr bwMode="auto">
          <a:xfrm>
            <a:off x="5148263" y="49213"/>
            <a:ext cx="3995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th-TH" sz="2400" b="1">
                <a:latin typeface="Angsana New" pitchFamily="18" charset="-34"/>
                <a:ea typeface="SimSun" pitchFamily="2" charset="-122"/>
              </a:rPr>
              <a:t>“PUT A SMILE IN YOUR VOICE”</a:t>
            </a:r>
            <a:endParaRPr lang="th-TH" sz="280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5" descr="001146]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51450" y="2060575"/>
            <a:ext cx="2759075" cy="3097213"/>
          </a:xfrm>
        </p:spPr>
      </p:pic>
      <p:sp>
        <p:nvSpPr>
          <p:cNvPr id="17411" name="AutoShape 6"/>
          <p:cNvSpPr>
            <a:spLocks noChangeArrowheads="1"/>
          </p:cNvSpPr>
          <p:nvPr/>
        </p:nvSpPr>
        <p:spPr bwMode="auto">
          <a:xfrm>
            <a:off x="539750" y="476250"/>
            <a:ext cx="4176713" cy="5400675"/>
          </a:xfrm>
          <a:prstGeom prst="wedgeEllipseCallout">
            <a:avLst>
              <a:gd name="adj1" fmla="val 62657"/>
              <a:gd name="adj2" fmla="val 14523"/>
            </a:avLst>
          </a:prstGeom>
          <a:noFill/>
          <a:ln w="57150" cmpd="thinThick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r>
              <a:rPr lang="th-TH" sz="3600">
                <a:solidFill>
                  <a:srgbClr val="002060"/>
                </a:solidFill>
              </a:rPr>
              <a:t>บุคลิกภาพภายใน หมายถึง บุคลิกภาพที่ไม่สามารถมองเห็นได้ชัด เป็นส่วนที่สัมผัสได้ค่อนข้างยากและใช้เวลา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C:\Documents and Settings\TRUEFASTER\My Documents\My Pictures\pimpornwc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1916113"/>
            <a:ext cx="5543550" cy="3854450"/>
          </a:xfrm>
          <a:noFill/>
        </p:spPr>
      </p:pic>
      <p:sp>
        <p:nvSpPr>
          <p:cNvPr id="91139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C35A4D82-0ECD-44D6-9515-547F081BD9F6}" type="slidenum">
              <a:rPr lang="en-US" sz="1400" smtClean="0"/>
              <a:pPr eaLnBrk="1" hangingPunct="1"/>
              <a:t>80</a:t>
            </a:fld>
            <a:endParaRPr lang="th-TH" sz="1400" smtClean="0"/>
          </a:p>
        </p:txBody>
      </p:sp>
      <p:sp>
        <p:nvSpPr>
          <p:cNvPr id="91140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solidFill>
                  <a:srgbClr val="0000CC"/>
                </a:solidFill>
              </a:rPr>
              <a:t>มารยาทในเข้าห้องน้ำสาธารณะ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Users\Administrator.JMDBYW6VNP012US\Pictures\1656345_648063205259951_1744580043_n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7550" y="2674938"/>
            <a:ext cx="5176838" cy="3451225"/>
          </a:xfrm>
          <a:noFill/>
        </p:spPr>
      </p:pic>
      <p:sp>
        <p:nvSpPr>
          <p:cNvPr id="92163" name="Title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198562"/>
          </a:xfrm>
        </p:spPr>
        <p:txBody>
          <a:bodyPr/>
          <a:lstStyle/>
          <a:p>
            <a:pPr eaLnBrk="1" hangingPunct="1"/>
            <a:r>
              <a:rPr lang="th-TH" b="1" smtClean="0"/>
              <a:t>                  มารยาทในการเยี่ยมไข้</a:t>
            </a:r>
            <a:endParaRPr lang="en-US" b="1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C:\Users\Administrator.JMDBYW6VNP012US\Desktop\94692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16150" y="2674938"/>
            <a:ext cx="4719638" cy="3451225"/>
          </a:xfrm>
          <a:noFill/>
        </p:spPr>
      </p:pic>
      <p:sp>
        <p:nvSpPr>
          <p:cNvPr id="9318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  มารยาทในการมอบและรับของขวัญ</a:t>
            </a:r>
            <a:endParaRPr lang="en-US" b="1" smtClean="0">
              <a:cs typeface="Kodchiang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2060575"/>
            <a:ext cx="7772400" cy="4114800"/>
          </a:xfrm>
        </p:spPr>
        <p:txBody>
          <a:bodyPr/>
          <a:lstStyle/>
          <a:p>
            <a:pPr eaLnBrk="1" hangingPunct="1"/>
            <a:endParaRPr lang="th-TH" smtClean="0"/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กรณีเดินตามผู้ใหญ่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ให้ผู้ใหญ่เดินนำหน้าไปเล็กน้อย 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 แล้วเดินตามเยื้องๆ ไปกับท่านทางด้านซ้าย ให้ท่าน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 มองเห็นสะดวกว่าเราตามมา</a:t>
            </a:r>
          </a:p>
          <a:p>
            <a:pPr eaLnBrk="1" hangingPunct="1"/>
            <a:endParaRPr lang="th-TH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  </a:t>
            </a:r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กรณีเดินสวนกับผู้ใหญ่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ให้ค้อมศีรษะเล็กน้อย หากทางเดิน</a:t>
            </a:r>
          </a:p>
          <a:p>
            <a:pPr eaLnBrk="1" hangingPunct="1">
              <a:buFont typeface="Wingdings" pitchFamily="2" charset="2"/>
              <a:buNone/>
            </a:pP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   ไม่กว้างมากนัก ต้องให้ผู้ใหญ่ไปก่อน</a:t>
            </a:r>
          </a:p>
        </p:txBody>
      </p:sp>
      <p:sp>
        <p:nvSpPr>
          <p:cNvPr id="94211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7FFA3656-1AFC-4873-90E5-6AD632640C70}" type="slidenum">
              <a:rPr lang="en-US" sz="1400" smtClean="0"/>
              <a:pPr eaLnBrk="1" hangingPunct="1"/>
              <a:t>83</a:t>
            </a:fld>
            <a:endParaRPr lang="th-TH" sz="1400" smtClean="0"/>
          </a:p>
        </p:txBody>
      </p:sp>
      <p:sp>
        <p:nvSpPr>
          <p:cNvPr id="942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>
                <a:solidFill>
                  <a:schemeClr val="tx1"/>
                </a:solidFill>
              </a:rPr>
              <a:t>มารยาทเมื่อเดินตามหรือสวนกับผู้ใหญ่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th-TH" smtClean="0"/>
          </a:p>
          <a:p>
            <a:pPr eaLnBrk="1" hangingPunct="1"/>
            <a:r>
              <a:rPr lang="th-TH" sz="3200" b="1" smtClean="0">
                <a:latin typeface="Angsana New" pitchFamily="18" charset="-34"/>
                <a:cs typeface="Angsana New" pitchFamily="18" charset="-34"/>
              </a:rPr>
              <a:t>การเดินขึ้นหรือลงบันได  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ให้เดินชิดขอบด้านขวามือของเรา เพื่อให้ผู้อื่นเดินสวนกันได้</a:t>
            </a:r>
          </a:p>
          <a:p>
            <a:pPr eaLnBrk="1" hangingPunct="1"/>
            <a:r>
              <a:rPr lang="th-TH" sz="3200" b="1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ถ้าเดินลงบันไดกับผู้ใหญ่  </a:t>
            </a:r>
            <a:r>
              <a:rPr lang="th-TH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ต้องเดินนำท่านลงมา </a:t>
            </a:r>
            <a:r>
              <a:rPr lang="en-US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1-2</a:t>
            </a:r>
            <a:r>
              <a:rPr lang="th-TH" sz="32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ขั้นบันได นอกจากจะไม่ค้ำหัวผู้ใหญ่แล้ว ยังช่วยดูแลความปลอดภัยให้ท่านด้วย</a:t>
            </a:r>
          </a:p>
          <a:p>
            <a:pPr eaLnBrk="1" hangingPunct="1">
              <a:buFont typeface="Wingdings" pitchFamily="2" charset="2"/>
              <a:buNone/>
            </a:pPr>
            <a:endParaRPr lang="th-TH" smtClean="0"/>
          </a:p>
          <a:p>
            <a:pPr eaLnBrk="1" hangingPunct="1"/>
            <a:endParaRPr lang="th-TH" smtClean="0"/>
          </a:p>
        </p:txBody>
      </p:sp>
      <p:sp>
        <p:nvSpPr>
          <p:cNvPr id="95235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AFFE12C2-674C-4BB6-A58A-8A5FA3673210}" type="slidenum">
              <a:rPr lang="en-US" sz="1400" smtClean="0"/>
              <a:pPr eaLnBrk="1" hangingPunct="1"/>
              <a:t>84</a:t>
            </a:fld>
            <a:endParaRPr lang="th-TH" sz="1400" smtClean="0"/>
          </a:p>
        </p:txBody>
      </p:sp>
      <p:sp>
        <p:nvSpPr>
          <p:cNvPr id="9523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มารยาทในการเดินขึ้น</a:t>
            </a:r>
            <a:r>
              <a:rPr lang="en-US" b="1" smtClean="0">
                <a:cs typeface="KodchiangUPC" pitchFamily="18" charset="-34"/>
              </a:rPr>
              <a:t>-</a:t>
            </a:r>
            <a:r>
              <a:rPr lang="th-TH" b="1" smtClean="0"/>
              <a:t>ลงบันได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3"/>
          <p:cNvSpPr>
            <a:spLocks noGrp="1" noChangeArrowheads="1"/>
          </p:cNvSpPr>
          <p:nvPr>
            <p:ph idx="1"/>
          </p:nvPr>
        </p:nvSpPr>
        <p:spPr>
          <a:xfrm>
            <a:off x="611188" y="2060575"/>
            <a:ext cx="7978775" cy="397351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th-TH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            เมื่อจะเดินเข้าไปนั่ง ให้เดินไปจนถึงเก้าตัวที่จะนั่งโดยให้เก้าอี้ตัวที่จะนั่งอยู่ด้านขวามือของตัวเรา ใช้มือขวาเลื่อนเก้าอี้ออกมาพองาม เลื่อนตัวเข้าไปนั่งเพียงครึ่งเก้าอี้ก่อน แล้วจึงยกตัวขึ้นเล็กน้อยเพื่อเลื่อนเก้าอี้ให้พอดีกับตัวเอง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th-TH" sz="3600" smtClean="0">
                <a:latin typeface="Angsana New" pitchFamily="18" charset="-34"/>
                <a:cs typeface="Angsana New" pitchFamily="18" charset="-34"/>
              </a:rPr>
              <a:t>          กระเป๋าถืออาจวางไว้ข้างๆ  คล้องแขนไว้ หรือวางไว้บนตักก็ได้</a:t>
            </a:r>
          </a:p>
          <a:p>
            <a:pPr eaLnBrk="1" hangingPunct="1">
              <a:lnSpc>
                <a:spcPct val="90000"/>
              </a:lnSpc>
            </a:pPr>
            <a:endParaRPr lang="th-TH" smtClean="0"/>
          </a:p>
          <a:p>
            <a:pPr eaLnBrk="1" hangingPunct="1">
              <a:lnSpc>
                <a:spcPct val="90000"/>
              </a:lnSpc>
            </a:pPr>
            <a:endParaRPr lang="th-TH" smtClean="0"/>
          </a:p>
        </p:txBody>
      </p:sp>
      <p:sp>
        <p:nvSpPr>
          <p:cNvPr id="96259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FFAE4FE7-052E-4ABC-A0E7-DD096B747787}" type="slidenum">
              <a:rPr lang="en-US" sz="1400" smtClean="0"/>
              <a:pPr eaLnBrk="1" hangingPunct="1"/>
              <a:t>85</a:t>
            </a:fld>
            <a:endParaRPr lang="th-TH" sz="1400" smtClean="0"/>
          </a:p>
        </p:txBody>
      </p:sp>
      <p:sp>
        <p:nvSpPr>
          <p:cNvPr id="9626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260350"/>
            <a:ext cx="7483475" cy="1462088"/>
          </a:xfrm>
        </p:spPr>
        <p:txBody>
          <a:bodyPr/>
          <a:lstStyle/>
          <a:p>
            <a:pPr eaLnBrk="1" hangingPunct="1"/>
            <a:r>
              <a:rPr lang="th-TH" b="1" smtClean="0"/>
              <a:t>การนั่งที่สง่างาม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h-TH" sz="3200" dirty="0">
                <a:cs typeface="+mj-cs"/>
              </a:rPr>
              <a:t>บุคลิกภาพมีความสำคัญต่อครูดังนี้ (ธีรศักดิ์ อัครบวร</a:t>
            </a:r>
            <a:r>
              <a:rPr lang="en-US" sz="3200" dirty="0">
                <a:cs typeface="+mj-cs"/>
              </a:rPr>
              <a:t>,</a:t>
            </a:r>
            <a:r>
              <a:rPr lang="th-TH" sz="3200" dirty="0">
                <a:cs typeface="+mj-cs"/>
              </a:rPr>
              <a:t> </a:t>
            </a:r>
            <a:r>
              <a:rPr lang="en-US" sz="3200" dirty="0">
                <a:cs typeface="+mj-cs"/>
              </a:rPr>
              <a:t>2544, </a:t>
            </a:r>
            <a:r>
              <a:rPr lang="th-TH" sz="3200" dirty="0">
                <a:cs typeface="+mj-cs"/>
              </a:rPr>
              <a:t>น.</a:t>
            </a:r>
            <a:r>
              <a:rPr lang="en-US" sz="3200" dirty="0">
                <a:cs typeface="+mj-cs"/>
              </a:rPr>
              <a:t> 100 – 139)</a:t>
            </a:r>
          </a:p>
          <a:p>
            <a:pPr eaLnBrk="1" hangingPunct="1">
              <a:defRPr/>
            </a:pPr>
            <a:r>
              <a:rPr lang="en-US" sz="3200" dirty="0">
                <a:cs typeface="+mj-cs"/>
              </a:rPr>
              <a:t>1)  </a:t>
            </a:r>
            <a:r>
              <a:rPr lang="th-TH" sz="3200" dirty="0">
                <a:cs typeface="+mj-cs"/>
              </a:rPr>
              <a:t>ช่วยให้ปรับตัวเข้ากับสภาพแวดล้อมและบุคคลอื่น ๆ ได้ดี บุคลิกภาพเป็นลักษณะเฉพาะตัวที่บุคคลแสดงออกให้ปรากฏแก่ผู้พบเห็น ครูผู้มีบุคลิกภาพดีย่อมได้เปรียบในการสมาคมกับบุคคลทั่วไปโดยเฉพาะศิษย์และผู้ปกครอง</a:t>
            </a:r>
            <a:endParaRPr lang="en-US" sz="3200" dirty="0">
              <a:cs typeface="+mj-cs"/>
            </a:endParaRPr>
          </a:p>
          <a:p>
            <a:pPr eaLnBrk="1" hangingPunct="1">
              <a:defRPr/>
            </a:pPr>
            <a:endParaRPr lang="th-TH" dirty="0"/>
          </a:p>
        </p:txBody>
      </p:sp>
      <p:sp>
        <p:nvSpPr>
          <p:cNvPr id="97283" name="ชื่อเรื่อง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ความสำคัญของบุคลิกภาพของครู</a:t>
            </a: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ตัวแทนเนื้อหา 1"/>
          <p:cNvSpPr>
            <a:spLocks noGrp="1"/>
          </p:cNvSpPr>
          <p:nvPr>
            <p:ph idx="1"/>
          </p:nvPr>
        </p:nvSpPr>
        <p:spPr>
          <a:xfrm>
            <a:off x="827088" y="908050"/>
            <a:ext cx="7408862" cy="5146675"/>
          </a:xfrm>
        </p:spPr>
        <p:txBody>
          <a:bodyPr/>
          <a:lstStyle/>
          <a:p>
            <a:pPr eaLnBrk="1" hangingPunct="1"/>
            <a:r>
              <a:rPr lang="en-US" sz="3200" smtClean="0">
                <a:latin typeface="Angsana New" pitchFamily="18" charset="-34"/>
                <a:cs typeface="Angsana New" pitchFamily="18" charset="-34"/>
              </a:rPr>
              <a:t>2)  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เพื่อเป็นแบบอย่างให้แก่ศิษย์และบุคคลทั่วไปได้ บุคลิกภาพที่ดีของบุคคลบางคน เช่น ความซื่อสัตย์ ความเที่ยงธรรม ลักษณะการเดิน และลีลาการพูด เป็นต้น สิ่งต่าง ๆ เหล่านี้สามารถนำไปเป็นแบบอย่างให้ศิษย์นำไปเป็นแบบเพื่อฝึกฝนได้</a:t>
            </a:r>
            <a:endParaRPr lang="en-US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en-US" sz="3200" smtClean="0">
                <a:latin typeface="Angsana New" pitchFamily="18" charset="-34"/>
                <a:cs typeface="Angsana New" pitchFamily="18" charset="-34"/>
              </a:rPr>
              <a:t>3)  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ช่วยให้มีความมั่นใจในตนเอง บุคคลที่มีบุคลิกภาพดี และบุคลิกภาพเหมาะสมกับหน้าที่รับผิดชอบแล้ว จะทำให้เกิดความมั่นใจในการทำงานมากยิ่งขึ้น ครูผู้มีบุคลิกภาพดี ย่อมมั่นใจในการไปปรากฏตัวในที่ต่าง ๆ ทั้งในห้องเรียนและในสังคมทั่วไป สังคมให้การยอมรับผู้มีบุคลิกภาพในการพูดจาดี มีความเอื้อเฟื้อเผื่อแผ่ ฯลฯ</a:t>
            </a:r>
            <a:endParaRPr lang="en-US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ตัวแทนเนื้อหา 1"/>
          <p:cNvSpPr>
            <a:spLocks noGrp="1"/>
          </p:cNvSpPr>
          <p:nvPr>
            <p:ph idx="1"/>
          </p:nvPr>
        </p:nvSpPr>
        <p:spPr>
          <a:xfrm>
            <a:off x="871538" y="1196975"/>
            <a:ext cx="7408862" cy="4929188"/>
          </a:xfrm>
        </p:spPr>
        <p:txBody>
          <a:bodyPr/>
          <a:lstStyle/>
          <a:p>
            <a:pPr eaLnBrk="1" hangingPunct="1"/>
            <a:r>
              <a:rPr lang="en-US" sz="3200" smtClean="0">
                <a:latin typeface="Angsana New" pitchFamily="18" charset="-34"/>
                <a:cs typeface="Angsana New" pitchFamily="18" charset="-34"/>
              </a:rPr>
              <a:t>4)  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ช่วยให้เป็นบุคคลที่มีสุขภาพจิตดี ครูผู้มีบุคลิกภาพดีทั้งทางด้านร่างกายอารมณ์ สังคม และสิตปัญญาย่อมเป็นผู้ที่มีสุขภาพจิตดี เพราะสามารถติดต่อและทำกิจกรรมต่าง ๆ ร่วมกับผู้อื่นได้ดี</a:t>
            </a:r>
            <a:endParaRPr lang="en-US" sz="320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en-US" sz="3200" smtClean="0">
                <a:latin typeface="Angsana New" pitchFamily="18" charset="-34"/>
                <a:cs typeface="Angsana New" pitchFamily="18" charset="-34"/>
              </a:rPr>
              <a:t> 5)  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ช่วยทำให้ครูประสบความสำเร็จในอาชีพการงาน ครูที่มีบุคลิกภาพดีย่อมเป็นที่ไว้วางใจ และมั่นใจการประกอบกิจการต่าง ๆ ผู้ใต้บังคับบัญชาก็อยากร่วมงานด้วย ผู้บังคับบัญชาก็มั่นใจที่จะมอบหมายงานให้รับผิดชอบ และเพื่อนร่วมงานมีความสบายใจในการปฏิบัติงานร่วมกัน</a:t>
            </a:r>
            <a:r>
              <a:rPr lang="en-US" sz="3200" smtClean="0">
                <a:latin typeface="Angsana New" pitchFamily="18" charset="-34"/>
                <a:cs typeface="Angsana New" pitchFamily="18" charset="-34"/>
              </a:rPr>
              <a:t> </a:t>
            </a:r>
          </a:p>
          <a:p>
            <a:pPr eaLnBrk="1" hangingPunct="1"/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871538" y="1341438"/>
            <a:ext cx="7408862" cy="3527425"/>
          </a:xfrm>
        </p:spPr>
        <p:txBody>
          <a:bodyPr/>
          <a:lstStyle/>
          <a:p>
            <a:pPr eaLnBrk="1" hangingPunct="1">
              <a:defRPr/>
            </a:pPr>
            <a:r>
              <a:rPr lang="th-TH" sz="3600" dirty="0">
                <a:latin typeface="Angsana New" pitchFamily="18" charset="-34"/>
                <a:cs typeface="Angsana New" pitchFamily="18" charset="-34"/>
              </a:rPr>
              <a:t>การพัฒนาบุคลิกภาพ คือ การเปลี่ยนแปลงให้บุคลิกภาพดีขึ้น และ</a:t>
            </a:r>
            <a:r>
              <a:rPr lang="th-TH" sz="3600" dirty="0" err="1">
                <a:latin typeface="Angsana New" pitchFamily="18" charset="-34"/>
                <a:cs typeface="Angsana New" pitchFamily="18" charset="-34"/>
              </a:rPr>
              <a:t>ดํารงชีวิต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อยู่ได้อย่างเป็นสุข มีความมั่นใจในตนเอง มีพลังในการ</a:t>
            </a:r>
            <a:r>
              <a:rPr lang="th-TH" sz="3600" dirty="0" err="1">
                <a:latin typeface="Angsana New" pitchFamily="18" charset="-34"/>
                <a:cs typeface="Angsana New" pitchFamily="18" charset="-34"/>
              </a:rPr>
              <a:t>ทํางาน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 เกิดเป็นกระบวนการที่</a:t>
            </a:r>
            <a:r>
              <a:rPr lang="th-TH" sz="3600" dirty="0" err="1">
                <a:latin typeface="Angsana New" pitchFamily="18" charset="-34"/>
                <a:cs typeface="Angsana New" pitchFamily="18" charset="-34"/>
              </a:rPr>
              <a:t>ทํา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ให้มีการเปลี่ยนแปลง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ในทาง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ที่ดี</a:t>
            </a:r>
            <a:r>
              <a:rPr lang="th-TH" sz="3600" dirty="0" err="1">
                <a:latin typeface="Angsana New" pitchFamily="18" charset="-34"/>
                <a:cs typeface="Angsana New" pitchFamily="18" charset="-34"/>
              </a:rPr>
              <a:t>ขี้น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 และมีทัศนคติที่ดี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ขึ้น</a:t>
            </a:r>
          </a:p>
          <a:p>
            <a:pPr marL="0" indent="0" eaLnBrk="1" hangingPunct="1">
              <a:buFont typeface="Symbol" pitchFamily="18" charset="2"/>
              <a:buNone/>
              <a:defRPr/>
            </a:pPr>
            <a:r>
              <a:rPr lang="th-TH" sz="3600" dirty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 มีกระบวนการ</a:t>
            </a:r>
            <a:r>
              <a:rPr lang="th-TH" sz="3600" dirty="0">
                <a:latin typeface="Angsana New" pitchFamily="18" charset="-34"/>
                <a:cs typeface="Angsana New" pitchFamily="18" charset="-34"/>
              </a:rPr>
              <a:t>ดังนี้ </a:t>
            </a:r>
            <a:endParaRPr lang="en-US" sz="3600" dirty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defRPr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j0301252"/>
          <p:cNvPicPr>
            <a:picLocks noGrp="1" noChangeAspect="1" noChangeArrowheads="1"/>
          </p:cNvPicPr>
          <p:nvPr>
            <p:ph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913" y="1916113"/>
            <a:ext cx="2622550" cy="2243137"/>
          </a:xfrm>
        </p:spPr>
      </p:pic>
      <p:sp>
        <p:nvSpPr>
          <p:cNvPr id="18435" name="AutoShape 6"/>
          <p:cNvSpPr>
            <a:spLocks/>
          </p:cNvSpPr>
          <p:nvPr/>
        </p:nvSpPr>
        <p:spPr bwMode="auto">
          <a:xfrm>
            <a:off x="4356100" y="3068638"/>
            <a:ext cx="3816350" cy="1368425"/>
          </a:xfrm>
          <a:prstGeom prst="callout1">
            <a:avLst>
              <a:gd name="adj1" fmla="val 8352"/>
              <a:gd name="adj2" fmla="val -1995"/>
              <a:gd name="adj3" fmla="val 45824"/>
              <a:gd name="adj4" fmla="val -23046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h-TH" sz="6000">
                <a:solidFill>
                  <a:srgbClr val="000099"/>
                </a:solidFill>
              </a:rPr>
              <a:t>บุคลิกภาพของครู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ตัวแทนเนื้อหา 1"/>
          <p:cNvSpPr>
            <a:spLocks noGrp="1"/>
          </p:cNvSpPr>
          <p:nvPr>
            <p:ph idx="1"/>
          </p:nvPr>
        </p:nvSpPr>
        <p:spPr>
          <a:xfrm>
            <a:off x="871538" y="476250"/>
            <a:ext cx="7408862" cy="5649913"/>
          </a:xfrm>
        </p:spPr>
        <p:txBody>
          <a:bodyPr/>
          <a:lstStyle/>
          <a:p>
            <a:pPr eaLnBrk="1" hangingPunct="1"/>
            <a:r>
              <a:rPr lang="th-TH" smtClean="0"/>
              <a:t>1</a:t>
            </a:r>
            <a:r>
              <a:rPr lang="en-US" smtClean="0">
                <a:cs typeface="KodchiangUPC" pitchFamily="18" charset="-34"/>
              </a:rPr>
              <a:t>)  </a:t>
            </a:r>
            <a:r>
              <a:rPr lang="th-TH" smtClean="0"/>
              <a:t>การวิเคราะห์ตนเอง เป็นกระบวนการที่บุคคลเริ่มสำรวจบุคลิกภาพและลักษณะนิสัยของตนเอง เพื่อที่จะได้รู้ตนเองนั้นมีลักษณะบุคลิกภาพและลักษณะนิสัยอย่างไรบ้างและ บุคลิกภาพที่มีอยู่นั้นควรกับความต้องการของสังคมหรือไม่ เคยมีปัญหาใดในการแสดงบุคลิกภาพบ้างหรือไม่ การสำรวจตนเองจะทำได้ใน 2 ทางคือ</a:t>
            </a:r>
            <a:endParaRPr lang="en-US" smtClean="0">
              <a:cs typeface="KodchiangUPC" pitchFamily="18" charset="-34"/>
            </a:endParaRPr>
          </a:p>
          <a:p>
            <a:pPr eaLnBrk="1" hangingPunct="1"/>
            <a:r>
              <a:rPr lang="en-US" smtClean="0">
                <a:cs typeface="KodchiangUPC" pitchFamily="18" charset="-34"/>
              </a:rPr>
              <a:t>          </a:t>
            </a:r>
            <a:r>
              <a:rPr lang="th-TH" smtClean="0"/>
              <a:t>1.1</a:t>
            </a:r>
            <a:r>
              <a:rPr lang="en-US" smtClean="0">
                <a:cs typeface="KodchiangUPC" pitchFamily="18" charset="-34"/>
              </a:rPr>
              <a:t>)  </a:t>
            </a:r>
            <a:r>
              <a:rPr lang="th-TH" smtClean="0"/>
              <a:t>การวิเคราะห์ตนเอง เป็นการที่บุคคลพยายามค้นหาองค์ประกอบบุคลิกภาพของตนเองเพื่อได้ทราบว่าองค์ ประกอบแต่ละอย่างนั้นมีความสมบูรณ์ถูกต้อง อย่างไรบ้างเมื่อแยกวิเคราะห์องค์ประกอบต่างๆ แล้ว ก็ควรจะประเมินสรุปบุคลิกภาพของตนเองว่าควรจะคงไว้ในส่วนใดและควรจะปรับปรุง ในส่วนใด ที่สำคัญคือผู้วิเคราะห์ตนเองจะต้องยอมรับในข้อบกพร่องเพื่อการแก้ไขต่อไป ด้วย</a:t>
            </a:r>
            <a:endParaRPr lang="en-US" smtClean="0">
              <a:cs typeface="KodchiangUPC" pitchFamily="18" charset="-34"/>
            </a:endParaRPr>
          </a:p>
          <a:p>
            <a:pPr eaLnBrk="1" hangingPunct="1"/>
            <a:r>
              <a:rPr lang="en-US" smtClean="0">
                <a:cs typeface="KodchiangUPC" pitchFamily="18" charset="-34"/>
              </a:rPr>
              <a:t>          </a:t>
            </a:r>
            <a:r>
              <a:rPr lang="th-TH" smtClean="0"/>
              <a:t>1.2</a:t>
            </a:r>
            <a:r>
              <a:rPr lang="en-US" smtClean="0">
                <a:cs typeface="KodchiangUPC" pitchFamily="18" charset="-34"/>
              </a:rPr>
              <a:t>)  </a:t>
            </a:r>
            <a:r>
              <a:rPr lang="th-TH" smtClean="0"/>
              <a:t>การรับฟังความคิดเห็นจากผู้อื่น โดยปกติแล้วมนุษย์จะมีความลำเอียงเข้าข้างตนเองเสมอๆ ดังนั้นการวิเคราะห์ตนเองเพียงประการเดียว อาจจะยังไม่ได้ข้อมูลที่ถูกต้องเพียงพอในการปรับปรุงบุคลิกภาพ จึงจำเป็นจะต้องประเมินตนเองโดยการอาศัยการมองของผู้อื่นว่าเขาคิดอย่างไร ต่อบุคลิกภาพของเรา เพื่อจะได้นำส่วนที่บกพร่องมา แก้ไขต่อไป</a:t>
            </a:r>
            <a:endParaRPr lang="en-US" smtClean="0">
              <a:cs typeface="KodchiangUPC" pitchFamily="18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1196975"/>
            <a:ext cx="7772400" cy="4535488"/>
          </a:xfrm>
        </p:spPr>
        <p:txBody>
          <a:bodyPr>
            <a:normAutofit fontScale="90000"/>
          </a:bodyPr>
          <a:lstStyle/>
          <a:p>
            <a:pPr algn="l" eaLnBrk="1" hangingPunct="1">
              <a:defRPr/>
            </a:pPr>
            <a:r>
              <a:rPr lang="th-TH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2</a:t>
            </a: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)  </a:t>
            </a:r>
            <a:r>
              <a:rPr lang="th-TH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การปรับปรุงแก้ไข เมื่อบุคคลสำรวจตนเองได้ข้อมูลมากเพียงพอแล้ว บุคคลควรจะประมวลสรุปบุคลิกภาพเพื่อรู้จักตนเองใน 3 ลักษณะคือ</a:t>
            </a: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         </a:t>
            </a:r>
            <a:r>
              <a:rPr lang="th-TH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2.1</a:t>
            </a: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)</a:t>
            </a:r>
            <a:r>
              <a:rPr lang="th-TH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อุปนิสัยและนิสัยของตนเอง</a:t>
            </a: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         </a:t>
            </a:r>
            <a:r>
              <a:rPr lang="th-TH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2.2</a:t>
            </a: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)  </a:t>
            </a:r>
            <a:r>
              <a:rPr lang="th-TH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ลักษณะส่วนรวมของตนเอง </a:t>
            </a: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  </a:t>
            </a:r>
            <a:r>
              <a:rPr lang="th-TH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     2.3</a:t>
            </a: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)  </a:t>
            </a:r>
            <a:r>
              <a:rPr lang="th-TH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บทบาทของตนเอง</a:t>
            </a:r>
            <a: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</a:br>
            <a:endParaRPr lang="th-TH" dirty="0">
              <a:solidFill>
                <a:srgbClr val="0000CC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620713"/>
            <a:ext cx="7772400" cy="5184775"/>
          </a:xfrm>
        </p:spPr>
        <p:txBody>
          <a:bodyPr/>
          <a:lstStyle/>
          <a:p>
            <a:pPr algn="l" eaLnBrk="1" hangingPunct="1"/>
            <a:r>
              <a:rPr lang="th-TH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กระบวนการพัฒนาบุคลิกภาพ ผู้ที่ต้องการจะพัฒนาบุคลิกภาพของตนจะต้องเริ่มต้นจากการวิเคราะห์ตนเองก่อนเนื่องจากมนุษย์ทุกคนมักจะมีนิสัยเข้าข้างตนเอง และคิดว่าตนเองดีแล้วไม่มีข้อบกพร่องใดๆ จึงสมควรต้องอาศัยผู้อื่นช่วยดูและวิเคราะห์แนะนำ บุคคลทั่วไปมักมีลักษณะดังนี้</a:t>
            </a:r>
            <a: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1)  </a:t>
            </a:r>
            <a:r>
              <a:rPr lang="th-TH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คนเรามักไม่ค่อยได้สำรวจตัวเอง</a:t>
            </a:r>
            <a: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2)  </a:t>
            </a:r>
            <a:r>
              <a:rPr lang="th-TH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คนเราจะคุ้นเคยกับตนเองและไม่รู้ว่าตนเองมีอะไรไม่ดีบ้าง</a:t>
            </a:r>
            <a: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 3)  </a:t>
            </a:r>
            <a:r>
              <a:rPr lang="th-TH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คนเราจะรู้สึกว่าตัวเองดีไปหมด</a:t>
            </a:r>
            <a: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ดังนั้น จึงสมควรที่จะสํารวจหรือวิเคราะห์ตนเองว่าตัวเรานั้นมีจุดเด่น จุดด้อยอะไร กิริยาท่าทางของ</a:t>
            </a:r>
            <a:r>
              <a:rPr lang="en-US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2800" smtClean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ตนดีหรือบกพร่องอย่างไร </a:t>
            </a:r>
            <a:r>
              <a:rPr lang="en-US" sz="270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sz="2700" smtClean="0">
                <a:latin typeface="Angsana New" pitchFamily="18" charset="-34"/>
                <a:cs typeface="Angsana New" pitchFamily="18" charset="-34"/>
              </a:rPr>
            </a:br>
            <a:r>
              <a:rPr lang="en-US" sz="2700" smtClean="0">
                <a:latin typeface="Angsana New" pitchFamily="18" charset="-34"/>
                <a:cs typeface="Angsana New" pitchFamily="18" charset="-34"/>
              </a:rPr>
              <a:t> </a:t>
            </a:r>
            <a:br>
              <a:rPr lang="en-US" sz="2700" smtClean="0">
                <a:latin typeface="Angsana New" pitchFamily="18" charset="-34"/>
                <a:cs typeface="Angsana New" pitchFamily="18" charset="-34"/>
              </a:rPr>
            </a:br>
            <a:r>
              <a:rPr lang="en-US" sz="2700" smtClean="0">
                <a:latin typeface="Angsana New" pitchFamily="18" charset="-34"/>
                <a:cs typeface="Angsana New" pitchFamily="18" charset="-34"/>
              </a:rPr>
              <a:t>      </a:t>
            </a: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ตัวแทนเนื้อหา 1"/>
          <p:cNvSpPr>
            <a:spLocks noGrp="1"/>
          </p:cNvSpPr>
          <p:nvPr>
            <p:ph idx="1"/>
          </p:nvPr>
        </p:nvSpPr>
        <p:spPr>
          <a:xfrm>
            <a:off x="871538" y="1196975"/>
            <a:ext cx="7408862" cy="4679950"/>
          </a:xfrm>
        </p:spPr>
        <p:txBody>
          <a:bodyPr/>
          <a:lstStyle/>
          <a:p>
            <a:pPr eaLnBrk="1" hangingPunct="1"/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โดยเขียนเป็นข้อๆ เรียงตามลําดับความสําคัญแล้วเริ่มต้นปรับปรุงแก้ไขไปทีละข้อตามลําดับ ซึ่งอาจจะต้องใช้เวลาพอสมควรในแต่ละข้อ เมื่อปรับปรุงแก้ไขแล้วก็แสดงออกมาใหม่ ปฏิบัติตัวตามแนวใหม่แล้วทําจนให้เกิดความเคยชินหรือเป็นนิสัย แล้วลองประเมินผลดูว่าสิ่งที่ได้ปรับปรุงแก้ไขแล้วนั้นดีหรือยัง มีปัญหาอุปสรรคในการปฏิบัติอย่างไร และจะมีวิธีการแก้ไขปัญหาอุปสรรคเหล่านั้นอย่างไร หากยังไม่ดีขึ้นก็จะต้องกลับเข้าสู่ขั้นวิเคราะห์ตนเองใหม่ซ้ำอีก หรือหากเป็นที่พอใจแล้ว ก็นําปัญหาถัดไปมาวิเคราะห์แก้ไขต่อไป</a:t>
            </a:r>
            <a:r>
              <a:rPr lang="en-US" smtClean="0">
                <a:cs typeface="KodchiangUPC" pitchFamily="18" charset="-34"/>
              </a:rPr>
              <a:t/>
            </a:r>
            <a:br>
              <a:rPr lang="en-US" smtClean="0">
                <a:cs typeface="KodchiangUPC" pitchFamily="18" charset="-34"/>
              </a:rPr>
            </a:br>
            <a:endParaRPr lang="th-TH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11188" y="692150"/>
            <a:ext cx="6121400" cy="1247775"/>
          </a:xfrm>
        </p:spPr>
        <p:txBody>
          <a:bodyPr/>
          <a:lstStyle/>
          <a:p>
            <a:pPr algn="l" eaLnBrk="1" hangingPunct="1"/>
            <a:r>
              <a:rPr lang="en-US" sz="6000" i="1" smtClean="0">
                <a:solidFill>
                  <a:srgbClr val="0000CC"/>
                </a:solidFill>
                <a:latin typeface="Angsana New" pitchFamily="18" charset="-34"/>
                <a:cs typeface="KodchiangUPC" pitchFamily="18" charset="-34"/>
              </a:rPr>
              <a:t>Change your Personality</a:t>
            </a:r>
            <a:endParaRPr lang="th-TH" sz="6000" i="1" smtClean="0">
              <a:solidFill>
                <a:srgbClr val="0000CC"/>
              </a:solidFill>
              <a:latin typeface="Angsana New" pitchFamily="18" charset="-34"/>
            </a:endParaRPr>
          </a:p>
        </p:txBody>
      </p:sp>
      <p:sp>
        <p:nvSpPr>
          <p:cNvPr id="10547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2484438" y="2205038"/>
            <a:ext cx="6400800" cy="1296987"/>
          </a:xfrm>
        </p:spPr>
        <p:txBody>
          <a:bodyPr/>
          <a:lstStyle/>
          <a:p>
            <a:pPr eaLnBrk="1" hangingPunct="1"/>
            <a:r>
              <a:rPr lang="en-US" sz="5400" i="1" smtClean="0">
                <a:solidFill>
                  <a:srgbClr val="FF00FF"/>
                </a:solidFill>
                <a:cs typeface="KodchiangUPC" pitchFamily="18" charset="-34"/>
              </a:rPr>
              <a:t>Change your life.</a:t>
            </a:r>
            <a:endParaRPr lang="th-TH" sz="5400" i="1" smtClean="0">
              <a:solidFill>
                <a:srgbClr val="FF00FF"/>
              </a:solidFill>
            </a:endParaRPr>
          </a:p>
        </p:txBody>
      </p:sp>
      <p:sp>
        <p:nvSpPr>
          <p:cNvPr id="105476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ahoma" pitchFamily="34" charset="0"/>
                <a:cs typeface="Angsana New" pitchFamily="18" charset="-34"/>
              </a:defRPr>
            </a:lvl9pPr>
          </a:lstStyle>
          <a:p>
            <a:pPr eaLnBrk="1" hangingPunct="1"/>
            <a:fld id="{F082EF1D-252D-43BF-B6B3-5C62D8E405D0}" type="slidenum">
              <a:rPr lang="en-US" sz="1400" smtClean="0">
                <a:solidFill>
                  <a:schemeClr val="bg2"/>
                </a:solidFill>
              </a:rPr>
              <a:pPr eaLnBrk="1" hangingPunct="1"/>
              <a:t>94</a:t>
            </a:fld>
            <a:endParaRPr lang="th-TH" sz="140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4"/>
          <p:cNvSpPr>
            <a:spLocks noChangeArrowheads="1"/>
          </p:cNvSpPr>
          <p:nvPr/>
        </p:nvSpPr>
        <p:spPr bwMode="auto">
          <a:xfrm>
            <a:off x="5072063" y="3068638"/>
            <a:ext cx="2928937" cy="584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th-TH" sz="3200">
                <a:solidFill>
                  <a:srgbClr val="0000CC"/>
                </a:solidFill>
              </a:rPr>
              <a:t> อ</a:t>
            </a:r>
            <a:r>
              <a:rPr lang="en-US" sz="3200">
                <a:solidFill>
                  <a:srgbClr val="0000CC"/>
                </a:solidFill>
              </a:rPr>
              <a:t>.</a:t>
            </a:r>
            <a:r>
              <a:rPr lang="th-TH" sz="3200">
                <a:solidFill>
                  <a:srgbClr val="0000CC"/>
                </a:solidFill>
              </a:rPr>
              <a:t> มังกร    ชัยรัตน์</a:t>
            </a:r>
          </a:p>
        </p:txBody>
      </p:sp>
      <p:sp>
        <p:nvSpPr>
          <p:cNvPr id="106499" name="Rectangle 7"/>
          <p:cNvSpPr>
            <a:spLocks noChangeArrowheads="1"/>
          </p:cNvSpPr>
          <p:nvPr/>
        </p:nvSpPr>
        <p:spPr bwMode="auto">
          <a:xfrm>
            <a:off x="5580063" y="4076700"/>
            <a:ext cx="17224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None/>
            </a:pPr>
            <a:r>
              <a:rPr lang="en-US"/>
              <a:t>083-2057772</a:t>
            </a:r>
            <a:endParaRPr lang="th-TH"/>
          </a:p>
        </p:txBody>
      </p:sp>
      <p:sp>
        <p:nvSpPr>
          <p:cNvPr id="106500" name="WordArt 8"/>
          <p:cNvSpPr>
            <a:spLocks noChangeArrowheads="1" noChangeShapeType="1" noTextEdit="1"/>
          </p:cNvSpPr>
          <p:nvPr/>
        </p:nvSpPr>
        <p:spPr bwMode="auto">
          <a:xfrm>
            <a:off x="2684463" y="1196975"/>
            <a:ext cx="51276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ขอบคุณและสวัสดีครับ</a:t>
            </a:r>
          </a:p>
        </p:txBody>
      </p:sp>
      <p:pic>
        <p:nvPicPr>
          <p:cNvPr id="106501" name="Picture 6" descr="http://xn--12c4bmfplte6kc5ei9v.net/wp-content/uploads/2016/04/%E0%B9%80%E0%B8%94%E0%B9%87%E0%B8%81%E0%B9%84%E0%B8%97%E0%B8%A2%E0%B8%AB%E0%B8%B1%E0%B8%A7%E0%B8%88%E0%B8%B8%E0%B8%81%E0%B8%AA%E0%B8%A7%E0%B8%B1%E0%B8%AA%E0%B8%94%E0%B8%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133600"/>
            <a:ext cx="2714625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ูปคลื่น">
  <a:themeElements>
    <a:clrScheme name="รูปคลื่น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รูปคลื่น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รูปคลื่น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6386</TotalTime>
  <Words>2312</Words>
  <Application>Microsoft Office PowerPoint</Application>
  <PresentationFormat>นำเสนอทางหน้าจอ (4:3)</PresentationFormat>
  <Paragraphs>293</Paragraphs>
  <Slides>95</Slides>
  <Notes>6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95</vt:i4>
      </vt:variant>
    </vt:vector>
  </HeadingPairs>
  <TitlesOfParts>
    <vt:vector size="96" baseType="lpstr">
      <vt:lpstr>รูปคลื่น</vt:lpstr>
      <vt:lpstr>  การพัฒนาบุคลิกภาพ</vt:lpstr>
      <vt:lpstr>        บุคลิกภาพ</vt:lpstr>
      <vt:lpstr>ความหมายของบุคลิกภาพ</vt:lpstr>
      <vt:lpstr>งานนำเสนอ PowerPoint</vt:lpstr>
      <vt:lpstr>งานนำเสนอ PowerPoint</vt:lpstr>
      <vt:lpstr>ประเภทของบุคลิกภาพ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การแต่งกายที่เหมาะสมของครู</vt:lpstr>
      <vt:lpstr>จำแนกได้เป็น 4 ด้าน คือ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3. บุคลิกภาพทางอารมณ์</vt:lpstr>
      <vt:lpstr>งานนำเสนอ PowerPoint</vt:lpstr>
      <vt:lpstr>ความสำคัญของการมีบุคลิกภาพที่ดี</vt:lpstr>
      <vt:lpstr>         ถ้าเขาไม่บอก   แล้วเราจะรู้ได้อย่างไร  ?</vt:lpstr>
      <vt:lpstr>ความต้องการโดยธรรมชาติของมนุษย์</vt:lpstr>
      <vt:lpstr>2. ไม่ต้องการถูกเอาเปรียบ</vt:lpstr>
      <vt:lpstr>3.ไม่อยากเป็นคนโชคร้าย เสียโอกาส  หรือถูกมองว่าเป็นคนโง่</vt:lpstr>
      <vt:lpstr>  4. ไม่ชอบรอนาน</vt:lpstr>
      <vt:lpstr> 5.ชอบคนนอบน้อม</vt:lpstr>
      <vt:lpstr> 6 .ไม่ชอบเสียหน้า</vt:lpstr>
      <vt:lpstr> 7.ชอบให้พูดถึงเรื่องดีๆ ของเขา</vt:lpstr>
      <vt:lpstr>แนวทางการพัฒนาบุคลิกภาพ</vt:lpstr>
      <vt:lpstr>การพัฒนาบุคลิกภาพภายนอก</vt:lpstr>
      <vt:lpstr>งานนำเสนอ PowerPoint</vt:lpstr>
      <vt:lpstr>งานนำเสนอ PowerPoint</vt:lpstr>
      <vt:lpstr>ดูแลจัดแต่งทรงผมให้เหมาะกับตนเอง</vt:lpstr>
      <vt:lpstr>งานนำเสนอ PowerPoint</vt:lpstr>
      <vt:lpstr>งานนำเสนอ PowerPoint</vt:lpstr>
      <vt:lpstr>งานนำเสนอ PowerPoint</vt:lpstr>
      <vt:lpstr>การแต่งกาย</vt:lpstr>
      <vt:lpstr>ศิลปะการแต่งกาย</vt:lpstr>
      <vt:lpstr>งานนำเสนอ PowerPoint</vt:lpstr>
      <vt:lpstr>งานนำเสนอ PowerPoint</vt:lpstr>
      <vt:lpstr>หลัก 3 ส. ในการแต่งกาย </vt:lpstr>
      <vt:lpstr>การแต่งกายไปทำงาน</vt:lpstr>
      <vt:lpstr>งานนำเสนอ PowerPoint</vt:lpstr>
      <vt:lpstr>งานนำเสนอ PowerPoint</vt:lpstr>
      <vt:lpstr>งานนำเสนอ PowerPoint</vt:lpstr>
      <vt:lpstr>การผูกเนคไท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หลัก 3ส. ในการแต่งกาย (ต่อ )</vt:lpstr>
      <vt:lpstr>งานนำเสนอ PowerPoint</vt:lpstr>
      <vt:lpstr>หลัก 3 ส. ในการแต่งกาย ( ต่อ )</vt:lpstr>
      <vt:lpstr>งานนำเสนอ PowerPoint</vt:lpstr>
      <vt:lpstr>งานนำเสนอ PowerPoint</vt:lpstr>
      <vt:lpstr> ชุดสำหรับสาวอวบ หรืออ้วน</vt:lpstr>
      <vt:lpstr>งานนำเสนอ PowerPoint</vt:lpstr>
      <vt:lpstr>รองเท้าใส่ทำงาน</vt:lpstr>
      <vt:lpstr>รองเท้าลำลอง /แตะ</vt:lpstr>
      <vt:lpstr>การแต่งตัวของสุภาพบุรุษ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  เครื่องประกอบการแต่งกาย</vt:lpstr>
      <vt:lpstr>งานนำเสนอ PowerPoint</vt:lpstr>
      <vt:lpstr> ชุดลำลอง</vt:lpstr>
      <vt:lpstr>  รองเท้าใส่ทำงานของสุภาพบุรุษ</vt:lpstr>
      <vt:lpstr> การใช้น้ำหอม โคโลญ </vt:lpstr>
      <vt:lpstr>งานนำเสนอ PowerPoint</vt:lpstr>
      <vt:lpstr>งานนำเสนอ PowerPoint</vt:lpstr>
      <vt:lpstr>งานนำเสนอ PowerPoint</vt:lpstr>
      <vt:lpstr>มารยาททางสังคม</vt:lpstr>
      <vt:lpstr>การทักทายและการแนะนำตัวในโอกาสต่างๆ</vt:lpstr>
      <vt:lpstr>           มารยาทในการแนะนำให้รู้จักกัน</vt:lpstr>
      <vt:lpstr>มารยาทในการประชุม</vt:lpstr>
      <vt:lpstr>มารยาทในการประชุม</vt:lpstr>
      <vt:lpstr>มารยาทในการส่ง  E-mail</vt:lpstr>
      <vt:lpstr>มารยาทในการพูดโทรศัพท์</vt:lpstr>
      <vt:lpstr>มารยาทในเข้าห้องน้ำสาธารณะ</vt:lpstr>
      <vt:lpstr>                  มารยาทในการเยี่ยมไข้</vt:lpstr>
      <vt:lpstr>  มารยาทในการมอบและรับของขวัญ</vt:lpstr>
      <vt:lpstr>มารยาทเมื่อเดินตามหรือสวนกับผู้ใหญ่</vt:lpstr>
      <vt:lpstr>มารยาทในการเดินขึ้น-ลงบันได</vt:lpstr>
      <vt:lpstr>การนั่งที่สง่างาม</vt:lpstr>
      <vt:lpstr>ความสำคัญของบุคลิกภาพของครู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2)  การปรับปรุงแก้ไข เมื่อบุคคลสำรวจตนเองได้ข้อมูลมากเพียงพอแล้ว บุคคลควรจะประมวลสรุปบุคลิกภาพเพื่อรู้จักตนเองใน 3 ลักษณะคือ           2.1)  อุปนิสัยและนิสัยของตนเอง           2.2)  ลักษณะส่วนรวมของตนเอง            2.3)  บทบาทของตนเอง </vt:lpstr>
      <vt:lpstr>กระบวนการพัฒนาบุคลิกภาพ ผู้ที่ต้องการจะพัฒนาบุคลิกภาพของตนจะต้องเริ่มต้นจากการวิเคราะห์ตนเองก่อนเนื่องจากมนุษย์ทุกคนมักจะมีนิสัยเข้าข้างตนเอง และคิดว่าตนเองดีแล้วไม่มีข้อบกพร่องใดๆ จึงสมควรต้องอาศัยผู้อื่นช่วยดูและวิเคราะห์แนะนำ บุคคลทั่วไปมักมีลักษณะดังนี้  1)  คนเรามักไม่ค่อยได้สำรวจตัวเอง  2)  คนเราจะคุ้นเคยกับตนเองและไม่รู้ว่าตนเองมีอะไรไม่ดีบ้าง  3)  คนเราจะรู้สึกว่าตัวเองดีไปหมด ดังนั้น จึงสมควรที่จะสํารวจหรือวิเคราะห์ตนเองว่าตัวเรานั้นมีจุดเด่น จุดด้อยอะไร กิริยาท่าทางของ ตนดีหรือบกพร่องอย่างไร          </vt:lpstr>
      <vt:lpstr>งานนำเสนอ PowerPoint</vt:lpstr>
      <vt:lpstr>Change your Personality</vt:lpstr>
      <vt:lpstr>งานนำเสนอ PowerPoint</vt:lpstr>
    </vt:vector>
  </TitlesOfParts>
  <Company>NILLAPONG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บุคลิกภาพผู้บริหารมืออาชีพ</dc:title>
  <dc:creator>JITTRA</dc:creator>
  <cp:lastModifiedBy>Windows User</cp:lastModifiedBy>
  <cp:revision>382</cp:revision>
  <dcterms:created xsi:type="dcterms:W3CDTF">2007-03-11T01:29:00Z</dcterms:created>
  <dcterms:modified xsi:type="dcterms:W3CDTF">2016-12-04T04:38:11Z</dcterms:modified>
</cp:coreProperties>
</file>