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7" r:id="rId2"/>
    <p:sldId id="307" r:id="rId3"/>
    <p:sldId id="287" r:id="rId4"/>
    <p:sldId id="290" r:id="rId5"/>
    <p:sldId id="291" r:id="rId6"/>
    <p:sldId id="292" r:id="rId7"/>
    <p:sldId id="293" r:id="rId8"/>
    <p:sldId id="301" r:id="rId9"/>
    <p:sldId id="294" r:id="rId10"/>
    <p:sldId id="295" r:id="rId11"/>
    <p:sldId id="296" r:id="rId12"/>
    <p:sldId id="300" r:id="rId13"/>
    <p:sldId id="310" r:id="rId14"/>
    <p:sldId id="299" r:id="rId15"/>
    <p:sldId id="308" r:id="rId16"/>
    <p:sldId id="298" r:id="rId17"/>
    <p:sldId id="309" r:id="rId18"/>
    <p:sldId id="297" r:id="rId19"/>
    <p:sldId id="286" r:id="rId20"/>
    <p:sldId id="302" r:id="rId21"/>
    <p:sldId id="303" r:id="rId22"/>
    <p:sldId id="305" r:id="rId23"/>
    <p:sldId id="306" r:id="rId24"/>
    <p:sldId id="304" r:id="rId25"/>
    <p:sldId id="285" r:id="rId26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rebuchet MS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rebuchet MS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rebuchet MS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rebuchet MS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rebuchet MS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rebuchet MS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rebuchet MS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rebuchet MS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rebuchet MS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1" d="100"/>
          <a:sy n="81" d="100"/>
        </p:scale>
        <p:origin x="-834" y="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E54DF-2285-481D-86E5-D0DB48FECF2B}" type="datetimeFigureOut">
              <a:rPr lang="th-TH"/>
              <a:pPr>
                <a:defRPr/>
              </a:pPr>
              <a:t>04/12/59</a:t>
            </a:fld>
            <a:endParaRPr lang="th-TH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A9C77-8480-4A6B-9046-33B84B34614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6126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40C93-10E1-4DF3-9C4E-D06695E6DD52}" type="datetimeFigureOut">
              <a:rPr lang="th-TH"/>
              <a:pPr>
                <a:defRPr/>
              </a:pPr>
              <a:t>04/12/59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06855-7B09-4398-8A5B-90BBA23A4E0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88117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1655E-026A-4242-887B-BB84DCD27310}" type="datetimeFigureOut">
              <a:rPr lang="th-TH"/>
              <a:pPr>
                <a:defRPr/>
              </a:pPr>
              <a:t>04/12/59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ED401-A965-44CD-A974-6BC23C629DE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6039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54DC4B-3CD3-423A-9215-FB9AD3ACE638}" type="datetimeFigureOut">
              <a:rPr lang="th-TH"/>
              <a:pPr>
                <a:defRPr/>
              </a:pPr>
              <a:t>04/12/59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08B93-AFEF-47AD-8B4D-4C8531C44D9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19067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A244D-F87B-4886-814E-AE975CF17F7C}" type="datetimeFigureOut">
              <a:rPr lang="th-TH"/>
              <a:pPr>
                <a:defRPr/>
              </a:pPr>
              <a:t>04/12/59</a:t>
            </a:fld>
            <a:endParaRPr lang="th-TH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32919-A371-495F-B2D7-5E2B96F239AF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26285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779D5-6D7E-4307-9B16-73CEB1BBA58D}" type="datetimeFigureOut">
              <a:rPr lang="th-TH"/>
              <a:pPr>
                <a:defRPr/>
              </a:pPr>
              <a:t>04/12/59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D6594-D73E-4B8C-B10D-3BFED4D9E69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72254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3EC8D-A651-4EE2-AD69-9DA72600D868}" type="datetimeFigureOut">
              <a:rPr lang="th-TH"/>
              <a:pPr>
                <a:defRPr/>
              </a:pPr>
              <a:t>04/12/59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75450-3E41-4827-97DE-FB18750A142A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851141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04EB0-34FD-441C-803D-3F217BE7DFBB}" type="datetimeFigureOut">
              <a:rPr lang="th-TH"/>
              <a:pPr>
                <a:defRPr/>
              </a:pPr>
              <a:t>04/12/59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B7575-1678-4909-9B62-6229B660AC62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874640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84233-B54E-4EDD-B340-FC632DAFA5C1}" type="datetimeFigureOut">
              <a:rPr lang="th-TH"/>
              <a:pPr>
                <a:defRPr/>
              </a:pPr>
              <a:t>04/12/59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F4A29-E708-4B58-8D62-B8C1B9CC317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225461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F34B56-ADCA-48A2-8A59-01EB9C059DE7}" type="datetimeFigureOut">
              <a:rPr lang="th-TH"/>
              <a:pPr>
                <a:defRPr/>
              </a:pPr>
              <a:t>04/12/59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DFEBD-0EA8-4805-AE6B-7A75ABD6F64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01474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h-TH" noProof="0" smtClean="0"/>
              <a:t>คลิกไอคอนเพื่อเพิ่มรูปภาพ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3F6F2-44B7-4DE9-923B-D7A7FF01BEB1}" type="datetimeFigureOut">
              <a:rPr lang="th-TH"/>
              <a:pPr>
                <a:defRPr/>
              </a:pPr>
              <a:t>04/12/59</a:t>
            </a:fld>
            <a:endParaRPr lang="th-TH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A4672C-D63F-493B-9FB6-1FE329F9FEC9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03470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13B96F0-3198-4C1B-B8B7-9AC1FC92FA47}" type="datetimeFigureOut">
              <a:rPr lang="th-TH"/>
              <a:pPr>
                <a:defRPr/>
              </a:pPr>
              <a:t>04/12/59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1BE59C6-FE08-495F-BB2E-7F047E7975E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87" r:id="rId2"/>
    <p:sldLayoutId id="2147483796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7" r:id="rId9"/>
    <p:sldLayoutId id="2147483793" r:id="rId10"/>
    <p:sldLayoutId id="2147483794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  <a:cs typeface="IrisUPC" pitchFamily="34" charset="-34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  <a:cs typeface="IrisUPC" pitchFamily="34" charset="-34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  <a:cs typeface="IrisUPC" pitchFamily="34" charset="-34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  <a:cs typeface="IrisUPC" pitchFamily="34" charset="-34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allpaper.thaiware.com/upload/wallpaper/2009_07/medium/16518_7007_090709195103_8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3635375" y="4868863"/>
            <a:ext cx="5111750" cy="1584325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th-TH" sz="4000" dirty="0" smtClean="0"/>
              <a:t>   </a:t>
            </a:r>
            <a:r>
              <a:rPr lang="th-TH" sz="5200" b="1" dirty="0" smtClean="0">
                <a:solidFill>
                  <a:schemeClr val="bg1"/>
                </a:solidFill>
              </a:rPr>
              <a:t>อาจารย์มังกร  ชัยรัตน์</a:t>
            </a:r>
          </a:p>
          <a:p>
            <a:pPr fontAlgn="auto">
              <a:spcAft>
                <a:spcPts val="0"/>
              </a:spcAft>
              <a:defRPr/>
            </a:pPr>
            <a:r>
              <a:rPr lang="th-TH" sz="4000" dirty="0" smtClean="0"/>
              <a:t>    </a:t>
            </a:r>
          </a:p>
        </p:txBody>
      </p:sp>
      <p:sp>
        <p:nvSpPr>
          <p:cNvPr id="5" name="วงรี 4"/>
          <p:cNvSpPr/>
          <p:nvPr/>
        </p:nvSpPr>
        <p:spPr>
          <a:xfrm>
            <a:off x="1331913" y="1268413"/>
            <a:ext cx="6696075" cy="18002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5400" b="1" dirty="0"/>
              <a:t>จรรยาบรรณวิชาชีพครู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wallpaper.thaiware.com/upload/wallpaper/2009_07/medium/16518_7007_090709195103_8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แผนผังลำดับงาน: เทปเจาะรู 1"/>
          <p:cNvSpPr/>
          <p:nvPr/>
        </p:nvSpPr>
        <p:spPr>
          <a:xfrm>
            <a:off x="971550" y="981075"/>
            <a:ext cx="7993063" cy="4032250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/>
              <a:t>ในอดีตการพัฒนา</a:t>
            </a:r>
            <a:r>
              <a:rPr lang="th-TH" b="1" dirty="0"/>
              <a:t>การศึกษา</a:t>
            </a:r>
            <a:r>
              <a:rPr lang="th-TH" dirty="0"/>
              <a:t>ในชนบทเพื่อให้มีคุณภาพและมาตรฐานเทียบเท่ากับ</a:t>
            </a:r>
            <a:r>
              <a:rPr lang="th-TH" b="1" dirty="0"/>
              <a:t>การศึกษา</a:t>
            </a:r>
            <a:r>
              <a:rPr lang="th-TH" dirty="0"/>
              <a:t>ในเมืองนั้นเป็นไปได้ยากยิ่ง เนื่องจากมีข้อจำกัดทางด้านภูมิศาสตร์และเทคโนโลยี แต่ในปัจจุบัน ความก้าวหน้าทาง</a:t>
            </a:r>
            <a:r>
              <a:rPr lang="th-TH" dirty="0" err="1"/>
              <a:t>เทคโนโลยีดิจิทัล</a:t>
            </a:r>
            <a:r>
              <a:rPr lang="th-TH" dirty="0"/>
              <a:t>เป็นไปอย่างก้าวกระโดด โดยเฉพาะอย่างยิ่งเทคโนโลยีสื่อสารโทรคมนาคม ที่ทำให้การพัฒนา</a:t>
            </a:r>
            <a:r>
              <a:rPr lang="th-TH" b="1" dirty="0"/>
              <a:t>การศึกษา</a:t>
            </a:r>
            <a:r>
              <a:rPr lang="th-TH" dirty="0"/>
              <a:t>ในชนบทสามารถบรรลุผลได้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wallpaper.thaiware.com/upload/wallpaper/2009_07/medium/16518_7007_090709195103_8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611188" y="549275"/>
            <a:ext cx="7848600" cy="52625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หนึ่งในวิธีการพัฒนา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การศึกษา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ในชนบท คือ การใช้สื่อ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 </a:t>
            </a:r>
            <a:r>
              <a:rPr lang="en-US" b="1" dirty="0">
                <a:latin typeface="Angsana New" pitchFamily="18" charset="-34"/>
                <a:cs typeface="Angsana New" pitchFamily="18" charset="-34"/>
              </a:rPr>
              <a:t>Virtual Learning</a:t>
            </a:r>
            <a:r>
              <a:rPr lang="en-US" dirty="0">
                <a:latin typeface="Angsana New" pitchFamily="18" charset="-34"/>
                <a:cs typeface="Angsana New" pitchFamily="18" charset="-34"/>
              </a:rPr>
              <a:t> 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ซึ่งเป็นการทำให้ครูผู้สอน สามารถสอนนักเรียนจากที่ใดก็ได้ในโลก ในขณะเดียวกันนักเรียนก็สามารถเรียนหนังสือจากที่ใดในโลกก็ได้เช่นกัน ตัวอย่างเช่น </a:t>
            </a:r>
            <a:r>
              <a:rPr lang="en-US" dirty="0">
                <a:latin typeface="Angsana New" pitchFamily="18" charset="-34"/>
                <a:cs typeface="Angsana New" pitchFamily="18" charset="-34"/>
              </a:rPr>
              <a:t>Rural Virtual Academy (RVA)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ในมลรัฐวิสคอนซิน ประเทศสหรัฐอเมริกา ที่เป็นโรงเรียนเสมือนจริงของระบบโรงเรียนภาครัฐ ทำให้นักเรียนสามารถเข้าชั้นเรียนและทำ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การศึกษา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ได้จากที่บ้าน เนื่องจากอาจมีเหตุผลส่วนบุคคลหรือข้อจำกัดของนักเรียนที่ไม่สามารถเข้ามาเรียนในเมืองได้ ซึ่งดำเนินการโดยครูผู้สอนที่มีใบอนุญาต และมีจำนวนนักเรียนต่อครูผู้สอนเท่ากับในชั้นเรียนปกติ โดยการมีส่วนร่วมของระบบ</a:t>
            </a:r>
            <a:r>
              <a:rPr lang="th-TH" b="1" dirty="0">
                <a:latin typeface="Angsana New" pitchFamily="18" charset="-34"/>
                <a:cs typeface="Angsana New" pitchFamily="18" charset="-34"/>
              </a:rPr>
              <a:t>การศึกษา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ดังกล่าวจะประกอบไปด้วย โรงเรียน นักเรียน ผู้ปกครอง และชุมชน โดย </a:t>
            </a:r>
            <a:r>
              <a:rPr lang="en-US" dirty="0">
                <a:latin typeface="Angsana New" pitchFamily="18" charset="-34"/>
                <a:cs typeface="Angsana New" pitchFamily="18" charset="-34"/>
              </a:rPr>
              <a:t>RVA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คือ โรงเรียนที่ไม่ใช่เพียงแค่การเรียนผ่านระบบออนไลน์อย่างเดียวเท่านั้น แต่เป็นการเชื่อมโยงระหว่างนักเรียน โรงเรียน และครูผู้สอน โดยไม่จำเป็นต้องอยู่ในที่เดียวกันก็ได้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wallpaper.thaiware.com/upload/wallpaper/2009_07/medium/16518_7007_090709195103_8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323850" y="404813"/>
            <a:ext cx="8496300" cy="22463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ในปัจจุบัน ผู้ดูแลและผู้กำหนดนโยบายทั้งในระดับชาติและระดับท้องถิ่น ได้ให้การสนับสนุนการเรียนการสอนประเภท </a:t>
            </a:r>
            <a:r>
              <a:rPr lang="en-US" dirty="0">
                <a:latin typeface="Angsana New" pitchFamily="18" charset="-34"/>
                <a:cs typeface="Angsana New" pitchFamily="18" charset="-34"/>
              </a:rPr>
              <a:t>Virtual Learning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หรือ </a:t>
            </a:r>
            <a:r>
              <a:rPr lang="en-US" dirty="0">
                <a:latin typeface="Angsana New" pitchFamily="18" charset="-34"/>
                <a:cs typeface="Angsana New" pitchFamily="18" charset="-34"/>
              </a:rPr>
              <a:t>Virtual School 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เพิ่มมากขึ้น โดยขณะนี้มีแนวโน้มว่าหลักสูตรประเภทนี้ดูจะน่าสนใจกว่าหลักสูตรการศึกษาในภาคปกติด้วยซ้ำไป ทั้งนี้เพราะนอกจากเด็กจะได้รับการศึกษาและการดูแลจากโรงเรียนแล้ว พ่อแม่ ผู้ปกครอง และชุมชน ยังมีส่วนร่วมในการดูแลนักเรียนอีกด้วย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allpaper.thaiware.com/upload/wallpaper/2009_07/medium/16518_7007_090709195103_8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323850" y="404813"/>
            <a:ext cx="8496300" cy="22463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โดยในด้านวิชาการเด็กกลุ่มนี้จะได้รับการศึกษาที่มีคุณภาพทัดเทียมกับการเรียนในห้องเรียนปกติ โรงเรียนในชนบทหลายโรงเรียนอาจจะขาดแคลนครูผู้สอนในสาขาวิชาด้านวิทยาศาสตร์, เทคโนโลยี, วิศวกรรม และคณิตศาสตร์ อีกทั้งยังขาดแนวทาง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การบูร</a:t>
            </a:r>
            <a:r>
              <a:rPr lang="th-TH" dirty="0" err="1">
                <a:latin typeface="Angsana New" pitchFamily="18" charset="-34"/>
                <a:cs typeface="Angsana New" pitchFamily="18" charset="-34"/>
              </a:rPr>
              <a:t>ณา</a:t>
            </a:r>
            <a:r>
              <a:rPr lang="th-TH" dirty="0">
                <a:latin typeface="Angsana New" pitchFamily="18" charset="-34"/>
                <a:cs typeface="Angsana New" pitchFamily="18" charset="-34"/>
              </a:rPr>
              <a:t>การความรู้ระหว่างศาสตร์วิชาต่างๆ ที่กล่าวมา ซึ่งการนำ </a:t>
            </a:r>
            <a:r>
              <a:rPr lang="en-US" dirty="0">
                <a:latin typeface="Angsana New" pitchFamily="18" charset="-34"/>
                <a:cs typeface="Angsana New" pitchFamily="18" charset="-34"/>
              </a:rPr>
              <a:t>Virtual Learning 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>
                <a:latin typeface="Angsana New" pitchFamily="18" charset="-34"/>
                <a:cs typeface="Angsana New" pitchFamily="18" charset="-34"/>
              </a:rPr>
              <a:t>มาใช้งานจะช่วยให้สามารถแก้ปัญหานี้ได้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allpaper.thaiware.com/upload/wallpaper/2009_07/medium/16518_7007_090709195103_8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949807" y="332656"/>
            <a:ext cx="7272808" cy="310854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นอกจากการพัฒนานักเรียนในพื้นที่ชนบทห่างไกลแล้ว การพัฒนาศักยภาพครู ก็มีความจำเป็นอย่างยิ่งด้วยเช่นกัน หลายครั้งครูผู้สอนปฏิเสธการไปสอนในพื้นที่ชนบทห่างไกล เพราะเกรงว่าจะทำให้ตนเองสูญเสียโอกาสการพัฒนาตนเอง แต่ในประเทศสเปนได้มีการจัดตั้ง </a:t>
            </a:r>
            <a:r>
              <a:rPr lang="en-US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Virtual community of practice (</a:t>
            </a:r>
            <a:r>
              <a:rPr lang="en-US" b="1" dirty="0" err="1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VCoP</a:t>
            </a:r>
            <a:r>
              <a:rPr lang="en-US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) </a:t>
            </a:r>
            <a:r>
              <a:rPr lang="th-TH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ขึ้นมา เพื่อให้เกิดการเชื่อมโยงระหว่างครูผู้สอนที่อยู่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ในพื้นที่ห่างไกลเข้าด้วยกัน เพื่อให้เกิดการเรียนรู้และแชร์ประสบการณ์การสอนระหว่างกัน</a:t>
            </a:r>
            <a:endParaRPr lang="th-TH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allpaper.thaiware.com/upload/wallpaper/2009_07/medium/16518_7007_090709195103_8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949807" y="332656"/>
            <a:ext cx="7272808" cy="3108543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โดยในอดีตที่ผ่านมาครูในโรงเรียนชนบทห่างไกลจะรู้สึกโดดเดี่ยว ด้วยข้อจำกัดเรื่องการเดินทางและสภาพพื้นที่ แต่เมื่อสามารถเชื่อมโยงครูกลุ่มนี้เข้าด้วยกัน จึงทำให้เกิดการพัฒนาศักยภาพขึ้น นอกจากนี้ยังได้มีการนำเอา </a:t>
            </a:r>
            <a:r>
              <a:rPr lang="en-US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Virtual Learning </a:t>
            </a:r>
            <a:r>
              <a:rPr lang="th-TH" dirty="0">
                <a:solidFill>
                  <a:schemeClr val="bg1"/>
                </a:solidFill>
                <a:latin typeface="Angsana New" pitchFamily="18" charset="-34"/>
                <a:cs typeface="Angsana New" pitchFamily="18" charset="-34"/>
              </a:rPr>
              <a:t>มาใช้เพื่อพัฒนาองค์ความรู้ใหม่ๆ ให้กับครูผู้สอนอีกทางหนึ่ง เช่น การฝึกอบรมครูผู้สอนในเขตพื้นที่ห่างไกล เป็นต้น ทำให้สามารถลดความเหลื่อมล้ำระหว่างครูผู้สอนในชนบทกับครูผู้สอนในเมืองได้</a:t>
            </a:r>
            <a:r>
              <a:rPr lang="th-TH" dirty="0">
                <a:solidFill>
                  <a:schemeClr val="bg1"/>
                </a:solidFill>
              </a:rPr>
              <a:t>อย่างมาก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allpaper.thaiware.com/upload/wallpaper/2009_07/medium/16518_7007_090709195103_8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719138" y="620713"/>
            <a:ext cx="7777162" cy="22463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>
                <a:solidFill>
                  <a:schemeClr val="bg1"/>
                </a:solidFill>
              </a:rPr>
              <a:t>นโยบายการพัฒนาการศึกษาในพื้นที่ชนบทที่ห่างไกลไม่ใช่เพียงแค่การ “มีเทคโนโลยี” เพียงเท่านั้น แต่เป็นนโยบายการ “ใช้เทคโนโลยี” อย่างเหมาะสม เพื่อให้นักเรียนในพื้นที่ห่างไกลได้รับการเรียนการสอนด้วยคุณภาพและมีมาตรฐานเดียวกับนักเรียน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>
                <a:solidFill>
                  <a:schemeClr val="bg1"/>
                </a:solidFill>
              </a:rPr>
              <a:t>ในเมือง โดยจะต้องมีมุมมองที่ครอบคลุมถึงหลักสูตรและวิธีการเรียนการสอน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>
                <a:solidFill>
                  <a:schemeClr val="bg1"/>
                </a:solidFill>
              </a:rPr>
              <a:t>ในบริบทใหม่</a:t>
            </a:r>
          </a:p>
        </p:txBody>
      </p:sp>
      <p:pic>
        <p:nvPicPr>
          <p:cNvPr id="20484" name="Picture 9" descr="รูปภาพที่เกี่ยวข้อง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3440113"/>
            <a:ext cx="1943100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allpaper.thaiware.com/upload/wallpaper/2009_07/medium/16518_7007_090709195103_8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719572" y="620688"/>
            <a:ext cx="7776864" cy="224676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>
                <a:solidFill>
                  <a:schemeClr val="bg1"/>
                </a:solidFill>
              </a:rPr>
              <a:t>การใช้เทคโนโลยีสำหรับการกระจายการศึกษาไปสู่ชนบทห่างไกล การสร้างการเชื่อมโยงระหว่างครูผู้สอน และอื่นๆที่เกี่ยวข้อง ซึ่งหากเราสามารถพัฒนาภาคการศึกษาให้ประชาชนในพื้นที่ชนบทห่างไกล สามารถเข้าถึงการศึกษาที่มีคุณภาพได้ ก็จะเป็นต้นน้ำที่เอื้อประโยชน์ให้แก่ภาคส่วนอื่นๆ อีกมากมาย และยังประโยชน์ให้แก่ประเทศชาติในทุกๆ มิติได้อย่างดีที่สุด</a:t>
            </a:r>
          </a:p>
        </p:txBody>
      </p:sp>
      <p:pic>
        <p:nvPicPr>
          <p:cNvPr id="21508" name="Picture 5" descr="รูปภาพที่เกี่ยวข้อง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3141663"/>
            <a:ext cx="1946275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allpaper.thaiware.com/upload/wallpaper/2009_07/medium/16518_7007_090709195103_8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5" y="34925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คำบรรยายภาพแบบเมฆ 1"/>
          <p:cNvSpPr/>
          <p:nvPr/>
        </p:nvSpPr>
        <p:spPr>
          <a:xfrm>
            <a:off x="1979613" y="115888"/>
            <a:ext cx="5040312" cy="1944687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/>
              <a:t>พระราชบัญญัติ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/>
              <a:t>ระเบียบข้าราชการครูและบุคลากรทางการศึกษา พ.ศ. ๒๕๔๗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93763" y="2476500"/>
            <a:ext cx="7489825" cy="18161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/>
              <a:t>มาตรา ๔  ในพระราชบัญญัตินี้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dirty="0"/>
              <a:t>“ข้าราชการครู” หมายความว่า ผู้ที่ประกอบวิชาชีพซึ่งทำหน้าที่หลักทางด้านการเรียนการสอนและส่งเสริมการเรียนรู้ของผู้เรียนด้วยวิธีการต่าง ๆ ในสถานศึกษาของรัฐ</a:t>
            </a:r>
          </a:p>
        </p:txBody>
      </p:sp>
      <p:pic>
        <p:nvPicPr>
          <p:cNvPr id="22533" name="Picture 6" descr="รูปภาพที่เกี่ยวข้อง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350" y="4292600"/>
            <a:ext cx="2798763" cy="25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img.tlcdn4.com/travel/2015/04/p1a363cgvldtm1gdr1dgq1ln6r7c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888"/>
            <a:ext cx="9036050" cy="662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สี่เหลี่ยมผืนผ้า 3"/>
          <p:cNvSpPr/>
          <p:nvPr/>
        </p:nvSpPr>
        <p:spPr>
          <a:xfrm>
            <a:off x="1835150" y="765175"/>
            <a:ext cx="4572000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bg2">
                    <a:lumMod val="25000"/>
                  </a:schemeClr>
                </a:solidFill>
                <a:latin typeface="Angsana New" pitchFamily="18" charset="-34"/>
              </a:rPr>
              <a:t>ข้อบังคับคุรุสภา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bg2">
                    <a:lumMod val="25000"/>
                  </a:schemeClr>
                </a:solidFill>
                <a:latin typeface="Angsana New" pitchFamily="18" charset="-34"/>
              </a:rPr>
              <a:t>ว่าด้วยจรรยาบรรณของวิชาชีพ พ.ศ. 2556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339975" y="2133600"/>
            <a:ext cx="467995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จรรยาบรรณวิชาชีพครูมี 5 ด้าน 9 ข้อ</a:t>
            </a:r>
            <a:endParaRPr lang="th-TH" dirty="0">
              <a:solidFill>
                <a:schemeClr val="bg2">
                  <a:lumMod val="2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3" name="คำบรรยายภาพแบบเมฆ 2"/>
          <p:cNvSpPr/>
          <p:nvPr/>
        </p:nvSpPr>
        <p:spPr>
          <a:xfrm>
            <a:off x="971550" y="2655888"/>
            <a:ext cx="6985000" cy="3076575"/>
          </a:xfrm>
          <a:prstGeom prst="cloud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1.จรรยาบรรณต่อตนเอง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ข้อที่ 1 ผู้ประกอบวิชาชีพทางการศึกษา ต้องมีวินัยในตนเอง พัฒนาตนเองด้านวิชาชีพ บุคลิกภาพ และวิสัยทัศน์ ให้ทันต่อการพัฒนาทางวิทยาการ เศรษฐกิจ สังคม และการเมืองอยู่เสมอ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allpaper.thaiware.com/upload/wallpaper/2009_07/medium/16518_7007_090709195103_8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สี่เหลี่ยมผืนผ้า 5"/>
          <p:cNvSpPr>
            <a:spLocks noChangeArrowheads="1"/>
          </p:cNvSpPr>
          <p:nvPr/>
        </p:nvSpPr>
        <p:spPr bwMode="auto">
          <a:xfrm>
            <a:off x="1835150" y="765175"/>
            <a:ext cx="5545138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th-TH" sz="3200" b="1">
                <a:latin typeface="Angsana New" pitchFamily="18" charset="-34"/>
              </a:rPr>
              <a:t>พระราชบัญญัติ การศึกษาแห่งชาติ พ.ศ. ๒๕๔๒ แก้ไขเพิ่มเติม (ฉบับที่ ๒) พ.ศ. ๒๕๔๕ </a:t>
            </a:r>
          </a:p>
          <a:p>
            <a:pPr algn="ctr"/>
            <a:r>
              <a:rPr lang="th-TH" sz="3200" b="1">
                <a:latin typeface="Angsana New" pitchFamily="18" charset="-34"/>
              </a:rPr>
              <a:t>และ (ฉบับที่ ๓) พ.ศ. ๒๕๕๓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5650" y="2478088"/>
            <a:ext cx="7704138" cy="3970337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Angsana New" pitchFamily="18" charset="-34"/>
                <a:cs typeface="Angsana New" pitchFamily="18" charset="-34"/>
              </a:rPr>
              <a:t>มาตรา ๔ ในพระราชบัญญัตินี้ “การศึกษา” หมายความว่า กระบวนการเรียนรู้เพื่อความเจริญงอกงามของบุคคลและสังคม โดยการถ่ายทอดความรู้ การฝึก การอบรม การสืบสานทางวัฒนธรรม การสร้างสรรค์จรรโลงความก้าวหน้า ทางวิชาการ การสร้างองค์ความรู้อันเกิดจากการจัดสภาพแวดล้อม สังคม การเรียนรู้และปัจจัยเกื้อหนุนให้ บุคคลเรียนรู้อย่างต่อเนื่องตลอดชีวิต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img.tlcdn4.com/travel/2015/04/p1a363cgvldtm1gdr1dgq1ln6r7c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888"/>
            <a:ext cx="9036050" cy="662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แผนผังลำดับงาน: เทปเจาะรู 5"/>
          <p:cNvSpPr/>
          <p:nvPr/>
        </p:nvSpPr>
        <p:spPr>
          <a:xfrm>
            <a:off x="827088" y="1268413"/>
            <a:ext cx="7632700" cy="2160587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bg1"/>
                </a:solidFill>
              </a:rPr>
              <a:t>2. จรรยาบรรณต่อวิชาชีพ</a:t>
            </a:r>
            <a:r>
              <a:rPr lang="th-TH" dirty="0"/>
              <a:t/>
            </a:r>
            <a:br>
              <a:rPr lang="th-TH" dirty="0"/>
            </a:br>
            <a:r>
              <a:rPr lang="th-TH" b="1" dirty="0"/>
              <a:t>ข้อที่ 2</a:t>
            </a:r>
            <a:r>
              <a:rPr lang="th-TH" dirty="0"/>
              <a:t> ผู้ประกอบวิชาชีพทางการศึกษา ต้องรัก ศรัทธา ซื่อสัตย์สุจริต รับผิดชอบต่อวิชาชีพและเป็นสมาชิกที่ดีขององค์กรวิชาชีพ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img.tlcdn4.com/travel/2015/04/p1a363cgvldtm1gdr1dgq1ln6r7c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" y="152400"/>
            <a:ext cx="9036050" cy="662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แผนผังลำดับงาน: เทปเจาะรู 1"/>
          <p:cNvSpPr/>
          <p:nvPr/>
        </p:nvSpPr>
        <p:spPr>
          <a:xfrm>
            <a:off x="323850" y="404813"/>
            <a:ext cx="8496300" cy="4752975"/>
          </a:xfrm>
          <a:prstGeom prst="flowChartPunchedTap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h-TH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/>
              <a:t>3.จรรยาบรรณต่อผู้รับบริการ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/>
              <a:t>ข้อที่ 3</a:t>
            </a:r>
            <a:r>
              <a:rPr lang="th-TH" dirty="0"/>
              <a:t> ผู้ประกอบวิชาชีพทางการศึกษา ต้องรัก เมตตา เอาใจใส่ ช่วยเหลือ ส่งเสริม ให้</a:t>
            </a:r>
            <a:r>
              <a:rPr lang="th-TH" dirty="0" err="1"/>
              <a:t>กําลังใจ</a:t>
            </a:r>
            <a:r>
              <a:rPr lang="th-TH" dirty="0"/>
              <a:t>แก่ศิษย์ และผู้รับบริการ ตามบทบาทหน้าที่โดยเสมอหน้า</a:t>
            </a:r>
            <a:br>
              <a:rPr lang="th-TH" dirty="0"/>
            </a:br>
            <a:r>
              <a:rPr lang="th-TH" b="1" dirty="0"/>
              <a:t>ข้อที่ 4</a:t>
            </a:r>
            <a:r>
              <a:rPr lang="th-TH" dirty="0"/>
              <a:t> ผู้ประกอบวิชาชีพทางการศึกษา ต้องส่งเสริมให้เกิดการเรียนรู้ ทักษะ และนิสัยที่ถูกต้องดีงามแก่ศิษย์ และผู้รับบริการ ตามบทบาทหน้าที่อย่างเต็มความสามารถ ด้วยความบริสุทธิ์ใจ</a:t>
            </a:r>
            <a:br>
              <a:rPr lang="th-TH" dirty="0"/>
            </a:br>
            <a:r>
              <a:rPr lang="th-TH" b="1" dirty="0"/>
              <a:t>ข้อที่ 5</a:t>
            </a:r>
            <a:r>
              <a:rPr lang="th-TH" dirty="0"/>
              <a:t> ผู้ประกอบวิชาชีพทางการศึกษา ต้องประพฤติปฏิบัติตนเป็นแบบอย่างที่ดี ทั้งทางกาย วาจา และจิตใจ</a:t>
            </a:r>
            <a:br>
              <a:rPr lang="th-TH" dirty="0"/>
            </a:b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img.tlcdn4.com/travel/2015/04/p1a363cgvldtm1gdr1dgq1ln6r7c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888"/>
            <a:ext cx="9036050" cy="662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แผนผังลำดับงาน: เทปเจาะรู 1"/>
          <p:cNvSpPr/>
          <p:nvPr/>
        </p:nvSpPr>
        <p:spPr>
          <a:xfrm>
            <a:off x="755650" y="1341438"/>
            <a:ext cx="7704138" cy="2519362"/>
          </a:xfrm>
          <a:prstGeom prst="flowChartPunchedTap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/>
              <a:t>ข้อที่ 6</a:t>
            </a:r>
            <a:r>
              <a:rPr lang="th-TH" dirty="0"/>
              <a:t> ผู้ประกอบวิชาชีพทางการศึกษา ต้องไม่</a:t>
            </a:r>
            <a:r>
              <a:rPr lang="th-TH" dirty="0" err="1"/>
              <a:t>กระทํา</a:t>
            </a:r>
            <a:r>
              <a:rPr lang="th-TH" dirty="0"/>
              <a:t>ตนเป็นปฏิปักษ์ต่อความเจริญทางกาย สติปัญญา จิตใจ อารมณ์ และสังคมของศิษย์ และผู้รับบริการ</a:t>
            </a:r>
            <a:br>
              <a:rPr lang="th-TH" dirty="0"/>
            </a:br>
            <a:r>
              <a:rPr lang="th-TH" b="1" dirty="0"/>
              <a:t>ข้อที่ 7</a:t>
            </a:r>
            <a:r>
              <a:rPr lang="th-TH" dirty="0"/>
              <a:t> ผู้ประกอบวิชาชีพทางการศึกษา ต้องให้บริการด้วยความจริงใจและเสมอภาค โดยไม่เรียกรับหรือยอมรับผลประโยชน์จากการใช้</a:t>
            </a:r>
            <a:r>
              <a:rPr lang="th-TH" dirty="0" err="1"/>
              <a:t>ตําแหน่ง</a:t>
            </a:r>
            <a:r>
              <a:rPr lang="th-TH" dirty="0"/>
              <a:t>หน้าที่โดยมิชอบ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img.tlcdn4.com/travel/2015/04/p1a363cgvldtm1gdr1dgq1ln6r7c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888"/>
            <a:ext cx="9036050" cy="662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1042988" y="692150"/>
            <a:ext cx="7129462" cy="13858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/>
              <a:t>4.จรรยาบรรณต่อผู้ร่วมประกอบวิชาชีพ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/>
              <a:t>ข้อที่ 8</a:t>
            </a:r>
            <a:r>
              <a:rPr lang="th-TH" dirty="0"/>
              <a:t> ผู้ประกอบวิชาชีพทางการศึกษา พึงช่วยเหลือเกื้อกูลซึ่งกันและกันอย่างสร้างสรรค์ โดยยึดมั่นในระบบคุณธรรม สร้างความสามัคคีในหมู่คณะ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img.tlcdn4.com/travel/2015/04/p1a363cgvldtm1gdr1dgq1ln6r7c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5888"/>
            <a:ext cx="9036050" cy="662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สี่เหลี่ยมผืนผ้า 1"/>
          <p:cNvSpPr/>
          <p:nvPr/>
        </p:nvSpPr>
        <p:spPr>
          <a:xfrm>
            <a:off x="712788" y="587375"/>
            <a:ext cx="7848600" cy="22479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/>
              <a:t>5.จรรยาบรรณต่อสังคม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/>
              <a:t>ข้อที่ 9</a:t>
            </a:r>
            <a:r>
              <a:rPr lang="th-TH" dirty="0"/>
              <a:t> ผู้ประกอบวิชาชีพทางการศึกษา พึงประพฤติปฏิบัติตนเป็น</a:t>
            </a:r>
            <a:r>
              <a:rPr lang="th-TH" dirty="0" err="1"/>
              <a:t>ผู้นํา</a:t>
            </a:r>
            <a:r>
              <a:rPr lang="th-TH" dirty="0"/>
              <a:t>ในการอนุรักษ์และพัฒนาเศรษฐกิจ สังคม ศาสนา ศิลปวัฒนธรรม ภูมิปัญญา สิ่งแวดล้อม รักษาผลประโยชน์ของส่วนรวม และยึดมั่นในการปกครองระบอบประชาธิปไตยอันมีพระมหากษัตริย์ทรงเป็นประมุข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img.tlcdn4.com/travel/2015/04/p1a3631j131rgp1180ps01p04t4u5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WordArt 8"/>
          <p:cNvSpPr>
            <a:spLocks noChangeArrowheads="1" noChangeShapeType="1" noTextEdit="1"/>
          </p:cNvSpPr>
          <p:nvPr/>
        </p:nvSpPr>
        <p:spPr bwMode="auto">
          <a:xfrm>
            <a:off x="2684463" y="1196975"/>
            <a:ext cx="51276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ngsana New"/>
                <a:cs typeface="Angsana New"/>
              </a:rPr>
              <a:t>ขอบคุณและสวัสดีครับ</a:t>
            </a:r>
          </a:p>
        </p:txBody>
      </p:sp>
      <p:pic>
        <p:nvPicPr>
          <p:cNvPr id="29700" name="Picture 6" descr="http://xn--12c4bmfplte6kc5ei9v.net/wp-content/uploads/2016/04/%E0%B9%80%E0%B8%94%E0%B9%87%E0%B8%81%E0%B9%84%E0%B8%97%E0%B8%A2%E0%B8%AB%E0%B8%B1%E0%B8%A7%E0%B8%88%E0%B8%B8%E0%B8%81%E0%B8%AA%E0%B8%A7%E0%B8%B1%E0%B8%AA%E0%B8%94%E0%B8%B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2349500"/>
            <a:ext cx="2714625" cy="371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11188" y="3789363"/>
            <a:ext cx="3744912" cy="13112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r>
              <a:rPr lang="th-TH" sz="3600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 อาจารย์มังกร    ชัยรัตน์</a:t>
            </a:r>
          </a:p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r>
              <a:rPr lang="en-US" sz="3600" dirty="0">
                <a:solidFill>
                  <a:srgbClr val="0000CC"/>
                </a:solidFill>
                <a:latin typeface="Angsana New" pitchFamily="18" charset="-34"/>
                <a:cs typeface="Angsana New" pitchFamily="18" charset="-34"/>
              </a:rPr>
              <a:t>083-2057772</a:t>
            </a:r>
            <a:endParaRPr lang="th-TH" sz="3600" dirty="0">
              <a:solidFill>
                <a:srgbClr val="0000CC"/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allpaper.thaiware.com/upload/wallpaper/2009_07/medium/16518_7007_090709195103_8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5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81038" y="1046163"/>
            <a:ext cx="7704137" cy="2862262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dirty="0"/>
              <a:t>“มาตรฐานการศึกษา” หมายความว่า ข้อกำหนดเกี่ยวกับคุณลักษณะ คุณภาพ ที่พึงประสงค์ และมาตรฐานที่ต้องการให้เกิดขึ้นในสถานศึกษาทุกแห่ง และเพื่อใช้เป็นหลักในการเทียบเคียงสำหรับการ ส่งเสริมและกำกับดูแล การตรวจสอบ การประเมินผล และการประกันคุณภาพทางการศึกษา </a:t>
            </a:r>
            <a:endParaRPr lang="th-TH" sz="3600" dirty="0">
              <a:solidFill>
                <a:schemeClr val="tx1">
                  <a:lumMod val="95000"/>
                  <a:lumOff val="5000"/>
                </a:schemeClr>
              </a:solidFill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allpaper.thaiware.com/upload/wallpaper/2009_07/medium/16518_7007_090709195103_8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คำบรรยายภาพแบบวงรี 2"/>
          <p:cNvSpPr/>
          <p:nvPr/>
        </p:nvSpPr>
        <p:spPr>
          <a:xfrm>
            <a:off x="1042988" y="692150"/>
            <a:ext cx="7129462" cy="3421063"/>
          </a:xfrm>
          <a:prstGeom prst="wedgeEllipse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>
                <a:latin typeface="Angsana New" pitchFamily="18" charset="-34"/>
                <a:cs typeface="Angsana New" pitchFamily="18" charset="-34"/>
              </a:rPr>
              <a:t>“ครู” หมายความว่า บุคลากรวิชาชีพซึ่งทำหน้าที่หลักทางด้านการเรียนการสอนและการ ส่งเสริมการเรียนรู้ของผู้เรียนด้วยวิธีการต่าง ๆ ในสถานศึกษาทั้งของรัฐและเอกชน</a:t>
            </a:r>
          </a:p>
        </p:txBody>
      </p:sp>
      <p:pic>
        <p:nvPicPr>
          <p:cNvPr id="8196" name="Picture 6" descr="j0291984"/>
          <p:cNvPicPr>
            <a:picLocks noGrp="1" noChangeAspect="1" noChangeArrowheads="1"/>
          </p:cNvPicPr>
          <p:nvPr>
            <p:ph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860800"/>
            <a:ext cx="2381250" cy="25209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allpaper.thaiware.com/upload/wallpaper/2009_07/medium/16518_7007_090709195103_8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คำบรรยายภาพแบบเมฆ 2"/>
          <p:cNvSpPr/>
          <p:nvPr/>
        </p:nvSpPr>
        <p:spPr>
          <a:xfrm flipH="1">
            <a:off x="827088" y="476250"/>
            <a:ext cx="7848600" cy="4608513"/>
          </a:xfrm>
          <a:prstGeom prst="cloudCallout">
            <a:avLst>
              <a:gd name="adj1" fmla="val 1614591"/>
              <a:gd name="adj2" fmla="val 183715"/>
            </a:avLst>
          </a:prstGeom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3600" b="1" dirty="0">
                <a:solidFill>
                  <a:schemeClr val="bg1"/>
                </a:solidFill>
              </a:rPr>
              <a:t>มาตรา ๖ การจัดการศึกษาต้องเป็นไปเพื่อพัฒนาคนไทยให้เป็นมนุษย์ที่สมบูรณ์ทั้งร่างกาย จิตใจ สติปัญญา ความรู้ และคุณธรรม มีจริยธรรมและวัฒนธรรมในการดำรงชีวิต สามารถอยู่ร่วมกับผู้อื่นได้ อย่างมีความสุข</a:t>
            </a:r>
          </a:p>
        </p:txBody>
      </p:sp>
      <p:pic>
        <p:nvPicPr>
          <p:cNvPr id="9220" name="Picture 5" descr="ผลการค้นหารูปภาพสำหรับ รูป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" y="4151313"/>
            <a:ext cx="176212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allpaper.thaiware.com/upload/wallpaper/2009_07/medium/16518_7007_090709195103_8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สี่เหลี่ยมผืนผ้ามุมมน 1"/>
          <p:cNvSpPr/>
          <p:nvPr/>
        </p:nvSpPr>
        <p:spPr>
          <a:xfrm>
            <a:off x="971550" y="692150"/>
            <a:ext cx="7488238" cy="338455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/>
              <a:t>มาตรา ๒๒ การจัดการศึกษาต้องยึดหลักว่าผู้เรียนทุกคนมีความสามารถเรียนรู้และพัฒนา ตนเองได้ และถือว่าผู้เรียนมีความสำคัญที่สุด กระบวนการจัดการศึกษาต้องส่งเสริมให้ผู้เรียนสามารถพัฒนา ตามธรรมชาติและเต็มตามศักยภาพ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allpaper.thaiware.com/upload/wallpaper/2009_07/medium/16518_7007_090709195103_8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แผนผังลำดับงาน: เทปเจาะรู 1"/>
          <p:cNvSpPr/>
          <p:nvPr/>
        </p:nvSpPr>
        <p:spPr>
          <a:xfrm>
            <a:off x="611560" y="1124744"/>
            <a:ext cx="8064896" cy="5184576"/>
          </a:xfrm>
          <a:prstGeom prst="flowChartPunchedTap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/>
              <a:t>ไทยแลนด์ </a:t>
            </a:r>
            <a:r>
              <a:rPr lang="en-US" b="1" dirty="0"/>
              <a:t>4.0 </a:t>
            </a:r>
            <a:r>
              <a:rPr lang="th-TH" b="1" dirty="0"/>
              <a:t>คือวิสัยทัศน์เชิงนโยบายการพัฒนาเศรษฐกิจของประเทศไทยหรือโมเดลพัฒนาเศรษฐกิจของรัฐบาล ภายใต้การนำของพลเอกประยุทธ์  จันทร์โอชา นายกรัฐมนตรีและหัวหน้าคณะรักษาความสงบแห่งชาติ (</a:t>
            </a:r>
            <a:r>
              <a:rPr lang="th-TH" b="1" dirty="0" err="1"/>
              <a:t>คสช</a:t>
            </a:r>
            <a:r>
              <a:rPr lang="th-TH" b="1" dirty="0"/>
              <a:t>.)ที่เข้ามาบริหารประเทศบนวิสัยทัศน์ที่ว่า “มั่นคง มั่งคั่ง ยั่งยืน” ที่มีภารกิจสำคัญในการขับเคลื่อนปฏิรูปประเทศด้านต่าง ๆ เพื่อปรับแก้ จัดระบบ ปรับทิศทาง และสร้างหนทางพัฒนาประเทศให้เจริญ สามารถรับมือกับโอกาสและภัยคุกคามแบบใหม่ ๆ ที่เปลี่ยนแปลงอย่างรวดเร็ว รุนแรง ในทศวรรษที่ </a:t>
            </a:r>
            <a:r>
              <a:rPr lang="en-US" b="1" dirty="0"/>
              <a:t>21 </a:t>
            </a:r>
            <a:endParaRPr lang="th-TH" dirty="0"/>
          </a:p>
        </p:txBody>
      </p:sp>
      <p:sp>
        <p:nvSpPr>
          <p:cNvPr id="11268" name="TextBox 3"/>
          <p:cNvSpPr txBox="1">
            <a:spLocks noChangeArrowheads="1"/>
          </p:cNvSpPr>
          <p:nvPr/>
        </p:nvSpPr>
        <p:spPr bwMode="auto">
          <a:xfrm>
            <a:off x="2627313" y="333375"/>
            <a:ext cx="25209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rebuchet MS" pitchFamily="34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rebuchet MS" pitchFamily="34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rebuchet MS" pitchFamily="34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rebuchet MS" pitchFamily="34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rebuchet MS" pitchFamily="34" charset="0"/>
                <a:cs typeface="Angsana New" pitchFamily="18" charset="-34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cs typeface="Angsana New" pitchFamily="18" charset="-34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cs typeface="Angsana New" pitchFamily="18" charset="-34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cs typeface="Angsana New" pitchFamily="18" charset="-34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rebuchet MS" pitchFamily="34" charset="0"/>
                <a:cs typeface="Angsana New" pitchFamily="18" charset="-34"/>
              </a:defRPr>
            </a:lvl9pPr>
          </a:lstStyle>
          <a:p>
            <a:pPr eaLnBrk="1" hangingPunct="1"/>
            <a:r>
              <a:rPr lang="th-TH" sz="4800" b="1">
                <a:latin typeface="Angsana New" pitchFamily="18" charset="-34"/>
              </a:rPr>
              <a:t>ไทยแลนด์ </a:t>
            </a:r>
            <a:r>
              <a:rPr lang="en-US" sz="4800" b="1">
                <a:latin typeface="Angsana New" pitchFamily="18" charset="-34"/>
              </a:rPr>
              <a:t>4.0</a:t>
            </a:r>
            <a:endParaRPr lang="th-TH" sz="4800" b="1"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allpaper.thaiware.com/upload/wallpaper/2009_07/medium/16518_7007_090709195103_8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แผนผังลำดับงาน: เทปเจาะรู 1"/>
          <p:cNvSpPr/>
          <p:nvPr/>
        </p:nvSpPr>
        <p:spPr>
          <a:xfrm>
            <a:off x="611560" y="1124744"/>
            <a:ext cx="8064896" cy="5184576"/>
          </a:xfrm>
          <a:prstGeom prst="flowChartPunchedTap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/>
              <a:t>ในปัจจุบันสังคมไทยก้าวเข้าสู่โลกยุคดิจิตอลอย่างเต็มตัว ทำให้กิจกรรมทางเศรษฐกิจสังคมล้วนดำเนินไปอย่างรวดเร็ว มีการแข่งขันสูง การเข้าถึงแหล่งข้อมูลปริมาณมหาศาลผ่านโลกออนไลน์มากขึ้น ส่งผลให้คุณลักษณะเด็กเปลี่ยนไป ประกอบกับรัฐบาลได้ประกาศนโยบายไทยแลนด์ 4.0 มีเป้าหมายให้ประเทศไทยก้าวออกจากกับดักรายได้ปานกลาง และก้าวไปสู่ประเทศรายได้สูงโดย ใช้นวัตกรรมทางเศรษฐกิจสังคมและการพัฒนาทรัพยากรมนุษย์ที่มีคุณภาพสูงเพื่อการขับเคลื่อนประเทศ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allpaper.thaiware.com/upload/wallpaper/2009_07/medium/16518_7007_090709195103_8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3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วงรี 1"/>
          <p:cNvSpPr/>
          <p:nvPr/>
        </p:nvSpPr>
        <p:spPr>
          <a:xfrm>
            <a:off x="561975" y="1031875"/>
            <a:ext cx="8137525" cy="367347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1"/>
                </a:solidFill>
              </a:rPr>
              <a:t>การศึกษาจึงเป็นเครื่องมือสำคัญในการยกระดับคุณภาพทรัพยากรมนุษย์ในประเทศ เพื่อเตรียมกำลังคนให้พร้อมในการเป็นกลไกสำคัญในการพัฒนาเศรษฐกิจและสังคมไทยสู่เวทีเศรษฐกิจในระดับภูมิภาคและระดับนานาชาต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สลิปสตรีม">
  <a:themeElements>
    <a:clrScheme name="สลิปสตรีม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สลิปสตรีม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สลิปสตรีม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367</TotalTime>
  <Words>1074</Words>
  <Application>Microsoft Office PowerPoint</Application>
  <PresentationFormat>นำเสนอทางหน้าจอ (4:3)</PresentationFormat>
  <Paragraphs>49</Paragraphs>
  <Slides>25</Slides>
  <Notes>0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8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25</vt:i4>
      </vt:variant>
    </vt:vector>
  </HeadingPairs>
  <TitlesOfParts>
    <vt:vector size="34" baseType="lpstr">
      <vt:lpstr>Trebuchet MS</vt:lpstr>
      <vt:lpstr>Angsana New</vt:lpstr>
      <vt:lpstr>Arial</vt:lpstr>
      <vt:lpstr>IrisUPC</vt:lpstr>
      <vt:lpstr>Georgia</vt:lpstr>
      <vt:lpstr>Calibri</vt:lpstr>
      <vt:lpstr>Cordia New</vt:lpstr>
      <vt:lpstr>Wingdings</vt:lpstr>
      <vt:lpstr>สลิปสตรีม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User</dc:creator>
  <cp:lastModifiedBy>Windows User</cp:lastModifiedBy>
  <cp:revision>25</cp:revision>
  <dcterms:created xsi:type="dcterms:W3CDTF">2016-11-29T14:46:18Z</dcterms:created>
  <dcterms:modified xsi:type="dcterms:W3CDTF">2016-12-04T04:41:32Z</dcterms:modified>
</cp:coreProperties>
</file>