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303" r:id="rId4"/>
    <p:sldId id="302" r:id="rId5"/>
    <p:sldId id="258" r:id="rId6"/>
    <p:sldId id="264" r:id="rId7"/>
    <p:sldId id="263" r:id="rId8"/>
    <p:sldId id="262" r:id="rId9"/>
    <p:sldId id="261" r:id="rId10"/>
    <p:sldId id="260" r:id="rId11"/>
    <p:sldId id="259" r:id="rId12"/>
    <p:sldId id="274" r:id="rId13"/>
    <p:sldId id="273" r:id="rId14"/>
    <p:sldId id="272" r:id="rId15"/>
    <p:sldId id="271" r:id="rId16"/>
    <p:sldId id="270" r:id="rId17"/>
    <p:sldId id="280" r:id="rId18"/>
    <p:sldId id="281" r:id="rId19"/>
    <p:sldId id="282" r:id="rId20"/>
    <p:sldId id="283" r:id="rId21"/>
    <p:sldId id="284" r:id="rId22"/>
    <p:sldId id="291" r:id="rId23"/>
    <p:sldId id="292" r:id="rId24"/>
    <p:sldId id="293" r:id="rId25"/>
    <p:sldId id="294" r:id="rId26"/>
    <p:sldId id="295" r:id="rId27"/>
    <p:sldId id="269" r:id="rId28"/>
    <p:sldId id="268" r:id="rId29"/>
    <p:sldId id="300" r:id="rId30"/>
    <p:sldId id="301" r:id="rId31"/>
    <p:sldId id="304" r:id="rId32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Calibri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2235DF3-E4CC-4C6D-89AC-15137A536843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h-TH" noProof="0" smtClean="0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noProof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noProof="0" smtClean="0"/>
              <a:t>ระดับที่สอง</a:t>
            </a:r>
          </a:p>
          <a:p>
            <a:pPr lvl="2"/>
            <a:r>
              <a:rPr lang="th-TH" noProof="0" smtClean="0"/>
              <a:t>ระดับที่สาม</a:t>
            </a:r>
          </a:p>
          <a:p>
            <a:pPr lvl="3"/>
            <a:r>
              <a:rPr lang="th-TH" noProof="0" smtClean="0"/>
              <a:t>ระดับที่สี่</a:t>
            </a:r>
          </a:p>
          <a:p>
            <a:pPr lvl="4"/>
            <a:r>
              <a:rPr lang="th-TH" noProof="0" smtClean="0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191BAFE-ABE4-401F-8144-77DA73F3CF5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66757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19DF1-0DD2-4BD1-8E49-B0D5DCE7F79D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7B8E9-5B11-4725-8962-6637C687E30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4029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5B7CB-208E-4D30-A567-7D639331574D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FA82B-4DF1-483A-9FBC-C4AD0040D84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5032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C5E27-1E58-4C33-A65B-503775F861F4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267D06-12E0-43F3-BD8C-FD5D644108DB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5399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AACDC-B264-4425-81A3-04238F2E4CD5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19911-17D0-4BF6-B797-280539A80EE8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31331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FA36E-1B1C-4A00-97F4-084D671F5C30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B6E42-798C-4D0B-9252-2A947EFAEF5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28359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11F7F-CF75-4728-81D1-89E401681FBA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17FC7-8FC7-49C3-A5F3-1DBF8196FC1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08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402AA-2385-46D6-93DB-608237D05D24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8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C43FD-3C0D-461C-A66D-76472B68A8A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61147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9EA33-1105-49F4-AC65-A7E9242397DB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4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2B23F-212D-48F8-8D15-61F13E147D7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43606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A23AB0-561C-4BF0-A593-84AAB6DA27AF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3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61124-6852-4E0B-9772-91FF57E3CD2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7033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B93AB4-780D-42C7-98B0-FDBB9543B4D3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37A1B-A3B5-46D7-8017-6E4977D2EAB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46242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FF707-CFA1-4E05-8B30-3F71617A40B0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6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9E91F-327D-48E0-B7CF-451D8D8C73A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23067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ตัวแทนชื่อเรื่อง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ตัวแทนข้อความ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AF795B-DA56-4BFD-B822-E5BCCDCF9863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4AD4BBC-FF16-4C24-A7EB-A793E771C76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ม้วนกระดาษแนวนอน 2"/>
          <p:cNvSpPr/>
          <p:nvPr/>
        </p:nvSpPr>
        <p:spPr>
          <a:xfrm>
            <a:off x="2051720" y="941306"/>
            <a:ext cx="5328592" cy="280831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4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ngsana New" pitchFamily="18" charset="-34"/>
                <a:cs typeface="Angsana New" pitchFamily="18" charset="-34"/>
              </a:rPr>
              <a:t>จิตวิทยาการเรียนรู้</a:t>
            </a:r>
          </a:p>
        </p:txBody>
      </p:sp>
      <p:pic>
        <p:nvPicPr>
          <p:cNvPr id="2052" name="Picture 5" descr="http://dookdik.kapook.com/upload/whatsnew/4350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013325"/>
            <a:ext cx="7345362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684213" y="3489325"/>
            <a:ext cx="7920037" cy="31083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dirty="0"/>
              <a:t>3. </a:t>
            </a:r>
            <a:r>
              <a:rPr lang="th-TH" dirty="0"/>
              <a:t>การตอบสนอง (</a:t>
            </a:r>
            <a:r>
              <a:rPr lang="en-US" dirty="0"/>
              <a:t>Response) </a:t>
            </a:r>
            <a:r>
              <a:rPr lang="th-TH" dirty="0"/>
              <a:t>เป็นปฏิกิริยา หรือพฤติกรรมต่างๆ ที่แสดงออกมาเมื่อบุคคลได้รับการกระตุ้นจากสิ่งเร้า ทั้งส่วนที่สังเกตเห็นได้และส่วนที่ไม่สามารถสังเกตเห็นได้ เช่น การเคลื่อนไหว ท่าทาง คำพูด การคิด การรับรู้ ความสนใจ และความรู้สึก เป็นต้น</a:t>
            </a:r>
            <a:endParaRPr lang="en-US" dirty="0"/>
          </a:p>
          <a:p>
            <a:pPr>
              <a:defRPr/>
            </a:pPr>
            <a:r>
              <a:rPr lang="en-US" dirty="0"/>
              <a:t>4. </a:t>
            </a:r>
            <a:r>
              <a:rPr lang="th-TH" dirty="0"/>
              <a:t>การเสริมแรง (</a:t>
            </a:r>
            <a:r>
              <a:rPr lang="en-US" dirty="0"/>
              <a:t>Reinforcement) </a:t>
            </a:r>
            <a:r>
              <a:rPr lang="th-TH" dirty="0"/>
              <a:t>เป็นการให้สิ่งที่มีอิทธิพลต่อบุคคลอันมีผลในการเพิ่มพลังให้เกิดการเชื่อมโยง ระหว่างสิ่งเร้ากับการตอบสนองเพิ่มขึ้น การเสริมแรงมีทั้งทางบวกและทางลบ ซึ่งมีผลต่อการเรียนรู้ของบุคคลเป็นอันมาก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58891" y="620688"/>
            <a:ext cx="36199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th-TH" sz="4000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ธรรมชาติของการเรียนรู้</a:t>
            </a:r>
            <a:r>
              <a:rPr lang="en-US" sz="4000" b="1" dirty="0"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 </a:t>
            </a:r>
            <a:endParaRPr lang="th-TH" sz="4000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สี่เหลี่ยมผืนผ้ามุมมน 2"/>
          <p:cNvSpPr/>
          <p:nvPr/>
        </p:nvSpPr>
        <p:spPr>
          <a:xfrm>
            <a:off x="1043608" y="1628800"/>
            <a:ext cx="7344816" cy="417646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การเรียนรู้มีลักษณะสำคัญดังต่อไปนี้</a:t>
            </a:r>
            <a:endParaRPr lang="en-US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การเรียนรู้เป็นกระบวนการ การเกิดการเรียนรู้ของบุคคลจะมีกระบวนการของการเรียนรู้จากการไม่รู้ไปสู่การเรียนรู้ </a:t>
            </a: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5 </a:t>
            </a: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ขั้นตอน คือ</a:t>
            </a:r>
            <a:endParaRPr lang="en-US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1. </a:t>
            </a: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มีสิ่งเร้ามากระตุ้นบุคคล</a:t>
            </a:r>
            <a:endParaRPr lang="en-US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2. </a:t>
            </a: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บุคคลสัมผัสสิ่งเร้าด้วยประสาททั้ง </a:t>
            </a: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5</a:t>
            </a:r>
          </a:p>
          <a:p>
            <a:pPr>
              <a:defRPr/>
            </a:pP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3. </a:t>
            </a: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บุคคลแปลความหมายหรือรับรู้สิ่งเร้า</a:t>
            </a:r>
            <a:endParaRPr lang="en-US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4. </a:t>
            </a: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บุคคลมีปฏิกิริยาตอบสนองอย่างใดอย่างหนึ่งต่อสิ่งเร้าตามที่รับรู้</a:t>
            </a:r>
            <a:endParaRPr lang="en-US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  <a:p>
            <a:pPr>
              <a:defRPr/>
            </a:pPr>
            <a:r>
              <a:rPr lang="en-US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5. </a:t>
            </a:r>
            <a:r>
              <a:rPr lang="th-TH" b="1" dirty="0">
                <a:solidFill>
                  <a:schemeClr val="tx1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  <a:cs typeface="Angsana New" pitchFamily="18" charset="-34"/>
              </a:rPr>
              <a:t>บุคคลประเมินผลที่เกิดจากการตอบสนองต่อสิ่งเร้า</a:t>
            </a:r>
            <a:endParaRPr lang="en-US" b="1" dirty="0">
              <a:solidFill>
                <a:schemeClr val="tx1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มนมุมสี่เหลี่ยมผืนผ้าด้านทแยงมุม 3"/>
          <p:cNvSpPr/>
          <p:nvPr/>
        </p:nvSpPr>
        <p:spPr>
          <a:xfrm>
            <a:off x="611188" y="1052513"/>
            <a:ext cx="8137525" cy="4176712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dirty="0">
                <a:solidFill>
                  <a:schemeClr val="tx1"/>
                </a:solidFill>
              </a:rPr>
              <a:t>การเรียนรู้เริ่มเกิดขึ้นเมื่อมีสิ่งเร้า (</a:t>
            </a:r>
            <a:r>
              <a:rPr lang="en-US" dirty="0">
                <a:solidFill>
                  <a:schemeClr val="tx1"/>
                </a:solidFill>
              </a:rPr>
              <a:t>Stimulus) </a:t>
            </a:r>
            <a:r>
              <a:rPr lang="th-TH" dirty="0">
                <a:solidFill>
                  <a:schemeClr val="tx1"/>
                </a:solidFill>
              </a:rPr>
              <a:t>มากระตุ้นบุคคล ระบบประสาทจะตื่นตัวเกิดการรับสัมผัส (</a:t>
            </a:r>
            <a:r>
              <a:rPr lang="en-US" dirty="0">
                <a:solidFill>
                  <a:schemeClr val="tx1"/>
                </a:solidFill>
              </a:rPr>
              <a:t>Sensation) </a:t>
            </a:r>
            <a:r>
              <a:rPr lang="th-TH" dirty="0">
                <a:solidFill>
                  <a:schemeClr val="tx1"/>
                </a:solidFill>
              </a:rPr>
              <a:t>ด้วยประสาทสัมผัสทั้ง </a:t>
            </a:r>
            <a:r>
              <a:rPr lang="en-US" dirty="0">
                <a:solidFill>
                  <a:schemeClr val="tx1"/>
                </a:solidFill>
              </a:rPr>
              <a:t>5 </a:t>
            </a:r>
            <a:r>
              <a:rPr lang="th-TH" dirty="0">
                <a:solidFill>
                  <a:schemeClr val="tx1"/>
                </a:solidFill>
              </a:rPr>
              <a:t>แล้วส่งกระแสประสาทไปยังสมองเพื่อแปลความหมายโดยอาศัยประสบการณ์เดิมเป็นการรับรู้ (</a:t>
            </a:r>
            <a:r>
              <a:rPr lang="en-US" dirty="0">
                <a:solidFill>
                  <a:schemeClr val="tx1"/>
                </a:solidFill>
              </a:rPr>
              <a:t>Perception)</a:t>
            </a:r>
            <a:r>
              <a:rPr lang="th-TH" dirty="0">
                <a:solidFill>
                  <a:schemeClr val="tx1"/>
                </a:solidFill>
              </a:rPr>
              <a:t>ใหม่ อาจสอดคล้องหรือแตกต่างไปจากประสบการณ์เดิม แล้วสรุปผลของการรับรู้นั้น เป็นความเข้าใจหรือความคิดรวบยอด (</a:t>
            </a:r>
            <a:r>
              <a:rPr lang="en-US" dirty="0">
                <a:solidFill>
                  <a:schemeClr val="tx1"/>
                </a:solidFill>
              </a:rPr>
              <a:t>Concept) </a:t>
            </a:r>
            <a:r>
              <a:rPr lang="th-TH" dirty="0">
                <a:solidFill>
                  <a:schemeClr val="tx1"/>
                </a:solidFill>
              </a:rPr>
              <a:t>และมีปฏิกิริยาตอบสนอง (</a:t>
            </a:r>
            <a:r>
              <a:rPr lang="en-US" dirty="0">
                <a:solidFill>
                  <a:schemeClr val="tx1"/>
                </a:solidFill>
              </a:rPr>
              <a:t>Response) </a:t>
            </a:r>
            <a:r>
              <a:rPr lang="th-TH" dirty="0">
                <a:solidFill>
                  <a:schemeClr val="tx1"/>
                </a:solidFill>
              </a:rPr>
              <a:t>อย่างใดอย่างหนึ่งต่อสิ่งเร้า ตามที่รับรู้ซึ่งทำให้เกิดการเปลี่ยนแปลงพฤติกรรมแสดงว่า เกิดการเรียนรู้แล้ว</a:t>
            </a:r>
            <a:r>
              <a:rPr lang="en-US" dirty="0">
                <a:solidFill>
                  <a:schemeClr val="tx1"/>
                </a:solidFill>
              </a:rPr>
              <a:t> </a:t>
            </a:r>
            <a:r>
              <a:rPr lang="en-US" dirty="0"/>
              <a:t/>
            </a:r>
            <a:br>
              <a:rPr lang="en-US" dirty="0"/>
            </a:b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ตัวยึดเนื้อหา 2"/>
          <p:cNvSpPr>
            <a:spLocks noGrp="1"/>
          </p:cNvSpPr>
          <p:nvPr/>
        </p:nvSpPr>
        <p:spPr bwMode="auto">
          <a:xfrm>
            <a:off x="609600" y="1219200"/>
            <a:ext cx="7924800" cy="4419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</a:pPr>
            <a:endParaRPr lang="th-TH" sz="4800" b="1">
              <a:solidFill>
                <a:srgbClr val="336600"/>
              </a:solidFill>
              <a:latin typeface="Angsana New" pitchFamily="18" charset="-34"/>
              <a:cs typeface="Cordia New" pitchFamily="34" charset="-34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th-TH" sz="4800" b="1">
                <a:solidFill>
                  <a:srgbClr val="336600"/>
                </a:solidFill>
                <a:latin typeface="Angsana New" pitchFamily="18" charset="-34"/>
                <a:cs typeface="Cordia New" pitchFamily="34" charset="-34"/>
              </a:rPr>
              <a:t>                 </a:t>
            </a:r>
            <a:r>
              <a:rPr lang="th-TH" sz="4800" b="1">
                <a:solidFill>
                  <a:srgbClr val="C00000"/>
                </a:solidFill>
                <a:latin typeface="Angsana New" pitchFamily="18" charset="-34"/>
                <a:cs typeface="Cordia New" pitchFamily="34" charset="-34"/>
              </a:rPr>
              <a:t>ทฤษฎีการเรียนรู้</a:t>
            </a: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en-US" sz="4800" b="1">
                <a:solidFill>
                  <a:schemeClr val="folHlink"/>
                </a:solidFill>
              </a:rPr>
              <a:t>  Theories  of  Learning </a:t>
            </a:r>
            <a:endParaRPr lang="th-TH" sz="4800" b="1">
              <a:solidFill>
                <a:schemeClr val="folHlink"/>
              </a:solidFill>
              <a:cs typeface="Cordia New" pitchFamily="34" charset="-34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</a:pPr>
            <a:endParaRPr lang="th-TH" sz="4800">
              <a:solidFill>
                <a:srgbClr val="336600"/>
              </a:solidFill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09600" y="3716338"/>
            <a:ext cx="7924800" cy="280828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l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itchFamily="2" charset="2"/>
              <a:buChar char="l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40000"/>
              <a:buFont typeface="Wingdings" pitchFamily="2" charset="2"/>
              <a:buChar char="l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indent="0" eaLnBrk="1" hangingPunct="1">
              <a:buFont typeface="Wingdings" pitchFamily="2" charset="2"/>
              <a:buNone/>
              <a:defRPr/>
            </a:pPr>
            <a:r>
              <a:rPr lang="th-TH" sz="4000" b="1" dirty="0">
                <a:solidFill>
                  <a:srgbClr val="C00000"/>
                </a:solidFill>
              </a:rPr>
              <a:t> </a:t>
            </a:r>
            <a:r>
              <a:rPr lang="th-TH" sz="4000" b="1" dirty="0" smtClean="0">
                <a:solidFill>
                  <a:srgbClr val="C00000"/>
                </a:solidFill>
              </a:rPr>
              <a:t>   เป็นการศึกษาถึงกระบวนการที่ทำให้การเรียนรู้เกิดขึ้น  และสถานการณ์ที่มีผลต่อการเรียนรู้นั้น     </a:t>
            </a:r>
          </a:p>
          <a:p>
            <a:pPr eaLnBrk="1" hangingPunct="1">
              <a:defRPr/>
            </a:pPr>
            <a:r>
              <a:rPr lang="th-TH" sz="4000" b="1" dirty="0" smtClean="0">
                <a:solidFill>
                  <a:srgbClr val="000066"/>
                </a:solidFill>
              </a:rPr>
              <a:t> ทฤษฎีการเรียนรู้มีหลายทฤษฎี     ซึ่งก็จะมีสมมุติฐานแตกต่างกันไป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Rectangle 3"/>
          <p:cNvSpPr>
            <a:spLocks noGrp="1" noChangeArrowheads="1"/>
          </p:cNvSpPr>
          <p:nvPr/>
        </p:nvSpPr>
        <p:spPr bwMode="auto">
          <a:xfrm>
            <a:off x="628650" y="3379788"/>
            <a:ext cx="7924800" cy="3217862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l"/>
            </a:pPr>
            <a:r>
              <a:rPr lang="th-TH" sz="3200" b="1">
                <a:solidFill>
                  <a:srgbClr val="003300"/>
                </a:solidFill>
                <a:cs typeface="Cordia New" pitchFamily="34" charset="-34"/>
              </a:rPr>
              <a:t>ผู้ริเริ่มทฤษฎี  คือ   พาฟลอฟ  (</a:t>
            </a:r>
            <a:r>
              <a:rPr lang="en-US" sz="3200" b="1">
                <a:solidFill>
                  <a:srgbClr val="003300"/>
                </a:solidFill>
              </a:rPr>
              <a:t>Pavlov</a:t>
            </a:r>
            <a:r>
              <a:rPr lang="th-TH" sz="3200" b="1">
                <a:solidFill>
                  <a:srgbClr val="003300"/>
                </a:solidFill>
                <a:cs typeface="Cordia New" pitchFamily="34" charset="-34"/>
              </a:rPr>
              <a:t>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th-TH" sz="3200" b="1">
                <a:cs typeface="Cordia New" pitchFamily="34" charset="-34"/>
              </a:rPr>
              <a:t>  </a:t>
            </a:r>
            <a:r>
              <a:rPr lang="th-TH" sz="3200" b="1">
                <a:solidFill>
                  <a:srgbClr val="C00000"/>
                </a:solidFill>
                <a:cs typeface="Cordia New" pitchFamily="34" charset="-34"/>
              </a:rPr>
              <a:t>หลักการเรียนรู้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th-TH" sz="3200" b="1">
                <a:solidFill>
                  <a:srgbClr val="C00000"/>
                </a:solidFill>
                <a:cs typeface="Cordia New" pitchFamily="34" charset="-34"/>
              </a:rPr>
              <a:t>   “ การเรียนรู้ของสิ่งมีชีวิตเกิดจากการวางเงื่อนไข 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th-TH" sz="3200" b="1">
                <a:solidFill>
                  <a:srgbClr val="C00000"/>
                </a:solidFill>
                <a:cs typeface="Cordia New" pitchFamily="34" charset="-34"/>
              </a:rPr>
              <a:t>  การตอบสนองหรือการเรียนรู้ที่เกิดขึ้นต่อสิ่งเร้านั้น  ต้อง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th-TH" sz="3200" b="1">
                <a:solidFill>
                  <a:srgbClr val="C00000"/>
                </a:solidFill>
                <a:cs typeface="Cordia New" pitchFamily="34" charset="-34"/>
              </a:rPr>
              <a:t>  มีเงื่อนไขหรือมีการสร้างสถานการณ์ให้เกิดขึ้น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th-TH" sz="4000" b="1">
              <a:solidFill>
                <a:srgbClr val="6600CC"/>
              </a:solidFill>
              <a:cs typeface="Cordia New" pitchFamily="34" charset="-34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th-TH" sz="4000" b="1">
              <a:solidFill>
                <a:srgbClr val="6600CC"/>
              </a:solidFill>
              <a:cs typeface="Cordia New" pitchFamily="34" charset="-34"/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/>
        </p:nvSpPr>
        <p:spPr bwMode="auto">
          <a:xfrm>
            <a:off x="513642" y="188640"/>
            <a:ext cx="80152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hangingPunct="1">
              <a:defRPr/>
            </a:pPr>
            <a:r>
              <a:rPr lang="th-TH" dirty="0" smtClean="0">
                <a:solidFill>
                  <a:srgbClr val="FF66FF"/>
                </a:solidFill>
                <a:latin typeface="Angsana New" pitchFamily="18" charset="-34"/>
              </a:rPr>
              <a:t>                 </a:t>
            </a:r>
            <a:r>
              <a:rPr lang="th-TH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ngsana New" pitchFamily="18" charset="-34"/>
              </a:rPr>
              <a:t>ทฤษฎีการวางเงื่อนไขแบบคลาสสิก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Grp="1" noChangeArrowheads="1"/>
          </p:cNvSpPr>
          <p:nvPr/>
        </p:nvSpPr>
        <p:spPr bwMode="auto">
          <a:xfrm>
            <a:off x="503237" y="476672"/>
            <a:ext cx="81375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200">
                <a:solidFill>
                  <a:schemeClr val="tx2"/>
                </a:solidFill>
                <a:latin typeface="Arial" pitchFamily="34" charset="0"/>
                <a:cs typeface="Angsana New" pitchFamily="18" charset="-34"/>
              </a:defRPr>
            </a:lvl9pPr>
          </a:lstStyle>
          <a:p>
            <a:pPr algn="r" eaLnBrk="1" hangingPunct="1">
              <a:defRPr/>
            </a:pP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</a:rPr>
              <a:t/>
            </a:r>
            <a:br>
              <a:rPr lang="th-TH" sz="3800" b="1" dirty="0" smtClean="0">
                <a:solidFill>
                  <a:srgbClr val="FF0000"/>
                </a:solidFill>
                <a:latin typeface="Angsana New" pitchFamily="18" charset="-34"/>
              </a:rPr>
            </a:br>
            <a:r>
              <a:rPr lang="th-TH" sz="3800" b="1" dirty="0" smtClean="0">
                <a:solidFill>
                  <a:srgbClr val="FF0000"/>
                </a:solidFill>
                <a:latin typeface="Angsana New" pitchFamily="18" charset="-34"/>
              </a:rPr>
              <a:t>                       </a:t>
            </a:r>
            <a:r>
              <a:rPr lang="th-TH" sz="3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ngsana New" pitchFamily="18" charset="-34"/>
              </a:rPr>
              <a:t>ทฤษฎีการวางเงื่อนไขด้วยการกระทำ</a:t>
            </a:r>
            <a:br>
              <a:rPr lang="th-TH" sz="3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Angsana New" pitchFamily="18" charset="-34"/>
              </a:rPr>
            </a:br>
            <a:endParaRPr lang="th-TH" sz="3800" b="1" dirty="0" smtClean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Angsana New" pitchFamily="18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827088" y="3489325"/>
            <a:ext cx="7561262" cy="31083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b="1" dirty="0">
                <a:solidFill>
                  <a:srgbClr val="003300"/>
                </a:solidFill>
                <a:latin typeface="Angsana New" pitchFamily="18" charset="-34"/>
              </a:rPr>
              <a:t>ผู้ริเริ่มทฤษฎี   </a:t>
            </a:r>
            <a:r>
              <a:rPr lang="th-TH" b="1" dirty="0" err="1">
                <a:solidFill>
                  <a:srgbClr val="003300"/>
                </a:solidFill>
                <a:latin typeface="Angsana New" pitchFamily="18" charset="-34"/>
              </a:rPr>
              <a:t>สกินเนอร์</a:t>
            </a:r>
            <a:r>
              <a:rPr lang="th-TH" b="1" dirty="0">
                <a:solidFill>
                  <a:srgbClr val="003300"/>
                </a:solidFill>
                <a:latin typeface="Angsana New" pitchFamily="18" charset="-34"/>
              </a:rPr>
              <a:t>  (</a:t>
            </a:r>
            <a:r>
              <a:rPr lang="en-US" b="1" dirty="0">
                <a:solidFill>
                  <a:srgbClr val="003300"/>
                </a:solidFill>
                <a:latin typeface="Angsana New" pitchFamily="18" charset="-34"/>
              </a:rPr>
              <a:t>D.F.  Skinner</a:t>
            </a:r>
            <a:r>
              <a:rPr lang="th-TH" b="1" dirty="0">
                <a:solidFill>
                  <a:srgbClr val="003300"/>
                </a:solidFill>
                <a:latin typeface="Angsana New" pitchFamily="18" charset="-34"/>
              </a:rPr>
              <a:t>)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 </a:t>
            </a:r>
            <a:r>
              <a:rPr lang="th-TH" b="1" dirty="0">
                <a:solidFill>
                  <a:srgbClr val="6600CC"/>
                </a:solidFill>
                <a:latin typeface="Angsana New" pitchFamily="18" charset="-34"/>
              </a:rPr>
              <a:t>หลักการเรียนรู้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6600CC"/>
                </a:solidFill>
                <a:latin typeface="Angsana New" pitchFamily="18" charset="-34"/>
              </a:rPr>
              <a:t>    “ ความสัมพันธ์ระหว่างพฤติกรรมกับสิ่งแวดล้อม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6600CC"/>
                </a:solidFill>
                <a:latin typeface="Angsana New" pitchFamily="18" charset="-34"/>
              </a:rPr>
              <a:t>                                     ซึ่งเป็นสิ่งที่ก่อให้เกิดพฤติกรรมการเรียนรู้”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</a:t>
            </a:r>
            <a:r>
              <a:rPr lang="th-TH" b="1" dirty="0">
                <a:solidFill>
                  <a:srgbClr val="003300"/>
                </a:solidFill>
                <a:latin typeface="Angsana New" pitchFamily="18" charset="-34"/>
              </a:rPr>
              <a:t>เครื่องมือช่วยสอน</a:t>
            </a:r>
            <a:r>
              <a:rPr lang="th-TH" b="1" dirty="0">
                <a:solidFill>
                  <a:srgbClr val="000000"/>
                </a:solidFill>
                <a:latin typeface="Angsana New" pitchFamily="18" charset="-34"/>
              </a:rPr>
              <a:t>  บทเรียนสำเร็จรูป  การสอนแบบโปรแกรม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    ทฤษฎีนี้  เน้นการกระทำของผู้ที่เรียนรู้มากกว่าสิ่งเร้าที่ผู้สอนกำหนดขึ้น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 txBox="1">
            <a:spLocks noChangeArrowheads="1"/>
          </p:cNvSpPr>
          <p:nvPr/>
        </p:nvSpPr>
        <p:spPr bwMode="auto">
          <a:xfrm>
            <a:off x="2195513" y="846138"/>
            <a:ext cx="649128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400" b="1">
                <a:solidFill>
                  <a:srgbClr val="FF0000"/>
                </a:solidFill>
                <a:latin typeface="Angsana New" pitchFamily="18" charset="-34"/>
              </a:rPr>
              <a:t>                  </a:t>
            </a:r>
            <a:r>
              <a:rPr lang="th-TH" sz="4000" b="1">
                <a:solidFill>
                  <a:srgbClr val="FFC000"/>
                </a:solidFill>
                <a:latin typeface="Angsana New" pitchFamily="18" charset="-34"/>
              </a:rPr>
              <a:t>ทฤษฎีการเชื่อมโยงของธอร์นไดก์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3141663"/>
            <a:ext cx="8229600" cy="3411537"/>
          </a:xfrm>
          <a:prstGeom prst="rect">
            <a:avLst/>
          </a:prstGeom>
          <a:solidFill>
            <a:srgbClr val="CC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sz="4000" b="1" dirty="0" smtClean="0">
                <a:solidFill>
                  <a:srgbClr val="003300"/>
                </a:solidFill>
                <a:latin typeface="Angsana New" pitchFamily="18" charset="-34"/>
              </a:rPr>
              <a:t>ผู้ริเริ่มทฤษฎี   </a:t>
            </a:r>
            <a:r>
              <a:rPr lang="th-TH" sz="4000" b="1" dirty="0" err="1" smtClean="0">
                <a:solidFill>
                  <a:srgbClr val="003300"/>
                </a:solidFill>
                <a:latin typeface="Angsana New" pitchFamily="18" charset="-34"/>
              </a:rPr>
              <a:t>ธอร์นไดก์</a:t>
            </a:r>
            <a:r>
              <a:rPr lang="th-TH" sz="4000" b="1" dirty="0" smtClean="0">
                <a:solidFill>
                  <a:srgbClr val="003300"/>
                </a:solidFill>
                <a:latin typeface="Angsana New" pitchFamily="18" charset="-34"/>
              </a:rPr>
              <a:t>   (</a:t>
            </a:r>
            <a:r>
              <a:rPr lang="en-US" sz="4000" b="1" dirty="0" smtClean="0">
                <a:solidFill>
                  <a:srgbClr val="003300"/>
                </a:solidFill>
                <a:latin typeface="Angsana New" pitchFamily="18" charset="-34"/>
              </a:rPr>
              <a:t>Thorndike</a:t>
            </a:r>
            <a:r>
              <a:rPr lang="th-TH" sz="4000" b="1" dirty="0" smtClean="0">
                <a:solidFill>
                  <a:srgbClr val="003300"/>
                </a:solidFill>
                <a:latin typeface="Angsana New" pitchFamily="18" charset="-34"/>
              </a:rPr>
              <a:t>)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accent5">
                    <a:lumMod val="25000"/>
                  </a:schemeClr>
                </a:solidFill>
                <a:latin typeface="Angsana New" pitchFamily="18" charset="-34"/>
              </a:rPr>
              <a:t>   </a:t>
            </a:r>
            <a:r>
              <a:rPr lang="th-TH" sz="4000" b="1" dirty="0" smtClean="0">
                <a:solidFill>
                  <a:srgbClr val="C00000"/>
                </a:solidFill>
                <a:latin typeface="Angsana New" pitchFamily="18" charset="-34"/>
              </a:rPr>
              <a:t>หลักการเรียนรู้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accent5">
                    <a:lumMod val="25000"/>
                  </a:schemeClr>
                </a:solidFill>
                <a:latin typeface="Angsana New" pitchFamily="18" charset="-34"/>
              </a:rPr>
              <a:t>      “ </a:t>
            </a:r>
            <a:r>
              <a:rPr lang="th-TH" sz="3600" b="1" dirty="0" smtClean="0">
                <a:solidFill>
                  <a:schemeClr val="accent5">
                    <a:lumMod val="25000"/>
                  </a:schemeClr>
                </a:solidFill>
                <a:latin typeface="Angsana New" pitchFamily="18" charset="-34"/>
              </a:rPr>
              <a:t>การเรียนรู้เกิดจากการเชื่อมโยงระหว่างสิ่งเร้าและการตอบสนองโดยแสดงในรูปแบบต่างๆจนกว่าจะเป็นที่พอใจที่เหมาะสมที่สุด  ซึ่งเรียกว่าการลองถูกลองผิด”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Rectangle 2"/>
          <p:cNvSpPr txBox="1">
            <a:spLocks noChangeArrowheads="1"/>
          </p:cNvSpPr>
          <p:nvPr/>
        </p:nvSpPr>
        <p:spPr bwMode="auto">
          <a:xfrm>
            <a:off x="4716463" y="274638"/>
            <a:ext cx="397033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/>
            <a:r>
              <a:rPr lang="th-TH" sz="4400" b="1">
                <a:solidFill>
                  <a:srgbClr val="6600CC"/>
                </a:solidFill>
                <a:latin typeface="Angsana New" pitchFamily="18" charset="-34"/>
              </a:rPr>
              <a:t> </a:t>
            </a:r>
            <a:r>
              <a:rPr lang="th-TH" sz="4400" b="1">
                <a:solidFill>
                  <a:srgbClr val="FFFF00"/>
                </a:solidFill>
                <a:latin typeface="Angsana New" pitchFamily="18" charset="-34"/>
              </a:rPr>
              <a:t>กฎการเรียนรู้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28625" y="3328988"/>
            <a:ext cx="8215313" cy="3340100"/>
          </a:xfrm>
          <a:prstGeom prst="rect">
            <a:avLst/>
          </a:prstGeom>
          <a:solidFill>
            <a:schemeClr val="accent3">
              <a:lumMod val="9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 b="1" dirty="0" smtClean="0">
                <a:solidFill>
                  <a:srgbClr val="FF0000"/>
                </a:solidFill>
                <a:latin typeface="Angsana New" pitchFamily="18" charset="-34"/>
              </a:rPr>
              <a:t>1.</a:t>
            </a:r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</a:rPr>
              <a:t>  กฎแห่งความพร้อม</a:t>
            </a:r>
          </a:p>
          <a:p>
            <a:pPr algn="l">
              <a:buFont typeface="Wingdings" pitchFamily="2" charset="2"/>
              <a:buNone/>
              <a:defRPr/>
            </a:pPr>
            <a:r>
              <a:rPr lang="th-TH" b="1" dirty="0" smtClean="0">
                <a:latin typeface="Angsana New" pitchFamily="18" charset="-34"/>
              </a:rPr>
              <a:t>     </a:t>
            </a:r>
            <a:r>
              <a:rPr lang="th-TH" b="1" dirty="0" smtClean="0">
                <a:solidFill>
                  <a:srgbClr val="000066"/>
                </a:solidFill>
                <a:latin typeface="Angsana New" pitchFamily="18" charset="-34"/>
              </a:rPr>
              <a:t>ความพร้อมทางร่างกาย  หมายถึง  ความพร้อมทางวุฒิภาวะและอวัยวะต่างๆของร่างกาย</a:t>
            </a:r>
          </a:p>
          <a:p>
            <a:pPr algn="l">
              <a:buFont typeface="Wingdings" pitchFamily="2" charset="2"/>
              <a:buNone/>
              <a:defRPr/>
            </a:pPr>
            <a:r>
              <a:rPr lang="th-TH" b="1" dirty="0" smtClean="0">
                <a:solidFill>
                  <a:srgbClr val="000066"/>
                </a:solidFill>
                <a:latin typeface="Angsana New" pitchFamily="18" charset="-34"/>
              </a:rPr>
              <a:t>     ความพร้อมทางด้านจิตใจ  หมายถึง  ความพร้อมที่เกิดจากความพึงพอใจเป็นสำคัญ  ถ้าเกิดความพอใจย่อมนำไปสู่การเรียนรู้  ถ้าเกิดความไม่พอใจ  จะทำให้ไม่เกิดการเรียนรู้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3687763"/>
            <a:ext cx="8229600" cy="2909887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4000" b="1" dirty="0" smtClean="0">
                <a:solidFill>
                  <a:srgbClr val="FF0000"/>
                </a:solidFill>
                <a:latin typeface="Angsana New" pitchFamily="18" charset="-34"/>
              </a:rPr>
              <a:t>2.</a:t>
            </a:r>
            <a:r>
              <a:rPr lang="th-TH" sz="4000" b="1" dirty="0" smtClean="0">
                <a:solidFill>
                  <a:srgbClr val="FF0000"/>
                </a:solidFill>
                <a:latin typeface="Angsana New" pitchFamily="18" charset="-34"/>
              </a:rPr>
              <a:t>  กฎแห่งการฝึกหัด   การทำซ้ำบ่อยๆย่อมทำให้เกิดการเรียนรู้ที่นานและคงทน</a:t>
            </a:r>
          </a:p>
          <a:p>
            <a:pPr>
              <a:buFont typeface="Wingdings" pitchFamily="2" charset="2"/>
              <a:buNone/>
              <a:defRPr/>
            </a:pPr>
            <a:r>
              <a:rPr lang="en-US" sz="4000" b="1" dirty="0" smtClean="0">
                <a:solidFill>
                  <a:srgbClr val="000066"/>
                </a:solidFill>
                <a:latin typeface="Angsana New" pitchFamily="18" charset="-34"/>
              </a:rPr>
              <a:t>2.1</a:t>
            </a: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  กฎแห่งการใช้ (</a:t>
            </a:r>
            <a:r>
              <a:rPr lang="en-US" sz="4000" b="1" dirty="0" smtClean="0">
                <a:solidFill>
                  <a:srgbClr val="000066"/>
                </a:solidFill>
                <a:latin typeface="Angsana New" pitchFamily="18" charset="-34"/>
              </a:rPr>
              <a:t>Law  of  Used</a:t>
            </a: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)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         </a:t>
            </a:r>
            <a:r>
              <a:rPr lang="en-US" sz="4000" b="1" dirty="0" smtClean="0">
                <a:solidFill>
                  <a:srgbClr val="000066"/>
                </a:solidFill>
                <a:latin typeface="Angsana New" pitchFamily="18" charset="-34"/>
              </a:rPr>
              <a:t>2.2</a:t>
            </a: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  กฎแห่งการไม่ใช้  ( </a:t>
            </a:r>
            <a:r>
              <a:rPr lang="en-US" sz="4000" b="1" dirty="0" smtClean="0">
                <a:solidFill>
                  <a:srgbClr val="000066"/>
                </a:solidFill>
                <a:latin typeface="Angsana New" pitchFamily="18" charset="-34"/>
              </a:rPr>
              <a:t>Law  of  disused</a:t>
            </a: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4594225" y="476250"/>
            <a:ext cx="4032250" cy="7207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ความหมายของการเรียนรู้</a:t>
            </a:r>
          </a:p>
        </p:txBody>
      </p:sp>
      <p:sp>
        <p:nvSpPr>
          <p:cNvPr id="3" name="คำบรรยายภาพแบบสี่เหลี่ยม 2"/>
          <p:cNvSpPr/>
          <p:nvPr/>
        </p:nvSpPr>
        <p:spPr>
          <a:xfrm>
            <a:off x="647700" y="1789113"/>
            <a:ext cx="7848600" cy="1711325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>
                <a:solidFill>
                  <a:srgbClr val="C00000"/>
                </a:solidFill>
                <a:cs typeface="+mj-cs"/>
              </a:rPr>
              <a:t>การรู้           </a:t>
            </a:r>
            <a:r>
              <a:rPr lang="th-TH" b="1" dirty="0">
                <a:cs typeface="+mj-cs"/>
              </a:rPr>
              <a:t>หมายถึง   สภาวะของการรับรู้จากการสัมผัสและสัมพันธ์    ต่างๆ  รวมถึงรู้วิธีการแสวงหาความรู้ด้วยตนเอง</a:t>
            </a:r>
          </a:p>
        </p:txBody>
      </p:sp>
      <p:pic>
        <p:nvPicPr>
          <p:cNvPr id="3077" name="Picture 6" descr="http://2.bp.blogspot.com/-9y4BOE5hVDM/UMzI1X8_RII/AAAAAAAAE0o/_IUEC9CCRdo/s1600/reborn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4005263"/>
            <a:ext cx="190500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-31750"/>
            <a:ext cx="9144001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901700" y="3646488"/>
            <a:ext cx="7200900" cy="28067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3.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  กฎแห่งผลที่ได้รับ  (</a:t>
            </a:r>
            <a:r>
              <a:rPr lang="en-US" b="1" dirty="0">
                <a:solidFill>
                  <a:srgbClr val="FF0000"/>
                </a:solidFill>
                <a:latin typeface="Angsana New" pitchFamily="18" charset="-34"/>
              </a:rPr>
              <a:t>Law  of  Affect</a:t>
            </a:r>
            <a:r>
              <a:rPr lang="th-TH" b="1" dirty="0">
                <a:solidFill>
                  <a:srgbClr val="FF0000"/>
                </a:solidFill>
                <a:latin typeface="Angsana New" pitchFamily="18" charset="-34"/>
              </a:rPr>
              <a:t>)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b="1" dirty="0">
                <a:latin typeface="Angsana New" pitchFamily="18" charset="-34"/>
              </a:rPr>
              <a:t>       </a:t>
            </a:r>
            <a:r>
              <a:rPr lang="th-TH" b="1" dirty="0">
                <a:solidFill>
                  <a:srgbClr val="000066"/>
                </a:solidFill>
                <a:latin typeface="Angsana New" pitchFamily="18" charset="-34"/>
              </a:rPr>
              <a:t>กล่าวถึงผลที่ได้รับ  ถ้าได้ผลที่พึงพอใจ  ผู้เรียนย่อม   อยากเรียนรู้อีกต่อไป 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th-TH" b="1" dirty="0">
                <a:solidFill>
                  <a:srgbClr val="000066"/>
                </a:solidFill>
                <a:latin typeface="Angsana New" pitchFamily="18" charset="-34"/>
              </a:rPr>
              <a:t>       ดังนั้น  ถ้าจะทำให้  การเชื่อมโยงระหว่างสิ่งเร้ากับการตอบสนอง  มั่นคงถาวร  ต้องทำให้ผู้เรียนได้รับผลที่พึงพอใจ  ทั้งนี้ขึ้นอยู่กับความพึงพอใจของแต่ละคน  ซึ่งตรงกับการเสริมแรง</a:t>
            </a:r>
            <a:r>
              <a:rPr lang="th-TH" b="1" dirty="0" err="1">
                <a:solidFill>
                  <a:srgbClr val="000066"/>
                </a:solidFill>
                <a:latin typeface="Angsana New" pitchFamily="18" charset="-34"/>
              </a:rPr>
              <a:t>ของส</a:t>
            </a:r>
            <a:r>
              <a:rPr lang="th-TH" b="1" dirty="0">
                <a:solidFill>
                  <a:srgbClr val="000066"/>
                </a:solidFill>
                <a:latin typeface="Angsana New" pitchFamily="18" charset="-34"/>
              </a:rPr>
              <a:t>กิน</a:t>
            </a:r>
            <a:r>
              <a:rPr lang="th-TH" b="1" dirty="0" err="1">
                <a:solidFill>
                  <a:srgbClr val="000066"/>
                </a:solidFill>
                <a:latin typeface="Angsana New" pitchFamily="18" charset="-34"/>
              </a:rPr>
              <a:t>เนอร์</a:t>
            </a:r>
            <a:endParaRPr lang="th-TH" b="1" dirty="0">
              <a:solidFill>
                <a:srgbClr val="000066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สี่เหลี่ยมผืนผ้า 1"/>
          <p:cNvSpPr>
            <a:spLocks noChangeArrowheads="1"/>
          </p:cNvSpPr>
          <p:nvPr/>
        </p:nvSpPr>
        <p:spPr bwMode="auto">
          <a:xfrm>
            <a:off x="6372225" y="476250"/>
            <a:ext cx="19446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4000" b="1"/>
              <a:t>คำถาม</a:t>
            </a:r>
            <a:endParaRPr lang="th-TH" sz="4000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312420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th-TH" sz="4000" b="1" dirty="0" smtClean="0">
              <a:latin typeface="Angsana New" pitchFamily="18" charset="-34"/>
            </a:endParaRPr>
          </a:p>
          <a:p>
            <a:pPr>
              <a:defRPr/>
            </a:pPr>
            <a:r>
              <a:rPr lang="th-TH" sz="4000" b="1" dirty="0" smtClean="0">
                <a:solidFill>
                  <a:schemeClr val="tx1"/>
                </a:solidFill>
                <a:latin typeface="Angsana New" pitchFamily="18" charset="-34"/>
              </a:rPr>
              <a:t>      ท่านคิดว่าจะนำหลักการเรียนรู้ที่ได้จากทฤษฎี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4000" b="1" dirty="0" smtClean="0">
                <a:solidFill>
                  <a:schemeClr val="tx1"/>
                </a:solidFill>
                <a:latin typeface="Angsana New" pitchFamily="18" charset="-34"/>
              </a:rPr>
              <a:t>การเรียนรู้ต่างๆมาประยุกต์ใช้กับการเรียนการสอนอย่างไร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2051720" y="548680"/>
            <a:ext cx="5400600" cy="5232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b="1" dirty="0">
                <a:solidFill>
                  <a:srgbClr val="3333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Angsana New" pitchFamily="18" charset="-34"/>
              </a:rPr>
              <a:t>การนำหลักการเรียนรู้ไปใช้ในการเรียนการสอน</a:t>
            </a:r>
            <a:endParaRPr lang="th-TH" dirty="0"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09600" y="2579688"/>
            <a:ext cx="7924800" cy="4089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FF0000"/>
                </a:solidFill>
              </a:rPr>
              <a:t>ทฤษฎีการวางเงื่อนไขแบบคลาสสิก</a:t>
            </a:r>
            <a:r>
              <a:rPr lang="th-TH" sz="2800" b="1" dirty="0" smtClean="0"/>
              <a:t> เราสามารถนำมาประยุกต์ใช้ได้ดังนี้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FF6699"/>
                </a:solidFill>
              </a:rPr>
              <a:t>ขั้นที่ </a:t>
            </a:r>
            <a:r>
              <a:rPr lang="en-US" sz="2800" b="1" dirty="0" smtClean="0">
                <a:solidFill>
                  <a:srgbClr val="FF6699"/>
                </a:solidFill>
                <a:latin typeface="Angsana New" pitchFamily="18" charset="-34"/>
              </a:rPr>
              <a:t>1</a:t>
            </a:r>
            <a:r>
              <a:rPr lang="th-TH" sz="2800" b="1" dirty="0" smtClean="0">
                <a:solidFill>
                  <a:srgbClr val="FF6699"/>
                </a:solidFill>
                <a:latin typeface="Angsana New" pitchFamily="18" charset="-34"/>
              </a:rPr>
              <a:t>  วิชาภาษาอังกฤษ                                 ผู้เรียนไม่ชอบ</a:t>
            </a:r>
          </a:p>
          <a:p>
            <a:pPr algn="l">
              <a:buFont typeface="Wingdings" pitchFamily="2" charset="2"/>
              <a:buNone/>
              <a:defRPr/>
            </a:pPr>
            <a:r>
              <a:rPr lang="th-TH" sz="2800" b="1" dirty="0" smtClean="0">
                <a:latin typeface="Angsana New" pitchFamily="18" charset="-34"/>
              </a:rPr>
              <a:t>                  </a:t>
            </a:r>
            <a:r>
              <a:rPr lang="th-TH" sz="2800" b="1" dirty="0" smtClean="0">
                <a:solidFill>
                  <a:srgbClr val="33CC33"/>
                </a:solidFill>
                <a:latin typeface="Angsana New" pitchFamily="18" charset="-34"/>
              </a:rPr>
              <a:t>การเล่น</a:t>
            </a:r>
            <a:r>
              <a:rPr lang="th-TH" sz="2800" b="1" dirty="0" err="1" smtClean="0">
                <a:solidFill>
                  <a:srgbClr val="33CC33"/>
                </a:solidFill>
                <a:latin typeface="Angsana New" pitchFamily="18" charset="-34"/>
              </a:rPr>
              <a:t>เกมส์</a:t>
            </a:r>
            <a:r>
              <a:rPr lang="th-TH" sz="2800" b="1" dirty="0" smtClean="0">
                <a:solidFill>
                  <a:srgbClr val="33CC33"/>
                </a:solidFill>
                <a:latin typeface="Angsana New" pitchFamily="18" charset="-34"/>
              </a:rPr>
              <a:t>                                     ผู้เรียนชอบ</a:t>
            </a:r>
          </a:p>
          <a:p>
            <a:pPr>
              <a:defRPr/>
            </a:pPr>
            <a:r>
              <a:rPr lang="th-TH" sz="2800" b="1" dirty="0" smtClean="0">
                <a:solidFill>
                  <a:srgbClr val="9900CC"/>
                </a:solidFill>
                <a:latin typeface="Angsana New" pitchFamily="18" charset="-34"/>
              </a:rPr>
              <a:t>ขั้นที่ </a:t>
            </a:r>
            <a:r>
              <a:rPr lang="en-US" sz="2800" b="1" dirty="0" smtClean="0">
                <a:solidFill>
                  <a:srgbClr val="9900CC"/>
                </a:solidFill>
                <a:latin typeface="Angsana New" pitchFamily="18" charset="-34"/>
              </a:rPr>
              <a:t>2</a:t>
            </a:r>
            <a:r>
              <a:rPr lang="th-TH" sz="2800" b="1" dirty="0" smtClean="0">
                <a:solidFill>
                  <a:srgbClr val="9900CC"/>
                </a:solidFill>
                <a:latin typeface="Angsana New" pitchFamily="18" charset="-34"/>
              </a:rPr>
              <a:t>  ภาษาอังกฤษ – การเล่น</a:t>
            </a:r>
            <a:r>
              <a:rPr lang="th-TH" sz="2800" b="1" dirty="0" err="1" smtClean="0">
                <a:solidFill>
                  <a:srgbClr val="9900CC"/>
                </a:solidFill>
                <a:latin typeface="Angsana New" pitchFamily="18" charset="-34"/>
              </a:rPr>
              <a:t>เกมส์</a:t>
            </a:r>
            <a:r>
              <a:rPr lang="th-TH" sz="2800" b="1" dirty="0" smtClean="0">
                <a:solidFill>
                  <a:srgbClr val="9900CC"/>
                </a:solidFill>
                <a:latin typeface="Angsana New" pitchFamily="18" charset="-34"/>
              </a:rPr>
              <a:t>                ผู้เรียนชอบ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2800" b="1" dirty="0" smtClean="0"/>
              <a:t>   </a:t>
            </a:r>
            <a:r>
              <a:rPr lang="th-TH" sz="2800" b="1" dirty="0" smtClean="0">
                <a:solidFill>
                  <a:srgbClr val="000066"/>
                </a:solidFill>
              </a:rPr>
              <a:t>ถ้าหากให้เลิกการเล่น</a:t>
            </a:r>
            <a:r>
              <a:rPr lang="th-TH" sz="2800" b="1" dirty="0" err="1" smtClean="0">
                <a:solidFill>
                  <a:srgbClr val="000066"/>
                </a:solidFill>
              </a:rPr>
              <a:t>เกมส์</a:t>
            </a:r>
            <a:r>
              <a:rPr lang="th-TH" sz="2800" b="1" dirty="0" smtClean="0">
                <a:solidFill>
                  <a:srgbClr val="000066"/>
                </a:solidFill>
              </a:rPr>
              <a:t>ออก  ผู้เรียนยังชอบเรียนภาษาอังกฤษอยู่  แสดงว่าการวางเงื่อนไขเพื่อให้เกิดพฤติกรรมที่พึงปรารถนา  คือ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66"/>
                </a:solidFill>
              </a:rPr>
              <a:t>   ผู้เรียนชอบเรียนวิชาภาษาอังกฤษ</a:t>
            </a:r>
          </a:p>
          <a:p>
            <a:pPr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66"/>
                </a:solidFill>
              </a:rPr>
              <a:t>            (อาจใช้การเล่นละคร แทนการเล่น</a:t>
            </a:r>
            <a:r>
              <a:rPr lang="th-TH" sz="2800" b="1" dirty="0" err="1" smtClean="0">
                <a:solidFill>
                  <a:srgbClr val="000066"/>
                </a:solidFill>
              </a:rPr>
              <a:t>เกมส์</a:t>
            </a:r>
            <a:r>
              <a:rPr lang="th-TH" sz="2800" b="1" dirty="0" smtClean="0">
                <a:solidFill>
                  <a:srgbClr val="000066"/>
                </a:solidFill>
              </a:rPr>
              <a:t>ก็ได้)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28625" y="3805238"/>
            <a:ext cx="8215313" cy="27193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66"/>
                </a:solidFill>
              </a:rPr>
              <a:t>   การนำมาใช้ปรับพฤติกรรม  เช่น การขี้เกียจทำงาน     ไม่ส่งงาน</a:t>
            </a:r>
          </a:p>
          <a:p>
            <a:pPr algn="l">
              <a:defRPr/>
            </a:pPr>
            <a:r>
              <a:rPr lang="th-TH" sz="2800" b="1" dirty="0" smtClean="0">
                <a:solidFill>
                  <a:srgbClr val="000066"/>
                </a:solidFill>
              </a:rPr>
              <a:t>การมาโรงเรียนสาย  เข้าห้องเรียนสาย การขาดเรียนบ่อย</a:t>
            </a:r>
          </a:p>
          <a:p>
            <a:pPr algn="l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0066"/>
                </a:solidFill>
              </a:rPr>
              <a:t>     </a:t>
            </a:r>
            <a:r>
              <a:rPr lang="th-TH" sz="2800" b="1" dirty="0" smtClean="0">
                <a:solidFill>
                  <a:srgbClr val="008000"/>
                </a:solidFill>
              </a:rPr>
              <a:t>ให้พฤติกรรมที่ไม่พึงปรารถนา มาเป็นพฤติกรรมที่พึงปรารถนา</a:t>
            </a:r>
          </a:p>
          <a:p>
            <a:pPr algn="l">
              <a:buFont typeface="Wingdings" pitchFamily="2" charset="2"/>
              <a:buNone/>
              <a:defRPr/>
            </a:pPr>
            <a:r>
              <a:rPr lang="th-TH" sz="2800" b="1" dirty="0" smtClean="0">
                <a:solidFill>
                  <a:srgbClr val="008000"/>
                </a:solidFill>
              </a:rPr>
              <a:t>ข้อควรระวัง   อย่าใช้ซ้ำ  และอย่าใช้วิธีการเดียวตลอด  เพราะจะทำให้เกิดความจำเจ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2247900"/>
            <a:ext cx="8229600" cy="4205288"/>
          </a:xfrm>
          <a:prstGeom prst="rect">
            <a:avLst/>
          </a:prstGeom>
          <a:solidFill>
            <a:srgbClr val="CCE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b="1" smtClean="0">
                <a:solidFill>
                  <a:srgbClr val="FF0000"/>
                </a:solidFill>
                <a:latin typeface="Angsana New" pitchFamily="18" charset="-34"/>
                <a:cs typeface="+mj-cs"/>
              </a:rPr>
              <a:t>ทฤษฎีการวางเงื่อนไขด้วยการกระทำ</a:t>
            </a:r>
            <a:r>
              <a:rPr lang="th-TH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/>
            </a:r>
            <a:br>
              <a:rPr lang="th-TH" smtClean="0">
                <a:solidFill>
                  <a:srgbClr val="000066"/>
                </a:solidFill>
                <a:latin typeface="Angsana New" pitchFamily="18" charset="-34"/>
                <a:cs typeface="+mj-cs"/>
              </a:rPr>
            </a:b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-  การเสริมแรงทันที  เช่นทุกครั้งที่ผู้เรียนตอบคำถามถูก  วิธีนี้มักใช้  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  กับเด็กเล็ก  เช่น  อนุบาล  ประถม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-  การเสริมแรงเป็นครั้งคราว  เมื่อต้องการให้ผู้เรียนรู้เกิดการเรียนรู้ 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  นานต่อไปเรื่อยๆ  วิธีนี้เหมาะกับการใช้กับเด็กโต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-  ใช้บทเรียนสำเร็จรูป  โดยมีจุดประสงค์ให้ผู้เรียนได้รับการเสริมแรง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   ทันทีที่แสดงพฤติกรรมที่ถูกต้อง</a:t>
            </a:r>
            <a:endParaRPr lang="th-TH" dirty="0" smtClean="0">
              <a:solidFill>
                <a:srgbClr val="000066"/>
              </a:solidFill>
              <a:latin typeface="Angsana New" pitchFamily="18" charset="-34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28625" y="3716338"/>
            <a:ext cx="8215313" cy="2765425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ทฤษฎีการเชื่อมโยง</a:t>
            </a:r>
            <a:r>
              <a:rPr lang="th-TH" b="1" dirty="0" err="1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ของธอร์นไดก์</a:t>
            </a:r>
            <a:endParaRPr lang="th-TH" b="1" dirty="0" smtClean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  <a:p>
            <a:pPr algn="l">
              <a:defRPr/>
            </a:pPr>
            <a:r>
              <a:rPr lang="th-TH" b="1" dirty="0" smtClean="0">
                <a:solidFill>
                  <a:srgbClr val="00B050"/>
                </a:solidFill>
                <a:latin typeface="Angsana New" pitchFamily="18" charset="-34"/>
                <a:cs typeface="Angsana New" pitchFamily="18" charset="-34"/>
              </a:rPr>
              <a:t>   -  การนำกฎแห่งความพร้อมมาใช้  </a:t>
            </a:r>
            <a:r>
              <a:rPr lang="th-TH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ก่อนที่จะมีการเรียนการสอนเกิดขึ้น  ต้องสำรวจดูก่อนว่า ผู้เรียนมีความพร้อมที่จะเรียนทั้งทางร่างกายและจิตใจหรือยัง ถ้ายังไม่พร้อม  ต้องเตรียมความพร้อมด้วยการนำเข้าสู่บทเรียน  แล้วจึงจะเริ่มสอน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ตัวยึดเนื้อหา 2"/>
          <p:cNvSpPr txBox="1">
            <a:spLocks/>
          </p:cNvSpPr>
          <p:nvPr/>
        </p:nvSpPr>
        <p:spPr bwMode="auto">
          <a:xfrm>
            <a:off x="571500" y="4365625"/>
            <a:ext cx="8001000" cy="2287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None/>
              <a:defRPr/>
            </a:pPr>
            <a:r>
              <a:rPr lang="th-TH" b="1" dirty="0" smtClean="0">
                <a:cs typeface="+mj-cs"/>
              </a:rPr>
              <a:t>    </a:t>
            </a:r>
            <a:r>
              <a:rPr lang="th-TH" b="1" dirty="0" smtClean="0">
                <a:solidFill>
                  <a:srgbClr val="C00000"/>
                </a:solidFill>
                <a:cs typeface="+mj-cs"/>
              </a:rPr>
              <a:t>ทฤษฎีการเชื่อมโยง</a:t>
            </a:r>
            <a:r>
              <a:rPr lang="th-TH" b="1" dirty="0" err="1" smtClean="0">
                <a:solidFill>
                  <a:srgbClr val="C00000"/>
                </a:solidFill>
                <a:cs typeface="+mj-cs"/>
              </a:rPr>
              <a:t>ของธิร์นไดต์</a:t>
            </a:r>
            <a:endParaRPr lang="th-TH" b="1" dirty="0" smtClean="0">
              <a:solidFill>
                <a:srgbClr val="C00000"/>
              </a:solidFill>
              <a:cs typeface="+mj-cs"/>
            </a:endParaRPr>
          </a:p>
          <a:p>
            <a:pPr>
              <a:defRPr/>
            </a:pPr>
            <a:r>
              <a:rPr lang="th-TH" b="1" dirty="0" smtClean="0">
                <a:cs typeface="+mj-cs"/>
              </a:rPr>
              <a:t> -  </a:t>
            </a:r>
            <a:r>
              <a:rPr lang="th-TH" b="1" dirty="0" smtClean="0">
                <a:solidFill>
                  <a:srgbClr val="00B050"/>
                </a:solidFill>
                <a:cs typeface="+mj-cs"/>
              </a:rPr>
              <a:t>การนำกฎแห่งการฝึกมาใช้  </a:t>
            </a:r>
            <a:r>
              <a:rPr lang="th-TH" b="1" dirty="0" smtClean="0">
                <a:solidFill>
                  <a:schemeClr val="tx1"/>
                </a:solidFill>
                <a:cs typeface="+mj-cs"/>
              </a:rPr>
              <a:t>เมื่อต้องการให้ผู้เรียนเกิดทักษะในการเรียนรู้  ต้องเริ่มจากให้ผู้เรียนเข้าใจในบทเรียนเสียก่อน  </a:t>
            </a:r>
          </a:p>
          <a:p>
            <a:pPr>
              <a:defRPr/>
            </a:pPr>
            <a:r>
              <a:rPr lang="th-TH" b="1" dirty="0" smtClean="0">
                <a:solidFill>
                  <a:schemeClr val="tx1"/>
                </a:solidFill>
                <a:cs typeface="+mj-cs"/>
              </a:rPr>
              <a:t>แล้วหมั่นฝึกฝนและนำสิ่งที่เรียนรู้แล้วมาใช้บ่อยๆ</a:t>
            </a:r>
            <a:endParaRPr lang="th-TH" dirty="0" smtClean="0">
              <a:solidFill>
                <a:schemeClr val="tx1"/>
              </a:solidFill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7200" y="2968625"/>
            <a:ext cx="8229600" cy="3484563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th-TH" b="1" smtClean="0">
                <a:solidFill>
                  <a:srgbClr val="FF0000"/>
                </a:solidFill>
                <a:latin typeface="Angsana New" pitchFamily="18" charset="-34"/>
                <a:cs typeface="+mj-cs"/>
              </a:rPr>
              <a:t>ทฤษฎีการเชื่อมโยงของธอร์นไดก์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</a:t>
            </a:r>
            <a:r>
              <a:rPr lang="th-TH" b="1" smtClean="0">
                <a:solidFill>
                  <a:srgbClr val="00B050"/>
                </a:solidFill>
                <a:latin typeface="Angsana New" pitchFamily="18" charset="-34"/>
                <a:cs typeface="+mj-cs"/>
              </a:rPr>
              <a:t>-  การนำกฎแห่งผลมาใช้  </a:t>
            </a: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มีลักษณะเป็นการเสริมแรงเพื่อให้ผู้เรียนเกิดความพึงพอใจ  นำไปสู่ความภาคภูมิใจ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-  ผู้เรียนจะเรียนด้วยตนเอง  จนกว่าผู้เรียนจะพบวิธีการเรียนรู้ที่ดีที่สุดและเหมาะสมที่สุดสำหรับตนเอง </a:t>
            </a:r>
          </a:p>
          <a:p>
            <a:pPr>
              <a:buFont typeface="Wingdings" pitchFamily="2" charset="2"/>
              <a:buNone/>
              <a:defRPr/>
            </a:pPr>
            <a:r>
              <a:rPr lang="th-TH" b="1" smtClean="0">
                <a:solidFill>
                  <a:srgbClr val="000066"/>
                </a:solidFill>
                <a:latin typeface="Angsana New" pitchFamily="18" charset="-34"/>
                <a:cs typeface="+mj-cs"/>
              </a:rPr>
              <a:t>       วิธีการเรียนด้วยตนเองจะใช้ได้ดีในตัวผู้เรียนที่โตพอสมควร</a:t>
            </a:r>
            <a:endParaRPr lang="th-TH" b="1" dirty="0" smtClean="0">
              <a:solidFill>
                <a:srgbClr val="000066"/>
              </a:solidFill>
              <a:latin typeface="Angsana New" pitchFamily="18" charset="-34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4355976" y="548680"/>
            <a:ext cx="3640436" cy="646331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th-TH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การสอนเพื่อให้เกิดทักษะ</a:t>
            </a:r>
          </a:p>
        </p:txBody>
      </p:sp>
      <p:sp>
        <p:nvSpPr>
          <p:cNvPr id="29700" name="Rectangle 3"/>
          <p:cNvSpPr txBox="1">
            <a:spLocks noChangeArrowheads="1"/>
          </p:cNvSpPr>
          <p:nvPr/>
        </p:nvSpPr>
        <p:spPr bwMode="auto">
          <a:xfrm>
            <a:off x="457200" y="3429000"/>
            <a:ext cx="8229600" cy="3168650"/>
          </a:xfrm>
          <a:prstGeom prst="rect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b="1">
                <a:cs typeface="Cordia New" pitchFamily="34" charset="-34"/>
              </a:rPr>
              <a:t>การสอนเพื่อให้เกิดทักษะ  ควรดำเนินการให้ครบ  </a:t>
            </a:r>
            <a:r>
              <a:rPr lang="en-US" b="1"/>
              <a:t>3</a:t>
            </a:r>
            <a:r>
              <a:rPr lang="th-TH" b="1">
                <a:cs typeface="Cordia New" pitchFamily="34" charset="-34"/>
              </a:rPr>
              <a:t>  ขั้นตอนดังนี้</a:t>
            </a:r>
          </a:p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endParaRPr lang="th-TH" b="1">
              <a:solidFill>
                <a:srgbClr val="898989"/>
              </a:solidFill>
              <a:cs typeface="Cordia New" pitchFamily="34" charset="-34"/>
            </a:endParaRPr>
          </a:p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th-TH" b="1">
                <a:solidFill>
                  <a:srgbClr val="FF0000"/>
                </a:solidFill>
                <a:cs typeface="Cordia New" pitchFamily="34" charset="-34"/>
              </a:rPr>
              <a:t>ขั้นที่ </a:t>
            </a:r>
            <a:r>
              <a:rPr lang="en-US" b="1">
                <a:solidFill>
                  <a:srgbClr val="FF0000"/>
                </a:solidFill>
              </a:rPr>
              <a:t>1  </a:t>
            </a:r>
            <a:r>
              <a:rPr lang="th-TH" b="1">
                <a:solidFill>
                  <a:srgbClr val="FF0000"/>
                </a:solidFill>
                <a:cs typeface="Cordia New" pitchFamily="34" charset="-34"/>
              </a:rPr>
              <a:t>ให้ความรู้</a:t>
            </a:r>
            <a:r>
              <a:rPr lang="th-TH" b="1">
                <a:solidFill>
                  <a:srgbClr val="898989"/>
                </a:solidFill>
                <a:cs typeface="Cordia New" pitchFamily="34" charset="-34"/>
              </a:rPr>
              <a:t>  </a:t>
            </a:r>
          </a:p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th-TH" b="1">
                <a:cs typeface="Cordia New" pitchFamily="34" charset="-34"/>
              </a:rPr>
              <a:t>   ในการฝึกทักษะเรื่องใดก็ตาม  ผู้ฝึกจะต้องให้ความรู้ว่าทักษะที่จะฝึกนั้นมีขั้นตอนอย่างไร  อาจใช้วิธีการบรรยาย  สาธิต  ให้ชมวีดีทัศน์  ฉายสไลด์ประกอบคำบรรยายหรือฉายภาพยนตร์ประกอบคำบรรยายด้วยก็ได้</a:t>
            </a:r>
          </a:p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th-TH" sz="3200" b="1">
              <a:solidFill>
                <a:srgbClr val="898989"/>
              </a:solidFill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3"/>
          <p:cNvSpPr txBox="1">
            <a:spLocks noChangeArrowheads="1"/>
          </p:cNvSpPr>
          <p:nvPr/>
        </p:nvSpPr>
        <p:spPr bwMode="auto">
          <a:xfrm>
            <a:off x="457200" y="4768850"/>
            <a:ext cx="8229600" cy="1755775"/>
          </a:xfrm>
          <a:prstGeom prst="rect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sz="3200" b="1">
                <a:solidFill>
                  <a:srgbClr val="FF0000"/>
                </a:solidFill>
                <a:cs typeface="Cordia New" pitchFamily="34" charset="-34"/>
              </a:rPr>
              <a:t>ขั้นที่  </a:t>
            </a:r>
            <a:r>
              <a:rPr lang="en-US" sz="3200" b="1">
                <a:solidFill>
                  <a:srgbClr val="FF0000"/>
                </a:solidFill>
              </a:rPr>
              <a:t>2</a:t>
            </a:r>
            <a:r>
              <a:rPr lang="th-TH" sz="3200" b="1">
                <a:solidFill>
                  <a:srgbClr val="FF0000"/>
                </a:solidFill>
                <a:cs typeface="Cordia New" pitchFamily="34" charset="-34"/>
              </a:rPr>
              <a:t> ให้ลงมือปฏิบัติ   </a:t>
            </a:r>
          </a:p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th-TH" sz="3200" b="1">
                <a:solidFill>
                  <a:srgbClr val="898989"/>
                </a:solidFill>
                <a:cs typeface="Cordia New" pitchFamily="34" charset="-34"/>
              </a:rPr>
              <a:t>   ในการฝึกทักษะจะต้องให้ทั้งความรู้และให้ลงมือปฏิบัติจริง  เพื่อให้เกิดความถูกต้อง และยืนยันว่าปฏิบัติได้จริง</a:t>
            </a:r>
            <a:endParaRPr lang="th-TH" sz="3200" b="1">
              <a:solidFill>
                <a:srgbClr val="FF0000"/>
              </a:solidFill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4594225" y="476250"/>
            <a:ext cx="4032250" cy="7207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ความหมายของการเรียนรู้</a:t>
            </a:r>
          </a:p>
        </p:txBody>
      </p:sp>
      <p:sp>
        <p:nvSpPr>
          <p:cNvPr id="3" name="คำบรรยายภาพแบบสี่เหลี่ยม 2"/>
          <p:cNvSpPr/>
          <p:nvPr/>
        </p:nvSpPr>
        <p:spPr>
          <a:xfrm>
            <a:off x="611188" y="1773238"/>
            <a:ext cx="7848600" cy="1979612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>
                <a:solidFill>
                  <a:srgbClr val="FF0000"/>
                </a:solidFill>
                <a:cs typeface="+mj-cs"/>
              </a:rPr>
              <a:t>การเรียนรู้        </a:t>
            </a:r>
            <a:r>
              <a:rPr lang="th-TH" b="1" dirty="0">
                <a:cs typeface="+mj-cs"/>
              </a:rPr>
              <a:t>คือ การเปลี่ยนแปลงของบุคคลอันมีผลเนื่องมาจากการได้รับประสบการณ์ โดยการเปลี่ยนแปลงนั้นเป็นเหตุทำให้บุคคลเผชิญสถานการณ์เดิมแตกต่างไปจากเดิม ประสบการณ์ที่ก่อให้เกิดการเปลี่ยนแปลงพฤติกรรมหมายถึงทั้งประสบการณ์ทางตรงและประสบการณ์ทางอ้อม</a:t>
            </a:r>
            <a:endParaRPr lang="en-US" b="1" dirty="0">
              <a:cs typeface="+mj-cs"/>
            </a:endParaRPr>
          </a:p>
        </p:txBody>
      </p:sp>
      <p:pic>
        <p:nvPicPr>
          <p:cNvPr id="4101" name="Picture 2" descr="http://4.bp.blogspot.com/-jjpoKIwFJ1Y/UMf_SCt8itI/AAAAAAAACAo/d3RE8wgB10g/s1600/ppm1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221163"/>
            <a:ext cx="1816100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3"/>
          <p:cNvSpPr txBox="1">
            <a:spLocks noChangeArrowheads="1"/>
          </p:cNvSpPr>
          <p:nvPr/>
        </p:nvSpPr>
        <p:spPr bwMode="auto">
          <a:xfrm>
            <a:off x="452438" y="4005263"/>
            <a:ext cx="8229600" cy="2692400"/>
          </a:xfrm>
          <a:prstGeom prst="rect">
            <a:avLst/>
          </a:prstGeom>
          <a:solidFill>
            <a:srgbClr val="CCFF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Calibri" pitchFamily="34" charset="0"/>
                <a:cs typeface="Angsana New" pitchFamily="18" charset="-34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th-TH" b="1">
                <a:solidFill>
                  <a:srgbClr val="FF0000"/>
                </a:solidFill>
                <a:cs typeface="Cordia New" pitchFamily="34" charset="-34"/>
              </a:rPr>
              <a:t>ขั้นที่  </a:t>
            </a:r>
            <a:r>
              <a:rPr lang="en-US" b="1">
                <a:solidFill>
                  <a:srgbClr val="FF0000"/>
                </a:solidFill>
              </a:rPr>
              <a:t>3</a:t>
            </a:r>
            <a:r>
              <a:rPr lang="th-TH" b="1">
                <a:solidFill>
                  <a:srgbClr val="FF0000"/>
                </a:solidFill>
                <a:cs typeface="Cordia New" pitchFamily="34" charset="-34"/>
              </a:rPr>
              <a:t>  ให้ทดสอบความถูกต้องรวดเร็ว</a:t>
            </a:r>
          </a:p>
          <a:p>
            <a:pPr algn="ctr"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th-TH" b="1">
                <a:solidFill>
                  <a:srgbClr val="FF0000"/>
                </a:solidFill>
                <a:cs typeface="Cordia New" pitchFamily="34" charset="-34"/>
              </a:rPr>
              <a:t>    </a:t>
            </a:r>
            <a:r>
              <a:rPr lang="th-TH" b="1">
                <a:solidFill>
                  <a:srgbClr val="898989"/>
                </a:solidFill>
                <a:cs typeface="Cordia New" pitchFamily="34" charset="-34"/>
              </a:rPr>
              <a:t>ในการฝึกทักษะที่ดีจะต้องมีการทดสอบว่าทำได้ถูกต้องและรวดเร็วเพียงใด  ผู้รับการฝึกทักษะมีความมั่นใจและสามารถปฏิบัติทักษะดังกล่าวได้โดยอัตโนมัติหรือไม่เพียงใด    </a:t>
            </a:r>
          </a:p>
          <a:p>
            <a:pPr algn="ctr" eaLnBrk="1" hangingPunct="1">
              <a:spcBef>
                <a:spcPts val="1200"/>
              </a:spcBef>
              <a:buFont typeface="Wingdings" pitchFamily="2" charset="2"/>
              <a:buNone/>
            </a:pPr>
            <a:r>
              <a:rPr lang="th-TH" b="1">
                <a:solidFill>
                  <a:srgbClr val="898989"/>
                </a:solidFill>
                <a:cs typeface="Cordia New" pitchFamily="34" charset="-34"/>
              </a:rPr>
              <a:t>   ถ้าทำได้ครบทั้ง  </a:t>
            </a:r>
            <a:r>
              <a:rPr lang="en-US" b="1">
                <a:solidFill>
                  <a:srgbClr val="898989"/>
                </a:solidFill>
              </a:rPr>
              <a:t>3 </a:t>
            </a:r>
            <a:r>
              <a:rPr lang="th-TH" b="1">
                <a:solidFill>
                  <a:srgbClr val="898989"/>
                </a:solidFill>
                <a:cs typeface="Cordia New" pitchFamily="34" charset="-34"/>
              </a:rPr>
              <a:t> ขั้นตอน  ก็เป็นที่ยืนยันได้ว่าบุคคลเกิดทักษะขึ้นแล้ว</a:t>
            </a:r>
            <a:endParaRPr lang="th-TH" b="1">
              <a:solidFill>
                <a:srgbClr val="FF0000"/>
              </a:solidFill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 descr="THA05072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8" r="9174"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64195" name="WordArt 3"/>
          <p:cNvSpPr>
            <a:spLocks noChangeArrowheads="1" noChangeShapeType="1" noTextEdit="1"/>
          </p:cNvSpPr>
          <p:nvPr/>
        </p:nvSpPr>
        <p:spPr bwMode="auto">
          <a:xfrm>
            <a:off x="2268538" y="1773238"/>
            <a:ext cx="4608512" cy="23764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จบการบรรยาย</a:t>
            </a:r>
          </a:p>
          <a:p>
            <a:pPr algn="ctr"/>
            <a:r>
              <a:rPr lang="th-TH" sz="3200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สวัสดีครับ</a:t>
            </a:r>
          </a:p>
        </p:txBody>
      </p:sp>
    </p:spTree>
    <p:extLst>
      <p:ext uri="{BB962C8B-B14F-4D97-AF65-F5344CB8AC3E}">
        <p14:creationId xmlns:p14="http://schemas.microsoft.com/office/powerpoint/2010/main" val="977893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4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4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419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4594225" y="476250"/>
            <a:ext cx="4032250" cy="7207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ความหมายของการเรียนรู้</a:t>
            </a:r>
          </a:p>
        </p:txBody>
      </p:sp>
      <p:sp>
        <p:nvSpPr>
          <p:cNvPr id="3" name="คำบรรยายภาพแบบสี่เหลี่ยม 2"/>
          <p:cNvSpPr/>
          <p:nvPr/>
        </p:nvSpPr>
        <p:spPr>
          <a:xfrm>
            <a:off x="611188" y="1773238"/>
            <a:ext cx="7848600" cy="1658937"/>
          </a:xfrm>
          <a:prstGeom prst="wedgeRectCallou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>
                <a:solidFill>
                  <a:srgbClr val="C00000"/>
                </a:solidFill>
                <a:cs typeface="+mj-cs"/>
              </a:rPr>
              <a:t>การศึกษา     </a:t>
            </a:r>
            <a:r>
              <a:rPr lang="th-TH" b="1" dirty="0">
                <a:cs typeface="+mj-cs"/>
              </a:rPr>
              <a:t>หมายถึง   การศึกษาที่เกิดจากการผสมผสานระหว่างการศึกษาในระบบ  การศึกษานอกระบบ  และการศึกษาตามอัธยาศัยเพื่อให้สามารถพัฒนาคุณภาพชีวิตได้</a:t>
            </a:r>
            <a:endParaRPr lang="th-TH" b="1" dirty="0">
              <a:solidFill>
                <a:srgbClr val="C00000"/>
              </a:solidFill>
              <a:cs typeface="+mj-cs"/>
            </a:endParaRPr>
          </a:p>
        </p:txBody>
      </p:sp>
      <p:pic>
        <p:nvPicPr>
          <p:cNvPr id="5125" name="Picture 2" descr="http://postto.me/ix/aa37d7a6dbbdab053489ac78743ac20c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4005263"/>
            <a:ext cx="1800225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331913" y="796925"/>
            <a:ext cx="6769100" cy="354012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b="1" dirty="0">
                <a:solidFill>
                  <a:srgbClr val="FF0000"/>
                </a:solidFill>
              </a:rPr>
              <a:t>ประสบการณ์ทางตรง</a:t>
            </a:r>
            <a:r>
              <a:rPr lang="en-US" dirty="0"/>
              <a:t> </a:t>
            </a:r>
            <a:r>
              <a:rPr lang="th-TH" dirty="0"/>
              <a:t>คือ ประสบการณ์ที่บุคคลได้พบหรือสัมผัสด้วยตนเอง เช่น เด็กเล็กๆ ที่ยังไม่เคยรู้จักหรือเรียนรู้คำว่า </a:t>
            </a:r>
            <a:r>
              <a:rPr lang="en-US" dirty="0"/>
              <a:t>“</a:t>
            </a:r>
            <a:r>
              <a:rPr lang="th-TH" dirty="0"/>
              <a:t>ร้อน</a:t>
            </a:r>
            <a:r>
              <a:rPr lang="en-US" dirty="0"/>
              <a:t>” </a:t>
            </a:r>
            <a:r>
              <a:rPr lang="th-TH" dirty="0"/>
              <a:t>เวลาที่คลานเข้าไปใกล้กาน้ำร้อน แล้วผู้ใหญ่บอกว่าร้อน และห้ามคลานเข้าไปหา เด็กย่อมไม่เข้าใจและคงคลานเข้าไปหาอยู่อีก จนกว่าจะได้ใช้มือหรืออวัยวะส่วนใดส่วนหนึ่งของร่างกายไปสัมผัสกาน้ำร้อน จึงจะรู้ว่ากาน้ำที่ว่าร้อนนั้นเป็นอย่างไร ต่อไป เมื่อเขาเห็นกาน้ำอีกแล้วผู้ใหญ่บอกว่ากาน้ำนั้นร้อนเขาจะไม่คลานเข้าไปจับกาน้ำนั้น เพราะเกิดการเรียนรู้คำว่าร้อนที่ผู้ใหญ่บอกแล้ว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สี่เหลี่ยมผืนผ้า 1"/>
          <p:cNvSpPr>
            <a:spLocks noChangeArrowheads="1"/>
          </p:cNvSpPr>
          <p:nvPr/>
        </p:nvSpPr>
        <p:spPr bwMode="auto">
          <a:xfrm>
            <a:off x="1476375" y="1658938"/>
            <a:ext cx="62642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/>
              <a:t/>
            </a:r>
            <a:br>
              <a:rPr lang="en-US"/>
            </a:br>
            <a:endParaRPr lang="th-TH"/>
          </a:p>
        </p:txBody>
      </p:sp>
      <p:sp>
        <p:nvSpPr>
          <p:cNvPr id="3" name="วงรี 2"/>
          <p:cNvSpPr/>
          <p:nvPr/>
        </p:nvSpPr>
        <p:spPr>
          <a:xfrm>
            <a:off x="539750" y="765175"/>
            <a:ext cx="7777163" cy="352742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h-TH" b="1" dirty="0">
                <a:solidFill>
                  <a:srgbClr val="FF0000"/>
                </a:solidFill>
              </a:rPr>
              <a:t>ประสบการณ์ทางอ้อม</a:t>
            </a:r>
            <a:r>
              <a:rPr lang="en-US" dirty="0">
                <a:solidFill>
                  <a:srgbClr val="FF0000"/>
                </a:solidFill>
              </a:rPr>
              <a:t> </a:t>
            </a:r>
            <a:r>
              <a:rPr lang="th-TH" dirty="0"/>
              <a:t>คือ ประสบการณ์ที่ผู้เรียนมิได้พบหรือสัมผัสด้วยตนเองโดยตรง แต่อาจได้รับประสบการณ์ทางอ้อมจาก การอบรมสั่งสอนหรือการบอกเล่า การอ่านหนังสือต่างๆ และการรับรู้จากสื่อมวลชนต่างๆ</a:t>
            </a:r>
            <a:r>
              <a:rPr lang="en-US" dirty="0"/>
              <a:t> </a:t>
            </a:r>
            <a:br>
              <a:rPr lang="en-US" dirty="0"/>
            </a:b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50" y="-30163"/>
            <a:ext cx="9144000" cy="6851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4499992" y="548680"/>
            <a:ext cx="3744416" cy="58477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sz="3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จุดมุ่งหมายของการเรียนรู้</a:t>
            </a:r>
            <a:r>
              <a:rPr lang="en-US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 </a:t>
            </a:r>
            <a:endParaRPr lang="th-TH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900113" y="4062413"/>
            <a:ext cx="7488237" cy="224631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dirty="0">
                <a:cs typeface="+mj-cs"/>
              </a:rPr>
              <a:t>พฤติกรรมการเรียนรู้ตามจุดมุ่งหมายของนักการศึกษาซึ่งกำหนดโดย </a:t>
            </a:r>
            <a:r>
              <a:rPr lang="th-TH" dirty="0" err="1">
                <a:cs typeface="+mj-cs"/>
              </a:rPr>
              <a:t>บลูม</a:t>
            </a:r>
            <a:r>
              <a:rPr lang="th-TH" dirty="0">
                <a:cs typeface="+mj-cs"/>
              </a:rPr>
              <a:t> และคณะ (</a:t>
            </a:r>
            <a:r>
              <a:rPr lang="en-US" dirty="0">
                <a:cs typeface="+mj-cs"/>
              </a:rPr>
              <a:t>Bloom and Others ) </a:t>
            </a:r>
            <a:r>
              <a:rPr lang="th-TH" dirty="0">
                <a:cs typeface="+mj-cs"/>
              </a:rPr>
              <a:t>มุ่งพัฒนาผู้เรียนใน </a:t>
            </a:r>
            <a:r>
              <a:rPr lang="en-US" dirty="0">
                <a:cs typeface="+mj-cs"/>
              </a:rPr>
              <a:t>3 </a:t>
            </a:r>
            <a:r>
              <a:rPr lang="th-TH" dirty="0">
                <a:cs typeface="+mj-cs"/>
              </a:rPr>
              <a:t>ด้าน ดังนี้</a:t>
            </a:r>
            <a:endParaRPr lang="en-US" dirty="0">
              <a:cs typeface="+mj-cs"/>
            </a:endParaRPr>
          </a:p>
          <a:p>
            <a:pPr>
              <a:defRPr/>
            </a:pPr>
            <a:r>
              <a:rPr lang="en-US" b="1" dirty="0">
                <a:cs typeface="+mj-cs"/>
              </a:rPr>
              <a:t>1. </a:t>
            </a:r>
            <a:r>
              <a:rPr lang="th-TH" b="1" dirty="0">
                <a:cs typeface="+mj-cs"/>
              </a:rPr>
              <a:t>ด้านพุทธิพิสัย</a:t>
            </a:r>
            <a:r>
              <a:rPr lang="en-US" dirty="0">
                <a:cs typeface="+mj-cs"/>
              </a:rPr>
              <a:t> (Cognitive Domain) </a:t>
            </a:r>
            <a:r>
              <a:rPr lang="th-TH" dirty="0">
                <a:cs typeface="+mj-cs"/>
              </a:rPr>
              <a:t>คือ ผลของการเรียนรู้ที่เป็นความสามารถทางสมอง ครอบคลุมพฤติกรรมประเภท ความจำ ความเข้าใจ การนำไปใช้ การวิเคราะห์ การสังเคราะห์และประเมินผล</a:t>
            </a:r>
            <a:endParaRPr lang="en-US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คำบรรยายภาพแบบวงรี 1"/>
          <p:cNvSpPr/>
          <p:nvPr/>
        </p:nvSpPr>
        <p:spPr>
          <a:xfrm>
            <a:off x="539750" y="620713"/>
            <a:ext cx="8064500" cy="4248150"/>
          </a:xfrm>
          <a:prstGeom prst="wedgeEllipseCallou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cs typeface="+mj-cs"/>
              </a:rPr>
              <a:t>2. </a:t>
            </a:r>
            <a:r>
              <a:rPr lang="th-TH" b="1" dirty="0">
                <a:cs typeface="+mj-cs"/>
              </a:rPr>
              <a:t>ด้านเจตพิสัย</a:t>
            </a:r>
            <a:r>
              <a:rPr lang="en-US" dirty="0">
                <a:cs typeface="+mj-cs"/>
              </a:rPr>
              <a:t> (Affective Domain ) </a:t>
            </a:r>
            <a:r>
              <a:rPr lang="th-TH" dirty="0">
                <a:cs typeface="+mj-cs"/>
              </a:rPr>
              <a:t>คือ ผลของการเรียนรู้ที่เปลี่ยนแปลงด้านความรู้สึก ครอบคลุมพฤติกรรมประเภท ความรู้สึก ความสนใจ ทัศนคติ การประเมินค่าและค่านิยม</a:t>
            </a:r>
            <a:endParaRPr lang="en-US" dirty="0">
              <a:cs typeface="+mj-cs"/>
            </a:endParaRPr>
          </a:p>
          <a:p>
            <a:pPr>
              <a:defRPr/>
            </a:pPr>
            <a:r>
              <a:rPr lang="en-US" b="1" dirty="0">
                <a:cs typeface="+mj-cs"/>
              </a:rPr>
              <a:t>3. </a:t>
            </a:r>
            <a:r>
              <a:rPr lang="th-TH" b="1" dirty="0">
                <a:cs typeface="+mj-cs"/>
              </a:rPr>
              <a:t>ด้านทักษะพิสัย</a:t>
            </a:r>
            <a:r>
              <a:rPr lang="en-US" dirty="0">
                <a:cs typeface="+mj-cs"/>
              </a:rPr>
              <a:t> (Psychomotor Domain) </a:t>
            </a:r>
            <a:r>
              <a:rPr lang="th-TH" dirty="0">
                <a:cs typeface="+mj-cs"/>
              </a:rPr>
              <a:t>คือ ผลของการเรียนรู้ที่เป็นความสามารถด้านการปฏิบัติ ครอบคลุมพฤติกรรมประเภท การเคลื่อนไหว การกระทำ การปฏิบัติงาน การมีทักษะและความชำนาญ</a:t>
            </a:r>
            <a:endParaRPr lang="en-US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แผนผังลำดับงาน: เทปเจาะรู 1"/>
          <p:cNvSpPr/>
          <p:nvPr/>
        </p:nvSpPr>
        <p:spPr>
          <a:xfrm>
            <a:off x="2699792" y="290705"/>
            <a:ext cx="4464496" cy="108012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h-TH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องค์ประกอบสำคัญของการเรียนรู้</a:t>
            </a:r>
            <a:r>
              <a:rPr lang="en-US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 </a:t>
            </a:r>
            <a:endParaRPr lang="th-TH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สี่เหลี่ยมผืนผ้า 2"/>
          <p:cNvSpPr/>
          <p:nvPr/>
        </p:nvSpPr>
        <p:spPr>
          <a:xfrm>
            <a:off x="900113" y="1916113"/>
            <a:ext cx="7343775" cy="440213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dirty="0" err="1">
                <a:cs typeface="+mj-cs"/>
              </a:rPr>
              <a:t>ดอลลาร์ด</a:t>
            </a:r>
            <a:r>
              <a:rPr lang="th-TH" dirty="0">
                <a:cs typeface="+mj-cs"/>
              </a:rPr>
              <a:t> และ</a:t>
            </a:r>
            <a:r>
              <a:rPr lang="th-TH" dirty="0" err="1">
                <a:cs typeface="+mj-cs"/>
              </a:rPr>
              <a:t>มิลเลอร์</a:t>
            </a:r>
            <a:r>
              <a:rPr lang="th-TH" dirty="0">
                <a:cs typeface="+mj-cs"/>
              </a:rPr>
              <a:t> (</a:t>
            </a:r>
            <a:r>
              <a:rPr lang="en-US" dirty="0" err="1">
                <a:cs typeface="+mj-cs"/>
              </a:rPr>
              <a:t>Dallard</a:t>
            </a:r>
            <a:r>
              <a:rPr lang="en-US" dirty="0">
                <a:cs typeface="+mj-cs"/>
              </a:rPr>
              <a:t> and Miller) </a:t>
            </a:r>
            <a:r>
              <a:rPr lang="th-TH" dirty="0">
                <a:cs typeface="+mj-cs"/>
              </a:rPr>
              <a:t>เสนอว่าการเรียนรู้ มีองค์ประกอบสำคัญ </a:t>
            </a:r>
            <a:r>
              <a:rPr lang="en-US" dirty="0">
                <a:cs typeface="+mj-cs"/>
              </a:rPr>
              <a:t>4 </a:t>
            </a:r>
            <a:r>
              <a:rPr lang="th-TH" dirty="0">
                <a:cs typeface="+mj-cs"/>
              </a:rPr>
              <a:t>ประการ คือ</a:t>
            </a:r>
            <a:endParaRPr lang="en-US" dirty="0">
              <a:cs typeface="+mj-cs"/>
            </a:endParaRPr>
          </a:p>
          <a:p>
            <a:pPr>
              <a:defRPr/>
            </a:pPr>
            <a:r>
              <a:rPr lang="en-US" dirty="0">
                <a:cs typeface="+mj-cs"/>
              </a:rPr>
              <a:t>1. </a:t>
            </a:r>
            <a:r>
              <a:rPr lang="th-TH" dirty="0">
                <a:cs typeface="+mj-cs"/>
              </a:rPr>
              <a:t>แรงขับ (</a:t>
            </a:r>
            <a:r>
              <a:rPr lang="en-US" dirty="0">
                <a:cs typeface="+mj-cs"/>
              </a:rPr>
              <a:t>Drive) </a:t>
            </a:r>
            <a:r>
              <a:rPr lang="th-TH" dirty="0">
                <a:cs typeface="+mj-cs"/>
              </a:rPr>
              <a:t>เป็นความต้องการที่เกิดขึ้นภายในตัวบุคคล เป็นความพร้อมที่จะเรียนรู้ของบุคคลทั้งสมอง ระบบประสาทสัมผัสและกล้ามเนื้อ แรงขับและความพร้อมเหล่านี้จะก่อให้เกิดปฏิกิริยา หรือพฤติกรรมที่จะชักนำไปสู่การเรียนรู้ต่อไป</a:t>
            </a:r>
            <a:endParaRPr lang="en-US" dirty="0">
              <a:cs typeface="+mj-cs"/>
            </a:endParaRPr>
          </a:p>
          <a:p>
            <a:pPr>
              <a:defRPr/>
            </a:pPr>
            <a:r>
              <a:rPr lang="en-US" dirty="0">
                <a:cs typeface="+mj-cs"/>
              </a:rPr>
              <a:t>2. </a:t>
            </a:r>
            <a:r>
              <a:rPr lang="th-TH" dirty="0">
                <a:cs typeface="+mj-cs"/>
              </a:rPr>
              <a:t>สิ่งเร้า (</a:t>
            </a:r>
            <a:r>
              <a:rPr lang="en-US" dirty="0">
                <a:cs typeface="+mj-cs"/>
              </a:rPr>
              <a:t>Stimulus) </a:t>
            </a:r>
            <a:r>
              <a:rPr lang="th-TH" dirty="0">
                <a:cs typeface="+mj-cs"/>
              </a:rPr>
              <a:t>เป็นสิ่งแวดล้อมที่เกิดขึ้นในสถานการณ์ต่างๆ ซึ่งเป็นตัวการที่ทำให้บุคคลมีปฏิกิริยา หรือพฤติกรรมตอบสนองออกมา ในสภาพการเรียนการสอน สิ่งเร้าจะหมายถึงครู กิจกรรมการสอน และอุปกรณ์การสอนต่างๆ ที่ครูนำมาใช้</a:t>
            </a:r>
            <a:endParaRPr lang="en-US" dirty="0"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1459</Words>
  <Application>Microsoft Office PowerPoint</Application>
  <PresentationFormat>นำเสนอทางหน้าจอ (4:3)</PresentationFormat>
  <Paragraphs>105</Paragraphs>
  <Slides>31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31</vt:i4>
      </vt:variant>
    </vt:vector>
  </HeadingPairs>
  <TitlesOfParts>
    <vt:vector size="32" baseType="lpstr">
      <vt:lpstr>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Windows User</cp:lastModifiedBy>
  <cp:revision>15</cp:revision>
  <dcterms:created xsi:type="dcterms:W3CDTF">2016-12-01T00:43:49Z</dcterms:created>
  <dcterms:modified xsi:type="dcterms:W3CDTF">2016-12-04T05:26:21Z</dcterms:modified>
</cp:coreProperties>
</file>