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slides/slide137.xml" ContentType="application/vnd.openxmlformats-officedocument.presentationml.slide+xml"/>
  <Override PartName="/ppt/slides/slide138.xml" ContentType="application/vnd.openxmlformats-officedocument.presentationml.slide+xml"/>
  <Override PartName="/ppt/slides/slide139.xml" ContentType="application/vnd.openxmlformats-officedocument.presentationml.slide+xml"/>
  <Override PartName="/ppt/slides/slide140.xml" ContentType="application/vnd.openxmlformats-officedocument.presentationml.slide+xml"/>
  <Override PartName="/ppt/slides/slide141.xml" ContentType="application/vnd.openxmlformats-officedocument.presentationml.slide+xml"/>
  <Override PartName="/ppt/slides/slide142.xml" ContentType="application/vnd.openxmlformats-officedocument.presentationml.slide+xml"/>
  <Override PartName="/ppt/slides/slide143.xml" ContentType="application/vnd.openxmlformats-officedocument.presentationml.slide+xml"/>
  <Override PartName="/ppt/slides/slide144.xml" ContentType="application/vnd.openxmlformats-officedocument.presentationml.slide+xml"/>
  <Override PartName="/ppt/slides/slide145.xml" ContentType="application/vnd.openxmlformats-officedocument.presentationml.slide+xml"/>
  <Override PartName="/ppt/slides/slide146.xml" ContentType="application/vnd.openxmlformats-officedocument.presentationml.slide+xml"/>
  <Override PartName="/ppt/slides/slide147.xml" ContentType="application/vnd.openxmlformats-officedocument.presentationml.slide+xml"/>
  <Override PartName="/ppt/slides/slide14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6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39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71.xml" ContentType="application/vnd.openxmlformats-officedocument.presentationml.notesSlide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notesSlides/notesSlide72.xml" ContentType="application/vnd.openxmlformats-officedocument.presentationml.notesSlide+xml"/>
  <Override PartName="/ppt/notesSlides/notesSlide73.xml" ContentType="application/vnd.openxmlformats-officedocument.presentationml.notesSlide+xml"/>
  <Override PartName="/ppt/notesSlides/notesSlide74.xml" ContentType="application/vnd.openxmlformats-officedocument.presentationml.notesSlide+xml"/>
  <Override PartName="/ppt/notesSlides/notesSlide75.xml" ContentType="application/vnd.openxmlformats-officedocument.presentationml.notesSlide+xml"/>
  <Override PartName="/ppt/notesSlides/notesSlide76.xml" ContentType="application/vnd.openxmlformats-officedocument.presentationml.notesSlide+xml"/>
  <Override PartName="/ppt/notesSlides/notesSlide77.xml" ContentType="application/vnd.openxmlformats-officedocument.presentationml.notesSlide+xml"/>
  <Override PartName="/ppt/notesSlides/notesSlide78.xml" ContentType="application/vnd.openxmlformats-officedocument.presentationml.notesSlide+xml"/>
  <Override PartName="/ppt/notesSlides/notesSlide79.xml" ContentType="application/vnd.openxmlformats-officedocument.presentationml.notesSlide+xml"/>
  <Override PartName="/ppt/notesSlides/notesSlide80.xml" ContentType="application/vnd.openxmlformats-officedocument.presentationml.notesSlide+xml"/>
  <Override PartName="/ppt/notesSlides/notesSlide81.xml" ContentType="application/vnd.openxmlformats-officedocument.presentationml.notesSlide+xml"/>
  <Override PartName="/ppt/notesSlides/notesSlide82.xml" ContentType="application/vnd.openxmlformats-officedocument.presentationml.notesSlide+xml"/>
  <Override PartName="/ppt/notesSlides/notesSlide83.xml" ContentType="application/vnd.openxmlformats-officedocument.presentationml.notesSlide+xml"/>
  <Override PartName="/ppt/notesSlides/notesSlide84.xml" ContentType="application/vnd.openxmlformats-officedocument.presentationml.notesSlide+xml"/>
  <Override PartName="/ppt/notesSlides/notesSlide85.xml" ContentType="application/vnd.openxmlformats-officedocument.presentationml.notesSlide+xml"/>
  <Override PartName="/ppt/notesSlides/notesSlide86.xml" ContentType="application/vnd.openxmlformats-officedocument.presentationml.notesSlide+xml"/>
  <Override PartName="/ppt/notesSlides/notesSlide8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0"/>
  </p:notesMasterIdLst>
  <p:handoutMasterIdLst>
    <p:handoutMasterId r:id="rId151"/>
  </p:handoutMasterIdLst>
  <p:sldIdLst>
    <p:sldId id="572" r:id="rId2"/>
    <p:sldId id="576" r:id="rId3"/>
    <p:sldId id="577" r:id="rId4"/>
    <p:sldId id="578" r:id="rId5"/>
    <p:sldId id="579" r:id="rId6"/>
    <p:sldId id="580" r:id="rId7"/>
    <p:sldId id="581" r:id="rId8"/>
    <p:sldId id="534" r:id="rId9"/>
    <p:sldId id="574" r:id="rId10"/>
    <p:sldId id="496" r:id="rId11"/>
    <p:sldId id="310" r:id="rId12"/>
    <p:sldId id="308" r:id="rId13"/>
    <p:sldId id="309" r:id="rId14"/>
    <p:sldId id="535" r:id="rId15"/>
    <p:sldId id="536" r:id="rId16"/>
    <p:sldId id="500" r:id="rId17"/>
    <p:sldId id="537" r:id="rId18"/>
    <p:sldId id="333" r:id="rId19"/>
    <p:sldId id="509" r:id="rId20"/>
    <p:sldId id="296" r:id="rId21"/>
    <p:sldId id="297" r:id="rId22"/>
    <p:sldId id="512" r:id="rId23"/>
    <p:sldId id="511" r:id="rId24"/>
    <p:sldId id="339" r:id="rId25"/>
    <p:sldId id="567" r:id="rId26"/>
    <p:sldId id="441" r:id="rId27"/>
    <p:sldId id="514" r:id="rId28"/>
    <p:sldId id="528" r:id="rId29"/>
    <p:sldId id="517" r:id="rId30"/>
    <p:sldId id="529" r:id="rId31"/>
    <p:sldId id="424" r:id="rId32"/>
    <p:sldId id="426" r:id="rId33"/>
    <p:sldId id="518" r:id="rId34"/>
    <p:sldId id="527" r:id="rId35"/>
    <p:sldId id="519" r:id="rId36"/>
    <p:sldId id="520" r:id="rId37"/>
    <p:sldId id="417" r:id="rId38"/>
    <p:sldId id="343" r:id="rId39"/>
    <p:sldId id="485" r:id="rId40"/>
    <p:sldId id="442" r:id="rId41"/>
    <p:sldId id="575" r:id="rId42"/>
    <p:sldId id="573" r:id="rId43"/>
    <p:sldId id="340" r:id="rId44"/>
    <p:sldId id="341" r:id="rId45"/>
    <p:sldId id="344" r:id="rId46"/>
    <p:sldId id="570" r:id="rId47"/>
    <p:sldId id="568" r:id="rId48"/>
    <p:sldId id="427" r:id="rId49"/>
    <p:sldId id="521" r:id="rId50"/>
    <p:sldId id="525" r:id="rId51"/>
    <p:sldId id="571" r:id="rId52"/>
    <p:sldId id="526" r:id="rId53"/>
    <p:sldId id="522" r:id="rId54"/>
    <p:sldId id="486" r:id="rId55"/>
    <p:sldId id="345" r:id="rId56"/>
    <p:sldId id="515" r:id="rId57"/>
    <p:sldId id="523" r:id="rId58"/>
    <p:sldId id="346" r:id="rId59"/>
    <p:sldId id="493" r:id="rId60"/>
    <p:sldId id="495" r:id="rId61"/>
    <p:sldId id="348" r:id="rId62"/>
    <p:sldId id="342" r:id="rId63"/>
    <p:sldId id="347" r:id="rId64"/>
    <p:sldId id="349" r:id="rId65"/>
    <p:sldId id="532" r:id="rId66"/>
    <p:sldId id="299" r:id="rId67"/>
    <p:sldId id="300" r:id="rId68"/>
    <p:sldId id="326" r:id="rId69"/>
    <p:sldId id="431" r:id="rId70"/>
    <p:sldId id="487" r:id="rId71"/>
    <p:sldId id="352" r:id="rId72"/>
    <p:sldId id="466" r:id="rId73"/>
    <p:sldId id="501" r:id="rId74"/>
    <p:sldId id="432" r:id="rId75"/>
    <p:sldId id="353" r:id="rId76"/>
    <p:sldId id="355" r:id="rId77"/>
    <p:sldId id="489" r:id="rId78"/>
    <p:sldId id="356" r:id="rId79"/>
    <p:sldId id="491" r:id="rId80"/>
    <p:sldId id="357" r:id="rId81"/>
    <p:sldId id="368" r:id="rId82"/>
    <p:sldId id="457" r:id="rId83"/>
    <p:sldId id="460" r:id="rId84"/>
    <p:sldId id="434" r:id="rId85"/>
    <p:sldId id="538" r:id="rId86"/>
    <p:sldId id="539" r:id="rId87"/>
    <p:sldId id="541" r:id="rId88"/>
    <p:sldId id="540" r:id="rId89"/>
    <p:sldId id="362" r:id="rId90"/>
    <p:sldId id="363" r:id="rId91"/>
    <p:sldId id="510" r:id="rId92"/>
    <p:sldId id="544" r:id="rId93"/>
    <p:sldId id="565" r:id="rId94"/>
    <p:sldId id="566" r:id="rId95"/>
    <p:sldId id="545" r:id="rId96"/>
    <p:sldId id="562" r:id="rId97"/>
    <p:sldId id="563" r:id="rId98"/>
    <p:sldId id="564" r:id="rId99"/>
    <p:sldId id="546" r:id="rId100"/>
    <p:sldId id="547" r:id="rId101"/>
    <p:sldId id="548" r:id="rId102"/>
    <p:sldId id="549" r:id="rId103"/>
    <p:sldId id="550" r:id="rId104"/>
    <p:sldId id="551" r:id="rId105"/>
    <p:sldId id="552" r:id="rId106"/>
    <p:sldId id="553" r:id="rId107"/>
    <p:sldId id="554" r:id="rId108"/>
    <p:sldId id="555" r:id="rId109"/>
    <p:sldId id="556" r:id="rId110"/>
    <p:sldId id="557" r:id="rId111"/>
    <p:sldId id="558" r:id="rId112"/>
    <p:sldId id="559" r:id="rId113"/>
    <p:sldId id="560" r:id="rId114"/>
    <p:sldId id="561" r:id="rId115"/>
    <p:sldId id="533" r:id="rId116"/>
    <p:sldId id="351" r:id="rId117"/>
    <p:sldId id="530" r:id="rId118"/>
    <p:sldId id="302" r:id="rId119"/>
    <p:sldId id="303" r:id="rId120"/>
    <p:sldId id="366" r:id="rId121"/>
    <p:sldId id="367" r:id="rId122"/>
    <p:sldId id="456" r:id="rId123"/>
    <p:sldId id="451" r:id="rId124"/>
    <p:sldId id="452" r:id="rId125"/>
    <p:sldId id="445" r:id="rId126"/>
    <p:sldId id="446" r:id="rId127"/>
    <p:sldId id="386" r:id="rId128"/>
    <p:sldId id="454" r:id="rId129"/>
    <p:sldId id="542" r:id="rId130"/>
    <p:sldId id="350" r:id="rId131"/>
    <p:sldId id="372" r:id="rId132"/>
    <p:sldId id="373" r:id="rId133"/>
    <p:sldId id="374" r:id="rId134"/>
    <p:sldId id="375" r:id="rId135"/>
    <p:sldId id="376" r:id="rId136"/>
    <p:sldId id="473" r:id="rId137"/>
    <p:sldId id="380" r:id="rId138"/>
    <p:sldId id="492" r:id="rId139"/>
    <p:sldId id="378" r:id="rId140"/>
    <p:sldId id="383" r:id="rId141"/>
    <p:sldId id="384" r:id="rId142"/>
    <p:sldId id="385" r:id="rId143"/>
    <p:sldId id="377" r:id="rId144"/>
    <p:sldId id="379" r:id="rId145"/>
    <p:sldId id="381" r:id="rId146"/>
    <p:sldId id="382" r:id="rId147"/>
    <p:sldId id="499" r:id="rId148"/>
    <p:sldId id="307" r:id="rId149"/>
  </p:sldIdLst>
  <p:sldSz cx="9144000" cy="6858000" type="screen4x3"/>
  <p:notesSz cx="6797675" cy="9926638"/>
  <p:custDataLst>
    <p:tags r:id="rId152"/>
  </p:custDataLst>
  <p:defaultTextStyle>
    <a:defPPr>
      <a:defRPr lang="th-TH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Calibri" pitchFamily="34" charset="0"/>
        <a:ea typeface="+mn-ea"/>
        <a:cs typeface="Angsana New" pitchFamily="18" charset="-34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Calibri" pitchFamily="34" charset="0"/>
        <a:ea typeface="+mn-ea"/>
        <a:cs typeface="Angsana New" pitchFamily="18" charset="-34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Calibri" pitchFamily="34" charset="0"/>
        <a:ea typeface="+mn-ea"/>
        <a:cs typeface="Angsana New" pitchFamily="18" charset="-34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Calibri" pitchFamily="34" charset="0"/>
        <a:ea typeface="+mn-ea"/>
        <a:cs typeface="Angsana New" pitchFamily="18" charset="-34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Calibri" pitchFamily="34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Calibri" pitchFamily="34" charset="0"/>
        <a:ea typeface="+mn-ea"/>
        <a:cs typeface="Angsana New" pitchFamily="18" charset="-34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Calibri" pitchFamily="34" charset="0"/>
        <a:ea typeface="+mn-ea"/>
        <a:cs typeface="Angsana New" pitchFamily="18" charset="-34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Calibri" pitchFamily="34" charset="0"/>
        <a:ea typeface="+mn-ea"/>
        <a:cs typeface="Angsana New" pitchFamily="18" charset="-34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Calibri" pitchFamily="34" charset="0"/>
        <a:ea typeface="+mn-ea"/>
        <a:cs typeface="Angsana New" pitchFamily="18" charset="-34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8BABF"/>
    <a:srgbClr val="33CCFF"/>
    <a:srgbClr val="E8E303"/>
    <a:srgbClr val="FFFFFF"/>
    <a:srgbClr val="C2CD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AF606853-7671-496A-8E4F-DF71F8EC918B}" styleName="Dark Style 1 - Accent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Dark Style 1 - Accent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929F9F4-4A8F-4326-A1B4-22849713DDAB}" styleName="Dark Style 1 - Ac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Dark Style 1 - Ac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8034E78-7F5D-4C2E-B375-FC64B27BC917}" styleName="Dark Styl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Dark Style 2 - Accent 5/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253" autoAdjust="0"/>
    <p:restoredTop sz="92786" autoAdjust="0"/>
  </p:normalViewPr>
  <p:slideViewPr>
    <p:cSldViewPr>
      <p:cViewPr>
        <p:scale>
          <a:sx n="40" d="100"/>
          <a:sy n="40" d="100"/>
        </p:scale>
        <p:origin x="-618" y="-18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7" d="100"/>
          <a:sy n="57" d="100"/>
        </p:scale>
        <p:origin x="2472" y="48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slide" Target="slides/slide132.xml"/><Relationship Id="rId138" Type="http://schemas.openxmlformats.org/officeDocument/2006/relationships/slide" Target="slides/slide137.xml"/><Relationship Id="rId154" Type="http://schemas.openxmlformats.org/officeDocument/2006/relationships/viewProps" Target="viewProps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28" Type="http://schemas.openxmlformats.org/officeDocument/2006/relationships/slide" Target="slides/slide127.xml"/><Relationship Id="rId144" Type="http://schemas.openxmlformats.org/officeDocument/2006/relationships/slide" Target="slides/slide143.xml"/><Relationship Id="rId149" Type="http://schemas.openxmlformats.org/officeDocument/2006/relationships/slide" Target="slides/slide148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134" Type="http://schemas.openxmlformats.org/officeDocument/2006/relationships/slide" Target="slides/slide133.xml"/><Relationship Id="rId139" Type="http://schemas.openxmlformats.org/officeDocument/2006/relationships/slide" Target="slides/slide13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50" Type="http://schemas.openxmlformats.org/officeDocument/2006/relationships/notesMaster" Target="notesMasters/notesMaster1.xml"/><Relationship Id="rId155" Type="http://schemas.openxmlformats.org/officeDocument/2006/relationships/theme" Target="theme/theme1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16" Type="http://schemas.openxmlformats.org/officeDocument/2006/relationships/slide" Target="slides/slide115.xml"/><Relationship Id="rId124" Type="http://schemas.openxmlformats.org/officeDocument/2006/relationships/slide" Target="slides/slide123.xml"/><Relationship Id="rId129" Type="http://schemas.openxmlformats.org/officeDocument/2006/relationships/slide" Target="slides/slide128.xml"/><Relationship Id="rId137" Type="http://schemas.openxmlformats.org/officeDocument/2006/relationships/slide" Target="slides/slide13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slide" Target="slides/slide110.xml"/><Relationship Id="rId132" Type="http://schemas.openxmlformats.org/officeDocument/2006/relationships/slide" Target="slides/slide131.xml"/><Relationship Id="rId140" Type="http://schemas.openxmlformats.org/officeDocument/2006/relationships/slide" Target="slides/slide139.xml"/><Relationship Id="rId145" Type="http://schemas.openxmlformats.org/officeDocument/2006/relationships/slide" Target="slides/slide144.xml"/><Relationship Id="rId153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127" Type="http://schemas.openxmlformats.org/officeDocument/2006/relationships/slide" Target="slides/slide12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30" Type="http://schemas.openxmlformats.org/officeDocument/2006/relationships/slide" Target="slides/slide129.xml"/><Relationship Id="rId135" Type="http://schemas.openxmlformats.org/officeDocument/2006/relationships/slide" Target="slides/slide134.xml"/><Relationship Id="rId143" Type="http://schemas.openxmlformats.org/officeDocument/2006/relationships/slide" Target="slides/slide142.xml"/><Relationship Id="rId148" Type="http://schemas.openxmlformats.org/officeDocument/2006/relationships/slide" Target="slides/slide147.xml"/><Relationship Id="rId151" Type="http://schemas.openxmlformats.org/officeDocument/2006/relationships/handoutMaster" Target="handoutMasters/handoutMaster1.xml"/><Relationship Id="rId156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slide" Target="slides/slide124.xml"/><Relationship Id="rId141" Type="http://schemas.openxmlformats.org/officeDocument/2006/relationships/slide" Target="slides/slide140.xml"/><Relationship Id="rId146" Type="http://schemas.openxmlformats.org/officeDocument/2006/relationships/slide" Target="slides/slide14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131" Type="http://schemas.openxmlformats.org/officeDocument/2006/relationships/slide" Target="slides/slide130.xml"/><Relationship Id="rId136" Type="http://schemas.openxmlformats.org/officeDocument/2006/relationships/slide" Target="slides/slide135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52" Type="http://schemas.openxmlformats.org/officeDocument/2006/relationships/tags" Target="tags/tag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Relationship Id="rId147" Type="http://schemas.openxmlformats.org/officeDocument/2006/relationships/slide" Target="slides/slide14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142" Type="http://schemas.openxmlformats.org/officeDocument/2006/relationships/slide" Target="slides/slide141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155B2A0-76A0-4590-9E34-23EB48A30E27}" type="doc">
      <dgm:prSet loTypeId="urn:microsoft.com/office/officeart/2005/8/layout/process5" loCatId="process" qsTypeId="urn:microsoft.com/office/officeart/2005/8/quickstyle/simple1" qsCatId="simple" csTypeId="urn:microsoft.com/office/officeart/2005/8/colors/colorful1" csCatId="colorful" phldr="1"/>
      <dgm:spPr/>
    </dgm:pt>
    <dgm:pt modelId="{7A2ABEBB-2CF6-4519-8309-5AF122DBB100}">
      <dgm:prSet phldrT="[Text]" custT="1"/>
      <dgm:spPr/>
      <dgm:t>
        <a:bodyPr/>
        <a:lstStyle/>
        <a:p>
          <a:r>
            <a:rPr lang="th-TH" sz="3200" dirty="0" smtClean="0"/>
            <a:t>ออกแบบและพัฒนาหลักสูตรการฝึก</a:t>
          </a:r>
          <a:endParaRPr lang="th-TH" sz="3200" dirty="0"/>
        </a:p>
      </dgm:t>
    </dgm:pt>
    <dgm:pt modelId="{784E45FE-34E1-4982-A1DB-E2E2C2A4017A}" type="parTrans" cxnId="{E02D135A-EA14-40A3-8589-46F7C32189B7}">
      <dgm:prSet/>
      <dgm:spPr/>
      <dgm:t>
        <a:bodyPr/>
        <a:lstStyle/>
        <a:p>
          <a:endParaRPr lang="th-TH" sz="2400"/>
        </a:p>
      </dgm:t>
    </dgm:pt>
    <dgm:pt modelId="{88873C69-D9B0-40EE-8B25-BEC9AFEF472E}" type="sibTrans" cxnId="{E02D135A-EA14-40A3-8589-46F7C32189B7}">
      <dgm:prSet custT="1"/>
      <dgm:spPr/>
      <dgm:t>
        <a:bodyPr/>
        <a:lstStyle/>
        <a:p>
          <a:endParaRPr lang="th-TH" sz="1800"/>
        </a:p>
      </dgm:t>
    </dgm:pt>
    <dgm:pt modelId="{65AB15E5-C6F9-4D0A-8931-CE5F0519E3A6}">
      <dgm:prSet phldrT="[Text]" custT="1"/>
      <dgm:spPr/>
      <dgm:t>
        <a:bodyPr/>
        <a:lstStyle/>
        <a:p>
          <a:r>
            <a:rPr lang="th-TH" sz="3200" dirty="0" smtClean="0"/>
            <a:t>จัดทำเอกสาร คู่มือการฝึกและแบบทดสอบ</a:t>
          </a:r>
          <a:endParaRPr lang="th-TH" sz="3200" dirty="0"/>
        </a:p>
      </dgm:t>
    </dgm:pt>
    <dgm:pt modelId="{F46C99E3-3F4A-4A05-946A-0E362A93F839}" type="parTrans" cxnId="{0BF179E6-04AB-4E25-A220-0403808371CB}">
      <dgm:prSet/>
      <dgm:spPr/>
      <dgm:t>
        <a:bodyPr/>
        <a:lstStyle/>
        <a:p>
          <a:endParaRPr lang="th-TH" sz="2400"/>
        </a:p>
      </dgm:t>
    </dgm:pt>
    <dgm:pt modelId="{43F673DB-DAF8-4C3D-8619-DD439AABCEE7}" type="sibTrans" cxnId="{0BF179E6-04AB-4E25-A220-0403808371CB}">
      <dgm:prSet custT="1"/>
      <dgm:spPr/>
      <dgm:t>
        <a:bodyPr/>
        <a:lstStyle/>
        <a:p>
          <a:endParaRPr lang="th-TH" sz="1800"/>
        </a:p>
      </dgm:t>
    </dgm:pt>
    <dgm:pt modelId="{65C5C08D-570F-431E-A3BF-C38BAB221C76}">
      <dgm:prSet phldrT="[Text]" custT="1"/>
      <dgm:spPr/>
      <dgm:t>
        <a:bodyPr/>
        <a:lstStyle/>
        <a:p>
          <a:r>
            <a:rPr lang="th-TH" sz="2800" dirty="0" smtClean="0"/>
            <a:t>นำไปฝึกอบรม</a:t>
          </a:r>
          <a:r>
            <a:rPr lang="th-TH" sz="2400" dirty="0" smtClean="0"/>
            <a:t>(</a:t>
          </a:r>
          <a:r>
            <a:rPr lang="en-US" sz="2400" dirty="0" smtClean="0"/>
            <a:t>Off the Job/On the Job</a:t>
          </a:r>
          <a:r>
            <a:rPr lang="th-TH" sz="2800" dirty="0" smtClean="0"/>
            <a:t> หรือ สอนงาน</a:t>
          </a:r>
          <a:r>
            <a:rPr lang="th-TH" sz="2400" dirty="0" smtClean="0"/>
            <a:t>(</a:t>
          </a:r>
          <a:r>
            <a:rPr lang="en-US" sz="2400" dirty="0" smtClean="0"/>
            <a:t>Job Instruction</a:t>
          </a:r>
          <a:r>
            <a:rPr lang="th-TH" sz="2400" dirty="0" smtClean="0"/>
            <a:t>)</a:t>
          </a:r>
          <a:endParaRPr lang="th-TH" sz="2400" dirty="0"/>
        </a:p>
      </dgm:t>
    </dgm:pt>
    <dgm:pt modelId="{0284FC03-7F69-4F85-AE72-B7C01C4B0542}" type="parTrans" cxnId="{F9C76C23-EA45-4D2C-A8AF-7C132175885A}">
      <dgm:prSet/>
      <dgm:spPr/>
      <dgm:t>
        <a:bodyPr/>
        <a:lstStyle/>
        <a:p>
          <a:endParaRPr lang="th-TH" sz="2400"/>
        </a:p>
      </dgm:t>
    </dgm:pt>
    <dgm:pt modelId="{ED6DD201-B489-47E0-B1D3-6D38E02BF821}" type="sibTrans" cxnId="{F9C76C23-EA45-4D2C-A8AF-7C132175885A}">
      <dgm:prSet/>
      <dgm:spPr/>
      <dgm:t>
        <a:bodyPr/>
        <a:lstStyle/>
        <a:p>
          <a:endParaRPr lang="th-TH" sz="2400"/>
        </a:p>
      </dgm:t>
    </dgm:pt>
    <dgm:pt modelId="{59D1FE78-51A2-4832-B9CD-5DB1AABF466F}">
      <dgm:prSet phldrT="[Text]" custT="1"/>
      <dgm:spPr/>
      <dgm:t>
        <a:bodyPr/>
        <a:lstStyle/>
        <a:p>
          <a:r>
            <a:rPr lang="th-TH" sz="3200" dirty="0" smtClean="0"/>
            <a:t>วิเคราะห์สมรรถนะในงาน</a:t>
          </a:r>
          <a:r>
            <a:rPr lang="en-US" sz="2400" dirty="0" smtClean="0"/>
            <a:t>/</a:t>
          </a:r>
          <a:r>
            <a:rPr lang="th-TH" sz="3200" dirty="0" smtClean="0"/>
            <a:t>อาชีพ</a:t>
          </a:r>
          <a:endParaRPr lang="th-TH" sz="3200" dirty="0"/>
        </a:p>
      </dgm:t>
    </dgm:pt>
    <dgm:pt modelId="{D54D5357-D676-49C0-9266-9767BE39A669}" type="parTrans" cxnId="{C7D3A1AB-2EEE-4B67-AEE1-8D902C39743B}">
      <dgm:prSet/>
      <dgm:spPr/>
      <dgm:t>
        <a:bodyPr/>
        <a:lstStyle/>
        <a:p>
          <a:endParaRPr lang="th-TH" sz="2400"/>
        </a:p>
      </dgm:t>
    </dgm:pt>
    <dgm:pt modelId="{ED81406B-81BF-41AE-8D3D-099EEB164421}" type="sibTrans" cxnId="{C7D3A1AB-2EEE-4B67-AEE1-8D902C39743B}">
      <dgm:prSet custT="1"/>
      <dgm:spPr/>
      <dgm:t>
        <a:bodyPr/>
        <a:lstStyle/>
        <a:p>
          <a:endParaRPr lang="th-TH" sz="1800"/>
        </a:p>
      </dgm:t>
    </dgm:pt>
    <dgm:pt modelId="{78531A10-367A-4633-8A0E-E4DB8178A9E5}">
      <dgm:prSet phldrT="[Text]" custT="1"/>
      <dgm:spPr/>
      <dgm:t>
        <a:bodyPr/>
        <a:lstStyle/>
        <a:p>
          <a:r>
            <a:rPr lang="th-TH" sz="3200" b="1" dirty="0" smtClean="0"/>
            <a:t>จัดทำสื่อการฝึกและเตรียมวัสดุ อุปกรณ์ เครื่องมือ สถานฝึก</a:t>
          </a:r>
          <a:endParaRPr lang="th-TH" sz="3200" b="1" dirty="0"/>
        </a:p>
      </dgm:t>
    </dgm:pt>
    <dgm:pt modelId="{0569D499-69D6-4E36-9773-792C73C68753}" type="parTrans" cxnId="{4A16DEF8-3A8D-450E-A665-8866EF98EC16}">
      <dgm:prSet/>
      <dgm:spPr/>
      <dgm:t>
        <a:bodyPr/>
        <a:lstStyle/>
        <a:p>
          <a:endParaRPr lang="th-TH" sz="2400"/>
        </a:p>
      </dgm:t>
    </dgm:pt>
    <dgm:pt modelId="{9EF31EA1-585C-45EF-83CA-CE6821015479}" type="sibTrans" cxnId="{4A16DEF8-3A8D-450E-A665-8866EF98EC16}">
      <dgm:prSet custT="1"/>
      <dgm:spPr/>
      <dgm:t>
        <a:bodyPr/>
        <a:lstStyle/>
        <a:p>
          <a:endParaRPr lang="th-TH" sz="1800"/>
        </a:p>
      </dgm:t>
    </dgm:pt>
    <dgm:pt modelId="{4982C6F9-900E-4015-AF98-4FF2793E6C9C}">
      <dgm:prSet phldrT="[Text]" custT="1"/>
      <dgm:spPr/>
      <dgm:t>
        <a:bodyPr/>
        <a:lstStyle/>
        <a:p>
          <a:r>
            <a:rPr lang="th-TH" sz="3200" dirty="0" smtClean="0"/>
            <a:t>ประเมินการฝึกอบรม</a:t>
          </a:r>
          <a:endParaRPr lang="th-TH" sz="3200" dirty="0"/>
        </a:p>
      </dgm:t>
    </dgm:pt>
    <dgm:pt modelId="{F9097F7C-BC7F-4898-A131-1FBE194759E7}" type="parTrans" cxnId="{78E0A0E5-5903-479F-BB5B-8FC2D620FCEB}">
      <dgm:prSet/>
      <dgm:spPr/>
      <dgm:t>
        <a:bodyPr/>
        <a:lstStyle/>
        <a:p>
          <a:endParaRPr lang="th-TH"/>
        </a:p>
      </dgm:t>
    </dgm:pt>
    <dgm:pt modelId="{1A71307D-1AA6-4E1C-8F67-BA0C73F2E0C4}" type="sibTrans" cxnId="{78E0A0E5-5903-479F-BB5B-8FC2D620FCEB}">
      <dgm:prSet/>
      <dgm:spPr/>
      <dgm:t>
        <a:bodyPr/>
        <a:lstStyle/>
        <a:p>
          <a:endParaRPr lang="th-TH"/>
        </a:p>
      </dgm:t>
    </dgm:pt>
    <dgm:pt modelId="{AD6496FE-763A-44D4-8A23-D02D227EA62B}" type="pres">
      <dgm:prSet presAssocID="{4155B2A0-76A0-4590-9E34-23EB48A30E27}" presName="diagram" presStyleCnt="0">
        <dgm:presLayoutVars>
          <dgm:dir/>
          <dgm:resizeHandles val="exact"/>
        </dgm:presLayoutVars>
      </dgm:prSet>
      <dgm:spPr/>
    </dgm:pt>
    <dgm:pt modelId="{71C9BF02-21B4-41D3-AD29-957B48892C92}" type="pres">
      <dgm:prSet presAssocID="{59D1FE78-51A2-4832-B9CD-5DB1AABF466F}" presName="node" presStyleLbl="node1" presStyleIdx="0" presStyleCnt="6" custScaleY="111058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DA7C0775-95E9-4577-A38C-459B5E1A4B58}" type="pres">
      <dgm:prSet presAssocID="{ED81406B-81BF-41AE-8D3D-099EEB164421}" presName="sibTrans" presStyleLbl="sibTrans2D1" presStyleIdx="0" presStyleCnt="5"/>
      <dgm:spPr/>
      <dgm:t>
        <a:bodyPr/>
        <a:lstStyle/>
        <a:p>
          <a:endParaRPr lang="th-TH"/>
        </a:p>
      </dgm:t>
    </dgm:pt>
    <dgm:pt modelId="{CF1D4E2E-B77F-4FD6-937A-2EECD18C5580}" type="pres">
      <dgm:prSet presAssocID="{ED81406B-81BF-41AE-8D3D-099EEB164421}" presName="connectorText" presStyleLbl="sibTrans2D1" presStyleIdx="0" presStyleCnt="5"/>
      <dgm:spPr/>
      <dgm:t>
        <a:bodyPr/>
        <a:lstStyle/>
        <a:p>
          <a:endParaRPr lang="th-TH"/>
        </a:p>
      </dgm:t>
    </dgm:pt>
    <dgm:pt modelId="{1F0D9003-D06B-4613-933F-EBC13E64ED32}" type="pres">
      <dgm:prSet presAssocID="{7A2ABEBB-2CF6-4519-8309-5AF122DBB100}" presName="node" presStyleLbl="node1" presStyleIdx="1" presStyleCnt="6" custScaleY="135786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0F99D592-4A5A-4027-AE7F-F0828A2D0B5E}" type="pres">
      <dgm:prSet presAssocID="{88873C69-D9B0-40EE-8B25-BEC9AFEF472E}" presName="sibTrans" presStyleLbl="sibTrans2D1" presStyleIdx="1" presStyleCnt="5"/>
      <dgm:spPr/>
      <dgm:t>
        <a:bodyPr/>
        <a:lstStyle/>
        <a:p>
          <a:endParaRPr lang="th-TH"/>
        </a:p>
      </dgm:t>
    </dgm:pt>
    <dgm:pt modelId="{83065178-8368-4E3F-B5E6-738F53B10B2B}" type="pres">
      <dgm:prSet presAssocID="{88873C69-D9B0-40EE-8B25-BEC9AFEF472E}" presName="connectorText" presStyleLbl="sibTrans2D1" presStyleIdx="1" presStyleCnt="5"/>
      <dgm:spPr/>
      <dgm:t>
        <a:bodyPr/>
        <a:lstStyle/>
        <a:p>
          <a:endParaRPr lang="th-TH"/>
        </a:p>
      </dgm:t>
    </dgm:pt>
    <dgm:pt modelId="{3B9ABDFA-BE8B-4C6D-94DD-0989569ED482}" type="pres">
      <dgm:prSet presAssocID="{65AB15E5-C6F9-4D0A-8931-CE5F0519E3A6}" presName="node" presStyleLbl="node1" presStyleIdx="2" presStyleCnt="6" custScaleY="125511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5FBED65A-EC78-452B-A4F5-3F21FAF054D6}" type="pres">
      <dgm:prSet presAssocID="{43F673DB-DAF8-4C3D-8619-DD439AABCEE7}" presName="sibTrans" presStyleLbl="sibTrans2D1" presStyleIdx="2" presStyleCnt="5"/>
      <dgm:spPr/>
      <dgm:t>
        <a:bodyPr/>
        <a:lstStyle/>
        <a:p>
          <a:endParaRPr lang="th-TH"/>
        </a:p>
      </dgm:t>
    </dgm:pt>
    <dgm:pt modelId="{A867793A-EB57-4633-9A3C-5DE312DF9DF9}" type="pres">
      <dgm:prSet presAssocID="{43F673DB-DAF8-4C3D-8619-DD439AABCEE7}" presName="connectorText" presStyleLbl="sibTrans2D1" presStyleIdx="2" presStyleCnt="5"/>
      <dgm:spPr/>
      <dgm:t>
        <a:bodyPr/>
        <a:lstStyle/>
        <a:p>
          <a:endParaRPr lang="th-TH"/>
        </a:p>
      </dgm:t>
    </dgm:pt>
    <dgm:pt modelId="{8B1A42A0-A23D-469B-96A0-FA4B7F5C5DC2}" type="pres">
      <dgm:prSet presAssocID="{78531A10-367A-4633-8A0E-E4DB8178A9E5}" presName="node" presStyleLbl="node1" presStyleIdx="3" presStyleCnt="6" custScaleY="168036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AB66BCA9-0468-40EA-8634-EFF9F0DD5321}" type="pres">
      <dgm:prSet presAssocID="{9EF31EA1-585C-45EF-83CA-CE6821015479}" presName="sibTrans" presStyleLbl="sibTrans2D1" presStyleIdx="3" presStyleCnt="5"/>
      <dgm:spPr/>
      <dgm:t>
        <a:bodyPr/>
        <a:lstStyle/>
        <a:p>
          <a:endParaRPr lang="th-TH"/>
        </a:p>
      </dgm:t>
    </dgm:pt>
    <dgm:pt modelId="{52FEFADD-70EC-467D-8D0D-403846C8C254}" type="pres">
      <dgm:prSet presAssocID="{9EF31EA1-585C-45EF-83CA-CE6821015479}" presName="connectorText" presStyleLbl="sibTrans2D1" presStyleIdx="3" presStyleCnt="5"/>
      <dgm:spPr/>
      <dgm:t>
        <a:bodyPr/>
        <a:lstStyle/>
        <a:p>
          <a:endParaRPr lang="th-TH"/>
        </a:p>
      </dgm:t>
    </dgm:pt>
    <dgm:pt modelId="{7F6E6C4E-A4A5-4F37-B68C-BAEB5AA7D8CD}" type="pres">
      <dgm:prSet presAssocID="{65C5C08D-570F-431E-A3BF-C38BAB221C76}" presName="node" presStyleLbl="node1" presStyleIdx="4" presStyleCnt="6" custScaleY="139808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A62AD971-F4F1-43FD-978B-860CCABEDB03}" type="pres">
      <dgm:prSet presAssocID="{ED6DD201-B489-47E0-B1D3-6D38E02BF821}" presName="sibTrans" presStyleLbl="sibTrans2D1" presStyleIdx="4" presStyleCnt="5"/>
      <dgm:spPr/>
      <dgm:t>
        <a:bodyPr/>
        <a:lstStyle/>
        <a:p>
          <a:endParaRPr lang="th-TH"/>
        </a:p>
      </dgm:t>
    </dgm:pt>
    <dgm:pt modelId="{5191CC62-2DAF-4FAE-993F-1A1B0A022078}" type="pres">
      <dgm:prSet presAssocID="{ED6DD201-B489-47E0-B1D3-6D38E02BF821}" presName="connectorText" presStyleLbl="sibTrans2D1" presStyleIdx="4" presStyleCnt="5"/>
      <dgm:spPr/>
      <dgm:t>
        <a:bodyPr/>
        <a:lstStyle/>
        <a:p>
          <a:endParaRPr lang="th-TH"/>
        </a:p>
      </dgm:t>
    </dgm:pt>
    <dgm:pt modelId="{EF350D92-5996-4826-8474-03016F2B9DAA}" type="pres">
      <dgm:prSet presAssocID="{4982C6F9-900E-4015-AF98-4FF2793E6C9C}" presName="node" presStyleLbl="node1" presStyleIdx="5" presStyleCnt="6" custScaleY="130706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5F4071D9-D481-4915-85A7-CD88BA396A23}" type="presOf" srcId="{43F673DB-DAF8-4C3D-8619-DD439AABCEE7}" destId="{A867793A-EB57-4633-9A3C-5DE312DF9DF9}" srcOrd="1" destOrd="0" presId="urn:microsoft.com/office/officeart/2005/8/layout/process5"/>
    <dgm:cxn modelId="{BC05006F-B0A9-41FE-A1A0-1A972A8A93F8}" type="presOf" srcId="{7A2ABEBB-2CF6-4519-8309-5AF122DBB100}" destId="{1F0D9003-D06B-4613-933F-EBC13E64ED32}" srcOrd="0" destOrd="0" presId="urn:microsoft.com/office/officeart/2005/8/layout/process5"/>
    <dgm:cxn modelId="{C7D3A1AB-2EEE-4B67-AEE1-8D902C39743B}" srcId="{4155B2A0-76A0-4590-9E34-23EB48A30E27}" destId="{59D1FE78-51A2-4832-B9CD-5DB1AABF466F}" srcOrd="0" destOrd="0" parTransId="{D54D5357-D676-49C0-9266-9767BE39A669}" sibTransId="{ED81406B-81BF-41AE-8D3D-099EEB164421}"/>
    <dgm:cxn modelId="{3A0B4B90-C412-44C6-B560-B8D6ED2326FD}" type="presOf" srcId="{ED81406B-81BF-41AE-8D3D-099EEB164421}" destId="{DA7C0775-95E9-4577-A38C-459B5E1A4B58}" srcOrd="0" destOrd="0" presId="urn:microsoft.com/office/officeart/2005/8/layout/process5"/>
    <dgm:cxn modelId="{0BF179E6-04AB-4E25-A220-0403808371CB}" srcId="{4155B2A0-76A0-4590-9E34-23EB48A30E27}" destId="{65AB15E5-C6F9-4D0A-8931-CE5F0519E3A6}" srcOrd="2" destOrd="0" parTransId="{F46C99E3-3F4A-4A05-946A-0E362A93F839}" sibTransId="{43F673DB-DAF8-4C3D-8619-DD439AABCEE7}"/>
    <dgm:cxn modelId="{B1775C14-52FF-4816-9D4D-A5ACC78FFE53}" type="presOf" srcId="{59D1FE78-51A2-4832-B9CD-5DB1AABF466F}" destId="{71C9BF02-21B4-41D3-AD29-957B48892C92}" srcOrd="0" destOrd="0" presId="urn:microsoft.com/office/officeart/2005/8/layout/process5"/>
    <dgm:cxn modelId="{78E0A0E5-5903-479F-BB5B-8FC2D620FCEB}" srcId="{4155B2A0-76A0-4590-9E34-23EB48A30E27}" destId="{4982C6F9-900E-4015-AF98-4FF2793E6C9C}" srcOrd="5" destOrd="0" parTransId="{F9097F7C-BC7F-4898-A131-1FBE194759E7}" sibTransId="{1A71307D-1AA6-4E1C-8F67-BA0C73F2E0C4}"/>
    <dgm:cxn modelId="{FEEE2E9E-1838-416A-869E-0431CD524D43}" type="presOf" srcId="{9EF31EA1-585C-45EF-83CA-CE6821015479}" destId="{AB66BCA9-0468-40EA-8634-EFF9F0DD5321}" srcOrd="0" destOrd="0" presId="urn:microsoft.com/office/officeart/2005/8/layout/process5"/>
    <dgm:cxn modelId="{38F356E3-1392-47FB-8D92-6299707B0068}" type="presOf" srcId="{4155B2A0-76A0-4590-9E34-23EB48A30E27}" destId="{AD6496FE-763A-44D4-8A23-D02D227EA62B}" srcOrd="0" destOrd="0" presId="urn:microsoft.com/office/officeart/2005/8/layout/process5"/>
    <dgm:cxn modelId="{ABA95CFD-5300-4C19-AE72-2FB69DBF1363}" type="presOf" srcId="{65C5C08D-570F-431E-A3BF-C38BAB221C76}" destId="{7F6E6C4E-A4A5-4F37-B68C-BAEB5AA7D8CD}" srcOrd="0" destOrd="0" presId="urn:microsoft.com/office/officeart/2005/8/layout/process5"/>
    <dgm:cxn modelId="{316BD1BF-0C36-4DF7-835E-49359811A6E1}" type="presOf" srcId="{65AB15E5-C6F9-4D0A-8931-CE5F0519E3A6}" destId="{3B9ABDFA-BE8B-4C6D-94DD-0989569ED482}" srcOrd="0" destOrd="0" presId="urn:microsoft.com/office/officeart/2005/8/layout/process5"/>
    <dgm:cxn modelId="{0C240CAF-EBD4-43B6-BCEA-913E82F55CD5}" type="presOf" srcId="{88873C69-D9B0-40EE-8B25-BEC9AFEF472E}" destId="{83065178-8368-4E3F-B5E6-738F53B10B2B}" srcOrd="1" destOrd="0" presId="urn:microsoft.com/office/officeart/2005/8/layout/process5"/>
    <dgm:cxn modelId="{6395853B-8D5E-415B-A394-AF75E4B0FBF9}" type="presOf" srcId="{78531A10-367A-4633-8A0E-E4DB8178A9E5}" destId="{8B1A42A0-A23D-469B-96A0-FA4B7F5C5DC2}" srcOrd="0" destOrd="0" presId="urn:microsoft.com/office/officeart/2005/8/layout/process5"/>
    <dgm:cxn modelId="{5A240C9A-5D71-4A67-B0C8-DA700A4F4C27}" type="presOf" srcId="{43F673DB-DAF8-4C3D-8619-DD439AABCEE7}" destId="{5FBED65A-EC78-452B-A4F5-3F21FAF054D6}" srcOrd="0" destOrd="0" presId="urn:microsoft.com/office/officeart/2005/8/layout/process5"/>
    <dgm:cxn modelId="{678D6918-1A31-4345-809E-39B96A91C406}" type="presOf" srcId="{ED81406B-81BF-41AE-8D3D-099EEB164421}" destId="{CF1D4E2E-B77F-4FD6-937A-2EECD18C5580}" srcOrd="1" destOrd="0" presId="urn:microsoft.com/office/officeart/2005/8/layout/process5"/>
    <dgm:cxn modelId="{5D91FF39-C85D-4F9C-BAF5-36F2C2426050}" type="presOf" srcId="{ED6DD201-B489-47E0-B1D3-6D38E02BF821}" destId="{A62AD971-F4F1-43FD-978B-860CCABEDB03}" srcOrd="0" destOrd="0" presId="urn:microsoft.com/office/officeart/2005/8/layout/process5"/>
    <dgm:cxn modelId="{E02D135A-EA14-40A3-8589-46F7C32189B7}" srcId="{4155B2A0-76A0-4590-9E34-23EB48A30E27}" destId="{7A2ABEBB-2CF6-4519-8309-5AF122DBB100}" srcOrd="1" destOrd="0" parTransId="{784E45FE-34E1-4982-A1DB-E2E2C2A4017A}" sibTransId="{88873C69-D9B0-40EE-8B25-BEC9AFEF472E}"/>
    <dgm:cxn modelId="{4A16DEF8-3A8D-450E-A665-8866EF98EC16}" srcId="{4155B2A0-76A0-4590-9E34-23EB48A30E27}" destId="{78531A10-367A-4633-8A0E-E4DB8178A9E5}" srcOrd="3" destOrd="0" parTransId="{0569D499-69D6-4E36-9773-792C73C68753}" sibTransId="{9EF31EA1-585C-45EF-83CA-CE6821015479}"/>
    <dgm:cxn modelId="{A051FDCC-2CAD-4572-A839-BA3849BD95B8}" type="presOf" srcId="{4982C6F9-900E-4015-AF98-4FF2793E6C9C}" destId="{EF350D92-5996-4826-8474-03016F2B9DAA}" srcOrd="0" destOrd="0" presId="urn:microsoft.com/office/officeart/2005/8/layout/process5"/>
    <dgm:cxn modelId="{E098E356-2A18-4510-A221-8F1ADED04ACA}" type="presOf" srcId="{88873C69-D9B0-40EE-8B25-BEC9AFEF472E}" destId="{0F99D592-4A5A-4027-AE7F-F0828A2D0B5E}" srcOrd="0" destOrd="0" presId="urn:microsoft.com/office/officeart/2005/8/layout/process5"/>
    <dgm:cxn modelId="{7A6BCB87-7D12-419A-8682-4E5A45E6957C}" type="presOf" srcId="{ED6DD201-B489-47E0-B1D3-6D38E02BF821}" destId="{5191CC62-2DAF-4FAE-993F-1A1B0A022078}" srcOrd="1" destOrd="0" presId="urn:microsoft.com/office/officeart/2005/8/layout/process5"/>
    <dgm:cxn modelId="{F9C76C23-EA45-4D2C-A8AF-7C132175885A}" srcId="{4155B2A0-76A0-4590-9E34-23EB48A30E27}" destId="{65C5C08D-570F-431E-A3BF-C38BAB221C76}" srcOrd="4" destOrd="0" parTransId="{0284FC03-7F69-4F85-AE72-B7C01C4B0542}" sibTransId="{ED6DD201-B489-47E0-B1D3-6D38E02BF821}"/>
    <dgm:cxn modelId="{E6A9D783-3036-4125-A703-48F858147EB2}" type="presOf" srcId="{9EF31EA1-585C-45EF-83CA-CE6821015479}" destId="{52FEFADD-70EC-467D-8D0D-403846C8C254}" srcOrd="1" destOrd="0" presId="urn:microsoft.com/office/officeart/2005/8/layout/process5"/>
    <dgm:cxn modelId="{AA8BFF94-B1A9-4812-894E-ACBCB21F0277}" type="presParOf" srcId="{AD6496FE-763A-44D4-8A23-D02D227EA62B}" destId="{71C9BF02-21B4-41D3-AD29-957B48892C92}" srcOrd="0" destOrd="0" presId="urn:microsoft.com/office/officeart/2005/8/layout/process5"/>
    <dgm:cxn modelId="{CE9650BB-4FF9-4EBF-BDE2-518C177309F2}" type="presParOf" srcId="{AD6496FE-763A-44D4-8A23-D02D227EA62B}" destId="{DA7C0775-95E9-4577-A38C-459B5E1A4B58}" srcOrd="1" destOrd="0" presId="urn:microsoft.com/office/officeart/2005/8/layout/process5"/>
    <dgm:cxn modelId="{29ED8DB0-D36E-4EFC-8173-77B345C2BBDD}" type="presParOf" srcId="{DA7C0775-95E9-4577-A38C-459B5E1A4B58}" destId="{CF1D4E2E-B77F-4FD6-937A-2EECD18C5580}" srcOrd="0" destOrd="0" presId="urn:microsoft.com/office/officeart/2005/8/layout/process5"/>
    <dgm:cxn modelId="{72CA10F5-B380-4624-8BEC-ADF6A330B024}" type="presParOf" srcId="{AD6496FE-763A-44D4-8A23-D02D227EA62B}" destId="{1F0D9003-D06B-4613-933F-EBC13E64ED32}" srcOrd="2" destOrd="0" presId="urn:microsoft.com/office/officeart/2005/8/layout/process5"/>
    <dgm:cxn modelId="{A08229FB-3E53-4CC4-A2D6-9A9040F6CB3D}" type="presParOf" srcId="{AD6496FE-763A-44D4-8A23-D02D227EA62B}" destId="{0F99D592-4A5A-4027-AE7F-F0828A2D0B5E}" srcOrd="3" destOrd="0" presId="urn:microsoft.com/office/officeart/2005/8/layout/process5"/>
    <dgm:cxn modelId="{7EC6535C-0578-4071-9C04-4E9EF22EF8B8}" type="presParOf" srcId="{0F99D592-4A5A-4027-AE7F-F0828A2D0B5E}" destId="{83065178-8368-4E3F-B5E6-738F53B10B2B}" srcOrd="0" destOrd="0" presId="urn:microsoft.com/office/officeart/2005/8/layout/process5"/>
    <dgm:cxn modelId="{34D372C8-EDB1-4A9D-8A9D-804CEB47A867}" type="presParOf" srcId="{AD6496FE-763A-44D4-8A23-D02D227EA62B}" destId="{3B9ABDFA-BE8B-4C6D-94DD-0989569ED482}" srcOrd="4" destOrd="0" presId="urn:microsoft.com/office/officeart/2005/8/layout/process5"/>
    <dgm:cxn modelId="{69940033-7966-4850-9171-E11A520231B9}" type="presParOf" srcId="{AD6496FE-763A-44D4-8A23-D02D227EA62B}" destId="{5FBED65A-EC78-452B-A4F5-3F21FAF054D6}" srcOrd="5" destOrd="0" presId="urn:microsoft.com/office/officeart/2005/8/layout/process5"/>
    <dgm:cxn modelId="{38E90723-D73A-4485-BFFB-245ECDE59526}" type="presParOf" srcId="{5FBED65A-EC78-452B-A4F5-3F21FAF054D6}" destId="{A867793A-EB57-4633-9A3C-5DE312DF9DF9}" srcOrd="0" destOrd="0" presId="urn:microsoft.com/office/officeart/2005/8/layout/process5"/>
    <dgm:cxn modelId="{72000B34-0700-4C2D-9FFB-021E6FD1B918}" type="presParOf" srcId="{AD6496FE-763A-44D4-8A23-D02D227EA62B}" destId="{8B1A42A0-A23D-469B-96A0-FA4B7F5C5DC2}" srcOrd="6" destOrd="0" presId="urn:microsoft.com/office/officeart/2005/8/layout/process5"/>
    <dgm:cxn modelId="{BDC402EB-5096-466F-94A2-6E8AE239803F}" type="presParOf" srcId="{AD6496FE-763A-44D4-8A23-D02D227EA62B}" destId="{AB66BCA9-0468-40EA-8634-EFF9F0DD5321}" srcOrd="7" destOrd="0" presId="urn:microsoft.com/office/officeart/2005/8/layout/process5"/>
    <dgm:cxn modelId="{109D7C19-DC8A-4BED-BB85-9E44CFDC8C73}" type="presParOf" srcId="{AB66BCA9-0468-40EA-8634-EFF9F0DD5321}" destId="{52FEFADD-70EC-467D-8D0D-403846C8C254}" srcOrd="0" destOrd="0" presId="urn:microsoft.com/office/officeart/2005/8/layout/process5"/>
    <dgm:cxn modelId="{55956C2A-AA1A-4ADD-95B6-B3BCA708F3F4}" type="presParOf" srcId="{AD6496FE-763A-44D4-8A23-D02D227EA62B}" destId="{7F6E6C4E-A4A5-4F37-B68C-BAEB5AA7D8CD}" srcOrd="8" destOrd="0" presId="urn:microsoft.com/office/officeart/2005/8/layout/process5"/>
    <dgm:cxn modelId="{EC56779F-D715-489D-9473-ECD97C76DB5A}" type="presParOf" srcId="{AD6496FE-763A-44D4-8A23-D02D227EA62B}" destId="{A62AD971-F4F1-43FD-978B-860CCABEDB03}" srcOrd="9" destOrd="0" presId="urn:microsoft.com/office/officeart/2005/8/layout/process5"/>
    <dgm:cxn modelId="{6576B2B2-C8BF-4D89-A59C-5DBE4D080354}" type="presParOf" srcId="{A62AD971-F4F1-43FD-978B-860CCABEDB03}" destId="{5191CC62-2DAF-4FAE-993F-1A1B0A022078}" srcOrd="0" destOrd="0" presId="urn:microsoft.com/office/officeart/2005/8/layout/process5"/>
    <dgm:cxn modelId="{B368EA5E-D67D-449D-B719-80656472B5E8}" type="presParOf" srcId="{AD6496FE-763A-44D4-8A23-D02D227EA62B}" destId="{EF350D92-5996-4826-8474-03016F2B9DAA}" srcOrd="10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07B3FA2-56F3-49DB-B132-59AD445A9958}" type="doc">
      <dgm:prSet loTypeId="urn:microsoft.com/office/officeart/2005/8/layout/vList2" loCatId="list" qsTypeId="urn:microsoft.com/office/officeart/2005/8/quickstyle/3d1" qsCatId="3D" csTypeId="urn:microsoft.com/office/officeart/2005/8/colors/colorful5" csCatId="colorful" phldr="1"/>
      <dgm:spPr/>
      <dgm:t>
        <a:bodyPr/>
        <a:lstStyle/>
        <a:p>
          <a:endParaRPr lang="th-TH"/>
        </a:p>
      </dgm:t>
    </dgm:pt>
    <dgm:pt modelId="{B4E22CE5-922C-40C0-8655-CC6D2F3D9057}">
      <dgm:prSet phldrT="[ข้อความ]" custT="1"/>
      <dgm:spPr/>
      <dgm:t>
        <a:bodyPr/>
        <a:lstStyle/>
        <a:p>
          <a:pPr algn="l">
            <a:lnSpc>
              <a:spcPct val="100000"/>
            </a:lnSpc>
          </a:pPr>
          <a:r>
            <a:rPr lang="th-TH" sz="4000" b="1" dirty="0" smtClean="0">
              <a:latin typeface="Angsana New" pitchFamily="18" charset="-34"/>
              <a:cs typeface="Angsana New" pitchFamily="18" charset="-34"/>
            </a:rPr>
            <a:t>เพื่อให้ผู้เข้ารับการฝึกอบรม สามารถ</a:t>
          </a:r>
          <a:r>
            <a:rPr lang="en-US" sz="4000" b="1" dirty="0" smtClean="0">
              <a:latin typeface="Angsana New" pitchFamily="18" charset="-34"/>
              <a:cs typeface="Angsana New" pitchFamily="18" charset="-34"/>
            </a:rPr>
            <a:t>:</a:t>
          </a:r>
          <a:endParaRPr lang="th-TH" sz="4000" dirty="0">
            <a:latin typeface="Angsana New" pitchFamily="18" charset="-34"/>
            <a:cs typeface="Angsana New" pitchFamily="18" charset="-34"/>
          </a:endParaRPr>
        </a:p>
      </dgm:t>
    </dgm:pt>
    <dgm:pt modelId="{AD0C08EF-8AAB-4CA5-A2D9-E163E5EBDE31}" type="parTrans" cxnId="{9AE45CE5-FBC3-4F59-9E80-AA9F9D0A9B23}">
      <dgm:prSet/>
      <dgm:spPr/>
      <dgm:t>
        <a:bodyPr/>
        <a:lstStyle/>
        <a:p>
          <a:endParaRPr lang="th-TH" sz="4000">
            <a:latin typeface="Angsana New" pitchFamily="18" charset="-34"/>
            <a:cs typeface="Angsana New" pitchFamily="18" charset="-34"/>
          </a:endParaRPr>
        </a:p>
      </dgm:t>
    </dgm:pt>
    <dgm:pt modelId="{9DABE2F0-9EF8-48C9-B847-705CF1BE6966}" type="sibTrans" cxnId="{9AE45CE5-FBC3-4F59-9E80-AA9F9D0A9B23}">
      <dgm:prSet/>
      <dgm:spPr/>
      <dgm:t>
        <a:bodyPr/>
        <a:lstStyle/>
        <a:p>
          <a:endParaRPr lang="th-TH" sz="4000">
            <a:latin typeface="Angsana New" pitchFamily="18" charset="-34"/>
            <a:cs typeface="Angsana New" pitchFamily="18" charset="-34"/>
          </a:endParaRPr>
        </a:p>
      </dgm:t>
    </dgm:pt>
    <dgm:pt modelId="{3F07EFC5-0A0B-4277-90E8-DA3F15285EB7}">
      <dgm:prSet phldrT="[ข้อความ]" custT="1"/>
      <dgm:spPr/>
      <dgm:t>
        <a:bodyPr/>
        <a:lstStyle/>
        <a:p>
          <a:pPr algn="l">
            <a:lnSpc>
              <a:spcPct val="75000"/>
            </a:lnSpc>
            <a:spcAft>
              <a:spcPts val="0"/>
            </a:spcAft>
          </a:pPr>
          <a:r>
            <a:rPr lang="th-TH" sz="4000" b="1" cap="all" spc="0" dirty="0" smtClean="0">
              <a:ln w="0"/>
              <a:solidFill>
                <a:schemeClr val="tx1"/>
              </a:solidFill>
              <a:effectLst/>
              <a:latin typeface="Angsana New" pitchFamily="18" charset="-34"/>
              <a:cs typeface="Angsana New" pitchFamily="18" charset="-34"/>
            </a:rPr>
            <a:t>ออกแบบรายละเอียดของการประเมินผลได้</a:t>
          </a:r>
          <a:endParaRPr lang="th-TH" sz="4000" b="1" cap="all" spc="0" dirty="0">
            <a:ln w="0"/>
            <a:solidFill>
              <a:schemeClr val="tx1"/>
            </a:solidFill>
            <a:effectLst/>
            <a:latin typeface="Angsana New" pitchFamily="18" charset="-34"/>
            <a:cs typeface="Angsana New" pitchFamily="18" charset="-34"/>
          </a:endParaRPr>
        </a:p>
      </dgm:t>
    </dgm:pt>
    <dgm:pt modelId="{E536C4E5-DD02-4D35-A104-CD239233D156}" type="parTrans" cxnId="{F1FAC9EB-B873-4061-9A49-16B5A9CECCD5}">
      <dgm:prSet/>
      <dgm:spPr/>
      <dgm:t>
        <a:bodyPr/>
        <a:lstStyle/>
        <a:p>
          <a:endParaRPr lang="th-TH"/>
        </a:p>
      </dgm:t>
    </dgm:pt>
    <dgm:pt modelId="{604E7A22-4917-47EE-BDD7-3DB06B2A0CBF}" type="sibTrans" cxnId="{F1FAC9EB-B873-4061-9A49-16B5A9CECCD5}">
      <dgm:prSet/>
      <dgm:spPr/>
      <dgm:t>
        <a:bodyPr/>
        <a:lstStyle/>
        <a:p>
          <a:endParaRPr lang="th-TH"/>
        </a:p>
      </dgm:t>
    </dgm:pt>
    <dgm:pt modelId="{836A3386-A9CF-486B-9C2E-D6886B9E2642}">
      <dgm:prSet phldrT="[ข้อความ]" custT="1"/>
      <dgm:spPr/>
      <dgm:t>
        <a:bodyPr/>
        <a:lstStyle/>
        <a:p>
          <a:pPr algn="l">
            <a:lnSpc>
              <a:spcPct val="75000"/>
            </a:lnSpc>
            <a:spcAft>
              <a:spcPts val="0"/>
            </a:spcAft>
          </a:pPr>
          <a:r>
            <a:rPr lang="th-TH" sz="4000" b="1" cap="all" spc="0" dirty="0" smtClean="0">
              <a:ln w="0"/>
              <a:solidFill>
                <a:schemeClr val="tx1"/>
              </a:solidFill>
              <a:effectLst/>
              <a:latin typeface="Angsana New" pitchFamily="18" charset="-34"/>
              <a:cs typeface="Angsana New" pitchFamily="18" charset="-34"/>
            </a:rPr>
            <a:t>เขียนวัตถุประสงค์ของการเรียนรู้ได้</a:t>
          </a:r>
          <a:endParaRPr lang="th-TH" sz="4000" b="1" cap="all" spc="0" dirty="0">
            <a:ln w="0"/>
            <a:solidFill>
              <a:schemeClr val="tx1"/>
            </a:solidFill>
            <a:effectLst/>
            <a:latin typeface="Angsana New" pitchFamily="18" charset="-34"/>
            <a:cs typeface="Angsana New" pitchFamily="18" charset="-34"/>
          </a:endParaRPr>
        </a:p>
      </dgm:t>
    </dgm:pt>
    <dgm:pt modelId="{1FE3B2D9-2731-4602-B868-92ED477B2F9D}" type="parTrans" cxnId="{D8E0D70C-67DE-43A6-8A16-5856220D3C4C}">
      <dgm:prSet/>
      <dgm:spPr/>
      <dgm:t>
        <a:bodyPr/>
        <a:lstStyle/>
        <a:p>
          <a:endParaRPr lang="th-TH"/>
        </a:p>
      </dgm:t>
    </dgm:pt>
    <dgm:pt modelId="{888CF242-51C3-4C08-8204-F8026730F349}" type="sibTrans" cxnId="{D8E0D70C-67DE-43A6-8A16-5856220D3C4C}">
      <dgm:prSet/>
      <dgm:spPr/>
      <dgm:t>
        <a:bodyPr/>
        <a:lstStyle/>
        <a:p>
          <a:endParaRPr lang="th-TH"/>
        </a:p>
      </dgm:t>
    </dgm:pt>
    <dgm:pt modelId="{10F6E611-63B9-4C17-9B28-D503A03E7D96}">
      <dgm:prSet phldrT="[ข้อความ]" custT="1"/>
      <dgm:spPr/>
      <dgm:t>
        <a:bodyPr/>
        <a:lstStyle/>
        <a:p>
          <a:pPr algn="l">
            <a:lnSpc>
              <a:spcPct val="75000"/>
            </a:lnSpc>
            <a:spcAft>
              <a:spcPts val="0"/>
            </a:spcAft>
          </a:pPr>
          <a:r>
            <a:rPr lang="th-TH" sz="4000" b="1" cap="all" spc="0" dirty="0" smtClean="0">
              <a:ln w="0"/>
              <a:solidFill>
                <a:schemeClr val="tx1"/>
              </a:solidFill>
              <a:effectLst/>
              <a:latin typeface="Angsana New" pitchFamily="18" charset="-34"/>
              <a:cs typeface="Angsana New" pitchFamily="18" charset="-34"/>
            </a:rPr>
            <a:t>กำหนดรายละเอียดของเอกสารฝึกอบรมได้</a:t>
          </a:r>
          <a:endParaRPr lang="th-TH" sz="4000" b="1" cap="all" spc="0" dirty="0">
            <a:ln w="0"/>
            <a:solidFill>
              <a:schemeClr val="tx1"/>
            </a:solidFill>
            <a:effectLst/>
            <a:latin typeface="Angsana New" pitchFamily="18" charset="-34"/>
            <a:cs typeface="Angsana New" pitchFamily="18" charset="-34"/>
          </a:endParaRPr>
        </a:p>
      </dgm:t>
    </dgm:pt>
    <dgm:pt modelId="{830D62C6-FDA1-44C0-9A13-DAD1B5595B85}" type="parTrans" cxnId="{4386EEF8-FE08-483B-B350-56EB6D9EFAAA}">
      <dgm:prSet/>
      <dgm:spPr/>
      <dgm:t>
        <a:bodyPr/>
        <a:lstStyle/>
        <a:p>
          <a:endParaRPr lang="th-TH"/>
        </a:p>
      </dgm:t>
    </dgm:pt>
    <dgm:pt modelId="{855F752D-63AE-4E08-910C-33C3FE8CDFB3}" type="sibTrans" cxnId="{4386EEF8-FE08-483B-B350-56EB6D9EFAAA}">
      <dgm:prSet/>
      <dgm:spPr/>
      <dgm:t>
        <a:bodyPr/>
        <a:lstStyle/>
        <a:p>
          <a:endParaRPr lang="th-TH"/>
        </a:p>
      </dgm:t>
    </dgm:pt>
    <dgm:pt modelId="{9BB6DD67-B0EC-494C-8FD7-4F3DC93401A2}">
      <dgm:prSet phldrT="[ข้อความ]" custT="1"/>
      <dgm:spPr/>
      <dgm:t>
        <a:bodyPr/>
        <a:lstStyle/>
        <a:p>
          <a:pPr algn="l">
            <a:lnSpc>
              <a:spcPct val="75000"/>
            </a:lnSpc>
            <a:spcAft>
              <a:spcPts val="0"/>
            </a:spcAft>
          </a:pPr>
          <a:r>
            <a:rPr lang="th-TH" sz="4000" b="1" cap="all" spc="0" dirty="0" smtClean="0">
              <a:ln w="0"/>
              <a:solidFill>
                <a:schemeClr val="bg1"/>
              </a:solidFill>
              <a:effectLst/>
              <a:latin typeface="Angsana New" pitchFamily="18" charset="-34"/>
              <a:cs typeface="Angsana New" pitchFamily="18" charset="-34"/>
            </a:rPr>
            <a:t>กำหนดรายละเอียดและข้อกำหนดในการเลือกอุปกรณ์และเครื่องมือในการฝึกอบรมได้</a:t>
          </a:r>
          <a:endParaRPr lang="th-TH" sz="4000" b="1" cap="all" spc="0" dirty="0">
            <a:ln w="0"/>
            <a:solidFill>
              <a:schemeClr val="bg1"/>
            </a:solidFill>
            <a:effectLst/>
            <a:latin typeface="Angsana New" pitchFamily="18" charset="-34"/>
            <a:cs typeface="Angsana New" pitchFamily="18" charset="-34"/>
          </a:endParaRPr>
        </a:p>
      </dgm:t>
    </dgm:pt>
    <dgm:pt modelId="{8912C664-7D59-428B-9A18-4CFDFDAA1BDA}" type="parTrans" cxnId="{9210420A-D286-4012-894B-48BDF164C904}">
      <dgm:prSet/>
      <dgm:spPr/>
      <dgm:t>
        <a:bodyPr/>
        <a:lstStyle/>
        <a:p>
          <a:endParaRPr lang="th-TH"/>
        </a:p>
      </dgm:t>
    </dgm:pt>
    <dgm:pt modelId="{A03D6601-235F-4C9A-AA52-4BCA22DABC32}" type="sibTrans" cxnId="{9210420A-D286-4012-894B-48BDF164C904}">
      <dgm:prSet/>
      <dgm:spPr/>
      <dgm:t>
        <a:bodyPr/>
        <a:lstStyle/>
        <a:p>
          <a:endParaRPr lang="th-TH"/>
        </a:p>
      </dgm:t>
    </dgm:pt>
    <dgm:pt modelId="{7900CE75-9838-4D3D-9128-FA33232D72C7}">
      <dgm:prSet phldrT="[ข้อความ]" custT="1"/>
      <dgm:spPr/>
      <dgm:t>
        <a:bodyPr/>
        <a:lstStyle/>
        <a:p>
          <a:pPr algn="l">
            <a:lnSpc>
              <a:spcPct val="75000"/>
            </a:lnSpc>
            <a:spcAft>
              <a:spcPts val="0"/>
            </a:spcAft>
          </a:pPr>
          <a:r>
            <a:rPr lang="th-TH" sz="4000" b="1" cap="all" spc="0" dirty="0" smtClean="0">
              <a:ln w="0"/>
              <a:solidFill>
                <a:schemeClr val="bg1"/>
              </a:solidFill>
              <a:effectLst/>
              <a:latin typeface="Angsana New" pitchFamily="18" charset="-34"/>
              <a:cs typeface="Angsana New" pitchFamily="18" charset="-34"/>
            </a:rPr>
            <a:t>กำหนดรายละเอียดในการเลือกสิ่งอำนวยความสะดวกสำหรับการฝึกอบรม และบุคลากร เจ้าหน้าที่ฝึกอบรมได้ </a:t>
          </a:r>
          <a:endParaRPr lang="th-TH" sz="4000" b="1" cap="all" spc="0" dirty="0">
            <a:ln w="0"/>
            <a:solidFill>
              <a:schemeClr val="bg1"/>
            </a:solidFill>
            <a:effectLst/>
            <a:latin typeface="Angsana New" pitchFamily="18" charset="-34"/>
            <a:cs typeface="Angsana New" pitchFamily="18" charset="-34"/>
          </a:endParaRPr>
        </a:p>
      </dgm:t>
    </dgm:pt>
    <dgm:pt modelId="{B8682474-4A2E-4E84-9B5F-46E000C60814}" type="parTrans" cxnId="{A0EB1B49-4E3E-4B39-8C4A-A15B927B4C12}">
      <dgm:prSet/>
      <dgm:spPr/>
      <dgm:t>
        <a:bodyPr/>
        <a:lstStyle/>
        <a:p>
          <a:endParaRPr lang="th-TH"/>
        </a:p>
      </dgm:t>
    </dgm:pt>
    <dgm:pt modelId="{FE045B9E-A9E7-4F4A-B86B-62A50D12B040}" type="sibTrans" cxnId="{A0EB1B49-4E3E-4B39-8C4A-A15B927B4C12}">
      <dgm:prSet/>
      <dgm:spPr/>
      <dgm:t>
        <a:bodyPr/>
        <a:lstStyle/>
        <a:p>
          <a:endParaRPr lang="th-TH"/>
        </a:p>
      </dgm:t>
    </dgm:pt>
    <dgm:pt modelId="{1C9CC005-F0F4-4A06-9CE7-1D836040ABD3}">
      <dgm:prSet phldrT="[ข้อความ]" custT="1"/>
      <dgm:spPr/>
      <dgm:t>
        <a:bodyPr/>
        <a:lstStyle/>
        <a:p>
          <a:pPr algn="l">
            <a:lnSpc>
              <a:spcPct val="75000"/>
            </a:lnSpc>
            <a:spcAft>
              <a:spcPts val="0"/>
            </a:spcAft>
          </a:pPr>
          <a:r>
            <a:rPr lang="th-TH" sz="4000" b="1" cap="all" spc="0" dirty="0" smtClean="0">
              <a:ln w="0"/>
              <a:solidFill>
                <a:schemeClr val="tx1"/>
              </a:solidFill>
              <a:effectLst/>
              <a:latin typeface="Angsana New" pitchFamily="18" charset="-34"/>
              <a:cs typeface="Angsana New" pitchFamily="18" charset="-34"/>
            </a:rPr>
            <a:t>ออกแบบรายละเอียดหลักสูตรการฝึกอิงสรรถนะได้</a:t>
          </a:r>
          <a:endParaRPr lang="th-TH" sz="4000" b="1" cap="all" spc="0" dirty="0">
            <a:ln w="0"/>
            <a:solidFill>
              <a:schemeClr val="tx1"/>
            </a:solidFill>
            <a:effectLst/>
            <a:latin typeface="Angsana New" pitchFamily="18" charset="-34"/>
            <a:cs typeface="Angsana New" pitchFamily="18" charset="-34"/>
          </a:endParaRPr>
        </a:p>
      </dgm:t>
    </dgm:pt>
    <dgm:pt modelId="{761A4F0F-1B0F-48BF-8C2F-8BC52595E2C7}" type="parTrans" cxnId="{893DD324-724C-4AFD-BA5C-0619C34B99F3}">
      <dgm:prSet/>
      <dgm:spPr/>
      <dgm:t>
        <a:bodyPr/>
        <a:lstStyle/>
        <a:p>
          <a:endParaRPr lang="th-TH"/>
        </a:p>
      </dgm:t>
    </dgm:pt>
    <dgm:pt modelId="{1956D550-3C0E-4873-B056-A22789283E92}" type="sibTrans" cxnId="{893DD324-724C-4AFD-BA5C-0619C34B99F3}">
      <dgm:prSet/>
      <dgm:spPr/>
      <dgm:t>
        <a:bodyPr/>
        <a:lstStyle/>
        <a:p>
          <a:endParaRPr lang="th-TH"/>
        </a:p>
      </dgm:t>
    </dgm:pt>
    <dgm:pt modelId="{B15B41CD-F516-491E-9231-17F77B2647A1}" type="pres">
      <dgm:prSet presAssocID="{407B3FA2-56F3-49DB-B132-59AD445A995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AF7ACDA0-B235-425B-B7CB-AFD6C72804BA}" type="pres">
      <dgm:prSet presAssocID="{B4E22CE5-922C-40C0-8655-CC6D2F3D9057}" presName="parentText" presStyleLbl="node1" presStyleIdx="0" presStyleCnt="1" custScaleY="79030" custLinFactNeighborX="407" custLinFactNeighborY="-5721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2736143A-2C70-437E-B784-68569A23D4BA}" type="pres">
      <dgm:prSet presAssocID="{B4E22CE5-922C-40C0-8655-CC6D2F3D9057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DC1911C5-BC51-45E7-A4B9-AAB6ABFE764F}" type="presOf" srcId="{B4E22CE5-922C-40C0-8655-CC6D2F3D9057}" destId="{AF7ACDA0-B235-425B-B7CB-AFD6C72804BA}" srcOrd="0" destOrd="0" presId="urn:microsoft.com/office/officeart/2005/8/layout/vList2"/>
    <dgm:cxn modelId="{F1FAC9EB-B873-4061-9A49-16B5A9CECCD5}" srcId="{B4E22CE5-922C-40C0-8655-CC6D2F3D9057}" destId="{3F07EFC5-0A0B-4277-90E8-DA3F15285EB7}" srcOrd="1" destOrd="0" parTransId="{E536C4E5-DD02-4D35-A104-CD239233D156}" sibTransId="{604E7A22-4917-47EE-BDD7-3DB06B2A0CBF}"/>
    <dgm:cxn modelId="{4386EEF8-FE08-483B-B350-56EB6D9EFAAA}" srcId="{B4E22CE5-922C-40C0-8655-CC6D2F3D9057}" destId="{10F6E611-63B9-4C17-9B28-D503A03E7D96}" srcOrd="3" destOrd="0" parTransId="{830D62C6-FDA1-44C0-9A13-DAD1B5595B85}" sibTransId="{855F752D-63AE-4E08-910C-33C3FE8CDFB3}"/>
    <dgm:cxn modelId="{79BD2478-2B59-4011-8FA8-EA00942DF50C}" type="presOf" srcId="{1C9CC005-F0F4-4A06-9CE7-1D836040ABD3}" destId="{2736143A-2C70-437E-B784-68569A23D4BA}" srcOrd="0" destOrd="0" presId="urn:microsoft.com/office/officeart/2005/8/layout/vList2"/>
    <dgm:cxn modelId="{D8E0D70C-67DE-43A6-8A16-5856220D3C4C}" srcId="{B4E22CE5-922C-40C0-8655-CC6D2F3D9057}" destId="{836A3386-A9CF-486B-9C2E-D6886B9E2642}" srcOrd="2" destOrd="0" parTransId="{1FE3B2D9-2731-4602-B868-92ED477B2F9D}" sibTransId="{888CF242-51C3-4C08-8204-F8026730F349}"/>
    <dgm:cxn modelId="{9210420A-D286-4012-894B-48BDF164C904}" srcId="{B4E22CE5-922C-40C0-8655-CC6D2F3D9057}" destId="{9BB6DD67-B0EC-494C-8FD7-4F3DC93401A2}" srcOrd="4" destOrd="0" parTransId="{8912C664-7D59-428B-9A18-4CFDFDAA1BDA}" sibTransId="{A03D6601-235F-4C9A-AA52-4BCA22DABC32}"/>
    <dgm:cxn modelId="{685A8506-77C5-4A17-AA45-195271BC44B9}" type="presOf" srcId="{10F6E611-63B9-4C17-9B28-D503A03E7D96}" destId="{2736143A-2C70-437E-B784-68569A23D4BA}" srcOrd="0" destOrd="3" presId="urn:microsoft.com/office/officeart/2005/8/layout/vList2"/>
    <dgm:cxn modelId="{4C0C9908-5625-43F0-ACA8-588426EF9408}" type="presOf" srcId="{3F07EFC5-0A0B-4277-90E8-DA3F15285EB7}" destId="{2736143A-2C70-437E-B784-68569A23D4BA}" srcOrd="0" destOrd="1" presId="urn:microsoft.com/office/officeart/2005/8/layout/vList2"/>
    <dgm:cxn modelId="{09F7F30E-5481-4A78-9272-F1B81C164E1E}" type="presOf" srcId="{407B3FA2-56F3-49DB-B132-59AD445A9958}" destId="{B15B41CD-F516-491E-9231-17F77B2647A1}" srcOrd="0" destOrd="0" presId="urn:microsoft.com/office/officeart/2005/8/layout/vList2"/>
    <dgm:cxn modelId="{9AE45CE5-FBC3-4F59-9E80-AA9F9D0A9B23}" srcId="{407B3FA2-56F3-49DB-B132-59AD445A9958}" destId="{B4E22CE5-922C-40C0-8655-CC6D2F3D9057}" srcOrd="0" destOrd="0" parTransId="{AD0C08EF-8AAB-4CA5-A2D9-E163E5EBDE31}" sibTransId="{9DABE2F0-9EF8-48C9-B847-705CF1BE6966}"/>
    <dgm:cxn modelId="{A0EB1B49-4E3E-4B39-8C4A-A15B927B4C12}" srcId="{B4E22CE5-922C-40C0-8655-CC6D2F3D9057}" destId="{7900CE75-9838-4D3D-9128-FA33232D72C7}" srcOrd="5" destOrd="0" parTransId="{B8682474-4A2E-4E84-9B5F-46E000C60814}" sibTransId="{FE045B9E-A9E7-4F4A-B86B-62A50D12B040}"/>
    <dgm:cxn modelId="{9A2C823F-D6C7-4764-B185-E392D02B559E}" type="presOf" srcId="{836A3386-A9CF-486B-9C2E-D6886B9E2642}" destId="{2736143A-2C70-437E-B784-68569A23D4BA}" srcOrd="0" destOrd="2" presId="urn:microsoft.com/office/officeart/2005/8/layout/vList2"/>
    <dgm:cxn modelId="{DBE1F643-A03C-4052-BFBD-0B289BEDCA5F}" type="presOf" srcId="{9BB6DD67-B0EC-494C-8FD7-4F3DC93401A2}" destId="{2736143A-2C70-437E-B784-68569A23D4BA}" srcOrd="0" destOrd="4" presId="urn:microsoft.com/office/officeart/2005/8/layout/vList2"/>
    <dgm:cxn modelId="{893DD324-724C-4AFD-BA5C-0619C34B99F3}" srcId="{B4E22CE5-922C-40C0-8655-CC6D2F3D9057}" destId="{1C9CC005-F0F4-4A06-9CE7-1D836040ABD3}" srcOrd="0" destOrd="0" parTransId="{761A4F0F-1B0F-48BF-8C2F-8BC52595E2C7}" sibTransId="{1956D550-3C0E-4873-B056-A22789283E92}"/>
    <dgm:cxn modelId="{10C51ED3-3E6D-4579-BDDA-29DB1201719B}" type="presOf" srcId="{7900CE75-9838-4D3D-9128-FA33232D72C7}" destId="{2736143A-2C70-437E-B784-68569A23D4BA}" srcOrd="0" destOrd="5" presId="urn:microsoft.com/office/officeart/2005/8/layout/vList2"/>
    <dgm:cxn modelId="{2F9D112D-AABA-4B95-8727-E6E8A9C47DAD}" type="presParOf" srcId="{B15B41CD-F516-491E-9231-17F77B2647A1}" destId="{AF7ACDA0-B235-425B-B7CB-AFD6C72804BA}" srcOrd="0" destOrd="0" presId="urn:microsoft.com/office/officeart/2005/8/layout/vList2"/>
    <dgm:cxn modelId="{BD7141D9-6E3F-4165-BC76-14C382C27026}" type="presParOf" srcId="{B15B41CD-F516-491E-9231-17F77B2647A1}" destId="{2736143A-2C70-437E-B784-68569A23D4BA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07B3FA2-56F3-49DB-B132-59AD445A9958}" type="doc">
      <dgm:prSet loTypeId="urn:microsoft.com/office/officeart/2005/8/layout/vList2" loCatId="list" qsTypeId="urn:microsoft.com/office/officeart/2005/8/quickstyle/3d1" qsCatId="3D" csTypeId="urn:microsoft.com/office/officeart/2005/8/colors/colorful5" csCatId="colorful" phldr="1"/>
      <dgm:spPr/>
      <dgm:t>
        <a:bodyPr/>
        <a:lstStyle/>
        <a:p>
          <a:endParaRPr lang="th-TH"/>
        </a:p>
      </dgm:t>
    </dgm:pt>
    <dgm:pt modelId="{B4E22CE5-922C-40C0-8655-CC6D2F3D9057}">
      <dgm:prSet phldrT="[ข้อความ]" custT="1"/>
      <dgm:spPr/>
      <dgm:t>
        <a:bodyPr/>
        <a:lstStyle/>
        <a:p>
          <a:pPr algn="l">
            <a:lnSpc>
              <a:spcPct val="100000"/>
            </a:lnSpc>
          </a:pPr>
          <a:r>
            <a:rPr lang="th-TH" sz="4000" b="1" dirty="0" smtClean="0">
              <a:latin typeface="Angsana New" pitchFamily="18" charset="-34"/>
              <a:cs typeface="Angsana New" pitchFamily="18" charset="-34"/>
            </a:rPr>
            <a:t>เมื่อผู้เข้ารับการฝึกผ่านการฝึกในโมดูลที่</a:t>
          </a:r>
          <a:r>
            <a:rPr lang="en-US" sz="4000" b="1" dirty="0" smtClean="0">
              <a:latin typeface="Angsana New" pitchFamily="18" charset="-34"/>
              <a:cs typeface="Angsana New" pitchFamily="18" charset="-34"/>
            </a:rPr>
            <a:t> 2</a:t>
          </a:r>
          <a:r>
            <a:rPr lang="th-TH" sz="4000" b="1" dirty="0" smtClean="0">
              <a:latin typeface="Angsana New" pitchFamily="18" charset="-34"/>
              <a:cs typeface="Angsana New" pitchFamily="18" charset="-34"/>
            </a:rPr>
            <a:t>  จะสามารถ</a:t>
          </a:r>
          <a:r>
            <a:rPr lang="en-US" sz="4000" b="1" dirty="0" smtClean="0">
              <a:latin typeface="Angsana New" pitchFamily="18" charset="-34"/>
              <a:cs typeface="Angsana New" pitchFamily="18" charset="-34"/>
            </a:rPr>
            <a:t>:</a:t>
          </a:r>
          <a:endParaRPr lang="th-TH" sz="4000" dirty="0">
            <a:latin typeface="Angsana New" pitchFamily="18" charset="-34"/>
            <a:cs typeface="Angsana New" pitchFamily="18" charset="-34"/>
          </a:endParaRPr>
        </a:p>
      </dgm:t>
    </dgm:pt>
    <dgm:pt modelId="{AD0C08EF-8AAB-4CA5-A2D9-E163E5EBDE31}" type="parTrans" cxnId="{9AE45CE5-FBC3-4F59-9E80-AA9F9D0A9B23}">
      <dgm:prSet/>
      <dgm:spPr/>
      <dgm:t>
        <a:bodyPr/>
        <a:lstStyle/>
        <a:p>
          <a:endParaRPr lang="th-TH" sz="4000">
            <a:latin typeface="Angsana New" pitchFamily="18" charset="-34"/>
            <a:cs typeface="Angsana New" pitchFamily="18" charset="-34"/>
          </a:endParaRPr>
        </a:p>
      </dgm:t>
    </dgm:pt>
    <dgm:pt modelId="{9DABE2F0-9EF8-48C9-B847-705CF1BE6966}" type="sibTrans" cxnId="{9AE45CE5-FBC3-4F59-9E80-AA9F9D0A9B23}">
      <dgm:prSet/>
      <dgm:spPr/>
      <dgm:t>
        <a:bodyPr/>
        <a:lstStyle/>
        <a:p>
          <a:endParaRPr lang="th-TH" sz="4000">
            <a:latin typeface="Angsana New" pitchFamily="18" charset="-34"/>
            <a:cs typeface="Angsana New" pitchFamily="18" charset="-34"/>
          </a:endParaRPr>
        </a:p>
      </dgm:t>
    </dgm:pt>
    <dgm:pt modelId="{3F07EFC5-0A0B-4277-90E8-DA3F15285EB7}">
      <dgm:prSet phldrT="[ข้อความ]" custT="1"/>
      <dgm:spPr/>
      <dgm:t>
        <a:bodyPr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th-TH" sz="4000" b="1" cap="all" spc="0" dirty="0" smtClean="0">
              <a:ln w="0"/>
              <a:effectLst/>
              <a:latin typeface="Angsana New" pitchFamily="18" charset="-34"/>
              <a:cs typeface="Angsana New" pitchFamily="18" charset="-34"/>
            </a:rPr>
            <a:t>กำหนดรูปแบบการประเมินผลได้เหมาะสมกับการฝึกได้</a:t>
          </a:r>
          <a:endParaRPr lang="th-TH" sz="4000" b="1" cap="all" spc="0" dirty="0">
            <a:ln w="0"/>
            <a:effectLst/>
            <a:latin typeface="Angsana New" pitchFamily="18" charset="-34"/>
            <a:cs typeface="Angsana New" pitchFamily="18" charset="-34"/>
          </a:endParaRPr>
        </a:p>
      </dgm:t>
    </dgm:pt>
    <dgm:pt modelId="{E536C4E5-DD02-4D35-A104-CD239233D156}" type="parTrans" cxnId="{F1FAC9EB-B873-4061-9A49-16B5A9CECCD5}">
      <dgm:prSet/>
      <dgm:spPr/>
      <dgm:t>
        <a:bodyPr/>
        <a:lstStyle/>
        <a:p>
          <a:endParaRPr lang="th-TH"/>
        </a:p>
      </dgm:t>
    </dgm:pt>
    <dgm:pt modelId="{604E7A22-4917-47EE-BDD7-3DB06B2A0CBF}" type="sibTrans" cxnId="{F1FAC9EB-B873-4061-9A49-16B5A9CECCD5}">
      <dgm:prSet/>
      <dgm:spPr/>
      <dgm:t>
        <a:bodyPr/>
        <a:lstStyle/>
        <a:p>
          <a:endParaRPr lang="th-TH"/>
        </a:p>
      </dgm:t>
    </dgm:pt>
    <dgm:pt modelId="{836A3386-A9CF-486B-9C2E-D6886B9E2642}">
      <dgm:prSet phldrT="[ข้อความ]" custT="1"/>
      <dgm:spPr/>
      <dgm:t>
        <a:bodyPr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th-TH" sz="4000" b="1" cap="all" spc="0" dirty="0" smtClean="0">
              <a:ln w="0"/>
              <a:effectLst/>
              <a:latin typeface="Angsana New" pitchFamily="18" charset="-34"/>
              <a:cs typeface="Angsana New" pitchFamily="18" charset="-34"/>
            </a:rPr>
            <a:t>เขียนวัตถุประสงค์ของการเรียนรู้ที่สามารถวัดผลได้</a:t>
          </a:r>
          <a:endParaRPr lang="th-TH" sz="4000" b="1" cap="all" spc="0" dirty="0">
            <a:ln w="0"/>
            <a:effectLst/>
            <a:latin typeface="Angsana New" pitchFamily="18" charset="-34"/>
            <a:cs typeface="Angsana New" pitchFamily="18" charset="-34"/>
          </a:endParaRPr>
        </a:p>
      </dgm:t>
    </dgm:pt>
    <dgm:pt modelId="{1FE3B2D9-2731-4602-B868-92ED477B2F9D}" type="parTrans" cxnId="{D8E0D70C-67DE-43A6-8A16-5856220D3C4C}">
      <dgm:prSet/>
      <dgm:spPr/>
      <dgm:t>
        <a:bodyPr/>
        <a:lstStyle/>
        <a:p>
          <a:endParaRPr lang="th-TH"/>
        </a:p>
      </dgm:t>
    </dgm:pt>
    <dgm:pt modelId="{888CF242-51C3-4C08-8204-F8026730F349}" type="sibTrans" cxnId="{D8E0D70C-67DE-43A6-8A16-5856220D3C4C}">
      <dgm:prSet/>
      <dgm:spPr/>
      <dgm:t>
        <a:bodyPr/>
        <a:lstStyle/>
        <a:p>
          <a:endParaRPr lang="th-TH"/>
        </a:p>
      </dgm:t>
    </dgm:pt>
    <dgm:pt modelId="{10F6E611-63B9-4C17-9B28-D503A03E7D96}">
      <dgm:prSet phldrT="[ข้อความ]" custT="1"/>
      <dgm:spPr/>
      <dgm:t>
        <a:bodyPr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th-TH" sz="4000" b="1" cap="all" spc="0" dirty="0" smtClean="0">
              <a:ln w="0"/>
              <a:effectLst/>
              <a:latin typeface="Angsana New" pitchFamily="18" charset="-34"/>
              <a:cs typeface="Angsana New" pitchFamily="18" charset="-34"/>
            </a:rPr>
            <a:t>เลือกรูปแบบและวิธีของการฝึกอบรมได้</a:t>
          </a:r>
          <a:endParaRPr lang="th-TH" sz="4000" b="1" cap="all" spc="0" dirty="0">
            <a:ln w="0"/>
            <a:effectLst/>
            <a:latin typeface="Angsana New" pitchFamily="18" charset="-34"/>
            <a:cs typeface="Angsana New" pitchFamily="18" charset="-34"/>
          </a:endParaRPr>
        </a:p>
      </dgm:t>
    </dgm:pt>
    <dgm:pt modelId="{830D62C6-FDA1-44C0-9A13-DAD1B5595B85}" type="parTrans" cxnId="{4386EEF8-FE08-483B-B350-56EB6D9EFAAA}">
      <dgm:prSet/>
      <dgm:spPr/>
      <dgm:t>
        <a:bodyPr/>
        <a:lstStyle/>
        <a:p>
          <a:endParaRPr lang="th-TH"/>
        </a:p>
      </dgm:t>
    </dgm:pt>
    <dgm:pt modelId="{855F752D-63AE-4E08-910C-33C3FE8CDFB3}" type="sibTrans" cxnId="{4386EEF8-FE08-483B-B350-56EB6D9EFAAA}">
      <dgm:prSet/>
      <dgm:spPr/>
      <dgm:t>
        <a:bodyPr/>
        <a:lstStyle/>
        <a:p>
          <a:endParaRPr lang="th-TH"/>
        </a:p>
      </dgm:t>
    </dgm:pt>
    <dgm:pt modelId="{9BB6DD67-B0EC-494C-8FD7-4F3DC93401A2}">
      <dgm:prSet phldrT="[ข้อความ]" custT="1"/>
      <dgm:spPr/>
      <dgm:t>
        <a:bodyPr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th-TH" sz="4000" b="1" cap="all" spc="0" dirty="0" smtClean="0">
              <a:ln w="0"/>
              <a:effectLst/>
              <a:latin typeface="Angsana New" pitchFamily="18" charset="-34"/>
              <a:cs typeface="Angsana New" pitchFamily="18" charset="-34"/>
            </a:rPr>
            <a:t>กำหนดสิ่งที่จะต้องใช้ในการฝึกอบรมได้</a:t>
          </a:r>
          <a:endParaRPr lang="th-TH" sz="4000" b="1" cap="all" spc="0" dirty="0">
            <a:ln w="0"/>
            <a:effectLst/>
            <a:latin typeface="Angsana New" pitchFamily="18" charset="-34"/>
            <a:cs typeface="Angsana New" pitchFamily="18" charset="-34"/>
          </a:endParaRPr>
        </a:p>
      </dgm:t>
    </dgm:pt>
    <dgm:pt modelId="{8912C664-7D59-428B-9A18-4CFDFDAA1BDA}" type="parTrans" cxnId="{9210420A-D286-4012-894B-48BDF164C904}">
      <dgm:prSet/>
      <dgm:spPr/>
      <dgm:t>
        <a:bodyPr/>
        <a:lstStyle/>
        <a:p>
          <a:endParaRPr lang="th-TH"/>
        </a:p>
      </dgm:t>
    </dgm:pt>
    <dgm:pt modelId="{A03D6601-235F-4C9A-AA52-4BCA22DABC32}" type="sibTrans" cxnId="{9210420A-D286-4012-894B-48BDF164C904}">
      <dgm:prSet/>
      <dgm:spPr/>
      <dgm:t>
        <a:bodyPr/>
        <a:lstStyle/>
        <a:p>
          <a:endParaRPr lang="th-TH"/>
        </a:p>
      </dgm:t>
    </dgm:pt>
    <dgm:pt modelId="{5249E19F-FC0A-450E-91A1-F1CD0D5F91BD}">
      <dgm:prSet phldrT="[ข้อความ]" custT="1"/>
      <dgm:spPr/>
      <dgm:t>
        <a:bodyPr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th-TH" sz="4000" b="1" cap="all" spc="0" dirty="0" smtClean="0">
              <a:ln w="0"/>
              <a:effectLst/>
              <a:latin typeface="Angsana New" pitchFamily="18" charset="-34"/>
              <a:cs typeface="Angsana New" pitchFamily="18" charset="-34"/>
            </a:rPr>
            <a:t>กำหนดโครงสร้างหลักสูตรอิงสมรรถนะได้</a:t>
          </a:r>
          <a:endParaRPr lang="th-TH" sz="4000" b="1" cap="all" spc="0" dirty="0">
            <a:ln w="0"/>
            <a:effectLst/>
            <a:latin typeface="Angsana New" pitchFamily="18" charset="-34"/>
            <a:cs typeface="Angsana New" pitchFamily="18" charset="-34"/>
          </a:endParaRPr>
        </a:p>
      </dgm:t>
    </dgm:pt>
    <dgm:pt modelId="{A9369AFE-65F2-4BC0-B37F-A934ABF9DEAA}" type="parTrans" cxnId="{7D63D564-5B94-4EEF-BFA8-0A67A06379CA}">
      <dgm:prSet/>
      <dgm:spPr/>
      <dgm:t>
        <a:bodyPr/>
        <a:lstStyle/>
        <a:p>
          <a:endParaRPr lang="th-TH"/>
        </a:p>
      </dgm:t>
    </dgm:pt>
    <dgm:pt modelId="{10D69722-482A-4B97-BB8F-888078B9F866}" type="sibTrans" cxnId="{7D63D564-5B94-4EEF-BFA8-0A67A06379CA}">
      <dgm:prSet/>
      <dgm:spPr/>
      <dgm:t>
        <a:bodyPr/>
        <a:lstStyle/>
        <a:p>
          <a:endParaRPr lang="th-TH"/>
        </a:p>
      </dgm:t>
    </dgm:pt>
    <dgm:pt modelId="{B15B41CD-F516-491E-9231-17F77B2647A1}" type="pres">
      <dgm:prSet presAssocID="{407B3FA2-56F3-49DB-B132-59AD445A995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AF7ACDA0-B235-425B-B7CB-AFD6C72804BA}" type="pres">
      <dgm:prSet presAssocID="{B4E22CE5-922C-40C0-8655-CC6D2F3D9057}" presName="parentText" presStyleLbl="node1" presStyleIdx="0" presStyleCnt="1" custScaleY="78581" custLinFactNeighborX="1685" custLinFactNeighborY="-24932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2736143A-2C70-437E-B784-68569A23D4BA}" type="pres">
      <dgm:prSet presAssocID="{B4E22CE5-922C-40C0-8655-CC6D2F3D9057}" presName="childText" presStyleLbl="revTx" presStyleIdx="0" presStyleCnt="1" custLinFactNeighborY="-4894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76FA3373-F71F-4EEF-A12A-D0FA1BE260F9}" type="presOf" srcId="{836A3386-A9CF-486B-9C2E-D6886B9E2642}" destId="{2736143A-2C70-437E-B784-68569A23D4BA}" srcOrd="0" destOrd="2" presId="urn:microsoft.com/office/officeart/2005/8/layout/vList2"/>
    <dgm:cxn modelId="{F1FAC9EB-B873-4061-9A49-16B5A9CECCD5}" srcId="{B4E22CE5-922C-40C0-8655-CC6D2F3D9057}" destId="{3F07EFC5-0A0B-4277-90E8-DA3F15285EB7}" srcOrd="1" destOrd="0" parTransId="{E536C4E5-DD02-4D35-A104-CD239233D156}" sibTransId="{604E7A22-4917-47EE-BDD7-3DB06B2A0CBF}"/>
    <dgm:cxn modelId="{4386EEF8-FE08-483B-B350-56EB6D9EFAAA}" srcId="{B4E22CE5-922C-40C0-8655-CC6D2F3D9057}" destId="{10F6E611-63B9-4C17-9B28-D503A03E7D96}" srcOrd="3" destOrd="0" parTransId="{830D62C6-FDA1-44C0-9A13-DAD1B5595B85}" sibTransId="{855F752D-63AE-4E08-910C-33C3FE8CDFB3}"/>
    <dgm:cxn modelId="{7D63D564-5B94-4EEF-BFA8-0A67A06379CA}" srcId="{B4E22CE5-922C-40C0-8655-CC6D2F3D9057}" destId="{5249E19F-FC0A-450E-91A1-F1CD0D5F91BD}" srcOrd="0" destOrd="0" parTransId="{A9369AFE-65F2-4BC0-B37F-A934ABF9DEAA}" sibTransId="{10D69722-482A-4B97-BB8F-888078B9F866}"/>
    <dgm:cxn modelId="{5E4FD952-2CB3-4955-B4DB-8762EC507A9A}" type="presOf" srcId="{B4E22CE5-922C-40C0-8655-CC6D2F3D9057}" destId="{AF7ACDA0-B235-425B-B7CB-AFD6C72804BA}" srcOrd="0" destOrd="0" presId="urn:microsoft.com/office/officeart/2005/8/layout/vList2"/>
    <dgm:cxn modelId="{C1D9D603-06A5-47C0-A32A-4E3E04B6BF08}" type="presOf" srcId="{10F6E611-63B9-4C17-9B28-D503A03E7D96}" destId="{2736143A-2C70-437E-B784-68569A23D4BA}" srcOrd="0" destOrd="3" presId="urn:microsoft.com/office/officeart/2005/8/layout/vList2"/>
    <dgm:cxn modelId="{D8E0D70C-67DE-43A6-8A16-5856220D3C4C}" srcId="{B4E22CE5-922C-40C0-8655-CC6D2F3D9057}" destId="{836A3386-A9CF-486B-9C2E-D6886B9E2642}" srcOrd="2" destOrd="0" parTransId="{1FE3B2D9-2731-4602-B868-92ED477B2F9D}" sibTransId="{888CF242-51C3-4C08-8204-F8026730F349}"/>
    <dgm:cxn modelId="{9210420A-D286-4012-894B-48BDF164C904}" srcId="{B4E22CE5-922C-40C0-8655-CC6D2F3D9057}" destId="{9BB6DD67-B0EC-494C-8FD7-4F3DC93401A2}" srcOrd="4" destOrd="0" parTransId="{8912C664-7D59-428B-9A18-4CFDFDAA1BDA}" sibTransId="{A03D6601-235F-4C9A-AA52-4BCA22DABC32}"/>
    <dgm:cxn modelId="{59C3B86F-B530-4BD1-8E53-FF369A954972}" type="presOf" srcId="{3F07EFC5-0A0B-4277-90E8-DA3F15285EB7}" destId="{2736143A-2C70-437E-B784-68569A23D4BA}" srcOrd="0" destOrd="1" presId="urn:microsoft.com/office/officeart/2005/8/layout/vList2"/>
    <dgm:cxn modelId="{F29CD454-5A38-4CF2-97BB-BA7C32E25B41}" type="presOf" srcId="{407B3FA2-56F3-49DB-B132-59AD445A9958}" destId="{B15B41CD-F516-491E-9231-17F77B2647A1}" srcOrd="0" destOrd="0" presId="urn:microsoft.com/office/officeart/2005/8/layout/vList2"/>
    <dgm:cxn modelId="{9AE45CE5-FBC3-4F59-9E80-AA9F9D0A9B23}" srcId="{407B3FA2-56F3-49DB-B132-59AD445A9958}" destId="{B4E22CE5-922C-40C0-8655-CC6D2F3D9057}" srcOrd="0" destOrd="0" parTransId="{AD0C08EF-8AAB-4CA5-A2D9-E163E5EBDE31}" sibTransId="{9DABE2F0-9EF8-48C9-B847-705CF1BE6966}"/>
    <dgm:cxn modelId="{D8723DB1-A2E8-480A-9718-42E13DDD831E}" type="presOf" srcId="{9BB6DD67-B0EC-494C-8FD7-4F3DC93401A2}" destId="{2736143A-2C70-437E-B784-68569A23D4BA}" srcOrd="0" destOrd="4" presId="urn:microsoft.com/office/officeart/2005/8/layout/vList2"/>
    <dgm:cxn modelId="{879E404B-3C7B-42CE-9064-BD06EB160A17}" type="presOf" srcId="{5249E19F-FC0A-450E-91A1-F1CD0D5F91BD}" destId="{2736143A-2C70-437E-B784-68569A23D4BA}" srcOrd="0" destOrd="0" presId="urn:microsoft.com/office/officeart/2005/8/layout/vList2"/>
    <dgm:cxn modelId="{0D20C8E0-6428-4F90-B2BD-F101AF4E74DC}" type="presParOf" srcId="{B15B41CD-F516-491E-9231-17F77B2647A1}" destId="{AF7ACDA0-B235-425B-B7CB-AFD6C72804BA}" srcOrd="0" destOrd="0" presId="urn:microsoft.com/office/officeart/2005/8/layout/vList2"/>
    <dgm:cxn modelId="{6BED4336-4DD5-4C30-8B6C-65987A2B853B}" type="presParOf" srcId="{B15B41CD-F516-491E-9231-17F77B2647A1}" destId="{2736143A-2C70-437E-B784-68569A23D4BA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3B7B5E2-3E92-4385-B3DB-9AF8E274CA3D}" type="doc">
      <dgm:prSet loTypeId="urn:microsoft.com/office/officeart/2005/8/layout/hierarchy2" loCatId="hierarchy" qsTypeId="urn:microsoft.com/office/officeart/2005/8/quickstyle/simple3" qsCatId="simple" csTypeId="urn:microsoft.com/office/officeart/2005/8/colors/colorful4" csCatId="colorful" phldr="1"/>
      <dgm:spPr/>
      <dgm:t>
        <a:bodyPr/>
        <a:lstStyle/>
        <a:p>
          <a:endParaRPr lang="th-TH"/>
        </a:p>
      </dgm:t>
    </dgm:pt>
    <dgm:pt modelId="{53862421-2E58-4B3D-91B6-EE7177823597}">
      <dgm:prSet phldrT="[Text]" custT="1"/>
      <dgm:spPr/>
      <dgm:t>
        <a:bodyPr/>
        <a:lstStyle/>
        <a:p>
          <a:r>
            <a:rPr lang="en-US" sz="2800" b="1" dirty="0" smtClean="0"/>
            <a:t>Worker/Trainee</a:t>
          </a:r>
          <a:endParaRPr lang="th-TH" sz="2800" b="1" dirty="0"/>
        </a:p>
      </dgm:t>
    </dgm:pt>
    <dgm:pt modelId="{AA6A1B6D-2AD2-4A21-8970-1452CB332F2B}" type="parTrans" cxnId="{4AA6F884-2B8C-487F-B763-5123C7FE7E85}">
      <dgm:prSet/>
      <dgm:spPr/>
      <dgm:t>
        <a:bodyPr/>
        <a:lstStyle/>
        <a:p>
          <a:endParaRPr lang="th-TH" sz="1800" b="1"/>
        </a:p>
      </dgm:t>
    </dgm:pt>
    <dgm:pt modelId="{72E9D4F9-8563-411D-ABEF-58A3E2A50954}" type="sibTrans" cxnId="{4AA6F884-2B8C-487F-B763-5123C7FE7E85}">
      <dgm:prSet/>
      <dgm:spPr/>
      <dgm:t>
        <a:bodyPr/>
        <a:lstStyle/>
        <a:p>
          <a:endParaRPr lang="th-TH" sz="1800" b="1"/>
        </a:p>
      </dgm:t>
    </dgm:pt>
    <dgm:pt modelId="{C6FB2B0E-10C7-4DEA-A968-699FCF8F4783}">
      <dgm:prSet phldrT="[Text]" custT="1"/>
      <dgm:spPr/>
      <dgm:t>
        <a:bodyPr/>
        <a:lstStyle/>
        <a:p>
          <a:r>
            <a:rPr lang="en-US" sz="3200" b="1" dirty="0" smtClean="0"/>
            <a:t>Train and Assess Pathway</a:t>
          </a:r>
          <a:endParaRPr lang="th-TH" sz="3200" b="1" dirty="0"/>
        </a:p>
      </dgm:t>
    </dgm:pt>
    <dgm:pt modelId="{CD6FF49F-45D6-4381-A2B1-54A71415104F}" type="parTrans" cxnId="{A6A88BDE-2FC4-47F9-9BE1-F088356AEE9E}">
      <dgm:prSet custT="1"/>
      <dgm:spPr/>
      <dgm:t>
        <a:bodyPr/>
        <a:lstStyle/>
        <a:p>
          <a:endParaRPr lang="th-TH" sz="500" b="1"/>
        </a:p>
      </dgm:t>
    </dgm:pt>
    <dgm:pt modelId="{BAEE6A20-BBB5-4444-8978-1B23849DA667}" type="sibTrans" cxnId="{A6A88BDE-2FC4-47F9-9BE1-F088356AEE9E}">
      <dgm:prSet/>
      <dgm:spPr/>
      <dgm:t>
        <a:bodyPr/>
        <a:lstStyle/>
        <a:p>
          <a:endParaRPr lang="th-TH" sz="1800" b="1"/>
        </a:p>
      </dgm:t>
    </dgm:pt>
    <dgm:pt modelId="{A0D72A52-42F6-4B81-AD77-64B5D2BFE726}">
      <dgm:prSet phldrT="[Text]" custT="1"/>
      <dgm:spPr/>
      <dgm:t>
        <a:bodyPr/>
        <a:lstStyle/>
        <a:p>
          <a:r>
            <a:rPr lang="en-US" sz="2800" b="1" dirty="0" smtClean="0"/>
            <a:t>Facilitated Learning</a:t>
          </a:r>
          <a:endParaRPr lang="th-TH" sz="2800" b="1" dirty="0"/>
        </a:p>
      </dgm:t>
    </dgm:pt>
    <dgm:pt modelId="{32303214-865A-4A04-8514-C63700745240}" type="parTrans" cxnId="{96358230-E5E1-4DF4-A88B-3EC838C9EF43}">
      <dgm:prSet custT="1"/>
      <dgm:spPr/>
      <dgm:t>
        <a:bodyPr/>
        <a:lstStyle/>
        <a:p>
          <a:endParaRPr lang="th-TH" sz="500" b="1"/>
        </a:p>
      </dgm:t>
    </dgm:pt>
    <dgm:pt modelId="{7FDB9357-6313-4CDA-A98D-E6B91812622F}" type="sibTrans" cxnId="{96358230-E5E1-4DF4-A88B-3EC838C9EF43}">
      <dgm:prSet/>
      <dgm:spPr/>
      <dgm:t>
        <a:bodyPr/>
        <a:lstStyle/>
        <a:p>
          <a:endParaRPr lang="th-TH" sz="1800" b="1"/>
        </a:p>
      </dgm:t>
    </dgm:pt>
    <dgm:pt modelId="{052D5F32-1384-4189-9E91-D0402CDD4BE2}">
      <dgm:prSet phldrT="[Text]" custT="1"/>
      <dgm:spPr/>
      <dgm:t>
        <a:bodyPr/>
        <a:lstStyle/>
        <a:p>
          <a:r>
            <a:rPr lang="en-US" sz="2800" b="1" dirty="0" smtClean="0"/>
            <a:t>Workplace</a:t>
          </a:r>
          <a:r>
            <a:rPr lang="en-US" sz="2800" b="1" baseline="0" dirty="0" smtClean="0"/>
            <a:t> Assessment</a:t>
          </a:r>
          <a:endParaRPr lang="th-TH" sz="2800" b="1" dirty="0"/>
        </a:p>
      </dgm:t>
    </dgm:pt>
    <dgm:pt modelId="{57BB2E2B-D9AD-43D7-BB6F-68607E2061C4}" type="parTrans" cxnId="{2D4FF3B1-CD8B-45A5-9054-8EA953663EAC}">
      <dgm:prSet custT="1"/>
      <dgm:spPr/>
      <dgm:t>
        <a:bodyPr/>
        <a:lstStyle/>
        <a:p>
          <a:endParaRPr lang="th-TH" sz="500" b="1"/>
        </a:p>
      </dgm:t>
    </dgm:pt>
    <dgm:pt modelId="{AC17F118-FDA9-4169-B9ED-A8D52E9413E8}" type="sibTrans" cxnId="{2D4FF3B1-CD8B-45A5-9054-8EA953663EAC}">
      <dgm:prSet/>
      <dgm:spPr/>
      <dgm:t>
        <a:bodyPr/>
        <a:lstStyle/>
        <a:p>
          <a:endParaRPr lang="th-TH" sz="1800" b="1"/>
        </a:p>
      </dgm:t>
    </dgm:pt>
    <dgm:pt modelId="{42878E3D-E0B6-48E8-9226-471C06937721}">
      <dgm:prSet phldrT="[Text]" custT="1"/>
      <dgm:spPr/>
      <dgm:t>
        <a:bodyPr/>
        <a:lstStyle/>
        <a:p>
          <a:r>
            <a:rPr lang="en-US" sz="3200" b="1" dirty="0" smtClean="0"/>
            <a:t>Assessment–Only Pathway</a:t>
          </a:r>
          <a:endParaRPr lang="th-TH" sz="3200" b="1" dirty="0"/>
        </a:p>
      </dgm:t>
    </dgm:pt>
    <dgm:pt modelId="{21F7A787-1AFF-40F3-9108-4700466A2A86}" type="parTrans" cxnId="{A7898D67-EC6D-49D6-92E5-2A412F621CF0}">
      <dgm:prSet custT="1"/>
      <dgm:spPr/>
      <dgm:t>
        <a:bodyPr/>
        <a:lstStyle/>
        <a:p>
          <a:endParaRPr lang="th-TH" sz="500" b="1"/>
        </a:p>
      </dgm:t>
    </dgm:pt>
    <dgm:pt modelId="{957870FB-A14B-4BB2-AA23-6C7554311894}" type="sibTrans" cxnId="{A7898D67-EC6D-49D6-92E5-2A412F621CF0}">
      <dgm:prSet/>
      <dgm:spPr/>
      <dgm:t>
        <a:bodyPr/>
        <a:lstStyle/>
        <a:p>
          <a:endParaRPr lang="th-TH" sz="1800" b="1"/>
        </a:p>
      </dgm:t>
    </dgm:pt>
    <dgm:pt modelId="{79F61E2D-5AEA-4C1C-B783-5DF72528FF4D}">
      <dgm:prSet phldrT="[Text]" custT="1"/>
      <dgm:spPr/>
      <dgm:t>
        <a:bodyPr/>
        <a:lstStyle/>
        <a:p>
          <a:r>
            <a:rPr lang="en-US" sz="2800" b="1" dirty="0" smtClean="0"/>
            <a:t>Recognition of Prior Learning(RPL)</a:t>
          </a:r>
          <a:endParaRPr lang="th-TH" sz="2800" b="1" dirty="0"/>
        </a:p>
      </dgm:t>
    </dgm:pt>
    <dgm:pt modelId="{4A1E62B6-60CA-4A3A-A622-8012AA607ED9}" type="parTrans" cxnId="{3863AEC9-A6B0-44D9-85E2-62A63A34D266}">
      <dgm:prSet custT="1"/>
      <dgm:spPr/>
      <dgm:t>
        <a:bodyPr/>
        <a:lstStyle/>
        <a:p>
          <a:endParaRPr lang="th-TH" sz="500" b="1"/>
        </a:p>
      </dgm:t>
    </dgm:pt>
    <dgm:pt modelId="{CF1548FE-2BDF-46DB-8EFB-634747C75D3E}" type="sibTrans" cxnId="{3863AEC9-A6B0-44D9-85E2-62A63A34D266}">
      <dgm:prSet/>
      <dgm:spPr/>
      <dgm:t>
        <a:bodyPr/>
        <a:lstStyle/>
        <a:p>
          <a:endParaRPr lang="th-TH" sz="1800" b="1"/>
        </a:p>
      </dgm:t>
    </dgm:pt>
    <dgm:pt modelId="{59450654-8678-4C2E-AC75-5B0F3EE8FF33}" type="pres">
      <dgm:prSet presAssocID="{23B7B5E2-3E92-4385-B3DB-9AF8E274CA3D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E3FC52C3-7B30-4BE9-B22D-0DE979E91820}" type="pres">
      <dgm:prSet presAssocID="{53862421-2E58-4B3D-91B6-EE7177823597}" presName="root1" presStyleCnt="0"/>
      <dgm:spPr/>
    </dgm:pt>
    <dgm:pt modelId="{184CC731-E369-4E00-9FAA-A4DCCAB4756E}" type="pres">
      <dgm:prSet presAssocID="{53862421-2E58-4B3D-91B6-EE7177823597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9EC8E9DC-F7F0-4307-AEC7-FF0F1E2EF4FE}" type="pres">
      <dgm:prSet presAssocID="{53862421-2E58-4B3D-91B6-EE7177823597}" presName="level2hierChild" presStyleCnt="0"/>
      <dgm:spPr/>
    </dgm:pt>
    <dgm:pt modelId="{29A6B41B-BACC-4678-B978-40E92378D6AA}" type="pres">
      <dgm:prSet presAssocID="{CD6FF49F-45D6-4381-A2B1-54A71415104F}" presName="conn2-1" presStyleLbl="parChTrans1D2" presStyleIdx="0" presStyleCnt="2"/>
      <dgm:spPr/>
      <dgm:t>
        <a:bodyPr/>
        <a:lstStyle/>
        <a:p>
          <a:endParaRPr lang="th-TH"/>
        </a:p>
      </dgm:t>
    </dgm:pt>
    <dgm:pt modelId="{7AC64B83-20AC-40FC-8BF3-C183D32EE377}" type="pres">
      <dgm:prSet presAssocID="{CD6FF49F-45D6-4381-A2B1-54A71415104F}" presName="connTx" presStyleLbl="parChTrans1D2" presStyleIdx="0" presStyleCnt="2"/>
      <dgm:spPr/>
      <dgm:t>
        <a:bodyPr/>
        <a:lstStyle/>
        <a:p>
          <a:endParaRPr lang="th-TH"/>
        </a:p>
      </dgm:t>
    </dgm:pt>
    <dgm:pt modelId="{F33E1FD9-5E4A-4D45-B557-23D5B2FCE5BA}" type="pres">
      <dgm:prSet presAssocID="{C6FB2B0E-10C7-4DEA-A968-699FCF8F4783}" presName="root2" presStyleCnt="0"/>
      <dgm:spPr/>
    </dgm:pt>
    <dgm:pt modelId="{3709DF01-C7C7-4395-B76A-4FC48865F565}" type="pres">
      <dgm:prSet presAssocID="{C6FB2B0E-10C7-4DEA-A968-699FCF8F4783}" presName="LevelTwoTextNode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FE421ADF-5574-40AC-9DC6-786ED0743013}" type="pres">
      <dgm:prSet presAssocID="{C6FB2B0E-10C7-4DEA-A968-699FCF8F4783}" presName="level3hierChild" presStyleCnt="0"/>
      <dgm:spPr/>
    </dgm:pt>
    <dgm:pt modelId="{DD35A15F-24F3-4A7F-A52A-6D137B8B5AA7}" type="pres">
      <dgm:prSet presAssocID="{32303214-865A-4A04-8514-C63700745240}" presName="conn2-1" presStyleLbl="parChTrans1D3" presStyleIdx="0" presStyleCnt="3"/>
      <dgm:spPr/>
      <dgm:t>
        <a:bodyPr/>
        <a:lstStyle/>
        <a:p>
          <a:endParaRPr lang="th-TH"/>
        </a:p>
      </dgm:t>
    </dgm:pt>
    <dgm:pt modelId="{B1E830BF-D70F-4038-9486-B5D1D9838AEF}" type="pres">
      <dgm:prSet presAssocID="{32303214-865A-4A04-8514-C63700745240}" presName="connTx" presStyleLbl="parChTrans1D3" presStyleIdx="0" presStyleCnt="3"/>
      <dgm:spPr/>
      <dgm:t>
        <a:bodyPr/>
        <a:lstStyle/>
        <a:p>
          <a:endParaRPr lang="th-TH"/>
        </a:p>
      </dgm:t>
    </dgm:pt>
    <dgm:pt modelId="{1775E476-137D-4400-88B8-B52014F0131C}" type="pres">
      <dgm:prSet presAssocID="{A0D72A52-42F6-4B81-AD77-64B5D2BFE726}" presName="root2" presStyleCnt="0"/>
      <dgm:spPr/>
    </dgm:pt>
    <dgm:pt modelId="{305B9197-4831-44AD-B301-4ADEFBD34933}" type="pres">
      <dgm:prSet presAssocID="{A0D72A52-42F6-4B81-AD77-64B5D2BFE726}" presName="LevelTwoTextNode" presStyleLbl="node3" presStyleIdx="0" presStyleCnt="3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325E9F6F-23C4-4E3C-BFBF-39C2BC75CE2D}" type="pres">
      <dgm:prSet presAssocID="{A0D72A52-42F6-4B81-AD77-64B5D2BFE726}" presName="level3hierChild" presStyleCnt="0"/>
      <dgm:spPr/>
    </dgm:pt>
    <dgm:pt modelId="{1CA9F634-597F-4CE0-ABE4-8B4896E0B0A5}" type="pres">
      <dgm:prSet presAssocID="{57BB2E2B-D9AD-43D7-BB6F-68607E2061C4}" presName="conn2-1" presStyleLbl="parChTrans1D3" presStyleIdx="1" presStyleCnt="3"/>
      <dgm:spPr/>
      <dgm:t>
        <a:bodyPr/>
        <a:lstStyle/>
        <a:p>
          <a:endParaRPr lang="th-TH"/>
        </a:p>
      </dgm:t>
    </dgm:pt>
    <dgm:pt modelId="{8B4A715B-2BE5-44F4-95C4-2952C7167F39}" type="pres">
      <dgm:prSet presAssocID="{57BB2E2B-D9AD-43D7-BB6F-68607E2061C4}" presName="connTx" presStyleLbl="parChTrans1D3" presStyleIdx="1" presStyleCnt="3"/>
      <dgm:spPr/>
      <dgm:t>
        <a:bodyPr/>
        <a:lstStyle/>
        <a:p>
          <a:endParaRPr lang="th-TH"/>
        </a:p>
      </dgm:t>
    </dgm:pt>
    <dgm:pt modelId="{241440D7-0486-4CEB-94F5-C333CBCC696C}" type="pres">
      <dgm:prSet presAssocID="{052D5F32-1384-4189-9E91-D0402CDD4BE2}" presName="root2" presStyleCnt="0"/>
      <dgm:spPr/>
    </dgm:pt>
    <dgm:pt modelId="{7AB799C3-2540-4049-BD36-1A55935213E8}" type="pres">
      <dgm:prSet presAssocID="{052D5F32-1384-4189-9E91-D0402CDD4BE2}" presName="LevelTwoTextNode" presStyleLbl="node3" presStyleIdx="1" presStyleCnt="3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D5A08CAF-1DCE-433C-BA0D-1EF3ED1D634E}" type="pres">
      <dgm:prSet presAssocID="{052D5F32-1384-4189-9E91-D0402CDD4BE2}" presName="level3hierChild" presStyleCnt="0"/>
      <dgm:spPr/>
    </dgm:pt>
    <dgm:pt modelId="{C5BAF3B8-AABD-4E6E-830C-D023181530ED}" type="pres">
      <dgm:prSet presAssocID="{21F7A787-1AFF-40F3-9108-4700466A2A86}" presName="conn2-1" presStyleLbl="parChTrans1D2" presStyleIdx="1" presStyleCnt="2"/>
      <dgm:spPr/>
      <dgm:t>
        <a:bodyPr/>
        <a:lstStyle/>
        <a:p>
          <a:endParaRPr lang="th-TH"/>
        </a:p>
      </dgm:t>
    </dgm:pt>
    <dgm:pt modelId="{E1F2B5B2-38A8-42ED-ACB2-254FDC159AB3}" type="pres">
      <dgm:prSet presAssocID="{21F7A787-1AFF-40F3-9108-4700466A2A86}" presName="connTx" presStyleLbl="parChTrans1D2" presStyleIdx="1" presStyleCnt="2"/>
      <dgm:spPr/>
      <dgm:t>
        <a:bodyPr/>
        <a:lstStyle/>
        <a:p>
          <a:endParaRPr lang="th-TH"/>
        </a:p>
      </dgm:t>
    </dgm:pt>
    <dgm:pt modelId="{D2C46D1B-757E-45C4-9657-83706B030726}" type="pres">
      <dgm:prSet presAssocID="{42878E3D-E0B6-48E8-9226-471C06937721}" presName="root2" presStyleCnt="0"/>
      <dgm:spPr/>
    </dgm:pt>
    <dgm:pt modelId="{3C2253E9-6F0E-4DF6-A586-81A867A98566}" type="pres">
      <dgm:prSet presAssocID="{42878E3D-E0B6-48E8-9226-471C06937721}" presName="LevelTwoTextNode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CA3D4C33-6B5C-4A3C-859D-A205466102D1}" type="pres">
      <dgm:prSet presAssocID="{42878E3D-E0B6-48E8-9226-471C06937721}" presName="level3hierChild" presStyleCnt="0"/>
      <dgm:spPr/>
    </dgm:pt>
    <dgm:pt modelId="{A9F1ADC2-B591-4EFB-A74F-FEAFE5102613}" type="pres">
      <dgm:prSet presAssocID="{4A1E62B6-60CA-4A3A-A622-8012AA607ED9}" presName="conn2-1" presStyleLbl="parChTrans1D3" presStyleIdx="2" presStyleCnt="3"/>
      <dgm:spPr/>
      <dgm:t>
        <a:bodyPr/>
        <a:lstStyle/>
        <a:p>
          <a:endParaRPr lang="th-TH"/>
        </a:p>
      </dgm:t>
    </dgm:pt>
    <dgm:pt modelId="{9D270F59-A9EB-4727-A4D1-56FC090B8219}" type="pres">
      <dgm:prSet presAssocID="{4A1E62B6-60CA-4A3A-A622-8012AA607ED9}" presName="connTx" presStyleLbl="parChTrans1D3" presStyleIdx="2" presStyleCnt="3"/>
      <dgm:spPr/>
      <dgm:t>
        <a:bodyPr/>
        <a:lstStyle/>
        <a:p>
          <a:endParaRPr lang="th-TH"/>
        </a:p>
      </dgm:t>
    </dgm:pt>
    <dgm:pt modelId="{EF192A51-C3AC-4852-BE04-98258630FF96}" type="pres">
      <dgm:prSet presAssocID="{79F61E2D-5AEA-4C1C-B783-5DF72528FF4D}" presName="root2" presStyleCnt="0"/>
      <dgm:spPr/>
    </dgm:pt>
    <dgm:pt modelId="{7CF71546-EBB1-4D96-99C3-0F6329676B7E}" type="pres">
      <dgm:prSet presAssocID="{79F61E2D-5AEA-4C1C-B783-5DF72528FF4D}" presName="LevelTwoTextNode" presStyleLbl="node3" presStyleIdx="2" presStyleCnt="3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59506D09-90E6-41E3-9A43-D8EEA832F11C}" type="pres">
      <dgm:prSet presAssocID="{79F61E2D-5AEA-4C1C-B783-5DF72528FF4D}" presName="level3hierChild" presStyleCnt="0"/>
      <dgm:spPr/>
    </dgm:pt>
  </dgm:ptLst>
  <dgm:cxnLst>
    <dgm:cxn modelId="{BFEE00B5-9DC2-41EA-99A2-0A9901489C24}" type="presOf" srcId="{42878E3D-E0B6-48E8-9226-471C06937721}" destId="{3C2253E9-6F0E-4DF6-A586-81A867A98566}" srcOrd="0" destOrd="0" presId="urn:microsoft.com/office/officeart/2005/8/layout/hierarchy2"/>
    <dgm:cxn modelId="{2DDD356D-1605-40A0-BE4C-E21D90992ACD}" type="presOf" srcId="{32303214-865A-4A04-8514-C63700745240}" destId="{DD35A15F-24F3-4A7F-A52A-6D137B8B5AA7}" srcOrd="0" destOrd="0" presId="urn:microsoft.com/office/officeart/2005/8/layout/hierarchy2"/>
    <dgm:cxn modelId="{951EDE4E-85A0-4251-9888-6EE27DE4524C}" type="presOf" srcId="{79F61E2D-5AEA-4C1C-B783-5DF72528FF4D}" destId="{7CF71546-EBB1-4D96-99C3-0F6329676B7E}" srcOrd="0" destOrd="0" presId="urn:microsoft.com/office/officeart/2005/8/layout/hierarchy2"/>
    <dgm:cxn modelId="{71C02A80-B7B0-48D9-8F8D-0D74EEE44E08}" type="presOf" srcId="{57BB2E2B-D9AD-43D7-BB6F-68607E2061C4}" destId="{1CA9F634-597F-4CE0-ABE4-8B4896E0B0A5}" srcOrd="0" destOrd="0" presId="urn:microsoft.com/office/officeart/2005/8/layout/hierarchy2"/>
    <dgm:cxn modelId="{F8818DD1-C3B3-43A8-992F-B48A73600F7B}" type="presOf" srcId="{CD6FF49F-45D6-4381-A2B1-54A71415104F}" destId="{7AC64B83-20AC-40FC-8BF3-C183D32EE377}" srcOrd="1" destOrd="0" presId="urn:microsoft.com/office/officeart/2005/8/layout/hierarchy2"/>
    <dgm:cxn modelId="{9A996234-71A7-4159-9CDF-9570E3F16494}" type="presOf" srcId="{32303214-865A-4A04-8514-C63700745240}" destId="{B1E830BF-D70F-4038-9486-B5D1D9838AEF}" srcOrd="1" destOrd="0" presId="urn:microsoft.com/office/officeart/2005/8/layout/hierarchy2"/>
    <dgm:cxn modelId="{3C8AA8D7-F183-4FDF-970D-1CE495C48EEF}" type="presOf" srcId="{4A1E62B6-60CA-4A3A-A622-8012AA607ED9}" destId="{9D270F59-A9EB-4727-A4D1-56FC090B8219}" srcOrd="1" destOrd="0" presId="urn:microsoft.com/office/officeart/2005/8/layout/hierarchy2"/>
    <dgm:cxn modelId="{7615C8ED-1034-410E-B4B6-78245777BFB6}" type="presOf" srcId="{A0D72A52-42F6-4B81-AD77-64B5D2BFE726}" destId="{305B9197-4831-44AD-B301-4ADEFBD34933}" srcOrd="0" destOrd="0" presId="urn:microsoft.com/office/officeart/2005/8/layout/hierarchy2"/>
    <dgm:cxn modelId="{26B99769-E8CD-4AD5-80D8-34F8FA655E41}" type="presOf" srcId="{CD6FF49F-45D6-4381-A2B1-54A71415104F}" destId="{29A6B41B-BACC-4678-B978-40E92378D6AA}" srcOrd="0" destOrd="0" presId="urn:microsoft.com/office/officeart/2005/8/layout/hierarchy2"/>
    <dgm:cxn modelId="{6143D6EA-B729-444A-96E9-58D97CB77A3E}" type="presOf" srcId="{57BB2E2B-D9AD-43D7-BB6F-68607E2061C4}" destId="{8B4A715B-2BE5-44F4-95C4-2952C7167F39}" srcOrd="1" destOrd="0" presId="urn:microsoft.com/office/officeart/2005/8/layout/hierarchy2"/>
    <dgm:cxn modelId="{93DAAA21-3588-4E46-8D80-C8A97CEFCA80}" type="presOf" srcId="{53862421-2E58-4B3D-91B6-EE7177823597}" destId="{184CC731-E369-4E00-9FAA-A4DCCAB4756E}" srcOrd="0" destOrd="0" presId="urn:microsoft.com/office/officeart/2005/8/layout/hierarchy2"/>
    <dgm:cxn modelId="{EE99A5DC-B06D-4EA1-A114-FA04301F775E}" type="presOf" srcId="{4A1E62B6-60CA-4A3A-A622-8012AA607ED9}" destId="{A9F1ADC2-B591-4EFB-A74F-FEAFE5102613}" srcOrd="0" destOrd="0" presId="urn:microsoft.com/office/officeart/2005/8/layout/hierarchy2"/>
    <dgm:cxn modelId="{96358230-E5E1-4DF4-A88B-3EC838C9EF43}" srcId="{C6FB2B0E-10C7-4DEA-A968-699FCF8F4783}" destId="{A0D72A52-42F6-4B81-AD77-64B5D2BFE726}" srcOrd="0" destOrd="0" parTransId="{32303214-865A-4A04-8514-C63700745240}" sibTransId="{7FDB9357-6313-4CDA-A98D-E6B91812622F}"/>
    <dgm:cxn modelId="{5F0BA5BD-C2FD-444B-BA66-52AC87B3A7B3}" type="presOf" srcId="{21F7A787-1AFF-40F3-9108-4700466A2A86}" destId="{E1F2B5B2-38A8-42ED-ACB2-254FDC159AB3}" srcOrd="1" destOrd="0" presId="urn:microsoft.com/office/officeart/2005/8/layout/hierarchy2"/>
    <dgm:cxn modelId="{A6A88BDE-2FC4-47F9-9BE1-F088356AEE9E}" srcId="{53862421-2E58-4B3D-91B6-EE7177823597}" destId="{C6FB2B0E-10C7-4DEA-A968-699FCF8F4783}" srcOrd="0" destOrd="0" parTransId="{CD6FF49F-45D6-4381-A2B1-54A71415104F}" sibTransId="{BAEE6A20-BBB5-4444-8978-1B23849DA667}"/>
    <dgm:cxn modelId="{3655A5A7-B804-4F67-83CF-65FC80A4E5EA}" type="presOf" srcId="{C6FB2B0E-10C7-4DEA-A968-699FCF8F4783}" destId="{3709DF01-C7C7-4395-B76A-4FC48865F565}" srcOrd="0" destOrd="0" presId="urn:microsoft.com/office/officeart/2005/8/layout/hierarchy2"/>
    <dgm:cxn modelId="{A7898D67-EC6D-49D6-92E5-2A412F621CF0}" srcId="{53862421-2E58-4B3D-91B6-EE7177823597}" destId="{42878E3D-E0B6-48E8-9226-471C06937721}" srcOrd="1" destOrd="0" parTransId="{21F7A787-1AFF-40F3-9108-4700466A2A86}" sibTransId="{957870FB-A14B-4BB2-AA23-6C7554311894}"/>
    <dgm:cxn modelId="{81F8E826-6836-4462-967C-2ED3706F2B17}" type="presOf" srcId="{23B7B5E2-3E92-4385-B3DB-9AF8E274CA3D}" destId="{59450654-8678-4C2E-AC75-5B0F3EE8FF33}" srcOrd="0" destOrd="0" presId="urn:microsoft.com/office/officeart/2005/8/layout/hierarchy2"/>
    <dgm:cxn modelId="{2D4FF3B1-CD8B-45A5-9054-8EA953663EAC}" srcId="{C6FB2B0E-10C7-4DEA-A968-699FCF8F4783}" destId="{052D5F32-1384-4189-9E91-D0402CDD4BE2}" srcOrd="1" destOrd="0" parTransId="{57BB2E2B-D9AD-43D7-BB6F-68607E2061C4}" sibTransId="{AC17F118-FDA9-4169-B9ED-A8D52E9413E8}"/>
    <dgm:cxn modelId="{4AA6F884-2B8C-487F-B763-5123C7FE7E85}" srcId="{23B7B5E2-3E92-4385-B3DB-9AF8E274CA3D}" destId="{53862421-2E58-4B3D-91B6-EE7177823597}" srcOrd="0" destOrd="0" parTransId="{AA6A1B6D-2AD2-4A21-8970-1452CB332F2B}" sibTransId="{72E9D4F9-8563-411D-ABEF-58A3E2A50954}"/>
    <dgm:cxn modelId="{3863AEC9-A6B0-44D9-85E2-62A63A34D266}" srcId="{42878E3D-E0B6-48E8-9226-471C06937721}" destId="{79F61E2D-5AEA-4C1C-B783-5DF72528FF4D}" srcOrd="0" destOrd="0" parTransId="{4A1E62B6-60CA-4A3A-A622-8012AA607ED9}" sibTransId="{CF1548FE-2BDF-46DB-8EFB-634747C75D3E}"/>
    <dgm:cxn modelId="{226FEF64-2464-47D0-BD78-D438A115723F}" type="presOf" srcId="{052D5F32-1384-4189-9E91-D0402CDD4BE2}" destId="{7AB799C3-2540-4049-BD36-1A55935213E8}" srcOrd="0" destOrd="0" presId="urn:microsoft.com/office/officeart/2005/8/layout/hierarchy2"/>
    <dgm:cxn modelId="{034599BF-DD0B-4F9D-99E8-65C6031DCE3C}" type="presOf" srcId="{21F7A787-1AFF-40F3-9108-4700466A2A86}" destId="{C5BAF3B8-AABD-4E6E-830C-D023181530ED}" srcOrd="0" destOrd="0" presId="urn:microsoft.com/office/officeart/2005/8/layout/hierarchy2"/>
    <dgm:cxn modelId="{48BE2B3D-711F-4693-AF54-824CEB10DBDF}" type="presParOf" srcId="{59450654-8678-4C2E-AC75-5B0F3EE8FF33}" destId="{E3FC52C3-7B30-4BE9-B22D-0DE979E91820}" srcOrd="0" destOrd="0" presId="urn:microsoft.com/office/officeart/2005/8/layout/hierarchy2"/>
    <dgm:cxn modelId="{65BB174E-6270-417F-816D-9B604E9028E3}" type="presParOf" srcId="{E3FC52C3-7B30-4BE9-B22D-0DE979E91820}" destId="{184CC731-E369-4E00-9FAA-A4DCCAB4756E}" srcOrd="0" destOrd="0" presId="urn:microsoft.com/office/officeart/2005/8/layout/hierarchy2"/>
    <dgm:cxn modelId="{8E192589-42CB-4427-A765-1B2910A4B48D}" type="presParOf" srcId="{E3FC52C3-7B30-4BE9-B22D-0DE979E91820}" destId="{9EC8E9DC-F7F0-4307-AEC7-FF0F1E2EF4FE}" srcOrd="1" destOrd="0" presId="urn:microsoft.com/office/officeart/2005/8/layout/hierarchy2"/>
    <dgm:cxn modelId="{5EF5419E-2E1E-4FAD-AC57-8FF066731385}" type="presParOf" srcId="{9EC8E9DC-F7F0-4307-AEC7-FF0F1E2EF4FE}" destId="{29A6B41B-BACC-4678-B978-40E92378D6AA}" srcOrd="0" destOrd="0" presId="urn:microsoft.com/office/officeart/2005/8/layout/hierarchy2"/>
    <dgm:cxn modelId="{783E4EA4-809C-4455-B709-A780EF9F0015}" type="presParOf" srcId="{29A6B41B-BACC-4678-B978-40E92378D6AA}" destId="{7AC64B83-20AC-40FC-8BF3-C183D32EE377}" srcOrd="0" destOrd="0" presId="urn:microsoft.com/office/officeart/2005/8/layout/hierarchy2"/>
    <dgm:cxn modelId="{3D23E9C2-D5CB-4D9F-8FB7-DD06588F4583}" type="presParOf" srcId="{9EC8E9DC-F7F0-4307-AEC7-FF0F1E2EF4FE}" destId="{F33E1FD9-5E4A-4D45-B557-23D5B2FCE5BA}" srcOrd="1" destOrd="0" presId="urn:microsoft.com/office/officeart/2005/8/layout/hierarchy2"/>
    <dgm:cxn modelId="{626C2128-6EDD-4634-A240-7734D321642A}" type="presParOf" srcId="{F33E1FD9-5E4A-4D45-B557-23D5B2FCE5BA}" destId="{3709DF01-C7C7-4395-B76A-4FC48865F565}" srcOrd="0" destOrd="0" presId="urn:microsoft.com/office/officeart/2005/8/layout/hierarchy2"/>
    <dgm:cxn modelId="{834419CD-6E3C-4BF0-98BE-F01F135B31EC}" type="presParOf" srcId="{F33E1FD9-5E4A-4D45-B557-23D5B2FCE5BA}" destId="{FE421ADF-5574-40AC-9DC6-786ED0743013}" srcOrd="1" destOrd="0" presId="urn:microsoft.com/office/officeart/2005/8/layout/hierarchy2"/>
    <dgm:cxn modelId="{FA286D47-9916-4EDA-A470-383E43FEF24D}" type="presParOf" srcId="{FE421ADF-5574-40AC-9DC6-786ED0743013}" destId="{DD35A15F-24F3-4A7F-A52A-6D137B8B5AA7}" srcOrd="0" destOrd="0" presId="urn:microsoft.com/office/officeart/2005/8/layout/hierarchy2"/>
    <dgm:cxn modelId="{8AA08237-2E0C-42CF-AE8E-53294E0B063C}" type="presParOf" srcId="{DD35A15F-24F3-4A7F-A52A-6D137B8B5AA7}" destId="{B1E830BF-D70F-4038-9486-B5D1D9838AEF}" srcOrd="0" destOrd="0" presId="urn:microsoft.com/office/officeart/2005/8/layout/hierarchy2"/>
    <dgm:cxn modelId="{21BD91EF-A365-4682-97E2-0D056DB062BC}" type="presParOf" srcId="{FE421ADF-5574-40AC-9DC6-786ED0743013}" destId="{1775E476-137D-4400-88B8-B52014F0131C}" srcOrd="1" destOrd="0" presId="urn:microsoft.com/office/officeart/2005/8/layout/hierarchy2"/>
    <dgm:cxn modelId="{FE7A469A-B364-457A-9873-0BD9284FF779}" type="presParOf" srcId="{1775E476-137D-4400-88B8-B52014F0131C}" destId="{305B9197-4831-44AD-B301-4ADEFBD34933}" srcOrd="0" destOrd="0" presId="urn:microsoft.com/office/officeart/2005/8/layout/hierarchy2"/>
    <dgm:cxn modelId="{E058CFCF-379E-4690-99B4-2CCAFEE409D3}" type="presParOf" srcId="{1775E476-137D-4400-88B8-B52014F0131C}" destId="{325E9F6F-23C4-4E3C-BFBF-39C2BC75CE2D}" srcOrd="1" destOrd="0" presId="urn:microsoft.com/office/officeart/2005/8/layout/hierarchy2"/>
    <dgm:cxn modelId="{811770E6-312A-4A5B-BB89-4B82BA27D6BF}" type="presParOf" srcId="{FE421ADF-5574-40AC-9DC6-786ED0743013}" destId="{1CA9F634-597F-4CE0-ABE4-8B4896E0B0A5}" srcOrd="2" destOrd="0" presId="urn:microsoft.com/office/officeart/2005/8/layout/hierarchy2"/>
    <dgm:cxn modelId="{6D03B96F-B141-45EE-8AA2-D039086F64EE}" type="presParOf" srcId="{1CA9F634-597F-4CE0-ABE4-8B4896E0B0A5}" destId="{8B4A715B-2BE5-44F4-95C4-2952C7167F39}" srcOrd="0" destOrd="0" presId="urn:microsoft.com/office/officeart/2005/8/layout/hierarchy2"/>
    <dgm:cxn modelId="{7BF5C695-DB4A-4657-8057-41B6F2332E41}" type="presParOf" srcId="{FE421ADF-5574-40AC-9DC6-786ED0743013}" destId="{241440D7-0486-4CEB-94F5-C333CBCC696C}" srcOrd="3" destOrd="0" presId="urn:microsoft.com/office/officeart/2005/8/layout/hierarchy2"/>
    <dgm:cxn modelId="{B21CAC6B-F91B-4065-88C1-DB7F047287A4}" type="presParOf" srcId="{241440D7-0486-4CEB-94F5-C333CBCC696C}" destId="{7AB799C3-2540-4049-BD36-1A55935213E8}" srcOrd="0" destOrd="0" presId="urn:microsoft.com/office/officeart/2005/8/layout/hierarchy2"/>
    <dgm:cxn modelId="{2CC2AEC0-64CF-4589-98D1-4FDA81FC7999}" type="presParOf" srcId="{241440D7-0486-4CEB-94F5-C333CBCC696C}" destId="{D5A08CAF-1DCE-433C-BA0D-1EF3ED1D634E}" srcOrd="1" destOrd="0" presId="urn:microsoft.com/office/officeart/2005/8/layout/hierarchy2"/>
    <dgm:cxn modelId="{9F357B9F-59B1-4C71-A9FA-DD434FB26EA8}" type="presParOf" srcId="{9EC8E9DC-F7F0-4307-AEC7-FF0F1E2EF4FE}" destId="{C5BAF3B8-AABD-4E6E-830C-D023181530ED}" srcOrd="2" destOrd="0" presId="urn:microsoft.com/office/officeart/2005/8/layout/hierarchy2"/>
    <dgm:cxn modelId="{1E4A0EFF-F689-4C41-9BDE-0D17CA9BE72A}" type="presParOf" srcId="{C5BAF3B8-AABD-4E6E-830C-D023181530ED}" destId="{E1F2B5B2-38A8-42ED-ACB2-254FDC159AB3}" srcOrd="0" destOrd="0" presId="urn:microsoft.com/office/officeart/2005/8/layout/hierarchy2"/>
    <dgm:cxn modelId="{5E765CCC-E6DE-494E-B5BD-00D616C777E0}" type="presParOf" srcId="{9EC8E9DC-F7F0-4307-AEC7-FF0F1E2EF4FE}" destId="{D2C46D1B-757E-45C4-9657-83706B030726}" srcOrd="3" destOrd="0" presId="urn:microsoft.com/office/officeart/2005/8/layout/hierarchy2"/>
    <dgm:cxn modelId="{F86E72EA-FC6B-4467-BFA3-EFB3E8C36EA0}" type="presParOf" srcId="{D2C46D1B-757E-45C4-9657-83706B030726}" destId="{3C2253E9-6F0E-4DF6-A586-81A867A98566}" srcOrd="0" destOrd="0" presId="urn:microsoft.com/office/officeart/2005/8/layout/hierarchy2"/>
    <dgm:cxn modelId="{152ECE64-72D0-4A2D-B99F-295B3026F695}" type="presParOf" srcId="{D2C46D1B-757E-45C4-9657-83706B030726}" destId="{CA3D4C33-6B5C-4A3C-859D-A205466102D1}" srcOrd="1" destOrd="0" presId="urn:microsoft.com/office/officeart/2005/8/layout/hierarchy2"/>
    <dgm:cxn modelId="{EAF9B9CA-103B-4C86-9437-4E90D2F3AA03}" type="presParOf" srcId="{CA3D4C33-6B5C-4A3C-859D-A205466102D1}" destId="{A9F1ADC2-B591-4EFB-A74F-FEAFE5102613}" srcOrd="0" destOrd="0" presId="urn:microsoft.com/office/officeart/2005/8/layout/hierarchy2"/>
    <dgm:cxn modelId="{C8CD0F45-EA87-40CF-B92A-57A53DDC8343}" type="presParOf" srcId="{A9F1ADC2-B591-4EFB-A74F-FEAFE5102613}" destId="{9D270F59-A9EB-4727-A4D1-56FC090B8219}" srcOrd="0" destOrd="0" presId="urn:microsoft.com/office/officeart/2005/8/layout/hierarchy2"/>
    <dgm:cxn modelId="{9643E2C5-B63D-4751-9D20-DB424C36C538}" type="presParOf" srcId="{CA3D4C33-6B5C-4A3C-859D-A205466102D1}" destId="{EF192A51-C3AC-4852-BE04-98258630FF96}" srcOrd="1" destOrd="0" presId="urn:microsoft.com/office/officeart/2005/8/layout/hierarchy2"/>
    <dgm:cxn modelId="{9470BABF-51BC-4D2E-9D5A-7AEDE2B77B48}" type="presParOf" srcId="{EF192A51-C3AC-4852-BE04-98258630FF96}" destId="{7CF71546-EBB1-4D96-99C3-0F6329676B7E}" srcOrd="0" destOrd="0" presId="urn:microsoft.com/office/officeart/2005/8/layout/hierarchy2"/>
    <dgm:cxn modelId="{3529D566-F44E-4F3F-AFE7-BEB4868C9926}" type="presParOf" srcId="{EF192A51-C3AC-4852-BE04-98258630FF96}" destId="{59506D09-90E6-41E3-9A43-D8EEA832F11C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37A3E17-2259-4994-9B4E-D16583F9C2C4}" type="doc">
      <dgm:prSet loTypeId="urn:microsoft.com/office/officeart/2005/8/layout/pyramid3" loCatId="pyramid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th-TH"/>
        </a:p>
      </dgm:t>
    </dgm:pt>
    <dgm:pt modelId="{E50982C3-8807-45FF-AD05-728A4EF78C78}">
      <dgm:prSet phldrT="[Text]" custT="1"/>
      <dgm:spPr/>
      <dgm:t>
        <a:bodyPr/>
        <a:lstStyle/>
        <a:p>
          <a:r>
            <a:rPr lang="th-TH" sz="5100" dirty="0" smtClean="0"/>
            <a:t>โมดูลหลัก</a:t>
          </a:r>
          <a:r>
            <a:rPr lang="th-TH" sz="4000" i="1" dirty="0" smtClean="0"/>
            <a:t>(</a:t>
          </a:r>
          <a:r>
            <a:rPr lang="en-US" sz="4000" i="1" dirty="0" smtClean="0"/>
            <a:t>Core Competency</a:t>
          </a:r>
          <a:r>
            <a:rPr lang="th-TH" sz="4000" i="1" dirty="0" smtClean="0"/>
            <a:t>)</a:t>
          </a:r>
          <a:endParaRPr lang="th-TH" sz="4000" i="1" dirty="0"/>
        </a:p>
      </dgm:t>
    </dgm:pt>
    <dgm:pt modelId="{F894D883-75B0-4749-9399-2A7B0DBB5DDE}" type="parTrans" cxnId="{6C412A7F-C4D0-4F21-A28B-295C53C0BB88}">
      <dgm:prSet/>
      <dgm:spPr/>
      <dgm:t>
        <a:bodyPr/>
        <a:lstStyle/>
        <a:p>
          <a:endParaRPr lang="th-TH"/>
        </a:p>
      </dgm:t>
    </dgm:pt>
    <dgm:pt modelId="{44B8BB0E-916C-4ACD-9180-35B4F93C2D53}" type="sibTrans" cxnId="{6C412A7F-C4D0-4F21-A28B-295C53C0BB88}">
      <dgm:prSet/>
      <dgm:spPr/>
      <dgm:t>
        <a:bodyPr/>
        <a:lstStyle/>
        <a:p>
          <a:endParaRPr lang="th-TH"/>
        </a:p>
      </dgm:t>
    </dgm:pt>
    <dgm:pt modelId="{E0C6607C-98FB-4812-9F37-D201DCDC99AF}">
      <dgm:prSet phldrT="[Text]" custT="1"/>
      <dgm:spPr/>
      <dgm:t>
        <a:bodyPr/>
        <a:lstStyle/>
        <a:p>
          <a:r>
            <a:rPr lang="th-TH" sz="4800" dirty="0" smtClean="0"/>
            <a:t>โมดูลทั่วไป</a:t>
          </a:r>
          <a:r>
            <a:rPr lang="th-TH" sz="3600" i="1" dirty="0" smtClean="0"/>
            <a:t>(</a:t>
          </a:r>
          <a:r>
            <a:rPr lang="en-US" sz="3600" i="1" dirty="0" smtClean="0"/>
            <a:t>Generic Competency</a:t>
          </a:r>
          <a:r>
            <a:rPr lang="th-TH" sz="3600" i="1" dirty="0" smtClean="0"/>
            <a:t>)</a:t>
          </a:r>
          <a:endParaRPr lang="th-TH" sz="3600" i="1" dirty="0"/>
        </a:p>
      </dgm:t>
    </dgm:pt>
    <dgm:pt modelId="{3AFE508E-A7A6-41BF-B65E-8711186B3F79}" type="parTrans" cxnId="{5A6FD258-0586-4ED3-A91E-586C64CAC749}">
      <dgm:prSet/>
      <dgm:spPr/>
      <dgm:t>
        <a:bodyPr/>
        <a:lstStyle/>
        <a:p>
          <a:endParaRPr lang="th-TH"/>
        </a:p>
      </dgm:t>
    </dgm:pt>
    <dgm:pt modelId="{601AFBB2-FCD7-4930-9B8F-B6231196B231}" type="sibTrans" cxnId="{5A6FD258-0586-4ED3-A91E-586C64CAC749}">
      <dgm:prSet/>
      <dgm:spPr/>
      <dgm:t>
        <a:bodyPr/>
        <a:lstStyle/>
        <a:p>
          <a:endParaRPr lang="th-TH"/>
        </a:p>
      </dgm:t>
    </dgm:pt>
    <dgm:pt modelId="{0D4DAD89-4C67-4DD7-A514-63A8D06F1960}">
      <dgm:prSet phldrT="[Text]" custT="1"/>
      <dgm:spPr/>
      <dgm:t>
        <a:bodyPr/>
        <a:lstStyle/>
        <a:p>
          <a:r>
            <a:rPr lang="th-TH" sz="3200" b="1" dirty="0" smtClean="0"/>
            <a:t>โมดูลเฉพาะตามตำแหน่งงาน</a:t>
          </a:r>
          <a:r>
            <a:rPr lang="th-TH" sz="3200" i="1" dirty="0" smtClean="0"/>
            <a:t>(</a:t>
          </a:r>
          <a:r>
            <a:rPr lang="en-US" sz="3200" i="1" dirty="0" smtClean="0"/>
            <a:t>Functional/Technical Competency</a:t>
          </a:r>
          <a:r>
            <a:rPr lang="th-TH" sz="3200" i="1" dirty="0" smtClean="0"/>
            <a:t>)</a:t>
          </a:r>
          <a:endParaRPr lang="th-TH" sz="2400" i="1" dirty="0"/>
        </a:p>
      </dgm:t>
    </dgm:pt>
    <dgm:pt modelId="{7871BD90-43FB-44BE-A0B9-98495DEE6CAD}" type="parTrans" cxnId="{347852E7-4CB1-4682-9F0B-8D127C6BE7D3}">
      <dgm:prSet/>
      <dgm:spPr/>
      <dgm:t>
        <a:bodyPr/>
        <a:lstStyle/>
        <a:p>
          <a:endParaRPr lang="th-TH"/>
        </a:p>
      </dgm:t>
    </dgm:pt>
    <dgm:pt modelId="{4163528E-6652-46C5-A58A-D6344E214374}" type="sibTrans" cxnId="{347852E7-4CB1-4682-9F0B-8D127C6BE7D3}">
      <dgm:prSet/>
      <dgm:spPr/>
      <dgm:t>
        <a:bodyPr/>
        <a:lstStyle/>
        <a:p>
          <a:endParaRPr lang="th-TH"/>
        </a:p>
      </dgm:t>
    </dgm:pt>
    <dgm:pt modelId="{C6FC741A-0C58-4506-BD78-07ADC305AD4C}" type="pres">
      <dgm:prSet presAssocID="{037A3E17-2259-4994-9B4E-D16583F9C2C4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1DF717BA-E03C-415A-8A43-EB8F7CA399A8}" type="pres">
      <dgm:prSet presAssocID="{E50982C3-8807-45FF-AD05-728A4EF78C78}" presName="Name8" presStyleCnt="0"/>
      <dgm:spPr/>
    </dgm:pt>
    <dgm:pt modelId="{1B65678C-01C6-4F49-9A00-26497AEEFC8E}" type="pres">
      <dgm:prSet presAssocID="{E50982C3-8807-45FF-AD05-728A4EF78C78}" presName="level" presStyleLbl="node1" presStyleIdx="0" presStyleCnt="3" custScaleY="68194">
        <dgm:presLayoutVars>
          <dgm:chMax val="1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F4E3C9C1-6894-409B-9F48-F08635C99A09}" type="pres">
      <dgm:prSet presAssocID="{E50982C3-8807-45FF-AD05-728A4EF78C78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F07EC816-2103-42CB-B107-AE8AC0517FB2}" type="pres">
      <dgm:prSet presAssocID="{E0C6607C-98FB-4812-9F37-D201DCDC99AF}" presName="Name8" presStyleCnt="0"/>
      <dgm:spPr/>
    </dgm:pt>
    <dgm:pt modelId="{61BEE4F3-E0C8-45EA-9F4B-0E871D92C394}" type="pres">
      <dgm:prSet presAssocID="{E0C6607C-98FB-4812-9F37-D201DCDC99AF}" presName="level" presStyleLbl="node1" presStyleIdx="1" presStyleCnt="3" custScaleX="100000" custScaleY="79871" custLinFactNeighborX="-640" custLinFactNeighborY="-1206">
        <dgm:presLayoutVars>
          <dgm:chMax val="1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DCE47F94-B3F3-47AF-85D8-5BCFCFC711AC}" type="pres">
      <dgm:prSet presAssocID="{E0C6607C-98FB-4812-9F37-D201DCDC99AF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F8F4BD48-B503-4E8A-A941-CEB86296F659}" type="pres">
      <dgm:prSet presAssocID="{0D4DAD89-4C67-4DD7-A514-63A8D06F1960}" presName="Name8" presStyleCnt="0"/>
      <dgm:spPr/>
    </dgm:pt>
    <dgm:pt modelId="{8E0583AD-717F-45A7-BAD9-59EB66E5CFD1}" type="pres">
      <dgm:prSet presAssocID="{0D4DAD89-4C67-4DD7-A514-63A8D06F1960}" presName="level" presStyleLbl="node1" presStyleIdx="2" presStyleCnt="3" custScaleX="100000">
        <dgm:presLayoutVars>
          <dgm:chMax val="1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0E471805-3B9F-4252-BA8D-737BD0FC3B82}" type="pres">
      <dgm:prSet presAssocID="{0D4DAD89-4C67-4DD7-A514-63A8D06F1960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412AB23F-5C3F-40A2-AA3B-06892414A9EC}" type="presOf" srcId="{E50982C3-8807-45FF-AD05-728A4EF78C78}" destId="{1B65678C-01C6-4F49-9A00-26497AEEFC8E}" srcOrd="0" destOrd="0" presId="urn:microsoft.com/office/officeart/2005/8/layout/pyramid3"/>
    <dgm:cxn modelId="{347852E7-4CB1-4682-9F0B-8D127C6BE7D3}" srcId="{037A3E17-2259-4994-9B4E-D16583F9C2C4}" destId="{0D4DAD89-4C67-4DD7-A514-63A8D06F1960}" srcOrd="2" destOrd="0" parTransId="{7871BD90-43FB-44BE-A0B9-98495DEE6CAD}" sibTransId="{4163528E-6652-46C5-A58A-D6344E214374}"/>
    <dgm:cxn modelId="{2137BBB0-F7FF-4728-997D-65AA86C04EF7}" type="presOf" srcId="{E0C6607C-98FB-4812-9F37-D201DCDC99AF}" destId="{61BEE4F3-E0C8-45EA-9F4B-0E871D92C394}" srcOrd="0" destOrd="0" presId="urn:microsoft.com/office/officeart/2005/8/layout/pyramid3"/>
    <dgm:cxn modelId="{4168934A-2A15-4DFA-9F1E-947A7B7C2425}" type="presOf" srcId="{037A3E17-2259-4994-9B4E-D16583F9C2C4}" destId="{C6FC741A-0C58-4506-BD78-07ADC305AD4C}" srcOrd="0" destOrd="0" presId="urn:microsoft.com/office/officeart/2005/8/layout/pyramid3"/>
    <dgm:cxn modelId="{96CD2962-08ED-4B64-8018-0FA02CDDB8EC}" type="presOf" srcId="{0D4DAD89-4C67-4DD7-A514-63A8D06F1960}" destId="{0E471805-3B9F-4252-BA8D-737BD0FC3B82}" srcOrd="1" destOrd="0" presId="urn:microsoft.com/office/officeart/2005/8/layout/pyramid3"/>
    <dgm:cxn modelId="{3180D323-0F4B-478F-8494-373D7D43A21F}" type="presOf" srcId="{E0C6607C-98FB-4812-9F37-D201DCDC99AF}" destId="{DCE47F94-B3F3-47AF-85D8-5BCFCFC711AC}" srcOrd="1" destOrd="0" presId="urn:microsoft.com/office/officeart/2005/8/layout/pyramid3"/>
    <dgm:cxn modelId="{B5A47F31-5D5B-4C9D-BC6B-5BD7BD757142}" type="presOf" srcId="{0D4DAD89-4C67-4DD7-A514-63A8D06F1960}" destId="{8E0583AD-717F-45A7-BAD9-59EB66E5CFD1}" srcOrd="0" destOrd="0" presId="urn:microsoft.com/office/officeart/2005/8/layout/pyramid3"/>
    <dgm:cxn modelId="{5A6FD258-0586-4ED3-A91E-586C64CAC749}" srcId="{037A3E17-2259-4994-9B4E-D16583F9C2C4}" destId="{E0C6607C-98FB-4812-9F37-D201DCDC99AF}" srcOrd="1" destOrd="0" parTransId="{3AFE508E-A7A6-41BF-B65E-8711186B3F79}" sibTransId="{601AFBB2-FCD7-4930-9B8F-B6231196B231}"/>
    <dgm:cxn modelId="{870D2ACC-84CF-450F-AC72-CF02A9A11348}" type="presOf" srcId="{E50982C3-8807-45FF-AD05-728A4EF78C78}" destId="{F4E3C9C1-6894-409B-9F48-F08635C99A09}" srcOrd="1" destOrd="0" presId="urn:microsoft.com/office/officeart/2005/8/layout/pyramid3"/>
    <dgm:cxn modelId="{6C412A7F-C4D0-4F21-A28B-295C53C0BB88}" srcId="{037A3E17-2259-4994-9B4E-D16583F9C2C4}" destId="{E50982C3-8807-45FF-AD05-728A4EF78C78}" srcOrd="0" destOrd="0" parTransId="{F894D883-75B0-4749-9399-2A7B0DBB5DDE}" sibTransId="{44B8BB0E-916C-4ACD-9180-35B4F93C2D53}"/>
    <dgm:cxn modelId="{292DEC69-E756-4AEA-A78B-F00C5C677325}" type="presParOf" srcId="{C6FC741A-0C58-4506-BD78-07ADC305AD4C}" destId="{1DF717BA-E03C-415A-8A43-EB8F7CA399A8}" srcOrd="0" destOrd="0" presId="urn:microsoft.com/office/officeart/2005/8/layout/pyramid3"/>
    <dgm:cxn modelId="{270D7927-C3F9-4F06-B956-782BFF361FF3}" type="presParOf" srcId="{1DF717BA-E03C-415A-8A43-EB8F7CA399A8}" destId="{1B65678C-01C6-4F49-9A00-26497AEEFC8E}" srcOrd="0" destOrd="0" presId="urn:microsoft.com/office/officeart/2005/8/layout/pyramid3"/>
    <dgm:cxn modelId="{A854D765-273B-4926-9CC9-05377444FC0C}" type="presParOf" srcId="{1DF717BA-E03C-415A-8A43-EB8F7CA399A8}" destId="{F4E3C9C1-6894-409B-9F48-F08635C99A09}" srcOrd="1" destOrd="0" presId="urn:microsoft.com/office/officeart/2005/8/layout/pyramid3"/>
    <dgm:cxn modelId="{E4FF4BC1-A351-4699-9F4E-35B808B9C2B4}" type="presParOf" srcId="{C6FC741A-0C58-4506-BD78-07ADC305AD4C}" destId="{F07EC816-2103-42CB-B107-AE8AC0517FB2}" srcOrd="1" destOrd="0" presId="urn:microsoft.com/office/officeart/2005/8/layout/pyramid3"/>
    <dgm:cxn modelId="{A463B623-3F32-4CBF-88EC-7550F206C92B}" type="presParOf" srcId="{F07EC816-2103-42CB-B107-AE8AC0517FB2}" destId="{61BEE4F3-E0C8-45EA-9F4B-0E871D92C394}" srcOrd="0" destOrd="0" presId="urn:microsoft.com/office/officeart/2005/8/layout/pyramid3"/>
    <dgm:cxn modelId="{0302F7F3-2A81-4C20-A59D-F5620B01108F}" type="presParOf" srcId="{F07EC816-2103-42CB-B107-AE8AC0517FB2}" destId="{DCE47F94-B3F3-47AF-85D8-5BCFCFC711AC}" srcOrd="1" destOrd="0" presId="urn:microsoft.com/office/officeart/2005/8/layout/pyramid3"/>
    <dgm:cxn modelId="{79DBB6A2-88E3-45A7-B3D6-531B87DFFF1F}" type="presParOf" srcId="{C6FC741A-0C58-4506-BD78-07ADC305AD4C}" destId="{F8F4BD48-B503-4E8A-A941-CEB86296F659}" srcOrd="2" destOrd="0" presId="urn:microsoft.com/office/officeart/2005/8/layout/pyramid3"/>
    <dgm:cxn modelId="{1D7F4283-F899-43B9-B1DC-C5FDBBE66F32}" type="presParOf" srcId="{F8F4BD48-B503-4E8A-A941-CEB86296F659}" destId="{8E0583AD-717F-45A7-BAD9-59EB66E5CFD1}" srcOrd="0" destOrd="0" presId="urn:microsoft.com/office/officeart/2005/8/layout/pyramid3"/>
    <dgm:cxn modelId="{3CA985F5-2E3C-4573-82F3-6AE368DFE41D}" type="presParOf" srcId="{F8F4BD48-B503-4E8A-A941-CEB86296F659}" destId="{0E471805-3B9F-4252-BA8D-737BD0FC3B82}" srcOrd="1" destOrd="0" presId="urn:microsoft.com/office/officeart/2005/8/layout/pyramid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7594AFC-59AD-48C3-BC6F-FFA5A5EF786B}" type="doc">
      <dgm:prSet loTypeId="urn:microsoft.com/office/officeart/2005/8/layout/hierarchy3" loCatId="hierarchy" qsTypeId="urn:microsoft.com/office/officeart/2005/8/quickstyle/3d1" qsCatId="3D" csTypeId="urn:microsoft.com/office/officeart/2005/8/colors/accent2_1" csCatId="accent2" phldr="1"/>
      <dgm:spPr/>
      <dgm:t>
        <a:bodyPr/>
        <a:lstStyle/>
        <a:p>
          <a:endParaRPr lang="th-TH"/>
        </a:p>
      </dgm:t>
    </dgm:pt>
    <dgm:pt modelId="{7FCB3103-8B37-4987-ABA6-F033D73241AB}">
      <dgm:prSet phldrT="[Text]" custT="1"/>
      <dgm:spPr/>
      <dgm:t>
        <a:bodyPr/>
        <a:lstStyle/>
        <a:p>
          <a:r>
            <a:rPr lang="th-TH" sz="3600" dirty="0" smtClean="0"/>
            <a:t>วัตถุประสงค์ทั่วไป</a:t>
          </a:r>
          <a:endParaRPr lang="th-TH" sz="3600" dirty="0"/>
        </a:p>
      </dgm:t>
    </dgm:pt>
    <dgm:pt modelId="{9BC09017-71DE-46E0-A8B3-80F9E2E18F6F}" type="parTrans" cxnId="{F6F39285-BD3E-4093-9487-3AC5831704B0}">
      <dgm:prSet/>
      <dgm:spPr/>
      <dgm:t>
        <a:bodyPr/>
        <a:lstStyle/>
        <a:p>
          <a:endParaRPr lang="th-TH" sz="1400"/>
        </a:p>
      </dgm:t>
    </dgm:pt>
    <dgm:pt modelId="{022A0F97-575D-4A2C-A086-F49A2C04BFA5}" type="sibTrans" cxnId="{F6F39285-BD3E-4093-9487-3AC5831704B0}">
      <dgm:prSet/>
      <dgm:spPr/>
      <dgm:t>
        <a:bodyPr/>
        <a:lstStyle/>
        <a:p>
          <a:endParaRPr lang="th-TH" sz="1400"/>
        </a:p>
      </dgm:t>
    </dgm:pt>
    <dgm:pt modelId="{5B8707BB-4E64-4BEE-B233-E09DE548C53C}">
      <dgm:prSet phldrT="[Text]" custT="1"/>
      <dgm:spPr/>
      <dgm:t>
        <a:bodyPr/>
        <a:lstStyle/>
        <a:p>
          <a:r>
            <a:rPr lang="th-TH" sz="3200" dirty="0" smtClean="0"/>
            <a:t>วัตถุประสงค์เฉพาะ</a:t>
          </a:r>
          <a:endParaRPr lang="th-TH" sz="3200" dirty="0"/>
        </a:p>
      </dgm:t>
    </dgm:pt>
    <dgm:pt modelId="{BDBB1968-5A0A-4AE6-B472-769362024962}" type="parTrans" cxnId="{A4196D3F-898D-424A-97BD-CC199B13A581}">
      <dgm:prSet custT="1"/>
      <dgm:spPr/>
      <dgm:t>
        <a:bodyPr/>
        <a:lstStyle/>
        <a:p>
          <a:endParaRPr lang="th-TH" sz="300"/>
        </a:p>
      </dgm:t>
    </dgm:pt>
    <dgm:pt modelId="{E9D4AA70-06D0-41D5-B732-6C3BB954A64B}" type="sibTrans" cxnId="{A4196D3F-898D-424A-97BD-CC199B13A581}">
      <dgm:prSet/>
      <dgm:spPr/>
      <dgm:t>
        <a:bodyPr/>
        <a:lstStyle/>
        <a:p>
          <a:endParaRPr lang="th-TH" sz="1400"/>
        </a:p>
      </dgm:t>
    </dgm:pt>
    <dgm:pt modelId="{8CFCB2F7-ED2D-4B4D-8C75-D468FE6E6C0F}">
      <dgm:prSet phldrT="[Text]" custT="1"/>
      <dgm:spPr/>
      <dgm:t>
        <a:bodyPr/>
        <a:lstStyle/>
        <a:p>
          <a:r>
            <a:rPr lang="th-TH" sz="3200" dirty="0" smtClean="0"/>
            <a:t>วัตถุประสงค์เฉพาะ</a:t>
          </a:r>
          <a:endParaRPr lang="th-TH" sz="3200" dirty="0"/>
        </a:p>
      </dgm:t>
    </dgm:pt>
    <dgm:pt modelId="{904018D3-F708-43B4-8697-97D0149F6251}" type="parTrans" cxnId="{961707DA-5B36-4A62-AF57-59258D2F9146}">
      <dgm:prSet custT="1"/>
      <dgm:spPr/>
      <dgm:t>
        <a:bodyPr/>
        <a:lstStyle/>
        <a:p>
          <a:endParaRPr lang="th-TH" sz="300"/>
        </a:p>
      </dgm:t>
    </dgm:pt>
    <dgm:pt modelId="{871E980F-51DE-48E0-90A8-734F426E8CB1}" type="sibTrans" cxnId="{961707DA-5B36-4A62-AF57-59258D2F9146}">
      <dgm:prSet/>
      <dgm:spPr/>
      <dgm:t>
        <a:bodyPr/>
        <a:lstStyle/>
        <a:p>
          <a:endParaRPr lang="th-TH" sz="1400"/>
        </a:p>
      </dgm:t>
    </dgm:pt>
    <dgm:pt modelId="{FA110AC4-524B-4D6F-B226-3A6962AC6110}">
      <dgm:prSet phldrT="[Text]" custT="1"/>
      <dgm:spPr/>
      <dgm:t>
        <a:bodyPr/>
        <a:lstStyle/>
        <a:p>
          <a:r>
            <a:rPr lang="th-TH" sz="3200" dirty="0" smtClean="0"/>
            <a:t>วัตถุประสงค์เฉพาะ</a:t>
          </a:r>
          <a:endParaRPr lang="th-TH" sz="3200" dirty="0"/>
        </a:p>
      </dgm:t>
    </dgm:pt>
    <dgm:pt modelId="{10548975-76AC-4FD4-8E93-C5942622CE31}" type="parTrans" cxnId="{984714AB-0863-4268-8C96-A073EC6A4798}">
      <dgm:prSet custT="1"/>
      <dgm:spPr/>
      <dgm:t>
        <a:bodyPr/>
        <a:lstStyle/>
        <a:p>
          <a:endParaRPr lang="th-TH" sz="300"/>
        </a:p>
      </dgm:t>
    </dgm:pt>
    <dgm:pt modelId="{DC35680E-3599-4DD4-87EC-C270BB02743B}" type="sibTrans" cxnId="{984714AB-0863-4268-8C96-A073EC6A4798}">
      <dgm:prSet/>
      <dgm:spPr/>
      <dgm:t>
        <a:bodyPr/>
        <a:lstStyle/>
        <a:p>
          <a:endParaRPr lang="th-TH" sz="1400"/>
        </a:p>
      </dgm:t>
    </dgm:pt>
    <dgm:pt modelId="{58CB4E9F-5D8D-4562-91E7-63BEABDFE469}" type="pres">
      <dgm:prSet presAssocID="{B7594AFC-59AD-48C3-BC6F-FFA5A5EF786B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th-TH"/>
        </a:p>
      </dgm:t>
    </dgm:pt>
    <dgm:pt modelId="{4C2FBE31-AF40-48AA-A73B-6AFBEB091F28}" type="pres">
      <dgm:prSet presAssocID="{7FCB3103-8B37-4987-ABA6-F033D73241AB}" presName="root" presStyleCnt="0"/>
      <dgm:spPr/>
      <dgm:t>
        <a:bodyPr/>
        <a:lstStyle/>
        <a:p>
          <a:endParaRPr lang="th-TH"/>
        </a:p>
      </dgm:t>
    </dgm:pt>
    <dgm:pt modelId="{D639E019-7780-42CE-BE74-4533BB2D3CA9}" type="pres">
      <dgm:prSet presAssocID="{7FCB3103-8B37-4987-ABA6-F033D73241AB}" presName="rootComposite" presStyleCnt="0"/>
      <dgm:spPr/>
      <dgm:t>
        <a:bodyPr/>
        <a:lstStyle/>
        <a:p>
          <a:endParaRPr lang="th-TH"/>
        </a:p>
      </dgm:t>
    </dgm:pt>
    <dgm:pt modelId="{F2929307-19A3-4048-B61A-6ABC59C4CBEE}" type="pres">
      <dgm:prSet presAssocID="{7FCB3103-8B37-4987-ABA6-F033D73241AB}" presName="rootText" presStyleLbl="node1" presStyleIdx="0" presStyleCnt="1" custScaleX="228409"/>
      <dgm:spPr/>
      <dgm:t>
        <a:bodyPr/>
        <a:lstStyle/>
        <a:p>
          <a:endParaRPr lang="th-TH"/>
        </a:p>
      </dgm:t>
    </dgm:pt>
    <dgm:pt modelId="{D8222899-776C-4F4D-95D8-5BFE5CDDD145}" type="pres">
      <dgm:prSet presAssocID="{7FCB3103-8B37-4987-ABA6-F033D73241AB}" presName="rootConnector" presStyleLbl="node1" presStyleIdx="0" presStyleCnt="1"/>
      <dgm:spPr/>
      <dgm:t>
        <a:bodyPr/>
        <a:lstStyle/>
        <a:p>
          <a:endParaRPr lang="th-TH"/>
        </a:p>
      </dgm:t>
    </dgm:pt>
    <dgm:pt modelId="{EBE53037-3ABC-46DB-AE2E-FB2CF43EF91F}" type="pres">
      <dgm:prSet presAssocID="{7FCB3103-8B37-4987-ABA6-F033D73241AB}" presName="childShape" presStyleCnt="0"/>
      <dgm:spPr/>
      <dgm:t>
        <a:bodyPr/>
        <a:lstStyle/>
        <a:p>
          <a:endParaRPr lang="th-TH"/>
        </a:p>
      </dgm:t>
    </dgm:pt>
    <dgm:pt modelId="{6D5AA5EE-E7F4-4218-880A-3F95C03C3CBB}" type="pres">
      <dgm:prSet presAssocID="{BDBB1968-5A0A-4AE6-B472-769362024962}" presName="Name13" presStyleLbl="parChTrans1D2" presStyleIdx="0" presStyleCnt="3"/>
      <dgm:spPr/>
      <dgm:t>
        <a:bodyPr/>
        <a:lstStyle/>
        <a:p>
          <a:endParaRPr lang="th-TH"/>
        </a:p>
      </dgm:t>
    </dgm:pt>
    <dgm:pt modelId="{78F8E7FF-35DD-448B-9307-E0664F3729D4}" type="pres">
      <dgm:prSet presAssocID="{5B8707BB-4E64-4BEE-B233-E09DE548C53C}" presName="childText" presStyleLbl="bgAcc1" presStyleIdx="0" presStyleCnt="3" custScaleX="31368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E659FF9C-15E5-4DA8-8A4B-4FB2173DC83F}" type="pres">
      <dgm:prSet presAssocID="{904018D3-F708-43B4-8697-97D0149F6251}" presName="Name13" presStyleLbl="parChTrans1D2" presStyleIdx="1" presStyleCnt="3"/>
      <dgm:spPr/>
      <dgm:t>
        <a:bodyPr/>
        <a:lstStyle/>
        <a:p>
          <a:endParaRPr lang="th-TH"/>
        </a:p>
      </dgm:t>
    </dgm:pt>
    <dgm:pt modelId="{3A142E6D-CAEF-4928-8040-93650A6B928A}" type="pres">
      <dgm:prSet presAssocID="{8CFCB2F7-ED2D-4B4D-8C75-D468FE6E6C0F}" presName="childText" presStyleLbl="bgAcc1" presStyleIdx="1" presStyleCnt="3" custScaleX="31368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B28CBEA9-F12F-4591-881D-437504B44EF0}" type="pres">
      <dgm:prSet presAssocID="{10548975-76AC-4FD4-8E93-C5942622CE31}" presName="Name13" presStyleLbl="parChTrans1D2" presStyleIdx="2" presStyleCnt="3"/>
      <dgm:spPr/>
      <dgm:t>
        <a:bodyPr/>
        <a:lstStyle/>
        <a:p>
          <a:endParaRPr lang="th-TH"/>
        </a:p>
      </dgm:t>
    </dgm:pt>
    <dgm:pt modelId="{7C06784A-0C6B-4AA3-9D27-F15AB9045F6D}" type="pres">
      <dgm:prSet presAssocID="{FA110AC4-524B-4D6F-B226-3A6962AC6110}" presName="childText" presStyleLbl="bgAcc1" presStyleIdx="2" presStyleCnt="3" custScaleX="31368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C4D9491E-6258-4F36-B9A7-8A9F016950AA}" type="presOf" srcId="{5B8707BB-4E64-4BEE-B233-E09DE548C53C}" destId="{78F8E7FF-35DD-448B-9307-E0664F3729D4}" srcOrd="0" destOrd="0" presId="urn:microsoft.com/office/officeart/2005/8/layout/hierarchy3"/>
    <dgm:cxn modelId="{E0825039-BF9E-4B57-9DDF-ABC7FE36A131}" type="presOf" srcId="{7FCB3103-8B37-4987-ABA6-F033D73241AB}" destId="{D8222899-776C-4F4D-95D8-5BFE5CDDD145}" srcOrd="1" destOrd="0" presId="urn:microsoft.com/office/officeart/2005/8/layout/hierarchy3"/>
    <dgm:cxn modelId="{73C43CAD-454B-4D27-B1A0-0C379713D2DF}" type="presOf" srcId="{10548975-76AC-4FD4-8E93-C5942622CE31}" destId="{B28CBEA9-F12F-4591-881D-437504B44EF0}" srcOrd="0" destOrd="0" presId="urn:microsoft.com/office/officeart/2005/8/layout/hierarchy3"/>
    <dgm:cxn modelId="{F6F39285-BD3E-4093-9487-3AC5831704B0}" srcId="{B7594AFC-59AD-48C3-BC6F-FFA5A5EF786B}" destId="{7FCB3103-8B37-4987-ABA6-F033D73241AB}" srcOrd="0" destOrd="0" parTransId="{9BC09017-71DE-46E0-A8B3-80F9E2E18F6F}" sibTransId="{022A0F97-575D-4A2C-A086-F49A2C04BFA5}"/>
    <dgm:cxn modelId="{A4196D3F-898D-424A-97BD-CC199B13A581}" srcId="{7FCB3103-8B37-4987-ABA6-F033D73241AB}" destId="{5B8707BB-4E64-4BEE-B233-E09DE548C53C}" srcOrd="0" destOrd="0" parTransId="{BDBB1968-5A0A-4AE6-B472-769362024962}" sibTransId="{E9D4AA70-06D0-41D5-B732-6C3BB954A64B}"/>
    <dgm:cxn modelId="{EBE502A0-FD15-4F47-A02F-353224213357}" type="presOf" srcId="{7FCB3103-8B37-4987-ABA6-F033D73241AB}" destId="{F2929307-19A3-4048-B61A-6ABC59C4CBEE}" srcOrd="0" destOrd="0" presId="urn:microsoft.com/office/officeart/2005/8/layout/hierarchy3"/>
    <dgm:cxn modelId="{984714AB-0863-4268-8C96-A073EC6A4798}" srcId="{7FCB3103-8B37-4987-ABA6-F033D73241AB}" destId="{FA110AC4-524B-4D6F-B226-3A6962AC6110}" srcOrd="2" destOrd="0" parTransId="{10548975-76AC-4FD4-8E93-C5942622CE31}" sibTransId="{DC35680E-3599-4DD4-87EC-C270BB02743B}"/>
    <dgm:cxn modelId="{799C37B0-3AE3-4FC6-8084-24C6D19CC002}" type="presOf" srcId="{904018D3-F708-43B4-8697-97D0149F6251}" destId="{E659FF9C-15E5-4DA8-8A4B-4FB2173DC83F}" srcOrd="0" destOrd="0" presId="urn:microsoft.com/office/officeart/2005/8/layout/hierarchy3"/>
    <dgm:cxn modelId="{30FD7310-E2CE-475A-8E59-F90B2475BFF9}" type="presOf" srcId="{BDBB1968-5A0A-4AE6-B472-769362024962}" destId="{6D5AA5EE-E7F4-4218-880A-3F95C03C3CBB}" srcOrd="0" destOrd="0" presId="urn:microsoft.com/office/officeart/2005/8/layout/hierarchy3"/>
    <dgm:cxn modelId="{C3FB7A12-A68E-4549-BD86-8FC875C07903}" type="presOf" srcId="{B7594AFC-59AD-48C3-BC6F-FFA5A5EF786B}" destId="{58CB4E9F-5D8D-4562-91E7-63BEABDFE469}" srcOrd="0" destOrd="0" presId="urn:microsoft.com/office/officeart/2005/8/layout/hierarchy3"/>
    <dgm:cxn modelId="{F44C0B49-DDFA-43FA-ABF7-D25FC33F0C1A}" type="presOf" srcId="{FA110AC4-524B-4D6F-B226-3A6962AC6110}" destId="{7C06784A-0C6B-4AA3-9D27-F15AB9045F6D}" srcOrd="0" destOrd="0" presId="urn:microsoft.com/office/officeart/2005/8/layout/hierarchy3"/>
    <dgm:cxn modelId="{D3E021FA-9511-44CD-9E13-433B1D81C548}" type="presOf" srcId="{8CFCB2F7-ED2D-4B4D-8C75-D468FE6E6C0F}" destId="{3A142E6D-CAEF-4928-8040-93650A6B928A}" srcOrd="0" destOrd="0" presId="urn:microsoft.com/office/officeart/2005/8/layout/hierarchy3"/>
    <dgm:cxn modelId="{961707DA-5B36-4A62-AF57-59258D2F9146}" srcId="{7FCB3103-8B37-4987-ABA6-F033D73241AB}" destId="{8CFCB2F7-ED2D-4B4D-8C75-D468FE6E6C0F}" srcOrd="1" destOrd="0" parTransId="{904018D3-F708-43B4-8697-97D0149F6251}" sibTransId="{871E980F-51DE-48E0-90A8-734F426E8CB1}"/>
    <dgm:cxn modelId="{4D0BE231-DD3B-483C-81C7-9268D615C9CC}" type="presParOf" srcId="{58CB4E9F-5D8D-4562-91E7-63BEABDFE469}" destId="{4C2FBE31-AF40-48AA-A73B-6AFBEB091F28}" srcOrd="0" destOrd="0" presId="urn:microsoft.com/office/officeart/2005/8/layout/hierarchy3"/>
    <dgm:cxn modelId="{ADDC3DDB-E60F-4AC1-9984-5624F8A8F4F5}" type="presParOf" srcId="{4C2FBE31-AF40-48AA-A73B-6AFBEB091F28}" destId="{D639E019-7780-42CE-BE74-4533BB2D3CA9}" srcOrd="0" destOrd="0" presId="urn:microsoft.com/office/officeart/2005/8/layout/hierarchy3"/>
    <dgm:cxn modelId="{A5D0BC46-A2C3-4DC5-845F-3E810EA35799}" type="presParOf" srcId="{D639E019-7780-42CE-BE74-4533BB2D3CA9}" destId="{F2929307-19A3-4048-B61A-6ABC59C4CBEE}" srcOrd="0" destOrd="0" presId="urn:microsoft.com/office/officeart/2005/8/layout/hierarchy3"/>
    <dgm:cxn modelId="{87E50B97-6F1B-4E00-B49F-270EE9257C2E}" type="presParOf" srcId="{D639E019-7780-42CE-BE74-4533BB2D3CA9}" destId="{D8222899-776C-4F4D-95D8-5BFE5CDDD145}" srcOrd="1" destOrd="0" presId="urn:microsoft.com/office/officeart/2005/8/layout/hierarchy3"/>
    <dgm:cxn modelId="{CEA3A510-2743-4632-A5A2-BD6E594BBA45}" type="presParOf" srcId="{4C2FBE31-AF40-48AA-A73B-6AFBEB091F28}" destId="{EBE53037-3ABC-46DB-AE2E-FB2CF43EF91F}" srcOrd="1" destOrd="0" presId="urn:microsoft.com/office/officeart/2005/8/layout/hierarchy3"/>
    <dgm:cxn modelId="{157B820A-D1F7-462D-9D36-49CE4E10E0AE}" type="presParOf" srcId="{EBE53037-3ABC-46DB-AE2E-FB2CF43EF91F}" destId="{6D5AA5EE-E7F4-4218-880A-3F95C03C3CBB}" srcOrd="0" destOrd="0" presId="urn:microsoft.com/office/officeart/2005/8/layout/hierarchy3"/>
    <dgm:cxn modelId="{22A08710-D9A4-4A05-BC89-B8A26E55B3DB}" type="presParOf" srcId="{EBE53037-3ABC-46DB-AE2E-FB2CF43EF91F}" destId="{78F8E7FF-35DD-448B-9307-E0664F3729D4}" srcOrd="1" destOrd="0" presId="urn:microsoft.com/office/officeart/2005/8/layout/hierarchy3"/>
    <dgm:cxn modelId="{FEB86121-FDA2-4189-80E1-BE33A5E9DAB2}" type="presParOf" srcId="{EBE53037-3ABC-46DB-AE2E-FB2CF43EF91F}" destId="{E659FF9C-15E5-4DA8-8A4B-4FB2173DC83F}" srcOrd="2" destOrd="0" presId="urn:microsoft.com/office/officeart/2005/8/layout/hierarchy3"/>
    <dgm:cxn modelId="{550C13C9-B09E-4363-99AF-FA3AABFCD11C}" type="presParOf" srcId="{EBE53037-3ABC-46DB-AE2E-FB2CF43EF91F}" destId="{3A142E6D-CAEF-4928-8040-93650A6B928A}" srcOrd="3" destOrd="0" presId="urn:microsoft.com/office/officeart/2005/8/layout/hierarchy3"/>
    <dgm:cxn modelId="{7476C6F5-4289-4A45-9F75-D5B8B7DAA902}" type="presParOf" srcId="{EBE53037-3ABC-46DB-AE2E-FB2CF43EF91F}" destId="{B28CBEA9-F12F-4591-881D-437504B44EF0}" srcOrd="4" destOrd="0" presId="urn:microsoft.com/office/officeart/2005/8/layout/hierarchy3"/>
    <dgm:cxn modelId="{5DBB100D-D213-4D3F-86BE-8BE1AE6E8E4A}" type="presParOf" srcId="{EBE53037-3ABC-46DB-AE2E-FB2CF43EF91F}" destId="{7C06784A-0C6B-4AA3-9D27-F15AB9045F6D}" srcOrd="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2B3BD236-1D33-4B37-85AF-68839EEA076C}" type="doc">
      <dgm:prSet loTypeId="urn:microsoft.com/office/officeart/2005/8/layout/hierarchy2" loCatId="hierarchy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th-TH"/>
        </a:p>
      </dgm:t>
    </dgm:pt>
    <dgm:pt modelId="{080B8BD4-E66D-4499-AB0C-9D8716C5A0D5}">
      <dgm:prSet phldrT="[Text]"/>
      <dgm:spPr/>
      <dgm:t>
        <a:bodyPr/>
        <a:lstStyle/>
        <a:p>
          <a:r>
            <a:rPr lang="en-US" dirty="0" smtClean="0"/>
            <a:t>Learning Objective</a:t>
          </a:r>
          <a:endParaRPr lang="th-TH" dirty="0"/>
        </a:p>
      </dgm:t>
    </dgm:pt>
    <dgm:pt modelId="{54307F4F-0B2C-4205-AB1D-1CAFCF3D8EFA}" type="parTrans" cxnId="{0D986258-AFF0-47FC-85E2-6E9E4A35E607}">
      <dgm:prSet/>
      <dgm:spPr/>
      <dgm:t>
        <a:bodyPr/>
        <a:lstStyle/>
        <a:p>
          <a:endParaRPr lang="th-TH"/>
        </a:p>
      </dgm:t>
    </dgm:pt>
    <dgm:pt modelId="{53B56FC5-85DF-4A0F-88CA-8E97D1C60510}" type="sibTrans" cxnId="{0D986258-AFF0-47FC-85E2-6E9E4A35E607}">
      <dgm:prSet/>
      <dgm:spPr/>
      <dgm:t>
        <a:bodyPr/>
        <a:lstStyle/>
        <a:p>
          <a:endParaRPr lang="th-TH"/>
        </a:p>
      </dgm:t>
    </dgm:pt>
    <dgm:pt modelId="{A04D2B7F-D3E7-4754-8D82-0CF4D3B9204A}">
      <dgm:prSet phldrT="[Text]"/>
      <dgm:spPr/>
      <dgm:t>
        <a:bodyPr/>
        <a:lstStyle/>
        <a:p>
          <a:r>
            <a:rPr lang="en-US" dirty="0" smtClean="0"/>
            <a:t>GLOs</a:t>
          </a:r>
          <a:endParaRPr lang="th-TH" dirty="0"/>
        </a:p>
      </dgm:t>
    </dgm:pt>
    <dgm:pt modelId="{7D0892E7-3335-4C60-98C2-D15CBA45925D}" type="parTrans" cxnId="{D3DFD33A-6B51-414E-9051-313D5B1959D8}">
      <dgm:prSet/>
      <dgm:spPr/>
      <dgm:t>
        <a:bodyPr/>
        <a:lstStyle/>
        <a:p>
          <a:endParaRPr lang="th-TH"/>
        </a:p>
      </dgm:t>
    </dgm:pt>
    <dgm:pt modelId="{C61CC75A-5851-4B02-BDF8-5EAFF4A77E5B}" type="sibTrans" cxnId="{D3DFD33A-6B51-414E-9051-313D5B1959D8}">
      <dgm:prSet/>
      <dgm:spPr/>
      <dgm:t>
        <a:bodyPr/>
        <a:lstStyle/>
        <a:p>
          <a:endParaRPr lang="th-TH"/>
        </a:p>
      </dgm:t>
    </dgm:pt>
    <dgm:pt modelId="{8FA9606F-0F14-4064-AFC9-A19606790838}">
      <dgm:prSet phldrT="[Text]"/>
      <dgm:spPr/>
      <dgm:t>
        <a:bodyPr/>
        <a:lstStyle/>
        <a:p>
          <a:r>
            <a:rPr lang="en-US" dirty="0" smtClean="0"/>
            <a:t>SLOs</a:t>
          </a:r>
          <a:endParaRPr lang="th-TH" dirty="0"/>
        </a:p>
      </dgm:t>
    </dgm:pt>
    <dgm:pt modelId="{5CE64CD4-8CBE-46C8-B6A9-F730099EED50}" type="parTrans" cxnId="{178FF7F4-BAED-4E1A-9E1E-8D8910AB7290}">
      <dgm:prSet/>
      <dgm:spPr/>
      <dgm:t>
        <a:bodyPr/>
        <a:lstStyle/>
        <a:p>
          <a:endParaRPr lang="th-TH"/>
        </a:p>
      </dgm:t>
    </dgm:pt>
    <dgm:pt modelId="{D63DF98A-38B8-4915-83A9-F2D3D9C6AB0D}" type="sibTrans" cxnId="{178FF7F4-BAED-4E1A-9E1E-8D8910AB7290}">
      <dgm:prSet/>
      <dgm:spPr/>
      <dgm:t>
        <a:bodyPr/>
        <a:lstStyle/>
        <a:p>
          <a:endParaRPr lang="th-TH"/>
        </a:p>
      </dgm:t>
    </dgm:pt>
    <dgm:pt modelId="{F9E30F8B-0DD0-4A58-A3F3-59B16B7E85F8}">
      <dgm:prSet phldrT="[Text]"/>
      <dgm:spPr/>
      <dgm:t>
        <a:bodyPr/>
        <a:lstStyle/>
        <a:p>
          <a:r>
            <a:rPr lang="en-US" dirty="0" smtClean="0"/>
            <a:t>SLOs</a:t>
          </a:r>
          <a:endParaRPr lang="th-TH" dirty="0"/>
        </a:p>
      </dgm:t>
    </dgm:pt>
    <dgm:pt modelId="{76ACCC5B-A795-4083-8354-3A61E4D70EF4}" type="parTrans" cxnId="{2C26CB86-D224-43B3-B6F3-A31CA7382734}">
      <dgm:prSet/>
      <dgm:spPr/>
      <dgm:t>
        <a:bodyPr/>
        <a:lstStyle/>
        <a:p>
          <a:endParaRPr lang="th-TH"/>
        </a:p>
      </dgm:t>
    </dgm:pt>
    <dgm:pt modelId="{F5AA0545-1920-4A7D-BF30-73A3CADF3A2C}" type="sibTrans" cxnId="{2C26CB86-D224-43B3-B6F3-A31CA7382734}">
      <dgm:prSet/>
      <dgm:spPr/>
      <dgm:t>
        <a:bodyPr/>
        <a:lstStyle/>
        <a:p>
          <a:endParaRPr lang="th-TH"/>
        </a:p>
      </dgm:t>
    </dgm:pt>
    <dgm:pt modelId="{DFF5A0B6-4783-4F2E-B757-A8D201C98BED}">
      <dgm:prSet phldrT="[Text]"/>
      <dgm:spPr/>
      <dgm:t>
        <a:bodyPr/>
        <a:lstStyle/>
        <a:p>
          <a:r>
            <a:rPr lang="en-US" dirty="0" smtClean="0"/>
            <a:t>GLOs</a:t>
          </a:r>
          <a:endParaRPr lang="th-TH" dirty="0"/>
        </a:p>
      </dgm:t>
    </dgm:pt>
    <dgm:pt modelId="{B810B1FD-DD3A-40A7-91B9-D526605C2BC7}" type="parTrans" cxnId="{B39B42B3-3793-4E2B-9CD3-FF72AE098942}">
      <dgm:prSet/>
      <dgm:spPr/>
      <dgm:t>
        <a:bodyPr/>
        <a:lstStyle/>
        <a:p>
          <a:endParaRPr lang="th-TH"/>
        </a:p>
      </dgm:t>
    </dgm:pt>
    <dgm:pt modelId="{E82F0CEA-ECE6-4A64-BBC1-ACCF2C6BDF96}" type="sibTrans" cxnId="{B39B42B3-3793-4E2B-9CD3-FF72AE098942}">
      <dgm:prSet/>
      <dgm:spPr/>
      <dgm:t>
        <a:bodyPr/>
        <a:lstStyle/>
        <a:p>
          <a:endParaRPr lang="th-TH"/>
        </a:p>
      </dgm:t>
    </dgm:pt>
    <dgm:pt modelId="{894E3F92-669C-43D2-8C65-29C2AB15CA6E}">
      <dgm:prSet phldrT="[Text]"/>
      <dgm:spPr/>
      <dgm:t>
        <a:bodyPr/>
        <a:lstStyle/>
        <a:p>
          <a:r>
            <a:rPr lang="en-US" dirty="0" smtClean="0"/>
            <a:t>SLOs</a:t>
          </a:r>
          <a:endParaRPr lang="th-TH" dirty="0"/>
        </a:p>
      </dgm:t>
    </dgm:pt>
    <dgm:pt modelId="{35EEDCEE-FFA2-4654-B9EB-84C14703FD7B}" type="parTrans" cxnId="{2901F2F8-C3BE-4F9F-BE05-64C100B347A3}">
      <dgm:prSet/>
      <dgm:spPr/>
      <dgm:t>
        <a:bodyPr/>
        <a:lstStyle/>
        <a:p>
          <a:endParaRPr lang="th-TH"/>
        </a:p>
      </dgm:t>
    </dgm:pt>
    <dgm:pt modelId="{2D020963-08A4-4399-875B-B8F68857C36D}" type="sibTrans" cxnId="{2901F2F8-C3BE-4F9F-BE05-64C100B347A3}">
      <dgm:prSet/>
      <dgm:spPr/>
      <dgm:t>
        <a:bodyPr/>
        <a:lstStyle/>
        <a:p>
          <a:endParaRPr lang="th-TH"/>
        </a:p>
      </dgm:t>
    </dgm:pt>
    <dgm:pt modelId="{6EB0577E-83B1-4D11-9122-0903A2C13BBB}">
      <dgm:prSet phldrT="[Text]"/>
      <dgm:spPr/>
      <dgm:t>
        <a:bodyPr/>
        <a:lstStyle/>
        <a:p>
          <a:r>
            <a:rPr lang="en-US" dirty="0" smtClean="0"/>
            <a:t>SLOs</a:t>
          </a:r>
          <a:endParaRPr lang="th-TH" dirty="0"/>
        </a:p>
      </dgm:t>
    </dgm:pt>
    <dgm:pt modelId="{CC11FDA0-90C0-48B7-91AB-661A1D989DA4}" type="parTrans" cxnId="{1EDD2E20-CC61-4169-AE24-248F4EADECAB}">
      <dgm:prSet/>
      <dgm:spPr/>
      <dgm:t>
        <a:bodyPr/>
        <a:lstStyle/>
        <a:p>
          <a:endParaRPr lang="th-TH"/>
        </a:p>
      </dgm:t>
    </dgm:pt>
    <dgm:pt modelId="{A853471B-ACC9-42B8-9261-C4D59361B0D2}" type="sibTrans" cxnId="{1EDD2E20-CC61-4169-AE24-248F4EADECAB}">
      <dgm:prSet/>
      <dgm:spPr/>
      <dgm:t>
        <a:bodyPr/>
        <a:lstStyle/>
        <a:p>
          <a:endParaRPr lang="th-TH"/>
        </a:p>
      </dgm:t>
    </dgm:pt>
    <dgm:pt modelId="{FEBAD38A-A6FF-4A4D-95CF-5F102E21CBB6}" type="pres">
      <dgm:prSet presAssocID="{2B3BD236-1D33-4B37-85AF-68839EEA076C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7AA35888-5266-4E37-9AD2-793DDD5BECD0}" type="pres">
      <dgm:prSet presAssocID="{080B8BD4-E66D-4499-AB0C-9D8716C5A0D5}" presName="root1" presStyleCnt="0"/>
      <dgm:spPr/>
    </dgm:pt>
    <dgm:pt modelId="{09F99B91-BA99-4B85-863C-576D3B6D9686}" type="pres">
      <dgm:prSet presAssocID="{080B8BD4-E66D-4499-AB0C-9D8716C5A0D5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CD91DC4E-7082-450A-B1E9-3664F533BAD7}" type="pres">
      <dgm:prSet presAssocID="{080B8BD4-E66D-4499-AB0C-9D8716C5A0D5}" presName="level2hierChild" presStyleCnt="0"/>
      <dgm:spPr/>
    </dgm:pt>
    <dgm:pt modelId="{DEE2ED8B-5B3E-40B6-9870-023824245E43}" type="pres">
      <dgm:prSet presAssocID="{7D0892E7-3335-4C60-98C2-D15CBA45925D}" presName="conn2-1" presStyleLbl="parChTrans1D2" presStyleIdx="0" presStyleCnt="2"/>
      <dgm:spPr/>
      <dgm:t>
        <a:bodyPr/>
        <a:lstStyle/>
        <a:p>
          <a:endParaRPr lang="th-TH"/>
        </a:p>
      </dgm:t>
    </dgm:pt>
    <dgm:pt modelId="{E744C617-7B36-40B1-B939-0AA7BFFE773A}" type="pres">
      <dgm:prSet presAssocID="{7D0892E7-3335-4C60-98C2-D15CBA45925D}" presName="connTx" presStyleLbl="parChTrans1D2" presStyleIdx="0" presStyleCnt="2"/>
      <dgm:spPr/>
      <dgm:t>
        <a:bodyPr/>
        <a:lstStyle/>
        <a:p>
          <a:endParaRPr lang="th-TH"/>
        </a:p>
      </dgm:t>
    </dgm:pt>
    <dgm:pt modelId="{BE5BF554-4EE4-4E01-8763-423BE93A73C8}" type="pres">
      <dgm:prSet presAssocID="{A04D2B7F-D3E7-4754-8D82-0CF4D3B9204A}" presName="root2" presStyleCnt="0"/>
      <dgm:spPr/>
    </dgm:pt>
    <dgm:pt modelId="{F3E7B294-C53E-480E-83BF-23BEFE5DC2DF}" type="pres">
      <dgm:prSet presAssocID="{A04D2B7F-D3E7-4754-8D82-0CF4D3B9204A}" presName="LevelTwoTextNode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C89ACAB0-1E52-48DB-BB44-1512821309CC}" type="pres">
      <dgm:prSet presAssocID="{A04D2B7F-D3E7-4754-8D82-0CF4D3B9204A}" presName="level3hierChild" presStyleCnt="0"/>
      <dgm:spPr/>
    </dgm:pt>
    <dgm:pt modelId="{5E52730F-A867-44F6-AF7A-CD6E3576FFAF}" type="pres">
      <dgm:prSet presAssocID="{5CE64CD4-8CBE-46C8-B6A9-F730099EED50}" presName="conn2-1" presStyleLbl="parChTrans1D3" presStyleIdx="0" presStyleCnt="4"/>
      <dgm:spPr/>
      <dgm:t>
        <a:bodyPr/>
        <a:lstStyle/>
        <a:p>
          <a:endParaRPr lang="th-TH"/>
        </a:p>
      </dgm:t>
    </dgm:pt>
    <dgm:pt modelId="{CC6B6349-B007-404E-8F85-7FFB3819C57D}" type="pres">
      <dgm:prSet presAssocID="{5CE64CD4-8CBE-46C8-B6A9-F730099EED50}" presName="connTx" presStyleLbl="parChTrans1D3" presStyleIdx="0" presStyleCnt="4"/>
      <dgm:spPr/>
      <dgm:t>
        <a:bodyPr/>
        <a:lstStyle/>
        <a:p>
          <a:endParaRPr lang="th-TH"/>
        </a:p>
      </dgm:t>
    </dgm:pt>
    <dgm:pt modelId="{C67001FB-9486-4BB7-8319-C7615932BF9A}" type="pres">
      <dgm:prSet presAssocID="{8FA9606F-0F14-4064-AFC9-A19606790838}" presName="root2" presStyleCnt="0"/>
      <dgm:spPr/>
    </dgm:pt>
    <dgm:pt modelId="{016FFB24-0579-4770-93C4-FC906B2A1FB3}" type="pres">
      <dgm:prSet presAssocID="{8FA9606F-0F14-4064-AFC9-A19606790838}" presName="LevelTwoTextNode" presStyleLbl="node3" presStyleIdx="0" presStyleCnt="4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0E72BB8F-1EF6-49CF-9DCE-441D671B39EB}" type="pres">
      <dgm:prSet presAssocID="{8FA9606F-0F14-4064-AFC9-A19606790838}" presName="level3hierChild" presStyleCnt="0"/>
      <dgm:spPr/>
    </dgm:pt>
    <dgm:pt modelId="{1AB2F92D-76EF-4FCD-A318-801CD1A0A5CA}" type="pres">
      <dgm:prSet presAssocID="{76ACCC5B-A795-4083-8354-3A61E4D70EF4}" presName="conn2-1" presStyleLbl="parChTrans1D3" presStyleIdx="1" presStyleCnt="4"/>
      <dgm:spPr/>
      <dgm:t>
        <a:bodyPr/>
        <a:lstStyle/>
        <a:p>
          <a:endParaRPr lang="th-TH"/>
        </a:p>
      </dgm:t>
    </dgm:pt>
    <dgm:pt modelId="{BA480193-C808-469E-A368-5BDA3DE34269}" type="pres">
      <dgm:prSet presAssocID="{76ACCC5B-A795-4083-8354-3A61E4D70EF4}" presName="connTx" presStyleLbl="parChTrans1D3" presStyleIdx="1" presStyleCnt="4"/>
      <dgm:spPr/>
      <dgm:t>
        <a:bodyPr/>
        <a:lstStyle/>
        <a:p>
          <a:endParaRPr lang="th-TH"/>
        </a:p>
      </dgm:t>
    </dgm:pt>
    <dgm:pt modelId="{9C9E97F7-2829-447E-ACA5-2B8B421395ED}" type="pres">
      <dgm:prSet presAssocID="{F9E30F8B-0DD0-4A58-A3F3-59B16B7E85F8}" presName="root2" presStyleCnt="0"/>
      <dgm:spPr/>
    </dgm:pt>
    <dgm:pt modelId="{A39F8C78-81E1-4615-AAB7-C7B51D0E3DF3}" type="pres">
      <dgm:prSet presAssocID="{F9E30F8B-0DD0-4A58-A3F3-59B16B7E85F8}" presName="LevelTwoTextNode" presStyleLbl="node3" presStyleIdx="1" presStyleCnt="4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4F893DB0-5343-4E93-8658-AA38FC994F90}" type="pres">
      <dgm:prSet presAssocID="{F9E30F8B-0DD0-4A58-A3F3-59B16B7E85F8}" presName="level3hierChild" presStyleCnt="0"/>
      <dgm:spPr/>
    </dgm:pt>
    <dgm:pt modelId="{39A229E7-04E8-40CD-979D-21A764EED9A1}" type="pres">
      <dgm:prSet presAssocID="{B810B1FD-DD3A-40A7-91B9-D526605C2BC7}" presName="conn2-1" presStyleLbl="parChTrans1D2" presStyleIdx="1" presStyleCnt="2"/>
      <dgm:spPr/>
      <dgm:t>
        <a:bodyPr/>
        <a:lstStyle/>
        <a:p>
          <a:endParaRPr lang="th-TH"/>
        </a:p>
      </dgm:t>
    </dgm:pt>
    <dgm:pt modelId="{0298052F-BFD8-4CF1-8481-81E4869D32CA}" type="pres">
      <dgm:prSet presAssocID="{B810B1FD-DD3A-40A7-91B9-D526605C2BC7}" presName="connTx" presStyleLbl="parChTrans1D2" presStyleIdx="1" presStyleCnt="2"/>
      <dgm:spPr/>
      <dgm:t>
        <a:bodyPr/>
        <a:lstStyle/>
        <a:p>
          <a:endParaRPr lang="th-TH"/>
        </a:p>
      </dgm:t>
    </dgm:pt>
    <dgm:pt modelId="{B3F1D102-2537-4F5D-9FF2-66EB5768A176}" type="pres">
      <dgm:prSet presAssocID="{DFF5A0B6-4783-4F2E-B757-A8D201C98BED}" presName="root2" presStyleCnt="0"/>
      <dgm:spPr/>
    </dgm:pt>
    <dgm:pt modelId="{C6B262D3-D944-4FD3-8514-D4EE9B0FC717}" type="pres">
      <dgm:prSet presAssocID="{DFF5A0B6-4783-4F2E-B757-A8D201C98BED}" presName="LevelTwoTextNode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6002880E-351D-46BE-9A59-507EE96FE26B}" type="pres">
      <dgm:prSet presAssocID="{DFF5A0B6-4783-4F2E-B757-A8D201C98BED}" presName="level3hierChild" presStyleCnt="0"/>
      <dgm:spPr/>
    </dgm:pt>
    <dgm:pt modelId="{155FCFA0-98FB-425A-85B6-082C27556197}" type="pres">
      <dgm:prSet presAssocID="{35EEDCEE-FFA2-4654-B9EB-84C14703FD7B}" presName="conn2-1" presStyleLbl="parChTrans1D3" presStyleIdx="2" presStyleCnt="4"/>
      <dgm:spPr/>
      <dgm:t>
        <a:bodyPr/>
        <a:lstStyle/>
        <a:p>
          <a:endParaRPr lang="th-TH"/>
        </a:p>
      </dgm:t>
    </dgm:pt>
    <dgm:pt modelId="{C1D40B14-F728-4FC4-BA8A-61407BA32921}" type="pres">
      <dgm:prSet presAssocID="{35EEDCEE-FFA2-4654-B9EB-84C14703FD7B}" presName="connTx" presStyleLbl="parChTrans1D3" presStyleIdx="2" presStyleCnt="4"/>
      <dgm:spPr/>
      <dgm:t>
        <a:bodyPr/>
        <a:lstStyle/>
        <a:p>
          <a:endParaRPr lang="th-TH"/>
        </a:p>
      </dgm:t>
    </dgm:pt>
    <dgm:pt modelId="{6AF63C33-D16C-44E2-8FB9-1E60B6A6769F}" type="pres">
      <dgm:prSet presAssocID="{894E3F92-669C-43D2-8C65-29C2AB15CA6E}" presName="root2" presStyleCnt="0"/>
      <dgm:spPr/>
    </dgm:pt>
    <dgm:pt modelId="{2175CF2F-72E5-4673-B865-690D14642CCA}" type="pres">
      <dgm:prSet presAssocID="{894E3F92-669C-43D2-8C65-29C2AB15CA6E}" presName="LevelTwoTextNode" presStyleLbl="node3" presStyleIdx="2" presStyleCnt="4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7D21ABFE-67DB-4A77-AD47-A8AB34859955}" type="pres">
      <dgm:prSet presAssocID="{894E3F92-669C-43D2-8C65-29C2AB15CA6E}" presName="level3hierChild" presStyleCnt="0"/>
      <dgm:spPr/>
    </dgm:pt>
    <dgm:pt modelId="{97427EAC-AECD-497B-9EF1-1F9E24C9F832}" type="pres">
      <dgm:prSet presAssocID="{CC11FDA0-90C0-48B7-91AB-661A1D989DA4}" presName="conn2-1" presStyleLbl="parChTrans1D3" presStyleIdx="3" presStyleCnt="4"/>
      <dgm:spPr/>
      <dgm:t>
        <a:bodyPr/>
        <a:lstStyle/>
        <a:p>
          <a:endParaRPr lang="th-TH"/>
        </a:p>
      </dgm:t>
    </dgm:pt>
    <dgm:pt modelId="{563B159A-3CA5-42CA-9DBA-0BE942A39661}" type="pres">
      <dgm:prSet presAssocID="{CC11FDA0-90C0-48B7-91AB-661A1D989DA4}" presName="connTx" presStyleLbl="parChTrans1D3" presStyleIdx="3" presStyleCnt="4"/>
      <dgm:spPr/>
      <dgm:t>
        <a:bodyPr/>
        <a:lstStyle/>
        <a:p>
          <a:endParaRPr lang="th-TH"/>
        </a:p>
      </dgm:t>
    </dgm:pt>
    <dgm:pt modelId="{003948B6-2D2F-49EE-8072-88624BDCC277}" type="pres">
      <dgm:prSet presAssocID="{6EB0577E-83B1-4D11-9122-0903A2C13BBB}" presName="root2" presStyleCnt="0"/>
      <dgm:spPr/>
    </dgm:pt>
    <dgm:pt modelId="{CAB60365-30F6-46CF-98FB-6E2911377111}" type="pres">
      <dgm:prSet presAssocID="{6EB0577E-83B1-4D11-9122-0903A2C13BBB}" presName="LevelTwoTextNode" presStyleLbl="node3" presStyleIdx="3" presStyleCnt="4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781309D6-4871-45CD-A4F1-39CD4F8A5694}" type="pres">
      <dgm:prSet presAssocID="{6EB0577E-83B1-4D11-9122-0903A2C13BBB}" presName="level3hierChild" presStyleCnt="0"/>
      <dgm:spPr/>
    </dgm:pt>
  </dgm:ptLst>
  <dgm:cxnLst>
    <dgm:cxn modelId="{54263035-5BB5-4B3E-B7B6-74CB675302CE}" type="presOf" srcId="{CC11FDA0-90C0-48B7-91AB-661A1D989DA4}" destId="{97427EAC-AECD-497B-9EF1-1F9E24C9F832}" srcOrd="0" destOrd="0" presId="urn:microsoft.com/office/officeart/2005/8/layout/hierarchy2"/>
    <dgm:cxn modelId="{4714D3F3-DF0D-474E-B6CB-7824CE9771FE}" type="presOf" srcId="{B810B1FD-DD3A-40A7-91B9-D526605C2BC7}" destId="{39A229E7-04E8-40CD-979D-21A764EED9A1}" srcOrd="0" destOrd="0" presId="urn:microsoft.com/office/officeart/2005/8/layout/hierarchy2"/>
    <dgm:cxn modelId="{3212523D-8127-4BD4-ABD0-3D501FA868BC}" type="presOf" srcId="{7D0892E7-3335-4C60-98C2-D15CBA45925D}" destId="{E744C617-7B36-40B1-B939-0AA7BFFE773A}" srcOrd="1" destOrd="0" presId="urn:microsoft.com/office/officeart/2005/8/layout/hierarchy2"/>
    <dgm:cxn modelId="{1EDD2E20-CC61-4169-AE24-248F4EADECAB}" srcId="{DFF5A0B6-4783-4F2E-B757-A8D201C98BED}" destId="{6EB0577E-83B1-4D11-9122-0903A2C13BBB}" srcOrd="1" destOrd="0" parTransId="{CC11FDA0-90C0-48B7-91AB-661A1D989DA4}" sibTransId="{A853471B-ACC9-42B8-9261-C4D59361B0D2}"/>
    <dgm:cxn modelId="{8BEAE89D-5A23-4BC9-B526-227E481C40A6}" type="presOf" srcId="{5CE64CD4-8CBE-46C8-B6A9-F730099EED50}" destId="{CC6B6349-B007-404E-8F85-7FFB3819C57D}" srcOrd="1" destOrd="0" presId="urn:microsoft.com/office/officeart/2005/8/layout/hierarchy2"/>
    <dgm:cxn modelId="{02803C39-5AAC-4383-B341-815E4796771D}" type="presOf" srcId="{F9E30F8B-0DD0-4A58-A3F3-59B16B7E85F8}" destId="{A39F8C78-81E1-4615-AAB7-C7B51D0E3DF3}" srcOrd="0" destOrd="0" presId="urn:microsoft.com/office/officeart/2005/8/layout/hierarchy2"/>
    <dgm:cxn modelId="{D13BBFEA-5672-4416-A7FC-94DD38C19FDA}" type="presOf" srcId="{35EEDCEE-FFA2-4654-B9EB-84C14703FD7B}" destId="{155FCFA0-98FB-425A-85B6-082C27556197}" srcOrd="0" destOrd="0" presId="urn:microsoft.com/office/officeart/2005/8/layout/hierarchy2"/>
    <dgm:cxn modelId="{B39B42B3-3793-4E2B-9CD3-FF72AE098942}" srcId="{080B8BD4-E66D-4499-AB0C-9D8716C5A0D5}" destId="{DFF5A0B6-4783-4F2E-B757-A8D201C98BED}" srcOrd="1" destOrd="0" parTransId="{B810B1FD-DD3A-40A7-91B9-D526605C2BC7}" sibTransId="{E82F0CEA-ECE6-4A64-BBC1-ACCF2C6BDF96}"/>
    <dgm:cxn modelId="{19F75E6C-3E19-4DC7-A6C3-ABBB5A3B2133}" type="presOf" srcId="{6EB0577E-83B1-4D11-9122-0903A2C13BBB}" destId="{CAB60365-30F6-46CF-98FB-6E2911377111}" srcOrd="0" destOrd="0" presId="urn:microsoft.com/office/officeart/2005/8/layout/hierarchy2"/>
    <dgm:cxn modelId="{2C26CB86-D224-43B3-B6F3-A31CA7382734}" srcId="{A04D2B7F-D3E7-4754-8D82-0CF4D3B9204A}" destId="{F9E30F8B-0DD0-4A58-A3F3-59B16B7E85F8}" srcOrd="1" destOrd="0" parTransId="{76ACCC5B-A795-4083-8354-3A61E4D70EF4}" sibTransId="{F5AA0545-1920-4A7D-BF30-73A3CADF3A2C}"/>
    <dgm:cxn modelId="{890B9536-E9C5-486B-8CA1-729B2BAFDDE9}" type="presOf" srcId="{35EEDCEE-FFA2-4654-B9EB-84C14703FD7B}" destId="{C1D40B14-F728-4FC4-BA8A-61407BA32921}" srcOrd="1" destOrd="0" presId="urn:microsoft.com/office/officeart/2005/8/layout/hierarchy2"/>
    <dgm:cxn modelId="{D3DFD33A-6B51-414E-9051-313D5B1959D8}" srcId="{080B8BD4-E66D-4499-AB0C-9D8716C5A0D5}" destId="{A04D2B7F-D3E7-4754-8D82-0CF4D3B9204A}" srcOrd="0" destOrd="0" parTransId="{7D0892E7-3335-4C60-98C2-D15CBA45925D}" sibTransId="{C61CC75A-5851-4B02-BDF8-5EAFF4A77E5B}"/>
    <dgm:cxn modelId="{6C6AFE8C-C32D-4AD0-99F8-81D80B6D133A}" type="presOf" srcId="{76ACCC5B-A795-4083-8354-3A61E4D70EF4}" destId="{1AB2F92D-76EF-4FCD-A318-801CD1A0A5CA}" srcOrd="0" destOrd="0" presId="urn:microsoft.com/office/officeart/2005/8/layout/hierarchy2"/>
    <dgm:cxn modelId="{0A0CDE63-9952-4BF3-8080-D6008DA266A7}" type="presOf" srcId="{5CE64CD4-8CBE-46C8-B6A9-F730099EED50}" destId="{5E52730F-A867-44F6-AF7A-CD6E3576FFAF}" srcOrd="0" destOrd="0" presId="urn:microsoft.com/office/officeart/2005/8/layout/hierarchy2"/>
    <dgm:cxn modelId="{DDD3E51B-4C04-4B49-9846-9449A356890D}" type="presOf" srcId="{B810B1FD-DD3A-40A7-91B9-D526605C2BC7}" destId="{0298052F-BFD8-4CF1-8481-81E4869D32CA}" srcOrd="1" destOrd="0" presId="urn:microsoft.com/office/officeart/2005/8/layout/hierarchy2"/>
    <dgm:cxn modelId="{0178C0F0-54C1-4ECC-B9D0-45B86C33EEAD}" type="presOf" srcId="{2B3BD236-1D33-4B37-85AF-68839EEA076C}" destId="{FEBAD38A-A6FF-4A4D-95CF-5F102E21CBB6}" srcOrd="0" destOrd="0" presId="urn:microsoft.com/office/officeart/2005/8/layout/hierarchy2"/>
    <dgm:cxn modelId="{2901F2F8-C3BE-4F9F-BE05-64C100B347A3}" srcId="{DFF5A0B6-4783-4F2E-B757-A8D201C98BED}" destId="{894E3F92-669C-43D2-8C65-29C2AB15CA6E}" srcOrd="0" destOrd="0" parTransId="{35EEDCEE-FFA2-4654-B9EB-84C14703FD7B}" sibTransId="{2D020963-08A4-4399-875B-B8F68857C36D}"/>
    <dgm:cxn modelId="{0D986258-AFF0-47FC-85E2-6E9E4A35E607}" srcId="{2B3BD236-1D33-4B37-85AF-68839EEA076C}" destId="{080B8BD4-E66D-4499-AB0C-9D8716C5A0D5}" srcOrd="0" destOrd="0" parTransId="{54307F4F-0B2C-4205-AB1D-1CAFCF3D8EFA}" sibTransId="{53B56FC5-85DF-4A0F-88CA-8E97D1C60510}"/>
    <dgm:cxn modelId="{0D7BE3A6-CBA0-4E85-9285-C0F615EBCAE3}" type="presOf" srcId="{7D0892E7-3335-4C60-98C2-D15CBA45925D}" destId="{DEE2ED8B-5B3E-40B6-9870-023824245E43}" srcOrd="0" destOrd="0" presId="urn:microsoft.com/office/officeart/2005/8/layout/hierarchy2"/>
    <dgm:cxn modelId="{C4F5DDA6-7E11-48CB-A638-11BCF729D46B}" type="presOf" srcId="{CC11FDA0-90C0-48B7-91AB-661A1D989DA4}" destId="{563B159A-3CA5-42CA-9DBA-0BE942A39661}" srcOrd="1" destOrd="0" presId="urn:microsoft.com/office/officeart/2005/8/layout/hierarchy2"/>
    <dgm:cxn modelId="{B9EC3456-6889-4213-9277-72DAA67E3BAA}" type="presOf" srcId="{894E3F92-669C-43D2-8C65-29C2AB15CA6E}" destId="{2175CF2F-72E5-4673-B865-690D14642CCA}" srcOrd="0" destOrd="0" presId="urn:microsoft.com/office/officeart/2005/8/layout/hierarchy2"/>
    <dgm:cxn modelId="{0FF68CF0-DE50-4D1A-9160-A5E44272534C}" type="presOf" srcId="{080B8BD4-E66D-4499-AB0C-9D8716C5A0D5}" destId="{09F99B91-BA99-4B85-863C-576D3B6D9686}" srcOrd="0" destOrd="0" presId="urn:microsoft.com/office/officeart/2005/8/layout/hierarchy2"/>
    <dgm:cxn modelId="{178FF7F4-BAED-4E1A-9E1E-8D8910AB7290}" srcId="{A04D2B7F-D3E7-4754-8D82-0CF4D3B9204A}" destId="{8FA9606F-0F14-4064-AFC9-A19606790838}" srcOrd="0" destOrd="0" parTransId="{5CE64CD4-8CBE-46C8-B6A9-F730099EED50}" sibTransId="{D63DF98A-38B8-4915-83A9-F2D3D9C6AB0D}"/>
    <dgm:cxn modelId="{B29C5E43-9F38-41C8-A1BA-B00934E16FDC}" type="presOf" srcId="{8FA9606F-0F14-4064-AFC9-A19606790838}" destId="{016FFB24-0579-4770-93C4-FC906B2A1FB3}" srcOrd="0" destOrd="0" presId="urn:microsoft.com/office/officeart/2005/8/layout/hierarchy2"/>
    <dgm:cxn modelId="{99FC3552-E0AA-4A0F-BBB8-13DF61D16442}" type="presOf" srcId="{DFF5A0B6-4783-4F2E-B757-A8D201C98BED}" destId="{C6B262D3-D944-4FD3-8514-D4EE9B0FC717}" srcOrd="0" destOrd="0" presId="urn:microsoft.com/office/officeart/2005/8/layout/hierarchy2"/>
    <dgm:cxn modelId="{ED4AAC8F-E8CD-4305-9F26-8D1E7BCEAEC6}" type="presOf" srcId="{76ACCC5B-A795-4083-8354-3A61E4D70EF4}" destId="{BA480193-C808-469E-A368-5BDA3DE34269}" srcOrd="1" destOrd="0" presId="urn:microsoft.com/office/officeart/2005/8/layout/hierarchy2"/>
    <dgm:cxn modelId="{BF549F4C-7354-492E-977E-FBF8841D0011}" type="presOf" srcId="{A04D2B7F-D3E7-4754-8D82-0CF4D3B9204A}" destId="{F3E7B294-C53E-480E-83BF-23BEFE5DC2DF}" srcOrd="0" destOrd="0" presId="urn:microsoft.com/office/officeart/2005/8/layout/hierarchy2"/>
    <dgm:cxn modelId="{785B6C63-DD5F-4F97-B528-50C08714A084}" type="presParOf" srcId="{FEBAD38A-A6FF-4A4D-95CF-5F102E21CBB6}" destId="{7AA35888-5266-4E37-9AD2-793DDD5BECD0}" srcOrd="0" destOrd="0" presId="urn:microsoft.com/office/officeart/2005/8/layout/hierarchy2"/>
    <dgm:cxn modelId="{4F65247E-6A09-4B38-A914-454429E53A94}" type="presParOf" srcId="{7AA35888-5266-4E37-9AD2-793DDD5BECD0}" destId="{09F99B91-BA99-4B85-863C-576D3B6D9686}" srcOrd="0" destOrd="0" presId="urn:microsoft.com/office/officeart/2005/8/layout/hierarchy2"/>
    <dgm:cxn modelId="{53518D6C-42FE-4598-922C-3A35FFACFA47}" type="presParOf" srcId="{7AA35888-5266-4E37-9AD2-793DDD5BECD0}" destId="{CD91DC4E-7082-450A-B1E9-3664F533BAD7}" srcOrd="1" destOrd="0" presId="urn:microsoft.com/office/officeart/2005/8/layout/hierarchy2"/>
    <dgm:cxn modelId="{FE7831E2-D0B6-4428-9C8B-F0D9FD6F69A8}" type="presParOf" srcId="{CD91DC4E-7082-450A-B1E9-3664F533BAD7}" destId="{DEE2ED8B-5B3E-40B6-9870-023824245E43}" srcOrd="0" destOrd="0" presId="urn:microsoft.com/office/officeart/2005/8/layout/hierarchy2"/>
    <dgm:cxn modelId="{FEC02537-E7E3-4AE0-93A5-CF54B965E38A}" type="presParOf" srcId="{DEE2ED8B-5B3E-40B6-9870-023824245E43}" destId="{E744C617-7B36-40B1-B939-0AA7BFFE773A}" srcOrd="0" destOrd="0" presId="urn:microsoft.com/office/officeart/2005/8/layout/hierarchy2"/>
    <dgm:cxn modelId="{FF2BA9EC-2B73-475C-AAE3-E2D7A29F108D}" type="presParOf" srcId="{CD91DC4E-7082-450A-B1E9-3664F533BAD7}" destId="{BE5BF554-4EE4-4E01-8763-423BE93A73C8}" srcOrd="1" destOrd="0" presId="urn:microsoft.com/office/officeart/2005/8/layout/hierarchy2"/>
    <dgm:cxn modelId="{57EE0E63-41EA-470D-A2CA-F4D3F632DD5F}" type="presParOf" srcId="{BE5BF554-4EE4-4E01-8763-423BE93A73C8}" destId="{F3E7B294-C53E-480E-83BF-23BEFE5DC2DF}" srcOrd="0" destOrd="0" presId="urn:microsoft.com/office/officeart/2005/8/layout/hierarchy2"/>
    <dgm:cxn modelId="{6B145568-BFD1-46EC-BA98-5462DF66B3E0}" type="presParOf" srcId="{BE5BF554-4EE4-4E01-8763-423BE93A73C8}" destId="{C89ACAB0-1E52-48DB-BB44-1512821309CC}" srcOrd="1" destOrd="0" presId="urn:microsoft.com/office/officeart/2005/8/layout/hierarchy2"/>
    <dgm:cxn modelId="{83BE6C81-88DD-45CF-9FD0-8517CA4F2FA9}" type="presParOf" srcId="{C89ACAB0-1E52-48DB-BB44-1512821309CC}" destId="{5E52730F-A867-44F6-AF7A-CD6E3576FFAF}" srcOrd="0" destOrd="0" presId="urn:microsoft.com/office/officeart/2005/8/layout/hierarchy2"/>
    <dgm:cxn modelId="{72932A75-6FFD-4983-A234-65D3F9BB3A29}" type="presParOf" srcId="{5E52730F-A867-44F6-AF7A-CD6E3576FFAF}" destId="{CC6B6349-B007-404E-8F85-7FFB3819C57D}" srcOrd="0" destOrd="0" presId="urn:microsoft.com/office/officeart/2005/8/layout/hierarchy2"/>
    <dgm:cxn modelId="{1E84C1FB-379E-4D10-A5BD-C3B22E5C1E5A}" type="presParOf" srcId="{C89ACAB0-1E52-48DB-BB44-1512821309CC}" destId="{C67001FB-9486-4BB7-8319-C7615932BF9A}" srcOrd="1" destOrd="0" presId="urn:microsoft.com/office/officeart/2005/8/layout/hierarchy2"/>
    <dgm:cxn modelId="{FCF5F4BB-D541-4FD4-A0FE-94457C2839E8}" type="presParOf" srcId="{C67001FB-9486-4BB7-8319-C7615932BF9A}" destId="{016FFB24-0579-4770-93C4-FC906B2A1FB3}" srcOrd="0" destOrd="0" presId="urn:microsoft.com/office/officeart/2005/8/layout/hierarchy2"/>
    <dgm:cxn modelId="{A6F0BDB9-BC5A-4BA9-8F1C-425D708A6C97}" type="presParOf" srcId="{C67001FB-9486-4BB7-8319-C7615932BF9A}" destId="{0E72BB8F-1EF6-49CF-9DCE-441D671B39EB}" srcOrd="1" destOrd="0" presId="urn:microsoft.com/office/officeart/2005/8/layout/hierarchy2"/>
    <dgm:cxn modelId="{C142F2F8-907A-48EA-B180-145B98AB1B14}" type="presParOf" srcId="{C89ACAB0-1E52-48DB-BB44-1512821309CC}" destId="{1AB2F92D-76EF-4FCD-A318-801CD1A0A5CA}" srcOrd="2" destOrd="0" presId="urn:microsoft.com/office/officeart/2005/8/layout/hierarchy2"/>
    <dgm:cxn modelId="{DD5210B9-F312-4C38-9C1A-9B75CA9CDCE7}" type="presParOf" srcId="{1AB2F92D-76EF-4FCD-A318-801CD1A0A5CA}" destId="{BA480193-C808-469E-A368-5BDA3DE34269}" srcOrd="0" destOrd="0" presId="urn:microsoft.com/office/officeart/2005/8/layout/hierarchy2"/>
    <dgm:cxn modelId="{3651DDCF-0917-44EC-93E9-00264FC2F278}" type="presParOf" srcId="{C89ACAB0-1E52-48DB-BB44-1512821309CC}" destId="{9C9E97F7-2829-447E-ACA5-2B8B421395ED}" srcOrd="3" destOrd="0" presId="urn:microsoft.com/office/officeart/2005/8/layout/hierarchy2"/>
    <dgm:cxn modelId="{D2F0E916-FA1A-4969-BD2C-336B04FF25A0}" type="presParOf" srcId="{9C9E97F7-2829-447E-ACA5-2B8B421395ED}" destId="{A39F8C78-81E1-4615-AAB7-C7B51D0E3DF3}" srcOrd="0" destOrd="0" presId="urn:microsoft.com/office/officeart/2005/8/layout/hierarchy2"/>
    <dgm:cxn modelId="{01728D59-5469-4BE8-9ED7-95132764BF58}" type="presParOf" srcId="{9C9E97F7-2829-447E-ACA5-2B8B421395ED}" destId="{4F893DB0-5343-4E93-8658-AA38FC994F90}" srcOrd="1" destOrd="0" presId="urn:microsoft.com/office/officeart/2005/8/layout/hierarchy2"/>
    <dgm:cxn modelId="{D92682FF-D706-4631-B42E-1C584B67D34E}" type="presParOf" srcId="{CD91DC4E-7082-450A-B1E9-3664F533BAD7}" destId="{39A229E7-04E8-40CD-979D-21A764EED9A1}" srcOrd="2" destOrd="0" presId="urn:microsoft.com/office/officeart/2005/8/layout/hierarchy2"/>
    <dgm:cxn modelId="{91A40E66-F276-405A-B81B-3B96ACAEEC28}" type="presParOf" srcId="{39A229E7-04E8-40CD-979D-21A764EED9A1}" destId="{0298052F-BFD8-4CF1-8481-81E4869D32CA}" srcOrd="0" destOrd="0" presId="urn:microsoft.com/office/officeart/2005/8/layout/hierarchy2"/>
    <dgm:cxn modelId="{B18AA316-E41A-4D91-911A-D73D3D0C18E3}" type="presParOf" srcId="{CD91DC4E-7082-450A-B1E9-3664F533BAD7}" destId="{B3F1D102-2537-4F5D-9FF2-66EB5768A176}" srcOrd="3" destOrd="0" presId="urn:microsoft.com/office/officeart/2005/8/layout/hierarchy2"/>
    <dgm:cxn modelId="{543D0B08-EAD4-4B89-BCD2-968979B5A59D}" type="presParOf" srcId="{B3F1D102-2537-4F5D-9FF2-66EB5768A176}" destId="{C6B262D3-D944-4FD3-8514-D4EE9B0FC717}" srcOrd="0" destOrd="0" presId="urn:microsoft.com/office/officeart/2005/8/layout/hierarchy2"/>
    <dgm:cxn modelId="{3DDC81AF-2BCE-4452-A27A-3F201E957249}" type="presParOf" srcId="{B3F1D102-2537-4F5D-9FF2-66EB5768A176}" destId="{6002880E-351D-46BE-9A59-507EE96FE26B}" srcOrd="1" destOrd="0" presId="urn:microsoft.com/office/officeart/2005/8/layout/hierarchy2"/>
    <dgm:cxn modelId="{76381CF8-A2CD-4733-B045-CD6295CF0C4C}" type="presParOf" srcId="{6002880E-351D-46BE-9A59-507EE96FE26B}" destId="{155FCFA0-98FB-425A-85B6-082C27556197}" srcOrd="0" destOrd="0" presId="urn:microsoft.com/office/officeart/2005/8/layout/hierarchy2"/>
    <dgm:cxn modelId="{8921C936-276E-4FF9-A8DC-503E3EABE016}" type="presParOf" srcId="{155FCFA0-98FB-425A-85B6-082C27556197}" destId="{C1D40B14-F728-4FC4-BA8A-61407BA32921}" srcOrd="0" destOrd="0" presId="urn:microsoft.com/office/officeart/2005/8/layout/hierarchy2"/>
    <dgm:cxn modelId="{C1500ADD-27AC-4662-AACC-A20A8A9DA75C}" type="presParOf" srcId="{6002880E-351D-46BE-9A59-507EE96FE26B}" destId="{6AF63C33-D16C-44E2-8FB9-1E60B6A6769F}" srcOrd="1" destOrd="0" presId="urn:microsoft.com/office/officeart/2005/8/layout/hierarchy2"/>
    <dgm:cxn modelId="{7D30D8ED-09B6-4E72-A835-F2FED4E13442}" type="presParOf" srcId="{6AF63C33-D16C-44E2-8FB9-1E60B6A6769F}" destId="{2175CF2F-72E5-4673-B865-690D14642CCA}" srcOrd="0" destOrd="0" presId="urn:microsoft.com/office/officeart/2005/8/layout/hierarchy2"/>
    <dgm:cxn modelId="{CA4FEA95-D98B-48D4-898D-05121FD9B3C4}" type="presParOf" srcId="{6AF63C33-D16C-44E2-8FB9-1E60B6A6769F}" destId="{7D21ABFE-67DB-4A77-AD47-A8AB34859955}" srcOrd="1" destOrd="0" presId="urn:microsoft.com/office/officeart/2005/8/layout/hierarchy2"/>
    <dgm:cxn modelId="{E11B9C4C-03CC-4CAF-9940-3FF155956BBB}" type="presParOf" srcId="{6002880E-351D-46BE-9A59-507EE96FE26B}" destId="{97427EAC-AECD-497B-9EF1-1F9E24C9F832}" srcOrd="2" destOrd="0" presId="urn:microsoft.com/office/officeart/2005/8/layout/hierarchy2"/>
    <dgm:cxn modelId="{6301C973-AD83-4EBC-93E9-3A3155B40AAB}" type="presParOf" srcId="{97427EAC-AECD-497B-9EF1-1F9E24C9F832}" destId="{563B159A-3CA5-42CA-9DBA-0BE942A39661}" srcOrd="0" destOrd="0" presId="urn:microsoft.com/office/officeart/2005/8/layout/hierarchy2"/>
    <dgm:cxn modelId="{8919A4C5-DE0C-464C-A239-A7312D537CD7}" type="presParOf" srcId="{6002880E-351D-46BE-9A59-507EE96FE26B}" destId="{003948B6-2D2F-49EE-8072-88624BDCC277}" srcOrd="3" destOrd="0" presId="urn:microsoft.com/office/officeart/2005/8/layout/hierarchy2"/>
    <dgm:cxn modelId="{DA54AFB1-E566-4AB9-AE8D-6482D40251A1}" type="presParOf" srcId="{003948B6-2D2F-49EE-8072-88624BDCC277}" destId="{CAB60365-30F6-46CF-98FB-6E2911377111}" srcOrd="0" destOrd="0" presId="urn:microsoft.com/office/officeart/2005/8/layout/hierarchy2"/>
    <dgm:cxn modelId="{6C73864E-E50F-4AEA-8C23-39AA7D1EA9F5}" type="presParOf" srcId="{003948B6-2D2F-49EE-8072-88624BDCC277}" destId="{781309D6-4871-45CD-A4F1-39CD4F8A5694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CC92BC4E-C594-49CF-8F07-8E83DE7F78FC}" type="doc">
      <dgm:prSet loTypeId="urn:microsoft.com/office/officeart/2005/8/layout/equation2" loCatId="process" qsTypeId="urn:microsoft.com/office/officeart/2005/8/quickstyle/3d1" qsCatId="3D" csTypeId="urn:microsoft.com/office/officeart/2005/8/colors/colorful5" csCatId="colorful" phldr="1"/>
      <dgm:spPr/>
    </dgm:pt>
    <dgm:pt modelId="{237ADE53-62FF-4DC1-8D46-564CE42E5BE2}">
      <dgm:prSet phldrT="[Text]"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th-TH" sz="24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ระยะเวลาการฝึกภาคปฏิบัติ</a:t>
          </a:r>
          <a:endParaRPr lang="th-TH" sz="2400" b="1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7C848E11-A5AF-45AD-8169-5A8A7A80FAFD}" type="parTrans" cxnId="{6358C193-C3C6-42CF-83C9-6437731E907B}">
      <dgm:prSet/>
      <dgm:spPr/>
      <dgm:t>
        <a:bodyPr/>
        <a:lstStyle/>
        <a:p>
          <a:endParaRPr lang="th-TH" sz="2800"/>
        </a:p>
      </dgm:t>
    </dgm:pt>
    <dgm:pt modelId="{2846DB0C-A84D-4E40-90C6-F459594EBD41}" type="sibTrans" cxnId="{6358C193-C3C6-42CF-83C9-6437731E907B}">
      <dgm:prSet custT="1"/>
      <dgm:spPr/>
      <dgm:t>
        <a:bodyPr/>
        <a:lstStyle/>
        <a:p>
          <a:endParaRPr lang="th-TH" sz="1000"/>
        </a:p>
      </dgm:t>
    </dgm:pt>
    <dgm:pt modelId="{0CF10746-7DD3-4BF1-A57F-5DE0D0E89C7C}">
      <dgm:prSet phldrT="[Text]" custT="1"/>
      <dgm:spPr/>
      <dgm:t>
        <a:bodyPr/>
        <a:lstStyle/>
        <a:p>
          <a:r>
            <a:rPr lang="th-TH" sz="24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ระยะเวลาการฝึกภาคทฤษฎี</a:t>
          </a:r>
          <a:endParaRPr lang="th-TH" sz="2400" b="1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6107884-E894-48E6-BC9F-31F62B3B77D2}" type="parTrans" cxnId="{2886CF29-D9AD-4414-833F-684D87D3255F}">
      <dgm:prSet/>
      <dgm:spPr/>
      <dgm:t>
        <a:bodyPr/>
        <a:lstStyle/>
        <a:p>
          <a:endParaRPr lang="th-TH" sz="2800"/>
        </a:p>
      </dgm:t>
    </dgm:pt>
    <dgm:pt modelId="{4F187A04-2848-4356-A701-53DADB6B0185}" type="sibTrans" cxnId="{2886CF29-D9AD-4414-833F-684D87D3255F}">
      <dgm:prSet custT="1"/>
      <dgm:spPr/>
      <dgm:t>
        <a:bodyPr/>
        <a:lstStyle/>
        <a:p>
          <a:endParaRPr lang="th-TH" sz="1000"/>
        </a:p>
      </dgm:t>
    </dgm:pt>
    <dgm:pt modelId="{69DFA16D-B6A6-45B9-A5D3-0F19E6779FA7}">
      <dgm:prSet phldrT="[Text]" custT="1"/>
      <dgm:spPr/>
      <dgm:t>
        <a:bodyPr/>
        <a:lstStyle/>
        <a:p>
          <a:r>
            <a:rPr lang="th-TH" sz="4000" b="1" dirty="0" smtClean="0"/>
            <a:t>เวลาการฝึกทั้งหลักสูตร</a:t>
          </a:r>
          <a:endParaRPr lang="th-TH" sz="4000" b="1" dirty="0"/>
        </a:p>
      </dgm:t>
    </dgm:pt>
    <dgm:pt modelId="{27113FD1-3112-4458-807C-A04ADB537EFC}" type="parTrans" cxnId="{B2D775B3-39EA-4947-AA95-26DAAF27A004}">
      <dgm:prSet/>
      <dgm:spPr/>
      <dgm:t>
        <a:bodyPr/>
        <a:lstStyle/>
        <a:p>
          <a:endParaRPr lang="th-TH" sz="2800"/>
        </a:p>
      </dgm:t>
    </dgm:pt>
    <dgm:pt modelId="{F32C1E16-2E1D-4299-AC60-FAB5E9EFE2BE}" type="sibTrans" cxnId="{B2D775B3-39EA-4947-AA95-26DAAF27A004}">
      <dgm:prSet/>
      <dgm:spPr/>
      <dgm:t>
        <a:bodyPr/>
        <a:lstStyle/>
        <a:p>
          <a:endParaRPr lang="th-TH" sz="2800"/>
        </a:p>
      </dgm:t>
    </dgm:pt>
    <dgm:pt modelId="{FDDCD8DA-0C3A-4A5D-AE7F-901343F8F522}">
      <dgm:prSet phldrT="[Text]" custT="1"/>
      <dgm:spPr/>
      <dgm:t>
        <a:bodyPr/>
        <a:lstStyle/>
        <a:p>
          <a:r>
            <a:rPr lang="th-TH" sz="24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ระยะเวลาที่ใช้ประเมินผล</a:t>
          </a:r>
          <a:endParaRPr lang="th-TH" sz="2400" b="1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CC88BCD6-D76B-4721-BA11-6768C296AC44}" type="parTrans" cxnId="{E945A50B-FB89-4231-8BE9-3F4939A93FFC}">
      <dgm:prSet/>
      <dgm:spPr/>
      <dgm:t>
        <a:bodyPr/>
        <a:lstStyle/>
        <a:p>
          <a:endParaRPr lang="th-TH" sz="2800"/>
        </a:p>
      </dgm:t>
    </dgm:pt>
    <dgm:pt modelId="{BB981F3D-D169-4176-9DA8-9A32C94FC55B}" type="sibTrans" cxnId="{E945A50B-FB89-4231-8BE9-3F4939A93FFC}">
      <dgm:prSet custT="1"/>
      <dgm:spPr/>
      <dgm:t>
        <a:bodyPr/>
        <a:lstStyle/>
        <a:p>
          <a:endParaRPr lang="th-TH" sz="1800"/>
        </a:p>
      </dgm:t>
    </dgm:pt>
    <dgm:pt modelId="{02FAAB24-EF77-4734-A393-480A79F730A3}" type="pres">
      <dgm:prSet presAssocID="{CC92BC4E-C594-49CF-8F07-8E83DE7F78FC}" presName="Name0" presStyleCnt="0">
        <dgm:presLayoutVars>
          <dgm:dir/>
          <dgm:resizeHandles val="exact"/>
        </dgm:presLayoutVars>
      </dgm:prSet>
      <dgm:spPr/>
    </dgm:pt>
    <dgm:pt modelId="{38EE11FB-03B7-44A6-9EF6-9843BA5067EF}" type="pres">
      <dgm:prSet presAssocID="{CC92BC4E-C594-49CF-8F07-8E83DE7F78FC}" presName="vNodes" presStyleCnt="0"/>
      <dgm:spPr/>
    </dgm:pt>
    <dgm:pt modelId="{F3B07B86-F145-43A0-8A31-8EC17660CEB0}" type="pres">
      <dgm:prSet presAssocID="{237ADE53-62FF-4DC1-8D46-564CE42E5BE2}" presName="node" presStyleLbl="node1" presStyleIdx="0" presStyleCnt="4" custScaleX="171303" custScaleY="111151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D3B25F78-C816-45E2-B2D2-A29C6FDC7400}" type="pres">
      <dgm:prSet presAssocID="{2846DB0C-A84D-4E40-90C6-F459594EBD41}" presName="spacerT" presStyleCnt="0"/>
      <dgm:spPr/>
    </dgm:pt>
    <dgm:pt modelId="{B720E7E3-294E-41C0-92D9-233C51B2115F}" type="pres">
      <dgm:prSet presAssocID="{2846DB0C-A84D-4E40-90C6-F459594EBD41}" presName="sibTrans" presStyleLbl="sibTrans2D1" presStyleIdx="0" presStyleCnt="3"/>
      <dgm:spPr/>
      <dgm:t>
        <a:bodyPr/>
        <a:lstStyle/>
        <a:p>
          <a:endParaRPr lang="th-TH"/>
        </a:p>
      </dgm:t>
    </dgm:pt>
    <dgm:pt modelId="{B02CDEE2-9AF9-465F-8CBB-8EDDC8D4C9C9}" type="pres">
      <dgm:prSet presAssocID="{2846DB0C-A84D-4E40-90C6-F459594EBD41}" presName="spacerB" presStyleCnt="0"/>
      <dgm:spPr/>
    </dgm:pt>
    <dgm:pt modelId="{16649BC3-AE10-4A09-8156-C7729120E821}" type="pres">
      <dgm:prSet presAssocID="{0CF10746-7DD3-4BF1-A57F-5DE0D0E89C7C}" presName="node" presStyleLbl="node1" presStyleIdx="1" presStyleCnt="4" custScaleX="158562" custScaleY="117197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845C047B-6019-422C-ACD0-5BFB777B583A}" type="pres">
      <dgm:prSet presAssocID="{4F187A04-2848-4356-A701-53DADB6B0185}" presName="spacerT" presStyleCnt="0"/>
      <dgm:spPr/>
    </dgm:pt>
    <dgm:pt modelId="{8F55C075-4579-46F7-B4D8-674804760C7A}" type="pres">
      <dgm:prSet presAssocID="{4F187A04-2848-4356-A701-53DADB6B0185}" presName="sibTrans" presStyleLbl="sibTrans2D1" presStyleIdx="1" presStyleCnt="3"/>
      <dgm:spPr/>
      <dgm:t>
        <a:bodyPr/>
        <a:lstStyle/>
        <a:p>
          <a:endParaRPr lang="th-TH"/>
        </a:p>
      </dgm:t>
    </dgm:pt>
    <dgm:pt modelId="{FCB4BE5B-14BF-4F8A-B79C-4E18C7D029B8}" type="pres">
      <dgm:prSet presAssocID="{4F187A04-2848-4356-A701-53DADB6B0185}" presName="spacerB" presStyleCnt="0"/>
      <dgm:spPr/>
    </dgm:pt>
    <dgm:pt modelId="{8ACC8DB9-B5FC-4E36-A250-34B3A91A85FF}" type="pres">
      <dgm:prSet presAssocID="{FDDCD8DA-0C3A-4A5D-AE7F-901343F8F522}" presName="node" presStyleLbl="node1" presStyleIdx="2" presStyleCnt="4" custScaleX="171303" custScaleY="10276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EAF122B1-ED3E-4AEA-A198-EE87529F43F6}" type="pres">
      <dgm:prSet presAssocID="{CC92BC4E-C594-49CF-8F07-8E83DE7F78FC}" presName="sibTransLast" presStyleLbl="sibTrans2D1" presStyleIdx="2" presStyleCnt="3"/>
      <dgm:spPr/>
      <dgm:t>
        <a:bodyPr/>
        <a:lstStyle/>
        <a:p>
          <a:endParaRPr lang="th-TH"/>
        </a:p>
      </dgm:t>
    </dgm:pt>
    <dgm:pt modelId="{C5A13B78-E082-40A2-98CB-AEDCAE7AE58A}" type="pres">
      <dgm:prSet presAssocID="{CC92BC4E-C594-49CF-8F07-8E83DE7F78FC}" presName="connectorText" presStyleLbl="sibTrans2D1" presStyleIdx="2" presStyleCnt="3"/>
      <dgm:spPr/>
      <dgm:t>
        <a:bodyPr/>
        <a:lstStyle/>
        <a:p>
          <a:endParaRPr lang="th-TH"/>
        </a:p>
      </dgm:t>
    </dgm:pt>
    <dgm:pt modelId="{78F8F775-155F-41A5-B2B1-46F3478D54B8}" type="pres">
      <dgm:prSet presAssocID="{CC92BC4E-C594-49CF-8F07-8E83DE7F78FC}" presName="lastNode" presStyleLbl="node1" presStyleIdx="3" presStyleCnt="4" custScaleX="135282" custScaleY="13528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91E1346A-6F9A-4608-A7A3-6CF857616AEB}" type="presOf" srcId="{BB981F3D-D169-4176-9DA8-9A32C94FC55B}" destId="{C5A13B78-E082-40A2-98CB-AEDCAE7AE58A}" srcOrd="1" destOrd="0" presId="urn:microsoft.com/office/officeart/2005/8/layout/equation2"/>
    <dgm:cxn modelId="{922A48F3-765B-48FF-93D9-3C277E465401}" type="presOf" srcId="{FDDCD8DA-0C3A-4A5D-AE7F-901343F8F522}" destId="{8ACC8DB9-B5FC-4E36-A250-34B3A91A85FF}" srcOrd="0" destOrd="0" presId="urn:microsoft.com/office/officeart/2005/8/layout/equation2"/>
    <dgm:cxn modelId="{67E0CBA7-060D-42B4-9DA2-23D103CA3D6F}" type="presOf" srcId="{4F187A04-2848-4356-A701-53DADB6B0185}" destId="{8F55C075-4579-46F7-B4D8-674804760C7A}" srcOrd="0" destOrd="0" presId="urn:microsoft.com/office/officeart/2005/8/layout/equation2"/>
    <dgm:cxn modelId="{6358C193-C3C6-42CF-83C9-6437731E907B}" srcId="{CC92BC4E-C594-49CF-8F07-8E83DE7F78FC}" destId="{237ADE53-62FF-4DC1-8D46-564CE42E5BE2}" srcOrd="0" destOrd="0" parTransId="{7C848E11-A5AF-45AD-8169-5A8A7A80FAFD}" sibTransId="{2846DB0C-A84D-4E40-90C6-F459594EBD41}"/>
    <dgm:cxn modelId="{F178305E-E7C5-4C35-A26C-90515CCCB0EE}" type="presOf" srcId="{CC92BC4E-C594-49CF-8F07-8E83DE7F78FC}" destId="{02FAAB24-EF77-4734-A393-480A79F730A3}" srcOrd="0" destOrd="0" presId="urn:microsoft.com/office/officeart/2005/8/layout/equation2"/>
    <dgm:cxn modelId="{2886CF29-D9AD-4414-833F-684D87D3255F}" srcId="{CC92BC4E-C594-49CF-8F07-8E83DE7F78FC}" destId="{0CF10746-7DD3-4BF1-A57F-5DE0D0E89C7C}" srcOrd="1" destOrd="0" parTransId="{16107884-E894-48E6-BC9F-31F62B3B77D2}" sibTransId="{4F187A04-2848-4356-A701-53DADB6B0185}"/>
    <dgm:cxn modelId="{B2D775B3-39EA-4947-AA95-26DAAF27A004}" srcId="{CC92BC4E-C594-49CF-8F07-8E83DE7F78FC}" destId="{69DFA16D-B6A6-45B9-A5D3-0F19E6779FA7}" srcOrd="3" destOrd="0" parTransId="{27113FD1-3112-4458-807C-A04ADB537EFC}" sibTransId="{F32C1E16-2E1D-4299-AC60-FAB5E9EFE2BE}"/>
    <dgm:cxn modelId="{E945A50B-FB89-4231-8BE9-3F4939A93FFC}" srcId="{CC92BC4E-C594-49CF-8F07-8E83DE7F78FC}" destId="{FDDCD8DA-0C3A-4A5D-AE7F-901343F8F522}" srcOrd="2" destOrd="0" parTransId="{CC88BCD6-D76B-4721-BA11-6768C296AC44}" sibTransId="{BB981F3D-D169-4176-9DA8-9A32C94FC55B}"/>
    <dgm:cxn modelId="{E3980DE7-E9E8-4A64-A7AA-13D86DA59A20}" type="presOf" srcId="{2846DB0C-A84D-4E40-90C6-F459594EBD41}" destId="{B720E7E3-294E-41C0-92D9-233C51B2115F}" srcOrd="0" destOrd="0" presId="urn:microsoft.com/office/officeart/2005/8/layout/equation2"/>
    <dgm:cxn modelId="{8B019695-CED1-4C13-9C94-2EA39F66AAD9}" type="presOf" srcId="{0CF10746-7DD3-4BF1-A57F-5DE0D0E89C7C}" destId="{16649BC3-AE10-4A09-8156-C7729120E821}" srcOrd="0" destOrd="0" presId="urn:microsoft.com/office/officeart/2005/8/layout/equation2"/>
    <dgm:cxn modelId="{E7ECD8A4-EF0D-4D49-9DB1-11A768670E34}" type="presOf" srcId="{69DFA16D-B6A6-45B9-A5D3-0F19E6779FA7}" destId="{78F8F775-155F-41A5-B2B1-46F3478D54B8}" srcOrd="0" destOrd="0" presId="urn:microsoft.com/office/officeart/2005/8/layout/equation2"/>
    <dgm:cxn modelId="{8B4031AD-465E-46CE-8C8E-672F81ACAC6A}" type="presOf" srcId="{BB981F3D-D169-4176-9DA8-9A32C94FC55B}" destId="{EAF122B1-ED3E-4AEA-A198-EE87529F43F6}" srcOrd="0" destOrd="0" presId="urn:microsoft.com/office/officeart/2005/8/layout/equation2"/>
    <dgm:cxn modelId="{D3780F76-4ED2-4B54-A208-151A951BBFF9}" type="presOf" srcId="{237ADE53-62FF-4DC1-8D46-564CE42E5BE2}" destId="{F3B07B86-F145-43A0-8A31-8EC17660CEB0}" srcOrd="0" destOrd="0" presId="urn:microsoft.com/office/officeart/2005/8/layout/equation2"/>
    <dgm:cxn modelId="{D33FBFE9-49BC-4121-AB3B-3A9C9ACF41DB}" type="presParOf" srcId="{02FAAB24-EF77-4734-A393-480A79F730A3}" destId="{38EE11FB-03B7-44A6-9EF6-9843BA5067EF}" srcOrd="0" destOrd="0" presId="urn:microsoft.com/office/officeart/2005/8/layout/equation2"/>
    <dgm:cxn modelId="{94E98769-5DF2-4E80-B56A-C8F055473DB5}" type="presParOf" srcId="{38EE11FB-03B7-44A6-9EF6-9843BA5067EF}" destId="{F3B07B86-F145-43A0-8A31-8EC17660CEB0}" srcOrd="0" destOrd="0" presId="urn:microsoft.com/office/officeart/2005/8/layout/equation2"/>
    <dgm:cxn modelId="{12E52921-A7B2-484A-86DD-B0DE5B334CE3}" type="presParOf" srcId="{38EE11FB-03B7-44A6-9EF6-9843BA5067EF}" destId="{D3B25F78-C816-45E2-B2D2-A29C6FDC7400}" srcOrd="1" destOrd="0" presId="urn:microsoft.com/office/officeart/2005/8/layout/equation2"/>
    <dgm:cxn modelId="{B44E4ADA-8BCE-4B14-A83D-46F53C07B246}" type="presParOf" srcId="{38EE11FB-03B7-44A6-9EF6-9843BA5067EF}" destId="{B720E7E3-294E-41C0-92D9-233C51B2115F}" srcOrd="2" destOrd="0" presId="urn:microsoft.com/office/officeart/2005/8/layout/equation2"/>
    <dgm:cxn modelId="{424C22E4-1C25-4A48-8529-E8D8387E0E91}" type="presParOf" srcId="{38EE11FB-03B7-44A6-9EF6-9843BA5067EF}" destId="{B02CDEE2-9AF9-465F-8CBB-8EDDC8D4C9C9}" srcOrd="3" destOrd="0" presId="urn:microsoft.com/office/officeart/2005/8/layout/equation2"/>
    <dgm:cxn modelId="{31B2296A-A64D-4F0E-91BE-80527A096B2D}" type="presParOf" srcId="{38EE11FB-03B7-44A6-9EF6-9843BA5067EF}" destId="{16649BC3-AE10-4A09-8156-C7729120E821}" srcOrd="4" destOrd="0" presId="urn:microsoft.com/office/officeart/2005/8/layout/equation2"/>
    <dgm:cxn modelId="{E19F47E4-5C78-471C-928F-FD1BBC1C2D61}" type="presParOf" srcId="{38EE11FB-03B7-44A6-9EF6-9843BA5067EF}" destId="{845C047B-6019-422C-ACD0-5BFB777B583A}" srcOrd="5" destOrd="0" presId="urn:microsoft.com/office/officeart/2005/8/layout/equation2"/>
    <dgm:cxn modelId="{E3632C0F-5233-4967-91C0-4A5ABBB94326}" type="presParOf" srcId="{38EE11FB-03B7-44A6-9EF6-9843BA5067EF}" destId="{8F55C075-4579-46F7-B4D8-674804760C7A}" srcOrd="6" destOrd="0" presId="urn:microsoft.com/office/officeart/2005/8/layout/equation2"/>
    <dgm:cxn modelId="{20A5596C-D845-45A0-84E5-09A94B79EAC0}" type="presParOf" srcId="{38EE11FB-03B7-44A6-9EF6-9843BA5067EF}" destId="{FCB4BE5B-14BF-4F8A-B79C-4E18C7D029B8}" srcOrd="7" destOrd="0" presId="urn:microsoft.com/office/officeart/2005/8/layout/equation2"/>
    <dgm:cxn modelId="{2BB6DE73-AC69-42BB-8874-F13711768DC3}" type="presParOf" srcId="{38EE11FB-03B7-44A6-9EF6-9843BA5067EF}" destId="{8ACC8DB9-B5FC-4E36-A250-34B3A91A85FF}" srcOrd="8" destOrd="0" presId="urn:microsoft.com/office/officeart/2005/8/layout/equation2"/>
    <dgm:cxn modelId="{B7275A17-2122-4226-9394-ED5AA8B5AFA6}" type="presParOf" srcId="{02FAAB24-EF77-4734-A393-480A79F730A3}" destId="{EAF122B1-ED3E-4AEA-A198-EE87529F43F6}" srcOrd="1" destOrd="0" presId="urn:microsoft.com/office/officeart/2005/8/layout/equation2"/>
    <dgm:cxn modelId="{7CE00C46-2EC0-4BAD-82DD-41EA2738E533}" type="presParOf" srcId="{EAF122B1-ED3E-4AEA-A198-EE87529F43F6}" destId="{C5A13B78-E082-40A2-98CB-AEDCAE7AE58A}" srcOrd="0" destOrd="0" presId="urn:microsoft.com/office/officeart/2005/8/layout/equation2"/>
    <dgm:cxn modelId="{0F6981AD-F3C4-4134-B6D4-EA050EDEA0E7}" type="presParOf" srcId="{02FAAB24-EF77-4734-A393-480A79F730A3}" destId="{78F8F775-155F-41A5-B2B1-46F3478D54B8}" srcOrd="2" destOrd="0" presId="urn:microsoft.com/office/officeart/2005/8/layout/equati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C3282DBF-CFD5-4B65-95F6-D9CEE6CA1EF8}" type="doc">
      <dgm:prSet loTypeId="urn:microsoft.com/office/officeart/2008/layout/RadialCluster" loCatId="cycle" qsTypeId="urn:microsoft.com/office/officeart/2005/8/quickstyle/simple5" qsCatId="simple" csTypeId="urn:microsoft.com/office/officeart/2005/8/colors/colorful3" csCatId="colorful" phldr="1"/>
      <dgm:spPr/>
      <dgm:t>
        <a:bodyPr/>
        <a:lstStyle/>
        <a:p>
          <a:endParaRPr lang="th-TH"/>
        </a:p>
      </dgm:t>
    </dgm:pt>
    <dgm:pt modelId="{B11B671B-110E-48D8-93A2-2F9C5BA02B8D}">
      <dgm:prSet phldrT="[ข้อความ]"/>
      <dgm:spPr/>
      <dgm:t>
        <a:bodyPr/>
        <a:lstStyle/>
        <a:p>
          <a:r>
            <a:rPr lang="th-TH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rPr>
            <a:t>ความรู้ (</a:t>
          </a:r>
          <a:r>
            <a: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rPr>
            <a:t>Knowledge) </a:t>
          </a:r>
          <a:r>
            <a:rPr lang="th-TH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rPr>
            <a:t>หรือ</a:t>
          </a:r>
          <a:br>
            <a:rPr lang="th-TH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rPr>
          </a:br>
          <a:r>
            <a:rPr lang="th-TH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rPr>
            <a:t>พุทธิพิสัย (</a:t>
          </a:r>
          <a:r>
            <a: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rPr>
            <a:t>Cognitive)</a:t>
          </a:r>
          <a:endParaRPr lang="th-TH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H SarabunPSK" pitchFamily="34" charset="-34"/>
            <a:cs typeface="TH SarabunPSK" pitchFamily="34" charset="-34"/>
          </a:endParaRPr>
        </a:p>
      </dgm:t>
    </dgm:pt>
    <dgm:pt modelId="{17BD0A7A-7B4C-461A-9B4E-78977AF634CC}" type="parTrans" cxnId="{BC78D7A9-15CE-4AA7-8EF4-61A663B2776B}">
      <dgm:prSet/>
      <dgm:spPr/>
      <dgm:t>
        <a:bodyPr/>
        <a:lstStyle/>
        <a:p>
          <a:endParaRPr lang="th-TH"/>
        </a:p>
      </dgm:t>
    </dgm:pt>
    <dgm:pt modelId="{BB68934A-7021-4450-A87D-92AE96923AAD}" type="sibTrans" cxnId="{BC78D7A9-15CE-4AA7-8EF4-61A663B2776B}">
      <dgm:prSet/>
      <dgm:spPr/>
      <dgm:t>
        <a:bodyPr/>
        <a:lstStyle/>
        <a:p>
          <a:endParaRPr lang="th-TH"/>
        </a:p>
      </dgm:t>
    </dgm:pt>
    <dgm:pt modelId="{A8B7857B-84EF-4307-AD92-33CA1AD501E7}">
      <dgm:prSet phldrT="[ข้อความ]" custT="1"/>
      <dgm:spPr/>
      <dgm:t>
        <a:bodyPr/>
        <a:lstStyle/>
        <a:p>
          <a:r>
            <a:rPr lang="th-TH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rPr>
            <a:t>ทัศนคติ (</a:t>
          </a:r>
          <a:r>
            <a:rPr lang="en-US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rPr>
            <a:t>Attitude) </a:t>
          </a:r>
          <a:r>
            <a:rPr lang="th-TH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rPr>
            <a:t>หรือ จิตพิสัย (</a:t>
          </a:r>
          <a:r>
            <a:rPr lang="en-US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rPr>
            <a:t>Affective)</a:t>
          </a:r>
          <a:endParaRPr lang="th-TH" sz="2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H SarabunPSK" pitchFamily="34" charset="-34"/>
            <a:cs typeface="TH SarabunPSK" pitchFamily="34" charset="-34"/>
          </a:endParaRPr>
        </a:p>
      </dgm:t>
    </dgm:pt>
    <dgm:pt modelId="{0510CB14-2531-4082-86D5-791D529E1758}" type="parTrans" cxnId="{B3A7A90C-99AD-4AC1-B015-EBE17AD3CA0A}">
      <dgm:prSet/>
      <dgm:spPr/>
      <dgm:t>
        <a:bodyPr/>
        <a:lstStyle/>
        <a:p>
          <a:endParaRPr lang="th-TH"/>
        </a:p>
      </dgm:t>
    </dgm:pt>
    <dgm:pt modelId="{33E2EF6A-CF3A-4FA5-B007-C3A181BCF0A6}" type="sibTrans" cxnId="{B3A7A90C-99AD-4AC1-B015-EBE17AD3CA0A}">
      <dgm:prSet/>
      <dgm:spPr/>
      <dgm:t>
        <a:bodyPr/>
        <a:lstStyle/>
        <a:p>
          <a:endParaRPr lang="th-TH"/>
        </a:p>
      </dgm:t>
    </dgm:pt>
    <dgm:pt modelId="{C4616879-8163-4278-A2FE-D7144AD9114B}">
      <dgm:prSet phldrT="[ข้อความ]" custT="1"/>
      <dgm:spPr/>
      <dgm:t>
        <a:bodyPr/>
        <a:lstStyle/>
        <a:p>
          <a:r>
            <a:rPr lang="th-TH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rPr>
            <a:t>ทักษะ (</a:t>
          </a:r>
          <a:r>
            <a:rPr lang="en-US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rPr>
            <a:t>Skill) </a:t>
          </a:r>
          <a:r>
            <a:rPr lang="th-TH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rPr>
            <a:t/>
          </a:r>
          <a:br>
            <a:rPr lang="th-TH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rPr>
          </a:br>
          <a:r>
            <a:rPr lang="th-TH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rPr>
            <a:t>หรือ ทักษะพิสัย (</a:t>
          </a:r>
          <a:r>
            <a:rPr lang="en-US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rPr>
            <a:t>Psychomotor)</a:t>
          </a:r>
          <a:endParaRPr lang="th-TH" sz="2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H SarabunPSK" pitchFamily="34" charset="-34"/>
            <a:cs typeface="TH SarabunPSK" pitchFamily="34" charset="-34"/>
          </a:endParaRPr>
        </a:p>
      </dgm:t>
    </dgm:pt>
    <dgm:pt modelId="{9794D8CF-930C-428E-8357-3BB7B7592DDE}" type="parTrans" cxnId="{7371318C-3B46-43EF-AE45-F9422313C10A}">
      <dgm:prSet/>
      <dgm:spPr/>
      <dgm:t>
        <a:bodyPr/>
        <a:lstStyle/>
        <a:p>
          <a:endParaRPr lang="th-TH"/>
        </a:p>
      </dgm:t>
    </dgm:pt>
    <dgm:pt modelId="{E2F90C60-AF51-458F-9A46-6F953C88725F}" type="sibTrans" cxnId="{7371318C-3B46-43EF-AE45-F9422313C10A}">
      <dgm:prSet/>
      <dgm:spPr/>
      <dgm:t>
        <a:bodyPr/>
        <a:lstStyle/>
        <a:p>
          <a:endParaRPr lang="th-TH"/>
        </a:p>
      </dgm:t>
    </dgm:pt>
    <dgm:pt modelId="{65E2ED7B-00DF-40B3-9D64-E65B7A88562B}">
      <dgm:prSet phldrT="[ข้อความ]"/>
      <dgm:spPr/>
      <dgm:t>
        <a:bodyPr/>
        <a:lstStyle/>
        <a:p>
          <a:r>
            <a: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rPr>
            <a:t>3</a:t>
          </a:r>
          <a:r>
            <a:rPr lang="th-TH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rPr>
            <a:t> ด้าน</a:t>
          </a:r>
          <a:endParaRPr lang="th-TH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H SarabunPSK" pitchFamily="34" charset="-34"/>
            <a:cs typeface="TH SarabunPSK" pitchFamily="34" charset="-34"/>
          </a:endParaRPr>
        </a:p>
      </dgm:t>
    </dgm:pt>
    <dgm:pt modelId="{BC69C9F6-7846-4D80-948B-0F90682B81CE}" type="parTrans" cxnId="{61E0A09F-8920-4E7A-BB5E-131006DEC7E0}">
      <dgm:prSet/>
      <dgm:spPr/>
      <dgm:t>
        <a:bodyPr/>
        <a:lstStyle/>
        <a:p>
          <a:endParaRPr lang="th-TH"/>
        </a:p>
      </dgm:t>
    </dgm:pt>
    <dgm:pt modelId="{AA2F6271-4982-4508-82A8-B91C2A6F3E82}" type="sibTrans" cxnId="{61E0A09F-8920-4E7A-BB5E-131006DEC7E0}">
      <dgm:prSet/>
      <dgm:spPr/>
      <dgm:t>
        <a:bodyPr/>
        <a:lstStyle/>
        <a:p>
          <a:endParaRPr lang="th-TH"/>
        </a:p>
      </dgm:t>
    </dgm:pt>
    <dgm:pt modelId="{D6D073A3-B8D5-42BF-869C-82AD81F905F8}" type="pres">
      <dgm:prSet presAssocID="{C3282DBF-CFD5-4B65-95F6-D9CEE6CA1EF8}" presName="Name0" presStyleCnt="0">
        <dgm:presLayoutVars>
          <dgm:chMax val="1"/>
          <dgm:chPref val="1"/>
          <dgm:dir val="rev"/>
          <dgm:animOne val="branch"/>
          <dgm:animLvl val="lvl"/>
        </dgm:presLayoutVars>
      </dgm:prSet>
      <dgm:spPr/>
      <dgm:t>
        <a:bodyPr/>
        <a:lstStyle/>
        <a:p>
          <a:endParaRPr lang="th-TH"/>
        </a:p>
      </dgm:t>
    </dgm:pt>
    <dgm:pt modelId="{9488A3FC-829E-40E3-8CF0-E0722AF5E8A6}" type="pres">
      <dgm:prSet presAssocID="{65E2ED7B-00DF-40B3-9D64-E65B7A88562B}" presName="singleCycle" presStyleCnt="0"/>
      <dgm:spPr/>
      <dgm:t>
        <a:bodyPr/>
        <a:lstStyle/>
        <a:p>
          <a:endParaRPr lang="th-TH"/>
        </a:p>
      </dgm:t>
    </dgm:pt>
    <dgm:pt modelId="{54118199-8377-47EB-8BCC-30B4DE71812B}" type="pres">
      <dgm:prSet presAssocID="{65E2ED7B-00DF-40B3-9D64-E65B7A88562B}" presName="singleCenter" presStyleLbl="node1" presStyleIdx="0" presStyleCnt="4">
        <dgm:presLayoutVars>
          <dgm:chMax val="7"/>
          <dgm:chPref val="7"/>
        </dgm:presLayoutVars>
      </dgm:prSet>
      <dgm:spPr/>
      <dgm:t>
        <a:bodyPr/>
        <a:lstStyle/>
        <a:p>
          <a:endParaRPr lang="th-TH"/>
        </a:p>
      </dgm:t>
    </dgm:pt>
    <dgm:pt modelId="{E604E5C2-C2C6-4346-8895-46254E8D6706}" type="pres">
      <dgm:prSet presAssocID="{17BD0A7A-7B4C-461A-9B4E-78977AF634CC}" presName="Name56" presStyleLbl="parChTrans1D2" presStyleIdx="0" presStyleCnt="3"/>
      <dgm:spPr/>
      <dgm:t>
        <a:bodyPr/>
        <a:lstStyle/>
        <a:p>
          <a:endParaRPr lang="th-TH"/>
        </a:p>
      </dgm:t>
    </dgm:pt>
    <dgm:pt modelId="{E52DF911-0FFC-45FE-AD55-B686CFB2B461}" type="pres">
      <dgm:prSet presAssocID="{B11B671B-110E-48D8-93A2-2F9C5BA02B8D}" presName="text0" presStyleLbl="node1" presStyleIdx="1" presStyleCnt="4" custScaleX="333206" custRadScaleRad="101378" custRadScaleInc="701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C153360B-D114-479F-BBB2-34E5F2F92B28}" type="pres">
      <dgm:prSet presAssocID="{0510CB14-2531-4082-86D5-791D529E1758}" presName="Name56" presStyleLbl="parChTrans1D2" presStyleIdx="1" presStyleCnt="3"/>
      <dgm:spPr/>
      <dgm:t>
        <a:bodyPr/>
        <a:lstStyle/>
        <a:p>
          <a:endParaRPr lang="th-TH"/>
        </a:p>
      </dgm:t>
    </dgm:pt>
    <dgm:pt modelId="{96E20CB6-98AB-4B12-82EA-821D009D0A5C}" type="pres">
      <dgm:prSet presAssocID="{A8B7857B-84EF-4307-AD92-33CA1AD501E7}" presName="text0" presStyleLbl="node1" presStyleIdx="2" presStyleCnt="4" custScaleX="233332" custScaleY="90783" custRadScaleRad="130782" custRadScaleInc="8236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0DB8AB60-24FD-4B8E-A303-9F333BCD35DE}" type="pres">
      <dgm:prSet presAssocID="{9794D8CF-930C-428E-8357-3BB7B7592DDE}" presName="Name56" presStyleLbl="parChTrans1D2" presStyleIdx="2" presStyleCnt="3"/>
      <dgm:spPr/>
      <dgm:t>
        <a:bodyPr/>
        <a:lstStyle/>
        <a:p>
          <a:endParaRPr lang="th-TH"/>
        </a:p>
      </dgm:t>
    </dgm:pt>
    <dgm:pt modelId="{E5B5167D-B344-4AD4-8F21-8746EAF872AF}" type="pres">
      <dgm:prSet presAssocID="{C4616879-8163-4278-A2FE-D7144AD9114B}" presName="text0" presStyleLbl="node1" presStyleIdx="3" presStyleCnt="4" custScaleX="214996" custScaleY="89873" custRadScaleRad="132797" custRadScaleInc="-860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61E0A09F-8920-4E7A-BB5E-131006DEC7E0}" srcId="{C3282DBF-CFD5-4B65-95F6-D9CEE6CA1EF8}" destId="{65E2ED7B-00DF-40B3-9D64-E65B7A88562B}" srcOrd="0" destOrd="0" parTransId="{BC69C9F6-7846-4D80-948B-0F90682B81CE}" sibTransId="{AA2F6271-4982-4508-82A8-B91C2A6F3E82}"/>
    <dgm:cxn modelId="{7371318C-3B46-43EF-AE45-F9422313C10A}" srcId="{65E2ED7B-00DF-40B3-9D64-E65B7A88562B}" destId="{C4616879-8163-4278-A2FE-D7144AD9114B}" srcOrd="2" destOrd="0" parTransId="{9794D8CF-930C-428E-8357-3BB7B7592DDE}" sibTransId="{E2F90C60-AF51-458F-9A46-6F953C88725F}"/>
    <dgm:cxn modelId="{BC78D7A9-15CE-4AA7-8EF4-61A663B2776B}" srcId="{65E2ED7B-00DF-40B3-9D64-E65B7A88562B}" destId="{B11B671B-110E-48D8-93A2-2F9C5BA02B8D}" srcOrd="0" destOrd="0" parTransId="{17BD0A7A-7B4C-461A-9B4E-78977AF634CC}" sibTransId="{BB68934A-7021-4450-A87D-92AE96923AAD}"/>
    <dgm:cxn modelId="{8178D82C-A5DD-4AE3-B0B3-2B004FC3F2D5}" type="presOf" srcId="{C3282DBF-CFD5-4B65-95F6-D9CEE6CA1EF8}" destId="{D6D073A3-B8D5-42BF-869C-82AD81F905F8}" srcOrd="0" destOrd="0" presId="urn:microsoft.com/office/officeart/2008/layout/RadialCluster"/>
    <dgm:cxn modelId="{B8A54D9E-7543-4684-A8A9-B4E1558FB62B}" type="presOf" srcId="{B11B671B-110E-48D8-93A2-2F9C5BA02B8D}" destId="{E52DF911-0FFC-45FE-AD55-B686CFB2B461}" srcOrd="0" destOrd="0" presId="urn:microsoft.com/office/officeart/2008/layout/RadialCluster"/>
    <dgm:cxn modelId="{7CD8D459-E518-495E-A955-B5CBC2B5C988}" type="presOf" srcId="{65E2ED7B-00DF-40B3-9D64-E65B7A88562B}" destId="{54118199-8377-47EB-8BCC-30B4DE71812B}" srcOrd="0" destOrd="0" presId="urn:microsoft.com/office/officeart/2008/layout/RadialCluster"/>
    <dgm:cxn modelId="{B02894E0-73C0-4DF3-8C16-F304ED297AD6}" type="presOf" srcId="{17BD0A7A-7B4C-461A-9B4E-78977AF634CC}" destId="{E604E5C2-C2C6-4346-8895-46254E8D6706}" srcOrd="0" destOrd="0" presId="urn:microsoft.com/office/officeart/2008/layout/RadialCluster"/>
    <dgm:cxn modelId="{A99DB396-6B7F-458E-BFD2-612AF5D1987C}" type="presOf" srcId="{9794D8CF-930C-428E-8357-3BB7B7592DDE}" destId="{0DB8AB60-24FD-4B8E-A303-9F333BCD35DE}" srcOrd="0" destOrd="0" presId="urn:microsoft.com/office/officeart/2008/layout/RadialCluster"/>
    <dgm:cxn modelId="{E0DAEBC9-9B5D-4768-A28D-6B577A984D48}" type="presOf" srcId="{0510CB14-2531-4082-86D5-791D529E1758}" destId="{C153360B-D114-479F-BBB2-34E5F2F92B28}" srcOrd="0" destOrd="0" presId="urn:microsoft.com/office/officeart/2008/layout/RadialCluster"/>
    <dgm:cxn modelId="{A2605E01-D079-4FB0-84CD-6D10227E64CF}" type="presOf" srcId="{C4616879-8163-4278-A2FE-D7144AD9114B}" destId="{E5B5167D-B344-4AD4-8F21-8746EAF872AF}" srcOrd="0" destOrd="0" presId="urn:microsoft.com/office/officeart/2008/layout/RadialCluster"/>
    <dgm:cxn modelId="{B3A7A90C-99AD-4AC1-B015-EBE17AD3CA0A}" srcId="{65E2ED7B-00DF-40B3-9D64-E65B7A88562B}" destId="{A8B7857B-84EF-4307-AD92-33CA1AD501E7}" srcOrd="1" destOrd="0" parTransId="{0510CB14-2531-4082-86D5-791D529E1758}" sibTransId="{33E2EF6A-CF3A-4FA5-B007-C3A181BCF0A6}"/>
    <dgm:cxn modelId="{08DD2A48-BDBE-427C-9FD9-B7A4247D1B46}" type="presOf" srcId="{A8B7857B-84EF-4307-AD92-33CA1AD501E7}" destId="{96E20CB6-98AB-4B12-82EA-821D009D0A5C}" srcOrd="0" destOrd="0" presId="urn:microsoft.com/office/officeart/2008/layout/RadialCluster"/>
    <dgm:cxn modelId="{3E6DFD49-05B8-417F-90B0-84A94A551B3E}" type="presParOf" srcId="{D6D073A3-B8D5-42BF-869C-82AD81F905F8}" destId="{9488A3FC-829E-40E3-8CF0-E0722AF5E8A6}" srcOrd="0" destOrd="0" presId="urn:microsoft.com/office/officeart/2008/layout/RadialCluster"/>
    <dgm:cxn modelId="{CA20B264-633B-46EA-9D04-B15C5A03BC92}" type="presParOf" srcId="{9488A3FC-829E-40E3-8CF0-E0722AF5E8A6}" destId="{54118199-8377-47EB-8BCC-30B4DE71812B}" srcOrd="0" destOrd="0" presId="urn:microsoft.com/office/officeart/2008/layout/RadialCluster"/>
    <dgm:cxn modelId="{CB158C9B-45D1-4C13-B27E-BF94A47332D3}" type="presParOf" srcId="{9488A3FC-829E-40E3-8CF0-E0722AF5E8A6}" destId="{E604E5C2-C2C6-4346-8895-46254E8D6706}" srcOrd="1" destOrd="0" presId="urn:microsoft.com/office/officeart/2008/layout/RadialCluster"/>
    <dgm:cxn modelId="{C008A7E2-B818-4D63-87A5-F5E1946A03BF}" type="presParOf" srcId="{9488A3FC-829E-40E3-8CF0-E0722AF5E8A6}" destId="{E52DF911-0FFC-45FE-AD55-B686CFB2B461}" srcOrd="2" destOrd="0" presId="urn:microsoft.com/office/officeart/2008/layout/RadialCluster"/>
    <dgm:cxn modelId="{ED4A7388-250F-4674-9735-E0CFBECF3C40}" type="presParOf" srcId="{9488A3FC-829E-40E3-8CF0-E0722AF5E8A6}" destId="{C153360B-D114-479F-BBB2-34E5F2F92B28}" srcOrd="3" destOrd="0" presId="urn:microsoft.com/office/officeart/2008/layout/RadialCluster"/>
    <dgm:cxn modelId="{8D831134-B3FA-4B76-88FF-72E211E28F85}" type="presParOf" srcId="{9488A3FC-829E-40E3-8CF0-E0722AF5E8A6}" destId="{96E20CB6-98AB-4B12-82EA-821D009D0A5C}" srcOrd="4" destOrd="0" presId="urn:microsoft.com/office/officeart/2008/layout/RadialCluster"/>
    <dgm:cxn modelId="{AB4A0BCE-334E-41DB-86F9-70E49A6A8EE2}" type="presParOf" srcId="{9488A3FC-829E-40E3-8CF0-E0722AF5E8A6}" destId="{0DB8AB60-24FD-4B8E-A303-9F333BCD35DE}" srcOrd="5" destOrd="0" presId="urn:microsoft.com/office/officeart/2008/layout/RadialCluster"/>
    <dgm:cxn modelId="{65832B43-ACEA-4A48-A67A-9B9759740076}" type="presParOf" srcId="{9488A3FC-829E-40E3-8CF0-E0722AF5E8A6}" destId="{E5B5167D-B344-4AD4-8F21-8746EAF872AF}" srcOrd="6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2B3BD236-1D33-4B37-85AF-68839EEA076C}" type="doc">
      <dgm:prSet loTypeId="urn:microsoft.com/office/officeart/2005/8/layout/hierarchy2" loCatId="hierarchy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th-TH"/>
        </a:p>
      </dgm:t>
    </dgm:pt>
    <dgm:pt modelId="{080B8BD4-E66D-4499-AB0C-9D8716C5A0D5}">
      <dgm:prSet phldrT="[Text]"/>
      <dgm:spPr/>
      <dgm:t>
        <a:bodyPr/>
        <a:lstStyle/>
        <a:p>
          <a:r>
            <a:rPr lang="en-US" dirty="0" smtClean="0"/>
            <a:t>Learning Objective</a:t>
          </a:r>
          <a:endParaRPr lang="th-TH" dirty="0"/>
        </a:p>
      </dgm:t>
    </dgm:pt>
    <dgm:pt modelId="{54307F4F-0B2C-4205-AB1D-1CAFCF3D8EFA}" type="parTrans" cxnId="{0D986258-AFF0-47FC-85E2-6E9E4A35E607}">
      <dgm:prSet/>
      <dgm:spPr/>
      <dgm:t>
        <a:bodyPr/>
        <a:lstStyle/>
        <a:p>
          <a:endParaRPr lang="th-TH"/>
        </a:p>
      </dgm:t>
    </dgm:pt>
    <dgm:pt modelId="{53B56FC5-85DF-4A0F-88CA-8E97D1C60510}" type="sibTrans" cxnId="{0D986258-AFF0-47FC-85E2-6E9E4A35E607}">
      <dgm:prSet/>
      <dgm:spPr/>
      <dgm:t>
        <a:bodyPr/>
        <a:lstStyle/>
        <a:p>
          <a:endParaRPr lang="th-TH"/>
        </a:p>
      </dgm:t>
    </dgm:pt>
    <dgm:pt modelId="{A04D2B7F-D3E7-4754-8D82-0CF4D3B9204A}">
      <dgm:prSet phldrT="[Text]"/>
      <dgm:spPr/>
      <dgm:t>
        <a:bodyPr/>
        <a:lstStyle/>
        <a:p>
          <a:r>
            <a:rPr lang="en-US" dirty="0" smtClean="0"/>
            <a:t>GLOs</a:t>
          </a:r>
          <a:endParaRPr lang="th-TH" dirty="0"/>
        </a:p>
      </dgm:t>
    </dgm:pt>
    <dgm:pt modelId="{7D0892E7-3335-4C60-98C2-D15CBA45925D}" type="parTrans" cxnId="{D3DFD33A-6B51-414E-9051-313D5B1959D8}">
      <dgm:prSet/>
      <dgm:spPr/>
      <dgm:t>
        <a:bodyPr/>
        <a:lstStyle/>
        <a:p>
          <a:endParaRPr lang="th-TH"/>
        </a:p>
      </dgm:t>
    </dgm:pt>
    <dgm:pt modelId="{C61CC75A-5851-4B02-BDF8-5EAFF4A77E5B}" type="sibTrans" cxnId="{D3DFD33A-6B51-414E-9051-313D5B1959D8}">
      <dgm:prSet/>
      <dgm:spPr/>
      <dgm:t>
        <a:bodyPr/>
        <a:lstStyle/>
        <a:p>
          <a:endParaRPr lang="th-TH"/>
        </a:p>
      </dgm:t>
    </dgm:pt>
    <dgm:pt modelId="{8FA9606F-0F14-4064-AFC9-A19606790838}">
      <dgm:prSet phldrT="[Text]"/>
      <dgm:spPr/>
      <dgm:t>
        <a:bodyPr/>
        <a:lstStyle/>
        <a:p>
          <a:r>
            <a:rPr lang="en-US" dirty="0" smtClean="0"/>
            <a:t>SLOs</a:t>
          </a:r>
          <a:endParaRPr lang="th-TH" dirty="0"/>
        </a:p>
      </dgm:t>
    </dgm:pt>
    <dgm:pt modelId="{5CE64CD4-8CBE-46C8-B6A9-F730099EED50}" type="parTrans" cxnId="{178FF7F4-BAED-4E1A-9E1E-8D8910AB7290}">
      <dgm:prSet/>
      <dgm:spPr/>
      <dgm:t>
        <a:bodyPr/>
        <a:lstStyle/>
        <a:p>
          <a:endParaRPr lang="th-TH"/>
        </a:p>
      </dgm:t>
    </dgm:pt>
    <dgm:pt modelId="{D63DF98A-38B8-4915-83A9-F2D3D9C6AB0D}" type="sibTrans" cxnId="{178FF7F4-BAED-4E1A-9E1E-8D8910AB7290}">
      <dgm:prSet/>
      <dgm:spPr/>
      <dgm:t>
        <a:bodyPr/>
        <a:lstStyle/>
        <a:p>
          <a:endParaRPr lang="th-TH"/>
        </a:p>
      </dgm:t>
    </dgm:pt>
    <dgm:pt modelId="{F9E30F8B-0DD0-4A58-A3F3-59B16B7E85F8}">
      <dgm:prSet phldrT="[Text]"/>
      <dgm:spPr/>
      <dgm:t>
        <a:bodyPr/>
        <a:lstStyle/>
        <a:p>
          <a:r>
            <a:rPr lang="en-US" dirty="0" smtClean="0"/>
            <a:t>SLOs</a:t>
          </a:r>
          <a:endParaRPr lang="th-TH" dirty="0"/>
        </a:p>
      </dgm:t>
    </dgm:pt>
    <dgm:pt modelId="{76ACCC5B-A795-4083-8354-3A61E4D70EF4}" type="parTrans" cxnId="{2C26CB86-D224-43B3-B6F3-A31CA7382734}">
      <dgm:prSet/>
      <dgm:spPr/>
      <dgm:t>
        <a:bodyPr/>
        <a:lstStyle/>
        <a:p>
          <a:endParaRPr lang="th-TH"/>
        </a:p>
      </dgm:t>
    </dgm:pt>
    <dgm:pt modelId="{F5AA0545-1920-4A7D-BF30-73A3CADF3A2C}" type="sibTrans" cxnId="{2C26CB86-D224-43B3-B6F3-A31CA7382734}">
      <dgm:prSet/>
      <dgm:spPr/>
      <dgm:t>
        <a:bodyPr/>
        <a:lstStyle/>
        <a:p>
          <a:endParaRPr lang="th-TH"/>
        </a:p>
      </dgm:t>
    </dgm:pt>
    <dgm:pt modelId="{DFF5A0B6-4783-4F2E-B757-A8D201C98BED}">
      <dgm:prSet phldrT="[Text]"/>
      <dgm:spPr/>
      <dgm:t>
        <a:bodyPr/>
        <a:lstStyle/>
        <a:p>
          <a:r>
            <a:rPr lang="en-US" dirty="0" smtClean="0"/>
            <a:t>GLOs</a:t>
          </a:r>
          <a:endParaRPr lang="th-TH" dirty="0"/>
        </a:p>
      </dgm:t>
    </dgm:pt>
    <dgm:pt modelId="{B810B1FD-DD3A-40A7-91B9-D526605C2BC7}" type="parTrans" cxnId="{B39B42B3-3793-4E2B-9CD3-FF72AE098942}">
      <dgm:prSet/>
      <dgm:spPr/>
      <dgm:t>
        <a:bodyPr/>
        <a:lstStyle/>
        <a:p>
          <a:endParaRPr lang="th-TH"/>
        </a:p>
      </dgm:t>
    </dgm:pt>
    <dgm:pt modelId="{E82F0CEA-ECE6-4A64-BBC1-ACCF2C6BDF96}" type="sibTrans" cxnId="{B39B42B3-3793-4E2B-9CD3-FF72AE098942}">
      <dgm:prSet/>
      <dgm:spPr/>
      <dgm:t>
        <a:bodyPr/>
        <a:lstStyle/>
        <a:p>
          <a:endParaRPr lang="th-TH"/>
        </a:p>
      </dgm:t>
    </dgm:pt>
    <dgm:pt modelId="{894E3F92-669C-43D2-8C65-29C2AB15CA6E}">
      <dgm:prSet phldrT="[Text]"/>
      <dgm:spPr/>
      <dgm:t>
        <a:bodyPr/>
        <a:lstStyle/>
        <a:p>
          <a:r>
            <a:rPr lang="en-US" dirty="0" smtClean="0"/>
            <a:t>SLOs</a:t>
          </a:r>
          <a:endParaRPr lang="th-TH" dirty="0"/>
        </a:p>
      </dgm:t>
    </dgm:pt>
    <dgm:pt modelId="{35EEDCEE-FFA2-4654-B9EB-84C14703FD7B}" type="parTrans" cxnId="{2901F2F8-C3BE-4F9F-BE05-64C100B347A3}">
      <dgm:prSet/>
      <dgm:spPr/>
      <dgm:t>
        <a:bodyPr/>
        <a:lstStyle/>
        <a:p>
          <a:endParaRPr lang="th-TH"/>
        </a:p>
      </dgm:t>
    </dgm:pt>
    <dgm:pt modelId="{2D020963-08A4-4399-875B-B8F68857C36D}" type="sibTrans" cxnId="{2901F2F8-C3BE-4F9F-BE05-64C100B347A3}">
      <dgm:prSet/>
      <dgm:spPr/>
      <dgm:t>
        <a:bodyPr/>
        <a:lstStyle/>
        <a:p>
          <a:endParaRPr lang="th-TH"/>
        </a:p>
      </dgm:t>
    </dgm:pt>
    <dgm:pt modelId="{6EB0577E-83B1-4D11-9122-0903A2C13BBB}">
      <dgm:prSet phldrT="[Text]"/>
      <dgm:spPr/>
      <dgm:t>
        <a:bodyPr/>
        <a:lstStyle/>
        <a:p>
          <a:r>
            <a:rPr lang="en-US" dirty="0" smtClean="0"/>
            <a:t>SLOs</a:t>
          </a:r>
          <a:endParaRPr lang="th-TH" dirty="0"/>
        </a:p>
      </dgm:t>
    </dgm:pt>
    <dgm:pt modelId="{CC11FDA0-90C0-48B7-91AB-661A1D989DA4}" type="parTrans" cxnId="{1EDD2E20-CC61-4169-AE24-248F4EADECAB}">
      <dgm:prSet/>
      <dgm:spPr/>
      <dgm:t>
        <a:bodyPr/>
        <a:lstStyle/>
        <a:p>
          <a:endParaRPr lang="th-TH"/>
        </a:p>
      </dgm:t>
    </dgm:pt>
    <dgm:pt modelId="{A853471B-ACC9-42B8-9261-C4D59361B0D2}" type="sibTrans" cxnId="{1EDD2E20-CC61-4169-AE24-248F4EADECAB}">
      <dgm:prSet/>
      <dgm:spPr/>
      <dgm:t>
        <a:bodyPr/>
        <a:lstStyle/>
        <a:p>
          <a:endParaRPr lang="th-TH"/>
        </a:p>
      </dgm:t>
    </dgm:pt>
    <dgm:pt modelId="{FEBAD38A-A6FF-4A4D-95CF-5F102E21CBB6}" type="pres">
      <dgm:prSet presAssocID="{2B3BD236-1D33-4B37-85AF-68839EEA076C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7AA35888-5266-4E37-9AD2-793DDD5BECD0}" type="pres">
      <dgm:prSet presAssocID="{080B8BD4-E66D-4499-AB0C-9D8716C5A0D5}" presName="root1" presStyleCnt="0"/>
      <dgm:spPr/>
    </dgm:pt>
    <dgm:pt modelId="{09F99B91-BA99-4B85-863C-576D3B6D9686}" type="pres">
      <dgm:prSet presAssocID="{080B8BD4-E66D-4499-AB0C-9D8716C5A0D5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CD91DC4E-7082-450A-B1E9-3664F533BAD7}" type="pres">
      <dgm:prSet presAssocID="{080B8BD4-E66D-4499-AB0C-9D8716C5A0D5}" presName="level2hierChild" presStyleCnt="0"/>
      <dgm:spPr/>
    </dgm:pt>
    <dgm:pt modelId="{DEE2ED8B-5B3E-40B6-9870-023824245E43}" type="pres">
      <dgm:prSet presAssocID="{7D0892E7-3335-4C60-98C2-D15CBA45925D}" presName="conn2-1" presStyleLbl="parChTrans1D2" presStyleIdx="0" presStyleCnt="2"/>
      <dgm:spPr/>
      <dgm:t>
        <a:bodyPr/>
        <a:lstStyle/>
        <a:p>
          <a:endParaRPr lang="th-TH"/>
        </a:p>
      </dgm:t>
    </dgm:pt>
    <dgm:pt modelId="{E744C617-7B36-40B1-B939-0AA7BFFE773A}" type="pres">
      <dgm:prSet presAssocID="{7D0892E7-3335-4C60-98C2-D15CBA45925D}" presName="connTx" presStyleLbl="parChTrans1D2" presStyleIdx="0" presStyleCnt="2"/>
      <dgm:spPr/>
      <dgm:t>
        <a:bodyPr/>
        <a:lstStyle/>
        <a:p>
          <a:endParaRPr lang="th-TH"/>
        </a:p>
      </dgm:t>
    </dgm:pt>
    <dgm:pt modelId="{BE5BF554-4EE4-4E01-8763-423BE93A73C8}" type="pres">
      <dgm:prSet presAssocID="{A04D2B7F-D3E7-4754-8D82-0CF4D3B9204A}" presName="root2" presStyleCnt="0"/>
      <dgm:spPr/>
    </dgm:pt>
    <dgm:pt modelId="{F3E7B294-C53E-480E-83BF-23BEFE5DC2DF}" type="pres">
      <dgm:prSet presAssocID="{A04D2B7F-D3E7-4754-8D82-0CF4D3B9204A}" presName="LevelTwoTextNode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C89ACAB0-1E52-48DB-BB44-1512821309CC}" type="pres">
      <dgm:prSet presAssocID="{A04D2B7F-D3E7-4754-8D82-0CF4D3B9204A}" presName="level3hierChild" presStyleCnt="0"/>
      <dgm:spPr/>
    </dgm:pt>
    <dgm:pt modelId="{5E52730F-A867-44F6-AF7A-CD6E3576FFAF}" type="pres">
      <dgm:prSet presAssocID="{5CE64CD4-8CBE-46C8-B6A9-F730099EED50}" presName="conn2-1" presStyleLbl="parChTrans1D3" presStyleIdx="0" presStyleCnt="4"/>
      <dgm:spPr/>
      <dgm:t>
        <a:bodyPr/>
        <a:lstStyle/>
        <a:p>
          <a:endParaRPr lang="th-TH"/>
        </a:p>
      </dgm:t>
    </dgm:pt>
    <dgm:pt modelId="{CC6B6349-B007-404E-8F85-7FFB3819C57D}" type="pres">
      <dgm:prSet presAssocID="{5CE64CD4-8CBE-46C8-B6A9-F730099EED50}" presName="connTx" presStyleLbl="parChTrans1D3" presStyleIdx="0" presStyleCnt="4"/>
      <dgm:spPr/>
      <dgm:t>
        <a:bodyPr/>
        <a:lstStyle/>
        <a:p>
          <a:endParaRPr lang="th-TH"/>
        </a:p>
      </dgm:t>
    </dgm:pt>
    <dgm:pt modelId="{C67001FB-9486-4BB7-8319-C7615932BF9A}" type="pres">
      <dgm:prSet presAssocID="{8FA9606F-0F14-4064-AFC9-A19606790838}" presName="root2" presStyleCnt="0"/>
      <dgm:spPr/>
    </dgm:pt>
    <dgm:pt modelId="{016FFB24-0579-4770-93C4-FC906B2A1FB3}" type="pres">
      <dgm:prSet presAssocID="{8FA9606F-0F14-4064-AFC9-A19606790838}" presName="LevelTwoTextNode" presStyleLbl="node3" presStyleIdx="0" presStyleCnt="4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0E72BB8F-1EF6-49CF-9DCE-441D671B39EB}" type="pres">
      <dgm:prSet presAssocID="{8FA9606F-0F14-4064-AFC9-A19606790838}" presName="level3hierChild" presStyleCnt="0"/>
      <dgm:spPr/>
    </dgm:pt>
    <dgm:pt modelId="{1AB2F92D-76EF-4FCD-A318-801CD1A0A5CA}" type="pres">
      <dgm:prSet presAssocID="{76ACCC5B-A795-4083-8354-3A61E4D70EF4}" presName="conn2-1" presStyleLbl="parChTrans1D3" presStyleIdx="1" presStyleCnt="4"/>
      <dgm:spPr/>
      <dgm:t>
        <a:bodyPr/>
        <a:lstStyle/>
        <a:p>
          <a:endParaRPr lang="th-TH"/>
        </a:p>
      </dgm:t>
    </dgm:pt>
    <dgm:pt modelId="{BA480193-C808-469E-A368-5BDA3DE34269}" type="pres">
      <dgm:prSet presAssocID="{76ACCC5B-A795-4083-8354-3A61E4D70EF4}" presName="connTx" presStyleLbl="parChTrans1D3" presStyleIdx="1" presStyleCnt="4"/>
      <dgm:spPr/>
      <dgm:t>
        <a:bodyPr/>
        <a:lstStyle/>
        <a:p>
          <a:endParaRPr lang="th-TH"/>
        </a:p>
      </dgm:t>
    </dgm:pt>
    <dgm:pt modelId="{9C9E97F7-2829-447E-ACA5-2B8B421395ED}" type="pres">
      <dgm:prSet presAssocID="{F9E30F8B-0DD0-4A58-A3F3-59B16B7E85F8}" presName="root2" presStyleCnt="0"/>
      <dgm:spPr/>
    </dgm:pt>
    <dgm:pt modelId="{A39F8C78-81E1-4615-AAB7-C7B51D0E3DF3}" type="pres">
      <dgm:prSet presAssocID="{F9E30F8B-0DD0-4A58-A3F3-59B16B7E85F8}" presName="LevelTwoTextNode" presStyleLbl="node3" presStyleIdx="1" presStyleCnt="4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4F893DB0-5343-4E93-8658-AA38FC994F90}" type="pres">
      <dgm:prSet presAssocID="{F9E30F8B-0DD0-4A58-A3F3-59B16B7E85F8}" presName="level3hierChild" presStyleCnt="0"/>
      <dgm:spPr/>
    </dgm:pt>
    <dgm:pt modelId="{39A229E7-04E8-40CD-979D-21A764EED9A1}" type="pres">
      <dgm:prSet presAssocID="{B810B1FD-DD3A-40A7-91B9-D526605C2BC7}" presName="conn2-1" presStyleLbl="parChTrans1D2" presStyleIdx="1" presStyleCnt="2"/>
      <dgm:spPr/>
      <dgm:t>
        <a:bodyPr/>
        <a:lstStyle/>
        <a:p>
          <a:endParaRPr lang="th-TH"/>
        </a:p>
      </dgm:t>
    </dgm:pt>
    <dgm:pt modelId="{0298052F-BFD8-4CF1-8481-81E4869D32CA}" type="pres">
      <dgm:prSet presAssocID="{B810B1FD-DD3A-40A7-91B9-D526605C2BC7}" presName="connTx" presStyleLbl="parChTrans1D2" presStyleIdx="1" presStyleCnt="2"/>
      <dgm:spPr/>
      <dgm:t>
        <a:bodyPr/>
        <a:lstStyle/>
        <a:p>
          <a:endParaRPr lang="th-TH"/>
        </a:p>
      </dgm:t>
    </dgm:pt>
    <dgm:pt modelId="{B3F1D102-2537-4F5D-9FF2-66EB5768A176}" type="pres">
      <dgm:prSet presAssocID="{DFF5A0B6-4783-4F2E-B757-A8D201C98BED}" presName="root2" presStyleCnt="0"/>
      <dgm:spPr/>
    </dgm:pt>
    <dgm:pt modelId="{C6B262D3-D944-4FD3-8514-D4EE9B0FC717}" type="pres">
      <dgm:prSet presAssocID="{DFF5A0B6-4783-4F2E-B757-A8D201C98BED}" presName="LevelTwoTextNode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6002880E-351D-46BE-9A59-507EE96FE26B}" type="pres">
      <dgm:prSet presAssocID="{DFF5A0B6-4783-4F2E-B757-A8D201C98BED}" presName="level3hierChild" presStyleCnt="0"/>
      <dgm:spPr/>
    </dgm:pt>
    <dgm:pt modelId="{155FCFA0-98FB-425A-85B6-082C27556197}" type="pres">
      <dgm:prSet presAssocID="{35EEDCEE-FFA2-4654-B9EB-84C14703FD7B}" presName="conn2-1" presStyleLbl="parChTrans1D3" presStyleIdx="2" presStyleCnt="4"/>
      <dgm:spPr/>
      <dgm:t>
        <a:bodyPr/>
        <a:lstStyle/>
        <a:p>
          <a:endParaRPr lang="th-TH"/>
        </a:p>
      </dgm:t>
    </dgm:pt>
    <dgm:pt modelId="{C1D40B14-F728-4FC4-BA8A-61407BA32921}" type="pres">
      <dgm:prSet presAssocID="{35EEDCEE-FFA2-4654-B9EB-84C14703FD7B}" presName="connTx" presStyleLbl="parChTrans1D3" presStyleIdx="2" presStyleCnt="4"/>
      <dgm:spPr/>
      <dgm:t>
        <a:bodyPr/>
        <a:lstStyle/>
        <a:p>
          <a:endParaRPr lang="th-TH"/>
        </a:p>
      </dgm:t>
    </dgm:pt>
    <dgm:pt modelId="{6AF63C33-D16C-44E2-8FB9-1E60B6A6769F}" type="pres">
      <dgm:prSet presAssocID="{894E3F92-669C-43D2-8C65-29C2AB15CA6E}" presName="root2" presStyleCnt="0"/>
      <dgm:spPr/>
    </dgm:pt>
    <dgm:pt modelId="{2175CF2F-72E5-4673-B865-690D14642CCA}" type="pres">
      <dgm:prSet presAssocID="{894E3F92-669C-43D2-8C65-29C2AB15CA6E}" presName="LevelTwoTextNode" presStyleLbl="node3" presStyleIdx="2" presStyleCnt="4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7D21ABFE-67DB-4A77-AD47-A8AB34859955}" type="pres">
      <dgm:prSet presAssocID="{894E3F92-669C-43D2-8C65-29C2AB15CA6E}" presName="level3hierChild" presStyleCnt="0"/>
      <dgm:spPr/>
    </dgm:pt>
    <dgm:pt modelId="{97427EAC-AECD-497B-9EF1-1F9E24C9F832}" type="pres">
      <dgm:prSet presAssocID="{CC11FDA0-90C0-48B7-91AB-661A1D989DA4}" presName="conn2-1" presStyleLbl="parChTrans1D3" presStyleIdx="3" presStyleCnt="4"/>
      <dgm:spPr/>
      <dgm:t>
        <a:bodyPr/>
        <a:lstStyle/>
        <a:p>
          <a:endParaRPr lang="th-TH"/>
        </a:p>
      </dgm:t>
    </dgm:pt>
    <dgm:pt modelId="{563B159A-3CA5-42CA-9DBA-0BE942A39661}" type="pres">
      <dgm:prSet presAssocID="{CC11FDA0-90C0-48B7-91AB-661A1D989DA4}" presName="connTx" presStyleLbl="parChTrans1D3" presStyleIdx="3" presStyleCnt="4"/>
      <dgm:spPr/>
      <dgm:t>
        <a:bodyPr/>
        <a:lstStyle/>
        <a:p>
          <a:endParaRPr lang="th-TH"/>
        </a:p>
      </dgm:t>
    </dgm:pt>
    <dgm:pt modelId="{003948B6-2D2F-49EE-8072-88624BDCC277}" type="pres">
      <dgm:prSet presAssocID="{6EB0577E-83B1-4D11-9122-0903A2C13BBB}" presName="root2" presStyleCnt="0"/>
      <dgm:spPr/>
    </dgm:pt>
    <dgm:pt modelId="{CAB60365-30F6-46CF-98FB-6E2911377111}" type="pres">
      <dgm:prSet presAssocID="{6EB0577E-83B1-4D11-9122-0903A2C13BBB}" presName="LevelTwoTextNode" presStyleLbl="node3" presStyleIdx="3" presStyleCnt="4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781309D6-4871-45CD-A4F1-39CD4F8A5694}" type="pres">
      <dgm:prSet presAssocID="{6EB0577E-83B1-4D11-9122-0903A2C13BBB}" presName="level3hierChild" presStyleCnt="0"/>
      <dgm:spPr/>
    </dgm:pt>
  </dgm:ptLst>
  <dgm:cxnLst>
    <dgm:cxn modelId="{2C0B4323-7208-4E78-ADDF-D2C42F473794}" type="presOf" srcId="{2B3BD236-1D33-4B37-85AF-68839EEA076C}" destId="{FEBAD38A-A6FF-4A4D-95CF-5F102E21CBB6}" srcOrd="0" destOrd="0" presId="urn:microsoft.com/office/officeart/2005/8/layout/hierarchy2"/>
    <dgm:cxn modelId="{A906C1AA-4155-4B60-A1F3-DA6F50CC4FBF}" type="presOf" srcId="{F9E30F8B-0DD0-4A58-A3F3-59B16B7E85F8}" destId="{A39F8C78-81E1-4615-AAB7-C7B51D0E3DF3}" srcOrd="0" destOrd="0" presId="urn:microsoft.com/office/officeart/2005/8/layout/hierarchy2"/>
    <dgm:cxn modelId="{1EDD2E20-CC61-4169-AE24-248F4EADECAB}" srcId="{DFF5A0B6-4783-4F2E-B757-A8D201C98BED}" destId="{6EB0577E-83B1-4D11-9122-0903A2C13BBB}" srcOrd="1" destOrd="0" parTransId="{CC11FDA0-90C0-48B7-91AB-661A1D989DA4}" sibTransId="{A853471B-ACC9-42B8-9261-C4D59361B0D2}"/>
    <dgm:cxn modelId="{0928EDE3-5528-455A-9B0D-3CEB82910053}" type="presOf" srcId="{76ACCC5B-A795-4083-8354-3A61E4D70EF4}" destId="{BA480193-C808-469E-A368-5BDA3DE34269}" srcOrd="1" destOrd="0" presId="urn:microsoft.com/office/officeart/2005/8/layout/hierarchy2"/>
    <dgm:cxn modelId="{42F68FB5-1E21-431C-9919-D6D0C3551591}" type="presOf" srcId="{35EEDCEE-FFA2-4654-B9EB-84C14703FD7B}" destId="{C1D40B14-F728-4FC4-BA8A-61407BA32921}" srcOrd="1" destOrd="0" presId="urn:microsoft.com/office/officeart/2005/8/layout/hierarchy2"/>
    <dgm:cxn modelId="{D3DFD33A-6B51-414E-9051-313D5B1959D8}" srcId="{080B8BD4-E66D-4499-AB0C-9D8716C5A0D5}" destId="{A04D2B7F-D3E7-4754-8D82-0CF4D3B9204A}" srcOrd="0" destOrd="0" parTransId="{7D0892E7-3335-4C60-98C2-D15CBA45925D}" sibTransId="{C61CC75A-5851-4B02-BDF8-5EAFF4A77E5B}"/>
    <dgm:cxn modelId="{60D68030-03E3-427B-A0FA-6E24CB8A0896}" type="presOf" srcId="{894E3F92-669C-43D2-8C65-29C2AB15CA6E}" destId="{2175CF2F-72E5-4673-B865-690D14642CCA}" srcOrd="0" destOrd="0" presId="urn:microsoft.com/office/officeart/2005/8/layout/hierarchy2"/>
    <dgm:cxn modelId="{2C26CB86-D224-43B3-B6F3-A31CA7382734}" srcId="{A04D2B7F-D3E7-4754-8D82-0CF4D3B9204A}" destId="{F9E30F8B-0DD0-4A58-A3F3-59B16B7E85F8}" srcOrd="1" destOrd="0" parTransId="{76ACCC5B-A795-4083-8354-3A61E4D70EF4}" sibTransId="{F5AA0545-1920-4A7D-BF30-73A3CADF3A2C}"/>
    <dgm:cxn modelId="{20F6A023-8EC7-4C57-B287-778953534EDE}" type="presOf" srcId="{7D0892E7-3335-4C60-98C2-D15CBA45925D}" destId="{DEE2ED8B-5B3E-40B6-9870-023824245E43}" srcOrd="0" destOrd="0" presId="urn:microsoft.com/office/officeart/2005/8/layout/hierarchy2"/>
    <dgm:cxn modelId="{3F1E8260-816D-43CD-8D2F-2C310D929B9B}" type="presOf" srcId="{76ACCC5B-A795-4083-8354-3A61E4D70EF4}" destId="{1AB2F92D-76EF-4FCD-A318-801CD1A0A5CA}" srcOrd="0" destOrd="0" presId="urn:microsoft.com/office/officeart/2005/8/layout/hierarchy2"/>
    <dgm:cxn modelId="{518C3479-9B59-434B-97C7-E0E7A36643ED}" type="presOf" srcId="{5CE64CD4-8CBE-46C8-B6A9-F730099EED50}" destId="{CC6B6349-B007-404E-8F85-7FFB3819C57D}" srcOrd="1" destOrd="0" presId="urn:microsoft.com/office/officeart/2005/8/layout/hierarchy2"/>
    <dgm:cxn modelId="{710293F3-BA83-402C-B559-AD4BE0D83E4B}" type="presOf" srcId="{CC11FDA0-90C0-48B7-91AB-661A1D989DA4}" destId="{563B159A-3CA5-42CA-9DBA-0BE942A39661}" srcOrd="1" destOrd="0" presId="urn:microsoft.com/office/officeart/2005/8/layout/hierarchy2"/>
    <dgm:cxn modelId="{448300EC-A545-4EDC-9818-B555EB8EDAC5}" type="presOf" srcId="{DFF5A0B6-4783-4F2E-B757-A8D201C98BED}" destId="{C6B262D3-D944-4FD3-8514-D4EE9B0FC717}" srcOrd="0" destOrd="0" presId="urn:microsoft.com/office/officeart/2005/8/layout/hierarchy2"/>
    <dgm:cxn modelId="{80915472-8109-484B-8B33-F4065F5AFDDF}" type="presOf" srcId="{A04D2B7F-D3E7-4754-8D82-0CF4D3B9204A}" destId="{F3E7B294-C53E-480E-83BF-23BEFE5DC2DF}" srcOrd="0" destOrd="0" presId="urn:microsoft.com/office/officeart/2005/8/layout/hierarchy2"/>
    <dgm:cxn modelId="{1EDEBB75-96D8-4DE0-BB46-D4BCD8DFBB47}" type="presOf" srcId="{35EEDCEE-FFA2-4654-B9EB-84C14703FD7B}" destId="{155FCFA0-98FB-425A-85B6-082C27556197}" srcOrd="0" destOrd="0" presId="urn:microsoft.com/office/officeart/2005/8/layout/hierarchy2"/>
    <dgm:cxn modelId="{4ACE5197-55D1-4205-A512-0D00347A0821}" type="presOf" srcId="{5CE64CD4-8CBE-46C8-B6A9-F730099EED50}" destId="{5E52730F-A867-44F6-AF7A-CD6E3576FFAF}" srcOrd="0" destOrd="0" presId="urn:microsoft.com/office/officeart/2005/8/layout/hierarchy2"/>
    <dgm:cxn modelId="{80B23A9C-56E1-4161-9F57-A3249C200E02}" type="presOf" srcId="{B810B1FD-DD3A-40A7-91B9-D526605C2BC7}" destId="{0298052F-BFD8-4CF1-8481-81E4869D32CA}" srcOrd="1" destOrd="0" presId="urn:microsoft.com/office/officeart/2005/8/layout/hierarchy2"/>
    <dgm:cxn modelId="{2901F2F8-C3BE-4F9F-BE05-64C100B347A3}" srcId="{DFF5A0B6-4783-4F2E-B757-A8D201C98BED}" destId="{894E3F92-669C-43D2-8C65-29C2AB15CA6E}" srcOrd="0" destOrd="0" parTransId="{35EEDCEE-FFA2-4654-B9EB-84C14703FD7B}" sibTransId="{2D020963-08A4-4399-875B-B8F68857C36D}"/>
    <dgm:cxn modelId="{B1DEF534-E84A-4A31-82CF-05BEEE15F3CD}" type="presOf" srcId="{CC11FDA0-90C0-48B7-91AB-661A1D989DA4}" destId="{97427EAC-AECD-497B-9EF1-1F9E24C9F832}" srcOrd="0" destOrd="0" presId="urn:microsoft.com/office/officeart/2005/8/layout/hierarchy2"/>
    <dgm:cxn modelId="{B39B42B3-3793-4E2B-9CD3-FF72AE098942}" srcId="{080B8BD4-E66D-4499-AB0C-9D8716C5A0D5}" destId="{DFF5A0B6-4783-4F2E-B757-A8D201C98BED}" srcOrd="1" destOrd="0" parTransId="{B810B1FD-DD3A-40A7-91B9-D526605C2BC7}" sibTransId="{E82F0CEA-ECE6-4A64-BBC1-ACCF2C6BDF96}"/>
    <dgm:cxn modelId="{689618EE-8331-44C1-9F18-C788E7459E1B}" type="presOf" srcId="{8FA9606F-0F14-4064-AFC9-A19606790838}" destId="{016FFB24-0579-4770-93C4-FC906B2A1FB3}" srcOrd="0" destOrd="0" presId="urn:microsoft.com/office/officeart/2005/8/layout/hierarchy2"/>
    <dgm:cxn modelId="{070C256D-662B-46FC-B2E7-8F5876EBC602}" type="presOf" srcId="{B810B1FD-DD3A-40A7-91B9-D526605C2BC7}" destId="{39A229E7-04E8-40CD-979D-21A764EED9A1}" srcOrd="0" destOrd="0" presId="urn:microsoft.com/office/officeart/2005/8/layout/hierarchy2"/>
    <dgm:cxn modelId="{178FF7F4-BAED-4E1A-9E1E-8D8910AB7290}" srcId="{A04D2B7F-D3E7-4754-8D82-0CF4D3B9204A}" destId="{8FA9606F-0F14-4064-AFC9-A19606790838}" srcOrd="0" destOrd="0" parTransId="{5CE64CD4-8CBE-46C8-B6A9-F730099EED50}" sibTransId="{D63DF98A-38B8-4915-83A9-F2D3D9C6AB0D}"/>
    <dgm:cxn modelId="{A4E9B3AE-CEBF-4A92-8E90-0A7CCA215B58}" type="presOf" srcId="{080B8BD4-E66D-4499-AB0C-9D8716C5A0D5}" destId="{09F99B91-BA99-4B85-863C-576D3B6D9686}" srcOrd="0" destOrd="0" presId="urn:microsoft.com/office/officeart/2005/8/layout/hierarchy2"/>
    <dgm:cxn modelId="{0D986258-AFF0-47FC-85E2-6E9E4A35E607}" srcId="{2B3BD236-1D33-4B37-85AF-68839EEA076C}" destId="{080B8BD4-E66D-4499-AB0C-9D8716C5A0D5}" srcOrd="0" destOrd="0" parTransId="{54307F4F-0B2C-4205-AB1D-1CAFCF3D8EFA}" sibTransId="{53B56FC5-85DF-4A0F-88CA-8E97D1C60510}"/>
    <dgm:cxn modelId="{7B61C0B9-EE9C-4F7B-9606-3B4D87A8A790}" type="presOf" srcId="{6EB0577E-83B1-4D11-9122-0903A2C13BBB}" destId="{CAB60365-30F6-46CF-98FB-6E2911377111}" srcOrd="0" destOrd="0" presId="urn:microsoft.com/office/officeart/2005/8/layout/hierarchy2"/>
    <dgm:cxn modelId="{E1826616-B24B-4372-938A-1BBF3F9713FA}" type="presOf" srcId="{7D0892E7-3335-4C60-98C2-D15CBA45925D}" destId="{E744C617-7B36-40B1-B939-0AA7BFFE773A}" srcOrd="1" destOrd="0" presId="urn:microsoft.com/office/officeart/2005/8/layout/hierarchy2"/>
    <dgm:cxn modelId="{AA808D90-D2F3-4883-8C95-62B515767C5D}" type="presParOf" srcId="{FEBAD38A-A6FF-4A4D-95CF-5F102E21CBB6}" destId="{7AA35888-5266-4E37-9AD2-793DDD5BECD0}" srcOrd="0" destOrd="0" presId="urn:microsoft.com/office/officeart/2005/8/layout/hierarchy2"/>
    <dgm:cxn modelId="{75F7509E-17BC-42B4-8A04-3624AE57337F}" type="presParOf" srcId="{7AA35888-5266-4E37-9AD2-793DDD5BECD0}" destId="{09F99B91-BA99-4B85-863C-576D3B6D9686}" srcOrd="0" destOrd="0" presId="urn:microsoft.com/office/officeart/2005/8/layout/hierarchy2"/>
    <dgm:cxn modelId="{1FBA76D8-6AAC-4C83-8A50-5C964A8A37CA}" type="presParOf" srcId="{7AA35888-5266-4E37-9AD2-793DDD5BECD0}" destId="{CD91DC4E-7082-450A-B1E9-3664F533BAD7}" srcOrd="1" destOrd="0" presId="urn:microsoft.com/office/officeart/2005/8/layout/hierarchy2"/>
    <dgm:cxn modelId="{67ED48C9-315A-4F12-8F0B-329B3DD2CEEA}" type="presParOf" srcId="{CD91DC4E-7082-450A-B1E9-3664F533BAD7}" destId="{DEE2ED8B-5B3E-40B6-9870-023824245E43}" srcOrd="0" destOrd="0" presId="urn:microsoft.com/office/officeart/2005/8/layout/hierarchy2"/>
    <dgm:cxn modelId="{0232571D-294A-45A3-90A5-CE1678C5AB2A}" type="presParOf" srcId="{DEE2ED8B-5B3E-40B6-9870-023824245E43}" destId="{E744C617-7B36-40B1-B939-0AA7BFFE773A}" srcOrd="0" destOrd="0" presId="urn:microsoft.com/office/officeart/2005/8/layout/hierarchy2"/>
    <dgm:cxn modelId="{7D6736CF-CE49-4238-9B1C-E6EE9B131C74}" type="presParOf" srcId="{CD91DC4E-7082-450A-B1E9-3664F533BAD7}" destId="{BE5BF554-4EE4-4E01-8763-423BE93A73C8}" srcOrd="1" destOrd="0" presId="urn:microsoft.com/office/officeart/2005/8/layout/hierarchy2"/>
    <dgm:cxn modelId="{5E723EB5-B087-426D-959E-E7870E60CC94}" type="presParOf" srcId="{BE5BF554-4EE4-4E01-8763-423BE93A73C8}" destId="{F3E7B294-C53E-480E-83BF-23BEFE5DC2DF}" srcOrd="0" destOrd="0" presId="urn:microsoft.com/office/officeart/2005/8/layout/hierarchy2"/>
    <dgm:cxn modelId="{A2CCE5BE-8F6C-4134-A5E5-F47110E8ECB1}" type="presParOf" srcId="{BE5BF554-4EE4-4E01-8763-423BE93A73C8}" destId="{C89ACAB0-1E52-48DB-BB44-1512821309CC}" srcOrd="1" destOrd="0" presId="urn:microsoft.com/office/officeart/2005/8/layout/hierarchy2"/>
    <dgm:cxn modelId="{43A038DA-0999-43CE-9483-FC2AB88E8E53}" type="presParOf" srcId="{C89ACAB0-1E52-48DB-BB44-1512821309CC}" destId="{5E52730F-A867-44F6-AF7A-CD6E3576FFAF}" srcOrd="0" destOrd="0" presId="urn:microsoft.com/office/officeart/2005/8/layout/hierarchy2"/>
    <dgm:cxn modelId="{EF04D621-0579-41B6-8E98-0F7F7B689C40}" type="presParOf" srcId="{5E52730F-A867-44F6-AF7A-CD6E3576FFAF}" destId="{CC6B6349-B007-404E-8F85-7FFB3819C57D}" srcOrd="0" destOrd="0" presId="urn:microsoft.com/office/officeart/2005/8/layout/hierarchy2"/>
    <dgm:cxn modelId="{8D2D1B78-1217-4AAE-8ADB-F62AD6A407A0}" type="presParOf" srcId="{C89ACAB0-1E52-48DB-BB44-1512821309CC}" destId="{C67001FB-9486-4BB7-8319-C7615932BF9A}" srcOrd="1" destOrd="0" presId="urn:microsoft.com/office/officeart/2005/8/layout/hierarchy2"/>
    <dgm:cxn modelId="{A009FFB3-3487-4E8C-B0B4-D177D3705A54}" type="presParOf" srcId="{C67001FB-9486-4BB7-8319-C7615932BF9A}" destId="{016FFB24-0579-4770-93C4-FC906B2A1FB3}" srcOrd="0" destOrd="0" presId="urn:microsoft.com/office/officeart/2005/8/layout/hierarchy2"/>
    <dgm:cxn modelId="{C3D2548F-0697-4CDD-B2CC-4C002AEBC458}" type="presParOf" srcId="{C67001FB-9486-4BB7-8319-C7615932BF9A}" destId="{0E72BB8F-1EF6-49CF-9DCE-441D671B39EB}" srcOrd="1" destOrd="0" presId="urn:microsoft.com/office/officeart/2005/8/layout/hierarchy2"/>
    <dgm:cxn modelId="{57328CD9-56B6-428B-A13C-6267E455FC81}" type="presParOf" srcId="{C89ACAB0-1E52-48DB-BB44-1512821309CC}" destId="{1AB2F92D-76EF-4FCD-A318-801CD1A0A5CA}" srcOrd="2" destOrd="0" presId="urn:microsoft.com/office/officeart/2005/8/layout/hierarchy2"/>
    <dgm:cxn modelId="{36995ECA-3E78-42CC-B810-566EB43E3EBC}" type="presParOf" srcId="{1AB2F92D-76EF-4FCD-A318-801CD1A0A5CA}" destId="{BA480193-C808-469E-A368-5BDA3DE34269}" srcOrd="0" destOrd="0" presId="urn:microsoft.com/office/officeart/2005/8/layout/hierarchy2"/>
    <dgm:cxn modelId="{8608564D-E570-4440-8262-E7D60CA01D6C}" type="presParOf" srcId="{C89ACAB0-1E52-48DB-BB44-1512821309CC}" destId="{9C9E97F7-2829-447E-ACA5-2B8B421395ED}" srcOrd="3" destOrd="0" presId="urn:microsoft.com/office/officeart/2005/8/layout/hierarchy2"/>
    <dgm:cxn modelId="{08D14B22-AB08-46E2-8602-E52B67F2E704}" type="presParOf" srcId="{9C9E97F7-2829-447E-ACA5-2B8B421395ED}" destId="{A39F8C78-81E1-4615-AAB7-C7B51D0E3DF3}" srcOrd="0" destOrd="0" presId="urn:microsoft.com/office/officeart/2005/8/layout/hierarchy2"/>
    <dgm:cxn modelId="{C245D8CC-8F16-4398-BCB5-4D2263E875C3}" type="presParOf" srcId="{9C9E97F7-2829-447E-ACA5-2B8B421395ED}" destId="{4F893DB0-5343-4E93-8658-AA38FC994F90}" srcOrd="1" destOrd="0" presId="urn:microsoft.com/office/officeart/2005/8/layout/hierarchy2"/>
    <dgm:cxn modelId="{30BA9450-943B-4911-B004-DAA223AB7E4A}" type="presParOf" srcId="{CD91DC4E-7082-450A-B1E9-3664F533BAD7}" destId="{39A229E7-04E8-40CD-979D-21A764EED9A1}" srcOrd="2" destOrd="0" presId="urn:microsoft.com/office/officeart/2005/8/layout/hierarchy2"/>
    <dgm:cxn modelId="{59017264-426A-4613-BA03-C3CEA4DD7968}" type="presParOf" srcId="{39A229E7-04E8-40CD-979D-21A764EED9A1}" destId="{0298052F-BFD8-4CF1-8481-81E4869D32CA}" srcOrd="0" destOrd="0" presId="urn:microsoft.com/office/officeart/2005/8/layout/hierarchy2"/>
    <dgm:cxn modelId="{BD7A7E63-F4ED-40CA-BA33-3399FE3096C6}" type="presParOf" srcId="{CD91DC4E-7082-450A-B1E9-3664F533BAD7}" destId="{B3F1D102-2537-4F5D-9FF2-66EB5768A176}" srcOrd="3" destOrd="0" presId="urn:microsoft.com/office/officeart/2005/8/layout/hierarchy2"/>
    <dgm:cxn modelId="{F58D9A97-A424-4120-9EB9-3F9F60FE8003}" type="presParOf" srcId="{B3F1D102-2537-4F5D-9FF2-66EB5768A176}" destId="{C6B262D3-D944-4FD3-8514-D4EE9B0FC717}" srcOrd="0" destOrd="0" presId="urn:microsoft.com/office/officeart/2005/8/layout/hierarchy2"/>
    <dgm:cxn modelId="{FEDD8B3B-78A1-4E75-BB73-F3965B671375}" type="presParOf" srcId="{B3F1D102-2537-4F5D-9FF2-66EB5768A176}" destId="{6002880E-351D-46BE-9A59-507EE96FE26B}" srcOrd="1" destOrd="0" presId="urn:microsoft.com/office/officeart/2005/8/layout/hierarchy2"/>
    <dgm:cxn modelId="{5B751D9D-C4BB-4926-A478-47FEF01A7E86}" type="presParOf" srcId="{6002880E-351D-46BE-9A59-507EE96FE26B}" destId="{155FCFA0-98FB-425A-85B6-082C27556197}" srcOrd="0" destOrd="0" presId="urn:microsoft.com/office/officeart/2005/8/layout/hierarchy2"/>
    <dgm:cxn modelId="{A2E177A0-E01A-43C3-91C1-E4AA25B21C8D}" type="presParOf" srcId="{155FCFA0-98FB-425A-85B6-082C27556197}" destId="{C1D40B14-F728-4FC4-BA8A-61407BA32921}" srcOrd="0" destOrd="0" presId="urn:microsoft.com/office/officeart/2005/8/layout/hierarchy2"/>
    <dgm:cxn modelId="{BF8FD514-041B-4953-8960-8B1BC11CBDE2}" type="presParOf" srcId="{6002880E-351D-46BE-9A59-507EE96FE26B}" destId="{6AF63C33-D16C-44E2-8FB9-1E60B6A6769F}" srcOrd="1" destOrd="0" presId="urn:microsoft.com/office/officeart/2005/8/layout/hierarchy2"/>
    <dgm:cxn modelId="{E0F41970-AB01-4F92-B12C-5D69BD579661}" type="presParOf" srcId="{6AF63C33-D16C-44E2-8FB9-1E60B6A6769F}" destId="{2175CF2F-72E5-4673-B865-690D14642CCA}" srcOrd="0" destOrd="0" presId="urn:microsoft.com/office/officeart/2005/8/layout/hierarchy2"/>
    <dgm:cxn modelId="{910422B0-BDA2-41A7-A8D9-5250A1F3BA3D}" type="presParOf" srcId="{6AF63C33-D16C-44E2-8FB9-1E60B6A6769F}" destId="{7D21ABFE-67DB-4A77-AD47-A8AB34859955}" srcOrd="1" destOrd="0" presId="urn:microsoft.com/office/officeart/2005/8/layout/hierarchy2"/>
    <dgm:cxn modelId="{1FB6C8F5-248E-43AB-A6A2-F0CE434EC619}" type="presParOf" srcId="{6002880E-351D-46BE-9A59-507EE96FE26B}" destId="{97427EAC-AECD-497B-9EF1-1F9E24C9F832}" srcOrd="2" destOrd="0" presId="urn:microsoft.com/office/officeart/2005/8/layout/hierarchy2"/>
    <dgm:cxn modelId="{8EC07B98-8123-4391-BE23-DE0005715E67}" type="presParOf" srcId="{97427EAC-AECD-497B-9EF1-1F9E24C9F832}" destId="{563B159A-3CA5-42CA-9DBA-0BE942A39661}" srcOrd="0" destOrd="0" presId="urn:microsoft.com/office/officeart/2005/8/layout/hierarchy2"/>
    <dgm:cxn modelId="{E855F495-8FDF-43E5-8E63-E7D6D9EE7D1E}" type="presParOf" srcId="{6002880E-351D-46BE-9A59-507EE96FE26B}" destId="{003948B6-2D2F-49EE-8072-88624BDCC277}" srcOrd="3" destOrd="0" presId="urn:microsoft.com/office/officeart/2005/8/layout/hierarchy2"/>
    <dgm:cxn modelId="{4AD17E3E-D40E-425E-B914-0783866FE504}" type="presParOf" srcId="{003948B6-2D2F-49EE-8072-88624BDCC277}" destId="{CAB60365-30F6-46CF-98FB-6E2911377111}" srcOrd="0" destOrd="0" presId="urn:microsoft.com/office/officeart/2005/8/layout/hierarchy2"/>
    <dgm:cxn modelId="{DBB993F7-9A73-4D50-AE1D-89E1474F80D5}" type="presParOf" srcId="{003948B6-2D2F-49EE-8072-88624BDCC277}" destId="{781309D6-4871-45CD-A4F1-39CD4F8A5694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5F205722-F631-40FC-A675-7C4E487416B8}" type="doc">
      <dgm:prSet loTypeId="urn:microsoft.com/office/officeart/2005/8/layout/hierarchy2" loCatId="hierarchy" qsTypeId="urn:microsoft.com/office/officeart/2005/8/quickstyle/3d2" qsCatId="3D" csTypeId="urn:microsoft.com/office/officeart/2005/8/colors/colorful3" csCatId="colorful" phldr="1"/>
      <dgm:spPr/>
      <dgm:t>
        <a:bodyPr/>
        <a:lstStyle/>
        <a:p>
          <a:endParaRPr lang="th-TH"/>
        </a:p>
      </dgm:t>
    </dgm:pt>
    <dgm:pt modelId="{CD4DA095-F01A-4F4E-9BDE-F2FEA784F150}">
      <dgm:prSet phldrT="[Text]" custT="1"/>
      <dgm:spPr/>
      <dgm:t>
        <a:bodyPr/>
        <a:lstStyle/>
        <a:p>
          <a:r>
            <a:rPr lang="th-TH" sz="4400" dirty="0" smtClean="0"/>
            <a:t>วัตถุประสงค์การเรียนรู้</a:t>
          </a:r>
          <a:endParaRPr lang="th-TH" sz="4400" dirty="0"/>
        </a:p>
      </dgm:t>
    </dgm:pt>
    <dgm:pt modelId="{DE9110DF-FEFD-45CD-8689-0F03A0D2D925}" type="parTrans" cxnId="{5A4A99D2-15CE-4656-BBCD-F9462391A2EF}">
      <dgm:prSet/>
      <dgm:spPr/>
      <dgm:t>
        <a:bodyPr/>
        <a:lstStyle/>
        <a:p>
          <a:endParaRPr lang="th-TH" sz="2800"/>
        </a:p>
      </dgm:t>
    </dgm:pt>
    <dgm:pt modelId="{6B0BC1F1-195F-42B8-9764-FA985963CAF7}" type="sibTrans" cxnId="{5A4A99D2-15CE-4656-BBCD-F9462391A2EF}">
      <dgm:prSet/>
      <dgm:spPr/>
      <dgm:t>
        <a:bodyPr/>
        <a:lstStyle/>
        <a:p>
          <a:endParaRPr lang="th-TH" sz="2800"/>
        </a:p>
      </dgm:t>
    </dgm:pt>
    <dgm:pt modelId="{5F4070CF-5D38-4BC7-BE8F-4BEEF02E789B}">
      <dgm:prSet phldrT="[Text]" custT="1"/>
      <dgm:spPr/>
      <dgm:t>
        <a:bodyPr/>
        <a:lstStyle/>
        <a:p>
          <a:r>
            <a:rPr lang="th-TH" sz="3600" dirty="0" smtClean="0"/>
            <a:t>เตรียมความพร้อม วัสดุ เครื่องมือ อุปกรณ์</a:t>
          </a:r>
          <a:endParaRPr lang="th-TH" sz="3600" dirty="0"/>
        </a:p>
      </dgm:t>
    </dgm:pt>
    <dgm:pt modelId="{14FED263-FE68-4C23-9B6D-70343539ADBC}" type="parTrans" cxnId="{05CD3CE6-6A17-42D4-9305-BCB208FB43AF}">
      <dgm:prSet custT="1"/>
      <dgm:spPr/>
      <dgm:t>
        <a:bodyPr/>
        <a:lstStyle/>
        <a:p>
          <a:endParaRPr lang="th-TH" sz="800"/>
        </a:p>
      </dgm:t>
    </dgm:pt>
    <dgm:pt modelId="{9EC2CC11-8F09-4DDB-B4DA-7671CAE09CB8}" type="sibTrans" cxnId="{05CD3CE6-6A17-42D4-9305-BCB208FB43AF}">
      <dgm:prSet/>
      <dgm:spPr/>
      <dgm:t>
        <a:bodyPr/>
        <a:lstStyle/>
        <a:p>
          <a:endParaRPr lang="th-TH" sz="2800"/>
        </a:p>
      </dgm:t>
    </dgm:pt>
    <dgm:pt modelId="{859D3A3E-7639-4A58-8139-6ECD21AB3EDA}">
      <dgm:prSet phldrT="[Text]" custT="1"/>
      <dgm:spPr/>
      <dgm:t>
        <a:bodyPr/>
        <a:lstStyle/>
        <a:p>
          <a:r>
            <a:rPr lang="th-TH" sz="3600" dirty="0" smtClean="0"/>
            <a:t>กำหนดวิธีการฝึกและกระบวนการเรียนรู้</a:t>
          </a:r>
          <a:endParaRPr lang="th-TH" sz="3600" dirty="0"/>
        </a:p>
      </dgm:t>
    </dgm:pt>
    <dgm:pt modelId="{B8D8E5E7-3A4E-466C-BD68-3CF96CBCCDE3}" type="parTrans" cxnId="{E5BA5D0F-B639-4A0A-8DA4-A3C884BBECC9}">
      <dgm:prSet custT="1"/>
      <dgm:spPr/>
      <dgm:t>
        <a:bodyPr/>
        <a:lstStyle/>
        <a:p>
          <a:endParaRPr lang="th-TH" sz="800"/>
        </a:p>
      </dgm:t>
    </dgm:pt>
    <dgm:pt modelId="{5F114A9C-89A0-42A4-A4D3-8FAD0BC5C8F5}" type="sibTrans" cxnId="{E5BA5D0F-B639-4A0A-8DA4-A3C884BBECC9}">
      <dgm:prSet/>
      <dgm:spPr/>
      <dgm:t>
        <a:bodyPr/>
        <a:lstStyle/>
        <a:p>
          <a:endParaRPr lang="th-TH" sz="2800"/>
        </a:p>
      </dgm:t>
    </dgm:pt>
    <dgm:pt modelId="{3D22B231-8918-47EC-AF69-5F0D37C90F40}">
      <dgm:prSet phldrT="[Text]" custT="1"/>
      <dgm:spPr/>
      <dgm:t>
        <a:bodyPr/>
        <a:lstStyle/>
        <a:p>
          <a:r>
            <a:rPr lang="th-TH" sz="3600" dirty="0" smtClean="0"/>
            <a:t>กำหนดวิธีการประเมินผล</a:t>
          </a:r>
          <a:endParaRPr lang="th-TH" sz="3600" dirty="0"/>
        </a:p>
      </dgm:t>
    </dgm:pt>
    <dgm:pt modelId="{2BAFC089-67DD-46BA-8D1B-BD8CD10CF6A6}" type="parTrans" cxnId="{DA057888-76F1-4FE6-9125-3A3ACC8A614B}">
      <dgm:prSet custT="1"/>
      <dgm:spPr/>
      <dgm:t>
        <a:bodyPr/>
        <a:lstStyle/>
        <a:p>
          <a:endParaRPr lang="th-TH" sz="800"/>
        </a:p>
      </dgm:t>
    </dgm:pt>
    <dgm:pt modelId="{06840AC4-8A71-4DC4-8B54-AFF91C306993}" type="sibTrans" cxnId="{DA057888-76F1-4FE6-9125-3A3ACC8A614B}">
      <dgm:prSet/>
      <dgm:spPr/>
      <dgm:t>
        <a:bodyPr/>
        <a:lstStyle/>
        <a:p>
          <a:endParaRPr lang="th-TH" sz="2800"/>
        </a:p>
      </dgm:t>
    </dgm:pt>
    <dgm:pt modelId="{4F994C7F-D8C5-497C-859C-DDAB264EBD28}" type="pres">
      <dgm:prSet presAssocID="{5F205722-F631-40FC-A675-7C4E487416B8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F67837D1-BA34-43A9-A6B2-3C7FBD83BB2F}" type="pres">
      <dgm:prSet presAssocID="{CD4DA095-F01A-4F4E-9BDE-F2FEA784F150}" presName="root1" presStyleCnt="0"/>
      <dgm:spPr/>
      <dgm:t>
        <a:bodyPr/>
        <a:lstStyle/>
        <a:p>
          <a:endParaRPr lang="th-TH"/>
        </a:p>
      </dgm:t>
    </dgm:pt>
    <dgm:pt modelId="{71CD2B1A-18D8-4476-803A-38A817E5D17C}" type="pres">
      <dgm:prSet presAssocID="{CD4DA095-F01A-4F4E-9BDE-F2FEA784F150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B56E1785-CCC1-4762-8BB6-C79D1958AD79}" type="pres">
      <dgm:prSet presAssocID="{CD4DA095-F01A-4F4E-9BDE-F2FEA784F150}" presName="level2hierChild" presStyleCnt="0"/>
      <dgm:spPr/>
      <dgm:t>
        <a:bodyPr/>
        <a:lstStyle/>
        <a:p>
          <a:endParaRPr lang="th-TH"/>
        </a:p>
      </dgm:t>
    </dgm:pt>
    <dgm:pt modelId="{75779850-CD75-4C9E-A61E-6A515DF8B2B5}" type="pres">
      <dgm:prSet presAssocID="{14FED263-FE68-4C23-9B6D-70343539ADBC}" presName="conn2-1" presStyleLbl="parChTrans1D2" presStyleIdx="0" presStyleCnt="3"/>
      <dgm:spPr/>
      <dgm:t>
        <a:bodyPr/>
        <a:lstStyle/>
        <a:p>
          <a:endParaRPr lang="th-TH"/>
        </a:p>
      </dgm:t>
    </dgm:pt>
    <dgm:pt modelId="{333DC9E1-7C83-49B0-B12E-8E392700F91E}" type="pres">
      <dgm:prSet presAssocID="{14FED263-FE68-4C23-9B6D-70343539ADBC}" presName="connTx" presStyleLbl="parChTrans1D2" presStyleIdx="0" presStyleCnt="3"/>
      <dgm:spPr/>
      <dgm:t>
        <a:bodyPr/>
        <a:lstStyle/>
        <a:p>
          <a:endParaRPr lang="th-TH"/>
        </a:p>
      </dgm:t>
    </dgm:pt>
    <dgm:pt modelId="{32467DF3-1B3D-429E-A84A-18C917212756}" type="pres">
      <dgm:prSet presAssocID="{5F4070CF-5D38-4BC7-BE8F-4BEEF02E789B}" presName="root2" presStyleCnt="0"/>
      <dgm:spPr/>
      <dgm:t>
        <a:bodyPr/>
        <a:lstStyle/>
        <a:p>
          <a:endParaRPr lang="th-TH"/>
        </a:p>
      </dgm:t>
    </dgm:pt>
    <dgm:pt modelId="{A30C39D3-E98C-470C-9F3A-8A78DC64151E}" type="pres">
      <dgm:prSet presAssocID="{5F4070CF-5D38-4BC7-BE8F-4BEEF02E789B}" presName="LevelTwoTextNode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67576EE8-48CF-4E65-B790-3EEE0E7B8351}" type="pres">
      <dgm:prSet presAssocID="{5F4070CF-5D38-4BC7-BE8F-4BEEF02E789B}" presName="level3hierChild" presStyleCnt="0"/>
      <dgm:spPr/>
      <dgm:t>
        <a:bodyPr/>
        <a:lstStyle/>
        <a:p>
          <a:endParaRPr lang="th-TH"/>
        </a:p>
      </dgm:t>
    </dgm:pt>
    <dgm:pt modelId="{60E2E51B-0EB3-4BB2-9BA1-6C9D5A592C62}" type="pres">
      <dgm:prSet presAssocID="{B8D8E5E7-3A4E-466C-BD68-3CF96CBCCDE3}" presName="conn2-1" presStyleLbl="parChTrans1D2" presStyleIdx="1" presStyleCnt="3"/>
      <dgm:spPr/>
      <dgm:t>
        <a:bodyPr/>
        <a:lstStyle/>
        <a:p>
          <a:endParaRPr lang="th-TH"/>
        </a:p>
      </dgm:t>
    </dgm:pt>
    <dgm:pt modelId="{09B6D7CE-2E88-4DAC-92C3-4AA3036AA513}" type="pres">
      <dgm:prSet presAssocID="{B8D8E5E7-3A4E-466C-BD68-3CF96CBCCDE3}" presName="connTx" presStyleLbl="parChTrans1D2" presStyleIdx="1" presStyleCnt="3"/>
      <dgm:spPr/>
      <dgm:t>
        <a:bodyPr/>
        <a:lstStyle/>
        <a:p>
          <a:endParaRPr lang="th-TH"/>
        </a:p>
      </dgm:t>
    </dgm:pt>
    <dgm:pt modelId="{A18E3204-CCDA-4800-AA7F-B12C1E5764E6}" type="pres">
      <dgm:prSet presAssocID="{859D3A3E-7639-4A58-8139-6ECD21AB3EDA}" presName="root2" presStyleCnt="0"/>
      <dgm:spPr/>
      <dgm:t>
        <a:bodyPr/>
        <a:lstStyle/>
        <a:p>
          <a:endParaRPr lang="th-TH"/>
        </a:p>
      </dgm:t>
    </dgm:pt>
    <dgm:pt modelId="{EFB38D34-2B81-47FC-8BC7-51B66DC789D3}" type="pres">
      <dgm:prSet presAssocID="{859D3A3E-7639-4A58-8139-6ECD21AB3EDA}" presName="LevelTwoTextNode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B3323F2B-8FF0-4480-90CF-7E0FEB7E92A4}" type="pres">
      <dgm:prSet presAssocID="{859D3A3E-7639-4A58-8139-6ECD21AB3EDA}" presName="level3hierChild" presStyleCnt="0"/>
      <dgm:spPr/>
      <dgm:t>
        <a:bodyPr/>
        <a:lstStyle/>
        <a:p>
          <a:endParaRPr lang="th-TH"/>
        </a:p>
      </dgm:t>
    </dgm:pt>
    <dgm:pt modelId="{5335BAC1-1ADE-49B1-AC05-A8A5C2834FAD}" type="pres">
      <dgm:prSet presAssocID="{2BAFC089-67DD-46BA-8D1B-BD8CD10CF6A6}" presName="conn2-1" presStyleLbl="parChTrans1D2" presStyleIdx="2" presStyleCnt="3"/>
      <dgm:spPr/>
      <dgm:t>
        <a:bodyPr/>
        <a:lstStyle/>
        <a:p>
          <a:endParaRPr lang="th-TH"/>
        </a:p>
      </dgm:t>
    </dgm:pt>
    <dgm:pt modelId="{CD8F1C77-A6C2-49C8-814B-AB98008202A3}" type="pres">
      <dgm:prSet presAssocID="{2BAFC089-67DD-46BA-8D1B-BD8CD10CF6A6}" presName="connTx" presStyleLbl="parChTrans1D2" presStyleIdx="2" presStyleCnt="3"/>
      <dgm:spPr/>
      <dgm:t>
        <a:bodyPr/>
        <a:lstStyle/>
        <a:p>
          <a:endParaRPr lang="th-TH"/>
        </a:p>
      </dgm:t>
    </dgm:pt>
    <dgm:pt modelId="{DE4E9BA0-E485-476C-88F3-036DA2FE122F}" type="pres">
      <dgm:prSet presAssocID="{3D22B231-8918-47EC-AF69-5F0D37C90F40}" presName="root2" presStyleCnt="0"/>
      <dgm:spPr/>
      <dgm:t>
        <a:bodyPr/>
        <a:lstStyle/>
        <a:p>
          <a:endParaRPr lang="th-TH"/>
        </a:p>
      </dgm:t>
    </dgm:pt>
    <dgm:pt modelId="{D39FD487-78B0-46DE-9855-6C94B9DA8300}" type="pres">
      <dgm:prSet presAssocID="{3D22B231-8918-47EC-AF69-5F0D37C90F40}" presName="LevelTwoTextNode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2AFE2B11-3707-4EA1-B939-0C81A97E71F6}" type="pres">
      <dgm:prSet presAssocID="{3D22B231-8918-47EC-AF69-5F0D37C90F40}" presName="level3hierChild" presStyleCnt="0"/>
      <dgm:spPr/>
      <dgm:t>
        <a:bodyPr/>
        <a:lstStyle/>
        <a:p>
          <a:endParaRPr lang="th-TH"/>
        </a:p>
      </dgm:t>
    </dgm:pt>
  </dgm:ptLst>
  <dgm:cxnLst>
    <dgm:cxn modelId="{CFE8B6EA-2168-492C-91A9-A4396CAD0E8A}" type="presOf" srcId="{B8D8E5E7-3A4E-466C-BD68-3CF96CBCCDE3}" destId="{60E2E51B-0EB3-4BB2-9BA1-6C9D5A592C62}" srcOrd="0" destOrd="0" presId="urn:microsoft.com/office/officeart/2005/8/layout/hierarchy2"/>
    <dgm:cxn modelId="{EDB28A02-D4CD-4C37-A601-725562A63FD3}" type="presOf" srcId="{2BAFC089-67DD-46BA-8D1B-BD8CD10CF6A6}" destId="{5335BAC1-1ADE-49B1-AC05-A8A5C2834FAD}" srcOrd="0" destOrd="0" presId="urn:microsoft.com/office/officeart/2005/8/layout/hierarchy2"/>
    <dgm:cxn modelId="{C53D5B0E-9E66-48E9-93F5-995E6E665CC4}" type="presOf" srcId="{14FED263-FE68-4C23-9B6D-70343539ADBC}" destId="{75779850-CD75-4C9E-A61E-6A515DF8B2B5}" srcOrd="0" destOrd="0" presId="urn:microsoft.com/office/officeart/2005/8/layout/hierarchy2"/>
    <dgm:cxn modelId="{1A0C0C47-6AEC-4FDA-B2DB-7FE9670244AD}" type="presOf" srcId="{2BAFC089-67DD-46BA-8D1B-BD8CD10CF6A6}" destId="{CD8F1C77-A6C2-49C8-814B-AB98008202A3}" srcOrd="1" destOrd="0" presId="urn:microsoft.com/office/officeart/2005/8/layout/hierarchy2"/>
    <dgm:cxn modelId="{DA057888-76F1-4FE6-9125-3A3ACC8A614B}" srcId="{CD4DA095-F01A-4F4E-9BDE-F2FEA784F150}" destId="{3D22B231-8918-47EC-AF69-5F0D37C90F40}" srcOrd="2" destOrd="0" parTransId="{2BAFC089-67DD-46BA-8D1B-BD8CD10CF6A6}" sibTransId="{06840AC4-8A71-4DC4-8B54-AFF91C306993}"/>
    <dgm:cxn modelId="{71B2F416-FF4A-4140-BB5B-21ED4FF5ADEE}" type="presOf" srcId="{859D3A3E-7639-4A58-8139-6ECD21AB3EDA}" destId="{EFB38D34-2B81-47FC-8BC7-51B66DC789D3}" srcOrd="0" destOrd="0" presId="urn:microsoft.com/office/officeart/2005/8/layout/hierarchy2"/>
    <dgm:cxn modelId="{05CD3CE6-6A17-42D4-9305-BCB208FB43AF}" srcId="{CD4DA095-F01A-4F4E-9BDE-F2FEA784F150}" destId="{5F4070CF-5D38-4BC7-BE8F-4BEEF02E789B}" srcOrd="0" destOrd="0" parTransId="{14FED263-FE68-4C23-9B6D-70343539ADBC}" sibTransId="{9EC2CC11-8F09-4DDB-B4DA-7671CAE09CB8}"/>
    <dgm:cxn modelId="{E5BA5D0F-B639-4A0A-8DA4-A3C884BBECC9}" srcId="{CD4DA095-F01A-4F4E-9BDE-F2FEA784F150}" destId="{859D3A3E-7639-4A58-8139-6ECD21AB3EDA}" srcOrd="1" destOrd="0" parTransId="{B8D8E5E7-3A4E-466C-BD68-3CF96CBCCDE3}" sibTransId="{5F114A9C-89A0-42A4-A4D3-8FAD0BC5C8F5}"/>
    <dgm:cxn modelId="{5893CE56-2892-48DD-B95D-4CF3195FE2AD}" type="presOf" srcId="{5F205722-F631-40FC-A675-7C4E487416B8}" destId="{4F994C7F-D8C5-497C-859C-DDAB264EBD28}" srcOrd="0" destOrd="0" presId="urn:microsoft.com/office/officeart/2005/8/layout/hierarchy2"/>
    <dgm:cxn modelId="{A699CFDC-4803-4619-A569-E5D222B99869}" type="presOf" srcId="{B8D8E5E7-3A4E-466C-BD68-3CF96CBCCDE3}" destId="{09B6D7CE-2E88-4DAC-92C3-4AA3036AA513}" srcOrd="1" destOrd="0" presId="urn:microsoft.com/office/officeart/2005/8/layout/hierarchy2"/>
    <dgm:cxn modelId="{EC3B33F2-8C8E-4A6E-AF2D-50BEF6AF899B}" type="presOf" srcId="{3D22B231-8918-47EC-AF69-5F0D37C90F40}" destId="{D39FD487-78B0-46DE-9855-6C94B9DA8300}" srcOrd="0" destOrd="0" presId="urn:microsoft.com/office/officeart/2005/8/layout/hierarchy2"/>
    <dgm:cxn modelId="{577F7A7C-0AA0-4BC5-BAA7-BC7A97026382}" type="presOf" srcId="{5F4070CF-5D38-4BC7-BE8F-4BEEF02E789B}" destId="{A30C39D3-E98C-470C-9F3A-8A78DC64151E}" srcOrd="0" destOrd="0" presId="urn:microsoft.com/office/officeart/2005/8/layout/hierarchy2"/>
    <dgm:cxn modelId="{5A4A99D2-15CE-4656-BBCD-F9462391A2EF}" srcId="{5F205722-F631-40FC-A675-7C4E487416B8}" destId="{CD4DA095-F01A-4F4E-9BDE-F2FEA784F150}" srcOrd="0" destOrd="0" parTransId="{DE9110DF-FEFD-45CD-8689-0F03A0D2D925}" sibTransId="{6B0BC1F1-195F-42B8-9764-FA985963CAF7}"/>
    <dgm:cxn modelId="{8E3C5852-551B-4E84-9534-B853B3F0AF16}" type="presOf" srcId="{14FED263-FE68-4C23-9B6D-70343539ADBC}" destId="{333DC9E1-7C83-49B0-B12E-8E392700F91E}" srcOrd="1" destOrd="0" presId="urn:microsoft.com/office/officeart/2005/8/layout/hierarchy2"/>
    <dgm:cxn modelId="{6C65116A-5626-4DB1-8356-25DD2DE70BCE}" type="presOf" srcId="{CD4DA095-F01A-4F4E-9BDE-F2FEA784F150}" destId="{71CD2B1A-18D8-4476-803A-38A817E5D17C}" srcOrd="0" destOrd="0" presId="urn:microsoft.com/office/officeart/2005/8/layout/hierarchy2"/>
    <dgm:cxn modelId="{57064D96-6886-459F-970A-57D5A489BE19}" type="presParOf" srcId="{4F994C7F-D8C5-497C-859C-DDAB264EBD28}" destId="{F67837D1-BA34-43A9-A6B2-3C7FBD83BB2F}" srcOrd="0" destOrd="0" presId="urn:microsoft.com/office/officeart/2005/8/layout/hierarchy2"/>
    <dgm:cxn modelId="{CBF368B1-CC3B-410F-8037-E6E3D5EAD1FF}" type="presParOf" srcId="{F67837D1-BA34-43A9-A6B2-3C7FBD83BB2F}" destId="{71CD2B1A-18D8-4476-803A-38A817E5D17C}" srcOrd="0" destOrd="0" presId="urn:microsoft.com/office/officeart/2005/8/layout/hierarchy2"/>
    <dgm:cxn modelId="{1DF158DB-B18F-4DF1-866B-374A3595DD3C}" type="presParOf" srcId="{F67837D1-BA34-43A9-A6B2-3C7FBD83BB2F}" destId="{B56E1785-CCC1-4762-8BB6-C79D1958AD79}" srcOrd="1" destOrd="0" presId="urn:microsoft.com/office/officeart/2005/8/layout/hierarchy2"/>
    <dgm:cxn modelId="{DB45788B-6CF1-4E69-B5EA-BCBAD4D3647E}" type="presParOf" srcId="{B56E1785-CCC1-4762-8BB6-C79D1958AD79}" destId="{75779850-CD75-4C9E-A61E-6A515DF8B2B5}" srcOrd="0" destOrd="0" presId="urn:microsoft.com/office/officeart/2005/8/layout/hierarchy2"/>
    <dgm:cxn modelId="{8E5A9D6B-CFED-441E-BC69-AE3C4922278C}" type="presParOf" srcId="{75779850-CD75-4C9E-A61E-6A515DF8B2B5}" destId="{333DC9E1-7C83-49B0-B12E-8E392700F91E}" srcOrd="0" destOrd="0" presId="urn:microsoft.com/office/officeart/2005/8/layout/hierarchy2"/>
    <dgm:cxn modelId="{DEF5E0F5-4011-4148-843C-29A000060A91}" type="presParOf" srcId="{B56E1785-CCC1-4762-8BB6-C79D1958AD79}" destId="{32467DF3-1B3D-429E-A84A-18C917212756}" srcOrd="1" destOrd="0" presId="urn:microsoft.com/office/officeart/2005/8/layout/hierarchy2"/>
    <dgm:cxn modelId="{E4D1F84E-78AB-4865-A6ED-D321D92A2C4D}" type="presParOf" srcId="{32467DF3-1B3D-429E-A84A-18C917212756}" destId="{A30C39D3-E98C-470C-9F3A-8A78DC64151E}" srcOrd="0" destOrd="0" presId="urn:microsoft.com/office/officeart/2005/8/layout/hierarchy2"/>
    <dgm:cxn modelId="{22B64FA7-0760-42F8-BB46-E47E4179F77B}" type="presParOf" srcId="{32467DF3-1B3D-429E-A84A-18C917212756}" destId="{67576EE8-48CF-4E65-B790-3EEE0E7B8351}" srcOrd="1" destOrd="0" presId="urn:microsoft.com/office/officeart/2005/8/layout/hierarchy2"/>
    <dgm:cxn modelId="{76915639-3682-4604-8211-C11BAA5D7B06}" type="presParOf" srcId="{B56E1785-CCC1-4762-8BB6-C79D1958AD79}" destId="{60E2E51B-0EB3-4BB2-9BA1-6C9D5A592C62}" srcOrd="2" destOrd="0" presId="urn:microsoft.com/office/officeart/2005/8/layout/hierarchy2"/>
    <dgm:cxn modelId="{35086A4C-BF4E-4F4E-8CDC-64CA11DE39EB}" type="presParOf" srcId="{60E2E51B-0EB3-4BB2-9BA1-6C9D5A592C62}" destId="{09B6D7CE-2E88-4DAC-92C3-4AA3036AA513}" srcOrd="0" destOrd="0" presId="urn:microsoft.com/office/officeart/2005/8/layout/hierarchy2"/>
    <dgm:cxn modelId="{F45A1120-FD80-4ACF-B602-8DAF6A97E2D0}" type="presParOf" srcId="{B56E1785-CCC1-4762-8BB6-C79D1958AD79}" destId="{A18E3204-CCDA-4800-AA7F-B12C1E5764E6}" srcOrd="3" destOrd="0" presId="urn:microsoft.com/office/officeart/2005/8/layout/hierarchy2"/>
    <dgm:cxn modelId="{744695E4-8A40-4B80-B87E-031B3FF0857F}" type="presParOf" srcId="{A18E3204-CCDA-4800-AA7F-B12C1E5764E6}" destId="{EFB38D34-2B81-47FC-8BC7-51B66DC789D3}" srcOrd="0" destOrd="0" presId="urn:microsoft.com/office/officeart/2005/8/layout/hierarchy2"/>
    <dgm:cxn modelId="{ACDA8FAE-9B80-4105-A01C-D25C0F9A6F00}" type="presParOf" srcId="{A18E3204-CCDA-4800-AA7F-B12C1E5764E6}" destId="{B3323F2B-8FF0-4480-90CF-7E0FEB7E92A4}" srcOrd="1" destOrd="0" presId="urn:microsoft.com/office/officeart/2005/8/layout/hierarchy2"/>
    <dgm:cxn modelId="{541E4D2D-FA90-488C-9AD2-9E2ACB25F7B5}" type="presParOf" srcId="{B56E1785-CCC1-4762-8BB6-C79D1958AD79}" destId="{5335BAC1-1ADE-49B1-AC05-A8A5C2834FAD}" srcOrd="4" destOrd="0" presId="urn:microsoft.com/office/officeart/2005/8/layout/hierarchy2"/>
    <dgm:cxn modelId="{CE848A9A-AB07-4BF2-ABEF-DAFA60ADEC92}" type="presParOf" srcId="{5335BAC1-1ADE-49B1-AC05-A8A5C2834FAD}" destId="{CD8F1C77-A6C2-49C8-814B-AB98008202A3}" srcOrd="0" destOrd="0" presId="urn:microsoft.com/office/officeart/2005/8/layout/hierarchy2"/>
    <dgm:cxn modelId="{126A81FA-FB5A-49F1-96CF-6D72FBE059C6}" type="presParOf" srcId="{B56E1785-CCC1-4762-8BB6-C79D1958AD79}" destId="{DE4E9BA0-E485-476C-88F3-036DA2FE122F}" srcOrd="5" destOrd="0" presId="urn:microsoft.com/office/officeart/2005/8/layout/hierarchy2"/>
    <dgm:cxn modelId="{F3528E71-CD69-44DD-B408-06D4B7B939A9}" type="presParOf" srcId="{DE4E9BA0-E485-476C-88F3-036DA2FE122F}" destId="{D39FD487-78B0-46DE-9855-6C94B9DA8300}" srcOrd="0" destOrd="0" presId="urn:microsoft.com/office/officeart/2005/8/layout/hierarchy2"/>
    <dgm:cxn modelId="{E2A25822-376F-430C-90B8-7FECECD7D0BB}" type="presParOf" srcId="{DE4E9BA0-E485-476C-88F3-036DA2FE122F}" destId="{2AFE2B11-3707-4EA1-B939-0C81A97E71F6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31F25442-F0FF-47FC-9392-E9872AA18B7A}" type="doc">
      <dgm:prSet loTypeId="urn:microsoft.com/office/officeart/2005/8/layout/venn1" loCatId="relationship" qsTypeId="urn:microsoft.com/office/officeart/2005/8/quickstyle/3d3" qsCatId="3D" csTypeId="urn:microsoft.com/office/officeart/2005/8/colors/colorful2" csCatId="colorful" phldr="1"/>
      <dgm:spPr/>
    </dgm:pt>
    <dgm:pt modelId="{742E481F-ABD9-4CE5-8001-D1ED3D0817F4}">
      <dgm:prSet phldrT="[Text]" custT="1"/>
      <dgm:spPr/>
      <dgm:t>
        <a:bodyPr/>
        <a:lstStyle/>
        <a:p>
          <a:r>
            <a:rPr lang="en-US" sz="7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S</a:t>
          </a:r>
          <a:endParaRPr lang="th-TH" sz="7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07A5386-B5F2-498F-9B43-BF701E0568A4}" type="parTrans" cxnId="{C24FA570-DF41-4B01-AF44-0CF9F830D627}">
      <dgm:prSet/>
      <dgm:spPr/>
      <dgm:t>
        <a:bodyPr/>
        <a:lstStyle/>
        <a:p>
          <a:endParaRPr lang="th-TH" sz="1600"/>
        </a:p>
      </dgm:t>
    </dgm:pt>
    <dgm:pt modelId="{B7670713-B6AC-4D1E-8397-94D96F6CAB5F}" type="sibTrans" cxnId="{C24FA570-DF41-4B01-AF44-0CF9F830D627}">
      <dgm:prSet/>
      <dgm:spPr/>
      <dgm:t>
        <a:bodyPr/>
        <a:lstStyle/>
        <a:p>
          <a:endParaRPr lang="th-TH" sz="1600"/>
        </a:p>
      </dgm:t>
    </dgm:pt>
    <dgm:pt modelId="{0A58F5AD-C4BE-4FE0-9F39-7323A3E2C63C}">
      <dgm:prSet phldrT="[Text]" custT="1"/>
      <dgm:spPr/>
      <dgm:t>
        <a:bodyPr/>
        <a:lstStyle/>
        <a:p>
          <a:r>
            <a:rPr lang="en-US" sz="6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A</a:t>
          </a:r>
          <a:endParaRPr lang="th-TH" sz="66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38F28E1-0FEF-4DAD-9F16-EA20EA9C605F}" type="parTrans" cxnId="{AAC44056-0003-4E03-8284-9CDFD8D41883}">
      <dgm:prSet/>
      <dgm:spPr/>
      <dgm:t>
        <a:bodyPr/>
        <a:lstStyle/>
        <a:p>
          <a:endParaRPr lang="th-TH" sz="1600"/>
        </a:p>
      </dgm:t>
    </dgm:pt>
    <dgm:pt modelId="{A4BF8189-6AB0-4378-BCA6-D0A0683551BD}" type="sibTrans" cxnId="{AAC44056-0003-4E03-8284-9CDFD8D41883}">
      <dgm:prSet/>
      <dgm:spPr/>
      <dgm:t>
        <a:bodyPr/>
        <a:lstStyle/>
        <a:p>
          <a:endParaRPr lang="th-TH" sz="1600"/>
        </a:p>
      </dgm:t>
    </dgm:pt>
    <dgm:pt modelId="{A4421A78-13A3-4318-B81A-7C81D22D53A9}">
      <dgm:prSet phldrT="[Text]" custT="1"/>
      <dgm:spPr/>
      <dgm:t>
        <a:bodyPr/>
        <a:lstStyle/>
        <a:p>
          <a:r>
            <a:rPr lang="en-US" sz="6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K</a:t>
          </a:r>
          <a:endParaRPr lang="th-TH" sz="60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34F93C9-D04F-47C6-B23C-06669EE922D3}" type="parTrans" cxnId="{FEF7C667-0300-45C8-99AD-05A892DC2B37}">
      <dgm:prSet/>
      <dgm:spPr/>
      <dgm:t>
        <a:bodyPr/>
        <a:lstStyle/>
        <a:p>
          <a:endParaRPr lang="th-TH" sz="1600"/>
        </a:p>
      </dgm:t>
    </dgm:pt>
    <dgm:pt modelId="{7E6EC332-CAFA-4618-AFB2-6CE88F94F723}" type="sibTrans" cxnId="{FEF7C667-0300-45C8-99AD-05A892DC2B37}">
      <dgm:prSet/>
      <dgm:spPr/>
      <dgm:t>
        <a:bodyPr/>
        <a:lstStyle/>
        <a:p>
          <a:endParaRPr lang="th-TH" sz="1600"/>
        </a:p>
      </dgm:t>
    </dgm:pt>
    <dgm:pt modelId="{8868121C-BC39-4403-9BFD-C1EB9B247106}" type="pres">
      <dgm:prSet presAssocID="{31F25442-F0FF-47FC-9392-E9872AA18B7A}" presName="compositeShape" presStyleCnt="0">
        <dgm:presLayoutVars>
          <dgm:chMax val="7"/>
          <dgm:dir/>
          <dgm:resizeHandles val="exact"/>
        </dgm:presLayoutVars>
      </dgm:prSet>
      <dgm:spPr/>
    </dgm:pt>
    <dgm:pt modelId="{257D9723-BAE6-47B6-B63E-021849FDBC9B}" type="pres">
      <dgm:prSet presAssocID="{742E481F-ABD9-4CE5-8001-D1ED3D0817F4}" presName="circ1" presStyleLbl="vennNode1" presStyleIdx="0" presStyleCnt="3"/>
      <dgm:spPr/>
      <dgm:t>
        <a:bodyPr/>
        <a:lstStyle/>
        <a:p>
          <a:endParaRPr lang="th-TH"/>
        </a:p>
      </dgm:t>
    </dgm:pt>
    <dgm:pt modelId="{037D20E4-53F2-4FA5-935F-6A6968DE7927}" type="pres">
      <dgm:prSet presAssocID="{742E481F-ABD9-4CE5-8001-D1ED3D0817F4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E11F2F43-A8B8-406A-BC17-B51D800A8DBA}" type="pres">
      <dgm:prSet presAssocID="{0A58F5AD-C4BE-4FE0-9F39-7323A3E2C63C}" presName="circ2" presStyleLbl="vennNode1" presStyleIdx="1" presStyleCnt="3"/>
      <dgm:spPr/>
      <dgm:t>
        <a:bodyPr/>
        <a:lstStyle/>
        <a:p>
          <a:endParaRPr lang="th-TH"/>
        </a:p>
      </dgm:t>
    </dgm:pt>
    <dgm:pt modelId="{18096FE7-7102-4E05-A22D-FBE771920B9F}" type="pres">
      <dgm:prSet presAssocID="{0A58F5AD-C4BE-4FE0-9F39-7323A3E2C63C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DC9C901C-4F08-4B77-82E4-71D5ED0489B2}" type="pres">
      <dgm:prSet presAssocID="{A4421A78-13A3-4318-B81A-7C81D22D53A9}" presName="circ3" presStyleLbl="vennNode1" presStyleIdx="2" presStyleCnt="3"/>
      <dgm:spPr/>
      <dgm:t>
        <a:bodyPr/>
        <a:lstStyle/>
        <a:p>
          <a:endParaRPr lang="th-TH"/>
        </a:p>
      </dgm:t>
    </dgm:pt>
    <dgm:pt modelId="{2909298A-0331-48E5-9EC7-D904D5F43BC2}" type="pres">
      <dgm:prSet presAssocID="{A4421A78-13A3-4318-B81A-7C81D22D53A9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5FC4E65F-0DAB-4169-8E77-21258A4B96C3}" type="presOf" srcId="{A4421A78-13A3-4318-B81A-7C81D22D53A9}" destId="{2909298A-0331-48E5-9EC7-D904D5F43BC2}" srcOrd="1" destOrd="0" presId="urn:microsoft.com/office/officeart/2005/8/layout/venn1"/>
    <dgm:cxn modelId="{C24FA570-DF41-4B01-AF44-0CF9F830D627}" srcId="{31F25442-F0FF-47FC-9392-E9872AA18B7A}" destId="{742E481F-ABD9-4CE5-8001-D1ED3D0817F4}" srcOrd="0" destOrd="0" parTransId="{E07A5386-B5F2-498F-9B43-BF701E0568A4}" sibTransId="{B7670713-B6AC-4D1E-8397-94D96F6CAB5F}"/>
    <dgm:cxn modelId="{AD4616FF-DB04-452E-A5DC-7851430802AD}" type="presOf" srcId="{0A58F5AD-C4BE-4FE0-9F39-7323A3E2C63C}" destId="{E11F2F43-A8B8-406A-BC17-B51D800A8DBA}" srcOrd="0" destOrd="0" presId="urn:microsoft.com/office/officeart/2005/8/layout/venn1"/>
    <dgm:cxn modelId="{D544A1B6-2199-40E3-9F6C-C23A99639CE8}" type="presOf" srcId="{31F25442-F0FF-47FC-9392-E9872AA18B7A}" destId="{8868121C-BC39-4403-9BFD-C1EB9B247106}" srcOrd="0" destOrd="0" presId="urn:microsoft.com/office/officeart/2005/8/layout/venn1"/>
    <dgm:cxn modelId="{85C4C506-8B79-4282-A89A-17FC7DC8A165}" type="presOf" srcId="{742E481F-ABD9-4CE5-8001-D1ED3D0817F4}" destId="{257D9723-BAE6-47B6-B63E-021849FDBC9B}" srcOrd="0" destOrd="0" presId="urn:microsoft.com/office/officeart/2005/8/layout/venn1"/>
    <dgm:cxn modelId="{AAC44056-0003-4E03-8284-9CDFD8D41883}" srcId="{31F25442-F0FF-47FC-9392-E9872AA18B7A}" destId="{0A58F5AD-C4BE-4FE0-9F39-7323A3E2C63C}" srcOrd="1" destOrd="0" parTransId="{A38F28E1-0FEF-4DAD-9F16-EA20EA9C605F}" sibTransId="{A4BF8189-6AB0-4378-BCA6-D0A0683551BD}"/>
    <dgm:cxn modelId="{781E1663-C2F8-4C0E-BFF8-0A888CC37552}" type="presOf" srcId="{A4421A78-13A3-4318-B81A-7C81D22D53A9}" destId="{DC9C901C-4F08-4B77-82E4-71D5ED0489B2}" srcOrd="0" destOrd="0" presId="urn:microsoft.com/office/officeart/2005/8/layout/venn1"/>
    <dgm:cxn modelId="{A1FC5891-867F-424A-9A4F-693A0D1F18F7}" type="presOf" srcId="{0A58F5AD-C4BE-4FE0-9F39-7323A3E2C63C}" destId="{18096FE7-7102-4E05-A22D-FBE771920B9F}" srcOrd="1" destOrd="0" presId="urn:microsoft.com/office/officeart/2005/8/layout/venn1"/>
    <dgm:cxn modelId="{94361E1E-6B58-47FE-8DD3-90501D256E0B}" type="presOf" srcId="{742E481F-ABD9-4CE5-8001-D1ED3D0817F4}" destId="{037D20E4-53F2-4FA5-935F-6A6968DE7927}" srcOrd="1" destOrd="0" presId="urn:microsoft.com/office/officeart/2005/8/layout/venn1"/>
    <dgm:cxn modelId="{FEF7C667-0300-45C8-99AD-05A892DC2B37}" srcId="{31F25442-F0FF-47FC-9392-E9872AA18B7A}" destId="{A4421A78-13A3-4318-B81A-7C81D22D53A9}" srcOrd="2" destOrd="0" parTransId="{434F93C9-D04F-47C6-B23C-06669EE922D3}" sibTransId="{7E6EC332-CAFA-4618-AFB2-6CE88F94F723}"/>
    <dgm:cxn modelId="{4BC9BF34-66DD-4114-9009-F136833FC4C0}" type="presParOf" srcId="{8868121C-BC39-4403-9BFD-C1EB9B247106}" destId="{257D9723-BAE6-47B6-B63E-021849FDBC9B}" srcOrd="0" destOrd="0" presId="urn:microsoft.com/office/officeart/2005/8/layout/venn1"/>
    <dgm:cxn modelId="{D8F93C30-B463-4433-886D-67F066C00243}" type="presParOf" srcId="{8868121C-BC39-4403-9BFD-C1EB9B247106}" destId="{037D20E4-53F2-4FA5-935F-6A6968DE7927}" srcOrd="1" destOrd="0" presId="urn:microsoft.com/office/officeart/2005/8/layout/venn1"/>
    <dgm:cxn modelId="{93B533A8-A5B5-41B5-BF24-C25B88294395}" type="presParOf" srcId="{8868121C-BC39-4403-9BFD-C1EB9B247106}" destId="{E11F2F43-A8B8-406A-BC17-B51D800A8DBA}" srcOrd="2" destOrd="0" presId="urn:microsoft.com/office/officeart/2005/8/layout/venn1"/>
    <dgm:cxn modelId="{E4707915-2EB4-4AC8-B42C-63FD28D3D2AC}" type="presParOf" srcId="{8868121C-BC39-4403-9BFD-C1EB9B247106}" destId="{18096FE7-7102-4E05-A22D-FBE771920B9F}" srcOrd="3" destOrd="0" presId="urn:microsoft.com/office/officeart/2005/8/layout/venn1"/>
    <dgm:cxn modelId="{CFE0F0E9-58E0-44DE-A581-C449752AD21A}" type="presParOf" srcId="{8868121C-BC39-4403-9BFD-C1EB9B247106}" destId="{DC9C901C-4F08-4B77-82E4-71D5ED0489B2}" srcOrd="4" destOrd="0" presId="urn:microsoft.com/office/officeart/2005/8/layout/venn1"/>
    <dgm:cxn modelId="{6391707D-9057-4835-999A-672446B4498F}" type="presParOf" srcId="{8868121C-BC39-4403-9BFD-C1EB9B247106}" destId="{2909298A-0331-48E5-9EC7-D904D5F43BC2}" srcOrd="5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D239C2ED-CDD7-4E09-A15E-DC8E951D147D}" type="doc">
      <dgm:prSet loTypeId="urn:microsoft.com/office/officeart/2005/8/layout/hierarchy2" loCatId="hierarchy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th-TH"/>
        </a:p>
      </dgm:t>
    </dgm:pt>
    <dgm:pt modelId="{033AC7F7-72A6-45B3-81CE-89EC36348391}">
      <dgm:prSet phldrT="[Text]" custT="1"/>
      <dgm:spPr/>
      <dgm:t>
        <a:bodyPr/>
        <a:lstStyle/>
        <a:p>
          <a:r>
            <a:rPr lang="th-TH" sz="3200" dirty="0" smtClean="0"/>
            <a:t>การฝึกอบรมฯ</a:t>
          </a:r>
          <a:endParaRPr lang="th-TH" sz="3200" dirty="0"/>
        </a:p>
      </dgm:t>
    </dgm:pt>
    <dgm:pt modelId="{EF5B4319-2882-4547-93EE-9011C75915C1}" type="parTrans" cxnId="{67850987-9C39-4A63-93F8-8D5A6A198D39}">
      <dgm:prSet/>
      <dgm:spPr/>
      <dgm:t>
        <a:bodyPr/>
        <a:lstStyle/>
        <a:p>
          <a:endParaRPr lang="th-TH" sz="2000"/>
        </a:p>
      </dgm:t>
    </dgm:pt>
    <dgm:pt modelId="{F2EE58F1-24D3-470A-A0D6-7E3E04583ABB}" type="sibTrans" cxnId="{67850987-9C39-4A63-93F8-8D5A6A198D39}">
      <dgm:prSet/>
      <dgm:spPr/>
      <dgm:t>
        <a:bodyPr/>
        <a:lstStyle/>
        <a:p>
          <a:endParaRPr lang="th-TH" sz="2000"/>
        </a:p>
      </dgm:t>
    </dgm:pt>
    <dgm:pt modelId="{2362C2FA-E629-43F6-84B1-3DCE52860CA9}">
      <dgm:prSet phldrT="[Text]" custT="1"/>
      <dgm:spPr/>
      <dgm:t>
        <a:bodyPr/>
        <a:lstStyle/>
        <a:p>
          <a:r>
            <a:rPr lang="th-TH" sz="3200" dirty="0" smtClean="0"/>
            <a:t>การฝึกเตรียมฯ</a:t>
          </a:r>
          <a:endParaRPr lang="th-TH" sz="3200" dirty="0"/>
        </a:p>
      </dgm:t>
    </dgm:pt>
    <dgm:pt modelId="{0B6220FC-9C67-4BC5-9272-F015B71168AD}" type="parTrans" cxnId="{576865A3-2883-4538-B4D7-79070622B4E5}">
      <dgm:prSet custT="1"/>
      <dgm:spPr/>
      <dgm:t>
        <a:bodyPr/>
        <a:lstStyle/>
        <a:p>
          <a:endParaRPr lang="th-TH" sz="600"/>
        </a:p>
      </dgm:t>
    </dgm:pt>
    <dgm:pt modelId="{7EE873D9-A410-4EBA-B4FB-CB05A263CA18}" type="sibTrans" cxnId="{576865A3-2883-4538-B4D7-79070622B4E5}">
      <dgm:prSet/>
      <dgm:spPr/>
      <dgm:t>
        <a:bodyPr/>
        <a:lstStyle/>
        <a:p>
          <a:endParaRPr lang="th-TH" sz="2000"/>
        </a:p>
      </dgm:t>
    </dgm:pt>
    <dgm:pt modelId="{FD0A7F0F-48BA-490E-A880-EA3D341C3371}">
      <dgm:prSet phldrT="[Text]" custT="1"/>
      <dgm:spPr/>
      <dgm:t>
        <a:bodyPr/>
        <a:lstStyle/>
        <a:p>
          <a:r>
            <a:rPr lang="th-TH" sz="3200" dirty="0" smtClean="0"/>
            <a:t>แบบ ก</a:t>
          </a:r>
          <a:r>
            <a:rPr lang="en-US" sz="3200" dirty="0" smtClean="0"/>
            <a:t>.</a:t>
          </a:r>
          <a:endParaRPr lang="th-TH" sz="3200" dirty="0"/>
        </a:p>
      </dgm:t>
    </dgm:pt>
    <dgm:pt modelId="{92D2BB3B-1C6F-400B-BB42-A9EF1717B83E}" type="parTrans" cxnId="{2E206714-04B8-4104-8FEE-06795A952325}">
      <dgm:prSet custT="1"/>
      <dgm:spPr/>
      <dgm:t>
        <a:bodyPr/>
        <a:lstStyle/>
        <a:p>
          <a:endParaRPr lang="th-TH" sz="600"/>
        </a:p>
      </dgm:t>
    </dgm:pt>
    <dgm:pt modelId="{8F467361-3391-41D4-B2D5-CA6EE7848A81}" type="sibTrans" cxnId="{2E206714-04B8-4104-8FEE-06795A952325}">
      <dgm:prSet/>
      <dgm:spPr/>
      <dgm:t>
        <a:bodyPr/>
        <a:lstStyle/>
        <a:p>
          <a:endParaRPr lang="th-TH" sz="2000"/>
        </a:p>
      </dgm:t>
    </dgm:pt>
    <dgm:pt modelId="{BA695BC3-DFD8-4134-9951-6C9DB45D531A}">
      <dgm:prSet phldrT="[Text]" custT="1"/>
      <dgm:spPr/>
      <dgm:t>
        <a:bodyPr/>
        <a:lstStyle/>
        <a:p>
          <a:r>
            <a:rPr lang="th-TH" sz="3200" dirty="0" smtClean="0"/>
            <a:t>แบบ ข</a:t>
          </a:r>
          <a:r>
            <a:rPr lang="en-US" sz="3200" dirty="0" smtClean="0"/>
            <a:t>.</a:t>
          </a:r>
          <a:endParaRPr lang="th-TH" sz="3200" dirty="0"/>
        </a:p>
      </dgm:t>
    </dgm:pt>
    <dgm:pt modelId="{3677A5F5-C4B9-4C58-B0FA-C6885D627F65}" type="parTrans" cxnId="{9F5C88B0-A6AE-430D-B796-79467F1C72CF}">
      <dgm:prSet custT="1"/>
      <dgm:spPr/>
      <dgm:t>
        <a:bodyPr/>
        <a:lstStyle/>
        <a:p>
          <a:endParaRPr lang="th-TH" sz="600"/>
        </a:p>
      </dgm:t>
    </dgm:pt>
    <dgm:pt modelId="{3B781DC5-E5EB-4FB7-8D91-D78C3FAC7DAD}" type="sibTrans" cxnId="{9F5C88B0-A6AE-430D-B796-79467F1C72CF}">
      <dgm:prSet/>
      <dgm:spPr/>
      <dgm:t>
        <a:bodyPr/>
        <a:lstStyle/>
        <a:p>
          <a:endParaRPr lang="th-TH" sz="2000"/>
        </a:p>
      </dgm:t>
    </dgm:pt>
    <dgm:pt modelId="{943DFEE4-D6C6-4E66-91F0-AB852F25C066}">
      <dgm:prSet phldrT="[Text]" custT="1"/>
      <dgm:spPr/>
      <dgm:t>
        <a:bodyPr/>
        <a:lstStyle/>
        <a:p>
          <a:r>
            <a:rPr lang="th-TH" sz="3200" dirty="0" smtClean="0"/>
            <a:t>การฝึกยกฯ</a:t>
          </a:r>
          <a:endParaRPr lang="th-TH" sz="3200" dirty="0"/>
        </a:p>
      </dgm:t>
    </dgm:pt>
    <dgm:pt modelId="{B741384A-538E-474B-B484-C9A39AB92A73}" type="parTrans" cxnId="{F311AD85-286C-4F8D-A4CE-7E1890B83A6B}">
      <dgm:prSet custT="1"/>
      <dgm:spPr/>
      <dgm:t>
        <a:bodyPr/>
        <a:lstStyle/>
        <a:p>
          <a:endParaRPr lang="th-TH" sz="600"/>
        </a:p>
      </dgm:t>
    </dgm:pt>
    <dgm:pt modelId="{DF84619E-5A6E-4610-A08D-F6787FDB7361}" type="sibTrans" cxnId="{F311AD85-286C-4F8D-A4CE-7E1890B83A6B}">
      <dgm:prSet/>
      <dgm:spPr/>
      <dgm:t>
        <a:bodyPr/>
        <a:lstStyle/>
        <a:p>
          <a:endParaRPr lang="th-TH" sz="2000"/>
        </a:p>
      </dgm:t>
    </dgm:pt>
    <dgm:pt modelId="{6F5D7C96-5EAE-494E-AF42-17A61AA19C06}">
      <dgm:prSet phldrT="[Text]" custT="1"/>
      <dgm:spPr/>
      <dgm:t>
        <a:bodyPr/>
        <a:lstStyle/>
        <a:p>
          <a:r>
            <a:rPr lang="th-TH" sz="3200" dirty="0" smtClean="0"/>
            <a:t>แบบ ก</a:t>
          </a:r>
          <a:r>
            <a:rPr lang="en-US" sz="3200" dirty="0" smtClean="0"/>
            <a:t>.</a:t>
          </a:r>
          <a:endParaRPr lang="th-TH" sz="3200" dirty="0"/>
        </a:p>
      </dgm:t>
    </dgm:pt>
    <dgm:pt modelId="{2F1FD5DE-1581-426D-B2F7-7FADABFE961F}" type="parTrans" cxnId="{EB389D88-D4EF-4E3D-8148-24BF9D53011A}">
      <dgm:prSet custT="1"/>
      <dgm:spPr/>
      <dgm:t>
        <a:bodyPr/>
        <a:lstStyle/>
        <a:p>
          <a:endParaRPr lang="th-TH" sz="600"/>
        </a:p>
      </dgm:t>
    </dgm:pt>
    <dgm:pt modelId="{4FADFCEF-E361-4DE0-83FB-21A4F77152FA}" type="sibTrans" cxnId="{EB389D88-D4EF-4E3D-8148-24BF9D53011A}">
      <dgm:prSet/>
      <dgm:spPr/>
      <dgm:t>
        <a:bodyPr/>
        <a:lstStyle/>
        <a:p>
          <a:endParaRPr lang="th-TH" sz="2000"/>
        </a:p>
      </dgm:t>
    </dgm:pt>
    <dgm:pt modelId="{FBD73B03-0A5B-45E4-9531-3969129D4CE4}">
      <dgm:prSet phldrT="[Text]" custT="1"/>
      <dgm:spPr/>
      <dgm:t>
        <a:bodyPr/>
        <a:lstStyle/>
        <a:p>
          <a:r>
            <a:rPr lang="th-TH" sz="3200" dirty="0" smtClean="0"/>
            <a:t>แบบ ข</a:t>
          </a:r>
          <a:r>
            <a:rPr lang="en-US" sz="3200" dirty="0" smtClean="0"/>
            <a:t>.</a:t>
          </a:r>
          <a:endParaRPr lang="th-TH" sz="3200" dirty="0"/>
        </a:p>
      </dgm:t>
    </dgm:pt>
    <dgm:pt modelId="{D1630AFF-AF97-4B68-832A-B747E5E3ECC5}" type="parTrans" cxnId="{5D230090-DF01-44E7-860A-9EEE71598E4A}">
      <dgm:prSet custT="1"/>
      <dgm:spPr/>
      <dgm:t>
        <a:bodyPr/>
        <a:lstStyle/>
        <a:p>
          <a:endParaRPr lang="th-TH" sz="600"/>
        </a:p>
      </dgm:t>
    </dgm:pt>
    <dgm:pt modelId="{C74E029E-9F33-4627-8261-0985E0239D22}" type="sibTrans" cxnId="{5D230090-DF01-44E7-860A-9EEE71598E4A}">
      <dgm:prSet/>
      <dgm:spPr/>
      <dgm:t>
        <a:bodyPr/>
        <a:lstStyle/>
        <a:p>
          <a:endParaRPr lang="th-TH" sz="2000"/>
        </a:p>
      </dgm:t>
    </dgm:pt>
    <dgm:pt modelId="{705E319C-9296-4EFA-AF87-65D261CC66EF}">
      <dgm:prSet phldrT="[Text]" custT="1"/>
      <dgm:spPr/>
      <dgm:t>
        <a:bodyPr/>
        <a:lstStyle/>
        <a:p>
          <a:r>
            <a:rPr lang="th-TH" sz="3200" dirty="0" smtClean="0"/>
            <a:t>การฝึกเสริมฯ</a:t>
          </a:r>
          <a:endParaRPr lang="th-TH" sz="3200" dirty="0"/>
        </a:p>
      </dgm:t>
    </dgm:pt>
    <dgm:pt modelId="{A958FDF9-DA13-40C9-8255-916DD97E38C4}" type="parTrans" cxnId="{B1CE392D-B83B-47CF-8397-33B0B162F017}">
      <dgm:prSet custT="1"/>
      <dgm:spPr/>
      <dgm:t>
        <a:bodyPr/>
        <a:lstStyle/>
        <a:p>
          <a:endParaRPr lang="th-TH" sz="600"/>
        </a:p>
      </dgm:t>
    </dgm:pt>
    <dgm:pt modelId="{14113DC1-03A9-45DD-8ECE-7FFD3F74F8DF}" type="sibTrans" cxnId="{B1CE392D-B83B-47CF-8397-33B0B162F017}">
      <dgm:prSet/>
      <dgm:spPr/>
      <dgm:t>
        <a:bodyPr/>
        <a:lstStyle/>
        <a:p>
          <a:endParaRPr lang="th-TH" sz="2000"/>
        </a:p>
      </dgm:t>
    </dgm:pt>
    <dgm:pt modelId="{E654BA68-E3F8-4CCA-8C3C-6C608963EB65}" type="pres">
      <dgm:prSet presAssocID="{D239C2ED-CDD7-4E09-A15E-DC8E951D147D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9B6199F4-2EBB-4C8E-89F0-DACD27D2F60F}" type="pres">
      <dgm:prSet presAssocID="{033AC7F7-72A6-45B3-81CE-89EC36348391}" presName="root1" presStyleCnt="0"/>
      <dgm:spPr/>
    </dgm:pt>
    <dgm:pt modelId="{AA46DDE4-FFAE-4E31-AB2C-47A943445336}" type="pres">
      <dgm:prSet presAssocID="{033AC7F7-72A6-45B3-81CE-89EC36348391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514C65D9-3720-4127-8AA6-E18DEF777C8A}" type="pres">
      <dgm:prSet presAssocID="{033AC7F7-72A6-45B3-81CE-89EC36348391}" presName="level2hierChild" presStyleCnt="0"/>
      <dgm:spPr/>
    </dgm:pt>
    <dgm:pt modelId="{B0650D44-58DB-4BAF-865F-1929D9E17602}" type="pres">
      <dgm:prSet presAssocID="{0B6220FC-9C67-4BC5-9272-F015B71168AD}" presName="conn2-1" presStyleLbl="parChTrans1D2" presStyleIdx="0" presStyleCnt="3"/>
      <dgm:spPr/>
      <dgm:t>
        <a:bodyPr/>
        <a:lstStyle/>
        <a:p>
          <a:endParaRPr lang="th-TH"/>
        </a:p>
      </dgm:t>
    </dgm:pt>
    <dgm:pt modelId="{46A8F502-7A31-4043-8AEC-E9430874E54A}" type="pres">
      <dgm:prSet presAssocID="{0B6220FC-9C67-4BC5-9272-F015B71168AD}" presName="connTx" presStyleLbl="parChTrans1D2" presStyleIdx="0" presStyleCnt="3"/>
      <dgm:spPr/>
      <dgm:t>
        <a:bodyPr/>
        <a:lstStyle/>
        <a:p>
          <a:endParaRPr lang="th-TH"/>
        </a:p>
      </dgm:t>
    </dgm:pt>
    <dgm:pt modelId="{EFBAF9AA-A104-42DC-930D-1082624EAF51}" type="pres">
      <dgm:prSet presAssocID="{2362C2FA-E629-43F6-84B1-3DCE52860CA9}" presName="root2" presStyleCnt="0"/>
      <dgm:spPr/>
    </dgm:pt>
    <dgm:pt modelId="{9999E1EA-14C6-44B3-9BE0-BE220C7F5F87}" type="pres">
      <dgm:prSet presAssocID="{2362C2FA-E629-43F6-84B1-3DCE52860CA9}" presName="LevelTwoTextNode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254000D6-C078-402C-A571-2DF48DA202DF}" type="pres">
      <dgm:prSet presAssocID="{2362C2FA-E629-43F6-84B1-3DCE52860CA9}" presName="level3hierChild" presStyleCnt="0"/>
      <dgm:spPr/>
    </dgm:pt>
    <dgm:pt modelId="{9217A479-46BE-4463-8E2A-1F421D33932A}" type="pres">
      <dgm:prSet presAssocID="{92D2BB3B-1C6F-400B-BB42-A9EF1717B83E}" presName="conn2-1" presStyleLbl="parChTrans1D3" presStyleIdx="0" presStyleCnt="4"/>
      <dgm:spPr/>
      <dgm:t>
        <a:bodyPr/>
        <a:lstStyle/>
        <a:p>
          <a:endParaRPr lang="th-TH"/>
        </a:p>
      </dgm:t>
    </dgm:pt>
    <dgm:pt modelId="{31E7E153-E0AA-4193-9248-D2D81DDC4BCE}" type="pres">
      <dgm:prSet presAssocID="{92D2BB3B-1C6F-400B-BB42-A9EF1717B83E}" presName="connTx" presStyleLbl="parChTrans1D3" presStyleIdx="0" presStyleCnt="4"/>
      <dgm:spPr/>
      <dgm:t>
        <a:bodyPr/>
        <a:lstStyle/>
        <a:p>
          <a:endParaRPr lang="th-TH"/>
        </a:p>
      </dgm:t>
    </dgm:pt>
    <dgm:pt modelId="{6AEAC2BF-53CF-4D19-805D-F6D0AC34F106}" type="pres">
      <dgm:prSet presAssocID="{FD0A7F0F-48BA-490E-A880-EA3D341C3371}" presName="root2" presStyleCnt="0"/>
      <dgm:spPr/>
    </dgm:pt>
    <dgm:pt modelId="{3350BC75-8956-4E69-81C0-05C2BDD2D651}" type="pres">
      <dgm:prSet presAssocID="{FD0A7F0F-48BA-490E-A880-EA3D341C3371}" presName="LevelTwoTextNode" presStyleLbl="node3" presStyleIdx="0" presStyleCnt="4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13811BDB-BC21-41B3-A5AC-F49FD505A643}" type="pres">
      <dgm:prSet presAssocID="{FD0A7F0F-48BA-490E-A880-EA3D341C3371}" presName="level3hierChild" presStyleCnt="0"/>
      <dgm:spPr/>
    </dgm:pt>
    <dgm:pt modelId="{AC0DC215-5D8F-4504-9526-FCC2DE0FB2EE}" type="pres">
      <dgm:prSet presAssocID="{3677A5F5-C4B9-4C58-B0FA-C6885D627F65}" presName="conn2-1" presStyleLbl="parChTrans1D3" presStyleIdx="1" presStyleCnt="4"/>
      <dgm:spPr/>
      <dgm:t>
        <a:bodyPr/>
        <a:lstStyle/>
        <a:p>
          <a:endParaRPr lang="th-TH"/>
        </a:p>
      </dgm:t>
    </dgm:pt>
    <dgm:pt modelId="{8C22CEA4-B710-467E-B8C6-B7850DF7F5D4}" type="pres">
      <dgm:prSet presAssocID="{3677A5F5-C4B9-4C58-B0FA-C6885D627F65}" presName="connTx" presStyleLbl="parChTrans1D3" presStyleIdx="1" presStyleCnt="4"/>
      <dgm:spPr/>
      <dgm:t>
        <a:bodyPr/>
        <a:lstStyle/>
        <a:p>
          <a:endParaRPr lang="th-TH"/>
        </a:p>
      </dgm:t>
    </dgm:pt>
    <dgm:pt modelId="{CFA7D667-8FA7-4CB1-A579-B1ED8FDFA13F}" type="pres">
      <dgm:prSet presAssocID="{BA695BC3-DFD8-4134-9951-6C9DB45D531A}" presName="root2" presStyleCnt="0"/>
      <dgm:spPr/>
    </dgm:pt>
    <dgm:pt modelId="{51F88359-19B8-464D-859D-E543ED8A1E4C}" type="pres">
      <dgm:prSet presAssocID="{BA695BC3-DFD8-4134-9951-6C9DB45D531A}" presName="LevelTwoTextNode" presStyleLbl="node3" presStyleIdx="1" presStyleCnt="4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BB3657BD-C439-4626-9983-A89B8FFB3085}" type="pres">
      <dgm:prSet presAssocID="{BA695BC3-DFD8-4134-9951-6C9DB45D531A}" presName="level3hierChild" presStyleCnt="0"/>
      <dgm:spPr/>
    </dgm:pt>
    <dgm:pt modelId="{DE7A0A8D-4080-46F7-8C1F-BAF498170560}" type="pres">
      <dgm:prSet presAssocID="{B741384A-538E-474B-B484-C9A39AB92A73}" presName="conn2-1" presStyleLbl="parChTrans1D2" presStyleIdx="1" presStyleCnt="3"/>
      <dgm:spPr/>
      <dgm:t>
        <a:bodyPr/>
        <a:lstStyle/>
        <a:p>
          <a:endParaRPr lang="th-TH"/>
        </a:p>
      </dgm:t>
    </dgm:pt>
    <dgm:pt modelId="{5D934352-0072-4384-BB14-1CB8B3B7C807}" type="pres">
      <dgm:prSet presAssocID="{B741384A-538E-474B-B484-C9A39AB92A73}" presName="connTx" presStyleLbl="parChTrans1D2" presStyleIdx="1" presStyleCnt="3"/>
      <dgm:spPr/>
      <dgm:t>
        <a:bodyPr/>
        <a:lstStyle/>
        <a:p>
          <a:endParaRPr lang="th-TH"/>
        </a:p>
      </dgm:t>
    </dgm:pt>
    <dgm:pt modelId="{C6DB9D9B-71D4-4B6B-BCE3-44205D917BF0}" type="pres">
      <dgm:prSet presAssocID="{943DFEE4-D6C6-4E66-91F0-AB852F25C066}" presName="root2" presStyleCnt="0"/>
      <dgm:spPr/>
    </dgm:pt>
    <dgm:pt modelId="{FE7F3736-CBA6-447C-9EA9-CA783581CCAD}" type="pres">
      <dgm:prSet presAssocID="{943DFEE4-D6C6-4E66-91F0-AB852F25C066}" presName="LevelTwoTextNode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1FDBC9C8-40EB-4C99-B718-AC3AC498EE06}" type="pres">
      <dgm:prSet presAssocID="{943DFEE4-D6C6-4E66-91F0-AB852F25C066}" presName="level3hierChild" presStyleCnt="0"/>
      <dgm:spPr/>
    </dgm:pt>
    <dgm:pt modelId="{7797C6C3-1A0D-43F2-B9D4-40EDB69DF537}" type="pres">
      <dgm:prSet presAssocID="{2F1FD5DE-1581-426D-B2F7-7FADABFE961F}" presName="conn2-1" presStyleLbl="parChTrans1D3" presStyleIdx="2" presStyleCnt="4"/>
      <dgm:spPr/>
      <dgm:t>
        <a:bodyPr/>
        <a:lstStyle/>
        <a:p>
          <a:endParaRPr lang="th-TH"/>
        </a:p>
      </dgm:t>
    </dgm:pt>
    <dgm:pt modelId="{B8C4611B-228D-46A8-81C9-FE2902E51895}" type="pres">
      <dgm:prSet presAssocID="{2F1FD5DE-1581-426D-B2F7-7FADABFE961F}" presName="connTx" presStyleLbl="parChTrans1D3" presStyleIdx="2" presStyleCnt="4"/>
      <dgm:spPr/>
      <dgm:t>
        <a:bodyPr/>
        <a:lstStyle/>
        <a:p>
          <a:endParaRPr lang="th-TH"/>
        </a:p>
      </dgm:t>
    </dgm:pt>
    <dgm:pt modelId="{63462E11-97BE-4694-B8B5-76D152573ABD}" type="pres">
      <dgm:prSet presAssocID="{6F5D7C96-5EAE-494E-AF42-17A61AA19C06}" presName="root2" presStyleCnt="0"/>
      <dgm:spPr/>
    </dgm:pt>
    <dgm:pt modelId="{B35B2E21-7BB0-462A-921E-7EB3ACFF82C5}" type="pres">
      <dgm:prSet presAssocID="{6F5D7C96-5EAE-494E-AF42-17A61AA19C06}" presName="LevelTwoTextNode" presStyleLbl="node3" presStyleIdx="2" presStyleCnt="4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72274AA7-0606-4CA8-BEF9-CBBD07F6972C}" type="pres">
      <dgm:prSet presAssocID="{6F5D7C96-5EAE-494E-AF42-17A61AA19C06}" presName="level3hierChild" presStyleCnt="0"/>
      <dgm:spPr/>
    </dgm:pt>
    <dgm:pt modelId="{96EA2916-89C8-4AE3-9C37-DE0617B0A433}" type="pres">
      <dgm:prSet presAssocID="{D1630AFF-AF97-4B68-832A-B747E5E3ECC5}" presName="conn2-1" presStyleLbl="parChTrans1D3" presStyleIdx="3" presStyleCnt="4"/>
      <dgm:spPr/>
      <dgm:t>
        <a:bodyPr/>
        <a:lstStyle/>
        <a:p>
          <a:endParaRPr lang="th-TH"/>
        </a:p>
      </dgm:t>
    </dgm:pt>
    <dgm:pt modelId="{AE29360F-3804-44F0-B67E-4CD5ACFBECB2}" type="pres">
      <dgm:prSet presAssocID="{D1630AFF-AF97-4B68-832A-B747E5E3ECC5}" presName="connTx" presStyleLbl="parChTrans1D3" presStyleIdx="3" presStyleCnt="4"/>
      <dgm:spPr/>
      <dgm:t>
        <a:bodyPr/>
        <a:lstStyle/>
        <a:p>
          <a:endParaRPr lang="th-TH"/>
        </a:p>
      </dgm:t>
    </dgm:pt>
    <dgm:pt modelId="{0E669711-7572-4178-B5A2-C198814500E1}" type="pres">
      <dgm:prSet presAssocID="{FBD73B03-0A5B-45E4-9531-3969129D4CE4}" presName="root2" presStyleCnt="0"/>
      <dgm:spPr/>
    </dgm:pt>
    <dgm:pt modelId="{5E1E4F6F-7D11-40B9-BC75-E41B464E3F45}" type="pres">
      <dgm:prSet presAssocID="{FBD73B03-0A5B-45E4-9531-3969129D4CE4}" presName="LevelTwoTextNode" presStyleLbl="node3" presStyleIdx="3" presStyleCnt="4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0DC479BE-735B-43FE-AA55-DE5614EA4F0D}" type="pres">
      <dgm:prSet presAssocID="{FBD73B03-0A5B-45E4-9531-3969129D4CE4}" presName="level3hierChild" presStyleCnt="0"/>
      <dgm:spPr/>
    </dgm:pt>
    <dgm:pt modelId="{9E7E235A-B70C-4617-8515-4A4DC7C4B6C8}" type="pres">
      <dgm:prSet presAssocID="{A958FDF9-DA13-40C9-8255-916DD97E38C4}" presName="conn2-1" presStyleLbl="parChTrans1D2" presStyleIdx="2" presStyleCnt="3"/>
      <dgm:spPr/>
      <dgm:t>
        <a:bodyPr/>
        <a:lstStyle/>
        <a:p>
          <a:endParaRPr lang="th-TH"/>
        </a:p>
      </dgm:t>
    </dgm:pt>
    <dgm:pt modelId="{2FA395CA-80AB-4533-852E-72405EA8C1E6}" type="pres">
      <dgm:prSet presAssocID="{A958FDF9-DA13-40C9-8255-916DD97E38C4}" presName="connTx" presStyleLbl="parChTrans1D2" presStyleIdx="2" presStyleCnt="3"/>
      <dgm:spPr/>
      <dgm:t>
        <a:bodyPr/>
        <a:lstStyle/>
        <a:p>
          <a:endParaRPr lang="th-TH"/>
        </a:p>
      </dgm:t>
    </dgm:pt>
    <dgm:pt modelId="{BEB4A3E0-1DD2-43DC-8302-76407F26CFB3}" type="pres">
      <dgm:prSet presAssocID="{705E319C-9296-4EFA-AF87-65D261CC66EF}" presName="root2" presStyleCnt="0"/>
      <dgm:spPr/>
    </dgm:pt>
    <dgm:pt modelId="{4F0BBE41-1E43-4B1A-8749-A468834B3C29}" type="pres">
      <dgm:prSet presAssocID="{705E319C-9296-4EFA-AF87-65D261CC66EF}" presName="LevelTwoTextNode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9E05F491-7B64-46A9-9B04-D615B774C914}" type="pres">
      <dgm:prSet presAssocID="{705E319C-9296-4EFA-AF87-65D261CC66EF}" presName="level3hierChild" presStyleCnt="0"/>
      <dgm:spPr/>
    </dgm:pt>
  </dgm:ptLst>
  <dgm:cxnLst>
    <dgm:cxn modelId="{830E3AAA-484D-45B8-B851-FC84AC40FC6F}" type="presOf" srcId="{2F1FD5DE-1581-426D-B2F7-7FADABFE961F}" destId="{B8C4611B-228D-46A8-81C9-FE2902E51895}" srcOrd="1" destOrd="0" presId="urn:microsoft.com/office/officeart/2005/8/layout/hierarchy2"/>
    <dgm:cxn modelId="{B61F04A6-8B50-4A0D-AAD0-CEE5727E1DBC}" type="presOf" srcId="{0B6220FC-9C67-4BC5-9272-F015B71168AD}" destId="{46A8F502-7A31-4043-8AEC-E9430874E54A}" srcOrd="1" destOrd="0" presId="urn:microsoft.com/office/officeart/2005/8/layout/hierarchy2"/>
    <dgm:cxn modelId="{8EE740F5-9BAA-496F-A5BC-FB51426C2A53}" type="presOf" srcId="{3677A5F5-C4B9-4C58-B0FA-C6885D627F65}" destId="{8C22CEA4-B710-467E-B8C6-B7850DF7F5D4}" srcOrd="1" destOrd="0" presId="urn:microsoft.com/office/officeart/2005/8/layout/hierarchy2"/>
    <dgm:cxn modelId="{2E206714-04B8-4104-8FEE-06795A952325}" srcId="{2362C2FA-E629-43F6-84B1-3DCE52860CA9}" destId="{FD0A7F0F-48BA-490E-A880-EA3D341C3371}" srcOrd="0" destOrd="0" parTransId="{92D2BB3B-1C6F-400B-BB42-A9EF1717B83E}" sibTransId="{8F467361-3391-41D4-B2D5-CA6EE7848A81}"/>
    <dgm:cxn modelId="{9F5C88B0-A6AE-430D-B796-79467F1C72CF}" srcId="{2362C2FA-E629-43F6-84B1-3DCE52860CA9}" destId="{BA695BC3-DFD8-4134-9951-6C9DB45D531A}" srcOrd="1" destOrd="0" parTransId="{3677A5F5-C4B9-4C58-B0FA-C6885D627F65}" sibTransId="{3B781DC5-E5EB-4FB7-8D91-D78C3FAC7DAD}"/>
    <dgm:cxn modelId="{38613C2F-BF96-4C6E-B986-76866150B51F}" type="presOf" srcId="{D239C2ED-CDD7-4E09-A15E-DC8E951D147D}" destId="{E654BA68-E3F8-4CCA-8C3C-6C608963EB65}" srcOrd="0" destOrd="0" presId="urn:microsoft.com/office/officeart/2005/8/layout/hierarchy2"/>
    <dgm:cxn modelId="{0B285351-E6FD-4FCF-A6C7-B9C94EFBF2BB}" type="presOf" srcId="{B741384A-538E-474B-B484-C9A39AB92A73}" destId="{5D934352-0072-4384-BB14-1CB8B3B7C807}" srcOrd="1" destOrd="0" presId="urn:microsoft.com/office/officeart/2005/8/layout/hierarchy2"/>
    <dgm:cxn modelId="{7BF8C0C5-840E-4608-B3D0-583BDAA74036}" type="presOf" srcId="{B741384A-538E-474B-B484-C9A39AB92A73}" destId="{DE7A0A8D-4080-46F7-8C1F-BAF498170560}" srcOrd="0" destOrd="0" presId="urn:microsoft.com/office/officeart/2005/8/layout/hierarchy2"/>
    <dgm:cxn modelId="{CE7BD72E-2E80-4768-B4E6-39D67093343F}" type="presOf" srcId="{0B6220FC-9C67-4BC5-9272-F015B71168AD}" destId="{B0650D44-58DB-4BAF-865F-1929D9E17602}" srcOrd="0" destOrd="0" presId="urn:microsoft.com/office/officeart/2005/8/layout/hierarchy2"/>
    <dgm:cxn modelId="{A7046002-8A34-4FB0-AABC-09331209DFCC}" type="presOf" srcId="{BA695BC3-DFD8-4134-9951-6C9DB45D531A}" destId="{51F88359-19B8-464D-859D-E543ED8A1E4C}" srcOrd="0" destOrd="0" presId="urn:microsoft.com/office/officeart/2005/8/layout/hierarchy2"/>
    <dgm:cxn modelId="{F311AD85-286C-4F8D-A4CE-7E1890B83A6B}" srcId="{033AC7F7-72A6-45B3-81CE-89EC36348391}" destId="{943DFEE4-D6C6-4E66-91F0-AB852F25C066}" srcOrd="1" destOrd="0" parTransId="{B741384A-538E-474B-B484-C9A39AB92A73}" sibTransId="{DF84619E-5A6E-4610-A08D-F6787FDB7361}"/>
    <dgm:cxn modelId="{A072A37C-5B7F-4110-892A-679B834D3E80}" type="presOf" srcId="{92D2BB3B-1C6F-400B-BB42-A9EF1717B83E}" destId="{31E7E153-E0AA-4193-9248-D2D81DDC4BCE}" srcOrd="1" destOrd="0" presId="urn:microsoft.com/office/officeart/2005/8/layout/hierarchy2"/>
    <dgm:cxn modelId="{32B07EC2-42F6-43AF-AB26-E01914C34D28}" type="presOf" srcId="{A958FDF9-DA13-40C9-8255-916DD97E38C4}" destId="{2FA395CA-80AB-4533-852E-72405EA8C1E6}" srcOrd="1" destOrd="0" presId="urn:microsoft.com/office/officeart/2005/8/layout/hierarchy2"/>
    <dgm:cxn modelId="{00C80737-D81C-4F14-B188-1FB84033B8B6}" type="presOf" srcId="{2F1FD5DE-1581-426D-B2F7-7FADABFE961F}" destId="{7797C6C3-1A0D-43F2-B9D4-40EDB69DF537}" srcOrd="0" destOrd="0" presId="urn:microsoft.com/office/officeart/2005/8/layout/hierarchy2"/>
    <dgm:cxn modelId="{8E950ABA-0C87-4EDD-912D-36BDD1FBEFF3}" type="presOf" srcId="{3677A5F5-C4B9-4C58-B0FA-C6885D627F65}" destId="{AC0DC215-5D8F-4504-9526-FCC2DE0FB2EE}" srcOrd="0" destOrd="0" presId="urn:microsoft.com/office/officeart/2005/8/layout/hierarchy2"/>
    <dgm:cxn modelId="{576865A3-2883-4538-B4D7-79070622B4E5}" srcId="{033AC7F7-72A6-45B3-81CE-89EC36348391}" destId="{2362C2FA-E629-43F6-84B1-3DCE52860CA9}" srcOrd="0" destOrd="0" parTransId="{0B6220FC-9C67-4BC5-9272-F015B71168AD}" sibTransId="{7EE873D9-A410-4EBA-B4FB-CB05A263CA18}"/>
    <dgm:cxn modelId="{081DCEF2-50AE-491F-8EE8-60154A62B96C}" type="presOf" srcId="{A958FDF9-DA13-40C9-8255-916DD97E38C4}" destId="{9E7E235A-B70C-4617-8515-4A4DC7C4B6C8}" srcOrd="0" destOrd="0" presId="urn:microsoft.com/office/officeart/2005/8/layout/hierarchy2"/>
    <dgm:cxn modelId="{05A19FC2-AC7A-42C5-BC83-5097278C96CA}" type="presOf" srcId="{943DFEE4-D6C6-4E66-91F0-AB852F25C066}" destId="{FE7F3736-CBA6-447C-9EA9-CA783581CCAD}" srcOrd="0" destOrd="0" presId="urn:microsoft.com/office/officeart/2005/8/layout/hierarchy2"/>
    <dgm:cxn modelId="{73DB2F93-FC08-4DBE-9C5B-8A0D943C078C}" type="presOf" srcId="{FBD73B03-0A5B-45E4-9531-3969129D4CE4}" destId="{5E1E4F6F-7D11-40B9-BC75-E41B464E3F45}" srcOrd="0" destOrd="0" presId="urn:microsoft.com/office/officeart/2005/8/layout/hierarchy2"/>
    <dgm:cxn modelId="{6A39C20C-AB78-43A5-8871-118D10214DBA}" type="presOf" srcId="{D1630AFF-AF97-4B68-832A-B747E5E3ECC5}" destId="{96EA2916-89C8-4AE3-9C37-DE0617B0A433}" srcOrd="0" destOrd="0" presId="urn:microsoft.com/office/officeart/2005/8/layout/hierarchy2"/>
    <dgm:cxn modelId="{304E71A9-4BD2-4B29-9014-8720535CB1EF}" type="presOf" srcId="{92D2BB3B-1C6F-400B-BB42-A9EF1717B83E}" destId="{9217A479-46BE-4463-8E2A-1F421D33932A}" srcOrd="0" destOrd="0" presId="urn:microsoft.com/office/officeart/2005/8/layout/hierarchy2"/>
    <dgm:cxn modelId="{5D230090-DF01-44E7-860A-9EEE71598E4A}" srcId="{943DFEE4-D6C6-4E66-91F0-AB852F25C066}" destId="{FBD73B03-0A5B-45E4-9531-3969129D4CE4}" srcOrd="1" destOrd="0" parTransId="{D1630AFF-AF97-4B68-832A-B747E5E3ECC5}" sibTransId="{C74E029E-9F33-4627-8261-0985E0239D22}"/>
    <dgm:cxn modelId="{9872D576-A955-4D85-9824-52D1DAA42F9C}" type="presOf" srcId="{FD0A7F0F-48BA-490E-A880-EA3D341C3371}" destId="{3350BC75-8956-4E69-81C0-05C2BDD2D651}" srcOrd="0" destOrd="0" presId="urn:microsoft.com/office/officeart/2005/8/layout/hierarchy2"/>
    <dgm:cxn modelId="{B1CE392D-B83B-47CF-8397-33B0B162F017}" srcId="{033AC7F7-72A6-45B3-81CE-89EC36348391}" destId="{705E319C-9296-4EFA-AF87-65D261CC66EF}" srcOrd="2" destOrd="0" parTransId="{A958FDF9-DA13-40C9-8255-916DD97E38C4}" sibTransId="{14113DC1-03A9-45DD-8ECE-7FFD3F74F8DF}"/>
    <dgm:cxn modelId="{EB389D88-D4EF-4E3D-8148-24BF9D53011A}" srcId="{943DFEE4-D6C6-4E66-91F0-AB852F25C066}" destId="{6F5D7C96-5EAE-494E-AF42-17A61AA19C06}" srcOrd="0" destOrd="0" parTransId="{2F1FD5DE-1581-426D-B2F7-7FADABFE961F}" sibTransId="{4FADFCEF-E361-4DE0-83FB-21A4F77152FA}"/>
    <dgm:cxn modelId="{F61BF088-7F0B-4363-88C7-79BF0A1AD5C1}" type="presOf" srcId="{705E319C-9296-4EFA-AF87-65D261CC66EF}" destId="{4F0BBE41-1E43-4B1A-8749-A468834B3C29}" srcOrd="0" destOrd="0" presId="urn:microsoft.com/office/officeart/2005/8/layout/hierarchy2"/>
    <dgm:cxn modelId="{67850987-9C39-4A63-93F8-8D5A6A198D39}" srcId="{D239C2ED-CDD7-4E09-A15E-DC8E951D147D}" destId="{033AC7F7-72A6-45B3-81CE-89EC36348391}" srcOrd="0" destOrd="0" parTransId="{EF5B4319-2882-4547-93EE-9011C75915C1}" sibTransId="{F2EE58F1-24D3-470A-A0D6-7E3E04583ABB}"/>
    <dgm:cxn modelId="{52F30B4A-0C9F-47C0-89DB-5B28320CE248}" type="presOf" srcId="{2362C2FA-E629-43F6-84B1-3DCE52860CA9}" destId="{9999E1EA-14C6-44B3-9BE0-BE220C7F5F87}" srcOrd="0" destOrd="0" presId="urn:microsoft.com/office/officeart/2005/8/layout/hierarchy2"/>
    <dgm:cxn modelId="{64D05736-09E2-4018-81D6-EC8DE457DA50}" type="presOf" srcId="{6F5D7C96-5EAE-494E-AF42-17A61AA19C06}" destId="{B35B2E21-7BB0-462A-921E-7EB3ACFF82C5}" srcOrd="0" destOrd="0" presId="urn:microsoft.com/office/officeart/2005/8/layout/hierarchy2"/>
    <dgm:cxn modelId="{8258A2E6-7DFA-47EB-AA09-043EB0D20FA3}" type="presOf" srcId="{D1630AFF-AF97-4B68-832A-B747E5E3ECC5}" destId="{AE29360F-3804-44F0-B67E-4CD5ACFBECB2}" srcOrd="1" destOrd="0" presId="urn:microsoft.com/office/officeart/2005/8/layout/hierarchy2"/>
    <dgm:cxn modelId="{08B888CB-915F-45FC-A725-02E7E0F858B5}" type="presOf" srcId="{033AC7F7-72A6-45B3-81CE-89EC36348391}" destId="{AA46DDE4-FFAE-4E31-AB2C-47A943445336}" srcOrd="0" destOrd="0" presId="urn:microsoft.com/office/officeart/2005/8/layout/hierarchy2"/>
    <dgm:cxn modelId="{DD7BD746-AF08-4EE9-B774-E60B8D9BF77F}" type="presParOf" srcId="{E654BA68-E3F8-4CCA-8C3C-6C608963EB65}" destId="{9B6199F4-2EBB-4C8E-89F0-DACD27D2F60F}" srcOrd="0" destOrd="0" presId="urn:microsoft.com/office/officeart/2005/8/layout/hierarchy2"/>
    <dgm:cxn modelId="{12700522-D2A7-42ED-B1DA-60979D71EA23}" type="presParOf" srcId="{9B6199F4-2EBB-4C8E-89F0-DACD27D2F60F}" destId="{AA46DDE4-FFAE-4E31-AB2C-47A943445336}" srcOrd="0" destOrd="0" presId="urn:microsoft.com/office/officeart/2005/8/layout/hierarchy2"/>
    <dgm:cxn modelId="{0E2A4E70-2EB5-4D04-9B6C-1CDD9BA061A2}" type="presParOf" srcId="{9B6199F4-2EBB-4C8E-89F0-DACD27D2F60F}" destId="{514C65D9-3720-4127-8AA6-E18DEF777C8A}" srcOrd="1" destOrd="0" presId="urn:microsoft.com/office/officeart/2005/8/layout/hierarchy2"/>
    <dgm:cxn modelId="{84FD1DF7-E4EC-4B92-923A-D88875508EBC}" type="presParOf" srcId="{514C65D9-3720-4127-8AA6-E18DEF777C8A}" destId="{B0650D44-58DB-4BAF-865F-1929D9E17602}" srcOrd="0" destOrd="0" presId="urn:microsoft.com/office/officeart/2005/8/layout/hierarchy2"/>
    <dgm:cxn modelId="{A5A733F0-CF9F-4594-997F-93833D3590A1}" type="presParOf" srcId="{B0650D44-58DB-4BAF-865F-1929D9E17602}" destId="{46A8F502-7A31-4043-8AEC-E9430874E54A}" srcOrd="0" destOrd="0" presId="urn:microsoft.com/office/officeart/2005/8/layout/hierarchy2"/>
    <dgm:cxn modelId="{F1742C76-18D9-4738-ACF1-7F9C935EF836}" type="presParOf" srcId="{514C65D9-3720-4127-8AA6-E18DEF777C8A}" destId="{EFBAF9AA-A104-42DC-930D-1082624EAF51}" srcOrd="1" destOrd="0" presId="urn:microsoft.com/office/officeart/2005/8/layout/hierarchy2"/>
    <dgm:cxn modelId="{1554B7DA-D564-46C3-AE0C-430F4A0D4A4E}" type="presParOf" srcId="{EFBAF9AA-A104-42DC-930D-1082624EAF51}" destId="{9999E1EA-14C6-44B3-9BE0-BE220C7F5F87}" srcOrd="0" destOrd="0" presId="urn:microsoft.com/office/officeart/2005/8/layout/hierarchy2"/>
    <dgm:cxn modelId="{24CBADC2-9BC3-4487-849C-2F7190F07C96}" type="presParOf" srcId="{EFBAF9AA-A104-42DC-930D-1082624EAF51}" destId="{254000D6-C078-402C-A571-2DF48DA202DF}" srcOrd="1" destOrd="0" presId="urn:microsoft.com/office/officeart/2005/8/layout/hierarchy2"/>
    <dgm:cxn modelId="{5CA5C2B3-5868-4279-A3BD-CE1E87636A31}" type="presParOf" srcId="{254000D6-C078-402C-A571-2DF48DA202DF}" destId="{9217A479-46BE-4463-8E2A-1F421D33932A}" srcOrd="0" destOrd="0" presId="urn:microsoft.com/office/officeart/2005/8/layout/hierarchy2"/>
    <dgm:cxn modelId="{80632458-935B-44BF-AE7E-EC857EEC67F5}" type="presParOf" srcId="{9217A479-46BE-4463-8E2A-1F421D33932A}" destId="{31E7E153-E0AA-4193-9248-D2D81DDC4BCE}" srcOrd="0" destOrd="0" presId="urn:microsoft.com/office/officeart/2005/8/layout/hierarchy2"/>
    <dgm:cxn modelId="{B09BFED5-8383-4377-9058-67BD344D74F2}" type="presParOf" srcId="{254000D6-C078-402C-A571-2DF48DA202DF}" destId="{6AEAC2BF-53CF-4D19-805D-F6D0AC34F106}" srcOrd="1" destOrd="0" presId="urn:microsoft.com/office/officeart/2005/8/layout/hierarchy2"/>
    <dgm:cxn modelId="{97C40B1B-24FE-497C-AD22-93DC76421BB1}" type="presParOf" srcId="{6AEAC2BF-53CF-4D19-805D-F6D0AC34F106}" destId="{3350BC75-8956-4E69-81C0-05C2BDD2D651}" srcOrd="0" destOrd="0" presId="urn:microsoft.com/office/officeart/2005/8/layout/hierarchy2"/>
    <dgm:cxn modelId="{91D62A31-7C5D-403F-8160-896DC5E27034}" type="presParOf" srcId="{6AEAC2BF-53CF-4D19-805D-F6D0AC34F106}" destId="{13811BDB-BC21-41B3-A5AC-F49FD505A643}" srcOrd="1" destOrd="0" presId="urn:microsoft.com/office/officeart/2005/8/layout/hierarchy2"/>
    <dgm:cxn modelId="{77C29215-AD58-4BC8-BCF3-60542E838E9B}" type="presParOf" srcId="{254000D6-C078-402C-A571-2DF48DA202DF}" destId="{AC0DC215-5D8F-4504-9526-FCC2DE0FB2EE}" srcOrd="2" destOrd="0" presId="urn:microsoft.com/office/officeart/2005/8/layout/hierarchy2"/>
    <dgm:cxn modelId="{B43A0FE3-CBCE-4E73-898A-23983C805FD6}" type="presParOf" srcId="{AC0DC215-5D8F-4504-9526-FCC2DE0FB2EE}" destId="{8C22CEA4-B710-467E-B8C6-B7850DF7F5D4}" srcOrd="0" destOrd="0" presId="urn:microsoft.com/office/officeart/2005/8/layout/hierarchy2"/>
    <dgm:cxn modelId="{5C34422B-91B4-4AAA-89D3-0290D53D55BD}" type="presParOf" srcId="{254000D6-C078-402C-A571-2DF48DA202DF}" destId="{CFA7D667-8FA7-4CB1-A579-B1ED8FDFA13F}" srcOrd="3" destOrd="0" presId="urn:microsoft.com/office/officeart/2005/8/layout/hierarchy2"/>
    <dgm:cxn modelId="{A299E484-30DD-4B6F-9C0A-6E67B21CEC49}" type="presParOf" srcId="{CFA7D667-8FA7-4CB1-A579-B1ED8FDFA13F}" destId="{51F88359-19B8-464D-859D-E543ED8A1E4C}" srcOrd="0" destOrd="0" presId="urn:microsoft.com/office/officeart/2005/8/layout/hierarchy2"/>
    <dgm:cxn modelId="{2FAE1C0B-01D9-42C7-B0E9-98E46AEE6B42}" type="presParOf" srcId="{CFA7D667-8FA7-4CB1-A579-B1ED8FDFA13F}" destId="{BB3657BD-C439-4626-9983-A89B8FFB3085}" srcOrd="1" destOrd="0" presId="urn:microsoft.com/office/officeart/2005/8/layout/hierarchy2"/>
    <dgm:cxn modelId="{A2088F7E-7A74-4020-A131-01B5FFB96173}" type="presParOf" srcId="{514C65D9-3720-4127-8AA6-E18DEF777C8A}" destId="{DE7A0A8D-4080-46F7-8C1F-BAF498170560}" srcOrd="2" destOrd="0" presId="urn:microsoft.com/office/officeart/2005/8/layout/hierarchy2"/>
    <dgm:cxn modelId="{85882D45-60AB-4120-8572-5C034A16D7D7}" type="presParOf" srcId="{DE7A0A8D-4080-46F7-8C1F-BAF498170560}" destId="{5D934352-0072-4384-BB14-1CB8B3B7C807}" srcOrd="0" destOrd="0" presId="urn:microsoft.com/office/officeart/2005/8/layout/hierarchy2"/>
    <dgm:cxn modelId="{B0FE190C-1C7E-46A1-98A1-BE6C119EC022}" type="presParOf" srcId="{514C65D9-3720-4127-8AA6-E18DEF777C8A}" destId="{C6DB9D9B-71D4-4B6B-BCE3-44205D917BF0}" srcOrd="3" destOrd="0" presId="urn:microsoft.com/office/officeart/2005/8/layout/hierarchy2"/>
    <dgm:cxn modelId="{1B9ED186-09C8-4819-A050-56D2188AB8E2}" type="presParOf" srcId="{C6DB9D9B-71D4-4B6B-BCE3-44205D917BF0}" destId="{FE7F3736-CBA6-447C-9EA9-CA783581CCAD}" srcOrd="0" destOrd="0" presId="urn:microsoft.com/office/officeart/2005/8/layout/hierarchy2"/>
    <dgm:cxn modelId="{AB87FC71-979D-4924-A438-F6B296B25E1D}" type="presParOf" srcId="{C6DB9D9B-71D4-4B6B-BCE3-44205D917BF0}" destId="{1FDBC9C8-40EB-4C99-B718-AC3AC498EE06}" srcOrd="1" destOrd="0" presId="urn:microsoft.com/office/officeart/2005/8/layout/hierarchy2"/>
    <dgm:cxn modelId="{A40C201C-17EC-4D7F-B45D-EF783C9BCC32}" type="presParOf" srcId="{1FDBC9C8-40EB-4C99-B718-AC3AC498EE06}" destId="{7797C6C3-1A0D-43F2-B9D4-40EDB69DF537}" srcOrd="0" destOrd="0" presId="urn:microsoft.com/office/officeart/2005/8/layout/hierarchy2"/>
    <dgm:cxn modelId="{8C05B90E-920D-4FD5-A42D-DBCC638993BC}" type="presParOf" srcId="{7797C6C3-1A0D-43F2-B9D4-40EDB69DF537}" destId="{B8C4611B-228D-46A8-81C9-FE2902E51895}" srcOrd="0" destOrd="0" presId="urn:microsoft.com/office/officeart/2005/8/layout/hierarchy2"/>
    <dgm:cxn modelId="{1423DECB-247E-4082-8C84-7DF2A33A250F}" type="presParOf" srcId="{1FDBC9C8-40EB-4C99-B718-AC3AC498EE06}" destId="{63462E11-97BE-4694-B8B5-76D152573ABD}" srcOrd="1" destOrd="0" presId="urn:microsoft.com/office/officeart/2005/8/layout/hierarchy2"/>
    <dgm:cxn modelId="{844102FE-C0B8-4A57-98ED-EFD855ED3CA3}" type="presParOf" srcId="{63462E11-97BE-4694-B8B5-76D152573ABD}" destId="{B35B2E21-7BB0-462A-921E-7EB3ACFF82C5}" srcOrd="0" destOrd="0" presId="urn:microsoft.com/office/officeart/2005/8/layout/hierarchy2"/>
    <dgm:cxn modelId="{52D679B7-0B67-4A72-9C3E-4635DA2684C9}" type="presParOf" srcId="{63462E11-97BE-4694-B8B5-76D152573ABD}" destId="{72274AA7-0606-4CA8-BEF9-CBBD07F6972C}" srcOrd="1" destOrd="0" presId="urn:microsoft.com/office/officeart/2005/8/layout/hierarchy2"/>
    <dgm:cxn modelId="{E60373C2-39DF-4BE2-BBA3-A987C4D84ED2}" type="presParOf" srcId="{1FDBC9C8-40EB-4C99-B718-AC3AC498EE06}" destId="{96EA2916-89C8-4AE3-9C37-DE0617B0A433}" srcOrd="2" destOrd="0" presId="urn:microsoft.com/office/officeart/2005/8/layout/hierarchy2"/>
    <dgm:cxn modelId="{1A82A208-5D16-4FE0-A1D9-917BC301EAED}" type="presParOf" srcId="{96EA2916-89C8-4AE3-9C37-DE0617B0A433}" destId="{AE29360F-3804-44F0-B67E-4CD5ACFBECB2}" srcOrd="0" destOrd="0" presId="urn:microsoft.com/office/officeart/2005/8/layout/hierarchy2"/>
    <dgm:cxn modelId="{EE6765DB-9A6B-4048-9C9F-54D59AA6238A}" type="presParOf" srcId="{1FDBC9C8-40EB-4C99-B718-AC3AC498EE06}" destId="{0E669711-7572-4178-B5A2-C198814500E1}" srcOrd="3" destOrd="0" presId="urn:microsoft.com/office/officeart/2005/8/layout/hierarchy2"/>
    <dgm:cxn modelId="{9B2E8AC3-0B60-4AB7-828E-3DED05FF92E7}" type="presParOf" srcId="{0E669711-7572-4178-B5A2-C198814500E1}" destId="{5E1E4F6F-7D11-40B9-BC75-E41B464E3F45}" srcOrd="0" destOrd="0" presId="urn:microsoft.com/office/officeart/2005/8/layout/hierarchy2"/>
    <dgm:cxn modelId="{AF10A2E2-23D7-4CCB-875D-F169CAF9C332}" type="presParOf" srcId="{0E669711-7572-4178-B5A2-C198814500E1}" destId="{0DC479BE-735B-43FE-AA55-DE5614EA4F0D}" srcOrd="1" destOrd="0" presId="urn:microsoft.com/office/officeart/2005/8/layout/hierarchy2"/>
    <dgm:cxn modelId="{6D147E7C-C5CB-4DEF-A0E7-93598D3F1E29}" type="presParOf" srcId="{514C65D9-3720-4127-8AA6-E18DEF777C8A}" destId="{9E7E235A-B70C-4617-8515-4A4DC7C4B6C8}" srcOrd="4" destOrd="0" presId="urn:microsoft.com/office/officeart/2005/8/layout/hierarchy2"/>
    <dgm:cxn modelId="{068285D6-2568-4656-887C-29F4899118CE}" type="presParOf" srcId="{9E7E235A-B70C-4617-8515-4A4DC7C4B6C8}" destId="{2FA395CA-80AB-4533-852E-72405EA8C1E6}" srcOrd="0" destOrd="0" presId="urn:microsoft.com/office/officeart/2005/8/layout/hierarchy2"/>
    <dgm:cxn modelId="{45E9ECF7-30C6-4709-B6E6-8D45BDB17EA5}" type="presParOf" srcId="{514C65D9-3720-4127-8AA6-E18DEF777C8A}" destId="{BEB4A3E0-1DD2-43DC-8302-76407F26CFB3}" srcOrd="5" destOrd="0" presId="urn:microsoft.com/office/officeart/2005/8/layout/hierarchy2"/>
    <dgm:cxn modelId="{6E149A3C-8903-42EF-A3DB-FB19C227136E}" type="presParOf" srcId="{BEB4A3E0-1DD2-43DC-8302-76407F26CFB3}" destId="{4F0BBE41-1E43-4B1A-8749-A468834B3C29}" srcOrd="0" destOrd="0" presId="urn:microsoft.com/office/officeart/2005/8/layout/hierarchy2"/>
    <dgm:cxn modelId="{AFA08E10-46F8-47D3-AF91-8ECE799E37CF}" type="presParOf" srcId="{BEB4A3E0-1DD2-43DC-8302-76407F26CFB3}" destId="{9E05F491-7B64-46A9-9B04-D615B774C914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4155B2A0-76A0-4590-9E34-23EB48A30E27}" type="doc">
      <dgm:prSet loTypeId="urn:microsoft.com/office/officeart/2005/8/layout/process5" loCatId="process" qsTypeId="urn:microsoft.com/office/officeart/2005/8/quickstyle/simple1" qsCatId="simple" csTypeId="urn:microsoft.com/office/officeart/2005/8/colors/colorful1" csCatId="colorful" phldr="1"/>
      <dgm:spPr/>
    </dgm:pt>
    <dgm:pt modelId="{7A2ABEBB-2CF6-4519-8309-5AF122DBB100}">
      <dgm:prSet phldrT="[Text]" custT="1"/>
      <dgm:spPr/>
      <dgm:t>
        <a:bodyPr/>
        <a:lstStyle/>
        <a:p>
          <a:r>
            <a:rPr lang="th-TH" sz="3200" dirty="0" smtClean="0"/>
            <a:t>ออกแบบและพัฒนาหลักสูตรการฝึก</a:t>
          </a:r>
          <a:endParaRPr lang="th-TH" sz="3200" dirty="0"/>
        </a:p>
      </dgm:t>
    </dgm:pt>
    <dgm:pt modelId="{784E45FE-34E1-4982-A1DB-E2E2C2A4017A}" type="parTrans" cxnId="{E02D135A-EA14-40A3-8589-46F7C32189B7}">
      <dgm:prSet/>
      <dgm:spPr/>
      <dgm:t>
        <a:bodyPr/>
        <a:lstStyle/>
        <a:p>
          <a:endParaRPr lang="th-TH" sz="2400"/>
        </a:p>
      </dgm:t>
    </dgm:pt>
    <dgm:pt modelId="{88873C69-D9B0-40EE-8B25-BEC9AFEF472E}" type="sibTrans" cxnId="{E02D135A-EA14-40A3-8589-46F7C32189B7}">
      <dgm:prSet custT="1"/>
      <dgm:spPr/>
      <dgm:t>
        <a:bodyPr/>
        <a:lstStyle/>
        <a:p>
          <a:endParaRPr lang="th-TH" sz="1800"/>
        </a:p>
      </dgm:t>
    </dgm:pt>
    <dgm:pt modelId="{65AB15E5-C6F9-4D0A-8931-CE5F0519E3A6}">
      <dgm:prSet phldrT="[Text]" custT="1"/>
      <dgm:spPr/>
      <dgm:t>
        <a:bodyPr/>
        <a:lstStyle/>
        <a:p>
          <a:r>
            <a:rPr lang="th-TH" sz="3200" dirty="0" smtClean="0"/>
            <a:t>จัดทำเอกสาร คู่มือการฝึกและแบบทดสอบ</a:t>
          </a:r>
          <a:endParaRPr lang="th-TH" sz="3200" dirty="0"/>
        </a:p>
      </dgm:t>
    </dgm:pt>
    <dgm:pt modelId="{F46C99E3-3F4A-4A05-946A-0E362A93F839}" type="parTrans" cxnId="{0BF179E6-04AB-4E25-A220-0403808371CB}">
      <dgm:prSet/>
      <dgm:spPr/>
      <dgm:t>
        <a:bodyPr/>
        <a:lstStyle/>
        <a:p>
          <a:endParaRPr lang="th-TH" sz="2400"/>
        </a:p>
      </dgm:t>
    </dgm:pt>
    <dgm:pt modelId="{43F673DB-DAF8-4C3D-8619-DD439AABCEE7}" type="sibTrans" cxnId="{0BF179E6-04AB-4E25-A220-0403808371CB}">
      <dgm:prSet custT="1"/>
      <dgm:spPr/>
      <dgm:t>
        <a:bodyPr/>
        <a:lstStyle/>
        <a:p>
          <a:endParaRPr lang="th-TH" sz="1800"/>
        </a:p>
      </dgm:t>
    </dgm:pt>
    <dgm:pt modelId="{65C5C08D-570F-431E-A3BF-C38BAB221C76}">
      <dgm:prSet phldrT="[Text]" custT="1"/>
      <dgm:spPr/>
      <dgm:t>
        <a:bodyPr/>
        <a:lstStyle/>
        <a:p>
          <a:r>
            <a:rPr lang="th-TH" sz="2800" dirty="0" smtClean="0"/>
            <a:t>นำไปฝึกอบรม</a:t>
          </a:r>
          <a:r>
            <a:rPr lang="th-TH" sz="2400" dirty="0" smtClean="0"/>
            <a:t>(</a:t>
          </a:r>
          <a:r>
            <a:rPr lang="en-US" sz="2400" dirty="0" smtClean="0"/>
            <a:t>Off the Job/On the Job</a:t>
          </a:r>
          <a:r>
            <a:rPr lang="th-TH" sz="2800" dirty="0" smtClean="0"/>
            <a:t> หรือ สอนงาน</a:t>
          </a:r>
          <a:r>
            <a:rPr lang="th-TH" sz="2400" dirty="0" smtClean="0"/>
            <a:t>(</a:t>
          </a:r>
          <a:r>
            <a:rPr lang="en-US" sz="2400" dirty="0" smtClean="0"/>
            <a:t>Job Instruction</a:t>
          </a:r>
          <a:r>
            <a:rPr lang="th-TH" sz="2400" dirty="0" smtClean="0"/>
            <a:t>)</a:t>
          </a:r>
          <a:endParaRPr lang="th-TH" sz="2400" dirty="0"/>
        </a:p>
      </dgm:t>
    </dgm:pt>
    <dgm:pt modelId="{0284FC03-7F69-4F85-AE72-B7C01C4B0542}" type="parTrans" cxnId="{F9C76C23-EA45-4D2C-A8AF-7C132175885A}">
      <dgm:prSet/>
      <dgm:spPr/>
      <dgm:t>
        <a:bodyPr/>
        <a:lstStyle/>
        <a:p>
          <a:endParaRPr lang="th-TH" sz="2400"/>
        </a:p>
      </dgm:t>
    </dgm:pt>
    <dgm:pt modelId="{ED6DD201-B489-47E0-B1D3-6D38E02BF821}" type="sibTrans" cxnId="{F9C76C23-EA45-4D2C-A8AF-7C132175885A}">
      <dgm:prSet/>
      <dgm:spPr/>
      <dgm:t>
        <a:bodyPr/>
        <a:lstStyle/>
        <a:p>
          <a:endParaRPr lang="th-TH" sz="2400"/>
        </a:p>
      </dgm:t>
    </dgm:pt>
    <dgm:pt modelId="{59D1FE78-51A2-4832-B9CD-5DB1AABF466F}">
      <dgm:prSet phldrT="[Text]" custT="1"/>
      <dgm:spPr/>
      <dgm:t>
        <a:bodyPr/>
        <a:lstStyle/>
        <a:p>
          <a:r>
            <a:rPr lang="th-TH" sz="3200" dirty="0" smtClean="0"/>
            <a:t>วิเคราะห์สมรรถนะในงาน</a:t>
          </a:r>
          <a:r>
            <a:rPr lang="en-US" sz="2400" dirty="0" smtClean="0"/>
            <a:t>/</a:t>
          </a:r>
          <a:r>
            <a:rPr lang="th-TH" sz="3200" dirty="0" smtClean="0"/>
            <a:t>อาชีพ</a:t>
          </a:r>
          <a:endParaRPr lang="th-TH" sz="3200" dirty="0"/>
        </a:p>
      </dgm:t>
    </dgm:pt>
    <dgm:pt modelId="{D54D5357-D676-49C0-9266-9767BE39A669}" type="parTrans" cxnId="{C7D3A1AB-2EEE-4B67-AEE1-8D902C39743B}">
      <dgm:prSet/>
      <dgm:spPr/>
      <dgm:t>
        <a:bodyPr/>
        <a:lstStyle/>
        <a:p>
          <a:endParaRPr lang="th-TH" sz="2400"/>
        </a:p>
      </dgm:t>
    </dgm:pt>
    <dgm:pt modelId="{ED81406B-81BF-41AE-8D3D-099EEB164421}" type="sibTrans" cxnId="{C7D3A1AB-2EEE-4B67-AEE1-8D902C39743B}">
      <dgm:prSet custT="1"/>
      <dgm:spPr/>
      <dgm:t>
        <a:bodyPr/>
        <a:lstStyle/>
        <a:p>
          <a:endParaRPr lang="th-TH" sz="1800"/>
        </a:p>
      </dgm:t>
    </dgm:pt>
    <dgm:pt modelId="{78531A10-367A-4633-8A0E-E4DB8178A9E5}">
      <dgm:prSet phldrT="[Text]" custT="1"/>
      <dgm:spPr/>
      <dgm:t>
        <a:bodyPr/>
        <a:lstStyle/>
        <a:p>
          <a:r>
            <a:rPr lang="th-TH" sz="2800" b="1" dirty="0" smtClean="0"/>
            <a:t>จัดทำสื่อการฝึกและเตรียมวัสดุ อุปกรณ์ เครื่องมือ สถานฝึก</a:t>
          </a:r>
          <a:endParaRPr lang="th-TH" sz="2800" b="1" dirty="0"/>
        </a:p>
      </dgm:t>
    </dgm:pt>
    <dgm:pt modelId="{0569D499-69D6-4E36-9773-792C73C68753}" type="parTrans" cxnId="{4A16DEF8-3A8D-450E-A665-8866EF98EC16}">
      <dgm:prSet/>
      <dgm:spPr/>
      <dgm:t>
        <a:bodyPr/>
        <a:lstStyle/>
        <a:p>
          <a:endParaRPr lang="th-TH" sz="2400"/>
        </a:p>
      </dgm:t>
    </dgm:pt>
    <dgm:pt modelId="{9EF31EA1-585C-45EF-83CA-CE6821015479}" type="sibTrans" cxnId="{4A16DEF8-3A8D-450E-A665-8866EF98EC16}">
      <dgm:prSet custT="1"/>
      <dgm:spPr/>
      <dgm:t>
        <a:bodyPr/>
        <a:lstStyle/>
        <a:p>
          <a:endParaRPr lang="th-TH" sz="1800"/>
        </a:p>
      </dgm:t>
    </dgm:pt>
    <dgm:pt modelId="{4982C6F9-900E-4015-AF98-4FF2793E6C9C}">
      <dgm:prSet phldrT="[Text]" custT="1"/>
      <dgm:spPr/>
      <dgm:t>
        <a:bodyPr/>
        <a:lstStyle/>
        <a:p>
          <a:r>
            <a:rPr lang="th-TH" sz="3200" dirty="0" smtClean="0"/>
            <a:t>ประเมินการฝึกอบรม</a:t>
          </a:r>
          <a:endParaRPr lang="th-TH" sz="3200" dirty="0"/>
        </a:p>
      </dgm:t>
    </dgm:pt>
    <dgm:pt modelId="{F9097F7C-BC7F-4898-A131-1FBE194759E7}" type="parTrans" cxnId="{78E0A0E5-5903-479F-BB5B-8FC2D620FCEB}">
      <dgm:prSet/>
      <dgm:spPr/>
      <dgm:t>
        <a:bodyPr/>
        <a:lstStyle/>
        <a:p>
          <a:endParaRPr lang="th-TH"/>
        </a:p>
      </dgm:t>
    </dgm:pt>
    <dgm:pt modelId="{1A71307D-1AA6-4E1C-8F67-BA0C73F2E0C4}" type="sibTrans" cxnId="{78E0A0E5-5903-479F-BB5B-8FC2D620FCEB}">
      <dgm:prSet/>
      <dgm:spPr/>
      <dgm:t>
        <a:bodyPr/>
        <a:lstStyle/>
        <a:p>
          <a:endParaRPr lang="th-TH"/>
        </a:p>
      </dgm:t>
    </dgm:pt>
    <dgm:pt modelId="{AD6496FE-763A-44D4-8A23-D02D227EA62B}" type="pres">
      <dgm:prSet presAssocID="{4155B2A0-76A0-4590-9E34-23EB48A30E27}" presName="diagram" presStyleCnt="0">
        <dgm:presLayoutVars>
          <dgm:dir/>
          <dgm:resizeHandles val="exact"/>
        </dgm:presLayoutVars>
      </dgm:prSet>
      <dgm:spPr/>
    </dgm:pt>
    <dgm:pt modelId="{71C9BF02-21B4-41D3-AD29-957B48892C92}" type="pres">
      <dgm:prSet presAssocID="{59D1FE78-51A2-4832-B9CD-5DB1AABF466F}" presName="node" presStyleLbl="node1" presStyleIdx="0" presStyleCnt="6" custScaleY="111058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DA7C0775-95E9-4577-A38C-459B5E1A4B58}" type="pres">
      <dgm:prSet presAssocID="{ED81406B-81BF-41AE-8D3D-099EEB164421}" presName="sibTrans" presStyleLbl="sibTrans2D1" presStyleIdx="0" presStyleCnt="5"/>
      <dgm:spPr/>
      <dgm:t>
        <a:bodyPr/>
        <a:lstStyle/>
        <a:p>
          <a:endParaRPr lang="th-TH"/>
        </a:p>
      </dgm:t>
    </dgm:pt>
    <dgm:pt modelId="{CF1D4E2E-B77F-4FD6-937A-2EECD18C5580}" type="pres">
      <dgm:prSet presAssocID="{ED81406B-81BF-41AE-8D3D-099EEB164421}" presName="connectorText" presStyleLbl="sibTrans2D1" presStyleIdx="0" presStyleCnt="5"/>
      <dgm:spPr/>
      <dgm:t>
        <a:bodyPr/>
        <a:lstStyle/>
        <a:p>
          <a:endParaRPr lang="th-TH"/>
        </a:p>
      </dgm:t>
    </dgm:pt>
    <dgm:pt modelId="{1F0D9003-D06B-4613-933F-EBC13E64ED32}" type="pres">
      <dgm:prSet presAssocID="{7A2ABEBB-2CF6-4519-8309-5AF122DBB100}" presName="node" presStyleLbl="node1" presStyleIdx="1" presStyleCnt="6" custScaleY="135786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0F99D592-4A5A-4027-AE7F-F0828A2D0B5E}" type="pres">
      <dgm:prSet presAssocID="{88873C69-D9B0-40EE-8B25-BEC9AFEF472E}" presName="sibTrans" presStyleLbl="sibTrans2D1" presStyleIdx="1" presStyleCnt="5"/>
      <dgm:spPr/>
      <dgm:t>
        <a:bodyPr/>
        <a:lstStyle/>
        <a:p>
          <a:endParaRPr lang="th-TH"/>
        </a:p>
      </dgm:t>
    </dgm:pt>
    <dgm:pt modelId="{83065178-8368-4E3F-B5E6-738F53B10B2B}" type="pres">
      <dgm:prSet presAssocID="{88873C69-D9B0-40EE-8B25-BEC9AFEF472E}" presName="connectorText" presStyleLbl="sibTrans2D1" presStyleIdx="1" presStyleCnt="5"/>
      <dgm:spPr/>
      <dgm:t>
        <a:bodyPr/>
        <a:lstStyle/>
        <a:p>
          <a:endParaRPr lang="th-TH"/>
        </a:p>
      </dgm:t>
    </dgm:pt>
    <dgm:pt modelId="{3B9ABDFA-BE8B-4C6D-94DD-0989569ED482}" type="pres">
      <dgm:prSet presAssocID="{65AB15E5-C6F9-4D0A-8931-CE5F0519E3A6}" presName="node" presStyleLbl="node1" presStyleIdx="2" presStyleCnt="6" custScaleY="125511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5FBED65A-EC78-452B-A4F5-3F21FAF054D6}" type="pres">
      <dgm:prSet presAssocID="{43F673DB-DAF8-4C3D-8619-DD439AABCEE7}" presName="sibTrans" presStyleLbl="sibTrans2D1" presStyleIdx="2" presStyleCnt="5"/>
      <dgm:spPr/>
      <dgm:t>
        <a:bodyPr/>
        <a:lstStyle/>
        <a:p>
          <a:endParaRPr lang="th-TH"/>
        </a:p>
      </dgm:t>
    </dgm:pt>
    <dgm:pt modelId="{A867793A-EB57-4633-9A3C-5DE312DF9DF9}" type="pres">
      <dgm:prSet presAssocID="{43F673DB-DAF8-4C3D-8619-DD439AABCEE7}" presName="connectorText" presStyleLbl="sibTrans2D1" presStyleIdx="2" presStyleCnt="5"/>
      <dgm:spPr/>
      <dgm:t>
        <a:bodyPr/>
        <a:lstStyle/>
        <a:p>
          <a:endParaRPr lang="th-TH"/>
        </a:p>
      </dgm:t>
    </dgm:pt>
    <dgm:pt modelId="{8B1A42A0-A23D-469B-96A0-FA4B7F5C5DC2}" type="pres">
      <dgm:prSet presAssocID="{78531A10-367A-4633-8A0E-E4DB8178A9E5}" presName="node" presStyleLbl="node1" presStyleIdx="3" presStyleCnt="6" custScaleY="142727" custLinFactNeighborX="-4760" custLinFactNeighborY="883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AB66BCA9-0468-40EA-8634-EFF9F0DD5321}" type="pres">
      <dgm:prSet presAssocID="{9EF31EA1-585C-45EF-83CA-CE6821015479}" presName="sibTrans" presStyleLbl="sibTrans2D1" presStyleIdx="3" presStyleCnt="5"/>
      <dgm:spPr/>
      <dgm:t>
        <a:bodyPr/>
        <a:lstStyle/>
        <a:p>
          <a:endParaRPr lang="th-TH"/>
        </a:p>
      </dgm:t>
    </dgm:pt>
    <dgm:pt modelId="{52FEFADD-70EC-467D-8D0D-403846C8C254}" type="pres">
      <dgm:prSet presAssocID="{9EF31EA1-585C-45EF-83CA-CE6821015479}" presName="connectorText" presStyleLbl="sibTrans2D1" presStyleIdx="3" presStyleCnt="5"/>
      <dgm:spPr/>
      <dgm:t>
        <a:bodyPr/>
        <a:lstStyle/>
        <a:p>
          <a:endParaRPr lang="th-TH"/>
        </a:p>
      </dgm:t>
    </dgm:pt>
    <dgm:pt modelId="{7F6E6C4E-A4A5-4F37-B68C-BAEB5AA7D8CD}" type="pres">
      <dgm:prSet presAssocID="{65C5C08D-570F-431E-A3BF-C38BAB221C76}" presName="node" presStyleLbl="node1" presStyleIdx="4" presStyleCnt="6" custScaleY="139808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A62AD971-F4F1-43FD-978B-860CCABEDB03}" type="pres">
      <dgm:prSet presAssocID="{ED6DD201-B489-47E0-B1D3-6D38E02BF821}" presName="sibTrans" presStyleLbl="sibTrans2D1" presStyleIdx="4" presStyleCnt="5"/>
      <dgm:spPr/>
      <dgm:t>
        <a:bodyPr/>
        <a:lstStyle/>
        <a:p>
          <a:endParaRPr lang="th-TH"/>
        </a:p>
      </dgm:t>
    </dgm:pt>
    <dgm:pt modelId="{5191CC62-2DAF-4FAE-993F-1A1B0A022078}" type="pres">
      <dgm:prSet presAssocID="{ED6DD201-B489-47E0-B1D3-6D38E02BF821}" presName="connectorText" presStyleLbl="sibTrans2D1" presStyleIdx="4" presStyleCnt="5"/>
      <dgm:spPr/>
      <dgm:t>
        <a:bodyPr/>
        <a:lstStyle/>
        <a:p>
          <a:endParaRPr lang="th-TH"/>
        </a:p>
      </dgm:t>
    </dgm:pt>
    <dgm:pt modelId="{EF350D92-5996-4826-8474-03016F2B9DAA}" type="pres">
      <dgm:prSet presAssocID="{4982C6F9-900E-4015-AF98-4FF2793E6C9C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3625BCF6-217A-40B4-B279-6FD6678D7DC3}" type="presOf" srcId="{65C5C08D-570F-431E-A3BF-C38BAB221C76}" destId="{7F6E6C4E-A4A5-4F37-B68C-BAEB5AA7D8CD}" srcOrd="0" destOrd="0" presId="urn:microsoft.com/office/officeart/2005/8/layout/process5"/>
    <dgm:cxn modelId="{68C968B7-557C-4757-A8BE-7399099A85F2}" type="presOf" srcId="{59D1FE78-51A2-4832-B9CD-5DB1AABF466F}" destId="{71C9BF02-21B4-41D3-AD29-957B48892C92}" srcOrd="0" destOrd="0" presId="urn:microsoft.com/office/officeart/2005/8/layout/process5"/>
    <dgm:cxn modelId="{9F4CB5EC-FE40-4A39-BE64-9A38C6A631DC}" type="presOf" srcId="{ED6DD201-B489-47E0-B1D3-6D38E02BF821}" destId="{A62AD971-F4F1-43FD-978B-860CCABEDB03}" srcOrd="0" destOrd="0" presId="urn:microsoft.com/office/officeart/2005/8/layout/process5"/>
    <dgm:cxn modelId="{1186491C-3B4A-483A-AB54-3A56B7772CF5}" type="presOf" srcId="{88873C69-D9B0-40EE-8B25-BEC9AFEF472E}" destId="{0F99D592-4A5A-4027-AE7F-F0828A2D0B5E}" srcOrd="0" destOrd="0" presId="urn:microsoft.com/office/officeart/2005/8/layout/process5"/>
    <dgm:cxn modelId="{FFC88589-BADD-4E91-A284-C02530E6149D}" type="presOf" srcId="{88873C69-D9B0-40EE-8B25-BEC9AFEF472E}" destId="{83065178-8368-4E3F-B5E6-738F53B10B2B}" srcOrd="1" destOrd="0" presId="urn:microsoft.com/office/officeart/2005/8/layout/process5"/>
    <dgm:cxn modelId="{155ABCB0-6E08-44F0-B30A-9CC24BA2BE3D}" type="presOf" srcId="{7A2ABEBB-2CF6-4519-8309-5AF122DBB100}" destId="{1F0D9003-D06B-4613-933F-EBC13E64ED32}" srcOrd="0" destOrd="0" presId="urn:microsoft.com/office/officeart/2005/8/layout/process5"/>
    <dgm:cxn modelId="{4A16DEF8-3A8D-450E-A665-8866EF98EC16}" srcId="{4155B2A0-76A0-4590-9E34-23EB48A30E27}" destId="{78531A10-367A-4633-8A0E-E4DB8178A9E5}" srcOrd="3" destOrd="0" parTransId="{0569D499-69D6-4E36-9773-792C73C68753}" sibTransId="{9EF31EA1-585C-45EF-83CA-CE6821015479}"/>
    <dgm:cxn modelId="{F0BEBB00-861D-4B7D-9101-73860F4966A1}" type="presOf" srcId="{65AB15E5-C6F9-4D0A-8931-CE5F0519E3A6}" destId="{3B9ABDFA-BE8B-4C6D-94DD-0989569ED482}" srcOrd="0" destOrd="0" presId="urn:microsoft.com/office/officeart/2005/8/layout/process5"/>
    <dgm:cxn modelId="{06516C2B-D831-42FD-B285-85D78AD8FE20}" type="presOf" srcId="{ED6DD201-B489-47E0-B1D3-6D38E02BF821}" destId="{5191CC62-2DAF-4FAE-993F-1A1B0A022078}" srcOrd="1" destOrd="0" presId="urn:microsoft.com/office/officeart/2005/8/layout/process5"/>
    <dgm:cxn modelId="{2C62503B-3E99-4272-A680-FFB17CF4E5B8}" type="presOf" srcId="{78531A10-367A-4633-8A0E-E4DB8178A9E5}" destId="{8B1A42A0-A23D-469B-96A0-FA4B7F5C5DC2}" srcOrd="0" destOrd="0" presId="urn:microsoft.com/office/officeart/2005/8/layout/process5"/>
    <dgm:cxn modelId="{C7D3A1AB-2EEE-4B67-AEE1-8D902C39743B}" srcId="{4155B2A0-76A0-4590-9E34-23EB48A30E27}" destId="{59D1FE78-51A2-4832-B9CD-5DB1AABF466F}" srcOrd="0" destOrd="0" parTransId="{D54D5357-D676-49C0-9266-9767BE39A669}" sibTransId="{ED81406B-81BF-41AE-8D3D-099EEB164421}"/>
    <dgm:cxn modelId="{4C7E97B7-B5A9-4795-9B2B-38EB78A58998}" type="presOf" srcId="{43F673DB-DAF8-4C3D-8619-DD439AABCEE7}" destId="{A867793A-EB57-4633-9A3C-5DE312DF9DF9}" srcOrd="1" destOrd="0" presId="urn:microsoft.com/office/officeart/2005/8/layout/process5"/>
    <dgm:cxn modelId="{B15BD7C8-8B46-4153-9377-C48BE6BE6687}" type="presOf" srcId="{9EF31EA1-585C-45EF-83CA-CE6821015479}" destId="{AB66BCA9-0468-40EA-8634-EFF9F0DD5321}" srcOrd="0" destOrd="0" presId="urn:microsoft.com/office/officeart/2005/8/layout/process5"/>
    <dgm:cxn modelId="{7C3506A3-8F0D-4B2C-8579-05079DA994DB}" type="presOf" srcId="{43F673DB-DAF8-4C3D-8619-DD439AABCEE7}" destId="{5FBED65A-EC78-452B-A4F5-3F21FAF054D6}" srcOrd="0" destOrd="0" presId="urn:microsoft.com/office/officeart/2005/8/layout/process5"/>
    <dgm:cxn modelId="{FF908956-CD2E-43DA-A539-EC36975D79EC}" type="presOf" srcId="{4155B2A0-76A0-4590-9E34-23EB48A30E27}" destId="{AD6496FE-763A-44D4-8A23-D02D227EA62B}" srcOrd="0" destOrd="0" presId="urn:microsoft.com/office/officeart/2005/8/layout/process5"/>
    <dgm:cxn modelId="{78E0A0E5-5903-479F-BB5B-8FC2D620FCEB}" srcId="{4155B2A0-76A0-4590-9E34-23EB48A30E27}" destId="{4982C6F9-900E-4015-AF98-4FF2793E6C9C}" srcOrd="5" destOrd="0" parTransId="{F9097F7C-BC7F-4898-A131-1FBE194759E7}" sibTransId="{1A71307D-1AA6-4E1C-8F67-BA0C73F2E0C4}"/>
    <dgm:cxn modelId="{E02D135A-EA14-40A3-8589-46F7C32189B7}" srcId="{4155B2A0-76A0-4590-9E34-23EB48A30E27}" destId="{7A2ABEBB-2CF6-4519-8309-5AF122DBB100}" srcOrd="1" destOrd="0" parTransId="{784E45FE-34E1-4982-A1DB-E2E2C2A4017A}" sibTransId="{88873C69-D9B0-40EE-8B25-BEC9AFEF472E}"/>
    <dgm:cxn modelId="{0BF179E6-04AB-4E25-A220-0403808371CB}" srcId="{4155B2A0-76A0-4590-9E34-23EB48A30E27}" destId="{65AB15E5-C6F9-4D0A-8931-CE5F0519E3A6}" srcOrd="2" destOrd="0" parTransId="{F46C99E3-3F4A-4A05-946A-0E362A93F839}" sibTransId="{43F673DB-DAF8-4C3D-8619-DD439AABCEE7}"/>
    <dgm:cxn modelId="{F9C76C23-EA45-4D2C-A8AF-7C132175885A}" srcId="{4155B2A0-76A0-4590-9E34-23EB48A30E27}" destId="{65C5C08D-570F-431E-A3BF-C38BAB221C76}" srcOrd="4" destOrd="0" parTransId="{0284FC03-7F69-4F85-AE72-B7C01C4B0542}" sibTransId="{ED6DD201-B489-47E0-B1D3-6D38E02BF821}"/>
    <dgm:cxn modelId="{56548E46-CCF0-4F6B-8E98-172275893F54}" type="presOf" srcId="{ED81406B-81BF-41AE-8D3D-099EEB164421}" destId="{DA7C0775-95E9-4577-A38C-459B5E1A4B58}" srcOrd="0" destOrd="0" presId="urn:microsoft.com/office/officeart/2005/8/layout/process5"/>
    <dgm:cxn modelId="{D322BA63-C952-405E-9640-95208BD7CDB1}" type="presOf" srcId="{4982C6F9-900E-4015-AF98-4FF2793E6C9C}" destId="{EF350D92-5996-4826-8474-03016F2B9DAA}" srcOrd="0" destOrd="0" presId="urn:microsoft.com/office/officeart/2005/8/layout/process5"/>
    <dgm:cxn modelId="{D837C19E-CF12-4470-B0B0-6BDEF08A4755}" type="presOf" srcId="{9EF31EA1-585C-45EF-83CA-CE6821015479}" destId="{52FEFADD-70EC-467D-8D0D-403846C8C254}" srcOrd="1" destOrd="0" presId="urn:microsoft.com/office/officeart/2005/8/layout/process5"/>
    <dgm:cxn modelId="{25FD03E1-FAC9-4F79-BD25-63E23359D39F}" type="presOf" srcId="{ED81406B-81BF-41AE-8D3D-099EEB164421}" destId="{CF1D4E2E-B77F-4FD6-937A-2EECD18C5580}" srcOrd="1" destOrd="0" presId="urn:microsoft.com/office/officeart/2005/8/layout/process5"/>
    <dgm:cxn modelId="{6769219E-09E6-4FEE-B8F1-17AB039577FA}" type="presParOf" srcId="{AD6496FE-763A-44D4-8A23-D02D227EA62B}" destId="{71C9BF02-21B4-41D3-AD29-957B48892C92}" srcOrd="0" destOrd="0" presId="urn:microsoft.com/office/officeart/2005/8/layout/process5"/>
    <dgm:cxn modelId="{94588EE0-89F2-41DA-B084-2B61487CE317}" type="presParOf" srcId="{AD6496FE-763A-44D4-8A23-D02D227EA62B}" destId="{DA7C0775-95E9-4577-A38C-459B5E1A4B58}" srcOrd="1" destOrd="0" presId="urn:microsoft.com/office/officeart/2005/8/layout/process5"/>
    <dgm:cxn modelId="{B1785917-3882-45DC-8B76-EE1271539782}" type="presParOf" srcId="{DA7C0775-95E9-4577-A38C-459B5E1A4B58}" destId="{CF1D4E2E-B77F-4FD6-937A-2EECD18C5580}" srcOrd="0" destOrd="0" presId="urn:microsoft.com/office/officeart/2005/8/layout/process5"/>
    <dgm:cxn modelId="{91B19C2B-3392-4D9F-AAFA-7D3A1B36B0AC}" type="presParOf" srcId="{AD6496FE-763A-44D4-8A23-D02D227EA62B}" destId="{1F0D9003-D06B-4613-933F-EBC13E64ED32}" srcOrd="2" destOrd="0" presId="urn:microsoft.com/office/officeart/2005/8/layout/process5"/>
    <dgm:cxn modelId="{30C3C748-A929-4813-A983-900A28DB9344}" type="presParOf" srcId="{AD6496FE-763A-44D4-8A23-D02D227EA62B}" destId="{0F99D592-4A5A-4027-AE7F-F0828A2D0B5E}" srcOrd="3" destOrd="0" presId="urn:microsoft.com/office/officeart/2005/8/layout/process5"/>
    <dgm:cxn modelId="{D5552548-0251-428A-8986-0391FBDECC13}" type="presParOf" srcId="{0F99D592-4A5A-4027-AE7F-F0828A2D0B5E}" destId="{83065178-8368-4E3F-B5E6-738F53B10B2B}" srcOrd="0" destOrd="0" presId="urn:microsoft.com/office/officeart/2005/8/layout/process5"/>
    <dgm:cxn modelId="{205E6DD0-D7D8-497B-9C83-F0475853E2E3}" type="presParOf" srcId="{AD6496FE-763A-44D4-8A23-D02D227EA62B}" destId="{3B9ABDFA-BE8B-4C6D-94DD-0989569ED482}" srcOrd="4" destOrd="0" presId="urn:microsoft.com/office/officeart/2005/8/layout/process5"/>
    <dgm:cxn modelId="{C9084257-18D2-47FE-BA60-3E07869E26C8}" type="presParOf" srcId="{AD6496FE-763A-44D4-8A23-D02D227EA62B}" destId="{5FBED65A-EC78-452B-A4F5-3F21FAF054D6}" srcOrd="5" destOrd="0" presId="urn:microsoft.com/office/officeart/2005/8/layout/process5"/>
    <dgm:cxn modelId="{3CB089B7-CCC1-4FCA-8C7A-FE84F1F955BB}" type="presParOf" srcId="{5FBED65A-EC78-452B-A4F5-3F21FAF054D6}" destId="{A867793A-EB57-4633-9A3C-5DE312DF9DF9}" srcOrd="0" destOrd="0" presId="urn:microsoft.com/office/officeart/2005/8/layout/process5"/>
    <dgm:cxn modelId="{56424261-5E6D-4B79-B127-62D54BA49055}" type="presParOf" srcId="{AD6496FE-763A-44D4-8A23-D02D227EA62B}" destId="{8B1A42A0-A23D-469B-96A0-FA4B7F5C5DC2}" srcOrd="6" destOrd="0" presId="urn:microsoft.com/office/officeart/2005/8/layout/process5"/>
    <dgm:cxn modelId="{EA647D8A-5317-4BBC-BB0D-87FAD80D4FBA}" type="presParOf" srcId="{AD6496FE-763A-44D4-8A23-D02D227EA62B}" destId="{AB66BCA9-0468-40EA-8634-EFF9F0DD5321}" srcOrd="7" destOrd="0" presId="urn:microsoft.com/office/officeart/2005/8/layout/process5"/>
    <dgm:cxn modelId="{B3A45AA2-B9B6-48B3-BF10-98E8C14AF50B}" type="presParOf" srcId="{AB66BCA9-0468-40EA-8634-EFF9F0DD5321}" destId="{52FEFADD-70EC-467D-8D0D-403846C8C254}" srcOrd="0" destOrd="0" presId="urn:microsoft.com/office/officeart/2005/8/layout/process5"/>
    <dgm:cxn modelId="{C1AC5C13-C85A-4CE1-80B4-44E0D6E21602}" type="presParOf" srcId="{AD6496FE-763A-44D4-8A23-D02D227EA62B}" destId="{7F6E6C4E-A4A5-4F37-B68C-BAEB5AA7D8CD}" srcOrd="8" destOrd="0" presId="urn:microsoft.com/office/officeart/2005/8/layout/process5"/>
    <dgm:cxn modelId="{0C77EBE3-CA73-44A6-9868-16BCBC1C382C}" type="presParOf" srcId="{AD6496FE-763A-44D4-8A23-D02D227EA62B}" destId="{A62AD971-F4F1-43FD-978B-860CCABEDB03}" srcOrd="9" destOrd="0" presId="urn:microsoft.com/office/officeart/2005/8/layout/process5"/>
    <dgm:cxn modelId="{B8374C03-FBFF-46C3-A4C5-D1F674DF23FB}" type="presParOf" srcId="{A62AD971-F4F1-43FD-978B-860CCABEDB03}" destId="{5191CC62-2DAF-4FAE-993F-1A1B0A022078}" srcOrd="0" destOrd="0" presId="urn:microsoft.com/office/officeart/2005/8/layout/process5"/>
    <dgm:cxn modelId="{03777618-F102-4C5A-B461-824DC16A5EA9}" type="presParOf" srcId="{AD6496FE-763A-44D4-8A23-D02D227EA62B}" destId="{EF350D92-5996-4826-8474-03016F2B9DAA}" srcOrd="10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C9BF02-21B4-41D3-AD29-957B48892C92}">
      <dsp:nvSpPr>
        <dsp:cNvPr id="0" name=""/>
        <dsp:cNvSpPr/>
      </dsp:nvSpPr>
      <dsp:spPr>
        <a:xfrm>
          <a:off x="7815" y="623543"/>
          <a:ext cx="2336012" cy="1556597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kern="1200" dirty="0" smtClean="0"/>
            <a:t>วิเคราะห์สมรรถนะในงาน</a:t>
          </a:r>
          <a:r>
            <a:rPr lang="en-US" sz="2400" kern="1200" dirty="0" smtClean="0"/>
            <a:t>/</a:t>
          </a:r>
          <a:r>
            <a:rPr lang="th-TH" sz="3200" kern="1200" dirty="0" smtClean="0"/>
            <a:t>อาชีพ</a:t>
          </a:r>
          <a:endParaRPr lang="th-TH" sz="3200" kern="1200" dirty="0"/>
        </a:p>
      </dsp:txBody>
      <dsp:txXfrm>
        <a:off x="53406" y="669134"/>
        <a:ext cx="2244830" cy="1465415"/>
      </dsp:txXfrm>
    </dsp:sp>
    <dsp:sp modelId="{DA7C0775-95E9-4577-A38C-459B5E1A4B58}">
      <dsp:nvSpPr>
        <dsp:cNvPr id="0" name=""/>
        <dsp:cNvSpPr/>
      </dsp:nvSpPr>
      <dsp:spPr>
        <a:xfrm>
          <a:off x="2549397" y="1112177"/>
          <a:ext cx="495234" cy="579331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1800" kern="1200"/>
        </a:p>
      </dsp:txBody>
      <dsp:txXfrm>
        <a:off x="2549397" y="1228043"/>
        <a:ext cx="346664" cy="347599"/>
      </dsp:txXfrm>
    </dsp:sp>
    <dsp:sp modelId="{1F0D9003-D06B-4613-933F-EBC13E64ED32}">
      <dsp:nvSpPr>
        <dsp:cNvPr id="0" name=""/>
        <dsp:cNvSpPr/>
      </dsp:nvSpPr>
      <dsp:spPr>
        <a:xfrm>
          <a:off x="3278233" y="450249"/>
          <a:ext cx="2336012" cy="1903187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kern="1200" dirty="0" smtClean="0"/>
            <a:t>ออกแบบและพัฒนาหลักสูตรการฝึก</a:t>
          </a:r>
          <a:endParaRPr lang="th-TH" sz="3200" kern="1200" dirty="0"/>
        </a:p>
      </dsp:txBody>
      <dsp:txXfrm>
        <a:off x="3333975" y="505991"/>
        <a:ext cx="2224528" cy="1791703"/>
      </dsp:txXfrm>
    </dsp:sp>
    <dsp:sp modelId="{0F99D592-4A5A-4027-AE7F-F0828A2D0B5E}">
      <dsp:nvSpPr>
        <dsp:cNvPr id="0" name=""/>
        <dsp:cNvSpPr/>
      </dsp:nvSpPr>
      <dsp:spPr>
        <a:xfrm>
          <a:off x="5819815" y="1112177"/>
          <a:ext cx="495234" cy="579331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1800" kern="1200"/>
        </a:p>
      </dsp:txBody>
      <dsp:txXfrm>
        <a:off x="5819815" y="1228043"/>
        <a:ext cx="346664" cy="347599"/>
      </dsp:txXfrm>
    </dsp:sp>
    <dsp:sp modelId="{3B9ABDFA-BE8B-4C6D-94DD-0989569ED482}">
      <dsp:nvSpPr>
        <dsp:cNvPr id="0" name=""/>
        <dsp:cNvSpPr/>
      </dsp:nvSpPr>
      <dsp:spPr>
        <a:xfrm>
          <a:off x="6548651" y="522256"/>
          <a:ext cx="2336012" cy="1759171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kern="1200" dirty="0" smtClean="0"/>
            <a:t>จัดทำเอกสาร คู่มือการฝึกและแบบทดสอบ</a:t>
          </a:r>
          <a:endParaRPr lang="th-TH" sz="3200" kern="1200" dirty="0"/>
        </a:p>
      </dsp:txBody>
      <dsp:txXfrm>
        <a:off x="6600175" y="573780"/>
        <a:ext cx="2232964" cy="1656123"/>
      </dsp:txXfrm>
    </dsp:sp>
    <dsp:sp modelId="{5FBED65A-EC78-452B-A4F5-3F21FAF054D6}">
      <dsp:nvSpPr>
        <dsp:cNvPr id="0" name=""/>
        <dsp:cNvSpPr/>
      </dsp:nvSpPr>
      <dsp:spPr>
        <a:xfrm rot="5400000">
          <a:off x="7449958" y="2479873"/>
          <a:ext cx="533398" cy="579331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1800" kern="1200"/>
        </a:p>
      </dsp:txBody>
      <dsp:txXfrm rot="-5400000">
        <a:off x="7542858" y="2502840"/>
        <a:ext cx="347599" cy="373379"/>
      </dsp:txXfrm>
    </dsp:sp>
    <dsp:sp modelId="{8B1A42A0-A23D-469B-96A0-FA4B7F5C5DC2}">
      <dsp:nvSpPr>
        <dsp:cNvPr id="0" name=""/>
        <dsp:cNvSpPr/>
      </dsp:nvSpPr>
      <dsp:spPr>
        <a:xfrm>
          <a:off x="6548651" y="3287841"/>
          <a:ext cx="2336012" cy="2355205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/>
            <a:t>จัดทำสื่อการฝึกและเตรียมวัสดุ อุปกรณ์ เครื่องมือ สถานฝึก</a:t>
          </a:r>
          <a:endParaRPr lang="th-TH" sz="3200" b="1" kern="1200" dirty="0"/>
        </a:p>
      </dsp:txBody>
      <dsp:txXfrm>
        <a:off x="6617070" y="3356260"/>
        <a:ext cx="2199174" cy="2218367"/>
      </dsp:txXfrm>
    </dsp:sp>
    <dsp:sp modelId="{AB66BCA9-0468-40EA-8634-EFF9F0DD5321}">
      <dsp:nvSpPr>
        <dsp:cNvPr id="0" name=""/>
        <dsp:cNvSpPr/>
      </dsp:nvSpPr>
      <dsp:spPr>
        <a:xfrm rot="10800000">
          <a:off x="5847847" y="4175778"/>
          <a:ext cx="495234" cy="57933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1800" kern="1200"/>
        </a:p>
      </dsp:txBody>
      <dsp:txXfrm rot="10800000">
        <a:off x="5996417" y="4291644"/>
        <a:ext cx="346664" cy="347599"/>
      </dsp:txXfrm>
    </dsp:sp>
    <dsp:sp modelId="{7F6E6C4E-A4A5-4F37-B68C-BAEB5AA7D8CD}">
      <dsp:nvSpPr>
        <dsp:cNvPr id="0" name=""/>
        <dsp:cNvSpPr/>
      </dsp:nvSpPr>
      <dsp:spPr>
        <a:xfrm>
          <a:off x="3278233" y="3485664"/>
          <a:ext cx="2336012" cy="1959559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kern="1200" dirty="0" smtClean="0"/>
            <a:t>นำไปฝึกอบรม</a:t>
          </a:r>
          <a:r>
            <a:rPr lang="th-TH" sz="2400" kern="1200" dirty="0" smtClean="0"/>
            <a:t>(</a:t>
          </a:r>
          <a:r>
            <a:rPr lang="en-US" sz="2400" kern="1200" dirty="0" smtClean="0"/>
            <a:t>Off the Job/On the Job</a:t>
          </a:r>
          <a:r>
            <a:rPr lang="th-TH" sz="2800" kern="1200" dirty="0" smtClean="0"/>
            <a:t> หรือ สอนงาน</a:t>
          </a:r>
          <a:r>
            <a:rPr lang="th-TH" sz="2400" kern="1200" dirty="0" smtClean="0"/>
            <a:t>(</a:t>
          </a:r>
          <a:r>
            <a:rPr lang="en-US" sz="2400" kern="1200" dirty="0" smtClean="0"/>
            <a:t>Job Instruction</a:t>
          </a:r>
          <a:r>
            <a:rPr lang="th-TH" sz="2400" kern="1200" dirty="0" smtClean="0"/>
            <a:t>)</a:t>
          </a:r>
          <a:endParaRPr lang="th-TH" sz="2400" kern="1200" dirty="0"/>
        </a:p>
      </dsp:txBody>
      <dsp:txXfrm>
        <a:off x="3335627" y="3543058"/>
        <a:ext cx="2221224" cy="1844771"/>
      </dsp:txXfrm>
    </dsp:sp>
    <dsp:sp modelId="{A62AD971-F4F1-43FD-978B-860CCABEDB03}">
      <dsp:nvSpPr>
        <dsp:cNvPr id="0" name=""/>
        <dsp:cNvSpPr/>
      </dsp:nvSpPr>
      <dsp:spPr>
        <a:xfrm rot="10800000">
          <a:off x="2577429" y="4175778"/>
          <a:ext cx="495234" cy="579331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2100" kern="1200"/>
        </a:p>
      </dsp:txBody>
      <dsp:txXfrm rot="10800000">
        <a:off x="2725999" y="4291644"/>
        <a:ext cx="346664" cy="347599"/>
      </dsp:txXfrm>
    </dsp:sp>
    <dsp:sp modelId="{EF350D92-5996-4826-8474-03016F2B9DAA}">
      <dsp:nvSpPr>
        <dsp:cNvPr id="0" name=""/>
        <dsp:cNvSpPr/>
      </dsp:nvSpPr>
      <dsp:spPr>
        <a:xfrm>
          <a:off x="7815" y="3549451"/>
          <a:ext cx="2336012" cy="1831985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kern="1200" dirty="0" smtClean="0"/>
            <a:t>ประเมินการฝึกอบรม</a:t>
          </a:r>
          <a:endParaRPr lang="th-TH" sz="3200" kern="1200" dirty="0"/>
        </a:p>
      </dsp:txBody>
      <dsp:txXfrm>
        <a:off x="61472" y="3603108"/>
        <a:ext cx="2228698" cy="172467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F7ACDA0-B235-425B-B7CB-AFD6C72804BA}">
      <dsp:nvSpPr>
        <dsp:cNvPr id="0" name=""/>
        <dsp:cNvSpPr/>
      </dsp:nvSpPr>
      <dsp:spPr>
        <a:xfrm>
          <a:off x="0" y="0"/>
          <a:ext cx="8856984" cy="946842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l" defTabSz="1778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th-TH" sz="4000" b="1" kern="1200" dirty="0" smtClean="0">
              <a:latin typeface="Angsana New" pitchFamily="18" charset="-34"/>
              <a:cs typeface="Angsana New" pitchFamily="18" charset="-34"/>
            </a:rPr>
            <a:t>เพื่อให้ผู้เข้ารับการฝึกอบรม สามารถ</a:t>
          </a:r>
          <a:r>
            <a:rPr lang="en-US" sz="4000" b="1" kern="1200" dirty="0" smtClean="0">
              <a:latin typeface="Angsana New" pitchFamily="18" charset="-34"/>
              <a:cs typeface="Angsana New" pitchFamily="18" charset="-34"/>
            </a:rPr>
            <a:t>:</a:t>
          </a:r>
          <a:endParaRPr lang="th-TH" sz="4000" kern="1200" dirty="0">
            <a:latin typeface="Angsana New" pitchFamily="18" charset="-34"/>
            <a:cs typeface="Angsana New" pitchFamily="18" charset="-34"/>
          </a:endParaRPr>
        </a:p>
      </dsp:txBody>
      <dsp:txXfrm>
        <a:off x="46221" y="46221"/>
        <a:ext cx="8764542" cy="854400"/>
      </dsp:txXfrm>
    </dsp:sp>
    <dsp:sp modelId="{2736143A-2C70-437E-B784-68569A23D4BA}">
      <dsp:nvSpPr>
        <dsp:cNvPr id="0" name=""/>
        <dsp:cNvSpPr/>
      </dsp:nvSpPr>
      <dsp:spPr>
        <a:xfrm>
          <a:off x="0" y="1073923"/>
          <a:ext cx="8856984" cy="43718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1209" tIns="50800" rIns="284480" bIns="50800" numCol="1" spcCol="1270" anchor="t" anchorCtr="0">
          <a:noAutofit/>
        </a:bodyPr>
        <a:lstStyle/>
        <a:p>
          <a:pPr marL="285750" lvl="1" indent="-285750" algn="l" defTabSz="1778000">
            <a:lnSpc>
              <a:spcPct val="75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th-TH" sz="4000" b="1" kern="1200" cap="all" spc="0" dirty="0" smtClean="0">
              <a:ln w="0"/>
              <a:solidFill>
                <a:schemeClr val="tx1"/>
              </a:solidFill>
              <a:effectLst/>
              <a:latin typeface="Angsana New" pitchFamily="18" charset="-34"/>
              <a:cs typeface="Angsana New" pitchFamily="18" charset="-34"/>
            </a:rPr>
            <a:t>ออกแบบรายละเอียดหลักสูตรการฝึกอิงสรรถนะได้</a:t>
          </a:r>
          <a:endParaRPr lang="th-TH" sz="4000" b="1" kern="1200" cap="all" spc="0" dirty="0">
            <a:ln w="0"/>
            <a:solidFill>
              <a:schemeClr val="tx1"/>
            </a:solidFill>
            <a:effectLst/>
            <a:latin typeface="Angsana New" pitchFamily="18" charset="-34"/>
            <a:cs typeface="Angsana New" pitchFamily="18" charset="-34"/>
          </a:endParaRPr>
        </a:p>
        <a:p>
          <a:pPr marL="285750" lvl="1" indent="-285750" algn="l" defTabSz="1778000">
            <a:lnSpc>
              <a:spcPct val="75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th-TH" sz="4000" b="1" kern="1200" cap="all" spc="0" dirty="0" smtClean="0">
              <a:ln w="0"/>
              <a:solidFill>
                <a:schemeClr val="tx1"/>
              </a:solidFill>
              <a:effectLst/>
              <a:latin typeface="Angsana New" pitchFamily="18" charset="-34"/>
              <a:cs typeface="Angsana New" pitchFamily="18" charset="-34"/>
            </a:rPr>
            <a:t>ออกแบบรายละเอียดของการประเมินผลได้</a:t>
          </a:r>
          <a:endParaRPr lang="th-TH" sz="4000" b="1" kern="1200" cap="all" spc="0" dirty="0">
            <a:ln w="0"/>
            <a:solidFill>
              <a:schemeClr val="tx1"/>
            </a:solidFill>
            <a:effectLst/>
            <a:latin typeface="Angsana New" pitchFamily="18" charset="-34"/>
            <a:cs typeface="Angsana New" pitchFamily="18" charset="-34"/>
          </a:endParaRPr>
        </a:p>
        <a:p>
          <a:pPr marL="285750" lvl="1" indent="-285750" algn="l" defTabSz="1778000">
            <a:lnSpc>
              <a:spcPct val="75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th-TH" sz="4000" b="1" kern="1200" cap="all" spc="0" dirty="0" smtClean="0">
              <a:ln w="0"/>
              <a:solidFill>
                <a:schemeClr val="tx1"/>
              </a:solidFill>
              <a:effectLst/>
              <a:latin typeface="Angsana New" pitchFamily="18" charset="-34"/>
              <a:cs typeface="Angsana New" pitchFamily="18" charset="-34"/>
            </a:rPr>
            <a:t>เขียนวัตถุประสงค์ของการเรียนรู้ได้</a:t>
          </a:r>
          <a:endParaRPr lang="th-TH" sz="4000" b="1" kern="1200" cap="all" spc="0" dirty="0">
            <a:ln w="0"/>
            <a:solidFill>
              <a:schemeClr val="tx1"/>
            </a:solidFill>
            <a:effectLst/>
            <a:latin typeface="Angsana New" pitchFamily="18" charset="-34"/>
            <a:cs typeface="Angsana New" pitchFamily="18" charset="-34"/>
          </a:endParaRPr>
        </a:p>
        <a:p>
          <a:pPr marL="285750" lvl="1" indent="-285750" algn="l" defTabSz="1778000">
            <a:lnSpc>
              <a:spcPct val="75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th-TH" sz="4000" b="1" kern="1200" cap="all" spc="0" dirty="0" smtClean="0">
              <a:ln w="0"/>
              <a:solidFill>
                <a:schemeClr val="tx1"/>
              </a:solidFill>
              <a:effectLst/>
              <a:latin typeface="Angsana New" pitchFamily="18" charset="-34"/>
              <a:cs typeface="Angsana New" pitchFamily="18" charset="-34"/>
            </a:rPr>
            <a:t>กำหนดรายละเอียดของเอกสารฝึกอบรมได้</a:t>
          </a:r>
          <a:endParaRPr lang="th-TH" sz="4000" b="1" kern="1200" cap="all" spc="0" dirty="0">
            <a:ln w="0"/>
            <a:solidFill>
              <a:schemeClr val="tx1"/>
            </a:solidFill>
            <a:effectLst/>
            <a:latin typeface="Angsana New" pitchFamily="18" charset="-34"/>
            <a:cs typeface="Angsana New" pitchFamily="18" charset="-34"/>
          </a:endParaRPr>
        </a:p>
        <a:p>
          <a:pPr marL="285750" lvl="1" indent="-285750" algn="l" defTabSz="1778000">
            <a:lnSpc>
              <a:spcPct val="75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th-TH" sz="4000" b="1" kern="1200" cap="all" spc="0" dirty="0" smtClean="0">
              <a:ln w="0"/>
              <a:solidFill>
                <a:schemeClr val="bg1"/>
              </a:solidFill>
              <a:effectLst/>
              <a:latin typeface="Angsana New" pitchFamily="18" charset="-34"/>
              <a:cs typeface="Angsana New" pitchFamily="18" charset="-34"/>
            </a:rPr>
            <a:t>กำหนดรายละเอียดและข้อกำหนดในการเลือกอุปกรณ์และเครื่องมือในการฝึกอบรมได้</a:t>
          </a:r>
          <a:endParaRPr lang="th-TH" sz="4000" b="1" kern="1200" cap="all" spc="0" dirty="0">
            <a:ln w="0"/>
            <a:solidFill>
              <a:schemeClr val="bg1"/>
            </a:solidFill>
            <a:effectLst/>
            <a:latin typeface="Angsana New" pitchFamily="18" charset="-34"/>
            <a:cs typeface="Angsana New" pitchFamily="18" charset="-34"/>
          </a:endParaRPr>
        </a:p>
        <a:p>
          <a:pPr marL="285750" lvl="1" indent="-285750" algn="l" defTabSz="1778000">
            <a:lnSpc>
              <a:spcPct val="75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th-TH" sz="4000" b="1" kern="1200" cap="all" spc="0" dirty="0" smtClean="0">
              <a:ln w="0"/>
              <a:solidFill>
                <a:schemeClr val="bg1"/>
              </a:solidFill>
              <a:effectLst/>
              <a:latin typeface="Angsana New" pitchFamily="18" charset="-34"/>
              <a:cs typeface="Angsana New" pitchFamily="18" charset="-34"/>
            </a:rPr>
            <a:t>กำหนดรายละเอียดในการเลือกสิ่งอำนวยความสะดวกสำหรับการฝึกอบรม และบุคลากร เจ้าหน้าที่ฝึกอบรมได้ </a:t>
          </a:r>
          <a:endParaRPr lang="th-TH" sz="4000" b="1" kern="1200" cap="all" spc="0" dirty="0">
            <a:ln w="0"/>
            <a:solidFill>
              <a:schemeClr val="bg1"/>
            </a:solidFill>
            <a:effectLst/>
            <a:latin typeface="Angsana New" pitchFamily="18" charset="-34"/>
            <a:cs typeface="Angsana New" pitchFamily="18" charset="-34"/>
          </a:endParaRPr>
        </a:p>
      </dsp:txBody>
      <dsp:txXfrm>
        <a:off x="0" y="1073923"/>
        <a:ext cx="8856984" cy="437184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F7ACDA0-B235-425B-B7CB-AFD6C72804BA}">
      <dsp:nvSpPr>
        <dsp:cNvPr id="0" name=""/>
        <dsp:cNvSpPr/>
      </dsp:nvSpPr>
      <dsp:spPr>
        <a:xfrm>
          <a:off x="0" y="0"/>
          <a:ext cx="8856984" cy="941463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l" defTabSz="1778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th-TH" sz="4000" b="1" kern="1200" dirty="0" smtClean="0">
              <a:latin typeface="Angsana New" pitchFamily="18" charset="-34"/>
              <a:cs typeface="Angsana New" pitchFamily="18" charset="-34"/>
            </a:rPr>
            <a:t>เมื่อผู้เข้ารับการฝึกผ่านการฝึกในโมดูลที่</a:t>
          </a:r>
          <a:r>
            <a:rPr lang="en-US" sz="4000" b="1" kern="1200" dirty="0" smtClean="0">
              <a:latin typeface="Angsana New" pitchFamily="18" charset="-34"/>
              <a:cs typeface="Angsana New" pitchFamily="18" charset="-34"/>
            </a:rPr>
            <a:t> 2</a:t>
          </a:r>
          <a:r>
            <a:rPr lang="th-TH" sz="4000" b="1" kern="1200" dirty="0" smtClean="0">
              <a:latin typeface="Angsana New" pitchFamily="18" charset="-34"/>
              <a:cs typeface="Angsana New" pitchFamily="18" charset="-34"/>
            </a:rPr>
            <a:t>  จะสามารถ</a:t>
          </a:r>
          <a:r>
            <a:rPr lang="en-US" sz="4000" b="1" kern="1200" dirty="0" smtClean="0">
              <a:latin typeface="Angsana New" pitchFamily="18" charset="-34"/>
              <a:cs typeface="Angsana New" pitchFamily="18" charset="-34"/>
            </a:rPr>
            <a:t>:</a:t>
          </a:r>
          <a:endParaRPr lang="th-TH" sz="4000" kern="1200" dirty="0">
            <a:latin typeface="Angsana New" pitchFamily="18" charset="-34"/>
            <a:cs typeface="Angsana New" pitchFamily="18" charset="-34"/>
          </a:endParaRPr>
        </a:p>
      </dsp:txBody>
      <dsp:txXfrm>
        <a:off x="45958" y="45958"/>
        <a:ext cx="8765068" cy="849547"/>
      </dsp:txXfrm>
    </dsp:sp>
    <dsp:sp modelId="{2736143A-2C70-437E-B784-68569A23D4BA}">
      <dsp:nvSpPr>
        <dsp:cNvPr id="0" name=""/>
        <dsp:cNvSpPr/>
      </dsp:nvSpPr>
      <dsp:spPr>
        <a:xfrm>
          <a:off x="0" y="849165"/>
          <a:ext cx="8856984" cy="36432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1209" tIns="50800" rIns="284480" bIns="50800" numCol="1" spcCol="1270" anchor="t" anchorCtr="0">
          <a:noAutofit/>
        </a:bodyPr>
        <a:lstStyle/>
        <a:p>
          <a:pPr marL="285750" lvl="1" indent="-285750" algn="l" defTabSz="1778000">
            <a:lnSpc>
              <a:spcPct val="10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th-TH" sz="4000" b="1" kern="1200" cap="all" spc="0" dirty="0" smtClean="0">
              <a:ln w="0"/>
              <a:effectLst/>
              <a:latin typeface="Angsana New" pitchFamily="18" charset="-34"/>
              <a:cs typeface="Angsana New" pitchFamily="18" charset="-34"/>
            </a:rPr>
            <a:t>กำหนดโครงสร้างหลักสูตรอิงสมรรถนะได้</a:t>
          </a:r>
          <a:endParaRPr lang="th-TH" sz="4000" b="1" kern="1200" cap="all" spc="0" dirty="0">
            <a:ln w="0"/>
            <a:effectLst/>
            <a:latin typeface="Angsana New" pitchFamily="18" charset="-34"/>
            <a:cs typeface="Angsana New" pitchFamily="18" charset="-34"/>
          </a:endParaRPr>
        </a:p>
        <a:p>
          <a:pPr marL="285750" lvl="1" indent="-285750" algn="l" defTabSz="1778000">
            <a:lnSpc>
              <a:spcPct val="10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th-TH" sz="4000" b="1" kern="1200" cap="all" spc="0" dirty="0" smtClean="0">
              <a:ln w="0"/>
              <a:effectLst/>
              <a:latin typeface="Angsana New" pitchFamily="18" charset="-34"/>
              <a:cs typeface="Angsana New" pitchFamily="18" charset="-34"/>
            </a:rPr>
            <a:t>กำหนดรูปแบบการประเมินผลได้เหมาะสมกับการฝึกได้</a:t>
          </a:r>
          <a:endParaRPr lang="th-TH" sz="4000" b="1" kern="1200" cap="all" spc="0" dirty="0">
            <a:ln w="0"/>
            <a:effectLst/>
            <a:latin typeface="Angsana New" pitchFamily="18" charset="-34"/>
            <a:cs typeface="Angsana New" pitchFamily="18" charset="-34"/>
          </a:endParaRPr>
        </a:p>
        <a:p>
          <a:pPr marL="285750" lvl="1" indent="-285750" algn="l" defTabSz="1778000">
            <a:lnSpc>
              <a:spcPct val="10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th-TH" sz="4000" b="1" kern="1200" cap="all" spc="0" dirty="0" smtClean="0">
              <a:ln w="0"/>
              <a:effectLst/>
              <a:latin typeface="Angsana New" pitchFamily="18" charset="-34"/>
              <a:cs typeface="Angsana New" pitchFamily="18" charset="-34"/>
            </a:rPr>
            <a:t>เขียนวัตถุประสงค์ของการเรียนรู้ที่สามารถวัดผลได้</a:t>
          </a:r>
          <a:endParaRPr lang="th-TH" sz="4000" b="1" kern="1200" cap="all" spc="0" dirty="0">
            <a:ln w="0"/>
            <a:effectLst/>
            <a:latin typeface="Angsana New" pitchFamily="18" charset="-34"/>
            <a:cs typeface="Angsana New" pitchFamily="18" charset="-34"/>
          </a:endParaRPr>
        </a:p>
        <a:p>
          <a:pPr marL="285750" lvl="1" indent="-285750" algn="l" defTabSz="1778000">
            <a:lnSpc>
              <a:spcPct val="10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th-TH" sz="4000" b="1" kern="1200" cap="all" spc="0" dirty="0" smtClean="0">
              <a:ln w="0"/>
              <a:effectLst/>
              <a:latin typeface="Angsana New" pitchFamily="18" charset="-34"/>
              <a:cs typeface="Angsana New" pitchFamily="18" charset="-34"/>
            </a:rPr>
            <a:t>เลือกรูปแบบและวิธีของการฝึกอบรมได้</a:t>
          </a:r>
          <a:endParaRPr lang="th-TH" sz="4000" b="1" kern="1200" cap="all" spc="0" dirty="0">
            <a:ln w="0"/>
            <a:effectLst/>
            <a:latin typeface="Angsana New" pitchFamily="18" charset="-34"/>
            <a:cs typeface="Angsana New" pitchFamily="18" charset="-34"/>
          </a:endParaRPr>
        </a:p>
        <a:p>
          <a:pPr marL="285750" lvl="1" indent="-285750" algn="l" defTabSz="1778000">
            <a:lnSpc>
              <a:spcPct val="10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th-TH" sz="4000" b="1" kern="1200" cap="all" spc="0" dirty="0" smtClean="0">
              <a:ln w="0"/>
              <a:effectLst/>
              <a:latin typeface="Angsana New" pitchFamily="18" charset="-34"/>
              <a:cs typeface="Angsana New" pitchFamily="18" charset="-34"/>
            </a:rPr>
            <a:t>กำหนดสิ่งที่จะต้องใช้ในการฝึกอบรมได้</a:t>
          </a:r>
          <a:endParaRPr lang="th-TH" sz="4000" b="1" kern="1200" cap="all" spc="0" dirty="0">
            <a:ln w="0"/>
            <a:effectLst/>
            <a:latin typeface="Angsana New" pitchFamily="18" charset="-34"/>
            <a:cs typeface="Angsana New" pitchFamily="18" charset="-34"/>
          </a:endParaRPr>
        </a:p>
      </dsp:txBody>
      <dsp:txXfrm>
        <a:off x="0" y="849165"/>
        <a:ext cx="8856984" cy="364320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4CC731-E369-4E00-9FAA-A4DCCAB4756E}">
      <dsp:nvSpPr>
        <dsp:cNvPr id="0" name=""/>
        <dsp:cNvSpPr/>
      </dsp:nvSpPr>
      <dsp:spPr>
        <a:xfrm>
          <a:off x="8094" y="2515654"/>
          <a:ext cx="2161423" cy="108071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smtClean="0"/>
            <a:t>Worker/Trainee</a:t>
          </a:r>
          <a:endParaRPr lang="th-TH" sz="2800" b="1" kern="1200" dirty="0"/>
        </a:p>
      </dsp:txBody>
      <dsp:txXfrm>
        <a:off x="39747" y="2547307"/>
        <a:ext cx="2098117" cy="1017405"/>
      </dsp:txXfrm>
    </dsp:sp>
    <dsp:sp modelId="{29A6B41B-BACC-4678-B978-40E92378D6AA}">
      <dsp:nvSpPr>
        <dsp:cNvPr id="0" name=""/>
        <dsp:cNvSpPr/>
      </dsp:nvSpPr>
      <dsp:spPr>
        <a:xfrm rot="18770822">
          <a:off x="1966131" y="2572238"/>
          <a:ext cx="1271344" cy="35429"/>
        </a:xfrm>
        <a:custGeom>
          <a:avLst/>
          <a:gdLst/>
          <a:ahLst/>
          <a:cxnLst/>
          <a:rect l="0" t="0" r="0" b="0"/>
          <a:pathLst>
            <a:path>
              <a:moveTo>
                <a:pt x="0" y="17714"/>
              </a:moveTo>
              <a:lnTo>
                <a:pt x="1271344" y="17714"/>
              </a:lnTo>
            </a:path>
          </a:pathLst>
        </a:custGeom>
        <a:noFill/>
        <a:ln w="285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500" b="1" kern="1200"/>
        </a:p>
      </dsp:txBody>
      <dsp:txXfrm>
        <a:off x="2570019" y="2558169"/>
        <a:ext cx="63567" cy="63567"/>
      </dsp:txXfrm>
    </dsp:sp>
    <dsp:sp modelId="{3709DF01-C7C7-4395-B76A-4FC48865F565}">
      <dsp:nvSpPr>
        <dsp:cNvPr id="0" name=""/>
        <dsp:cNvSpPr/>
      </dsp:nvSpPr>
      <dsp:spPr>
        <a:xfrm>
          <a:off x="3034088" y="1583540"/>
          <a:ext cx="2161423" cy="108071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/>
            <a:t>Train and Assess Pathway</a:t>
          </a:r>
          <a:endParaRPr lang="th-TH" sz="3200" b="1" kern="1200" dirty="0"/>
        </a:p>
      </dsp:txBody>
      <dsp:txXfrm>
        <a:off x="3065741" y="1615193"/>
        <a:ext cx="2098117" cy="1017405"/>
      </dsp:txXfrm>
    </dsp:sp>
    <dsp:sp modelId="{DD35A15F-24F3-4A7F-A52A-6D137B8B5AA7}">
      <dsp:nvSpPr>
        <dsp:cNvPr id="0" name=""/>
        <dsp:cNvSpPr/>
      </dsp:nvSpPr>
      <dsp:spPr>
        <a:xfrm rot="19457599">
          <a:off x="5095436" y="1795476"/>
          <a:ext cx="1064720" cy="35429"/>
        </a:xfrm>
        <a:custGeom>
          <a:avLst/>
          <a:gdLst/>
          <a:ahLst/>
          <a:cxnLst/>
          <a:rect l="0" t="0" r="0" b="0"/>
          <a:pathLst>
            <a:path>
              <a:moveTo>
                <a:pt x="0" y="17714"/>
              </a:moveTo>
              <a:lnTo>
                <a:pt x="1064720" y="17714"/>
              </a:lnTo>
            </a:path>
          </a:pathLst>
        </a:custGeom>
        <a:noFill/>
        <a:ln w="2857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500" b="1" kern="1200"/>
        </a:p>
      </dsp:txBody>
      <dsp:txXfrm>
        <a:off x="5601178" y="1786573"/>
        <a:ext cx="53236" cy="53236"/>
      </dsp:txXfrm>
    </dsp:sp>
    <dsp:sp modelId="{305B9197-4831-44AD-B301-4ADEFBD34933}">
      <dsp:nvSpPr>
        <dsp:cNvPr id="0" name=""/>
        <dsp:cNvSpPr/>
      </dsp:nvSpPr>
      <dsp:spPr>
        <a:xfrm>
          <a:off x="6060081" y="962130"/>
          <a:ext cx="2161423" cy="108071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smtClean="0"/>
            <a:t>Facilitated Learning</a:t>
          </a:r>
          <a:endParaRPr lang="th-TH" sz="2800" b="1" kern="1200" dirty="0"/>
        </a:p>
      </dsp:txBody>
      <dsp:txXfrm>
        <a:off x="6091734" y="993783"/>
        <a:ext cx="2098117" cy="1017405"/>
      </dsp:txXfrm>
    </dsp:sp>
    <dsp:sp modelId="{1CA9F634-597F-4CE0-ABE4-8B4896E0B0A5}">
      <dsp:nvSpPr>
        <dsp:cNvPr id="0" name=""/>
        <dsp:cNvSpPr/>
      </dsp:nvSpPr>
      <dsp:spPr>
        <a:xfrm rot="2142401">
          <a:off x="5095436" y="2416886"/>
          <a:ext cx="1064720" cy="35429"/>
        </a:xfrm>
        <a:custGeom>
          <a:avLst/>
          <a:gdLst/>
          <a:ahLst/>
          <a:cxnLst/>
          <a:rect l="0" t="0" r="0" b="0"/>
          <a:pathLst>
            <a:path>
              <a:moveTo>
                <a:pt x="0" y="17714"/>
              </a:moveTo>
              <a:lnTo>
                <a:pt x="1064720" y="17714"/>
              </a:lnTo>
            </a:path>
          </a:pathLst>
        </a:custGeom>
        <a:noFill/>
        <a:ln w="2857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500" b="1" kern="1200"/>
        </a:p>
      </dsp:txBody>
      <dsp:txXfrm>
        <a:off x="5601178" y="2407982"/>
        <a:ext cx="53236" cy="53236"/>
      </dsp:txXfrm>
    </dsp:sp>
    <dsp:sp modelId="{7AB799C3-2540-4049-BD36-1A55935213E8}">
      <dsp:nvSpPr>
        <dsp:cNvPr id="0" name=""/>
        <dsp:cNvSpPr/>
      </dsp:nvSpPr>
      <dsp:spPr>
        <a:xfrm>
          <a:off x="6060081" y="2204949"/>
          <a:ext cx="2161423" cy="108071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smtClean="0"/>
            <a:t>Workplace</a:t>
          </a:r>
          <a:r>
            <a:rPr lang="en-US" sz="2800" b="1" kern="1200" baseline="0" dirty="0" smtClean="0"/>
            <a:t> Assessment</a:t>
          </a:r>
          <a:endParaRPr lang="th-TH" sz="2800" b="1" kern="1200" dirty="0"/>
        </a:p>
      </dsp:txBody>
      <dsp:txXfrm>
        <a:off x="6091734" y="2236602"/>
        <a:ext cx="2098117" cy="1017405"/>
      </dsp:txXfrm>
    </dsp:sp>
    <dsp:sp modelId="{C5BAF3B8-AABD-4E6E-830C-D023181530ED}">
      <dsp:nvSpPr>
        <dsp:cNvPr id="0" name=""/>
        <dsp:cNvSpPr/>
      </dsp:nvSpPr>
      <dsp:spPr>
        <a:xfrm rot="2829178">
          <a:off x="1966131" y="3504352"/>
          <a:ext cx="1271344" cy="35429"/>
        </a:xfrm>
        <a:custGeom>
          <a:avLst/>
          <a:gdLst/>
          <a:ahLst/>
          <a:cxnLst/>
          <a:rect l="0" t="0" r="0" b="0"/>
          <a:pathLst>
            <a:path>
              <a:moveTo>
                <a:pt x="0" y="17714"/>
              </a:moveTo>
              <a:lnTo>
                <a:pt x="1271344" y="17714"/>
              </a:lnTo>
            </a:path>
          </a:pathLst>
        </a:custGeom>
        <a:noFill/>
        <a:ln w="285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500" b="1" kern="1200"/>
        </a:p>
      </dsp:txBody>
      <dsp:txXfrm>
        <a:off x="2570019" y="3490283"/>
        <a:ext cx="63567" cy="63567"/>
      </dsp:txXfrm>
    </dsp:sp>
    <dsp:sp modelId="{3C2253E9-6F0E-4DF6-A586-81A867A98566}">
      <dsp:nvSpPr>
        <dsp:cNvPr id="0" name=""/>
        <dsp:cNvSpPr/>
      </dsp:nvSpPr>
      <dsp:spPr>
        <a:xfrm>
          <a:off x="3034088" y="3447768"/>
          <a:ext cx="2161423" cy="108071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/>
            <a:t>Assessment–Only Pathway</a:t>
          </a:r>
          <a:endParaRPr lang="th-TH" sz="3200" b="1" kern="1200" dirty="0"/>
        </a:p>
      </dsp:txBody>
      <dsp:txXfrm>
        <a:off x="3065741" y="3479421"/>
        <a:ext cx="2098117" cy="1017405"/>
      </dsp:txXfrm>
    </dsp:sp>
    <dsp:sp modelId="{A9F1ADC2-B591-4EFB-A74F-FEAFE5102613}">
      <dsp:nvSpPr>
        <dsp:cNvPr id="0" name=""/>
        <dsp:cNvSpPr/>
      </dsp:nvSpPr>
      <dsp:spPr>
        <a:xfrm>
          <a:off x="5195511" y="3970409"/>
          <a:ext cx="864569" cy="35429"/>
        </a:xfrm>
        <a:custGeom>
          <a:avLst/>
          <a:gdLst/>
          <a:ahLst/>
          <a:cxnLst/>
          <a:rect l="0" t="0" r="0" b="0"/>
          <a:pathLst>
            <a:path>
              <a:moveTo>
                <a:pt x="0" y="17714"/>
              </a:moveTo>
              <a:lnTo>
                <a:pt x="864569" y="17714"/>
              </a:lnTo>
            </a:path>
          </a:pathLst>
        </a:custGeom>
        <a:noFill/>
        <a:ln w="2857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500" b="1" kern="1200"/>
        </a:p>
      </dsp:txBody>
      <dsp:txXfrm>
        <a:off x="5606182" y="3966509"/>
        <a:ext cx="43228" cy="43228"/>
      </dsp:txXfrm>
    </dsp:sp>
    <dsp:sp modelId="{7CF71546-EBB1-4D96-99C3-0F6329676B7E}">
      <dsp:nvSpPr>
        <dsp:cNvPr id="0" name=""/>
        <dsp:cNvSpPr/>
      </dsp:nvSpPr>
      <dsp:spPr>
        <a:xfrm>
          <a:off x="6060081" y="3447768"/>
          <a:ext cx="2161423" cy="108071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smtClean="0"/>
            <a:t>Recognition of Prior Learning(RPL)</a:t>
          </a:r>
          <a:endParaRPr lang="th-TH" sz="2800" b="1" kern="1200" dirty="0"/>
        </a:p>
      </dsp:txBody>
      <dsp:txXfrm>
        <a:off x="6091734" y="3479421"/>
        <a:ext cx="2098117" cy="101740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65678C-01C6-4F49-9A00-26497AEEFC8E}">
      <dsp:nvSpPr>
        <dsp:cNvPr id="0" name=""/>
        <dsp:cNvSpPr/>
      </dsp:nvSpPr>
      <dsp:spPr>
        <a:xfrm rot="10800000">
          <a:off x="0" y="0"/>
          <a:ext cx="8640960" cy="1247101"/>
        </a:xfrm>
        <a:prstGeom prst="trapezoid">
          <a:avLst>
            <a:gd name="adj" fmla="val 95238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5100" kern="1200" dirty="0" smtClean="0"/>
            <a:t>โมดูลหลัก</a:t>
          </a:r>
          <a:r>
            <a:rPr lang="th-TH" sz="4000" i="1" kern="1200" dirty="0" smtClean="0"/>
            <a:t>(</a:t>
          </a:r>
          <a:r>
            <a:rPr lang="en-US" sz="4000" i="1" kern="1200" dirty="0" smtClean="0"/>
            <a:t>Core Competency</a:t>
          </a:r>
          <a:r>
            <a:rPr lang="th-TH" sz="4000" i="1" kern="1200" dirty="0" smtClean="0"/>
            <a:t>)</a:t>
          </a:r>
          <a:endParaRPr lang="th-TH" sz="4000" i="1" kern="1200" dirty="0"/>
        </a:p>
      </dsp:txBody>
      <dsp:txXfrm rot="-10800000">
        <a:off x="1512167" y="0"/>
        <a:ext cx="5616624" cy="1247101"/>
      </dsp:txXfrm>
    </dsp:sp>
    <dsp:sp modelId="{61BEE4F3-E0C8-45EA-9F4B-0E871D92C394}">
      <dsp:nvSpPr>
        <dsp:cNvPr id="0" name=""/>
        <dsp:cNvSpPr/>
      </dsp:nvSpPr>
      <dsp:spPr>
        <a:xfrm rot="10800000">
          <a:off x="1147616" y="1225047"/>
          <a:ext cx="6265527" cy="1460645"/>
        </a:xfrm>
        <a:prstGeom prst="trapezoid">
          <a:avLst>
            <a:gd name="adj" fmla="val 95238"/>
          </a:avLst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4800" kern="1200" dirty="0" smtClean="0"/>
            <a:t>โมดูลทั่วไป</a:t>
          </a:r>
          <a:r>
            <a:rPr lang="th-TH" sz="3600" i="1" kern="1200" dirty="0" smtClean="0"/>
            <a:t>(</a:t>
          </a:r>
          <a:r>
            <a:rPr lang="en-US" sz="3600" i="1" kern="1200" dirty="0" smtClean="0"/>
            <a:t>Generic Competency</a:t>
          </a:r>
          <a:r>
            <a:rPr lang="th-TH" sz="3600" i="1" kern="1200" dirty="0" smtClean="0"/>
            <a:t>)</a:t>
          </a:r>
          <a:endParaRPr lang="th-TH" sz="3600" i="1" kern="1200" dirty="0"/>
        </a:p>
      </dsp:txBody>
      <dsp:txXfrm rot="-10800000">
        <a:off x="2244084" y="1225047"/>
        <a:ext cx="4072592" cy="1460645"/>
      </dsp:txXfrm>
    </dsp:sp>
    <dsp:sp modelId="{8E0583AD-717F-45A7-BAD9-59EB66E5CFD1}">
      <dsp:nvSpPr>
        <dsp:cNvPr id="0" name=""/>
        <dsp:cNvSpPr/>
      </dsp:nvSpPr>
      <dsp:spPr>
        <a:xfrm rot="10800000">
          <a:off x="2578807" y="2707747"/>
          <a:ext cx="3483345" cy="1828756"/>
        </a:xfrm>
        <a:prstGeom prst="trapezoid">
          <a:avLst>
            <a:gd name="adj" fmla="val 95238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/>
            <a:t>โมดูลเฉพาะตามตำแหน่งงาน</a:t>
          </a:r>
          <a:r>
            <a:rPr lang="th-TH" sz="3200" i="1" kern="1200" dirty="0" smtClean="0"/>
            <a:t>(</a:t>
          </a:r>
          <a:r>
            <a:rPr lang="en-US" sz="3200" i="1" kern="1200" dirty="0" smtClean="0"/>
            <a:t>Functional/Technical Competency</a:t>
          </a:r>
          <a:r>
            <a:rPr lang="th-TH" sz="3200" i="1" kern="1200" dirty="0" smtClean="0"/>
            <a:t>)</a:t>
          </a:r>
          <a:endParaRPr lang="th-TH" sz="2400" i="1" kern="1200" dirty="0"/>
        </a:p>
      </dsp:txBody>
      <dsp:txXfrm rot="-10800000">
        <a:off x="2578807" y="2707747"/>
        <a:ext cx="3483345" cy="182875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929307-19A3-4048-B61A-6ABC59C4CBEE}">
      <dsp:nvSpPr>
        <dsp:cNvPr id="0" name=""/>
        <dsp:cNvSpPr/>
      </dsp:nvSpPr>
      <dsp:spPr>
        <a:xfrm>
          <a:off x="576058" y="1524"/>
          <a:ext cx="3105065" cy="67971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45720" rIns="6858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600" kern="1200" dirty="0" smtClean="0"/>
            <a:t>วัตถุประสงค์ทั่วไป</a:t>
          </a:r>
          <a:endParaRPr lang="th-TH" sz="3600" kern="1200" dirty="0"/>
        </a:p>
      </dsp:txBody>
      <dsp:txXfrm>
        <a:off x="595966" y="21432"/>
        <a:ext cx="3065249" cy="639900"/>
      </dsp:txXfrm>
    </dsp:sp>
    <dsp:sp modelId="{6D5AA5EE-E7F4-4218-880A-3F95C03C3CBB}">
      <dsp:nvSpPr>
        <dsp:cNvPr id="0" name=""/>
        <dsp:cNvSpPr/>
      </dsp:nvSpPr>
      <dsp:spPr>
        <a:xfrm>
          <a:off x="886564" y="681240"/>
          <a:ext cx="310506" cy="50978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09787"/>
              </a:lnTo>
              <a:lnTo>
                <a:pt x="310506" y="509787"/>
              </a:lnTo>
            </a:path>
          </a:pathLst>
        </a:custGeom>
        <a:noFill/>
        <a:ln w="28575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8F8E7FF-35DD-448B-9307-E0664F3729D4}">
      <dsp:nvSpPr>
        <dsp:cNvPr id="0" name=""/>
        <dsp:cNvSpPr/>
      </dsp:nvSpPr>
      <dsp:spPr>
        <a:xfrm>
          <a:off x="1197071" y="851169"/>
          <a:ext cx="3411435" cy="679716"/>
        </a:xfrm>
        <a:prstGeom prst="roundRect">
          <a:avLst>
            <a:gd name="adj" fmla="val 10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kern="1200" dirty="0" smtClean="0"/>
            <a:t>วัตถุประสงค์เฉพาะ</a:t>
          </a:r>
          <a:endParaRPr lang="th-TH" sz="3200" kern="1200" dirty="0"/>
        </a:p>
      </dsp:txBody>
      <dsp:txXfrm>
        <a:off x="1216979" y="871077"/>
        <a:ext cx="3371619" cy="639900"/>
      </dsp:txXfrm>
    </dsp:sp>
    <dsp:sp modelId="{E659FF9C-15E5-4DA8-8A4B-4FB2173DC83F}">
      <dsp:nvSpPr>
        <dsp:cNvPr id="0" name=""/>
        <dsp:cNvSpPr/>
      </dsp:nvSpPr>
      <dsp:spPr>
        <a:xfrm>
          <a:off x="886564" y="681240"/>
          <a:ext cx="310506" cy="135943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59432"/>
              </a:lnTo>
              <a:lnTo>
                <a:pt x="310506" y="1359432"/>
              </a:lnTo>
            </a:path>
          </a:pathLst>
        </a:custGeom>
        <a:noFill/>
        <a:ln w="28575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A142E6D-CAEF-4928-8040-93650A6B928A}">
      <dsp:nvSpPr>
        <dsp:cNvPr id="0" name=""/>
        <dsp:cNvSpPr/>
      </dsp:nvSpPr>
      <dsp:spPr>
        <a:xfrm>
          <a:off x="1197071" y="1700814"/>
          <a:ext cx="3411446" cy="679716"/>
        </a:xfrm>
        <a:prstGeom prst="roundRect">
          <a:avLst>
            <a:gd name="adj" fmla="val 10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kern="1200" dirty="0" smtClean="0"/>
            <a:t>วัตถุประสงค์เฉพาะ</a:t>
          </a:r>
          <a:endParaRPr lang="th-TH" sz="3200" kern="1200" dirty="0"/>
        </a:p>
      </dsp:txBody>
      <dsp:txXfrm>
        <a:off x="1216979" y="1720722"/>
        <a:ext cx="3371630" cy="639900"/>
      </dsp:txXfrm>
    </dsp:sp>
    <dsp:sp modelId="{B28CBEA9-F12F-4591-881D-437504B44EF0}">
      <dsp:nvSpPr>
        <dsp:cNvPr id="0" name=""/>
        <dsp:cNvSpPr/>
      </dsp:nvSpPr>
      <dsp:spPr>
        <a:xfrm>
          <a:off x="886564" y="681240"/>
          <a:ext cx="310506" cy="220907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09077"/>
              </a:lnTo>
              <a:lnTo>
                <a:pt x="310506" y="2209077"/>
              </a:lnTo>
            </a:path>
          </a:pathLst>
        </a:custGeom>
        <a:noFill/>
        <a:ln w="28575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C06784A-0C6B-4AA3-9D27-F15AB9045F6D}">
      <dsp:nvSpPr>
        <dsp:cNvPr id="0" name=""/>
        <dsp:cNvSpPr/>
      </dsp:nvSpPr>
      <dsp:spPr>
        <a:xfrm>
          <a:off x="1197071" y="2550459"/>
          <a:ext cx="3411435" cy="679716"/>
        </a:xfrm>
        <a:prstGeom prst="roundRect">
          <a:avLst>
            <a:gd name="adj" fmla="val 10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kern="1200" dirty="0" smtClean="0"/>
            <a:t>วัตถุประสงค์เฉพาะ</a:t>
          </a:r>
          <a:endParaRPr lang="th-TH" sz="3200" kern="1200" dirty="0"/>
        </a:p>
      </dsp:txBody>
      <dsp:txXfrm>
        <a:off x="1216979" y="2570367"/>
        <a:ext cx="3371619" cy="63990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9F99B91-BA99-4B85-863C-576D3B6D9686}">
      <dsp:nvSpPr>
        <dsp:cNvPr id="0" name=""/>
        <dsp:cNvSpPr/>
      </dsp:nvSpPr>
      <dsp:spPr>
        <a:xfrm>
          <a:off x="251819" y="1754694"/>
          <a:ext cx="2033147" cy="101657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 smtClean="0"/>
            <a:t>Learning Objective</a:t>
          </a:r>
          <a:endParaRPr lang="th-TH" sz="2900" kern="1200" dirty="0"/>
        </a:p>
      </dsp:txBody>
      <dsp:txXfrm>
        <a:off x="281593" y="1784468"/>
        <a:ext cx="1973599" cy="957025"/>
      </dsp:txXfrm>
    </dsp:sp>
    <dsp:sp modelId="{DEE2ED8B-5B3E-40B6-9870-023824245E43}">
      <dsp:nvSpPr>
        <dsp:cNvPr id="0" name=""/>
        <dsp:cNvSpPr/>
      </dsp:nvSpPr>
      <dsp:spPr>
        <a:xfrm rot="18289469">
          <a:off x="1979541" y="1658236"/>
          <a:ext cx="1424110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1424110" y="20214"/>
              </a:lnTo>
            </a:path>
          </a:pathLst>
        </a:custGeom>
        <a:noFill/>
        <a:ln w="2857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500" kern="1200"/>
        </a:p>
      </dsp:txBody>
      <dsp:txXfrm>
        <a:off x="2655994" y="1642848"/>
        <a:ext cx="71205" cy="71205"/>
      </dsp:txXfrm>
    </dsp:sp>
    <dsp:sp modelId="{F3E7B294-C53E-480E-83BF-23BEFE5DC2DF}">
      <dsp:nvSpPr>
        <dsp:cNvPr id="0" name=""/>
        <dsp:cNvSpPr/>
      </dsp:nvSpPr>
      <dsp:spPr>
        <a:xfrm>
          <a:off x="3098226" y="585634"/>
          <a:ext cx="2033147" cy="101657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 smtClean="0"/>
            <a:t>GLOs</a:t>
          </a:r>
          <a:endParaRPr lang="th-TH" sz="2900" kern="1200" dirty="0"/>
        </a:p>
      </dsp:txBody>
      <dsp:txXfrm>
        <a:off x="3128000" y="615408"/>
        <a:ext cx="1973599" cy="957025"/>
      </dsp:txXfrm>
    </dsp:sp>
    <dsp:sp modelId="{5E52730F-A867-44F6-AF7A-CD6E3576FFAF}">
      <dsp:nvSpPr>
        <dsp:cNvPr id="0" name=""/>
        <dsp:cNvSpPr/>
      </dsp:nvSpPr>
      <dsp:spPr>
        <a:xfrm rot="19457599">
          <a:off x="5037237" y="781441"/>
          <a:ext cx="1001531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1001531" y="20214"/>
              </a:lnTo>
            </a:path>
          </a:pathLst>
        </a:custGeom>
        <a:noFill/>
        <a:ln w="285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500" kern="1200"/>
        </a:p>
      </dsp:txBody>
      <dsp:txXfrm>
        <a:off x="5512964" y="776618"/>
        <a:ext cx="50076" cy="50076"/>
      </dsp:txXfrm>
    </dsp:sp>
    <dsp:sp modelId="{016FFB24-0579-4770-93C4-FC906B2A1FB3}">
      <dsp:nvSpPr>
        <dsp:cNvPr id="0" name=""/>
        <dsp:cNvSpPr/>
      </dsp:nvSpPr>
      <dsp:spPr>
        <a:xfrm>
          <a:off x="5944632" y="1104"/>
          <a:ext cx="2033147" cy="101657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 smtClean="0"/>
            <a:t>SLOs</a:t>
          </a:r>
          <a:endParaRPr lang="th-TH" sz="2900" kern="1200" dirty="0"/>
        </a:p>
      </dsp:txBody>
      <dsp:txXfrm>
        <a:off x="5974406" y="30878"/>
        <a:ext cx="1973599" cy="957025"/>
      </dsp:txXfrm>
    </dsp:sp>
    <dsp:sp modelId="{1AB2F92D-76EF-4FCD-A318-801CD1A0A5CA}">
      <dsp:nvSpPr>
        <dsp:cNvPr id="0" name=""/>
        <dsp:cNvSpPr/>
      </dsp:nvSpPr>
      <dsp:spPr>
        <a:xfrm rot="2142401">
          <a:off x="5037237" y="1365971"/>
          <a:ext cx="1001531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1001531" y="20214"/>
              </a:lnTo>
            </a:path>
          </a:pathLst>
        </a:custGeom>
        <a:noFill/>
        <a:ln w="285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500" kern="1200"/>
        </a:p>
      </dsp:txBody>
      <dsp:txXfrm>
        <a:off x="5512964" y="1361148"/>
        <a:ext cx="50076" cy="50076"/>
      </dsp:txXfrm>
    </dsp:sp>
    <dsp:sp modelId="{A39F8C78-81E1-4615-AAB7-C7B51D0E3DF3}">
      <dsp:nvSpPr>
        <dsp:cNvPr id="0" name=""/>
        <dsp:cNvSpPr/>
      </dsp:nvSpPr>
      <dsp:spPr>
        <a:xfrm>
          <a:off x="5944632" y="1170164"/>
          <a:ext cx="2033147" cy="101657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 smtClean="0"/>
            <a:t>SLOs</a:t>
          </a:r>
          <a:endParaRPr lang="th-TH" sz="2900" kern="1200" dirty="0"/>
        </a:p>
      </dsp:txBody>
      <dsp:txXfrm>
        <a:off x="5974406" y="1199938"/>
        <a:ext cx="1973599" cy="957025"/>
      </dsp:txXfrm>
    </dsp:sp>
    <dsp:sp modelId="{39A229E7-04E8-40CD-979D-21A764EED9A1}">
      <dsp:nvSpPr>
        <dsp:cNvPr id="0" name=""/>
        <dsp:cNvSpPr/>
      </dsp:nvSpPr>
      <dsp:spPr>
        <a:xfrm rot="3310531">
          <a:off x="1979541" y="2827296"/>
          <a:ext cx="1424110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1424110" y="20214"/>
              </a:lnTo>
            </a:path>
          </a:pathLst>
        </a:custGeom>
        <a:noFill/>
        <a:ln w="2857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500" kern="1200"/>
        </a:p>
      </dsp:txBody>
      <dsp:txXfrm>
        <a:off x="2655994" y="2811908"/>
        <a:ext cx="71205" cy="71205"/>
      </dsp:txXfrm>
    </dsp:sp>
    <dsp:sp modelId="{C6B262D3-D944-4FD3-8514-D4EE9B0FC717}">
      <dsp:nvSpPr>
        <dsp:cNvPr id="0" name=""/>
        <dsp:cNvSpPr/>
      </dsp:nvSpPr>
      <dsp:spPr>
        <a:xfrm>
          <a:off x="3098226" y="2923754"/>
          <a:ext cx="2033147" cy="101657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 smtClean="0"/>
            <a:t>GLOs</a:t>
          </a:r>
          <a:endParaRPr lang="th-TH" sz="2900" kern="1200" dirty="0"/>
        </a:p>
      </dsp:txBody>
      <dsp:txXfrm>
        <a:off x="3128000" y="2953528"/>
        <a:ext cx="1973599" cy="957025"/>
      </dsp:txXfrm>
    </dsp:sp>
    <dsp:sp modelId="{155FCFA0-98FB-425A-85B6-082C27556197}">
      <dsp:nvSpPr>
        <dsp:cNvPr id="0" name=""/>
        <dsp:cNvSpPr/>
      </dsp:nvSpPr>
      <dsp:spPr>
        <a:xfrm rot="19457599">
          <a:off x="5037237" y="3119561"/>
          <a:ext cx="1001531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1001531" y="20214"/>
              </a:lnTo>
            </a:path>
          </a:pathLst>
        </a:custGeom>
        <a:noFill/>
        <a:ln w="285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500" kern="1200"/>
        </a:p>
      </dsp:txBody>
      <dsp:txXfrm>
        <a:off x="5512964" y="3114738"/>
        <a:ext cx="50076" cy="50076"/>
      </dsp:txXfrm>
    </dsp:sp>
    <dsp:sp modelId="{2175CF2F-72E5-4673-B865-690D14642CCA}">
      <dsp:nvSpPr>
        <dsp:cNvPr id="0" name=""/>
        <dsp:cNvSpPr/>
      </dsp:nvSpPr>
      <dsp:spPr>
        <a:xfrm>
          <a:off x="5944632" y="2339224"/>
          <a:ext cx="2033147" cy="101657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 smtClean="0"/>
            <a:t>SLOs</a:t>
          </a:r>
          <a:endParaRPr lang="th-TH" sz="2900" kern="1200" dirty="0"/>
        </a:p>
      </dsp:txBody>
      <dsp:txXfrm>
        <a:off x="5974406" y="2368998"/>
        <a:ext cx="1973599" cy="957025"/>
      </dsp:txXfrm>
    </dsp:sp>
    <dsp:sp modelId="{97427EAC-AECD-497B-9EF1-1F9E24C9F832}">
      <dsp:nvSpPr>
        <dsp:cNvPr id="0" name=""/>
        <dsp:cNvSpPr/>
      </dsp:nvSpPr>
      <dsp:spPr>
        <a:xfrm rot="2142401">
          <a:off x="5037237" y="3704091"/>
          <a:ext cx="1001531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1001531" y="20214"/>
              </a:lnTo>
            </a:path>
          </a:pathLst>
        </a:custGeom>
        <a:noFill/>
        <a:ln w="285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500" kern="1200"/>
        </a:p>
      </dsp:txBody>
      <dsp:txXfrm>
        <a:off x="5512964" y="3699267"/>
        <a:ext cx="50076" cy="50076"/>
      </dsp:txXfrm>
    </dsp:sp>
    <dsp:sp modelId="{CAB60365-30F6-46CF-98FB-6E2911377111}">
      <dsp:nvSpPr>
        <dsp:cNvPr id="0" name=""/>
        <dsp:cNvSpPr/>
      </dsp:nvSpPr>
      <dsp:spPr>
        <a:xfrm>
          <a:off x="5944632" y="3508284"/>
          <a:ext cx="2033147" cy="101657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 smtClean="0"/>
            <a:t>SLOs</a:t>
          </a:r>
          <a:endParaRPr lang="th-TH" sz="2900" kern="1200" dirty="0"/>
        </a:p>
      </dsp:txBody>
      <dsp:txXfrm>
        <a:off x="5974406" y="3538058"/>
        <a:ext cx="1973599" cy="957025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3B07B86-F145-43A0-8A31-8EC17660CEB0}">
      <dsp:nvSpPr>
        <dsp:cNvPr id="0" name=""/>
        <dsp:cNvSpPr/>
      </dsp:nvSpPr>
      <dsp:spPr>
        <a:xfrm>
          <a:off x="1232034" y="1787"/>
          <a:ext cx="1936317" cy="1256391"/>
        </a:xfrm>
        <a:prstGeom prst="ellipse">
          <a:avLst/>
        </a:prstGeom>
        <a:gradFill rotWithShape="1">
          <a:gsLst>
            <a:gs pos="0">
              <a:schemeClr val="accent5">
                <a:tint val="50000"/>
                <a:satMod val="300000"/>
              </a:schemeClr>
            </a:gs>
            <a:gs pos="35000">
              <a:schemeClr val="accent5">
                <a:tint val="37000"/>
                <a:satMod val="300000"/>
              </a:schemeClr>
            </a:gs>
            <a:gs pos="100000">
              <a:schemeClr val="accent5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ระยะเวลาการฝึกภาคปฏิบัติ</a:t>
          </a:r>
          <a:endParaRPr lang="th-TH" sz="2400" b="1" kern="12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515601" y="185781"/>
        <a:ext cx="1369183" cy="888403"/>
      </dsp:txXfrm>
    </dsp:sp>
    <dsp:sp modelId="{B720E7E3-294E-41C0-92D9-233C51B2115F}">
      <dsp:nvSpPr>
        <dsp:cNvPr id="0" name=""/>
        <dsp:cNvSpPr/>
      </dsp:nvSpPr>
      <dsp:spPr>
        <a:xfrm>
          <a:off x="1872392" y="1349962"/>
          <a:ext cx="655600" cy="655600"/>
        </a:xfrm>
        <a:prstGeom prst="mathPlus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1000" kern="1200"/>
        </a:p>
      </dsp:txBody>
      <dsp:txXfrm>
        <a:off x="1959292" y="1600663"/>
        <a:ext cx="481800" cy="154198"/>
      </dsp:txXfrm>
    </dsp:sp>
    <dsp:sp modelId="{16649BC3-AE10-4A09-8156-C7729120E821}">
      <dsp:nvSpPr>
        <dsp:cNvPr id="0" name=""/>
        <dsp:cNvSpPr/>
      </dsp:nvSpPr>
      <dsp:spPr>
        <a:xfrm>
          <a:off x="1304043" y="2097347"/>
          <a:ext cx="1792299" cy="1324731"/>
        </a:xfrm>
        <a:prstGeom prst="ellipse">
          <a:avLst/>
        </a:prstGeom>
        <a:gradFill rotWithShape="0">
          <a:gsLst>
            <a:gs pos="0">
              <a:schemeClr val="accent5">
                <a:hueOff val="-3311292"/>
                <a:satOff val="13270"/>
                <a:lumOff val="2876"/>
                <a:alphaOff val="0"/>
                <a:shade val="51000"/>
                <a:satMod val="130000"/>
              </a:schemeClr>
            </a:gs>
            <a:gs pos="80000">
              <a:schemeClr val="accent5">
                <a:hueOff val="-3311292"/>
                <a:satOff val="13270"/>
                <a:lumOff val="2876"/>
                <a:alphaOff val="0"/>
                <a:shade val="93000"/>
                <a:satMod val="130000"/>
              </a:schemeClr>
            </a:gs>
            <a:gs pos="100000">
              <a:schemeClr val="accent5">
                <a:hueOff val="-3311292"/>
                <a:satOff val="13270"/>
                <a:lumOff val="287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ระยะเวลาการฝึกภาคทฤษฎี</a:t>
          </a:r>
          <a:endParaRPr lang="th-TH" sz="2400" b="1" kern="12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566519" y="2291349"/>
        <a:ext cx="1267347" cy="936727"/>
      </dsp:txXfrm>
    </dsp:sp>
    <dsp:sp modelId="{8F55C075-4579-46F7-B4D8-674804760C7A}">
      <dsp:nvSpPr>
        <dsp:cNvPr id="0" name=""/>
        <dsp:cNvSpPr/>
      </dsp:nvSpPr>
      <dsp:spPr>
        <a:xfrm>
          <a:off x="1872392" y="3513863"/>
          <a:ext cx="655600" cy="655600"/>
        </a:xfrm>
        <a:prstGeom prst="mathPlus">
          <a:avLst/>
        </a:prstGeom>
        <a:gradFill rotWithShape="0">
          <a:gsLst>
            <a:gs pos="0">
              <a:schemeClr val="accent5">
                <a:hueOff val="-4966938"/>
                <a:satOff val="19906"/>
                <a:lumOff val="4314"/>
                <a:alphaOff val="0"/>
                <a:shade val="51000"/>
                <a:satMod val="130000"/>
              </a:schemeClr>
            </a:gs>
            <a:gs pos="80000">
              <a:schemeClr val="accent5">
                <a:hueOff val="-4966938"/>
                <a:satOff val="19906"/>
                <a:lumOff val="4314"/>
                <a:alphaOff val="0"/>
                <a:shade val="93000"/>
                <a:satMod val="130000"/>
              </a:schemeClr>
            </a:gs>
            <a:gs pos="100000">
              <a:schemeClr val="accent5">
                <a:hueOff val="-4966938"/>
                <a:satOff val="19906"/>
                <a:lumOff val="431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1000" kern="1200"/>
        </a:p>
      </dsp:txBody>
      <dsp:txXfrm>
        <a:off x="1959292" y="3764564"/>
        <a:ext cx="481800" cy="154198"/>
      </dsp:txXfrm>
    </dsp:sp>
    <dsp:sp modelId="{8ACC8DB9-B5FC-4E36-A250-34B3A91A85FF}">
      <dsp:nvSpPr>
        <dsp:cNvPr id="0" name=""/>
        <dsp:cNvSpPr/>
      </dsp:nvSpPr>
      <dsp:spPr>
        <a:xfrm>
          <a:off x="1232034" y="4261248"/>
          <a:ext cx="1936317" cy="1161566"/>
        </a:xfrm>
        <a:prstGeom prst="ellipse">
          <a:avLst/>
        </a:prstGeom>
        <a:gradFill rotWithShape="0">
          <a:gsLst>
            <a:gs pos="0">
              <a:schemeClr val="accent5">
                <a:hueOff val="-6622584"/>
                <a:satOff val="26541"/>
                <a:lumOff val="5752"/>
                <a:alphaOff val="0"/>
                <a:shade val="51000"/>
                <a:satMod val="130000"/>
              </a:schemeClr>
            </a:gs>
            <a:gs pos="80000">
              <a:schemeClr val="accent5">
                <a:hueOff val="-6622584"/>
                <a:satOff val="26541"/>
                <a:lumOff val="5752"/>
                <a:alphaOff val="0"/>
                <a:shade val="93000"/>
                <a:satMod val="130000"/>
              </a:schemeClr>
            </a:gs>
            <a:gs pos="100000">
              <a:schemeClr val="accent5">
                <a:hueOff val="-6622584"/>
                <a:satOff val="26541"/>
                <a:lumOff val="5752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ระยะเวลาที่ใช้ประเมินผล</a:t>
          </a:r>
          <a:endParaRPr lang="th-TH" sz="2400" b="1" kern="12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515601" y="4431355"/>
        <a:ext cx="1369183" cy="821352"/>
      </dsp:txXfrm>
    </dsp:sp>
    <dsp:sp modelId="{EAF122B1-ED3E-4AEA-A198-EE87529F43F6}">
      <dsp:nvSpPr>
        <dsp:cNvPr id="0" name=""/>
        <dsp:cNvSpPr/>
      </dsp:nvSpPr>
      <dsp:spPr>
        <a:xfrm>
          <a:off x="3337903" y="2502057"/>
          <a:ext cx="359450" cy="42048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shade val="51000"/>
                <a:satMod val="130000"/>
              </a:schemeClr>
            </a:gs>
            <a:gs pos="80000">
              <a:schemeClr val="accent5">
                <a:hueOff val="-9933876"/>
                <a:satOff val="39811"/>
                <a:lumOff val="8628"/>
                <a:alphaOff val="0"/>
                <a:shade val="93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1800" kern="1200"/>
        </a:p>
      </dsp:txBody>
      <dsp:txXfrm>
        <a:off x="3337903" y="2586155"/>
        <a:ext cx="251615" cy="252292"/>
      </dsp:txXfrm>
    </dsp:sp>
    <dsp:sp modelId="{78F8F775-155F-41A5-B2B1-46F3478D54B8}">
      <dsp:nvSpPr>
        <dsp:cNvPr id="0" name=""/>
        <dsp:cNvSpPr/>
      </dsp:nvSpPr>
      <dsp:spPr>
        <a:xfrm>
          <a:off x="3846559" y="1183146"/>
          <a:ext cx="3058310" cy="3058310"/>
        </a:xfrm>
        <a:prstGeom prst="ellipse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shade val="51000"/>
                <a:satMod val="130000"/>
              </a:schemeClr>
            </a:gs>
            <a:gs pos="80000">
              <a:schemeClr val="accent5">
                <a:hueOff val="-9933876"/>
                <a:satOff val="39811"/>
                <a:lumOff val="8628"/>
                <a:alphaOff val="0"/>
                <a:shade val="93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4000" b="1" kern="1200" dirty="0" smtClean="0"/>
            <a:t>เวลาการฝึกทั้งหลักสูตร</a:t>
          </a:r>
          <a:endParaRPr lang="th-TH" sz="4000" b="1" kern="1200" dirty="0"/>
        </a:p>
      </dsp:txBody>
      <dsp:txXfrm>
        <a:off x="4294438" y="1631025"/>
        <a:ext cx="2162552" cy="2162552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4118199-8377-47EB-8BCC-30B4DE71812B}">
      <dsp:nvSpPr>
        <dsp:cNvPr id="0" name=""/>
        <dsp:cNvSpPr/>
      </dsp:nvSpPr>
      <dsp:spPr>
        <a:xfrm>
          <a:off x="3344126" y="2537557"/>
          <a:ext cx="1620180" cy="162018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rPr>
            <a:t>3</a:t>
          </a:r>
          <a:r>
            <a:rPr lang="th-TH" sz="3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rPr>
            <a:t> ด้าน</a:t>
          </a:r>
          <a:endParaRPr lang="th-TH" sz="36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H SarabunPSK" pitchFamily="34" charset="-34"/>
            <a:cs typeface="TH SarabunPSK" pitchFamily="34" charset="-34"/>
          </a:endParaRPr>
        </a:p>
      </dsp:txBody>
      <dsp:txXfrm>
        <a:off x="3423217" y="2616648"/>
        <a:ext cx="1461998" cy="1461998"/>
      </dsp:txXfrm>
    </dsp:sp>
    <dsp:sp modelId="{E604E5C2-C2C6-4346-8895-46254E8D6706}">
      <dsp:nvSpPr>
        <dsp:cNvPr id="0" name=""/>
        <dsp:cNvSpPr/>
      </dsp:nvSpPr>
      <dsp:spPr>
        <a:xfrm rot="16452504">
          <a:off x="3673082" y="1955564"/>
          <a:ext cx="1167134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167134" y="0"/>
              </a:lnTo>
            </a:path>
          </a:pathLst>
        </a:custGeom>
        <a:noFill/>
        <a:ln w="2857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52DF911-0FFC-45FE-AD55-B686CFB2B461}">
      <dsp:nvSpPr>
        <dsp:cNvPr id="0" name=""/>
        <dsp:cNvSpPr/>
      </dsp:nvSpPr>
      <dsp:spPr>
        <a:xfrm>
          <a:off x="2530902" y="288049"/>
          <a:ext cx="3617019" cy="1085520"/>
        </a:xfrm>
        <a:prstGeom prst="roundRect">
          <a:avLst/>
        </a:prstGeom>
        <a:gradFill rotWithShape="0">
          <a:gsLst>
            <a:gs pos="0">
              <a:schemeClr val="accent3">
                <a:hueOff val="3750088"/>
                <a:satOff val="-5627"/>
                <a:lumOff val="-915"/>
                <a:alphaOff val="0"/>
                <a:shade val="51000"/>
                <a:satMod val="130000"/>
              </a:schemeClr>
            </a:gs>
            <a:gs pos="80000">
              <a:schemeClr val="accent3">
                <a:hueOff val="3750088"/>
                <a:satOff val="-5627"/>
                <a:lumOff val="-915"/>
                <a:alphaOff val="0"/>
                <a:shade val="93000"/>
                <a:satMod val="130000"/>
              </a:schemeClr>
            </a:gs>
            <a:gs pos="100000">
              <a:schemeClr val="accent3">
                <a:hueOff val="3750088"/>
                <a:satOff val="-5627"/>
                <a:lumOff val="-91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0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rPr>
            <a:t>ความรู้ (</a:t>
          </a:r>
          <a:r>
            <a:rPr lang="en-US" sz="30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rPr>
            <a:t>Knowledge) </a:t>
          </a:r>
          <a:r>
            <a:rPr lang="th-TH" sz="30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rPr>
            <a:t>หรือ</a:t>
          </a:r>
          <a:br>
            <a:rPr lang="th-TH" sz="30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rPr>
          </a:br>
          <a:r>
            <a:rPr lang="th-TH" sz="30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rPr>
            <a:t>พุทธิพิสัย (</a:t>
          </a:r>
          <a:r>
            <a:rPr lang="en-US" sz="30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rPr>
            <a:t>Cognitive)</a:t>
          </a:r>
          <a:endParaRPr lang="th-TH" sz="30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H SarabunPSK" pitchFamily="34" charset="-34"/>
            <a:cs typeface="TH SarabunPSK" pitchFamily="34" charset="-34"/>
          </a:endParaRPr>
        </a:p>
      </dsp:txBody>
      <dsp:txXfrm>
        <a:off x="2583893" y="341040"/>
        <a:ext cx="3511037" cy="979538"/>
      </dsp:txXfrm>
    </dsp:sp>
    <dsp:sp modelId="{C153360B-D114-479F-BBB2-34E5F2F92B28}">
      <dsp:nvSpPr>
        <dsp:cNvPr id="0" name=""/>
        <dsp:cNvSpPr/>
      </dsp:nvSpPr>
      <dsp:spPr>
        <a:xfrm rot="9268561">
          <a:off x="2241810" y="3984128"/>
          <a:ext cx="1158865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158865" y="0"/>
              </a:lnTo>
            </a:path>
          </a:pathLst>
        </a:custGeom>
        <a:noFill/>
        <a:ln w="2857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6E20CB6-98AB-4B12-82EA-821D009D0A5C}">
      <dsp:nvSpPr>
        <dsp:cNvPr id="0" name=""/>
        <dsp:cNvSpPr/>
      </dsp:nvSpPr>
      <dsp:spPr>
        <a:xfrm>
          <a:off x="0" y="4233799"/>
          <a:ext cx="2532866" cy="985468"/>
        </a:xfrm>
        <a:prstGeom prst="roundRect">
          <a:avLst/>
        </a:prstGeom>
        <a:gradFill rotWithShape="0">
          <a:gsLst>
            <a:gs pos="0">
              <a:schemeClr val="accent3">
                <a:hueOff val="7500176"/>
                <a:satOff val="-11253"/>
                <a:lumOff val="-1830"/>
                <a:alphaOff val="0"/>
                <a:shade val="51000"/>
                <a:satMod val="130000"/>
              </a:schemeClr>
            </a:gs>
            <a:gs pos="80000">
              <a:schemeClr val="accent3">
                <a:hueOff val="7500176"/>
                <a:satOff val="-11253"/>
                <a:lumOff val="-1830"/>
                <a:alphaOff val="0"/>
                <a:shade val="93000"/>
                <a:satMod val="130000"/>
              </a:schemeClr>
            </a:gs>
            <a:gs pos="100000">
              <a:schemeClr val="accent3">
                <a:hueOff val="7500176"/>
                <a:satOff val="-11253"/>
                <a:lumOff val="-183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rPr>
            <a:t>ทัศนคติ (</a:t>
          </a:r>
          <a:r>
            <a:rPr lang="en-US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rPr>
            <a:t>Attitude) </a:t>
          </a:r>
          <a:r>
            <a:rPr lang="th-TH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rPr>
            <a:t>หรือ จิตพิสัย (</a:t>
          </a:r>
          <a:r>
            <a:rPr lang="en-US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rPr>
            <a:t>Affective)</a:t>
          </a:r>
          <a:endParaRPr lang="th-TH" sz="2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H SarabunPSK" pitchFamily="34" charset="-34"/>
            <a:cs typeface="TH SarabunPSK" pitchFamily="34" charset="-34"/>
          </a:endParaRPr>
        </a:p>
      </dsp:txBody>
      <dsp:txXfrm>
        <a:off x="48107" y="4281906"/>
        <a:ext cx="2436652" cy="889254"/>
      </dsp:txXfrm>
    </dsp:sp>
    <dsp:sp modelId="{0DB8AB60-24FD-4B8E-A303-9F333BCD35DE}">
      <dsp:nvSpPr>
        <dsp:cNvPr id="0" name=""/>
        <dsp:cNvSpPr/>
      </dsp:nvSpPr>
      <dsp:spPr>
        <a:xfrm rot="1540855">
          <a:off x="4906036" y="3992825"/>
          <a:ext cx="1179804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179804" y="0"/>
              </a:lnTo>
            </a:path>
          </a:pathLst>
        </a:custGeom>
        <a:noFill/>
        <a:ln w="2857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5B5167D-B344-4AD4-8F21-8746EAF872AF}">
      <dsp:nvSpPr>
        <dsp:cNvPr id="0" name=""/>
        <dsp:cNvSpPr/>
      </dsp:nvSpPr>
      <dsp:spPr>
        <a:xfrm>
          <a:off x="5875086" y="4248464"/>
          <a:ext cx="2333825" cy="975589"/>
        </a:xfrm>
        <a:prstGeom prst="roundRect">
          <a:avLst/>
        </a:prstGeom>
        <a:gradFill rotWithShape="0">
          <a:gsLst>
            <a:gs pos="0">
              <a:schemeClr val="accent3">
                <a:hueOff val="11250264"/>
                <a:satOff val="-16880"/>
                <a:lumOff val="-2745"/>
                <a:alphaOff val="0"/>
                <a:shade val="51000"/>
                <a:satMod val="130000"/>
              </a:schemeClr>
            </a:gs>
            <a:gs pos="80000">
              <a:schemeClr val="accent3">
                <a:hueOff val="11250264"/>
                <a:satOff val="-16880"/>
                <a:lumOff val="-2745"/>
                <a:alphaOff val="0"/>
                <a:shade val="93000"/>
                <a:satMod val="130000"/>
              </a:schemeClr>
            </a:gs>
            <a:gs pos="100000">
              <a:schemeClr val="accent3">
                <a:hueOff val="11250264"/>
                <a:satOff val="-16880"/>
                <a:lumOff val="-274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rPr>
            <a:t>ทักษะ (</a:t>
          </a:r>
          <a:r>
            <a:rPr lang="en-US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rPr>
            <a:t>Skill) </a:t>
          </a:r>
          <a:r>
            <a:rPr lang="th-TH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rPr>
            <a:t/>
          </a:r>
          <a:br>
            <a:rPr lang="th-TH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rPr>
          </a:br>
          <a:r>
            <a:rPr lang="th-TH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rPr>
            <a:t>หรือ ทักษะพิสัย (</a:t>
          </a:r>
          <a:r>
            <a:rPr lang="en-US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rPr>
            <a:t>Psychomotor)</a:t>
          </a:r>
          <a:endParaRPr lang="th-TH" sz="2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H SarabunPSK" pitchFamily="34" charset="-34"/>
            <a:cs typeface="TH SarabunPSK" pitchFamily="34" charset="-34"/>
          </a:endParaRPr>
        </a:p>
      </dsp:txBody>
      <dsp:txXfrm>
        <a:off x="5922710" y="4296088"/>
        <a:ext cx="2238577" cy="880341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9F99B91-BA99-4B85-863C-576D3B6D9686}">
      <dsp:nvSpPr>
        <dsp:cNvPr id="0" name=""/>
        <dsp:cNvSpPr/>
      </dsp:nvSpPr>
      <dsp:spPr>
        <a:xfrm>
          <a:off x="251819" y="1754694"/>
          <a:ext cx="2033147" cy="101657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 smtClean="0"/>
            <a:t>Learning Objective</a:t>
          </a:r>
          <a:endParaRPr lang="th-TH" sz="2900" kern="1200" dirty="0"/>
        </a:p>
      </dsp:txBody>
      <dsp:txXfrm>
        <a:off x="281593" y="1784468"/>
        <a:ext cx="1973599" cy="957025"/>
      </dsp:txXfrm>
    </dsp:sp>
    <dsp:sp modelId="{DEE2ED8B-5B3E-40B6-9870-023824245E43}">
      <dsp:nvSpPr>
        <dsp:cNvPr id="0" name=""/>
        <dsp:cNvSpPr/>
      </dsp:nvSpPr>
      <dsp:spPr>
        <a:xfrm rot="18289469">
          <a:off x="1979541" y="1658236"/>
          <a:ext cx="1424110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1424110" y="20214"/>
              </a:lnTo>
            </a:path>
          </a:pathLst>
        </a:custGeom>
        <a:noFill/>
        <a:ln w="2857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500" kern="1200"/>
        </a:p>
      </dsp:txBody>
      <dsp:txXfrm>
        <a:off x="2655994" y="1642848"/>
        <a:ext cx="71205" cy="71205"/>
      </dsp:txXfrm>
    </dsp:sp>
    <dsp:sp modelId="{F3E7B294-C53E-480E-83BF-23BEFE5DC2DF}">
      <dsp:nvSpPr>
        <dsp:cNvPr id="0" name=""/>
        <dsp:cNvSpPr/>
      </dsp:nvSpPr>
      <dsp:spPr>
        <a:xfrm>
          <a:off x="3098226" y="585634"/>
          <a:ext cx="2033147" cy="101657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 smtClean="0"/>
            <a:t>GLOs</a:t>
          </a:r>
          <a:endParaRPr lang="th-TH" sz="2900" kern="1200" dirty="0"/>
        </a:p>
      </dsp:txBody>
      <dsp:txXfrm>
        <a:off x="3128000" y="615408"/>
        <a:ext cx="1973599" cy="957025"/>
      </dsp:txXfrm>
    </dsp:sp>
    <dsp:sp modelId="{5E52730F-A867-44F6-AF7A-CD6E3576FFAF}">
      <dsp:nvSpPr>
        <dsp:cNvPr id="0" name=""/>
        <dsp:cNvSpPr/>
      </dsp:nvSpPr>
      <dsp:spPr>
        <a:xfrm rot="19457599">
          <a:off x="5037237" y="781441"/>
          <a:ext cx="1001531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1001531" y="20214"/>
              </a:lnTo>
            </a:path>
          </a:pathLst>
        </a:custGeom>
        <a:noFill/>
        <a:ln w="285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500" kern="1200"/>
        </a:p>
      </dsp:txBody>
      <dsp:txXfrm>
        <a:off x="5512964" y="776618"/>
        <a:ext cx="50076" cy="50076"/>
      </dsp:txXfrm>
    </dsp:sp>
    <dsp:sp modelId="{016FFB24-0579-4770-93C4-FC906B2A1FB3}">
      <dsp:nvSpPr>
        <dsp:cNvPr id="0" name=""/>
        <dsp:cNvSpPr/>
      </dsp:nvSpPr>
      <dsp:spPr>
        <a:xfrm>
          <a:off x="5944632" y="1104"/>
          <a:ext cx="2033147" cy="101657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 smtClean="0"/>
            <a:t>SLOs</a:t>
          </a:r>
          <a:endParaRPr lang="th-TH" sz="2900" kern="1200" dirty="0"/>
        </a:p>
      </dsp:txBody>
      <dsp:txXfrm>
        <a:off x="5974406" y="30878"/>
        <a:ext cx="1973599" cy="957025"/>
      </dsp:txXfrm>
    </dsp:sp>
    <dsp:sp modelId="{1AB2F92D-76EF-4FCD-A318-801CD1A0A5CA}">
      <dsp:nvSpPr>
        <dsp:cNvPr id="0" name=""/>
        <dsp:cNvSpPr/>
      </dsp:nvSpPr>
      <dsp:spPr>
        <a:xfrm rot="2142401">
          <a:off x="5037237" y="1365971"/>
          <a:ext cx="1001531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1001531" y="20214"/>
              </a:lnTo>
            </a:path>
          </a:pathLst>
        </a:custGeom>
        <a:noFill/>
        <a:ln w="285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500" kern="1200"/>
        </a:p>
      </dsp:txBody>
      <dsp:txXfrm>
        <a:off x="5512964" y="1361148"/>
        <a:ext cx="50076" cy="50076"/>
      </dsp:txXfrm>
    </dsp:sp>
    <dsp:sp modelId="{A39F8C78-81E1-4615-AAB7-C7B51D0E3DF3}">
      <dsp:nvSpPr>
        <dsp:cNvPr id="0" name=""/>
        <dsp:cNvSpPr/>
      </dsp:nvSpPr>
      <dsp:spPr>
        <a:xfrm>
          <a:off x="5944632" y="1170164"/>
          <a:ext cx="2033147" cy="101657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 smtClean="0"/>
            <a:t>SLOs</a:t>
          </a:r>
          <a:endParaRPr lang="th-TH" sz="2900" kern="1200" dirty="0"/>
        </a:p>
      </dsp:txBody>
      <dsp:txXfrm>
        <a:off x="5974406" y="1199938"/>
        <a:ext cx="1973599" cy="957025"/>
      </dsp:txXfrm>
    </dsp:sp>
    <dsp:sp modelId="{39A229E7-04E8-40CD-979D-21A764EED9A1}">
      <dsp:nvSpPr>
        <dsp:cNvPr id="0" name=""/>
        <dsp:cNvSpPr/>
      </dsp:nvSpPr>
      <dsp:spPr>
        <a:xfrm rot="3310531">
          <a:off x="1979541" y="2827296"/>
          <a:ext cx="1424110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1424110" y="20214"/>
              </a:lnTo>
            </a:path>
          </a:pathLst>
        </a:custGeom>
        <a:noFill/>
        <a:ln w="2857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500" kern="1200"/>
        </a:p>
      </dsp:txBody>
      <dsp:txXfrm>
        <a:off x="2655994" y="2811908"/>
        <a:ext cx="71205" cy="71205"/>
      </dsp:txXfrm>
    </dsp:sp>
    <dsp:sp modelId="{C6B262D3-D944-4FD3-8514-D4EE9B0FC717}">
      <dsp:nvSpPr>
        <dsp:cNvPr id="0" name=""/>
        <dsp:cNvSpPr/>
      </dsp:nvSpPr>
      <dsp:spPr>
        <a:xfrm>
          <a:off x="3098226" y="2923754"/>
          <a:ext cx="2033147" cy="101657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 smtClean="0"/>
            <a:t>GLOs</a:t>
          </a:r>
          <a:endParaRPr lang="th-TH" sz="2900" kern="1200" dirty="0"/>
        </a:p>
      </dsp:txBody>
      <dsp:txXfrm>
        <a:off x="3128000" y="2953528"/>
        <a:ext cx="1973599" cy="957025"/>
      </dsp:txXfrm>
    </dsp:sp>
    <dsp:sp modelId="{155FCFA0-98FB-425A-85B6-082C27556197}">
      <dsp:nvSpPr>
        <dsp:cNvPr id="0" name=""/>
        <dsp:cNvSpPr/>
      </dsp:nvSpPr>
      <dsp:spPr>
        <a:xfrm rot="19457599">
          <a:off x="5037237" y="3119561"/>
          <a:ext cx="1001531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1001531" y="20214"/>
              </a:lnTo>
            </a:path>
          </a:pathLst>
        </a:custGeom>
        <a:noFill/>
        <a:ln w="285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500" kern="1200"/>
        </a:p>
      </dsp:txBody>
      <dsp:txXfrm>
        <a:off x="5512964" y="3114738"/>
        <a:ext cx="50076" cy="50076"/>
      </dsp:txXfrm>
    </dsp:sp>
    <dsp:sp modelId="{2175CF2F-72E5-4673-B865-690D14642CCA}">
      <dsp:nvSpPr>
        <dsp:cNvPr id="0" name=""/>
        <dsp:cNvSpPr/>
      </dsp:nvSpPr>
      <dsp:spPr>
        <a:xfrm>
          <a:off x="5944632" y="2339224"/>
          <a:ext cx="2033147" cy="101657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 smtClean="0"/>
            <a:t>SLOs</a:t>
          </a:r>
          <a:endParaRPr lang="th-TH" sz="2900" kern="1200" dirty="0"/>
        </a:p>
      </dsp:txBody>
      <dsp:txXfrm>
        <a:off x="5974406" y="2368998"/>
        <a:ext cx="1973599" cy="957025"/>
      </dsp:txXfrm>
    </dsp:sp>
    <dsp:sp modelId="{97427EAC-AECD-497B-9EF1-1F9E24C9F832}">
      <dsp:nvSpPr>
        <dsp:cNvPr id="0" name=""/>
        <dsp:cNvSpPr/>
      </dsp:nvSpPr>
      <dsp:spPr>
        <a:xfrm rot="2142401">
          <a:off x="5037237" y="3704091"/>
          <a:ext cx="1001531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1001531" y="20214"/>
              </a:lnTo>
            </a:path>
          </a:pathLst>
        </a:custGeom>
        <a:noFill/>
        <a:ln w="285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500" kern="1200"/>
        </a:p>
      </dsp:txBody>
      <dsp:txXfrm>
        <a:off x="5512964" y="3699267"/>
        <a:ext cx="50076" cy="50076"/>
      </dsp:txXfrm>
    </dsp:sp>
    <dsp:sp modelId="{CAB60365-30F6-46CF-98FB-6E2911377111}">
      <dsp:nvSpPr>
        <dsp:cNvPr id="0" name=""/>
        <dsp:cNvSpPr/>
      </dsp:nvSpPr>
      <dsp:spPr>
        <a:xfrm>
          <a:off x="5944632" y="3508284"/>
          <a:ext cx="2033147" cy="101657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 smtClean="0"/>
            <a:t>SLOs</a:t>
          </a:r>
          <a:endParaRPr lang="th-TH" sz="2900" kern="1200" dirty="0"/>
        </a:p>
      </dsp:txBody>
      <dsp:txXfrm>
        <a:off x="5974406" y="3538058"/>
        <a:ext cx="1973599" cy="957025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CD2B1A-18D8-4476-803A-38A817E5D17C}">
      <dsp:nvSpPr>
        <dsp:cNvPr id="0" name=""/>
        <dsp:cNvSpPr/>
      </dsp:nvSpPr>
      <dsp:spPr>
        <a:xfrm>
          <a:off x="603608" y="1719283"/>
          <a:ext cx="2981689" cy="149084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4400" kern="1200" dirty="0" smtClean="0"/>
            <a:t>วัตถุประสงค์การเรียนรู้</a:t>
          </a:r>
          <a:endParaRPr lang="th-TH" sz="4400" kern="1200" dirty="0"/>
        </a:p>
      </dsp:txBody>
      <dsp:txXfrm>
        <a:off x="647273" y="1762948"/>
        <a:ext cx="2894359" cy="1403514"/>
      </dsp:txXfrm>
    </dsp:sp>
    <dsp:sp modelId="{75779850-CD75-4C9E-A61E-6A515DF8B2B5}">
      <dsp:nvSpPr>
        <dsp:cNvPr id="0" name=""/>
        <dsp:cNvSpPr/>
      </dsp:nvSpPr>
      <dsp:spPr>
        <a:xfrm rot="18289469">
          <a:off x="3137379" y="1580250"/>
          <a:ext cx="2088513" cy="54438"/>
        </a:xfrm>
        <a:custGeom>
          <a:avLst/>
          <a:gdLst/>
          <a:ahLst/>
          <a:cxnLst/>
          <a:rect l="0" t="0" r="0" b="0"/>
          <a:pathLst>
            <a:path>
              <a:moveTo>
                <a:pt x="0" y="27219"/>
              </a:moveTo>
              <a:lnTo>
                <a:pt x="2088513" y="27219"/>
              </a:lnTo>
            </a:path>
          </a:pathLst>
        </a:custGeom>
        <a:noFill/>
        <a:ln w="2857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800" kern="1200"/>
        </a:p>
      </dsp:txBody>
      <dsp:txXfrm>
        <a:off x="4129423" y="1555256"/>
        <a:ext cx="104425" cy="104425"/>
      </dsp:txXfrm>
    </dsp:sp>
    <dsp:sp modelId="{A30C39D3-E98C-470C-9F3A-8A78DC64151E}">
      <dsp:nvSpPr>
        <dsp:cNvPr id="0" name=""/>
        <dsp:cNvSpPr/>
      </dsp:nvSpPr>
      <dsp:spPr>
        <a:xfrm>
          <a:off x="4777973" y="4811"/>
          <a:ext cx="2981689" cy="149084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600" kern="1200" dirty="0" smtClean="0"/>
            <a:t>เตรียมความพร้อม วัสดุ เครื่องมือ อุปกรณ์</a:t>
          </a:r>
          <a:endParaRPr lang="th-TH" sz="3600" kern="1200" dirty="0"/>
        </a:p>
      </dsp:txBody>
      <dsp:txXfrm>
        <a:off x="4821638" y="48476"/>
        <a:ext cx="2894359" cy="1403514"/>
      </dsp:txXfrm>
    </dsp:sp>
    <dsp:sp modelId="{60E2E51B-0EB3-4BB2-9BA1-6C9D5A592C62}">
      <dsp:nvSpPr>
        <dsp:cNvPr id="0" name=""/>
        <dsp:cNvSpPr/>
      </dsp:nvSpPr>
      <dsp:spPr>
        <a:xfrm>
          <a:off x="3585298" y="2437486"/>
          <a:ext cx="1192675" cy="54438"/>
        </a:xfrm>
        <a:custGeom>
          <a:avLst/>
          <a:gdLst/>
          <a:ahLst/>
          <a:cxnLst/>
          <a:rect l="0" t="0" r="0" b="0"/>
          <a:pathLst>
            <a:path>
              <a:moveTo>
                <a:pt x="0" y="27219"/>
              </a:moveTo>
              <a:lnTo>
                <a:pt x="1192675" y="27219"/>
              </a:lnTo>
            </a:path>
          </a:pathLst>
        </a:custGeom>
        <a:noFill/>
        <a:ln w="2857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800" kern="1200"/>
        </a:p>
      </dsp:txBody>
      <dsp:txXfrm>
        <a:off x="4151819" y="2434888"/>
        <a:ext cx="59633" cy="59633"/>
      </dsp:txXfrm>
    </dsp:sp>
    <dsp:sp modelId="{EFB38D34-2B81-47FC-8BC7-51B66DC789D3}">
      <dsp:nvSpPr>
        <dsp:cNvPr id="0" name=""/>
        <dsp:cNvSpPr/>
      </dsp:nvSpPr>
      <dsp:spPr>
        <a:xfrm>
          <a:off x="4777973" y="1719283"/>
          <a:ext cx="2981689" cy="149084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600" kern="1200" dirty="0" smtClean="0"/>
            <a:t>กำหนดวิธีการฝึกและกระบวนการเรียนรู้</a:t>
          </a:r>
          <a:endParaRPr lang="th-TH" sz="3600" kern="1200" dirty="0"/>
        </a:p>
      </dsp:txBody>
      <dsp:txXfrm>
        <a:off x="4821638" y="1762948"/>
        <a:ext cx="2894359" cy="1403514"/>
      </dsp:txXfrm>
    </dsp:sp>
    <dsp:sp modelId="{5335BAC1-1ADE-49B1-AC05-A8A5C2834FAD}">
      <dsp:nvSpPr>
        <dsp:cNvPr id="0" name=""/>
        <dsp:cNvSpPr/>
      </dsp:nvSpPr>
      <dsp:spPr>
        <a:xfrm rot="3310531">
          <a:off x="3137379" y="3294721"/>
          <a:ext cx="2088513" cy="54438"/>
        </a:xfrm>
        <a:custGeom>
          <a:avLst/>
          <a:gdLst/>
          <a:ahLst/>
          <a:cxnLst/>
          <a:rect l="0" t="0" r="0" b="0"/>
          <a:pathLst>
            <a:path>
              <a:moveTo>
                <a:pt x="0" y="27219"/>
              </a:moveTo>
              <a:lnTo>
                <a:pt x="2088513" y="27219"/>
              </a:lnTo>
            </a:path>
          </a:pathLst>
        </a:custGeom>
        <a:noFill/>
        <a:ln w="2857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800" kern="1200"/>
        </a:p>
      </dsp:txBody>
      <dsp:txXfrm>
        <a:off x="4129423" y="3269728"/>
        <a:ext cx="104425" cy="104425"/>
      </dsp:txXfrm>
    </dsp:sp>
    <dsp:sp modelId="{D39FD487-78B0-46DE-9855-6C94B9DA8300}">
      <dsp:nvSpPr>
        <dsp:cNvPr id="0" name=""/>
        <dsp:cNvSpPr/>
      </dsp:nvSpPr>
      <dsp:spPr>
        <a:xfrm>
          <a:off x="4777973" y="3433754"/>
          <a:ext cx="2981689" cy="149084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600" kern="1200" dirty="0" smtClean="0"/>
            <a:t>กำหนดวิธีการประเมินผล</a:t>
          </a:r>
          <a:endParaRPr lang="th-TH" sz="3600" kern="1200" dirty="0"/>
        </a:p>
      </dsp:txBody>
      <dsp:txXfrm>
        <a:off x="4821638" y="3477419"/>
        <a:ext cx="2894359" cy="1403514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57D9723-BAE6-47B6-B63E-021849FDBC9B}">
      <dsp:nvSpPr>
        <dsp:cNvPr id="0" name=""/>
        <dsp:cNvSpPr/>
      </dsp:nvSpPr>
      <dsp:spPr>
        <a:xfrm>
          <a:off x="2757011" y="56574"/>
          <a:ext cx="2715577" cy="2715577"/>
        </a:xfrm>
        <a:prstGeom prst="ellipse">
          <a:avLst/>
        </a:prstGeom>
        <a:solidFill>
          <a:schemeClr val="accent2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200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72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S</a:t>
          </a:r>
          <a:endParaRPr lang="th-TH" sz="72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3119088" y="531800"/>
        <a:ext cx="1991423" cy="1222010"/>
      </dsp:txXfrm>
    </dsp:sp>
    <dsp:sp modelId="{E11F2F43-A8B8-406A-BC17-B51D800A8DBA}">
      <dsp:nvSpPr>
        <dsp:cNvPr id="0" name=""/>
        <dsp:cNvSpPr/>
      </dsp:nvSpPr>
      <dsp:spPr>
        <a:xfrm>
          <a:off x="3736882" y="1753810"/>
          <a:ext cx="2715577" cy="2715577"/>
        </a:xfrm>
        <a:prstGeom prst="ellipse">
          <a:avLst/>
        </a:prstGeom>
        <a:solidFill>
          <a:schemeClr val="accent2">
            <a:alpha val="50000"/>
            <a:hueOff val="2340759"/>
            <a:satOff val="-2919"/>
            <a:lumOff val="686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933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A</a:t>
          </a:r>
          <a:endParaRPr lang="th-TH" sz="66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567396" y="2455334"/>
        <a:ext cx="1629346" cy="1493567"/>
      </dsp:txXfrm>
    </dsp:sp>
    <dsp:sp modelId="{DC9C901C-4F08-4B77-82E4-71D5ED0489B2}">
      <dsp:nvSpPr>
        <dsp:cNvPr id="0" name=""/>
        <dsp:cNvSpPr/>
      </dsp:nvSpPr>
      <dsp:spPr>
        <a:xfrm>
          <a:off x="1777140" y="1753810"/>
          <a:ext cx="2715577" cy="2715577"/>
        </a:xfrm>
        <a:prstGeom prst="ellipse">
          <a:avLst/>
        </a:prstGeom>
        <a:solidFill>
          <a:schemeClr val="accent2">
            <a:alpha val="50000"/>
            <a:hueOff val="4681519"/>
            <a:satOff val="-5839"/>
            <a:lumOff val="1373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K</a:t>
          </a:r>
          <a:endParaRPr lang="th-TH" sz="60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032857" y="2455334"/>
        <a:ext cx="1629346" cy="1493567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46DDE4-FFAE-4E31-AB2C-47A943445336}">
      <dsp:nvSpPr>
        <dsp:cNvPr id="0" name=""/>
        <dsp:cNvSpPr/>
      </dsp:nvSpPr>
      <dsp:spPr>
        <a:xfrm>
          <a:off x="182619" y="2657173"/>
          <a:ext cx="2310200" cy="115510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kern="1200" dirty="0" smtClean="0"/>
            <a:t>การฝึกอบรมฯ</a:t>
          </a:r>
          <a:endParaRPr lang="th-TH" sz="3200" kern="1200" dirty="0"/>
        </a:p>
      </dsp:txBody>
      <dsp:txXfrm>
        <a:off x="216451" y="2691005"/>
        <a:ext cx="2242536" cy="1087436"/>
      </dsp:txXfrm>
    </dsp:sp>
    <dsp:sp modelId="{B0650D44-58DB-4BAF-865F-1929D9E17602}">
      <dsp:nvSpPr>
        <dsp:cNvPr id="0" name=""/>
        <dsp:cNvSpPr/>
      </dsp:nvSpPr>
      <dsp:spPr>
        <a:xfrm rot="17692822">
          <a:off x="1856660" y="2220541"/>
          <a:ext cx="2196399" cy="35815"/>
        </a:xfrm>
        <a:custGeom>
          <a:avLst/>
          <a:gdLst/>
          <a:ahLst/>
          <a:cxnLst/>
          <a:rect l="0" t="0" r="0" b="0"/>
          <a:pathLst>
            <a:path>
              <a:moveTo>
                <a:pt x="0" y="17907"/>
              </a:moveTo>
              <a:lnTo>
                <a:pt x="2196399" y="17907"/>
              </a:lnTo>
            </a:path>
          </a:pathLst>
        </a:custGeom>
        <a:noFill/>
        <a:ln w="285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600" kern="1200"/>
        </a:p>
      </dsp:txBody>
      <dsp:txXfrm>
        <a:off x="2899949" y="2183539"/>
        <a:ext cx="109819" cy="109819"/>
      </dsp:txXfrm>
    </dsp:sp>
    <dsp:sp modelId="{9999E1EA-14C6-44B3-9BE0-BE220C7F5F87}">
      <dsp:nvSpPr>
        <dsp:cNvPr id="0" name=""/>
        <dsp:cNvSpPr/>
      </dsp:nvSpPr>
      <dsp:spPr>
        <a:xfrm>
          <a:off x="3416899" y="664625"/>
          <a:ext cx="2310200" cy="1155100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kern="1200" dirty="0" smtClean="0"/>
            <a:t>การฝึกเตรียมฯ</a:t>
          </a:r>
          <a:endParaRPr lang="th-TH" sz="3200" kern="1200" dirty="0"/>
        </a:p>
      </dsp:txBody>
      <dsp:txXfrm>
        <a:off x="3450731" y="698457"/>
        <a:ext cx="2242536" cy="1087436"/>
      </dsp:txXfrm>
    </dsp:sp>
    <dsp:sp modelId="{9217A479-46BE-4463-8E2A-1F421D33932A}">
      <dsp:nvSpPr>
        <dsp:cNvPr id="0" name=""/>
        <dsp:cNvSpPr/>
      </dsp:nvSpPr>
      <dsp:spPr>
        <a:xfrm rot="19457599">
          <a:off x="5620136" y="892176"/>
          <a:ext cx="1138008" cy="35815"/>
        </a:xfrm>
        <a:custGeom>
          <a:avLst/>
          <a:gdLst/>
          <a:ahLst/>
          <a:cxnLst/>
          <a:rect l="0" t="0" r="0" b="0"/>
          <a:pathLst>
            <a:path>
              <a:moveTo>
                <a:pt x="0" y="17907"/>
              </a:moveTo>
              <a:lnTo>
                <a:pt x="1138008" y="17907"/>
              </a:lnTo>
            </a:path>
          </a:pathLst>
        </a:custGeom>
        <a:noFill/>
        <a:ln w="285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600" kern="1200"/>
        </a:p>
      </dsp:txBody>
      <dsp:txXfrm>
        <a:off x="6160689" y="881634"/>
        <a:ext cx="56900" cy="56900"/>
      </dsp:txXfrm>
    </dsp:sp>
    <dsp:sp modelId="{3350BC75-8956-4E69-81C0-05C2BDD2D651}">
      <dsp:nvSpPr>
        <dsp:cNvPr id="0" name=""/>
        <dsp:cNvSpPr/>
      </dsp:nvSpPr>
      <dsp:spPr>
        <a:xfrm>
          <a:off x="6651180" y="442"/>
          <a:ext cx="2310200" cy="1155100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kern="1200" dirty="0" smtClean="0"/>
            <a:t>แบบ ก</a:t>
          </a:r>
          <a:r>
            <a:rPr lang="en-US" sz="3200" kern="1200" dirty="0" smtClean="0"/>
            <a:t>.</a:t>
          </a:r>
          <a:endParaRPr lang="th-TH" sz="3200" kern="1200" dirty="0"/>
        </a:p>
      </dsp:txBody>
      <dsp:txXfrm>
        <a:off x="6685012" y="34274"/>
        <a:ext cx="2242536" cy="1087436"/>
      </dsp:txXfrm>
    </dsp:sp>
    <dsp:sp modelId="{AC0DC215-5D8F-4504-9526-FCC2DE0FB2EE}">
      <dsp:nvSpPr>
        <dsp:cNvPr id="0" name=""/>
        <dsp:cNvSpPr/>
      </dsp:nvSpPr>
      <dsp:spPr>
        <a:xfrm rot="2142401">
          <a:off x="5620136" y="1556359"/>
          <a:ext cx="1138008" cy="35815"/>
        </a:xfrm>
        <a:custGeom>
          <a:avLst/>
          <a:gdLst/>
          <a:ahLst/>
          <a:cxnLst/>
          <a:rect l="0" t="0" r="0" b="0"/>
          <a:pathLst>
            <a:path>
              <a:moveTo>
                <a:pt x="0" y="17907"/>
              </a:moveTo>
              <a:lnTo>
                <a:pt x="1138008" y="17907"/>
              </a:lnTo>
            </a:path>
          </a:pathLst>
        </a:custGeom>
        <a:noFill/>
        <a:ln w="285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600" kern="1200"/>
        </a:p>
      </dsp:txBody>
      <dsp:txXfrm>
        <a:off x="6160689" y="1545816"/>
        <a:ext cx="56900" cy="56900"/>
      </dsp:txXfrm>
    </dsp:sp>
    <dsp:sp modelId="{51F88359-19B8-464D-859D-E543ED8A1E4C}">
      <dsp:nvSpPr>
        <dsp:cNvPr id="0" name=""/>
        <dsp:cNvSpPr/>
      </dsp:nvSpPr>
      <dsp:spPr>
        <a:xfrm>
          <a:off x="6651180" y="1328808"/>
          <a:ext cx="2310200" cy="1155100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kern="1200" dirty="0" smtClean="0"/>
            <a:t>แบบ ข</a:t>
          </a:r>
          <a:r>
            <a:rPr lang="en-US" sz="3200" kern="1200" dirty="0" smtClean="0"/>
            <a:t>.</a:t>
          </a:r>
          <a:endParaRPr lang="th-TH" sz="3200" kern="1200" dirty="0"/>
        </a:p>
      </dsp:txBody>
      <dsp:txXfrm>
        <a:off x="6685012" y="1362640"/>
        <a:ext cx="2242536" cy="1087436"/>
      </dsp:txXfrm>
    </dsp:sp>
    <dsp:sp modelId="{DE7A0A8D-4080-46F7-8C1F-BAF498170560}">
      <dsp:nvSpPr>
        <dsp:cNvPr id="0" name=""/>
        <dsp:cNvSpPr/>
      </dsp:nvSpPr>
      <dsp:spPr>
        <a:xfrm rot="2142401">
          <a:off x="2385855" y="3548906"/>
          <a:ext cx="1138008" cy="35815"/>
        </a:xfrm>
        <a:custGeom>
          <a:avLst/>
          <a:gdLst/>
          <a:ahLst/>
          <a:cxnLst/>
          <a:rect l="0" t="0" r="0" b="0"/>
          <a:pathLst>
            <a:path>
              <a:moveTo>
                <a:pt x="0" y="17907"/>
              </a:moveTo>
              <a:lnTo>
                <a:pt x="1138008" y="17907"/>
              </a:lnTo>
            </a:path>
          </a:pathLst>
        </a:custGeom>
        <a:noFill/>
        <a:ln w="285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600" kern="1200"/>
        </a:p>
      </dsp:txBody>
      <dsp:txXfrm>
        <a:off x="2926409" y="3538364"/>
        <a:ext cx="56900" cy="56900"/>
      </dsp:txXfrm>
    </dsp:sp>
    <dsp:sp modelId="{FE7F3736-CBA6-447C-9EA9-CA783581CCAD}">
      <dsp:nvSpPr>
        <dsp:cNvPr id="0" name=""/>
        <dsp:cNvSpPr/>
      </dsp:nvSpPr>
      <dsp:spPr>
        <a:xfrm>
          <a:off x="3416899" y="3321355"/>
          <a:ext cx="2310200" cy="1155100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kern="1200" dirty="0" smtClean="0"/>
            <a:t>การฝึกยกฯ</a:t>
          </a:r>
          <a:endParaRPr lang="th-TH" sz="3200" kern="1200" dirty="0"/>
        </a:p>
      </dsp:txBody>
      <dsp:txXfrm>
        <a:off x="3450731" y="3355187"/>
        <a:ext cx="2242536" cy="1087436"/>
      </dsp:txXfrm>
    </dsp:sp>
    <dsp:sp modelId="{7797C6C3-1A0D-43F2-B9D4-40EDB69DF537}">
      <dsp:nvSpPr>
        <dsp:cNvPr id="0" name=""/>
        <dsp:cNvSpPr/>
      </dsp:nvSpPr>
      <dsp:spPr>
        <a:xfrm rot="19457599">
          <a:off x="5620136" y="3548906"/>
          <a:ext cx="1138008" cy="35815"/>
        </a:xfrm>
        <a:custGeom>
          <a:avLst/>
          <a:gdLst/>
          <a:ahLst/>
          <a:cxnLst/>
          <a:rect l="0" t="0" r="0" b="0"/>
          <a:pathLst>
            <a:path>
              <a:moveTo>
                <a:pt x="0" y="17907"/>
              </a:moveTo>
              <a:lnTo>
                <a:pt x="1138008" y="17907"/>
              </a:lnTo>
            </a:path>
          </a:pathLst>
        </a:custGeom>
        <a:noFill/>
        <a:ln w="285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600" kern="1200"/>
        </a:p>
      </dsp:txBody>
      <dsp:txXfrm>
        <a:off x="6160689" y="3538364"/>
        <a:ext cx="56900" cy="56900"/>
      </dsp:txXfrm>
    </dsp:sp>
    <dsp:sp modelId="{B35B2E21-7BB0-462A-921E-7EB3ACFF82C5}">
      <dsp:nvSpPr>
        <dsp:cNvPr id="0" name=""/>
        <dsp:cNvSpPr/>
      </dsp:nvSpPr>
      <dsp:spPr>
        <a:xfrm>
          <a:off x="6651180" y="2657173"/>
          <a:ext cx="2310200" cy="1155100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kern="1200" dirty="0" smtClean="0"/>
            <a:t>แบบ ก</a:t>
          </a:r>
          <a:r>
            <a:rPr lang="en-US" sz="3200" kern="1200" dirty="0" smtClean="0"/>
            <a:t>.</a:t>
          </a:r>
          <a:endParaRPr lang="th-TH" sz="3200" kern="1200" dirty="0"/>
        </a:p>
      </dsp:txBody>
      <dsp:txXfrm>
        <a:off x="6685012" y="2691005"/>
        <a:ext cx="2242536" cy="1087436"/>
      </dsp:txXfrm>
    </dsp:sp>
    <dsp:sp modelId="{96EA2916-89C8-4AE3-9C37-DE0617B0A433}">
      <dsp:nvSpPr>
        <dsp:cNvPr id="0" name=""/>
        <dsp:cNvSpPr/>
      </dsp:nvSpPr>
      <dsp:spPr>
        <a:xfrm rot="2142401">
          <a:off x="5620136" y="4213089"/>
          <a:ext cx="1138008" cy="35815"/>
        </a:xfrm>
        <a:custGeom>
          <a:avLst/>
          <a:gdLst/>
          <a:ahLst/>
          <a:cxnLst/>
          <a:rect l="0" t="0" r="0" b="0"/>
          <a:pathLst>
            <a:path>
              <a:moveTo>
                <a:pt x="0" y="17907"/>
              </a:moveTo>
              <a:lnTo>
                <a:pt x="1138008" y="17907"/>
              </a:lnTo>
            </a:path>
          </a:pathLst>
        </a:custGeom>
        <a:noFill/>
        <a:ln w="285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600" kern="1200"/>
        </a:p>
      </dsp:txBody>
      <dsp:txXfrm>
        <a:off x="6160689" y="4202546"/>
        <a:ext cx="56900" cy="56900"/>
      </dsp:txXfrm>
    </dsp:sp>
    <dsp:sp modelId="{5E1E4F6F-7D11-40B9-BC75-E41B464E3F45}">
      <dsp:nvSpPr>
        <dsp:cNvPr id="0" name=""/>
        <dsp:cNvSpPr/>
      </dsp:nvSpPr>
      <dsp:spPr>
        <a:xfrm>
          <a:off x="6651180" y="3985538"/>
          <a:ext cx="2310200" cy="1155100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kern="1200" dirty="0" smtClean="0"/>
            <a:t>แบบ ข</a:t>
          </a:r>
          <a:r>
            <a:rPr lang="en-US" sz="3200" kern="1200" dirty="0" smtClean="0"/>
            <a:t>.</a:t>
          </a:r>
          <a:endParaRPr lang="th-TH" sz="3200" kern="1200" dirty="0"/>
        </a:p>
      </dsp:txBody>
      <dsp:txXfrm>
        <a:off x="6685012" y="4019370"/>
        <a:ext cx="2242536" cy="1087436"/>
      </dsp:txXfrm>
    </dsp:sp>
    <dsp:sp modelId="{9E7E235A-B70C-4617-8515-4A4DC7C4B6C8}">
      <dsp:nvSpPr>
        <dsp:cNvPr id="0" name=""/>
        <dsp:cNvSpPr/>
      </dsp:nvSpPr>
      <dsp:spPr>
        <a:xfrm rot="3907178">
          <a:off x="1856660" y="4213089"/>
          <a:ext cx="2196399" cy="35815"/>
        </a:xfrm>
        <a:custGeom>
          <a:avLst/>
          <a:gdLst/>
          <a:ahLst/>
          <a:cxnLst/>
          <a:rect l="0" t="0" r="0" b="0"/>
          <a:pathLst>
            <a:path>
              <a:moveTo>
                <a:pt x="0" y="17907"/>
              </a:moveTo>
              <a:lnTo>
                <a:pt x="2196399" y="17907"/>
              </a:lnTo>
            </a:path>
          </a:pathLst>
        </a:custGeom>
        <a:noFill/>
        <a:ln w="285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600" kern="1200"/>
        </a:p>
      </dsp:txBody>
      <dsp:txXfrm>
        <a:off x="2899949" y="4176087"/>
        <a:ext cx="109819" cy="109819"/>
      </dsp:txXfrm>
    </dsp:sp>
    <dsp:sp modelId="{4F0BBE41-1E43-4B1A-8749-A468834B3C29}">
      <dsp:nvSpPr>
        <dsp:cNvPr id="0" name=""/>
        <dsp:cNvSpPr/>
      </dsp:nvSpPr>
      <dsp:spPr>
        <a:xfrm>
          <a:off x="3416899" y="4649720"/>
          <a:ext cx="2310200" cy="1155100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kern="1200" dirty="0" smtClean="0"/>
            <a:t>การฝึกเสริมฯ</a:t>
          </a:r>
          <a:endParaRPr lang="th-TH" sz="3200" kern="1200" dirty="0"/>
        </a:p>
      </dsp:txBody>
      <dsp:txXfrm>
        <a:off x="3450731" y="4683552"/>
        <a:ext cx="2242536" cy="1087436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C9BF02-21B4-41D3-AD29-957B48892C92}">
      <dsp:nvSpPr>
        <dsp:cNvPr id="0" name=""/>
        <dsp:cNvSpPr/>
      </dsp:nvSpPr>
      <dsp:spPr>
        <a:xfrm>
          <a:off x="7233" y="184649"/>
          <a:ext cx="2161877" cy="144056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kern="1200" dirty="0" smtClean="0"/>
            <a:t>วิเคราะห์สมรรถนะในงาน</a:t>
          </a:r>
          <a:r>
            <a:rPr lang="en-US" sz="2400" kern="1200" dirty="0" smtClean="0"/>
            <a:t>/</a:t>
          </a:r>
          <a:r>
            <a:rPr lang="th-TH" sz="3200" kern="1200" dirty="0" smtClean="0"/>
            <a:t>อาชีพ</a:t>
          </a:r>
          <a:endParaRPr lang="th-TH" sz="3200" kern="1200" dirty="0"/>
        </a:p>
      </dsp:txBody>
      <dsp:txXfrm>
        <a:off x="49426" y="226842"/>
        <a:ext cx="2077491" cy="1356176"/>
      </dsp:txXfrm>
    </dsp:sp>
    <dsp:sp modelId="{DA7C0775-95E9-4577-A38C-459B5E1A4B58}">
      <dsp:nvSpPr>
        <dsp:cNvPr id="0" name=""/>
        <dsp:cNvSpPr/>
      </dsp:nvSpPr>
      <dsp:spPr>
        <a:xfrm>
          <a:off x="2359355" y="636858"/>
          <a:ext cx="458317" cy="536145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1800" kern="1200"/>
        </a:p>
      </dsp:txBody>
      <dsp:txXfrm>
        <a:off x="2359355" y="744087"/>
        <a:ext cx="320822" cy="321687"/>
      </dsp:txXfrm>
    </dsp:sp>
    <dsp:sp modelId="{1F0D9003-D06B-4613-933F-EBC13E64ED32}">
      <dsp:nvSpPr>
        <dsp:cNvPr id="0" name=""/>
        <dsp:cNvSpPr/>
      </dsp:nvSpPr>
      <dsp:spPr>
        <a:xfrm>
          <a:off x="3033861" y="24273"/>
          <a:ext cx="2161877" cy="1761316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kern="1200" dirty="0" smtClean="0"/>
            <a:t>ออกแบบและพัฒนาหลักสูตรการฝึก</a:t>
          </a:r>
          <a:endParaRPr lang="th-TH" sz="3200" kern="1200" dirty="0"/>
        </a:p>
      </dsp:txBody>
      <dsp:txXfrm>
        <a:off x="3085448" y="75860"/>
        <a:ext cx="2058703" cy="1658142"/>
      </dsp:txXfrm>
    </dsp:sp>
    <dsp:sp modelId="{0F99D592-4A5A-4027-AE7F-F0828A2D0B5E}">
      <dsp:nvSpPr>
        <dsp:cNvPr id="0" name=""/>
        <dsp:cNvSpPr/>
      </dsp:nvSpPr>
      <dsp:spPr>
        <a:xfrm>
          <a:off x="5385983" y="636858"/>
          <a:ext cx="458317" cy="536145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1800" kern="1200"/>
        </a:p>
      </dsp:txBody>
      <dsp:txXfrm>
        <a:off x="5385983" y="744087"/>
        <a:ext cx="320822" cy="321687"/>
      </dsp:txXfrm>
    </dsp:sp>
    <dsp:sp modelId="{3B9ABDFA-BE8B-4C6D-94DD-0989569ED482}">
      <dsp:nvSpPr>
        <dsp:cNvPr id="0" name=""/>
        <dsp:cNvSpPr/>
      </dsp:nvSpPr>
      <dsp:spPr>
        <a:xfrm>
          <a:off x="6060489" y="90913"/>
          <a:ext cx="2161877" cy="1628036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kern="1200" dirty="0" smtClean="0"/>
            <a:t>จัดทำเอกสาร คู่มือการฝึกและแบบทดสอบ</a:t>
          </a:r>
          <a:endParaRPr lang="th-TH" sz="3200" kern="1200" dirty="0"/>
        </a:p>
      </dsp:txBody>
      <dsp:txXfrm>
        <a:off x="6108173" y="138597"/>
        <a:ext cx="2066509" cy="1532668"/>
      </dsp:txXfrm>
    </dsp:sp>
    <dsp:sp modelId="{5FBED65A-EC78-452B-A4F5-3F21FAF054D6}">
      <dsp:nvSpPr>
        <dsp:cNvPr id="0" name=""/>
        <dsp:cNvSpPr/>
      </dsp:nvSpPr>
      <dsp:spPr>
        <a:xfrm rot="5531185">
          <a:off x="6839218" y="1914373"/>
          <a:ext cx="506870" cy="536145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1800" kern="1200"/>
        </a:p>
      </dsp:txBody>
      <dsp:txXfrm rot="-5400000">
        <a:off x="6934710" y="1929066"/>
        <a:ext cx="321687" cy="354809"/>
      </dsp:txXfrm>
    </dsp:sp>
    <dsp:sp modelId="{8B1A42A0-A23D-469B-96A0-FA4B7F5C5DC2}">
      <dsp:nvSpPr>
        <dsp:cNvPr id="0" name=""/>
        <dsp:cNvSpPr/>
      </dsp:nvSpPr>
      <dsp:spPr>
        <a:xfrm>
          <a:off x="5957584" y="2674613"/>
          <a:ext cx="2161877" cy="1851349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 smtClean="0"/>
            <a:t>จัดทำสื่อการฝึกและเตรียมวัสดุ อุปกรณ์ เครื่องมือ สถานฝึก</a:t>
          </a:r>
          <a:endParaRPr lang="th-TH" sz="2800" b="1" kern="1200" dirty="0"/>
        </a:p>
      </dsp:txBody>
      <dsp:txXfrm>
        <a:off x="6011808" y="2728837"/>
        <a:ext cx="2053429" cy="1742901"/>
      </dsp:txXfrm>
    </dsp:sp>
    <dsp:sp modelId="{AB66BCA9-0468-40EA-8634-EFF9F0DD5321}">
      <dsp:nvSpPr>
        <dsp:cNvPr id="0" name=""/>
        <dsp:cNvSpPr/>
      </dsp:nvSpPr>
      <dsp:spPr>
        <a:xfrm rot="10828540">
          <a:off x="5386193" y="3320173"/>
          <a:ext cx="403792" cy="53614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1800" kern="1200"/>
        </a:p>
      </dsp:txBody>
      <dsp:txXfrm rot="10800000">
        <a:off x="5507329" y="3427905"/>
        <a:ext cx="282654" cy="321687"/>
      </dsp:txXfrm>
    </dsp:sp>
    <dsp:sp modelId="{7F6E6C4E-A4A5-4F37-B68C-BAEB5AA7D8CD}">
      <dsp:nvSpPr>
        <dsp:cNvPr id="0" name=""/>
        <dsp:cNvSpPr/>
      </dsp:nvSpPr>
      <dsp:spPr>
        <a:xfrm>
          <a:off x="3033861" y="2669271"/>
          <a:ext cx="2161877" cy="1813486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kern="1200" dirty="0" smtClean="0"/>
            <a:t>นำไปฝึกอบรม</a:t>
          </a:r>
          <a:r>
            <a:rPr lang="th-TH" sz="2400" kern="1200" dirty="0" smtClean="0"/>
            <a:t>(</a:t>
          </a:r>
          <a:r>
            <a:rPr lang="en-US" sz="2400" kern="1200" dirty="0" smtClean="0"/>
            <a:t>Off the Job/On the Job</a:t>
          </a:r>
          <a:r>
            <a:rPr lang="th-TH" sz="2800" kern="1200" dirty="0" smtClean="0"/>
            <a:t> หรือ สอนงาน</a:t>
          </a:r>
          <a:r>
            <a:rPr lang="th-TH" sz="2400" kern="1200" dirty="0" smtClean="0"/>
            <a:t>(</a:t>
          </a:r>
          <a:r>
            <a:rPr lang="en-US" sz="2400" kern="1200" dirty="0" smtClean="0"/>
            <a:t>Job Instruction</a:t>
          </a:r>
          <a:r>
            <a:rPr lang="th-TH" sz="2400" kern="1200" dirty="0" smtClean="0"/>
            <a:t>)</a:t>
          </a:r>
          <a:endParaRPr lang="th-TH" sz="2400" kern="1200" dirty="0"/>
        </a:p>
      </dsp:txBody>
      <dsp:txXfrm>
        <a:off x="3086976" y="2722386"/>
        <a:ext cx="2055647" cy="1707256"/>
      </dsp:txXfrm>
    </dsp:sp>
    <dsp:sp modelId="{A62AD971-F4F1-43FD-978B-860CCABEDB03}">
      <dsp:nvSpPr>
        <dsp:cNvPr id="0" name=""/>
        <dsp:cNvSpPr/>
      </dsp:nvSpPr>
      <dsp:spPr>
        <a:xfrm rot="10800000">
          <a:off x="2385298" y="3307942"/>
          <a:ext cx="458317" cy="536145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2000" kern="1200"/>
        </a:p>
      </dsp:txBody>
      <dsp:txXfrm rot="10800000">
        <a:off x="2522793" y="3415171"/>
        <a:ext cx="320822" cy="321687"/>
      </dsp:txXfrm>
    </dsp:sp>
    <dsp:sp modelId="{EF350D92-5996-4826-8474-03016F2B9DAA}">
      <dsp:nvSpPr>
        <dsp:cNvPr id="0" name=""/>
        <dsp:cNvSpPr/>
      </dsp:nvSpPr>
      <dsp:spPr>
        <a:xfrm>
          <a:off x="7233" y="2927451"/>
          <a:ext cx="2161877" cy="1297126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kern="1200" dirty="0" smtClean="0"/>
            <a:t>ประเมินการฝึกอบรม</a:t>
          </a:r>
          <a:endParaRPr lang="th-TH" sz="3200" kern="1200" dirty="0"/>
        </a:p>
      </dsp:txBody>
      <dsp:txXfrm>
        <a:off x="45225" y="2965443"/>
        <a:ext cx="2085893" cy="122114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yramid3">
  <dgm:title val=""/>
  <dgm:desc val=""/>
  <dgm:catLst>
    <dgm:cat type="pyramid" pri="2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T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T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rev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t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equation2">
  <dgm:title val=""/>
  <dgm:desc val=""/>
  <dgm:catLst>
    <dgm:cat type="relationship" pri="18000"/>
    <dgm:cat type="process" pri="2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linDir" val="fromL"/>
          <dgm:param type="fallback" val="2D"/>
        </dgm:alg>
      </dgm:if>
      <dgm:else name="Name3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ch" ptType="node" func="cnt" op="gte" val="3">
        <dgm:constrLst>
          <dgm:constr type="h" for="des" forName="node" refType="w" fact="0.5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ch" forName="lastNode" op="equ" val="65"/>
          <dgm:constr type="primFontSz" for="des" forName="node" op="equ" val="65"/>
          <dgm:constr type="primFontSz" for="des" forName="sibTrans" val="55"/>
          <dgm:constr type="primFontSz" for="des" forName="sibTrans" refType="primFontSz" refFor="des" refForName="node" op="lte" fact="0.8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if>
      <dgm:else name="Name6">
        <dgm:constrLst>
          <dgm:constr type="h" for="des" forName="node" refType="w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des" forName="node" val="65"/>
          <dgm:constr type="primFontSz" for="ch" forName="lastNode" refType="primFontSz" refFor="des" refForName="node" op="equ"/>
          <dgm:constr type="primFontSz" for="des" forName="sibTrans" val="55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else>
    </dgm:choose>
    <dgm:ruleLst/>
    <dgm:choose name="Name7">
      <dgm:if name="Name8" axis="ch" ptType="node" func="cnt" op="gte" val="1">
        <dgm:layoutNode name="vNodes">
          <dgm:alg type="lin">
            <dgm:param type="linDir" val="fromT"/>
            <dgm:param type="fallback" val="2D"/>
          </dgm:alg>
          <dgm:shape xmlns:r="http://schemas.openxmlformats.org/officeDocument/2006/relationships" r:blip="">
            <dgm:adjLst/>
          </dgm:shape>
          <dgm:presOf/>
          <dgm:constrLst/>
          <dgm:ruleLst/>
          <dgm:forEach name="Name9" axis="ch" ptType="node">
            <dgm:choose name="Name10">
              <dgm:if name="Name11" axis="self" func="revPos" op="neq" val="1">
                <dgm:layoutNode name="node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  <dgm:choose name="Name12">
                  <dgm:if name="Name13" axis="self" ptType="node" func="revPos" op="gt" val="2">
                    <dgm:forEach name="sibTransForEach" axis="followSib" ptType="sibTrans" cnt="1">
                      <dgm:layoutNode name="spacerT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  <dgm:layoutNode name="sibTrans">
                        <dgm:alg type="tx"/>
                        <dgm:shape xmlns:r="http://schemas.openxmlformats.org/officeDocument/2006/relationships" type="mathPlus" r:blip="">
                          <dgm:adjLst/>
                        </dgm:shape>
                        <dgm:presOf axis="self"/>
                        <dgm:constrLst>
                          <dgm:constr type="h" refType="w"/>
                          <dgm:constr type="lMarg"/>
                          <dgm:constr type="rMarg"/>
                          <dgm:constr type="tMarg"/>
                          <dgm:constr type="bMarg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spacerB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</dgm:forEach>
                  </dgm:if>
                  <dgm:else name="Name14"/>
                </dgm:choose>
              </dgm:if>
              <dgm:else name="Name15"/>
            </dgm:choose>
          </dgm:forEach>
        </dgm:layoutNode>
        <dgm:choose name="Name16">
          <dgm:if name="Name17" axis="ch" ptType="node" func="cnt" op="gt" val="1">
            <dgm:layoutNode name="sibTransLast">
              <dgm:alg type="conn">
                <dgm:param type="begPts" val="auto"/>
                <dgm:param type="endPts" val="auto"/>
                <dgm:param type="srcNode" val="vNodes"/>
                <dgm:param type="dstNode" val="lastNode"/>
              </dgm:alg>
              <dgm:shape xmlns:r="http://schemas.openxmlformats.org/officeDocument/2006/relationships" type="conn" r:blip="">
                <dgm:adjLst/>
              </dgm:shape>
              <dgm:presOf axis="ch" ptType="sibTrans" st="-1" cnt="1"/>
              <dgm:constrLst>
                <dgm:constr type="h" refType="w" fact="0.62"/>
                <dgm:constr type="connDist"/>
                <dgm:constr type="begPad" refType="connDist" fact="0.25"/>
                <dgm:constr type="endPad" refType="connDist" fact="0.22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ch desOrSelf" ptType="sibTrans sibTrans" st="-1 1" cnt="1 0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if>
          <dgm:else name="Name18"/>
        </dgm:choose>
        <dgm:layoutNode name="lastNode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ch desOrSelf" ptType="node node" st="-1 1" cnt="1 0"/>
          <dgm:constrLst>
            <dgm:constr type="h" refType="w"/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</dgm:if>
      <dgm:else name="Name19"/>
    </dgm:choos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6332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quarter" idx="1"/>
          </p:nvPr>
        </p:nvSpPr>
        <p:spPr>
          <a:xfrm>
            <a:off x="3850444" y="1"/>
            <a:ext cx="2945659" cy="496332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1E9AC859-8267-40A1-ABC4-1285487D5B0C}" type="datetimeFigureOut">
              <a:rPr lang="th-TH"/>
              <a:pPr>
                <a:defRPr/>
              </a:pPr>
              <a:t>28/11/59</a:t>
            </a:fld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1" y="9428584"/>
            <a:ext cx="2945659" cy="496332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3"/>
          </p:nvPr>
        </p:nvSpPr>
        <p:spPr>
          <a:xfrm>
            <a:off x="3850444" y="9428584"/>
            <a:ext cx="2945659" cy="496332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0A073D1-5BFC-4454-9FFE-FA9D18EDAC37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142584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6332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50444" y="1"/>
            <a:ext cx="2945659" cy="496332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FA78008B-AE93-42C7-BD81-973B2DA4B440}" type="datetimeFigureOut">
              <a:rPr lang="th-TH"/>
              <a:pPr>
                <a:defRPr/>
              </a:pPr>
              <a:t>28/11/59</a:t>
            </a:fld>
            <a:endParaRPr lang="th-TH"/>
          </a:p>
        </p:txBody>
      </p:sp>
      <p:sp>
        <p:nvSpPr>
          <p:cNvPr id="4" name="ตัวแทน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2" tIns="45716" rIns="91432" bIns="45716" rtlCol="0" anchor="ctr"/>
          <a:lstStyle/>
          <a:p>
            <a:pPr lvl="0"/>
            <a:endParaRPr lang="th-TH" noProof="0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1432" tIns="45716" rIns="91432" bIns="45716" rtlCol="0"/>
          <a:lstStyle/>
          <a:p>
            <a:pPr lvl="0"/>
            <a:r>
              <a:rPr lang="th-TH" noProof="0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noProof="0" smtClean="0"/>
              <a:t>ระดับที่สอง</a:t>
            </a:r>
          </a:p>
          <a:p>
            <a:pPr lvl="2"/>
            <a:r>
              <a:rPr lang="th-TH" noProof="0" smtClean="0"/>
              <a:t>ระดับที่สาม</a:t>
            </a:r>
          </a:p>
          <a:p>
            <a:pPr lvl="3"/>
            <a:r>
              <a:rPr lang="th-TH" noProof="0" smtClean="0"/>
              <a:t>ระดับที่สี่</a:t>
            </a:r>
          </a:p>
          <a:p>
            <a:pPr lvl="4"/>
            <a:r>
              <a:rPr lang="th-TH" noProof="0" smtClean="0"/>
              <a:t>ระดับที่ห้า</a:t>
            </a:r>
            <a:endParaRPr lang="th-TH" noProof="0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1" y="9428584"/>
            <a:ext cx="2945659" cy="496332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50444" y="9428584"/>
            <a:ext cx="2945659" cy="496332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0DA2BD1-99DF-4D82-B1F3-BB3472D7A8F2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093046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6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7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9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0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1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2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3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4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5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6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7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8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9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0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1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2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3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4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9.xml"/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0.xml"/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2.xml"/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5.xml"/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6.xml"/><Relationship Id="rId1" Type="http://schemas.openxmlformats.org/officeDocument/2006/relationships/notesMaster" Target="../notesMasters/notesMaster1.xml"/></Relationships>
</file>

<file path=ppt/notesSlides/_rels/notesSlide7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8.xml"/><Relationship Id="rId1" Type="http://schemas.openxmlformats.org/officeDocument/2006/relationships/notesMaster" Target="../notesMasters/notesMaster1.xml"/></Relationships>
</file>

<file path=ppt/notesSlides/_rels/notesSlide7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9.xml"/><Relationship Id="rId1" Type="http://schemas.openxmlformats.org/officeDocument/2006/relationships/notesMaster" Target="../notesMasters/notesMaster1.xml"/></Relationships>
</file>

<file path=ppt/notesSlides/_rels/notesSlide7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0.xml"/><Relationship Id="rId1" Type="http://schemas.openxmlformats.org/officeDocument/2006/relationships/notesMaster" Target="../notesMasters/notesMaster1.xml"/></Relationships>
</file>

<file path=ppt/notesSlides/_rels/notesSlide8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4.xml"/><Relationship Id="rId1" Type="http://schemas.openxmlformats.org/officeDocument/2006/relationships/notesMaster" Target="../notesMasters/notesMaster1.xml"/></Relationships>
</file>

<file path=ppt/notesSlides/_rels/notesSlide8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5.xml"/><Relationship Id="rId1" Type="http://schemas.openxmlformats.org/officeDocument/2006/relationships/notesMaster" Target="../notesMasters/notesMaster1.xml"/></Relationships>
</file>

<file path=ppt/notesSlides/_rels/notesSlide8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7.xml"/><Relationship Id="rId1" Type="http://schemas.openxmlformats.org/officeDocument/2006/relationships/notesMaster" Target="../notesMasters/notesMaster1.xml"/></Relationships>
</file>

<file path=ppt/notesSlides/_rels/notesSlide8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8.xml"/><Relationship Id="rId1" Type="http://schemas.openxmlformats.org/officeDocument/2006/relationships/notesMaster" Target="../notesMasters/notesMaster1.xml"/></Relationships>
</file>

<file path=ppt/notesSlides/_rels/notesSlide8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9.xml"/><Relationship Id="rId1" Type="http://schemas.openxmlformats.org/officeDocument/2006/relationships/notesMaster" Target="../notesMasters/notesMaster1.xml"/></Relationships>
</file>

<file path=ppt/notesSlides/_rels/notesSlide8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0.xml"/><Relationship Id="rId1" Type="http://schemas.openxmlformats.org/officeDocument/2006/relationships/notesMaster" Target="../notesMasters/notesMaster1.xml"/></Relationships>
</file>

<file path=ppt/notesSlides/_rels/notesSlide8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1.xml"/><Relationship Id="rId1" Type="http://schemas.openxmlformats.org/officeDocument/2006/relationships/notesMaster" Target="../notesMasters/notesMaster1.xml"/></Relationships>
</file>

<file path=ppt/notesSlides/_rels/notesSlide8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dirty="0" smtClean="0"/>
              <a:t>หลังจากที่เรา</a:t>
            </a:r>
            <a:r>
              <a:rPr lang="th-TH" baseline="0" dirty="0" smtClean="0"/>
              <a:t> ได้ วิเคราะห์อาชีพ หรือตำแหน่งงานแล้ว  ก็ได้รายละเอียดของอาชีพ หรือ ตำแหน่งงาน  นำมาจัดทำเป็นเอกสาร</a:t>
            </a:r>
          </a:p>
          <a:p>
            <a:r>
              <a:rPr lang="th-TH" baseline="0" dirty="0" smtClean="0"/>
              <a:t>เรียกว่า มาตรฐานสมรรถนะ (</a:t>
            </a:r>
            <a:r>
              <a:rPr lang="en-US" baseline="0" dirty="0" smtClean="0"/>
              <a:t>Competency Standard</a:t>
            </a:r>
            <a:r>
              <a:rPr lang="th-TH" baseline="0" dirty="0" smtClean="0"/>
              <a:t>) ของตำแหน่งงาน หรือ อาชีพดังกล่าว</a:t>
            </a:r>
          </a:p>
          <a:p>
            <a:endParaRPr lang="th-TH" baseline="0" dirty="0" smtClean="0"/>
          </a:p>
          <a:p>
            <a:r>
              <a:rPr lang="th-TH" baseline="0" dirty="0" smtClean="0"/>
              <a:t>ซึ่งเราจะนำมาออกแบบเครื่องมือการประเมิน และหลักสูตรการฝึกอบรม  และสื่อ เอกสาร  อุปกรรณ์ เครื่องมือการฝึกต่อไป</a:t>
            </a:r>
          </a:p>
          <a:p>
            <a:endParaRPr lang="th-TH" baseline="0" dirty="0" smtClean="0"/>
          </a:p>
          <a:p>
            <a:r>
              <a:rPr lang="th-TH" baseline="0" dirty="0" smtClean="0"/>
              <a:t>ดังนั้นการอออกแบบ คือ การวางแผนล่วงหน้า เพื่อ ประเมิน และ ฝึกอบรม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DA2BD1-99DF-4D82-B1F3-BB3472D7A8F2}" type="slidenum">
              <a:rPr lang="th-TH" smtClean="0"/>
              <a:pPr>
                <a:defRPr/>
              </a:pPr>
              <a:t>10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534356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ตัวแทนรูปบนภาพนิ่ง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23" name="ตัวแทนบันทึกย่อ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th-TH" altLang="th-TH" smtClean="0"/>
          </a:p>
        </p:txBody>
      </p:sp>
      <p:sp>
        <p:nvSpPr>
          <p:cNvPr id="149508" name="ตัวแทนหมายเลขภาพนิ่ง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E6F3AB7-BDC1-49A8-A82C-66AC8AF13E63}" type="slidenum">
              <a:rPr lang="th-TH" altLang="th-TH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th-TH" altLang="th-TH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ตัวแทนรูปบนภาพนิ่ง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4147" name="ตัวแทนบันทึกย่อ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th-TH" altLang="th-TH" smtClean="0"/>
          </a:p>
        </p:txBody>
      </p:sp>
      <p:sp>
        <p:nvSpPr>
          <p:cNvPr id="150532" name="ตัวแทนหมายเลขภาพนิ่ง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503D98F-B292-4254-9600-223A5B8AF85A}" type="slidenum">
              <a:rPr lang="th-TH" altLang="th-TH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th-TH" altLang="th-TH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ตัวแทนรูปบนภาพนิ่ง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5171" name="ตัวแทนบันทึกย่อ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th-TH" altLang="th-TH" dirty="0" smtClean="0"/>
              <a:t>จะฝึกอบรมแบบ</a:t>
            </a:r>
            <a:r>
              <a:rPr lang="th-TH" altLang="th-TH" baseline="0" dirty="0" smtClean="0"/>
              <a:t> </a:t>
            </a:r>
            <a:r>
              <a:rPr lang="en-US" altLang="th-TH" baseline="0" dirty="0" smtClean="0"/>
              <a:t>CBT  </a:t>
            </a:r>
            <a:r>
              <a:rPr lang="th-TH" altLang="th-TH" baseline="0" dirty="0" smtClean="0"/>
              <a:t>เน้นผลลัพธ์จากการเรียนรู้และฝึกอบรมเป็นหลัก  จึงต้องมีการทำกิจกรรมกลุ่ม และนำเสนอเพื่อแลกเปลี่ยนข้อคิดเห็นแต่ละกลุ่ม</a:t>
            </a:r>
            <a:endParaRPr lang="th-TH" altLang="th-TH" dirty="0" smtClean="0"/>
          </a:p>
        </p:txBody>
      </p:sp>
      <p:sp>
        <p:nvSpPr>
          <p:cNvPr id="151556" name="ตัวแทนหมายเลขภาพนิ่ง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30205F9-4092-4882-A16E-2A26EBCC87BC}" type="slidenum">
              <a:rPr lang="th-TH" altLang="th-TH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th-TH" altLang="th-TH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Develop to the CS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10E8C-B75A-44A7-B520-812BCE762526}" type="slidenum">
              <a:rPr lang="th-TH" smtClean="0"/>
              <a:t>14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816417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In </a:t>
            </a:r>
            <a:r>
              <a:rPr lang="en-US" dirty="0" err="1" smtClean="0"/>
              <a:t>thailand</a:t>
            </a:r>
            <a:r>
              <a:rPr lang="en-US" baseline="0" dirty="0" smtClean="0"/>
              <a:t> the worker / trainee entry to train 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10E8C-B75A-44A7-B520-812BCE762526}" type="slidenum">
              <a:rPr lang="th-TH" smtClean="0"/>
              <a:t>17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368002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CBT</a:t>
            </a:r>
            <a:r>
              <a:rPr lang="en-US" baseline="0" dirty="0" smtClean="0"/>
              <a:t> : Competency-based Training    </a:t>
            </a:r>
            <a:r>
              <a:rPr lang="th-TH" baseline="0" dirty="0" smtClean="0"/>
              <a:t>รูปแบบการฝึกอิงสมรรถนะ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DA2BD1-99DF-4D82-B1F3-BB3472D7A8F2}" type="slidenum">
              <a:rPr lang="th-TH" smtClean="0"/>
              <a:pPr>
                <a:defRPr/>
              </a:pPr>
              <a:t>21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2551383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Discussion:</a:t>
            </a:r>
            <a:r>
              <a:rPr lang="en-US" baseline="0" dirty="0" smtClean="0"/>
              <a:t> </a:t>
            </a:r>
            <a:r>
              <a:rPr lang="th-TH" dirty="0" smtClean="0"/>
              <a:t>ประเทศของท่าน</a:t>
            </a:r>
            <a:r>
              <a:rPr lang="th-TH" baseline="0" dirty="0" smtClean="0"/>
              <a:t> ฝึกแรงงาน ด้วยรูปแบบใด  </a:t>
            </a:r>
            <a:r>
              <a:rPr lang="en-US" baseline="0" dirty="0" smtClean="0"/>
              <a:t>1. </a:t>
            </a:r>
            <a:r>
              <a:rPr lang="th-TH" baseline="0" dirty="0" smtClean="0"/>
              <a:t>ยึดกรอบระยะเวลา  หรือ </a:t>
            </a:r>
            <a:r>
              <a:rPr lang="en-US" baseline="0" dirty="0" smtClean="0"/>
              <a:t>2.</a:t>
            </a:r>
            <a:r>
              <a:rPr lang="th-TH" baseline="0" dirty="0" smtClean="0"/>
              <a:t>ยึดสมรรถนะ (</a:t>
            </a:r>
            <a:r>
              <a:rPr lang="en-US" baseline="0" dirty="0" smtClean="0"/>
              <a:t>Competency</a:t>
            </a:r>
            <a:r>
              <a:rPr lang="th-TH" baseline="0" dirty="0" smtClean="0"/>
              <a:t>) ของผู้เรียน มากกว่ายึดระยะเวลาที่ใช้ฝึก</a:t>
            </a:r>
          </a:p>
          <a:p>
            <a:endParaRPr lang="th-TH" baseline="0" dirty="0" smtClean="0"/>
          </a:p>
          <a:p>
            <a:endParaRPr lang="en-US" dirty="0" smtClean="0"/>
          </a:p>
          <a:p>
            <a:r>
              <a:rPr lang="en-US" dirty="0" smtClean="0"/>
              <a:t>Competency </a:t>
            </a:r>
            <a:r>
              <a:rPr lang="th-TH" dirty="0" smtClean="0"/>
              <a:t>คือ</a:t>
            </a:r>
            <a:r>
              <a:rPr lang="th-TH" baseline="0" dirty="0" smtClean="0"/>
              <a:t> สมรรถนะ(ความรู้  ทักษะ ทัศนคติ ที่ใช้ทำงานและได้ผลงานหรือ ปรากฏผลงาน(</a:t>
            </a:r>
            <a:r>
              <a:rPr lang="en-US" baseline="0" dirty="0" smtClean="0"/>
              <a:t>Outcomes</a:t>
            </a:r>
            <a:r>
              <a:rPr lang="th-TH" baseline="0" dirty="0" smtClean="0"/>
              <a:t>) เป็นไปตามเงื่อนไข หรือ เกณฑ์มาตรฐานที่กำหนด ในงานต่างๆ )</a:t>
            </a:r>
            <a:endParaRPr lang="en-US" dirty="0" smtClean="0"/>
          </a:p>
          <a:p>
            <a:r>
              <a:rPr lang="en-US" dirty="0" smtClean="0"/>
              <a:t>Competency-based</a:t>
            </a:r>
            <a:r>
              <a:rPr lang="en-US" baseline="0" dirty="0" smtClean="0"/>
              <a:t>   </a:t>
            </a:r>
            <a:r>
              <a:rPr lang="th-TH" baseline="0" dirty="0" smtClean="0"/>
              <a:t>อิงฐานสมรรถนะ  สิ่งที่กำหนดไว้อย่างมีมาตรฐาน ในแต่ละอาชีพ หรือ หน่วยสมรรถนะ ที่ต้องทำให้ได้ (ข้อกำหนดเชิงมาตรฐานในงานหรืออาชีพ)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DA2BD1-99DF-4D82-B1F3-BB3472D7A8F2}" type="slidenum">
              <a:rPr lang="th-TH" smtClean="0"/>
              <a:pPr>
                <a:defRPr/>
              </a:pPr>
              <a:t>24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12825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Competency-based Training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DA2BD1-99DF-4D82-B1F3-BB3472D7A8F2}" type="slidenum">
              <a:rPr lang="th-TH" smtClean="0"/>
              <a:pPr>
                <a:defRPr/>
              </a:pPr>
              <a:t>26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9803981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dirty="0" smtClean="0"/>
              <a:t>ดูตัวอย่างหลักสูตร </a:t>
            </a:r>
            <a:r>
              <a:rPr lang="en-US" dirty="0" smtClean="0"/>
              <a:t>CBC </a:t>
            </a:r>
            <a:r>
              <a:rPr lang="th-TH" dirty="0" smtClean="0"/>
              <a:t>และดูฟอร์มของหลักสูตรการฝึก</a:t>
            </a:r>
            <a:r>
              <a:rPr lang="th-TH" baseline="0" dirty="0" smtClean="0"/>
              <a:t> </a:t>
            </a:r>
            <a:r>
              <a:rPr lang="en-US" baseline="0" dirty="0" smtClean="0"/>
              <a:t>CBC </a:t>
            </a:r>
            <a:r>
              <a:rPr lang="th-TH" baseline="0" dirty="0" smtClean="0"/>
              <a:t>ที่แจกให้</a:t>
            </a:r>
          </a:p>
          <a:p>
            <a:r>
              <a:rPr lang="th-TH" baseline="0" dirty="0" smtClean="0"/>
              <a:t>และให้ดูตัวอย่างหลักสูตร </a:t>
            </a:r>
            <a:r>
              <a:rPr lang="en-US" baseline="0" dirty="0" smtClean="0"/>
              <a:t>OJT Curriculum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DA2BD1-99DF-4D82-B1F3-BB3472D7A8F2}" type="slidenum">
              <a:rPr lang="th-TH" smtClean="0"/>
              <a:pPr>
                <a:defRPr/>
              </a:pPr>
              <a:t>27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244889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dirty="0" smtClean="0"/>
              <a:t>โครงสร้าง ของหลักสูตร ประกอบด้วย อะไรบ้าง ยกตัวอย่างหลักสูตร ของประเทศลาว</a:t>
            </a:r>
          </a:p>
          <a:p>
            <a:endParaRPr lang="th-TH" dirty="0" smtClean="0"/>
          </a:p>
          <a:p>
            <a:r>
              <a:rPr lang="th-TH" dirty="0" smtClean="0"/>
              <a:t>แสดงตัวอย่างโครงร่างหลักสูตร</a:t>
            </a:r>
          </a:p>
          <a:p>
            <a:endParaRPr lang="th-TH" dirty="0" smtClean="0"/>
          </a:p>
          <a:p>
            <a:r>
              <a:rPr lang="th-TH" dirty="0" smtClean="0"/>
              <a:t>ตัวอย่างโมดูลการฝึกของ</a:t>
            </a:r>
            <a:r>
              <a:rPr lang="en-US" dirty="0" smtClean="0"/>
              <a:t>DSD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DA2BD1-99DF-4D82-B1F3-BB3472D7A8F2}" type="slidenum">
              <a:rPr lang="th-TH" smtClean="0"/>
              <a:pPr>
                <a:defRPr/>
              </a:pPr>
              <a:t>28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0957013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dirty="0" smtClean="0"/>
              <a:t>ดูตัวอย่างหลักสูตร </a:t>
            </a:r>
            <a:r>
              <a:rPr lang="en-US" dirty="0" smtClean="0"/>
              <a:t>CBC </a:t>
            </a:r>
            <a:r>
              <a:rPr lang="th-TH" dirty="0" smtClean="0"/>
              <a:t>และดูฟอร์มของหลักสูตรการฝึก</a:t>
            </a:r>
            <a:r>
              <a:rPr lang="th-TH" baseline="0" dirty="0" smtClean="0"/>
              <a:t> </a:t>
            </a:r>
            <a:r>
              <a:rPr lang="en-US" baseline="0" dirty="0" smtClean="0"/>
              <a:t>CBC </a:t>
            </a:r>
            <a:r>
              <a:rPr lang="th-TH" baseline="0" dirty="0" smtClean="0"/>
              <a:t>ที่แจกให้</a:t>
            </a:r>
          </a:p>
          <a:p>
            <a:r>
              <a:rPr lang="th-TH" baseline="0" dirty="0" smtClean="0"/>
              <a:t>และให้ดูตัวอย่างหลักสูตร </a:t>
            </a:r>
            <a:r>
              <a:rPr lang="en-US" baseline="0" smtClean="0"/>
              <a:t>OJT Curriculum</a:t>
            </a:r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DA2BD1-99DF-4D82-B1F3-BB3472D7A8F2}" type="slidenum">
              <a:rPr lang="th-TH" smtClean="0"/>
              <a:pPr>
                <a:defRPr/>
              </a:pPr>
              <a:t>29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244889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dirty="0" smtClean="0"/>
              <a:t>ดูรายละเอียดของหลักสูตรการฝึกหน้างาน</a:t>
            </a:r>
            <a:r>
              <a:rPr lang="th-TH" baseline="0" dirty="0" smtClean="0"/>
              <a:t> </a:t>
            </a:r>
            <a:r>
              <a:rPr lang="en-US" baseline="0" dirty="0" smtClean="0"/>
              <a:t>OJT curriculum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DA2BD1-99DF-4D82-B1F3-BB3472D7A8F2}" type="slidenum">
              <a:rPr lang="th-TH" smtClean="0"/>
              <a:pPr>
                <a:defRPr/>
              </a:pPr>
              <a:t>30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3864341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dirty="0" smtClean="0"/>
              <a:t>เรามีหลักในการจัดลำดับเนื้อหาการฝึกอย่างไร</a:t>
            </a:r>
            <a:r>
              <a:rPr lang="en-US" dirty="0" smtClean="0"/>
              <a:t>?</a:t>
            </a:r>
          </a:p>
          <a:p>
            <a:endParaRPr lang="en-US" dirty="0" smtClean="0"/>
          </a:p>
          <a:p>
            <a:r>
              <a:rPr lang="th-TH" dirty="0" smtClean="0"/>
              <a:t>ให้อภิปรายกัน</a:t>
            </a:r>
            <a:r>
              <a:rPr lang="th-TH" baseline="0" dirty="0" smtClean="0"/>
              <a:t> ว่า  ประเทศลาว กำหนดลำดับเนื้อหาการฝึกกันอย่างไร</a:t>
            </a:r>
            <a:r>
              <a:rPr lang="en-US" baseline="0" dirty="0" smtClean="0"/>
              <a:t>?  </a:t>
            </a:r>
            <a:r>
              <a:rPr lang="th-TH" baseline="0" dirty="0" smtClean="0"/>
              <a:t>เนื้อหาใดขึ้นก่อน  หลัง</a:t>
            </a:r>
          </a:p>
          <a:p>
            <a:r>
              <a:rPr lang="th-TH" dirty="0" smtClean="0"/>
              <a:t>มีหลักการอย่างไร</a:t>
            </a:r>
            <a:r>
              <a:rPr lang="en-US" dirty="0" smtClean="0"/>
              <a:t>?</a:t>
            </a:r>
          </a:p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DA2BD1-99DF-4D82-B1F3-BB3472D7A8F2}" type="slidenum">
              <a:rPr lang="th-TH" smtClean="0"/>
              <a:pPr>
                <a:defRPr/>
              </a:pPr>
              <a:t>31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131893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84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th-TH" altLang="th-TH" dirty="0" smtClean="0"/>
              <a:t>ให้ดูตัวอย่างของ </a:t>
            </a:r>
            <a:r>
              <a:rPr lang="en-US" altLang="th-TH" dirty="0" smtClean="0"/>
              <a:t>ASEAN</a:t>
            </a:r>
            <a:endParaRPr lang="th-TH" altLang="th-TH" dirty="0" smtClean="0"/>
          </a:p>
          <a:p>
            <a:r>
              <a:rPr lang="th-TH" altLang="th-TH" dirty="0" smtClean="0"/>
              <a:t>รูปแบบการฝึกทั่วๆ ไป ที่ใช้</a:t>
            </a:r>
          </a:p>
          <a:p>
            <a:r>
              <a:rPr lang="th-TH" altLang="th-TH" dirty="0" smtClean="0"/>
              <a:t>การจัดกลุ่มเนื้อหา หรือ โมดูลฝึก</a:t>
            </a:r>
          </a:p>
          <a:p>
            <a:r>
              <a:rPr lang="en-US" altLang="th-TH" baseline="0" dirty="0" smtClean="0"/>
              <a:t>Core Competency</a:t>
            </a:r>
          </a:p>
          <a:p>
            <a:r>
              <a:rPr lang="en-US" altLang="th-TH" baseline="0" dirty="0" smtClean="0"/>
              <a:t>Generics Competency</a:t>
            </a:r>
          </a:p>
          <a:p>
            <a:r>
              <a:rPr lang="en-US" altLang="th-TH" baseline="0" dirty="0" smtClean="0"/>
              <a:t>Functional/Technical Competency</a:t>
            </a:r>
          </a:p>
          <a:p>
            <a:r>
              <a:rPr lang="th-TH" altLang="th-TH" baseline="0" dirty="0" smtClean="0"/>
              <a:t>ใช้กับการฝึกเตรียมเข้าทำงาน</a:t>
            </a:r>
            <a:endParaRPr lang="en-US" altLang="th-TH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918745F-BD2F-47C7-92AF-4A77D92BA83B}" type="slidenum">
              <a:rPr lang="th-TH" smtClean="0"/>
              <a:pPr>
                <a:defRPr/>
              </a:pPr>
              <a:t>32</a:t>
            </a:fld>
            <a:endParaRPr lang="th-TH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dirty="0" smtClean="0"/>
              <a:t>รายละเอียด อธิบายอีกทีบทที่</a:t>
            </a:r>
            <a:r>
              <a:rPr lang="en-US" dirty="0" smtClean="0"/>
              <a:t>6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DA2BD1-99DF-4D82-B1F3-BB3472D7A8F2}" type="slidenum">
              <a:rPr lang="th-TH" smtClean="0"/>
              <a:pPr>
                <a:defRPr/>
              </a:pPr>
              <a:t>33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2793433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CBC</a:t>
            </a:r>
            <a:r>
              <a:rPr lang="en-US" baseline="0" dirty="0" smtClean="0"/>
              <a:t>  </a:t>
            </a:r>
            <a:r>
              <a:rPr lang="th-TH" baseline="0" dirty="0" smtClean="0"/>
              <a:t>หลักสูตรการฝึกที่พัฒนามาจากมาตรฐานสมรรถนะ  เป็นโมดูลการฝึก  </a:t>
            </a:r>
            <a:r>
              <a:rPr lang="en-US" baseline="0" dirty="0" smtClean="0"/>
              <a:t>1 </a:t>
            </a:r>
            <a:r>
              <a:rPr lang="th-TH" baseline="0" dirty="0" smtClean="0"/>
              <a:t>โมดูล คือ </a:t>
            </a:r>
            <a:r>
              <a:rPr lang="en-US" baseline="0" dirty="0" smtClean="0"/>
              <a:t>1 </a:t>
            </a:r>
            <a:r>
              <a:rPr lang="th-TH" baseline="0" dirty="0" smtClean="0"/>
              <a:t>หน่วยสมรรถนะ หรือ </a:t>
            </a:r>
            <a:r>
              <a:rPr lang="en-US" baseline="0" dirty="0" smtClean="0"/>
              <a:t>Duty</a:t>
            </a:r>
          </a:p>
          <a:p>
            <a:endParaRPr lang="en-US" baseline="0" dirty="0" smtClean="0"/>
          </a:p>
          <a:p>
            <a:r>
              <a:rPr lang="th-TH" baseline="0" dirty="0" smtClean="0"/>
              <a:t>ให้ดู </a:t>
            </a:r>
            <a:r>
              <a:rPr lang="en-US" baseline="0" dirty="0" smtClean="0"/>
              <a:t>DACUM Chart </a:t>
            </a:r>
            <a:r>
              <a:rPr lang="th-TH" baseline="0" dirty="0" smtClean="0"/>
              <a:t>และ ตาราง </a:t>
            </a:r>
            <a:r>
              <a:rPr lang="en-US" baseline="0" dirty="0" smtClean="0"/>
              <a:t>Task Analysis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DA2BD1-99DF-4D82-B1F3-BB3472D7A8F2}" type="slidenum">
              <a:rPr lang="th-TH" smtClean="0"/>
              <a:pPr>
                <a:defRPr/>
              </a:pPr>
              <a:t>37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7062325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643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dirty="0" smtClean="0"/>
              <a:t>SOA: Statement of Attainment   </a:t>
            </a:r>
            <a:r>
              <a:rPr lang="th-TH" dirty="0" smtClean="0"/>
              <a:t>คือ</a:t>
            </a:r>
            <a:r>
              <a:rPr lang="th-TH" baseline="0" dirty="0" smtClean="0"/>
              <a:t> ใบรับรองเฉพาะโมดูล หรือ หน่วยสมรรถนะที่ผ่าน หรือ จบฝึก   สะสมหน่วยสมรรถนะได้</a:t>
            </a:r>
            <a:endParaRPr lang="th-TH" altLang="th-TH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58A99B2-6877-418C-A8E8-279A650A31CE}" type="slidenum">
              <a:rPr lang="th-TH" smtClean="0"/>
              <a:pPr>
                <a:defRPr/>
              </a:pPr>
              <a:t>38</a:t>
            </a:fld>
            <a:endParaRPr lang="th-TH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74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altLang="th-TH" dirty="0" smtClean="0"/>
              <a:t>Certificate  </a:t>
            </a:r>
            <a:r>
              <a:rPr lang="th-TH" altLang="th-TH" dirty="0" smtClean="0"/>
              <a:t>วุฒิบัตรรับรองการสำเร็จการฝึกในหลักสูตร ต่างๆ  ตามที่กรอบคุณวุฒิกำหนดไว้  ฝึกครบ</a:t>
            </a:r>
            <a:r>
              <a:rPr lang="th-TH" altLang="th-TH" baseline="0" dirty="0" smtClean="0"/>
              <a:t>  หรือ ผ่านประเมินครบทุกหน่วยสมรรถนะ </a:t>
            </a:r>
            <a:r>
              <a:rPr lang="en-US" altLang="th-TH" baseline="0" dirty="0" smtClean="0"/>
              <a:t>/</a:t>
            </a:r>
            <a:r>
              <a:rPr lang="th-TH" altLang="th-TH" baseline="0" dirty="0" smtClean="0"/>
              <a:t> ทุกโมดูล</a:t>
            </a:r>
            <a:endParaRPr lang="th-TH" altLang="th-TH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4C8E1B8-63E0-4AEB-9CE3-A2282AA84E96}" type="slidenum">
              <a:rPr lang="th-TH" smtClean="0"/>
              <a:pPr>
                <a:defRPr/>
              </a:pPr>
              <a:t>39</a:t>
            </a:fld>
            <a:endParaRPr lang="th-TH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dirty="0" smtClean="0"/>
              <a:t>เราจะกำหนดเนื้อหาในหลักสูตรการฝึกอย่างไร</a:t>
            </a:r>
            <a:r>
              <a:rPr lang="en-US" dirty="0" smtClean="0"/>
              <a:t>? </a:t>
            </a:r>
            <a:r>
              <a:rPr lang="th-TH" dirty="0" smtClean="0"/>
              <a:t>มีวิธีการกำหนดรายละเอียดอะไรบ้าง</a:t>
            </a:r>
            <a:r>
              <a:rPr lang="th-TH" baseline="0" dirty="0" smtClean="0"/>
              <a:t>  ทำอย่างไร</a:t>
            </a:r>
            <a:r>
              <a:rPr lang="en-US" baseline="0" dirty="0" smtClean="0"/>
              <a:t>?</a:t>
            </a:r>
            <a:endParaRPr lang="en-US" dirty="0" smtClean="0"/>
          </a:p>
          <a:p>
            <a:r>
              <a:rPr lang="th-TH" dirty="0" smtClean="0"/>
              <a:t>ให้อภิปราย</a:t>
            </a:r>
            <a:r>
              <a:rPr lang="th-TH" baseline="0" dirty="0" smtClean="0"/>
              <a:t> ในแต่ละกลุ่ม เหมือนหรือต่างกัน</a:t>
            </a:r>
          </a:p>
          <a:p>
            <a:r>
              <a:rPr lang="th-TH" dirty="0" smtClean="0"/>
              <a:t>เช่น  กำหนดจากมาตรฐานสมรรถนะ</a:t>
            </a:r>
            <a:r>
              <a:rPr lang="th-TH" baseline="0" dirty="0" smtClean="0"/>
              <a:t>   หรือ </a:t>
            </a:r>
            <a:r>
              <a:rPr lang="th-TH" dirty="0" smtClean="0"/>
              <a:t>กำหนดจาก </a:t>
            </a:r>
            <a:r>
              <a:rPr lang="en-US" dirty="0" smtClean="0"/>
              <a:t>DACUM Chart </a:t>
            </a:r>
            <a:r>
              <a:rPr lang="th-TH" dirty="0" smtClean="0"/>
              <a:t>หรือ </a:t>
            </a:r>
            <a:r>
              <a:rPr lang="en-US" dirty="0" smtClean="0"/>
              <a:t>Functional</a:t>
            </a:r>
            <a:r>
              <a:rPr lang="en-US" baseline="0" dirty="0" smtClean="0"/>
              <a:t> Map</a:t>
            </a:r>
            <a:r>
              <a:rPr lang="th-TH" baseline="0" dirty="0" smtClean="0"/>
              <a:t>   หรือ </a:t>
            </a:r>
            <a:r>
              <a:rPr lang="en-US" baseline="0" dirty="0" smtClean="0"/>
              <a:t>WI </a:t>
            </a:r>
            <a:r>
              <a:rPr lang="th-TH" baseline="0" dirty="0" smtClean="0"/>
              <a:t>ของบริษัท</a:t>
            </a:r>
            <a:r>
              <a:rPr lang="th-TH" dirty="0" smtClean="0"/>
              <a:t/>
            </a:r>
            <a:br>
              <a:rPr lang="th-TH" dirty="0" smtClean="0"/>
            </a:br>
            <a:endParaRPr lang="th-TH" dirty="0" smtClean="0"/>
          </a:p>
          <a:p>
            <a:r>
              <a:rPr lang="th-TH" dirty="0" smtClean="0"/>
              <a:t>สมรรถนะย่อย</a:t>
            </a:r>
            <a:r>
              <a:rPr lang="th-TH" baseline="0" dirty="0" smtClean="0"/>
              <a:t>  หรือ </a:t>
            </a:r>
            <a:r>
              <a:rPr lang="en-US" baseline="0" dirty="0" smtClean="0"/>
              <a:t>Task  </a:t>
            </a:r>
            <a:r>
              <a:rPr lang="th-TH" baseline="0" dirty="0" smtClean="0"/>
              <a:t>หรือ งานย่อย   ประกอบด้วย </a:t>
            </a:r>
            <a:r>
              <a:rPr lang="en-US" baseline="0" dirty="0" smtClean="0"/>
              <a:t>K  S </a:t>
            </a:r>
            <a:r>
              <a:rPr lang="th-TH" baseline="0" dirty="0" smtClean="0"/>
              <a:t>ที่จะฝึกกัน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DA2BD1-99DF-4D82-B1F3-BB3472D7A8F2}" type="slidenum">
              <a:rPr lang="th-TH" smtClean="0"/>
              <a:pPr>
                <a:defRPr/>
              </a:pPr>
              <a:t>40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2518278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dirty="0" smtClean="0"/>
              <a:t>เราจะกำหนดเนื้อหาการฝึก ในหลักสูตรอย่างไร</a:t>
            </a:r>
            <a:r>
              <a:rPr lang="en-US" dirty="0" smtClean="0"/>
              <a:t>?</a:t>
            </a:r>
          </a:p>
          <a:p>
            <a:r>
              <a:rPr lang="th-TH" dirty="0" smtClean="0"/>
              <a:t>ตารางที่นำเสนอ</a:t>
            </a:r>
            <a:r>
              <a:rPr lang="th-TH" baseline="0" dirty="0" smtClean="0"/>
              <a:t> กำหนดมาจาก </a:t>
            </a:r>
            <a:r>
              <a:rPr lang="en-US" baseline="0" dirty="0" smtClean="0"/>
              <a:t>Competency Standard </a:t>
            </a:r>
          </a:p>
          <a:p>
            <a:endParaRPr lang="en-US" baseline="0" dirty="0" smtClean="0"/>
          </a:p>
          <a:p>
            <a:r>
              <a:rPr lang="th-TH" baseline="0" dirty="0" smtClean="0"/>
              <a:t>รายละเอียด ต่างๆ เหล่านี้  นำไปทำอะไรได้บ้างครับ</a:t>
            </a:r>
          </a:p>
          <a:p>
            <a:endParaRPr lang="th-TH" dirty="0" smtClean="0"/>
          </a:p>
          <a:p>
            <a:r>
              <a:rPr lang="th-TH" dirty="0" smtClean="0"/>
              <a:t>หัวข้อด้านทักษะ</a:t>
            </a:r>
            <a:r>
              <a:rPr lang="th-TH" baseline="0" dirty="0" smtClean="0"/>
              <a:t> นำไปพัฒนาเป็นใบงาน สำหรับฝึก มีขั้นตอนการปฏิบัติงาน  กำหนดวัสดุฝึก  เครื่องมือ  อุปกรณ์ในการฝึก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DA2BD1-99DF-4D82-B1F3-BB3472D7A8F2}" type="slidenum">
              <a:rPr lang="th-TH" smtClean="0"/>
              <a:pPr>
                <a:defRPr/>
              </a:pPr>
              <a:t>43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9936340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dirty="0" smtClean="0"/>
              <a:t>หัวข้อความรู้</a:t>
            </a:r>
            <a:r>
              <a:rPr lang="th-TH" baseline="0" dirty="0" smtClean="0"/>
              <a:t>  นำไปพัฒนา เอกสารความรู้ ของผู้เรียน หรือ </a:t>
            </a:r>
            <a:r>
              <a:rPr lang="en-US" baseline="0" dirty="0" smtClean="0"/>
              <a:t>Slide </a:t>
            </a:r>
            <a:r>
              <a:rPr lang="th-TH" baseline="0" dirty="0" smtClean="0"/>
              <a:t>ของครูผู้สอน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DA2BD1-99DF-4D82-B1F3-BB3472D7A8F2}" type="slidenum">
              <a:rPr lang="th-TH" smtClean="0"/>
              <a:pPr>
                <a:defRPr/>
              </a:pPr>
              <a:t>44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8762693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dirty="0" smtClean="0"/>
              <a:t>แล้วเราจะฝึกด้วยวิธีการแบบไหนกัน</a:t>
            </a:r>
          </a:p>
          <a:p>
            <a:r>
              <a:rPr lang="th-TH" dirty="0" smtClean="0"/>
              <a:t>ฝึกนอกเวลางาน</a:t>
            </a:r>
            <a:r>
              <a:rPr lang="th-TH" baseline="0" dirty="0" smtClean="0"/>
              <a:t>   (</a:t>
            </a:r>
            <a:r>
              <a:rPr lang="en-US" baseline="0" dirty="0" smtClean="0"/>
              <a:t>Off the job</a:t>
            </a:r>
            <a:r>
              <a:rPr lang="th-TH" baseline="0" dirty="0" smtClean="0"/>
              <a:t>)</a:t>
            </a:r>
          </a:p>
          <a:p>
            <a:r>
              <a:rPr lang="th-TH" baseline="0" dirty="0" smtClean="0"/>
              <a:t>ฝึกในเวลาทำงาน (</a:t>
            </a:r>
            <a:r>
              <a:rPr lang="en-US" baseline="0" dirty="0" smtClean="0"/>
              <a:t>On the job</a:t>
            </a:r>
            <a:r>
              <a:rPr lang="th-TH" baseline="0" dirty="0" smtClean="0"/>
              <a:t>)</a:t>
            </a:r>
            <a:endParaRPr lang="th-TH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DA2BD1-99DF-4D82-B1F3-BB3472D7A8F2}" type="slidenum">
              <a:rPr lang="th-TH" smtClean="0"/>
              <a:pPr>
                <a:defRPr/>
              </a:pPr>
              <a:t>45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8595255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Detail to see page 15</a:t>
            </a:r>
          </a:p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6ECA00F-3FD7-4EEE-A003-1EC82CEB743A}" type="slidenum">
              <a:rPr lang="en-US" smtClean="0"/>
              <a:pPr>
                <a:defRPr/>
              </a:pPr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935836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95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th-TH" altLang="th-TH" dirty="0" smtClean="0"/>
              <a:t>เป็นวิธีการจัดการฝึกใน สปก</a:t>
            </a:r>
            <a:r>
              <a:rPr lang="en-US" altLang="th-TH" dirty="0" smtClean="0"/>
              <a:t>. </a:t>
            </a:r>
            <a:r>
              <a:rPr lang="th-TH" altLang="th-TH" dirty="0" smtClean="0"/>
              <a:t>ที่เป็นทางการ</a:t>
            </a:r>
            <a:r>
              <a:rPr lang="th-TH" altLang="th-TH" baseline="0" dirty="0" smtClean="0"/>
              <a:t> มีหลักสูตรเป็นลายลักษณ์อักษร มีงานย่อย ชัดเจน ดำเนินการโดยสปก   คนของ สปก  ใน สปก  และเพื่อ สปก</a:t>
            </a:r>
            <a:r>
              <a:rPr lang="en-US" altLang="th-TH" baseline="0" dirty="0" smtClean="0"/>
              <a:t>.</a:t>
            </a:r>
            <a:endParaRPr lang="th-TH" altLang="th-TH" dirty="0" smtClean="0"/>
          </a:p>
          <a:p>
            <a:endParaRPr lang="th-TH" altLang="th-TH" dirty="0" smtClean="0"/>
          </a:p>
          <a:p>
            <a:r>
              <a:rPr lang="th-TH" altLang="th-TH" dirty="0" smtClean="0"/>
              <a:t>เราจะกำหนดระยะเวลาการฝึกของหลักสูตร ได้อย่างไร</a:t>
            </a:r>
            <a:r>
              <a:rPr lang="en-US" altLang="th-TH" dirty="0" smtClean="0"/>
              <a:t>?</a:t>
            </a:r>
            <a:endParaRPr lang="th-TH" altLang="th-TH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A6939A8-6BB7-49F2-81A9-09E6164EE965}" type="slidenum">
              <a:rPr lang="th-TH" smtClean="0"/>
              <a:pPr>
                <a:defRPr/>
              </a:pPr>
              <a:t>48</a:t>
            </a:fld>
            <a:endParaRPr lang="th-TH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dirty="0" smtClean="0"/>
              <a:t>การกำหนดระยะเวลาการฝึก</a:t>
            </a:r>
            <a:r>
              <a:rPr lang="th-TH" baseline="0" dirty="0" smtClean="0"/>
              <a:t> ของท่าน    ดำเนินการอย่างไร</a:t>
            </a:r>
            <a:r>
              <a:rPr lang="en-US" baseline="0" dirty="0" smtClean="0"/>
              <a:t>?  </a:t>
            </a:r>
            <a:r>
              <a:rPr lang="th-TH" baseline="0" dirty="0" smtClean="0"/>
              <a:t>มีการกำหนดอย่างไร</a:t>
            </a:r>
            <a:r>
              <a:rPr lang="en-US" baseline="0" dirty="0" smtClean="0"/>
              <a:t>?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DA2BD1-99DF-4D82-B1F3-BB3472D7A8F2}" type="slidenum">
              <a:rPr lang="th-TH" smtClean="0"/>
              <a:pPr>
                <a:defRPr/>
              </a:pPr>
              <a:t>54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3565378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dirty="0" smtClean="0"/>
              <a:t>การกำหนดระยะเวลา</a:t>
            </a:r>
            <a:r>
              <a:rPr lang="th-TH" baseline="0" dirty="0" smtClean="0"/>
              <a:t>     ถามผู้มีประสบการณ์ในงานนนั้น   เช่น หัวหน้างาน    ครูที่มีประสบการณ์สอนในงานนั้น</a:t>
            </a:r>
          </a:p>
          <a:p>
            <a:r>
              <a:rPr lang="th-TH" baseline="0" dirty="0" smtClean="0"/>
              <a:t>ฝึกไปก่อน  แล้วปรับปรุงให้ดีขึ้น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DA2BD1-99DF-4D82-B1F3-BB3472D7A8F2}" type="slidenum">
              <a:rPr lang="th-TH" smtClean="0"/>
              <a:pPr>
                <a:defRPr/>
              </a:pPr>
              <a:t>55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2185133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dirty="0" smtClean="0"/>
              <a:t>โครงสร้าง ของหลักสูตร ประกอบด้วย อะไรบ้าง ยกตัวอย่างหลักสูตร ของประเทศลาว</a:t>
            </a:r>
          </a:p>
          <a:p>
            <a:endParaRPr lang="th-TH" dirty="0" smtClean="0"/>
          </a:p>
          <a:p>
            <a:r>
              <a:rPr lang="th-TH" dirty="0" smtClean="0"/>
              <a:t>แสดงตัวอย่างโครงร่างหลักสูตร</a:t>
            </a:r>
          </a:p>
          <a:p>
            <a:endParaRPr lang="th-TH" dirty="0" smtClean="0"/>
          </a:p>
          <a:p>
            <a:r>
              <a:rPr lang="th-TH" dirty="0" smtClean="0"/>
              <a:t>ตัวอย่างโมดูลการฝึกของ</a:t>
            </a:r>
            <a:r>
              <a:rPr lang="en-US" dirty="0" smtClean="0"/>
              <a:t>DSD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DA2BD1-99DF-4D82-B1F3-BB3472D7A8F2}" type="slidenum">
              <a:rPr lang="th-TH" smtClean="0"/>
              <a:pPr>
                <a:defRPr/>
              </a:pPr>
              <a:t>58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0957013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dirty="0" smtClean="0"/>
              <a:t>ให้แสดงตัวอย่างโครงร่างหลักสูตร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DA2BD1-99DF-4D82-B1F3-BB3472D7A8F2}" type="slidenum">
              <a:rPr lang="th-TH" smtClean="0"/>
              <a:pPr>
                <a:defRPr/>
              </a:pPr>
              <a:t>59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2113275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053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th-TH" altLang="th-TH" smtClean="0"/>
              <a:t>ลักษณะการจัดหลักสูตรการฝึกอบรม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430F29E-89F7-4BE4-9CB0-B3975EC90449}" type="slidenum">
              <a:rPr lang="th-TH" smtClean="0"/>
              <a:pPr>
                <a:defRPr/>
              </a:pPr>
              <a:t>62</a:t>
            </a:fld>
            <a:endParaRPr lang="th-TH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dirty="0" smtClean="0"/>
              <a:t>แจก </a:t>
            </a:r>
            <a:r>
              <a:rPr lang="en-US" dirty="0" smtClean="0"/>
              <a:t>template </a:t>
            </a:r>
            <a:r>
              <a:rPr lang="th-TH" dirty="0" smtClean="0"/>
              <a:t>ไฟล์หลักสูตรให้แต่ละกลุ่มออกแบบหลักสูตรในงาน อาชีพที่ต้องการ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DA2BD1-99DF-4D82-B1F3-BB3472D7A8F2}" type="slidenum">
              <a:rPr lang="th-TH" smtClean="0"/>
              <a:pPr>
                <a:defRPr/>
              </a:pPr>
              <a:t>63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7942498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155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th-TH" altLang="th-TH" dirty="0" smtClean="0"/>
              <a:t>ในการฝึกอบรม ท่านมีความเข้าใจคำว่า วัตถุประสงค์ที่กำหนดในหลักสูตร  ว่า อย่างไร</a:t>
            </a:r>
            <a:r>
              <a:rPr lang="en-US" altLang="th-TH" dirty="0" smtClean="0"/>
              <a:t>?</a:t>
            </a:r>
            <a:endParaRPr lang="th-TH" altLang="th-TH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B55A3B1-E1B4-43FD-8F07-B37FD248611D}" type="slidenum">
              <a:rPr lang="th-TH" smtClean="0"/>
              <a:pPr>
                <a:defRPr/>
              </a:pPr>
              <a:t>64</a:t>
            </a:fld>
            <a:endParaRPr lang="th-TH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257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th-TH" altLang="th-TH" dirty="0" smtClean="0"/>
              <a:t>ในการฝึกอบรม ท่านมีความเข้าใจคำว่า วัตถุประสงค์ที่กำหนดในหลักสูตร  ว่า อย่างไร</a:t>
            </a:r>
            <a:r>
              <a:rPr lang="en-US" altLang="th-TH" dirty="0" smtClean="0"/>
              <a:t>?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th-TH" sz="1800" b="1" dirty="0" smtClean="0"/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th-TH" sz="1800" b="1" dirty="0" smtClean="0"/>
              <a:t>วัตถุประสงค์การเรียนรู้</a:t>
            </a:r>
            <a:r>
              <a:rPr lang="th-TH" sz="1800" b="1" baseline="0" dirty="0" smtClean="0"/>
              <a:t> </a:t>
            </a:r>
            <a:r>
              <a:rPr lang="th-TH" sz="1800" b="1" dirty="0" smtClean="0"/>
              <a:t>คือ ข้อกำหนดที่ระบุ</a:t>
            </a:r>
            <a:r>
              <a:rPr lang="th-TH" sz="1800" b="1" i="1" dirty="0" smtClean="0"/>
              <a:t>สิ่งที่คาดหวัง</a:t>
            </a:r>
            <a:r>
              <a:rPr lang="th-TH" sz="1800" b="1" dirty="0" smtClean="0"/>
              <a:t>ให้ผู้เรียนหรือผู้เข้ารับการฝึก ต้องสามารถทำได้ </a:t>
            </a:r>
            <a:r>
              <a:rPr lang="th-TH" sz="1800" b="1" i="1" dirty="0" smtClean="0"/>
              <a:t>หลังจากที่สิ้นสุดการฝึกอบรม</a:t>
            </a:r>
            <a:r>
              <a:rPr lang="th-TH" sz="1800" b="1" dirty="0" smtClean="0"/>
              <a:t> สามารถ สังเกตพฤติกรรมได้ วัดและประเมินผลได้ </a:t>
            </a:r>
            <a:endParaRPr lang="en-US" sz="1800" b="1" dirty="0" smtClean="0">
              <a:ln w="12700">
                <a:solidFill>
                  <a:schemeClr val="tx1"/>
                </a:solidFill>
                <a:prstDash val="solid"/>
              </a:ln>
            </a:endParaRPr>
          </a:p>
          <a:p>
            <a:endParaRPr lang="th-TH" altLang="th-TH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88E4868-B506-46F4-9C2C-BDCD473C5B2C}" type="slidenum">
              <a:rPr lang="th-TH" smtClean="0"/>
              <a:pPr>
                <a:defRPr/>
              </a:pPr>
              <a:t>67</a:t>
            </a:fld>
            <a:endParaRPr lang="th-TH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Bloom Taxonomy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DA2BD1-99DF-4D82-B1F3-BB3472D7A8F2}" type="slidenum">
              <a:rPr lang="th-TH" smtClean="0"/>
              <a:pPr>
                <a:defRPr/>
              </a:pPr>
              <a:t>68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39377954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dirty="0" smtClean="0"/>
              <a:t>วัตถุประสงค์การเรียนรู้ที่อธิบายมา</a:t>
            </a:r>
            <a:r>
              <a:rPr lang="th-TH" baseline="0" dirty="0" smtClean="0"/>
              <a:t>  ข้อใดเป็นวัตถุประสงค์ทั่วไป   และข้อใดเป็นวัตถุประสงค์เฉพาะ</a:t>
            </a:r>
            <a:endParaRPr lang="th-TH" dirty="0" smtClean="0"/>
          </a:p>
          <a:p>
            <a:r>
              <a:rPr lang="th-TH" dirty="0" smtClean="0"/>
              <a:t>ให้ท่าน</a:t>
            </a:r>
            <a:r>
              <a:rPr lang="th-TH" baseline="0" dirty="0" smtClean="0"/>
              <a:t> ยกตัวอย่าง วัตถุประสงค์การเรียนรู้   อื่นๆ ในบริบทของท่านเอง</a:t>
            </a:r>
          </a:p>
          <a:p>
            <a:r>
              <a:rPr lang="th-TH" baseline="0" dirty="0" smtClean="0"/>
              <a:t>และ อธิบายว่า มีองค์ประกอบในการเขียน อะไรบ้าง ประกอบด้วยกี่ส่วน</a:t>
            </a:r>
          </a:p>
          <a:p>
            <a:r>
              <a:rPr lang="th-TH" baseline="0" dirty="0" smtClean="0"/>
              <a:t>เกณฑ์ในวัตถุประสงค์เฉพาะ ต้องสอดคล้องกับเกณฑ์การปกฺบัติงาน ในมาตรฐานสมรรถนะ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DA2BD1-99DF-4D82-B1F3-BB3472D7A8F2}" type="slidenum">
              <a:rPr lang="th-TH" smtClean="0"/>
              <a:pPr>
                <a:defRPr/>
              </a:pPr>
              <a:t>69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97511912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0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th-TH" altLang="th-TH" dirty="0" smtClean="0"/>
              <a:t>ห้ามใช้ คำที่ ยากต่อการสังเกต  และยากต่อการวัดและประเมินพฤติกรรม ได้</a:t>
            </a:r>
          </a:p>
          <a:p>
            <a:r>
              <a:rPr lang="th-TH" altLang="th-TH" dirty="0" smtClean="0"/>
              <a:t>ให้ลองยกตัวอย่างคำ ด้วยภาษาท่านเอง  คำที่ไม่ควรใช้ เพราะสังเกตพฤติกรรมไม่ออก  หรือ ยกต่อการประเมินการกระทำ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5F235F5-1399-400F-B62B-B5F9E7216C51}" type="slidenum">
              <a:rPr lang="th-TH" smtClean="0"/>
              <a:pPr>
                <a:defRPr/>
              </a:pPr>
              <a:t>70</a:t>
            </a:fld>
            <a:endParaRPr lang="th-TH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dirty="0" smtClean="0"/>
              <a:t>ดูตัวอย่าง</a:t>
            </a:r>
            <a:r>
              <a:rPr lang="th-TH" baseline="0" dirty="0" smtClean="0"/>
              <a:t> และคำอธิบายอื่นๆ เพิ่มเติม  ตาม</a:t>
            </a:r>
            <a:r>
              <a:rPr lang="en-US" baseline="0" dirty="0" smtClean="0"/>
              <a:t>power point</a:t>
            </a:r>
          </a:p>
          <a:p>
            <a:r>
              <a:rPr lang="th-TH" baseline="0" dirty="0" smtClean="0"/>
              <a:t>และให้ ผรฝ</a:t>
            </a:r>
            <a:r>
              <a:rPr lang="en-US" baseline="0" dirty="0" smtClean="0"/>
              <a:t>.  </a:t>
            </a:r>
            <a:r>
              <a:rPr lang="th-TH" baseline="0" dirty="0" smtClean="0"/>
              <a:t>ลองยกตัวอย่างการเขียนวัตถุประสงค์การเรียนรู้เพิ่มเติม</a:t>
            </a:r>
          </a:p>
          <a:p>
            <a:endParaRPr lang="th-TH" baseline="0" dirty="0" smtClean="0"/>
          </a:p>
          <a:p>
            <a:r>
              <a:rPr lang="th-TH" baseline="0" dirty="0" smtClean="0"/>
              <a:t>จากตัวอย่างเป็นวัตถุประสงค์ทั่วไปของหลักสูตร หรือ วัตถุประสงค์เฉพาะ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DA2BD1-99DF-4D82-B1F3-BB3472D7A8F2}" type="slidenum">
              <a:rPr lang="th-TH" smtClean="0"/>
              <a:pPr>
                <a:defRPr/>
              </a:pPr>
              <a:t>71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02899645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462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th-TH" altLang="th-TH" dirty="0" smtClean="0"/>
              <a:t>ละไว้ในที่เข้าใจ    เพื่อให้ผู้รียน</a:t>
            </a:r>
            <a:r>
              <a:rPr lang="th-TH" altLang="th-TH" baseline="0" dirty="0" smtClean="0"/>
              <a:t> สามารถ</a:t>
            </a:r>
            <a:r>
              <a:rPr lang="en-US" altLang="th-TH" baseline="0" dirty="0" smtClean="0"/>
              <a:t>………..</a:t>
            </a:r>
          </a:p>
          <a:p>
            <a:endParaRPr lang="en-US" altLang="th-TH" baseline="0" dirty="0" smtClean="0"/>
          </a:p>
          <a:p>
            <a:r>
              <a:rPr lang="th-TH" altLang="th-TH" baseline="0" dirty="0" smtClean="0"/>
              <a:t>อันไหนเป็นวัตถุประสงค์ทั่วไป   อันไหนเป็นวัตถุประสงค์เฉพาะ</a:t>
            </a:r>
            <a:endParaRPr lang="en-US" altLang="th-TH" baseline="0" dirty="0" smtClean="0"/>
          </a:p>
          <a:p>
            <a:endParaRPr lang="th-TH" altLang="th-TH" dirty="0" smtClean="0"/>
          </a:p>
          <a:p>
            <a:r>
              <a:rPr lang="th-TH" altLang="th-TH" dirty="0" smtClean="0"/>
              <a:t>ทำต้องไม</a:t>
            </a:r>
            <a:r>
              <a:rPr lang="en-US" altLang="th-TH" dirty="0" smtClean="0"/>
              <a:t>?  </a:t>
            </a:r>
            <a:r>
              <a:rPr lang="th-TH" altLang="th-TH" dirty="0" smtClean="0"/>
              <a:t>ต้องเขียนวัตถุประสงค์การเรียนรู้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195C2DD-9807-4E0E-834D-3017EAD4BB83}" type="slidenum">
              <a:rPr lang="th-TH" smtClean="0"/>
              <a:pPr>
                <a:defRPr/>
              </a:pPr>
              <a:t>72</a:t>
            </a:fld>
            <a:endParaRPr lang="th-TH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dirty="0" smtClean="0"/>
              <a:t>ให้ดูเอกสารเพิ่มเติม จาก</a:t>
            </a:r>
            <a:r>
              <a:rPr lang="en-US" dirty="0" smtClean="0"/>
              <a:t>power point  </a:t>
            </a:r>
            <a:r>
              <a:rPr lang="th-TH" dirty="0" smtClean="0"/>
              <a:t>ใน </a:t>
            </a:r>
            <a:r>
              <a:rPr lang="en-US" dirty="0" smtClean="0"/>
              <a:t>folder chapter3</a:t>
            </a:r>
            <a:r>
              <a:rPr lang="en-US" baseline="0" dirty="0" smtClean="0"/>
              <a:t>  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DA2BD1-99DF-4D82-B1F3-BB3472D7A8F2}" type="slidenum">
              <a:rPr lang="th-TH" smtClean="0"/>
              <a:pPr>
                <a:defRPr/>
              </a:pPr>
              <a:t>74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79911839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dirty="0" smtClean="0"/>
              <a:t>เขียนจุดมุ่งหมายแบบกว้างๆ</a:t>
            </a:r>
            <a:r>
              <a:rPr lang="th-TH" baseline="0" dirty="0" smtClean="0"/>
              <a:t> 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DA2BD1-99DF-4D82-B1F3-BB3472D7A8F2}" type="slidenum">
              <a:rPr lang="th-TH" smtClean="0"/>
              <a:pPr>
                <a:defRPr/>
              </a:pPr>
              <a:t>77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64325375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dirty="0" smtClean="0"/>
              <a:t>เขียนกำหนดเงื่อนไข</a:t>
            </a:r>
            <a:r>
              <a:rPr lang="th-TH" baseline="0" dirty="0" smtClean="0"/>
              <a:t> หรือ กำหนดพฤติกรรมเจาะจงเฉพาะ  กำหนดของเขตเฉพาะ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DA2BD1-99DF-4D82-B1F3-BB3472D7A8F2}" type="slidenum">
              <a:rPr lang="th-TH" smtClean="0"/>
              <a:pPr>
                <a:defRPr/>
              </a:pPr>
              <a:t>78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45058125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14326">
              <a:defRPr/>
            </a:pPr>
            <a:r>
              <a:rPr lang="th-TH" dirty="0" smtClean="0"/>
              <a:t>เขียนกำหนดเงื่อนไข</a:t>
            </a:r>
            <a:r>
              <a:rPr lang="th-TH" baseline="0" dirty="0" smtClean="0"/>
              <a:t> หรือ กำหนดพฤติกรรมเจาะจงเฉพาะ  กำหนดของเขตเฉพาะ</a:t>
            </a:r>
            <a:endParaRPr lang="th-TH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DA2BD1-99DF-4D82-B1F3-BB3472D7A8F2}" type="slidenum">
              <a:rPr lang="th-TH" smtClean="0"/>
              <a:pPr>
                <a:defRPr/>
              </a:pPr>
              <a:t>79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69792716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DA2BD1-99DF-4D82-B1F3-BB3472D7A8F2}" type="slidenum">
              <a:rPr lang="th-TH" smtClean="0"/>
              <a:pPr>
                <a:defRPr/>
              </a:pPr>
              <a:t>80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85565696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dirty="0" smtClean="0"/>
              <a:t>ทบทวน</a:t>
            </a:r>
            <a:r>
              <a:rPr lang="th-TH" baseline="0" dirty="0" smtClean="0"/>
              <a:t>  การเขียน </a:t>
            </a:r>
            <a:r>
              <a:rPr lang="en-US" baseline="0" dirty="0" smtClean="0"/>
              <a:t>LO </a:t>
            </a:r>
            <a:r>
              <a:rPr lang="th-TH" baseline="0" dirty="0" smtClean="0"/>
              <a:t>เพราะต้องนำมาใช้เขียนในเอกสารคู่มือการฝึก (</a:t>
            </a:r>
            <a:r>
              <a:rPr lang="en-US" baseline="0" dirty="0" smtClean="0"/>
              <a:t>Training Manual</a:t>
            </a:r>
            <a:r>
              <a:rPr lang="th-TH" baseline="0" dirty="0" smtClean="0"/>
              <a:t>)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DA2BD1-99DF-4D82-B1F3-BB3472D7A8F2}" type="slidenum">
              <a:rPr lang="th-TH" smtClean="0"/>
              <a:pPr>
                <a:defRPr/>
              </a:pPr>
              <a:t>81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7595045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dirty="0" smtClean="0"/>
              <a:t>ทบทวน</a:t>
            </a:r>
            <a:r>
              <a:rPr lang="th-TH" baseline="0" dirty="0" smtClean="0"/>
              <a:t> </a:t>
            </a:r>
            <a:r>
              <a:rPr lang="en-US" baseline="0" dirty="0" smtClean="0"/>
              <a:t>Bloom Taxonomy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DA2BD1-99DF-4D82-B1F3-BB3472D7A8F2}" type="slidenum">
              <a:rPr lang="th-TH" smtClean="0"/>
              <a:pPr>
                <a:defRPr/>
              </a:pPr>
              <a:t>82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30518627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TVET </a:t>
            </a:r>
            <a:r>
              <a:rPr lang="th-TH" dirty="0" smtClean="0"/>
              <a:t>วัด </a:t>
            </a:r>
            <a:r>
              <a:rPr lang="en-US" dirty="0" smtClean="0"/>
              <a:t>3</a:t>
            </a:r>
            <a:r>
              <a:rPr lang="en-US" baseline="0" dirty="0" smtClean="0"/>
              <a:t> </a:t>
            </a:r>
            <a:r>
              <a:rPr lang="th-TH" baseline="0" dirty="0" smtClean="0"/>
              <a:t>ระดับ ก็พอ ความรู้  ความเข้าใจ และ นำไปใช้งานหรือสูงกว่า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DA2BD1-99DF-4D82-B1F3-BB3472D7A8F2}" type="slidenum">
              <a:rPr lang="th-TH" smtClean="0"/>
              <a:pPr>
                <a:defRPr/>
              </a:pPr>
              <a:t>83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81877543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dirty="0" smtClean="0"/>
              <a:t>ให้ยกตัวอย่าง เพิ่มเติม คำกริยาด้านทักษะ  (</a:t>
            </a:r>
            <a:r>
              <a:rPr lang="en-US" dirty="0" smtClean="0"/>
              <a:t>psychomotor</a:t>
            </a:r>
            <a:r>
              <a:rPr lang="en-US" baseline="0" dirty="0" smtClean="0"/>
              <a:t> domain</a:t>
            </a:r>
            <a:r>
              <a:rPr lang="th-TH" dirty="0" smtClean="0"/>
              <a:t>)  ในบริบทของท่านเอง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DA2BD1-99DF-4D82-B1F3-BB3472D7A8F2}" type="slidenum">
              <a:rPr lang="th-TH" smtClean="0"/>
              <a:pPr>
                <a:defRPr/>
              </a:pPr>
              <a:t>84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67782335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17575" y="744538"/>
            <a:ext cx="4962525" cy="3722687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0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th-TH" altLang="th-TH" dirty="0" smtClean="0"/>
              <a:t>ห้ามใช้ คำที่ ยากต่อการสังเกต  และยากต่อการวัดและประเมินพฤติกรรม ได้</a:t>
            </a:r>
          </a:p>
          <a:p>
            <a:r>
              <a:rPr lang="th-TH" altLang="th-TH" dirty="0" smtClean="0"/>
              <a:t>ให้ลองยกตัวอย่างคำ ด้วยภาษาท่านเอง  คำที่ไม่ควรใช้ เพราะสังเกตพฤติกรรมไม่ออก  หรือ ยกต่อการประเมินการกระทำ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5F235F5-1399-400F-B62B-B5F9E7216C51}" type="slidenum">
              <a:rPr lang="th-TH" smtClean="0"/>
              <a:pPr>
                <a:defRPr/>
              </a:pPr>
              <a:t>85</a:t>
            </a:fld>
            <a:endParaRPr lang="th-TH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dirty="0" smtClean="0"/>
              <a:t>วัตถุ</a:t>
            </a:r>
            <a:r>
              <a:rPr lang="th-TH" baseline="0" dirty="0" smtClean="0"/>
              <a:t>ประสงค์  นำไปใช้อะไรได้บ้าง</a:t>
            </a:r>
            <a:r>
              <a:rPr lang="en-US" baseline="0" dirty="0" smtClean="0"/>
              <a:t>?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AE88727-EDFE-4B75-9DCE-37537F4B28E7}" type="slidenum">
              <a:rPr lang="th-TH" smtClean="0"/>
              <a:pPr>
                <a:defRPr/>
              </a:pPr>
              <a:t>86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50344586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17575" y="744538"/>
            <a:ext cx="4962525" cy="3722687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0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th-TH" altLang="th-TH" dirty="0" smtClean="0"/>
              <a:t>ห้ามใช้ คำที่ ยากต่อการสังเกต  และยากต่อการวัดและประเมินพฤติกรรม ได้</a:t>
            </a:r>
          </a:p>
          <a:p>
            <a:r>
              <a:rPr lang="th-TH" altLang="th-TH" dirty="0" smtClean="0"/>
              <a:t>ให้ลองยกตัวอย่างคำ ด้วยภาษาท่านเอง  คำที่ไม่ควรใช้ เพราะสังเกตพฤติกรรมไม่ออก  หรือ ยกต่อการประเมินการกระทำ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5F235F5-1399-400F-B62B-B5F9E7216C51}" type="slidenum">
              <a:rPr lang="th-TH" smtClean="0"/>
              <a:pPr>
                <a:defRPr/>
              </a:pPr>
              <a:t>88</a:t>
            </a:fld>
            <a:endParaRPr lang="th-TH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565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th-TH" altLang="th-TH" smtClean="0"/>
              <a:t>หลักการเขียนวัตถุประสงค์การเรียนรู้ที่ดี มีองค์ประกอบอะไรบ้าง</a:t>
            </a:r>
            <a:r>
              <a:rPr lang="en-US" altLang="th-TH" smtClean="0"/>
              <a:t>?</a:t>
            </a:r>
            <a:endParaRPr lang="th-TH" altLang="th-TH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551E7B3-8DEC-4D7E-8DE1-36AE575FC346}" type="slidenum">
              <a:rPr lang="th-TH" smtClean="0"/>
              <a:pPr>
                <a:defRPr/>
              </a:pPr>
              <a:t>90</a:t>
            </a:fld>
            <a:endParaRPr lang="th-TH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Re-training </a:t>
            </a:r>
            <a:r>
              <a:rPr lang="th-TH" dirty="0" smtClean="0"/>
              <a:t>คือ การฝึกทบทวน</a:t>
            </a:r>
            <a:r>
              <a:rPr lang="th-TH" baseline="0" dirty="0" smtClean="0"/>
              <a:t> หรือ ฝึกซ้ำ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DA2BD1-99DF-4D82-B1F3-BB3472D7A8F2}" type="slidenum">
              <a:rPr lang="th-TH" smtClean="0"/>
              <a:pPr>
                <a:defRPr/>
              </a:pPr>
              <a:t>95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08306392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Re-training </a:t>
            </a:r>
            <a:r>
              <a:rPr lang="th-TH" dirty="0" smtClean="0"/>
              <a:t>คือ การฝึกทบทวน</a:t>
            </a:r>
            <a:r>
              <a:rPr lang="th-TH" baseline="0" dirty="0" smtClean="0"/>
              <a:t> หรือ ฝึกซ้ำ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DA2BD1-99DF-4D82-B1F3-BB3472D7A8F2}" type="slidenum">
              <a:rPr lang="th-TH" smtClean="0"/>
              <a:pPr>
                <a:defRPr/>
              </a:pPr>
              <a:t>96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08306392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Re-training </a:t>
            </a:r>
            <a:r>
              <a:rPr lang="th-TH" dirty="0" smtClean="0"/>
              <a:t>คือ การฝึกทบทวน</a:t>
            </a:r>
            <a:r>
              <a:rPr lang="th-TH" baseline="0" dirty="0" smtClean="0"/>
              <a:t> หรือ ฝึกซ้ำ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DA2BD1-99DF-4D82-B1F3-BB3472D7A8F2}" type="slidenum">
              <a:rPr lang="th-TH" smtClean="0"/>
              <a:pPr>
                <a:defRPr/>
              </a:pPr>
              <a:t>97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08306392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Re-training </a:t>
            </a:r>
            <a:r>
              <a:rPr lang="th-TH" dirty="0" smtClean="0"/>
              <a:t>คือ การฝึกทบทวน</a:t>
            </a:r>
            <a:r>
              <a:rPr lang="th-TH" baseline="0" dirty="0" smtClean="0"/>
              <a:t> หรือ ฝึกซ้ำ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DA2BD1-99DF-4D82-B1F3-BB3472D7A8F2}" type="slidenum">
              <a:rPr lang="th-TH" smtClean="0"/>
              <a:pPr>
                <a:defRPr/>
              </a:pPr>
              <a:t>98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08306392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Re-training </a:t>
            </a:r>
            <a:r>
              <a:rPr lang="th-TH" dirty="0" smtClean="0"/>
              <a:t>คือ การฝึกทบทวน</a:t>
            </a:r>
            <a:r>
              <a:rPr lang="th-TH" baseline="0" dirty="0" smtClean="0"/>
              <a:t> </a:t>
            </a:r>
            <a:r>
              <a:rPr lang="th-TH" baseline="0" smtClean="0"/>
              <a:t>หรือ ฝึกซ้ำ</a:t>
            </a:r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DA2BD1-99DF-4D82-B1F3-BB3472D7A8F2}" type="slidenum">
              <a:rPr lang="th-TH" smtClean="0"/>
              <a:pPr>
                <a:defRPr/>
              </a:pPr>
              <a:t>99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08306392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Re-training </a:t>
            </a:r>
            <a:r>
              <a:rPr lang="th-TH" dirty="0" smtClean="0"/>
              <a:t>คือ การฝึกทบทวน</a:t>
            </a:r>
            <a:r>
              <a:rPr lang="th-TH" baseline="0" dirty="0" smtClean="0"/>
              <a:t> </a:t>
            </a:r>
            <a:r>
              <a:rPr lang="th-TH" baseline="0" smtClean="0"/>
              <a:t>หรือ ฝึกซ้ำ</a:t>
            </a:r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DA2BD1-99DF-4D82-B1F3-BB3472D7A8F2}" type="slidenum">
              <a:rPr lang="th-TH" smtClean="0"/>
              <a:pPr>
                <a:defRPr/>
              </a:pPr>
              <a:t>100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08306392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Re-training </a:t>
            </a:r>
            <a:r>
              <a:rPr lang="th-TH" dirty="0" smtClean="0"/>
              <a:t>คือ การฝึกทบทวน</a:t>
            </a:r>
            <a:r>
              <a:rPr lang="th-TH" baseline="0" dirty="0" smtClean="0"/>
              <a:t> </a:t>
            </a:r>
            <a:r>
              <a:rPr lang="th-TH" baseline="0" smtClean="0"/>
              <a:t>หรือ ฝึกซ้ำ</a:t>
            </a:r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DA2BD1-99DF-4D82-B1F3-BB3472D7A8F2}" type="slidenum">
              <a:rPr lang="th-TH" smtClean="0"/>
              <a:pPr>
                <a:defRPr/>
              </a:pPr>
              <a:t>101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08306392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Re-training </a:t>
            </a:r>
            <a:r>
              <a:rPr lang="th-TH" dirty="0" smtClean="0"/>
              <a:t>คือ การฝึกทบทวน</a:t>
            </a:r>
            <a:r>
              <a:rPr lang="th-TH" baseline="0" dirty="0" smtClean="0"/>
              <a:t> </a:t>
            </a:r>
            <a:r>
              <a:rPr lang="th-TH" baseline="0" smtClean="0"/>
              <a:t>หรือ ฝึกซ้ำ</a:t>
            </a:r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DA2BD1-99DF-4D82-B1F3-BB3472D7A8F2}" type="slidenum">
              <a:rPr lang="th-TH" smtClean="0"/>
              <a:pPr>
                <a:defRPr/>
              </a:pPr>
              <a:t>102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08306392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Re-training </a:t>
            </a:r>
            <a:r>
              <a:rPr lang="th-TH" dirty="0" smtClean="0"/>
              <a:t>คือ การฝึกทบทวน</a:t>
            </a:r>
            <a:r>
              <a:rPr lang="th-TH" baseline="0" dirty="0" smtClean="0"/>
              <a:t> </a:t>
            </a:r>
            <a:r>
              <a:rPr lang="th-TH" baseline="0" smtClean="0"/>
              <a:t>หรือ ฝึกซ้ำ</a:t>
            </a:r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DA2BD1-99DF-4D82-B1F3-BB3472D7A8F2}" type="slidenum">
              <a:rPr lang="th-TH" smtClean="0"/>
              <a:pPr>
                <a:defRPr/>
              </a:pPr>
              <a:t>103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08306392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dirty="0" smtClean="0"/>
              <a:t>ตัวอย่างเช่น ผู้สำเร็จการศึกษาระดับ</a:t>
            </a:r>
            <a:r>
              <a:rPr lang="th-TH" baseline="0" dirty="0" smtClean="0"/>
              <a:t> </a:t>
            </a:r>
            <a:r>
              <a:rPr lang="th-TH" baseline="0" dirty="0" err="1" smtClean="0"/>
              <a:t>ปวช</a:t>
            </a:r>
            <a:r>
              <a:rPr lang="en-US" baseline="0" dirty="0" smtClean="0"/>
              <a:t>.   </a:t>
            </a:r>
            <a:r>
              <a:rPr lang="th-TH" baseline="0" dirty="0" err="1" smtClean="0"/>
              <a:t>ปวส</a:t>
            </a:r>
            <a:r>
              <a:rPr lang="en-US" baseline="0" dirty="0" smtClean="0"/>
              <a:t>.  </a:t>
            </a:r>
            <a:r>
              <a:rPr lang="th-TH" baseline="0" dirty="0" smtClean="0"/>
              <a:t>ในสาขาอาชีพ ต่างๆ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DA2BD1-99DF-4D82-B1F3-BB3472D7A8F2}" type="slidenum">
              <a:rPr lang="th-TH" smtClean="0"/>
              <a:pPr>
                <a:defRPr/>
              </a:pPr>
              <a:t>104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08306392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Re-training </a:t>
            </a:r>
            <a:r>
              <a:rPr lang="th-TH" dirty="0" smtClean="0"/>
              <a:t>คือ การฝึกทบทวน</a:t>
            </a:r>
            <a:r>
              <a:rPr lang="th-TH" baseline="0" dirty="0" smtClean="0"/>
              <a:t> </a:t>
            </a:r>
            <a:r>
              <a:rPr lang="th-TH" baseline="0" smtClean="0"/>
              <a:t>หรือ ฝึกซ้ำ</a:t>
            </a:r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DA2BD1-99DF-4D82-B1F3-BB3472D7A8F2}" type="slidenum">
              <a:rPr lang="th-TH" smtClean="0"/>
              <a:pPr>
                <a:defRPr/>
              </a:pPr>
              <a:t>105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08306392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Re-training </a:t>
            </a:r>
            <a:r>
              <a:rPr lang="th-TH" dirty="0" smtClean="0"/>
              <a:t>คือ การฝึกทบทวน</a:t>
            </a:r>
            <a:r>
              <a:rPr lang="th-TH" baseline="0" dirty="0" smtClean="0"/>
              <a:t> </a:t>
            </a:r>
            <a:r>
              <a:rPr lang="th-TH" baseline="0" smtClean="0"/>
              <a:t>หรือ ฝึกซ้ำ</a:t>
            </a:r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DA2BD1-99DF-4D82-B1F3-BB3472D7A8F2}" type="slidenum">
              <a:rPr lang="th-TH" smtClean="0"/>
              <a:pPr>
                <a:defRPr/>
              </a:pPr>
              <a:t>106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08306392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dirty="0" smtClean="0"/>
              <a:t>ตัวอย่างเช่น ผู้สำเร็จการศึกษาระดับ</a:t>
            </a:r>
            <a:r>
              <a:rPr lang="th-TH" baseline="0" dirty="0" smtClean="0"/>
              <a:t> </a:t>
            </a:r>
            <a:r>
              <a:rPr lang="th-TH" baseline="0" dirty="0" err="1" smtClean="0"/>
              <a:t>ปวช</a:t>
            </a:r>
            <a:r>
              <a:rPr lang="en-US" baseline="0" dirty="0" smtClean="0"/>
              <a:t>.   </a:t>
            </a:r>
            <a:r>
              <a:rPr lang="th-TH" baseline="0" dirty="0" err="1" smtClean="0"/>
              <a:t>ปวส</a:t>
            </a:r>
            <a:r>
              <a:rPr lang="en-US" baseline="0" dirty="0" smtClean="0"/>
              <a:t>.  </a:t>
            </a:r>
            <a:r>
              <a:rPr lang="th-TH" baseline="0" dirty="0" smtClean="0"/>
              <a:t>ในสาขาอาชีพ ต่างๆ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DA2BD1-99DF-4D82-B1F3-BB3472D7A8F2}" type="slidenum">
              <a:rPr lang="th-TH" smtClean="0"/>
              <a:pPr>
                <a:defRPr/>
              </a:pPr>
              <a:t>107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08306392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Re-training </a:t>
            </a:r>
            <a:r>
              <a:rPr lang="th-TH" dirty="0" smtClean="0"/>
              <a:t>คือ การฝึกทบทวน</a:t>
            </a:r>
            <a:r>
              <a:rPr lang="th-TH" baseline="0" dirty="0" smtClean="0"/>
              <a:t> </a:t>
            </a:r>
            <a:r>
              <a:rPr lang="th-TH" baseline="0" smtClean="0"/>
              <a:t>หรือ ฝึกซ้ำ</a:t>
            </a:r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DA2BD1-99DF-4D82-B1F3-BB3472D7A8F2}" type="slidenum">
              <a:rPr lang="th-TH" smtClean="0"/>
              <a:pPr>
                <a:defRPr/>
              </a:pPr>
              <a:t>108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08306392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Re-training </a:t>
            </a:r>
            <a:r>
              <a:rPr lang="th-TH" dirty="0" smtClean="0"/>
              <a:t>คือ การฝึกทบทวน</a:t>
            </a:r>
            <a:r>
              <a:rPr lang="th-TH" baseline="0" dirty="0" smtClean="0"/>
              <a:t> </a:t>
            </a:r>
            <a:r>
              <a:rPr lang="th-TH" baseline="0" smtClean="0"/>
              <a:t>หรือ ฝึกซ้ำ</a:t>
            </a:r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DA2BD1-99DF-4D82-B1F3-BB3472D7A8F2}" type="slidenum">
              <a:rPr lang="th-TH" smtClean="0"/>
              <a:pPr>
                <a:defRPr/>
              </a:pPr>
              <a:t>109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08306392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dirty="0" smtClean="0"/>
              <a:t>ตัวอย่างเช่น ผู้สำเร็จการศึกษาระดับ</a:t>
            </a:r>
            <a:r>
              <a:rPr lang="th-TH" baseline="0" dirty="0" smtClean="0"/>
              <a:t> </a:t>
            </a:r>
            <a:r>
              <a:rPr lang="th-TH" baseline="0" dirty="0" err="1" smtClean="0"/>
              <a:t>ปวช</a:t>
            </a:r>
            <a:r>
              <a:rPr lang="en-US" baseline="0" dirty="0" smtClean="0"/>
              <a:t>.   </a:t>
            </a:r>
            <a:r>
              <a:rPr lang="th-TH" baseline="0" dirty="0" err="1" smtClean="0"/>
              <a:t>ปวส</a:t>
            </a:r>
            <a:r>
              <a:rPr lang="en-US" baseline="0" dirty="0" smtClean="0"/>
              <a:t>.  </a:t>
            </a:r>
            <a:r>
              <a:rPr lang="th-TH" baseline="0" dirty="0" smtClean="0"/>
              <a:t>ในสาขาอาชีพ ต่างๆ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DA2BD1-99DF-4D82-B1F3-BB3472D7A8F2}" type="slidenum">
              <a:rPr lang="th-TH" smtClean="0"/>
              <a:pPr>
                <a:defRPr/>
              </a:pPr>
              <a:t>110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08306392"/>
      </p:ext>
    </p:extLst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Re-training </a:t>
            </a:r>
            <a:r>
              <a:rPr lang="th-TH" dirty="0" smtClean="0"/>
              <a:t>คือ การฝึกทบทวน</a:t>
            </a:r>
            <a:r>
              <a:rPr lang="th-TH" baseline="0" dirty="0" smtClean="0"/>
              <a:t> </a:t>
            </a:r>
            <a:r>
              <a:rPr lang="th-TH" baseline="0" smtClean="0"/>
              <a:t>หรือ ฝึกซ้ำ</a:t>
            </a:r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DA2BD1-99DF-4D82-B1F3-BB3472D7A8F2}" type="slidenum">
              <a:rPr lang="th-TH" smtClean="0"/>
              <a:pPr>
                <a:defRPr/>
              </a:pPr>
              <a:t>111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08306392"/>
      </p:ext>
    </p:extLst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Re-training </a:t>
            </a:r>
            <a:r>
              <a:rPr lang="th-TH" dirty="0" smtClean="0"/>
              <a:t>คือ การฝึกทบทวน</a:t>
            </a:r>
            <a:r>
              <a:rPr lang="th-TH" baseline="0" dirty="0" smtClean="0"/>
              <a:t> </a:t>
            </a:r>
            <a:r>
              <a:rPr lang="th-TH" baseline="0" smtClean="0"/>
              <a:t>หรือ ฝึกซ้ำ</a:t>
            </a:r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DA2BD1-99DF-4D82-B1F3-BB3472D7A8F2}" type="slidenum">
              <a:rPr lang="th-TH" smtClean="0"/>
              <a:pPr>
                <a:defRPr/>
              </a:pPr>
              <a:t>112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08306392"/>
      </p:ext>
    </p:extLst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Re-training </a:t>
            </a:r>
            <a:r>
              <a:rPr lang="th-TH" dirty="0" smtClean="0"/>
              <a:t>คือ การฝึกทบทวน</a:t>
            </a:r>
            <a:r>
              <a:rPr lang="th-TH" baseline="0" dirty="0" smtClean="0"/>
              <a:t> </a:t>
            </a:r>
            <a:r>
              <a:rPr lang="th-TH" baseline="0" smtClean="0"/>
              <a:t>หรือ ฝึกซ้ำ</a:t>
            </a:r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DA2BD1-99DF-4D82-B1F3-BB3472D7A8F2}" type="slidenum">
              <a:rPr lang="th-TH" smtClean="0"/>
              <a:pPr>
                <a:defRPr/>
              </a:pPr>
              <a:t>113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08306392"/>
      </p:ext>
    </p:extLst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dirty="0" smtClean="0"/>
              <a:t>ตัวอย่างเช่น ผู้สำเร็จการศึกษาระดับ</a:t>
            </a:r>
            <a:r>
              <a:rPr lang="th-TH" baseline="0" dirty="0" smtClean="0"/>
              <a:t> </a:t>
            </a:r>
            <a:r>
              <a:rPr lang="th-TH" baseline="0" dirty="0" err="1" smtClean="0"/>
              <a:t>ปวช</a:t>
            </a:r>
            <a:r>
              <a:rPr lang="en-US" baseline="0" dirty="0" smtClean="0"/>
              <a:t>.   </a:t>
            </a:r>
            <a:r>
              <a:rPr lang="th-TH" baseline="0" dirty="0" err="1" smtClean="0"/>
              <a:t>ปวส</a:t>
            </a:r>
            <a:r>
              <a:rPr lang="en-US" baseline="0" dirty="0" smtClean="0"/>
              <a:t>.  </a:t>
            </a:r>
            <a:r>
              <a:rPr lang="th-TH" baseline="0" dirty="0" smtClean="0"/>
              <a:t>ในสาขาอาชีพ ต่างๆ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DA2BD1-99DF-4D82-B1F3-BB3472D7A8F2}" type="slidenum">
              <a:rPr lang="th-TH" smtClean="0"/>
              <a:pPr>
                <a:defRPr/>
              </a:pPr>
              <a:t>114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08306392"/>
      </p:ext>
    </p:extLst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dirty="0" smtClean="0"/>
              <a:t>ขอดูตัวอย่างเอกสารการฝึกของลาว</a:t>
            </a:r>
          </a:p>
          <a:p>
            <a:endParaRPr lang="th-TH" dirty="0" smtClean="0"/>
          </a:p>
          <a:p>
            <a:r>
              <a:rPr lang="th-TH" dirty="0" smtClean="0"/>
              <a:t>และให้ดูตัวอย่าง</a:t>
            </a:r>
            <a:r>
              <a:rPr lang="th-TH" baseline="0" dirty="0" smtClean="0"/>
              <a:t>เอกสารการฝึกของ </a:t>
            </a:r>
            <a:r>
              <a:rPr lang="en-US" baseline="0" dirty="0" smtClean="0"/>
              <a:t>DSD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DA2BD1-99DF-4D82-B1F3-BB3472D7A8F2}" type="slidenum">
              <a:rPr lang="th-TH" smtClean="0"/>
              <a:pPr>
                <a:defRPr/>
              </a:pPr>
              <a:t>119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92588895"/>
      </p:ext>
    </p:extLst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dirty="0" smtClean="0"/>
              <a:t>ให้ดูตัวอย่างเอกสาร คู่มือการฝึก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DA2BD1-99DF-4D82-B1F3-BB3472D7A8F2}" type="slidenum">
              <a:rPr lang="th-TH" smtClean="0"/>
              <a:pPr>
                <a:defRPr/>
              </a:pPr>
              <a:t>120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86317058"/>
      </p:ext>
    </p:extLst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66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th-TH" altLang="th-TH" dirty="0" smtClean="0"/>
              <a:t>ยกตัวอย่างเอกสารประกอบการฝึกของกรม  สำหรับครูฝึกและผู้รับการฝึกของ</a:t>
            </a:r>
            <a:r>
              <a:rPr lang="th-TH" altLang="th-TH" baseline="0" dirty="0" smtClean="0"/>
              <a:t> </a:t>
            </a:r>
            <a:r>
              <a:rPr lang="en-US" altLang="th-TH" baseline="0" dirty="0" smtClean="0"/>
              <a:t>DSD</a:t>
            </a:r>
          </a:p>
          <a:p>
            <a:pPr eaLnBrk="1" hangingPunct="1">
              <a:spcBef>
                <a:spcPct val="0"/>
              </a:spcBef>
            </a:pPr>
            <a:r>
              <a:rPr lang="th-TH" altLang="th-TH" baseline="0" dirty="0" smtClean="0"/>
              <a:t>แสดงไฟล์ </a:t>
            </a:r>
            <a:r>
              <a:rPr lang="en-US" altLang="th-TH" baseline="0" dirty="0" smtClean="0"/>
              <a:t>PDF</a:t>
            </a:r>
          </a:p>
          <a:p>
            <a:pPr eaLnBrk="1" hangingPunct="1">
              <a:spcBef>
                <a:spcPct val="0"/>
              </a:spcBef>
            </a:pPr>
            <a:r>
              <a:rPr lang="th-TH" altLang="th-TH" baseline="0" dirty="0" smtClean="0"/>
              <a:t>แล้วของกรมพัฒนาฝีมือแรงงานของท่าน ประกอบด้วยอะไรบ้าง ให้เขียนตามบริบทของท่าน  อาจจะแตกต่างได้</a:t>
            </a:r>
            <a:endParaRPr lang="th-TH" altLang="th-TH" dirty="0" smtClean="0"/>
          </a:p>
        </p:txBody>
      </p:sp>
      <p:sp>
        <p:nvSpPr>
          <p:cNvPr id="2458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1AC44D3-9170-40A5-A3DC-966E22C9EB9D}" type="slidenum">
              <a:rPr lang="th-TH" altLang="th-TH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122</a:t>
            </a:fld>
            <a:endParaRPr lang="th-TH" altLang="th-TH" smtClean="0"/>
          </a:p>
        </p:txBody>
      </p:sp>
    </p:spTree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6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76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th-TH" altLang="th-TH" dirty="0" smtClean="0"/>
              <a:t>รายละเอียดสำคัญของการจัดทำหลักสูตร นอกจากเนื้อหาการฝึกแล้ว การเขียนวัตถุประสงค์และการปรับปรุงแก้ไขวัตถุประสงค์การเรียนรู้ และการกำหนดระยะเวลาการฝึก ที่สอดคล้องกับ เนื้อหา กิจกรรม ความรู้ความสามารถของผู้รับการฝึกเป็นส่วนที่สำคัญ จึงต้องมีการได้รับคำปรึกษาจากผู้เชียวชาญจากบุคลากรในสาขานั้นๆ</a:t>
            </a:r>
          </a:p>
          <a:p>
            <a:pPr eaLnBrk="1" hangingPunct="1">
              <a:spcBef>
                <a:spcPct val="0"/>
              </a:spcBef>
            </a:pPr>
            <a:endParaRPr lang="th-TH" altLang="th-TH" dirty="0" smtClean="0"/>
          </a:p>
          <a:p>
            <a:pPr eaLnBrk="1" hangingPunct="1">
              <a:spcBef>
                <a:spcPct val="0"/>
              </a:spcBef>
            </a:pPr>
            <a:r>
              <a:rPr lang="th-TH" altLang="th-TH" dirty="0" smtClean="0"/>
              <a:t>ให้ทบทวนกฎการเขียนวัตถุประสงค์</a:t>
            </a:r>
            <a:r>
              <a:rPr lang="th-TH" altLang="th-TH" baseline="0" dirty="0" smtClean="0"/>
              <a:t> อีกครั้ง โดยให้ ผู้รับการฝึก อธิบายออกมา</a:t>
            </a:r>
            <a:endParaRPr lang="th-TH" altLang="th-TH" dirty="0" smtClean="0"/>
          </a:p>
          <a:p>
            <a:pPr eaLnBrk="1" hangingPunct="1">
              <a:spcBef>
                <a:spcPct val="0"/>
              </a:spcBef>
            </a:pPr>
            <a:r>
              <a:rPr lang="th-TH" altLang="th-TH" dirty="0" smtClean="0"/>
              <a:t>ให้เปิด </a:t>
            </a:r>
            <a:r>
              <a:rPr lang="en-US" altLang="th-TH" dirty="0" smtClean="0"/>
              <a:t>power</a:t>
            </a:r>
            <a:r>
              <a:rPr lang="en-US" altLang="th-TH" baseline="0" dirty="0" smtClean="0"/>
              <a:t> point </a:t>
            </a:r>
            <a:r>
              <a:rPr lang="th-TH" altLang="th-TH" baseline="0" dirty="0" smtClean="0"/>
              <a:t>กฎการเขียนวัตถุประสงค์ อีกครั้ง หาก ผรฝ</a:t>
            </a:r>
            <a:r>
              <a:rPr lang="en-US" altLang="th-TH" baseline="0" dirty="0" smtClean="0"/>
              <a:t>….</a:t>
            </a:r>
            <a:r>
              <a:rPr lang="th-TH" altLang="th-TH" baseline="0" dirty="0" smtClean="0"/>
              <a:t>ยังจำไม่ได้</a:t>
            </a:r>
            <a:endParaRPr lang="th-TH" altLang="th-TH" dirty="0" smtClean="0"/>
          </a:p>
        </p:txBody>
      </p:sp>
      <p:sp>
        <p:nvSpPr>
          <p:cNvPr id="2867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ED089C-C3B3-4A5F-81F1-3B084D0A2316}" type="slidenum">
              <a:rPr lang="th-TH" altLang="th-TH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125</a:t>
            </a:fld>
            <a:endParaRPr lang="th-TH" altLang="th-TH" smtClean="0"/>
          </a:p>
        </p:txBody>
      </p:sp>
    </p:spTree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dirty="0" smtClean="0"/>
              <a:t>การเขียนวัตถุประสงค์ ให้เขียนแบบตาราง จะเข้าใจง่ายกว่า</a:t>
            </a:r>
          </a:p>
          <a:p>
            <a:endParaRPr lang="th-TH" dirty="0" smtClean="0"/>
          </a:p>
          <a:p>
            <a:r>
              <a:rPr lang="th-TH" dirty="0" smtClean="0"/>
              <a:t>การกำหนดระยะเวลาฝึก</a:t>
            </a:r>
            <a:r>
              <a:rPr lang="th-TH" baseline="0" dirty="0" smtClean="0"/>
              <a:t> ทำอย่างไร ได้บ้าง  ให้ท่าน ลองอธิบายตามประสบการร์ของท่านเอง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DA2BD1-99DF-4D82-B1F3-BB3472D7A8F2}" type="slidenum">
              <a:rPr lang="th-TH" smtClean="0"/>
              <a:pPr>
                <a:defRPr/>
              </a:pPr>
              <a:t>126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4694167"/>
      </p:ext>
    </p:extLst>
  </p:cSld>
  <p:clrMapOvr>
    <a:masterClrMapping/>
  </p:clrMapOvr>
</p:notes>
</file>

<file path=ppt/notesSlides/notesSlide7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dirty="0" smtClean="0"/>
              <a:t>แจกตัวอย่างแผนการฝึก ภาคความรู้ ภาคปฏิบัติ  และแผนการประเมิน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DA2BD1-99DF-4D82-B1F3-BB3472D7A8F2}" type="slidenum">
              <a:rPr lang="th-TH" smtClean="0"/>
              <a:pPr>
                <a:defRPr/>
              </a:pPr>
              <a:t>128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5973184"/>
      </p:ext>
    </p:extLst>
  </p:cSld>
  <p:clrMapOvr>
    <a:masterClrMapping/>
  </p:clrMapOvr>
</p:notes>
</file>

<file path=ppt/notesSlides/notesSlide7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dirty="0" smtClean="0"/>
              <a:t>แจกตัวอย่างแผนการฝึก ภาคความรู้ ภาคปฏิบัติ  และแผนการประเมิน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DA2BD1-99DF-4D82-B1F3-BB3472D7A8F2}" type="slidenum">
              <a:rPr lang="th-TH" smtClean="0"/>
              <a:pPr>
                <a:defRPr/>
              </a:pPr>
              <a:t>129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5973184"/>
      </p:ext>
    </p:extLst>
  </p:cSld>
  <p:clrMapOvr>
    <a:masterClrMapping/>
  </p:clrMapOvr>
</p:notes>
</file>

<file path=ppt/notesSlides/notesSlide7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dirty="0" smtClean="0"/>
              <a:t>ในการจัดฝึกอบรมของท่าน มีการเตรียม</a:t>
            </a:r>
            <a:r>
              <a:rPr lang="th-TH" baseline="0" dirty="0" smtClean="0"/>
              <a:t> อะไรบ้าง เพื่อให้การฝึกเกิดประสิทธิภาพ  อธิบายตามประสบการณ์ของท่าน</a:t>
            </a:r>
          </a:p>
          <a:p>
            <a:endParaRPr lang="th-TH" baseline="0" dirty="0" smtClean="0"/>
          </a:p>
          <a:p>
            <a:r>
              <a:rPr lang="th-TH" baseline="0" dirty="0" smtClean="0"/>
              <a:t>ในบทนี้ บทสุดท้าย เป็นการอธิบายการจัดเตรียม สิ่งจำเป็นในการฝึกด้านวัสดุ อุปกรณื และผู้สอน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DA2BD1-99DF-4D82-B1F3-BB3472D7A8F2}" type="slidenum">
              <a:rPr lang="th-TH" smtClean="0"/>
              <a:pPr>
                <a:defRPr/>
              </a:pPr>
              <a:t>130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6627188"/>
      </p:ext>
    </p:extLst>
  </p:cSld>
  <p:clrMapOvr>
    <a:masterClrMapping/>
  </p:clrMapOvr>
</p:notes>
</file>

<file path=ppt/notesSlides/notesSlide8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87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h-TH" altLang="th-TH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75E3427-EA24-44B4-BA72-6C4F5E7C57C3}" type="slidenum">
              <a:rPr lang="th-TH" smtClean="0"/>
              <a:pPr>
                <a:defRPr/>
              </a:pPr>
              <a:t>134</a:t>
            </a:fld>
            <a:endParaRPr lang="th-TH"/>
          </a:p>
        </p:txBody>
      </p:sp>
    </p:spTree>
  </p:cSld>
  <p:clrMapOvr>
    <a:masterClrMapping/>
  </p:clrMapOvr>
</p:notes>
</file>

<file path=ppt/notesSlides/notesSlide8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dirty="0" smtClean="0"/>
              <a:t>ขอให้ท่านอธิบาย ตารางรายการวัสดุ</a:t>
            </a:r>
            <a:r>
              <a:rPr lang="th-TH" baseline="0" dirty="0" smtClean="0"/>
              <a:t> ที่ท่านดำเนินการก่อนการฝึก และ</a:t>
            </a:r>
          </a:p>
          <a:p>
            <a:endParaRPr lang="th-TH" dirty="0" smtClean="0"/>
          </a:p>
          <a:p>
            <a:r>
              <a:rPr lang="th-TH" dirty="0" smtClean="0"/>
              <a:t>ยกตัวอย่าง รายการวัสดุ อุปกรณ์ ของ </a:t>
            </a:r>
            <a:r>
              <a:rPr lang="en-US" dirty="0" smtClean="0"/>
              <a:t>DSD</a:t>
            </a:r>
          </a:p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DA2BD1-99DF-4D82-B1F3-BB3472D7A8F2}" type="slidenum">
              <a:rPr lang="th-TH" smtClean="0"/>
              <a:pPr>
                <a:defRPr/>
              </a:pPr>
              <a:t>135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5074509"/>
      </p:ext>
    </p:extLst>
  </p:cSld>
  <p:clrMapOvr>
    <a:masterClrMapping/>
  </p:clrMapOvr>
</p:notes>
</file>

<file path=ppt/notesSlides/notesSlide8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dirty="0" smtClean="0"/>
              <a:t>ในการจัดการฝึกของท่าน มีการคำนวณความคุ้มค่าในการลงทุน</a:t>
            </a:r>
            <a:r>
              <a:rPr lang="th-TH" baseline="0" dirty="0" smtClean="0"/>
              <a:t>  หรือ ไม่ เช่น จะซื้อเครื่องจักร สักเครื่อง ราคาแพงๆ  ท่านมีหลักการคิดอย่างไร</a:t>
            </a:r>
            <a:r>
              <a:rPr lang="en-US" baseline="0" dirty="0" smtClean="0"/>
              <a:t>?</a:t>
            </a:r>
          </a:p>
          <a:p>
            <a:endParaRPr lang="th-TH" dirty="0" smtClean="0"/>
          </a:p>
          <a:p>
            <a:r>
              <a:rPr lang="th-TH" dirty="0" smtClean="0"/>
              <a:t>การคิดความคุ้มค่าในการลงทุน</a:t>
            </a:r>
            <a:r>
              <a:rPr lang="th-TH" baseline="0" dirty="0" smtClean="0"/>
              <a:t>  การจัดซื้อเครื่องมือ เครื่องจักร  เครื่องมือ ราคาแพงๆ  เรียก  อัตราการใช้ประโยชน์ (</a:t>
            </a:r>
            <a:r>
              <a:rPr lang="en-US" baseline="0" dirty="0" err="1" smtClean="0"/>
              <a:t>Utilisation</a:t>
            </a:r>
            <a:r>
              <a:rPr lang="en-US" baseline="0" dirty="0" smtClean="0"/>
              <a:t> Rate</a:t>
            </a:r>
            <a:r>
              <a:rPr lang="th-TH" baseline="0" dirty="0" smtClean="0"/>
              <a:t>) คิดเป็นร้อยละ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DA2BD1-99DF-4D82-B1F3-BB3472D7A8F2}" type="slidenum">
              <a:rPr lang="th-TH" smtClean="0"/>
              <a:pPr>
                <a:defRPr/>
              </a:pPr>
              <a:t>137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61626717"/>
      </p:ext>
    </p:extLst>
  </p:cSld>
  <p:clrMapOvr>
    <a:masterClrMapping/>
  </p:clrMapOvr>
</p:notes>
</file>

<file path=ppt/notesSlides/notesSlide8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dirty="0" smtClean="0"/>
              <a:t>อัตราร้อยละ</a:t>
            </a:r>
            <a:r>
              <a:rPr lang="th-TH" baseline="0" dirty="0" smtClean="0"/>
              <a:t> ที่เหมาะสม ยิ่ง  ใกล้เคียง </a:t>
            </a:r>
            <a:r>
              <a:rPr lang="en-US" baseline="0" dirty="0" smtClean="0"/>
              <a:t>100 </a:t>
            </a:r>
            <a:r>
              <a:rPr lang="th-TH" baseline="0" dirty="0" smtClean="0"/>
              <a:t>เท่าไหร่ ยิ่งคุ้มค่าต่อการจัดซื้อ จัดหา เท่านั้น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DA2BD1-99DF-4D82-B1F3-BB3472D7A8F2}" type="slidenum">
              <a:rPr lang="th-TH" smtClean="0"/>
              <a:pPr>
                <a:defRPr/>
              </a:pPr>
              <a:t>138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91393421"/>
      </p:ext>
    </p:extLst>
  </p:cSld>
  <p:clrMapOvr>
    <a:masterClrMapping/>
  </p:clrMapOvr>
</p:notes>
</file>

<file path=ppt/notesSlides/notesSlide8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974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h-TH" altLang="th-TH" dirty="0" smtClean="0"/>
          </a:p>
          <a:p>
            <a:r>
              <a:rPr lang="th-TH" altLang="th-TH" dirty="0" smtClean="0"/>
              <a:t>การกำหนดพื้นที่จัดวาง เครื่องจักร  สิ่งอำนวยความสะดวก  เช่น โต๊ะปฏิบัติงาน ตู้เก็บวัสดุ</a:t>
            </a:r>
            <a:r>
              <a:rPr lang="th-TH" altLang="th-TH" baseline="0" dirty="0" smtClean="0"/>
              <a:t> อุปกรณ์  ท่านมีการกำหนดด้วยวิธีการใด</a:t>
            </a:r>
          </a:p>
          <a:p>
            <a:endParaRPr lang="th-TH" altLang="th-TH" dirty="0" smtClean="0"/>
          </a:p>
          <a:p>
            <a:r>
              <a:rPr lang="th-TH" altLang="th-TH" dirty="0" smtClean="0"/>
              <a:t>กรณีอยู่กับที่ </a:t>
            </a:r>
            <a:r>
              <a:rPr lang="en-US" altLang="th-TH" dirty="0" smtClean="0"/>
              <a:t>1 </a:t>
            </a:r>
            <a:r>
              <a:rPr lang="th-TH" altLang="th-TH" dirty="0" smtClean="0"/>
              <a:t>ตารางเมตร ต่อ คน  แต่ถ้ามีการเคลื่อนไหว อาจจะใช้ มากกว่านี้</a:t>
            </a:r>
          </a:p>
          <a:p>
            <a:endParaRPr lang="th-TH" altLang="th-TH" dirty="0" smtClean="0"/>
          </a:p>
          <a:p>
            <a:r>
              <a:rPr lang="th-TH" altLang="th-TH" dirty="0" smtClean="0"/>
              <a:t>พื้นที่การใช้งาน</a:t>
            </a:r>
            <a:r>
              <a:rPr lang="th-TH" altLang="th-TH" baseline="0" dirty="0" smtClean="0"/>
              <a:t> หรือ จัดวางอุปกรณ์ เครื่องมือต่างๆ  คำนวณได้จาก สูตรนี้</a:t>
            </a:r>
            <a:endParaRPr lang="th-TH" altLang="th-TH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807FF90-9D3E-439C-8023-24129BF189CF}" type="slidenum">
              <a:rPr lang="th-TH" smtClean="0"/>
              <a:pPr>
                <a:defRPr/>
              </a:pPr>
              <a:t>139</a:t>
            </a:fld>
            <a:endParaRPr lang="th-TH"/>
          </a:p>
        </p:txBody>
      </p:sp>
    </p:spTree>
  </p:cSld>
  <p:clrMapOvr>
    <a:masterClrMapping/>
  </p:clrMapOvr>
</p:notes>
</file>

<file path=ppt/notesSlides/notesSlide8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dirty="0" smtClean="0"/>
              <a:t>ท่านจัดหา  หรือ เตรียมผู้สอน อย่างไร  หาจากไหนบ้าง   ถ้าครูเดิม</a:t>
            </a:r>
            <a:r>
              <a:rPr lang="th-TH" baseline="0" dirty="0" smtClean="0"/>
              <a:t>  ท่านเตรียมอย่างไร   ครูใหม่ ท่านหาอย่างไร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DA2BD1-99DF-4D82-B1F3-BB3472D7A8F2}" type="slidenum">
              <a:rPr lang="th-TH" smtClean="0"/>
              <a:pPr>
                <a:defRPr/>
              </a:pPr>
              <a:t>140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06387745"/>
      </p:ext>
    </p:extLst>
  </p:cSld>
  <p:clrMapOvr>
    <a:masterClrMapping/>
  </p:clrMapOvr>
</p:notes>
</file>

<file path=ppt/notesSlides/notesSlide8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dirty="0" smtClean="0"/>
              <a:t>ท่านคิดว่า</a:t>
            </a:r>
            <a:r>
              <a:rPr lang="th-TH" baseline="0" dirty="0" smtClean="0"/>
              <a:t>  </a:t>
            </a:r>
            <a:r>
              <a:rPr lang="th-TH" dirty="0" smtClean="0"/>
              <a:t>ครูผู้สอน ทาง </a:t>
            </a:r>
            <a:r>
              <a:rPr lang="en-US" dirty="0" smtClean="0"/>
              <a:t>TVET </a:t>
            </a:r>
            <a:r>
              <a:rPr lang="th-TH" dirty="0" smtClean="0"/>
              <a:t> ควรจะต้องมีความรู้ ทักษะ และประสบการณ์ ด้านใดบ้าง</a:t>
            </a:r>
            <a:r>
              <a:rPr lang="th-TH" baseline="0" dirty="0" smtClean="0"/>
              <a:t>  และลองยกตัวอย่าง ข้อท้าทาย</a:t>
            </a:r>
            <a:r>
              <a:rPr lang="en-US" baseline="0" dirty="0" smtClean="0"/>
              <a:t>/</a:t>
            </a:r>
            <a:r>
              <a:rPr lang="th-TH" baseline="0" dirty="0" smtClean="0"/>
              <a:t>ปัญหาที่ท่านเจอ</a:t>
            </a:r>
          </a:p>
          <a:p>
            <a:endParaRPr lang="th-TH" baseline="0" dirty="0" smtClean="0"/>
          </a:p>
          <a:p>
            <a:r>
              <a:rPr lang="th-TH" baseline="0" dirty="0" smtClean="0"/>
              <a:t>มี วิชาชีพครู   วิชาครู เช่น การพัฒนาหลักสูตร  การเขียนวัตถุประสงค์การเรียนรู้ การสอนงาน   การฝึก  การประเมิน   การออกแบบข้อสอบ  การเป็นผู้ประเมิน</a:t>
            </a:r>
          </a:p>
          <a:p>
            <a:endParaRPr lang="th-TH" baseline="0" dirty="0" smtClean="0"/>
          </a:p>
          <a:p>
            <a:r>
              <a:rPr lang="th-TH" baseline="0" dirty="0" smtClean="0"/>
              <a:t>วิชาช่าง  หรือ วิชาชีพช่าง   ความรู้ ทักษะ ประสบการณ์ ในอาชีพช่าง  หรือ งานบริการต่างๆ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DA2BD1-99DF-4D82-B1F3-BB3472D7A8F2}" type="slidenum">
              <a:rPr lang="th-TH" smtClean="0"/>
              <a:pPr>
                <a:defRPr/>
              </a:pPr>
              <a:t>141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15621931"/>
      </p:ext>
    </p:extLst>
  </p:cSld>
  <p:clrMapOvr>
    <a:masterClrMapping/>
  </p:clrMapOvr>
</p:notes>
</file>

<file path=ppt/notesSlides/notesSlide8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077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th-TH" altLang="th-TH" dirty="0" smtClean="0"/>
              <a:t>ให้กำหนดรายการวัสดุ</a:t>
            </a:r>
            <a:r>
              <a:rPr lang="th-TH" altLang="th-TH" baseline="0" dirty="0" smtClean="0"/>
              <a:t> อุปกรณ์  การฝึก  และให้ คัดเลือก เครื่องมือ เครื่องจักร ราคาแพง </a:t>
            </a:r>
            <a:r>
              <a:rPr lang="en-US" altLang="th-TH" baseline="0" dirty="0" smtClean="0"/>
              <a:t>1 </a:t>
            </a:r>
            <a:r>
              <a:rPr lang="th-TH" altLang="th-TH" baseline="0" dirty="0" smtClean="0"/>
              <a:t>รายการ  เพื่อกำหนดความคุ้มค่าและประโยชน์ใช้สอย  เพื่อตัดสินใจซื้อหา</a:t>
            </a:r>
            <a:endParaRPr lang="th-TH" altLang="th-TH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67B6D23-DA64-424F-91B3-4B272D25309E}" type="slidenum">
              <a:rPr lang="th-TH" smtClean="0"/>
              <a:pPr>
                <a:defRPr/>
              </a:pPr>
              <a:t>143</a:t>
            </a:fld>
            <a:endParaRPr lang="th-TH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sd-thai-logo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138" y="858838"/>
            <a:ext cx="2232025" cy="2065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40" b="83838"/>
          <a:stretch>
            <a:fillRect/>
          </a:stretch>
        </p:blipFill>
        <p:spPr bwMode="auto">
          <a:xfrm>
            <a:off x="-7938" y="0"/>
            <a:ext cx="9144001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85383" y="2869460"/>
            <a:ext cx="7772400" cy="1470025"/>
          </a:xfrm>
        </p:spPr>
        <p:txBody>
          <a:bodyPr>
            <a:normAutofit/>
          </a:bodyPr>
          <a:lstStyle>
            <a:lvl1pPr>
              <a:defRPr sz="4800"/>
            </a:lvl1pPr>
          </a:lstStyle>
          <a:p>
            <a:r>
              <a:rPr lang="en-US" dirty="0" smtClean="0"/>
              <a:t>Click to edit Master title style</a:t>
            </a:r>
            <a:endParaRPr lang="th-TH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87624" y="4293096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4800">
                <a:solidFill>
                  <a:schemeClr val="tx1">
                    <a:tint val="75000"/>
                  </a:schemeClr>
                </a:solidFill>
                <a:latin typeface="Angsana New" pitchFamily="18" charset="-34"/>
                <a:cs typeface="Angsana New" pitchFamily="18" charset="-34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th-TH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5A590B-532F-4A8D-B7B8-4CAA46D41146}" type="datetimeFigureOut">
              <a:rPr lang="th-TH"/>
              <a:pPr>
                <a:defRPr/>
              </a:pPr>
              <a:t>28/11/59</a:t>
            </a:fld>
            <a:endParaRPr lang="th-TH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875891-6E41-4694-9D41-73A243C5C4D7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63414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>
            <a:lvl1pPr>
              <a:defRPr sz="5400" b="1" cap="none" spc="0">
                <a:ln w="1841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A1849E-DA3E-42EF-9155-2897D7EDD378}" type="datetimeFigureOut">
              <a:rPr lang="th-TH"/>
              <a:pPr>
                <a:defRPr/>
              </a:pPr>
              <a:t>28/11/59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732B16-B671-45F6-AA35-4AF18FCBF339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463525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D932BA-F010-4D3D-8368-A974D1C95248}" type="datetimeFigureOut">
              <a:rPr lang="th-TH"/>
              <a:pPr>
                <a:defRPr/>
              </a:pPr>
              <a:t>28/11/59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E84B11-D4A2-4D5A-9A91-D32C11DDC3E5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816677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13CCD7-6BBB-43AD-948D-212C2DE57849}" type="datetimeFigureOut">
              <a:rPr lang="th-TH"/>
              <a:pPr>
                <a:defRPr/>
              </a:pPr>
              <a:t>28/11/59</a:t>
            </a:fld>
            <a:endParaRPr lang="th-TH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E23C36-CB06-4E4C-A151-48859E30919A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720800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5A1746-F2B0-4A15-85A6-14DBE1BBDDA8}" type="datetimeFigureOut">
              <a:rPr lang="th-TH"/>
              <a:pPr>
                <a:defRPr/>
              </a:pPr>
              <a:t>28/11/59</a:t>
            </a:fld>
            <a:endParaRPr lang="th-TH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2016DE-E7AA-4771-9162-FF3C95E8B80C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787315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F850B5-D519-4596-8129-7CACA6A51FDD}" type="datetimeFigureOut">
              <a:rPr lang="th-TH"/>
              <a:pPr>
                <a:defRPr/>
              </a:pPr>
              <a:t>28/11/59</a:t>
            </a:fld>
            <a:endParaRPr lang="th-TH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B40020-EFE9-4880-BF64-6D5BC3D973F6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897031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175D1A-FA35-4B17-8EC3-E2A6585190A6}" type="datetimeFigureOut">
              <a:rPr lang="th-TH"/>
              <a:pPr>
                <a:defRPr/>
              </a:pPr>
              <a:t>28/11/59</a:t>
            </a:fld>
            <a:endParaRPr lang="th-TH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7222F9-FADC-49F8-AE14-D88E80629795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580166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270057-0E33-4B5F-B5A1-3AC23AF18C64}" type="datetimeFigureOut">
              <a:rPr lang="th-TH"/>
              <a:pPr>
                <a:defRPr/>
              </a:pPr>
              <a:t>28/11/59</a:t>
            </a:fld>
            <a:endParaRPr lang="th-TH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EF0B63-5628-4642-BD38-8879A833B509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251540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0D644D-F92A-44D0-BC28-E08F2D181350}" type="datetimeFigureOut">
              <a:rPr lang="th-TH"/>
              <a:pPr>
                <a:defRPr/>
              </a:pPr>
              <a:t>28/11/59</a:t>
            </a:fld>
            <a:endParaRPr lang="th-TH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2F1179-8060-47D5-BBF5-77E8567365DA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230865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9737CF-D629-41FC-BB19-761055906239}" type="datetimeFigureOut">
              <a:rPr lang="th-TH"/>
              <a:pPr>
                <a:defRPr/>
              </a:pPr>
              <a:t>28/11/59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CE843C-01EB-4684-9144-8BE75C76CE46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656277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AAF856-56D5-46DB-8E7C-AF3613BD5C19}" type="datetimeFigureOut">
              <a:rPr lang="th-TH"/>
              <a:pPr>
                <a:defRPr/>
              </a:pPr>
              <a:t>28/11/59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4B569E-79F9-4A6F-9FEC-F5BD1C578C48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44634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188913"/>
            <a:ext cx="7570788" cy="763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 smtClean="0"/>
              <a:t>Click to edit Master title style</a:t>
            </a:r>
            <a:endParaRPr lang="th-TH" altLang="th-TH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 smtClean="0"/>
              <a:t>Click to edit Master text styles</a:t>
            </a:r>
          </a:p>
          <a:p>
            <a:pPr lvl="1"/>
            <a:r>
              <a:rPr lang="en-US" altLang="th-TH" smtClean="0"/>
              <a:t>Second level</a:t>
            </a:r>
          </a:p>
          <a:p>
            <a:pPr lvl="2"/>
            <a:r>
              <a:rPr lang="en-US" altLang="th-TH" smtClean="0"/>
              <a:t>Third level</a:t>
            </a:r>
          </a:p>
          <a:p>
            <a:pPr lvl="3"/>
            <a:r>
              <a:rPr lang="en-US" altLang="th-TH" smtClean="0"/>
              <a:t>Fourth level</a:t>
            </a:r>
          </a:p>
          <a:p>
            <a:pPr lvl="4"/>
            <a:r>
              <a:rPr lang="en-US" altLang="th-TH" smtClean="0"/>
              <a:t>Fifth level</a:t>
            </a:r>
            <a:endParaRPr lang="th-TH" altLang="th-TH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822D3A2-4972-48F9-B53B-37C5E1B3BC17}" type="datetimeFigureOut">
              <a:rPr lang="th-TH"/>
              <a:pPr>
                <a:defRPr/>
              </a:pPr>
              <a:t>28/11/59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3F21BD9-BF95-4FD0-914D-AA2271873817}" type="slidenum">
              <a:rPr lang="th-TH"/>
              <a:pPr>
                <a:defRPr/>
              </a:pPr>
              <a:t>‹#›</a:t>
            </a:fld>
            <a:endParaRPr lang="th-TH"/>
          </a:p>
        </p:txBody>
      </p:sp>
      <p:pic>
        <p:nvPicPr>
          <p:cNvPr id="1031" name="Picture 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40" b="83838"/>
          <a:stretch>
            <a:fillRect/>
          </a:stretch>
        </p:blipFill>
        <p:spPr bwMode="auto">
          <a:xfrm>
            <a:off x="-7938" y="0"/>
            <a:ext cx="9144001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211" r:id="rId1"/>
    <p:sldLayoutId id="2147484201" r:id="rId2"/>
    <p:sldLayoutId id="2147484202" r:id="rId3"/>
    <p:sldLayoutId id="2147484203" r:id="rId4"/>
    <p:sldLayoutId id="2147484204" r:id="rId5"/>
    <p:sldLayoutId id="2147484205" r:id="rId6"/>
    <p:sldLayoutId id="2147484206" r:id="rId7"/>
    <p:sldLayoutId id="2147484207" r:id="rId8"/>
    <p:sldLayoutId id="2147484208" r:id="rId9"/>
    <p:sldLayoutId id="2147484209" r:id="rId10"/>
    <p:sldLayoutId id="2147484210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 kern="1200">
          <a:solidFill>
            <a:schemeClr val="tx1"/>
          </a:solidFill>
          <a:latin typeface="Angsana New" pitchFamily="18" charset="-34"/>
          <a:ea typeface="+mj-ea"/>
          <a:cs typeface="Angsana New" pitchFamily="18" charset="-34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ngsana New" pitchFamily="18" charset="-34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ngsana New" pitchFamily="18" charset="-34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ngsana New" pitchFamily="18" charset="-34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ngsana New" pitchFamily="18" charset="-34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ngsana New" pitchFamily="18" charset="-34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ngsana New" pitchFamily="18" charset="-34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ngsana New" pitchFamily="18" charset="-34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ngsana New" pitchFamily="18" charset="-34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1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hyperlink" Target="chapter2/Asean_TP/Luandry%20Attendant.docx" TargetMode="External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hyperlink" Target="http://schools-training.com/articles/discovering-potential-auto-mechanic.html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1.xml"/><Relationship Id="rId5" Type="http://schemas.openxmlformats.org/officeDocument/2006/relationships/diagramQuickStyle" Target="../diagrams/quickStyle11.xml"/><Relationship Id="rId4" Type="http://schemas.openxmlformats.org/officeDocument/2006/relationships/diagramLayout" Target="../diagrams/layout11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2.xml"/><Relationship Id="rId7" Type="http://schemas.microsoft.com/office/2007/relationships/diagramDrawing" Target="../diagrams/drawing12.xml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2.xml"/><Relationship Id="rId5" Type="http://schemas.openxmlformats.org/officeDocument/2006/relationships/diagramQuickStyle" Target="../diagrams/quickStyle12.xml"/><Relationship Id="rId4" Type="http://schemas.openxmlformats.org/officeDocument/2006/relationships/diagramLayout" Target="../diagrams/layout12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3.xml"/><Relationship Id="rId7" Type="http://schemas.microsoft.com/office/2007/relationships/diagramDrawing" Target="../diagrams/drawing13.xml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3.xml"/><Relationship Id="rId5" Type="http://schemas.openxmlformats.org/officeDocument/2006/relationships/diagramQuickStyle" Target="../diagrams/quickStyle13.xml"/><Relationship Id="rId4" Type="http://schemas.openxmlformats.org/officeDocument/2006/relationships/diagramLayout" Target="../diagrams/layout13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2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2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2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2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2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2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2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2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2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2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2.xml"/></Relationships>
</file>

<file path=ppt/slides/_rels/slide1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1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2.xml"/><Relationship Id="rId1" Type="http://schemas.openxmlformats.org/officeDocument/2006/relationships/slideLayout" Target="../slideLayouts/slideLayout2.xml"/></Relationships>
</file>

<file path=ppt/slides/_rels/slide1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3.xml"/><Relationship Id="rId1" Type="http://schemas.openxmlformats.org/officeDocument/2006/relationships/slideLayout" Target="../slideLayouts/slideLayout2.xml"/></Relationships>
</file>

<file path=ppt/slides/_rels/slide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4.xml"/><Relationship Id="rId1" Type="http://schemas.openxmlformats.org/officeDocument/2006/relationships/slideLayout" Target="../slideLayouts/slideLayout2.xml"/></Relationships>
</file>

<file path=ppt/slides/_rels/slide1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5.xml"/><Relationship Id="rId1" Type="http://schemas.openxmlformats.org/officeDocument/2006/relationships/slideLayout" Target="../slideLayouts/slideLayout2.xml"/></Relationships>
</file>

<file path=ppt/slides/_rels/slide1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6.xml"/><Relationship Id="rId1" Type="http://schemas.openxmlformats.org/officeDocument/2006/relationships/slideLayout" Target="../slideLayouts/slideLayout2.xml"/></Relationships>
</file>

<file path=ppt/slides/_rels/slide1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7.xml"/><Relationship Id="rId1" Type="http://schemas.openxmlformats.org/officeDocument/2006/relationships/slideLayout" Target="../slideLayouts/slideLayout2.xml"/></Relationships>
</file>

<file path=ppt/slides/_rels/slide1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8.xml"/><Relationship Id="rId1" Type="http://schemas.openxmlformats.org/officeDocument/2006/relationships/slideLayout" Target="../slideLayouts/slideLayout2.xml"/></Relationships>
</file>

<file path=ppt/slides/_rels/slide1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9.xml"/><Relationship Id="rId1" Type="http://schemas.openxmlformats.org/officeDocument/2006/relationships/slideLayout" Target="../slideLayouts/slideLayout1.xml"/></Relationships>
</file>

<file path=ppt/slides/_rels/slide1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0.xml"/><Relationship Id="rId1" Type="http://schemas.openxmlformats.org/officeDocument/2006/relationships/slideLayout" Target="../slideLayouts/slideLayout2.xml"/></Relationships>
</file>

<file path=ppt/slides/_rels/slide135.xml.rels><?xml version="1.0" encoding="UTF-8" standalone="yes"?>
<Relationships xmlns="http://schemas.openxmlformats.org/package/2006/relationships"><Relationship Id="rId3" Type="http://schemas.openxmlformats.org/officeDocument/2006/relationships/hyperlink" Target="../resources/DesignModule/chapter5/1&#3585;&#3635;&#3627;&#3609;&#3604;&#3619;&#3634;&#3618;&#3585;&#3634;&#3619;&#3623;&#3633;&#3626;&#3604;&#3640;%20&#3629;&#3640;&#3611;&#3585;&#3619;&#3603;&#3660;&#3613;&#3638;&#3585;/004-&#3619;&#3634;&#3618;&#3585;&#3634;&#3619;&#3648;&#3588;&#3619;&#3639;&#3656;&#3629;&#3591;&#3617;&#3639;&#3629;&#3614;&#3639;&#3657;&#3609;&#3600;&#3634;&#3609;.docx" TargetMode="External"/><Relationship Id="rId2" Type="http://schemas.openxmlformats.org/officeDocument/2006/relationships/notesSlide" Target="../notesSlides/notesSlide81.xml"/><Relationship Id="rId1" Type="http://schemas.openxmlformats.org/officeDocument/2006/relationships/slideLayout" Target="../slideLayouts/slideLayout2.xml"/></Relationships>
</file>

<file path=ppt/slides/_rels/slide1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2.xml"/><Relationship Id="rId1" Type="http://schemas.openxmlformats.org/officeDocument/2006/relationships/slideLayout" Target="../slideLayouts/slideLayout2.xml"/></Relationships>
</file>

<file path=ppt/slides/_rels/slide1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3.xml"/><Relationship Id="rId1" Type="http://schemas.openxmlformats.org/officeDocument/2006/relationships/slideLayout" Target="../slideLayouts/slideLayout2.xml"/></Relationships>
</file>

<file path=ppt/slides/_rels/slide1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4.xml"/><Relationship Id="rId1" Type="http://schemas.openxmlformats.org/officeDocument/2006/relationships/slideLayout" Target="../slideLayouts/slideLayout2.xml"/></Relationships>
</file>

<file path=ppt/slides/_rels/slide1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5.xml"/><Relationship Id="rId1" Type="http://schemas.openxmlformats.org/officeDocument/2006/relationships/slideLayout" Target="../slideLayouts/slideLayout2.xml"/></Relationships>
</file>

<file path=ppt/slides/_rels/slide1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6.xml"/><Relationship Id="rId1" Type="http://schemas.openxmlformats.org/officeDocument/2006/relationships/slideLayout" Target="../slideLayouts/slideLayout2.xml"/></Relationships>
</file>

<file path=ppt/slides/_rels/slide1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7.xml"/><Relationship Id="rId1" Type="http://schemas.openxmlformats.org/officeDocument/2006/relationships/slideLayout" Target="../slideLayouts/slideLayout2.xml"/></Relationships>
</file>

<file path=ppt/slides/_rels/slide1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dirty="0" smtClean="0"/>
              <a:t>กิจกรรมการเรียนรู้ (</a:t>
            </a:r>
            <a:r>
              <a:rPr lang="en-US" sz="2800" b="1" dirty="0" smtClean="0"/>
              <a:t>LA</a:t>
            </a:r>
            <a:r>
              <a:rPr lang="th-TH" b="1" dirty="0" smtClean="0"/>
              <a:t>)</a:t>
            </a:r>
            <a:endParaRPr lang="th-TH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en-US" b="1" dirty="0" smtClean="0">
                <a:solidFill>
                  <a:srgbClr val="FF0000"/>
                </a:solidFill>
              </a:rPr>
              <a:t>LA1:</a:t>
            </a:r>
            <a:r>
              <a:rPr lang="th-TH" b="1" dirty="0" smtClean="0">
                <a:solidFill>
                  <a:srgbClr val="FF0000"/>
                </a:solidFill>
              </a:rPr>
              <a:t> </a:t>
            </a:r>
            <a:r>
              <a:rPr lang="th-TH" sz="3200" b="1" dirty="0" smtClean="0">
                <a:solidFill>
                  <a:srgbClr val="FF0000"/>
                </a:solidFill>
              </a:rPr>
              <a:t>จัดทำข้อมูล รายละเอียดอาชีพ หรือ ตำแหน่งงาน </a:t>
            </a:r>
            <a:r>
              <a:rPr lang="th-TH" sz="3600" b="1" dirty="0" smtClean="0">
                <a:sym typeface="Wingdings 2"/>
              </a:rPr>
              <a:t></a:t>
            </a:r>
            <a:endParaRPr lang="th-TH" sz="3200" b="1" dirty="0" smtClean="0"/>
          </a:p>
          <a:p>
            <a:pPr marL="0" indent="0">
              <a:buNone/>
            </a:pPr>
            <a:r>
              <a:rPr lang="en-US" b="1" dirty="0" smtClean="0">
                <a:solidFill>
                  <a:srgbClr val="FF0000"/>
                </a:solidFill>
              </a:rPr>
              <a:t>LA2:</a:t>
            </a:r>
            <a:r>
              <a:rPr lang="th-TH" b="1" dirty="0" smtClean="0">
                <a:solidFill>
                  <a:srgbClr val="FF0000"/>
                </a:solidFill>
              </a:rPr>
              <a:t> </a:t>
            </a:r>
            <a:r>
              <a:rPr lang="th-TH" sz="3200" b="1" dirty="0" smtClean="0">
                <a:solidFill>
                  <a:srgbClr val="FF0000"/>
                </a:solidFill>
              </a:rPr>
              <a:t>ออกแบบและพัฒนาหลักสูตรการฝึกอบรมจากข้อมูล </a:t>
            </a:r>
            <a:r>
              <a:rPr lang="th-TH" sz="3200" b="1" dirty="0">
                <a:sym typeface="Wingdings 2"/>
              </a:rPr>
              <a:t> </a:t>
            </a:r>
            <a:r>
              <a:rPr lang="th-TH" sz="3200" b="1" dirty="0" smtClean="0">
                <a:solidFill>
                  <a:srgbClr val="FF0000"/>
                </a:solidFill>
              </a:rPr>
              <a:t>รายละเอียดตำแหน่งงาน หรือ อาชีพที่จัดทำขึ้น</a:t>
            </a:r>
          </a:p>
          <a:p>
            <a:pPr marL="0" indent="0">
              <a:buNone/>
            </a:pPr>
            <a:r>
              <a:rPr lang="en-US" b="1" dirty="0" smtClean="0">
                <a:solidFill>
                  <a:srgbClr val="FF0000"/>
                </a:solidFill>
              </a:rPr>
              <a:t>LA3: </a:t>
            </a:r>
            <a:r>
              <a:rPr lang="th-TH" sz="3200" b="1" dirty="0">
                <a:solidFill>
                  <a:srgbClr val="FF0000"/>
                </a:solidFill>
              </a:rPr>
              <a:t>เตรียมเอกสาร คู่มือการ</a:t>
            </a:r>
            <a:r>
              <a:rPr lang="th-TH" sz="3200" b="1" dirty="0" smtClean="0">
                <a:solidFill>
                  <a:srgbClr val="FF0000"/>
                </a:solidFill>
              </a:rPr>
              <a:t>ฝึก  เช่น ใบงาน </a:t>
            </a:r>
            <a:r>
              <a:rPr lang="en-US" sz="3200" b="1" dirty="0" smtClean="0">
                <a:solidFill>
                  <a:srgbClr val="FF0000"/>
                </a:solidFill>
              </a:rPr>
              <a:t>,</a:t>
            </a:r>
            <a:r>
              <a:rPr lang="th-TH" sz="3200" b="1" dirty="0" smtClean="0">
                <a:solidFill>
                  <a:srgbClr val="FF0000"/>
                </a:solidFill>
              </a:rPr>
              <a:t>ใบข้อมูล</a:t>
            </a:r>
            <a:r>
              <a:rPr lang="en-US" sz="3200" b="1" dirty="0" smtClean="0">
                <a:solidFill>
                  <a:srgbClr val="FF0000"/>
                </a:solidFill>
              </a:rPr>
              <a:t>,</a:t>
            </a:r>
            <a:r>
              <a:rPr lang="th-TH" sz="3200" b="1" dirty="0" smtClean="0">
                <a:solidFill>
                  <a:srgbClr val="FF0000"/>
                </a:solidFill>
              </a:rPr>
              <a:t> ใบประเมิน</a:t>
            </a:r>
            <a:endParaRPr lang="th-TH" sz="32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b="1" dirty="0" smtClean="0">
                <a:solidFill>
                  <a:srgbClr val="FF0000"/>
                </a:solidFill>
              </a:rPr>
              <a:t>LA4:</a:t>
            </a:r>
            <a:r>
              <a:rPr lang="th-TH" sz="3200" b="1" dirty="0" smtClean="0">
                <a:solidFill>
                  <a:srgbClr val="FF0000"/>
                </a:solidFill>
              </a:rPr>
              <a:t>จัดทำสื่อการฝึก  เช่น สื่อสิ่งพิมพ์ </a:t>
            </a:r>
            <a:r>
              <a:rPr lang="en-US" b="1" dirty="0" smtClean="0">
                <a:solidFill>
                  <a:srgbClr val="FF0000"/>
                </a:solidFill>
              </a:rPr>
              <a:t>, </a:t>
            </a:r>
            <a:r>
              <a:rPr lang="th-TH" sz="3200" b="1" dirty="0" smtClean="0">
                <a:solidFill>
                  <a:srgbClr val="FF0000"/>
                </a:solidFill>
              </a:rPr>
              <a:t>สื่ออิเล็กทรอนิกส์</a:t>
            </a:r>
          </a:p>
          <a:p>
            <a:pPr marL="0" indent="0">
              <a:buNone/>
            </a:pPr>
            <a:r>
              <a:rPr lang="en-US" b="1" dirty="0" smtClean="0">
                <a:solidFill>
                  <a:srgbClr val="002060"/>
                </a:solidFill>
              </a:rPr>
              <a:t>LA5:</a:t>
            </a:r>
            <a:r>
              <a:rPr lang="th-TH" sz="3200" b="1" dirty="0" smtClean="0">
                <a:solidFill>
                  <a:srgbClr val="002060"/>
                </a:solidFill>
              </a:rPr>
              <a:t>จัดทำ</a:t>
            </a:r>
            <a:r>
              <a:rPr lang="th-TH" sz="3200" b="1" dirty="0">
                <a:solidFill>
                  <a:srgbClr val="002060"/>
                </a:solidFill>
              </a:rPr>
              <a:t>แผนการประเมิน</a:t>
            </a:r>
          </a:p>
          <a:p>
            <a:pPr marL="0" indent="0">
              <a:buNone/>
            </a:pPr>
            <a:r>
              <a:rPr lang="en-US" b="1" dirty="0" smtClean="0">
                <a:solidFill>
                  <a:srgbClr val="002060"/>
                </a:solidFill>
              </a:rPr>
              <a:t>LA6:</a:t>
            </a:r>
            <a:r>
              <a:rPr lang="th-TH" sz="3200" b="1" dirty="0" smtClean="0">
                <a:solidFill>
                  <a:srgbClr val="002060"/>
                </a:solidFill>
              </a:rPr>
              <a:t>เตรียมแผนการสอน</a:t>
            </a:r>
          </a:p>
          <a:p>
            <a:r>
              <a:rPr lang="th-TH" b="1" dirty="0" smtClean="0"/>
              <a:t>นำไปสอนแบบ </a:t>
            </a:r>
            <a:r>
              <a:rPr lang="en-US" sz="2400" b="1" dirty="0"/>
              <a:t>Off the Job  / On the Job </a:t>
            </a:r>
            <a:r>
              <a:rPr lang="en-US" sz="2400" b="1" dirty="0" smtClean="0"/>
              <a:t> Training</a:t>
            </a:r>
          </a:p>
          <a:p>
            <a:r>
              <a:rPr lang="th-TH" b="1" dirty="0" smtClean="0"/>
              <a:t>ประเมินผลระบบการฝึก</a:t>
            </a:r>
            <a:endParaRPr lang="th-TH" b="1" dirty="0"/>
          </a:p>
        </p:txBody>
      </p:sp>
    </p:spTree>
    <p:extLst>
      <p:ext uri="{BB962C8B-B14F-4D97-AF65-F5344CB8AC3E}">
        <p14:creationId xmlns:p14="http://schemas.microsoft.com/office/powerpoint/2010/main" val="1612479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dirty="0" smtClean="0"/>
              <a:t>สรุปการฝึกอบรมวันที่</a:t>
            </a:r>
            <a:r>
              <a:rPr lang="en-US" b="1" dirty="0" smtClean="0"/>
              <a:t> 2</a:t>
            </a:r>
            <a:endParaRPr lang="th-TH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35280" cy="4525963"/>
          </a:xfrm>
        </p:spPr>
        <p:txBody>
          <a:bodyPr>
            <a:noAutofit/>
          </a:bodyPr>
          <a:lstStyle/>
          <a:p>
            <a:r>
              <a:rPr lang="th-TH" sz="2800" dirty="0"/>
              <a:t>วิทยากรบรรยาย และนำเสนอวัตถุประสงค์การฝึกอบรม โครงการครูฝึกใหม่ รุ่น </a:t>
            </a:r>
            <a:r>
              <a:rPr lang="en-US" dirty="0"/>
              <a:t>63</a:t>
            </a:r>
          </a:p>
          <a:p>
            <a:r>
              <a:rPr lang="th-TH" sz="2800" dirty="0"/>
              <a:t>วิทยากรบรรยาย และให้ข้อมูล เกี่ยวกับกระบวนการพัฒนาหลักสูตรการฝึกอิงสมรรถนะ โดยใช้เดลการพัฒนาอย่างเป็นระบบ ชื่อ </a:t>
            </a:r>
            <a:r>
              <a:rPr lang="en-US" sz="2000" dirty="0"/>
              <a:t>ADDIE </a:t>
            </a:r>
            <a:r>
              <a:rPr lang="th-TH" sz="2800" dirty="0"/>
              <a:t>ซึ่งมี </a:t>
            </a:r>
            <a:r>
              <a:rPr lang="en-US" sz="2000" dirty="0"/>
              <a:t>5</a:t>
            </a:r>
            <a:r>
              <a:rPr lang="en-US" sz="2800" dirty="0"/>
              <a:t> </a:t>
            </a:r>
            <a:r>
              <a:rPr lang="th-TH" sz="2800" dirty="0"/>
              <a:t>ขั้นตอนได้แก่ การวิเคราะห์</a:t>
            </a:r>
            <a:r>
              <a:rPr lang="th-TH" sz="2000" dirty="0"/>
              <a:t>(</a:t>
            </a:r>
            <a:r>
              <a:rPr lang="en-US" sz="2000" dirty="0"/>
              <a:t>A</a:t>
            </a:r>
            <a:r>
              <a:rPr lang="th-TH" sz="2000" dirty="0"/>
              <a:t>) </a:t>
            </a:r>
            <a:r>
              <a:rPr lang="th-TH" sz="2800" dirty="0"/>
              <a:t>การออกแบบ</a:t>
            </a:r>
            <a:r>
              <a:rPr lang="th-TH" sz="2000" dirty="0"/>
              <a:t>(</a:t>
            </a:r>
            <a:r>
              <a:rPr lang="en-US" sz="2000" dirty="0"/>
              <a:t>D</a:t>
            </a:r>
            <a:r>
              <a:rPr lang="th-TH" sz="2000" dirty="0"/>
              <a:t>) </a:t>
            </a:r>
            <a:r>
              <a:rPr lang="th-TH" sz="2800" dirty="0"/>
              <a:t>การพัฒนา</a:t>
            </a:r>
            <a:r>
              <a:rPr lang="th-TH" dirty="0"/>
              <a:t>(</a:t>
            </a:r>
            <a:r>
              <a:rPr lang="en-US" dirty="0"/>
              <a:t>D</a:t>
            </a:r>
            <a:r>
              <a:rPr lang="th-TH" dirty="0"/>
              <a:t>) </a:t>
            </a:r>
            <a:r>
              <a:rPr lang="th-TH" sz="2800" dirty="0"/>
              <a:t>การนำไปใช้งาน(</a:t>
            </a:r>
            <a:r>
              <a:rPr lang="en-US" sz="2800" dirty="0"/>
              <a:t>I</a:t>
            </a:r>
            <a:r>
              <a:rPr lang="th-TH" sz="2800" dirty="0"/>
              <a:t>)และการประเมิน</a:t>
            </a:r>
            <a:r>
              <a:rPr lang="th-TH" sz="1800" dirty="0"/>
              <a:t>(</a:t>
            </a:r>
            <a:r>
              <a:rPr lang="en-US" sz="1800" dirty="0"/>
              <a:t>E</a:t>
            </a:r>
            <a:r>
              <a:rPr lang="th-TH" sz="1800" dirty="0"/>
              <a:t>)</a:t>
            </a:r>
          </a:p>
          <a:p>
            <a:pPr fontAlgn="t"/>
            <a:r>
              <a:rPr lang="th-TH" sz="2800" dirty="0"/>
              <a:t>ให้ผู้เข้ารับการฝึกกำหนดตำแหน่งงานที่ต้องการฝึกอบรมและพัฒนาบุคลากรของหน่วยงาน </a:t>
            </a:r>
            <a:r>
              <a:rPr lang="th-TH" sz="2000" dirty="0"/>
              <a:t>(</a:t>
            </a:r>
            <a:r>
              <a:rPr lang="en-US" sz="2000" dirty="0"/>
              <a:t>On the job training</a:t>
            </a:r>
            <a:r>
              <a:rPr lang="th-TH" sz="2000" dirty="0"/>
              <a:t>)</a:t>
            </a:r>
            <a:r>
              <a:rPr lang="th-TH" sz="2800" dirty="0"/>
              <a:t>ได้แก่ ตำแหน่ง </a:t>
            </a:r>
            <a:endParaRPr lang="th-TH" sz="2800" dirty="0" smtClean="0"/>
          </a:p>
          <a:p>
            <a:pPr lvl="1" fontAlgn="t"/>
            <a:r>
              <a:rPr lang="th-TH" sz="2400" b="1" dirty="0" smtClean="0"/>
              <a:t>เจ้าหน้าที่</a:t>
            </a:r>
            <a:r>
              <a:rPr lang="th-TH" sz="2400" b="1" dirty="0"/>
              <a:t>ประสานการ</a:t>
            </a:r>
            <a:r>
              <a:rPr lang="th-TH" sz="2400" b="1" dirty="0" smtClean="0"/>
              <a:t>ฝึก</a:t>
            </a:r>
          </a:p>
          <a:p>
            <a:pPr lvl="1" fontAlgn="t"/>
            <a:r>
              <a:rPr lang="th-TH" sz="2400" b="1" dirty="0" smtClean="0"/>
              <a:t>เจ้าหน้าที่</a:t>
            </a:r>
            <a:r>
              <a:rPr lang="th-TH" sz="2400" b="1" dirty="0"/>
              <a:t>งานรับรองความรู้</a:t>
            </a:r>
            <a:r>
              <a:rPr lang="th-TH" sz="2400" b="1" dirty="0" smtClean="0"/>
              <a:t>ความสามารถ</a:t>
            </a:r>
          </a:p>
          <a:p>
            <a:pPr lvl="1" fontAlgn="t"/>
            <a:r>
              <a:rPr lang="th-TH" sz="2400" b="1" dirty="0" smtClean="0"/>
              <a:t>เจ้าหน้าที่</a:t>
            </a:r>
            <a:r>
              <a:rPr lang="th-TH" sz="2400" b="1" dirty="0"/>
              <a:t>ดำเนินการ</a:t>
            </a:r>
            <a:r>
              <a:rPr lang="th-TH" sz="2400" b="1" dirty="0" smtClean="0"/>
              <a:t>ฝึกอบรม</a:t>
            </a:r>
          </a:p>
          <a:p>
            <a:pPr lvl="1" fontAlgn="t"/>
            <a:r>
              <a:rPr lang="th-TH" sz="2400" b="1" dirty="0" smtClean="0"/>
              <a:t>เจ้าหน้าที่</a:t>
            </a:r>
            <a:r>
              <a:rPr lang="th-TH" sz="2400" b="1" dirty="0"/>
              <a:t>สนับสนุนทดสอบมาตรฐานฝีมือ</a:t>
            </a:r>
            <a:r>
              <a:rPr lang="th-TH" sz="2400" b="1" dirty="0" smtClean="0"/>
              <a:t>แรงงาน</a:t>
            </a:r>
            <a:endParaRPr lang="th-TH" sz="2400" b="1" dirty="0"/>
          </a:p>
        </p:txBody>
      </p:sp>
    </p:spTree>
    <p:extLst>
      <p:ext uri="{BB962C8B-B14F-4D97-AF65-F5344CB8AC3E}">
        <p14:creationId xmlns:p14="http://schemas.microsoft.com/office/powerpoint/2010/main" val="3459285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dirty="0" smtClean="0"/>
              <a:t>สรุปการฝึกอบรมวันที่</a:t>
            </a:r>
            <a:r>
              <a:rPr lang="en-US" b="1" dirty="0" smtClean="0"/>
              <a:t> 2</a:t>
            </a:r>
            <a:endParaRPr lang="th-TH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fontAlgn="t"/>
            <a:r>
              <a:rPr lang="th-TH" sz="2800" dirty="0"/>
              <a:t>วิทยากรบรรยายให้ความรู้ เรื่อง การวิเคราะห์อาชีพเพื่อพัฒนาหลักสูตรการฝึกโดยใช้วิธีการ </a:t>
            </a:r>
            <a:r>
              <a:rPr lang="en-US" b="1" dirty="0"/>
              <a:t>DACUM : Developing A </a:t>
            </a:r>
            <a:r>
              <a:rPr lang="en-US" b="1" dirty="0" err="1"/>
              <a:t>CurriculUM</a:t>
            </a:r>
            <a:endParaRPr lang="en-US" b="1" dirty="0"/>
          </a:p>
          <a:p>
            <a:pPr fontAlgn="t"/>
            <a:r>
              <a:rPr lang="th-TH" sz="2800" dirty="0"/>
              <a:t>ให้ผู้รับการฝึก</a:t>
            </a:r>
            <a:r>
              <a:rPr lang="th-TH" sz="2800" dirty="0" smtClean="0"/>
              <a:t>แบ่งกลุ่มตามตำแหน่งงานที่ตนสนใจ และมีประสบการณ์เพื่อ</a:t>
            </a:r>
            <a:r>
              <a:rPr lang="th-TH" sz="2800" dirty="0"/>
              <a:t>ฝึกปฏิบัติการวิเคราะห์ตำแหน่งงาน เพื่อกำหนดงานหลัก</a:t>
            </a:r>
            <a:r>
              <a:rPr lang="th-TH" dirty="0"/>
              <a:t>(</a:t>
            </a:r>
            <a:r>
              <a:rPr lang="en-US" dirty="0"/>
              <a:t>Duty</a:t>
            </a:r>
            <a:r>
              <a:rPr lang="th-TH" dirty="0"/>
              <a:t>) </a:t>
            </a:r>
            <a:r>
              <a:rPr lang="th-TH" sz="2800" dirty="0"/>
              <a:t>งานย่อย</a:t>
            </a:r>
            <a:r>
              <a:rPr lang="th-TH" dirty="0"/>
              <a:t>(</a:t>
            </a:r>
            <a:r>
              <a:rPr lang="en-US" dirty="0"/>
              <a:t>Task</a:t>
            </a:r>
            <a:r>
              <a:rPr lang="th-TH" dirty="0"/>
              <a:t>)</a:t>
            </a:r>
            <a:r>
              <a:rPr lang="th-TH" sz="2800" dirty="0"/>
              <a:t>ในตำแหน่ง</a:t>
            </a:r>
            <a:r>
              <a:rPr lang="th-TH" sz="2800" dirty="0" smtClean="0"/>
              <a:t>งานดังกล่าว</a:t>
            </a:r>
            <a:endParaRPr lang="th-TH" sz="2800" dirty="0"/>
          </a:p>
        </p:txBody>
      </p:sp>
    </p:spTree>
    <p:extLst>
      <p:ext uri="{BB962C8B-B14F-4D97-AF65-F5344CB8AC3E}">
        <p14:creationId xmlns:p14="http://schemas.microsoft.com/office/powerpoint/2010/main" val="2592876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dirty="0" smtClean="0"/>
              <a:t>สรุปการฝึกอบรมวันที่</a:t>
            </a:r>
            <a:r>
              <a:rPr lang="en-US" b="1" dirty="0" smtClean="0"/>
              <a:t> 3</a:t>
            </a:r>
            <a:endParaRPr lang="th-TH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fontAlgn="t"/>
            <a:r>
              <a:rPr lang="th-TH" sz="3200" dirty="0" smtClean="0"/>
              <a:t>ให้</a:t>
            </a:r>
            <a:r>
              <a:rPr lang="th-TH" sz="3200" dirty="0"/>
              <a:t>ผู้รับการ</a:t>
            </a:r>
            <a:r>
              <a:rPr lang="th-TH" sz="3200" dirty="0" smtClean="0"/>
              <a:t>ฝึกทบทวนการกำหนดงานหลัก งานย่อย และตรวจสอบความถูกต้องในการเขียนงานหลัก งานย่อย</a:t>
            </a:r>
          </a:p>
          <a:p>
            <a:pPr fontAlgn="t"/>
            <a:r>
              <a:rPr lang="th-TH" sz="3200" dirty="0" smtClean="0"/>
              <a:t>ให้แต่กลุ่ม ประเมิน ความยากง่าย (</a:t>
            </a:r>
            <a:r>
              <a:rPr lang="en-US" sz="3200" dirty="0" smtClean="0"/>
              <a:t>D</a:t>
            </a:r>
            <a:r>
              <a:rPr lang="th-TH" sz="3200" dirty="0" smtClean="0"/>
              <a:t>)  ความสำคัญของงาน(</a:t>
            </a:r>
            <a:r>
              <a:rPr lang="en-US" sz="3200" dirty="0" smtClean="0"/>
              <a:t>I</a:t>
            </a:r>
            <a:r>
              <a:rPr lang="th-TH" sz="3200" dirty="0" smtClean="0"/>
              <a:t>) และความถี่ในการปฏิบัติงาน (</a:t>
            </a:r>
            <a:r>
              <a:rPr lang="en-US" sz="3200" dirty="0" smtClean="0"/>
              <a:t>F</a:t>
            </a:r>
            <a:r>
              <a:rPr lang="th-TH" sz="3200" dirty="0" smtClean="0"/>
              <a:t>)  เพื่อคัดกรองเฉพาะงานที่จำเป็นต้องทำเป็นหลักสูตรการฝึกจริงๆ</a:t>
            </a:r>
          </a:p>
          <a:p>
            <a:pPr fontAlgn="t"/>
            <a:r>
              <a:rPr lang="th-TH" sz="3200" dirty="0" smtClean="0"/>
              <a:t>ฝึก</a:t>
            </a:r>
            <a:r>
              <a:rPr lang="th-TH" sz="3200" dirty="0"/>
              <a:t>ปฏิบัติการ</a:t>
            </a:r>
            <a:r>
              <a:rPr lang="th-TH" sz="3200" dirty="0" smtClean="0"/>
              <a:t>วิเคราะห์งานย่อย(</a:t>
            </a:r>
            <a:r>
              <a:rPr lang="en-US" sz="3200" dirty="0" smtClean="0"/>
              <a:t>TA</a:t>
            </a:r>
            <a:r>
              <a:rPr lang="th-TH" sz="3200" dirty="0" smtClean="0"/>
              <a:t>)เพื่อกำหนดความรู้ ทักษะและทัศนคติที่จำเป็นต่อการปฏิบัติงานในตำแหน่งงานดังกล่าว เพื่อนำข้อมูลดังกล่าวไปพัฒนาหลักสูตรต่อไป</a:t>
            </a:r>
            <a:endParaRPr lang="th-TH" sz="3200" dirty="0"/>
          </a:p>
        </p:txBody>
      </p:sp>
    </p:spTree>
    <p:extLst>
      <p:ext uri="{BB962C8B-B14F-4D97-AF65-F5344CB8AC3E}">
        <p14:creationId xmlns:p14="http://schemas.microsoft.com/office/powerpoint/2010/main" val="3411807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dirty="0"/>
              <a:t>สรุปการฝึกอบรมวันที่</a:t>
            </a:r>
            <a:r>
              <a:rPr lang="en-US" b="1" dirty="0"/>
              <a:t> </a:t>
            </a:r>
            <a:r>
              <a:rPr lang="en-US" b="1" dirty="0" smtClean="0"/>
              <a:t>4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th-TH" sz="3200" dirty="0" smtClean="0"/>
              <a:t>ทบทวน ข้อมูลในตารางวิเคราะห์งาน ตำแหน่งงาน</a:t>
            </a:r>
          </a:p>
          <a:p>
            <a:r>
              <a:rPr lang="th-TH" sz="3200" dirty="0" smtClean="0"/>
              <a:t>นำเสนองาน เป็นกลุ่มฯ</a:t>
            </a:r>
          </a:p>
          <a:p>
            <a:r>
              <a:rPr lang="th-TH" sz="3200" dirty="0" smtClean="0"/>
              <a:t>วิทยากรบรรยายและนำเสนอข้อมูลในการออกแบบและจัดทำหลักสูตรการฝึก</a:t>
            </a:r>
          </a:p>
          <a:p>
            <a:r>
              <a:rPr lang="th-TH" sz="3200" dirty="0" smtClean="0"/>
              <a:t>ให้แต่ละกลุ่ม ปฏิบัติงานการ</a:t>
            </a:r>
            <a:r>
              <a:rPr lang="th-TH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จัดทำหลักสูตรฯ ในตำแหน่งงาน</a:t>
            </a:r>
            <a:r>
              <a:rPr lang="th-TH" sz="3200" dirty="0" smtClean="0"/>
              <a:t>ที่ได้วิเคราะห์งานในสัปดาห์ ที่ผ่านมา</a:t>
            </a:r>
            <a:endParaRPr lang="th-TH" sz="3200" dirty="0"/>
          </a:p>
        </p:txBody>
      </p:sp>
    </p:spTree>
    <p:extLst>
      <p:ext uri="{BB962C8B-B14F-4D97-AF65-F5344CB8AC3E}">
        <p14:creationId xmlns:p14="http://schemas.microsoft.com/office/powerpoint/2010/main" val="1179554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dirty="0"/>
              <a:t>สรุปการฝึกอบรมวันที่</a:t>
            </a:r>
            <a:r>
              <a:rPr lang="en-US" b="1" dirty="0"/>
              <a:t> </a:t>
            </a:r>
            <a:r>
              <a:rPr lang="en-US" b="1" dirty="0" smtClean="0"/>
              <a:t>5</a:t>
            </a:r>
            <a:endParaRPr lang="th-TH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4525963"/>
          </a:xfrm>
        </p:spPr>
        <p:txBody>
          <a:bodyPr>
            <a:noAutofit/>
          </a:bodyPr>
          <a:lstStyle/>
          <a:p>
            <a:r>
              <a:rPr lang="th-TH" sz="3600" dirty="0" smtClean="0"/>
              <a:t>วิทยากรบรรยายให้ข้อมูล ในการจัดทำรายละเอียดของโมดูลการฝึก</a:t>
            </a:r>
          </a:p>
          <a:p>
            <a:r>
              <a:rPr lang="th-TH" sz="3600" dirty="0" smtClean="0"/>
              <a:t>ให้ผู้รับการฝึกปฏิบัติงานจัดทำรายละเอียดโมดูลการฝึก และจัดทำหลักสูตรการฝึกในตำแหน่งงานจนครบทุกโมดูลการฝึก</a:t>
            </a:r>
          </a:p>
          <a:p>
            <a:r>
              <a:rPr lang="th-TH" sz="3600" dirty="0" smtClean="0"/>
              <a:t>ให้แต่ละกลุ่มฯ นำเสนอผลงาน โดยใช้เวลากลุ่มละ </a:t>
            </a:r>
            <a:r>
              <a:rPr lang="en-US" sz="3600" dirty="0" smtClean="0"/>
              <a:t>10</a:t>
            </a:r>
            <a:r>
              <a:rPr lang="th-TH" sz="3600" dirty="0" smtClean="0"/>
              <a:t> นาที</a:t>
            </a:r>
          </a:p>
          <a:p>
            <a:r>
              <a:rPr lang="th-TH" sz="3600" dirty="0" smtClean="0"/>
              <a:t>วิทยากรให้ข้อมูลในการเตรียมสื่อการฝึก  เอกสารประกอบการฝึก</a:t>
            </a:r>
          </a:p>
          <a:p>
            <a:r>
              <a:rPr lang="th-TH" sz="3600" dirty="0" smtClean="0"/>
              <a:t>ผู้รับการฝึกปฏิบัติงานเตรียมสื่อ เอกสารการฝึก</a:t>
            </a:r>
            <a:endParaRPr lang="th-TH" sz="3600" dirty="0"/>
          </a:p>
        </p:txBody>
      </p:sp>
    </p:spTree>
    <p:extLst>
      <p:ext uri="{BB962C8B-B14F-4D97-AF65-F5344CB8AC3E}">
        <p14:creationId xmlns:p14="http://schemas.microsoft.com/office/powerpoint/2010/main" val="3643035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dirty="0"/>
              <a:t>สรุปการฝึกอบรมวันที่</a:t>
            </a:r>
            <a:r>
              <a:rPr lang="en-US" b="1" dirty="0"/>
              <a:t> </a:t>
            </a:r>
            <a:r>
              <a:rPr lang="en-US" dirty="0"/>
              <a:t>6</a:t>
            </a:r>
            <a:endParaRPr lang="th-TH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th-TH" sz="3200" dirty="0"/>
          </a:p>
        </p:txBody>
      </p:sp>
    </p:spTree>
    <p:extLst>
      <p:ext uri="{BB962C8B-B14F-4D97-AF65-F5344CB8AC3E}">
        <p14:creationId xmlns:p14="http://schemas.microsoft.com/office/powerpoint/2010/main" val="1792254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80728"/>
          </a:xfrm>
          <a:solidFill>
            <a:schemeClr val="tx1">
              <a:lumMod val="75000"/>
              <a:lumOff val="25000"/>
            </a:schemeClr>
          </a:solidFill>
        </p:spPr>
        <p:txBody>
          <a:bodyPr>
            <a:noAutofit/>
          </a:bodyPr>
          <a:lstStyle/>
          <a:p>
            <a:r>
              <a:rPr lang="th-TH" sz="4400" dirty="0" smtClean="0"/>
              <a:t>ทบทวนกระบวนการพัฒนาฝีมือแรงงาน</a:t>
            </a:r>
            <a:endParaRPr lang="th-TH" sz="4400" b="1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22624853"/>
              </p:ext>
            </p:extLst>
          </p:nvPr>
        </p:nvGraphicFramePr>
        <p:xfrm>
          <a:off x="0" y="764704"/>
          <a:ext cx="8892480" cy="60932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L-Shape 4"/>
          <p:cNvSpPr/>
          <p:nvPr/>
        </p:nvSpPr>
        <p:spPr>
          <a:xfrm rot="18855065">
            <a:off x="1084182" y="1061964"/>
            <a:ext cx="720080" cy="216024"/>
          </a:xfrm>
          <a:prstGeom prst="corner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" name="L-Shape 6"/>
          <p:cNvSpPr/>
          <p:nvPr/>
        </p:nvSpPr>
        <p:spPr>
          <a:xfrm rot="18855065">
            <a:off x="4242001" y="1061964"/>
            <a:ext cx="720080" cy="216024"/>
          </a:xfrm>
          <a:prstGeom prst="corner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" name="TextBox 1"/>
          <p:cNvSpPr txBox="1"/>
          <p:nvPr/>
        </p:nvSpPr>
        <p:spPr>
          <a:xfrm>
            <a:off x="436648" y="3068960"/>
            <a:ext cx="14022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A</a:t>
            </a:r>
            <a:r>
              <a:rPr lang="en-US" b="1" dirty="0" smtClean="0"/>
              <a:t>nalysis</a:t>
            </a:r>
            <a:endParaRPr lang="th-TH" b="1" dirty="0"/>
          </a:p>
        </p:txBody>
      </p:sp>
      <p:sp>
        <p:nvSpPr>
          <p:cNvPr id="8" name="TextBox 7"/>
          <p:cNvSpPr txBox="1"/>
          <p:nvPr/>
        </p:nvSpPr>
        <p:spPr>
          <a:xfrm>
            <a:off x="4408534" y="3356992"/>
            <a:ext cx="28277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D</a:t>
            </a:r>
            <a:r>
              <a:rPr lang="en-US" b="1" dirty="0" smtClean="0"/>
              <a:t>esign &amp; </a:t>
            </a:r>
            <a:r>
              <a:rPr lang="en-US" b="1" dirty="0" smtClean="0">
                <a:solidFill>
                  <a:srgbClr val="FF0000"/>
                </a:solidFill>
              </a:rPr>
              <a:t>D</a:t>
            </a:r>
            <a:r>
              <a:rPr lang="en-US" b="1" dirty="0" smtClean="0"/>
              <a:t>evelop</a:t>
            </a:r>
            <a:endParaRPr lang="th-TH" b="1" dirty="0"/>
          </a:p>
        </p:txBody>
      </p:sp>
      <p:sp>
        <p:nvSpPr>
          <p:cNvPr id="9" name="TextBox 8"/>
          <p:cNvSpPr txBox="1"/>
          <p:nvPr/>
        </p:nvSpPr>
        <p:spPr>
          <a:xfrm>
            <a:off x="323528" y="6146140"/>
            <a:ext cx="16985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E</a:t>
            </a:r>
            <a:r>
              <a:rPr lang="en-US" dirty="0" smtClean="0"/>
              <a:t>valuation</a:t>
            </a:r>
            <a:endParaRPr lang="th-TH" dirty="0"/>
          </a:p>
        </p:txBody>
      </p:sp>
      <p:sp>
        <p:nvSpPr>
          <p:cNvPr id="10" name="TextBox 9"/>
          <p:cNvSpPr txBox="1"/>
          <p:nvPr/>
        </p:nvSpPr>
        <p:spPr>
          <a:xfrm>
            <a:off x="3347864" y="6170440"/>
            <a:ext cx="25252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I</a:t>
            </a:r>
            <a:r>
              <a:rPr lang="en-US" dirty="0" smtClean="0"/>
              <a:t>mplementation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348874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952500"/>
          </a:xfrm>
          <a:solidFill>
            <a:schemeClr val="tx1">
              <a:lumMod val="75000"/>
              <a:lumOff val="25000"/>
            </a:schemeClr>
          </a:solidFill>
        </p:spPr>
        <p:txBody>
          <a:bodyPr/>
          <a:lstStyle/>
          <a:p>
            <a:pPr>
              <a:defRPr/>
            </a:pPr>
            <a:r>
              <a:rPr lang="th-TH" b="1" dirty="0" smtClean="0"/>
              <a:t>แนวทางการพัฒนาหลักสูตรจาก </a:t>
            </a:r>
            <a:r>
              <a:rPr lang="en-US" sz="4400" b="1" dirty="0" smtClean="0"/>
              <a:t>DACUM</a:t>
            </a:r>
            <a:endParaRPr lang="th-TH" sz="3600" b="1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525963"/>
          </a:xfrm>
        </p:spPr>
        <p:txBody>
          <a:bodyPr/>
          <a:lstStyle/>
          <a:p>
            <a:endParaRPr lang="th-TH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2383234"/>
              </p:ext>
            </p:extLst>
          </p:nvPr>
        </p:nvGraphicFramePr>
        <p:xfrm>
          <a:off x="251521" y="1225352"/>
          <a:ext cx="8626606" cy="5212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60537"/>
                <a:gridCol w="3700102"/>
                <a:gridCol w="2865967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DACUM</a:t>
                      </a:r>
                      <a:endParaRPr lang="th-TH" sz="2400" dirty="0"/>
                    </a:p>
                  </a:txBody>
                  <a:tcPr marL="84406" marR="8440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/>
                        <a:t>โครงสร้างหลักสูตรฯ</a:t>
                      </a:r>
                      <a:endParaRPr lang="th-TH" sz="3200" dirty="0"/>
                    </a:p>
                  </a:txBody>
                  <a:tcPr marL="84406" marR="8440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/>
                        <a:t>หมายเหตุ</a:t>
                      </a:r>
                      <a:endParaRPr lang="th-TH" sz="3200" dirty="0"/>
                    </a:p>
                  </a:txBody>
                  <a:tcPr marL="84406" marR="84406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sz="2800" b="1" dirty="0" smtClean="0"/>
                        <a:t>ชื่อตำแหน่งงาน</a:t>
                      </a:r>
                      <a:r>
                        <a:rPr lang="en-US" sz="2800" b="1" dirty="0" smtClean="0"/>
                        <a:t>/</a:t>
                      </a:r>
                      <a:r>
                        <a:rPr lang="th-TH" sz="2800" b="1" dirty="0" smtClean="0"/>
                        <a:t>ชื่ออาชีพ</a:t>
                      </a:r>
                      <a:r>
                        <a:rPr lang="th-TH" sz="2000" b="1" dirty="0" smtClean="0"/>
                        <a:t>(</a:t>
                      </a:r>
                      <a:r>
                        <a:rPr lang="en-US" sz="2000" b="1" dirty="0" smtClean="0"/>
                        <a:t>Job</a:t>
                      </a:r>
                      <a:r>
                        <a:rPr lang="th-TH" sz="2000" b="1" dirty="0" smtClean="0"/>
                        <a:t>)</a:t>
                      </a:r>
                      <a:endParaRPr lang="th-TH" sz="2400" b="1" dirty="0"/>
                    </a:p>
                  </a:txBody>
                  <a:tcPr marL="84406" marR="84406"/>
                </a:tc>
                <a:tc>
                  <a:txBody>
                    <a:bodyPr/>
                    <a:lstStyle/>
                    <a:p>
                      <a:r>
                        <a:rPr lang="th-TH" sz="2800" dirty="0" smtClean="0"/>
                        <a:t>ใช้ตั้งชื่อหลักสูตรการฝึก </a:t>
                      </a:r>
                      <a:r>
                        <a:rPr lang="th-TH" sz="2000" baseline="0" dirty="0" smtClean="0"/>
                        <a:t>(</a:t>
                      </a:r>
                      <a:r>
                        <a:rPr lang="en-US" sz="2000" baseline="0" dirty="0" smtClean="0"/>
                        <a:t>Course Name</a:t>
                      </a:r>
                      <a:r>
                        <a:rPr lang="th-TH" sz="2000" baseline="0" dirty="0" smtClean="0"/>
                        <a:t>)</a:t>
                      </a:r>
                      <a:endParaRPr lang="th-TH" sz="2000" dirty="0"/>
                    </a:p>
                  </a:txBody>
                  <a:tcPr marL="84406" marR="84406"/>
                </a:tc>
                <a:tc>
                  <a:txBody>
                    <a:bodyPr/>
                    <a:lstStyle/>
                    <a:p>
                      <a:r>
                        <a:rPr lang="th-TH" sz="2800" dirty="0" smtClean="0"/>
                        <a:t>ระดับตำแหน่งงาน</a:t>
                      </a:r>
                      <a:r>
                        <a:rPr lang="th-TH" sz="2800" baseline="0" dirty="0" smtClean="0"/>
                        <a:t> นำมาเขียนเป็น ระดับวุฒิฯ</a:t>
                      </a:r>
                      <a:endParaRPr lang="th-TH" sz="2800" dirty="0"/>
                    </a:p>
                  </a:txBody>
                  <a:tcPr marL="84406" marR="84406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altLang="th-TH" sz="2800" b="1" dirty="0" smtClean="0"/>
                        <a:t>งานหลัก</a:t>
                      </a:r>
                      <a:r>
                        <a:rPr lang="th-TH" altLang="th-TH" sz="1800" b="1" dirty="0" smtClean="0"/>
                        <a:t>(</a:t>
                      </a:r>
                      <a:r>
                        <a:rPr lang="en-US" altLang="th-TH" sz="1800" b="1" dirty="0" smtClean="0"/>
                        <a:t>Duty</a:t>
                      </a:r>
                      <a:r>
                        <a:rPr lang="th-TH" altLang="th-TH" sz="1800" b="1" dirty="0" smtClean="0"/>
                        <a:t>) </a:t>
                      </a:r>
                      <a:endParaRPr lang="th-TH" sz="1800" b="1" dirty="0"/>
                    </a:p>
                  </a:txBody>
                  <a:tcPr marL="84406" marR="84406"/>
                </a:tc>
                <a:tc>
                  <a:txBody>
                    <a:bodyPr/>
                    <a:lstStyle/>
                    <a:p>
                      <a:r>
                        <a:rPr lang="th-TH" altLang="th-TH" sz="2800" dirty="0" smtClean="0"/>
                        <a:t>ใช้ตั้งชื่อหลักสูตรการฝึก</a:t>
                      </a:r>
                      <a:r>
                        <a:rPr lang="th-TH" altLang="th-TH" sz="2800" baseline="0" dirty="0" smtClean="0"/>
                        <a:t> สั้นๆ</a:t>
                      </a:r>
                      <a:r>
                        <a:rPr lang="th-TH" altLang="th-TH" sz="2400" baseline="0" dirty="0" smtClean="0"/>
                        <a:t>(</a:t>
                      </a:r>
                      <a:r>
                        <a:rPr lang="en-US" altLang="th-TH" dirty="0" smtClean="0"/>
                        <a:t>Short Course</a:t>
                      </a:r>
                      <a:r>
                        <a:rPr lang="th-TH" altLang="th-TH" dirty="0" smtClean="0"/>
                        <a:t> </a:t>
                      </a:r>
                      <a:r>
                        <a:rPr lang="en-US" altLang="th-TH" dirty="0" smtClean="0"/>
                        <a:t>Name</a:t>
                      </a:r>
                      <a:r>
                        <a:rPr lang="th-TH" altLang="th-TH" dirty="0" smtClean="0"/>
                        <a:t>)</a:t>
                      </a:r>
                      <a:endParaRPr lang="th-TH" dirty="0"/>
                    </a:p>
                  </a:txBody>
                  <a:tcPr marL="84406" marR="84406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altLang="th-TH" sz="2800" dirty="0" smtClean="0"/>
                        <a:t>นำมาตั้งชื่อโมดูลการฝึก</a:t>
                      </a:r>
                      <a:r>
                        <a:rPr lang="th-TH" altLang="th-TH" dirty="0" smtClean="0"/>
                        <a:t>(</a:t>
                      </a:r>
                      <a:r>
                        <a:rPr lang="en-US" altLang="th-TH" dirty="0" smtClean="0"/>
                        <a:t>Module</a:t>
                      </a:r>
                      <a:r>
                        <a:rPr lang="th-TH" altLang="th-TH" dirty="0" smtClean="0"/>
                        <a:t> </a:t>
                      </a:r>
                      <a:r>
                        <a:rPr lang="en-US" altLang="th-TH" dirty="0" smtClean="0"/>
                        <a:t>Title</a:t>
                      </a:r>
                      <a:r>
                        <a:rPr lang="th-TH" altLang="th-TH" dirty="0" smtClean="0"/>
                        <a:t>)</a:t>
                      </a:r>
                    </a:p>
                  </a:txBody>
                  <a:tcPr marL="84406" marR="84406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altLang="th-TH" sz="2800" b="1" dirty="0" smtClean="0"/>
                        <a:t>งานย่อย</a:t>
                      </a:r>
                      <a:r>
                        <a:rPr lang="th-TH" altLang="th-TH" sz="1800" b="1" dirty="0" smtClean="0"/>
                        <a:t>(</a:t>
                      </a:r>
                      <a:r>
                        <a:rPr lang="en-US" altLang="th-TH" sz="1800" b="1" dirty="0" smtClean="0"/>
                        <a:t>Tasks</a:t>
                      </a:r>
                      <a:r>
                        <a:rPr lang="th-TH" altLang="th-TH" sz="1800" b="1" dirty="0" smtClean="0"/>
                        <a:t>) </a:t>
                      </a:r>
                      <a:endParaRPr lang="th-TH" sz="2000" b="1" dirty="0"/>
                    </a:p>
                  </a:txBody>
                  <a:tcPr marL="84406" marR="84406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altLang="th-TH" sz="2800" dirty="0" smtClean="0"/>
                        <a:t>กำหนดกิจกรรมการฝึก</a:t>
                      </a:r>
                      <a:r>
                        <a:rPr lang="th-TH" altLang="th-TH" dirty="0" smtClean="0"/>
                        <a:t>(</a:t>
                      </a:r>
                      <a:r>
                        <a:rPr lang="en-US" altLang="th-TH" dirty="0" smtClean="0"/>
                        <a:t>Learning Activities</a:t>
                      </a:r>
                      <a:r>
                        <a:rPr lang="th-TH" altLang="th-TH" dirty="0" smtClean="0"/>
                        <a:t>) </a:t>
                      </a:r>
                      <a:r>
                        <a:rPr lang="th-TH" altLang="th-TH" sz="2800" dirty="0" smtClean="0"/>
                        <a:t>หรือเขียนผลลัพธ์การเรียนรู้</a:t>
                      </a:r>
                      <a:r>
                        <a:rPr lang="th-TH" altLang="th-TH" dirty="0" smtClean="0"/>
                        <a:t>(</a:t>
                      </a:r>
                      <a:r>
                        <a:rPr lang="en-US" altLang="th-TH" dirty="0" smtClean="0"/>
                        <a:t>Learning Outcome</a:t>
                      </a:r>
                      <a:r>
                        <a:rPr lang="th-TH" altLang="th-TH" dirty="0" smtClean="0"/>
                        <a:t>)</a:t>
                      </a:r>
                    </a:p>
                  </a:txBody>
                  <a:tcPr marL="84406" marR="84406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altLang="th-TH" sz="2800" dirty="0" smtClean="0"/>
                        <a:t>นำมาเขียนเป็นใบงานสำหรับฝึกปฏิบัติ</a:t>
                      </a:r>
                      <a:r>
                        <a:rPr lang="th-TH" altLang="th-TH" dirty="0" smtClean="0"/>
                        <a:t>(</a:t>
                      </a:r>
                      <a:r>
                        <a:rPr lang="en-US" altLang="th-TH" dirty="0" smtClean="0"/>
                        <a:t>work sheet</a:t>
                      </a:r>
                      <a:r>
                        <a:rPr lang="th-TH" altLang="th-TH" dirty="0" smtClean="0"/>
                        <a:t>) </a:t>
                      </a:r>
                      <a:r>
                        <a:rPr lang="th-TH" altLang="th-TH" sz="2800" dirty="0" smtClean="0"/>
                        <a:t>หรือกำหนดเป็นโมดูลการฝึกสั้นๆ </a:t>
                      </a:r>
                    </a:p>
                  </a:txBody>
                  <a:tcPr marL="84406" marR="84406"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altLang="th-TH" sz="2800" b="1" dirty="0" smtClean="0"/>
                        <a:t>ขั้นตอนการปฏิบัติงาน</a:t>
                      </a:r>
                      <a:r>
                        <a:rPr lang="th-TH" altLang="th-TH" sz="2000" b="1" dirty="0" smtClean="0"/>
                        <a:t>(</a:t>
                      </a:r>
                      <a:r>
                        <a:rPr lang="en-US" altLang="th-TH" sz="2000" b="1" dirty="0" smtClean="0"/>
                        <a:t>Steps</a:t>
                      </a:r>
                      <a:r>
                        <a:rPr lang="th-TH" altLang="th-TH" sz="2000" b="1" dirty="0" smtClean="0"/>
                        <a:t>)</a:t>
                      </a:r>
                      <a:endParaRPr lang="th-TH" sz="2000" b="1" dirty="0"/>
                    </a:p>
                  </a:txBody>
                  <a:tcPr marL="84406" marR="84406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altLang="th-TH" sz="2800" dirty="0" smtClean="0"/>
                        <a:t>ขั้นตอนการฝึกภาคปฏิบัติในใบงาน</a:t>
                      </a:r>
                      <a:r>
                        <a:rPr lang="th-TH" altLang="th-TH" dirty="0" smtClean="0"/>
                        <a:t>(</a:t>
                      </a:r>
                      <a:r>
                        <a:rPr lang="en-US" altLang="th-TH" dirty="0" smtClean="0"/>
                        <a:t>Work sheet</a:t>
                      </a:r>
                      <a:r>
                        <a:rPr lang="th-TH" altLang="th-TH" dirty="0" smtClean="0"/>
                        <a:t>)</a:t>
                      </a:r>
                    </a:p>
                  </a:txBody>
                  <a:tcPr marL="84406" marR="84406"/>
                </a:tc>
                <a:tc>
                  <a:txBody>
                    <a:bodyPr/>
                    <a:lstStyle/>
                    <a:p>
                      <a:r>
                        <a:rPr lang="th-TH" sz="2800" dirty="0" smtClean="0"/>
                        <a:t>กำหนดหัวข้อ</a:t>
                      </a:r>
                      <a:r>
                        <a:rPr lang="th-TH" sz="2800" baseline="0" dirty="0" smtClean="0"/>
                        <a:t> เนื้อหาการฝึก</a:t>
                      </a:r>
                    </a:p>
                    <a:p>
                      <a:r>
                        <a:rPr lang="th-TH" sz="2800" baseline="0" dirty="0" smtClean="0"/>
                        <a:t>(เขียนมาตรฐานวิธีทำงาน)</a:t>
                      </a:r>
                      <a:endParaRPr lang="th-TH" sz="2800" dirty="0"/>
                    </a:p>
                  </a:txBody>
                  <a:tcPr marL="84406" marR="84406"/>
                </a:tc>
              </a:tr>
            </a:tbl>
          </a:graphicData>
        </a:graphic>
      </p:graphicFrame>
      <p:sp>
        <p:nvSpPr>
          <p:cNvPr id="4" name="Right Arrow 3"/>
          <p:cNvSpPr/>
          <p:nvPr/>
        </p:nvSpPr>
        <p:spPr>
          <a:xfrm>
            <a:off x="2217892" y="1988840"/>
            <a:ext cx="265876" cy="576064"/>
          </a:xfrm>
          <a:prstGeom prst="righ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Right Arrow 4"/>
          <p:cNvSpPr/>
          <p:nvPr/>
        </p:nvSpPr>
        <p:spPr>
          <a:xfrm>
            <a:off x="2145884" y="2924944"/>
            <a:ext cx="265876" cy="576064"/>
          </a:xfrm>
          <a:prstGeom prst="righ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" name="Right Arrow 5"/>
          <p:cNvSpPr/>
          <p:nvPr/>
        </p:nvSpPr>
        <p:spPr>
          <a:xfrm>
            <a:off x="2145884" y="4321696"/>
            <a:ext cx="265876" cy="576064"/>
          </a:xfrm>
          <a:prstGeom prst="righ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" name="Right Arrow 6"/>
          <p:cNvSpPr/>
          <p:nvPr/>
        </p:nvSpPr>
        <p:spPr>
          <a:xfrm>
            <a:off x="2145884" y="5661248"/>
            <a:ext cx="265876" cy="576064"/>
          </a:xfrm>
          <a:prstGeom prst="righ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7980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ชื่อเรื่อง 5"/>
          <p:cNvSpPr>
            <a:spLocks noGrp="1"/>
          </p:cNvSpPr>
          <p:nvPr>
            <p:ph type="ctrTitle"/>
          </p:nvPr>
        </p:nvSpPr>
        <p:spPr>
          <a:ln>
            <a:miter lim="800000"/>
            <a:headEnd/>
            <a:tailEnd/>
          </a:ln>
          <a:extLst/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th-TH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</a:rPr>
              <a:t>โมดูล </a:t>
            </a:r>
            <a:r>
              <a:rPr lang="en-US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</a:rPr>
              <a:t>2 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en-US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Design</a:t>
            </a:r>
            <a:endParaRPr lang="th-TH" sz="5400" dirty="0">
              <a:ln w="17780" cmpd="sng">
                <a:solidFill>
                  <a:schemeClr val="tx1"/>
                </a:solidFill>
                <a:prstDash val="solid"/>
                <a:miter lim="800000"/>
              </a:ln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87624" y="4293096"/>
            <a:ext cx="6400800" cy="2376264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  <a:defRPr/>
            </a:pPr>
            <a:r>
              <a:rPr lang="th-TH" sz="4000" b="1" dirty="0">
                <a:solidFill>
                  <a:schemeClr val="tx1"/>
                </a:solidFill>
              </a:rPr>
              <a:t>การออกแบบการฝึกอบรม</a:t>
            </a:r>
          </a:p>
          <a:p>
            <a:pPr>
              <a:spcBef>
                <a:spcPts val="0"/>
              </a:spcBef>
              <a:defRPr/>
            </a:pPr>
            <a:r>
              <a:rPr lang="th-TH" sz="4000" b="1" dirty="0" smtClean="0">
                <a:solidFill>
                  <a:schemeClr val="tx1"/>
                </a:solidFill>
              </a:rPr>
              <a:t>และการประเมิน</a:t>
            </a:r>
          </a:p>
          <a:p>
            <a:pPr>
              <a:spcBef>
                <a:spcPts val="0"/>
              </a:spcBef>
              <a:defRPr/>
            </a:pPr>
            <a:r>
              <a:rPr lang="th-TH" sz="4000" b="1" dirty="0" smtClean="0">
                <a:solidFill>
                  <a:schemeClr val="tx1"/>
                </a:solidFill>
              </a:rPr>
              <a:t>(</a:t>
            </a:r>
            <a:r>
              <a:rPr lang="en-US" sz="4000" b="1" dirty="0" smtClean="0">
                <a:solidFill>
                  <a:schemeClr val="tx1"/>
                </a:solidFill>
              </a:rPr>
              <a:t>Design Training Course</a:t>
            </a:r>
          </a:p>
          <a:p>
            <a:pPr>
              <a:spcBef>
                <a:spcPts val="0"/>
              </a:spcBef>
              <a:defRPr/>
            </a:pPr>
            <a:r>
              <a:rPr lang="en-US" sz="4000" b="1" dirty="0" smtClean="0">
                <a:solidFill>
                  <a:schemeClr val="tx1"/>
                </a:solidFill>
              </a:rPr>
              <a:t>and Assessment</a:t>
            </a:r>
            <a:r>
              <a:rPr lang="th-TH" sz="4000" b="1" dirty="0" smtClean="0">
                <a:solidFill>
                  <a:schemeClr val="tx1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180634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40" b="83838"/>
          <a:stretch>
            <a:fillRect/>
          </a:stretch>
        </p:blipFill>
        <p:spPr bwMode="auto">
          <a:xfrm>
            <a:off x="0" y="0"/>
            <a:ext cx="91440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ชื่อเรื่อง 3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952500"/>
          </a:xfrm>
          <a:solidFill>
            <a:schemeClr val="tx1">
              <a:lumMod val="75000"/>
              <a:lumOff val="25000"/>
            </a:schemeClr>
          </a:solidFill>
          <a:ln>
            <a:noFill/>
            <a:miter lim="800000"/>
            <a:headEnd/>
            <a:tailEnd/>
          </a:ln>
          <a:extLst/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th-TH" dirty="0">
                <a:ln w="18415" cmpd="sng">
                  <a:noFill/>
                  <a:prstDash val="solid"/>
                </a:ln>
                <a:solidFill>
                  <a:srgbClr val="B8BAB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วัตถุประสงค์ของโมดูล</a:t>
            </a:r>
          </a:p>
        </p:txBody>
      </p:sp>
      <p:sp>
        <p:nvSpPr>
          <p:cNvPr id="5124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 altLang="th-TH" smtClean="0"/>
          </a:p>
        </p:txBody>
      </p:sp>
      <p:graphicFrame>
        <p:nvGraphicFramePr>
          <p:cNvPr id="13" name="ไดอะแกรม 12"/>
          <p:cNvGraphicFramePr/>
          <p:nvPr>
            <p:extLst>
              <p:ext uri="{D42A27DB-BD31-4B8C-83A1-F6EECF244321}">
                <p14:modId xmlns:p14="http://schemas.microsoft.com/office/powerpoint/2010/main" val="20732604"/>
              </p:ext>
            </p:extLst>
          </p:nvPr>
        </p:nvGraphicFramePr>
        <p:xfrm>
          <a:off x="143508" y="952500"/>
          <a:ext cx="8856984" cy="55728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3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952500"/>
          </a:xfrm>
          <a:solidFill>
            <a:schemeClr val="tx1">
              <a:lumMod val="75000"/>
              <a:lumOff val="25000"/>
            </a:schemeClr>
          </a:solidFill>
          <a:ln>
            <a:miter lim="800000"/>
            <a:headEnd/>
            <a:tailEnd/>
          </a:ln>
          <a:extLst/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th-TH" dirty="0" smtClean="0">
                <a:ln w="18415" cmpd="sng">
                  <a:noFill/>
                  <a:prstDash val="solid"/>
                </a:ln>
                <a:solidFill>
                  <a:srgbClr val="B8BAB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ผลลัพธ์การเรียนรู้ของ</a:t>
            </a:r>
            <a:r>
              <a:rPr lang="th-TH" dirty="0">
                <a:ln w="18415" cmpd="sng">
                  <a:noFill/>
                  <a:prstDash val="solid"/>
                </a:ln>
                <a:solidFill>
                  <a:srgbClr val="B8BAB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โมดูล</a:t>
            </a:r>
            <a:endParaRPr lang="th-TH" dirty="0">
              <a:ln w="17780" cmpd="sng">
                <a:solidFill>
                  <a:srgbClr val="FFFF00"/>
                </a:solidFill>
                <a:prstDash val="solid"/>
                <a:miter lim="800000"/>
              </a:ln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614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 altLang="th-TH" smtClean="0"/>
          </a:p>
        </p:txBody>
      </p:sp>
      <p:graphicFrame>
        <p:nvGraphicFramePr>
          <p:cNvPr id="13" name="ไดอะแกรม 12"/>
          <p:cNvGraphicFramePr/>
          <p:nvPr>
            <p:extLst>
              <p:ext uri="{D42A27DB-BD31-4B8C-83A1-F6EECF244321}">
                <p14:modId xmlns:p14="http://schemas.microsoft.com/office/powerpoint/2010/main" val="982288042"/>
              </p:ext>
            </p:extLst>
          </p:nvPr>
        </p:nvGraphicFramePr>
        <p:xfrm>
          <a:off x="143508" y="1096516"/>
          <a:ext cx="8856984" cy="55728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40" b="83838"/>
          <a:stretch>
            <a:fillRect/>
          </a:stretch>
        </p:blipFill>
        <p:spPr bwMode="auto">
          <a:xfrm>
            <a:off x="0" y="0"/>
            <a:ext cx="91440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ชื่อเรื่อง 3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952500"/>
          </a:xfrm>
          <a:solidFill>
            <a:schemeClr val="tx1">
              <a:lumMod val="75000"/>
              <a:lumOff val="25000"/>
            </a:schemeClr>
          </a:solidFill>
          <a:ln>
            <a:miter lim="800000"/>
            <a:headEnd/>
            <a:tailEnd/>
          </a:ln>
          <a:extLst/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th-TH" dirty="0" smtClean="0">
                <a:ln w="18415" cmpd="sng">
                  <a:noFill/>
                  <a:prstDash val="solid"/>
                </a:ln>
                <a:solidFill>
                  <a:srgbClr val="B8BAB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การวัดและประเมินผลของ</a:t>
            </a:r>
            <a:r>
              <a:rPr lang="th-TH" dirty="0">
                <a:ln w="18415" cmpd="sng">
                  <a:noFill/>
                  <a:prstDash val="solid"/>
                </a:ln>
                <a:solidFill>
                  <a:srgbClr val="B8BAB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โมดูล</a:t>
            </a:r>
            <a:endParaRPr lang="th-TH" dirty="0">
              <a:ln w="17780" cmpd="sng">
                <a:solidFill>
                  <a:srgbClr val="FFFF00"/>
                </a:solidFill>
                <a:prstDash val="solid"/>
                <a:miter lim="800000"/>
              </a:ln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717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th-TH" altLang="th-TH" sz="4400" b="1" dirty="0" smtClean="0"/>
              <a:t>การทำกิจกรรมระหว่างการฝึก</a:t>
            </a:r>
          </a:p>
          <a:p>
            <a:pPr eaLnBrk="1" hangingPunct="1">
              <a:spcBef>
                <a:spcPct val="0"/>
              </a:spcBef>
            </a:pPr>
            <a:r>
              <a:rPr lang="th-TH" altLang="th-TH" sz="4400" b="1" dirty="0" smtClean="0"/>
              <a:t>การประเมินผลงานของผู้เข้ารับการฝึกอบรมแต่ละกลุ่ม</a:t>
            </a:r>
            <a:endParaRPr lang="th-TH" altLang="th-TH" sz="6000" b="1" i="1" u="sng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21905" y="3151047"/>
            <a:ext cx="4528691" cy="11430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Competency Standard</a:t>
            </a:r>
            <a:endParaRPr lang="th-TH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Down Arrow 3"/>
          <p:cNvSpPr/>
          <p:nvPr/>
        </p:nvSpPr>
        <p:spPr>
          <a:xfrm>
            <a:off x="4210145" y="2442514"/>
            <a:ext cx="648072" cy="720080"/>
          </a:xfrm>
          <a:prstGeom prst="downArrow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TextBox 4"/>
          <p:cNvSpPr txBox="1"/>
          <p:nvPr/>
        </p:nvSpPr>
        <p:spPr>
          <a:xfrm>
            <a:off x="4968044" y="2802554"/>
            <a:ext cx="2232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i="1" dirty="0" smtClean="0"/>
              <a:t>To Develop  CS</a:t>
            </a:r>
            <a:endParaRPr lang="th-TH" sz="2400" i="1" dirty="0"/>
          </a:p>
        </p:txBody>
      </p:sp>
      <p:sp>
        <p:nvSpPr>
          <p:cNvPr id="6" name="Down Arrow 5"/>
          <p:cNvSpPr/>
          <p:nvPr/>
        </p:nvSpPr>
        <p:spPr>
          <a:xfrm>
            <a:off x="3957972" y="1052736"/>
            <a:ext cx="648072" cy="720080"/>
          </a:xfrm>
          <a:prstGeom prst="downArrow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" name="TextBox 6"/>
          <p:cNvSpPr txBox="1"/>
          <p:nvPr/>
        </p:nvSpPr>
        <p:spPr>
          <a:xfrm>
            <a:off x="1907704" y="457508"/>
            <a:ext cx="4176464" cy="646331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3600" i="1" dirty="0" smtClean="0"/>
              <a:t>Occupational Analysis</a:t>
            </a:r>
            <a:endParaRPr lang="th-TH" sz="3600" i="1" dirty="0"/>
          </a:p>
        </p:txBody>
      </p:sp>
      <p:sp>
        <p:nvSpPr>
          <p:cNvPr id="8" name="Down Arrow 7"/>
          <p:cNvSpPr/>
          <p:nvPr/>
        </p:nvSpPr>
        <p:spPr>
          <a:xfrm>
            <a:off x="4005176" y="4464156"/>
            <a:ext cx="648072" cy="720080"/>
          </a:xfrm>
          <a:prstGeom prst="downArrow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TextBox 8"/>
          <p:cNvSpPr txBox="1"/>
          <p:nvPr/>
        </p:nvSpPr>
        <p:spPr>
          <a:xfrm>
            <a:off x="4657411" y="4593361"/>
            <a:ext cx="2232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i="1" dirty="0" smtClean="0"/>
              <a:t>To Develop  CBC</a:t>
            </a:r>
            <a:endParaRPr lang="th-TH" sz="2400" i="1" dirty="0"/>
          </a:p>
        </p:txBody>
      </p:sp>
      <p:sp>
        <p:nvSpPr>
          <p:cNvPr id="10" name="Rectangle 9"/>
          <p:cNvSpPr/>
          <p:nvPr/>
        </p:nvSpPr>
        <p:spPr>
          <a:xfrm>
            <a:off x="6264696" y="1211268"/>
            <a:ext cx="2771800" cy="156966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>
              <a:spcBef>
                <a:spcPts val="0"/>
              </a:spcBef>
            </a:pPr>
            <a:r>
              <a:rPr lang="en-US" sz="2400" dirty="0"/>
              <a:t>DUTY = Units of  Competency</a:t>
            </a:r>
          </a:p>
          <a:p>
            <a:pPr lvl="0">
              <a:spcBef>
                <a:spcPts val="0"/>
              </a:spcBef>
            </a:pPr>
            <a:r>
              <a:rPr lang="en-US" sz="2400" dirty="0"/>
              <a:t>Tasks = Elements  of Competency</a:t>
            </a:r>
          </a:p>
          <a:p>
            <a:pPr lvl="0">
              <a:spcBef>
                <a:spcPts val="0"/>
              </a:spcBef>
            </a:pPr>
            <a:r>
              <a:rPr lang="en-US" sz="2400" dirty="0"/>
              <a:t>Task Analysis = S, K, A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907704" y="1800474"/>
            <a:ext cx="4176464" cy="523220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i="1" dirty="0" smtClean="0"/>
              <a:t>DACUM Chart</a:t>
            </a:r>
            <a:endParaRPr lang="th-TH" i="1" dirty="0"/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518864" y="5238328"/>
            <a:ext cx="7725544" cy="1143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Competency Based Curriculum</a:t>
            </a:r>
            <a:endParaRPr lang="th-TH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Down Arrow 12"/>
          <p:cNvSpPr/>
          <p:nvPr/>
        </p:nvSpPr>
        <p:spPr>
          <a:xfrm>
            <a:off x="2069525" y="2420888"/>
            <a:ext cx="648072" cy="2763348"/>
          </a:xfrm>
          <a:prstGeom prst="downArrow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17018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565264"/>
            <a:ext cx="7416824" cy="5783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8520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952500"/>
          </a:xfrm>
          <a:solidFill>
            <a:schemeClr val="tx1">
              <a:lumMod val="75000"/>
              <a:lumOff val="25000"/>
            </a:schemeClr>
          </a:solidFill>
        </p:spPr>
        <p:txBody>
          <a:bodyPr/>
          <a:lstStyle/>
          <a:p>
            <a:r>
              <a:rPr lang="th-TH" dirty="0" smtClean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บทนำ</a:t>
            </a:r>
            <a:endParaRPr lang="th-TH" dirty="0">
              <a:ln w="18415" cmpd="sng">
                <a:noFill/>
                <a:prstDash val="solid"/>
              </a:ln>
              <a:solidFill>
                <a:schemeClr val="bg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92852620"/>
              </p:ext>
            </p:extLst>
          </p:nvPr>
        </p:nvGraphicFramePr>
        <p:xfrm>
          <a:off x="457200" y="1124744"/>
          <a:ext cx="8229600" cy="54906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3491880" y="2060848"/>
            <a:ext cx="20882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 smtClean="0"/>
              <a:t>เข้าฝึก และ ประเมิน</a:t>
            </a:r>
            <a:endParaRPr lang="th-TH" b="1" dirty="0"/>
          </a:p>
        </p:txBody>
      </p:sp>
      <p:sp>
        <p:nvSpPr>
          <p:cNvPr id="6" name="TextBox 5"/>
          <p:cNvSpPr txBox="1"/>
          <p:nvPr/>
        </p:nvSpPr>
        <p:spPr>
          <a:xfrm>
            <a:off x="3508063" y="5642084"/>
            <a:ext cx="20882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b="1" dirty="0" smtClean="0"/>
              <a:t>ประเมินอย่างเดียว</a:t>
            </a:r>
            <a:endParaRPr lang="th-TH" b="1" dirty="0"/>
          </a:p>
        </p:txBody>
      </p:sp>
      <p:sp>
        <p:nvSpPr>
          <p:cNvPr id="7" name="TextBox 6"/>
          <p:cNvSpPr txBox="1"/>
          <p:nvPr/>
        </p:nvSpPr>
        <p:spPr>
          <a:xfrm>
            <a:off x="323528" y="2852936"/>
            <a:ext cx="25922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400" b="1" dirty="0" smtClean="0"/>
              <a:t>ผู้เข้ารับการฝึก </a:t>
            </a:r>
            <a:r>
              <a:rPr lang="en-US" sz="1600" dirty="0" smtClean="0"/>
              <a:t>/</a:t>
            </a:r>
            <a:r>
              <a:rPr lang="th-TH" sz="2400" b="1" dirty="0" smtClean="0"/>
              <a:t>ผู้เข้ารับ</a:t>
            </a:r>
          </a:p>
          <a:p>
            <a:pPr algn="ctr"/>
            <a:r>
              <a:rPr lang="th-TH" sz="2400" b="1" dirty="0" smtClean="0"/>
              <a:t>การประเมิน</a:t>
            </a:r>
            <a:endParaRPr lang="th-TH" sz="24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6156176" y="5661248"/>
            <a:ext cx="29878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b="1" dirty="0" smtClean="0"/>
              <a:t>เทียบความรู้ความสามารถและประสบการณ์ที่มีอยู่เดิม</a:t>
            </a:r>
            <a:endParaRPr lang="th-TH" b="1" dirty="0"/>
          </a:p>
        </p:txBody>
      </p:sp>
    </p:spTree>
    <p:extLst>
      <p:ext uri="{BB962C8B-B14F-4D97-AF65-F5344CB8AC3E}">
        <p14:creationId xmlns:p14="http://schemas.microsoft.com/office/powerpoint/2010/main" val="3536836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858760"/>
            <a:ext cx="8244123" cy="516252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4788024" y="1988840"/>
            <a:ext cx="1368152" cy="230425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" name="Rectangle 7"/>
          <p:cNvSpPr/>
          <p:nvPr/>
        </p:nvSpPr>
        <p:spPr>
          <a:xfrm>
            <a:off x="2987824" y="3140968"/>
            <a:ext cx="1224136" cy="1152128"/>
          </a:xfrm>
          <a:prstGeom prst="rect">
            <a:avLst/>
          </a:prstGeom>
          <a:noFill/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" name="TextBox 1"/>
          <p:cNvSpPr txBox="1"/>
          <p:nvPr/>
        </p:nvSpPr>
        <p:spPr>
          <a:xfrm>
            <a:off x="3563888" y="5631631"/>
            <a:ext cx="34563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chemeClr val="accent2">
                    <a:lumMod val="50000"/>
                  </a:schemeClr>
                </a:solidFill>
              </a:rPr>
              <a:t>Competency Standard</a:t>
            </a:r>
            <a:endParaRPr lang="th-TH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Pathways to Qualification</a:t>
            </a:r>
            <a:endParaRPr lang="th-TH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9" name="Rectangle 8"/>
          <p:cNvSpPr/>
          <p:nvPr/>
        </p:nvSpPr>
        <p:spPr>
          <a:xfrm>
            <a:off x="2627784" y="1268760"/>
            <a:ext cx="3960440" cy="36004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26938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th-TH" altLang="th-TH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บทที่ </a:t>
            </a:r>
            <a:r>
              <a:rPr lang="en-US" altLang="th-TH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endParaRPr lang="th-TH" altLang="th-TH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427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th-TH" altLang="th-TH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การออกแบบหลักสูตรฝึกอบรม</a:t>
            </a:r>
          </a:p>
          <a:p>
            <a:pPr eaLnBrk="1" hangingPunct="1">
              <a:defRPr/>
            </a:pPr>
            <a:r>
              <a:rPr lang="en-US" altLang="th-TH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Design A Training Course</a:t>
            </a:r>
            <a:endParaRPr lang="th-TH" altLang="th-TH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952500"/>
          </a:xfrm>
          <a:solidFill>
            <a:schemeClr val="tx1">
              <a:lumMod val="75000"/>
              <a:lumOff val="25000"/>
            </a:schemeClr>
          </a:solidFill>
        </p:spPr>
        <p:txBody>
          <a:bodyPr/>
          <a:lstStyle/>
          <a:p>
            <a:r>
              <a:rPr lang="th-TH" dirty="0" smtClean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ภาพรวมเนื้อหาที่ทบทว</a:t>
            </a:r>
            <a:r>
              <a:rPr lang="th-TH" dirty="0" smtClean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</a:rPr>
              <a:t>น</a:t>
            </a:r>
            <a:endParaRPr lang="th-TH" dirty="0">
              <a:ln w="18415" cmpd="sng">
                <a:noFill/>
                <a:prstDash val="solid"/>
              </a:ln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  <a:solidFill>
            <a:schemeClr val="bg1">
              <a:lumMod val="85000"/>
            </a:schemeClr>
          </a:solidFill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th-TH" b="1" dirty="0" smtClean="0"/>
              <a:t>กระบวนการ</a:t>
            </a:r>
            <a:r>
              <a:rPr lang="th-TH" b="1" dirty="0"/>
              <a:t>ออกแบบและพัฒนาหลักสูตรการฝึกในสถานประกอบกิจการ</a:t>
            </a:r>
            <a:endParaRPr lang="en-US" b="1" dirty="0"/>
          </a:p>
          <a:p>
            <a:pPr marL="514350" indent="-514350">
              <a:buFont typeface="+mj-lt"/>
              <a:buAutoNum type="arabicPeriod"/>
            </a:pPr>
            <a:r>
              <a:rPr lang="th-TH" b="1" dirty="0" smtClean="0"/>
              <a:t>การ</a:t>
            </a:r>
            <a:r>
              <a:rPr lang="th-TH" b="1" dirty="0"/>
              <a:t>ออกแบบโครงสร้างหลักสูตรการฝึกในสถานประกอบกิจการ</a:t>
            </a:r>
            <a:endParaRPr lang="en-US" b="1" dirty="0"/>
          </a:p>
          <a:p>
            <a:pPr marL="514350" indent="-514350">
              <a:buFont typeface="+mj-lt"/>
              <a:buAutoNum type="arabicPeriod"/>
            </a:pPr>
            <a:r>
              <a:rPr lang="th-TH" b="1" dirty="0" smtClean="0"/>
              <a:t>การ</a:t>
            </a:r>
            <a:r>
              <a:rPr lang="th-TH" b="1" dirty="0"/>
              <a:t>เขียนผลลัพธ์การเรียนรู้ในแต่ละโมดูล(</a:t>
            </a:r>
            <a:r>
              <a:rPr lang="en-US" b="1" dirty="0"/>
              <a:t>LO</a:t>
            </a:r>
            <a:r>
              <a:rPr lang="th-TH" b="1" dirty="0"/>
              <a:t>)</a:t>
            </a:r>
            <a:endParaRPr lang="en-US" b="1" dirty="0"/>
          </a:p>
          <a:p>
            <a:pPr marL="514350" indent="-514350">
              <a:buFont typeface="+mj-lt"/>
              <a:buAutoNum type="arabicPeriod"/>
            </a:pPr>
            <a:r>
              <a:rPr lang="th-TH" b="1" dirty="0" smtClean="0"/>
              <a:t>การ</a:t>
            </a:r>
            <a:r>
              <a:rPr lang="th-TH" b="1" dirty="0"/>
              <a:t>จัดทำรายละเอียดของโมดูลการฝึก</a:t>
            </a:r>
            <a:endParaRPr lang="en-US" b="1" dirty="0"/>
          </a:p>
          <a:p>
            <a:pPr marL="514350" indent="-514350">
              <a:buFont typeface="+mj-lt"/>
              <a:buAutoNum type="arabicPeriod"/>
            </a:pPr>
            <a:r>
              <a:rPr lang="th-TH" b="1" dirty="0" smtClean="0"/>
              <a:t>การ</a:t>
            </a:r>
            <a:r>
              <a:rPr lang="th-TH" b="1" dirty="0"/>
              <a:t>จัดทำรายละเอียดของหัวข้อการฝึกความรู้และทักษะ</a:t>
            </a:r>
            <a:endParaRPr lang="en-US" b="1" dirty="0"/>
          </a:p>
          <a:p>
            <a:pPr marL="514350" indent="-514350">
              <a:buFont typeface="+mj-lt"/>
              <a:buAutoNum type="arabicPeriod"/>
            </a:pPr>
            <a:r>
              <a:rPr lang="th-TH" b="1" dirty="0" smtClean="0"/>
              <a:t>การ</a:t>
            </a:r>
            <a:r>
              <a:rPr lang="th-TH" b="1" dirty="0"/>
              <a:t>เขียนเกณฑ์การประเมินความรู้และทักษะ(</a:t>
            </a:r>
            <a:r>
              <a:rPr lang="en-US" b="1" dirty="0"/>
              <a:t>AC</a:t>
            </a:r>
            <a:r>
              <a:rPr lang="th-TH" b="1" dirty="0"/>
              <a:t>)</a:t>
            </a:r>
            <a:endParaRPr lang="en-US" b="1" dirty="0"/>
          </a:p>
          <a:p>
            <a:pPr marL="514350" indent="-514350">
              <a:buFont typeface="+mj-lt"/>
              <a:buAutoNum type="arabicPeriod"/>
            </a:pPr>
            <a:r>
              <a:rPr lang="th-TH" b="1" dirty="0" smtClean="0"/>
              <a:t>การ</a:t>
            </a:r>
            <a:r>
              <a:rPr lang="th-TH" b="1" dirty="0"/>
              <a:t>จัดทำรายละเอียดวัสดุ อุปกรณ์ เครื่องมือการฝึกในแต่ละโมดูล</a:t>
            </a:r>
            <a:endParaRPr lang="en-US" b="1" dirty="0"/>
          </a:p>
          <a:p>
            <a:pPr marL="514350" indent="-514350">
              <a:buFont typeface="+mj-lt"/>
              <a:buAutoNum type="arabicPeriod"/>
            </a:pPr>
            <a:r>
              <a:rPr lang="th-TH" b="1" dirty="0" smtClean="0"/>
              <a:t>การ</a:t>
            </a:r>
            <a:r>
              <a:rPr lang="th-TH" b="1" dirty="0"/>
              <a:t>กำหนดระยะเวลาการฝึกของแต่ละโมดูลและทั้งหลักสูตร</a:t>
            </a:r>
          </a:p>
        </p:txBody>
      </p:sp>
    </p:spTree>
    <p:extLst>
      <p:ext uri="{BB962C8B-B14F-4D97-AF65-F5344CB8AC3E}">
        <p14:creationId xmlns:p14="http://schemas.microsoft.com/office/powerpoint/2010/main" val="2166612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40" b="83838"/>
          <a:stretch>
            <a:fillRect/>
          </a:stretch>
        </p:blipFill>
        <p:spPr bwMode="auto">
          <a:xfrm>
            <a:off x="0" y="0"/>
            <a:ext cx="91440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ชื่อเรื่อง 7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952500"/>
          </a:xfrm>
          <a:solidFill>
            <a:schemeClr val="tx1">
              <a:lumMod val="75000"/>
              <a:lumOff val="25000"/>
            </a:schemeClr>
          </a:solidFill>
          <a:ln>
            <a:miter lim="800000"/>
            <a:headEnd/>
            <a:tailEnd/>
          </a:ln>
          <a:extLst/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th-TH" dirty="0" smtClean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เนื้อหาบท</a:t>
            </a:r>
            <a:r>
              <a:rPr lang="th-TH" dirty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ที่ </a:t>
            </a:r>
            <a:r>
              <a:rPr lang="en-US" dirty="0" smtClean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 </a:t>
            </a:r>
            <a:endParaRPr lang="th-TH" dirty="0">
              <a:ln w="18415" cmpd="sng">
                <a:noFill/>
                <a:prstDash val="solid"/>
              </a:ln>
              <a:solidFill>
                <a:schemeClr val="bg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extLst/>
        </p:spPr>
        <p:txBody>
          <a:bodyPr/>
          <a:lstStyle/>
          <a:p>
            <a:pPr marL="536575" lvl="1" indent="-358775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th-TH" sz="40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>
                    <a:lumMod val="50000"/>
                  </a:schemeClr>
                </a:solidFill>
              </a:rPr>
              <a:t>กระบวนการออกแบบและพัฒนาหลักสูตร</a:t>
            </a:r>
            <a:r>
              <a:rPr lang="th-TH" sz="4000" b="1" dirty="0" smtClean="0">
                <a:ln w="12700">
                  <a:solidFill>
                    <a:schemeClr val="tx1"/>
                  </a:solidFill>
                  <a:prstDash val="solid"/>
                </a:ln>
              </a:rPr>
              <a:t>การ</a:t>
            </a:r>
            <a:r>
              <a:rPr lang="th-TH" sz="4000" b="1" dirty="0">
                <a:ln w="12700">
                  <a:solidFill>
                    <a:schemeClr val="tx1"/>
                  </a:solidFill>
                  <a:prstDash val="solid"/>
                </a:ln>
              </a:rPr>
              <a:t>ฝึกอบรม</a:t>
            </a:r>
            <a:r>
              <a:rPr lang="th-TH" sz="4000" b="1" dirty="0" smtClean="0">
                <a:ln w="12700">
                  <a:solidFill>
                    <a:schemeClr val="tx1"/>
                  </a:solidFill>
                  <a:prstDash val="solid"/>
                </a:ln>
              </a:rPr>
              <a:t>อิงสมรรถนะ </a:t>
            </a:r>
            <a:endParaRPr lang="th-TH" sz="4000" b="1" dirty="0">
              <a:ln w="12700">
                <a:solidFill>
                  <a:schemeClr val="tx1"/>
                </a:solidFill>
                <a:prstDash val="solid"/>
              </a:ln>
            </a:endParaRPr>
          </a:p>
          <a:p>
            <a:pPr marL="536575" lvl="1" indent="-358775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th-TH" sz="4000" b="1" dirty="0">
                <a:ln w="12700">
                  <a:solidFill>
                    <a:schemeClr val="tx1"/>
                  </a:solidFill>
                  <a:prstDash val="solid"/>
                </a:ln>
              </a:rPr>
              <a:t>การกำหนดลักษณะเนื้อหาในการฝึกอบรม</a:t>
            </a:r>
          </a:p>
          <a:p>
            <a:pPr marL="536575" lvl="1" indent="-358775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th-TH" sz="4000" b="1" dirty="0">
                <a:ln w="12700">
                  <a:solidFill>
                    <a:schemeClr val="tx1"/>
                  </a:solidFill>
                  <a:prstDash val="solid"/>
                </a:ln>
              </a:rPr>
              <a:t>การจัดการเนื้อหาให้เป็นไปตามหลักสูตร</a:t>
            </a:r>
          </a:p>
          <a:p>
            <a:pPr marL="536575" lvl="1" indent="-358775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th-TH" sz="4000" b="1" dirty="0">
                <a:ln w="12700">
                  <a:solidFill>
                    <a:schemeClr val="tx1"/>
                  </a:solidFill>
                  <a:prstDash val="solid"/>
                </a:ln>
              </a:rPr>
              <a:t>การกำหนดรูปแบบการฝึกอบรม</a:t>
            </a:r>
          </a:p>
          <a:p>
            <a:pPr marL="536575" lvl="1" indent="-358775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th-TH" sz="4000" b="1" dirty="0">
                <a:ln w="12700">
                  <a:solidFill>
                    <a:schemeClr val="tx1"/>
                  </a:solidFill>
                  <a:prstDash val="solid"/>
                </a:ln>
              </a:rPr>
              <a:t>การกำหนดระยะเวลาในการฝึกอบรม</a:t>
            </a:r>
          </a:p>
          <a:p>
            <a:pPr marL="536575" lvl="1" indent="-358775" defTabSz="536575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th-TH" sz="4000" b="1" dirty="0">
                <a:ln w="12700">
                  <a:solidFill>
                    <a:schemeClr val="tx1"/>
                  </a:solidFill>
                  <a:prstDash val="solid"/>
                </a:ln>
              </a:rPr>
              <a:t>การจัดเตรียมโครงสร้างหลักสูตร </a:t>
            </a:r>
            <a:endParaRPr lang="en-US" sz="4000" b="1" dirty="0">
              <a:ln w="12700">
                <a:solidFill>
                  <a:schemeClr val="tx1"/>
                </a:solidFill>
                <a:prstDash val="solid"/>
              </a:ln>
            </a:endParaRPr>
          </a:p>
          <a:p>
            <a:pPr>
              <a:defRPr/>
            </a:pPr>
            <a:endParaRPr lang="th-TH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40" b="83838"/>
          <a:stretch>
            <a:fillRect/>
          </a:stretch>
        </p:blipFill>
        <p:spPr bwMode="auto">
          <a:xfrm>
            <a:off x="0" y="0"/>
            <a:ext cx="91440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ชื่อเรื่อง 7"/>
          <p:cNvSpPr>
            <a:spLocks noGrp="1"/>
          </p:cNvSpPr>
          <p:nvPr>
            <p:ph type="title"/>
          </p:nvPr>
        </p:nvSpPr>
        <p:spPr>
          <a:ln>
            <a:miter lim="800000"/>
            <a:headEnd/>
            <a:tailEnd/>
          </a:ln>
          <a:extLst/>
        </p:spPr>
        <p:txBody>
          <a:bodyPr rtlCol="0"/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th-TH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วัตถุประสงค์ของบท</a:t>
            </a:r>
            <a:r>
              <a:rPr lang="th-TH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ที่ 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 </a:t>
            </a:r>
            <a:endParaRPr lang="th-TH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extLst/>
        </p:spPr>
        <p:txBody>
          <a:bodyPr/>
          <a:lstStyle/>
          <a:p>
            <a:pPr marL="0" indent="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th-TH" sz="4000" b="1" dirty="0">
                <a:ln w="12700">
                  <a:solidFill>
                    <a:schemeClr val="tx1"/>
                  </a:solidFill>
                  <a:prstDash val="solid"/>
                </a:ln>
              </a:rPr>
              <a:t>เพื่อให้ผู้เข้ารับการฝึกมีความสามารถ ดังนี้</a:t>
            </a:r>
            <a:endParaRPr lang="en-US" sz="4000" b="1" dirty="0">
              <a:ln w="12700">
                <a:solidFill>
                  <a:schemeClr val="tx1"/>
                </a:solidFill>
                <a:prstDash val="solid"/>
              </a:ln>
            </a:endParaRPr>
          </a:p>
          <a:p>
            <a:pPr marL="812800" lvl="1" indent="-3556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th-TH" sz="40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>
                    <a:lumMod val="50000"/>
                  </a:schemeClr>
                </a:solidFill>
              </a:rPr>
              <a:t>อธิบายกระบวนการออกแบบและพัฒนาหลักสูตรได้</a:t>
            </a:r>
          </a:p>
          <a:p>
            <a:pPr marL="812800" lvl="1" indent="-3556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th-TH" sz="4000" b="1" dirty="0" smtClean="0">
                <a:ln w="12700">
                  <a:solidFill>
                    <a:schemeClr val="tx1"/>
                  </a:solidFill>
                  <a:prstDash val="solid"/>
                </a:ln>
              </a:rPr>
              <a:t>อธิบาย</a:t>
            </a:r>
            <a:r>
              <a:rPr lang="th-TH" sz="4000" b="1" dirty="0">
                <a:ln w="12700">
                  <a:solidFill>
                    <a:schemeClr val="tx1"/>
                  </a:solidFill>
                  <a:prstDash val="solid"/>
                </a:ln>
              </a:rPr>
              <a:t>รูปแบบการฝึกอบรม</a:t>
            </a:r>
            <a:r>
              <a:rPr lang="th-TH" sz="4000" b="1" dirty="0" smtClean="0">
                <a:ln w="12700">
                  <a:solidFill>
                    <a:schemeClr val="tx1"/>
                  </a:solidFill>
                  <a:prstDash val="solid"/>
                </a:ln>
              </a:rPr>
              <a:t>อิงสมรรถนะ</a:t>
            </a:r>
            <a:r>
              <a:rPr lang="th-TH" sz="4000" b="1" dirty="0">
                <a:ln w="12700">
                  <a:solidFill>
                    <a:schemeClr val="tx1"/>
                  </a:solidFill>
                  <a:prstDash val="solid"/>
                </a:ln>
              </a:rPr>
              <a:t>ได้</a:t>
            </a:r>
            <a:endParaRPr lang="en-US" sz="4000" b="1" dirty="0">
              <a:ln w="12700">
                <a:solidFill>
                  <a:schemeClr val="tx1"/>
                </a:solidFill>
                <a:prstDash val="solid"/>
              </a:ln>
            </a:endParaRPr>
          </a:p>
          <a:p>
            <a:pPr marL="812800" lvl="1" indent="-3556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th-TH" sz="4000" b="1" dirty="0">
                <a:ln w="12700">
                  <a:solidFill>
                    <a:schemeClr val="tx1"/>
                  </a:solidFill>
                  <a:prstDash val="solid"/>
                </a:ln>
              </a:rPr>
              <a:t>กำหนดลักษณะเนื้อหาในการฝึกอบรมได้</a:t>
            </a:r>
            <a:endParaRPr lang="en-US" sz="4000" b="1" dirty="0">
              <a:ln w="12700">
                <a:solidFill>
                  <a:schemeClr val="tx1"/>
                </a:solidFill>
                <a:prstDash val="solid"/>
              </a:ln>
            </a:endParaRPr>
          </a:p>
          <a:p>
            <a:pPr marL="812800" lvl="1" indent="-3556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th-TH" sz="4000" b="1" dirty="0">
                <a:ln w="12700">
                  <a:solidFill>
                    <a:schemeClr val="tx1"/>
                  </a:solidFill>
                  <a:prstDash val="solid"/>
                </a:ln>
              </a:rPr>
              <a:t>จัดการเนื้อหาให้เป็นไปตามหลักสูตรได้</a:t>
            </a:r>
            <a:endParaRPr lang="en-US" sz="4000" b="1" dirty="0">
              <a:ln w="12700">
                <a:solidFill>
                  <a:schemeClr val="tx1"/>
                </a:solidFill>
                <a:prstDash val="solid"/>
              </a:ln>
            </a:endParaRPr>
          </a:p>
          <a:p>
            <a:pPr marL="812800" lvl="1" indent="-3556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th-TH" sz="4000" b="1" dirty="0">
                <a:ln w="12700">
                  <a:solidFill>
                    <a:schemeClr val="tx1"/>
                  </a:solidFill>
                  <a:prstDash val="solid"/>
                </a:ln>
              </a:rPr>
              <a:t>กำหนดรูปแบบการฝึกอบรมได้</a:t>
            </a:r>
            <a:endParaRPr lang="en-US" sz="4000" b="1" dirty="0">
              <a:ln w="12700">
                <a:solidFill>
                  <a:schemeClr val="tx1"/>
                </a:solidFill>
                <a:prstDash val="solid"/>
              </a:ln>
            </a:endParaRPr>
          </a:p>
          <a:p>
            <a:pPr marL="812800" lvl="1" indent="-3556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th-TH" sz="4000" b="1" dirty="0">
                <a:ln w="12700">
                  <a:solidFill>
                    <a:schemeClr val="tx1"/>
                  </a:solidFill>
                  <a:prstDash val="solid"/>
                </a:ln>
              </a:rPr>
              <a:t>เตรียมโครงสร้างหลักสูตร</a:t>
            </a:r>
            <a:r>
              <a:rPr lang="th-TH" sz="4000" b="1" dirty="0" smtClean="0">
                <a:ln w="12700">
                  <a:solidFill>
                    <a:schemeClr val="tx1"/>
                  </a:solidFill>
                  <a:prstDash val="solid"/>
                </a:ln>
              </a:rPr>
              <a:t>ได้</a:t>
            </a:r>
            <a:endParaRPr lang="en-US" sz="4000" b="1" dirty="0">
              <a:ln w="12700">
                <a:solidFill>
                  <a:schemeClr val="tx1"/>
                </a:solidFill>
                <a:prstDash val="solid"/>
              </a:ln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952500"/>
          </a:xfrm>
          <a:solidFill>
            <a:schemeClr val="tx1">
              <a:lumMod val="75000"/>
              <a:lumOff val="25000"/>
            </a:schemeClr>
          </a:solidFill>
        </p:spPr>
        <p:txBody>
          <a:bodyPr/>
          <a:lstStyle/>
          <a:p>
            <a:r>
              <a:rPr lang="th-TH" dirty="0" smtClean="0">
                <a:ln w="18415" cmpd="sng">
                  <a:noFill/>
                  <a:prstDash val="solid"/>
                </a:ln>
                <a:solidFill>
                  <a:srgbClr val="B8BAB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คำถาม</a:t>
            </a:r>
            <a:r>
              <a:rPr lang="en-US" dirty="0" smtClean="0">
                <a:ln w="18415" cmpd="sng">
                  <a:noFill/>
                  <a:prstDash val="solid"/>
                </a:ln>
                <a:solidFill>
                  <a:srgbClr val="B8BAB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6600" dirty="0" smtClean="0">
                <a:ln w="18415" cmpd="sng">
                  <a:noFill/>
                  <a:prstDash val="solid"/>
                </a:ln>
                <a:solidFill>
                  <a:srgbClr val="B8BAB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th-TH" sz="6600" dirty="0">
              <a:ln w="18415" cmpd="sng">
                <a:noFill/>
                <a:prstDash val="solid"/>
              </a:ln>
              <a:solidFill>
                <a:srgbClr val="B8BAB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bg1">
              <a:lumMod val="75000"/>
            </a:schemeClr>
          </a:solidFill>
        </p:spPr>
        <p:txBody>
          <a:bodyPr/>
          <a:lstStyle/>
          <a:p>
            <a:r>
              <a:rPr lang="th-TH" sz="3600" dirty="0" smtClean="0"/>
              <a:t>ให้บอกกระบวนการ หรือ ขั้นตอนที่แต่คนใช้ในการออกและพัฒนาหลักสูตรฝีมือแรงงานในศูนย์ฝึกอบรม</a:t>
            </a:r>
            <a:r>
              <a:rPr lang="en-US" sz="3600" dirty="0" smtClean="0"/>
              <a:t>/</a:t>
            </a:r>
            <a:r>
              <a:rPr lang="th-TH" sz="3600" dirty="0" smtClean="0"/>
              <a:t>สถาบันฝึกอบรมของท่าน</a:t>
            </a:r>
          </a:p>
          <a:p>
            <a:r>
              <a:rPr lang="th-TH" sz="3600" dirty="0" smtClean="0"/>
              <a:t>ให้อธิบายเหตุผลว่าทำไมจึงดำเนินการด้วยขั้นตอนนั้น</a:t>
            </a:r>
            <a:endParaRPr lang="th-TH" sz="3600" dirty="0"/>
          </a:p>
        </p:txBody>
      </p:sp>
    </p:spTree>
    <p:extLst>
      <p:ext uri="{BB962C8B-B14F-4D97-AF65-F5344CB8AC3E}">
        <p14:creationId xmlns:p14="http://schemas.microsoft.com/office/powerpoint/2010/main" val="2465503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952500"/>
          </a:xfrm>
          <a:solidFill>
            <a:schemeClr val="tx1">
              <a:lumMod val="75000"/>
              <a:lumOff val="25000"/>
            </a:schemeClr>
          </a:solidFill>
        </p:spPr>
        <p:txBody>
          <a:bodyPr/>
          <a:lstStyle/>
          <a:p>
            <a:r>
              <a:rPr lang="en-US" dirty="0" smtClean="0">
                <a:ln w="18415" cmpd="sng">
                  <a:noFill/>
                  <a:prstDash val="solid"/>
                </a:ln>
                <a:solidFill>
                  <a:srgbClr val="B8BAB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</a:t>
            </a:r>
            <a:r>
              <a:rPr lang="th-TH" dirty="0" smtClean="0">
                <a:ln w="18415" cmpd="sng">
                  <a:noFill/>
                  <a:prstDash val="solid"/>
                </a:ln>
                <a:solidFill>
                  <a:srgbClr val="B8BAB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กระบวนการอ</a:t>
            </a:r>
            <a:r>
              <a:rPr lang="th-TH" dirty="0">
                <a:ln w="18415" cmpd="sng">
                  <a:noFill/>
                  <a:prstDash val="solid"/>
                </a:ln>
                <a:solidFill>
                  <a:srgbClr val="B8BAB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อกแบบและ</a:t>
            </a:r>
            <a:r>
              <a:rPr lang="th-TH" dirty="0" smtClean="0">
                <a:ln w="18415" cmpd="sng">
                  <a:noFill/>
                  <a:prstDash val="solid"/>
                </a:ln>
                <a:solidFill>
                  <a:srgbClr val="B8BAB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พัฒนาหลักสูตร</a:t>
            </a:r>
            <a:endParaRPr lang="th-TH" dirty="0">
              <a:ln w="18415" cmpd="sng">
                <a:noFill/>
                <a:prstDash val="solid"/>
              </a:ln>
              <a:solidFill>
                <a:srgbClr val="B8BAB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th-TH" sz="3600" b="1" dirty="0" smtClean="0"/>
              <a:t>กระบวนการ</a:t>
            </a:r>
            <a:r>
              <a:rPr lang="th-TH" sz="3600" b="1" dirty="0"/>
              <a:t>ออกแบบและพัฒนาหลักสูตรการฝึกในสถานประกอบ</a:t>
            </a:r>
            <a:r>
              <a:rPr lang="th-TH" sz="3600" b="1" dirty="0" smtClean="0"/>
              <a:t>กิจการ ดูรายละเอียดกระบวนการออกแบบและพัฒนาหลักสูตรฯ</a:t>
            </a: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543701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952500"/>
          </a:xfrm>
          <a:solidFill>
            <a:schemeClr val="tx1">
              <a:lumMod val="75000"/>
              <a:lumOff val="25000"/>
            </a:schemeClr>
          </a:solidFill>
          <a:ln>
            <a:miter lim="800000"/>
            <a:headEnd/>
            <a:tailEnd/>
          </a:ln>
          <a:extLst/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th-TH" dirty="0" smtClean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การฝึกอบรมอิงสมรรถนะ(</a:t>
            </a:r>
            <a:r>
              <a:rPr lang="en-US" dirty="0" smtClean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CBT)</a:t>
            </a:r>
            <a:endParaRPr lang="th-TH" dirty="0">
              <a:ln w="18415" cmpd="sng">
                <a:noFill/>
                <a:prstDash val="solid"/>
              </a:ln>
              <a:solidFill>
                <a:schemeClr val="bg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1683" name="Content Placeholder 2"/>
          <p:cNvSpPr>
            <a:spLocks noGrp="1"/>
          </p:cNvSpPr>
          <p:nvPr>
            <p:ph idx="1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pPr eaLnBrk="1" hangingPunct="1">
              <a:defRPr/>
            </a:pPr>
            <a:r>
              <a:rPr lang="th-TH" altLang="th-TH" sz="4000" b="1" dirty="0" smtClean="0">
                <a:latin typeface="TH SarabunPSK" pitchFamily="34" charset="-34"/>
              </a:rPr>
              <a:t>สมรรถนะ(</a:t>
            </a:r>
            <a:r>
              <a:rPr lang="en-US" altLang="th-TH" sz="4000" b="1" i="1" dirty="0" smtClean="0">
                <a:latin typeface="TH SarabunPSK" pitchFamily="34" charset="-34"/>
              </a:rPr>
              <a:t>Competency</a:t>
            </a:r>
            <a:r>
              <a:rPr lang="th-TH" altLang="th-TH" sz="4000" b="1" dirty="0" smtClean="0">
                <a:latin typeface="TH SarabunPSK" pitchFamily="34" charset="-34"/>
              </a:rPr>
              <a:t>) หมายถึง ความสามารถในการปฏิบัติงานภายใต้เงื่อนไข โดยใช้เครื่องมือ วัสดุ อุปกรณ์ที่ระบุไว้ ให้ได้มาตรฐานตามเกณฑ์การปฏิบัติงานและมีหลักฐานการปฏิบัติงาน ที่สามารถวัดและประเมินหรือตรวจสอบได้</a:t>
            </a:r>
          </a:p>
          <a:p>
            <a:pPr eaLnBrk="1" hangingPunct="1">
              <a:defRPr/>
            </a:pPr>
            <a:r>
              <a:rPr lang="th-TH" altLang="th-TH" sz="4000" b="1" dirty="0" smtClean="0">
                <a:solidFill>
                  <a:srgbClr val="FF0000"/>
                </a:solidFill>
                <a:latin typeface="TH SarabunPSK" pitchFamily="34" charset="-34"/>
              </a:rPr>
              <a:t>อิงสมรรถนะ(</a:t>
            </a:r>
            <a:r>
              <a:rPr lang="en-US" altLang="th-TH" sz="4000" b="1" i="1" dirty="0" smtClean="0">
                <a:solidFill>
                  <a:srgbClr val="FF0000"/>
                </a:solidFill>
                <a:latin typeface="TH SarabunPSK" pitchFamily="34" charset="-34"/>
              </a:rPr>
              <a:t>Competency-based</a:t>
            </a:r>
            <a:r>
              <a:rPr lang="th-TH" altLang="th-TH" sz="4000" b="1" dirty="0" smtClean="0">
                <a:solidFill>
                  <a:srgbClr val="FF0000"/>
                </a:solidFill>
                <a:latin typeface="TH SarabunPSK" pitchFamily="34" charset="-34"/>
              </a:rPr>
              <a:t>) หมายถึง สิ่งที่กำหนดไว้ในแต่ละอาชีพว่าต้องทำอะไรได้</a:t>
            </a:r>
            <a:endParaRPr lang="en-US" altLang="th-TH" sz="4000" b="1" dirty="0" smtClean="0">
              <a:solidFill>
                <a:srgbClr val="FF0000"/>
              </a:solidFill>
              <a:latin typeface="TH SarabunPSK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5400" i="1" dirty="0" smtClean="0">
                <a:solidFill>
                  <a:srgbClr val="FF0000"/>
                </a:solidFill>
              </a:rPr>
              <a:t>Based</a:t>
            </a:r>
            <a:r>
              <a:rPr lang="en-US" sz="5400" dirty="0" smtClean="0"/>
              <a:t> =</a:t>
            </a:r>
            <a:r>
              <a:rPr lang="th-TH" sz="5400" dirty="0" smtClean="0"/>
              <a:t>อิง (อยู่บน)  (อิงมาจาก)</a:t>
            </a:r>
          </a:p>
          <a:p>
            <a:pPr marL="0" indent="0">
              <a:buNone/>
            </a:pPr>
            <a:endParaRPr lang="th-TH" sz="4800" dirty="0" smtClean="0"/>
          </a:p>
          <a:p>
            <a:pPr marL="0" indent="0">
              <a:buNone/>
            </a:pPr>
            <a:r>
              <a:rPr lang="th-TH" sz="4800" dirty="0" err="1" smtClean="0"/>
              <a:t>สโนวเด้น</a:t>
            </a:r>
            <a:r>
              <a:rPr lang="th-TH" sz="4800" dirty="0" smtClean="0"/>
              <a:t> ภาพยนตร์เรื่องนี้อิงมาจากเรื่องจริง</a:t>
            </a:r>
          </a:p>
          <a:p>
            <a:pPr marL="0" indent="0">
              <a:buNone/>
            </a:pPr>
            <a:r>
              <a:rPr lang="en-US" sz="5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Snowden </a:t>
            </a:r>
            <a:r>
              <a:rPr lang="en-US" sz="5400" dirty="0" smtClean="0"/>
              <a:t> ,This Movies </a:t>
            </a:r>
            <a:r>
              <a:rPr lang="en-US" sz="5400" i="1" dirty="0" smtClean="0">
                <a:solidFill>
                  <a:srgbClr val="FF0000"/>
                </a:solidFill>
              </a:rPr>
              <a:t>Based</a:t>
            </a:r>
            <a:r>
              <a:rPr lang="en-US" sz="5400" dirty="0" smtClean="0"/>
              <a:t> on True Stories.</a:t>
            </a:r>
            <a:endParaRPr lang="th-TH" sz="5400" dirty="0"/>
          </a:p>
        </p:txBody>
      </p:sp>
    </p:spTree>
    <p:extLst>
      <p:ext uri="{BB962C8B-B14F-4D97-AF65-F5344CB8AC3E}">
        <p14:creationId xmlns:p14="http://schemas.microsoft.com/office/powerpoint/2010/main" val="550022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952500"/>
          </a:xfrm>
          <a:solidFill>
            <a:schemeClr val="tx1">
              <a:lumMod val="75000"/>
              <a:lumOff val="25000"/>
            </a:schemeClr>
          </a:solidFill>
          <a:ln>
            <a:miter lim="800000"/>
            <a:headEnd/>
            <a:tailEnd/>
          </a:ln>
          <a:extLst/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th-TH" dirty="0" smtClean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การฝึกอบรมอิงสมรรถนะ</a:t>
            </a:r>
            <a:endParaRPr lang="th-TH" dirty="0">
              <a:ln w="18415" cmpd="sng">
                <a:noFill/>
                <a:prstDash val="solid"/>
              </a:ln>
              <a:solidFill>
                <a:schemeClr val="bg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1683" name="Content Placeholder 2"/>
          <p:cNvSpPr>
            <a:spLocks noGrp="1"/>
          </p:cNvSpPr>
          <p:nvPr>
            <p:ph idx="1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pPr eaLnBrk="1" hangingPunct="1">
              <a:defRPr/>
            </a:pPr>
            <a:r>
              <a:rPr lang="th-TH" altLang="th-TH" sz="4000" b="1" dirty="0" smtClean="0">
                <a:cs typeface="+mj-cs"/>
              </a:rPr>
              <a:t>เป็นกระบวนการเรียนรู้โดยการปฏิบัติงาน โดยที่ผู้เข้ารับการฝึกอบรมจะต้องแสดงถึงสมรรถนะที่ตนมีอยู่ เพื่อนำมาใช้ในการปฏิบัติงานให้เป็นไปตามมาตรฐานสมรรถนะ(</a:t>
            </a:r>
            <a:r>
              <a:rPr lang="en-US" altLang="th-TH" sz="4000" b="1" dirty="0" smtClean="0">
                <a:cs typeface="+mj-cs"/>
              </a:rPr>
              <a:t>CS</a:t>
            </a:r>
            <a:r>
              <a:rPr lang="th-TH" altLang="th-TH" sz="4000" b="1" dirty="0" smtClean="0">
                <a:cs typeface="+mj-cs"/>
              </a:rPr>
              <a:t>) สำหรับหน่วยสมรรถนะ (</a:t>
            </a:r>
            <a:r>
              <a:rPr lang="en-US" altLang="th-TH" sz="4000" b="1" dirty="0" smtClean="0">
                <a:cs typeface="+mj-cs"/>
              </a:rPr>
              <a:t>CU</a:t>
            </a:r>
            <a:r>
              <a:rPr lang="th-TH" altLang="th-TH" sz="4000" b="1" dirty="0" smtClean="0">
                <a:cs typeface="+mj-cs"/>
              </a:rPr>
              <a:t>) นั้นๆ </a:t>
            </a:r>
          </a:p>
          <a:p>
            <a:pPr eaLnBrk="1" hangingPunct="1">
              <a:defRPr/>
            </a:pPr>
            <a:r>
              <a:rPr lang="th-TH" altLang="th-TH" sz="4000" b="1" dirty="0" smtClean="0">
                <a:cs typeface="+mj-cs"/>
              </a:rPr>
              <a:t>การฝึกอบรมและการประเมินต้องสอดคล้องกับมาตรฐานสมรรถนะแห่งชาติ (</a:t>
            </a:r>
            <a:r>
              <a:rPr lang="en-US" altLang="th-TH" sz="4000" b="1" dirty="0" smtClean="0">
                <a:cs typeface="+mj-cs"/>
              </a:rPr>
              <a:t>Competency –based Training &amp;Assessment</a:t>
            </a:r>
            <a:r>
              <a:rPr lang="th-TH" altLang="th-TH" sz="4000" b="1" dirty="0" smtClean="0">
                <a:cs typeface="+mj-cs"/>
              </a:rPr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952500"/>
          </a:xfrm>
          <a:solidFill>
            <a:schemeClr val="tx1">
              <a:lumMod val="75000"/>
              <a:lumOff val="25000"/>
            </a:schemeClr>
          </a:solidFill>
        </p:spPr>
        <p:txBody>
          <a:bodyPr/>
          <a:lstStyle/>
          <a:p>
            <a:r>
              <a:rPr lang="en-US" sz="4800" dirty="0" smtClean="0">
                <a:ln w="18415" cmpd="sng">
                  <a:noFill/>
                  <a:prstDash val="solid"/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</a:t>
            </a:r>
            <a:r>
              <a:rPr lang="th-TH" sz="4800" dirty="0" smtClean="0">
                <a:ln w="18415" cmpd="sng">
                  <a:noFill/>
                  <a:prstDash val="solid"/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การ</a:t>
            </a:r>
            <a:r>
              <a:rPr lang="th-TH" sz="4800" dirty="0">
                <a:ln w="18415" cmpd="sng">
                  <a:noFill/>
                  <a:prstDash val="solid"/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ออกแบบโครงสร้างหลักสูตร</a:t>
            </a:r>
            <a:r>
              <a:rPr lang="th-TH" sz="4800" dirty="0" smtClean="0">
                <a:ln w="18415" cmpd="sng">
                  <a:noFill/>
                  <a:prstDash val="solid"/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การฝึกอิงสมรรถนะ</a:t>
            </a:r>
            <a:endParaRPr lang="th-TH" sz="4800" dirty="0">
              <a:ln w="18415" cmpd="sng">
                <a:noFill/>
                <a:prstDash val="solid"/>
              </a:ln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bg1">
              <a:lumMod val="75000"/>
            </a:schemeClr>
          </a:solidFill>
        </p:spPr>
        <p:txBody>
          <a:bodyPr/>
          <a:lstStyle/>
          <a:p>
            <a:r>
              <a:rPr lang="th-TH" sz="4000" b="1" dirty="0" smtClean="0"/>
              <a:t>รายละเอียดโครงสร้างหลักสูตร (</a:t>
            </a:r>
            <a:r>
              <a:rPr lang="en-US" sz="4000" b="1" dirty="0" smtClean="0"/>
              <a:t>Course Outline</a:t>
            </a:r>
            <a:r>
              <a:rPr lang="th-TH" sz="4000" b="1" dirty="0" smtClean="0"/>
              <a:t>)</a:t>
            </a:r>
          </a:p>
          <a:p>
            <a:r>
              <a:rPr lang="th-TH" sz="4000" b="1" dirty="0" smtClean="0"/>
              <a:t>รายละเอียดโมดูลการฝึก (</a:t>
            </a:r>
            <a:r>
              <a:rPr lang="en-US" sz="4000" b="1" dirty="0" smtClean="0"/>
              <a:t>Module Outline</a:t>
            </a:r>
            <a:r>
              <a:rPr lang="th-TH" sz="4000" b="1" dirty="0" smtClean="0"/>
              <a:t>)</a:t>
            </a:r>
          </a:p>
          <a:p>
            <a:r>
              <a:rPr lang="th-TH" sz="4000" b="1" dirty="0" smtClean="0"/>
              <a:t>รายละเอียดเนื้อหาหัวข้อการฝึก (</a:t>
            </a:r>
            <a:r>
              <a:rPr lang="en-US" sz="4000" b="1" dirty="0" smtClean="0"/>
              <a:t>Content Outline</a:t>
            </a:r>
            <a:r>
              <a:rPr lang="th-TH" sz="4000" b="1" dirty="0" smtClean="0"/>
              <a:t>)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884116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9126734" cy="952500"/>
          </a:xfrm>
          <a:solidFill>
            <a:schemeClr val="tx1">
              <a:lumMod val="75000"/>
              <a:lumOff val="25000"/>
            </a:schemeClr>
          </a:solidFill>
          <a:ln>
            <a:miter lim="800000"/>
            <a:headEnd/>
            <a:tailEnd/>
          </a:ln>
          <a:extLst/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2.1 </a:t>
            </a:r>
            <a:r>
              <a:rPr lang="th-TH" dirty="0" smtClean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โครงสร้างหลักสูตร</a:t>
            </a:r>
            <a:endParaRPr lang="th-TH" dirty="0">
              <a:ln w="18415" cmpd="sng">
                <a:noFill/>
                <a:prstDash val="solid"/>
              </a:ln>
              <a:solidFill>
                <a:schemeClr val="bg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9846" y="1196752"/>
            <a:ext cx="8229600" cy="5661248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th-TH" sz="2200" b="1" dirty="0" smtClean="0">
                <a:latin typeface="TH SarabunPSK" panose="020B0500040200020003" pitchFamily="34" charset="-34"/>
              </a:rPr>
              <a:t>ชื่อหลักสูตร </a:t>
            </a:r>
            <a:r>
              <a:rPr lang="th-TH" sz="2200" dirty="0" smtClean="0">
                <a:latin typeface="TH SarabunPSK" panose="020B0500040200020003" pitchFamily="34" charset="-34"/>
              </a:rPr>
              <a:t>(</a:t>
            </a:r>
            <a:r>
              <a:rPr lang="en-US" sz="2200" dirty="0" smtClean="0">
                <a:latin typeface="TH SarabunPSK" panose="020B0500040200020003" pitchFamily="34" charset="-34"/>
              </a:rPr>
              <a:t>Course Title</a:t>
            </a:r>
            <a:r>
              <a:rPr lang="th-TH" sz="2200" dirty="0" smtClean="0">
                <a:latin typeface="TH SarabunPSK" panose="020B0500040200020003" pitchFamily="34" charset="-34"/>
              </a:rPr>
              <a:t>)                     </a:t>
            </a:r>
            <a:r>
              <a:rPr lang="th-TH" sz="2200" b="1" dirty="0" smtClean="0">
                <a:latin typeface="TH SarabunPSK" panose="020B0500040200020003" pitchFamily="34" charset="-34"/>
              </a:rPr>
              <a:t>รหัสหลักสูตร</a:t>
            </a:r>
            <a:r>
              <a:rPr lang="en-US" sz="2200" dirty="0" smtClean="0">
                <a:latin typeface="TH SarabunPSK" panose="020B0500040200020003" pitchFamily="34" charset="-34"/>
              </a:rPr>
              <a:t>………….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th-TH" sz="2200" b="1" dirty="0" smtClean="0">
                <a:solidFill>
                  <a:srgbClr val="FF0000"/>
                </a:solidFill>
                <a:latin typeface="TH SarabunPSK" panose="020B0500040200020003" pitchFamily="34" charset="-34"/>
              </a:rPr>
              <a:t>วัตถุประสงค์</a:t>
            </a:r>
            <a:r>
              <a:rPr lang="th-TH" sz="2200" b="1" dirty="0">
                <a:solidFill>
                  <a:srgbClr val="FF0000"/>
                </a:solidFill>
                <a:latin typeface="TH SarabunPSK" panose="020B0500040200020003" pitchFamily="34" charset="-34"/>
              </a:rPr>
              <a:t>ของ</a:t>
            </a:r>
            <a:r>
              <a:rPr lang="th-TH" sz="2200" b="1" dirty="0" smtClean="0">
                <a:solidFill>
                  <a:srgbClr val="FF0000"/>
                </a:solidFill>
                <a:latin typeface="TH SarabunPSK" panose="020B0500040200020003" pitchFamily="34" charset="-34"/>
              </a:rPr>
              <a:t>หลักสูตร</a:t>
            </a:r>
            <a:r>
              <a:rPr lang="th-TH" sz="2200" dirty="0" smtClean="0">
                <a:latin typeface="TH SarabunPSK" panose="020B0500040200020003" pitchFamily="34" charset="-34"/>
              </a:rPr>
              <a:t>(</a:t>
            </a:r>
            <a:r>
              <a:rPr lang="en-US" sz="2200" dirty="0" smtClean="0">
                <a:latin typeface="TH SarabunPSK" panose="020B0500040200020003" pitchFamily="34" charset="-34"/>
              </a:rPr>
              <a:t>General Learning Objectives: GLO</a:t>
            </a:r>
            <a:r>
              <a:rPr lang="en-US" sz="2200" dirty="0">
                <a:latin typeface="TH SarabunPSK" panose="020B0500040200020003" pitchFamily="34" charset="-34"/>
              </a:rPr>
              <a:t>s</a:t>
            </a:r>
            <a:r>
              <a:rPr lang="th-TH" sz="2200" dirty="0" smtClean="0">
                <a:latin typeface="TH SarabunPSK" panose="020B0500040200020003" pitchFamily="34" charset="-34"/>
              </a:rPr>
              <a:t>)</a:t>
            </a:r>
            <a:endParaRPr lang="en-US" sz="2200" dirty="0">
              <a:latin typeface="TH SarabunPSK" panose="020B0500040200020003" pitchFamily="34" charset="-34"/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th-TH" sz="2200" b="1" dirty="0" smtClean="0">
                <a:latin typeface="TH SarabunPSK" panose="020B0500040200020003" pitchFamily="34" charset="-34"/>
              </a:rPr>
              <a:t>ระยะเวลาการฝึก</a:t>
            </a:r>
            <a:r>
              <a:rPr lang="th-TH" sz="2200" dirty="0" smtClean="0">
                <a:latin typeface="TH SarabunPSK" panose="020B0500040200020003" pitchFamily="34" charset="-34"/>
              </a:rPr>
              <a:t>ในหลักสูตร(</a:t>
            </a:r>
            <a:r>
              <a:rPr lang="en-US" sz="2200" dirty="0" smtClean="0">
                <a:latin typeface="TH SarabunPSK" panose="020B0500040200020003" pitchFamily="34" charset="-34"/>
              </a:rPr>
              <a:t>Training Hours</a:t>
            </a:r>
            <a:r>
              <a:rPr lang="th-TH" sz="2200" dirty="0" smtClean="0">
                <a:latin typeface="TH SarabunPSK" panose="020B0500040200020003" pitchFamily="34" charset="-34"/>
              </a:rPr>
              <a:t>)</a:t>
            </a:r>
            <a:endParaRPr lang="en-US" sz="2200" dirty="0">
              <a:latin typeface="TH SarabunPSK" panose="020B0500040200020003" pitchFamily="34" charset="-34"/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th-TH" sz="2200" b="1" dirty="0" smtClean="0">
                <a:solidFill>
                  <a:srgbClr val="FF0000"/>
                </a:solidFill>
                <a:latin typeface="TH SarabunPSK" panose="020B0500040200020003" pitchFamily="34" charset="-34"/>
              </a:rPr>
              <a:t>คุณสมบัติของผู้เรียน</a:t>
            </a:r>
            <a:r>
              <a:rPr lang="th-TH" sz="2200" dirty="0" smtClean="0">
                <a:latin typeface="TH SarabunPSK" panose="020B0500040200020003" pitchFamily="34" charset="-34"/>
              </a:rPr>
              <a:t>(</a:t>
            </a:r>
            <a:r>
              <a:rPr lang="en-US" sz="2200" dirty="0" smtClean="0">
                <a:latin typeface="TH SarabunPSK" panose="020B0500040200020003" pitchFamily="34" charset="-34"/>
              </a:rPr>
              <a:t>Trainee Entry Requirement</a:t>
            </a:r>
            <a:r>
              <a:rPr lang="th-TH" sz="2200" dirty="0" smtClean="0">
                <a:latin typeface="TH SarabunPSK" panose="020B0500040200020003" pitchFamily="34" charset="-34"/>
              </a:rPr>
              <a:t>)</a:t>
            </a:r>
            <a:endParaRPr lang="en-US" sz="2200" dirty="0">
              <a:latin typeface="TH SarabunPSK" panose="020B0500040200020003" pitchFamily="34" charset="-34"/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th-TH" sz="2200" b="1" dirty="0" smtClean="0">
                <a:solidFill>
                  <a:srgbClr val="FF0000"/>
                </a:solidFill>
                <a:latin typeface="TH SarabunPSK" panose="020B0500040200020003" pitchFamily="34" charset="-34"/>
              </a:rPr>
              <a:t>โมดูลการฝึก (</a:t>
            </a:r>
            <a:r>
              <a:rPr lang="en-US" sz="2200" b="1" dirty="0" smtClean="0">
                <a:solidFill>
                  <a:srgbClr val="FF0000"/>
                </a:solidFill>
                <a:latin typeface="TH SarabunPSK" panose="020B0500040200020003" pitchFamily="34" charset="-34"/>
              </a:rPr>
              <a:t>Training Module</a:t>
            </a:r>
            <a:r>
              <a:rPr lang="en-US" sz="2200" dirty="0" smtClean="0">
                <a:solidFill>
                  <a:srgbClr val="FF0000"/>
                </a:solidFill>
                <a:latin typeface="TH SarabunPSK" panose="020B0500040200020003" pitchFamily="34" charset="-34"/>
              </a:rPr>
              <a:t>)    </a:t>
            </a:r>
            <a:r>
              <a:rPr lang="en-US" sz="2200" dirty="0">
                <a:latin typeface="TH SarabunPSK" panose="020B0500040200020003" pitchFamily="34" charset="-34"/>
              </a:rPr>
              <a:t>	</a:t>
            </a:r>
            <a:r>
              <a:rPr lang="th-TH" sz="2200" b="1" dirty="0" smtClean="0">
                <a:latin typeface="TH SarabunPSK" panose="020B0500040200020003" pitchFamily="34" charset="-34"/>
              </a:rPr>
              <a:t>รหัสโมดูล</a:t>
            </a:r>
            <a:r>
              <a:rPr lang="en-US" sz="2200" dirty="0" smtClean="0">
                <a:latin typeface="TH SarabunPSK" panose="020B0500040200020003" pitchFamily="34" charset="-34"/>
              </a:rPr>
              <a:t>………</a:t>
            </a:r>
          </a:p>
          <a:p>
            <a:pPr lvl="1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th-TH" sz="2200" b="1" dirty="0" smtClean="0">
                <a:latin typeface="TH SarabunPSK" panose="020B0500040200020003" pitchFamily="34" charset="-34"/>
              </a:rPr>
              <a:t>ชื่อโมดูลการฝึก</a:t>
            </a:r>
          </a:p>
          <a:p>
            <a:pPr lvl="1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th-TH" sz="2200" b="1" dirty="0" smtClean="0">
                <a:solidFill>
                  <a:srgbClr val="FF0000"/>
                </a:solidFill>
                <a:latin typeface="TH SarabunPSK" panose="020B0500040200020003" pitchFamily="34" charset="-34"/>
              </a:rPr>
              <a:t>วัตถุประสงค์เฉพาะ</a:t>
            </a:r>
            <a:r>
              <a:rPr lang="th-TH" sz="2200" dirty="0" smtClean="0">
                <a:solidFill>
                  <a:srgbClr val="FF0000"/>
                </a:solidFill>
                <a:latin typeface="TH SarabunPSK" panose="020B0500040200020003" pitchFamily="34" charset="-34"/>
              </a:rPr>
              <a:t>ของโมดูลการฝึก </a:t>
            </a:r>
            <a:r>
              <a:rPr lang="th-TH" sz="2200" dirty="0" smtClean="0">
                <a:latin typeface="TH SarabunPSK" panose="020B0500040200020003" pitchFamily="34" charset="-34"/>
              </a:rPr>
              <a:t>(</a:t>
            </a:r>
            <a:r>
              <a:rPr lang="en-US" sz="2200" dirty="0" smtClean="0">
                <a:latin typeface="TH SarabunPSK" panose="020B0500040200020003" pitchFamily="34" charset="-34"/>
              </a:rPr>
              <a:t>Specific Learning Objectives: SLOs</a:t>
            </a:r>
            <a:r>
              <a:rPr lang="th-TH" sz="2200" dirty="0" smtClean="0">
                <a:latin typeface="TH SarabunPSK" panose="020B0500040200020003" pitchFamily="34" charset="-34"/>
              </a:rPr>
              <a:t>)</a:t>
            </a:r>
            <a:r>
              <a:rPr lang="en-US" sz="2200" dirty="0" smtClean="0">
                <a:latin typeface="TH SarabunPSK" panose="020B0500040200020003" pitchFamily="34" charset="-34"/>
              </a:rPr>
              <a:t> </a:t>
            </a:r>
            <a:endParaRPr lang="th-TH" sz="2200" dirty="0" smtClean="0">
              <a:latin typeface="TH SarabunPSK" panose="020B0500040200020003" pitchFamily="34" charset="-34"/>
            </a:endParaRPr>
          </a:p>
          <a:p>
            <a:pPr lvl="1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th-TH" sz="2200" b="1" dirty="0" smtClean="0">
                <a:latin typeface="TH SarabunPSK" panose="020B0500040200020003" pitchFamily="34" charset="-34"/>
              </a:rPr>
              <a:t>ระยะเวลาของ</a:t>
            </a:r>
            <a:r>
              <a:rPr lang="th-TH" sz="2200" dirty="0" smtClean="0">
                <a:latin typeface="TH SarabunPSK" panose="020B0500040200020003" pitchFamily="34" charset="-34"/>
              </a:rPr>
              <a:t>โมดูลการฝึก</a:t>
            </a:r>
            <a:endParaRPr lang="th-TH" sz="2200" dirty="0">
              <a:latin typeface="TH SarabunPSK" panose="020B0500040200020003" pitchFamily="34" charset="-34"/>
            </a:endParaRPr>
          </a:p>
          <a:p>
            <a:pPr lvl="1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th-TH" sz="2200" b="1" dirty="0" smtClean="0">
                <a:solidFill>
                  <a:srgbClr val="FF0000"/>
                </a:solidFill>
                <a:latin typeface="TH SarabunPSK" panose="020B0500040200020003" pitchFamily="34" charset="-34"/>
              </a:rPr>
              <a:t>เนื้อหา </a:t>
            </a:r>
            <a:r>
              <a:rPr lang="th-TH" sz="2200" dirty="0" smtClean="0">
                <a:solidFill>
                  <a:srgbClr val="FF0000"/>
                </a:solidFill>
                <a:latin typeface="TH SarabunPSK" panose="020B0500040200020003" pitchFamily="34" charset="-34"/>
              </a:rPr>
              <a:t>(</a:t>
            </a:r>
            <a:r>
              <a:rPr lang="en-US" sz="2200" dirty="0" smtClean="0">
                <a:solidFill>
                  <a:srgbClr val="FF0000"/>
                </a:solidFill>
                <a:latin typeface="TH SarabunPSK" panose="020B0500040200020003" pitchFamily="34" charset="-34"/>
              </a:rPr>
              <a:t>Content</a:t>
            </a:r>
            <a:r>
              <a:rPr lang="th-TH" sz="2200" dirty="0" smtClean="0">
                <a:solidFill>
                  <a:srgbClr val="FF0000"/>
                </a:solidFill>
                <a:latin typeface="TH SarabunPSK" panose="020B0500040200020003" pitchFamily="34" charset="-34"/>
              </a:rPr>
              <a:t>) ด้านความรู้ และด้านทักษะ</a:t>
            </a:r>
            <a:r>
              <a:rPr lang="th-TH" sz="2200" dirty="0" smtClean="0">
                <a:latin typeface="TH SarabunPSK" panose="020B0500040200020003" pitchFamily="34" charset="-34"/>
              </a:rPr>
              <a:t>ของโมดูลการฝึก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th-TH" sz="2200" b="1" dirty="0" smtClean="0">
                <a:solidFill>
                  <a:srgbClr val="FF0000"/>
                </a:solidFill>
                <a:latin typeface="TH SarabunPSK" panose="020B0500040200020003" pitchFamily="34" charset="-34"/>
              </a:rPr>
              <a:t>รายละเอียดเนื้อหาที่ฝึก</a:t>
            </a:r>
          </a:p>
          <a:p>
            <a:pPr lvl="1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th-TH" sz="2200" b="1" dirty="0" smtClean="0">
                <a:solidFill>
                  <a:srgbClr val="FF0000"/>
                </a:solidFill>
                <a:latin typeface="TH SarabunPSK" panose="020B0500040200020003" pitchFamily="34" charset="-34"/>
              </a:rPr>
              <a:t>ด้านความรู้(</a:t>
            </a:r>
            <a:r>
              <a:rPr lang="en-US" sz="2200" b="1" dirty="0" smtClean="0">
                <a:solidFill>
                  <a:srgbClr val="FF0000"/>
                </a:solidFill>
                <a:latin typeface="TH SarabunPSK" panose="020B0500040200020003" pitchFamily="34" charset="-34"/>
              </a:rPr>
              <a:t>knowledge</a:t>
            </a:r>
            <a:r>
              <a:rPr lang="th-TH" sz="2200" b="1" dirty="0" smtClean="0">
                <a:solidFill>
                  <a:srgbClr val="FF0000"/>
                </a:solidFill>
                <a:latin typeface="TH SarabunPSK" panose="020B0500040200020003" pitchFamily="34" charset="-34"/>
              </a:rPr>
              <a:t>)</a:t>
            </a:r>
          </a:p>
          <a:p>
            <a:pPr lvl="1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th-TH" sz="2200" b="1" dirty="0" smtClean="0">
                <a:solidFill>
                  <a:srgbClr val="FF0000"/>
                </a:solidFill>
                <a:latin typeface="TH SarabunPSK" panose="020B0500040200020003" pitchFamily="34" charset="-34"/>
              </a:rPr>
              <a:t>ด้านทักษะ(</a:t>
            </a:r>
            <a:r>
              <a:rPr lang="en-US" sz="2200" b="1" dirty="0" smtClean="0">
                <a:solidFill>
                  <a:srgbClr val="FF0000"/>
                </a:solidFill>
                <a:latin typeface="TH SarabunPSK" panose="020B0500040200020003" pitchFamily="34" charset="-34"/>
              </a:rPr>
              <a:t>Skills</a:t>
            </a:r>
            <a:r>
              <a:rPr lang="th-TH" sz="2200" b="1" dirty="0" smtClean="0">
                <a:solidFill>
                  <a:srgbClr val="FF0000"/>
                </a:solidFill>
                <a:latin typeface="TH SarabunPSK" panose="020B0500040200020003" pitchFamily="34" charset="-34"/>
              </a:rPr>
              <a:t>)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th-TH" sz="2400" b="1" dirty="0" smtClean="0">
                <a:solidFill>
                  <a:srgbClr val="FF0000"/>
                </a:solidFill>
                <a:latin typeface="TH SarabunPSK" panose="020B0500040200020003" pitchFamily="34" charset="-34"/>
              </a:rPr>
              <a:t>คุณสมบัติครู ผู้สอน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95536" y="6396335"/>
            <a:ext cx="55806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th-TH" sz="2400" b="1" dirty="0" smtClean="0"/>
              <a:t>ผู้รับรองและผู้อนุมัติหลักสูตร</a:t>
            </a:r>
            <a:endParaRPr lang="th-TH" sz="2400" b="1" dirty="0"/>
          </a:p>
        </p:txBody>
      </p:sp>
    </p:spTree>
    <p:extLst>
      <p:ext uri="{BB962C8B-B14F-4D97-AF65-F5344CB8AC3E}">
        <p14:creationId xmlns:p14="http://schemas.microsoft.com/office/powerpoint/2010/main" val="1421498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952500"/>
          </a:xfrm>
          <a:solidFill>
            <a:schemeClr val="tx1">
              <a:lumMod val="75000"/>
              <a:lumOff val="25000"/>
            </a:schemeClr>
          </a:solidFill>
        </p:spPr>
        <p:txBody>
          <a:bodyPr/>
          <a:lstStyle/>
          <a:p>
            <a:r>
              <a:rPr lang="th-TH" sz="4800" dirty="0" smtClean="0">
                <a:ln w="18415" cmpd="sng">
                  <a:noFill/>
                  <a:prstDash val="solid"/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ตัวอย่างหลักสูตรการฝึกแบบ </a:t>
            </a:r>
            <a:r>
              <a:rPr lang="en-US" sz="4800" dirty="0" smtClean="0">
                <a:ln w="18415" cmpd="sng">
                  <a:noFill/>
                  <a:prstDash val="solid"/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OJT</a:t>
            </a:r>
            <a:endParaRPr lang="th-TH" sz="4800" dirty="0">
              <a:ln w="18415" cmpd="sng">
                <a:noFill/>
                <a:prstDash val="solid"/>
              </a:ln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bg1">
              <a:lumMod val="75000"/>
            </a:schemeClr>
          </a:solidFill>
        </p:spPr>
        <p:txBody>
          <a:bodyPr/>
          <a:lstStyle/>
          <a:p>
            <a:r>
              <a:rPr lang="th-TH" sz="4000" b="1" dirty="0" smtClean="0"/>
              <a:t>รายละเอียดโครงสร้างหลักสูตร (</a:t>
            </a:r>
            <a:r>
              <a:rPr lang="en-US" sz="4000" b="1" dirty="0" smtClean="0"/>
              <a:t>OJT Course Outline</a:t>
            </a:r>
            <a:r>
              <a:rPr lang="th-TH" sz="4000" b="1" dirty="0" smtClean="0"/>
              <a:t>)</a:t>
            </a:r>
          </a:p>
          <a:p>
            <a:r>
              <a:rPr lang="th-TH" sz="4000" b="1" dirty="0" smtClean="0"/>
              <a:t>รายละเอียดงานหลัก (</a:t>
            </a:r>
            <a:r>
              <a:rPr lang="en-US" sz="4000" b="1" dirty="0" smtClean="0"/>
              <a:t>Main Task</a:t>
            </a:r>
            <a:r>
              <a:rPr lang="en-US" sz="4000" b="1" dirty="0"/>
              <a:t>s</a:t>
            </a:r>
            <a:r>
              <a:rPr lang="th-TH" sz="4000" b="1" dirty="0" smtClean="0"/>
              <a:t>)</a:t>
            </a:r>
          </a:p>
          <a:p>
            <a:r>
              <a:rPr lang="th-TH" sz="4000" b="1" dirty="0" smtClean="0"/>
              <a:t>รายละเอียดงานย่อย (</a:t>
            </a:r>
            <a:r>
              <a:rPr lang="en-US" sz="4000" b="1" dirty="0" smtClean="0"/>
              <a:t>Task</a:t>
            </a:r>
            <a:r>
              <a:rPr lang="en-US" sz="4000" b="1" dirty="0"/>
              <a:t>s</a:t>
            </a:r>
            <a:r>
              <a:rPr lang="th-TH" sz="4000" b="1" dirty="0" smtClean="0"/>
              <a:t>)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484761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"/>
            <a:ext cx="9144000" cy="1196752"/>
          </a:xfrm>
          <a:solidFill>
            <a:schemeClr val="bg1"/>
          </a:solidFill>
        </p:spPr>
        <p:txBody>
          <a:bodyPr/>
          <a:lstStyle/>
          <a:p>
            <a:endParaRPr lang="th-TH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70" t="8205" r="11153" b="8923"/>
          <a:stretch/>
        </p:blipFill>
        <p:spPr bwMode="auto">
          <a:xfrm>
            <a:off x="2267743" y="72008"/>
            <a:ext cx="4512273" cy="6669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5496" y="3492660"/>
            <a:ext cx="225093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h-TH" b="1" dirty="0" smtClean="0"/>
              <a:t>หลักสูตรหน้างานใน</a:t>
            </a:r>
          </a:p>
          <a:p>
            <a:pPr algn="ctr"/>
            <a:r>
              <a:rPr lang="th-TH" b="1" dirty="0" smtClean="0"/>
              <a:t>สถานประกอบกิจการ</a:t>
            </a:r>
            <a:endParaRPr lang="th-TH" b="1" dirty="0"/>
          </a:p>
        </p:txBody>
      </p:sp>
    </p:spTree>
    <p:extLst>
      <p:ext uri="{BB962C8B-B14F-4D97-AF65-F5344CB8AC3E}">
        <p14:creationId xmlns:p14="http://schemas.microsoft.com/office/powerpoint/2010/main" val="2459539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952500"/>
          </a:xfrm>
          <a:solidFill>
            <a:schemeClr val="tx1">
              <a:lumMod val="75000"/>
              <a:lumOff val="25000"/>
            </a:schemeClr>
          </a:solidFill>
          <a:ln>
            <a:miter lim="800000"/>
            <a:headEnd/>
            <a:tailEnd/>
          </a:ln>
          <a:extLst/>
        </p:spPr>
        <p:txBody>
          <a:bodyPr/>
          <a:lstStyle/>
          <a:p>
            <a:pPr>
              <a:defRPr/>
            </a:pPr>
            <a:r>
              <a:rPr lang="en-US" dirty="0" smtClean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2.2 </a:t>
            </a:r>
            <a:r>
              <a:rPr lang="th-TH" dirty="0" smtClean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หลักการจัดลำดับเนื้อหาการฝึก</a:t>
            </a:r>
            <a:endParaRPr lang="th-TH" dirty="0">
              <a:ln w="18415" cmpd="sng">
                <a:noFill/>
                <a:prstDash val="solid"/>
              </a:ln>
              <a:solidFill>
                <a:schemeClr val="bg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Cube 3"/>
          <p:cNvSpPr/>
          <p:nvPr/>
        </p:nvSpPr>
        <p:spPr>
          <a:xfrm>
            <a:off x="793750" y="2205038"/>
            <a:ext cx="2952750" cy="792162"/>
          </a:xfrm>
          <a:prstGeom prst="cube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เรียบง่าย </a:t>
            </a:r>
          </a:p>
        </p:txBody>
      </p:sp>
      <p:sp>
        <p:nvSpPr>
          <p:cNvPr id="5" name="Cube 4"/>
          <p:cNvSpPr/>
          <p:nvPr/>
        </p:nvSpPr>
        <p:spPr>
          <a:xfrm>
            <a:off x="4716463" y="2132013"/>
            <a:ext cx="2952750" cy="792162"/>
          </a:xfrm>
          <a:prstGeom prst="cub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 dirty="0"/>
          </a:p>
          <a:p>
            <a:pPr algn="ctr">
              <a:defRPr/>
            </a:pPr>
            <a:r>
              <a:rPr lang="th-TH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ซับซ้อน</a:t>
            </a:r>
          </a:p>
          <a:p>
            <a:pPr algn="ctr">
              <a:defRPr/>
            </a:pPr>
            <a:r>
              <a:rPr lang="th-TH" dirty="0"/>
              <a:t> </a:t>
            </a:r>
          </a:p>
        </p:txBody>
      </p:sp>
      <p:sp>
        <p:nvSpPr>
          <p:cNvPr id="6" name="Right Arrow 5"/>
          <p:cNvSpPr/>
          <p:nvPr/>
        </p:nvSpPr>
        <p:spPr>
          <a:xfrm>
            <a:off x="3779838" y="2312988"/>
            <a:ext cx="936625" cy="576262"/>
          </a:xfrm>
          <a:prstGeom prst="rightArrow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7" name="Cube 6"/>
          <p:cNvSpPr/>
          <p:nvPr/>
        </p:nvSpPr>
        <p:spPr>
          <a:xfrm>
            <a:off x="865729" y="3451267"/>
            <a:ext cx="2952328" cy="792088"/>
          </a:xfrm>
          <a:prstGeom prst="cub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ง่าย </a:t>
            </a:r>
          </a:p>
        </p:txBody>
      </p:sp>
      <p:sp>
        <p:nvSpPr>
          <p:cNvPr id="8" name="Cube 7"/>
          <p:cNvSpPr/>
          <p:nvPr/>
        </p:nvSpPr>
        <p:spPr>
          <a:xfrm>
            <a:off x="4787900" y="3429000"/>
            <a:ext cx="2952750" cy="792163"/>
          </a:xfrm>
          <a:prstGeom prst="cub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 dirty="0"/>
          </a:p>
          <a:p>
            <a:pPr algn="ctr">
              <a:defRPr/>
            </a:pPr>
            <a:r>
              <a:rPr lang="th-TH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ยาก</a:t>
            </a:r>
          </a:p>
          <a:p>
            <a:pPr algn="ctr">
              <a:defRPr/>
            </a:pPr>
            <a:r>
              <a:rPr lang="th-TH" dirty="0"/>
              <a:t> </a:t>
            </a:r>
          </a:p>
        </p:txBody>
      </p:sp>
      <p:sp>
        <p:nvSpPr>
          <p:cNvPr id="9" name="Right Arrow 8"/>
          <p:cNvSpPr/>
          <p:nvPr/>
        </p:nvSpPr>
        <p:spPr>
          <a:xfrm>
            <a:off x="3851275" y="3559175"/>
            <a:ext cx="936625" cy="576263"/>
          </a:xfrm>
          <a:prstGeom prst="rightArrow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10" name="Cube 9"/>
          <p:cNvSpPr/>
          <p:nvPr/>
        </p:nvSpPr>
        <p:spPr>
          <a:xfrm>
            <a:off x="827088" y="4581525"/>
            <a:ext cx="2952750" cy="792163"/>
          </a:xfrm>
          <a:prstGeom prst="cube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รูปธรรม</a:t>
            </a:r>
            <a:r>
              <a:rPr lang="th-TH" sz="3600" b="1" dirty="0"/>
              <a:t> </a:t>
            </a:r>
          </a:p>
        </p:txBody>
      </p:sp>
      <p:sp>
        <p:nvSpPr>
          <p:cNvPr id="11" name="Cube 10"/>
          <p:cNvSpPr/>
          <p:nvPr/>
        </p:nvSpPr>
        <p:spPr>
          <a:xfrm>
            <a:off x="4749800" y="4508500"/>
            <a:ext cx="2952750" cy="792163"/>
          </a:xfrm>
          <a:prstGeom prst="cube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 dirty="0"/>
          </a:p>
          <a:p>
            <a:pPr algn="ctr">
              <a:defRPr/>
            </a:pPr>
            <a:r>
              <a:rPr lang="th-TH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นามธรรม</a:t>
            </a:r>
          </a:p>
          <a:p>
            <a:pPr algn="ctr">
              <a:defRPr/>
            </a:pPr>
            <a:r>
              <a:rPr lang="th-TH" dirty="0"/>
              <a:t> </a:t>
            </a:r>
          </a:p>
        </p:txBody>
      </p:sp>
      <p:sp>
        <p:nvSpPr>
          <p:cNvPr id="12" name="Right Arrow 11"/>
          <p:cNvSpPr/>
          <p:nvPr/>
        </p:nvSpPr>
        <p:spPr>
          <a:xfrm>
            <a:off x="3813175" y="4689475"/>
            <a:ext cx="936625" cy="576263"/>
          </a:xfrm>
          <a:prstGeom prst="rightArrow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952500"/>
          </a:xfrm>
          <a:solidFill>
            <a:schemeClr val="tx1">
              <a:lumMod val="75000"/>
              <a:lumOff val="25000"/>
            </a:schemeClr>
          </a:solidFill>
          <a:ln>
            <a:miter lim="800000"/>
            <a:headEnd/>
            <a:tailEnd/>
          </a:ln>
          <a:extLst/>
        </p:spPr>
        <p:txBody>
          <a:bodyPr/>
          <a:lstStyle/>
          <a:p>
            <a:pPr>
              <a:defRPr/>
            </a:pPr>
            <a:r>
              <a:rPr lang="en-US" dirty="0" smtClean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2.3 </a:t>
            </a:r>
            <a:r>
              <a:rPr lang="th-TH" dirty="0" smtClean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การกำหนดกลุ่มโมดูลการฝึกในหลักสูตร</a:t>
            </a:r>
            <a:endParaRPr lang="th-TH" dirty="0">
              <a:ln w="18415" cmpd="sng">
                <a:noFill/>
                <a:prstDash val="solid"/>
              </a:ln>
              <a:solidFill>
                <a:schemeClr val="bg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47992200"/>
              </p:ext>
            </p:extLst>
          </p:nvPr>
        </p:nvGraphicFramePr>
        <p:xfrm>
          <a:off x="251520" y="1268760"/>
          <a:ext cx="8640960" cy="4536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835696" y="6381328"/>
            <a:ext cx="63367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hlinkClick r:id="rId8" action="ppaction://hlinkfile"/>
              </a:rPr>
              <a:t>ASEAN Curriculum in Tourism Professional</a:t>
            </a:r>
            <a:endParaRPr lang="th-TH" sz="2400" b="1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952500"/>
          </a:xfrm>
          <a:solidFill>
            <a:schemeClr val="tx1">
              <a:lumMod val="75000"/>
              <a:lumOff val="25000"/>
            </a:schemeClr>
          </a:solidFill>
        </p:spPr>
        <p:txBody>
          <a:bodyPr/>
          <a:lstStyle/>
          <a:p>
            <a:r>
              <a:rPr lang="en-US" dirty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en-US" dirty="0" smtClean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th-TH" dirty="0" smtClean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การเขียนวัตถุประสงค์การฝึก</a:t>
            </a:r>
            <a:endParaRPr lang="th-TH" dirty="0">
              <a:ln w="18415" cmpd="sng">
                <a:noFill/>
                <a:prstDash val="solid"/>
              </a:ln>
              <a:solidFill>
                <a:schemeClr val="bg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h-TH" b="1" dirty="0" smtClean="0"/>
              <a:t>เขียนวัตถุประสงค์ทั่วไป </a:t>
            </a:r>
            <a:r>
              <a:rPr lang="th-TH" dirty="0" smtClean="0"/>
              <a:t>(</a:t>
            </a:r>
            <a:r>
              <a:rPr lang="en-US" dirty="0" smtClean="0"/>
              <a:t>GLOs</a:t>
            </a:r>
            <a:r>
              <a:rPr lang="th-TH" dirty="0" smtClean="0"/>
              <a:t>) </a:t>
            </a:r>
            <a:r>
              <a:rPr lang="en-US" dirty="0" smtClean="0"/>
              <a:t>=</a:t>
            </a:r>
            <a:r>
              <a:rPr lang="th-TH" dirty="0" smtClean="0"/>
              <a:t> ขอบเขตของหลักสูตรการฝึก</a:t>
            </a:r>
          </a:p>
          <a:p>
            <a:r>
              <a:rPr lang="th-TH" b="1" dirty="0" smtClean="0"/>
              <a:t>เขียนวัตถุประสงค์เฉพาะ </a:t>
            </a:r>
            <a:r>
              <a:rPr lang="th-TH" dirty="0" smtClean="0"/>
              <a:t>(</a:t>
            </a:r>
            <a:r>
              <a:rPr lang="en-US" dirty="0" smtClean="0"/>
              <a:t>SLOs</a:t>
            </a:r>
            <a:r>
              <a:rPr lang="th-TH" dirty="0" smtClean="0"/>
              <a:t>)</a:t>
            </a:r>
            <a:r>
              <a:rPr lang="en-US" dirty="0" smtClean="0"/>
              <a:t>= </a:t>
            </a:r>
            <a:r>
              <a:rPr lang="th-TH" dirty="0" smtClean="0"/>
              <a:t>รายการความสามารถ หรือ ผลลัพธ์การเรียนรู้ที่ต้องการ(</a:t>
            </a:r>
            <a:r>
              <a:rPr lang="en-US" dirty="0" smtClean="0"/>
              <a:t>Learning Outline: LOs</a:t>
            </a:r>
            <a:r>
              <a:rPr lang="th-TH" dirty="0" smtClean="0"/>
              <a:t>)</a:t>
            </a:r>
            <a:endParaRPr lang="th-TH" dirty="0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2751980910"/>
              </p:ext>
            </p:extLst>
          </p:nvPr>
        </p:nvGraphicFramePr>
        <p:xfrm>
          <a:off x="2051720" y="3429000"/>
          <a:ext cx="5184576" cy="32317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919273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952500"/>
          </a:xfrm>
          <a:solidFill>
            <a:schemeClr val="tx1">
              <a:lumMod val="75000"/>
              <a:lumOff val="25000"/>
            </a:schemeClr>
          </a:solidFill>
        </p:spPr>
        <p:txBody>
          <a:bodyPr/>
          <a:lstStyle/>
          <a:p>
            <a:r>
              <a:rPr lang="en-US" dirty="0" smtClean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3.1 </a:t>
            </a:r>
            <a:r>
              <a:rPr lang="th-TH" dirty="0" smtClean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วัตถุประสงค์ กับ </a:t>
            </a:r>
            <a:r>
              <a:rPr lang="en-US" dirty="0" smtClean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Duty </a:t>
            </a:r>
            <a:r>
              <a:rPr lang="th-TH" dirty="0" smtClean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และ</a:t>
            </a:r>
            <a:r>
              <a:rPr lang="en-US" dirty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</a:t>
            </a:r>
            <a:r>
              <a:rPr lang="en-US" dirty="0" smtClean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ask</a:t>
            </a:r>
            <a:endParaRPr lang="th-TH" dirty="0">
              <a:ln w="18415" cmpd="sng">
                <a:noFill/>
                <a:prstDash val="solid"/>
              </a:ln>
              <a:solidFill>
                <a:schemeClr val="bg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34537069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6" name="Straight Arrow Connector 5"/>
          <p:cNvCxnSpPr>
            <a:stCxn id="7" idx="2"/>
          </p:cNvCxnSpPr>
          <p:nvPr/>
        </p:nvCxnSpPr>
        <p:spPr>
          <a:xfrm>
            <a:off x="4427984" y="1442393"/>
            <a:ext cx="0" cy="76247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3491880" y="980728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Duty</a:t>
            </a:r>
            <a:endParaRPr lang="th-TH" sz="2400" dirty="0"/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7308304" y="1298377"/>
            <a:ext cx="0" cy="28803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6372200" y="951111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Task</a:t>
            </a:r>
            <a:endParaRPr lang="th-TH" sz="2400" dirty="0"/>
          </a:p>
        </p:txBody>
      </p:sp>
    </p:spTree>
    <p:extLst>
      <p:ext uri="{BB962C8B-B14F-4D97-AF65-F5344CB8AC3E}">
        <p14:creationId xmlns:p14="http://schemas.microsoft.com/office/powerpoint/2010/main" val="2235772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952500"/>
          </a:xfrm>
          <a:solidFill>
            <a:schemeClr val="tx1">
              <a:lumMod val="75000"/>
              <a:lumOff val="25000"/>
            </a:schemeClr>
          </a:solidFill>
        </p:spPr>
        <p:txBody>
          <a:bodyPr/>
          <a:lstStyle/>
          <a:p>
            <a:r>
              <a:rPr lang="en-US" dirty="0" smtClean="0">
                <a:ln w="18415" cmpd="sng">
                  <a:noFill/>
                  <a:prstDash val="solid"/>
                </a:ln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3.2 </a:t>
            </a:r>
            <a:r>
              <a:rPr lang="th-TH" dirty="0" smtClean="0">
                <a:ln w="18415" cmpd="sng">
                  <a:noFill/>
                  <a:prstDash val="solid"/>
                </a:ln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หลักการเขียนวัตถุประสงค์</a:t>
            </a:r>
            <a:r>
              <a:rPr lang="th-TH" dirty="0">
                <a:ln w="18415" cmpd="sng">
                  <a:noFill/>
                  <a:prstDash val="solid"/>
                </a:ln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การฝึก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TextBox 3"/>
          <p:cNvSpPr txBox="1"/>
          <p:nvPr/>
        </p:nvSpPr>
        <p:spPr>
          <a:xfrm>
            <a:off x="1043608" y="3710642"/>
            <a:ext cx="3446847" cy="144655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TH SarabunPSK" pitchFamily="34" charset="-34"/>
                <a:cs typeface="TH SarabunPSK" pitchFamily="34" charset="-34"/>
              </a:rPr>
              <a:t>A</a:t>
            </a:r>
            <a:endParaRPr lang="th-TH" sz="3200" b="1" dirty="0">
              <a:latin typeface="TH SarabunPSK" pitchFamily="34" charset="-34"/>
              <a:cs typeface="TH SarabunPSK" pitchFamily="34" charset="-34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b="1" dirty="0">
                <a:latin typeface="TH SarabunPSK" pitchFamily="34" charset="-34"/>
                <a:cs typeface="TH SarabunPSK" pitchFamily="34" charset="-34"/>
              </a:rPr>
              <a:t>ผู้เรียน</a:t>
            </a:r>
            <a:r>
              <a:rPr lang="en-US" b="1" dirty="0">
                <a:latin typeface="TH SarabunPSK" pitchFamily="34" charset="-34"/>
                <a:cs typeface="TH SarabunPSK" pitchFamily="34" charset="-34"/>
              </a:rPr>
              <a:t>/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ผู้เข้ารับการฝึก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b="1" dirty="0"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b="1" dirty="0">
                <a:latin typeface="TH SarabunPSK" pitchFamily="34" charset="-34"/>
                <a:cs typeface="TH SarabunPSK" pitchFamily="34" charset="-34"/>
              </a:rPr>
              <a:t>Audience)</a:t>
            </a:r>
            <a:endParaRPr lang="th-TH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511288" y="3717032"/>
            <a:ext cx="3589104" cy="144655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TH SarabunPSK" pitchFamily="34" charset="-34"/>
                <a:cs typeface="TH SarabunPSK" pitchFamily="34" charset="-34"/>
              </a:rPr>
              <a:t>B</a:t>
            </a:r>
            <a:r>
              <a:rPr lang="en-US" b="1" dirty="0">
                <a:latin typeface="TH SarabunPSK" pitchFamily="34" charset="-34"/>
                <a:cs typeface="TH SarabunPSK" pitchFamily="34" charset="-34"/>
              </a:rPr>
              <a:t> </a:t>
            </a:r>
            <a:endParaRPr lang="th-TH" b="1" dirty="0">
              <a:latin typeface="TH SarabunPSK" pitchFamily="34" charset="-34"/>
              <a:cs typeface="TH SarabunPSK" pitchFamily="34" charset="-34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b="1" dirty="0">
                <a:latin typeface="TH SarabunPSK" pitchFamily="34" charset="-34"/>
                <a:cs typeface="TH SarabunPSK" pitchFamily="34" charset="-34"/>
              </a:rPr>
              <a:t>พฤติกรรม (</a:t>
            </a:r>
            <a:r>
              <a:rPr lang="en-US" b="1" dirty="0">
                <a:latin typeface="TH SarabunPSK" pitchFamily="34" charset="-34"/>
                <a:cs typeface="TH SarabunPSK" pitchFamily="34" charset="-34"/>
              </a:rPr>
              <a:t>Behavior)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b="1" dirty="0">
                <a:latin typeface="TH SarabunPSK" pitchFamily="34" charset="-34"/>
                <a:cs typeface="TH SarabunPSK" pitchFamily="34" charset="-34"/>
              </a:rPr>
              <a:t>หรือการเรียนรู้ (</a:t>
            </a:r>
            <a:r>
              <a:rPr lang="en-US" b="1" dirty="0">
                <a:latin typeface="TH SarabunPSK" pitchFamily="34" charset="-34"/>
                <a:cs typeface="TH SarabunPSK" pitchFamily="34" charset="-34"/>
              </a:rPr>
              <a:t>Learning)</a:t>
            </a:r>
            <a:endParaRPr lang="th-TH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43608" y="5157192"/>
            <a:ext cx="3467680" cy="144655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TH SarabunPSK" pitchFamily="34" charset="-34"/>
                <a:cs typeface="TH SarabunPSK" pitchFamily="34" charset="-34"/>
              </a:rPr>
              <a:t>C </a:t>
            </a:r>
            <a:endParaRPr lang="th-TH" sz="3200" b="1" dirty="0">
              <a:latin typeface="TH SarabunPSK" pitchFamily="34" charset="-34"/>
              <a:cs typeface="TH SarabunPSK" pitchFamily="34" charset="-34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b="1" dirty="0">
                <a:latin typeface="TH SarabunPSK" pitchFamily="34" charset="-34"/>
                <a:cs typeface="TH SarabunPSK" pitchFamily="34" charset="-34"/>
              </a:rPr>
              <a:t>เงื่อนไข</a:t>
            </a:r>
            <a:r>
              <a:rPr lang="en-US" b="1" dirty="0">
                <a:latin typeface="TH SarabunPSK" pitchFamily="34" charset="-34"/>
                <a:cs typeface="TH SarabunPSK" pitchFamily="34" charset="-34"/>
              </a:rPr>
              <a:t>/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สภาพแวดล้อม(</a:t>
            </a:r>
            <a:r>
              <a:rPr lang="en-US" b="1" dirty="0">
                <a:latin typeface="TH SarabunPSK" pitchFamily="34" charset="-34"/>
                <a:cs typeface="TH SarabunPSK" pitchFamily="34" charset="-34"/>
              </a:rPr>
              <a:t>Condition)</a:t>
            </a:r>
            <a:endParaRPr lang="th-TH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11288" y="5157192"/>
            <a:ext cx="3589104" cy="144655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TH SarabunPSK" pitchFamily="34" charset="-34"/>
                <a:cs typeface="TH SarabunPSK" pitchFamily="34" charset="-34"/>
              </a:rPr>
              <a:t>D</a:t>
            </a:r>
            <a:endParaRPr lang="th-TH" sz="3200" b="1" dirty="0">
              <a:latin typeface="TH SarabunPSK" pitchFamily="34" charset="-34"/>
              <a:cs typeface="TH SarabunPSK" pitchFamily="34" charset="-34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b="1" dirty="0">
                <a:latin typeface="TH SarabunPSK" pitchFamily="34" charset="-34"/>
                <a:cs typeface="TH SarabunPSK" pitchFamily="34" charset="-34"/>
              </a:rPr>
              <a:t>ระดับ (</a:t>
            </a:r>
            <a:r>
              <a:rPr lang="en-US" b="1" dirty="0">
                <a:latin typeface="TH SarabunPSK" pitchFamily="34" charset="-34"/>
                <a:cs typeface="TH SarabunPSK" pitchFamily="34" charset="-34"/>
              </a:rPr>
              <a:t>Degree)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b="1" dirty="0">
                <a:latin typeface="TH SarabunPSK" pitchFamily="34" charset="-34"/>
                <a:cs typeface="TH SarabunPSK" pitchFamily="34" charset="-34"/>
              </a:rPr>
              <a:t>หรือมาตรฐาน (</a:t>
            </a:r>
            <a:r>
              <a:rPr lang="en-US" b="1" dirty="0">
                <a:latin typeface="TH SarabunPSK" pitchFamily="34" charset="-34"/>
                <a:cs typeface="TH SarabunPSK" pitchFamily="34" charset="-34"/>
              </a:rPr>
              <a:t>Standard)</a:t>
            </a:r>
            <a:endParaRPr lang="th-TH" b="1" dirty="0"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6176935"/>
              </p:ext>
            </p:extLst>
          </p:nvPr>
        </p:nvGraphicFramePr>
        <p:xfrm>
          <a:off x="251520" y="1700213"/>
          <a:ext cx="8784530" cy="1512763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440160"/>
                <a:gridCol w="1537647"/>
                <a:gridCol w="2278777"/>
                <a:gridCol w="3527946"/>
              </a:tblGrid>
              <a:tr h="518573"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Audience</a:t>
                      </a:r>
                      <a:endParaRPr lang="th-TH" sz="2800" dirty="0"/>
                    </a:p>
                  </a:txBody>
                  <a:tcPr marL="91433" marR="91433" marT="45757" marB="45757"/>
                </a:tc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Behavior</a:t>
                      </a:r>
                      <a:endParaRPr lang="th-TH" sz="2800" dirty="0"/>
                    </a:p>
                  </a:txBody>
                  <a:tcPr marL="91433" marR="91433" marT="45757" marB="45757"/>
                </a:tc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Condition</a:t>
                      </a:r>
                      <a:endParaRPr lang="th-TH" sz="2800" dirty="0"/>
                    </a:p>
                  </a:txBody>
                  <a:tcPr marL="91433" marR="91433" marT="45757" marB="45757"/>
                </a:tc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Degree/Standard</a:t>
                      </a:r>
                      <a:endParaRPr lang="th-TH" sz="2800" dirty="0"/>
                    </a:p>
                  </a:txBody>
                  <a:tcPr marL="91433" marR="91433" marT="45757" marB="45757"/>
                </a:tc>
              </a:tr>
              <a:tr h="994190">
                <a:tc>
                  <a:txBody>
                    <a:bodyPr/>
                    <a:lstStyle/>
                    <a:p>
                      <a:r>
                        <a:rPr lang="th-TH" altLang="th-TH" sz="2800" dirty="0" smtClean="0"/>
                        <a:t>พนักงานใหม่</a:t>
                      </a:r>
                      <a:endParaRPr lang="th-TH" sz="2800" dirty="0">
                        <a:solidFill>
                          <a:schemeClr val="tx1"/>
                        </a:solidFill>
                        <a:cs typeface="+mn-cs"/>
                      </a:endParaRPr>
                    </a:p>
                  </a:txBody>
                  <a:tcPr marL="91433" marR="91433" marT="45757" marB="45757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dirty="0" smtClean="0">
                          <a:solidFill>
                            <a:schemeClr val="tx1"/>
                          </a:solidFill>
                          <a:cs typeface="+mn-cs"/>
                        </a:rPr>
                        <a:t>พิมพ์รายงานการฝึกอบรม</a:t>
                      </a:r>
                    </a:p>
                  </a:txBody>
                  <a:tcPr marL="91433" marR="91433" marT="45757" marB="45757"/>
                </a:tc>
                <a:tc>
                  <a:txBody>
                    <a:bodyPr/>
                    <a:lstStyle/>
                    <a:p>
                      <a:r>
                        <a:rPr lang="th-TH" altLang="th-TH" sz="2800" dirty="0" smtClean="0"/>
                        <a:t>ด้วยเครื่องคอมพิวเตอร์</a:t>
                      </a:r>
                      <a:endParaRPr lang="th-TH" sz="2800" dirty="0">
                        <a:solidFill>
                          <a:schemeClr val="tx1"/>
                        </a:solidFill>
                        <a:cs typeface="+mn-cs"/>
                      </a:endParaRPr>
                    </a:p>
                  </a:txBody>
                  <a:tcPr marL="91433" marR="91433" marT="45757" marB="45757"/>
                </a:tc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altLang="th-TH" sz="2800" dirty="0" smtClean="0"/>
                        <a:t>โดยไม่มีคำผิดแล้วเสร็จภายในเวลา </a:t>
                      </a:r>
                      <a:r>
                        <a:rPr lang="en-US" altLang="th-TH" sz="2800" dirty="0" smtClean="0"/>
                        <a:t>10</a:t>
                      </a:r>
                      <a:r>
                        <a:rPr lang="th-TH" altLang="th-TH" sz="2800" dirty="0" smtClean="0"/>
                        <a:t> นาที </a:t>
                      </a:r>
                      <a:endParaRPr lang="th-TH" altLang="th-TH" sz="2800" b="1" dirty="0" smtClean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+mn-cs"/>
                      </a:endParaRPr>
                    </a:p>
                  </a:txBody>
                  <a:tcPr marL="91433" marR="91433" marT="45757" marB="45757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4491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952500"/>
          </a:xfrm>
          <a:solidFill>
            <a:schemeClr val="tx1">
              <a:lumMod val="75000"/>
              <a:lumOff val="25000"/>
            </a:schemeClr>
          </a:solidFill>
        </p:spPr>
        <p:txBody>
          <a:bodyPr/>
          <a:lstStyle/>
          <a:p>
            <a:r>
              <a:rPr lang="en-US" dirty="0" smtClean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4. </a:t>
            </a:r>
            <a:r>
              <a:rPr lang="th-TH" dirty="0" smtClean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จัดทำรายละเอียดโมดูลการฝึก</a:t>
            </a:r>
            <a:endParaRPr lang="th-TH" dirty="0">
              <a:ln w="18415" cmpd="sng">
                <a:noFill/>
                <a:prstDash val="solid"/>
              </a:ln>
              <a:solidFill>
                <a:schemeClr val="bg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/>
          <a:lstStyle/>
          <a:p>
            <a:r>
              <a:rPr lang="th-TH" dirty="0" smtClean="0"/>
              <a:t>รายละเอียดโมดูล (</a:t>
            </a:r>
            <a:r>
              <a:rPr lang="en-US" dirty="0" smtClean="0"/>
              <a:t>Module Outline</a:t>
            </a:r>
            <a:r>
              <a:rPr lang="th-TH" dirty="0" smtClean="0"/>
              <a:t>)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th-TH" b="1" dirty="0" smtClean="0"/>
              <a:t>ชื่อ</a:t>
            </a:r>
            <a:r>
              <a:rPr lang="th-TH" b="1" dirty="0" smtClean="0"/>
              <a:t>โมดูล (</a:t>
            </a:r>
            <a:r>
              <a:rPr lang="en-US" b="1" dirty="0" smtClean="0"/>
              <a:t>Module Titles</a:t>
            </a:r>
            <a:r>
              <a:rPr lang="th-TH" b="1" dirty="0" smtClean="0"/>
              <a:t>)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th-TH" dirty="0" smtClean="0"/>
              <a:t>รหัสโมดูล (</a:t>
            </a:r>
            <a:r>
              <a:rPr lang="en-US" dirty="0" smtClean="0"/>
              <a:t>Code</a:t>
            </a:r>
            <a:r>
              <a:rPr lang="th-TH" dirty="0" smtClean="0"/>
              <a:t>)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th-TH" b="1" dirty="0" smtClean="0">
                <a:solidFill>
                  <a:srgbClr val="FF0000"/>
                </a:solidFill>
              </a:rPr>
              <a:t>ระยะเวลาการฝึกของโมดูล(</a:t>
            </a:r>
            <a:r>
              <a:rPr lang="en-US" b="1" dirty="0" smtClean="0">
                <a:solidFill>
                  <a:srgbClr val="FF0000"/>
                </a:solidFill>
              </a:rPr>
              <a:t>Nominal Duration</a:t>
            </a:r>
            <a:r>
              <a:rPr lang="th-TH" b="1" dirty="0" smtClean="0">
                <a:solidFill>
                  <a:srgbClr val="FF0000"/>
                </a:solidFill>
              </a:rPr>
              <a:t>)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th-TH" b="1" dirty="0" smtClean="0">
                <a:solidFill>
                  <a:srgbClr val="FF0000"/>
                </a:solidFill>
              </a:rPr>
              <a:t>เนื้อหา ความรู้ ทักษะ ของโมดูล(</a:t>
            </a:r>
            <a:r>
              <a:rPr lang="en-US" b="1" dirty="0" smtClean="0">
                <a:solidFill>
                  <a:srgbClr val="FF0000"/>
                </a:solidFill>
              </a:rPr>
              <a:t>Contents</a:t>
            </a:r>
            <a:r>
              <a:rPr lang="th-TH" b="1" dirty="0" smtClean="0">
                <a:solidFill>
                  <a:srgbClr val="FF0000"/>
                </a:solidFill>
              </a:rPr>
              <a:t>)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th-TH" b="1" dirty="0" smtClean="0">
                <a:solidFill>
                  <a:srgbClr val="FF0000"/>
                </a:solidFill>
              </a:rPr>
              <a:t>เกณฑ์การประเมิน (</a:t>
            </a:r>
            <a:r>
              <a:rPr lang="en-US" b="1" dirty="0" smtClean="0">
                <a:solidFill>
                  <a:srgbClr val="FF0000"/>
                </a:solidFill>
              </a:rPr>
              <a:t>Assessment Criteria</a:t>
            </a:r>
            <a:r>
              <a:rPr lang="th-TH" b="1" dirty="0" smtClean="0">
                <a:solidFill>
                  <a:srgbClr val="FF0000"/>
                </a:solidFill>
              </a:rPr>
              <a:t>)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th-TH" dirty="0" smtClean="0"/>
              <a:t>วิธีการประเมิน (</a:t>
            </a:r>
            <a:r>
              <a:rPr lang="en-US" dirty="0" smtClean="0"/>
              <a:t>Assessment Method</a:t>
            </a:r>
            <a:r>
              <a:rPr lang="th-TH" dirty="0" smtClean="0"/>
              <a:t>)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th-TH" dirty="0" smtClean="0"/>
              <a:t>วิธีการฝึก (</a:t>
            </a:r>
            <a:r>
              <a:rPr lang="en-US" dirty="0" smtClean="0"/>
              <a:t>Methodology</a:t>
            </a:r>
            <a:r>
              <a:rPr lang="th-TH" dirty="0" smtClean="0"/>
              <a:t>)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th-TH" dirty="0" smtClean="0"/>
              <a:t>วัสดุ อุปกรณ์ เครื่องมือ (</a:t>
            </a:r>
            <a:r>
              <a:rPr lang="en-US" dirty="0" smtClean="0"/>
              <a:t>Tools and Materials</a:t>
            </a:r>
            <a:r>
              <a:rPr lang="th-TH" dirty="0" smtClean="0"/>
              <a:t>)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th-TH" dirty="0" smtClean="0"/>
              <a:t>สื่อการฝึก อุปกรณ์ช่วยฝึก เครื่องช่วยฝึก (</a:t>
            </a:r>
            <a:r>
              <a:rPr lang="en-US" dirty="0" smtClean="0"/>
              <a:t>Instructional Materials</a:t>
            </a:r>
            <a:r>
              <a:rPr lang="th-TH" dirty="0" smtClean="0"/>
              <a:t>)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944880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53"/>
          <p:cNvSpPr/>
          <p:nvPr/>
        </p:nvSpPr>
        <p:spPr>
          <a:xfrm>
            <a:off x="5253038" y="2112169"/>
            <a:ext cx="3738562" cy="456406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53" name="Right Arrow Callout 52"/>
          <p:cNvSpPr/>
          <p:nvPr/>
        </p:nvSpPr>
        <p:spPr>
          <a:xfrm>
            <a:off x="3276600" y="2578895"/>
            <a:ext cx="1976438" cy="2002233"/>
          </a:xfrm>
          <a:prstGeom prst="rightArrowCallout">
            <a:avLst>
              <a:gd name="adj1" fmla="val 22460"/>
              <a:gd name="adj2" fmla="val 40241"/>
              <a:gd name="adj3" fmla="val 11664"/>
              <a:gd name="adj4" fmla="val 80915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4" name="Rounded Rectangle 3"/>
          <p:cNvSpPr/>
          <p:nvPr/>
        </p:nvSpPr>
        <p:spPr>
          <a:xfrm>
            <a:off x="179388" y="2135188"/>
            <a:ext cx="2736850" cy="2592387"/>
          </a:xfrm>
          <a:prstGeom prst="roundRect">
            <a:avLst>
              <a:gd name="adj" fmla="val 7330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th-TH" dirty="0"/>
          </a:p>
        </p:txBody>
      </p:sp>
      <p:sp>
        <p:nvSpPr>
          <p:cNvPr id="5" name="Rounded Rectangle 4"/>
          <p:cNvSpPr/>
          <p:nvPr/>
        </p:nvSpPr>
        <p:spPr>
          <a:xfrm>
            <a:off x="3348732" y="2636912"/>
            <a:ext cx="1511300" cy="1763092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marL="457200" indent="-457200" algn="ctr">
              <a:buFont typeface="Arial" panose="020B0604020202020204" pitchFamily="34" charset="0"/>
              <a:buChar char="•"/>
              <a:defRPr/>
            </a:pPr>
            <a:r>
              <a:rPr lang="th-TH" dirty="0" smtClean="0"/>
              <a:t>ทักษะ</a:t>
            </a:r>
          </a:p>
          <a:p>
            <a:pPr marL="457200" indent="-457200" algn="ctr">
              <a:buFont typeface="Arial" panose="020B0604020202020204" pitchFamily="34" charset="0"/>
              <a:buChar char="•"/>
              <a:defRPr/>
            </a:pPr>
            <a:r>
              <a:rPr lang="th-TH" dirty="0" smtClean="0"/>
              <a:t>ความรู้</a:t>
            </a:r>
          </a:p>
          <a:p>
            <a:pPr marL="457200" indent="-457200" algn="ctr">
              <a:buFont typeface="Arial" panose="020B0604020202020204" pitchFamily="34" charset="0"/>
              <a:buChar char="•"/>
              <a:defRPr/>
            </a:pPr>
            <a:r>
              <a:rPr lang="th-TH" dirty="0" smtClean="0"/>
              <a:t>เจต</a:t>
            </a:r>
            <a:r>
              <a:rPr lang="th-TH" dirty="0"/>
              <a:t>คติ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253038" y="1397000"/>
            <a:ext cx="3600450" cy="576263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b="1" dirty="0"/>
              <a:t>โครงสร้างหลักสูตร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524055" y="2372990"/>
            <a:ext cx="1368425" cy="141605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b="1" dirty="0"/>
              <a:t>-</a:t>
            </a:r>
            <a:r>
              <a:rPr lang="th-TH" b="1" dirty="0" smtClean="0"/>
              <a:t>ทักษะ(</a:t>
            </a:r>
            <a:r>
              <a:rPr lang="en-US" b="1" dirty="0" smtClean="0"/>
              <a:t>s</a:t>
            </a:r>
            <a:r>
              <a:rPr lang="th-TH" b="1" dirty="0" smtClean="0"/>
              <a:t>)</a:t>
            </a:r>
          </a:p>
          <a:p>
            <a:pPr algn="ctr">
              <a:defRPr/>
            </a:pPr>
            <a:r>
              <a:rPr lang="en-US" b="1" dirty="0" smtClean="0"/>
              <a:t>-</a:t>
            </a:r>
            <a:r>
              <a:rPr lang="th-TH" b="1" dirty="0" smtClean="0"/>
              <a:t>ความรู้(</a:t>
            </a:r>
            <a:r>
              <a:rPr lang="en-US" b="1" dirty="0"/>
              <a:t>k</a:t>
            </a:r>
            <a:r>
              <a:rPr lang="th-TH" b="1" dirty="0" smtClean="0"/>
              <a:t>) </a:t>
            </a:r>
          </a:p>
          <a:p>
            <a:pPr algn="ctr">
              <a:defRPr/>
            </a:pPr>
            <a:r>
              <a:rPr lang="en-US" b="1" dirty="0"/>
              <a:t>-</a:t>
            </a:r>
            <a:r>
              <a:rPr lang="th-TH" b="1" dirty="0" smtClean="0"/>
              <a:t>เจตคติ(</a:t>
            </a:r>
            <a:r>
              <a:rPr lang="en-US" b="1" dirty="0" smtClean="0"/>
              <a:t>A</a:t>
            </a:r>
            <a:r>
              <a:rPr lang="th-TH" b="1" dirty="0" smtClean="0"/>
              <a:t>)</a:t>
            </a:r>
            <a:endParaRPr lang="th-TH" b="1" dirty="0"/>
          </a:p>
        </p:txBody>
      </p:sp>
      <p:sp>
        <p:nvSpPr>
          <p:cNvPr id="10" name="Rectangle 9"/>
          <p:cNvSpPr/>
          <p:nvPr/>
        </p:nvSpPr>
        <p:spPr>
          <a:xfrm>
            <a:off x="5338763" y="2349500"/>
            <a:ext cx="1727200" cy="141605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th-TH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หน่วยสมรรถนะ</a:t>
            </a:r>
            <a:br>
              <a:rPr lang="th-TH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th-TH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(โมดูล)</a:t>
            </a:r>
          </a:p>
        </p:txBody>
      </p:sp>
      <p:sp>
        <p:nvSpPr>
          <p:cNvPr id="11" name="Rectangle 10"/>
          <p:cNvSpPr/>
          <p:nvPr/>
        </p:nvSpPr>
        <p:spPr>
          <a:xfrm>
            <a:off x="5346700" y="3875088"/>
            <a:ext cx="1728788" cy="127476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th-TH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หน่วยสมรรถนะ</a:t>
            </a:r>
            <a:br>
              <a:rPr lang="th-TH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th-TH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(โมดูล)</a:t>
            </a:r>
          </a:p>
        </p:txBody>
      </p:sp>
      <p:sp>
        <p:nvSpPr>
          <p:cNvPr id="12" name="Rectangle 11"/>
          <p:cNvSpPr/>
          <p:nvPr/>
        </p:nvSpPr>
        <p:spPr>
          <a:xfrm>
            <a:off x="5337175" y="5267325"/>
            <a:ext cx="1727200" cy="122555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th-TH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หน่วยสมรรถนะ</a:t>
            </a:r>
            <a:br>
              <a:rPr lang="th-TH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th-TH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(โมดูล)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280988" y="2347913"/>
            <a:ext cx="1223962" cy="454025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th-TH" sz="1800" b="1" dirty="0"/>
              <a:t>หน่วยสมรรถนะ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250825" y="4014788"/>
            <a:ext cx="1225550" cy="422275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th-TH" sz="1800" b="1" dirty="0"/>
              <a:t>หน่วยสมรรถนะ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274638" y="2921000"/>
            <a:ext cx="1223962" cy="422275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th-TH" sz="1800" b="1" dirty="0"/>
              <a:t>หน่วยสมรรถนะ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250825" y="3457575"/>
            <a:ext cx="1225550" cy="422275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th-TH" sz="1800" b="1" dirty="0"/>
              <a:t>หน่วยสมรรถนะ</a:t>
            </a:r>
          </a:p>
        </p:txBody>
      </p:sp>
      <p:sp>
        <p:nvSpPr>
          <p:cNvPr id="34" name="Rounded Rectangle 33"/>
          <p:cNvSpPr/>
          <p:nvPr/>
        </p:nvSpPr>
        <p:spPr>
          <a:xfrm>
            <a:off x="1562100" y="2921000"/>
            <a:ext cx="1223963" cy="422275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th-TH" sz="1800" b="1" dirty="0"/>
              <a:t>หน่วยสมรรถนะ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1568450" y="2347914"/>
            <a:ext cx="1223963" cy="461962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th-TH" sz="1800" b="1" dirty="0"/>
              <a:t>หน่วยสมรรถนะ</a:t>
            </a:r>
          </a:p>
        </p:txBody>
      </p:sp>
      <p:sp>
        <p:nvSpPr>
          <p:cNvPr id="37" name="Rounded Rectangle 36"/>
          <p:cNvSpPr/>
          <p:nvPr/>
        </p:nvSpPr>
        <p:spPr>
          <a:xfrm>
            <a:off x="179388" y="1397000"/>
            <a:ext cx="2736850" cy="576263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b="1" dirty="0"/>
              <a:t>มาตรฐานสมรรถนะ</a:t>
            </a:r>
          </a:p>
        </p:txBody>
      </p:sp>
      <p:sp>
        <p:nvSpPr>
          <p:cNvPr id="42" name="Rounded Rectangle 41"/>
          <p:cNvSpPr/>
          <p:nvPr/>
        </p:nvSpPr>
        <p:spPr>
          <a:xfrm>
            <a:off x="1547813" y="3467100"/>
            <a:ext cx="1223962" cy="422275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th-TH" sz="1800" b="1" dirty="0"/>
              <a:t>หน่วยสมรรถนะ</a:t>
            </a:r>
          </a:p>
        </p:txBody>
      </p:sp>
      <p:sp>
        <p:nvSpPr>
          <p:cNvPr id="43" name="Rounded Rectangle 42"/>
          <p:cNvSpPr/>
          <p:nvPr/>
        </p:nvSpPr>
        <p:spPr>
          <a:xfrm>
            <a:off x="1533525" y="4035425"/>
            <a:ext cx="1223963" cy="42068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th-TH" sz="1800" b="1" dirty="0"/>
              <a:t>หน่วยสมรรถนะ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3324225" y="5012655"/>
            <a:ext cx="1512888" cy="936625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th-TH" dirty="0"/>
              <a:t>เกณฑ์การปฏิบัติงาน</a:t>
            </a:r>
          </a:p>
        </p:txBody>
      </p:sp>
      <p:sp>
        <p:nvSpPr>
          <p:cNvPr id="2" name="Down Arrow 1"/>
          <p:cNvSpPr/>
          <p:nvPr/>
        </p:nvSpPr>
        <p:spPr>
          <a:xfrm rot="10800000">
            <a:off x="3923606" y="4474369"/>
            <a:ext cx="360362" cy="538806"/>
          </a:xfrm>
          <a:prstGeom prst="downArrow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24" name="TextBox 23"/>
          <p:cNvSpPr txBox="1"/>
          <p:nvPr/>
        </p:nvSpPr>
        <p:spPr>
          <a:xfrm>
            <a:off x="179388" y="5389563"/>
            <a:ext cx="2384425" cy="83026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th-TH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สอน ให้เกิด ความรู้</a:t>
            </a:r>
          </a:p>
          <a:p>
            <a:pPr>
              <a:defRPr/>
            </a:pPr>
            <a:r>
              <a:rPr lang="th-TH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ฝึก ให้เกิด  ทักษะ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93675" y="6237288"/>
            <a:ext cx="2370138" cy="46196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th-TH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ตามมาตรฐานสมรรถนะ</a:t>
            </a:r>
          </a:p>
        </p:txBody>
      </p:sp>
      <p:sp>
        <p:nvSpPr>
          <p:cNvPr id="36" name="Right Arrow 35"/>
          <p:cNvSpPr/>
          <p:nvPr/>
        </p:nvSpPr>
        <p:spPr>
          <a:xfrm>
            <a:off x="2916239" y="3020219"/>
            <a:ext cx="360362" cy="809625"/>
          </a:xfrm>
          <a:prstGeom prst="righ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952500"/>
          </a:xfrm>
          <a:solidFill>
            <a:schemeClr val="tx1">
              <a:lumMod val="75000"/>
              <a:lumOff val="25000"/>
            </a:schemeClr>
          </a:solidFill>
          <a:extLst/>
        </p:spPr>
        <p:txBody>
          <a:bodyPr/>
          <a:lstStyle/>
          <a:p>
            <a:pPr>
              <a:defRPr/>
            </a:pPr>
            <a:r>
              <a:rPr lang="en-US" sz="4800" dirty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r>
              <a:rPr lang="en-US" sz="4800" dirty="0" smtClean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.1 </a:t>
            </a:r>
            <a:r>
              <a:rPr lang="th-TH" sz="4800" dirty="0" smtClean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การออกแบบโครงสร้างหลักสูตรอิงสมรรถนะ</a:t>
            </a:r>
            <a:endParaRPr lang="th-TH" sz="4800" dirty="0">
              <a:ln w="18415" cmpd="sng">
                <a:noFill/>
                <a:prstDash val="solid"/>
              </a:ln>
              <a:solidFill>
                <a:schemeClr val="bg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Right Arrow 27"/>
          <p:cNvSpPr/>
          <p:nvPr/>
        </p:nvSpPr>
        <p:spPr>
          <a:xfrm>
            <a:off x="7075488" y="2921000"/>
            <a:ext cx="406400" cy="3635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57" name="Right Arrow 56"/>
          <p:cNvSpPr/>
          <p:nvPr/>
        </p:nvSpPr>
        <p:spPr>
          <a:xfrm>
            <a:off x="7116341" y="4292600"/>
            <a:ext cx="407987" cy="3635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58" name="Right Arrow 57"/>
          <p:cNvSpPr/>
          <p:nvPr/>
        </p:nvSpPr>
        <p:spPr>
          <a:xfrm>
            <a:off x="7092280" y="5697538"/>
            <a:ext cx="407988" cy="3651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40" name="Rounded Rectangle 39"/>
          <p:cNvSpPr/>
          <p:nvPr/>
        </p:nvSpPr>
        <p:spPr>
          <a:xfrm>
            <a:off x="7524328" y="3813150"/>
            <a:ext cx="1368425" cy="141605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b="1" dirty="0"/>
              <a:t>-</a:t>
            </a:r>
            <a:r>
              <a:rPr lang="th-TH" b="1" dirty="0" smtClean="0"/>
              <a:t>ทักษะ(</a:t>
            </a:r>
            <a:r>
              <a:rPr lang="en-US" b="1" dirty="0" smtClean="0"/>
              <a:t>s</a:t>
            </a:r>
            <a:r>
              <a:rPr lang="th-TH" b="1" dirty="0" smtClean="0"/>
              <a:t>)</a:t>
            </a:r>
          </a:p>
          <a:p>
            <a:pPr algn="ctr">
              <a:defRPr/>
            </a:pPr>
            <a:r>
              <a:rPr lang="en-US" b="1" dirty="0" smtClean="0"/>
              <a:t>-</a:t>
            </a:r>
            <a:r>
              <a:rPr lang="th-TH" b="1" dirty="0" smtClean="0"/>
              <a:t>ความรู้(</a:t>
            </a:r>
            <a:r>
              <a:rPr lang="en-US" b="1" dirty="0"/>
              <a:t>k</a:t>
            </a:r>
            <a:r>
              <a:rPr lang="th-TH" b="1" dirty="0" smtClean="0"/>
              <a:t>) </a:t>
            </a:r>
          </a:p>
          <a:p>
            <a:pPr algn="ctr">
              <a:defRPr/>
            </a:pPr>
            <a:r>
              <a:rPr lang="en-US" b="1" dirty="0"/>
              <a:t>-</a:t>
            </a:r>
            <a:r>
              <a:rPr lang="th-TH" b="1" dirty="0" smtClean="0"/>
              <a:t>เจตคติ(</a:t>
            </a:r>
            <a:r>
              <a:rPr lang="en-US" b="1" dirty="0" smtClean="0"/>
              <a:t>A</a:t>
            </a:r>
            <a:r>
              <a:rPr lang="th-TH" b="1" dirty="0" smtClean="0"/>
              <a:t>)</a:t>
            </a:r>
            <a:endParaRPr lang="th-TH" b="1" dirty="0"/>
          </a:p>
        </p:txBody>
      </p:sp>
      <p:sp>
        <p:nvSpPr>
          <p:cNvPr id="41" name="Rounded Rectangle 40"/>
          <p:cNvSpPr/>
          <p:nvPr/>
        </p:nvSpPr>
        <p:spPr>
          <a:xfrm>
            <a:off x="7524055" y="5253310"/>
            <a:ext cx="1368425" cy="141605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b="1" dirty="0"/>
              <a:t>-</a:t>
            </a:r>
            <a:r>
              <a:rPr lang="th-TH" b="1" dirty="0" smtClean="0"/>
              <a:t>ทักษะ(</a:t>
            </a:r>
            <a:r>
              <a:rPr lang="en-US" b="1" dirty="0" smtClean="0"/>
              <a:t>s</a:t>
            </a:r>
            <a:r>
              <a:rPr lang="th-TH" b="1" dirty="0" smtClean="0"/>
              <a:t>)</a:t>
            </a:r>
          </a:p>
          <a:p>
            <a:pPr algn="ctr">
              <a:defRPr/>
            </a:pPr>
            <a:r>
              <a:rPr lang="en-US" b="1" dirty="0" smtClean="0"/>
              <a:t>-</a:t>
            </a:r>
            <a:r>
              <a:rPr lang="th-TH" b="1" dirty="0" smtClean="0"/>
              <a:t>ความรู้(</a:t>
            </a:r>
            <a:r>
              <a:rPr lang="en-US" b="1" dirty="0"/>
              <a:t>k</a:t>
            </a:r>
            <a:r>
              <a:rPr lang="th-TH" b="1" dirty="0" smtClean="0"/>
              <a:t>) </a:t>
            </a:r>
          </a:p>
          <a:p>
            <a:pPr algn="ctr">
              <a:defRPr/>
            </a:pPr>
            <a:r>
              <a:rPr lang="en-US" b="1" dirty="0"/>
              <a:t>-</a:t>
            </a:r>
            <a:r>
              <a:rPr lang="th-TH" b="1" dirty="0" smtClean="0"/>
              <a:t>เจตคติ(</a:t>
            </a:r>
            <a:r>
              <a:rPr lang="en-US" b="1" dirty="0" smtClean="0"/>
              <a:t>A</a:t>
            </a:r>
            <a:r>
              <a:rPr lang="th-TH" b="1" dirty="0" smtClean="0"/>
              <a:t>)</a:t>
            </a:r>
            <a:endParaRPr lang="th-TH" b="1" dirty="0"/>
          </a:p>
        </p:txBody>
      </p:sp>
      <p:sp>
        <p:nvSpPr>
          <p:cNvPr id="38" name="Rounded Rectangle 37"/>
          <p:cNvSpPr/>
          <p:nvPr/>
        </p:nvSpPr>
        <p:spPr>
          <a:xfrm>
            <a:off x="3324225" y="1175544"/>
            <a:ext cx="1512888" cy="936625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th-TH" dirty="0" smtClean="0"/>
              <a:t>กำหนดวัตถุประสงค์</a:t>
            </a:r>
            <a:endParaRPr lang="th-TH" dirty="0"/>
          </a:p>
        </p:txBody>
      </p:sp>
      <p:sp>
        <p:nvSpPr>
          <p:cNvPr id="39" name="Down Arrow 38"/>
          <p:cNvSpPr/>
          <p:nvPr/>
        </p:nvSpPr>
        <p:spPr>
          <a:xfrm>
            <a:off x="3852862" y="2147342"/>
            <a:ext cx="411957" cy="417562"/>
          </a:xfrm>
          <a:prstGeom prst="downArrow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952500"/>
          </a:xfrm>
          <a:solidFill>
            <a:schemeClr val="tx1">
              <a:lumMod val="75000"/>
              <a:lumOff val="25000"/>
            </a:schemeClr>
          </a:solidFill>
          <a:ln>
            <a:miter lim="800000"/>
            <a:headEnd/>
            <a:tailEnd/>
          </a:ln>
          <a:extLst/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dirty="0">
                <a:ln w="18415" cmpd="sng">
                  <a:noFill/>
                  <a:prstDash val="solid"/>
                </a:ln>
                <a:solidFill>
                  <a:srgbClr val="B8BAB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r>
              <a:rPr lang="th-TH" sz="4800" dirty="0" smtClean="0">
                <a:ln w="18415" cmpd="sng">
                  <a:noFill/>
                  <a:prstDash val="solid"/>
                </a:ln>
                <a:solidFill>
                  <a:srgbClr val="B8BAB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r>
              <a:rPr lang="en-US" sz="4800" dirty="0">
                <a:ln w="18415" cmpd="sng">
                  <a:noFill/>
                  <a:prstDash val="solid"/>
                </a:ln>
                <a:solidFill>
                  <a:srgbClr val="B8BAB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en-US" sz="4800" dirty="0" smtClean="0">
                <a:ln w="18415" cmpd="sng">
                  <a:noFill/>
                  <a:prstDash val="solid"/>
                </a:ln>
                <a:solidFill>
                  <a:srgbClr val="B8BAB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th-TH" sz="4800" dirty="0" smtClean="0">
                <a:ln w="18415" cmpd="sng">
                  <a:noFill/>
                  <a:prstDash val="solid"/>
                </a:ln>
                <a:solidFill>
                  <a:srgbClr val="B8BAB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การจัดหลักสูตรอิงฐานสมรรถนะ</a:t>
            </a:r>
            <a:endParaRPr lang="th-TH" sz="4800" dirty="0">
              <a:ln w="18415" cmpd="sng">
                <a:noFill/>
                <a:prstDash val="solid"/>
              </a:ln>
              <a:solidFill>
                <a:srgbClr val="B8BAB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4275" name="Content Placeholder 2"/>
          <p:cNvSpPr>
            <a:spLocks noGrp="1"/>
          </p:cNvSpPr>
          <p:nvPr>
            <p:ph idx="1"/>
          </p:nvPr>
        </p:nvSpPr>
        <p:spPr>
          <a:xfrm>
            <a:off x="104775" y="1484313"/>
            <a:ext cx="8788400" cy="936625"/>
          </a:xfrm>
        </p:spPr>
        <p:txBody>
          <a:bodyPr/>
          <a:lstStyle/>
          <a:p>
            <a:pPr marL="0" indent="0" eaLnBrk="1" hangingPunct="1">
              <a:buFont typeface="Arial" pitchFamily="34" charset="0"/>
              <a:buNone/>
            </a:pPr>
            <a:r>
              <a:rPr lang="th-TH" altLang="th-TH" sz="3600" b="1" dirty="0" smtClean="0">
                <a:latin typeface="TH SarabunPSK" pitchFamily="34" charset="-34"/>
              </a:rPr>
              <a:t>ตัวอย่าง </a:t>
            </a:r>
            <a:r>
              <a:rPr lang="en-US" altLang="th-TH" sz="3600" b="1" dirty="0" smtClean="0">
                <a:latin typeface="TH SarabunPSK" pitchFamily="34" charset="-34"/>
              </a:rPr>
              <a:t>1: </a:t>
            </a:r>
            <a:r>
              <a:rPr lang="th-TH" altLang="th-TH" sz="3600" b="1" dirty="0" smtClean="0">
                <a:latin typeface="TH SarabunPSK" pitchFamily="34" charset="-34"/>
              </a:rPr>
              <a:t>หลักสูตรที่จัดทำขึ้นจากหน่วยสมรรถนะเพียงหน่วยเดียว</a:t>
            </a:r>
          </a:p>
        </p:txBody>
      </p:sp>
      <p:grpSp>
        <p:nvGrpSpPr>
          <p:cNvPr id="54276" name="Group 11"/>
          <p:cNvGrpSpPr>
            <a:grpSpLocks/>
          </p:cNvGrpSpPr>
          <p:nvPr/>
        </p:nvGrpSpPr>
        <p:grpSpPr bwMode="auto">
          <a:xfrm>
            <a:off x="2627313" y="3213100"/>
            <a:ext cx="5378450" cy="836613"/>
            <a:chOff x="3504" y="3229"/>
            <a:chExt cx="6156" cy="1350"/>
          </a:xfrm>
        </p:grpSpPr>
        <p:sp>
          <p:nvSpPr>
            <p:cNvPr id="68632" name="Text Box 3"/>
            <p:cNvSpPr txBox="1">
              <a:spLocks noChangeArrowheads="1"/>
            </p:cNvSpPr>
            <p:nvPr/>
          </p:nvSpPr>
          <p:spPr bwMode="auto">
            <a:xfrm>
              <a:off x="4265" y="3303"/>
              <a:ext cx="2349" cy="1276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/>
            <a:lstStyle>
              <a:lvl1pPr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  <a:defRPr/>
              </a:pPr>
              <a:r>
                <a:rPr lang="th-TH" altLang="th-TH" sz="2400" b="1" dirty="0" smtClean="0">
                  <a:latin typeface="Times New Roman" pitchFamily="18" charset="0"/>
                  <a:ea typeface="Times New Roman" pitchFamily="18" charset="0"/>
                  <a:cs typeface="TH SarabunPSK" pitchFamily="34" charset="-34"/>
                </a:rPr>
                <a:t>การฝึกอบรม </a:t>
              </a:r>
              <a:br>
                <a:rPr lang="th-TH" altLang="th-TH" sz="2400" b="1" dirty="0" smtClean="0">
                  <a:latin typeface="Times New Roman" pitchFamily="18" charset="0"/>
                  <a:ea typeface="Times New Roman" pitchFamily="18" charset="0"/>
                  <a:cs typeface="TH SarabunPSK" pitchFamily="34" charset="-34"/>
                </a:rPr>
              </a:br>
              <a:r>
                <a:rPr lang="en-US" altLang="th-TH" sz="2400" b="1" dirty="0" smtClean="0">
                  <a:latin typeface="Times New Roman" pitchFamily="18" charset="0"/>
                  <a:ea typeface="Times New Roman" pitchFamily="18" charset="0"/>
                  <a:cs typeface="TH SarabunPSK" pitchFamily="34" charset="-34"/>
                </a:rPr>
                <a:t>/</a:t>
              </a:r>
              <a:r>
                <a:rPr lang="th-TH" altLang="th-TH" sz="2400" b="1" dirty="0" smtClean="0">
                  <a:latin typeface="Times New Roman" pitchFamily="18" charset="0"/>
                  <a:ea typeface="Times New Roman" pitchFamily="18" charset="0"/>
                  <a:cs typeface="TH SarabunPSK" pitchFamily="34" charset="-34"/>
                </a:rPr>
                <a:t>การประเมินผล</a:t>
              </a:r>
              <a:endParaRPr lang="en-US" altLang="th-TH" sz="1800" dirty="0" smtClean="0">
                <a:latin typeface="Times New Roman" pitchFamily="18" charset="0"/>
                <a:ea typeface="Times New Roman" pitchFamily="18" charset="0"/>
                <a:cs typeface="TH SarabunPSK" pitchFamily="34" charset="-34"/>
              </a:endParaRPr>
            </a:p>
          </p:txBody>
        </p:sp>
        <p:sp>
          <p:nvSpPr>
            <p:cNvPr id="68633" name="Text Box 4"/>
            <p:cNvSpPr txBox="1">
              <a:spLocks noChangeArrowheads="1"/>
            </p:cNvSpPr>
            <p:nvPr/>
          </p:nvSpPr>
          <p:spPr bwMode="auto">
            <a:xfrm>
              <a:off x="7398" y="3229"/>
              <a:ext cx="2262" cy="1350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/>
            <a:lstStyle>
              <a:lvl1pPr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  <a:defRPr/>
              </a:pPr>
              <a:r>
                <a:rPr lang="th-TH" altLang="th-TH" sz="2000" b="1" dirty="0" smtClean="0">
                  <a:latin typeface="Times New Roman" pitchFamily="18" charset="0"/>
                  <a:ea typeface="Times New Roman" pitchFamily="18" charset="0"/>
                  <a:cs typeface="TH SarabunPSK" pitchFamily="34" charset="-34"/>
                </a:rPr>
                <a:t>ได้รับใบรับรองในหน่วยสมรรถนะนั้นๆ (</a:t>
              </a:r>
              <a:r>
                <a:rPr lang="en-US" altLang="th-TH" sz="2000" b="1" dirty="0" smtClean="0">
                  <a:latin typeface="Times New Roman" pitchFamily="18" charset="0"/>
                  <a:ea typeface="Times New Roman" pitchFamily="18" charset="0"/>
                  <a:cs typeface="TH SarabunPSK" pitchFamily="34" charset="-34"/>
                </a:rPr>
                <a:t>SOA</a:t>
              </a:r>
              <a:r>
                <a:rPr lang="th-TH" altLang="th-TH" sz="2000" b="1" dirty="0" smtClean="0">
                  <a:latin typeface="Times New Roman" pitchFamily="18" charset="0"/>
                  <a:ea typeface="Times New Roman" pitchFamily="18" charset="0"/>
                  <a:cs typeface="TH SarabunPSK" pitchFamily="34" charset="-34"/>
                </a:rPr>
                <a:t>)</a:t>
              </a:r>
              <a:endParaRPr lang="en-US" altLang="th-TH" sz="1600" dirty="0" smtClean="0">
                <a:latin typeface="Times New Roman" pitchFamily="18" charset="0"/>
                <a:ea typeface="Times New Roman" pitchFamily="18" charset="0"/>
                <a:cs typeface="TH SarabunPSK" pitchFamily="34" charset="-34"/>
              </a:endParaRPr>
            </a:p>
          </p:txBody>
        </p:sp>
        <p:sp>
          <p:nvSpPr>
            <p:cNvPr id="54282" name="AutoShape 6"/>
            <p:cNvSpPr>
              <a:spLocks noChangeArrowheads="1"/>
            </p:cNvSpPr>
            <p:nvPr/>
          </p:nvSpPr>
          <p:spPr bwMode="auto">
            <a:xfrm>
              <a:off x="3504" y="3645"/>
              <a:ext cx="714" cy="513"/>
            </a:xfrm>
            <a:prstGeom prst="rightArrow">
              <a:avLst>
                <a:gd name="adj1" fmla="val 50000"/>
                <a:gd name="adj2" fmla="val 34795"/>
              </a:avLst>
            </a:prstGeom>
            <a:solidFill>
              <a:srgbClr val="0070C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Angsana New" pitchFamily="18" charset="-34"/>
                  <a:cs typeface="Angsana New" pitchFamily="18" charset="-34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Angsana New" pitchFamily="18" charset="-34"/>
                  <a:cs typeface="Angsana New" pitchFamily="18" charset="-34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Angsana New" pitchFamily="18" charset="-34"/>
                  <a:cs typeface="Angsana New" pitchFamily="18" charset="-34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Angsana New" pitchFamily="18" charset="-34"/>
                  <a:cs typeface="Angsana New" pitchFamily="18" charset="-34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Angsana New" pitchFamily="18" charset="-34"/>
                  <a:cs typeface="Angsana New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Angsana New" pitchFamily="18" charset="-34"/>
                  <a:cs typeface="Angsana New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Angsana New" pitchFamily="18" charset="-34"/>
                  <a:cs typeface="Angsana New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Angsana New" pitchFamily="18" charset="-34"/>
                  <a:cs typeface="Angsana New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Angsana New" pitchFamily="18" charset="-34"/>
                  <a:cs typeface="Angsana New" pitchFamily="18" charset="-34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th-TH" altLang="th-TH" sz="2800">
                <a:latin typeface="Calibri" pitchFamily="34" charset="0"/>
                <a:cs typeface="Cordia New" pitchFamily="34" charset="-34"/>
              </a:endParaRPr>
            </a:p>
          </p:txBody>
        </p:sp>
        <p:sp>
          <p:nvSpPr>
            <p:cNvPr id="54283" name="AutoShape 7"/>
            <p:cNvSpPr>
              <a:spLocks noChangeArrowheads="1"/>
            </p:cNvSpPr>
            <p:nvPr/>
          </p:nvSpPr>
          <p:spPr bwMode="auto">
            <a:xfrm>
              <a:off x="6643" y="3717"/>
              <a:ext cx="714" cy="513"/>
            </a:xfrm>
            <a:prstGeom prst="rightArrow">
              <a:avLst>
                <a:gd name="adj1" fmla="val 50000"/>
                <a:gd name="adj2" fmla="val 34795"/>
              </a:avLst>
            </a:prstGeom>
            <a:solidFill>
              <a:srgbClr val="0070C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Angsana New" pitchFamily="18" charset="-34"/>
                  <a:cs typeface="Angsana New" pitchFamily="18" charset="-34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Angsana New" pitchFamily="18" charset="-34"/>
                  <a:cs typeface="Angsana New" pitchFamily="18" charset="-34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Angsana New" pitchFamily="18" charset="-34"/>
                  <a:cs typeface="Angsana New" pitchFamily="18" charset="-34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Angsana New" pitchFamily="18" charset="-34"/>
                  <a:cs typeface="Angsana New" pitchFamily="18" charset="-34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Angsana New" pitchFamily="18" charset="-34"/>
                  <a:cs typeface="Angsana New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Angsana New" pitchFamily="18" charset="-34"/>
                  <a:cs typeface="Angsana New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Angsana New" pitchFamily="18" charset="-34"/>
                  <a:cs typeface="Angsana New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Angsana New" pitchFamily="18" charset="-34"/>
                  <a:cs typeface="Angsana New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Angsana New" pitchFamily="18" charset="-34"/>
                  <a:cs typeface="Angsana New" pitchFamily="18" charset="-34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th-TH" altLang="th-TH" sz="2800">
                <a:latin typeface="Calibri" pitchFamily="34" charset="0"/>
                <a:cs typeface="Cordia New" pitchFamily="34" charset="-34"/>
              </a:endParaRPr>
            </a:p>
          </p:txBody>
        </p:sp>
      </p:grpSp>
      <p:sp>
        <p:nvSpPr>
          <p:cNvPr id="6" name="Cube 5"/>
          <p:cNvSpPr/>
          <p:nvPr/>
        </p:nvSpPr>
        <p:spPr>
          <a:xfrm>
            <a:off x="868363" y="3113088"/>
            <a:ext cx="1716087" cy="1008062"/>
          </a:xfrm>
          <a:prstGeom prst="cub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หน่วยสมรรถนะ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043608" y="5085184"/>
            <a:ext cx="64807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SOA: Statement of Attainment </a:t>
            </a:r>
            <a:r>
              <a:rPr lang="en-US" sz="1800" dirty="0" smtClean="0"/>
              <a:t>(</a:t>
            </a:r>
            <a:r>
              <a:rPr lang="th-TH" dirty="0" smtClean="0"/>
              <a:t>ใบรับรองการฝึกเฉพาะโมดูลที่สำเร็จการฝึก</a:t>
            </a:r>
            <a:r>
              <a:rPr lang="en-US" sz="2000" dirty="0" smtClean="0"/>
              <a:t>/</a:t>
            </a:r>
            <a:r>
              <a:rPr lang="th-TH" dirty="0" smtClean="0"/>
              <a:t>โมดูลที่ผ่านการประเมิน</a:t>
            </a:r>
            <a:r>
              <a:rPr lang="en-US" sz="1800" dirty="0" smtClean="0"/>
              <a:t>)</a:t>
            </a:r>
            <a:endParaRPr lang="th-TH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Cube 34"/>
          <p:cNvSpPr/>
          <p:nvPr/>
        </p:nvSpPr>
        <p:spPr>
          <a:xfrm>
            <a:off x="107504" y="4797425"/>
            <a:ext cx="1350962" cy="792163"/>
          </a:xfrm>
          <a:prstGeom prst="cub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1800" b="1" dirty="0"/>
              <a:t>หน่วยสมรรถนะ</a:t>
            </a:r>
          </a:p>
        </p:txBody>
      </p:sp>
      <p:sp>
        <p:nvSpPr>
          <p:cNvPr id="34" name="Cube 33"/>
          <p:cNvSpPr/>
          <p:nvPr/>
        </p:nvSpPr>
        <p:spPr>
          <a:xfrm>
            <a:off x="124966" y="4148138"/>
            <a:ext cx="1350963" cy="792162"/>
          </a:xfrm>
          <a:prstGeom prst="cub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1800" b="1" dirty="0"/>
              <a:t>หน่วยสมรรถนะ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952500"/>
          </a:xfrm>
          <a:solidFill>
            <a:schemeClr val="tx1">
              <a:lumMod val="75000"/>
              <a:lumOff val="25000"/>
            </a:schemeClr>
          </a:solidFill>
          <a:ln>
            <a:miter lim="800000"/>
            <a:headEnd/>
            <a:tailEnd/>
          </a:ln>
          <a:extLst/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dirty="0" smtClean="0">
                <a:ln w="18415" cmpd="sng">
                  <a:noFill/>
                  <a:prstDash val="solid"/>
                </a:ln>
                <a:solidFill>
                  <a:srgbClr val="B8BAB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r>
              <a:rPr lang="th-TH" sz="4800" dirty="0" smtClean="0">
                <a:ln w="18415" cmpd="sng">
                  <a:noFill/>
                  <a:prstDash val="solid"/>
                </a:ln>
                <a:solidFill>
                  <a:srgbClr val="B8BAB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r>
              <a:rPr lang="en-US" sz="4800" dirty="0">
                <a:ln w="18415" cmpd="sng">
                  <a:noFill/>
                  <a:prstDash val="solid"/>
                </a:ln>
                <a:solidFill>
                  <a:srgbClr val="B8BAB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en-US" sz="4800" dirty="0" smtClean="0">
                <a:ln w="18415" cmpd="sng">
                  <a:noFill/>
                  <a:prstDash val="solid"/>
                </a:ln>
                <a:solidFill>
                  <a:srgbClr val="B8BAB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th-TH" sz="4800" dirty="0">
                <a:ln w="18415" cmpd="sng">
                  <a:noFill/>
                  <a:prstDash val="solid"/>
                </a:ln>
                <a:solidFill>
                  <a:srgbClr val="B8BAB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การจัดหลักสูตรอิงฐานสมรรถนะ</a:t>
            </a:r>
            <a:endParaRPr lang="th-TH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55301" name="Group 17"/>
          <p:cNvGrpSpPr>
            <a:grpSpLocks/>
          </p:cNvGrpSpPr>
          <p:nvPr/>
        </p:nvGrpSpPr>
        <p:grpSpPr bwMode="auto">
          <a:xfrm>
            <a:off x="2772089" y="2813711"/>
            <a:ext cx="5395599" cy="2486953"/>
            <a:chOff x="3466" y="4016"/>
            <a:chExt cx="8499" cy="3917"/>
          </a:xfrm>
        </p:grpSpPr>
        <p:grpSp>
          <p:nvGrpSpPr>
            <p:cNvPr id="55310" name="Group 20"/>
            <p:cNvGrpSpPr>
              <a:grpSpLocks/>
            </p:cNvGrpSpPr>
            <p:nvPr/>
          </p:nvGrpSpPr>
          <p:grpSpPr bwMode="auto">
            <a:xfrm>
              <a:off x="4240" y="4016"/>
              <a:ext cx="3272" cy="3917"/>
              <a:chOff x="4006" y="4016"/>
              <a:chExt cx="3272" cy="3917"/>
            </a:xfrm>
          </p:grpSpPr>
          <p:sp>
            <p:nvSpPr>
              <p:cNvPr id="68621" name="Text Box 18"/>
              <p:cNvSpPr txBox="1">
                <a:spLocks noChangeArrowheads="1"/>
              </p:cNvSpPr>
              <p:nvPr/>
            </p:nvSpPr>
            <p:spPr bwMode="auto">
              <a:xfrm>
                <a:off x="4006" y="4016"/>
                <a:ext cx="3272" cy="1196"/>
              </a:xfrm>
              <a:prstGeom prst="rect">
                <a:avLst/>
              </a:prstGeom>
              <a:ln>
                <a:headEnd/>
                <a:tailEnd/>
              </a:ln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/>
              <a:lstStyle>
                <a:lvl1pPr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3200">
                    <a:solidFill>
                      <a:schemeClr val="tx1"/>
                    </a:solidFill>
                    <a:latin typeface="Calibri" pitchFamily="34" charset="0"/>
                    <a:cs typeface="Cordia New" pitchFamily="34" charset="-34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800">
                    <a:solidFill>
                      <a:schemeClr val="tx1"/>
                    </a:solidFill>
                    <a:latin typeface="Calibri" pitchFamily="34" charset="0"/>
                    <a:cs typeface="Cordia New" pitchFamily="34" charset="-34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  <a:cs typeface="Cordia New" pitchFamily="34" charset="-34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000">
                    <a:solidFill>
                      <a:schemeClr val="tx1"/>
                    </a:solidFill>
                    <a:latin typeface="Calibri" pitchFamily="34" charset="0"/>
                    <a:cs typeface="Cordia New" pitchFamily="34" charset="-34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cs typeface="Cordia New" pitchFamily="34" charset="-34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cs typeface="Cordia New" pitchFamily="34" charset="-34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cs typeface="Cordia New" pitchFamily="34" charset="-34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cs typeface="Cordia New" pitchFamily="34" charset="-34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cs typeface="Cordia New" pitchFamily="34" charset="-34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  <a:defRPr/>
                </a:pPr>
                <a:r>
                  <a:rPr lang="th-TH" altLang="th-TH" sz="2400" b="1" dirty="0" smtClean="0">
                    <a:latin typeface="Times New Roman" pitchFamily="18" charset="0"/>
                    <a:ea typeface="Times New Roman" pitchFamily="18" charset="0"/>
                    <a:cs typeface="TH SarabunPSK" pitchFamily="34" charset="-34"/>
                  </a:rPr>
                  <a:t>การฝึกอบรม </a:t>
                </a:r>
                <a:br>
                  <a:rPr lang="th-TH" altLang="th-TH" sz="2400" b="1" dirty="0" smtClean="0">
                    <a:latin typeface="Times New Roman" pitchFamily="18" charset="0"/>
                    <a:ea typeface="Times New Roman" pitchFamily="18" charset="0"/>
                    <a:cs typeface="TH SarabunPSK" pitchFamily="34" charset="-34"/>
                  </a:rPr>
                </a:br>
                <a:r>
                  <a:rPr lang="en-US" altLang="th-TH" sz="2400" b="1" dirty="0" smtClean="0">
                    <a:latin typeface="Times New Roman" pitchFamily="18" charset="0"/>
                    <a:ea typeface="Times New Roman" pitchFamily="18" charset="0"/>
                    <a:cs typeface="TH SarabunPSK" pitchFamily="34" charset="-34"/>
                  </a:rPr>
                  <a:t>/</a:t>
                </a:r>
                <a:r>
                  <a:rPr lang="th-TH" altLang="th-TH" sz="2400" b="1" dirty="0" smtClean="0">
                    <a:latin typeface="Times New Roman" pitchFamily="18" charset="0"/>
                    <a:ea typeface="Times New Roman" pitchFamily="18" charset="0"/>
                    <a:cs typeface="TH SarabunPSK" pitchFamily="34" charset="-34"/>
                  </a:rPr>
                  <a:t>การประเมินผล</a:t>
                </a:r>
                <a:endParaRPr lang="en-US" altLang="th-TH" sz="1800" dirty="0" smtClean="0">
                  <a:latin typeface="Times New Roman" pitchFamily="18" charset="0"/>
                  <a:ea typeface="Times New Roman" pitchFamily="18" charset="0"/>
                  <a:cs typeface="TH SarabunPSK" pitchFamily="34" charset="-34"/>
                </a:endParaRPr>
              </a:p>
            </p:txBody>
          </p:sp>
          <p:sp>
            <p:nvSpPr>
              <p:cNvPr id="68622" name="Rectangle 25"/>
              <p:cNvSpPr>
                <a:spLocks noChangeArrowheads="1"/>
              </p:cNvSpPr>
              <p:nvPr/>
            </p:nvSpPr>
            <p:spPr bwMode="auto">
              <a:xfrm>
                <a:off x="4007" y="5325"/>
                <a:ext cx="3271" cy="565"/>
              </a:xfrm>
              <a:prstGeom prst="rect">
                <a:avLst/>
              </a:prstGeom>
              <a:ln>
                <a:headEnd/>
                <a:tailEnd/>
              </a:ln>
            </p:spPr>
            <p:style>
              <a:lnRef idx="1">
                <a:schemeClr val="accent3"/>
              </a:lnRef>
              <a:fillRef idx="3">
                <a:schemeClr val="accent3"/>
              </a:fillRef>
              <a:effectRef idx="2">
                <a:schemeClr val="accent3"/>
              </a:effectRef>
              <a:fontRef idx="minor">
                <a:schemeClr val="lt1"/>
              </a:fontRef>
            </p:style>
            <p:txBody>
              <a:bodyPr/>
              <a:lstStyle>
                <a:lvl1pPr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3200">
                    <a:solidFill>
                      <a:schemeClr val="tx1"/>
                    </a:solidFill>
                    <a:latin typeface="Calibri" pitchFamily="34" charset="0"/>
                    <a:cs typeface="Cordia New" pitchFamily="34" charset="-34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800">
                    <a:solidFill>
                      <a:schemeClr val="tx1"/>
                    </a:solidFill>
                    <a:latin typeface="Calibri" pitchFamily="34" charset="0"/>
                    <a:cs typeface="Cordia New" pitchFamily="34" charset="-34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  <a:cs typeface="Cordia New" pitchFamily="34" charset="-34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000">
                    <a:solidFill>
                      <a:schemeClr val="tx1"/>
                    </a:solidFill>
                    <a:latin typeface="Calibri" pitchFamily="34" charset="0"/>
                    <a:cs typeface="Cordia New" pitchFamily="34" charset="-34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cs typeface="Cordia New" pitchFamily="34" charset="-34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cs typeface="Cordia New" pitchFamily="34" charset="-34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cs typeface="Cordia New" pitchFamily="34" charset="-34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cs typeface="Cordia New" pitchFamily="34" charset="-34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cs typeface="Cordia New" pitchFamily="34" charset="-34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  <a:defRPr/>
                </a:pPr>
                <a:r>
                  <a:rPr lang="th-TH" altLang="th-TH" sz="2000" b="1" dirty="0" smtClean="0">
                    <a:latin typeface="Times New Roman" pitchFamily="18" charset="0"/>
                    <a:ea typeface="Times New Roman" pitchFamily="18" charset="0"/>
                    <a:cs typeface="TH SarabunPSK" pitchFamily="34" charset="-34"/>
                  </a:rPr>
                  <a:t>โมดูลการฝึกที่ 1</a:t>
                </a:r>
                <a:endParaRPr lang="en-US" altLang="th-TH" sz="1600" dirty="0" smtClean="0">
                  <a:latin typeface="Times New Roman" pitchFamily="18" charset="0"/>
                  <a:ea typeface="Times New Roman" pitchFamily="18" charset="0"/>
                  <a:cs typeface="TH SarabunPSK" pitchFamily="34" charset="-34"/>
                </a:endParaRPr>
              </a:p>
            </p:txBody>
          </p:sp>
          <p:sp>
            <p:nvSpPr>
              <p:cNvPr id="68623" name="Rectangle 26"/>
              <p:cNvSpPr>
                <a:spLocks noChangeArrowheads="1"/>
              </p:cNvSpPr>
              <p:nvPr/>
            </p:nvSpPr>
            <p:spPr bwMode="auto">
              <a:xfrm>
                <a:off x="4007" y="6005"/>
                <a:ext cx="3271" cy="565"/>
              </a:xfrm>
              <a:prstGeom prst="rect">
                <a:avLst/>
              </a:prstGeom>
              <a:ln>
                <a:headEnd/>
                <a:tailEnd/>
              </a:ln>
            </p:spPr>
            <p:style>
              <a:lnRef idx="1">
                <a:schemeClr val="accent3"/>
              </a:lnRef>
              <a:fillRef idx="3">
                <a:schemeClr val="accent3"/>
              </a:fillRef>
              <a:effectRef idx="2">
                <a:schemeClr val="accent3"/>
              </a:effectRef>
              <a:fontRef idx="minor">
                <a:schemeClr val="lt1"/>
              </a:fontRef>
            </p:style>
            <p:txBody>
              <a:bodyPr/>
              <a:lstStyle>
                <a:lvl1pPr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3200">
                    <a:solidFill>
                      <a:schemeClr val="tx1"/>
                    </a:solidFill>
                    <a:latin typeface="Calibri" pitchFamily="34" charset="0"/>
                    <a:cs typeface="Cordia New" pitchFamily="34" charset="-34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800">
                    <a:solidFill>
                      <a:schemeClr val="tx1"/>
                    </a:solidFill>
                    <a:latin typeface="Calibri" pitchFamily="34" charset="0"/>
                    <a:cs typeface="Cordia New" pitchFamily="34" charset="-34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  <a:cs typeface="Cordia New" pitchFamily="34" charset="-34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000">
                    <a:solidFill>
                      <a:schemeClr val="tx1"/>
                    </a:solidFill>
                    <a:latin typeface="Calibri" pitchFamily="34" charset="0"/>
                    <a:cs typeface="Cordia New" pitchFamily="34" charset="-34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cs typeface="Cordia New" pitchFamily="34" charset="-34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cs typeface="Cordia New" pitchFamily="34" charset="-34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cs typeface="Cordia New" pitchFamily="34" charset="-34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cs typeface="Cordia New" pitchFamily="34" charset="-34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cs typeface="Cordia New" pitchFamily="34" charset="-34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  <a:defRPr/>
                </a:pPr>
                <a:r>
                  <a:rPr lang="th-TH" altLang="th-TH" sz="2000" b="1" dirty="0" smtClean="0">
                    <a:latin typeface="Times New Roman" pitchFamily="18" charset="0"/>
                    <a:ea typeface="Times New Roman" pitchFamily="18" charset="0"/>
                    <a:cs typeface="TH SarabunPSK" pitchFamily="34" charset="-34"/>
                  </a:rPr>
                  <a:t>โมดูลการฝึกที่ 2</a:t>
                </a:r>
                <a:endParaRPr lang="en-US" altLang="th-TH" sz="1600" dirty="0" smtClean="0">
                  <a:latin typeface="Times New Roman" pitchFamily="18" charset="0"/>
                  <a:ea typeface="Times New Roman" pitchFamily="18" charset="0"/>
                  <a:cs typeface="TH SarabunPSK" pitchFamily="34" charset="-34"/>
                </a:endParaRPr>
              </a:p>
            </p:txBody>
          </p:sp>
          <p:sp>
            <p:nvSpPr>
              <p:cNvPr id="68624" name="Rectangle 27"/>
              <p:cNvSpPr>
                <a:spLocks noChangeArrowheads="1"/>
              </p:cNvSpPr>
              <p:nvPr/>
            </p:nvSpPr>
            <p:spPr bwMode="auto">
              <a:xfrm>
                <a:off x="4007" y="6685"/>
                <a:ext cx="3271" cy="565"/>
              </a:xfrm>
              <a:prstGeom prst="rect">
                <a:avLst/>
              </a:prstGeom>
              <a:ln>
                <a:headEnd/>
                <a:tailEnd/>
              </a:ln>
            </p:spPr>
            <p:style>
              <a:lnRef idx="1">
                <a:schemeClr val="accent3"/>
              </a:lnRef>
              <a:fillRef idx="3">
                <a:schemeClr val="accent3"/>
              </a:fillRef>
              <a:effectRef idx="2">
                <a:schemeClr val="accent3"/>
              </a:effectRef>
              <a:fontRef idx="minor">
                <a:schemeClr val="lt1"/>
              </a:fontRef>
            </p:style>
            <p:txBody>
              <a:bodyPr/>
              <a:lstStyle>
                <a:lvl1pPr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3200">
                    <a:solidFill>
                      <a:schemeClr val="tx1"/>
                    </a:solidFill>
                    <a:latin typeface="Calibri" pitchFamily="34" charset="0"/>
                    <a:cs typeface="Cordia New" pitchFamily="34" charset="-34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800">
                    <a:solidFill>
                      <a:schemeClr val="tx1"/>
                    </a:solidFill>
                    <a:latin typeface="Calibri" pitchFamily="34" charset="0"/>
                    <a:cs typeface="Cordia New" pitchFamily="34" charset="-34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  <a:cs typeface="Cordia New" pitchFamily="34" charset="-34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000">
                    <a:solidFill>
                      <a:schemeClr val="tx1"/>
                    </a:solidFill>
                    <a:latin typeface="Calibri" pitchFamily="34" charset="0"/>
                    <a:cs typeface="Cordia New" pitchFamily="34" charset="-34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cs typeface="Cordia New" pitchFamily="34" charset="-34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cs typeface="Cordia New" pitchFamily="34" charset="-34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cs typeface="Cordia New" pitchFamily="34" charset="-34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cs typeface="Cordia New" pitchFamily="34" charset="-34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cs typeface="Cordia New" pitchFamily="34" charset="-34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  <a:defRPr/>
                </a:pPr>
                <a:r>
                  <a:rPr lang="th-TH" altLang="th-TH" sz="2000" b="1" dirty="0" smtClean="0">
                    <a:latin typeface="Times New Roman" pitchFamily="18" charset="0"/>
                    <a:ea typeface="Times New Roman" pitchFamily="18" charset="0"/>
                    <a:cs typeface="TH SarabunPSK" pitchFamily="34" charset="-34"/>
                  </a:rPr>
                  <a:t>โมดูลการฝึกที่ 3</a:t>
                </a:r>
                <a:endParaRPr lang="en-US" altLang="th-TH" sz="1600" dirty="0" smtClean="0">
                  <a:latin typeface="Times New Roman" pitchFamily="18" charset="0"/>
                  <a:ea typeface="Times New Roman" pitchFamily="18" charset="0"/>
                  <a:cs typeface="TH SarabunPSK" pitchFamily="34" charset="-34"/>
                </a:endParaRPr>
              </a:p>
            </p:txBody>
          </p:sp>
          <p:sp>
            <p:nvSpPr>
              <p:cNvPr id="68625" name="Rectangle 28"/>
              <p:cNvSpPr>
                <a:spLocks noChangeArrowheads="1"/>
              </p:cNvSpPr>
              <p:nvPr/>
            </p:nvSpPr>
            <p:spPr bwMode="auto">
              <a:xfrm>
                <a:off x="4007" y="7368"/>
                <a:ext cx="3233" cy="565"/>
              </a:xfrm>
              <a:prstGeom prst="rect">
                <a:avLst/>
              </a:prstGeom>
              <a:ln>
                <a:headEnd/>
                <a:tailEnd/>
              </a:ln>
            </p:spPr>
            <p:style>
              <a:lnRef idx="1">
                <a:schemeClr val="accent3"/>
              </a:lnRef>
              <a:fillRef idx="3">
                <a:schemeClr val="accent3"/>
              </a:fillRef>
              <a:effectRef idx="2">
                <a:schemeClr val="accent3"/>
              </a:effectRef>
              <a:fontRef idx="minor">
                <a:schemeClr val="lt1"/>
              </a:fontRef>
            </p:style>
            <p:txBody>
              <a:bodyPr/>
              <a:lstStyle>
                <a:lvl1pPr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3200">
                    <a:solidFill>
                      <a:schemeClr val="tx1"/>
                    </a:solidFill>
                    <a:latin typeface="Calibri" pitchFamily="34" charset="0"/>
                    <a:cs typeface="Cordia New" pitchFamily="34" charset="-34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800">
                    <a:solidFill>
                      <a:schemeClr val="tx1"/>
                    </a:solidFill>
                    <a:latin typeface="Calibri" pitchFamily="34" charset="0"/>
                    <a:cs typeface="Cordia New" pitchFamily="34" charset="-34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  <a:cs typeface="Cordia New" pitchFamily="34" charset="-34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000">
                    <a:solidFill>
                      <a:schemeClr val="tx1"/>
                    </a:solidFill>
                    <a:latin typeface="Calibri" pitchFamily="34" charset="0"/>
                    <a:cs typeface="Cordia New" pitchFamily="34" charset="-34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cs typeface="Cordia New" pitchFamily="34" charset="-34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cs typeface="Cordia New" pitchFamily="34" charset="-34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cs typeface="Cordia New" pitchFamily="34" charset="-34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cs typeface="Cordia New" pitchFamily="34" charset="-34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cs typeface="Cordia New" pitchFamily="34" charset="-34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  <a:defRPr/>
                </a:pPr>
                <a:r>
                  <a:rPr lang="th-TH" altLang="th-TH" sz="2000" b="1" dirty="0" smtClean="0">
                    <a:latin typeface="Times New Roman" pitchFamily="18" charset="0"/>
                    <a:ea typeface="Times New Roman" pitchFamily="18" charset="0"/>
                    <a:cs typeface="TH SarabunPSK" pitchFamily="34" charset="-34"/>
                  </a:rPr>
                  <a:t>โมดูลการฝึกที่ 4</a:t>
                </a:r>
                <a:endParaRPr lang="en-US" altLang="th-TH" sz="1600" dirty="0" smtClean="0">
                  <a:latin typeface="Times New Roman" pitchFamily="18" charset="0"/>
                  <a:ea typeface="Times New Roman" pitchFamily="18" charset="0"/>
                  <a:cs typeface="TH SarabunPSK" pitchFamily="34" charset="-34"/>
                </a:endParaRPr>
              </a:p>
            </p:txBody>
          </p:sp>
        </p:grpSp>
        <p:sp>
          <p:nvSpPr>
            <p:cNvPr id="65558" name="AutoShape 24"/>
            <p:cNvSpPr>
              <a:spLocks noChangeArrowheads="1"/>
            </p:cNvSpPr>
            <p:nvPr/>
          </p:nvSpPr>
          <p:spPr bwMode="auto">
            <a:xfrm>
              <a:off x="3466" y="6008"/>
              <a:ext cx="800" cy="680"/>
            </a:xfrm>
            <a:prstGeom prst="rightArrow">
              <a:avLst>
                <a:gd name="adj1" fmla="val 50000"/>
                <a:gd name="adj2" fmla="val 31886"/>
              </a:avLst>
            </a:prstGeom>
            <a:ln>
              <a:headEnd/>
              <a:tailEnd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/>
            <a:lstStyle>
              <a:lvl1pPr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Angsana New" pitchFamily="18" charset="-34"/>
                  <a:cs typeface="Angsana New" pitchFamily="18" charset="-34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Angsana New" pitchFamily="18" charset="-34"/>
                  <a:cs typeface="Angsana New" pitchFamily="18" charset="-34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Angsana New" pitchFamily="18" charset="-34"/>
                  <a:cs typeface="Angsana New" pitchFamily="18" charset="-34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Angsana New" pitchFamily="18" charset="-34"/>
                  <a:cs typeface="Angsana New" pitchFamily="18" charset="-34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Angsana New" pitchFamily="18" charset="-34"/>
                  <a:cs typeface="Angsana New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Angsana New" pitchFamily="18" charset="-34"/>
                  <a:cs typeface="Angsana New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Angsana New" pitchFamily="18" charset="-34"/>
                  <a:cs typeface="Angsana New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Angsana New" pitchFamily="18" charset="-34"/>
                  <a:cs typeface="Angsana New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Angsana New" pitchFamily="18" charset="-34"/>
                  <a:cs typeface="Angsana New" pitchFamily="18" charset="-34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  <a:defRPr/>
              </a:pPr>
              <a:endParaRPr lang="th-TH" altLang="th-TH" sz="2800" smtClean="0">
                <a:latin typeface="Calibri" pitchFamily="34" charset="0"/>
                <a:cs typeface="Cordia New" pitchFamily="34" charset="-34"/>
              </a:endParaRPr>
            </a:p>
          </p:txBody>
        </p:sp>
        <p:sp>
          <p:nvSpPr>
            <p:cNvPr id="65559" name="AutoShape 25"/>
            <p:cNvSpPr>
              <a:spLocks noChangeArrowheads="1"/>
            </p:cNvSpPr>
            <p:nvPr/>
          </p:nvSpPr>
          <p:spPr bwMode="auto">
            <a:xfrm>
              <a:off x="7661" y="6120"/>
              <a:ext cx="795" cy="623"/>
            </a:xfrm>
            <a:prstGeom prst="rightArrow">
              <a:avLst>
                <a:gd name="adj1" fmla="val 50000"/>
                <a:gd name="adj2" fmla="val 31884"/>
              </a:avLst>
            </a:prstGeom>
            <a:ln>
              <a:headEnd/>
              <a:tailEnd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/>
            <a:lstStyle>
              <a:lvl1pPr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Angsana New" pitchFamily="18" charset="-34"/>
                  <a:cs typeface="Angsana New" pitchFamily="18" charset="-34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Angsana New" pitchFamily="18" charset="-34"/>
                  <a:cs typeface="Angsana New" pitchFamily="18" charset="-34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Angsana New" pitchFamily="18" charset="-34"/>
                  <a:cs typeface="Angsana New" pitchFamily="18" charset="-34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Angsana New" pitchFamily="18" charset="-34"/>
                  <a:cs typeface="Angsana New" pitchFamily="18" charset="-34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Angsana New" pitchFamily="18" charset="-34"/>
                  <a:cs typeface="Angsana New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Angsana New" pitchFamily="18" charset="-34"/>
                  <a:cs typeface="Angsana New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Angsana New" pitchFamily="18" charset="-34"/>
                  <a:cs typeface="Angsana New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Angsana New" pitchFamily="18" charset="-34"/>
                  <a:cs typeface="Angsana New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Angsana New" pitchFamily="18" charset="-34"/>
                  <a:cs typeface="Angsana New" pitchFamily="18" charset="-34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  <a:defRPr/>
              </a:pPr>
              <a:endParaRPr lang="th-TH" altLang="th-TH" sz="2800" smtClean="0">
                <a:latin typeface="Calibri" pitchFamily="34" charset="0"/>
                <a:cs typeface="Cordia New" pitchFamily="34" charset="-34"/>
              </a:endParaRPr>
            </a:p>
          </p:txBody>
        </p:sp>
        <p:sp>
          <p:nvSpPr>
            <p:cNvPr id="71690" name="Text Box 23"/>
            <p:cNvSpPr txBox="1">
              <a:spLocks noChangeArrowheads="1"/>
            </p:cNvSpPr>
            <p:nvPr/>
          </p:nvSpPr>
          <p:spPr bwMode="auto">
            <a:xfrm>
              <a:off x="8569" y="5780"/>
              <a:ext cx="3396" cy="1308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/>
            <a:lstStyle>
              <a:lvl1pPr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  <a:defRPr/>
              </a:pPr>
              <a:r>
                <a:rPr lang="th-TH" altLang="th-TH" sz="2000" b="1" dirty="0" smtClean="0">
                  <a:latin typeface="Times New Roman" pitchFamily="18" charset="0"/>
                  <a:ea typeface="Times New Roman" pitchFamily="18" charset="0"/>
                  <a:cs typeface="TH SarabunPSK" pitchFamily="34" charset="-34"/>
                </a:rPr>
                <a:t>ได้รับ</a:t>
              </a:r>
              <a:br>
                <a:rPr lang="th-TH" altLang="th-TH" sz="2000" b="1" dirty="0" smtClean="0">
                  <a:latin typeface="Times New Roman" pitchFamily="18" charset="0"/>
                  <a:ea typeface="Times New Roman" pitchFamily="18" charset="0"/>
                  <a:cs typeface="TH SarabunPSK" pitchFamily="34" charset="-34"/>
                </a:rPr>
              </a:br>
              <a:r>
                <a:rPr lang="th-TH" altLang="th-TH" sz="2000" b="1" dirty="0" smtClean="0">
                  <a:latin typeface="Times New Roman" pitchFamily="18" charset="0"/>
                  <a:ea typeface="Times New Roman" pitchFamily="18" charset="0"/>
                  <a:cs typeface="TH SarabunPSK" pitchFamily="34" charset="-34"/>
                </a:rPr>
                <a:t>ใบประกาศนียบัตร</a:t>
              </a:r>
              <a:endParaRPr lang="en-US" altLang="th-TH" sz="1600" dirty="0" smtClean="0">
                <a:latin typeface="Times New Roman" pitchFamily="18" charset="0"/>
                <a:ea typeface="Times New Roman" pitchFamily="18" charset="0"/>
                <a:cs typeface="TH SarabunPSK" pitchFamily="34" charset="-34"/>
              </a:endParaRPr>
            </a:p>
          </p:txBody>
        </p:sp>
      </p:grpSp>
      <p:sp>
        <p:nvSpPr>
          <p:cNvPr id="55302" name="Content Placeholder 2"/>
          <p:cNvSpPr txBox="1">
            <a:spLocks/>
          </p:cNvSpPr>
          <p:nvPr/>
        </p:nvSpPr>
        <p:spPr bwMode="auto">
          <a:xfrm>
            <a:off x="179388" y="1531938"/>
            <a:ext cx="8424862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th-TH" altLang="th-TH" sz="3600" b="1" dirty="0">
                <a:latin typeface="TH SarabunPSK" pitchFamily="34" charset="-34"/>
              </a:rPr>
              <a:t>ตัวอย่าง</a:t>
            </a:r>
            <a:r>
              <a:rPr lang="en-US" altLang="th-TH" sz="3600" b="1" dirty="0">
                <a:latin typeface="TH SarabunPSK" pitchFamily="34" charset="-34"/>
              </a:rPr>
              <a:t> 2: </a:t>
            </a:r>
            <a:r>
              <a:rPr lang="th-TH" altLang="th-TH" sz="3600" b="1" dirty="0">
                <a:latin typeface="TH SarabunPSK" pitchFamily="34" charset="-34"/>
              </a:rPr>
              <a:t>หลักสูตรที่จัดทำขึ้นจากหลายๆ หน่วยสมรรถนะ</a:t>
            </a:r>
          </a:p>
        </p:txBody>
      </p:sp>
      <p:sp>
        <p:nvSpPr>
          <p:cNvPr id="33" name="Cube 32"/>
          <p:cNvSpPr/>
          <p:nvPr/>
        </p:nvSpPr>
        <p:spPr>
          <a:xfrm>
            <a:off x="178941" y="3500438"/>
            <a:ext cx="1350963" cy="792162"/>
          </a:xfrm>
          <a:prstGeom prst="cube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1800" b="1" dirty="0"/>
              <a:t>หน่วยสมรรถนะ</a:t>
            </a:r>
          </a:p>
        </p:txBody>
      </p:sp>
      <p:sp>
        <p:nvSpPr>
          <p:cNvPr id="5" name="Cube 4"/>
          <p:cNvSpPr/>
          <p:nvPr/>
        </p:nvSpPr>
        <p:spPr>
          <a:xfrm>
            <a:off x="172591" y="2852738"/>
            <a:ext cx="1347788" cy="792162"/>
          </a:xfrm>
          <a:prstGeom prst="cube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1800" b="1" dirty="0"/>
              <a:t>หน่วยสมรรถนะ</a:t>
            </a:r>
          </a:p>
        </p:txBody>
      </p:sp>
      <p:sp>
        <p:nvSpPr>
          <p:cNvPr id="37" name="Cube 36"/>
          <p:cNvSpPr/>
          <p:nvPr/>
        </p:nvSpPr>
        <p:spPr>
          <a:xfrm>
            <a:off x="1277491" y="4797425"/>
            <a:ext cx="1350963" cy="792163"/>
          </a:xfrm>
          <a:prstGeom prst="cub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1800" b="1" dirty="0"/>
              <a:t>หน่วยสมรรถนะ</a:t>
            </a:r>
          </a:p>
        </p:txBody>
      </p:sp>
      <p:sp>
        <p:nvSpPr>
          <p:cNvPr id="38" name="Cube 37"/>
          <p:cNvSpPr/>
          <p:nvPr/>
        </p:nvSpPr>
        <p:spPr>
          <a:xfrm>
            <a:off x="1331466" y="4149725"/>
            <a:ext cx="1350963" cy="792163"/>
          </a:xfrm>
          <a:prstGeom prst="cub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1800" b="1" dirty="0"/>
              <a:t>หน่วยสมรรถนะ</a:t>
            </a:r>
          </a:p>
        </p:txBody>
      </p:sp>
      <p:sp>
        <p:nvSpPr>
          <p:cNvPr id="39" name="Cube 38"/>
          <p:cNvSpPr/>
          <p:nvPr/>
        </p:nvSpPr>
        <p:spPr>
          <a:xfrm>
            <a:off x="1331466" y="3500438"/>
            <a:ext cx="1350963" cy="792162"/>
          </a:xfrm>
          <a:prstGeom prst="cube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1800" b="1" dirty="0"/>
              <a:t>หน่วยสมรรถนะ</a:t>
            </a:r>
          </a:p>
        </p:txBody>
      </p:sp>
      <p:sp>
        <p:nvSpPr>
          <p:cNvPr id="40" name="Cube 39"/>
          <p:cNvSpPr/>
          <p:nvPr/>
        </p:nvSpPr>
        <p:spPr>
          <a:xfrm>
            <a:off x="1331466" y="2852738"/>
            <a:ext cx="1349375" cy="793750"/>
          </a:xfrm>
          <a:prstGeom prst="cube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1800" b="1" dirty="0"/>
              <a:t>หน่วยสมรรถนะ</a:t>
            </a:r>
          </a:p>
        </p:txBody>
      </p:sp>
      <p:sp>
        <p:nvSpPr>
          <p:cNvPr id="41" name="Rectangle 28"/>
          <p:cNvSpPr>
            <a:spLocks noChangeArrowheads="1"/>
          </p:cNvSpPr>
          <p:nvPr/>
        </p:nvSpPr>
        <p:spPr bwMode="auto">
          <a:xfrm>
            <a:off x="3276600" y="5373688"/>
            <a:ext cx="2054225" cy="358775"/>
          </a:xfrm>
          <a:prstGeom prst="rect">
            <a:avLst/>
          </a:prstGeom>
          <a:ln>
            <a:prstDash val="dash"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en-US" altLang="th-TH" sz="1200" dirty="0" smtClean="0">
              <a:latin typeface="Times New Roman" pitchFamily="18" charset="0"/>
              <a:ea typeface="Times New Roman" pitchFamily="18" charset="0"/>
              <a:cs typeface="TH SarabunPSK" pitchFamily="34" charset="-34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37467" y="6003285"/>
            <a:ext cx="809497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Certificate : </a:t>
            </a:r>
            <a:r>
              <a:rPr lang="th-TH" dirty="0" smtClean="0"/>
              <a:t>ใบประกาศนียบัตร สำหรับผู้สำเร็จการฝึก</a:t>
            </a:r>
            <a:r>
              <a:rPr lang="en-US" dirty="0" smtClean="0"/>
              <a:t>/</a:t>
            </a:r>
            <a:r>
              <a:rPr lang="th-TH" dirty="0" smtClean="0"/>
              <a:t>ประเมินครบทุกโมดูล</a:t>
            </a:r>
          </a:p>
          <a:p>
            <a:r>
              <a:rPr lang="th-TH" dirty="0" smtClean="0"/>
              <a:t>ตามที่หลักสูตรกำหนด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952500"/>
          </a:xfrm>
          <a:solidFill>
            <a:schemeClr val="tx1">
              <a:lumMod val="75000"/>
              <a:lumOff val="25000"/>
            </a:schemeClr>
          </a:solidFill>
        </p:spPr>
        <p:txBody>
          <a:bodyPr/>
          <a:lstStyle/>
          <a:p>
            <a:pPr>
              <a:defRPr/>
            </a:pPr>
            <a:r>
              <a:rPr lang="en-US" dirty="0" smtClean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5. </a:t>
            </a:r>
            <a:r>
              <a:rPr lang="th-TH" dirty="0" smtClean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การ</a:t>
            </a:r>
            <a:r>
              <a:rPr lang="th-TH" dirty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กำหนดเนื้อหาการฝึก</a:t>
            </a:r>
          </a:p>
        </p:txBody>
      </p:sp>
      <p:sp>
        <p:nvSpPr>
          <p:cNvPr id="6246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Arial" pitchFamily="34" charset="0"/>
              <a:buNone/>
              <a:defRPr/>
            </a:pPr>
            <a:r>
              <a:rPr lang="th-TH" altLang="th-TH" sz="3600" b="1" dirty="0" smtClean="0"/>
              <a:t>กำหนด </a:t>
            </a:r>
            <a:r>
              <a:rPr lang="th-TH" altLang="th-TH" sz="3600" b="1" u="sng" dirty="0" smtClean="0"/>
              <a:t>จากสมรรถนะย่อย(</a:t>
            </a:r>
            <a:r>
              <a:rPr lang="en-US" altLang="th-TH" sz="3600" b="1" u="sng" dirty="0" smtClean="0"/>
              <a:t>CE</a:t>
            </a:r>
            <a:r>
              <a:rPr lang="th-TH" altLang="th-TH" sz="3600" b="1" u="sng" dirty="0" smtClean="0"/>
              <a:t> </a:t>
            </a:r>
            <a:r>
              <a:rPr lang="en-US" altLang="th-TH" sz="3600" b="1" u="sng" dirty="0" smtClean="0"/>
              <a:t>/ Task</a:t>
            </a:r>
            <a:r>
              <a:rPr lang="th-TH" altLang="th-TH" sz="3600" b="1" dirty="0" smtClean="0"/>
              <a:t>) ในมาตรฐานสมรรถนะ (</a:t>
            </a:r>
            <a:r>
              <a:rPr lang="en-US" altLang="th-TH" sz="3600" b="1" dirty="0" smtClean="0"/>
              <a:t>C</a:t>
            </a:r>
            <a:r>
              <a:rPr lang="en-US" altLang="th-TH" sz="3600" b="1" dirty="0"/>
              <a:t>S</a:t>
            </a:r>
            <a:r>
              <a:rPr lang="th-TH" altLang="th-TH" sz="3600" b="1" dirty="0" smtClean="0"/>
              <a:t>) หรือ ข้อมูลจากการวิเคราะห์ (</a:t>
            </a:r>
            <a:r>
              <a:rPr lang="en-US" altLang="th-TH" sz="3600" b="1" dirty="0" smtClean="0"/>
              <a:t>Task Analysis</a:t>
            </a:r>
            <a:r>
              <a:rPr lang="th-TH" altLang="th-TH" sz="3600" b="1" dirty="0" smtClean="0"/>
              <a:t>) ได้แก่</a:t>
            </a:r>
          </a:p>
          <a:p>
            <a:pPr>
              <a:buFont typeface="Arial" pitchFamily="34" charset="0"/>
              <a:buNone/>
              <a:defRPr/>
            </a:pPr>
            <a:endParaRPr lang="th-TH" altLang="th-TH" sz="1400" dirty="0" smtClean="0"/>
          </a:p>
          <a:p>
            <a:pPr>
              <a:defRPr/>
            </a:pPr>
            <a:r>
              <a:rPr lang="th-TH" altLang="th-TH" sz="4000" b="1" i="1" u="sng" dirty="0" smtClean="0"/>
              <a:t>ด้านทักษะ</a:t>
            </a:r>
            <a:r>
              <a:rPr lang="th-TH" altLang="th-TH" sz="4000" b="1" i="1" dirty="0" smtClean="0"/>
              <a:t>(</a:t>
            </a:r>
            <a:r>
              <a:rPr lang="en-US" altLang="th-TH" sz="4000" b="1" i="1" dirty="0" smtClean="0"/>
              <a:t>Skill</a:t>
            </a:r>
            <a:r>
              <a:rPr lang="th-TH" altLang="th-TH" sz="4000" b="1" i="1" dirty="0" smtClean="0"/>
              <a:t>)</a:t>
            </a:r>
            <a:r>
              <a:rPr lang="th-TH" altLang="th-TH" sz="3600" b="1" dirty="0" smtClean="0"/>
              <a:t>  ได้จาก </a:t>
            </a:r>
            <a:r>
              <a:rPr lang="th-TH" altLang="th-TH" sz="4000" b="1" u="sng" dirty="0" smtClean="0"/>
              <a:t>เกณฑ์การปฏิบัติงาน</a:t>
            </a:r>
            <a:r>
              <a:rPr lang="th-TH" altLang="th-TH" sz="3600" b="1" dirty="0" smtClean="0"/>
              <a:t>(</a:t>
            </a:r>
            <a:r>
              <a:rPr lang="en-US" altLang="th-TH" sz="3600" b="1" dirty="0"/>
              <a:t>P</a:t>
            </a:r>
            <a:r>
              <a:rPr lang="en-US" altLang="th-TH" sz="3600" b="1" dirty="0" smtClean="0"/>
              <a:t>erformance </a:t>
            </a:r>
            <a:r>
              <a:rPr lang="en-US" altLang="th-TH" sz="3600" b="1" dirty="0"/>
              <a:t>C</a:t>
            </a:r>
            <a:r>
              <a:rPr lang="en-US" altLang="th-TH" sz="3600" b="1" dirty="0" smtClean="0"/>
              <a:t>riteria</a:t>
            </a:r>
            <a:r>
              <a:rPr lang="th-TH" altLang="th-TH" sz="3600" b="1" dirty="0" smtClean="0"/>
              <a:t>) ที่ระบุไว้ในมาตรฐานสมรรถนะ</a:t>
            </a:r>
          </a:p>
          <a:p>
            <a:pPr>
              <a:defRPr/>
            </a:pPr>
            <a:r>
              <a:rPr lang="th-TH" altLang="th-TH" sz="4000" b="1" i="1" u="sng" dirty="0" smtClean="0"/>
              <a:t>ด้านความรู้</a:t>
            </a:r>
            <a:r>
              <a:rPr lang="th-TH" altLang="th-TH" sz="3600" b="1" i="1" dirty="0" smtClean="0"/>
              <a:t> (</a:t>
            </a:r>
            <a:r>
              <a:rPr lang="en-US" altLang="th-TH" sz="3600" b="1" i="1" dirty="0" smtClean="0"/>
              <a:t>Knowledge</a:t>
            </a:r>
            <a:r>
              <a:rPr lang="th-TH" altLang="th-TH" sz="3600" b="1" i="1" dirty="0" smtClean="0"/>
              <a:t>)</a:t>
            </a:r>
            <a:r>
              <a:rPr lang="th-TH" altLang="th-TH" sz="3600" b="1" dirty="0" smtClean="0"/>
              <a:t>  ได้จาก </a:t>
            </a:r>
            <a:r>
              <a:rPr lang="th-TH" altLang="th-TH" sz="4000" b="1" u="sng" dirty="0" smtClean="0"/>
              <a:t>ความรู้ที่จำเป็นในการปฏิบัติงาน</a:t>
            </a:r>
            <a:r>
              <a:rPr lang="th-TH" altLang="th-TH" sz="3600" b="1" dirty="0" smtClean="0"/>
              <a:t>(</a:t>
            </a:r>
            <a:r>
              <a:rPr lang="en-US" altLang="th-TH" sz="3600" b="1" dirty="0" smtClean="0"/>
              <a:t>Essential Knowledge</a:t>
            </a:r>
            <a:r>
              <a:rPr lang="th-TH" altLang="th-TH" sz="3600" b="1" dirty="0" smtClean="0"/>
              <a:t>) ที่ระบุไว้ใน มาตรฐานสมรรถนะ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952500"/>
          </a:xfrm>
          <a:solidFill>
            <a:schemeClr val="tx1">
              <a:lumMod val="75000"/>
              <a:lumOff val="25000"/>
            </a:schemeClr>
          </a:solidFill>
        </p:spPr>
        <p:txBody>
          <a:bodyPr/>
          <a:lstStyle/>
          <a:p>
            <a:r>
              <a:rPr lang="en-US" dirty="0" smtClean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5.1 </a:t>
            </a:r>
            <a:r>
              <a:rPr lang="th-TH" dirty="0" smtClean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การกำหนดเนื้อหา การฝึกอบรม</a:t>
            </a:r>
            <a:endParaRPr lang="th-TH" dirty="0">
              <a:ln w="18415" cmpd="sng">
                <a:noFill/>
                <a:prstDash val="solid"/>
              </a:ln>
              <a:solidFill>
                <a:schemeClr val="bg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h-TH" sz="3600" dirty="0" smtClean="0"/>
              <a:t>กำหนดขึ้นจากการวิเคราะห์งาน </a:t>
            </a:r>
            <a:r>
              <a:rPr lang="en-US" sz="3600" dirty="0" smtClean="0"/>
              <a:t>/</a:t>
            </a:r>
            <a:r>
              <a:rPr lang="th-TH" sz="3600" dirty="0" smtClean="0"/>
              <a:t>วิเคราะห์รายการความสามารถ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th-TH" sz="3200" dirty="0" smtClean="0"/>
              <a:t>เนื้อหา </a:t>
            </a:r>
            <a:r>
              <a:rPr lang="th-TH" sz="3200" b="1" dirty="0" smtClean="0">
                <a:solidFill>
                  <a:srgbClr val="C00000"/>
                </a:solidFill>
              </a:rPr>
              <a:t>ด้านความรู้ </a:t>
            </a:r>
            <a:r>
              <a:rPr lang="th-TH" sz="3200" dirty="0" smtClean="0"/>
              <a:t>(</a:t>
            </a:r>
            <a:r>
              <a:rPr lang="en-US" sz="3200" dirty="0" smtClean="0"/>
              <a:t>K</a:t>
            </a:r>
            <a:r>
              <a:rPr lang="th-TH" sz="3200" dirty="0" smtClean="0"/>
              <a:t>)</a:t>
            </a:r>
            <a:endParaRPr lang="th-TH" sz="3200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th-TH" sz="3200" dirty="0" smtClean="0"/>
              <a:t>เนื้อหา </a:t>
            </a:r>
            <a:r>
              <a:rPr lang="th-TH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ด้านทักษะ </a:t>
            </a:r>
            <a:r>
              <a:rPr lang="th-TH" sz="3200" dirty="0" smtClean="0"/>
              <a:t>(</a:t>
            </a:r>
            <a:r>
              <a:rPr lang="en-US" sz="3200" dirty="0" smtClean="0"/>
              <a:t>S)</a:t>
            </a:r>
            <a:endParaRPr lang="th-TH" sz="3200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7269289"/>
              </p:ext>
            </p:extLst>
          </p:nvPr>
        </p:nvGraphicFramePr>
        <p:xfrm>
          <a:off x="179512" y="3501008"/>
          <a:ext cx="8784976" cy="307848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584176"/>
                <a:gridCol w="1656184"/>
                <a:gridCol w="1658954"/>
                <a:gridCol w="1725422"/>
                <a:gridCol w="2160240"/>
              </a:tblGrid>
              <a:tr h="370840">
                <a:tc gridSpan="5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Task</a:t>
                      </a:r>
                      <a:r>
                        <a:rPr lang="en-US" baseline="0" dirty="0" smtClean="0"/>
                        <a:t> : </a:t>
                      </a:r>
                      <a:r>
                        <a:rPr lang="th-TH" sz="3200" baseline="0" dirty="0" smtClean="0">
                          <a:solidFill>
                            <a:srgbClr val="FFFF00"/>
                          </a:solidFill>
                        </a:rPr>
                        <a:t>งานย่อย</a:t>
                      </a:r>
                      <a:endParaRPr lang="th-TH" sz="3200" dirty="0" smtClean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dirty="0" smtClean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dirty="0" smtClean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dirty="0" smtClean="0"/>
                        <a:t>ขั้นตอน(</a:t>
                      </a:r>
                      <a:r>
                        <a:rPr lang="en-US" dirty="0" smtClean="0"/>
                        <a:t>Step</a:t>
                      </a:r>
                      <a:r>
                        <a:rPr lang="th-TH" dirty="0" smtClean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b="1" dirty="0" smtClean="0"/>
                        <a:t>มาตรฐานการปฏิบัติงาน(</a:t>
                      </a:r>
                      <a:r>
                        <a:rPr lang="en-US" b="1" dirty="0" smtClean="0"/>
                        <a:t>PS</a:t>
                      </a:r>
                      <a:r>
                        <a:rPr lang="th-TH" dirty="0" smtClean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b="1" dirty="0" smtClean="0">
                          <a:solidFill>
                            <a:srgbClr val="C00000"/>
                          </a:solidFill>
                        </a:rPr>
                        <a:t>ความรู้ที่จำเป็นในงาน</a:t>
                      </a:r>
                      <a:r>
                        <a:rPr lang="th-TH" b="1" baseline="0" dirty="0" smtClean="0">
                          <a:solidFill>
                            <a:srgbClr val="C00000"/>
                          </a:solidFill>
                        </a:rPr>
                        <a:t> </a:t>
                      </a:r>
                      <a:r>
                        <a:rPr lang="en-US" b="1" dirty="0" smtClean="0">
                          <a:solidFill>
                            <a:srgbClr val="C00000"/>
                          </a:solidFill>
                        </a:rPr>
                        <a:t>(EK)</a:t>
                      </a:r>
                      <a:endParaRPr lang="th-TH" b="1" dirty="0" smtClean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dirty="0" smtClean="0"/>
                        <a:t>ทัศนคติ และความปลอดภัย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dirty="0" smtClean="0"/>
                        <a:t>เครื่องมือ เครื่องจักร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dirty="0" smtClean="0"/>
                        <a:t>วัสดุ  อุปกรณ์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dirty="0" smtClean="0"/>
                        <a:t>ขั้นตอนที่</a:t>
                      </a:r>
                      <a:r>
                        <a:rPr lang="en-US" dirty="0" smtClean="0"/>
                        <a:t>1</a:t>
                      </a:r>
                      <a:endParaRPr lang="th-TH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dirty="0" smtClean="0"/>
                        <a:t>ขั้นตอนที่</a:t>
                      </a:r>
                      <a:r>
                        <a:rPr lang="en-US" dirty="0" smtClean="0"/>
                        <a:t>2</a:t>
                      </a:r>
                      <a:endParaRPr lang="th-TH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dirty="0" smtClean="0"/>
                        <a:t>ขั้นตอนที่</a:t>
                      </a:r>
                      <a:r>
                        <a:rPr lang="en-US" dirty="0" smtClean="0"/>
                        <a:t>3</a:t>
                      </a:r>
                      <a:endParaRPr lang="th-TH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9" name="Straight Arrow Connector 8"/>
          <p:cNvCxnSpPr/>
          <p:nvPr/>
        </p:nvCxnSpPr>
        <p:spPr>
          <a:xfrm flipH="1" flipV="1">
            <a:off x="3635896" y="2636912"/>
            <a:ext cx="864096" cy="151216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V="1">
            <a:off x="1979712" y="3212976"/>
            <a:ext cx="576064" cy="46805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 flipV="1">
            <a:off x="2708176" y="3212976"/>
            <a:ext cx="0" cy="93610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28711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952500"/>
          </a:xfrm>
          <a:solidFill>
            <a:schemeClr val="tx1">
              <a:lumMod val="75000"/>
              <a:lumOff val="25000"/>
            </a:schemeClr>
          </a:solidFill>
        </p:spPr>
        <p:txBody>
          <a:bodyPr/>
          <a:lstStyle/>
          <a:p>
            <a:r>
              <a:rPr lang="th-TH" dirty="0" smtClean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การกำหนดวิธีการถ่ายทอดเนื้อหา ความรู้ ทักษะ</a:t>
            </a:r>
            <a:endParaRPr lang="th-TH" dirty="0">
              <a:ln w="18415" cmpd="sng">
                <a:noFill/>
                <a:prstDash val="solid"/>
              </a:ln>
              <a:solidFill>
                <a:schemeClr val="bg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75233293"/>
              </p:ext>
            </p:extLst>
          </p:nvPr>
        </p:nvGraphicFramePr>
        <p:xfrm>
          <a:off x="251520" y="1196752"/>
          <a:ext cx="8784976" cy="472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2368"/>
                <a:gridCol w="5472608"/>
              </a:tblGrid>
              <a:tr h="370840">
                <a:tc>
                  <a:txBody>
                    <a:bodyPr/>
                    <a:lstStyle/>
                    <a:p>
                      <a:r>
                        <a:rPr lang="th-TH" sz="3600" dirty="0" smtClean="0"/>
                        <a:t>เนื้อหา</a:t>
                      </a:r>
                      <a:r>
                        <a:rPr lang="th-TH" sz="3600" baseline="0" dirty="0" smtClean="0"/>
                        <a:t> หัวข้อ</a:t>
                      </a:r>
                      <a:r>
                        <a:rPr lang="en-US" sz="3600" baseline="0" dirty="0" smtClean="0"/>
                        <a:t> </a:t>
                      </a:r>
                      <a:r>
                        <a:rPr lang="th-TH" sz="3600" baseline="0" dirty="0" smtClean="0"/>
                        <a:t>(</a:t>
                      </a:r>
                      <a:r>
                        <a:rPr lang="en-US" sz="3600" baseline="0" dirty="0" smtClean="0"/>
                        <a:t>Contents</a:t>
                      </a:r>
                      <a:r>
                        <a:rPr lang="th-TH" sz="3600" baseline="0" dirty="0" smtClean="0"/>
                        <a:t>)</a:t>
                      </a:r>
                      <a:endParaRPr lang="th-TH" sz="3600" dirty="0"/>
                    </a:p>
                  </a:txBody>
                  <a:tcPr marL="89203" marR="89203"/>
                </a:tc>
                <a:tc>
                  <a:txBody>
                    <a:bodyPr/>
                    <a:lstStyle/>
                    <a:p>
                      <a:r>
                        <a:rPr lang="th-TH" sz="3600" dirty="0" smtClean="0"/>
                        <a:t>วิธีการฝึก</a:t>
                      </a:r>
                      <a:r>
                        <a:rPr lang="th-TH" sz="3600" baseline="0" dirty="0" smtClean="0"/>
                        <a:t> </a:t>
                      </a:r>
                      <a:r>
                        <a:rPr lang="th-TH" sz="3600" dirty="0" smtClean="0"/>
                        <a:t>(</a:t>
                      </a:r>
                      <a:r>
                        <a:rPr lang="en-US" sz="36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Methodologies</a:t>
                      </a:r>
                      <a:r>
                        <a:rPr lang="th-TH" sz="36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th-TH" sz="3600" dirty="0"/>
                    </a:p>
                  </a:txBody>
                  <a:tcPr marL="89203" marR="89203"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600" b="1" dirty="0" smtClean="0">
                          <a:solidFill>
                            <a:srgbClr val="C00000"/>
                          </a:solidFill>
                        </a:rPr>
                        <a:t>ด้านความรู้ </a:t>
                      </a:r>
                      <a:r>
                        <a:rPr lang="th-TH" sz="3600" dirty="0" smtClean="0"/>
                        <a:t>(</a:t>
                      </a:r>
                      <a:r>
                        <a:rPr lang="en-US" sz="3600" dirty="0" smtClean="0"/>
                        <a:t>K</a:t>
                      </a:r>
                      <a:r>
                        <a:rPr lang="th-TH" sz="3600" dirty="0" smtClean="0"/>
                        <a:t>)</a:t>
                      </a:r>
                      <a:endParaRPr lang="en-US" sz="360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3600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4000" b="1" dirty="0" smtClean="0"/>
                        <a:t>10-20 %</a:t>
                      </a:r>
                      <a:endParaRPr lang="th-TH" sz="4000" b="1" dirty="0" smtClean="0"/>
                    </a:p>
                  </a:txBody>
                  <a:tcPr marL="89203" marR="89203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600" dirty="0" smtClean="0"/>
                        <a:t>-</a:t>
                      </a:r>
                      <a:r>
                        <a:rPr lang="th-TH" sz="3600" dirty="0" smtClean="0"/>
                        <a:t>ครูบรรยาย</a:t>
                      </a:r>
                      <a:endParaRPr lang="en-US" sz="360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600" baseline="0" dirty="0" smtClean="0"/>
                        <a:t>-</a:t>
                      </a:r>
                      <a:r>
                        <a:rPr lang="th-TH" sz="3600" baseline="0" dirty="0" smtClean="0"/>
                        <a:t>ครูให้คำแนะนำ</a:t>
                      </a:r>
                      <a:endParaRPr lang="th-TH" sz="3600" dirty="0" smtClean="0"/>
                    </a:p>
                    <a:p>
                      <a:r>
                        <a:rPr lang="en-US" sz="3600" dirty="0" smtClean="0"/>
                        <a:t>-</a:t>
                      </a:r>
                      <a:r>
                        <a:rPr lang="th-TH" sz="3600" dirty="0" smtClean="0"/>
                        <a:t>ผู้เรียนดูสื่อ</a:t>
                      </a:r>
                      <a:r>
                        <a:rPr lang="th-TH" sz="3600" dirty="0" err="1" smtClean="0"/>
                        <a:t>วีดิ</a:t>
                      </a:r>
                      <a:r>
                        <a:rPr lang="th-TH" sz="3600" dirty="0" smtClean="0"/>
                        <a:t>ทัศน์</a:t>
                      </a:r>
                    </a:p>
                    <a:p>
                      <a:r>
                        <a:rPr lang="en-US" sz="3600" dirty="0" smtClean="0"/>
                        <a:t>-</a:t>
                      </a:r>
                      <a:r>
                        <a:rPr lang="th-TH" sz="3600" dirty="0" smtClean="0"/>
                        <a:t>ให้เรียนรู้ด้วยระบบ</a:t>
                      </a:r>
                      <a:r>
                        <a:rPr lang="th-TH" sz="3600" baseline="0" dirty="0" smtClean="0"/>
                        <a:t> </a:t>
                      </a:r>
                      <a:r>
                        <a:rPr lang="en-US" sz="3600" baseline="0" dirty="0" smtClean="0"/>
                        <a:t>E-learning</a:t>
                      </a:r>
                      <a:endParaRPr lang="th-TH" sz="3600" baseline="0" dirty="0" smtClean="0"/>
                    </a:p>
                    <a:p>
                      <a:r>
                        <a:rPr lang="en-US" sz="3600" baseline="0" dirty="0" smtClean="0"/>
                        <a:t>-</a:t>
                      </a:r>
                      <a:r>
                        <a:rPr lang="th-TH" sz="3600" baseline="0" dirty="0" smtClean="0"/>
                        <a:t>ผู้เรียนอ่านสื่อสิ่งพิมพ์ สื่ออิเล็กทรอนิกส์</a:t>
                      </a:r>
                      <a:endParaRPr lang="en-US" sz="3600" baseline="0" dirty="0" smtClean="0"/>
                    </a:p>
                  </a:txBody>
                  <a:tcPr marL="89203" marR="89203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sz="36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ด้านทักษะ </a:t>
                      </a:r>
                      <a:r>
                        <a:rPr lang="th-TH" sz="3600" dirty="0" smtClean="0"/>
                        <a:t>(</a:t>
                      </a:r>
                      <a:r>
                        <a:rPr lang="en-US" sz="3600" dirty="0" smtClean="0"/>
                        <a:t>S</a:t>
                      </a:r>
                      <a:r>
                        <a:rPr lang="th-TH" sz="3600" dirty="0" smtClean="0"/>
                        <a:t>)</a:t>
                      </a:r>
                    </a:p>
                    <a:p>
                      <a:pPr algn="ctr"/>
                      <a:r>
                        <a:rPr lang="en-US" sz="4000" b="1" dirty="0" smtClean="0"/>
                        <a:t>80-90</a:t>
                      </a:r>
                      <a:r>
                        <a:rPr lang="en-US" sz="4000" b="1" baseline="0" dirty="0" smtClean="0"/>
                        <a:t> %</a:t>
                      </a:r>
                      <a:endParaRPr lang="th-TH" sz="4000" b="1" dirty="0"/>
                    </a:p>
                  </a:txBody>
                  <a:tcPr marL="89203" marR="89203"/>
                </a:tc>
                <a:tc>
                  <a:txBody>
                    <a:bodyPr/>
                    <a:lstStyle/>
                    <a:p>
                      <a:r>
                        <a:rPr lang="en-US" sz="3600" dirty="0" smtClean="0"/>
                        <a:t>-</a:t>
                      </a:r>
                      <a:r>
                        <a:rPr lang="th-TH" sz="3600" dirty="0" smtClean="0"/>
                        <a:t>ครูสาธิตการปฏิบัติงานให้ดู</a:t>
                      </a:r>
                    </a:p>
                    <a:p>
                      <a:r>
                        <a:rPr lang="en-US" sz="3600" dirty="0" smtClean="0"/>
                        <a:t>-</a:t>
                      </a:r>
                      <a:r>
                        <a:rPr lang="th-TH" sz="3600" dirty="0" smtClean="0"/>
                        <a:t>ผู้เรียนปฏิบัติงานด้วยตนเองหรือทำตามครู</a:t>
                      </a:r>
                      <a:endParaRPr lang="th-TH" sz="3600" dirty="0"/>
                    </a:p>
                  </a:txBody>
                  <a:tcPr marL="89203" marR="89203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14029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952500"/>
          </a:xfrm>
          <a:solidFill>
            <a:schemeClr val="tx1">
              <a:lumMod val="75000"/>
              <a:lumOff val="25000"/>
            </a:schemeClr>
          </a:solidFill>
          <a:ln>
            <a:miter lim="800000"/>
            <a:headEnd/>
            <a:tailEnd/>
          </a:ln>
          <a:extLst/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dirty="0" smtClean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r>
              <a:rPr lang="th-TH" sz="4800" dirty="0" smtClean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r>
              <a:rPr lang="en-US" sz="4800" dirty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en-US" sz="4800" dirty="0" smtClean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th-TH" sz="4800" dirty="0" smtClean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การกำหนดเนื้อหาในการฝึกอบรมด้านทักษะ</a:t>
            </a:r>
            <a:endParaRPr lang="th-TH" sz="4800" dirty="0">
              <a:ln w="18415" cmpd="sng">
                <a:noFill/>
                <a:prstDash val="solid"/>
              </a:ln>
              <a:solidFill>
                <a:schemeClr val="bg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1898922"/>
              </p:ext>
            </p:extLst>
          </p:nvPr>
        </p:nvGraphicFramePr>
        <p:xfrm>
          <a:off x="395288" y="1600200"/>
          <a:ext cx="8278812" cy="4421391"/>
        </p:xfrm>
        <a:graphic>
          <a:graphicData uri="http://schemas.openxmlformats.org/drawingml/2006/table">
            <a:tbl>
              <a:tblPr firstRow="1" firstCol="1" bandRow="1">
                <a:tableStyleId>{793D81CF-94F2-401A-BA57-92F5A7B2D0C5}</a:tableStyleId>
              </a:tblPr>
              <a:tblGrid>
                <a:gridCol w="3897579"/>
                <a:gridCol w="4381233"/>
              </a:tblGrid>
              <a:tr h="742243">
                <a:tc grid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-457200" algn="l"/>
                          <a:tab pos="457200" algn="l"/>
                        </a:tabLst>
                      </a:pPr>
                      <a:r>
                        <a:rPr lang="th-TH" sz="2400" spc="-15" dirty="0" smtClean="0">
                          <a:effectLst/>
                        </a:rPr>
                        <a:t>งานหลัก(</a:t>
                      </a:r>
                      <a:r>
                        <a:rPr lang="en-US" sz="2400" spc="-15" dirty="0" smtClean="0">
                          <a:effectLst/>
                        </a:rPr>
                        <a:t>Duty):   </a:t>
                      </a:r>
                      <a:r>
                        <a:rPr lang="th-TH" sz="2400" spc="-15" dirty="0" smtClean="0">
                          <a:effectLst/>
                        </a:rPr>
                        <a:t>ปฏิบัติงาน</a:t>
                      </a:r>
                      <a:r>
                        <a:rPr lang="th-TH" sz="2400" spc="-15" dirty="0">
                          <a:effectLst/>
                        </a:rPr>
                        <a:t>ซ่อมบำรุง</a:t>
                      </a:r>
                      <a:r>
                        <a:rPr lang="th-TH" sz="2400" spc="-15" dirty="0" smtClean="0">
                          <a:effectLst/>
                        </a:rPr>
                        <a:t>เพื่อป้องกันความเสียหาย</a:t>
                      </a:r>
                      <a:endParaRPr lang="en-US" sz="2400" dirty="0"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h-TH" sz="2400" spc="-15" dirty="0" smtClean="0">
                          <a:effectLst/>
                        </a:rPr>
                        <a:t>งานย่อย(</a:t>
                      </a:r>
                      <a:r>
                        <a:rPr lang="en-US" sz="2400" spc="-15" dirty="0" smtClean="0">
                          <a:effectLst/>
                        </a:rPr>
                        <a:t>Task</a:t>
                      </a:r>
                      <a:r>
                        <a:rPr lang="th-TH" sz="2400" spc="-15" dirty="0" smtClean="0">
                          <a:effectLst/>
                        </a:rPr>
                        <a:t>) ที่</a:t>
                      </a:r>
                      <a:r>
                        <a:rPr lang="en-US" sz="2400" spc="-15" dirty="0" smtClean="0">
                          <a:effectLst/>
                        </a:rPr>
                        <a:t> </a:t>
                      </a:r>
                      <a:r>
                        <a:rPr lang="en-US" sz="2400" spc="-15" dirty="0">
                          <a:effectLst/>
                        </a:rPr>
                        <a:t>1 </a:t>
                      </a:r>
                      <a:r>
                        <a:rPr lang="en-US" sz="2400" spc="-15" dirty="0" smtClean="0">
                          <a:effectLst/>
                        </a:rPr>
                        <a:t>:</a:t>
                      </a:r>
                      <a:r>
                        <a:rPr lang="th-TH" sz="2400" spc="-15" baseline="0" dirty="0" smtClean="0">
                          <a:effectLst/>
                        </a:rPr>
                        <a:t> </a:t>
                      </a:r>
                      <a:r>
                        <a:rPr lang="th-TH" sz="2400" spc="-15" dirty="0" smtClean="0">
                          <a:effectLst/>
                        </a:rPr>
                        <a:t>ดูแล </a:t>
                      </a:r>
                      <a:r>
                        <a:rPr lang="th-TH" sz="2400" spc="-15" dirty="0">
                          <a:effectLst/>
                        </a:rPr>
                        <a:t>ควบคุม สภาพของอุปกรณ์ เครื่องมือ </a:t>
                      </a:r>
                      <a:r>
                        <a:rPr lang="th-TH" sz="2400" spc="-15" dirty="0" smtClean="0">
                          <a:effectLst/>
                        </a:rPr>
                        <a:t>ในการ</a:t>
                      </a:r>
                      <a:r>
                        <a:rPr lang="th-TH" sz="2400" spc="-15" dirty="0">
                          <a:effectLst/>
                        </a:rPr>
                        <a:t>ปฏิบัติงานของโรงงาน</a:t>
                      </a:r>
                      <a:r>
                        <a:rPr lang="en-US" sz="2400" spc="-15" dirty="0">
                          <a:effectLst/>
                        </a:rPr>
                        <a:t> 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 marL="68589" marR="68589" marT="10757" marB="0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3765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-457200" algn="l"/>
                          <a:tab pos="457200" algn="l"/>
                        </a:tabLst>
                      </a:pPr>
                      <a:r>
                        <a:rPr lang="th-TH" sz="2400" spc="-15" dirty="0" smtClean="0">
                          <a:effectLst/>
                        </a:rPr>
                        <a:t>เกณฑ์</a:t>
                      </a:r>
                      <a:r>
                        <a:rPr lang="th-TH" sz="2400" spc="-15" dirty="0">
                          <a:effectLst/>
                        </a:rPr>
                        <a:t>การ</a:t>
                      </a:r>
                      <a:r>
                        <a:rPr lang="th-TH" sz="2400" spc="-15" dirty="0" smtClean="0">
                          <a:effectLst/>
                        </a:rPr>
                        <a:t>ปฏิบัติงาน</a:t>
                      </a:r>
                      <a:r>
                        <a:rPr lang="en-US" sz="2400" spc="-15" dirty="0" smtClean="0">
                          <a:effectLst/>
                        </a:rPr>
                        <a:t> (PS)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 marL="68589" marR="68589" marT="10757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-457200" algn="l"/>
                          <a:tab pos="457200" algn="l"/>
                        </a:tabLst>
                      </a:pPr>
                      <a:r>
                        <a:rPr lang="th-TH" sz="2400" spc="-15" dirty="0" smtClean="0">
                          <a:effectLst/>
                        </a:rPr>
                        <a:t>รายละเอียดเนื้อหาหลักสูตรการฝึกด้านทักษะ</a:t>
                      </a:r>
                      <a:endParaRPr lang="en-US" sz="2400" b="1" dirty="0">
                        <a:effectLst/>
                        <a:latin typeface="TH SarabunPSK" panose="020B0500040200020003" pitchFamily="34" charset="-34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 marL="68589" marR="68589" marT="10757" marB="0" anchor="ctr"/>
                </a:tc>
              </a:tr>
              <a:tr h="3302445">
                <a:tc>
                  <a:txBody>
                    <a:bodyPr/>
                    <a:lstStyle/>
                    <a:p>
                      <a:pPr marL="0" lvl="1" indent="0">
                        <a:lnSpc>
                          <a:spcPct val="115000"/>
                        </a:lnSpc>
                        <a:spcAft>
                          <a:spcPts val="300"/>
                        </a:spcAft>
                        <a:buFont typeface="+mj-lt"/>
                        <a:buNone/>
                        <a:tabLst>
                          <a:tab pos="-457200" algn="l"/>
                          <a:tab pos="363538" algn="l"/>
                        </a:tabLst>
                      </a:pPr>
                      <a:r>
                        <a:rPr lang="en-US" sz="2400" spc="-15" dirty="0" smtClean="0">
                          <a:effectLst/>
                        </a:rPr>
                        <a:t>1.1 </a:t>
                      </a:r>
                      <a:r>
                        <a:rPr lang="th-TH" sz="2400" spc="-15" dirty="0" smtClean="0">
                          <a:effectLst/>
                        </a:rPr>
                        <a:t>ดูแล ติดตามให้เกิดการทำงาน</a:t>
                      </a:r>
                      <a:r>
                        <a:rPr lang="th-TH" sz="2400" spc="-15" dirty="0">
                          <a:effectLst/>
                        </a:rPr>
                        <a:t>ที่ปลอดภัย </a:t>
                      </a:r>
                      <a:r>
                        <a:rPr lang="th-TH" sz="2400" spc="-15" dirty="0" smtClean="0">
                          <a:effectLst/>
                        </a:rPr>
                        <a:t>ขณะปฏิบัติงาน ตามกิจกรรมการตรวจสอบ</a:t>
                      </a:r>
                      <a:r>
                        <a:rPr lang="th-TH" sz="2400" spc="-15" dirty="0">
                          <a:effectLst/>
                        </a:rPr>
                        <a:t>สภาพความ</a:t>
                      </a:r>
                      <a:r>
                        <a:rPr lang="th-TH" sz="2400" spc="-15" dirty="0" smtClean="0">
                          <a:effectLst/>
                        </a:rPr>
                        <a:t>พร้อมในขั้นตอน</a:t>
                      </a:r>
                      <a:r>
                        <a:rPr lang="th-TH" sz="2400" spc="-15" dirty="0">
                          <a:effectLst/>
                        </a:rPr>
                        <a:t>การ</a:t>
                      </a:r>
                      <a:r>
                        <a:rPr lang="th-TH" sz="2400" spc="-15" dirty="0" smtClean="0">
                          <a:effectLst/>
                        </a:rPr>
                        <a:t>ปฏิบัติงานที่โรงงานได้กำหนด</a:t>
                      </a:r>
                      <a:r>
                        <a:rPr lang="th-TH" sz="2400" spc="-15" dirty="0">
                          <a:effectLst/>
                        </a:rPr>
                        <a:t>ไว้</a:t>
                      </a:r>
                      <a:endParaRPr lang="en-US" sz="2400" dirty="0">
                        <a:effectLst/>
                      </a:endParaRPr>
                    </a:p>
                    <a:p>
                      <a:pPr>
                        <a:spcAft>
                          <a:spcPts val="300"/>
                        </a:spcAft>
                        <a:tabLst>
                          <a:tab pos="-457200" algn="l"/>
                          <a:tab pos="457200" algn="l"/>
                        </a:tabLst>
                      </a:pPr>
                      <a:r>
                        <a:rPr lang="en-US" sz="2400" spc="-15" dirty="0">
                          <a:effectLst/>
                        </a:rPr>
                        <a:t> </a:t>
                      </a:r>
                      <a:endParaRPr lang="en-US" sz="2400" dirty="0">
                        <a:effectLst/>
                      </a:endParaRPr>
                    </a:p>
                    <a:p>
                      <a:pPr>
                        <a:spcAft>
                          <a:spcPts val="300"/>
                        </a:spcAft>
                        <a:tabLst>
                          <a:tab pos="-457200" algn="l"/>
                          <a:tab pos="457200" algn="l"/>
                        </a:tabLst>
                      </a:pPr>
                      <a:r>
                        <a:rPr lang="th-TH" sz="2400" dirty="0" smtClean="0">
                          <a:effectLst/>
                        </a:rPr>
                        <a:t>(เป็นข้อมูลที่เชื่อมโยงกับมาตรฐานสมรรถนะที่เกี่ยวข้อง</a:t>
                      </a:r>
                      <a:r>
                        <a:rPr lang="th-TH" sz="2400" spc="-15" dirty="0" smtClean="0">
                          <a:effectLst/>
                        </a:rPr>
                        <a:t>)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 marL="68589" marR="68589" marT="10757" marB="0"/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-457200" algn="l"/>
                          <a:tab pos="222250" algn="l"/>
                        </a:tabLst>
                      </a:pPr>
                      <a:r>
                        <a:rPr lang="th-TH" sz="2400" spc="-15" dirty="0" smtClean="0">
                          <a:effectLst/>
                        </a:rPr>
                        <a:t>การแปลความหมายป้ายแสดงสัญลักษณ์ </a:t>
                      </a:r>
                      <a:r>
                        <a:rPr lang="th-TH" sz="2400" spc="-15" dirty="0">
                          <a:effectLst/>
                        </a:rPr>
                        <a:t>และสัญลักษณ์ของความปลอดภัย</a:t>
                      </a:r>
                      <a:endParaRPr lang="en-US" sz="2400" dirty="0">
                        <a:effectLst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-457200" algn="l"/>
                          <a:tab pos="222250" algn="l"/>
                        </a:tabLst>
                      </a:pPr>
                      <a:r>
                        <a:rPr lang="th-TH" sz="2400" spc="-15" dirty="0">
                          <a:effectLst/>
                        </a:rPr>
                        <a:t>การตรวจสอบสภาพความพร้อมของเครื่องมือ และอุปกรณ์ก่อนที่จะเริ่มต้นนำมาใช้งาน</a:t>
                      </a:r>
                      <a:endParaRPr lang="en-US" sz="2400" dirty="0">
                        <a:effectLst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-457200" algn="l"/>
                          <a:tab pos="222250" algn="l"/>
                        </a:tabLst>
                      </a:pPr>
                      <a:r>
                        <a:rPr lang="th-TH" sz="2400" spc="-15" dirty="0">
                          <a:effectLst/>
                        </a:rPr>
                        <a:t>การระบุถึงวัตถุอันตราย</a:t>
                      </a:r>
                      <a:endParaRPr lang="en-US" sz="2400" dirty="0">
                        <a:effectLst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-457200" algn="l"/>
                          <a:tab pos="222250" algn="l"/>
                        </a:tabLst>
                      </a:pPr>
                      <a:r>
                        <a:rPr lang="th-TH" sz="2400" spc="-15" dirty="0">
                          <a:effectLst/>
                        </a:rPr>
                        <a:t>การรายงานรูปแบบการปฏิบัติงานที่ไม่ปลอดภัย</a:t>
                      </a:r>
                      <a:endParaRPr lang="en-US" sz="2400" dirty="0">
                        <a:effectLst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-457200" algn="l"/>
                          <a:tab pos="222250" algn="l"/>
                        </a:tabLst>
                      </a:pPr>
                      <a:r>
                        <a:rPr lang="th-TH" sz="2400" spc="-15" dirty="0">
                          <a:effectLst/>
                        </a:rPr>
                        <a:t>การนำเสนอการใช้อุปกรณ์ เครื่องมือเพื่อรักษาความปลอดภัย และอุปกรณ์รองรับสถานการณ์ฉุกเฉิน รวมถึงอุปกรณ์การดับเพลิง</a:t>
                      </a:r>
                      <a:r>
                        <a:rPr lang="en-US" sz="2400" spc="-15" dirty="0">
                          <a:effectLst/>
                        </a:rPr>
                        <a:t> 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 marL="68589" marR="68589" marT="10757" marB="0"/>
                </a:tc>
              </a:tr>
            </a:tbl>
          </a:graphicData>
        </a:graphic>
      </p:graphicFrame>
      <p:sp>
        <p:nvSpPr>
          <p:cNvPr id="52240" name="Rectangle 7"/>
          <p:cNvSpPr>
            <a:spLocks noChangeArrowheads="1"/>
          </p:cNvSpPr>
          <p:nvPr/>
        </p:nvSpPr>
        <p:spPr bwMode="auto">
          <a:xfrm>
            <a:off x="395288" y="1052513"/>
            <a:ext cx="491673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 typeface="Arial" pitchFamily="34" charset="0"/>
              <a:buNone/>
            </a:pPr>
            <a:r>
              <a:rPr lang="th-TH" altLang="th-TH" sz="2800" b="1" dirty="0">
                <a:latin typeface="TH SarabunPSK" pitchFamily="34" charset="-34"/>
              </a:rPr>
              <a:t>การกำหนดเนื้อหาการฝึกอบรมด้าน</a:t>
            </a:r>
            <a:r>
              <a:rPr lang="th-TH" altLang="th-TH" sz="2800" b="1" dirty="0" smtClean="0">
                <a:latin typeface="TH SarabunPSK" pitchFamily="34" charset="-34"/>
              </a:rPr>
              <a:t>ทักษะ (</a:t>
            </a:r>
            <a:r>
              <a:rPr lang="en-US" altLang="th-TH" sz="2800" b="1" dirty="0" smtClean="0">
                <a:latin typeface="TH SarabunPSK" pitchFamily="34" charset="-34"/>
              </a:rPr>
              <a:t>Skills</a:t>
            </a:r>
            <a:r>
              <a:rPr lang="th-TH" altLang="th-TH" sz="2800" b="1" dirty="0" smtClean="0">
                <a:latin typeface="TH SarabunPSK" pitchFamily="34" charset="-34"/>
              </a:rPr>
              <a:t>)</a:t>
            </a:r>
            <a:endParaRPr lang="th-TH" altLang="th-TH" sz="2800" b="1" dirty="0">
              <a:latin typeface="TH SarabunPSK" pitchFamily="34" charset="-34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952500"/>
          </a:xfrm>
          <a:solidFill>
            <a:schemeClr val="tx1">
              <a:lumMod val="75000"/>
              <a:lumOff val="25000"/>
            </a:schemeClr>
          </a:solidFill>
          <a:ln>
            <a:miter lim="800000"/>
            <a:headEnd/>
            <a:tailEnd/>
          </a:ln>
          <a:extLst/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dirty="0" smtClean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r>
              <a:rPr lang="th-TH" sz="4800" dirty="0" smtClean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r>
              <a:rPr lang="en-US" sz="4800" dirty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en-US" sz="4800" dirty="0" smtClean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th-TH" sz="4800" dirty="0" smtClean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การเนื้อหาในการฝึกอบรมด้านความรู้</a:t>
            </a:r>
            <a:endParaRPr lang="th-TH" sz="4800" dirty="0">
              <a:ln w="18415" cmpd="sng">
                <a:noFill/>
                <a:prstDash val="solid"/>
              </a:ln>
              <a:solidFill>
                <a:schemeClr val="bg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38" y="1125538"/>
            <a:ext cx="8229600" cy="460375"/>
          </a:xfrm>
        </p:spPr>
        <p:txBody>
          <a:bodyPr rtlCol="0">
            <a:normAutofit fontScale="85000" lnSpcReduction="20000"/>
          </a:bodyPr>
          <a:lstStyle/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th-TH" b="1" dirty="0">
                <a:latin typeface="TH SarabunPSK" panose="020B0500040200020003" pitchFamily="34" charset="-34"/>
              </a:rPr>
              <a:t>การกำหนดเนื้อหาการ</a:t>
            </a:r>
            <a:r>
              <a:rPr lang="th-TH" b="1" dirty="0" smtClean="0">
                <a:latin typeface="TH SarabunPSK" panose="020B0500040200020003" pitchFamily="34" charset="-34"/>
              </a:rPr>
              <a:t>ฝึกอบรมด้านความรู้ (</a:t>
            </a:r>
            <a:r>
              <a:rPr lang="en-US" b="1" dirty="0" smtClean="0">
                <a:latin typeface="TH SarabunPSK" panose="020B0500040200020003" pitchFamily="34" charset="-34"/>
              </a:rPr>
              <a:t>Knowledge</a:t>
            </a:r>
            <a:r>
              <a:rPr lang="th-TH" b="1" dirty="0" smtClean="0">
                <a:latin typeface="TH SarabunPSK" panose="020B0500040200020003" pitchFamily="34" charset="-34"/>
              </a:rPr>
              <a:t>)</a:t>
            </a:r>
            <a:endParaRPr lang="th-TH" b="1" dirty="0">
              <a:latin typeface="TH SarabunPSK" panose="020B0500040200020003" pitchFamily="34" charset="-34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2256662"/>
              </p:ext>
            </p:extLst>
          </p:nvPr>
        </p:nvGraphicFramePr>
        <p:xfrm>
          <a:off x="465138" y="1585913"/>
          <a:ext cx="8229600" cy="4956175"/>
        </p:xfrm>
        <a:graphic>
          <a:graphicData uri="http://schemas.openxmlformats.org/drawingml/2006/table">
            <a:tbl>
              <a:tblPr firstRow="1" firstCol="1" bandRow="1">
                <a:tableStyleId>{793D81CF-94F2-401A-BA57-92F5A7B2D0C5}</a:tableStyleId>
              </a:tblPr>
              <a:tblGrid>
                <a:gridCol w="3874411"/>
                <a:gridCol w="4355189"/>
              </a:tblGrid>
              <a:tr h="825147">
                <a:tc grid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-457200" algn="l"/>
                          <a:tab pos="457200" algn="l"/>
                        </a:tabLst>
                      </a:pPr>
                      <a:r>
                        <a:rPr lang="th-TH" sz="2400" spc="-15" dirty="0" smtClean="0">
                          <a:effectLst/>
                        </a:rPr>
                        <a:t>งานหลัก (</a:t>
                      </a:r>
                      <a:r>
                        <a:rPr lang="en-US" sz="2400" spc="-15" dirty="0" smtClean="0">
                          <a:effectLst/>
                        </a:rPr>
                        <a:t>Duty):   </a:t>
                      </a:r>
                      <a:r>
                        <a:rPr lang="th-TH" sz="2400" spc="-15" dirty="0" smtClean="0">
                          <a:effectLst/>
                        </a:rPr>
                        <a:t>ปฏิบัติงาน</a:t>
                      </a:r>
                      <a:r>
                        <a:rPr lang="th-TH" sz="2400" spc="-15" dirty="0">
                          <a:effectLst/>
                        </a:rPr>
                        <a:t>ซ่อมบำรุง</a:t>
                      </a:r>
                      <a:r>
                        <a:rPr lang="th-TH" sz="2400" spc="-15" dirty="0" smtClean="0">
                          <a:effectLst/>
                        </a:rPr>
                        <a:t>เพื่อป้องกันความเสียหาย</a:t>
                      </a:r>
                      <a:endParaRPr lang="en-US" sz="2400" dirty="0"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  <a:tabLst>
                          <a:tab pos="-457200" algn="l"/>
                          <a:tab pos="457200" algn="l"/>
                        </a:tabLst>
                      </a:pPr>
                      <a:r>
                        <a:rPr lang="th-TH" sz="2400" spc="-15" dirty="0" smtClean="0">
                          <a:effectLst/>
                        </a:rPr>
                        <a:t>งานย่อย(</a:t>
                      </a:r>
                      <a:r>
                        <a:rPr lang="en-US" sz="2400" spc="-15" dirty="0" smtClean="0">
                          <a:effectLst/>
                        </a:rPr>
                        <a:t>Task</a:t>
                      </a:r>
                      <a:r>
                        <a:rPr lang="th-TH" sz="2400" spc="-15" dirty="0" smtClean="0">
                          <a:effectLst/>
                        </a:rPr>
                        <a:t>)ที่</a:t>
                      </a:r>
                      <a:r>
                        <a:rPr lang="en-US" sz="2400" spc="-15" dirty="0" smtClean="0">
                          <a:effectLst/>
                        </a:rPr>
                        <a:t> </a:t>
                      </a:r>
                      <a:r>
                        <a:rPr lang="en-US" sz="2400" spc="-15" dirty="0">
                          <a:effectLst/>
                        </a:rPr>
                        <a:t>1 : </a:t>
                      </a:r>
                      <a:r>
                        <a:rPr lang="th-TH" sz="2400" spc="-15" dirty="0" smtClean="0">
                          <a:effectLst/>
                        </a:rPr>
                        <a:t>ดูแล </a:t>
                      </a:r>
                      <a:r>
                        <a:rPr lang="th-TH" sz="2400" spc="-15" dirty="0">
                          <a:effectLst/>
                        </a:rPr>
                        <a:t>ควบคุม สภาพของอุปกรณ์ เครื่องมือ ในการปฏิบัติงานของโรงงาน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 marL="68580" marR="68580" marT="10795" marB="0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46263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-457200" algn="l"/>
                          <a:tab pos="457200" algn="l"/>
                        </a:tabLst>
                      </a:pPr>
                      <a:r>
                        <a:rPr lang="th-TH" sz="2400" spc="-15" dirty="0">
                          <a:effectLst/>
                        </a:rPr>
                        <a:t>ความรู้</a:t>
                      </a:r>
                      <a:r>
                        <a:rPr lang="th-TH" sz="2400" spc="-15" dirty="0" smtClean="0">
                          <a:effectLst/>
                        </a:rPr>
                        <a:t>ที่จำเป็น</a:t>
                      </a:r>
                      <a:r>
                        <a:rPr lang="en-US" sz="2400" spc="-15" dirty="0" smtClean="0">
                          <a:effectLst/>
                        </a:rPr>
                        <a:t> </a:t>
                      </a:r>
                      <a:r>
                        <a:rPr lang="th-TH" sz="2400" spc="-15" dirty="0" smtClean="0">
                          <a:effectLst/>
                        </a:rPr>
                        <a:t>(</a:t>
                      </a:r>
                      <a:r>
                        <a:rPr lang="en-US" sz="2400" spc="-15" dirty="0" smtClean="0">
                          <a:effectLst/>
                        </a:rPr>
                        <a:t>EK</a:t>
                      </a:r>
                      <a:r>
                        <a:rPr lang="th-TH" sz="2400" spc="-15" dirty="0" smtClean="0">
                          <a:effectLst/>
                        </a:rPr>
                        <a:t>)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 marL="68580" marR="68580" marT="1079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-457200" algn="l"/>
                          <a:tab pos="457200" algn="l"/>
                        </a:tabLst>
                      </a:pPr>
                      <a:r>
                        <a:rPr lang="th-TH" sz="2400" spc="-15" dirty="0" smtClean="0">
                          <a:effectLst/>
                        </a:rPr>
                        <a:t>รายละเอียดเนื้อหาหลักสูตรการฝึกด้านความรู้</a:t>
                      </a:r>
                      <a:endParaRPr lang="en-US" sz="2400" b="1" dirty="0">
                        <a:effectLst/>
                        <a:latin typeface="TH SarabunPSK" panose="020B0500040200020003" pitchFamily="34" charset="-34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 marL="68580" marR="68580" marT="10795" marB="0" anchor="ctr"/>
                </a:tc>
              </a:tr>
              <a:tr h="3668391"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  <a:tabLst>
                          <a:tab pos="-457200" algn="l"/>
                          <a:tab pos="457200" algn="l"/>
                        </a:tabLst>
                      </a:pPr>
                      <a:r>
                        <a:rPr lang="en-US" sz="2400" spc="-15" dirty="0" smtClean="0">
                          <a:effectLst/>
                        </a:rPr>
                        <a:t>2.1 </a:t>
                      </a:r>
                      <a:r>
                        <a:rPr lang="th-TH" sz="2400" spc="-15" dirty="0" smtClean="0">
                          <a:effectLst/>
                        </a:rPr>
                        <a:t>สุขอนามัยในการทำงาน</a:t>
                      </a:r>
                      <a:r>
                        <a:rPr lang="th-TH" sz="2400" spc="-15" baseline="0" dirty="0" smtClean="0">
                          <a:effectLst/>
                        </a:rPr>
                        <a:t> และ</a:t>
                      </a:r>
                      <a:r>
                        <a:rPr lang="th-TH" sz="2400" spc="-15" dirty="0" smtClean="0">
                          <a:effectLst/>
                        </a:rPr>
                        <a:t>ขั้นตอนวิธีการปฏิบัติงาน</a:t>
                      </a:r>
                      <a:r>
                        <a:rPr lang="th-TH" sz="2400" spc="-15" dirty="0">
                          <a:effectLst/>
                        </a:rPr>
                        <a:t>ที่ปลอดภัย</a:t>
                      </a:r>
                      <a:r>
                        <a:rPr lang="en-US" sz="2400" spc="-15" dirty="0">
                          <a:effectLst/>
                        </a:rPr>
                        <a:t> </a:t>
                      </a:r>
                      <a:endParaRPr lang="en-US" sz="2400" dirty="0"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  <a:tabLst>
                          <a:tab pos="-457200" algn="l"/>
                          <a:tab pos="457200" algn="l"/>
                        </a:tabLst>
                      </a:pPr>
                      <a:r>
                        <a:rPr lang="en-US" sz="2400" spc="-15" dirty="0">
                          <a:effectLst/>
                        </a:rPr>
                        <a:t> </a:t>
                      </a:r>
                      <a:endParaRPr lang="en-US" sz="2400" dirty="0">
                        <a:effectLst/>
                      </a:endParaRPr>
                    </a:p>
                    <a:p>
                      <a:pPr>
                        <a:spcAft>
                          <a:spcPts val="300"/>
                        </a:spcAft>
                        <a:tabLst>
                          <a:tab pos="-457200" algn="l"/>
                          <a:tab pos="457200" algn="l"/>
                        </a:tabLst>
                      </a:pPr>
                      <a:r>
                        <a:rPr lang="th-TH" sz="2400" dirty="0" smtClean="0">
                          <a:effectLst/>
                        </a:rPr>
                        <a:t>(เป็นข้อมูลที่เชื่อมโยงกับมาตรฐานสมรรถนะที่เกี่ยวข้อง</a:t>
                      </a:r>
                      <a:r>
                        <a:rPr lang="th-TH" sz="2400" spc="-15" dirty="0" smtClean="0">
                          <a:effectLst/>
                        </a:rPr>
                        <a:t>)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 marL="68580" marR="68580" marT="10795" marB="0"/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tabLst>
                          <a:tab pos="-457200" algn="l"/>
                        </a:tabLst>
                      </a:pPr>
                      <a:r>
                        <a:rPr lang="th-TH" sz="2400" spc="-15" dirty="0">
                          <a:effectLst/>
                        </a:rPr>
                        <a:t>การ</a:t>
                      </a:r>
                      <a:r>
                        <a:rPr lang="th-TH" sz="2400" spc="-15" dirty="0" smtClean="0">
                          <a:effectLst/>
                        </a:rPr>
                        <a:t>จัดทำผังของกระบวนการผลิตหลักและขั้นตอนการทำงานของ</a:t>
                      </a:r>
                      <a:r>
                        <a:rPr lang="th-TH" sz="2400" spc="-15" dirty="0">
                          <a:effectLst/>
                        </a:rPr>
                        <a:t>โรงงาน</a:t>
                      </a:r>
                      <a:endParaRPr lang="en-US" sz="2400" dirty="0">
                        <a:effectLst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tabLst>
                          <a:tab pos="-457200" algn="l"/>
                        </a:tabLst>
                      </a:pPr>
                      <a:r>
                        <a:rPr lang="th-TH" sz="2400" spc="-15" dirty="0">
                          <a:effectLst/>
                        </a:rPr>
                        <a:t>การ</a:t>
                      </a:r>
                      <a:r>
                        <a:rPr lang="th-TH" sz="2400" spc="-15" dirty="0" smtClean="0">
                          <a:effectLst/>
                        </a:rPr>
                        <a:t>กำหนดกฎ ระเบียบในการปฏิบัติงานที่ปลอดภัย </a:t>
                      </a:r>
                      <a:r>
                        <a:rPr lang="th-TH" sz="2400" spc="-15" dirty="0">
                          <a:effectLst/>
                        </a:rPr>
                        <a:t>และสุขอนามัย</a:t>
                      </a:r>
                      <a:r>
                        <a:rPr lang="th-TH" sz="2400" spc="-15" dirty="0" smtClean="0">
                          <a:effectLst/>
                        </a:rPr>
                        <a:t>ในสถานประกอบการ (</a:t>
                      </a:r>
                      <a:r>
                        <a:rPr lang="en-US" sz="2400" spc="-15" dirty="0">
                          <a:effectLst/>
                        </a:rPr>
                        <a:t>WSH) </a:t>
                      </a:r>
                      <a:r>
                        <a:rPr lang="th-TH" sz="2400" spc="-15" dirty="0" smtClean="0">
                          <a:effectLst/>
                        </a:rPr>
                        <a:t>ซึ่งนำมาใช้กับการดูแล  </a:t>
                      </a:r>
                      <a:r>
                        <a:rPr lang="th-TH" sz="2400" spc="-15" dirty="0">
                          <a:effectLst/>
                        </a:rPr>
                        <a:t>ตรวจสอบสภาพความพร้อมขององค์กร </a:t>
                      </a:r>
                      <a:r>
                        <a:rPr lang="th-TH" sz="2400" spc="-15" dirty="0" smtClean="0">
                          <a:effectLst/>
                        </a:rPr>
                        <a:t>เช่น </a:t>
                      </a:r>
                      <a:r>
                        <a:rPr lang="th-TH" sz="2400" spc="-15" dirty="0">
                          <a:effectLst/>
                        </a:rPr>
                        <a:t>การจัดการกับวัตถุอันตราย และการทำงานกับอุปกรณ์ที่ต้องหมุนเวียน สับเปลี่ยน</a:t>
                      </a:r>
                      <a:r>
                        <a:rPr lang="en-US" sz="2400" spc="-15" dirty="0">
                          <a:effectLst/>
                        </a:rPr>
                        <a:t> 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 marL="68580" marR="68580" marT="10795" marB="0"/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952500"/>
          </a:xfrm>
          <a:solidFill>
            <a:schemeClr val="tx1">
              <a:lumMod val="75000"/>
              <a:lumOff val="25000"/>
            </a:schemeClr>
          </a:solidFill>
          <a:ln>
            <a:miter lim="800000"/>
            <a:headEnd/>
            <a:tailEnd/>
          </a:ln>
          <a:extLst/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6. </a:t>
            </a:r>
            <a:r>
              <a:rPr lang="th-TH" dirty="0" smtClean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รูปแบบการฝึกอบรม </a:t>
            </a:r>
            <a:r>
              <a:rPr lang="th-TH" sz="4800" dirty="0" smtClean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en-US" sz="4800" dirty="0" smtClean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Training Mode</a:t>
            </a:r>
            <a:r>
              <a:rPr lang="th-TH" sz="4800" dirty="0" smtClean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th-TH" sz="6600" dirty="0">
              <a:ln w="18415" cmpd="sng">
                <a:noFill/>
                <a:prstDash val="solid"/>
              </a:ln>
              <a:solidFill>
                <a:schemeClr val="bg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Off-the-Job Training</a:t>
            </a:r>
            <a:r>
              <a:rPr lang="th-TH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th-TH" b="1" dirty="0" smtClean="0"/>
              <a:t>เป็นการฝึกอบรมนอกเวลา</a:t>
            </a:r>
            <a:r>
              <a:rPr lang="th-TH" b="1" dirty="0"/>
              <a:t>การ</a:t>
            </a:r>
            <a:r>
              <a:rPr lang="th-TH" b="1" dirty="0" smtClean="0"/>
              <a:t>ปฏิบัติงานปกติ  (ไม่ใช่การฝึกระหว่างการทำงานปกติ หรือ ฝึกหน้างาน)</a:t>
            </a:r>
            <a:endParaRPr lang="en-US" b="1" dirty="0" smtClean="0"/>
          </a:p>
          <a:p>
            <a:pPr lvl="1"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th-TH" sz="3200" b="1" dirty="0" smtClean="0"/>
              <a:t>ฝึกเตรียมกำลังแรงงาน หรือ ฝึกก่อนเข้าสู่สถานประกอบกิจกการ</a:t>
            </a:r>
          </a:p>
          <a:p>
            <a:pPr lvl="1"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th-TH" sz="3200" b="1" dirty="0" smtClean="0"/>
              <a:t>ฝึกในศูนย์ฝึกอบรม หรือ สถานบันฝึกอบรม หรือ วิทยาลัยเทคนิค</a:t>
            </a:r>
          </a:p>
          <a:p>
            <a:pPr lvl="1"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th-TH" sz="3200" b="1" dirty="0" smtClean="0"/>
              <a:t>ฝึกปฏิบัติในโรงงานหรือพื้นที่ฝึกปฏิบัติงาน ฝึกทฤษฎีในห้องเรียน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952500"/>
          </a:xfrm>
          <a:solidFill>
            <a:schemeClr val="tx1">
              <a:lumMod val="85000"/>
              <a:lumOff val="15000"/>
            </a:schemeClr>
          </a:solidFill>
        </p:spPr>
        <p:txBody>
          <a:bodyPr/>
          <a:lstStyle/>
          <a:p>
            <a:r>
              <a:rPr lang="en-US" b="1" dirty="0" smtClean="0"/>
              <a:t>Off-the Job Training</a:t>
            </a:r>
            <a:endParaRPr lang="th-TH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600" b="1" dirty="0" smtClean="0"/>
              <a:t>In house training or class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600" b="1" dirty="0" smtClean="0"/>
              <a:t>External, consultancies or attending external classes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600" b="1" dirty="0" smtClean="0"/>
              <a:t>Independent bodies, such as government talks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600" b="1" dirty="0" smtClean="0"/>
              <a:t>Distance learning, from books or notes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600" b="1" dirty="0" smtClean="0"/>
              <a:t>Computer-assisted learning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600" b="1" dirty="0" smtClean="0"/>
              <a:t>Interactive-video training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600" b="1" dirty="0" smtClean="0"/>
              <a:t>Video conferencing, same as classroom except teachers and students are in different locations.</a:t>
            </a:r>
            <a:endParaRPr lang="th-TH" sz="3600" b="1" dirty="0"/>
          </a:p>
        </p:txBody>
      </p:sp>
      <p:sp>
        <p:nvSpPr>
          <p:cNvPr id="4" name="Rectangle 3"/>
          <p:cNvSpPr/>
          <p:nvPr/>
        </p:nvSpPr>
        <p:spPr bwMode="auto">
          <a:xfrm>
            <a:off x="109183" y="6127847"/>
            <a:ext cx="1187355" cy="730155"/>
          </a:xfrm>
          <a:prstGeom prst="rect">
            <a:avLst/>
          </a:prstGeom>
          <a:solidFill>
            <a:schemeClr val="bg1"/>
          </a:solidFill>
          <a:ln>
            <a:noFill/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457200" marR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4470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9112490" cy="952500"/>
          </a:xfrm>
          <a:solidFill>
            <a:schemeClr val="tx1">
              <a:lumMod val="85000"/>
              <a:lumOff val="15000"/>
            </a:schemeClr>
          </a:solidFill>
        </p:spPr>
        <p:txBody>
          <a:bodyPr/>
          <a:lstStyle/>
          <a:p>
            <a:r>
              <a:rPr lang="en-US" b="1" dirty="0" smtClean="0"/>
              <a:t>On-the Job Training</a:t>
            </a:r>
            <a:endParaRPr lang="th-TH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4400" b="1" dirty="0" smtClean="0"/>
              <a:t>Learning while you’re working in workplace</a:t>
            </a:r>
            <a:endParaRPr lang="th-TH" sz="4400" b="1" dirty="0"/>
          </a:p>
        </p:txBody>
      </p:sp>
      <p:pic>
        <p:nvPicPr>
          <p:cNvPr id="1026" name="Picture 2" descr="http://www.itbusinessedge.com/imagesvr_ce/5307/On24JobTraining01.jpg%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5604" y="2668149"/>
            <a:ext cx="4646886" cy="3074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girlsautoclinic.com/wp-content/uploads/2013/10/Auto-Mechanic-School-300x200.jpg">
            <a:hlinkClick r:id="rId3" tooltip="Permalink to Discovering Your Potential As An Auto Mechanic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505" y="2668148"/>
            <a:ext cx="4611145" cy="307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 bwMode="auto">
          <a:xfrm>
            <a:off x="109183" y="6127847"/>
            <a:ext cx="1187355" cy="730155"/>
          </a:xfrm>
          <a:prstGeom prst="rect">
            <a:avLst/>
          </a:prstGeom>
          <a:solidFill>
            <a:schemeClr val="bg1"/>
          </a:solidFill>
          <a:ln>
            <a:noFill/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457200" marR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6821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952500"/>
          </a:xfrm>
          <a:solidFill>
            <a:schemeClr val="tx1">
              <a:lumMod val="75000"/>
              <a:lumOff val="25000"/>
            </a:schemeClr>
          </a:solidFill>
          <a:ln>
            <a:miter lim="800000"/>
            <a:headEnd/>
            <a:tailEnd/>
          </a:ln>
          <a:extLst/>
        </p:spPr>
        <p:txBody>
          <a:bodyPr rtlCol="0"/>
          <a:lstStyle/>
          <a:p>
            <a:pPr eaLnBrk="1" hangingPunct="1">
              <a:defRPr/>
            </a:pPr>
            <a:r>
              <a:rPr lang="en-US" altLang="th-TH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On-the-Job Training: OJT</a:t>
            </a:r>
          </a:p>
        </p:txBody>
      </p:sp>
      <p:sp>
        <p:nvSpPr>
          <p:cNvPr id="8909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eaLnBrk="1" hangingPunct="1">
              <a:buFont typeface="Arial" pitchFamily="34" charset="0"/>
              <a:buNone/>
              <a:defRPr/>
            </a:pPr>
            <a:r>
              <a:rPr lang="th-TH" altLang="th-TH" b="1" dirty="0" smtClean="0"/>
              <a:t>เป็นการฝึกอบรมระหว่างการปฏิบัติงานปกติ หรือ</a:t>
            </a:r>
            <a:r>
              <a:rPr lang="th-TH" altLang="th-TH" sz="3600" b="1" u="sng" dirty="0" smtClean="0">
                <a:solidFill>
                  <a:srgbClr val="FF0000"/>
                </a:solidFill>
              </a:rPr>
              <a:t>ฝึกหน้างาน </a:t>
            </a:r>
            <a:r>
              <a:rPr lang="th-TH" altLang="th-TH" b="1" dirty="0" smtClean="0"/>
              <a:t>เป็นการฝึกในสถาพแวดล้อมในงานจริง</a:t>
            </a:r>
          </a:p>
          <a:p>
            <a:pPr lvl="1" eaLnBrk="1" hangingPunct="1">
              <a:buFont typeface="Wingdings" pitchFamily="2" charset="2"/>
              <a:buChar char="§"/>
              <a:defRPr/>
            </a:pPr>
            <a:r>
              <a:rPr lang="th-TH" altLang="th-TH" sz="3200" b="1" dirty="0" smtClean="0"/>
              <a:t>ฝึกปฏิบัติงานจริงในสถานประกอบกิจการ</a:t>
            </a:r>
          </a:p>
          <a:p>
            <a:pPr lvl="1" eaLnBrk="1" hangingPunct="1">
              <a:buFont typeface="Wingdings" pitchFamily="2" charset="2"/>
              <a:buChar char="§"/>
              <a:defRPr/>
            </a:pPr>
            <a:r>
              <a:rPr lang="th-TH" altLang="th-TH" sz="3200" b="1" dirty="0" smtClean="0"/>
              <a:t>ฝึกงานย่อยที่หัวหน้างานมอบหมาย</a:t>
            </a:r>
          </a:p>
          <a:p>
            <a:pPr lvl="1" eaLnBrk="1" hangingPunct="1">
              <a:buFont typeface="Wingdings" pitchFamily="2" charset="2"/>
              <a:buChar char="§"/>
              <a:defRPr/>
            </a:pPr>
            <a:r>
              <a:rPr lang="th-TH" altLang="th-TH" sz="3200" b="1" dirty="0" smtClean="0"/>
              <a:t>หัวหน้างานสาธิตการปฏิบัติ หรือทำตัวอย่างให้ดู จากของจริง</a:t>
            </a:r>
          </a:p>
          <a:p>
            <a:pPr lvl="1" eaLnBrk="1" hangingPunct="1">
              <a:buFont typeface="Wingdings" pitchFamily="2" charset="2"/>
              <a:buChar char="§"/>
              <a:defRPr/>
            </a:pPr>
            <a:r>
              <a:rPr lang="th-TH" altLang="th-TH" sz="3200" b="1" dirty="0" smtClean="0"/>
              <a:t>หัวหน้างานเป็นผู้ควบคุมการปฏิบัติงานโดยตรง</a:t>
            </a:r>
          </a:p>
          <a:p>
            <a:pPr lvl="1" eaLnBrk="1" hangingPunct="1">
              <a:buFont typeface="Wingdings" pitchFamily="2" charset="2"/>
              <a:buChar char="§"/>
              <a:defRPr/>
            </a:pPr>
            <a:r>
              <a:rPr lang="th-TH" altLang="th-TH" sz="3200" b="1" dirty="0" smtClean="0"/>
              <a:t>ใช้เวลาฝึกนาน เพราะต้องทำงานไปด้วยฝึกไปด้วย</a:t>
            </a:r>
            <a:endParaRPr lang="en-US" altLang="th-TH" sz="32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952500"/>
          </a:xfrm>
          <a:solidFill>
            <a:schemeClr val="tx1">
              <a:lumMod val="75000"/>
              <a:lumOff val="25000"/>
            </a:schemeClr>
          </a:solidFill>
        </p:spPr>
        <p:txBody>
          <a:bodyPr/>
          <a:lstStyle/>
          <a:p>
            <a:r>
              <a:rPr lang="en-US" dirty="0" smtClean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6. </a:t>
            </a:r>
            <a:r>
              <a:rPr lang="th-TH" dirty="0" smtClean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การเขียนเกณฑ์การประเมิน</a:t>
            </a:r>
            <a:endParaRPr lang="th-TH" dirty="0">
              <a:ln w="18415" cmpd="sng">
                <a:noFill/>
                <a:prstDash val="solid"/>
              </a:ln>
              <a:solidFill>
                <a:schemeClr val="bg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25963"/>
          </a:xfrm>
        </p:spPr>
        <p:txBody>
          <a:bodyPr/>
          <a:lstStyle/>
          <a:p>
            <a:r>
              <a:rPr lang="th-TH" b="1" dirty="0" smtClean="0">
                <a:solidFill>
                  <a:srgbClr val="C00000"/>
                </a:solidFill>
              </a:rPr>
              <a:t>เกณฑ์การประเมิน </a:t>
            </a:r>
            <a:r>
              <a:rPr lang="th-TH" b="1" dirty="0" smtClean="0"/>
              <a:t>(</a:t>
            </a:r>
            <a:r>
              <a:rPr lang="en-US" b="1" dirty="0" smtClean="0"/>
              <a:t>Assessment Criteria</a:t>
            </a:r>
            <a:r>
              <a:rPr lang="th-TH" b="1" dirty="0" smtClean="0"/>
              <a:t>) มาจากเกณฑ์การปฏิบัติงาน(</a:t>
            </a:r>
            <a:r>
              <a:rPr lang="en-US" b="1" dirty="0" smtClean="0"/>
              <a:t>PS</a:t>
            </a:r>
            <a:r>
              <a:rPr lang="th-TH" b="1" dirty="0" smtClean="0"/>
              <a:t>)</a:t>
            </a:r>
            <a:endParaRPr lang="th-TH" b="1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8528318"/>
              </p:ext>
            </p:extLst>
          </p:nvPr>
        </p:nvGraphicFramePr>
        <p:xfrm>
          <a:off x="179512" y="2780928"/>
          <a:ext cx="8784976" cy="374904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584176"/>
                <a:gridCol w="1800200"/>
                <a:gridCol w="1514938"/>
                <a:gridCol w="1581406"/>
                <a:gridCol w="2304256"/>
              </a:tblGrid>
              <a:tr h="370840">
                <a:tc gridSpan="5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600" dirty="0" smtClean="0"/>
                        <a:t>Task</a:t>
                      </a:r>
                      <a:r>
                        <a:rPr lang="en-US" sz="3600" baseline="0" dirty="0" smtClean="0"/>
                        <a:t> : </a:t>
                      </a:r>
                      <a:r>
                        <a:rPr lang="th-TH" sz="3600" baseline="0" dirty="0" smtClean="0"/>
                        <a:t>งานย่อย</a:t>
                      </a:r>
                      <a:endParaRPr lang="th-TH" sz="3600" dirty="0" smtClean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dirty="0" smtClean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dirty="0" smtClean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b="1" dirty="0" smtClean="0"/>
                        <a:t>ขั้นตอน(</a:t>
                      </a:r>
                      <a:r>
                        <a:rPr lang="en-US" b="1" dirty="0" smtClean="0"/>
                        <a:t>Step</a:t>
                      </a:r>
                      <a:r>
                        <a:rPr lang="th-TH" b="1" dirty="0" smtClean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200" b="1" dirty="0" smtClean="0">
                          <a:solidFill>
                            <a:srgbClr val="C00000"/>
                          </a:solidFill>
                        </a:rPr>
                        <a:t>มาตรฐานการปฏิบัติงาน (</a:t>
                      </a:r>
                      <a:r>
                        <a:rPr lang="en-US" sz="3200" b="1" dirty="0" smtClean="0">
                          <a:solidFill>
                            <a:srgbClr val="C00000"/>
                          </a:solidFill>
                        </a:rPr>
                        <a:t>PS</a:t>
                      </a:r>
                      <a:r>
                        <a:rPr lang="th-TH" sz="3200" b="1" dirty="0" smtClean="0">
                          <a:solidFill>
                            <a:srgbClr val="C00000"/>
                          </a:solidFill>
                        </a:rPr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b="1" dirty="0" smtClean="0"/>
                        <a:t>ความรู้และทักษะ(</a:t>
                      </a:r>
                      <a:r>
                        <a:rPr lang="en-US" b="1" dirty="0" smtClean="0"/>
                        <a:t>EK</a:t>
                      </a:r>
                      <a:r>
                        <a:rPr lang="th-TH" b="1" dirty="0" smtClean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b="1" dirty="0" smtClean="0"/>
                        <a:t>ทัศนคติ และความปลอดภัย</a:t>
                      </a:r>
                      <a:endParaRPr lang="th-TH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b="1" dirty="0" smtClean="0"/>
                        <a:t>เครื่องมือ เครื่องจักร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b="1" dirty="0" smtClean="0"/>
                        <a:t>วัสดุ  อุปกรณ์ (</a:t>
                      </a:r>
                      <a:r>
                        <a:rPr lang="en-US" b="1" dirty="0" smtClean="0"/>
                        <a:t>tools</a:t>
                      </a:r>
                      <a:r>
                        <a:rPr lang="en-US" b="1" baseline="0" dirty="0" smtClean="0"/>
                        <a:t> &amp; equipment</a:t>
                      </a:r>
                      <a:r>
                        <a:rPr lang="th-TH" b="1" dirty="0" smtClean="0"/>
                        <a:t>)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dirty="0" smtClean="0"/>
                        <a:t>ขั้นตอนที่</a:t>
                      </a:r>
                      <a:r>
                        <a:rPr lang="en-US" dirty="0" smtClean="0"/>
                        <a:t>1</a:t>
                      </a:r>
                      <a:endParaRPr lang="th-TH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dirty="0" smtClean="0"/>
                        <a:t>ขั้นตอนที่</a:t>
                      </a:r>
                      <a:r>
                        <a:rPr lang="en-US" dirty="0" smtClean="0"/>
                        <a:t>2</a:t>
                      </a:r>
                      <a:endParaRPr lang="th-TH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dirty="0" smtClean="0"/>
                        <a:t>ขั้นตอนที่</a:t>
                      </a:r>
                      <a:r>
                        <a:rPr lang="en-US" dirty="0" smtClean="0"/>
                        <a:t>3</a:t>
                      </a:r>
                      <a:endParaRPr lang="th-TH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6" name="Straight Arrow Connector 5"/>
          <p:cNvCxnSpPr/>
          <p:nvPr/>
        </p:nvCxnSpPr>
        <p:spPr>
          <a:xfrm>
            <a:off x="2483768" y="2060848"/>
            <a:ext cx="0" cy="144016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6092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952500"/>
          </a:xfrm>
          <a:solidFill>
            <a:schemeClr val="tx1">
              <a:lumMod val="75000"/>
              <a:lumOff val="25000"/>
            </a:schemeClr>
          </a:solidFill>
        </p:spPr>
        <p:txBody>
          <a:bodyPr/>
          <a:lstStyle/>
          <a:p>
            <a:r>
              <a:rPr lang="en-US" dirty="0" smtClean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6.1 </a:t>
            </a:r>
            <a:r>
              <a:rPr lang="th-TH" dirty="0" smtClean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วิธีการเขียนเกณฑ์การประเมิน</a:t>
            </a:r>
            <a:endParaRPr lang="th-TH" dirty="0">
              <a:ln w="18415" cmpd="sng">
                <a:noFill/>
                <a:prstDash val="solid"/>
              </a:ln>
              <a:solidFill>
                <a:schemeClr val="bg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h-TH" sz="4000" b="1" dirty="0" smtClean="0"/>
              <a:t>เขียนมาจากมาตรฐานการปฏิบัติงาน (</a:t>
            </a:r>
            <a:r>
              <a:rPr lang="en-US" sz="4000" b="1" dirty="0" smtClean="0"/>
              <a:t>PS</a:t>
            </a:r>
            <a:r>
              <a:rPr lang="th-TH" sz="4000" b="1" dirty="0" smtClean="0"/>
              <a:t>)</a:t>
            </a:r>
          </a:p>
          <a:p>
            <a:r>
              <a:rPr lang="th-TH" sz="4000" b="1" dirty="0" smtClean="0"/>
              <a:t>เขียนให้แสดงให้เห็นถึงการกระทำ ที่สังเกตได้ วัดและประเมินได้</a:t>
            </a:r>
          </a:p>
          <a:p>
            <a:r>
              <a:rPr lang="th-TH" sz="4000" b="1" dirty="0" smtClean="0"/>
              <a:t>เขียนด้วยคำกริยา ที่บ่งชี้การกระทำ (</a:t>
            </a:r>
            <a:r>
              <a:rPr lang="en-US" sz="4000" b="1" dirty="0" smtClean="0"/>
              <a:t>Action Verb</a:t>
            </a:r>
            <a:r>
              <a:rPr lang="th-TH" sz="4000" b="1" dirty="0" smtClean="0"/>
              <a:t>) ที่สังเกตเห็นโดยตรง(</a:t>
            </a:r>
            <a:r>
              <a:rPr lang="en-US" sz="4000" b="1" dirty="0" smtClean="0"/>
              <a:t>Direct Observation</a:t>
            </a:r>
            <a:r>
              <a:rPr lang="th-TH" sz="4000" b="1" dirty="0" smtClean="0"/>
              <a:t>)</a:t>
            </a:r>
          </a:p>
          <a:p>
            <a:r>
              <a:rPr lang="th-TH" sz="4000" b="1" dirty="0" smtClean="0"/>
              <a:t>เขียนตามรูปแบบ </a:t>
            </a:r>
            <a:r>
              <a:rPr lang="en-US" sz="4000" b="1" dirty="0" smtClean="0"/>
              <a:t>ABCD</a:t>
            </a:r>
            <a:endParaRPr lang="th-TH" sz="4000" b="1" dirty="0"/>
          </a:p>
        </p:txBody>
      </p:sp>
    </p:spTree>
    <p:extLst>
      <p:ext uri="{BB962C8B-B14F-4D97-AF65-F5344CB8AC3E}">
        <p14:creationId xmlns:p14="http://schemas.microsoft.com/office/powerpoint/2010/main" val="1367938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952500"/>
          </a:xfrm>
          <a:solidFill>
            <a:schemeClr val="tx1">
              <a:lumMod val="85000"/>
              <a:lumOff val="15000"/>
            </a:schemeClr>
          </a:solidFill>
        </p:spPr>
        <p:txBody>
          <a:bodyPr/>
          <a:lstStyle/>
          <a:p>
            <a:r>
              <a:rPr lang="th-TH" sz="4800" dirty="0" smtClean="0"/>
              <a:t>ตัวอย่างเกณฑ์ประเมินด้านคุณลักษณะอันพึงประสงค์</a:t>
            </a:r>
            <a:endParaRPr lang="th-TH" sz="4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h-TH" sz="4000" b="1" dirty="0"/>
              <a:t>ผู้รับการฝึกทำความสะอาด และจัดเก็บเครื่องมือ อุปกรณ์ และพื้นที่ทำงานได้ตาม</a:t>
            </a:r>
            <a:r>
              <a:rPr lang="th-TH" sz="4000" b="1" dirty="0" smtClean="0"/>
              <a:t>ระเบียบการปฏิบัติงานและข้อกำหนด </a:t>
            </a:r>
            <a:r>
              <a:rPr lang="en-US" sz="4000" b="1" dirty="0" smtClean="0"/>
              <a:t>5</a:t>
            </a:r>
            <a:r>
              <a:rPr lang="th-TH" sz="4000" b="1" dirty="0" smtClean="0"/>
              <a:t> ส</a:t>
            </a:r>
            <a:r>
              <a:rPr lang="en-US" sz="4000" b="1" dirty="0" smtClean="0"/>
              <a:t>. </a:t>
            </a:r>
            <a:r>
              <a:rPr lang="th-TH" sz="4000" b="1" dirty="0" smtClean="0"/>
              <a:t>ของหน่วย</a:t>
            </a:r>
            <a:r>
              <a:rPr lang="th-TH" sz="4000" b="1" dirty="0" smtClean="0"/>
              <a:t>ฝึก</a:t>
            </a:r>
          </a:p>
          <a:p>
            <a:pPr marL="0" indent="0">
              <a:buNone/>
            </a:pPr>
            <a:endParaRPr lang="th-TH" sz="4000" dirty="0"/>
          </a:p>
          <a:p>
            <a:r>
              <a:rPr lang="th-TH" sz="4000" b="1" dirty="0" smtClean="0"/>
              <a:t>เจ้าหน้าที่งานรับรองฯ สอบถามความต้องการรับบริการของประชาชนที่มารับบริการทุกครั้ง</a:t>
            </a:r>
            <a:endParaRPr lang="th-TH" sz="4000" b="1" dirty="0"/>
          </a:p>
        </p:txBody>
      </p:sp>
    </p:spTree>
    <p:extLst>
      <p:ext uri="{BB962C8B-B14F-4D97-AF65-F5344CB8AC3E}">
        <p14:creationId xmlns:p14="http://schemas.microsoft.com/office/powerpoint/2010/main" val="757106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52501"/>
          </a:xfrm>
          <a:solidFill>
            <a:schemeClr val="tx1">
              <a:lumMod val="75000"/>
              <a:lumOff val="25000"/>
            </a:schemeClr>
          </a:solidFill>
        </p:spPr>
        <p:txBody>
          <a:bodyPr/>
          <a:lstStyle/>
          <a:p>
            <a:r>
              <a:rPr lang="en-US" dirty="0" smtClean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6.2 </a:t>
            </a:r>
            <a:r>
              <a:rPr lang="th-TH" dirty="0" smtClean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การเขียนเกณฑ์การประเมิน</a:t>
            </a:r>
            <a:endParaRPr lang="th-TH" dirty="0">
              <a:ln w="18415" cmpd="sng">
                <a:noFill/>
                <a:prstDash val="solid"/>
              </a:ln>
              <a:solidFill>
                <a:schemeClr val="bg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1100651"/>
              </p:ext>
            </p:extLst>
          </p:nvPr>
        </p:nvGraphicFramePr>
        <p:xfrm>
          <a:off x="179512" y="1584920"/>
          <a:ext cx="8784976" cy="472440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4392488"/>
                <a:gridCol w="4392488"/>
              </a:tblGrid>
              <a:tr h="370840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Task</a:t>
                      </a:r>
                      <a:r>
                        <a:rPr lang="en-US" baseline="0" dirty="0" smtClean="0"/>
                        <a:t> : </a:t>
                      </a:r>
                      <a:r>
                        <a:rPr lang="th-TH" baseline="0" dirty="0" smtClean="0"/>
                        <a:t>งานย่อย</a:t>
                      </a:r>
                      <a:endParaRPr lang="th-TH" dirty="0" smtClean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b="1" dirty="0" smtClean="0"/>
                        <a:t>เกณฑ์การปฏิบัติงาน (</a:t>
                      </a:r>
                      <a:r>
                        <a:rPr lang="en-US" b="1" dirty="0" smtClean="0"/>
                        <a:t>PC</a:t>
                      </a:r>
                      <a:r>
                        <a:rPr lang="th-TH" b="1" dirty="0" smtClean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b="1" dirty="0" smtClean="0"/>
                        <a:t>เกณฑ์การประเมิน</a:t>
                      </a:r>
                      <a:r>
                        <a:rPr lang="en-US" b="1" dirty="0" smtClean="0"/>
                        <a:t> (AC)</a:t>
                      </a:r>
                      <a:endParaRPr lang="th-TH" b="1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dirty="0" smtClean="0"/>
                        <a:t>การแต่งกายและการแสดงออกนั้นเป็นไปตามข้อกำหนดและแนวปฏิบัติของโรงงาน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b="1" dirty="0" smtClean="0"/>
                        <a:t>ผู้รับการฝึก</a:t>
                      </a:r>
                      <a:r>
                        <a:rPr lang="th-TH" dirty="0" smtClean="0"/>
                        <a:t>แต่งกายและแสดงออกได้ตามข้อกำหนดและแนวปฏิบัติของโรงงานทุกข้อ</a:t>
                      </a:r>
                      <a:endParaRPr lang="th-TH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dirty="0" smtClean="0"/>
                        <a:t>พื้นที่ปฏิบัติงาน มีความสะอาดและจัดเก็บเครื่องมือ</a:t>
                      </a:r>
                      <a:r>
                        <a:rPr lang="th-TH" baseline="0" dirty="0" smtClean="0"/>
                        <a:t> อุปกรณ์ตามระเบียบ ข้อกำหนดของโรงงาน</a:t>
                      </a:r>
                      <a:endParaRPr lang="th-TH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b="1" dirty="0" smtClean="0"/>
                        <a:t>ผู้รับการฝึก</a:t>
                      </a:r>
                      <a:r>
                        <a:rPr lang="th-TH" dirty="0" smtClean="0"/>
                        <a:t>ทำความสะอาด</a:t>
                      </a:r>
                      <a:r>
                        <a:rPr lang="th-TH" baseline="0" dirty="0" smtClean="0"/>
                        <a:t> และจัดเก็บเครื่องมือ อุปกรณ์ และพื้นที่ทำงานได้ตามระเบียบและข้อกำหนดของโรงงานทกข้อ</a:t>
                      </a:r>
                      <a:endParaRPr lang="th-TH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dirty="0" smtClean="0"/>
                        <a:t>เครื่องมือ</a:t>
                      </a:r>
                      <a:r>
                        <a:rPr lang="th-TH" baseline="0" dirty="0" smtClean="0"/>
                        <a:t> อุปกรณ์มีการสูญหายหรือชำรุดต้องมีการรายงานตามข้อกำหนดของโรงงาน</a:t>
                      </a:r>
                      <a:endParaRPr lang="th-TH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b="1" dirty="0" smtClean="0"/>
                        <a:t>ผู้รับการฝึก</a:t>
                      </a:r>
                      <a:r>
                        <a:rPr lang="th-TH" dirty="0" smtClean="0"/>
                        <a:t>จัดทำรายงานการชำรุดหรือสูญหายของเครื่องมือ อุปกรณ์ตามระเบียบของโรงงานมีเอกสารรายปรากฏ</a:t>
                      </a:r>
                      <a:endParaRPr lang="th-TH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99149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952500"/>
          </a:xfrm>
          <a:solidFill>
            <a:schemeClr val="tx1">
              <a:lumMod val="75000"/>
              <a:lumOff val="25000"/>
            </a:schemeClr>
          </a:solidFill>
        </p:spPr>
        <p:txBody>
          <a:bodyPr/>
          <a:lstStyle/>
          <a:p>
            <a:r>
              <a:rPr lang="en-US" dirty="0" smtClean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7. </a:t>
            </a:r>
            <a:r>
              <a:rPr lang="th-TH" dirty="0" smtClean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การกำหนดวัสดุ อุปกรณ์ เครื่องมือ เครื่องจักร</a:t>
            </a:r>
            <a:endParaRPr lang="th-TH" dirty="0">
              <a:ln w="18415" cmpd="sng">
                <a:noFill/>
                <a:prstDash val="solid"/>
              </a:ln>
              <a:solidFill>
                <a:schemeClr val="bg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h-TH" sz="3600" dirty="0" smtClean="0"/>
              <a:t>กำหนดขึ้นจากการวิเคราะห์งาน </a:t>
            </a:r>
            <a:r>
              <a:rPr lang="en-US" sz="3600" dirty="0" smtClean="0"/>
              <a:t>/</a:t>
            </a:r>
            <a:r>
              <a:rPr lang="th-TH" sz="3600" dirty="0" smtClean="0"/>
              <a:t>วิเคราะห์รายการความสามารถ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th-TH" dirty="0" smtClean="0"/>
              <a:t>เครื่องมือ เครื่องจักร</a:t>
            </a:r>
            <a:endParaRPr lang="th-TH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th-TH" dirty="0" smtClean="0"/>
              <a:t>อุปกรณ์ วัสดุ</a:t>
            </a:r>
            <a:endParaRPr lang="th-TH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4489135"/>
              </p:ext>
            </p:extLst>
          </p:nvPr>
        </p:nvGraphicFramePr>
        <p:xfrm>
          <a:off x="179512" y="3501008"/>
          <a:ext cx="8784976" cy="301752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584176"/>
                <a:gridCol w="1656184"/>
                <a:gridCol w="1658954"/>
                <a:gridCol w="1725422"/>
                <a:gridCol w="2160240"/>
              </a:tblGrid>
              <a:tr h="370840">
                <a:tc gridSpan="5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Task</a:t>
                      </a:r>
                      <a:r>
                        <a:rPr lang="en-US" baseline="0" dirty="0" smtClean="0"/>
                        <a:t> : </a:t>
                      </a:r>
                      <a:r>
                        <a:rPr lang="th-TH" baseline="0" dirty="0" smtClean="0"/>
                        <a:t>งานย่อย</a:t>
                      </a:r>
                      <a:endParaRPr lang="th-TH" dirty="0" smtClean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dirty="0" smtClean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dirty="0" smtClean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dirty="0" smtClean="0"/>
                        <a:t>ขั้นตอน(</a:t>
                      </a:r>
                      <a:r>
                        <a:rPr lang="en-US" dirty="0" smtClean="0"/>
                        <a:t>Step</a:t>
                      </a:r>
                      <a:r>
                        <a:rPr lang="th-TH" dirty="0" smtClean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dirty="0" smtClean="0"/>
                        <a:t>มาตรฐานการปฏิบัติงาน(</a:t>
                      </a:r>
                      <a:r>
                        <a:rPr lang="en-US" dirty="0" smtClean="0"/>
                        <a:t>PS</a:t>
                      </a:r>
                      <a:r>
                        <a:rPr lang="th-TH" dirty="0" smtClean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dirty="0" smtClean="0"/>
                        <a:t>ความรู้ที่จำเป็น</a:t>
                      </a:r>
                      <a:r>
                        <a:rPr lang="en-US" dirty="0" smtClean="0"/>
                        <a:t>(EK)</a:t>
                      </a:r>
                      <a:endParaRPr lang="th-TH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dirty="0" smtClean="0"/>
                        <a:t>ทัศนคติ และความปลอดภัย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b="1" dirty="0" smtClean="0">
                          <a:solidFill>
                            <a:srgbClr val="C00000"/>
                          </a:solidFill>
                        </a:rPr>
                        <a:t>เครื่องมือ เครื่องจักร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b="1" dirty="0" smtClean="0">
                          <a:solidFill>
                            <a:srgbClr val="C00000"/>
                          </a:solidFill>
                        </a:rPr>
                        <a:t>วัสดุ  อุปกรณ์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dirty="0" smtClean="0"/>
                        <a:t>ขั้นตอนที่</a:t>
                      </a:r>
                      <a:r>
                        <a:rPr lang="en-US" dirty="0" smtClean="0"/>
                        <a:t>1</a:t>
                      </a:r>
                      <a:endParaRPr lang="th-TH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dirty="0" smtClean="0"/>
                        <a:t>ขั้นตอนที่</a:t>
                      </a:r>
                      <a:r>
                        <a:rPr lang="en-US" dirty="0" smtClean="0"/>
                        <a:t>2</a:t>
                      </a:r>
                      <a:endParaRPr lang="th-TH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dirty="0" smtClean="0"/>
                        <a:t>ขั้นตอนที่</a:t>
                      </a:r>
                      <a:r>
                        <a:rPr lang="en-US" dirty="0" smtClean="0"/>
                        <a:t>3</a:t>
                      </a:r>
                      <a:endParaRPr lang="th-TH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9" name="Straight Arrow Connector 8"/>
          <p:cNvCxnSpPr/>
          <p:nvPr/>
        </p:nvCxnSpPr>
        <p:spPr>
          <a:xfrm>
            <a:off x="2987824" y="2852936"/>
            <a:ext cx="4464496" cy="115212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94868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952500"/>
          </a:xfrm>
          <a:solidFill>
            <a:schemeClr val="tx1">
              <a:lumMod val="75000"/>
              <a:lumOff val="25000"/>
            </a:schemeClr>
          </a:solidFill>
          <a:ln>
            <a:miter lim="800000"/>
            <a:headEnd/>
            <a:tailEnd/>
          </a:ln>
          <a:extLst/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r>
              <a:rPr lang="th-TH" dirty="0" smtClean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.การกำหนดระยะเวลาในการฝึกอบรม</a:t>
            </a:r>
            <a:endParaRPr lang="th-TH" dirty="0">
              <a:ln w="18415" cmpd="sng">
                <a:noFill/>
                <a:prstDash val="solid"/>
              </a:ln>
              <a:solidFill>
                <a:schemeClr val="bg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2208736882"/>
              </p:ext>
            </p:extLst>
          </p:nvPr>
        </p:nvGraphicFramePr>
        <p:xfrm>
          <a:off x="971600" y="1028733"/>
          <a:ext cx="8136904" cy="54246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07504" y="1340768"/>
            <a:ext cx="21237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/>
              <a:t>Practice Skills</a:t>
            </a:r>
          </a:p>
          <a:p>
            <a:pPr algn="ctr"/>
            <a:r>
              <a:rPr lang="en-US" sz="2400" b="1" dirty="0" smtClean="0"/>
              <a:t>Duration</a:t>
            </a:r>
            <a:endParaRPr lang="th-TH" sz="24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0" y="3573016"/>
            <a:ext cx="24837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/>
              <a:t>Teach Theory</a:t>
            </a:r>
          </a:p>
          <a:p>
            <a:pPr algn="ctr"/>
            <a:r>
              <a:rPr lang="en-US" sz="2400" b="1" dirty="0" smtClean="0"/>
              <a:t>Duration</a:t>
            </a:r>
            <a:endParaRPr lang="th-TH" sz="2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0" y="5622339"/>
            <a:ext cx="24837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/>
              <a:t>Assessment</a:t>
            </a:r>
          </a:p>
          <a:p>
            <a:pPr algn="ctr"/>
            <a:r>
              <a:rPr lang="en-US" sz="2400" b="1" dirty="0" smtClean="0"/>
              <a:t>Duration</a:t>
            </a:r>
            <a:endParaRPr lang="th-TH" sz="2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4355976" y="5548621"/>
            <a:ext cx="36724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/>
              <a:t>Curriculum Duration</a:t>
            </a:r>
            <a:endParaRPr lang="th-TH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952500"/>
          </a:xfrm>
          <a:solidFill>
            <a:schemeClr val="tx1">
              <a:lumMod val="75000"/>
              <a:lumOff val="25000"/>
            </a:schemeClr>
          </a:solidFill>
          <a:ln>
            <a:miter lim="800000"/>
            <a:headEnd/>
            <a:tailEnd/>
          </a:ln>
          <a:extLst/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8.1 </a:t>
            </a:r>
            <a:r>
              <a:rPr lang="th-TH" dirty="0" smtClean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หลักการกำหนดระยะเวลาในการฝึก</a:t>
            </a:r>
            <a:endParaRPr lang="th-TH" dirty="0">
              <a:ln w="18415" cmpd="sng">
                <a:noFill/>
                <a:prstDash val="solid"/>
              </a:ln>
              <a:solidFill>
                <a:schemeClr val="bg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451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th-TH" altLang="th-TH" sz="4000" b="1" dirty="0" smtClean="0"/>
              <a:t>ผู้กำหนดระยะเวลาฝึก คือ ครูฝึกและหัวหน้างานหรือผู้ที่มีประสบการณ์ในงาน นั้นๆ</a:t>
            </a:r>
          </a:p>
          <a:p>
            <a:pPr eaLnBrk="1" hangingPunct="1">
              <a:spcBef>
                <a:spcPct val="0"/>
              </a:spcBef>
            </a:pPr>
            <a:r>
              <a:rPr lang="th-TH" altLang="th-TH" sz="4000" b="1" dirty="0" smtClean="0"/>
              <a:t>ควรนำไปใช้ทดลองฝึกก่อน แล้วประเมินเพื่อปรับปรุงระยะเวลาฝึกให้เหมาะสมต่อไป</a:t>
            </a:r>
          </a:p>
          <a:p>
            <a:pPr eaLnBrk="1" hangingPunct="1">
              <a:spcBef>
                <a:spcPct val="0"/>
              </a:spcBef>
            </a:pPr>
            <a:r>
              <a:rPr lang="th-TH" altLang="th-TH" sz="4000" b="1" dirty="0" smtClean="0"/>
              <a:t>ระยะเวลา</a:t>
            </a:r>
            <a:r>
              <a:rPr lang="th-TH" altLang="th-TH" sz="4000" b="1" dirty="0"/>
              <a:t>การฝึกมีผล</a:t>
            </a:r>
            <a:r>
              <a:rPr lang="th-TH" altLang="th-TH" sz="4000" b="1" dirty="0" smtClean="0"/>
              <a:t>ต่องบประมาณที่ใช้ในการ</a:t>
            </a:r>
            <a:r>
              <a:rPr lang="th-TH" altLang="th-TH" sz="4000" b="1" dirty="0"/>
              <a:t>จัดการฝึก</a:t>
            </a:r>
          </a:p>
          <a:p>
            <a:pPr eaLnBrk="1" hangingPunct="1">
              <a:spcBef>
                <a:spcPct val="0"/>
              </a:spcBef>
            </a:pPr>
            <a:endParaRPr lang="en-US" altLang="th-TH" sz="40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952500"/>
          </a:xfrm>
          <a:solidFill>
            <a:schemeClr val="tx1">
              <a:lumMod val="75000"/>
              <a:lumOff val="25000"/>
            </a:schemeClr>
          </a:solidFill>
        </p:spPr>
        <p:txBody>
          <a:bodyPr/>
          <a:lstStyle/>
          <a:p>
            <a:r>
              <a:rPr lang="th-TH" dirty="0" smtClean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คำถาม</a:t>
            </a:r>
            <a:endParaRPr lang="th-TH" dirty="0">
              <a:ln w="18415" cmpd="sng">
                <a:noFill/>
                <a:prstDash val="solid"/>
              </a:ln>
              <a:solidFill>
                <a:schemeClr val="bg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h-TH" sz="3600" b="1" dirty="0" smtClean="0"/>
              <a:t>โครงสร้างหลักสูตรการฝึกที่หน่วยฝึกใช้มีหน้าตาเป็นอย่างไร</a:t>
            </a:r>
          </a:p>
          <a:p>
            <a:r>
              <a:rPr lang="th-TH" sz="3600" b="1" dirty="0" smtClean="0"/>
              <a:t>ให้ผู้รับการฝึกดูตัวอย่างหลักสูตร </a:t>
            </a:r>
            <a:r>
              <a:rPr lang="en-US" sz="3600" b="1" dirty="0" smtClean="0"/>
              <a:t>CBC </a:t>
            </a:r>
            <a:r>
              <a:rPr lang="th-TH" sz="3600" b="1" dirty="0" smtClean="0"/>
              <a:t>พร้อมแบบรายละเอียดหลักสูตร</a:t>
            </a:r>
            <a:endParaRPr lang="th-TH" sz="3600" b="1" dirty="0"/>
          </a:p>
        </p:txBody>
      </p:sp>
    </p:spTree>
    <p:extLst>
      <p:ext uri="{BB962C8B-B14F-4D97-AF65-F5344CB8AC3E}">
        <p14:creationId xmlns:p14="http://schemas.microsoft.com/office/powerpoint/2010/main" val="1937844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th-TH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การจัดทำโครงร่างหลักสูตรการฝึก</a:t>
            </a:r>
            <a:endParaRPr lang="th-TH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6000" b="1" dirty="0" smtClean="0"/>
              <a:t>Course Structure</a:t>
            </a:r>
            <a:endParaRPr lang="th-TH" sz="6000" b="1" dirty="0"/>
          </a:p>
        </p:txBody>
      </p:sp>
    </p:spTree>
    <p:extLst>
      <p:ext uri="{BB962C8B-B14F-4D97-AF65-F5344CB8AC3E}">
        <p14:creationId xmlns:p14="http://schemas.microsoft.com/office/powerpoint/2010/main" val="499350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9126734" cy="952500"/>
          </a:xfrm>
          <a:solidFill>
            <a:schemeClr val="tx1">
              <a:lumMod val="75000"/>
              <a:lumOff val="25000"/>
            </a:schemeClr>
          </a:solidFill>
          <a:ln>
            <a:miter lim="800000"/>
            <a:headEnd/>
            <a:tailEnd/>
          </a:ln>
          <a:extLst/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th-TH" dirty="0" smtClean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.การจัดเตรียมร่าง</a:t>
            </a:r>
            <a:r>
              <a:rPr lang="th-TH" dirty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โครง</a:t>
            </a:r>
            <a:r>
              <a:rPr lang="th-TH" dirty="0" smtClean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สร้างหลักสูตร</a:t>
            </a:r>
            <a:endParaRPr lang="th-TH" dirty="0">
              <a:ln w="18415" cmpd="sng">
                <a:noFill/>
                <a:prstDash val="solid"/>
              </a:ln>
              <a:solidFill>
                <a:schemeClr val="bg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th-TH" sz="2400" b="1" dirty="0" smtClean="0">
                <a:latin typeface="TH SarabunPSK" panose="020B0500040200020003" pitchFamily="34" charset="-34"/>
              </a:rPr>
              <a:t>ชื่อหลักสูตร </a:t>
            </a:r>
            <a:r>
              <a:rPr lang="th-TH" sz="2400" dirty="0" smtClean="0">
                <a:latin typeface="TH SarabunPSK" panose="020B0500040200020003" pitchFamily="34" charset="-34"/>
              </a:rPr>
              <a:t>(</a:t>
            </a:r>
            <a:r>
              <a:rPr lang="en-US" sz="2400" dirty="0" smtClean="0">
                <a:latin typeface="TH SarabunPSK" panose="020B0500040200020003" pitchFamily="34" charset="-34"/>
              </a:rPr>
              <a:t>Course Title</a:t>
            </a:r>
            <a:r>
              <a:rPr lang="th-TH" sz="2400" dirty="0" smtClean="0">
                <a:latin typeface="TH SarabunPSK" panose="020B0500040200020003" pitchFamily="34" charset="-34"/>
              </a:rPr>
              <a:t>)                     </a:t>
            </a:r>
            <a:r>
              <a:rPr lang="th-TH" sz="2400" b="1" dirty="0" smtClean="0">
                <a:latin typeface="TH SarabunPSK" panose="020B0500040200020003" pitchFamily="34" charset="-34"/>
              </a:rPr>
              <a:t>รหัสหลักสูตร</a:t>
            </a:r>
            <a:r>
              <a:rPr lang="en-US" sz="2400" dirty="0" smtClean="0">
                <a:latin typeface="TH SarabunPSK" panose="020B0500040200020003" pitchFamily="34" charset="-34"/>
              </a:rPr>
              <a:t>………….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th-TH" sz="2400" b="1" dirty="0" smtClean="0">
                <a:latin typeface="TH SarabunPSK" panose="020B0500040200020003" pitchFamily="34" charset="-34"/>
              </a:rPr>
              <a:t>วัตถุประสงค์</a:t>
            </a:r>
            <a:r>
              <a:rPr lang="th-TH" sz="2400" b="1" dirty="0">
                <a:latin typeface="TH SarabunPSK" panose="020B0500040200020003" pitchFamily="34" charset="-34"/>
              </a:rPr>
              <a:t>ของ</a:t>
            </a:r>
            <a:r>
              <a:rPr lang="th-TH" sz="2400" b="1" dirty="0" smtClean="0">
                <a:latin typeface="TH SarabunPSK" panose="020B0500040200020003" pitchFamily="34" charset="-34"/>
              </a:rPr>
              <a:t>หลักสูตร</a:t>
            </a:r>
            <a:r>
              <a:rPr lang="th-TH" sz="2400" dirty="0" smtClean="0">
                <a:latin typeface="TH SarabunPSK" panose="020B0500040200020003" pitchFamily="34" charset="-34"/>
              </a:rPr>
              <a:t>(</a:t>
            </a:r>
            <a:r>
              <a:rPr lang="en-US" sz="2400" dirty="0" smtClean="0">
                <a:latin typeface="TH SarabunPSK" panose="020B0500040200020003" pitchFamily="34" charset="-34"/>
              </a:rPr>
              <a:t>General Learning Objectives: GLO</a:t>
            </a:r>
            <a:r>
              <a:rPr lang="en-US" sz="2400" dirty="0">
                <a:latin typeface="TH SarabunPSK" panose="020B0500040200020003" pitchFamily="34" charset="-34"/>
              </a:rPr>
              <a:t>s</a:t>
            </a:r>
            <a:r>
              <a:rPr lang="th-TH" sz="2400" dirty="0" smtClean="0">
                <a:latin typeface="TH SarabunPSK" panose="020B0500040200020003" pitchFamily="34" charset="-34"/>
              </a:rPr>
              <a:t>)</a:t>
            </a:r>
            <a:endParaRPr lang="en-US" sz="2400" dirty="0">
              <a:latin typeface="TH SarabunPSK" panose="020B0500040200020003" pitchFamily="34" charset="-34"/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th-TH" sz="2400" b="1" dirty="0" smtClean="0">
                <a:latin typeface="TH SarabunPSK" panose="020B0500040200020003" pitchFamily="34" charset="-34"/>
              </a:rPr>
              <a:t>ระยะเวลาการฝึก</a:t>
            </a:r>
            <a:r>
              <a:rPr lang="th-TH" sz="2400" dirty="0" smtClean="0">
                <a:latin typeface="TH SarabunPSK" panose="020B0500040200020003" pitchFamily="34" charset="-34"/>
              </a:rPr>
              <a:t>ในหลักสูตร(</a:t>
            </a:r>
            <a:r>
              <a:rPr lang="en-US" sz="2400" dirty="0" smtClean="0">
                <a:latin typeface="TH SarabunPSK" panose="020B0500040200020003" pitchFamily="34" charset="-34"/>
              </a:rPr>
              <a:t>Training Hours</a:t>
            </a:r>
            <a:r>
              <a:rPr lang="th-TH" sz="2400" dirty="0" smtClean="0">
                <a:latin typeface="TH SarabunPSK" panose="020B0500040200020003" pitchFamily="34" charset="-34"/>
              </a:rPr>
              <a:t>)</a:t>
            </a:r>
            <a:endParaRPr lang="en-US" sz="2400" dirty="0">
              <a:latin typeface="TH SarabunPSK" panose="020B0500040200020003" pitchFamily="34" charset="-34"/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th-TH" sz="2400" b="1" dirty="0" smtClean="0">
                <a:latin typeface="TH SarabunPSK" panose="020B0500040200020003" pitchFamily="34" charset="-34"/>
              </a:rPr>
              <a:t>คุณสมบัติของผู้เรียน</a:t>
            </a:r>
            <a:r>
              <a:rPr lang="th-TH" sz="2400" dirty="0" smtClean="0">
                <a:latin typeface="TH SarabunPSK" panose="020B0500040200020003" pitchFamily="34" charset="-34"/>
              </a:rPr>
              <a:t>(</a:t>
            </a:r>
            <a:r>
              <a:rPr lang="en-US" sz="2400" dirty="0" smtClean="0">
                <a:latin typeface="TH SarabunPSK" panose="020B0500040200020003" pitchFamily="34" charset="-34"/>
              </a:rPr>
              <a:t>Trainee Entry Requirement</a:t>
            </a:r>
            <a:r>
              <a:rPr lang="th-TH" sz="2400" dirty="0" smtClean="0">
                <a:latin typeface="TH SarabunPSK" panose="020B0500040200020003" pitchFamily="34" charset="-34"/>
              </a:rPr>
              <a:t>)</a:t>
            </a:r>
            <a:endParaRPr lang="en-US" sz="2400" dirty="0">
              <a:latin typeface="TH SarabunPSK" panose="020B0500040200020003" pitchFamily="34" charset="-34"/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th-TH" sz="2400" b="1" dirty="0" smtClean="0">
                <a:latin typeface="TH SarabunPSK" panose="020B0500040200020003" pitchFamily="34" charset="-34"/>
              </a:rPr>
              <a:t>โมดูลการฝึก </a:t>
            </a:r>
            <a:r>
              <a:rPr lang="th-TH" sz="2400" dirty="0" smtClean="0">
                <a:latin typeface="TH SarabunPSK" panose="020B0500040200020003" pitchFamily="34" charset="-34"/>
              </a:rPr>
              <a:t>(</a:t>
            </a:r>
            <a:r>
              <a:rPr lang="en-US" sz="2400" dirty="0" smtClean="0">
                <a:latin typeface="TH SarabunPSK" panose="020B0500040200020003" pitchFamily="34" charset="-34"/>
              </a:rPr>
              <a:t>Training Module)    </a:t>
            </a:r>
            <a:r>
              <a:rPr lang="en-US" sz="2400" dirty="0">
                <a:latin typeface="TH SarabunPSK" panose="020B0500040200020003" pitchFamily="34" charset="-34"/>
              </a:rPr>
              <a:t>	</a:t>
            </a:r>
            <a:r>
              <a:rPr lang="th-TH" sz="2400" dirty="0" smtClean="0">
                <a:latin typeface="TH SarabunPSK" panose="020B0500040200020003" pitchFamily="34" charset="-34"/>
              </a:rPr>
              <a:t>รหัสโมดูล</a:t>
            </a:r>
            <a:r>
              <a:rPr lang="en-US" sz="2400" dirty="0" smtClean="0">
                <a:latin typeface="TH SarabunPSK" panose="020B0500040200020003" pitchFamily="34" charset="-34"/>
              </a:rPr>
              <a:t> …(</a:t>
            </a:r>
            <a:r>
              <a:rPr lang="en-US" sz="2400" dirty="0">
                <a:latin typeface="TH SarabunPSK" panose="020B0500040200020003" pitchFamily="34" charset="-34"/>
              </a:rPr>
              <a:t>C</a:t>
            </a:r>
            <a:r>
              <a:rPr lang="en-US" sz="2400" dirty="0" smtClean="0">
                <a:latin typeface="TH SarabunPSK" panose="020B0500040200020003" pitchFamily="34" charset="-34"/>
              </a:rPr>
              <a:t>ode)………</a:t>
            </a:r>
          </a:p>
          <a:p>
            <a:pPr lvl="1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th-TH" sz="2000" b="1" dirty="0" smtClean="0">
                <a:latin typeface="TH SarabunPSK" panose="020B0500040200020003" pitchFamily="34" charset="-34"/>
              </a:rPr>
              <a:t>ชื่อโมดูลการฝึก</a:t>
            </a:r>
          </a:p>
          <a:p>
            <a:pPr lvl="1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th-TH" sz="2000" b="1" dirty="0" smtClean="0">
                <a:latin typeface="TH SarabunPSK" panose="020B0500040200020003" pitchFamily="34" charset="-34"/>
              </a:rPr>
              <a:t>วัตถุประสงค์เฉพาะ</a:t>
            </a:r>
            <a:r>
              <a:rPr lang="th-TH" sz="2000" dirty="0" smtClean="0">
                <a:latin typeface="TH SarabunPSK" panose="020B0500040200020003" pitchFamily="34" charset="-34"/>
              </a:rPr>
              <a:t>ของโมดูลการฝึก (</a:t>
            </a:r>
            <a:r>
              <a:rPr lang="en-US" sz="2000" dirty="0" smtClean="0">
                <a:latin typeface="TH SarabunPSK" panose="020B0500040200020003" pitchFamily="34" charset="-34"/>
              </a:rPr>
              <a:t>Specific Learning Objectives: SLOs</a:t>
            </a:r>
            <a:r>
              <a:rPr lang="th-TH" sz="2000" dirty="0" smtClean="0">
                <a:latin typeface="TH SarabunPSK" panose="020B0500040200020003" pitchFamily="34" charset="-34"/>
              </a:rPr>
              <a:t>)</a:t>
            </a:r>
            <a:r>
              <a:rPr lang="en-US" sz="2000" dirty="0" smtClean="0">
                <a:latin typeface="TH SarabunPSK" panose="020B0500040200020003" pitchFamily="34" charset="-34"/>
              </a:rPr>
              <a:t> </a:t>
            </a:r>
            <a:endParaRPr lang="th-TH" sz="2000" dirty="0" smtClean="0">
              <a:latin typeface="TH SarabunPSK" panose="020B0500040200020003" pitchFamily="34" charset="-34"/>
            </a:endParaRPr>
          </a:p>
          <a:p>
            <a:pPr lvl="1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th-TH" sz="2000" b="1" dirty="0" smtClean="0">
                <a:latin typeface="TH SarabunPSK" panose="020B0500040200020003" pitchFamily="34" charset="-34"/>
              </a:rPr>
              <a:t>ระยะเวลาของ</a:t>
            </a:r>
            <a:r>
              <a:rPr lang="th-TH" sz="2000" dirty="0" smtClean="0">
                <a:latin typeface="TH SarabunPSK" panose="020B0500040200020003" pitchFamily="34" charset="-34"/>
              </a:rPr>
              <a:t>โมดูลการฝึก</a:t>
            </a:r>
            <a:endParaRPr lang="th-TH" sz="2000" dirty="0">
              <a:latin typeface="TH SarabunPSK" panose="020B0500040200020003" pitchFamily="34" charset="-34"/>
            </a:endParaRPr>
          </a:p>
          <a:p>
            <a:pPr lvl="1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th-TH" sz="2000" b="1" dirty="0" smtClean="0">
                <a:latin typeface="TH SarabunPSK" panose="020B0500040200020003" pitchFamily="34" charset="-34"/>
              </a:rPr>
              <a:t>เนื้อหา </a:t>
            </a:r>
            <a:r>
              <a:rPr lang="th-TH" sz="2000" dirty="0" smtClean="0">
                <a:latin typeface="TH SarabunPSK" panose="020B0500040200020003" pitchFamily="34" charset="-34"/>
              </a:rPr>
              <a:t>(</a:t>
            </a:r>
            <a:r>
              <a:rPr lang="en-US" sz="2000" dirty="0" smtClean="0">
                <a:latin typeface="TH SarabunPSK" panose="020B0500040200020003" pitchFamily="34" charset="-34"/>
              </a:rPr>
              <a:t>Content</a:t>
            </a:r>
            <a:r>
              <a:rPr lang="th-TH" sz="2000" dirty="0" smtClean="0">
                <a:latin typeface="TH SarabunPSK" panose="020B0500040200020003" pitchFamily="34" charset="-34"/>
              </a:rPr>
              <a:t>) ด้านความรู้ และด้านทักษะของโมดูลการฝึก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th-TH" sz="2400" b="1" dirty="0" smtClean="0">
                <a:latin typeface="TH SarabunPSK" panose="020B0500040200020003" pitchFamily="34" charset="-34"/>
              </a:rPr>
              <a:t>รายละเอียดเนื้อหาการฝึก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th-TH" sz="2000" b="1" dirty="0" smtClean="0">
                <a:latin typeface="TH SarabunPSK" panose="020B0500040200020003" pitchFamily="34" charset="-34"/>
              </a:rPr>
              <a:t>ด้านความรู้(</a:t>
            </a:r>
            <a:r>
              <a:rPr lang="en-US" sz="2000" b="1" dirty="0" smtClean="0">
                <a:latin typeface="TH SarabunPSK" panose="020B0500040200020003" pitchFamily="34" charset="-34"/>
              </a:rPr>
              <a:t>knowledge</a:t>
            </a:r>
            <a:r>
              <a:rPr lang="th-TH" sz="2000" b="1" dirty="0" smtClean="0">
                <a:latin typeface="TH SarabunPSK" panose="020B0500040200020003" pitchFamily="34" charset="-34"/>
              </a:rPr>
              <a:t>)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th-TH" sz="2000" b="1" dirty="0" smtClean="0">
                <a:latin typeface="TH SarabunPSK" panose="020B0500040200020003" pitchFamily="34" charset="-34"/>
              </a:rPr>
              <a:t>ด้านทักษะ(</a:t>
            </a:r>
            <a:r>
              <a:rPr lang="en-US" sz="2000" b="1" dirty="0" smtClean="0">
                <a:latin typeface="TH SarabunPSK" panose="020B0500040200020003" pitchFamily="34" charset="-34"/>
              </a:rPr>
              <a:t>Skills</a:t>
            </a:r>
            <a:r>
              <a:rPr lang="th-TH" sz="2000" b="1" dirty="0" smtClean="0">
                <a:latin typeface="TH SarabunPSK" panose="020B0500040200020003" pitchFamily="34" charset="-34"/>
              </a:rPr>
              <a:t>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95536" y="5991671"/>
            <a:ext cx="55806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th-TH" sz="2400" b="1" dirty="0" smtClean="0"/>
              <a:t>ผู้รับรองและผู้อนุมัติหลักสูตร</a:t>
            </a:r>
            <a:endParaRPr lang="th-TH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952500"/>
          </a:xfrm>
          <a:solidFill>
            <a:schemeClr val="tx1">
              <a:lumMod val="75000"/>
              <a:lumOff val="25000"/>
            </a:schemeClr>
          </a:solidFill>
        </p:spPr>
        <p:txBody>
          <a:bodyPr/>
          <a:lstStyle/>
          <a:p>
            <a:r>
              <a:rPr lang="th-TH" dirty="0" smtClean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ตัวอย่าง โครงร่างหลักสูตร</a:t>
            </a:r>
            <a:endParaRPr lang="th-TH" dirty="0">
              <a:ln w="18415" cmpd="sng">
                <a:noFill/>
                <a:prstDash val="solid"/>
              </a:ln>
              <a:solidFill>
                <a:schemeClr val="bg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63459590"/>
              </p:ext>
            </p:extLst>
          </p:nvPr>
        </p:nvGraphicFramePr>
        <p:xfrm>
          <a:off x="457200" y="1600200"/>
          <a:ext cx="8228932" cy="463296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2314600"/>
                <a:gridCol w="5914332"/>
              </a:tblGrid>
              <a:tr h="370840">
                <a:tc>
                  <a:txBody>
                    <a:bodyPr/>
                    <a:lstStyle/>
                    <a:p>
                      <a:r>
                        <a:rPr lang="th-TH" dirty="0" smtClean="0"/>
                        <a:t>ชื่อหลักสูตร</a:t>
                      </a:r>
                      <a:endParaRPr lang="th-TH" dirty="0"/>
                    </a:p>
                  </a:txBody>
                  <a:tcPr marL="98448" marR="984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kern="1200" dirty="0" smtClean="0">
                          <a:effectLst/>
                        </a:rPr>
                        <a:t>ช่างควบคุมเครื่องกลึง </a:t>
                      </a:r>
                      <a:r>
                        <a:rPr lang="en-US" sz="2800" kern="1200" dirty="0" smtClean="0">
                          <a:effectLst/>
                        </a:rPr>
                        <a:t>CNC </a:t>
                      </a:r>
                      <a:r>
                        <a:rPr lang="th-TH" sz="2800" kern="1200" dirty="0" smtClean="0">
                          <a:effectLst/>
                        </a:rPr>
                        <a:t>ระดับ </a:t>
                      </a:r>
                      <a:r>
                        <a:rPr lang="en-US" sz="2800" kern="1200" dirty="0" smtClean="0">
                          <a:effectLst/>
                        </a:rPr>
                        <a:t>1</a:t>
                      </a:r>
                      <a:r>
                        <a:rPr lang="th-TH" sz="2800" kern="1200" dirty="0" smtClean="0">
                          <a:effectLst/>
                        </a:rPr>
                        <a:t>                 </a:t>
                      </a:r>
                      <a:r>
                        <a:rPr lang="th-TH" dirty="0" smtClean="0"/>
                        <a:t>รหัส </a:t>
                      </a:r>
                      <a:r>
                        <a:rPr lang="en-US" dirty="0" err="1" smtClean="0"/>
                        <a:t>xxxxxx</a:t>
                      </a:r>
                      <a:endParaRPr lang="th-TH" dirty="0" smtClean="0"/>
                    </a:p>
                  </a:txBody>
                  <a:tcPr marL="98448" marR="98448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dirty="0" smtClean="0"/>
                        <a:t>วัตถุประสงค์ทั่วไป</a:t>
                      </a:r>
                      <a:r>
                        <a:rPr lang="en-US" dirty="0" smtClean="0"/>
                        <a:t>(GLOs)</a:t>
                      </a:r>
                      <a:endParaRPr lang="th-TH" dirty="0"/>
                    </a:p>
                  </a:txBody>
                  <a:tcPr marL="98448" marR="98448"/>
                </a:tc>
                <a:tc>
                  <a:txBody>
                    <a:bodyPr/>
                    <a:lstStyle/>
                    <a:p>
                      <a:r>
                        <a:rPr lang="en-US" sz="2800" kern="1200" dirty="0" smtClean="0">
                          <a:effectLst/>
                        </a:rPr>
                        <a:t>-</a:t>
                      </a:r>
                      <a:r>
                        <a:rPr lang="th-TH" sz="2800" kern="1200" dirty="0" smtClean="0">
                          <a:effectLst/>
                        </a:rPr>
                        <a:t>เพื่อให้ผู้รับการฝึกสามารถควบคุมเครื่องกลึง </a:t>
                      </a:r>
                      <a:r>
                        <a:rPr lang="en-US" sz="2800" kern="1200" dirty="0" smtClean="0">
                          <a:effectLst/>
                        </a:rPr>
                        <a:t>CNC </a:t>
                      </a:r>
                      <a:r>
                        <a:rPr lang="th-TH" sz="2800" kern="1200" dirty="0" smtClean="0">
                          <a:effectLst/>
                        </a:rPr>
                        <a:t>ได้</a:t>
                      </a:r>
                      <a:endParaRPr lang="en-US" sz="2800" kern="1200" dirty="0" smtClean="0">
                        <a:effectLst/>
                      </a:endParaRPr>
                    </a:p>
                    <a:p>
                      <a:r>
                        <a:rPr lang="en-US" sz="2800" kern="1200" dirty="0" smtClean="0">
                          <a:effectLst/>
                        </a:rPr>
                        <a:t>-</a:t>
                      </a:r>
                      <a:r>
                        <a:rPr lang="th-TH" sz="2800" kern="1200" dirty="0" smtClean="0">
                          <a:effectLst/>
                        </a:rPr>
                        <a:t>เพื่อให้ผู้รับการฝึกสามารถแก้ไขเครื่องกลึง</a:t>
                      </a:r>
                      <a:r>
                        <a:rPr lang="en-US" sz="2800" kern="1200" dirty="0" smtClean="0">
                          <a:effectLst/>
                        </a:rPr>
                        <a:t>CNC </a:t>
                      </a:r>
                      <a:r>
                        <a:rPr lang="th-TH" sz="2800" kern="1200" dirty="0" smtClean="0">
                          <a:effectLst/>
                        </a:rPr>
                        <a:t>กรณีเกิด </a:t>
                      </a:r>
                      <a:r>
                        <a:rPr lang="en-US" sz="2800" kern="1200" dirty="0" smtClean="0">
                          <a:effectLst/>
                        </a:rPr>
                        <a:t>break down</a:t>
                      </a:r>
                      <a:r>
                        <a:rPr lang="th-TH" sz="2800" kern="1200" dirty="0" smtClean="0">
                          <a:effectLst/>
                        </a:rPr>
                        <a:t>ได้</a:t>
                      </a:r>
                      <a:endParaRPr lang="en-US" sz="2800" kern="1200" dirty="0" smtClean="0">
                        <a:effectLst/>
                      </a:endParaRPr>
                    </a:p>
                    <a:p>
                      <a:r>
                        <a:rPr lang="en-US" sz="2800" kern="1200" dirty="0" smtClean="0">
                          <a:effectLst/>
                        </a:rPr>
                        <a:t>-</a:t>
                      </a:r>
                      <a:r>
                        <a:rPr lang="th-TH" sz="2800" kern="1200" dirty="0" smtClean="0">
                          <a:effectLst/>
                        </a:rPr>
                        <a:t>เพื่อให้ผู้รับการฝึกสามารถปรับแต่งชิ้นงานได้ตามแบบ</a:t>
                      </a:r>
                      <a:endParaRPr lang="en-US" sz="2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48" marR="98448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dirty="0" smtClean="0"/>
                        <a:t>ระยะเวลาฝึก</a:t>
                      </a:r>
                      <a:endParaRPr lang="th-TH" dirty="0"/>
                    </a:p>
                  </a:txBody>
                  <a:tcPr marL="98448" marR="98448"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30</a:t>
                      </a:r>
                      <a:r>
                        <a:rPr lang="en-US" baseline="0" dirty="0" smtClean="0"/>
                        <a:t> </a:t>
                      </a:r>
                      <a:r>
                        <a:rPr lang="th-TH" baseline="0" dirty="0" smtClean="0"/>
                        <a:t>ชั่วโมง</a:t>
                      </a:r>
                      <a:endParaRPr lang="th-TH" dirty="0"/>
                    </a:p>
                  </a:txBody>
                  <a:tcPr marL="98448" marR="98448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dirty="0" smtClean="0"/>
                        <a:t>คุณสมบัติผู้รับการฝึก</a:t>
                      </a:r>
                      <a:endParaRPr lang="th-TH" dirty="0"/>
                    </a:p>
                  </a:txBody>
                  <a:tcPr marL="98448" marR="98448"/>
                </a:tc>
                <a:tc>
                  <a:txBody>
                    <a:bodyPr/>
                    <a:lstStyle/>
                    <a:p>
                      <a:r>
                        <a:rPr lang="en-US" sz="2800" kern="1200" dirty="0" smtClean="0">
                          <a:effectLst/>
                        </a:rPr>
                        <a:t>-</a:t>
                      </a:r>
                      <a:r>
                        <a:rPr lang="th-TH" sz="2800" kern="1200" dirty="0" smtClean="0">
                          <a:effectLst/>
                        </a:rPr>
                        <a:t>มีความรู้พื้นฐานคณิตศาสตร์</a:t>
                      </a:r>
                      <a:endParaRPr lang="en-US" sz="2800" kern="1200" dirty="0" smtClean="0">
                        <a:effectLst/>
                      </a:endParaRPr>
                    </a:p>
                    <a:p>
                      <a:r>
                        <a:rPr lang="en-US" sz="2800" kern="1200" dirty="0" smtClean="0">
                          <a:effectLst/>
                        </a:rPr>
                        <a:t>-</a:t>
                      </a:r>
                      <a:r>
                        <a:rPr lang="th-TH" sz="2800" kern="1200" dirty="0" smtClean="0">
                          <a:effectLst/>
                        </a:rPr>
                        <a:t>คุณวุฒิทางการศึกษาไม่ต่ำกว่าระดับ ประกาศนียบัตรวิชาชีพ(ปวช</a:t>
                      </a:r>
                      <a:r>
                        <a:rPr lang="en-US" sz="2800" kern="1200" dirty="0" smtClean="0">
                          <a:effectLst/>
                        </a:rPr>
                        <a:t>.</a:t>
                      </a:r>
                      <a:r>
                        <a:rPr lang="th-TH" sz="2800" kern="1200" dirty="0" smtClean="0">
                          <a:effectLst/>
                        </a:rPr>
                        <a:t>)</a:t>
                      </a:r>
                    </a:p>
                    <a:p>
                      <a:r>
                        <a:rPr lang="en-US" sz="2800" kern="1200" dirty="0" smtClean="0">
                          <a:effectLst/>
                        </a:rPr>
                        <a:t>-</a:t>
                      </a:r>
                      <a:r>
                        <a:rPr lang="th-TH" sz="2800" kern="1200" dirty="0" smtClean="0">
                          <a:effectLst/>
                        </a:rPr>
                        <a:t>เป็นพนักงานใหม่ของบริษัทในตำแหน่งช่างเทคนิค  </a:t>
                      </a:r>
                      <a:endParaRPr lang="en-US" sz="2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48" marR="98448"/>
                </a:tc>
              </a:tr>
            </a:tbl>
          </a:graphicData>
        </a:graphic>
      </p:graphicFrame>
      <p:cxnSp>
        <p:nvCxnSpPr>
          <p:cNvPr id="4" name="Straight Arrow Connector 3"/>
          <p:cNvCxnSpPr/>
          <p:nvPr/>
        </p:nvCxnSpPr>
        <p:spPr>
          <a:xfrm>
            <a:off x="755576" y="1268760"/>
            <a:ext cx="0" cy="36004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354167" y="980728"/>
            <a:ext cx="41151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i="1" dirty="0" smtClean="0"/>
              <a:t>Job title /</a:t>
            </a:r>
            <a:r>
              <a:rPr lang="th-TH" sz="2000" b="1" i="1" dirty="0" smtClean="0"/>
              <a:t> </a:t>
            </a:r>
            <a:r>
              <a:rPr lang="en-US" sz="2000" b="1" i="1" dirty="0" smtClean="0"/>
              <a:t>Occupation Title</a:t>
            </a:r>
            <a:endParaRPr lang="th-TH" sz="2000" b="1" i="1" dirty="0"/>
          </a:p>
        </p:txBody>
      </p:sp>
      <p:sp>
        <p:nvSpPr>
          <p:cNvPr id="7" name="TextBox 6"/>
          <p:cNvSpPr txBox="1"/>
          <p:nvPr/>
        </p:nvSpPr>
        <p:spPr>
          <a:xfrm>
            <a:off x="-108520" y="3068960"/>
            <a:ext cx="27363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i="1" dirty="0" smtClean="0"/>
              <a:t>Duty or Job description</a:t>
            </a:r>
            <a:endParaRPr lang="th-TH" sz="2000" b="1" i="1" dirty="0"/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179512" y="2420888"/>
            <a:ext cx="432048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179512" y="2429272"/>
            <a:ext cx="0" cy="639688"/>
          </a:xfrm>
          <a:prstGeom prst="straightConnector1">
            <a:avLst/>
          </a:prstGeom>
          <a:ln>
            <a:tailEnd type="non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8785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1"/>
            <a:ext cx="9144000" cy="952500"/>
          </a:xfrm>
          <a:solidFill>
            <a:schemeClr val="tx1">
              <a:lumMod val="75000"/>
              <a:lumOff val="25000"/>
            </a:schemeClr>
          </a:solidFill>
        </p:spPr>
        <p:txBody>
          <a:bodyPr/>
          <a:lstStyle/>
          <a:p>
            <a:r>
              <a:rPr lang="th-TH" dirty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ตัวอย่าง โครงร่าง</a:t>
            </a:r>
            <a:r>
              <a:rPr lang="th-TH" dirty="0" smtClean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หลักสูตรช่างกลึง </a:t>
            </a:r>
            <a:r>
              <a:rPr lang="en-US" dirty="0" smtClean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CNC</a:t>
            </a:r>
            <a:endParaRPr lang="th-TH" dirty="0">
              <a:solidFill>
                <a:schemeClr val="bg1">
                  <a:lumMod val="75000"/>
                </a:schemeClr>
              </a:solidFill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81023849"/>
              </p:ext>
            </p:extLst>
          </p:nvPr>
        </p:nvGraphicFramePr>
        <p:xfrm>
          <a:off x="457200" y="1509856"/>
          <a:ext cx="8229600" cy="530352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810544"/>
                <a:gridCol w="5256584"/>
                <a:gridCol w="1162472"/>
              </a:tblGrid>
              <a:tr h="370840">
                <a:tc>
                  <a:txBody>
                    <a:bodyPr/>
                    <a:lstStyle/>
                    <a:p>
                      <a:r>
                        <a:rPr lang="th-TH" sz="2800" dirty="0" smtClean="0"/>
                        <a:t>ชื่อโมดูลการฝึก</a:t>
                      </a:r>
                      <a:endParaRPr lang="th-TH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dirty="0" smtClean="0"/>
                        <a:t>วัตถุประสงค์โมดูลการฝึก (</a:t>
                      </a:r>
                      <a:r>
                        <a:rPr lang="en-US" sz="2800" dirty="0" smtClean="0"/>
                        <a:t>SLOs</a:t>
                      </a:r>
                      <a:r>
                        <a:rPr lang="th-TH" sz="2800" dirty="0" smtClean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800" dirty="0" smtClean="0"/>
                        <a:t>ระยะเวลา</a:t>
                      </a:r>
                      <a:endParaRPr lang="th-TH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sz="2000" kern="1200" dirty="0" smtClean="0">
                          <a:effectLst/>
                        </a:rPr>
                        <a:t>ความปลอดภัยในการทำงาน </a:t>
                      </a:r>
                      <a:r>
                        <a:rPr lang="th-TH" sz="2400" kern="1200" dirty="0" smtClean="0">
                          <a:effectLst/>
                        </a:rPr>
                        <a:t>(</a:t>
                      </a:r>
                      <a:r>
                        <a:rPr lang="en-US" sz="2400" kern="1200" dirty="0" smtClean="0">
                          <a:effectLst/>
                        </a:rPr>
                        <a:t>Safety</a:t>
                      </a:r>
                      <a:r>
                        <a:rPr lang="th-TH" sz="2400" kern="1200" dirty="0" smtClean="0">
                          <a:effectLst/>
                        </a:rPr>
                        <a:t>)</a:t>
                      </a:r>
                      <a:endParaRPr lang="th-TH" sz="2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r>
                        <a:rPr lang="th-TH" sz="2000" kern="1200" dirty="0" smtClean="0">
                          <a:effectLst/>
                        </a:rPr>
                        <a:t>สามารถปฏิบัติงานได้ปลอดภัยตามข้อกำหนดของสถานประกอบกิจการทุกข้อ</a:t>
                      </a:r>
                      <a:endParaRPr lang="en-US" sz="2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 </a:t>
                      </a:r>
                      <a:r>
                        <a:rPr lang="th-TH" sz="2000" dirty="0" smtClean="0"/>
                        <a:t>ชั่วโมง</a:t>
                      </a:r>
                      <a:endParaRPr lang="th-TH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sz="2000" kern="1200" dirty="0" smtClean="0">
                          <a:effectLst/>
                        </a:rPr>
                        <a:t>การควบคุมเครื่องกลึง </a:t>
                      </a:r>
                      <a:r>
                        <a:rPr lang="en-US" sz="2000" kern="1200" dirty="0" smtClean="0">
                          <a:effectLst/>
                        </a:rPr>
                        <a:t>CNC</a:t>
                      </a:r>
                      <a:endParaRPr lang="th-TH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r>
                        <a:rPr lang="en-US" sz="2000" kern="1200" dirty="0" smtClean="0">
                          <a:effectLst/>
                        </a:rPr>
                        <a:t>-</a:t>
                      </a:r>
                      <a:r>
                        <a:rPr lang="th-TH" sz="2000" kern="1200" dirty="0" smtClean="0">
                          <a:effectLst/>
                        </a:rPr>
                        <a:t>สามารถจดบันทึกข้อมูลการใช้ </a:t>
                      </a:r>
                      <a:r>
                        <a:rPr lang="en-US" sz="2000" kern="1200" dirty="0" smtClean="0">
                          <a:effectLst/>
                        </a:rPr>
                        <a:t>Tool </a:t>
                      </a:r>
                      <a:r>
                        <a:rPr lang="th-TH" sz="2000" kern="1200" dirty="0" smtClean="0">
                          <a:effectLst/>
                        </a:rPr>
                        <a:t>เครื่องกลึง </a:t>
                      </a:r>
                      <a:r>
                        <a:rPr lang="en-US" sz="2000" kern="1200" dirty="0" smtClean="0">
                          <a:effectLst/>
                        </a:rPr>
                        <a:t>CNC </a:t>
                      </a:r>
                      <a:r>
                        <a:rPr lang="th-TH" sz="2000" kern="1200" dirty="0" smtClean="0">
                          <a:effectLst/>
                        </a:rPr>
                        <a:t>ได้</a:t>
                      </a:r>
                      <a:endParaRPr lang="en-US" sz="2000" kern="1200" dirty="0" smtClean="0">
                        <a:effectLst/>
                      </a:endParaRPr>
                    </a:p>
                    <a:p>
                      <a:pPr lvl="0"/>
                      <a:r>
                        <a:rPr lang="en-US" sz="2000" kern="1200" dirty="0" smtClean="0">
                          <a:effectLst/>
                        </a:rPr>
                        <a:t>-</a:t>
                      </a:r>
                      <a:r>
                        <a:rPr lang="th-TH" sz="2000" kern="1200" dirty="0" smtClean="0">
                          <a:effectLst/>
                        </a:rPr>
                        <a:t>สามารถวิเคราะห์การใช้ </a:t>
                      </a:r>
                      <a:r>
                        <a:rPr lang="en-US" sz="2000" kern="1200" dirty="0" smtClean="0">
                          <a:effectLst/>
                        </a:rPr>
                        <a:t>Tool </a:t>
                      </a:r>
                      <a:r>
                        <a:rPr lang="th-TH" sz="2000" kern="1200" dirty="0" smtClean="0">
                          <a:effectLst/>
                        </a:rPr>
                        <a:t>เครื่องกลึง </a:t>
                      </a:r>
                      <a:r>
                        <a:rPr lang="en-US" sz="2000" kern="1200" dirty="0" smtClean="0">
                          <a:effectLst/>
                        </a:rPr>
                        <a:t>CNC </a:t>
                      </a:r>
                      <a:r>
                        <a:rPr lang="th-TH" sz="2000" kern="1200" dirty="0" smtClean="0">
                          <a:effectLst/>
                        </a:rPr>
                        <a:t>เพื่อตรวจสอบอายุการใช้งานได้</a:t>
                      </a:r>
                      <a:endParaRPr lang="en-US" sz="2000" kern="1200" dirty="0" smtClean="0">
                        <a:effectLst/>
                      </a:endParaRPr>
                    </a:p>
                    <a:p>
                      <a:pPr lvl="0"/>
                      <a:r>
                        <a:rPr lang="en-US" sz="2000" kern="1200" dirty="0" smtClean="0">
                          <a:effectLst/>
                        </a:rPr>
                        <a:t>-</a:t>
                      </a:r>
                      <a:r>
                        <a:rPr lang="th-TH" sz="2000" kern="1200" dirty="0" smtClean="0">
                          <a:effectLst/>
                        </a:rPr>
                        <a:t>สามารถเปลี่ยน </a:t>
                      </a:r>
                      <a:r>
                        <a:rPr lang="en-US" sz="2000" kern="1200" dirty="0" smtClean="0">
                          <a:effectLst/>
                        </a:rPr>
                        <a:t>Tool </a:t>
                      </a:r>
                      <a:r>
                        <a:rPr lang="th-TH" sz="2000" kern="1200" dirty="0" smtClean="0">
                          <a:effectLst/>
                        </a:rPr>
                        <a:t>เครื่องกลึง </a:t>
                      </a:r>
                      <a:r>
                        <a:rPr lang="en-US" sz="2000" kern="1200" dirty="0" smtClean="0">
                          <a:effectLst/>
                        </a:rPr>
                        <a:t>CNC </a:t>
                      </a:r>
                      <a:r>
                        <a:rPr lang="th-TH" sz="2000" kern="1200" dirty="0" smtClean="0">
                          <a:effectLst/>
                        </a:rPr>
                        <a:t>ตามอายุการใช้งานได้</a:t>
                      </a:r>
                      <a:endParaRPr lang="en-US" sz="20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20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th-TH" sz="2000" baseline="0" dirty="0" smtClean="0"/>
                        <a:t>ชั่วโมง</a:t>
                      </a:r>
                      <a:endParaRPr lang="th-TH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sz="2000" kern="1200" dirty="0" smtClean="0">
                          <a:effectLst/>
                        </a:rPr>
                        <a:t>การแก้ไขเครื่องกลึง </a:t>
                      </a:r>
                      <a:r>
                        <a:rPr lang="en-US" sz="2000" kern="1200" dirty="0" smtClean="0">
                          <a:effectLst/>
                        </a:rPr>
                        <a:t>CNC </a:t>
                      </a:r>
                      <a:r>
                        <a:rPr lang="th-TH" sz="2000" kern="1200" dirty="0" smtClean="0">
                          <a:effectLst/>
                        </a:rPr>
                        <a:t>กรณีเกิด </a:t>
                      </a:r>
                      <a:r>
                        <a:rPr lang="en-US" sz="2000" kern="1200" dirty="0" smtClean="0">
                          <a:effectLst/>
                        </a:rPr>
                        <a:t>break down</a:t>
                      </a:r>
                      <a:endParaRPr lang="th-TH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r>
                        <a:rPr lang="en-US" sz="2000" kern="1200" dirty="0" smtClean="0">
                          <a:effectLst/>
                        </a:rPr>
                        <a:t>-</a:t>
                      </a:r>
                      <a:r>
                        <a:rPr lang="th-TH" sz="2000" kern="1200" dirty="0" smtClean="0">
                          <a:effectLst/>
                        </a:rPr>
                        <a:t>สามารถเข้าตรวจสอบเครื่องกลึง </a:t>
                      </a:r>
                      <a:r>
                        <a:rPr lang="en-US" sz="2000" kern="1200" dirty="0" smtClean="0">
                          <a:effectLst/>
                        </a:rPr>
                        <a:t>CNC </a:t>
                      </a:r>
                      <a:r>
                        <a:rPr lang="th-TH" sz="2000" kern="1200" dirty="0" smtClean="0">
                          <a:effectLst/>
                        </a:rPr>
                        <a:t>เมื่อไฟ </a:t>
                      </a:r>
                      <a:r>
                        <a:rPr lang="en-US" sz="2000" kern="1200" dirty="0" smtClean="0">
                          <a:effectLst/>
                        </a:rPr>
                        <a:t>Alarm (</a:t>
                      </a:r>
                      <a:r>
                        <a:rPr lang="th-TH" sz="2000" kern="1200" dirty="0" smtClean="0">
                          <a:effectLst/>
                        </a:rPr>
                        <a:t>สีแดง) สว่าง</a:t>
                      </a:r>
                      <a:endParaRPr lang="en-US" sz="2000" kern="1200" dirty="0" smtClean="0">
                        <a:effectLst/>
                      </a:endParaRPr>
                    </a:p>
                    <a:p>
                      <a:pPr lvl="0"/>
                      <a:r>
                        <a:rPr lang="en-US" sz="2000" kern="1200" dirty="0" smtClean="0">
                          <a:effectLst/>
                        </a:rPr>
                        <a:t>-</a:t>
                      </a:r>
                      <a:r>
                        <a:rPr lang="th-TH" sz="2000" kern="1200" dirty="0" smtClean="0">
                          <a:effectLst/>
                        </a:rPr>
                        <a:t>สามารถแก้ไขปัญหาของเครื่องกลึง </a:t>
                      </a:r>
                      <a:r>
                        <a:rPr lang="en-US" sz="2000" kern="1200" dirty="0" smtClean="0">
                          <a:effectLst/>
                        </a:rPr>
                        <a:t>CNC </a:t>
                      </a:r>
                      <a:r>
                        <a:rPr lang="th-TH" sz="2000" kern="1200" dirty="0" smtClean="0">
                          <a:effectLst/>
                        </a:rPr>
                        <a:t>ได้ด้วย</a:t>
                      </a:r>
                      <a:r>
                        <a:rPr lang="th-TH" sz="2000" kern="1200" dirty="0" err="1" smtClean="0">
                          <a:effectLst/>
                        </a:rPr>
                        <a:t>ตนเ</a:t>
                      </a:r>
                      <a:endParaRPr lang="th-TH" sz="2000" kern="1200" dirty="0" smtClean="0">
                        <a:effectLst/>
                      </a:endParaRPr>
                    </a:p>
                    <a:p>
                      <a:pPr lvl="0"/>
                      <a:r>
                        <a:rPr lang="en-US" sz="2000" kern="1200" dirty="0" smtClean="0">
                          <a:effectLst/>
                        </a:rPr>
                        <a:t>-</a:t>
                      </a:r>
                      <a:r>
                        <a:rPr lang="th-TH" sz="2000" kern="1200" dirty="0" smtClean="0">
                          <a:effectLst/>
                        </a:rPr>
                        <a:t>สามารถบันทึกใบแจ้งซ่อมกรณีแก้ไขด้วยตัวเองไม่ได้</a:t>
                      </a:r>
                      <a:endParaRPr lang="en-US" sz="20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2</a:t>
                      </a:r>
                      <a:r>
                        <a:rPr lang="th-TH" sz="2000" dirty="0" smtClean="0"/>
                        <a:t> ชั่วโมง</a:t>
                      </a:r>
                      <a:endParaRPr lang="th-TH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sz="2000" kern="1200" dirty="0" smtClean="0">
                          <a:effectLst/>
                        </a:rPr>
                        <a:t>การปรับแต่งชิ้นงานให้ได้ตามแบบ</a:t>
                      </a:r>
                      <a:endParaRPr lang="th-TH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r>
                        <a:rPr lang="en-US" sz="2000" kern="1200" dirty="0" smtClean="0">
                          <a:effectLst/>
                        </a:rPr>
                        <a:t>-</a:t>
                      </a:r>
                      <a:r>
                        <a:rPr lang="th-TH" sz="2000" kern="1200" dirty="0" smtClean="0">
                          <a:effectLst/>
                        </a:rPr>
                        <a:t>สามารถเก็บชิ้นงานสำหรับส่งฝ่ายตรวจสอบตามรอบเวลาได้</a:t>
                      </a:r>
                      <a:endParaRPr lang="en-US" sz="2000" kern="1200" dirty="0" smtClean="0">
                        <a:effectLst/>
                      </a:endParaRPr>
                    </a:p>
                    <a:p>
                      <a:pPr lvl="0"/>
                      <a:r>
                        <a:rPr lang="en-US" sz="2000" kern="1200" dirty="0" smtClean="0">
                          <a:effectLst/>
                        </a:rPr>
                        <a:t>-</a:t>
                      </a:r>
                      <a:r>
                        <a:rPr lang="th-TH" sz="2000" kern="1200" dirty="0" smtClean="0">
                          <a:effectLst/>
                        </a:rPr>
                        <a:t>สามรถแยกชิ้นงานที่ตรวจสอบแล้วระหว่างงานดีกับงานเสียในพื้นที่ที่กำหนดได้</a:t>
                      </a:r>
                      <a:endParaRPr lang="en-US" sz="2000" kern="1200" dirty="0" smtClean="0">
                        <a:effectLst/>
                      </a:endParaRPr>
                    </a:p>
                    <a:p>
                      <a:pPr lvl="0"/>
                      <a:r>
                        <a:rPr lang="en-US" sz="2000" kern="1200" dirty="0" smtClean="0">
                          <a:effectLst/>
                        </a:rPr>
                        <a:t>-</a:t>
                      </a:r>
                      <a:r>
                        <a:rPr lang="th-TH" sz="2000" kern="1200" dirty="0" smtClean="0">
                          <a:effectLst/>
                        </a:rPr>
                        <a:t>สามารถปรับค่าออฟเซ็ทเครื่องกลึง </a:t>
                      </a:r>
                      <a:r>
                        <a:rPr lang="en-US" sz="2000" kern="1200" dirty="0" smtClean="0">
                          <a:effectLst/>
                        </a:rPr>
                        <a:t>CNC </a:t>
                      </a:r>
                      <a:r>
                        <a:rPr lang="th-TH" sz="2000" kern="1200" dirty="0" smtClean="0">
                          <a:effectLst/>
                        </a:rPr>
                        <a:t>ให้ได้ชิ้นงานตามแบบ</a:t>
                      </a:r>
                      <a:endParaRPr lang="en-US" sz="20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7</a:t>
                      </a:r>
                      <a:r>
                        <a:rPr lang="th-TH" sz="2000" dirty="0" smtClean="0"/>
                        <a:t> ชั่วโมง</a:t>
                      </a:r>
                      <a:endParaRPr lang="th-TH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/>
                        <a:t>รวม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30</a:t>
                      </a:r>
                      <a:r>
                        <a:rPr lang="th-TH" sz="2000" dirty="0" smtClean="0"/>
                        <a:t> ชั่วโมง</a:t>
                      </a:r>
                      <a:endParaRPr lang="th-TH" sz="2000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4" name="Straight Arrow Connector 3"/>
          <p:cNvCxnSpPr/>
          <p:nvPr/>
        </p:nvCxnSpPr>
        <p:spPr>
          <a:xfrm flipH="1">
            <a:off x="1331638" y="1211271"/>
            <a:ext cx="1" cy="31358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1043608" y="948790"/>
            <a:ext cx="6896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i="1" dirty="0" smtClean="0"/>
              <a:t>Duty</a:t>
            </a:r>
            <a:endParaRPr lang="th-TH" sz="2000" b="1" i="1" dirty="0"/>
          </a:p>
        </p:txBody>
      </p:sp>
      <p:sp>
        <p:nvSpPr>
          <p:cNvPr id="3" name="L-Shape 2"/>
          <p:cNvSpPr/>
          <p:nvPr/>
        </p:nvSpPr>
        <p:spPr>
          <a:xfrm rot="19667752">
            <a:off x="199096" y="2317809"/>
            <a:ext cx="403165" cy="189876"/>
          </a:xfrm>
          <a:prstGeom prst="corner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cxnSp>
        <p:nvCxnSpPr>
          <p:cNvPr id="8" name="Straight Arrow Connector 7"/>
          <p:cNvCxnSpPr/>
          <p:nvPr/>
        </p:nvCxnSpPr>
        <p:spPr>
          <a:xfrm flipH="1">
            <a:off x="3674361" y="1211271"/>
            <a:ext cx="1" cy="31358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3272724" y="908720"/>
            <a:ext cx="65120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i="1" dirty="0" smtClean="0"/>
              <a:t>Task</a:t>
            </a:r>
            <a:endParaRPr lang="th-TH" sz="2000" b="1" i="1" dirty="0"/>
          </a:p>
        </p:txBody>
      </p:sp>
    </p:spTree>
    <p:extLst>
      <p:ext uri="{BB962C8B-B14F-4D97-AF65-F5344CB8AC3E}">
        <p14:creationId xmlns:p14="http://schemas.microsoft.com/office/powerpoint/2010/main" val="1249224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" grpId="0" animBg="1"/>
      <p:bldP spid="9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952500"/>
          </a:xfrm>
          <a:solidFill>
            <a:schemeClr val="tx1">
              <a:lumMod val="75000"/>
              <a:lumOff val="25000"/>
            </a:schemeClr>
          </a:solidFill>
          <a:ln>
            <a:miter lim="800000"/>
            <a:headEnd/>
            <a:tailEnd/>
          </a:ln>
          <a:extLst/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th-TH" dirty="0" smtClean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สรุป</a:t>
            </a:r>
            <a:endParaRPr lang="th-TH" dirty="0">
              <a:ln w="18415" cmpd="sng">
                <a:noFill/>
                <a:prstDash val="solid"/>
              </a:ln>
              <a:solidFill>
                <a:schemeClr val="bg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7587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450"/>
          </a:xfrm>
        </p:spPr>
        <p:txBody>
          <a:bodyPr/>
          <a:lstStyle/>
          <a:p>
            <a:pPr marL="0" indent="0" algn="thaiDist" eaLnBrk="1" hangingPunct="1">
              <a:buFont typeface="Arial" pitchFamily="34" charset="0"/>
              <a:buNone/>
            </a:pPr>
            <a:r>
              <a:rPr lang="th-TH" altLang="th-TH" sz="4000" dirty="0" smtClean="0">
                <a:latin typeface="AngsanaUPC" pitchFamily="18" charset="-34"/>
                <a:cs typeface="AngsanaUPC" pitchFamily="18" charset="-34"/>
              </a:rPr>
              <a:t>	</a:t>
            </a:r>
            <a:r>
              <a:rPr lang="th-TH" altLang="th-TH" sz="4000" b="1" dirty="0" smtClean="0"/>
              <a:t>การออกแบบหลักสูตรจะต้องสอดคล้องกับข้อกำหนดของสมรรถนะในงาน โดยดำเนินการตามหลักการออกแบบหลักสูตร รวมถึงการจัดกลุ่มหน่วยสมรรถนะเข้ากับรูปแบบและวิธีการฝึกอบรม เนื้อหาการฝึก ระยะเวลาฝึก ลำดับโมดูลการฝึกและคุณสมบัติของผู้รับการฝึก โดยข้อมูลดังกล่าวที่นำมาใช้ในการออกแบบโครงสร้างหลักสูตรจะเป็นประโยชน์สำหรับการพัฒนาหลักสูตรต่อไป</a:t>
            </a:r>
            <a:endParaRPr lang="en-US" altLang="th-TH" sz="4000" b="1" dirty="0" smtClean="0">
              <a:latin typeface="AngsanaUPC" pitchFamily="18" charset="-34"/>
              <a:cs typeface="AngsanaUPC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952500"/>
          </a:xfrm>
          <a:solidFill>
            <a:schemeClr val="tx1">
              <a:lumMod val="75000"/>
              <a:lumOff val="25000"/>
            </a:schemeClr>
          </a:solidFill>
          <a:ln>
            <a:miter lim="800000"/>
            <a:headEnd/>
            <a:tailEnd/>
          </a:ln>
          <a:extLst/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th-TH" dirty="0" smtClean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กิจกรรมการเรียนรู้ที่ </a:t>
            </a:r>
            <a:r>
              <a:rPr lang="en-US" dirty="0" smtClean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th-TH" dirty="0">
              <a:ln w="18415" cmpd="sng">
                <a:noFill/>
                <a:prstDash val="solid"/>
              </a:ln>
              <a:solidFill>
                <a:schemeClr val="bg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0419" name="TextBox 4"/>
          <p:cNvSpPr txBox="1">
            <a:spLocks noChangeArrowheads="1"/>
          </p:cNvSpPr>
          <p:nvPr/>
        </p:nvSpPr>
        <p:spPr bwMode="auto">
          <a:xfrm>
            <a:off x="457200" y="1125538"/>
            <a:ext cx="8291513" cy="954087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th-TH" altLang="th-TH" sz="2800" b="1" dirty="0" smtClean="0">
                <a:latin typeface="TH SarabunPSK" pitchFamily="34" charset="-34"/>
                <a:cs typeface="+mn-cs"/>
              </a:rPr>
              <a:t>คำสั่ง </a:t>
            </a:r>
            <a:r>
              <a:rPr lang="en-US" altLang="th-TH" sz="2800" b="1" dirty="0" smtClean="0">
                <a:latin typeface="TH SarabunPSK" pitchFamily="34" charset="-34"/>
                <a:cs typeface="+mn-cs"/>
              </a:rPr>
              <a:t>:</a:t>
            </a:r>
            <a:r>
              <a:rPr lang="th-TH" altLang="th-TH" sz="2800" dirty="0" smtClean="0">
                <a:latin typeface="TH SarabunPSK" pitchFamily="34" charset="-34"/>
                <a:cs typeface="+mn-cs"/>
              </a:rPr>
              <a:t> ให้ฝึกปฏิบัติการกำหนดรายละเอียดเนื้อหาหลักสูตรจากข้อมูลการวิเคราะห์งาน(</a:t>
            </a:r>
            <a:r>
              <a:rPr lang="en-US" altLang="th-TH" sz="2800" dirty="0" smtClean="0">
                <a:latin typeface="TH SarabunPSK" pitchFamily="34" charset="-34"/>
                <a:cs typeface="+mn-cs"/>
              </a:rPr>
              <a:t>TA)</a:t>
            </a:r>
            <a:r>
              <a:rPr lang="th-TH" altLang="th-TH" sz="2800" dirty="0" smtClean="0">
                <a:latin typeface="TH SarabunPSK" pitchFamily="34" charset="-34"/>
                <a:cs typeface="+mn-cs"/>
              </a:rPr>
              <a:t> และเกณฑ์การปฏิบัติงาน เขียนตามตารางที่กำหนดให้ต่อไปนี้  (30 นาที)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7157394"/>
              </p:ext>
            </p:extLst>
          </p:nvPr>
        </p:nvGraphicFramePr>
        <p:xfrm>
          <a:off x="395288" y="2079625"/>
          <a:ext cx="8353425" cy="4389444"/>
        </p:xfrm>
        <a:graphic>
          <a:graphicData uri="http://schemas.openxmlformats.org/drawingml/2006/table">
            <a:tbl>
              <a:tblPr firstRow="1" firstCol="1" bandRow="1">
                <a:tableStyleId>{616DA210-FB5B-4158-B5E0-FEB733F419BA}</a:tableStyleId>
              </a:tblPr>
              <a:tblGrid>
                <a:gridCol w="4464990"/>
                <a:gridCol w="3888435"/>
              </a:tblGrid>
              <a:tr h="365787"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 smtClean="0">
                          <a:effectLst/>
                        </a:rPr>
                        <a:t>ชื่องานหลัก (</a:t>
                      </a:r>
                      <a:r>
                        <a:rPr lang="en-US" sz="2400" dirty="0" smtClean="0">
                          <a:effectLst/>
                        </a:rPr>
                        <a:t>Duty) :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 marL="68573" marR="68573" marT="0" marB="0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365787"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 smtClean="0">
                          <a:effectLst/>
                        </a:rPr>
                        <a:t>งานย่อย (</a:t>
                      </a:r>
                      <a:r>
                        <a:rPr lang="en-US" sz="2400" dirty="0" smtClean="0">
                          <a:effectLst/>
                        </a:rPr>
                        <a:t>Task) :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 marL="68573" marR="68573" marT="0" marB="0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36578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 smtClean="0">
                          <a:effectLst/>
                        </a:rPr>
                        <a:t>เกณฑ์</a:t>
                      </a:r>
                      <a:r>
                        <a:rPr lang="th-TH" sz="2400" dirty="0">
                          <a:effectLst/>
                        </a:rPr>
                        <a:t>การ</a:t>
                      </a:r>
                      <a:r>
                        <a:rPr lang="th-TH" sz="2400" dirty="0" smtClean="0">
                          <a:effectLst/>
                        </a:rPr>
                        <a:t>ปฏิบัติ </a:t>
                      </a:r>
                      <a:r>
                        <a:rPr lang="en-US" sz="2400" dirty="0" smtClean="0">
                          <a:effectLst/>
                        </a:rPr>
                        <a:t>/</a:t>
                      </a:r>
                      <a:r>
                        <a:rPr lang="th-TH" sz="2400" dirty="0" smtClean="0">
                          <a:effectLst/>
                        </a:rPr>
                        <a:t>มาตรฐานการปฏิบัติงาน</a:t>
                      </a:r>
                      <a:r>
                        <a:rPr lang="th-TH" sz="2400" baseline="0" dirty="0" smtClean="0">
                          <a:effectLst/>
                        </a:rPr>
                        <a:t> (</a:t>
                      </a:r>
                      <a:r>
                        <a:rPr lang="en-US" sz="2400" baseline="0" dirty="0" smtClean="0">
                          <a:effectLst/>
                        </a:rPr>
                        <a:t>PS</a:t>
                      </a:r>
                      <a:r>
                        <a:rPr lang="th-TH" sz="2400" baseline="0" dirty="0" smtClean="0">
                          <a:effectLst/>
                        </a:rPr>
                        <a:t>)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 marL="68573" marR="6857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</a:rPr>
                        <a:t>เค้า</a:t>
                      </a:r>
                      <a:r>
                        <a:rPr lang="th-TH" sz="2400" dirty="0" smtClean="0">
                          <a:effectLst/>
                        </a:rPr>
                        <a:t>โครงเนื้อหาหลักสูตร </a:t>
                      </a:r>
                      <a:r>
                        <a:rPr lang="th-TH" sz="2400" dirty="0">
                          <a:effectLst/>
                        </a:rPr>
                        <a:t>(</a:t>
                      </a:r>
                      <a:r>
                        <a:rPr lang="en-US" sz="2400" dirty="0">
                          <a:effectLst/>
                        </a:rPr>
                        <a:t>Course Outline</a:t>
                      </a:r>
                      <a:r>
                        <a:rPr lang="th-TH" sz="2400" dirty="0">
                          <a:effectLst/>
                        </a:rPr>
                        <a:t>)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 marL="68573" marR="68573" marT="0" marB="0"/>
                </a:tc>
              </a:tr>
              <a:tr h="36578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2400" dirty="0">
                        <a:effectLst/>
                        <a:latin typeface="TH SarabunPSK" panose="020B0500040200020003" pitchFamily="34" charset="-34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 marL="68573" marR="685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</a:rPr>
                        <a:t>(ต้องปฏิบัติงานอะไรบ้าง</a:t>
                      </a:r>
                      <a:r>
                        <a:rPr lang="th-TH" sz="2400" dirty="0" smtClean="0">
                          <a:effectLst/>
                        </a:rPr>
                        <a:t>)</a:t>
                      </a:r>
                      <a:r>
                        <a:rPr lang="en-US" sz="2400" dirty="0" smtClean="0">
                          <a:effectLst/>
                        </a:rPr>
                        <a:t> Skills</a:t>
                      </a:r>
                      <a:endParaRPr lang="en-US" sz="2400" i="1" dirty="0">
                        <a:effectLst/>
                        <a:latin typeface="TH SarabunPSK" panose="020B0500040200020003" pitchFamily="34" charset="-34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 marL="68573" marR="68573" marT="0" marB="0"/>
                </a:tc>
              </a:tr>
              <a:tr h="36578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</a:rPr>
                        <a:t> 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 marL="68573" marR="685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</a:rPr>
                        <a:t> 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 marL="68573" marR="68573" marT="0" marB="0"/>
                </a:tc>
              </a:tr>
              <a:tr h="36578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</a:rPr>
                        <a:t> 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 marL="68573" marR="685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</a:rPr>
                        <a:t> 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 marL="68573" marR="68573" marT="0" marB="0"/>
                </a:tc>
              </a:tr>
              <a:tr h="36578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</a:rPr>
                        <a:t> 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 marL="68573" marR="685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</a:rPr>
                        <a:t> 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 marL="68573" marR="68573" marT="0" marB="0"/>
                </a:tc>
              </a:tr>
              <a:tr h="36578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</a:rPr>
                        <a:t>ความรู้ที่</a:t>
                      </a:r>
                      <a:r>
                        <a:rPr lang="th-TH" sz="2400" dirty="0" smtClean="0">
                          <a:effectLst/>
                        </a:rPr>
                        <a:t>จำเป็นในงาน(</a:t>
                      </a:r>
                      <a:r>
                        <a:rPr lang="en-US" sz="2400" dirty="0" smtClean="0">
                          <a:effectLst/>
                        </a:rPr>
                        <a:t>EK</a:t>
                      </a:r>
                      <a:r>
                        <a:rPr lang="th-TH" sz="2400" dirty="0" smtClean="0">
                          <a:effectLst/>
                        </a:rPr>
                        <a:t>)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 marL="68573" marR="6857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 smtClean="0">
                          <a:effectLst/>
                        </a:rPr>
                        <a:t>เค้าโครงเนื้อหาหลักสูตร (</a:t>
                      </a:r>
                      <a:r>
                        <a:rPr lang="en-US" sz="2400" dirty="0" smtClean="0">
                          <a:effectLst/>
                        </a:rPr>
                        <a:t>Course Outline</a:t>
                      </a:r>
                      <a:r>
                        <a:rPr lang="th-TH" sz="2400" dirty="0" smtClean="0">
                          <a:effectLst/>
                        </a:rPr>
                        <a:t>)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 marL="68573" marR="68573" marT="0" marB="0"/>
                </a:tc>
              </a:tr>
              <a:tr h="36578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2400" dirty="0">
                        <a:effectLst/>
                        <a:latin typeface="TH SarabunPSK" panose="020B0500040200020003" pitchFamily="34" charset="-34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 marL="68573" marR="685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</a:rPr>
                        <a:t> </a:t>
                      </a:r>
                      <a:r>
                        <a:rPr lang="th-TH" sz="2400" dirty="0" smtClean="0">
                          <a:effectLst/>
                        </a:rPr>
                        <a:t>(ต้องมีความรู้อะไรบ้าง)</a:t>
                      </a:r>
                      <a:r>
                        <a:rPr lang="en-US" sz="2400" dirty="0" smtClean="0">
                          <a:effectLst/>
                        </a:rPr>
                        <a:t> Knowledge</a:t>
                      </a:r>
                      <a:endParaRPr lang="en-US" sz="2400" i="1" dirty="0">
                        <a:effectLst/>
                        <a:latin typeface="TH SarabunPSK" panose="020B0500040200020003" pitchFamily="34" charset="-34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 marL="68573" marR="68573" marT="0" marB="0"/>
                </a:tc>
              </a:tr>
              <a:tr h="36578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</a:rPr>
                        <a:t> 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 marL="68573" marR="685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</a:rPr>
                        <a:t> 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 marL="68573" marR="68573" marT="0" marB="0"/>
                </a:tc>
              </a:tr>
              <a:tr h="36578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</a:rPr>
                        <a:t> 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 marL="68573" marR="685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</a:rPr>
                        <a:t> </a:t>
                      </a:r>
                      <a:endParaRPr lang="en-US" sz="2400">
                        <a:effectLst/>
                        <a:latin typeface="TH SarabunPSK" panose="020B0500040200020003" pitchFamily="34" charset="-34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 marL="68573" marR="68573" marT="0" marB="0"/>
                </a:tc>
              </a:tr>
              <a:tr h="36578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</a:rPr>
                        <a:t> 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 marL="68573" marR="685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</a:rPr>
                        <a:t> </a:t>
                      </a:r>
                      <a:endParaRPr lang="en-US" sz="2400" dirty="0">
                        <a:effectLst/>
                        <a:latin typeface="TH SarabunPSK" panose="020B0500040200020003" pitchFamily="34" charset="-34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 marL="68573" marR="68573" marT="0" marB="0"/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952500"/>
          </a:xfrm>
          <a:solidFill>
            <a:schemeClr val="tx1">
              <a:lumMod val="75000"/>
              <a:lumOff val="25000"/>
            </a:schemeClr>
          </a:solidFill>
          <a:ln>
            <a:miter lim="800000"/>
            <a:headEnd/>
            <a:tailEnd/>
          </a:ln>
          <a:extLst/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th-TH" dirty="0" smtClean="0">
                <a:ln w="18415" cmpd="sng">
                  <a:noFill/>
                  <a:prstDash val="solid"/>
                </a:ln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กิจกรรมการเรียนรู้ที่ </a:t>
            </a:r>
            <a:r>
              <a:rPr lang="en-US" dirty="0">
                <a:ln w="18415" cmpd="sng">
                  <a:noFill/>
                  <a:prstDash val="solid"/>
                </a:ln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th-TH" dirty="0">
              <a:ln w="18415" cmpd="sng">
                <a:noFill/>
                <a:prstDash val="solid"/>
              </a:ln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57200" y="1125538"/>
            <a:ext cx="8075613" cy="538609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b="1" dirty="0">
                <a:latin typeface="+mn-lt"/>
                <a:cs typeface="+mn-cs"/>
              </a:rPr>
              <a:t>คำสั่ง </a:t>
            </a:r>
            <a:r>
              <a:rPr lang="en-US" b="1" dirty="0">
                <a:latin typeface="+mn-lt"/>
                <a:cs typeface="+mn-cs"/>
              </a:rPr>
              <a:t>:</a:t>
            </a:r>
            <a:r>
              <a:rPr lang="th-TH" b="1" dirty="0">
                <a:latin typeface="+mn-lt"/>
                <a:cs typeface="+mn-cs"/>
              </a:rPr>
              <a:t> </a:t>
            </a:r>
            <a:r>
              <a:rPr lang="th-TH" b="1" dirty="0" smtClean="0">
                <a:latin typeface="+mn-lt"/>
                <a:cs typeface="+mn-cs"/>
              </a:rPr>
              <a:t>นำข้อมูลที่ได้จากกิจกรรมที่</a:t>
            </a:r>
            <a:r>
              <a:rPr lang="en-US" b="1" dirty="0" smtClean="0">
                <a:latin typeface="+mn-lt"/>
                <a:cs typeface="+mn-cs"/>
              </a:rPr>
              <a:t>1 </a:t>
            </a:r>
            <a:r>
              <a:rPr lang="th-TH" b="1" dirty="0" smtClean="0">
                <a:latin typeface="+mn-lt"/>
                <a:cs typeface="+mn-cs"/>
              </a:rPr>
              <a:t>มาออกแบบโครงสร้างหลักสูตรอิงสมรรถนะ ตามตัวอย่างที่มีรายละเอียดดังต่อไปนี้ </a:t>
            </a:r>
            <a:r>
              <a:rPr lang="th-TH" dirty="0">
                <a:latin typeface="+mn-lt"/>
                <a:cs typeface="+mn-cs"/>
              </a:rPr>
              <a:t>(60 นาที)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th-TH" sz="2400" dirty="0"/>
              <a:t>ชื่อหลักสูตร</a:t>
            </a:r>
            <a:endParaRPr lang="en-US" sz="2400" dirty="0"/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th-TH" sz="2400" dirty="0"/>
              <a:t>วัตถุประสงค์ของหลักสูตร </a:t>
            </a:r>
            <a:r>
              <a:rPr lang="th-TH" sz="1800" dirty="0"/>
              <a:t>(</a:t>
            </a:r>
            <a:r>
              <a:rPr lang="en-US" sz="1800" dirty="0"/>
              <a:t>GLOs</a:t>
            </a:r>
            <a:r>
              <a:rPr lang="th-TH" sz="1800" dirty="0"/>
              <a:t>)</a:t>
            </a:r>
            <a:endParaRPr lang="en-US" sz="1800" dirty="0"/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th-TH" sz="2400" dirty="0"/>
              <a:t>ระยะเวลาการ</a:t>
            </a:r>
            <a:r>
              <a:rPr lang="th-TH" sz="2400" dirty="0" smtClean="0"/>
              <a:t>ฝึกทั้งหลักสูตร</a:t>
            </a:r>
            <a:endParaRPr lang="en-US" sz="2400" dirty="0"/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th-TH" sz="2400" dirty="0"/>
              <a:t>คุณสมบัติของผู้เข้ารับการฝึก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th-TH" sz="2400" dirty="0"/>
              <a:t>วุฒิบัตร (ใบรับรอง)</a:t>
            </a:r>
            <a:endParaRPr lang="en-US" sz="2400" dirty="0"/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th-TH" sz="2400" dirty="0"/>
              <a:t>โมดูลการฝึก </a:t>
            </a:r>
            <a:r>
              <a:rPr lang="en-US" sz="1800" dirty="0"/>
              <a:t>(Module) </a:t>
            </a:r>
            <a:endParaRPr lang="th-TH" sz="1800" dirty="0"/>
          </a:p>
          <a:p>
            <a:pPr marL="1371600" lvl="2" indent="-4572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th-TH" sz="2400" dirty="0"/>
              <a:t>ระยะเวลาฝึกของโมดูล </a:t>
            </a:r>
          </a:p>
          <a:p>
            <a:pPr marL="1371600" lvl="2" indent="-4572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th-TH" sz="2400" dirty="0"/>
              <a:t>เนื้อหา </a:t>
            </a:r>
            <a:r>
              <a:rPr lang="en-US" sz="2400" dirty="0"/>
              <a:t>/</a:t>
            </a:r>
            <a:r>
              <a:rPr lang="th-TH" sz="2400" dirty="0"/>
              <a:t>หัวข้อวิชา </a:t>
            </a:r>
            <a:r>
              <a:rPr lang="th-TH" sz="1800" dirty="0"/>
              <a:t>(</a:t>
            </a:r>
            <a:r>
              <a:rPr lang="en-US" sz="1800" dirty="0"/>
              <a:t>Contents</a:t>
            </a:r>
            <a:r>
              <a:rPr lang="th-TH" sz="1800" dirty="0"/>
              <a:t>) </a:t>
            </a:r>
          </a:p>
          <a:p>
            <a:pPr marL="1371600" lvl="2" indent="-4572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th-TH" sz="2400" dirty="0"/>
              <a:t>วิธีฝึก</a:t>
            </a:r>
          </a:p>
          <a:p>
            <a:pPr marL="1371600" lvl="2" indent="-4572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th-TH" sz="2400" dirty="0"/>
              <a:t>วิธีประเมิน</a:t>
            </a:r>
          </a:p>
          <a:p>
            <a:pPr marL="1371600" lvl="2" indent="-4572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th-TH" sz="2400" dirty="0"/>
              <a:t>เครื่องมือ วัสดุ อุปกรณ์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th-TH" sz="2400" dirty="0"/>
              <a:t>คุณสมบัติของผู้สอน</a:t>
            </a:r>
            <a:r>
              <a:rPr lang="en-US" sz="2400" dirty="0"/>
              <a:t>/</a:t>
            </a:r>
            <a:r>
              <a:rPr lang="th-TH" sz="2400" dirty="0"/>
              <a:t>ครูฝึก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th-TH" altLang="th-TH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บทที่ </a:t>
            </a:r>
            <a:r>
              <a:rPr lang="en-US" altLang="th-TH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th-TH" altLang="th-TH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2947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th-TH" altLang="th-TH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การเขียนวัตถุประสงค์การเรียนรู้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952500"/>
          </a:xfrm>
          <a:solidFill>
            <a:schemeClr val="tx1">
              <a:lumMod val="75000"/>
              <a:lumOff val="25000"/>
            </a:schemeClr>
          </a:solidFill>
        </p:spPr>
        <p:txBody>
          <a:bodyPr/>
          <a:lstStyle/>
          <a:p>
            <a:r>
              <a:rPr lang="th-TH" dirty="0" smtClean="0"/>
              <a:t>ทบทวนการเขียนวัตถุประสงค์การเรียนรู้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h-TH" dirty="0" smtClean="0"/>
              <a:t>องค์ประกอบการเขียน (</a:t>
            </a:r>
            <a:r>
              <a:rPr lang="en-US" dirty="0" smtClean="0"/>
              <a:t>ABCD</a:t>
            </a:r>
            <a:r>
              <a:rPr lang="th-TH" dirty="0" smtClean="0"/>
              <a:t>)</a:t>
            </a:r>
          </a:p>
          <a:p>
            <a:r>
              <a:rPr lang="th-TH" dirty="0" smtClean="0"/>
              <a:t>กริยาแสดงการกระทำ (</a:t>
            </a:r>
            <a:r>
              <a:rPr lang="en-US" dirty="0" smtClean="0"/>
              <a:t>Action Verb</a:t>
            </a:r>
            <a:r>
              <a:rPr lang="th-TH" dirty="0" smtClean="0"/>
              <a:t>)</a:t>
            </a:r>
          </a:p>
          <a:p>
            <a:r>
              <a:rPr lang="th-TH" dirty="0" smtClean="0"/>
              <a:t>การเขียนวัตถุประสงค์ด้านความรู้</a:t>
            </a:r>
          </a:p>
          <a:p>
            <a:r>
              <a:rPr lang="th-TH" dirty="0" smtClean="0"/>
              <a:t>การเขียนวัตถุประสงค์ด้านทักษะ</a:t>
            </a:r>
          </a:p>
          <a:p>
            <a:r>
              <a:rPr lang="th-TH" dirty="0" smtClean="0"/>
              <a:t>การเขียนวัตถุประสงค์ทั่วไป (</a:t>
            </a:r>
            <a:r>
              <a:rPr lang="en-US" dirty="0" smtClean="0"/>
              <a:t>GLOs</a:t>
            </a:r>
            <a:r>
              <a:rPr lang="th-TH" dirty="0" smtClean="0"/>
              <a:t>)</a:t>
            </a:r>
          </a:p>
          <a:p>
            <a:r>
              <a:rPr lang="th-TH" dirty="0" smtClean="0"/>
              <a:t>การเขียนวัตถุประสงค์เฉพาะ(</a:t>
            </a:r>
            <a:r>
              <a:rPr lang="en-US" dirty="0" smtClean="0"/>
              <a:t>SLOs</a:t>
            </a:r>
            <a:r>
              <a:rPr lang="th-TH" dirty="0" smtClean="0"/>
              <a:t>)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140254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40" b="83838"/>
          <a:stretch>
            <a:fillRect/>
          </a:stretch>
        </p:blipFill>
        <p:spPr bwMode="auto">
          <a:xfrm>
            <a:off x="0" y="0"/>
            <a:ext cx="91440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ชื่อเรื่อง 7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952500"/>
          </a:xfrm>
          <a:solidFill>
            <a:schemeClr val="tx1">
              <a:lumMod val="75000"/>
              <a:lumOff val="25000"/>
            </a:schemeClr>
          </a:solidFill>
          <a:ln>
            <a:miter lim="800000"/>
            <a:headEnd/>
            <a:tailEnd/>
          </a:ln>
          <a:extLst/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th-TH" dirty="0" smtClean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วัตถุประสงค์บทที่ </a:t>
            </a:r>
            <a:r>
              <a:rPr lang="en-US" dirty="0" smtClean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th-TH" dirty="0">
              <a:ln w="18415" cmpd="sng">
                <a:noFill/>
                <a:prstDash val="solid"/>
              </a:ln>
              <a:solidFill>
                <a:schemeClr val="bg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1684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th-TH" altLang="th-TH" dirty="0">
                <a:solidFill>
                  <a:schemeClr val="bg1"/>
                </a:solidFill>
              </a:rPr>
              <a:t>อธิบายความหมายและประเภทของวัตถุประสงค์การเรียนรู้ได้</a:t>
            </a:r>
            <a:endParaRPr lang="en-US" altLang="th-TH" dirty="0">
              <a:solidFill>
                <a:schemeClr val="bg1"/>
              </a:solidFill>
            </a:endParaRPr>
          </a:p>
          <a:p>
            <a:pPr eaLnBrk="1" hangingPunct="1">
              <a:spcBef>
                <a:spcPct val="0"/>
              </a:spcBef>
            </a:pPr>
            <a:r>
              <a:rPr lang="th-TH" altLang="th-TH" sz="4400" b="1" dirty="0" smtClean="0">
                <a:latin typeface="AngsanaUPC" pitchFamily="18" charset="-34"/>
                <a:cs typeface="AngsanaUPC" pitchFamily="18" charset="-34"/>
              </a:rPr>
              <a:t>เขียนวัตถุประสงค์การเรียนรู้ทั้ง 3 ด้านได้</a:t>
            </a:r>
            <a:endParaRPr lang="en-US" altLang="th-TH" sz="4400" b="1" dirty="0" smtClean="0">
              <a:latin typeface="AngsanaUPC" pitchFamily="18" charset="-34"/>
              <a:cs typeface="AngsanaUPC" pitchFamily="18" charset="-34"/>
            </a:endParaRPr>
          </a:p>
          <a:p>
            <a:pPr eaLnBrk="1" hangingPunct="1">
              <a:spcBef>
                <a:spcPct val="0"/>
              </a:spcBef>
            </a:pPr>
            <a:r>
              <a:rPr lang="th-TH" altLang="th-TH" sz="4400" b="1" dirty="0" smtClean="0">
                <a:latin typeface="AngsanaUPC" pitchFamily="18" charset="-34"/>
                <a:cs typeface="AngsanaUPC" pitchFamily="18" charset="-34"/>
              </a:rPr>
              <a:t>เขียนวัตถุประสงค์การเรียนรู้ทั้งแบบทั่วไปและวัตถุประสงค์เฉพาะได้</a:t>
            </a:r>
            <a:endParaRPr lang="en-US" altLang="th-TH" sz="4400" b="1" dirty="0" smtClean="0">
              <a:latin typeface="AngsanaUPC" pitchFamily="18" charset="-34"/>
              <a:cs typeface="AngsanaUPC" pitchFamily="18" charset="-34"/>
            </a:endParaRPr>
          </a:p>
          <a:p>
            <a:pPr eaLnBrk="1" hangingPunct="1">
              <a:spcBef>
                <a:spcPct val="0"/>
              </a:spcBef>
            </a:pPr>
            <a:r>
              <a:rPr lang="th-TH" altLang="th-TH" dirty="0">
                <a:solidFill>
                  <a:schemeClr val="bg1"/>
                </a:solidFill>
              </a:rPr>
              <a:t>อธิบายทฤษฎีการเรียนรู้ของบลูมได้</a:t>
            </a:r>
            <a:endParaRPr lang="en-US" altLang="th-TH" dirty="0">
              <a:solidFill>
                <a:schemeClr val="bg1"/>
              </a:solidFill>
            </a:endParaRPr>
          </a:p>
          <a:p>
            <a:endParaRPr lang="th-TH" altLang="th-TH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40" b="83838"/>
          <a:stretch>
            <a:fillRect/>
          </a:stretch>
        </p:blipFill>
        <p:spPr bwMode="auto">
          <a:xfrm>
            <a:off x="0" y="0"/>
            <a:ext cx="91440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ชื่อเรื่อง 7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52501"/>
          </a:xfrm>
          <a:solidFill>
            <a:schemeClr val="tx1">
              <a:lumMod val="75000"/>
              <a:lumOff val="25000"/>
            </a:schemeClr>
          </a:solidFill>
          <a:ln>
            <a:miter lim="800000"/>
            <a:headEnd/>
            <a:tailEnd/>
          </a:ln>
          <a:extLst/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th-TH" dirty="0" smtClean="0">
                <a:ln w="18415" cmpd="sng">
                  <a:noFill/>
                  <a:prstDash val="solid"/>
                </a:ln>
                <a:solidFill>
                  <a:srgbClr val="B8BAB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เนื้อหาบทที่ </a:t>
            </a:r>
            <a:r>
              <a:rPr lang="en-US" dirty="0" smtClean="0">
                <a:ln w="18415" cmpd="sng">
                  <a:noFill/>
                  <a:prstDash val="solid"/>
                </a:ln>
                <a:solidFill>
                  <a:srgbClr val="B8BAB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th-TH" dirty="0">
              <a:ln w="18415" cmpd="sng">
                <a:noFill/>
                <a:prstDash val="solid"/>
              </a:ln>
              <a:solidFill>
                <a:srgbClr val="B8BAB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2708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th-TH" altLang="th-TH" sz="4000" b="1" dirty="0"/>
              <a:t>ความหมายของวัตถุประสงค์การเรียนรู้</a:t>
            </a:r>
            <a:endParaRPr lang="en-US" altLang="th-TH" sz="4000" b="1" dirty="0"/>
          </a:p>
          <a:p>
            <a:pPr eaLnBrk="1" hangingPunct="1">
              <a:spcBef>
                <a:spcPct val="0"/>
              </a:spcBef>
            </a:pPr>
            <a:r>
              <a:rPr lang="th-TH" altLang="th-TH" sz="4000" b="1" dirty="0"/>
              <a:t>ประเภทของวัตถุประสงค์การเรียนรู้</a:t>
            </a:r>
            <a:endParaRPr lang="en-US" altLang="th-TH" sz="4000" b="1" dirty="0"/>
          </a:p>
          <a:p>
            <a:pPr eaLnBrk="1" hangingPunct="1">
              <a:spcBef>
                <a:spcPct val="0"/>
              </a:spcBef>
            </a:pPr>
            <a:r>
              <a:rPr lang="th-TH" altLang="th-TH" sz="4000" b="1" dirty="0"/>
              <a:t>องค์ประกอบของวัตถุประสงค์การเรียนรู้</a:t>
            </a:r>
            <a:endParaRPr lang="en-US" altLang="th-TH" sz="4000" b="1" dirty="0"/>
          </a:p>
          <a:p>
            <a:pPr eaLnBrk="1" hangingPunct="1">
              <a:spcBef>
                <a:spcPct val="0"/>
              </a:spcBef>
            </a:pPr>
            <a:r>
              <a:rPr lang="th-TH" altLang="th-TH" sz="4000" b="1" dirty="0"/>
              <a:t>ความสำคัญของวัตถุประสงค์การเรียนรู้</a:t>
            </a:r>
            <a:endParaRPr lang="en-US" altLang="th-TH" sz="4000" b="1" dirty="0"/>
          </a:p>
          <a:p>
            <a:pPr eaLnBrk="1" hangingPunct="1">
              <a:spcBef>
                <a:spcPct val="0"/>
              </a:spcBef>
            </a:pPr>
            <a:r>
              <a:rPr lang="th-TH" altLang="th-TH" sz="4000" b="1" dirty="0"/>
              <a:t>การเขียนวัตถุประสงค์การเรียนรู้ทั่วไปและเฉพาะ</a:t>
            </a:r>
            <a:endParaRPr lang="en-US" altLang="th-TH" sz="4000" b="1" dirty="0"/>
          </a:p>
          <a:p>
            <a:pPr eaLnBrk="1" hangingPunct="1">
              <a:spcBef>
                <a:spcPct val="0"/>
              </a:spcBef>
            </a:pPr>
            <a:r>
              <a:rPr lang="th-TH" altLang="th-TH" sz="4000" b="1" dirty="0"/>
              <a:t>ทฤษฎีการเรียนรู้ของบลูม (</a:t>
            </a:r>
            <a:r>
              <a:rPr lang="en-US" altLang="th-TH" sz="4000" b="1" dirty="0"/>
              <a:t>Bloom’s Taxonomy)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ไดอะแกรม 4"/>
          <p:cNvGraphicFramePr/>
          <p:nvPr/>
        </p:nvGraphicFramePr>
        <p:xfrm>
          <a:off x="539552" y="980728"/>
          <a:ext cx="8208912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สามเหลี่ยมหน้าจั่ว 4"/>
          <p:cNvSpPr/>
          <p:nvPr/>
        </p:nvSpPr>
        <p:spPr>
          <a:xfrm rot="19163692">
            <a:off x="5543550" y="1892300"/>
            <a:ext cx="773113" cy="3490913"/>
          </a:xfrm>
          <a:prstGeom prst="triangle">
            <a:avLst>
              <a:gd name="adj" fmla="val 51327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 dirty="0">
              <a:ln>
                <a:solidFill>
                  <a:srgbClr val="0070C0"/>
                </a:solidFill>
              </a:ln>
              <a:solidFill>
                <a:srgbClr val="33CC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952500"/>
          </a:xfrm>
          <a:solidFill>
            <a:schemeClr val="tx1">
              <a:lumMod val="75000"/>
              <a:lumOff val="25000"/>
            </a:schemeClr>
          </a:solidFill>
          <a:ln>
            <a:miter lim="800000"/>
            <a:headEnd/>
            <a:tailEnd/>
          </a:ln>
          <a:extLst/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th-TH" dirty="0" smtClean="0">
                <a:ln w="18415" cmpd="sng">
                  <a:noFill/>
                  <a:prstDash val="solid"/>
                </a:ln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</a:t>
            </a:r>
            <a:r>
              <a:rPr lang="en-US" dirty="0" smtClean="0">
                <a:ln w="18415" cmpd="sng">
                  <a:noFill/>
                  <a:prstDash val="solid"/>
                </a:ln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 </a:t>
            </a:r>
            <a:r>
              <a:rPr lang="th-TH" dirty="0" smtClean="0">
                <a:ln w="18415" cmpd="sng">
                  <a:noFill/>
                  <a:prstDash val="solid"/>
                </a:ln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ประเภทของวัตถุประสงค์การเรียนรู้</a:t>
            </a:r>
            <a:endParaRPr lang="th-TH" dirty="0">
              <a:ln w="18415" cmpd="sng">
                <a:noFill/>
                <a:prstDash val="solid"/>
              </a:ln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Isosceles Triangle 2"/>
          <p:cNvSpPr/>
          <p:nvPr/>
        </p:nvSpPr>
        <p:spPr>
          <a:xfrm>
            <a:off x="2771800" y="2348880"/>
            <a:ext cx="4032448" cy="2880320"/>
          </a:xfrm>
          <a:prstGeom prst="triangle">
            <a:avLst>
              <a:gd name="adj" fmla="val 51612"/>
            </a:avLst>
          </a:prstGeom>
          <a:solidFill>
            <a:srgbClr val="00B0F0"/>
          </a:solidFill>
          <a:ln>
            <a:noFill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ประเภทวัตถุประสงค์การเรียนรู้ </a:t>
            </a:r>
            <a:r>
              <a:rPr lang="en-US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 </a:t>
            </a:r>
            <a:r>
              <a:rPr lang="th-TH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ด้าน</a:t>
            </a:r>
          </a:p>
          <a:p>
            <a:pPr algn="ctr">
              <a:defRPr/>
            </a:pPr>
            <a:endParaRPr lang="th-TH" b="1" dirty="0"/>
          </a:p>
          <a:p>
            <a:pPr algn="ctr">
              <a:defRPr/>
            </a:pPr>
            <a:endParaRPr lang="th-TH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952500"/>
          </a:xfrm>
          <a:solidFill>
            <a:schemeClr val="tx1">
              <a:lumMod val="75000"/>
              <a:lumOff val="25000"/>
            </a:schemeClr>
          </a:solidFill>
          <a:ln>
            <a:miter lim="800000"/>
            <a:headEnd/>
            <a:tailEnd/>
          </a:ln>
          <a:extLst/>
        </p:spPr>
        <p:txBody>
          <a:bodyPr/>
          <a:lstStyle/>
          <a:p>
            <a:pPr>
              <a:defRPr/>
            </a:pPr>
            <a:r>
              <a:rPr lang="th-TH" dirty="0" smtClean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ตัวอย่าง</a:t>
            </a:r>
            <a:r>
              <a:rPr lang="en-US" dirty="0" smtClean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r>
              <a:rPr lang="th-TH" dirty="0" smtClean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วัตถุประสงค์การเรียนรู้</a:t>
            </a:r>
            <a:endParaRPr lang="th-TH" dirty="0">
              <a:ln w="18415" cmpd="sng">
                <a:noFill/>
                <a:prstDash val="solid"/>
              </a:ln>
              <a:solidFill>
                <a:schemeClr val="bg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680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thaiDist" eaLnBrk="1" hangingPunct="1">
              <a:spcBef>
                <a:spcPct val="0"/>
              </a:spcBef>
            </a:pPr>
            <a:r>
              <a:rPr lang="th-TH" altLang="th-TH" sz="3600" b="1" dirty="0" smtClean="0">
                <a:latin typeface="TH SarabunPSK" pitchFamily="34" charset="-34"/>
              </a:rPr>
              <a:t>บอก </a:t>
            </a:r>
            <a:r>
              <a:rPr lang="th-TH" altLang="th-TH" sz="3600" dirty="0" smtClean="0">
                <a:latin typeface="TH SarabunPSK" pitchFamily="34" charset="-34"/>
              </a:rPr>
              <a:t>หน้าที่ของพนักงานประสานการฝึกได้</a:t>
            </a:r>
          </a:p>
          <a:p>
            <a:pPr algn="thaiDist" eaLnBrk="1" hangingPunct="1"/>
            <a:r>
              <a:rPr lang="th-TH" altLang="th-TH" sz="3600" b="1" dirty="0" smtClean="0">
                <a:latin typeface="TH SarabunPSK" pitchFamily="34" charset="-34"/>
              </a:rPr>
              <a:t>อธิบาย </a:t>
            </a:r>
            <a:r>
              <a:rPr lang="th-TH" altLang="th-TH" sz="3600" dirty="0" smtClean="0">
                <a:latin typeface="TH SarabunPSK" pitchFamily="34" charset="-34"/>
              </a:rPr>
              <a:t>ขั้นตอนการบันทึกผลการประเมินในระบบ </a:t>
            </a:r>
            <a:r>
              <a:rPr lang="en-US" altLang="th-TH" sz="3600" dirty="0" smtClean="0">
                <a:latin typeface="TH SarabunPSK" pitchFamily="34" charset="-34"/>
              </a:rPr>
              <a:t>DATA Center</a:t>
            </a:r>
            <a:r>
              <a:rPr lang="th-TH" altLang="th-TH" sz="3600" dirty="0" smtClean="0">
                <a:latin typeface="TH SarabunPSK" pitchFamily="34" charset="-34"/>
              </a:rPr>
              <a:t>ได้</a:t>
            </a:r>
          </a:p>
          <a:p>
            <a:pPr algn="thaiDist" eaLnBrk="1" hangingPunct="1"/>
            <a:r>
              <a:rPr lang="th-TH" altLang="th-TH" sz="3600" b="1" dirty="0" smtClean="0">
                <a:latin typeface="TH SarabunPSK" pitchFamily="34" charset="-34"/>
              </a:rPr>
              <a:t>จําแนก </a:t>
            </a:r>
            <a:r>
              <a:rPr lang="th-TH" altLang="th-TH" sz="3600" dirty="0" smtClean="0">
                <a:latin typeface="TH SarabunPSK" pitchFamily="34" charset="-34"/>
              </a:rPr>
              <a:t>หน่วยความจําที่ใช้งานในระบบคอมพิวเตอร์ได้</a:t>
            </a:r>
          </a:p>
          <a:p>
            <a:pPr algn="thaiDist" eaLnBrk="1" hangingPunct="1"/>
            <a:r>
              <a:rPr lang="th-TH" altLang="th-TH" sz="3600" b="1" dirty="0" smtClean="0">
                <a:latin typeface="TH SarabunPSK" pitchFamily="34" charset="-34"/>
              </a:rPr>
              <a:t>พิมพ์ดีด </a:t>
            </a:r>
            <a:r>
              <a:rPr lang="th-TH" altLang="th-TH" sz="3600" dirty="0" smtClean="0">
                <a:latin typeface="TH SarabunPSK" pitchFamily="34" charset="-34"/>
              </a:rPr>
              <a:t>ภาษาไทยและภาษาอังกฤษได้ไม่น้อยกว่า</a:t>
            </a:r>
            <a:r>
              <a:rPr lang="en-US" altLang="th-TH" sz="3600" dirty="0" smtClean="0">
                <a:latin typeface="TH SarabunPSK" pitchFamily="34" charset="-34"/>
              </a:rPr>
              <a:t>70</a:t>
            </a:r>
            <a:r>
              <a:rPr lang="th-TH" altLang="th-TH" sz="3600" dirty="0" smtClean="0">
                <a:latin typeface="TH SarabunPSK" pitchFamily="34" charset="-34"/>
              </a:rPr>
              <a:t> คําต่อนาที</a:t>
            </a:r>
          </a:p>
          <a:p>
            <a:pPr algn="thaiDist" eaLnBrk="1" hangingPunct="1"/>
            <a:r>
              <a:rPr lang="th-TH" altLang="th-TH" sz="3600" b="1" dirty="0" smtClean="0">
                <a:latin typeface="TH SarabunPSK" pitchFamily="34" charset="-34"/>
              </a:rPr>
              <a:t>ถอด</a:t>
            </a:r>
            <a:r>
              <a:rPr lang="th-TH" altLang="th-TH" sz="3600" dirty="0" smtClean="0">
                <a:latin typeface="TH SarabunPSK" pitchFamily="34" charset="-34"/>
              </a:rPr>
              <a:t>ล้อรถกระบะด้วยประแจกากบาทได้4ล้อภายในเวลา</a:t>
            </a:r>
            <a:r>
              <a:rPr lang="en-US" altLang="th-TH" sz="3600" dirty="0" smtClean="0">
                <a:latin typeface="TH SarabunPSK" pitchFamily="34" charset="-34"/>
              </a:rPr>
              <a:t>2</a:t>
            </a:r>
            <a:r>
              <a:rPr lang="th-TH" altLang="th-TH" sz="3600" dirty="0" smtClean="0">
                <a:latin typeface="TH SarabunPSK" pitchFamily="34" charset="-34"/>
              </a:rPr>
              <a:t>5นาที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7504" y="1634851"/>
            <a:ext cx="5052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dirty="0" smtClean="0">
                <a:sym typeface="Wingdings 2"/>
              </a:rPr>
              <a:t></a:t>
            </a:r>
            <a:endParaRPr lang="th-TH" dirty="0"/>
          </a:p>
        </p:txBody>
      </p:sp>
      <p:sp>
        <p:nvSpPr>
          <p:cNvPr id="6" name="TextBox 5"/>
          <p:cNvSpPr txBox="1"/>
          <p:nvPr/>
        </p:nvSpPr>
        <p:spPr>
          <a:xfrm>
            <a:off x="107504" y="2329716"/>
            <a:ext cx="5052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dirty="0" smtClean="0">
                <a:sym typeface="Wingdings 2"/>
              </a:rPr>
              <a:t></a:t>
            </a:r>
            <a:endParaRPr lang="th-TH" dirty="0"/>
          </a:p>
        </p:txBody>
      </p:sp>
      <p:sp>
        <p:nvSpPr>
          <p:cNvPr id="7" name="TextBox 6"/>
          <p:cNvSpPr txBox="1"/>
          <p:nvPr/>
        </p:nvSpPr>
        <p:spPr>
          <a:xfrm>
            <a:off x="179512" y="3483003"/>
            <a:ext cx="5052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dirty="0" smtClean="0">
                <a:sym typeface="Wingdings 2"/>
              </a:rPr>
              <a:t></a:t>
            </a:r>
            <a:endParaRPr lang="th-TH" dirty="0"/>
          </a:p>
        </p:txBody>
      </p:sp>
      <p:sp>
        <p:nvSpPr>
          <p:cNvPr id="8" name="TextBox 7"/>
          <p:cNvSpPr txBox="1"/>
          <p:nvPr/>
        </p:nvSpPr>
        <p:spPr>
          <a:xfrm>
            <a:off x="179512" y="4149080"/>
            <a:ext cx="5052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dirty="0" smtClean="0">
                <a:sym typeface="Wingdings 2"/>
              </a:rPr>
              <a:t></a:t>
            </a:r>
            <a:endParaRPr lang="th-TH" dirty="0"/>
          </a:p>
        </p:txBody>
      </p:sp>
      <p:sp>
        <p:nvSpPr>
          <p:cNvPr id="9" name="TextBox 8"/>
          <p:cNvSpPr txBox="1"/>
          <p:nvPr/>
        </p:nvSpPr>
        <p:spPr>
          <a:xfrm>
            <a:off x="107503" y="4849996"/>
            <a:ext cx="5052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dirty="0" smtClean="0">
                <a:sym typeface="Wingdings 2"/>
              </a:rPr>
              <a:t></a:t>
            </a:r>
            <a:endParaRPr lang="th-TH" dirty="0"/>
          </a:p>
        </p:txBody>
      </p:sp>
      <p:sp>
        <p:nvSpPr>
          <p:cNvPr id="5" name="TextBox 4"/>
          <p:cNvSpPr txBox="1"/>
          <p:nvPr/>
        </p:nvSpPr>
        <p:spPr>
          <a:xfrm>
            <a:off x="899592" y="5373216"/>
            <a:ext cx="7416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dirty="0" smtClean="0">
                <a:sym typeface="Wingdings 2"/>
              </a:rPr>
              <a:t> วัตถุประสงค์ทั่วไป (อธิบายจุดมุ่งหมายแบบกว้างๆ)</a:t>
            </a:r>
            <a:endParaRPr lang="th-TH" dirty="0"/>
          </a:p>
        </p:txBody>
      </p:sp>
      <p:sp>
        <p:nvSpPr>
          <p:cNvPr id="12" name="TextBox 11"/>
          <p:cNvSpPr txBox="1"/>
          <p:nvPr/>
        </p:nvSpPr>
        <p:spPr>
          <a:xfrm>
            <a:off x="916504" y="5898410"/>
            <a:ext cx="82274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dirty="0" smtClean="0">
                <a:sym typeface="Wingdings 2"/>
              </a:rPr>
              <a:t>  วัตถุประสงค์เฉพาะ (อธิบายจุดมุ่งหมายแบบเจาะจงมีเกณฑ์ประเมิน)</a:t>
            </a:r>
            <a:endParaRPr lang="th-TH" dirty="0"/>
          </a:p>
        </p:txBody>
      </p:sp>
      <p:sp>
        <p:nvSpPr>
          <p:cNvPr id="10" name="TextBox 9"/>
          <p:cNvSpPr txBox="1"/>
          <p:nvPr/>
        </p:nvSpPr>
        <p:spPr>
          <a:xfrm>
            <a:off x="107504" y="5608404"/>
            <a:ext cx="6639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b="1" i="1" dirty="0" smtClean="0">
                <a:solidFill>
                  <a:srgbClr val="FF0000"/>
                </a:solidFill>
              </a:rPr>
              <a:t>เฉลย</a:t>
            </a:r>
            <a:endParaRPr lang="th-TH" b="1" i="1" dirty="0">
              <a:solidFill>
                <a:srgbClr val="FF0000"/>
              </a:solidFill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5796136" y="4639290"/>
            <a:ext cx="2664296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724128" y="5301208"/>
            <a:ext cx="2664296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9" grpId="0"/>
      <p:bldP spid="5" grpId="0"/>
      <p:bldP spid="12" grpId="0"/>
      <p:bldP spid="10" grpId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952500"/>
          </a:xfrm>
          <a:solidFill>
            <a:schemeClr val="tx1">
              <a:lumMod val="75000"/>
              <a:lumOff val="25000"/>
            </a:schemeClr>
          </a:solidFill>
          <a:ln>
            <a:miter lim="800000"/>
            <a:headEnd/>
            <a:tailEnd/>
          </a:ln>
          <a:extLst/>
        </p:spPr>
        <p:txBody>
          <a:bodyPr/>
          <a:lstStyle/>
          <a:p>
            <a:pPr>
              <a:defRPr/>
            </a:pPr>
            <a:r>
              <a:rPr lang="th-TH" dirty="0" smtClean="0">
                <a:ln w="18415" cmpd="sng">
                  <a:noFill/>
                  <a:prstDash val="solid"/>
                </a:ln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ข้อควรจำ</a:t>
            </a:r>
            <a:endParaRPr lang="th-TH" dirty="0">
              <a:ln w="18415" cmpd="sng">
                <a:noFill/>
                <a:prstDash val="solid"/>
              </a:ln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782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eaLnBrk="1" hangingPunct="1">
              <a:buFont typeface="Arial" pitchFamily="34" charset="0"/>
              <a:buNone/>
            </a:pPr>
            <a:r>
              <a:rPr lang="th-TH" altLang="th-TH" sz="3600" b="1" u="sng" dirty="0" smtClean="0"/>
              <a:t>คำขึ้นต้น </a:t>
            </a:r>
            <a:r>
              <a:rPr lang="th-TH" altLang="th-TH" sz="3600" dirty="0" smtClean="0"/>
              <a:t>ประโยคให้ใช้</a:t>
            </a:r>
            <a:r>
              <a:rPr lang="th-TH" altLang="th-TH" sz="3600" b="1" u="sng" dirty="0" smtClean="0"/>
              <a:t>คำกริยาแสด</a:t>
            </a:r>
            <a:r>
              <a:rPr lang="th-TH" altLang="th-TH" sz="3600" dirty="0" smtClean="0"/>
              <a:t>ง</a:t>
            </a:r>
            <a:r>
              <a:rPr lang="th-TH" altLang="th-TH" sz="3600" b="1" u="sng" dirty="0" smtClean="0"/>
              <a:t>พฤติกรรมที่คาดหวัง </a:t>
            </a:r>
            <a:r>
              <a:rPr lang="th-TH" altLang="th-TH" sz="3600" dirty="0" smtClean="0"/>
              <a:t>ของวัตถุประสงค์การเรียนรู้ ที่ </a:t>
            </a:r>
            <a:r>
              <a:rPr lang="th-TH" altLang="th-TH" sz="4000" b="1" u="sng" dirty="0" smtClean="0">
                <a:solidFill>
                  <a:srgbClr val="FF0000"/>
                </a:solidFill>
              </a:rPr>
              <a:t>สามารถวัดได้หรือสังเกตได้อย่างชัดเจน</a:t>
            </a:r>
          </a:p>
          <a:p>
            <a:pPr marL="0" indent="0" eaLnBrk="1" hangingPunct="1">
              <a:buFont typeface="Arial" pitchFamily="34" charset="0"/>
              <a:buNone/>
            </a:pPr>
            <a:endParaRPr lang="th-TH" altLang="th-TH" sz="1200" dirty="0" smtClean="0"/>
          </a:p>
          <a:p>
            <a:pPr marL="0" indent="0" eaLnBrk="1" hangingPunct="1">
              <a:buNone/>
            </a:pPr>
            <a:r>
              <a:rPr lang="en-US" altLang="th-TH" sz="3600" b="1" u="sng" dirty="0" smtClean="0">
                <a:solidFill>
                  <a:srgbClr val="FF0000"/>
                </a:solidFill>
              </a:rPr>
              <a:t>*</a:t>
            </a:r>
            <a:r>
              <a:rPr lang="th-TH" altLang="th-TH" sz="3600" b="1" u="sng" dirty="0" smtClean="0">
                <a:solidFill>
                  <a:srgbClr val="FF0000"/>
                </a:solidFill>
              </a:rPr>
              <a:t>ไม่ควรใช้</a:t>
            </a:r>
            <a:r>
              <a:rPr lang="en-US" altLang="th-TH" sz="3600" b="1" u="sng" dirty="0" smtClean="0">
                <a:solidFill>
                  <a:srgbClr val="FF0000"/>
                </a:solidFill>
              </a:rPr>
              <a:t>*</a:t>
            </a:r>
            <a:r>
              <a:rPr lang="th-TH" altLang="th-TH" sz="3600" b="1" dirty="0" smtClean="0">
                <a:solidFill>
                  <a:srgbClr val="FF0000"/>
                </a:solidFill>
              </a:rPr>
              <a:t>  </a:t>
            </a:r>
            <a:r>
              <a:rPr lang="th-TH" altLang="th-TH" sz="3600" dirty="0" smtClean="0"/>
              <a:t>คําที่มีความหมายกว้างที่</a:t>
            </a:r>
            <a:r>
              <a:rPr lang="th-TH" altLang="th-TH" sz="3600" u="sng" dirty="0" smtClean="0">
                <a:solidFill>
                  <a:srgbClr val="FF0000"/>
                </a:solidFill>
              </a:rPr>
              <a:t>ไม่</a:t>
            </a:r>
            <a:r>
              <a:rPr lang="th-TH" altLang="th-TH" sz="3600" b="1" u="sng" dirty="0" smtClean="0">
                <a:solidFill>
                  <a:srgbClr val="FF0000"/>
                </a:solidFill>
              </a:rPr>
              <a:t>สามารถวัดได้หรือสังเกตได้อย่างชัดเจน  </a:t>
            </a:r>
            <a:r>
              <a:rPr lang="th-TH" altLang="th-TH" sz="3600" dirty="0" smtClean="0"/>
              <a:t>เช่น   </a:t>
            </a:r>
            <a:r>
              <a:rPr lang="th-TH" altLang="th-TH" sz="3600" b="1" dirty="0" smtClean="0">
                <a:solidFill>
                  <a:srgbClr val="FF0000"/>
                </a:solidFill>
              </a:rPr>
              <a:t>ทราบ(</a:t>
            </a:r>
            <a:r>
              <a:rPr lang="en-US" altLang="th-TH" sz="3600" b="1" dirty="0" smtClean="0">
                <a:solidFill>
                  <a:srgbClr val="FF0000"/>
                </a:solidFill>
              </a:rPr>
              <a:t>know</a:t>
            </a:r>
            <a:r>
              <a:rPr lang="th-TH" altLang="th-TH" sz="3600" b="1" dirty="0" smtClean="0">
                <a:solidFill>
                  <a:srgbClr val="FF0000"/>
                </a:solidFill>
              </a:rPr>
              <a:t>)  รู้(</a:t>
            </a:r>
            <a:r>
              <a:rPr lang="en-US" altLang="th-TH" sz="3600" b="1" dirty="0" smtClean="0">
                <a:solidFill>
                  <a:srgbClr val="FF0000"/>
                </a:solidFill>
              </a:rPr>
              <a:t>learn</a:t>
            </a:r>
            <a:r>
              <a:rPr lang="th-TH" altLang="th-TH" sz="3600" b="1" dirty="0" smtClean="0">
                <a:solidFill>
                  <a:srgbClr val="FF0000"/>
                </a:solidFill>
              </a:rPr>
              <a:t>)   เข้าใจ(</a:t>
            </a:r>
            <a:r>
              <a:rPr lang="en-US" altLang="th-TH" sz="3600" b="1" dirty="0" smtClean="0">
                <a:solidFill>
                  <a:srgbClr val="FF0000"/>
                </a:solidFill>
              </a:rPr>
              <a:t>understand</a:t>
            </a:r>
            <a:r>
              <a:rPr lang="th-TH" altLang="th-TH" sz="3600" b="1" dirty="0" smtClean="0">
                <a:solidFill>
                  <a:srgbClr val="FF0000"/>
                </a:solidFill>
              </a:rPr>
              <a:t>)   ซาบซึ้ง(</a:t>
            </a:r>
            <a:r>
              <a:rPr lang="en-US" altLang="th-TH" sz="3600" b="1" dirty="0">
                <a:solidFill>
                  <a:srgbClr val="FF0000"/>
                </a:solidFill>
              </a:rPr>
              <a:t>impressive</a:t>
            </a:r>
            <a:r>
              <a:rPr lang="th-TH" altLang="th-TH" sz="3600" b="1" dirty="0" smtClean="0">
                <a:solidFill>
                  <a:srgbClr val="FF0000"/>
                </a:solidFill>
              </a:rPr>
              <a:t>)   ตระหนัก (</a:t>
            </a:r>
            <a:r>
              <a:rPr lang="en-US" altLang="th-TH" sz="3600" b="1" dirty="0" smtClean="0">
                <a:solidFill>
                  <a:srgbClr val="FF0000"/>
                </a:solidFill>
              </a:rPr>
              <a:t>aware</a:t>
            </a:r>
            <a:r>
              <a:rPr lang="th-TH" altLang="th-TH" sz="3600" b="1" dirty="0" smtClean="0">
                <a:solidFill>
                  <a:srgbClr val="FF0000"/>
                </a:solidFill>
              </a:rPr>
              <a:t>) </a:t>
            </a:r>
            <a:r>
              <a:rPr lang="th-TH" altLang="th-TH" sz="3600" dirty="0" smtClean="0">
                <a:solidFill>
                  <a:srgbClr val="FF0000"/>
                </a:solidFill>
              </a:rPr>
              <a:t> </a:t>
            </a:r>
            <a:r>
              <a:rPr lang="th-TH" altLang="th-TH" sz="3600" dirty="0" smtClean="0"/>
              <a:t>เป็นต้น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11560" y="5661248"/>
            <a:ext cx="78488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i="1" dirty="0" smtClean="0">
                <a:solidFill>
                  <a:srgbClr val="FF0000"/>
                </a:solidFill>
              </a:rPr>
              <a:t>ทราบ  รู้   </a:t>
            </a:r>
            <a:r>
              <a:rPr lang="th-TH" dirty="0" smtClean="0"/>
              <a:t>เปลี่ยนเป็น     อธิบาย  บอก </a:t>
            </a:r>
            <a:r>
              <a:rPr lang="en-US" dirty="0" smtClean="0"/>
              <a:t>….</a:t>
            </a:r>
          </a:p>
          <a:p>
            <a:r>
              <a:rPr lang="th-TH" i="1" dirty="0" smtClean="0">
                <a:solidFill>
                  <a:srgbClr val="FF0000"/>
                </a:solidFill>
              </a:rPr>
              <a:t>เข้าใจ</a:t>
            </a:r>
            <a:r>
              <a:rPr lang="th-TH" dirty="0" smtClean="0"/>
              <a:t>       เปลี่ยนเป็น     เขียน  บรรยาย  ระบุ   จำแนก   แสดงวิธีการ</a:t>
            </a:r>
            <a:r>
              <a:rPr lang="en-US" dirty="0" smtClean="0"/>
              <a:t>…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952500"/>
          </a:xfrm>
          <a:solidFill>
            <a:schemeClr val="tx1">
              <a:lumMod val="75000"/>
              <a:lumOff val="25000"/>
            </a:schemeClr>
          </a:solidFill>
          <a:ln>
            <a:miter lim="800000"/>
            <a:headEnd/>
            <a:tailEnd/>
          </a:ln>
          <a:extLst/>
        </p:spPr>
        <p:txBody>
          <a:bodyPr rtlCol="0"/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US" dirty="0" smtClean="0">
                <a:ln w="18415" cmpd="sng">
                  <a:noFill/>
                  <a:prstDash val="solid"/>
                </a:ln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th-TH" dirty="0" smtClean="0">
                <a:ln w="18415" cmpd="sng">
                  <a:noFill/>
                  <a:prstDash val="solid"/>
                </a:ln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r>
              <a:rPr lang="en-US" dirty="0" smtClean="0">
                <a:ln w="18415" cmpd="sng">
                  <a:noFill/>
                  <a:prstDash val="solid"/>
                </a:ln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 </a:t>
            </a:r>
            <a:r>
              <a:rPr lang="th-TH" dirty="0" smtClean="0">
                <a:ln w="18415" cmpd="sng">
                  <a:noFill/>
                  <a:prstDash val="solid"/>
                </a:ln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องค์ประกอบของวัตถุประสงค์การเรียนรู้</a:t>
            </a:r>
            <a:endParaRPr lang="th-TH" dirty="0">
              <a:ln w="18415" cmpd="sng">
                <a:noFill/>
                <a:prstDash val="solid"/>
              </a:ln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43608" y="3710642"/>
            <a:ext cx="3446847" cy="144655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TH SarabunPSK" pitchFamily="34" charset="-34"/>
                <a:cs typeface="TH SarabunPSK" pitchFamily="34" charset="-34"/>
              </a:rPr>
              <a:t>A</a:t>
            </a:r>
            <a:endParaRPr lang="th-TH" sz="3200" b="1" dirty="0">
              <a:latin typeface="TH SarabunPSK" pitchFamily="34" charset="-34"/>
              <a:cs typeface="TH SarabunPSK" pitchFamily="34" charset="-34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b="1" dirty="0">
                <a:latin typeface="TH SarabunPSK" pitchFamily="34" charset="-34"/>
                <a:cs typeface="TH SarabunPSK" pitchFamily="34" charset="-34"/>
              </a:rPr>
              <a:t>ผู้เรียน</a:t>
            </a:r>
            <a:r>
              <a:rPr lang="en-US" b="1" dirty="0">
                <a:latin typeface="TH SarabunPSK" pitchFamily="34" charset="-34"/>
                <a:cs typeface="TH SarabunPSK" pitchFamily="34" charset="-34"/>
              </a:rPr>
              <a:t>/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ผู้เข้ารับการฝึก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b="1" dirty="0"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b="1" dirty="0">
                <a:latin typeface="TH SarabunPSK" pitchFamily="34" charset="-34"/>
                <a:cs typeface="TH SarabunPSK" pitchFamily="34" charset="-34"/>
              </a:rPr>
              <a:t>Audience)</a:t>
            </a:r>
            <a:endParaRPr lang="th-TH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511288" y="3717032"/>
            <a:ext cx="3589104" cy="144655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TH SarabunPSK" pitchFamily="34" charset="-34"/>
                <a:cs typeface="TH SarabunPSK" pitchFamily="34" charset="-34"/>
              </a:rPr>
              <a:t>B</a:t>
            </a:r>
            <a:r>
              <a:rPr lang="en-US" b="1" dirty="0">
                <a:latin typeface="TH SarabunPSK" pitchFamily="34" charset="-34"/>
                <a:cs typeface="TH SarabunPSK" pitchFamily="34" charset="-34"/>
              </a:rPr>
              <a:t> </a:t>
            </a:r>
            <a:endParaRPr lang="th-TH" b="1" dirty="0">
              <a:latin typeface="TH SarabunPSK" pitchFamily="34" charset="-34"/>
              <a:cs typeface="TH SarabunPSK" pitchFamily="34" charset="-34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b="1" dirty="0">
                <a:latin typeface="TH SarabunPSK" pitchFamily="34" charset="-34"/>
                <a:cs typeface="TH SarabunPSK" pitchFamily="34" charset="-34"/>
              </a:rPr>
              <a:t>พฤติกรรม (</a:t>
            </a:r>
            <a:r>
              <a:rPr lang="en-US" b="1" dirty="0">
                <a:latin typeface="TH SarabunPSK" pitchFamily="34" charset="-34"/>
                <a:cs typeface="TH SarabunPSK" pitchFamily="34" charset="-34"/>
              </a:rPr>
              <a:t>Behavior)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b="1" dirty="0">
                <a:latin typeface="TH SarabunPSK" pitchFamily="34" charset="-34"/>
                <a:cs typeface="TH SarabunPSK" pitchFamily="34" charset="-34"/>
              </a:rPr>
              <a:t>หรือการเรียนรู้ (</a:t>
            </a:r>
            <a:r>
              <a:rPr lang="en-US" b="1" dirty="0">
                <a:latin typeface="TH SarabunPSK" pitchFamily="34" charset="-34"/>
                <a:cs typeface="TH SarabunPSK" pitchFamily="34" charset="-34"/>
              </a:rPr>
              <a:t>Learning)</a:t>
            </a:r>
            <a:endParaRPr lang="th-TH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43608" y="5157192"/>
            <a:ext cx="3467680" cy="144655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TH SarabunPSK" pitchFamily="34" charset="-34"/>
                <a:cs typeface="TH SarabunPSK" pitchFamily="34" charset="-34"/>
              </a:rPr>
              <a:t>C </a:t>
            </a:r>
            <a:endParaRPr lang="th-TH" sz="3200" b="1" dirty="0">
              <a:latin typeface="TH SarabunPSK" pitchFamily="34" charset="-34"/>
              <a:cs typeface="TH SarabunPSK" pitchFamily="34" charset="-34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b="1" dirty="0">
                <a:latin typeface="TH SarabunPSK" pitchFamily="34" charset="-34"/>
                <a:cs typeface="TH SarabunPSK" pitchFamily="34" charset="-34"/>
              </a:rPr>
              <a:t>เงื่อนไข</a:t>
            </a:r>
            <a:r>
              <a:rPr lang="en-US" b="1" dirty="0">
                <a:latin typeface="TH SarabunPSK" pitchFamily="34" charset="-34"/>
                <a:cs typeface="TH SarabunPSK" pitchFamily="34" charset="-34"/>
              </a:rPr>
              <a:t>/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สภาพแวดล้อม(</a:t>
            </a:r>
            <a:r>
              <a:rPr lang="en-US" b="1" dirty="0">
                <a:latin typeface="TH SarabunPSK" pitchFamily="34" charset="-34"/>
                <a:cs typeface="TH SarabunPSK" pitchFamily="34" charset="-34"/>
              </a:rPr>
              <a:t>Condition)</a:t>
            </a:r>
            <a:endParaRPr lang="th-TH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11288" y="5157192"/>
            <a:ext cx="3589104" cy="144655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TH SarabunPSK" pitchFamily="34" charset="-34"/>
                <a:cs typeface="TH SarabunPSK" pitchFamily="34" charset="-34"/>
              </a:rPr>
              <a:t>D</a:t>
            </a:r>
            <a:endParaRPr lang="th-TH" sz="3200" b="1" dirty="0">
              <a:latin typeface="TH SarabunPSK" pitchFamily="34" charset="-34"/>
              <a:cs typeface="TH SarabunPSK" pitchFamily="34" charset="-34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b="1" dirty="0">
                <a:latin typeface="TH SarabunPSK" pitchFamily="34" charset="-34"/>
                <a:cs typeface="TH SarabunPSK" pitchFamily="34" charset="-34"/>
              </a:rPr>
              <a:t>ระดับ (</a:t>
            </a:r>
            <a:r>
              <a:rPr lang="en-US" b="1" dirty="0">
                <a:latin typeface="TH SarabunPSK" pitchFamily="34" charset="-34"/>
                <a:cs typeface="TH SarabunPSK" pitchFamily="34" charset="-34"/>
              </a:rPr>
              <a:t>Degree)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b="1" dirty="0">
                <a:latin typeface="TH SarabunPSK" pitchFamily="34" charset="-34"/>
                <a:cs typeface="TH SarabunPSK" pitchFamily="34" charset="-34"/>
              </a:rPr>
              <a:t>หรือมาตรฐาน (</a:t>
            </a:r>
            <a:r>
              <a:rPr lang="en-US" b="1" dirty="0">
                <a:latin typeface="TH SarabunPSK" pitchFamily="34" charset="-34"/>
                <a:cs typeface="TH SarabunPSK" pitchFamily="34" charset="-34"/>
              </a:rPr>
              <a:t>Standard)</a:t>
            </a:r>
            <a:endParaRPr lang="th-TH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9108" name="Rectangle 11"/>
          <p:cNvSpPr>
            <a:spLocks noChangeArrowheads="1"/>
          </p:cNvSpPr>
          <p:nvPr/>
        </p:nvSpPr>
        <p:spPr bwMode="auto">
          <a:xfrm>
            <a:off x="468313" y="1044575"/>
            <a:ext cx="8496300" cy="58420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marL="342900" indent="-342900"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1pPr>
            <a:lvl2pPr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th-TH" altLang="th-TH" b="1" dirty="0" smtClean="0">
                <a:latin typeface="TH SarabunPSK" panose="020B0500040200020003" pitchFamily="34" charset="-34"/>
                <a:cs typeface="+mn-cs"/>
              </a:rPr>
              <a:t>เมื่อ</a:t>
            </a:r>
            <a:r>
              <a:rPr lang="th-TH" altLang="th-TH" b="1" dirty="0">
                <a:latin typeface="TH SarabunPSK" panose="020B0500040200020003" pitchFamily="34" charset="-34"/>
                <a:cs typeface="+mn-cs"/>
              </a:rPr>
              <a:t>จบการฝึกในโมดูล</a:t>
            </a:r>
            <a:r>
              <a:rPr lang="th-TH" altLang="th-TH" b="1" dirty="0" smtClean="0">
                <a:latin typeface="TH SarabunPSK" panose="020B0500040200020003" pitchFamily="34" charset="-34"/>
                <a:cs typeface="+mn-cs"/>
              </a:rPr>
              <a:t>นี้แล้ว </a:t>
            </a:r>
            <a:r>
              <a:rPr lang="en-US" altLang="th-TH" b="1" dirty="0" smtClean="0">
                <a:latin typeface="TH SarabunPSK" panose="020B0500040200020003" pitchFamily="34" charset="-34"/>
                <a:cs typeface="+mn-cs"/>
              </a:rPr>
              <a:t>:</a:t>
            </a:r>
            <a:r>
              <a:rPr lang="th-TH" altLang="th-TH" b="1" dirty="0" smtClean="0">
                <a:latin typeface="TH SarabunPSK" panose="020B0500040200020003" pitchFamily="34" charset="-34"/>
                <a:cs typeface="+mn-cs"/>
              </a:rPr>
              <a:t> </a:t>
            </a:r>
            <a:r>
              <a:rPr lang="en-US" altLang="th-TH" b="1" dirty="0" smtClean="0">
                <a:solidFill>
                  <a:srgbClr val="000000"/>
                </a:solidFill>
                <a:latin typeface="TH SarabunPSK" pitchFamily="34" charset="-34"/>
                <a:cs typeface="+mn-cs"/>
              </a:rPr>
              <a:t> </a:t>
            </a:r>
            <a:endParaRPr lang="th-TH" altLang="th-TH" b="1" dirty="0" smtClean="0">
              <a:solidFill>
                <a:srgbClr val="000000"/>
              </a:solidFill>
              <a:latin typeface="TH SarabunPSK" pitchFamily="34" charset="-34"/>
              <a:cs typeface="+mn-cs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2017951"/>
              </p:ext>
            </p:extLst>
          </p:nvPr>
        </p:nvGraphicFramePr>
        <p:xfrm>
          <a:off x="251520" y="1700213"/>
          <a:ext cx="8784530" cy="1890247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191123"/>
                <a:gridCol w="1786684"/>
                <a:gridCol w="1990745"/>
                <a:gridCol w="3815978"/>
              </a:tblGrid>
              <a:tr h="518573"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Audience</a:t>
                      </a:r>
                      <a:endParaRPr lang="th-TH" sz="2800" dirty="0"/>
                    </a:p>
                  </a:txBody>
                  <a:tcPr marL="91433" marR="91433" marT="45757" marB="45757"/>
                </a:tc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Behavior</a:t>
                      </a:r>
                      <a:endParaRPr lang="th-TH" sz="2800" dirty="0"/>
                    </a:p>
                  </a:txBody>
                  <a:tcPr marL="91433" marR="91433" marT="45757" marB="45757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Condition</a:t>
                      </a:r>
                      <a:endParaRPr lang="th-TH" sz="2800" dirty="0"/>
                    </a:p>
                  </a:txBody>
                  <a:tcPr marL="91433" marR="91433" marT="45757" marB="45757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Degree/Standard</a:t>
                      </a:r>
                      <a:endParaRPr lang="th-TH" sz="2800" dirty="0"/>
                    </a:p>
                  </a:txBody>
                  <a:tcPr marL="91433" marR="91433" marT="45757" marB="45757">
                    <a:solidFill>
                      <a:srgbClr val="00B0F0"/>
                    </a:solidFill>
                  </a:tcPr>
                </a:tc>
              </a:tr>
              <a:tr h="994190">
                <a:tc>
                  <a:txBody>
                    <a:bodyPr/>
                    <a:lstStyle/>
                    <a:p>
                      <a:r>
                        <a:rPr lang="th-TH" sz="2800" dirty="0" smtClean="0">
                          <a:solidFill>
                            <a:schemeClr val="tx1"/>
                          </a:solidFill>
                          <a:cs typeface="+mn-cs"/>
                        </a:rPr>
                        <a:t>พนักงาน</a:t>
                      </a:r>
                    </a:p>
                    <a:p>
                      <a:r>
                        <a:rPr lang="th-TH" sz="2800" dirty="0" smtClean="0">
                          <a:solidFill>
                            <a:schemeClr val="tx1"/>
                          </a:solidFill>
                          <a:cs typeface="+mn-cs"/>
                        </a:rPr>
                        <a:t>สามารถ</a:t>
                      </a:r>
                      <a:endParaRPr lang="th-TH" sz="2800" dirty="0">
                        <a:solidFill>
                          <a:schemeClr val="tx1"/>
                        </a:solidFill>
                        <a:cs typeface="+mn-cs"/>
                      </a:endParaRPr>
                    </a:p>
                  </a:txBody>
                  <a:tcPr marL="91433" marR="91433" marT="45757" marB="45757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dirty="0" smtClean="0">
                          <a:solidFill>
                            <a:schemeClr val="tx1"/>
                          </a:solidFill>
                          <a:cs typeface="+mn-cs"/>
                        </a:rPr>
                        <a:t>บันทึกข้อมูลลงในสมุดบันทึกแรงงาน</a:t>
                      </a:r>
                    </a:p>
                  </a:txBody>
                  <a:tcPr marL="91433" marR="91433" marT="45757" marB="45757"/>
                </a:tc>
                <a:tc>
                  <a:txBody>
                    <a:bodyPr/>
                    <a:lstStyle/>
                    <a:p>
                      <a:r>
                        <a:rPr lang="th-TH" altLang="th-TH" sz="2800" dirty="0" smtClean="0"/>
                        <a:t>ด้วยเครื่องบันทึกอัตโนมัติ</a:t>
                      </a:r>
                      <a:endParaRPr lang="th-TH" sz="2800" dirty="0">
                        <a:solidFill>
                          <a:schemeClr val="tx1"/>
                        </a:solidFill>
                        <a:cs typeface="+mn-cs"/>
                      </a:endParaRPr>
                    </a:p>
                  </a:txBody>
                  <a:tcPr marL="91433" marR="91433" marT="45757" marB="45757"/>
                </a:tc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altLang="th-TH" sz="2800" dirty="0" smtClean="0"/>
                        <a:t>ได้อย่างถูกต้องเสร็จในเวลาที่กำหนดไว้ในคู่มืออำนวยความสะดวกประชาชน</a:t>
                      </a:r>
                      <a:endParaRPr lang="th-TH" altLang="th-TH" sz="2800" b="1" dirty="0" smtClean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+mn-cs"/>
                      </a:endParaRPr>
                    </a:p>
                  </a:txBody>
                  <a:tcPr marL="91433" marR="91433" marT="45757" marB="45757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952500"/>
          </a:xfrm>
          <a:solidFill>
            <a:schemeClr val="tx1">
              <a:lumMod val="75000"/>
              <a:lumOff val="25000"/>
            </a:schemeClr>
          </a:solidFill>
          <a:ln>
            <a:miter lim="800000"/>
            <a:headEnd/>
            <a:tailEnd/>
          </a:ln>
          <a:extLst/>
        </p:spPr>
        <p:txBody>
          <a:bodyPr/>
          <a:lstStyle/>
          <a:p>
            <a:pPr>
              <a:defRPr/>
            </a:pPr>
            <a:r>
              <a:rPr lang="th-TH" dirty="0" smtClean="0">
                <a:ln w="18415" cmpd="sng">
                  <a:noFill/>
                  <a:prstDash val="solid"/>
                </a:ln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ตัวอย่าง</a:t>
            </a:r>
            <a:r>
              <a:rPr lang="en-US" dirty="0" smtClean="0">
                <a:ln w="18415" cmpd="sng">
                  <a:noFill/>
                  <a:prstDash val="solid"/>
                </a:ln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th-TH" dirty="0" smtClean="0">
                <a:ln w="18415" cmpd="sng">
                  <a:noFill/>
                  <a:prstDash val="solid"/>
                </a:ln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การเขียนวัตถุประสงค์การเรียนรู้</a:t>
            </a:r>
            <a:endParaRPr lang="th-TH" dirty="0">
              <a:ln w="18415" cmpd="sng">
                <a:noFill/>
                <a:prstDash val="solid"/>
              </a:ln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11" name="ตาราง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7411564"/>
              </p:ext>
            </p:extLst>
          </p:nvPr>
        </p:nvGraphicFramePr>
        <p:xfrm>
          <a:off x="250825" y="1397000"/>
          <a:ext cx="8713788" cy="3840236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2736999"/>
                <a:gridCol w="2592288"/>
                <a:gridCol w="3384501"/>
              </a:tblGrid>
              <a:tr h="579054">
                <a:tc>
                  <a:txBody>
                    <a:bodyPr/>
                    <a:lstStyle/>
                    <a:p>
                      <a:r>
                        <a:rPr lang="th-TH" sz="3200" dirty="0" smtClean="0"/>
                        <a:t>พฤติกรรม</a:t>
                      </a:r>
                      <a:r>
                        <a:rPr lang="th-TH" sz="3200" baseline="0" dirty="0" smtClean="0"/>
                        <a:t> (</a:t>
                      </a:r>
                      <a:r>
                        <a:rPr lang="en-US" sz="3200" dirty="0" smtClean="0"/>
                        <a:t>Behavior)</a:t>
                      </a:r>
                      <a:endParaRPr lang="th-TH" sz="3200" dirty="0">
                        <a:latin typeface="+mn-lt"/>
                        <a:cs typeface="+mn-cs"/>
                      </a:endParaRPr>
                    </a:p>
                  </a:txBody>
                  <a:tcPr marL="91449" marR="91449" marT="45695" marB="45695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3200" dirty="0" smtClean="0"/>
                        <a:t>เงื่อนไข (</a:t>
                      </a:r>
                      <a:r>
                        <a:rPr lang="en-US" sz="3200" dirty="0" smtClean="0"/>
                        <a:t>Condition)</a:t>
                      </a:r>
                      <a:endParaRPr lang="th-TH" sz="3200" dirty="0">
                        <a:latin typeface="+mn-lt"/>
                        <a:cs typeface="+mn-cs"/>
                      </a:endParaRPr>
                    </a:p>
                  </a:txBody>
                  <a:tcPr marL="91449" marR="91449" marT="45695" marB="45695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3200" dirty="0" smtClean="0"/>
                        <a:t>มาตรฐาน(</a:t>
                      </a:r>
                      <a:r>
                        <a:rPr lang="en-US" sz="3200" dirty="0" smtClean="0"/>
                        <a:t>Degree/Standard)</a:t>
                      </a:r>
                      <a:endParaRPr lang="th-TH" sz="3200" dirty="0">
                        <a:latin typeface="+mn-lt"/>
                        <a:cs typeface="+mn-cs"/>
                      </a:endParaRPr>
                    </a:p>
                  </a:txBody>
                  <a:tcPr marL="91449" marR="91449" marT="45695" marB="45695">
                    <a:solidFill>
                      <a:srgbClr val="00B0F0"/>
                    </a:solidFill>
                  </a:tcPr>
                </a:tc>
              </a:tr>
              <a:tr h="944801">
                <a:tc>
                  <a:txBody>
                    <a:bodyPr/>
                    <a:lstStyle/>
                    <a:p>
                      <a:r>
                        <a:rPr lang="th-TH" altLang="th-TH" sz="2800" dirty="0" smtClean="0"/>
                        <a:t>ต่อวงจรไฟฟ้าแสงสว่างในบ้าน</a:t>
                      </a:r>
                      <a:endParaRPr lang="th-TH" sz="2800" dirty="0">
                        <a:latin typeface="+mn-lt"/>
                        <a:cs typeface="+mn-cs"/>
                      </a:endParaRPr>
                    </a:p>
                  </a:txBody>
                  <a:tcPr marL="91449" marR="91449" marT="45695" marB="45695"/>
                </a:tc>
                <a:tc>
                  <a:txBody>
                    <a:bodyPr/>
                    <a:lstStyle/>
                    <a:p>
                      <a:r>
                        <a:rPr lang="th-TH" altLang="th-TH" sz="2800" dirty="0" smtClean="0"/>
                        <a:t>โดยไม่ต้องดูแบบ </a:t>
                      </a:r>
                      <a:endParaRPr lang="th-TH" sz="2800" dirty="0">
                        <a:latin typeface="+mn-lt"/>
                        <a:cs typeface="+mn-cs"/>
                      </a:endParaRPr>
                    </a:p>
                  </a:txBody>
                  <a:tcPr marL="91449" marR="91449" marT="45695" marB="45695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altLang="th-TH" sz="2800" dirty="0" smtClean="0"/>
                        <a:t>เสร็จในเวลาไม่เกิน </a:t>
                      </a:r>
                      <a:r>
                        <a:rPr lang="en-US" altLang="th-TH" sz="2800" dirty="0" smtClean="0"/>
                        <a:t>15</a:t>
                      </a:r>
                      <a:r>
                        <a:rPr lang="th-TH" altLang="th-TH" sz="2800" dirty="0" smtClean="0"/>
                        <a:t> นาที</a:t>
                      </a:r>
                      <a:endParaRPr lang="th-TH" altLang="th-TH" sz="2800" b="1" dirty="0" smtClean="0">
                        <a:solidFill>
                          <a:srgbClr val="00B050"/>
                        </a:solidFill>
                        <a:latin typeface="+mn-lt"/>
                        <a:cs typeface="+mn-cs"/>
                      </a:endParaRPr>
                    </a:p>
                  </a:txBody>
                  <a:tcPr marL="91449" marR="91449" marT="45695" marB="45695"/>
                </a:tc>
              </a:tr>
              <a:tr h="1371506">
                <a:tc>
                  <a:txBody>
                    <a:bodyPr/>
                    <a:lstStyle/>
                    <a:p>
                      <a:r>
                        <a:rPr lang="th-TH" sz="2800" dirty="0" smtClean="0"/>
                        <a:t>พิมพ์ดีดภาษาไทยและภาษาอังกฤษ</a:t>
                      </a:r>
                      <a:endParaRPr lang="th-TH" sz="2800" dirty="0">
                        <a:latin typeface="+mn-lt"/>
                        <a:cs typeface="+mn-cs"/>
                      </a:endParaRPr>
                    </a:p>
                  </a:txBody>
                  <a:tcPr marL="91449" marR="91449" marT="45695" marB="45695"/>
                </a:tc>
                <a:tc>
                  <a:txBody>
                    <a:bodyPr/>
                    <a:lstStyle/>
                    <a:p>
                      <a:r>
                        <a:rPr lang="th-TH" sz="2800" dirty="0" smtClean="0"/>
                        <a:t>ด้วยแป้นพิมพ์แบบ</a:t>
                      </a:r>
                      <a:r>
                        <a:rPr lang="en-US" sz="2800" dirty="0" smtClean="0"/>
                        <a:t>101</a:t>
                      </a:r>
                      <a:r>
                        <a:rPr lang="th-TH" sz="2800" dirty="0" smtClean="0"/>
                        <a:t>ปุ่ม</a:t>
                      </a:r>
                      <a:endParaRPr lang="th-TH" sz="2800" dirty="0">
                        <a:latin typeface="+mn-lt"/>
                        <a:cs typeface="+mn-cs"/>
                      </a:endParaRPr>
                    </a:p>
                  </a:txBody>
                  <a:tcPr marL="91449" marR="91449" marT="45695" marB="45695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dirty="0" smtClean="0"/>
                        <a:t>ได้ไม่น้อยกว่า </a:t>
                      </a:r>
                      <a:r>
                        <a:rPr lang="en-US" sz="2800" dirty="0" smtClean="0"/>
                        <a:t>70</a:t>
                      </a:r>
                      <a:r>
                        <a:rPr lang="th-TH" sz="2800" dirty="0" smtClean="0"/>
                        <a:t> </a:t>
                      </a:r>
                      <a:r>
                        <a:rPr lang="th-TH" sz="2800" dirty="0" err="1" smtClean="0"/>
                        <a:t>คํา</a:t>
                      </a:r>
                      <a:r>
                        <a:rPr lang="th-TH" sz="2800" dirty="0" smtClean="0"/>
                        <a:t> ต่อ นาที </a:t>
                      </a:r>
                    </a:p>
                    <a:p>
                      <a:endParaRPr lang="th-TH" sz="2800" dirty="0">
                        <a:latin typeface="+mn-lt"/>
                        <a:cs typeface="+mn-cs"/>
                      </a:endParaRPr>
                    </a:p>
                  </a:txBody>
                  <a:tcPr marL="91449" marR="91449" marT="45695" marB="45695"/>
                </a:tc>
              </a:tr>
              <a:tr h="944801">
                <a:tc>
                  <a:txBody>
                    <a:bodyPr/>
                    <a:lstStyle/>
                    <a:p>
                      <a:r>
                        <a:rPr lang="th-TH" sz="2800" dirty="0" smtClean="0"/>
                        <a:t>เดินสายสัญญาณโทรศัพท์</a:t>
                      </a:r>
                      <a:endParaRPr lang="th-TH" sz="2800" b="1" dirty="0">
                        <a:solidFill>
                          <a:srgbClr val="C00000"/>
                        </a:solidFill>
                        <a:latin typeface="+mn-lt"/>
                        <a:cs typeface="+mn-cs"/>
                      </a:endParaRPr>
                    </a:p>
                  </a:txBody>
                  <a:tcPr marL="91449" marR="91449" marT="45695" marB="45695"/>
                </a:tc>
                <a:tc>
                  <a:txBody>
                    <a:bodyPr/>
                    <a:lstStyle/>
                    <a:p>
                      <a:r>
                        <a:rPr lang="th-TH" sz="2800" dirty="0" smtClean="0"/>
                        <a:t>บนผนังปูนนอกอาคารมีความยาว 20</a:t>
                      </a:r>
                      <a:r>
                        <a:rPr lang="th-TH" sz="2800" baseline="0" dirty="0" smtClean="0"/>
                        <a:t> เมตร</a:t>
                      </a:r>
                      <a:endParaRPr lang="th-TH" sz="2800" b="1" dirty="0">
                        <a:solidFill>
                          <a:srgbClr val="0070C0"/>
                        </a:solidFill>
                        <a:latin typeface="+mn-lt"/>
                        <a:cs typeface="+mn-cs"/>
                      </a:endParaRPr>
                    </a:p>
                  </a:txBody>
                  <a:tcPr marL="91449" marR="91449" marT="45695" marB="45695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dirty="0" smtClean="0"/>
                        <a:t>ได้</a:t>
                      </a:r>
                      <a:r>
                        <a:rPr lang="th-TH" sz="2800" baseline="0" dirty="0" smtClean="0"/>
                        <a:t>ตามแบบที่กำหนด</a:t>
                      </a:r>
                      <a:endParaRPr lang="th-TH" sz="2800" dirty="0" smtClean="0"/>
                    </a:p>
                    <a:p>
                      <a:r>
                        <a:rPr lang="th-TH" sz="2800" dirty="0" smtClean="0"/>
                        <a:t>ในเวลา </a:t>
                      </a:r>
                      <a:r>
                        <a:rPr lang="en-US" sz="2800" dirty="0" smtClean="0"/>
                        <a:t>30</a:t>
                      </a:r>
                      <a:r>
                        <a:rPr lang="en-US" sz="2800" baseline="0" dirty="0" smtClean="0"/>
                        <a:t> </a:t>
                      </a:r>
                      <a:r>
                        <a:rPr lang="th-TH" sz="2800" baseline="0" dirty="0" smtClean="0"/>
                        <a:t>นาที</a:t>
                      </a:r>
                      <a:endParaRPr lang="th-TH" sz="2800" b="1" dirty="0">
                        <a:solidFill>
                          <a:schemeClr val="tx1"/>
                        </a:solidFill>
                        <a:latin typeface="+mn-lt"/>
                        <a:cs typeface="+mn-cs"/>
                      </a:endParaRPr>
                    </a:p>
                  </a:txBody>
                  <a:tcPr marL="91449" marR="91449" marT="45695" marB="45695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52501"/>
          </a:xfrm>
          <a:solidFill>
            <a:schemeClr val="tx1">
              <a:lumMod val="85000"/>
              <a:lumOff val="15000"/>
            </a:schemeClr>
          </a:solidFill>
        </p:spPr>
        <p:txBody>
          <a:bodyPr/>
          <a:lstStyle/>
          <a:p>
            <a:r>
              <a:rPr lang="th-TH" dirty="0" smtClean="0"/>
              <a:t>ประเภทของวัตถุประสงค์</a:t>
            </a:r>
            <a:endParaRPr lang="th-TH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8330321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6" name="Straight Arrow Connector 5"/>
          <p:cNvCxnSpPr/>
          <p:nvPr/>
        </p:nvCxnSpPr>
        <p:spPr>
          <a:xfrm>
            <a:off x="4427984" y="1628800"/>
            <a:ext cx="0" cy="57606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3491880" y="1311151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Duty</a:t>
            </a:r>
            <a:endParaRPr lang="th-TH" sz="2400" dirty="0"/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7308304" y="1298377"/>
            <a:ext cx="0" cy="28803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6372200" y="951111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Task</a:t>
            </a:r>
            <a:endParaRPr lang="th-TH" sz="2400" dirty="0"/>
          </a:p>
        </p:txBody>
      </p:sp>
    </p:spTree>
    <p:extLst>
      <p:ext uri="{BB962C8B-B14F-4D97-AF65-F5344CB8AC3E}">
        <p14:creationId xmlns:p14="http://schemas.microsoft.com/office/powerpoint/2010/main" val="4095027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952500"/>
          </a:xfrm>
          <a:solidFill>
            <a:schemeClr val="tx1">
              <a:lumMod val="75000"/>
              <a:lumOff val="25000"/>
            </a:schemeClr>
          </a:solidFill>
          <a:ln>
            <a:miter lim="800000"/>
            <a:headEnd/>
            <a:tailEnd/>
          </a:ln>
          <a:extLst/>
        </p:spPr>
        <p:txBody>
          <a:bodyPr/>
          <a:lstStyle/>
          <a:p>
            <a:pPr>
              <a:defRPr/>
            </a:pPr>
            <a:r>
              <a:rPr lang="en-US" dirty="0">
                <a:ln w="18415" cmpd="sng">
                  <a:noFill/>
                  <a:prstDash val="solid"/>
                </a:ln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th-TH" dirty="0" smtClean="0">
                <a:ln w="18415" cmpd="sng">
                  <a:noFill/>
                  <a:prstDash val="solid"/>
                </a:ln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r>
              <a:rPr lang="en-US" dirty="0" smtClean="0">
                <a:ln w="18415" cmpd="sng">
                  <a:noFill/>
                  <a:prstDash val="solid"/>
                </a:ln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 </a:t>
            </a:r>
            <a:r>
              <a:rPr lang="th-TH" dirty="0" smtClean="0">
                <a:ln w="18415" cmpd="sng">
                  <a:noFill/>
                  <a:prstDash val="solid"/>
                </a:ln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ความสำคัญของวัตถุประสงค์การเรียนรู้</a:t>
            </a:r>
            <a:endParaRPr lang="th-TH" dirty="0">
              <a:ln w="18415" cmpd="sng">
                <a:noFill/>
                <a:prstDash val="solid"/>
              </a:ln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49671901"/>
              </p:ext>
            </p:extLst>
          </p:nvPr>
        </p:nvGraphicFramePr>
        <p:xfrm>
          <a:off x="457200" y="1196752"/>
          <a:ext cx="8363272" cy="49294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952500"/>
          </a:xfrm>
          <a:solidFill>
            <a:schemeClr val="tx1">
              <a:lumMod val="75000"/>
              <a:lumOff val="25000"/>
            </a:schemeClr>
          </a:solidFill>
          <a:ln>
            <a:miter lim="800000"/>
            <a:headEnd/>
            <a:tailEnd/>
          </a:ln>
          <a:extLst/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dirty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th-TH" sz="4800" dirty="0" smtClean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r>
              <a:rPr lang="en-US" sz="4800" dirty="0" smtClean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 </a:t>
            </a:r>
            <a:r>
              <a:rPr lang="th-TH" sz="4800" dirty="0" smtClean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การเขียนวัตถุประสงค์การเรียนรู้ทั่วไปและเฉพาะ</a:t>
            </a:r>
            <a:endParaRPr lang="th-TH" sz="4800" dirty="0">
              <a:ln w="18415" cmpd="sng">
                <a:noFill/>
                <a:prstDash val="solid"/>
              </a:ln>
              <a:solidFill>
                <a:schemeClr val="bg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44500" indent="-444500" eaLnBrk="1" hangingPunct="1">
              <a:spcBef>
                <a:spcPct val="0"/>
              </a:spcBef>
              <a:defRPr/>
            </a:pPr>
            <a:r>
              <a:rPr lang="th-TH" altLang="th-TH" sz="4000" b="1" dirty="0"/>
              <a:t>วัตถุประสงค์การเรียนรู้ทั่วไป </a:t>
            </a:r>
            <a:r>
              <a:rPr lang="th-TH" altLang="th-TH" sz="4000" b="1" dirty="0" smtClean="0"/>
              <a:t>(</a:t>
            </a:r>
            <a:r>
              <a:rPr lang="en-US" altLang="th-TH" sz="4000" b="1" dirty="0" smtClean="0"/>
              <a:t>GLO</a:t>
            </a:r>
            <a:r>
              <a:rPr lang="en-US" altLang="th-TH" sz="4000" dirty="0"/>
              <a:t>) </a:t>
            </a:r>
            <a:r>
              <a:rPr lang="th-TH" altLang="th-TH" sz="4000" b="1" dirty="0"/>
              <a:t>เป็น</a:t>
            </a:r>
            <a:r>
              <a:rPr lang="th-TH" altLang="th-TH" sz="4000" b="1" u="sng" dirty="0"/>
              <a:t>สิ่งคาดหวังจากฝึกอบรมแบบกว้างๆ </a:t>
            </a:r>
            <a:r>
              <a:rPr lang="th-TH" altLang="th-TH" sz="4000" b="1" dirty="0"/>
              <a:t>ซึ่งจะครอบคลุมพฤติกรรมของวัตถุการเรียนรู้เฉพาะหลายๆ กลุ่ม</a:t>
            </a:r>
          </a:p>
          <a:p>
            <a:pPr marL="0" indent="0" eaLnBrk="1" hangingPunct="1">
              <a:spcBef>
                <a:spcPct val="0"/>
              </a:spcBef>
              <a:buFont typeface="Arial" pitchFamily="34" charset="0"/>
              <a:buNone/>
              <a:defRPr/>
            </a:pPr>
            <a:endParaRPr lang="en-US" altLang="th-TH" sz="4000" dirty="0"/>
          </a:p>
          <a:p>
            <a:pPr marL="363538" indent="-363538" eaLnBrk="1" hangingPunct="1">
              <a:spcBef>
                <a:spcPct val="0"/>
              </a:spcBef>
              <a:defRPr/>
            </a:pPr>
            <a:r>
              <a:rPr lang="th-TH" altLang="th-TH" sz="4000" b="1" dirty="0"/>
              <a:t>วัตถุประสงค์การเรียนรู้เฉพาะ </a:t>
            </a:r>
            <a:r>
              <a:rPr lang="en-US" altLang="th-TH" sz="4000" b="1" dirty="0" smtClean="0"/>
              <a:t>(SLO</a:t>
            </a:r>
            <a:r>
              <a:rPr lang="en-US" altLang="th-TH" sz="4000" b="1" dirty="0"/>
              <a:t>)</a:t>
            </a:r>
            <a:r>
              <a:rPr lang="th-TH" altLang="th-TH" sz="4000" dirty="0"/>
              <a:t> </a:t>
            </a:r>
            <a:r>
              <a:rPr lang="th-TH" altLang="th-TH" sz="4000" b="1" dirty="0"/>
              <a:t>เป็นการเขียน</a:t>
            </a:r>
            <a:r>
              <a:rPr lang="th-TH" altLang="th-TH" sz="4000" b="1" u="sng" dirty="0"/>
              <a:t>ระบุพฤติกรรมที่เจาะจง สังเกตได้ และวัด</a:t>
            </a:r>
            <a:r>
              <a:rPr lang="th-TH" altLang="th-TH" sz="4000" b="1" dirty="0"/>
              <a:t>ได้ โดยเน้นสิ่งที่ผู้เข้ารับการฝึกอบรมสามารถปฏิบัติงานได้</a:t>
            </a:r>
            <a:endParaRPr lang="en-US" altLang="th-TH" sz="4000" b="1" dirty="0"/>
          </a:p>
          <a:p>
            <a:pPr>
              <a:defRPr/>
            </a:pPr>
            <a:endParaRPr lang="th-TH" sz="40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952500"/>
          </a:xfrm>
          <a:solidFill>
            <a:schemeClr val="tx1">
              <a:lumMod val="75000"/>
              <a:lumOff val="25000"/>
            </a:schemeClr>
          </a:solidFill>
          <a:ln>
            <a:miter lim="800000"/>
            <a:headEnd/>
            <a:tailEnd/>
          </a:ln>
          <a:extLst/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2.5 </a:t>
            </a:r>
            <a:r>
              <a:rPr lang="th-TH" dirty="0" smtClean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การเขียนวัตถุประสงค์การเรียนรู้ทั่วไป</a:t>
            </a:r>
            <a:endParaRPr lang="th-TH" dirty="0">
              <a:ln w="18415" cmpd="sng">
                <a:noFill/>
                <a:prstDash val="solid"/>
              </a:ln>
              <a:solidFill>
                <a:schemeClr val="bg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294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th-TH" altLang="th-TH" sz="4000" b="1" dirty="0" smtClean="0"/>
              <a:t>เริ่มต้นด้วยคำกริยาบ่งบอกการกระทำ (</a:t>
            </a:r>
            <a:r>
              <a:rPr lang="en-US" altLang="th-TH" sz="4000" b="1" dirty="0" smtClean="0"/>
              <a:t>Action verb</a:t>
            </a:r>
            <a:r>
              <a:rPr lang="th-TH" altLang="th-TH" sz="4000" b="1" dirty="0" smtClean="0"/>
              <a:t>)</a:t>
            </a:r>
            <a:endParaRPr lang="en-US" altLang="th-TH" sz="4000" b="1" dirty="0" smtClean="0"/>
          </a:p>
          <a:p>
            <a:pPr eaLnBrk="1" hangingPunct="1"/>
            <a:r>
              <a:rPr lang="th-TH" altLang="th-TH" sz="4000" b="1" dirty="0" smtClean="0"/>
              <a:t>เขียนระบุพฤติกรรมที่คาดหวังในการปฏิบัติงานของผู้รับการฝึก</a:t>
            </a:r>
            <a:endParaRPr lang="en-US" altLang="th-TH" sz="4000" b="1" dirty="0" smtClean="0"/>
          </a:p>
          <a:p>
            <a:pPr eaLnBrk="1" hangingPunct="1"/>
            <a:r>
              <a:rPr lang="th-TH" altLang="th-TH" sz="4000" b="1" dirty="0" smtClean="0"/>
              <a:t>ต้องมีความชัดเจน กระชับตาม</a:t>
            </a:r>
            <a:r>
              <a:rPr lang="th-TH" altLang="th-TH" sz="4000" b="1" u="sng" dirty="0" smtClean="0"/>
              <a:t>พฤติกรรมสุดท้ายที่คาดหวัง</a:t>
            </a:r>
            <a:endParaRPr lang="en-US" altLang="th-TH" sz="4000" b="1" u="sng" dirty="0" smtClean="0"/>
          </a:p>
          <a:p>
            <a:pPr eaLnBrk="1" hangingPunct="1"/>
            <a:r>
              <a:rPr lang="th-TH" altLang="th-TH" sz="4000" b="1" dirty="0" smtClean="0"/>
              <a:t>ต้องบอกถึงผลสัมฤทธิ์ในการปฏิบัติงานกว้างๆ ได้</a:t>
            </a:r>
            <a:r>
              <a:rPr lang="en-US" altLang="th-TH" sz="4000" dirty="0" smtClean="0"/>
              <a:t>	</a:t>
            </a:r>
            <a:endParaRPr lang="th-TH" altLang="th-TH" sz="4000" dirty="0" smtClean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952500"/>
          </a:xfrm>
          <a:solidFill>
            <a:schemeClr val="tx1">
              <a:lumMod val="75000"/>
              <a:lumOff val="25000"/>
            </a:schemeClr>
          </a:solidFill>
          <a:extLst/>
        </p:spPr>
        <p:txBody>
          <a:bodyPr/>
          <a:lstStyle/>
          <a:p>
            <a:pPr>
              <a:defRPr/>
            </a:pPr>
            <a:r>
              <a:rPr lang="th-TH" dirty="0" smtClean="0">
                <a:ln w="18415" cmpd="sng">
                  <a:noFill/>
                  <a:prstDash val="solid"/>
                </a:ln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ตัวอย่าง วัตถุประสงค์ทั่วไป</a:t>
            </a:r>
            <a:endParaRPr lang="th-TH" dirty="0">
              <a:ln w="18415" cmpd="sng">
                <a:noFill/>
                <a:prstDash val="solid"/>
              </a:ln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6355486"/>
              </p:ext>
            </p:extLst>
          </p:nvPr>
        </p:nvGraphicFramePr>
        <p:xfrm>
          <a:off x="395288" y="1313801"/>
          <a:ext cx="8496300" cy="3200514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1440408"/>
                <a:gridCol w="1800200"/>
                <a:gridCol w="2375818"/>
                <a:gridCol w="2879874"/>
              </a:tblGrid>
              <a:tr h="518373">
                <a:tc>
                  <a:txBody>
                    <a:bodyPr/>
                    <a:lstStyle/>
                    <a:p>
                      <a:r>
                        <a:rPr lang="en-US" sz="3200" dirty="0" smtClean="0"/>
                        <a:t>Audience</a:t>
                      </a:r>
                      <a:endParaRPr lang="th-TH" sz="3200" dirty="0"/>
                    </a:p>
                  </a:txBody>
                  <a:tcPr marL="91433" marR="91433" marT="45739" marB="45739"/>
                </a:tc>
                <a:tc>
                  <a:txBody>
                    <a:bodyPr/>
                    <a:lstStyle/>
                    <a:p>
                      <a:r>
                        <a:rPr lang="en-US" sz="3200" dirty="0" smtClean="0"/>
                        <a:t>Behavior</a:t>
                      </a:r>
                      <a:endParaRPr lang="th-TH" sz="3200" dirty="0"/>
                    </a:p>
                  </a:txBody>
                  <a:tcPr marL="91433" marR="91433" marT="45739" marB="45739"/>
                </a:tc>
                <a:tc>
                  <a:txBody>
                    <a:bodyPr/>
                    <a:lstStyle/>
                    <a:p>
                      <a:r>
                        <a:rPr lang="en-US" sz="3200" dirty="0" smtClean="0"/>
                        <a:t>Condition</a:t>
                      </a:r>
                      <a:endParaRPr lang="th-TH" sz="3200" dirty="0"/>
                    </a:p>
                  </a:txBody>
                  <a:tcPr marL="91433" marR="91433" marT="45739" marB="45739"/>
                </a:tc>
                <a:tc>
                  <a:txBody>
                    <a:bodyPr/>
                    <a:lstStyle/>
                    <a:p>
                      <a:r>
                        <a:rPr lang="en-US" sz="3200" dirty="0" smtClean="0"/>
                        <a:t>Degree/Standard</a:t>
                      </a:r>
                      <a:endParaRPr lang="th-TH" sz="3200" dirty="0"/>
                    </a:p>
                  </a:txBody>
                  <a:tcPr marL="91433" marR="91433" marT="45739" marB="45739"/>
                </a:tc>
              </a:tr>
              <a:tr h="945268">
                <a:tc>
                  <a:txBody>
                    <a:bodyPr/>
                    <a:lstStyle/>
                    <a:p>
                      <a:r>
                        <a:rPr lang="th-TH" sz="3200" dirty="0" smtClean="0">
                          <a:solidFill>
                            <a:schemeClr val="tx1"/>
                          </a:solidFill>
                          <a:cs typeface="+mn-cs"/>
                        </a:rPr>
                        <a:t>ผู้เรียน</a:t>
                      </a:r>
                    </a:p>
                    <a:p>
                      <a:r>
                        <a:rPr lang="th-TH" sz="3200" dirty="0" smtClean="0">
                          <a:solidFill>
                            <a:schemeClr val="tx1"/>
                          </a:solidFill>
                          <a:cs typeface="+mn-cs"/>
                        </a:rPr>
                        <a:t>สามารถ</a:t>
                      </a:r>
                      <a:endParaRPr lang="th-TH" sz="3200" dirty="0">
                        <a:solidFill>
                          <a:schemeClr val="tx1"/>
                        </a:solidFill>
                        <a:cs typeface="+mn-cs"/>
                      </a:endParaRPr>
                    </a:p>
                  </a:txBody>
                  <a:tcPr marL="91433" marR="91433" marT="45739" marB="45739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altLang="th-TH" sz="3200" b="1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+mn-cs"/>
                        </a:rPr>
                        <a:t>เปลี่ยน</a:t>
                      </a:r>
                      <a:r>
                        <a:rPr lang="th-TH" altLang="th-TH" sz="3200" b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+mn-cs"/>
                        </a:rPr>
                        <a:t>น้ำมันเครื่อง</a:t>
                      </a:r>
                      <a:endParaRPr lang="th-TH" sz="3200" b="0" dirty="0" smtClean="0">
                        <a:solidFill>
                          <a:schemeClr val="tx1"/>
                        </a:solidFill>
                        <a:cs typeface="+mn-cs"/>
                      </a:endParaRPr>
                    </a:p>
                  </a:txBody>
                  <a:tcPr marL="91433" marR="91433" marT="45739" marB="45739"/>
                </a:tc>
                <a:tc>
                  <a:txBody>
                    <a:bodyPr/>
                    <a:lstStyle/>
                    <a:p>
                      <a:r>
                        <a:rPr lang="th-TH" sz="3200" dirty="0" smtClean="0">
                          <a:solidFill>
                            <a:schemeClr val="tx1"/>
                          </a:solidFill>
                          <a:cs typeface="+mn-cs"/>
                        </a:rPr>
                        <a:t>รถมอเตอร์ไซค์</a:t>
                      </a:r>
                      <a:endParaRPr lang="th-TH" sz="3200" dirty="0">
                        <a:solidFill>
                          <a:schemeClr val="tx1"/>
                        </a:solidFill>
                        <a:cs typeface="+mn-cs"/>
                      </a:endParaRPr>
                    </a:p>
                  </a:txBody>
                  <a:tcPr marL="91433" marR="91433" marT="45739" marB="45739"/>
                </a:tc>
                <a:tc>
                  <a:txBody>
                    <a:bodyPr/>
                    <a:lstStyle/>
                    <a:p>
                      <a:r>
                        <a:rPr lang="th-TH" sz="3200" dirty="0" smtClean="0">
                          <a:solidFill>
                            <a:schemeClr val="tx1"/>
                          </a:solidFill>
                          <a:cs typeface="+mn-cs"/>
                        </a:rPr>
                        <a:t>ตามข้อคู่มือการบำรุงรักษา</a:t>
                      </a:r>
                      <a:endParaRPr lang="th-TH" sz="3200" dirty="0">
                        <a:solidFill>
                          <a:schemeClr val="tx1"/>
                        </a:solidFill>
                        <a:cs typeface="+mn-cs"/>
                      </a:endParaRPr>
                    </a:p>
                  </a:txBody>
                  <a:tcPr marL="91433" marR="91433" marT="45739" marB="45739"/>
                </a:tc>
              </a:tr>
              <a:tr h="1371634">
                <a:tc>
                  <a:txBody>
                    <a:bodyPr/>
                    <a:lstStyle/>
                    <a:p>
                      <a:r>
                        <a:rPr lang="th-TH" sz="3200" dirty="0" smtClean="0">
                          <a:solidFill>
                            <a:schemeClr val="tx1"/>
                          </a:solidFill>
                          <a:cs typeface="+mn-cs"/>
                        </a:rPr>
                        <a:t>ผู้เรียน</a:t>
                      </a:r>
                    </a:p>
                    <a:p>
                      <a:r>
                        <a:rPr lang="th-TH" sz="3200" dirty="0" smtClean="0">
                          <a:solidFill>
                            <a:schemeClr val="tx1"/>
                          </a:solidFill>
                          <a:cs typeface="+mn-cs"/>
                        </a:rPr>
                        <a:t>สามารถ</a:t>
                      </a:r>
                    </a:p>
                  </a:txBody>
                  <a:tcPr marL="91433" marR="91433" marT="45739" marB="45739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200" b="1" dirty="0" smtClean="0">
                          <a:solidFill>
                            <a:schemeClr val="tx1"/>
                          </a:solidFill>
                          <a:cs typeface="+mn-cs"/>
                        </a:rPr>
                        <a:t>บอก</a:t>
                      </a:r>
                      <a:r>
                        <a:rPr lang="th-TH" sz="3200" dirty="0" smtClean="0">
                          <a:solidFill>
                            <a:schemeClr val="tx1"/>
                          </a:solidFill>
                          <a:cs typeface="+mn-cs"/>
                        </a:rPr>
                        <a:t>วิธีการเปลี่ยนน้ำมันเครื่อง</a:t>
                      </a:r>
                    </a:p>
                  </a:txBody>
                  <a:tcPr marL="91433" marR="91433" marT="45739" marB="45739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200" dirty="0" smtClean="0">
                          <a:solidFill>
                            <a:schemeClr val="tx1"/>
                          </a:solidFill>
                          <a:cs typeface="+mn-cs"/>
                        </a:rPr>
                        <a:t>รถมอเตอร์ไซค์</a:t>
                      </a:r>
                    </a:p>
                    <a:p>
                      <a:endParaRPr lang="th-TH" sz="3200" dirty="0">
                        <a:solidFill>
                          <a:schemeClr val="tx1"/>
                        </a:solidFill>
                        <a:cs typeface="+mn-cs"/>
                      </a:endParaRPr>
                    </a:p>
                  </a:txBody>
                  <a:tcPr marL="91433" marR="91433" marT="45739" marB="45739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200" dirty="0" smtClean="0">
                          <a:solidFill>
                            <a:schemeClr val="tx1"/>
                          </a:solidFill>
                          <a:cs typeface="+mn-cs"/>
                        </a:rPr>
                        <a:t>ตามข้อคู่มือการบำรุงรักษา</a:t>
                      </a:r>
                    </a:p>
                  </a:txBody>
                  <a:tcPr marL="91433" marR="91433" marT="45739" marB="45739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952500"/>
          </a:xfrm>
          <a:solidFill>
            <a:schemeClr val="tx1">
              <a:lumMod val="75000"/>
              <a:lumOff val="25000"/>
            </a:schemeClr>
          </a:solidFill>
          <a:ln>
            <a:miter lim="800000"/>
            <a:headEnd/>
            <a:tailEnd/>
          </a:ln>
          <a:extLst/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2.6 </a:t>
            </a:r>
            <a:r>
              <a:rPr lang="th-TH" dirty="0" smtClean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การเขียนวัตถุประสงค์การเรียนรู้เฉพาะ</a:t>
            </a:r>
            <a:endParaRPr lang="th-TH" dirty="0">
              <a:ln w="18415" cmpd="sng">
                <a:noFill/>
                <a:prstDash val="solid"/>
              </a:ln>
              <a:solidFill>
                <a:schemeClr val="bg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499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th-TH" altLang="th-TH" sz="3600" b="1" smtClean="0">
                <a:latin typeface="TH SarabunPSK" pitchFamily="34" charset="-34"/>
              </a:rPr>
              <a:t>เขียนขึ้นต้นด้วยคำกริยาที่แสดงพฤติกรรมที่</a:t>
            </a:r>
            <a:r>
              <a:rPr lang="th-TH" altLang="th-TH" sz="3600" b="1" u="sng" smtClean="0">
                <a:latin typeface="TH SarabunPSK" pitchFamily="34" charset="-34"/>
              </a:rPr>
              <a:t>สามารถสังเกตและวัดได้เป็นการเฉพาะ</a:t>
            </a:r>
            <a:endParaRPr lang="en-US" altLang="th-TH" sz="3600" b="1" u="sng" smtClean="0">
              <a:latin typeface="TH SarabunPSK" pitchFamily="34" charset="-34"/>
            </a:endParaRPr>
          </a:p>
          <a:p>
            <a:pPr eaLnBrk="1" hangingPunct="1"/>
            <a:r>
              <a:rPr lang="th-TH" altLang="th-TH" sz="3600" b="1" smtClean="0">
                <a:latin typeface="TH SarabunPSK" pitchFamily="34" charset="-34"/>
              </a:rPr>
              <a:t>ครอบคลุม </a:t>
            </a:r>
            <a:r>
              <a:rPr lang="th-TH" altLang="th-TH" sz="3600" b="1" u="sng" smtClean="0">
                <a:latin typeface="TH SarabunPSK" pitchFamily="34" charset="-34"/>
              </a:rPr>
              <a:t>เงื่อนไขหรือสภาพของพฤติกรรม</a:t>
            </a:r>
            <a:r>
              <a:rPr lang="th-TH" altLang="th-TH" sz="3600" b="1" smtClean="0">
                <a:latin typeface="TH SarabunPSK" pitchFamily="34" charset="-34"/>
              </a:rPr>
              <a:t>ที่สามารถตรวจสอบหรือมีเวลากำหนด หรือระดับคุณภาพที่ต้องการ</a:t>
            </a:r>
            <a:endParaRPr lang="en-US" altLang="th-TH" sz="3600" b="1" smtClean="0">
              <a:latin typeface="TH SarabunPSK" pitchFamily="34" charset="-34"/>
            </a:endParaRPr>
          </a:p>
          <a:p>
            <a:pPr eaLnBrk="1" hangingPunct="1"/>
            <a:r>
              <a:rPr lang="th-TH" altLang="th-TH" sz="3600" b="1" smtClean="0">
                <a:latin typeface="TH SarabunPSK" pitchFamily="34" charset="-34"/>
              </a:rPr>
              <a:t>วัตถุประสงค์เฉพาะต้องสัมพันธ์เชื่อมโยงกับวัตถุประสงค์การเรียนรู้แบบทั่วไป (</a:t>
            </a:r>
            <a:r>
              <a:rPr lang="en-US" altLang="th-TH" sz="3600" b="1" smtClean="0">
                <a:latin typeface="TH SarabunPSK" pitchFamily="34" charset="-34"/>
              </a:rPr>
              <a:t>GLO</a:t>
            </a:r>
            <a:r>
              <a:rPr lang="th-TH" altLang="th-TH" sz="3600" b="1" smtClean="0">
                <a:latin typeface="TH SarabunPSK" pitchFamily="34" charset="-34"/>
              </a:rPr>
              <a:t>)</a:t>
            </a:r>
            <a:endParaRPr lang="en-US" altLang="th-TH" sz="3600" b="1" smtClean="0">
              <a:latin typeface="TH SarabunPSK" pitchFamily="34" charset="-34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952500"/>
          </a:xfrm>
          <a:solidFill>
            <a:schemeClr val="tx1">
              <a:lumMod val="75000"/>
              <a:lumOff val="25000"/>
            </a:schemeClr>
          </a:solidFill>
          <a:extLst/>
        </p:spPr>
        <p:txBody>
          <a:bodyPr/>
          <a:lstStyle/>
          <a:p>
            <a:pPr>
              <a:defRPr/>
            </a:pPr>
            <a:r>
              <a:rPr lang="th-TH" dirty="0" smtClean="0">
                <a:ln w="18415" cmpd="sng">
                  <a:noFill/>
                  <a:prstDash val="solid"/>
                </a:ln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ตัวอย่าง วัตถุประสงค์เฉพาะ</a:t>
            </a:r>
            <a:endParaRPr lang="th-TH" dirty="0">
              <a:ln w="18415" cmpd="sng">
                <a:noFill/>
                <a:prstDash val="solid"/>
              </a:ln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9602937"/>
              </p:ext>
            </p:extLst>
          </p:nvPr>
        </p:nvGraphicFramePr>
        <p:xfrm>
          <a:off x="395288" y="1313801"/>
          <a:ext cx="8496300" cy="2835279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1152041"/>
                <a:gridCol w="1728061"/>
                <a:gridCol w="2736324"/>
                <a:gridCol w="2879874"/>
              </a:tblGrid>
              <a:tr h="518373"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Audience</a:t>
                      </a:r>
                      <a:endParaRPr lang="th-TH" sz="2800" dirty="0"/>
                    </a:p>
                  </a:txBody>
                  <a:tcPr marL="91433" marR="91433" marT="45739" marB="45739"/>
                </a:tc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Behavior</a:t>
                      </a:r>
                      <a:endParaRPr lang="th-TH" sz="2800" dirty="0"/>
                    </a:p>
                  </a:txBody>
                  <a:tcPr marL="91433" marR="91433" marT="45739" marB="45739"/>
                </a:tc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Condition</a:t>
                      </a:r>
                      <a:endParaRPr lang="th-TH" sz="2800" dirty="0"/>
                    </a:p>
                  </a:txBody>
                  <a:tcPr marL="91433" marR="91433" marT="45739" marB="45739"/>
                </a:tc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Degree/Standard</a:t>
                      </a:r>
                      <a:endParaRPr lang="th-TH" sz="2800" dirty="0"/>
                    </a:p>
                  </a:txBody>
                  <a:tcPr marL="91433" marR="91433" marT="45739" marB="45739"/>
                </a:tc>
              </a:tr>
              <a:tr h="945268">
                <a:tc>
                  <a:txBody>
                    <a:bodyPr/>
                    <a:lstStyle/>
                    <a:p>
                      <a:r>
                        <a:rPr lang="th-TH" sz="2800" dirty="0" smtClean="0">
                          <a:solidFill>
                            <a:schemeClr val="tx1"/>
                          </a:solidFill>
                          <a:cs typeface="+mn-cs"/>
                        </a:rPr>
                        <a:t>ผู้เรียน</a:t>
                      </a:r>
                    </a:p>
                    <a:p>
                      <a:r>
                        <a:rPr lang="th-TH" sz="2800" dirty="0" smtClean="0">
                          <a:solidFill>
                            <a:schemeClr val="tx1"/>
                          </a:solidFill>
                          <a:cs typeface="+mn-cs"/>
                        </a:rPr>
                        <a:t>สามารถ</a:t>
                      </a:r>
                    </a:p>
                  </a:txBody>
                  <a:tcPr marL="91433" marR="91433" marT="45739" marB="45739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altLang="th-TH" sz="2800" b="1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+mn-cs"/>
                        </a:rPr>
                        <a:t>เปลี่ยน</a:t>
                      </a:r>
                      <a:r>
                        <a:rPr lang="th-TH" altLang="th-TH" sz="2800" b="0" dirty="0" smtClean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+mn-cs"/>
                        </a:rPr>
                        <a:t>น้ำมันเครื่อง</a:t>
                      </a:r>
                      <a:endParaRPr lang="th-TH" sz="2800" b="0" dirty="0" smtClean="0">
                        <a:solidFill>
                          <a:schemeClr val="tx1"/>
                        </a:solidFill>
                        <a:cs typeface="+mn-cs"/>
                      </a:endParaRPr>
                    </a:p>
                  </a:txBody>
                  <a:tcPr marL="91433" marR="91433" marT="45739" marB="45739"/>
                </a:tc>
                <a:tc>
                  <a:txBody>
                    <a:bodyPr/>
                    <a:lstStyle/>
                    <a:p>
                      <a:r>
                        <a:rPr lang="th-TH" sz="2800" dirty="0" smtClean="0">
                          <a:solidFill>
                            <a:schemeClr val="tx1"/>
                          </a:solidFill>
                          <a:cs typeface="+mn-cs"/>
                        </a:rPr>
                        <a:t>รถมอเตอร์ไซค์สองจังหวะ</a:t>
                      </a:r>
                      <a:endParaRPr lang="th-TH" sz="2800" dirty="0">
                        <a:solidFill>
                          <a:schemeClr val="tx1"/>
                        </a:solidFill>
                        <a:cs typeface="+mn-cs"/>
                      </a:endParaRPr>
                    </a:p>
                  </a:txBody>
                  <a:tcPr marL="91433" marR="91433" marT="45739" marB="45739"/>
                </a:tc>
                <a:tc>
                  <a:txBody>
                    <a:bodyPr/>
                    <a:lstStyle/>
                    <a:p>
                      <a:r>
                        <a:rPr lang="th-TH" sz="2800" dirty="0" smtClean="0">
                          <a:solidFill>
                            <a:schemeClr val="tx1"/>
                          </a:solidFill>
                          <a:cs typeface="+mn-cs"/>
                        </a:rPr>
                        <a:t>ตามคู่มือการบำรุงรักษา</a:t>
                      </a:r>
                      <a:r>
                        <a:rPr lang="th-TH" sz="2800" b="1" dirty="0" smtClean="0">
                          <a:solidFill>
                            <a:srgbClr val="FF0000"/>
                          </a:solidFill>
                          <a:cs typeface="+mn-cs"/>
                        </a:rPr>
                        <a:t>ภายในเวลา</a:t>
                      </a:r>
                      <a:r>
                        <a:rPr lang="en-US" sz="2800" b="1" dirty="0" smtClean="0">
                          <a:solidFill>
                            <a:srgbClr val="FF0000"/>
                          </a:solidFill>
                          <a:cs typeface="+mn-cs"/>
                        </a:rPr>
                        <a:t> 15</a:t>
                      </a:r>
                      <a:r>
                        <a:rPr lang="en-US" sz="2800" b="1" baseline="0" dirty="0" smtClean="0">
                          <a:solidFill>
                            <a:srgbClr val="FF0000"/>
                          </a:solidFill>
                          <a:cs typeface="+mn-cs"/>
                        </a:rPr>
                        <a:t> </a:t>
                      </a:r>
                      <a:r>
                        <a:rPr lang="th-TH" sz="2800" b="1" dirty="0" smtClean="0">
                          <a:solidFill>
                            <a:srgbClr val="FF0000"/>
                          </a:solidFill>
                          <a:cs typeface="+mn-cs"/>
                        </a:rPr>
                        <a:t>นาที</a:t>
                      </a:r>
                      <a:endParaRPr lang="th-TH" sz="2800" b="1" dirty="0">
                        <a:solidFill>
                          <a:srgbClr val="FF0000"/>
                        </a:solidFill>
                        <a:cs typeface="+mn-cs"/>
                      </a:endParaRPr>
                    </a:p>
                  </a:txBody>
                  <a:tcPr marL="91433" marR="91433" marT="45739" marB="45739"/>
                </a:tc>
              </a:tr>
              <a:tr h="1371634">
                <a:tc>
                  <a:txBody>
                    <a:bodyPr/>
                    <a:lstStyle/>
                    <a:p>
                      <a:r>
                        <a:rPr lang="th-TH" sz="2800" dirty="0" smtClean="0">
                          <a:solidFill>
                            <a:schemeClr val="tx1"/>
                          </a:solidFill>
                          <a:cs typeface="+mn-cs"/>
                        </a:rPr>
                        <a:t>ผู้เรียน</a:t>
                      </a:r>
                    </a:p>
                    <a:p>
                      <a:r>
                        <a:rPr lang="th-TH" sz="2800" dirty="0" smtClean="0">
                          <a:solidFill>
                            <a:schemeClr val="tx1"/>
                          </a:solidFill>
                          <a:cs typeface="+mn-cs"/>
                        </a:rPr>
                        <a:t>สามารถ</a:t>
                      </a:r>
                    </a:p>
                  </a:txBody>
                  <a:tcPr marL="91433" marR="91433" marT="45739" marB="45739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b="1" dirty="0" smtClean="0">
                          <a:solidFill>
                            <a:schemeClr val="tx1"/>
                          </a:solidFill>
                          <a:cs typeface="+mn-cs"/>
                        </a:rPr>
                        <a:t>บอก</a:t>
                      </a:r>
                      <a:r>
                        <a:rPr lang="th-TH" sz="2800" dirty="0" smtClean="0">
                          <a:solidFill>
                            <a:schemeClr val="tx1"/>
                          </a:solidFill>
                          <a:cs typeface="+mn-cs"/>
                        </a:rPr>
                        <a:t>วิธีการเปลี่ยนน้ำมันเครื่อง</a:t>
                      </a:r>
                    </a:p>
                  </a:txBody>
                  <a:tcPr marL="91433" marR="91433" marT="45739" marB="45739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dirty="0" smtClean="0">
                          <a:solidFill>
                            <a:schemeClr val="tx1"/>
                          </a:solidFill>
                          <a:cs typeface="+mn-cs"/>
                        </a:rPr>
                        <a:t>รถมอเตอร์ไซค์สองจังหวะ</a:t>
                      </a:r>
                    </a:p>
                    <a:p>
                      <a:endParaRPr lang="th-TH" sz="2800" dirty="0">
                        <a:solidFill>
                          <a:schemeClr val="tx1"/>
                        </a:solidFill>
                        <a:cs typeface="+mn-cs"/>
                      </a:endParaRPr>
                    </a:p>
                  </a:txBody>
                  <a:tcPr marL="91433" marR="91433" marT="45739" marB="45739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dirty="0" smtClean="0">
                          <a:solidFill>
                            <a:schemeClr val="tx1"/>
                          </a:solidFill>
                          <a:cs typeface="+mn-cs"/>
                        </a:rPr>
                        <a:t>ตามคู่มือการบำรุงรักษาได้</a:t>
                      </a:r>
                      <a:r>
                        <a:rPr lang="th-TH" sz="2800" b="1" dirty="0" smtClean="0">
                          <a:solidFill>
                            <a:srgbClr val="FF0000"/>
                          </a:solidFill>
                          <a:cs typeface="+mn-cs"/>
                        </a:rPr>
                        <a:t>ครบทุกขั้นตอน</a:t>
                      </a:r>
                    </a:p>
                  </a:txBody>
                  <a:tcPr marL="91433" marR="91433" marT="45739" marB="45739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952500"/>
          </a:xfrm>
          <a:solidFill>
            <a:schemeClr val="tx1">
              <a:lumMod val="75000"/>
              <a:lumOff val="25000"/>
            </a:schemeClr>
          </a:solidFill>
          <a:ln>
            <a:miter lim="800000"/>
            <a:headEnd/>
            <a:tailEnd/>
          </a:ln>
          <a:extLst/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ln w="18415" cmpd="sng">
                  <a:noFill/>
                  <a:prstDash val="solid"/>
                </a:ln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2.7 </a:t>
            </a:r>
            <a:r>
              <a:rPr lang="th-TH" dirty="0" smtClean="0">
                <a:ln w="18415" cmpd="sng">
                  <a:noFill/>
                  <a:prstDash val="solid"/>
                </a:ln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หลักการเขียนวัตถุประสงค์การเรียนรู้</a:t>
            </a:r>
            <a:endParaRPr lang="th-TH" dirty="0">
              <a:ln w="18415" cmpd="sng">
                <a:noFill/>
                <a:prstDash val="solid"/>
              </a:ln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909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th-TH" altLang="th-TH" sz="3600" b="1" dirty="0" smtClean="0"/>
              <a:t>เขียนตามทฤษฎีการเรียนรู้ของบลูม (</a:t>
            </a:r>
            <a:r>
              <a:rPr lang="en-US" altLang="th-TH" sz="3600" b="1" dirty="0" smtClean="0"/>
              <a:t>Bloom’s Taxonomy) </a:t>
            </a:r>
            <a:r>
              <a:rPr lang="th-TH" altLang="th-TH" sz="3600" b="1" dirty="0" smtClean="0"/>
              <a:t>และใช้คำศัพท์ที่บ่งชี้การกระทำ หรือ</a:t>
            </a:r>
            <a:r>
              <a:rPr lang="th-TH" altLang="th-TH" sz="4000" b="1" i="1" u="sng" dirty="0" smtClean="0"/>
              <a:t>คำกริยาที่บ่งชี้การกระทำ</a:t>
            </a:r>
            <a:r>
              <a:rPr lang="th-TH" altLang="th-TH" sz="4000" b="1" u="sng" dirty="0" smtClean="0"/>
              <a:t> </a:t>
            </a:r>
            <a:r>
              <a:rPr lang="th-TH" altLang="th-TH" sz="3600" b="1" dirty="0" smtClean="0"/>
              <a:t>มีความหมายในลักษณะเฉพาะ </a:t>
            </a:r>
          </a:p>
          <a:p>
            <a:pPr marL="0" indent="0" eaLnBrk="1" hangingPunct="1">
              <a:buFont typeface="Arial" pitchFamily="34" charset="0"/>
              <a:buNone/>
              <a:defRPr/>
            </a:pPr>
            <a:endParaRPr lang="th-TH" altLang="th-TH" sz="3600" dirty="0"/>
          </a:p>
          <a:p>
            <a:pPr eaLnBrk="1" hangingPunct="1">
              <a:defRPr/>
            </a:pPr>
            <a:r>
              <a:rPr lang="th-TH" altLang="th-TH" sz="4000" b="1" u="sng" dirty="0" smtClean="0"/>
              <a:t>ไม่ควรใช้</a:t>
            </a:r>
            <a:r>
              <a:rPr lang="th-TH" altLang="th-TH" sz="3600" b="1" dirty="0" smtClean="0"/>
              <a:t>คำศัพท์ที่มีความหมายกว้างๆ เหล่านี้ เช่น “ทำ </a:t>
            </a:r>
            <a:r>
              <a:rPr lang="en-US" altLang="th-TH" sz="3600" b="1" dirty="0" smtClean="0"/>
              <a:t>(Do)” </a:t>
            </a:r>
            <a:r>
              <a:rPr lang="th-TH" altLang="th-TH" sz="3600" b="1" dirty="0" smtClean="0"/>
              <a:t>“รู้ / ทราบ (</a:t>
            </a:r>
            <a:r>
              <a:rPr lang="en-US" altLang="th-TH" sz="3600" b="1" dirty="0" smtClean="0"/>
              <a:t>Know)” </a:t>
            </a:r>
            <a:r>
              <a:rPr lang="th-TH" altLang="th-TH" sz="3600" b="1" dirty="0" smtClean="0"/>
              <a:t>และ “เข้าใจ (</a:t>
            </a:r>
            <a:r>
              <a:rPr lang="en-US" altLang="th-TH" sz="3600" b="1" dirty="0" smtClean="0"/>
              <a:t>Understand)”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52501"/>
          </a:xfrm>
          <a:solidFill>
            <a:schemeClr val="tx1">
              <a:lumMod val="85000"/>
              <a:lumOff val="15000"/>
            </a:schemeClr>
          </a:solidFill>
          <a:ln>
            <a:miter lim="800000"/>
            <a:headEnd/>
            <a:tailEnd/>
          </a:ln>
          <a:extLst/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th-TH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7.1 </a:t>
            </a:r>
            <a:r>
              <a:rPr lang="th-TH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การจำแนกวัตถุประสงค์การเรียนรู้</a:t>
            </a:r>
            <a:endParaRPr lang="th-TH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th-TH" sz="4000" b="1" dirty="0" smtClean="0">
                <a:latin typeface="Browallia New" panose="020B0604020202020204" pitchFamily="34" charset="-34"/>
              </a:rPr>
              <a:t>จำแนกได้ </a:t>
            </a:r>
            <a:r>
              <a:rPr lang="en-US" sz="4000" b="1" dirty="0">
                <a:latin typeface="Browallia New" panose="020B0604020202020204" pitchFamily="34" charset="-34"/>
              </a:rPr>
              <a:t>3 </a:t>
            </a:r>
            <a:r>
              <a:rPr lang="th-TH" sz="4000" b="1" dirty="0" smtClean="0">
                <a:latin typeface="Browallia New" panose="020B0604020202020204" pitchFamily="34" charset="-34"/>
              </a:rPr>
              <a:t>ด้าน ได้แก่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th-TH" sz="4000" b="1" dirty="0" smtClean="0">
                <a:latin typeface="Browallia New" panose="020B0604020202020204" pitchFamily="34" charset="-34"/>
              </a:rPr>
              <a:t>ด้าน</a:t>
            </a:r>
            <a:r>
              <a:rPr lang="th-TH" sz="4000" b="1" dirty="0">
                <a:latin typeface="Browallia New" panose="020B0604020202020204" pitchFamily="34" charset="-34"/>
              </a:rPr>
              <a:t>ความรู้ (</a:t>
            </a:r>
            <a:r>
              <a:rPr lang="en-US" sz="4000" b="1" dirty="0">
                <a:latin typeface="Browallia New" panose="020B0604020202020204" pitchFamily="34" charset="-34"/>
              </a:rPr>
              <a:t>Knowledge) </a:t>
            </a:r>
            <a:r>
              <a:rPr lang="th-TH" sz="4000" b="1" dirty="0">
                <a:latin typeface="Browallia New" panose="020B0604020202020204" pitchFamily="34" charset="-34"/>
              </a:rPr>
              <a:t>หรือ พุทธิพิสัย</a:t>
            </a:r>
            <a:r>
              <a:rPr lang="en-US" sz="4000" b="1" dirty="0">
                <a:latin typeface="Browallia New" panose="020B0604020202020204" pitchFamily="34" charset="-34"/>
              </a:rPr>
              <a:t> (Cognitive Domain)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th-TH" sz="4000" b="1" dirty="0">
                <a:latin typeface="Browallia New" panose="020B0604020202020204" pitchFamily="34" charset="-34"/>
              </a:rPr>
              <a:t>ด้านทักษะ</a:t>
            </a:r>
            <a:r>
              <a:rPr lang="en-US" sz="4000" b="1" dirty="0">
                <a:latin typeface="Browallia New" panose="020B0604020202020204" pitchFamily="34" charset="-34"/>
              </a:rPr>
              <a:t> (Skill) </a:t>
            </a:r>
            <a:r>
              <a:rPr lang="th-TH" sz="4000" b="1" dirty="0">
                <a:latin typeface="Browallia New" panose="020B0604020202020204" pitchFamily="34" charset="-34"/>
              </a:rPr>
              <a:t>หรือ ทักษะพิสัย (</a:t>
            </a:r>
            <a:r>
              <a:rPr lang="en-US" sz="4000" b="1" dirty="0">
                <a:latin typeface="Browallia New" panose="020B0604020202020204" pitchFamily="34" charset="-34"/>
              </a:rPr>
              <a:t>Psychomotor Domain)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th-TH" sz="4000" b="1" dirty="0">
                <a:latin typeface="Browallia New" panose="020B0604020202020204" pitchFamily="34" charset="-34"/>
              </a:rPr>
              <a:t>ด้านเจตคติ </a:t>
            </a:r>
            <a:r>
              <a:rPr lang="en-US" sz="4000" b="1" dirty="0">
                <a:latin typeface="Browallia New" panose="020B0604020202020204" pitchFamily="34" charset="-34"/>
              </a:rPr>
              <a:t>(Attitude) </a:t>
            </a:r>
            <a:r>
              <a:rPr lang="th-TH" sz="4000" b="1" dirty="0">
                <a:latin typeface="Browallia New" panose="020B0604020202020204" pitchFamily="34" charset="-34"/>
              </a:rPr>
              <a:t>หรือจิตพิสัย </a:t>
            </a:r>
            <a:r>
              <a:rPr lang="en-US" sz="4000" b="1" dirty="0">
                <a:latin typeface="Browallia New" panose="020B0604020202020204" pitchFamily="34" charset="-34"/>
              </a:rPr>
              <a:t>(</a:t>
            </a:r>
            <a:r>
              <a:rPr lang="en-US" sz="4000" b="1" dirty="0" smtClean="0">
                <a:latin typeface="Browallia New" panose="020B0604020202020204" pitchFamily="34" charset="-34"/>
              </a:rPr>
              <a:t>Affective Domain)</a:t>
            </a:r>
            <a:endParaRPr lang="en-US" sz="4000" b="1" dirty="0">
              <a:latin typeface="Browallia New" panose="020B0604020202020204" pitchFamily="34" charset="-34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0" y="-1"/>
            <a:ext cx="9144000" cy="908721"/>
          </a:xfrm>
          <a:solidFill>
            <a:schemeClr val="tx1">
              <a:lumMod val="85000"/>
              <a:lumOff val="15000"/>
            </a:schemeClr>
          </a:solidFill>
          <a:extLst/>
        </p:spPr>
        <p:txBody>
          <a:bodyPr/>
          <a:lstStyle/>
          <a:p>
            <a:pPr>
              <a:defRPr/>
            </a:pPr>
            <a:r>
              <a:rPr lang="th-TH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เขียนวัตถุประสงค์ด้าน</a:t>
            </a:r>
            <a:r>
              <a:rPr lang="th-TH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การอาชีวศึกษาและฝึกอบรมทาง</a:t>
            </a:r>
            <a:r>
              <a:rPr lang="th-TH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ช่าง</a:t>
            </a:r>
            <a:endParaRPr lang="th-TH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Content Placeholder 4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23850" y="1052513"/>
            <a:ext cx="8280400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th-TH" sz="2400" b="1" dirty="0">
                <a:cs typeface="+mn-cs"/>
              </a:rPr>
              <a:t>จะเน้นทาง</a:t>
            </a:r>
            <a:r>
              <a:rPr lang="th-TH" sz="2400" b="1" i="1" dirty="0">
                <a:cs typeface="+mn-cs"/>
              </a:rPr>
              <a:t>ด้านทักษะพิสัย</a:t>
            </a:r>
            <a:r>
              <a:rPr lang="th-TH" sz="2400" b="1" dirty="0">
                <a:cs typeface="+mn-cs"/>
              </a:rPr>
              <a:t> แต่ต้องให้เกิดการเรียนรู้</a:t>
            </a:r>
            <a:r>
              <a:rPr lang="th-TH" sz="2400" b="1" i="1" dirty="0">
                <a:cs typeface="+mn-cs"/>
              </a:rPr>
              <a:t>ทางด้านพุทธิพิสัยและจิตพิสัย</a:t>
            </a:r>
            <a:r>
              <a:rPr lang="th-TH" sz="2400" b="1" dirty="0">
                <a:cs typeface="+mn-cs"/>
              </a:rPr>
              <a:t>ควบคู่ไปด้วย</a:t>
            </a:r>
          </a:p>
        </p:txBody>
      </p:sp>
      <p:sp>
        <p:nvSpPr>
          <p:cNvPr id="105477" name="TextBox 7"/>
          <p:cNvSpPr txBox="1">
            <a:spLocks noChangeArrowheads="1"/>
          </p:cNvSpPr>
          <p:nvPr/>
        </p:nvSpPr>
        <p:spPr bwMode="auto">
          <a:xfrm>
            <a:off x="3692525" y="3551238"/>
            <a:ext cx="60325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th-TH" b="1" dirty="0">
                <a:latin typeface="Calibri" pitchFamily="34" charset="0"/>
              </a:rPr>
              <a:t>SK</a:t>
            </a:r>
            <a:endParaRPr lang="th-TH" altLang="th-TH" b="1" dirty="0">
              <a:latin typeface="Calibri" pitchFamily="34" charset="0"/>
            </a:endParaRPr>
          </a:p>
        </p:txBody>
      </p:sp>
      <p:sp>
        <p:nvSpPr>
          <p:cNvPr id="105478" name="TextBox 8"/>
          <p:cNvSpPr txBox="1">
            <a:spLocks noChangeArrowheads="1"/>
          </p:cNvSpPr>
          <p:nvPr/>
        </p:nvSpPr>
        <p:spPr bwMode="auto">
          <a:xfrm>
            <a:off x="4835525" y="3551238"/>
            <a:ext cx="62230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th-TH" b="1" dirty="0">
                <a:latin typeface="Calibri" pitchFamily="34" charset="0"/>
              </a:rPr>
              <a:t>SA</a:t>
            </a:r>
            <a:endParaRPr lang="th-TH" altLang="th-TH" b="1" dirty="0">
              <a:latin typeface="Calibri" pitchFamily="34" charset="0"/>
            </a:endParaRPr>
          </a:p>
        </p:txBody>
      </p:sp>
      <p:sp>
        <p:nvSpPr>
          <p:cNvPr id="105479" name="TextBox 9"/>
          <p:cNvSpPr txBox="1">
            <a:spLocks noChangeArrowheads="1"/>
          </p:cNvSpPr>
          <p:nvPr/>
        </p:nvSpPr>
        <p:spPr bwMode="auto">
          <a:xfrm>
            <a:off x="4246563" y="4508500"/>
            <a:ext cx="6572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th-TH" b="1" dirty="0">
                <a:latin typeface="Calibri" pitchFamily="34" charset="0"/>
              </a:rPr>
              <a:t>KA</a:t>
            </a:r>
            <a:endParaRPr lang="th-TH" altLang="th-TH" b="1" dirty="0">
              <a:latin typeface="Calibri" pitchFamily="34" charset="0"/>
            </a:endParaRPr>
          </a:p>
        </p:txBody>
      </p:sp>
      <p:sp>
        <p:nvSpPr>
          <p:cNvPr id="105480" name="TextBox 10"/>
          <p:cNvSpPr txBox="1">
            <a:spLocks noChangeArrowheads="1"/>
          </p:cNvSpPr>
          <p:nvPr/>
        </p:nvSpPr>
        <p:spPr bwMode="auto">
          <a:xfrm>
            <a:off x="4295775" y="3952875"/>
            <a:ext cx="558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th-TH" sz="1800" b="1" dirty="0">
                <a:latin typeface="Calibri" pitchFamily="34" charset="0"/>
              </a:rPr>
              <a:t>SKA</a:t>
            </a:r>
            <a:endParaRPr lang="th-TH" altLang="th-TH" sz="1800" b="1" dirty="0">
              <a:latin typeface="Calibri" pitchFamily="34" charset="0"/>
            </a:endParaRPr>
          </a:p>
        </p:txBody>
      </p:sp>
      <p:cxnSp>
        <p:nvCxnSpPr>
          <p:cNvPr id="16" name="Straight Arrow Connector 15"/>
          <p:cNvCxnSpPr/>
          <p:nvPr/>
        </p:nvCxnSpPr>
        <p:spPr>
          <a:xfrm flipV="1">
            <a:off x="1835696" y="4277667"/>
            <a:ext cx="2628354" cy="45096"/>
          </a:xfrm>
          <a:prstGeom prst="straightConnector1">
            <a:avLst/>
          </a:prstGeom>
          <a:ln w="38100">
            <a:solidFill>
              <a:srgbClr val="FF0000"/>
            </a:solidFill>
            <a:prstDash val="sysDash"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55529" y="4069382"/>
            <a:ext cx="178016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Competency</a:t>
            </a:r>
            <a:endParaRPr lang="th-TH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54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54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54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54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54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54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54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54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54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54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54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54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P spid="105477" grpId="0"/>
      <p:bldP spid="105478" grpId="0"/>
      <p:bldP spid="105479" grpId="0"/>
      <p:bldP spid="105480" grpId="0"/>
      <p:bldP spid="28" grpId="0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http://epltt.coe.uga.edu/images/1/1e/Bloom_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038"/>
          <a:stretch/>
        </p:blipFill>
        <p:spPr bwMode="auto">
          <a:xfrm>
            <a:off x="4662488" y="1124744"/>
            <a:ext cx="4267200" cy="5040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952500"/>
          </a:xfrm>
          <a:solidFill>
            <a:schemeClr val="tx1">
              <a:lumMod val="75000"/>
              <a:lumOff val="25000"/>
            </a:schemeClr>
          </a:solidFill>
          <a:ln>
            <a:miter lim="800000"/>
            <a:headEnd/>
            <a:tailEnd/>
          </a:ln>
          <a:extLst/>
        </p:spPr>
        <p:txBody>
          <a:bodyPr/>
          <a:lstStyle/>
          <a:p>
            <a:pPr eaLnBrk="1" hangingPunct="1">
              <a:defRPr/>
            </a:pPr>
            <a:r>
              <a:rPr lang="en-US" dirty="0" smtClean="0">
                <a:ln w="18415" cmpd="sng">
                  <a:noFill/>
                  <a:prstDash val="solid"/>
                </a:ln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Bloom's Taxonomy </a:t>
            </a:r>
            <a:r>
              <a:rPr lang="th-TH" sz="4800" dirty="0" smtClean="0">
                <a:ln w="18415" cmpd="sng">
                  <a:noFill/>
                  <a:prstDash val="solid"/>
                </a:ln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en-US" sz="4800" dirty="0" smtClean="0">
                <a:ln w="18415" cmpd="sng">
                  <a:noFill/>
                  <a:prstDash val="solid"/>
                </a:ln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Cognitive Domain</a:t>
            </a:r>
            <a:r>
              <a:rPr lang="th-TH" sz="4800" dirty="0" smtClean="0">
                <a:ln w="18415" cmpd="sng">
                  <a:noFill/>
                  <a:prstDash val="solid"/>
                </a:ln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endParaRPr lang="th-TH" sz="4800" dirty="0">
              <a:ln w="18415" cmpd="sng">
                <a:noFill/>
                <a:prstDash val="solid"/>
              </a:ln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0115" name="Picture 2" descr="http://epltt.coe.uga.edu/images/1/1e/Bloom_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49999"/>
          <a:stretch/>
        </p:blipFill>
        <p:spPr bwMode="auto">
          <a:xfrm>
            <a:off x="107951" y="1124744"/>
            <a:ext cx="4357687" cy="5040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266700" y="3716338"/>
            <a:ext cx="4017963" cy="1899443"/>
          </a:xfrm>
          <a:prstGeom prst="rect">
            <a:avLst/>
          </a:prstGeom>
          <a:noFill/>
          <a:ln w="38100"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9" name="TextBox 8"/>
          <p:cNvSpPr txBox="1"/>
          <p:nvPr/>
        </p:nvSpPr>
        <p:spPr>
          <a:xfrm>
            <a:off x="29194" y="4049930"/>
            <a:ext cx="615553" cy="1046440"/>
          </a:xfrm>
          <a:prstGeom prst="rect">
            <a:avLst/>
          </a:prstGeom>
          <a:noFill/>
        </p:spPr>
        <p:txBody>
          <a:bodyPr vert="vert270">
            <a:spAutoFit/>
          </a:bodyPr>
          <a:lstStyle/>
          <a:p>
            <a:pPr algn="ctr">
              <a:defRPr/>
            </a:pPr>
            <a:r>
              <a:rPr lang="en-US" b="1" dirty="0"/>
              <a:t>TVET</a:t>
            </a:r>
            <a:endParaRPr lang="th-TH" b="1" dirty="0"/>
          </a:p>
        </p:txBody>
      </p:sp>
      <p:sp>
        <p:nvSpPr>
          <p:cNvPr id="5" name="Up Arrow 4"/>
          <p:cNvSpPr/>
          <p:nvPr/>
        </p:nvSpPr>
        <p:spPr>
          <a:xfrm>
            <a:off x="442913" y="1268760"/>
            <a:ext cx="442912" cy="3096344"/>
          </a:xfrm>
          <a:prstGeom prst="up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cxnSp>
        <p:nvCxnSpPr>
          <p:cNvPr id="10" name="Straight Connector 9"/>
          <p:cNvCxnSpPr/>
          <p:nvPr/>
        </p:nvCxnSpPr>
        <p:spPr>
          <a:xfrm>
            <a:off x="4268788" y="3716338"/>
            <a:ext cx="4554537" cy="0"/>
          </a:xfrm>
          <a:prstGeom prst="line">
            <a:avLst/>
          </a:prstGeom>
          <a:ln w="38100">
            <a:prstDash val="lgDash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4662488" y="1101488"/>
            <a:ext cx="1114408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th-TH" b="1" dirty="0" smtClean="0">
                <a:cs typeface="+mn-cs"/>
              </a:rPr>
              <a:t>ระดับยาก</a:t>
            </a:r>
            <a:endParaRPr lang="th-TH" b="1" dirty="0">
              <a:cs typeface="+mn-cs"/>
            </a:endParaRPr>
          </a:p>
        </p:txBody>
      </p:sp>
      <p:sp>
        <p:nvSpPr>
          <p:cNvPr id="3" name="Up Arrow 2"/>
          <p:cNvSpPr/>
          <p:nvPr/>
        </p:nvSpPr>
        <p:spPr>
          <a:xfrm>
            <a:off x="4268788" y="1124744"/>
            <a:ext cx="393700" cy="4608512"/>
          </a:xfrm>
          <a:prstGeom prst="upArrow">
            <a:avLst>
              <a:gd name="adj1" fmla="val 50000"/>
              <a:gd name="adj2" fmla="val 84095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6" name="TextBox 5"/>
          <p:cNvSpPr txBox="1"/>
          <p:nvPr/>
        </p:nvSpPr>
        <p:spPr>
          <a:xfrm>
            <a:off x="4342527" y="5805264"/>
            <a:ext cx="1093569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th-TH" b="1" dirty="0" smtClean="0">
                <a:cs typeface="+mn-cs"/>
              </a:rPr>
              <a:t>ระดับง่าย</a:t>
            </a:r>
            <a:endParaRPr lang="th-TH" b="1" dirty="0"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952500"/>
          </a:xfrm>
          <a:solidFill>
            <a:schemeClr val="tx1">
              <a:lumMod val="75000"/>
              <a:lumOff val="25000"/>
            </a:schemeClr>
          </a:solidFill>
          <a:ln>
            <a:miter lim="800000"/>
            <a:headEnd/>
            <a:tailEnd/>
          </a:ln>
          <a:extLst/>
        </p:spPr>
        <p:txBody>
          <a:bodyPr/>
          <a:lstStyle/>
          <a:p>
            <a:pPr>
              <a:defRPr/>
            </a:pPr>
            <a:r>
              <a:rPr lang="th-TH" dirty="0" smtClean="0">
                <a:ln w="18415" cmpd="sng">
                  <a:noFill/>
                  <a:prstDash val="solid"/>
                </a:ln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ตัวอย่าง คำกริยาด้านทักษะพิสัย</a:t>
            </a:r>
            <a:endParaRPr lang="th-TH" dirty="0">
              <a:ln w="18415" cmpd="sng">
                <a:noFill/>
                <a:prstDash val="solid"/>
              </a:ln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79388" y="1052513"/>
          <a:ext cx="8785226" cy="5438777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2232372"/>
                <a:gridCol w="2160240"/>
                <a:gridCol w="2304256"/>
                <a:gridCol w="2088358"/>
              </a:tblGrid>
              <a:tr h="523151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Adjust(</a:t>
                      </a:r>
                      <a:r>
                        <a:rPr lang="th-TH" sz="2400" dirty="0" smtClean="0"/>
                        <a:t>ปรับ</a:t>
                      </a:r>
                      <a:r>
                        <a:rPr lang="th-TH" sz="2400" baseline="0" dirty="0" smtClean="0"/>
                        <a:t> แต่ง</a:t>
                      </a:r>
                      <a:r>
                        <a:rPr lang="en-US" sz="2400" dirty="0" smtClean="0"/>
                        <a:t>)</a:t>
                      </a:r>
                      <a:endParaRPr lang="th-TH" sz="2400" b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35" marR="91435" marT="45731" marB="45731"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Disassemble(</a:t>
                      </a:r>
                      <a:r>
                        <a:rPr lang="th-TH" sz="2400" dirty="0" smtClean="0"/>
                        <a:t>ถอด</a:t>
                      </a:r>
                      <a:r>
                        <a:rPr lang="th-TH" sz="2400" baseline="0" dirty="0" smtClean="0"/>
                        <a:t>แยก</a:t>
                      </a:r>
                      <a:r>
                        <a:rPr lang="en-US" sz="2400" dirty="0" smtClean="0"/>
                        <a:t>)</a:t>
                      </a:r>
                      <a:endParaRPr lang="th-TH" sz="2400" b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35" marR="91435" marT="45731" marB="45731"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Monitor</a:t>
                      </a:r>
                      <a:r>
                        <a:rPr lang="th-TH" sz="2400" dirty="0" smtClean="0"/>
                        <a:t>(ติดตาม)</a:t>
                      </a:r>
                      <a:endParaRPr lang="th-TH" sz="2400" b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35" marR="91435" marT="45731" marB="45731"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Replace(</a:t>
                      </a:r>
                      <a:r>
                        <a:rPr lang="th-TH" sz="2400" dirty="0" smtClean="0"/>
                        <a:t>แทนที่</a:t>
                      </a:r>
                      <a:r>
                        <a:rPr lang="en-US" sz="2400" dirty="0" smtClean="0"/>
                        <a:t>)</a:t>
                      </a:r>
                      <a:endParaRPr lang="th-TH" sz="2400" b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35" marR="91435" marT="45731" marB="45731"/>
                </a:tc>
              </a:tr>
              <a:tr h="523151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Apply</a:t>
                      </a:r>
                      <a:r>
                        <a:rPr lang="th-TH" sz="2400" dirty="0" smtClean="0"/>
                        <a:t>(ประยุกต์ใช้)</a:t>
                      </a:r>
                      <a:endParaRPr lang="th-TH" sz="2400" b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35" marR="91435" marT="45731" marB="45731"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Distribute</a:t>
                      </a:r>
                      <a:r>
                        <a:rPr lang="th-TH" sz="2400" dirty="0" smtClean="0"/>
                        <a:t>(เผยแพร่)</a:t>
                      </a:r>
                      <a:endParaRPr lang="th-TH" sz="2400" b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35" marR="91435" marT="45731" marB="45731"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Perform(</a:t>
                      </a:r>
                      <a:r>
                        <a:rPr lang="th-TH" sz="2400" dirty="0" smtClean="0"/>
                        <a:t>ปฎิบัติ</a:t>
                      </a:r>
                      <a:r>
                        <a:rPr lang="en-US" sz="2400" dirty="0" smtClean="0"/>
                        <a:t>)</a:t>
                      </a:r>
                      <a:endParaRPr lang="th-TH" sz="2400" b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35" marR="91435" marT="45731" marB="45731"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Rewire(</a:t>
                      </a:r>
                      <a:r>
                        <a:rPr lang="th-TH" sz="2400" dirty="0" smtClean="0"/>
                        <a:t>เดินสายใหม่</a:t>
                      </a:r>
                      <a:r>
                        <a:rPr lang="en-US" sz="2400" dirty="0" smtClean="0"/>
                        <a:t>)</a:t>
                      </a:r>
                      <a:endParaRPr lang="th-TH" sz="2400" b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35" marR="91435" marT="45731" marB="45731"/>
                </a:tc>
              </a:tr>
              <a:tr h="523151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Arrange(</a:t>
                      </a:r>
                      <a:r>
                        <a:rPr lang="th-TH" sz="2400" dirty="0" smtClean="0"/>
                        <a:t>เรียบเรียง</a:t>
                      </a:r>
                      <a:r>
                        <a:rPr lang="en-US" sz="2400" dirty="0" smtClean="0"/>
                        <a:t>)</a:t>
                      </a:r>
                      <a:endParaRPr lang="th-TH" sz="2400" b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35" marR="91435" marT="45731" marB="45731"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Establish(</a:t>
                      </a:r>
                      <a:r>
                        <a:rPr lang="th-TH" sz="2400" dirty="0" smtClean="0"/>
                        <a:t>จัดตั้ง</a:t>
                      </a:r>
                      <a:r>
                        <a:rPr lang="en-US" sz="2400" dirty="0" smtClean="0"/>
                        <a:t>)</a:t>
                      </a:r>
                      <a:endParaRPr lang="th-TH" sz="2400" b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35" marR="91435" marT="45731" marB="45731"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Prepare(</a:t>
                      </a:r>
                      <a:r>
                        <a:rPr lang="th-TH" sz="2400" dirty="0" smtClean="0"/>
                        <a:t>เตรียม</a:t>
                      </a:r>
                      <a:r>
                        <a:rPr lang="en-US" sz="2400" dirty="0" smtClean="0"/>
                        <a:t>)</a:t>
                      </a:r>
                      <a:endParaRPr lang="th-TH" sz="2400" b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35" marR="91435" marT="45731" marB="45731"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Rotate</a:t>
                      </a:r>
                      <a:r>
                        <a:rPr lang="th-TH" sz="2400" dirty="0" smtClean="0"/>
                        <a:t>(สับเปลี่ยน)</a:t>
                      </a:r>
                      <a:endParaRPr lang="th-TH" sz="2400" b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35" marR="91435" marT="45731" marB="45731"/>
                </a:tc>
              </a:tr>
              <a:tr h="523151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Assemble</a:t>
                      </a:r>
                      <a:r>
                        <a:rPr lang="th-TH" sz="2400" dirty="0" smtClean="0"/>
                        <a:t>(ประกอบ)</a:t>
                      </a:r>
                      <a:endParaRPr lang="th-TH" sz="2400" b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35" marR="91435" marT="45731" marB="45731"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File(</a:t>
                      </a:r>
                      <a:r>
                        <a:rPr lang="th-TH" sz="2400" dirty="0" smtClean="0"/>
                        <a:t>ตั้งแฟ้ม</a:t>
                      </a:r>
                      <a:r>
                        <a:rPr lang="en-US" sz="2400" dirty="0" smtClean="0"/>
                        <a:t>)</a:t>
                      </a:r>
                      <a:endParaRPr lang="th-TH" sz="2400" b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35" marR="91435" marT="45731" marB="45731"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Process(</a:t>
                      </a:r>
                      <a:r>
                        <a:rPr lang="th-TH" sz="2400" dirty="0" smtClean="0"/>
                        <a:t>ดำเนินการ</a:t>
                      </a:r>
                      <a:r>
                        <a:rPr lang="en-US" sz="2400" dirty="0" smtClean="0"/>
                        <a:t>)</a:t>
                      </a:r>
                      <a:endParaRPr lang="th-TH" sz="2400" b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35" marR="91435" marT="45731" marB="45731"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Schedule</a:t>
                      </a:r>
                      <a:r>
                        <a:rPr lang="th-TH" sz="2400" dirty="0" smtClean="0"/>
                        <a:t>(ทำตาราง)</a:t>
                      </a:r>
                      <a:endParaRPr lang="th-TH" sz="2400" b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35" marR="91435" marT="45731" marB="45731"/>
                </a:tc>
              </a:tr>
              <a:tr h="523151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Calibrate</a:t>
                      </a:r>
                      <a:r>
                        <a:rPr lang="th-TH" sz="2400" dirty="0" smtClean="0"/>
                        <a:t>(สอบเทียบ)</a:t>
                      </a:r>
                      <a:endParaRPr lang="th-TH" sz="2400" b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35" marR="91435" marT="45731" marB="45731"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Install(</a:t>
                      </a:r>
                      <a:r>
                        <a:rPr lang="th-TH" sz="2400" dirty="0" smtClean="0"/>
                        <a:t>ติดตั้ง</a:t>
                      </a:r>
                      <a:r>
                        <a:rPr lang="en-US" sz="2400" dirty="0" smtClean="0"/>
                        <a:t>)</a:t>
                      </a:r>
                      <a:endParaRPr lang="th-TH" sz="2400" b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35" marR="91435" marT="45731" marB="45731"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Produce(</a:t>
                      </a:r>
                      <a:r>
                        <a:rPr lang="th-TH" sz="2400" dirty="0" smtClean="0"/>
                        <a:t>ผลิต</a:t>
                      </a:r>
                      <a:r>
                        <a:rPr lang="en-US" sz="2400" dirty="0" smtClean="0"/>
                        <a:t>)</a:t>
                      </a:r>
                      <a:endParaRPr lang="th-TH" sz="2400" b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35" marR="91435" marT="45731" marB="45731"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Service(</a:t>
                      </a:r>
                      <a:r>
                        <a:rPr lang="th-TH" sz="2400" dirty="0" smtClean="0"/>
                        <a:t>ให้บริการ</a:t>
                      </a:r>
                      <a:r>
                        <a:rPr lang="en-US" sz="2400" dirty="0" smtClean="0"/>
                        <a:t>)</a:t>
                      </a:r>
                      <a:endParaRPr lang="th-TH" sz="2400" b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35" marR="91435" marT="45731" marB="45731"/>
                </a:tc>
              </a:tr>
              <a:tr h="941672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Clean</a:t>
                      </a:r>
                      <a:r>
                        <a:rPr lang="th-TH" sz="2400" dirty="0" smtClean="0"/>
                        <a:t>(ทำความสะอาด)</a:t>
                      </a:r>
                      <a:endParaRPr lang="th-TH" sz="2400" b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35" marR="91435" marT="45731" marB="45731"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Load(</a:t>
                      </a:r>
                      <a:r>
                        <a:rPr lang="th-TH" sz="2400" dirty="0" smtClean="0"/>
                        <a:t>นำเข้า</a:t>
                      </a:r>
                      <a:r>
                        <a:rPr lang="en-US" sz="2400" dirty="0" smtClean="0"/>
                        <a:t>)</a:t>
                      </a:r>
                      <a:endParaRPr lang="th-TH" sz="2400" b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35" marR="91435" marT="45731" marB="45731"/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/>
                        <a:t>Programme</a:t>
                      </a:r>
                      <a:r>
                        <a:rPr lang="en-US" sz="2400" dirty="0" smtClean="0"/>
                        <a:t>(</a:t>
                      </a:r>
                      <a:r>
                        <a:rPr lang="th-TH" sz="2400" dirty="0" smtClean="0"/>
                        <a:t>เขียนโปรแกรม</a:t>
                      </a:r>
                      <a:r>
                        <a:rPr lang="en-US" sz="2400" dirty="0" smtClean="0"/>
                        <a:t>)</a:t>
                      </a:r>
                      <a:endParaRPr lang="th-TH" sz="2400" b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35" marR="91435" marT="45731" marB="45731"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Set up(</a:t>
                      </a:r>
                      <a:r>
                        <a:rPr lang="th-TH" sz="2400" dirty="0" smtClean="0"/>
                        <a:t>ติดตั้ง</a:t>
                      </a:r>
                      <a:r>
                        <a:rPr lang="en-US" sz="2400" dirty="0" smtClean="0"/>
                        <a:t>)</a:t>
                      </a:r>
                      <a:endParaRPr lang="th-TH" sz="2400" b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35" marR="91435" marT="45731" marB="45731"/>
                </a:tc>
              </a:tr>
              <a:tr h="835048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Commission(</a:t>
                      </a:r>
                      <a:r>
                        <a:rPr lang="th-TH" sz="2400" dirty="0" smtClean="0"/>
                        <a:t>ดำเนินการ</a:t>
                      </a:r>
                      <a:r>
                        <a:rPr lang="en-US" sz="2400" dirty="0" smtClean="0"/>
                        <a:t>)</a:t>
                      </a:r>
                      <a:endParaRPr lang="th-TH" sz="2400" b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35" marR="91435" marT="45731" marB="45731"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Make(</a:t>
                      </a:r>
                      <a:r>
                        <a:rPr lang="th-TH" sz="2400" dirty="0" smtClean="0"/>
                        <a:t>ทำ</a:t>
                      </a:r>
                      <a:r>
                        <a:rPr lang="en-US" sz="2400" dirty="0" smtClean="0"/>
                        <a:t>)</a:t>
                      </a:r>
                      <a:endParaRPr lang="th-TH" sz="2400" b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35" marR="91435" marT="45731" marB="45731"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Rebuild(</a:t>
                      </a:r>
                      <a:r>
                        <a:rPr lang="th-TH" sz="2400" dirty="0" smtClean="0"/>
                        <a:t>สร้างใหม่</a:t>
                      </a:r>
                      <a:r>
                        <a:rPr lang="en-US" sz="2400" dirty="0" smtClean="0"/>
                        <a:t>)</a:t>
                      </a:r>
                      <a:endParaRPr lang="th-TH" sz="2400" b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35" marR="91435" marT="45731" marB="45731"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Sort(</a:t>
                      </a:r>
                      <a:r>
                        <a:rPr lang="th-TH" sz="2400" dirty="0" smtClean="0"/>
                        <a:t>จำแนก</a:t>
                      </a:r>
                      <a:r>
                        <a:rPr lang="en-US" sz="2400" dirty="0" smtClean="0"/>
                        <a:t>)</a:t>
                      </a:r>
                      <a:endParaRPr lang="th-TH" sz="2400" b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35" marR="91435" marT="45731" marB="45731"/>
                </a:tc>
              </a:tr>
              <a:tr h="523151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Compose(</a:t>
                      </a:r>
                      <a:r>
                        <a:rPr lang="th-TH" sz="2400" dirty="0" smtClean="0"/>
                        <a:t>ประกอบ</a:t>
                      </a:r>
                      <a:r>
                        <a:rPr lang="en-US" sz="2400" dirty="0" smtClean="0"/>
                        <a:t>)</a:t>
                      </a:r>
                      <a:endParaRPr lang="th-TH" sz="2400" b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35" marR="91435" marT="45731" marB="45731"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Maintain(</a:t>
                      </a:r>
                      <a:r>
                        <a:rPr lang="th-TH" sz="2400" dirty="0" smtClean="0"/>
                        <a:t>ซ่อมบำรุง</a:t>
                      </a:r>
                      <a:r>
                        <a:rPr lang="en-US" sz="2400" dirty="0" smtClean="0"/>
                        <a:t>)</a:t>
                      </a:r>
                      <a:endParaRPr lang="th-TH" sz="2400" b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35" marR="91435" marT="45731" marB="45731"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Rectify(</a:t>
                      </a:r>
                      <a:r>
                        <a:rPr lang="th-TH" sz="2400" dirty="0" smtClean="0"/>
                        <a:t>เปลี่ยน</a:t>
                      </a:r>
                      <a:r>
                        <a:rPr lang="en-US" sz="2400" dirty="0" smtClean="0"/>
                        <a:t>)</a:t>
                      </a:r>
                      <a:endParaRPr lang="th-TH" sz="2400" b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35" marR="91435" marT="45731" marB="45731"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Test(</a:t>
                      </a:r>
                      <a:r>
                        <a:rPr lang="th-TH" sz="2400" dirty="0" smtClean="0"/>
                        <a:t>ทดสอบ</a:t>
                      </a:r>
                      <a:r>
                        <a:rPr lang="en-US" sz="2400" dirty="0" smtClean="0"/>
                        <a:t>)</a:t>
                      </a:r>
                      <a:endParaRPr lang="th-TH" sz="2400" b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35" marR="91435" marT="45731" marB="45731"/>
                </a:tc>
              </a:tr>
              <a:tr h="523151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Control</a:t>
                      </a:r>
                      <a:r>
                        <a:rPr lang="th-TH" sz="2400" dirty="0" smtClean="0"/>
                        <a:t>(ควบคุม)</a:t>
                      </a:r>
                      <a:endParaRPr lang="th-TH" sz="2400" b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35" marR="91435" marT="45731" marB="45731"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Modify(</a:t>
                      </a:r>
                      <a:r>
                        <a:rPr lang="th-TH" sz="2400" dirty="0" smtClean="0"/>
                        <a:t>ปรับแต่ง</a:t>
                      </a:r>
                      <a:r>
                        <a:rPr lang="en-US" sz="2400" dirty="0" smtClean="0"/>
                        <a:t>)</a:t>
                      </a:r>
                      <a:endParaRPr lang="th-TH" sz="2400" b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35" marR="91435" marT="45731" marB="45731"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Remove(</a:t>
                      </a:r>
                      <a:r>
                        <a:rPr lang="th-TH" sz="2400" dirty="0" smtClean="0"/>
                        <a:t>ขจัดออก</a:t>
                      </a:r>
                      <a:r>
                        <a:rPr lang="en-US" sz="2400" dirty="0" smtClean="0"/>
                        <a:t>)</a:t>
                      </a:r>
                      <a:endParaRPr lang="th-TH" sz="2400" b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35" marR="91435" marT="45731" marB="45731"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Conduct</a:t>
                      </a:r>
                      <a:r>
                        <a:rPr lang="th-TH" sz="2400" dirty="0" smtClean="0"/>
                        <a:t>(นำ)</a:t>
                      </a:r>
                      <a:endParaRPr lang="th-TH" sz="2400" b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35" marR="91435" marT="45731" marB="45731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ontent Placeholder 2"/>
          <p:cNvSpPr txBox="1">
            <a:spLocks/>
          </p:cNvSpPr>
          <p:nvPr/>
        </p:nvSpPr>
        <p:spPr>
          <a:xfrm>
            <a:off x="397004" y="2780928"/>
            <a:ext cx="8229600" cy="2616646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txBody>
          <a:bodyPr vert="horz" lIns="91440" tIns="45720" rIns="91440" bIns="45720" rtlCol="0">
            <a:normAutofit fontScale="92500" lnSpcReduction="20000"/>
          </a:bodyPr>
          <a:lstStyle>
            <a:lvl1pPr marL="1828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88720" indent="-13716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716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544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9202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spcAft>
                <a:spcPts val="0"/>
              </a:spcAft>
              <a:buFont typeface="Arial" pitchFamily="34" charset="0"/>
              <a:buNone/>
            </a:pPr>
            <a:endParaRPr lang="th-TH" altLang="th-TH" sz="900" dirty="0" smtClean="0">
              <a:solidFill>
                <a:srgbClr val="0070C0"/>
              </a:solidFill>
            </a:endParaRP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</a:pPr>
            <a:r>
              <a:rPr lang="th-TH" altLang="th-TH" sz="3200" b="1" dirty="0" smtClean="0">
                <a:solidFill>
                  <a:srgbClr val="0070C0"/>
                </a:solidFill>
              </a:rPr>
              <a:t>พนักงานสามารถ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</a:pPr>
            <a:endParaRPr lang="th-TH" altLang="th-TH" sz="1900" dirty="0" smtClean="0">
              <a:solidFill>
                <a:srgbClr val="0070C0"/>
              </a:solidFill>
            </a:endParaRP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</a:pPr>
            <a:endParaRPr lang="th-TH" altLang="th-TH" sz="900" dirty="0" smtClean="0">
              <a:solidFill>
                <a:srgbClr val="0070C0"/>
              </a:solidFill>
            </a:endParaRP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</a:pPr>
            <a:r>
              <a:rPr lang="th-TH" altLang="th-TH" sz="3200" b="1" dirty="0" smtClean="0"/>
              <a:t>เข้าหัว</a:t>
            </a:r>
            <a:r>
              <a:rPr lang="th-TH" altLang="th-TH" sz="3200" b="1" dirty="0" smtClean="0">
                <a:solidFill>
                  <a:schemeClr val="accent6">
                    <a:lumMod val="50000"/>
                  </a:schemeClr>
                </a:solidFill>
              </a:rPr>
              <a:t>เชื่อมต่อ </a:t>
            </a:r>
            <a:r>
              <a:rPr lang="en-US" altLang="th-TH" sz="2600" b="1" dirty="0" smtClean="0">
                <a:solidFill>
                  <a:schemeClr val="accent6">
                    <a:lumMod val="50000"/>
                  </a:schemeClr>
                </a:solidFill>
              </a:rPr>
              <a:t>RJ-45</a:t>
            </a:r>
            <a:r>
              <a:rPr lang="th-TH" altLang="th-TH" sz="3200" b="1" dirty="0" smtClean="0">
                <a:solidFill>
                  <a:schemeClr val="accent6">
                    <a:lumMod val="50000"/>
                  </a:schemeClr>
                </a:solidFill>
              </a:rPr>
              <a:t>ตัวผู้</a:t>
            </a:r>
            <a:r>
              <a:rPr lang="th-TH" altLang="th-TH" sz="4300" b="1" dirty="0" smtClean="0">
                <a:solidFill>
                  <a:schemeClr val="accent6">
                    <a:lumMod val="50000"/>
                  </a:schemeClr>
                </a:solidFill>
              </a:rPr>
              <a:t>(</a:t>
            </a:r>
            <a:r>
              <a:rPr lang="en-US" altLang="th-TH" sz="3000" b="1" dirty="0" smtClean="0">
                <a:solidFill>
                  <a:schemeClr val="accent6">
                    <a:lumMod val="50000"/>
                  </a:schemeClr>
                </a:solidFill>
              </a:rPr>
              <a:t>Plug</a:t>
            </a:r>
            <a:r>
              <a:rPr lang="th-TH" altLang="th-TH" sz="4300" b="1" dirty="0" smtClean="0">
                <a:solidFill>
                  <a:schemeClr val="accent6">
                    <a:lumMod val="50000"/>
                  </a:schemeClr>
                </a:solidFill>
              </a:rPr>
              <a:t>) </a:t>
            </a:r>
            <a:r>
              <a:rPr lang="th-TH" altLang="th-TH" sz="3200" b="1" dirty="0" smtClean="0">
                <a:solidFill>
                  <a:schemeClr val="accent6">
                    <a:lumMod val="50000"/>
                  </a:schemeClr>
                </a:solidFill>
              </a:rPr>
              <a:t>กับสาย </a:t>
            </a:r>
            <a:r>
              <a:rPr lang="en-US" altLang="th-TH" sz="2600" b="1" dirty="0" smtClean="0">
                <a:solidFill>
                  <a:schemeClr val="accent6">
                    <a:lumMod val="50000"/>
                  </a:schemeClr>
                </a:solidFill>
              </a:rPr>
              <a:t>UTP CAT5e </a:t>
            </a:r>
            <a:r>
              <a:rPr lang="th-TH" altLang="th-TH" sz="3200" b="1" dirty="0" smtClean="0">
                <a:solidFill>
                  <a:srgbClr val="FF0000"/>
                </a:solidFill>
              </a:rPr>
              <a:t>แบบสายไขว้และ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</a:pPr>
            <a:endParaRPr lang="th-TH" altLang="th-TH" sz="3200" b="1" dirty="0" smtClean="0">
              <a:solidFill>
                <a:srgbClr val="FF0000"/>
              </a:solidFill>
            </a:endParaRP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</a:pPr>
            <a:r>
              <a:rPr lang="th-TH" altLang="th-TH" sz="3200" b="1" dirty="0" smtClean="0">
                <a:solidFill>
                  <a:srgbClr val="FF0000"/>
                </a:solidFill>
              </a:rPr>
              <a:t>สายตรงด้วยคีมย้ำสาย</a:t>
            </a:r>
            <a:r>
              <a:rPr lang="th-TH" altLang="th-TH" sz="3200" b="1" dirty="0" smtClean="0">
                <a:solidFill>
                  <a:srgbClr val="0070C0"/>
                </a:solidFill>
              </a:rPr>
              <a:t>ได้</a:t>
            </a:r>
            <a:r>
              <a:rPr lang="th-TH" altLang="th-TH" sz="3200" b="1" dirty="0" smtClean="0">
                <a:solidFill>
                  <a:srgbClr val="002060"/>
                </a:solidFill>
              </a:rPr>
              <a:t>ตามมาตรฐาน</a:t>
            </a:r>
            <a:r>
              <a:rPr lang="en-US" altLang="th-TH" sz="2600" b="1" dirty="0" smtClean="0">
                <a:solidFill>
                  <a:srgbClr val="002060"/>
                </a:solidFill>
              </a:rPr>
              <a:t>EIA/TIA568 B</a:t>
            </a:r>
            <a:endParaRPr lang="th-TH" altLang="th-TH" sz="2600" b="1" dirty="0" smtClean="0">
              <a:solidFill>
                <a:srgbClr val="002060"/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52501"/>
          </a:xfrm>
          <a:solidFill>
            <a:schemeClr val="tx1">
              <a:lumMod val="85000"/>
              <a:lumOff val="15000"/>
            </a:schemeClr>
          </a:solidFill>
        </p:spPr>
        <p:txBody>
          <a:bodyPr/>
          <a:lstStyle/>
          <a:p>
            <a:r>
              <a:rPr lang="th-TH" sz="4800" b="1" dirty="0"/>
              <a:t>การเขียนวัตถุประสงค์เชิงพฤติกรรม </a:t>
            </a:r>
            <a:r>
              <a:rPr lang="th-TH" sz="2800" b="1" dirty="0"/>
              <a:t>(</a:t>
            </a:r>
            <a:r>
              <a:rPr lang="en-US" sz="2400" b="1" dirty="0"/>
              <a:t>SLOs</a:t>
            </a:r>
            <a:r>
              <a:rPr lang="th-TH" sz="2800" b="1" dirty="0"/>
              <a:t>)</a:t>
            </a:r>
          </a:p>
        </p:txBody>
      </p:sp>
      <p:sp>
        <p:nvSpPr>
          <p:cNvPr id="77827" name="Content Placeholder 2"/>
          <p:cNvSpPr>
            <a:spLocks noGrp="1"/>
          </p:cNvSpPr>
          <p:nvPr>
            <p:ph idx="1"/>
          </p:nvPr>
        </p:nvSpPr>
        <p:spPr>
          <a:xfrm>
            <a:off x="397004" y="1412776"/>
            <a:ext cx="8229600" cy="1180728"/>
          </a:xfrm>
          <a:noFill/>
        </p:spPr>
        <p:txBody>
          <a:bodyPr>
            <a:normAutofit/>
          </a:bodyPr>
          <a:lstStyle/>
          <a:p>
            <a:pPr marL="0" indent="0" eaLnBrk="1" hangingPunct="1">
              <a:buFont typeface="Arial" pitchFamily="34" charset="0"/>
              <a:buNone/>
            </a:pPr>
            <a:r>
              <a:rPr lang="th-TH" altLang="th-TH" sz="2800" dirty="0" smtClean="0"/>
              <a:t>ให้ใช้</a:t>
            </a:r>
            <a:r>
              <a:rPr lang="th-TH" altLang="th-TH" sz="2800" b="1" u="sng" dirty="0" smtClean="0"/>
              <a:t>คำกริยาแสด</a:t>
            </a:r>
            <a:r>
              <a:rPr lang="th-TH" altLang="th-TH" sz="2800" dirty="0" smtClean="0"/>
              <a:t>ง</a:t>
            </a:r>
            <a:r>
              <a:rPr lang="th-TH" altLang="th-TH" sz="2800" b="1" u="sng" dirty="0" smtClean="0"/>
              <a:t>พฤติกรรมที่คาดหวัง</a:t>
            </a:r>
            <a:r>
              <a:rPr lang="th-TH" altLang="th-TH" sz="2800" b="1" dirty="0" smtClean="0"/>
              <a:t> </a:t>
            </a:r>
            <a:r>
              <a:rPr lang="th-TH" altLang="th-TH" sz="2800" dirty="0" smtClean="0"/>
              <a:t>ของวัตถุประสงค์การเรียนรู้ที่ </a:t>
            </a:r>
            <a:r>
              <a:rPr lang="th-TH" altLang="th-TH" sz="2800" b="1" u="sng" dirty="0" smtClean="0">
                <a:solidFill>
                  <a:srgbClr val="FF0000"/>
                </a:solidFill>
              </a:rPr>
              <a:t>สามารถวัดได้หรือสังเกตได้อย่างชัดเจน</a:t>
            </a:r>
            <a:endParaRPr lang="th-TH" altLang="th-TH" sz="3200" b="1" u="sng" dirty="0" smtClean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8582" y="5652864"/>
            <a:ext cx="3000980" cy="432048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bg1"/>
                </a:solidFill>
              </a:rPr>
              <a:t>A : </a:t>
            </a:r>
            <a:r>
              <a:rPr lang="th-TH" dirty="0" smtClean="0">
                <a:solidFill>
                  <a:schemeClr val="bg1"/>
                </a:solidFill>
              </a:rPr>
              <a:t>ผู้กระทำ</a:t>
            </a:r>
            <a:endParaRPr lang="th-TH" dirty="0">
              <a:solidFill>
                <a:schemeClr val="bg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18582" y="6237312"/>
            <a:ext cx="3000980" cy="432048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bg1"/>
                </a:solidFill>
              </a:rPr>
              <a:t>B : </a:t>
            </a:r>
            <a:r>
              <a:rPr lang="th-TH" dirty="0" smtClean="0">
                <a:solidFill>
                  <a:schemeClr val="bg1"/>
                </a:solidFill>
              </a:rPr>
              <a:t>กริยาแสดงการกระทำ</a:t>
            </a:r>
            <a:endParaRPr lang="th-TH" dirty="0">
              <a:solidFill>
                <a:schemeClr val="bg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119562" y="5652864"/>
            <a:ext cx="5772918" cy="43204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bg1"/>
                </a:solidFill>
              </a:rPr>
              <a:t>C: </a:t>
            </a:r>
            <a:r>
              <a:rPr lang="th-TH" dirty="0" smtClean="0">
                <a:solidFill>
                  <a:schemeClr val="bg1"/>
                </a:solidFill>
              </a:rPr>
              <a:t>เงื่อนไขการทำงาน</a:t>
            </a:r>
            <a:r>
              <a:rPr lang="en-US" dirty="0" smtClean="0">
                <a:solidFill>
                  <a:schemeClr val="bg1"/>
                </a:solidFill>
              </a:rPr>
              <a:t>,</a:t>
            </a:r>
            <a:r>
              <a:rPr lang="th-TH" dirty="0" smtClean="0">
                <a:solidFill>
                  <a:schemeClr val="bg1"/>
                </a:solidFill>
              </a:rPr>
              <a:t>สภาพการปฏิบัติ</a:t>
            </a:r>
            <a:r>
              <a:rPr lang="en-US" dirty="0" smtClean="0">
                <a:solidFill>
                  <a:schemeClr val="bg1"/>
                </a:solidFill>
              </a:rPr>
              <a:t>,</a:t>
            </a:r>
            <a:r>
              <a:rPr lang="th-TH" dirty="0" smtClean="0">
                <a:solidFill>
                  <a:schemeClr val="bg1"/>
                </a:solidFill>
              </a:rPr>
              <a:t> ลักษณะการทำงาน</a:t>
            </a:r>
            <a:endParaRPr lang="th-TH" dirty="0">
              <a:solidFill>
                <a:schemeClr val="bg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119562" y="6237312"/>
            <a:ext cx="5772918" cy="4320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bg1"/>
                </a:solidFill>
              </a:rPr>
              <a:t>D: </a:t>
            </a:r>
            <a:r>
              <a:rPr lang="th-TH" dirty="0" smtClean="0">
                <a:solidFill>
                  <a:schemeClr val="bg1"/>
                </a:solidFill>
              </a:rPr>
              <a:t>ระดับฝีมือ </a:t>
            </a:r>
            <a:r>
              <a:rPr lang="en-US" dirty="0" smtClean="0">
                <a:solidFill>
                  <a:schemeClr val="bg1"/>
                </a:solidFill>
              </a:rPr>
              <a:t>,</a:t>
            </a:r>
            <a:r>
              <a:rPr lang="th-TH" dirty="0" smtClean="0">
                <a:solidFill>
                  <a:schemeClr val="bg1"/>
                </a:solidFill>
              </a:rPr>
              <a:t>ระดับคุณภาพ</a:t>
            </a:r>
            <a:r>
              <a:rPr lang="en-US" dirty="0" smtClean="0">
                <a:solidFill>
                  <a:schemeClr val="bg1"/>
                </a:solidFill>
              </a:rPr>
              <a:t>,</a:t>
            </a:r>
            <a:r>
              <a:rPr lang="th-TH" dirty="0" smtClean="0">
                <a:solidFill>
                  <a:schemeClr val="bg1"/>
                </a:solidFill>
              </a:rPr>
              <a:t>มาตรฐานของงาน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endParaRPr lang="th-TH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50334" y="3356993"/>
            <a:ext cx="465282" cy="46166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</a:rPr>
              <a:t>B</a:t>
            </a:r>
            <a:endParaRPr lang="th-TH" sz="2400" b="1" dirty="0">
              <a:solidFill>
                <a:schemeClr val="bg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49741" y="2492897"/>
            <a:ext cx="465282" cy="461665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chemeClr val="bg1"/>
                </a:solidFill>
              </a:rPr>
              <a:t>A</a:t>
            </a:r>
            <a:endParaRPr lang="th-TH" sz="2400" b="1" dirty="0">
              <a:solidFill>
                <a:schemeClr val="bg1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200273" y="4335488"/>
            <a:ext cx="465282" cy="461665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</a:rPr>
              <a:t>D</a:t>
            </a:r>
            <a:endParaRPr lang="th-TH" sz="2400" b="1" dirty="0">
              <a:solidFill>
                <a:schemeClr val="bg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831943" y="3284984"/>
            <a:ext cx="375424" cy="523220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C</a:t>
            </a:r>
            <a:endParaRPr lang="th-TH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8534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4" grpId="0" animBg="1"/>
      <p:bldP spid="15" grpId="0" animBg="1"/>
      <p:bldP spid="2" grpId="0" animBg="1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80728"/>
          </a:xfrm>
          <a:solidFill>
            <a:schemeClr val="tx1">
              <a:lumMod val="85000"/>
              <a:lumOff val="15000"/>
            </a:schemeClr>
          </a:solidFill>
        </p:spPr>
        <p:txBody>
          <a:bodyPr>
            <a:normAutofit/>
          </a:bodyPr>
          <a:lstStyle/>
          <a:p>
            <a:r>
              <a:rPr lang="th-TH" b="1" dirty="0" smtClean="0"/>
              <a:t>วัตถุประสงค์การเรียนรู้นำไปใช้ประโยชน์อะไร</a:t>
            </a:r>
            <a:r>
              <a:rPr lang="en-US" b="1" dirty="0" smtClean="0"/>
              <a:t>?</a:t>
            </a:r>
            <a:endParaRPr lang="th-TH" b="1" dirty="0"/>
          </a:p>
        </p:txBody>
      </p:sp>
      <p:sp>
        <p:nvSpPr>
          <p:cNvPr id="8" name="TextBox 7"/>
          <p:cNvSpPr txBox="1"/>
          <p:nvPr/>
        </p:nvSpPr>
        <p:spPr>
          <a:xfrm>
            <a:off x="185051" y="3645024"/>
            <a:ext cx="6048672" cy="138499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C00000"/>
                </a:solidFill>
              </a:rPr>
              <a:t>Knowledge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th-TH" dirty="0" smtClean="0">
                <a:solidFill>
                  <a:srgbClr val="C00000"/>
                </a:solidFill>
              </a:rPr>
              <a:t>ที่ต้องสอน </a:t>
            </a:r>
            <a:r>
              <a:rPr lang="en-US" dirty="0" smtClean="0">
                <a:solidFill>
                  <a:srgbClr val="C00000"/>
                </a:solidFill>
              </a:rPr>
              <a:t>: </a:t>
            </a:r>
            <a:r>
              <a:rPr lang="th-TH" dirty="0" smtClean="0">
                <a:solidFill>
                  <a:srgbClr val="C00000"/>
                </a:solidFill>
              </a:rPr>
              <a:t>ความรู้เกี่ยวกับข้อปฏิบัติในการอำนวยความสะดวกประชาชน เรื่อง การบันทึกข้อมูลในสมุดประจำตัวแรงงาน</a:t>
            </a:r>
            <a:endParaRPr lang="th-TH" dirty="0">
              <a:solidFill>
                <a:srgbClr val="C0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85051" y="5139189"/>
            <a:ext cx="6048672" cy="126188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C00000"/>
                </a:solidFill>
              </a:rPr>
              <a:t>Skills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th-TH" dirty="0" smtClean="0">
                <a:solidFill>
                  <a:srgbClr val="C00000"/>
                </a:solidFill>
              </a:rPr>
              <a:t>ที่ต้องฝึก</a:t>
            </a:r>
            <a:r>
              <a:rPr lang="en-US" dirty="0" smtClean="0">
                <a:solidFill>
                  <a:srgbClr val="C00000"/>
                </a:solidFill>
              </a:rPr>
              <a:t>: </a:t>
            </a:r>
            <a:r>
              <a:rPr lang="th-TH" dirty="0" smtClean="0">
                <a:solidFill>
                  <a:srgbClr val="C00000"/>
                </a:solidFill>
              </a:rPr>
              <a:t>ทักษะในการบันทึกข้อมูลในสมุดประจำตัวแรงงานด้วยเครื่องบันทึกอัตโนมัติ </a:t>
            </a:r>
            <a:r>
              <a:rPr lang="th-TH" sz="2000" dirty="0" smtClean="0">
                <a:solidFill>
                  <a:srgbClr val="C00000"/>
                </a:solidFill>
              </a:rPr>
              <a:t>(</a:t>
            </a:r>
            <a:r>
              <a:rPr lang="en-US" sz="2000" dirty="0" smtClean="0">
                <a:solidFill>
                  <a:srgbClr val="C00000"/>
                </a:solidFill>
              </a:rPr>
              <a:t>Automatic Data Record Machine</a:t>
            </a:r>
            <a:r>
              <a:rPr lang="th-TH" sz="2000" dirty="0" smtClean="0">
                <a:solidFill>
                  <a:srgbClr val="C00000"/>
                </a:solidFill>
              </a:rPr>
              <a:t>)</a:t>
            </a:r>
            <a:endParaRPr lang="th-TH" dirty="0">
              <a:solidFill>
                <a:srgbClr val="C00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300192" y="3127366"/>
            <a:ext cx="2710870" cy="368601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i="1" dirty="0" smtClean="0"/>
              <a:t>Equipment &amp; Materials</a:t>
            </a:r>
          </a:p>
          <a:p>
            <a:pPr algn="ctr"/>
            <a:endParaRPr lang="en-US" sz="800" dirty="0" smtClean="0"/>
          </a:p>
          <a:p>
            <a:r>
              <a:rPr lang="en-US" sz="2400" b="1" dirty="0" smtClean="0"/>
              <a:t>Equipment</a:t>
            </a:r>
            <a:r>
              <a:rPr lang="en-US" dirty="0" smtClean="0"/>
              <a:t>:</a:t>
            </a:r>
            <a:r>
              <a:rPr lang="th-TH" dirty="0" smtClean="0"/>
              <a:t>เครื่องบันทึกอัตโนมัติ </a:t>
            </a:r>
            <a:r>
              <a:rPr lang="en-US" dirty="0" smtClean="0"/>
              <a:t>,</a:t>
            </a:r>
            <a:r>
              <a:rPr lang="th-TH" dirty="0" smtClean="0"/>
              <a:t>เครื่องคอมพิวเตอร์</a:t>
            </a:r>
            <a:r>
              <a:rPr lang="en-US" dirty="0" smtClean="0"/>
              <a:t>,</a:t>
            </a:r>
            <a:r>
              <a:rPr lang="th-TH" dirty="0" smtClean="0"/>
              <a:t>ปลั๊กไฟ</a:t>
            </a:r>
          </a:p>
          <a:p>
            <a:endParaRPr lang="th-TH" sz="800" dirty="0"/>
          </a:p>
          <a:p>
            <a:r>
              <a:rPr lang="en-US" sz="2000" b="1" dirty="0" smtClean="0"/>
              <a:t>Materials</a:t>
            </a:r>
            <a:r>
              <a:rPr lang="en-US" sz="2400" dirty="0" smtClean="0"/>
              <a:t>: </a:t>
            </a:r>
            <a:r>
              <a:rPr lang="th-TH" dirty="0" smtClean="0"/>
              <a:t>สมุดประจำตัว</a:t>
            </a:r>
            <a:r>
              <a:rPr lang="en-US" dirty="0" smtClean="0"/>
              <a:t>,</a:t>
            </a:r>
            <a:r>
              <a:rPr lang="th-TH" dirty="0" smtClean="0"/>
              <a:t> หมึกพิมพ์</a:t>
            </a:r>
          </a:p>
          <a:p>
            <a:endParaRPr lang="th-TH" sz="800" dirty="0"/>
          </a:p>
          <a:p>
            <a:r>
              <a:rPr lang="en-US" sz="2400" b="1" dirty="0" smtClean="0"/>
              <a:t>Handbook</a:t>
            </a:r>
            <a:r>
              <a:rPr lang="en-US" sz="1800" dirty="0" smtClean="0"/>
              <a:t>: </a:t>
            </a:r>
            <a:r>
              <a:rPr lang="th-TH" dirty="0" smtClean="0"/>
              <a:t>คู่มืออำนวยความสะดวกประชาชน</a:t>
            </a:r>
            <a:endParaRPr lang="th-TH" dirty="0"/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4077744"/>
              </p:ext>
            </p:extLst>
          </p:nvPr>
        </p:nvGraphicFramePr>
        <p:xfrm>
          <a:off x="165343" y="1132994"/>
          <a:ext cx="8784530" cy="1890247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191123"/>
                <a:gridCol w="1919390"/>
                <a:gridCol w="1858039"/>
                <a:gridCol w="3815978"/>
              </a:tblGrid>
              <a:tr h="518573"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Audience</a:t>
                      </a:r>
                      <a:endParaRPr lang="th-TH" sz="2800" dirty="0"/>
                    </a:p>
                  </a:txBody>
                  <a:tcPr marL="91433" marR="91433" marT="45757" marB="45757"/>
                </a:tc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Behavior</a:t>
                      </a:r>
                      <a:endParaRPr lang="th-TH" sz="2800" dirty="0"/>
                    </a:p>
                  </a:txBody>
                  <a:tcPr marL="91433" marR="91433" marT="45757" marB="45757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Condition</a:t>
                      </a:r>
                      <a:endParaRPr lang="th-TH" sz="2800" dirty="0"/>
                    </a:p>
                  </a:txBody>
                  <a:tcPr marL="91433" marR="91433" marT="45757" marB="45757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Degree/Standard</a:t>
                      </a:r>
                      <a:endParaRPr lang="th-TH" sz="2800" dirty="0"/>
                    </a:p>
                  </a:txBody>
                  <a:tcPr marL="91433" marR="91433" marT="45757" marB="45757">
                    <a:solidFill>
                      <a:srgbClr val="00B0F0"/>
                    </a:solidFill>
                  </a:tcPr>
                </a:tc>
              </a:tr>
              <a:tr h="994190">
                <a:tc>
                  <a:txBody>
                    <a:bodyPr/>
                    <a:lstStyle/>
                    <a:p>
                      <a:r>
                        <a:rPr lang="th-TH" sz="2800" b="0" dirty="0" smtClean="0">
                          <a:solidFill>
                            <a:schemeClr val="tx1"/>
                          </a:solidFill>
                          <a:cs typeface="+mn-cs"/>
                        </a:rPr>
                        <a:t>พนักงาน</a:t>
                      </a:r>
                    </a:p>
                    <a:p>
                      <a:r>
                        <a:rPr lang="th-TH" sz="2800" b="0" dirty="0" smtClean="0">
                          <a:solidFill>
                            <a:schemeClr val="tx1"/>
                          </a:solidFill>
                          <a:cs typeface="+mn-cs"/>
                        </a:rPr>
                        <a:t>สามารถ</a:t>
                      </a:r>
                      <a:endParaRPr lang="th-TH" sz="2800" b="0" dirty="0">
                        <a:solidFill>
                          <a:schemeClr val="tx1"/>
                        </a:solidFill>
                        <a:cs typeface="+mn-cs"/>
                      </a:endParaRPr>
                    </a:p>
                  </a:txBody>
                  <a:tcPr marL="91433" marR="91433" marT="45757" marB="45757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b="0" dirty="0" smtClean="0">
                          <a:solidFill>
                            <a:schemeClr val="tx1"/>
                          </a:solidFill>
                          <a:cs typeface="+mn-cs"/>
                        </a:rPr>
                        <a:t>บันทึกข้อมูลลงในสมุดประจำตัวแรงงาน</a:t>
                      </a:r>
                    </a:p>
                  </a:txBody>
                  <a:tcPr marL="91433" marR="91433" marT="45757" marB="45757"/>
                </a:tc>
                <a:tc>
                  <a:txBody>
                    <a:bodyPr/>
                    <a:lstStyle/>
                    <a:p>
                      <a:r>
                        <a:rPr lang="th-TH" altLang="th-TH" sz="2800" b="0" dirty="0" smtClean="0"/>
                        <a:t>ด้วยเครื่องบันทึกอัตโนมัติ</a:t>
                      </a:r>
                      <a:endParaRPr lang="th-TH" sz="2800" b="0" dirty="0">
                        <a:solidFill>
                          <a:schemeClr val="tx1"/>
                        </a:solidFill>
                        <a:cs typeface="+mn-cs"/>
                      </a:endParaRPr>
                    </a:p>
                  </a:txBody>
                  <a:tcPr marL="91433" marR="91433" marT="45757" marB="45757"/>
                </a:tc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altLang="th-TH" sz="2800" b="0" dirty="0" smtClean="0"/>
                        <a:t>ได้อย่างถูกต้องเสร็จในเวลาที่กำหนดไว้ในคู่มืออำนวยความสะดวกประชาชน</a:t>
                      </a:r>
                      <a:r>
                        <a:rPr lang="en-US" altLang="th-TH" sz="2800" b="0" dirty="0" smtClean="0"/>
                        <a:t> </a:t>
                      </a:r>
                      <a:endParaRPr lang="th-TH" altLang="th-TH" sz="2800" b="0" dirty="0" smtClean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+mn-cs"/>
                      </a:endParaRPr>
                    </a:p>
                  </a:txBody>
                  <a:tcPr marL="91433" marR="91433" marT="45757" marB="45757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70766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52501"/>
          </a:xfrm>
          <a:solidFill>
            <a:schemeClr val="tx1">
              <a:lumMod val="85000"/>
              <a:lumOff val="15000"/>
            </a:schemeClr>
          </a:solidFill>
        </p:spPr>
        <p:txBody>
          <a:bodyPr/>
          <a:lstStyle/>
          <a:p>
            <a:r>
              <a:rPr lang="th-TH" dirty="0" smtClean="0"/>
              <a:t>สรุป ความสำคัญของ </a:t>
            </a:r>
            <a:r>
              <a:rPr lang="en-US" dirty="0" smtClean="0"/>
              <a:t>LOs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h-TH" sz="3600" b="1" dirty="0" smtClean="0"/>
              <a:t>กำหนดวิธีสอนและจัดกิจกรรมการเรียนรู้ได้ตรงกับที่หลักสูตรต้องการ</a:t>
            </a:r>
          </a:p>
          <a:p>
            <a:r>
              <a:rPr lang="th-TH" sz="3600" b="1" dirty="0" smtClean="0"/>
              <a:t>กำหนด</a:t>
            </a:r>
            <a:r>
              <a:rPr lang="th-TH" sz="3600" b="1" dirty="0"/>
              <a:t>วิธีการประเมินได้ตรงกับ</a:t>
            </a:r>
            <a:r>
              <a:rPr lang="th-TH" sz="3600" b="1" dirty="0" smtClean="0"/>
              <a:t>เนื้อหาและกิจกรรม</a:t>
            </a:r>
            <a:r>
              <a:rPr lang="th-TH" sz="3600" b="1" dirty="0"/>
              <a:t>การเรียนรู้</a:t>
            </a:r>
          </a:p>
          <a:p>
            <a:r>
              <a:rPr lang="th-TH" sz="3600" b="1" dirty="0" smtClean="0"/>
              <a:t>กำหนดวัสดุ อุปกรณ์ เครื่องมือ เครื่องจักรได้</a:t>
            </a:r>
          </a:p>
          <a:p>
            <a:r>
              <a:rPr lang="th-TH" sz="3600" b="1" dirty="0" smtClean="0"/>
              <a:t>เตรียมเอกสาร สื่อการเรียนรู้ได้ตรงกับหลักสูตร</a:t>
            </a:r>
          </a:p>
          <a:p>
            <a:r>
              <a:rPr lang="th-TH" sz="3600" b="1" dirty="0" smtClean="0"/>
              <a:t>เตรียมครูได้ตรงกับเนื้อหาความรู้ วิธี</a:t>
            </a:r>
            <a:r>
              <a:rPr lang="th-TH" sz="3600" b="1" dirty="0"/>
              <a:t>สอนและจัดกิจกรรมการ</a:t>
            </a:r>
            <a:r>
              <a:rPr lang="th-TH" sz="3600" b="1" dirty="0" smtClean="0"/>
              <a:t>เรียนรู้ เป็นต้น</a:t>
            </a:r>
            <a:endParaRPr lang="th-TH" sz="3600" b="1" dirty="0"/>
          </a:p>
        </p:txBody>
      </p:sp>
    </p:spTree>
    <p:extLst>
      <p:ext uri="{BB962C8B-B14F-4D97-AF65-F5344CB8AC3E}">
        <p14:creationId xmlns:p14="http://schemas.microsoft.com/office/powerpoint/2010/main" val="292526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952500"/>
          </a:xfrm>
          <a:solidFill>
            <a:schemeClr val="tx1">
              <a:lumMod val="85000"/>
              <a:lumOff val="15000"/>
            </a:schemeClr>
          </a:solidFill>
        </p:spPr>
        <p:txBody>
          <a:bodyPr/>
          <a:lstStyle/>
          <a:p>
            <a:r>
              <a:rPr lang="th-TH" b="1" dirty="0" smtClean="0"/>
              <a:t>คำที่ควรเลี่ยง หรือ ไม่ควรใช้เขียน </a:t>
            </a:r>
            <a:r>
              <a:rPr lang="en-US" b="1" dirty="0" smtClean="0"/>
              <a:t>SLOs</a:t>
            </a:r>
            <a:endParaRPr lang="th-TH" b="1" dirty="0"/>
          </a:p>
        </p:txBody>
      </p:sp>
      <p:sp>
        <p:nvSpPr>
          <p:cNvPr id="77827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eaLnBrk="1" hangingPunct="1">
              <a:buNone/>
            </a:pPr>
            <a:r>
              <a:rPr lang="th-TH" altLang="th-TH" sz="3200" dirty="0" err="1" smtClean="0"/>
              <a:t>คํา</a:t>
            </a:r>
            <a:r>
              <a:rPr lang="th-TH" altLang="th-TH" sz="3200" dirty="0" smtClean="0"/>
              <a:t>ที่มีความหมายกว้างที่ </a:t>
            </a:r>
            <a:r>
              <a:rPr lang="th-TH" altLang="th-TH" sz="3200" u="sng" dirty="0" smtClean="0">
                <a:solidFill>
                  <a:srgbClr val="FF0000"/>
                </a:solidFill>
              </a:rPr>
              <a:t>ไม่</a:t>
            </a:r>
            <a:r>
              <a:rPr lang="th-TH" altLang="th-TH" sz="3200" b="1" u="sng" dirty="0" smtClean="0">
                <a:solidFill>
                  <a:srgbClr val="FF0000"/>
                </a:solidFill>
              </a:rPr>
              <a:t>สามารถวัดได้หรือสังเกตได้อย่างชัดเจน</a:t>
            </a:r>
            <a:r>
              <a:rPr lang="th-TH" altLang="th-TH" sz="3200" b="1" dirty="0" smtClean="0">
                <a:solidFill>
                  <a:srgbClr val="FF0000"/>
                </a:solidFill>
              </a:rPr>
              <a:t>  </a:t>
            </a:r>
            <a:r>
              <a:rPr lang="th-TH" altLang="th-TH" sz="3200" dirty="0" smtClean="0"/>
              <a:t>เช่น   </a:t>
            </a:r>
            <a:r>
              <a:rPr lang="th-TH" altLang="th-TH" sz="3200" b="1" dirty="0" smtClean="0">
                <a:solidFill>
                  <a:srgbClr val="FF0000"/>
                </a:solidFill>
              </a:rPr>
              <a:t>ทราบ</a:t>
            </a:r>
            <a:r>
              <a:rPr lang="th-TH" altLang="th-TH" dirty="0"/>
              <a:t>(</a:t>
            </a:r>
            <a:r>
              <a:rPr lang="en-US" altLang="th-TH" dirty="0"/>
              <a:t>know</a:t>
            </a:r>
            <a:r>
              <a:rPr lang="th-TH" altLang="th-TH" dirty="0"/>
              <a:t>)  </a:t>
            </a:r>
            <a:r>
              <a:rPr lang="th-TH" altLang="th-TH" sz="3200" b="1" dirty="0" smtClean="0">
                <a:solidFill>
                  <a:srgbClr val="FF0000"/>
                </a:solidFill>
              </a:rPr>
              <a:t>รู้</a:t>
            </a:r>
            <a:r>
              <a:rPr lang="th-TH" altLang="th-TH" dirty="0"/>
              <a:t>(</a:t>
            </a:r>
            <a:r>
              <a:rPr lang="en-US" altLang="th-TH" dirty="0"/>
              <a:t>learn</a:t>
            </a:r>
            <a:r>
              <a:rPr lang="th-TH" altLang="th-TH" dirty="0"/>
              <a:t>)   </a:t>
            </a:r>
            <a:r>
              <a:rPr lang="th-TH" altLang="th-TH" sz="3200" b="1" dirty="0" smtClean="0">
                <a:solidFill>
                  <a:srgbClr val="FF0000"/>
                </a:solidFill>
              </a:rPr>
              <a:t>เข้าใจ</a:t>
            </a:r>
            <a:r>
              <a:rPr lang="th-TH" altLang="th-TH" dirty="0"/>
              <a:t>(</a:t>
            </a:r>
            <a:r>
              <a:rPr lang="en-US" altLang="th-TH" dirty="0"/>
              <a:t>understand</a:t>
            </a:r>
            <a:r>
              <a:rPr lang="th-TH" altLang="th-TH" dirty="0"/>
              <a:t>)   </a:t>
            </a:r>
            <a:r>
              <a:rPr lang="th-TH" altLang="th-TH" sz="3200" b="1" dirty="0" smtClean="0">
                <a:solidFill>
                  <a:srgbClr val="FF0000"/>
                </a:solidFill>
              </a:rPr>
              <a:t>ซาบซึ้ง</a:t>
            </a:r>
            <a:r>
              <a:rPr lang="th-TH" altLang="th-TH" dirty="0"/>
              <a:t>(</a:t>
            </a:r>
            <a:r>
              <a:rPr lang="en-US" altLang="th-TH" dirty="0"/>
              <a:t>impressive</a:t>
            </a:r>
            <a:r>
              <a:rPr lang="th-TH" altLang="th-TH" dirty="0"/>
              <a:t>)   </a:t>
            </a:r>
            <a:r>
              <a:rPr lang="th-TH" altLang="th-TH" sz="3200" b="1" dirty="0" smtClean="0">
                <a:solidFill>
                  <a:srgbClr val="FF0000"/>
                </a:solidFill>
              </a:rPr>
              <a:t>ตระหนัก </a:t>
            </a:r>
            <a:r>
              <a:rPr lang="th-TH" altLang="th-TH" dirty="0"/>
              <a:t>(</a:t>
            </a:r>
            <a:r>
              <a:rPr lang="en-US" altLang="th-TH" dirty="0"/>
              <a:t>aware</a:t>
            </a:r>
            <a:r>
              <a:rPr lang="th-TH" altLang="th-TH" dirty="0"/>
              <a:t>)  </a:t>
            </a:r>
            <a:r>
              <a:rPr lang="th-TH" altLang="th-TH" sz="3200" dirty="0" smtClean="0">
                <a:solidFill>
                  <a:srgbClr val="FF0000"/>
                </a:solidFill>
              </a:rPr>
              <a:t>คิดถึง </a:t>
            </a:r>
            <a:r>
              <a:rPr lang="th-TH" altLang="th-TH" dirty="0"/>
              <a:t>(</a:t>
            </a:r>
            <a:r>
              <a:rPr lang="en-US" altLang="th-TH" dirty="0"/>
              <a:t>Think of</a:t>
            </a:r>
            <a:r>
              <a:rPr lang="th-TH" altLang="th-TH" dirty="0"/>
              <a:t>)</a:t>
            </a:r>
            <a:r>
              <a:rPr lang="th-TH" altLang="th-TH" sz="3200" dirty="0" smtClean="0"/>
              <a:t>เป็นต้น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90783" y="4221089"/>
            <a:ext cx="863463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i="1" dirty="0" smtClean="0">
                <a:solidFill>
                  <a:srgbClr val="FF0000"/>
                </a:solidFill>
              </a:rPr>
              <a:t>ทราบ  รู้   </a:t>
            </a:r>
            <a:r>
              <a:rPr lang="th-TH" sz="3600" dirty="0" smtClean="0"/>
              <a:t>เปลี่ยนเป็น  อธิบาย  บอก </a:t>
            </a:r>
            <a:r>
              <a:rPr lang="en-US" sz="3600" dirty="0" smtClean="0"/>
              <a:t>….</a:t>
            </a:r>
          </a:p>
          <a:p>
            <a:r>
              <a:rPr lang="th-TH" sz="3600" i="1" dirty="0" smtClean="0">
                <a:solidFill>
                  <a:srgbClr val="FF0000"/>
                </a:solidFill>
              </a:rPr>
              <a:t>เข้าใจ</a:t>
            </a:r>
            <a:r>
              <a:rPr lang="th-TH" sz="3600" dirty="0" smtClean="0"/>
              <a:t>       เปลี่ยนเป็น  เขียน  บรรยาย  ระบุ จำแนก  แสดงวิธีการ</a:t>
            </a:r>
            <a:r>
              <a:rPr lang="en-US" sz="3600" dirty="0" smtClean="0"/>
              <a:t>…</a:t>
            </a:r>
            <a:endParaRPr lang="th-TH" sz="3600" dirty="0"/>
          </a:p>
        </p:txBody>
      </p:sp>
    </p:spTree>
    <p:extLst>
      <p:ext uri="{BB962C8B-B14F-4D97-AF65-F5344CB8AC3E}">
        <p14:creationId xmlns:p14="http://schemas.microsoft.com/office/powerpoint/2010/main" val="4204480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952500"/>
          </a:xfrm>
          <a:solidFill>
            <a:schemeClr val="tx1">
              <a:lumMod val="75000"/>
              <a:lumOff val="25000"/>
            </a:schemeClr>
          </a:solidFill>
          <a:ln>
            <a:miter lim="800000"/>
            <a:headEnd/>
            <a:tailEnd/>
          </a:ln>
          <a:extLst/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th-TH" dirty="0" smtClean="0">
                <a:ln w="18415" cmpd="sng">
                  <a:noFill/>
                  <a:prstDash val="solid"/>
                </a:ln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UPC" panose="02020503050405090304" pitchFamily="18" charset="-34"/>
                <a:cs typeface="AngsanaUPC" panose="02020503050405090304" pitchFamily="18" charset="-34"/>
              </a:rPr>
              <a:t>สรุป</a:t>
            </a:r>
            <a:endParaRPr lang="en-US" dirty="0">
              <a:ln w="18415" cmpd="sng">
                <a:noFill/>
                <a:prstDash val="solid"/>
              </a:ln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UPC" panose="02020503050405090304" pitchFamily="18" charset="-34"/>
              <a:cs typeface="AngsanaUPC" panose="02020503050405090304" pitchFamily="18" charset="-34"/>
            </a:endParaRPr>
          </a:p>
        </p:txBody>
      </p:sp>
      <p:sp>
        <p:nvSpPr>
          <p:cNvPr id="9216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eaLnBrk="1" hangingPunct="1">
              <a:buFont typeface="Arial" pitchFamily="34" charset="0"/>
              <a:buNone/>
            </a:pPr>
            <a:r>
              <a:rPr lang="th-TH" altLang="th-TH" sz="3600" b="1" dirty="0" smtClean="0"/>
              <a:t>ในบทนี้ เราได้ร่วมกันฝึกเขียนวัตถุการเรียนรู้ทั้ง </a:t>
            </a:r>
            <a:r>
              <a:rPr lang="en-US" altLang="th-TH" sz="3600" b="1" dirty="0" smtClean="0"/>
              <a:t>3 </a:t>
            </a:r>
            <a:r>
              <a:rPr lang="th-TH" altLang="th-TH" sz="3600" b="1" dirty="0" smtClean="0"/>
              <a:t>ด้าน และนำมาประยุกต์ใช้กับทฤษฎีการเรียนรู้</a:t>
            </a:r>
            <a:r>
              <a:rPr lang="th-TH" altLang="th-TH" sz="3600" b="1" dirty="0" err="1" smtClean="0"/>
              <a:t>ของบลูม</a:t>
            </a:r>
            <a:r>
              <a:rPr lang="th-TH" altLang="th-TH" sz="3600" b="1" dirty="0" smtClean="0"/>
              <a:t> โดยหลังจากที่มีการฝึกเขียนวัตถุประสงค์ของการเรียนรู้ และการแยกแยะระหว่างตัวอย่างการเขียนวัตถุประสงค์การเรียนรู้ที่ดี และที่ไม่ดีแล้ว ผู้เข้ารับการฝึกพร้อมที่จะประยุกต์ใช้ความรู้และทักษะในการเขียนวัตถุประสงค์การเรียนรู้ เพื่อนำไปพัฒนารายละเอียดของการฝึกอบรม</a:t>
            </a:r>
            <a:endParaRPr lang="en-US" altLang="th-TH" sz="36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952500"/>
          </a:xfrm>
          <a:solidFill>
            <a:schemeClr val="tx1">
              <a:lumMod val="75000"/>
              <a:lumOff val="25000"/>
            </a:schemeClr>
          </a:solidFill>
          <a:ln>
            <a:miter lim="800000"/>
            <a:headEnd/>
            <a:tailEnd/>
          </a:ln>
          <a:extLst/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th-TH" dirty="0" smtClean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กิจกรรมการเรียนรู้ที่ </a:t>
            </a:r>
            <a:r>
              <a:rPr lang="en-US" dirty="0">
                <a:ln w="18415" cmpd="sng">
                  <a:noFill/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endParaRPr lang="th-TH" dirty="0">
              <a:ln w="18415" cmpd="sng">
                <a:noFill/>
                <a:prstDash val="solid"/>
              </a:ln>
              <a:solidFill>
                <a:schemeClr val="bg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57200" y="1341438"/>
            <a:ext cx="8075613" cy="22463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b="1" dirty="0">
                <a:latin typeface="+mn-lt"/>
                <a:cs typeface="+mn-cs"/>
              </a:rPr>
              <a:t>คำสั่ง </a:t>
            </a:r>
            <a:r>
              <a:rPr lang="en-US" b="1" dirty="0">
                <a:latin typeface="+mn-lt"/>
                <a:cs typeface="+mn-cs"/>
              </a:rPr>
              <a:t>:</a:t>
            </a:r>
            <a:r>
              <a:rPr lang="th-TH" b="1" dirty="0">
                <a:latin typeface="+mn-lt"/>
                <a:cs typeface="+mn-cs"/>
              </a:rPr>
              <a:t> ให้วิเคราะห์ว่าวัตถุประสงค์การเรียนรู้ในใบกิจกรรมที่ </a:t>
            </a:r>
            <a:r>
              <a:rPr lang="en-US" b="1" dirty="0">
                <a:latin typeface="+mn-lt"/>
                <a:cs typeface="+mn-cs"/>
              </a:rPr>
              <a:t>1 </a:t>
            </a:r>
            <a:r>
              <a:rPr lang="th-TH" b="1" dirty="0">
                <a:latin typeface="+mn-lt"/>
                <a:cs typeface="+mn-cs"/>
              </a:rPr>
              <a:t>โดยแต่ละข้อดังต่อไปนี้ตรงกับลักษณะการเรียนรู้ในด้านใด (25 นาที)</a:t>
            </a:r>
            <a:endParaRPr lang="en-US" b="1" dirty="0">
              <a:latin typeface="+mn-lt"/>
              <a:cs typeface="+mn-cs"/>
            </a:endParaRP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th-TH" b="1" dirty="0">
                <a:latin typeface="+mn-lt"/>
                <a:cs typeface="+mn-cs"/>
              </a:rPr>
              <a:t>ความรู้</a:t>
            </a:r>
            <a:r>
              <a:rPr lang="en-GB" b="1" dirty="0">
                <a:latin typeface="+mn-lt"/>
                <a:cs typeface="+mn-cs"/>
              </a:rPr>
              <a:t> (</a:t>
            </a:r>
            <a:r>
              <a:rPr lang="th-TH" b="1" dirty="0">
                <a:latin typeface="+mn-lt"/>
                <a:cs typeface="+mn-cs"/>
              </a:rPr>
              <a:t>พุทธิพิสัย</a:t>
            </a:r>
            <a:r>
              <a:rPr lang="en-GB" b="1" dirty="0">
                <a:latin typeface="+mn-lt"/>
                <a:cs typeface="+mn-cs"/>
              </a:rPr>
              <a:t>)   </a:t>
            </a:r>
            <a:r>
              <a:rPr lang="en-US" b="1" dirty="0">
                <a:latin typeface="+mn-lt"/>
                <a:cs typeface="+mn-cs"/>
              </a:rPr>
              <a:t>: K</a:t>
            </a:r>
            <a:r>
              <a:rPr lang="en-GB" b="1" dirty="0">
                <a:latin typeface="+mn-lt"/>
                <a:cs typeface="+mn-cs"/>
              </a:rPr>
              <a:t> </a:t>
            </a:r>
            <a:endParaRPr lang="en-US" b="1" dirty="0">
              <a:latin typeface="+mn-lt"/>
              <a:cs typeface="+mn-cs"/>
            </a:endParaRP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th-TH" b="1" dirty="0">
                <a:latin typeface="+mn-lt"/>
                <a:cs typeface="+mn-cs"/>
              </a:rPr>
              <a:t>ทักษะ</a:t>
            </a:r>
            <a:r>
              <a:rPr lang="en-GB" b="1" dirty="0">
                <a:latin typeface="+mn-lt"/>
                <a:cs typeface="+mn-cs"/>
              </a:rPr>
              <a:t> (</a:t>
            </a:r>
            <a:r>
              <a:rPr lang="th-TH" b="1" dirty="0">
                <a:latin typeface="+mn-lt"/>
                <a:cs typeface="+mn-cs"/>
              </a:rPr>
              <a:t>ทักษะพิสัย</a:t>
            </a:r>
            <a:r>
              <a:rPr lang="en-GB" b="1" dirty="0">
                <a:latin typeface="+mn-lt"/>
                <a:cs typeface="+mn-cs"/>
              </a:rPr>
              <a:t>)  : S</a:t>
            </a:r>
            <a:endParaRPr lang="en-US" b="1" dirty="0">
              <a:latin typeface="+mn-lt"/>
              <a:cs typeface="+mn-cs"/>
            </a:endParaRP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th-TH" b="1" dirty="0">
                <a:latin typeface="+mn-lt"/>
                <a:cs typeface="+mn-cs"/>
              </a:rPr>
              <a:t>ทัศนคติ</a:t>
            </a:r>
            <a:r>
              <a:rPr lang="en-GB" b="1" dirty="0">
                <a:latin typeface="+mn-lt"/>
                <a:cs typeface="+mn-cs"/>
              </a:rPr>
              <a:t> (</a:t>
            </a:r>
            <a:r>
              <a:rPr lang="th-TH" b="1" dirty="0">
                <a:latin typeface="+mn-lt"/>
                <a:cs typeface="+mn-cs"/>
              </a:rPr>
              <a:t>จิตพิสัย</a:t>
            </a:r>
            <a:r>
              <a:rPr lang="en-GB" b="1" dirty="0">
                <a:latin typeface="+mn-lt"/>
                <a:cs typeface="+mn-cs"/>
              </a:rPr>
              <a:t>)    : A</a:t>
            </a:r>
            <a:endParaRPr lang="th-TH" b="1" dirty="0">
              <a:latin typeface="+mn-lt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52501"/>
          </a:xfrm>
          <a:solidFill>
            <a:schemeClr val="tx1">
              <a:lumMod val="75000"/>
              <a:lumOff val="25000"/>
            </a:schemeClr>
          </a:solidFill>
        </p:spPr>
        <p:txBody>
          <a:bodyPr/>
          <a:lstStyle/>
          <a:p>
            <a:r>
              <a:rPr lang="en-US" sz="6600" dirty="0" smtClean="0"/>
              <a:t>Question &amp; Answer</a:t>
            </a:r>
            <a:endParaRPr lang="th-TH" sz="6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th-TH" sz="6600" b="1" dirty="0" smtClean="0"/>
              <a:t>ถาม</a:t>
            </a:r>
            <a:r>
              <a:rPr lang="en-US" sz="6600" b="1" dirty="0" smtClean="0"/>
              <a:t>-</a:t>
            </a:r>
            <a:r>
              <a:rPr lang="th-TH" sz="6600" b="1" dirty="0" smtClean="0"/>
              <a:t>ตอบ</a:t>
            </a:r>
            <a:endParaRPr lang="th-TH" sz="6600" b="1" dirty="0"/>
          </a:p>
        </p:txBody>
      </p:sp>
    </p:spTree>
    <p:extLst>
      <p:ext uri="{BB962C8B-B14F-4D97-AF65-F5344CB8AC3E}">
        <p14:creationId xmlns:p14="http://schemas.microsoft.com/office/powerpoint/2010/main" val="2337513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52501"/>
          </a:xfrm>
          <a:solidFill>
            <a:schemeClr val="tx1">
              <a:lumMod val="75000"/>
              <a:lumOff val="25000"/>
            </a:schemeClr>
          </a:solidFill>
        </p:spPr>
        <p:txBody>
          <a:bodyPr/>
          <a:lstStyle/>
          <a:p>
            <a:r>
              <a:rPr lang="th-TH" dirty="0" smtClean="0"/>
              <a:t>การอนุมัติหลักสูตร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h-TH" sz="4800" dirty="0" smtClean="0"/>
              <a:t>หลักสูตรของส่วนกลาง เช่น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th-TH" sz="4000" dirty="0" smtClean="0"/>
              <a:t>หลักสูตรเตรียมฯ แบบ ก</a:t>
            </a:r>
            <a:r>
              <a:rPr lang="en-US" sz="4000" dirty="0" smtClean="0"/>
              <a:t>. </a:t>
            </a:r>
            <a:r>
              <a:rPr lang="th-TH" sz="4000" dirty="0" smtClean="0"/>
              <a:t>  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th-TH" sz="4000" dirty="0" smtClean="0"/>
              <a:t>หลักสูตรยกระดับฯ บางหลักสูตรฯ</a:t>
            </a:r>
          </a:p>
          <a:p>
            <a:r>
              <a:rPr lang="th-TH" sz="4800" dirty="0" smtClean="0"/>
              <a:t>ผู้อนุมัตินำไปใช้งาน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th-TH" sz="4000" dirty="0" smtClean="0"/>
              <a:t>อธิบดี</a:t>
            </a:r>
            <a:endParaRPr lang="th-TH" sz="4000" dirty="0"/>
          </a:p>
        </p:txBody>
      </p:sp>
    </p:spTree>
    <p:extLst>
      <p:ext uri="{BB962C8B-B14F-4D97-AF65-F5344CB8AC3E}">
        <p14:creationId xmlns:p14="http://schemas.microsoft.com/office/powerpoint/2010/main" val="727985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52501"/>
          </a:xfrm>
          <a:solidFill>
            <a:schemeClr val="tx1">
              <a:lumMod val="75000"/>
              <a:lumOff val="25000"/>
            </a:schemeClr>
          </a:solidFill>
        </p:spPr>
        <p:txBody>
          <a:bodyPr/>
          <a:lstStyle/>
          <a:p>
            <a:r>
              <a:rPr lang="th-TH" dirty="0" smtClean="0"/>
              <a:t>การอนุมัติหลักสูตร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h-TH" sz="4400" dirty="0" smtClean="0"/>
              <a:t>หลักสูตรของหน่วยฝึก เช่น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th-TH" sz="3600" dirty="0" smtClean="0"/>
              <a:t>หลักสูตรเตรียมฯ แบบ </a:t>
            </a:r>
            <a:r>
              <a:rPr lang="th-TH" sz="3600" dirty="0"/>
              <a:t>ข</a:t>
            </a:r>
            <a:r>
              <a:rPr lang="en-US" sz="3600" dirty="0" smtClean="0"/>
              <a:t>. </a:t>
            </a:r>
            <a:r>
              <a:rPr lang="th-TH" sz="3600" dirty="0" smtClean="0"/>
              <a:t>  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th-TH" sz="3600" dirty="0" smtClean="0"/>
              <a:t>หลักสูตรยกระดับฯ ที่ทำร่วมกับ </a:t>
            </a:r>
            <a:r>
              <a:rPr lang="th-TH" sz="3600" dirty="0" err="1" smtClean="0"/>
              <a:t>สปก</a:t>
            </a:r>
            <a:r>
              <a:rPr lang="en-US" sz="3600" dirty="0" smtClean="0"/>
              <a:t>. </a:t>
            </a:r>
            <a:r>
              <a:rPr lang="th-TH" sz="3600" dirty="0" smtClean="0"/>
              <a:t>ในพื้นที่ตนเอง</a:t>
            </a:r>
          </a:p>
          <a:p>
            <a:r>
              <a:rPr lang="th-TH" sz="4400" dirty="0" smtClean="0"/>
              <a:t>ผู้อนุมัตินำไปใช้งาน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th-TH" sz="3600" dirty="0" smtClean="0"/>
              <a:t>กรมฯ มอบอำนาจให้ ผู้อำนวยการ สถาบันฯ และ ศูนย์ฯ จังหวัด</a:t>
            </a:r>
            <a:endParaRPr lang="th-TH" sz="3600" dirty="0"/>
          </a:p>
        </p:txBody>
      </p:sp>
    </p:spTree>
    <p:extLst>
      <p:ext uri="{BB962C8B-B14F-4D97-AF65-F5344CB8AC3E}">
        <p14:creationId xmlns:p14="http://schemas.microsoft.com/office/powerpoint/2010/main" val="3523674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52501"/>
          </a:xfrm>
          <a:solidFill>
            <a:schemeClr val="tx1">
              <a:lumMod val="75000"/>
              <a:lumOff val="25000"/>
            </a:schemeClr>
          </a:solidFill>
        </p:spPr>
        <p:txBody>
          <a:bodyPr/>
          <a:lstStyle/>
          <a:p>
            <a:r>
              <a:rPr lang="th-TH" dirty="0" smtClean="0"/>
              <a:t>การอนุมัติหลักสูตร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h-TH" sz="4400" dirty="0" smtClean="0"/>
              <a:t>หลักสูตรของหน่วยฝึก เช่น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th-TH" sz="3600" dirty="0"/>
              <a:t>หลักสูตรเตรียมฯ แบบ ก</a:t>
            </a:r>
            <a:r>
              <a:rPr lang="en-US" sz="3600" dirty="0"/>
              <a:t>. </a:t>
            </a:r>
            <a:r>
              <a:rPr lang="th-TH" sz="3600" dirty="0"/>
              <a:t>  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th-TH" sz="3600" dirty="0"/>
              <a:t>ควรส่งให้ส่วนกลางตรวจสอบโครงสร้างหลักสูตร และความถูกต้องของการเขียนวัตถุประสงค์และรายละเอียดเนื้อหาก่อน</a:t>
            </a:r>
          </a:p>
          <a:p>
            <a:r>
              <a:rPr lang="th-TH" sz="4400" dirty="0" smtClean="0"/>
              <a:t>ผู้อนุมัตินำไปใช้งาน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th-TH" sz="3600" dirty="0" smtClean="0"/>
              <a:t>ส่วนกลางจะส่งให้ อธิบดี อนุมัติและส่งกลับไปยังพื้นที่</a:t>
            </a:r>
            <a:endParaRPr lang="th-TH" sz="3600" dirty="0"/>
          </a:p>
        </p:txBody>
      </p:sp>
    </p:spTree>
    <p:extLst>
      <p:ext uri="{BB962C8B-B14F-4D97-AF65-F5344CB8AC3E}">
        <p14:creationId xmlns:p14="http://schemas.microsoft.com/office/powerpoint/2010/main" val="3972185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952500"/>
          </a:xfrm>
          <a:solidFill>
            <a:schemeClr val="tx1">
              <a:lumMod val="75000"/>
              <a:lumOff val="25000"/>
            </a:schemeClr>
          </a:solidFill>
        </p:spPr>
        <p:txBody>
          <a:bodyPr/>
          <a:lstStyle/>
          <a:p>
            <a:r>
              <a:rPr lang="th-TH" dirty="0" smtClean="0"/>
              <a:t>ประเภทการฝึกของกรมฯ</a:t>
            </a:r>
            <a:endParaRPr lang="th-TH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581419053"/>
              </p:ext>
            </p:extLst>
          </p:nvPr>
        </p:nvGraphicFramePr>
        <p:xfrm>
          <a:off x="0" y="1052736"/>
          <a:ext cx="9144000" cy="5805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00099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52501"/>
          </a:xfrm>
          <a:solidFill>
            <a:schemeClr val="tx1">
              <a:lumMod val="75000"/>
              <a:lumOff val="25000"/>
            </a:schemeClr>
          </a:solidFill>
        </p:spPr>
        <p:txBody>
          <a:bodyPr/>
          <a:lstStyle/>
          <a:p>
            <a:r>
              <a:rPr lang="th-TH" dirty="0" smtClean="0"/>
              <a:t>ประเภทการฝึกของกรมฯ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h-TH" sz="3600" dirty="0" smtClean="0"/>
              <a:t>การฝึกเตรียมเข้าทำงาน (</a:t>
            </a:r>
            <a:r>
              <a:rPr lang="en-US" sz="3600" dirty="0" smtClean="0"/>
              <a:t>Pre-employment Training : PET</a:t>
            </a:r>
            <a:r>
              <a:rPr lang="th-TH" sz="3600" dirty="0" smtClean="0"/>
              <a:t>)</a:t>
            </a:r>
          </a:p>
          <a:p>
            <a:pPr lvl="1"/>
            <a:r>
              <a:rPr lang="th-TH" dirty="0" smtClean="0"/>
              <a:t>แบบ ก</a:t>
            </a:r>
            <a:r>
              <a:rPr lang="en-US" dirty="0" smtClean="0"/>
              <a:t>.</a:t>
            </a:r>
            <a:endParaRPr lang="th-TH" dirty="0" smtClean="0"/>
          </a:p>
          <a:p>
            <a:pPr lvl="2"/>
            <a:r>
              <a:rPr lang="th-TH" dirty="0" smtClean="0"/>
              <a:t>กลุ่มเป้าหมาย  แรงงานใหม่  ที่ยังไม่มีพื้นฐานความรู้ ความสามารถ ทักษะ ในอาชีพ</a:t>
            </a:r>
          </a:p>
          <a:p>
            <a:pPr lvl="2"/>
            <a:r>
              <a:rPr lang="th-TH" dirty="0" smtClean="0"/>
              <a:t>ระยะเวลา  ฝึกในหน่วยฝึก ตั้งแต่ </a:t>
            </a:r>
            <a:r>
              <a:rPr lang="en-US" dirty="0" smtClean="0"/>
              <a:t>280 </a:t>
            </a:r>
            <a:r>
              <a:rPr lang="th-TH" dirty="0" smtClean="0"/>
              <a:t>ชม</a:t>
            </a:r>
            <a:r>
              <a:rPr lang="en-US" dirty="0" smtClean="0"/>
              <a:t>. </a:t>
            </a:r>
            <a:r>
              <a:rPr lang="th-TH" dirty="0" smtClean="0"/>
              <a:t>แต่ไม่เกิน </a:t>
            </a:r>
            <a:r>
              <a:rPr lang="en-US" dirty="0" smtClean="0"/>
              <a:t>1</a:t>
            </a:r>
            <a:r>
              <a:rPr lang="en-US" dirty="0"/>
              <a:t>,</a:t>
            </a:r>
            <a:r>
              <a:rPr lang="en-US" dirty="0" smtClean="0"/>
              <a:t>680 </a:t>
            </a:r>
            <a:r>
              <a:rPr lang="th-TH" dirty="0" smtClean="0"/>
              <a:t>ชม</a:t>
            </a:r>
            <a:r>
              <a:rPr lang="en-US" dirty="0" smtClean="0"/>
              <a:t>.</a:t>
            </a:r>
          </a:p>
          <a:p>
            <a:pPr lvl="2"/>
            <a:r>
              <a:rPr lang="en-US" dirty="0" smtClean="0"/>
              <a:t>/</a:t>
            </a:r>
            <a:r>
              <a:rPr lang="th-TH" dirty="0" smtClean="0"/>
              <a:t>ฝากฝึกใน </a:t>
            </a:r>
            <a:r>
              <a:rPr lang="th-TH" dirty="0" err="1" smtClean="0"/>
              <a:t>สปก</a:t>
            </a:r>
            <a:r>
              <a:rPr lang="en-US" dirty="0" smtClean="0"/>
              <a:t>. 1-4 </a:t>
            </a:r>
            <a:r>
              <a:rPr lang="th-TH" dirty="0" smtClean="0"/>
              <a:t>เดือน</a:t>
            </a:r>
          </a:p>
          <a:p>
            <a:pPr lvl="1"/>
            <a:r>
              <a:rPr lang="th-TH" dirty="0" smtClean="0"/>
              <a:t>แบบ ข</a:t>
            </a:r>
            <a:r>
              <a:rPr lang="en-US" dirty="0" smtClean="0"/>
              <a:t>.</a:t>
            </a:r>
          </a:p>
          <a:p>
            <a:pPr lvl="2"/>
            <a:r>
              <a:rPr lang="th-TH" dirty="0" smtClean="0"/>
              <a:t>กลุ่มเป้าหมาย  แรงงานใหม่ หรือแรงงานที่จะเข้าสู่ </a:t>
            </a:r>
            <a:r>
              <a:rPr lang="th-TH" dirty="0" err="1" smtClean="0"/>
              <a:t>สปก</a:t>
            </a:r>
            <a:r>
              <a:rPr lang="en-US" dirty="0" smtClean="0"/>
              <a:t>.  </a:t>
            </a:r>
            <a:r>
              <a:rPr lang="th-TH" dirty="0" smtClean="0"/>
              <a:t>มีความรู้ ทักษะในอาชีพแล้ว แต่ยังไม่ได้ทำงาน</a:t>
            </a:r>
          </a:p>
          <a:p>
            <a:pPr lvl="2"/>
            <a:r>
              <a:rPr lang="th-TH" dirty="0" smtClean="0"/>
              <a:t>ระยะเวลา  ฝึกในหน่วยฝึก </a:t>
            </a:r>
            <a:r>
              <a:rPr lang="en-US" dirty="0" smtClean="0"/>
              <a:t>35 </a:t>
            </a:r>
            <a:r>
              <a:rPr lang="th-TH" dirty="0" smtClean="0"/>
              <a:t>ชม</a:t>
            </a:r>
            <a:r>
              <a:rPr lang="en-US" dirty="0" smtClean="0"/>
              <a:t>. </a:t>
            </a:r>
            <a:r>
              <a:rPr lang="th-TH" dirty="0" smtClean="0"/>
              <a:t>แต่ไม่เกิน </a:t>
            </a:r>
            <a:r>
              <a:rPr lang="en-US" dirty="0" smtClean="0"/>
              <a:t>280 </a:t>
            </a:r>
            <a:r>
              <a:rPr lang="th-TH" dirty="0" smtClean="0"/>
              <a:t>ชม</a:t>
            </a:r>
            <a:r>
              <a:rPr lang="en-US" dirty="0" smtClean="0"/>
              <a:t>.  </a:t>
            </a:r>
            <a:r>
              <a:rPr lang="th-TH" dirty="0" smtClean="0"/>
              <a:t>ไม่มีการฝากฝึกใน </a:t>
            </a:r>
            <a:r>
              <a:rPr lang="th-TH" dirty="0" err="1" smtClean="0"/>
              <a:t>สปก</a:t>
            </a:r>
            <a:r>
              <a:rPr lang="en-US" dirty="0" smtClean="0"/>
              <a:t>.</a:t>
            </a:r>
            <a:endParaRPr lang="th-TH" dirty="0" smtClean="0"/>
          </a:p>
        </p:txBody>
      </p:sp>
    </p:spTree>
    <p:extLst>
      <p:ext uri="{BB962C8B-B14F-4D97-AF65-F5344CB8AC3E}">
        <p14:creationId xmlns:p14="http://schemas.microsoft.com/office/powerpoint/2010/main" val="1613104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52501"/>
          </a:xfrm>
          <a:solidFill>
            <a:schemeClr val="tx1">
              <a:lumMod val="75000"/>
              <a:lumOff val="25000"/>
            </a:schemeClr>
          </a:solidFill>
        </p:spPr>
        <p:txBody>
          <a:bodyPr/>
          <a:lstStyle/>
          <a:p>
            <a:r>
              <a:rPr lang="th-TH" dirty="0" smtClean="0"/>
              <a:t>ประเภทการฝึกของกรมฯ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h-TH" sz="4400" dirty="0" smtClean="0"/>
              <a:t>การฝึกยกระดับฝีมือ (</a:t>
            </a:r>
            <a:r>
              <a:rPr lang="en-US" sz="4400" dirty="0" smtClean="0"/>
              <a:t>Upgrade Training</a:t>
            </a:r>
            <a:r>
              <a:rPr lang="th-TH" sz="4400" dirty="0" smtClean="0"/>
              <a:t>)</a:t>
            </a:r>
          </a:p>
          <a:p>
            <a:pPr lvl="1"/>
            <a:r>
              <a:rPr lang="th-TH" sz="3600" dirty="0" smtClean="0"/>
              <a:t>แบบ ก</a:t>
            </a:r>
            <a:r>
              <a:rPr lang="en-US" sz="3600" dirty="0" smtClean="0"/>
              <a:t>.</a:t>
            </a:r>
          </a:p>
          <a:p>
            <a:pPr lvl="2"/>
            <a:r>
              <a:rPr lang="th-TH" sz="3200" dirty="0" smtClean="0"/>
              <a:t>กลุ่มเป้าหมาย เป็นผู้ทำงานอยู่แล้ว  หรือว่างงาน อยู่  มีความรู้ ทักษะ ที่เกี่ยวกับหลักสูตรที่จะฝึก</a:t>
            </a:r>
          </a:p>
          <a:p>
            <a:pPr lvl="2"/>
            <a:r>
              <a:rPr lang="th-TH" sz="3200" dirty="0" smtClean="0"/>
              <a:t>ระยะเวลา  </a:t>
            </a:r>
            <a:r>
              <a:rPr lang="en-US" sz="3200" dirty="0" smtClean="0"/>
              <a:t>6 </a:t>
            </a:r>
            <a:r>
              <a:rPr lang="th-TH" sz="3200" dirty="0" smtClean="0"/>
              <a:t>ชม</a:t>
            </a:r>
            <a:r>
              <a:rPr lang="en-US" sz="3200" dirty="0" smtClean="0"/>
              <a:t>. </a:t>
            </a:r>
            <a:r>
              <a:rPr lang="th-TH" sz="3200" dirty="0" smtClean="0"/>
              <a:t>แต่ไม่เกิน </a:t>
            </a:r>
            <a:r>
              <a:rPr lang="en-US" sz="3200" dirty="0" smtClean="0"/>
              <a:t>240 </a:t>
            </a:r>
            <a:r>
              <a:rPr lang="th-TH" sz="3200" dirty="0" smtClean="0"/>
              <a:t>ชม</a:t>
            </a:r>
            <a:r>
              <a:rPr lang="en-US" sz="3200" dirty="0" smtClean="0"/>
              <a:t>.</a:t>
            </a:r>
          </a:p>
          <a:p>
            <a:pPr lvl="1"/>
            <a:r>
              <a:rPr lang="th-TH" sz="3600" dirty="0" smtClean="0"/>
              <a:t>แบบ ข</a:t>
            </a:r>
            <a:r>
              <a:rPr lang="en-US" sz="3600" dirty="0" smtClean="0"/>
              <a:t>.</a:t>
            </a:r>
          </a:p>
          <a:p>
            <a:pPr lvl="2"/>
            <a:r>
              <a:rPr lang="th-TH" sz="3200" dirty="0" smtClean="0"/>
              <a:t>กลุ่มเป้าหมาย ผู้ที่ทำงานอยู่แล้ว หรือ กำลังว่างงาน</a:t>
            </a:r>
          </a:p>
          <a:p>
            <a:pPr lvl="2"/>
            <a:r>
              <a:rPr lang="th-TH" sz="3200" dirty="0" smtClean="0"/>
              <a:t>ระยะเวลา </a:t>
            </a:r>
            <a:r>
              <a:rPr lang="en-US" sz="3200" dirty="0"/>
              <a:t>6 </a:t>
            </a:r>
            <a:r>
              <a:rPr lang="th-TH" sz="3200" dirty="0"/>
              <a:t>ชม</a:t>
            </a:r>
            <a:r>
              <a:rPr lang="en-US" sz="3200" dirty="0"/>
              <a:t>. </a:t>
            </a:r>
            <a:r>
              <a:rPr lang="th-TH" sz="3200" dirty="0"/>
              <a:t>แต่ไม่เกิน </a:t>
            </a:r>
            <a:r>
              <a:rPr lang="en-US" sz="3200" dirty="0"/>
              <a:t>240 </a:t>
            </a:r>
            <a:r>
              <a:rPr lang="th-TH" sz="3200" dirty="0"/>
              <a:t>ชม</a:t>
            </a:r>
            <a:r>
              <a:rPr lang="en-US" sz="3200" dirty="0"/>
              <a:t>.</a:t>
            </a:r>
            <a:endParaRPr lang="th-TH" sz="3200" dirty="0" smtClean="0"/>
          </a:p>
        </p:txBody>
      </p:sp>
    </p:spTree>
    <p:extLst>
      <p:ext uri="{BB962C8B-B14F-4D97-AF65-F5344CB8AC3E}">
        <p14:creationId xmlns:p14="http://schemas.microsoft.com/office/powerpoint/2010/main" val="3953223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52501"/>
          </a:xfrm>
          <a:solidFill>
            <a:schemeClr val="tx1">
              <a:lumMod val="75000"/>
              <a:lumOff val="25000"/>
            </a:schemeClr>
          </a:solidFill>
        </p:spPr>
        <p:txBody>
          <a:bodyPr/>
          <a:lstStyle/>
          <a:p>
            <a:r>
              <a:rPr lang="th-TH" dirty="0" smtClean="0"/>
              <a:t>ประเภทการฝึกของกรมฯ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h-TH" sz="4400" dirty="0" smtClean="0"/>
              <a:t>การฝึกอาชีพเสริม (</a:t>
            </a:r>
            <a:r>
              <a:rPr lang="en-US" sz="4400" dirty="0" smtClean="0"/>
              <a:t>…….</a:t>
            </a:r>
            <a:r>
              <a:rPr lang="th-TH" sz="4400" dirty="0" smtClean="0"/>
              <a:t>)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th-TH" sz="3600" dirty="0" smtClean="0"/>
              <a:t>กลุ่มเป้าหมาย </a:t>
            </a:r>
            <a:r>
              <a:rPr lang="th-TH" sz="3600" dirty="0"/>
              <a:t>เป็นผู้ทำงานอยู่แล้ว  หรือว่างงาน  </a:t>
            </a:r>
            <a:r>
              <a:rPr lang="th-TH" sz="3600" dirty="0" smtClean="0"/>
              <a:t>มีความต้องการจะประกอบอาชีพใหม่ หรือ มีอาชีพเสริม (เสริมราย</a:t>
            </a:r>
            <a:r>
              <a:rPr lang="th-TH" sz="3600" dirty="0"/>
              <a:t>ไ</a:t>
            </a:r>
            <a:r>
              <a:rPr lang="th-TH" sz="3600" dirty="0" smtClean="0"/>
              <a:t>ด้)</a:t>
            </a:r>
            <a:endParaRPr lang="th-TH" sz="3600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th-TH" sz="3600" dirty="0"/>
              <a:t>ระยะเวลา  </a:t>
            </a:r>
            <a:r>
              <a:rPr lang="en-US" sz="3600" dirty="0"/>
              <a:t>6 </a:t>
            </a:r>
            <a:r>
              <a:rPr lang="th-TH" sz="3600" dirty="0"/>
              <a:t>ชม</a:t>
            </a:r>
            <a:r>
              <a:rPr lang="en-US" sz="3600" dirty="0"/>
              <a:t>. </a:t>
            </a:r>
            <a:r>
              <a:rPr lang="th-TH" sz="3600" dirty="0"/>
              <a:t>แต่ไม่เกิน </a:t>
            </a:r>
            <a:r>
              <a:rPr lang="en-US" sz="3600" dirty="0" smtClean="0"/>
              <a:t>480 </a:t>
            </a:r>
            <a:r>
              <a:rPr lang="th-TH" sz="3600" dirty="0"/>
              <a:t>ชม</a:t>
            </a:r>
            <a:r>
              <a:rPr lang="en-US" sz="3600" dirty="0" smtClean="0"/>
              <a:t>.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572203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52501"/>
          </a:xfrm>
          <a:solidFill>
            <a:schemeClr val="tx1">
              <a:lumMod val="75000"/>
              <a:lumOff val="25000"/>
            </a:schemeClr>
          </a:solidFill>
        </p:spPr>
        <p:txBody>
          <a:bodyPr/>
          <a:lstStyle/>
          <a:p>
            <a:r>
              <a:rPr lang="th-TH" dirty="0" smtClean="0"/>
              <a:t>การฝึกเตรียมเข้าทำงาน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th-TH" sz="3600" b="1" dirty="0" smtClean="0"/>
              <a:t>แบบ ก</a:t>
            </a:r>
            <a:r>
              <a:rPr lang="en-US" sz="3600" b="1" dirty="0" smtClean="0"/>
              <a:t>. </a:t>
            </a:r>
            <a:endParaRPr lang="th-TH" sz="3600" b="1" dirty="0" smtClean="0"/>
          </a:p>
          <a:p>
            <a:pPr marL="0" indent="0">
              <a:buNone/>
            </a:pPr>
            <a:r>
              <a:rPr lang="th-TH" sz="3600" dirty="0" smtClean="0"/>
              <a:t>การฝึกอบรมฝีมือแรงงานก่อนเข้าทำงาน เพื่อให้แรงงานมีสมรรถนะ(</a:t>
            </a:r>
            <a:r>
              <a:rPr lang="en-US" sz="3600" dirty="0" smtClean="0"/>
              <a:t>Competency</a:t>
            </a:r>
            <a:r>
              <a:rPr lang="th-TH" sz="3600" dirty="0" smtClean="0"/>
              <a:t>)การปฏิบัติงานได้ตามมาตรฐานแต่ละสาขาอาชีพ</a:t>
            </a:r>
          </a:p>
          <a:p>
            <a:pPr marL="0" indent="0">
              <a:buNone/>
            </a:pPr>
            <a:r>
              <a:rPr lang="th-TH" sz="3600" b="1" dirty="0" smtClean="0"/>
              <a:t>วัตถุประสงค์</a:t>
            </a:r>
          </a:p>
          <a:p>
            <a:r>
              <a:rPr lang="th-TH" sz="3600" dirty="0" smtClean="0"/>
              <a:t>เพื่อผลิตกำลังแรงงานฝีมือระดับต้น ในสาขาอาชีพที่สอดคล้องกับความต้องการของตลาดแรงงาน ให้มีเพียงพอกับความต้องการของภาคอุตสาหกรรมหรือภาคบริการ</a:t>
            </a:r>
          </a:p>
        </p:txBody>
      </p:sp>
    </p:spTree>
    <p:extLst>
      <p:ext uri="{BB962C8B-B14F-4D97-AF65-F5344CB8AC3E}">
        <p14:creationId xmlns:p14="http://schemas.microsoft.com/office/powerpoint/2010/main" val="3405989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52501"/>
          </a:xfrm>
          <a:solidFill>
            <a:schemeClr val="tx1">
              <a:lumMod val="75000"/>
              <a:lumOff val="25000"/>
            </a:schemeClr>
          </a:solidFill>
        </p:spPr>
        <p:txBody>
          <a:bodyPr/>
          <a:lstStyle/>
          <a:p>
            <a:r>
              <a:rPr lang="th-TH" dirty="0" smtClean="0"/>
              <a:t>การฝึกเตรียมเข้าทำงาน แบบ ก</a:t>
            </a:r>
            <a:r>
              <a:rPr lang="en-US" dirty="0" smtClean="0"/>
              <a:t>.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th-TH" sz="3600" b="1" dirty="0" smtClean="0"/>
              <a:t>วัตถุประสงค์</a:t>
            </a:r>
          </a:p>
          <a:p>
            <a:r>
              <a:rPr lang="th-TH" sz="3600" dirty="0" smtClean="0"/>
              <a:t>เพื่อเตรียมความพร้อมให้กับผู้ที่กำลังจะเข้าสู่การทำงานในตลาดแรงงาน ในการพัฒนาความรู้ ความสามารถและทัศนคติที่ดีต่ออาชีพ ตลอดจนปลูกฝังจิตสำนึกและสร้างเสริมนิสัยในการทำงาน ให้สามารถปฏิบัติงานขั้นพื้นฐานของแต่ละสาขาอาชีพ</a:t>
            </a:r>
          </a:p>
          <a:p>
            <a:pPr marL="0" indent="0">
              <a:buNone/>
            </a:pPr>
            <a:r>
              <a:rPr lang="th-TH" sz="3600" b="1" dirty="0" smtClean="0"/>
              <a:t>กลุ่มเป้าหมาย</a:t>
            </a:r>
          </a:p>
          <a:p>
            <a:r>
              <a:rPr lang="th-TH" sz="3600" dirty="0" smtClean="0"/>
              <a:t>แรงงานใหม่ หรือ แรงงานที่จะเข้าสู่การทำงานในตลาดแรงงาน ที่ยังไม่มีพื้นฐานด้านอาชีพ</a:t>
            </a:r>
          </a:p>
        </p:txBody>
      </p:sp>
    </p:spTree>
    <p:extLst>
      <p:ext uri="{BB962C8B-B14F-4D97-AF65-F5344CB8AC3E}">
        <p14:creationId xmlns:p14="http://schemas.microsoft.com/office/powerpoint/2010/main" val="1955997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52501"/>
          </a:xfrm>
          <a:solidFill>
            <a:schemeClr val="tx1">
              <a:lumMod val="75000"/>
              <a:lumOff val="25000"/>
            </a:schemeClr>
          </a:solidFill>
        </p:spPr>
        <p:txBody>
          <a:bodyPr/>
          <a:lstStyle/>
          <a:p>
            <a:r>
              <a:rPr lang="th-TH" dirty="0" smtClean="0"/>
              <a:t>การฝึกเตรียมเข้า</a:t>
            </a:r>
            <a:r>
              <a:rPr lang="th-TH" dirty="0"/>
              <a:t>ทำงาน แบบ ก</a:t>
            </a:r>
            <a:r>
              <a:rPr lang="en-US" dirty="0"/>
              <a:t>.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th-TH" sz="3600" b="1" dirty="0" smtClean="0"/>
              <a:t>ระยะเวลาการฝึก</a:t>
            </a:r>
          </a:p>
          <a:p>
            <a:r>
              <a:rPr lang="th-TH" sz="3600" dirty="0" smtClean="0"/>
              <a:t>ฝึกโดยสถาบันฯภาค หรือ ศูนย์ฯ จังหวัด หรือหน่วยงานที่มีชื่อเรียกเป็นอย่างอื่น ซึ่งมีหน้าที่จัดฝึกอบรม</a:t>
            </a:r>
          </a:p>
          <a:p>
            <a:r>
              <a:rPr lang="th-TH" sz="3600" dirty="0" smtClean="0"/>
              <a:t>ระยะเวลา ตั้งแต่ </a:t>
            </a:r>
            <a:r>
              <a:rPr lang="en-US" sz="3600" dirty="0" smtClean="0"/>
              <a:t>280 </a:t>
            </a:r>
            <a:r>
              <a:rPr lang="th-TH" sz="3600" dirty="0" smtClean="0"/>
              <a:t>ชั่วโมง หรือ </a:t>
            </a:r>
            <a:r>
              <a:rPr lang="en-US" sz="3600" dirty="0" smtClean="0"/>
              <a:t>2 </a:t>
            </a:r>
            <a:r>
              <a:rPr lang="th-TH" sz="3600" dirty="0" smtClean="0"/>
              <a:t>เดือนขึ้นไป แต่ไม่เกิน </a:t>
            </a:r>
            <a:r>
              <a:rPr lang="en-US" sz="3600" dirty="0" smtClean="0"/>
              <a:t>1680 </a:t>
            </a:r>
            <a:r>
              <a:rPr lang="th-TH" sz="3600" dirty="0" smtClean="0"/>
              <a:t>ชั่วโมง หรือ </a:t>
            </a:r>
            <a:r>
              <a:rPr lang="en-US" sz="3600" dirty="0" smtClean="0"/>
              <a:t>12 </a:t>
            </a:r>
            <a:r>
              <a:rPr lang="th-TH" sz="3600" dirty="0" smtClean="0"/>
              <a:t>เดือน และฝึกในกิจการ </a:t>
            </a:r>
            <a:r>
              <a:rPr lang="en-US" sz="3600" dirty="0" smtClean="0"/>
              <a:t>1-4 </a:t>
            </a:r>
            <a:r>
              <a:rPr lang="th-TH" sz="3600" dirty="0" smtClean="0"/>
              <a:t>เดือน (แล้วแต่สาขาอาชีพ)</a:t>
            </a:r>
          </a:p>
        </p:txBody>
      </p:sp>
      <p:sp>
        <p:nvSpPr>
          <p:cNvPr id="4" name="Rectangle 3"/>
          <p:cNvSpPr/>
          <p:nvPr/>
        </p:nvSpPr>
        <p:spPr>
          <a:xfrm>
            <a:off x="1187624" y="5855441"/>
            <a:ext cx="65527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3200" b="1" dirty="0"/>
              <a:t>1 </a:t>
            </a:r>
            <a:r>
              <a:rPr lang="th-TH" sz="3200" b="1" dirty="0"/>
              <a:t>เดือน  มี  </a:t>
            </a:r>
            <a:r>
              <a:rPr lang="en-US" sz="3200" b="1" dirty="0" smtClean="0"/>
              <a:t>140 </a:t>
            </a:r>
            <a:r>
              <a:rPr lang="th-TH" sz="3200" b="1" dirty="0"/>
              <a:t>ชั่วโมง  </a:t>
            </a:r>
            <a:r>
              <a:rPr lang="th-TH" sz="3200" b="1" i="1" dirty="0" smtClean="0">
                <a:solidFill>
                  <a:srgbClr val="FF0000"/>
                </a:solidFill>
              </a:rPr>
              <a:t>(</a:t>
            </a:r>
            <a:r>
              <a:rPr lang="en-US" sz="3200" b="1" i="1" dirty="0" smtClean="0">
                <a:solidFill>
                  <a:srgbClr val="FF0000"/>
                </a:solidFill>
              </a:rPr>
              <a:t>7 </a:t>
            </a:r>
            <a:r>
              <a:rPr lang="th-TH" sz="3200" b="1" i="1" dirty="0">
                <a:solidFill>
                  <a:srgbClr val="FF0000"/>
                </a:solidFill>
              </a:rPr>
              <a:t>ชม</a:t>
            </a:r>
            <a:r>
              <a:rPr lang="en-US" sz="3200" b="1" i="1" dirty="0">
                <a:solidFill>
                  <a:srgbClr val="FF0000"/>
                </a:solidFill>
              </a:rPr>
              <a:t>. X 20 </a:t>
            </a:r>
            <a:r>
              <a:rPr lang="th-TH" sz="3200" b="1" i="1" dirty="0">
                <a:solidFill>
                  <a:srgbClr val="FF0000"/>
                </a:solidFill>
              </a:rPr>
              <a:t>วัน)</a:t>
            </a:r>
          </a:p>
        </p:txBody>
      </p:sp>
    </p:spTree>
    <p:extLst>
      <p:ext uri="{BB962C8B-B14F-4D97-AF65-F5344CB8AC3E}">
        <p14:creationId xmlns:p14="http://schemas.microsoft.com/office/powerpoint/2010/main" val="535698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52501"/>
          </a:xfrm>
          <a:solidFill>
            <a:schemeClr val="tx1">
              <a:lumMod val="75000"/>
              <a:lumOff val="25000"/>
            </a:schemeClr>
          </a:solidFill>
        </p:spPr>
        <p:txBody>
          <a:bodyPr/>
          <a:lstStyle/>
          <a:p>
            <a:r>
              <a:rPr lang="th-TH" dirty="0" smtClean="0"/>
              <a:t>การฝึกเตรียมเข้าทำงาน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th-TH" sz="3600" b="1" dirty="0" smtClean="0"/>
              <a:t>แบบ </a:t>
            </a:r>
            <a:r>
              <a:rPr lang="th-TH" sz="3600" b="1" dirty="0"/>
              <a:t>ข</a:t>
            </a:r>
            <a:r>
              <a:rPr lang="en-US" sz="3600" b="1" dirty="0" smtClean="0"/>
              <a:t>. </a:t>
            </a:r>
            <a:endParaRPr lang="th-TH" sz="3600" b="1" dirty="0" smtClean="0"/>
          </a:p>
          <a:p>
            <a:pPr marL="0" indent="0">
              <a:buNone/>
            </a:pPr>
            <a:r>
              <a:rPr lang="th-TH" sz="3600" dirty="0" smtClean="0"/>
              <a:t>การฝึกอบรมฝีมือแรงงานก่อนเข้าทำงาน เพื่อเสริมศักยภาพของแรงงานให้สามารถปฏิบัติงานในอาชีพได้อย่างมีประสิทธิภาพเพิ่มขึ้น</a:t>
            </a:r>
          </a:p>
          <a:p>
            <a:pPr marL="0" indent="0">
              <a:buNone/>
            </a:pPr>
            <a:r>
              <a:rPr lang="th-TH" sz="3600" b="1" dirty="0" smtClean="0"/>
              <a:t>วัตถุประสงค์</a:t>
            </a:r>
          </a:p>
          <a:p>
            <a:r>
              <a:rPr lang="th-TH" sz="3600" dirty="0" smtClean="0"/>
              <a:t>เพื่อเสริมสร้างกำลังแรงงานฝีมือระดับต้น ในสาขาอาชีพที่สอดคล้องกับความต้องการของตลาดแรงงาน ให้มีเพียงพอกับปริมาณของภาคอุตสาหกรรม หรือ ภาคบริการ</a:t>
            </a:r>
          </a:p>
        </p:txBody>
      </p:sp>
    </p:spTree>
    <p:extLst>
      <p:ext uri="{BB962C8B-B14F-4D97-AF65-F5344CB8AC3E}">
        <p14:creationId xmlns:p14="http://schemas.microsoft.com/office/powerpoint/2010/main" val="2602067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52501"/>
          </a:xfrm>
          <a:solidFill>
            <a:schemeClr val="tx1">
              <a:lumMod val="75000"/>
              <a:lumOff val="25000"/>
            </a:schemeClr>
          </a:solidFill>
        </p:spPr>
        <p:txBody>
          <a:bodyPr/>
          <a:lstStyle/>
          <a:p>
            <a:r>
              <a:rPr lang="th-TH" dirty="0" smtClean="0"/>
              <a:t>การฝึกเตรียมเข้า</a:t>
            </a:r>
            <a:r>
              <a:rPr lang="th-TH" dirty="0"/>
              <a:t>ทำงาน แบบ ข</a:t>
            </a:r>
            <a:r>
              <a:rPr lang="en-US" dirty="0" smtClean="0"/>
              <a:t>.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th-TH" sz="3600" b="1" dirty="0" smtClean="0"/>
              <a:t>วัตถุประสงค์</a:t>
            </a:r>
          </a:p>
          <a:p>
            <a:r>
              <a:rPr lang="th-TH" sz="3600" dirty="0" smtClean="0"/>
              <a:t>เพื่อเตรียมความพร้อมให้กับผู้ที่กำลังจะเข้าสู่การทำงานในตลาดแรงงานให้มีความรู้และทักษะเสริมด้านต่างๆ ที่จะสนับสนุนการปฏิบัติงานในอาชีพได้อย่างมีประสิทธิภาพ</a:t>
            </a:r>
          </a:p>
          <a:p>
            <a:pPr marL="0" indent="0">
              <a:buNone/>
            </a:pPr>
            <a:r>
              <a:rPr lang="th-TH" sz="3600" b="1" dirty="0" smtClean="0"/>
              <a:t>กลุ่มเป้าหมาย</a:t>
            </a:r>
          </a:p>
          <a:p>
            <a:r>
              <a:rPr lang="th-TH" sz="3600" dirty="0" smtClean="0"/>
              <a:t>แรงงานใหม่ หรือ แรงงานที่จะเข้าสู่การทำงานในตลาดแรงงาน ซึ่งมีพื้นฐานด้านอาชีพอยู่แล้ว แต่ยังไม่ได้ทำงาน</a:t>
            </a:r>
          </a:p>
        </p:txBody>
      </p:sp>
    </p:spTree>
    <p:extLst>
      <p:ext uri="{BB962C8B-B14F-4D97-AF65-F5344CB8AC3E}">
        <p14:creationId xmlns:p14="http://schemas.microsoft.com/office/powerpoint/2010/main" val="931772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52501"/>
          </a:xfrm>
          <a:solidFill>
            <a:schemeClr val="tx1">
              <a:lumMod val="75000"/>
              <a:lumOff val="25000"/>
            </a:schemeClr>
          </a:solidFill>
        </p:spPr>
        <p:txBody>
          <a:bodyPr/>
          <a:lstStyle/>
          <a:p>
            <a:r>
              <a:rPr lang="th-TH" dirty="0" smtClean="0"/>
              <a:t>การฝึกเตรียมเข้า</a:t>
            </a:r>
            <a:r>
              <a:rPr lang="th-TH" dirty="0"/>
              <a:t>ทำงาน แบบ ข</a:t>
            </a:r>
            <a:r>
              <a:rPr lang="en-US" dirty="0" smtClean="0"/>
              <a:t>.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th-TH" sz="3600" b="1" dirty="0" smtClean="0"/>
              <a:t>ระยะเวลาการฝึก</a:t>
            </a:r>
          </a:p>
          <a:p>
            <a:r>
              <a:rPr lang="th-TH" sz="3600" dirty="0" smtClean="0"/>
              <a:t>ฝึกโดยสถาบันฯภาค หรือ ศูนย์ฯ จังหวัด หรือหน่วยงานที่มีชื่อเรียกเป็นอย่างอื่น ซึ่งมีหน้าที่จัดฝึกอบรม</a:t>
            </a:r>
          </a:p>
          <a:p>
            <a:r>
              <a:rPr lang="th-TH" sz="3600" dirty="0" smtClean="0"/>
              <a:t>ระยะเวลา ตั้งแต่ </a:t>
            </a:r>
            <a:r>
              <a:rPr lang="en-US" sz="3600" dirty="0" smtClean="0"/>
              <a:t>35 </a:t>
            </a:r>
            <a:r>
              <a:rPr lang="th-TH" sz="3600" dirty="0" smtClean="0"/>
              <a:t>ชั่วโมง ขึ้นไป แต่ไม่เกิน </a:t>
            </a:r>
            <a:r>
              <a:rPr lang="en-US" sz="3600" dirty="0"/>
              <a:t>2</a:t>
            </a:r>
            <a:r>
              <a:rPr lang="en-US" sz="3600" dirty="0" smtClean="0"/>
              <a:t>80 </a:t>
            </a:r>
            <a:r>
              <a:rPr lang="th-TH" sz="3600" dirty="0" smtClean="0"/>
              <a:t>ชั่วโมง ไม่มีฝึกในกิจการ</a:t>
            </a:r>
          </a:p>
        </p:txBody>
      </p:sp>
    </p:spTree>
    <p:extLst>
      <p:ext uri="{BB962C8B-B14F-4D97-AF65-F5344CB8AC3E}">
        <p14:creationId xmlns:p14="http://schemas.microsoft.com/office/powerpoint/2010/main" val="4212641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52501"/>
          </a:xfrm>
          <a:solidFill>
            <a:schemeClr val="tx1">
              <a:lumMod val="75000"/>
              <a:lumOff val="25000"/>
            </a:schemeClr>
          </a:solidFill>
        </p:spPr>
        <p:txBody>
          <a:bodyPr/>
          <a:lstStyle/>
          <a:p>
            <a:r>
              <a:rPr lang="th-TH" dirty="0" smtClean="0"/>
              <a:t>การฝึกยกระดับฝีมือ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th-TH" sz="3600" b="1" dirty="0" smtClean="0"/>
              <a:t>แบบ ก</a:t>
            </a:r>
            <a:r>
              <a:rPr lang="en-US" sz="3600" b="1" dirty="0" smtClean="0"/>
              <a:t>. </a:t>
            </a:r>
            <a:endParaRPr lang="th-TH" sz="3600" b="1" dirty="0" smtClean="0"/>
          </a:p>
          <a:p>
            <a:pPr marL="0" indent="0">
              <a:buNone/>
            </a:pPr>
            <a:r>
              <a:rPr lang="th-TH" sz="3600" dirty="0" smtClean="0"/>
              <a:t>การฝึกอบรมฝีมือแรงงาน เพื่อเพิ่มเติมความรู้ ความสามารถและทักษะในด้านอาชีพให้กับแรงงานได้มีศักยภาพการทำงานที่สูงขึ้น</a:t>
            </a:r>
          </a:p>
          <a:p>
            <a:pPr marL="0" indent="0">
              <a:buNone/>
            </a:pPr>
            <a:r>
              <a:rPr lang="th-TH" sz="3600" b="1" dirty="0" smtClean="0"/>
              <a:t>วัตถุประสงค์</a:t>
            </a:r>
          </a:p>
          <a:p>
            <a:r>
              <a:rPr lang="th-TH" sz="3600" dirty="0" smtClean="0"/>
              <a:t>เพื่อยกระดับแรงงานฝีมือในสาขาอาชีพต่างๆ ให้สอดคล้องกับความต้องการของตลาดแรงงานและความก้าวหน้าทางเทคโนโลยี</a:t>
            </a:r>
          </a:p>
        </p:txBody>
      </p:sp>
    </p:spTree>
    <p:extLst>
      <p:ext uri="{BB962C8B-B14F-4D97-AF65-F5344CB8AC3E}">
        <p14:creationId xmlns:p14="http://schemas.microsoft.com/office/powerpoint/2010/main" val="3590899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52501"/>
          </a:xfrm>
          <a:solidFill>
            <a:schemeClr val="tx1">
              <a:lumMod val="75000"/>
              <a:lumOff val="25000"/>
            </a:schemeClr>
          </a:solidFill>
        </p:spPr>
        <p:txBody>
          <a:bodyPr/>
          <a:lstStyle/>
          <a:p>
            <a:r>
              <a:rPr lang="th-TH" dirty="0" smtClean="0"/>
              <a:t>การฝึกยกระดับ</a:t>
            </a:r>
            <a:r>
              <a:rPr lang="th-TH" dirty="0"/>
              <a:t>ฝีมือ แบบ ก</a:t>
            </a:r>
            <a:r>
              <a:rPr lang="en-US" dirty="0"/>
              <a:t>.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th-TH" sz="3600" b="1" dirty="0" smtClean="0"/>
              <a:t>วัตถุประสงค์</a:t>
            </a:r>
          </a:p>
          <a:p>
            <a:r>
              <a:rPr lang="th-TH" sz="3600" dirty="0" smtClean="0"/>
              <a:t>เพื่อพัฒนาความรู้ ความสามารถและทักษะในด้านอาชีพที่มีอยู่แล้วให้สูงขึ้น</a:t>
            </a:r>
          </a:p>
          <a:p>
            <a:r>
              <a:rPr lang="th-TH" sz="3600" dirty="0" smtClean="0"/>
              <a:t>เพื่อส่งเสริมและสนับสนุนให้แรงงานได้พัฒนาตนเองสม่ำเสมอ</a:t>
            </a:r>
          </a:p>
          <a:p>
            <a:pPr marL="0" indent="0">
              <a:buNone/>
            </a:pPr>
            <a:r>
              <a:rPr lang="th-TH" sz="3600" b="1" dirty="0" smtClean="0"/>
              <a:t>กลุ่มเป้าหมาย</a:t>
            </a:r>
          </a:p>
          <a:p>
            <a:r>
              <a:rPr lang="th-TH" sz="3600" dirty="0" smtClean="0"/>
              <a:t>ผู้ที่ทำงานอยู่แล้ว หรือผู้ว่างงานที่เคยทำงานมาแล้ว ซึ่งต้องมีพื้นฐานความรู้ ความสามารถ และทักษะที่เกี่ยวข้องกับสาขาอาชีพที่ฝึก</a:t>
            </a:r>
          </a:p>
        </p:txBody>
      </p:sp>
    </p:spTree>
    <p:extLst>
      <p:ext uri="{BB962C8B-B14F-4D97-AF65-F5344CB8AC3E}">
        <p14:creationId xmlns:p14="http://schemas.microsoft.com/office/powerpoint/2010/main" val="3945987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52501"/>
          </a:xfrm>
          <a:solidFill>
            <a:schemeClr val="tx1">
              <a:lumMod val="75000"/>
              <a:lumOff val="25000"/>
            </a:schemeClr>
          </a:solidFill>
        </p:spPr>
        <p:txBody>
          <a:bodyPr/>
          <a:lstStyle/>
          <a:p>
            <a:r>
              <a:rPr lang="th-TH" dirty="0" smtClean="0"/>
              <a:t>การฝึกยกระดับ</a:t>
            </a:r>
            <a:r>
              <a:rPr lang="th-TH" dirty="0"/>
              <a:t>ฝีมือ แบบ ก</a:t>
            </a:r>
            <a:r>
              <a:rPr lang="en-US" dirty="0"/>
              <a:t>.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th-TH" sz="3600" b="1" dirty="0" smtClean="0"/>
              <a:t>ระยะเวลาการฝึก</a:t>
            </a:r>
          </a:p>
          <a:p>
            <a:r>
              <a:rPr lang="th-TH" sz="3600" dirty="0" smtClean="0"/>
              <a:t>ฝึกโดยสถาบันฯภาค หรือ ศูนย์ฯ จังหวัด หรือหน่วยงานที่มีชื่อเรียกเป็นอย่างอื่น ซึ่งมีหน้าที่จัดฝึกอบรม</a:t>
            </a:r>
          </a:p>
          <a:p>
            <a:r>
              <a:rPr lang="th-TH" sz="3600" dirty="0" smtClean="0"/>
              <a:t>ระยะเวลา ตั้งแต่ </a:t>
            </a:r>
            <a:r>
              <a:rPr lang="en-US" sz="3600" dirty="0" smtClean="0"/>
              <a:t>6 </a:t>
            </a:r>
            <a:r>
              <a:rPr lang="th-TH" sz="3600" dirty="0" smtClean="0"/>
              <a:t>ชั่วโมง ขึ้นไป แต่ไม่เกิน </a:t>
            </a:r>
            <a:r>
              <a:rPr lang="en-US" sz="3600" dirty="0" smtClean="0"/>
              <a:t>2</a:t>
            </a:r>
            <a:r>
              <a:rPr lang="en-US" sz="3600" dirty="0"/>
              <a:t>4</a:t>
            </a:r>
            <a:r>
              <a:rPr lang="en-US" sz="3600" dirty="0" smtClean="0"/>
              <a:t>0 </a:t>
            </a:r>
            <a:r>
              <a:rPr lang="th-TH" sz="3600" dirty="0" smtClean="0"/>
              <a:t>ชั่วโมง ไม่มีฝึกในกิจการ</a:t>
            </a:r>
          </a:p>
          <a:p>
            <a:endParaRPr lang="th-TH" sz="3600" dirty="0"/>
          </a:p>
          <a:p>
            <a:pPr marL="0" indent="0">
              <a:buNone/>
            </a:pPr>
            <a:r>
              <a:rPr lang="en-US" sz="3600" dirty="0" smtClean="0"/>
              <a:t>1 </a:t>
            </a:r>
            <a:r>
              <a:rPr lang="th-TH" sz="3600" dirty="0" smtClean="0"/>
              <a:t>เดือน  มี  </a:t>
            </a:r>
            <a:r>
              <a:rPr lang="en-US" sz="3600" dirty="0" smtClean="0"/>
              <a:t>120 </a:t>
            </a:r>
            <a:r>
              <a:rPr lang="th-TH" sz="3600" dirty="0" smtClean="0"/>
              <a:t>ชั่วโมง  </a:t>
            </a:r>
            <a:r>
              <a:rPr lang="th-TH" sz="3600" i="1" dirty="0" smtClean="0">
                <a:solidFill>
                  <a:srgbClr val="FF0000"/>
                </a:solidFill>
              </a:rPr>
              <a:t>(</a:t>
            </a:r>
            <a:r>
              <a:rPr lang="en-US" sz="3600" i="1" dirty="0" smtClean="0">
                <a:solidFill>
                  <a:srgbClr val="FF0000"/>
                </a:solidFill>
              </a:rPr>
              <a:t>6 </a:t>
            </a:r>
            <a:r>
              <a:rPr lang="th-TH" sz="3600" i="1" dirty="0" smtClean="0">
                <a:solidFill>
                  <a:srgbClr val="FF0000"/>
                </a:solidFill>
              </a:rPr>
              <a:t>ชม</a:t>
            </a:r>
            <a:r>
              <a:rPr lang="en-US" sz="3600" i="1" dirty="0" smtClean="0">
                <a:solidFill>
                  <a:srgbClr val="FF0000"/>
                </a:solidFill>
              </a:rPr>
              <a:t>. X 20 </a:t>
            </a:r>
            <a:r>
              <a:rPr lang="th-TH" sz="3600" i="1" dirty="0" smtClean="0">
                <a:solidFill>
                  <a:srgbClr val="FF0000"/>
                </a:solidFill>
              </a:rPr>
              <a:t>วัน)</a:t>
            </a:r>
          </a:p>
        </p:txBody>
      </p:sp>
    </p:spTree>
    <p:extLst>
      <p:ext uri="{BB962C8B-B14F-4D97-AF65-F5344CB8AC3E}">
        <p14:creationId xmlns:p14="http://schemas.microsoft.com/office/powerpoint/2010/main" val="4101466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52501"/>
          </a:xfrm>
          <a:solidFill>
            <a:schemeClr val="tx1">
              <a:lumMod val="75000"/>
              <a:lumOff val="25000"/>
            </a:schemeClr>
          </a:solidFill>
        </p:spPr>
        <p:txBody>
          <a:bodyPr/>
          <a:lstStyle/>
          <a:p>
            <a:r>
              <a:rPr lang="th-TH" dirty="0" smtClean="0"/>
              <a:t>การฝึกยกระดับฝีมือ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th-TH" sz="3600" b="1" dirty="0" smtClean="0"/>
              <a:t>แบบ ข</a:t>
            </a:r>
            <a:r>
              <a:rPr lang="en-US" sz="3600" b="1" dirty="0" smtClean="0"/>
              <a:t>. </a:t>
            </a:r>
            <a:endParaRPr lang="th-TH" sz="3600" b="1" dirty="0" smtClean="0"/>
          </a:p>
          <a:p>
            <a:pPr marL="0" indent="0">
              <a:buNone/>
            </a:pPr>
            <a:r>
              <a:rPr lang="th-TH" sz="3600" dirty="0" smtClean="0"/>
              <a:t>การฝึกอบรมฝีมือแรงงาน เพื่อเพิ่มเติมความรู้ ความสามารถและทักษะในด้านการบริหารจัดการหรือความรู้เสริมอื่นๆที่จะสนับสนุนให้การปฏิบัติงานในอาชีพหลักของแรงงานมีประสิทธิภาพมากขึ้น</a:t>
            </a:r>
          </a:p>
        </p:txBody>
      </p:sp>
    </p:spTree>
    <p:extLst>
      <p:ext uri="{BB962C8B-B14F-4D97-AF65-F5344CB8AC3E}">
        <p14:creationId xmlns:p14="http://schemas.microsoft.com/office/powerpoint/2010/main" val="2802840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52501"/>
          </a:xfrm>
          <a:solidFill>
            <a:schemeClr val="tx1">
              <a:lumMod val="75000"/>
              <a:lumOff val="25000"/>
            </a:schemeClr>
          </a:solidFill>
        </p:spPr>
        <p:txBody>
          <a:bodyPr/>
          <a:lstStyle/>
          <a:p>
            <a:r>
              <a:rPr lang="th-TH" dirty="0" smtClean="0"/>
              <a:t>การฝึกยกระดับฝีมือ แบบ ข</a:t>
            </a:r>
            <a:r>
              <a:rPr lang="en-US" dirty="0" smtClean="0"/>
              <a:t>.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th-TH" sz="3600" b="1" dirty="0" smtClean="0"/>
              <a:t>วัตถุประสงค์</a:t>
            </a:r>
          </a:p>
          <a:p>
            <a:r>
              <a:rPr lang="th-TH" sz="3600" dirty="0"/>
              <a:t>เพื่อเสริมศักยภาพของแรงงานให้สามารถปฏิบัติงานในอาชีพหลักได้อย่างมีประสิทธิภาพมากขึ้น</a:t>
            </a:r>
          </a:p>
          <a:p>
            <a:r>
              <a:rPr lang="th-TH" sz="3600" dirty="0" smtClean="0"/>
              <a:t>เพื่อส่งเสริมและสนับสนุนให้แรงงาน ได้พัฒนาตนเองอย่างสม่ำเสมอทันต่อความก้าวหน้าของเทคโนโลยี</a:t>
            </a:r>
          </a:p>
          <a:p>
            <a:pPr marL="0" indent="0">
              <a:buNone/>
            </a:pPr>
            <a:r>
              <a:rPr lang="th-TH" sz="3600" b="1" dirty="0" smtClean="0"/>
              <a:t>กลุ่มเป้าหมาย</a:t>
            </a:r>
          </a:p>
          <a:p>
            <a:r>
              <a:rPr lang="th-TH" sz="3600" dirty="0" smtClean="0"/>
              <a:t>ผู้ที่ทำงานอยู่แล้ว หรือผู้ว่างงานที่เคยทำงานมาแล้ว</a:t>
            </a:r>
          </a:p>
        </p:txBody>
      </p:sp>
    </p:spTree>
    <p:extLst>
      <p:ext uri="{BB962C8B-B14F-4D97-AF65-F5344CB8AC3E}">
        <p14:creationId xmlns:p14="http://schemas.microsoft.com/office/powerpoint/2010/main" val="1418005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52501"/>
          </a:xfrm>
          <a:solidFill>
            <a:schemeClr val="tx1">
              <a:lumMod val="75000"/>
              <a:lumOff val="25000"/>
            </a:schemeClr>
          </a:solidFill>
        </p:spPr>
        <p:txBody>
          <a:bodyPr/>
          <a:lstStyle/>
          <a:p>
            <a:r>
              <a:rPr lang="th-TH" dirty="0" smtClean="0"/>
              <a:t>การฝึกเตรียมเข้าทำงาน แบบ ข</a:t>
            </a:r>
            <a:r>
              <a:rPr lang="en-US" dirty="0" smtClean="0"/>
              <a:t>.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th-TH" sz="3600" b="1" dirty="0" smtClean="0"/>
              <a:t>ระยะเวลาการฝึก</a:t>
            </a:r>
          </a:p>
          <a:p>
            <a:r>
              <a:rPr lang="th-TH" sz="3600" dirty="0" smtClean="0"/>
              <a:t>ฝึกโดยสถาบันฯภาค หรือ ศูนย์ฯ จังหวัด หรือหน่วยงานที่มีชื่อเรียกเป็นอย่างอื่น ซึ่งมีหน้าที่จัดฝึกอบรม</a:t>
            </a:r>
          </a:p>
          <a:p>
            <a:r>
              <a:rPr lang="th-TH" sz="3600" dirty="0" smtClean="0"/>
              <a:t>ระยะเวลา ตั้งแต่ </a:t>
            </a:r>
            <a:r>
              <a:rPr lang="en-US" sz="3600" dirty="0" smtClean="0"/>
              <a:t>6 </a:t>
            </a:r>
            <a:r>
              <a:rPr lang="th-TH" sz="3600" dirty="0" smtClean="0"/>
              <a:t>ชั่วโมง ขึ้นไป แต่ไม่เกิน </a:t>
            </a:r>
            <a:r>
              <a:rPr lang="en-US" sz="3600" dirty="0" smtClean="0"/>
              <a:t>2</a:t>
            </a:r>
            <a:r>
              <a:rPr lang="en-US" sz="3600" dirty="0"/>
              <a:t>4</a:t>
            </a:r>
            <a:r>
              <a:rPr lang="en-US" sz="3600" dirty="0" smtClean="0"/>
              <a:t>0 </a:t>
            </a:r>
            <a:r>
              <a:rPr lang="th-TH" sz="3600" dirty="0" smtClean="0"/>
              <a:t>ชั่วโมง ไม่มีฝึกในกิจการ</a:t>
            </a:r>
          </a:p>
          <a:p>
            <a:endParaRPr lang="th-TH" sz="3600" dirty="0"/>
          </a:p>
          <a:p>
            <a:pPr marL="0" indent="0">
              <a:buNone/>
            </a:pPr>
            <a:r>
              <a:rPr lang="en-US" sz="3600" dirty="0" smtClean="0"/>
              <a:t>1 </a:t>
            </a:r>
            <a:r>
              <a:rPr lang="th-TH" sz="3600" dirty="0" smtClean="0"/>
              <a:t>เดือน  มี  </a:t>
            </a:r>
            <a:r>
              <a:rPr lang="en-US" sz="3600" dirty="0" smtClean="0"/>
              <a:t>120 </a:t>
            </a:r>
            <a:r>
              <a:rPr lang="th-TH" sz="3600" dirty="0" smtClean="0"/>
              <a:t>ชั่วโมง  </a:t>
            </a:r>
            <a:r>
              <a:rPr lang="th-TH" sz="3600" i="1" dirty="0" smtClean="0">
                <a:solidFill>
                  <a:srgbClr val="FF0000"/>
                </a:solidFill>
              </a:rPr>
              <a:t>(</a:t>
            </a:r>
            <a:r>
              <a:rPr lang="en-US" sz="3600" i="1" dirty="0" smtClean="0">
                <a:solidFill>
                  <a:srgbClr val="FF0000"/>
                </a:solidFill>
              </a:rPr>
              <a:t>6 </a:t>
            </a:r>
            <a:r>
              <a:rPr lang="th-TH" sz="3600" i="1" dirty="0" smtClean="0">
                <a:solidFill>
                  <a:srgbClr val="FF0000"/>
                </a:solidFill>
              </a:rPr>
              <a:t>ชม</a:t>
            </a:r>
            <a:r>
              <a:rPr lang="en-US" sz="3600" i="1" dirty="0" smtClean="0">
                <a:solidFill>
                  <a:srgbClr val="FF0000"/>
                </a:solidFill>
              </a:rPr>
              <a:t>. X 20 </a:t>
            </a:r>
            <a:r>
              <a:rPr lang="th-TH" sz="3600" i="1" dirty="0" smtClean="0">
                <a:solidFill>
                  <a:srgbClr val="FF0000"/>
                </a:solidFill>
              </a:rPr>
              <a:t>วัน)</a:t>
            </a:r>
          </a:p>
        </p:txBody>
      </p:sp>
    </p:spTree>
    <p:extLst>
      <p:ext uri="{BB962C8B-B14F-4D97-AF65-F5344CB8AC3E}">
        <p14:creationId xmlns:p14="http://schemas.microsoft.com/office/powerpoint/2010/main" val="1671356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52501"/>
          </a:xfrm>
          <a:solidFill>
            <a:schemeClr val="tx1">
              <a:lumMod val="75000"/>
              <a:lumOff val="25000"/>
            </a:schemeClr>
          </a:solidFill>
        </p:spPr>
        <p:txBody>
          <a:bodyPr/>
          <a:lstStyle/>
          <a:p>
            <a:r>
              <a:rPr lang="th-TH" dirty="0" smtClean="0"/>
              <a:t>การฝึกอาชีพเสริม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th-TH" sz="3600" dirty="0" smtClean="0"/>
              <a:t>การฝึกอบรมฝีมือแรงงาน เพื่อเพิ่มเติมความรู้ ความสามารถในอาชีพอื่นที่นอกเหนือจากอาชีพที่ปฏิบัติอยู่ตามปกติหรือนอกเหนือจากความรู้เดิม</a:t>
            </a:r>
          </a:p>
        </p:txBody>
      </p:sp>
    </p:spTree>
    <p:extLst>
      <p:ext uri="{BB962C8B-B14F-4D97-AF65-F5344CB8AC3E}">
        <p14:creationId xmlns:p14="http://schemas.microsoft.com/office/powerpoint/2010/main" val="1075906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52501"/>
          </a:xfrm>
          <a:solidFill>
            <a:schemeClr val="tx1">
              <a:lumMod val="75000"/>
              <a:lumOff val="25000"/>
            </a:schemeClr>
          </a:solidFill>
        </p:spPr>
        <p:txBody>
          <a:bodyPr/>
          <a:lstStyle/>
          <a:p>
            <a:r>
              <a:rPr lang="th-TH" dirty="0" smtClean="0"/>
              <a:t>การฝึกอาชีพเสริม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628800"/>
            <a:ext cx="8424936" cy="4525963"/>
          </a:xfrm>
        </p:spPr>
        <p:txBody>
          <a:bodyPr/>
          <a:lstStyle/>
          <a:p>
            <a:pPr marL="0" indent="0">
              <a:buNone/>
            </a:pPr>
            <a:r>
              <a:rPr lang="th-TH" sz="3600" b="1" dirty="0" smtClean="0"/>
              <a:t>วัตถุประสงค์</a:t>
            </a:r>
          </a:p>
          <a:p>
            <a:r>
              <a:rPr lang="th-TH" sz="3600" dirty="0" smtClean="0"/>
              <a:t>เพื่อสร้างโอกาสให้กับแรงงานได้มีอาชีพอื่นเพิ่มเติมขึ้นตามความถนัด และความสนใจ นอกเหนือจากอาชีพที่ปฏิบัติอยู่ตามปกติ</a:t>
            </a:r>
            <a:endParaRPr lang="th-TH" sz="3600" dirty="0"/>
          </a:p>
          <a:p>
            <a:r>
              <a:rPr lang="th-TH" sz="3600" dirty="0" smtClean="0"/>
              <a:t>เพื่อให้ผู้ทำงานอยู่แล้ว สามารถประกอบอาชีพใหม่ควบคู่กับอาชีพเดิม หรือเปลี่ยนอาชีพใหม่ และผู้ว่างงานได้มีงานทำมากขึ้น</a:t>
            </a:r>
          </a:p>
          <a:p>
            <a:pPr marL="0" indent="0">
              <a:buNone/>
            </a:pPr>
            <a:r>
              <a:rPr lang="th-TH" sz="3600" b="1" dirty="0" smtClean="0"/>
              <a:t>กลุ่มเป้าหมาย</a:t>
            </a:r>
          </a:p>
          <a:p>
            <a:r>
              <a:rPr lang="th-TH" sz="3600" dirty="0" smtClean="0"/>
              <a:t>ผู้ที่ทำงานอยู่แล้ว หรือว่างงาน ที่ประสงค์จะมีอาชีพใหม่หรืออาชีพเสริม</a:t>
            </a:r>
            <a:endParaRPr lang="th-TH" sz="3600" b="1" dirty="0"/>
          </a:p>
        </p:txBody>
      </p:sp>
    </p:spTree>
    <p:extLst>
      <p:ext uri="{BB962C8B-B14F-4D97-AF65-F5344CB8AC3E}">
        <p14:creationId xmlns:p14="http://schemas.microsoft.com/office/powerpoint/2010/main" val="3134420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52501"/>
          </a:xfrm>
          <a:solidFill>
            <a:schemeClr val="tx1">
              <a:lumMod val="75000"/>
              <a:lumOff val="25000"/>
            </a:schemeClr>
          </a:solidFill>
        </p:spPr>
        <p:txBody>
          <a:bodyPr/>
          <a:lstStyle/>
          <a:p>
            <a:r>
              <a:rPr lang="th-TH" dirty="0" smtClean="0"/>
              <a:t>การฝึกอาชีพเสริม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628800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th-TH" sz="3600" b="1" dirty="0" smtClean="0"/>
              <a:t>กลุ่มเป้าหมาย</a:t>
            </a:r>
          </a:p>
          <a:p>
            <a:r>
              <a:rPr lang="th-TH" sz="3600" dirty="0" smtClean="0"/>
              <a:t>ผู้ที่ทำงานอยู่แล้ว หรือว่างงาน ที่ประสงค์จะมีอาชีพใหม่หรืออาชีพเสริม</a:t>
            </a:r>
            <a:endParaRPr lang="th-TH" sz="3600" b="1" dirty="0"/>
          </a:p>
        </p:txBody>
      </p:sp>
    </p:spTree>
    <p:extLst>
      <p:ext uri="{BB962C8B-B14F-4D97-AF65-F5344CB8AC3E}">
        <p14:creationId xmlns:p14="http://schemas.microsoft.com/office/powerpoint/2010/main" val="3391468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52501"/>
          </a:xfrm>
          <a:solidFill>
            <a:schemeClr val="tx1">
              <a:lumMod val="75000"/>
              <a:lumOff val="25000"/>
            </a:schemeClr>
          </a:solidFill>
        </p:spPr>
        <p:txBody>
          <a:bodyPr/>
          <a:lstStyle/>
          <a:p>
            <a:r>
              <a:rPr lang="th-TH" dirty="0" smtClean="0"/>
              <a:t>การฝึกอาชีพเสริม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th-TH" sz="3600" b="1" dirty="0" smtClean="0"/>
              <a:t>ระยะเวลาการฝึก</a:t>
            </a:r>
          </a:p>
          <a:p>
            <a:r>
              <a:rPr lang="th-TH" sz="3600" dirty="0" smtClean="0"/>
              <a:t>ฝึกโดยสถาบันฯภาค หรือ ศูนย์ฯ จังหวัด หรือหน่วยงานที่มีชื่อเรียกเป็นอย่างอื่น ซึ่งมีหน้าที่จัดฝึกอบรม</a:t>
            </a:r>
          </a:p>
          <a:p>
            <a:r>
              <a:rPr lang="th-TH" sz="3600" dirty="0" smtClean="0"/>
              <a:t>ระยะเวลา ตั้งแต่ </a:t>
            </a:r>
            <a:r>
              <a:rPr lang="en-US" sz="3600" dirty="0" smtClean="0"/>
              <a:t>6 </a:t>
            </a:r>
            <a:r>
              <a:rPr lang="th-TH" sz="3600" dirty="0" smtClean="0"/>
              <a:t>ชั่วโมง ขึ้นไป แต่ไม่เกิน </a:t>
            </a:r>
            <a:r>
              <a:rPr lang="en-US" sz="3600" dirty="0" smtClean="0"/>
              <a:t>480 </a:t>
            </a:r>
            <a:r>
              <a:rPr lang="th-TH" sz="3600" dirty="0" smtClean="0"/>
              <a:t>ชั่วโมง</a:t>
            </a:r>
          </a:p>
          <a:p>
            <a:endParaRPr lang="th-TH" sz="3600" dirty="0"/>
          </a:p>
          <a:p>
            <a:pPr marL="0" indent="0">
              <a:buNone/>
            </a:pPr>
            <a:r>
              <a:rPr lang="en-US" sz="3600" dirty="0" smtClean="0"/>
              <a:t>1 </a:t>
            </a:r>
            <a:r>
              <a:rPr lang="th-TH" sz="3600" dirty="0" smtClean="0"/>
              <a:t>เดือน  มี  </a:t>
            </a:r>
            <a:r>
              <a:rPr lang="en-US" sz="3600" dirty="0" smtClean="0"/>
              <a:t>120 </a:t>
            </a:r>
            <a:r>
              <a:rPr lang="th-TH" sz="3600" dirty="0" smtClean="0"/>
              <a:t>ชั่วโมง  </a:t>
            </a:r>
            <a:r>
              <a:rPr lang="th-TH" sz="3600" i="1" dirty="0" smtClean="0">
                <a:solidFill>
                  <a:srgbClr val="FF0000"/>
                </a:solidFill>
              </a:rPr>
              <a:t>(</a:t>
            </a:r>
            <a:r>
              <a:rPr lang="en-US" sz="3600" i="1" dirty="0" smtClean="0">
                <a:solidFill>
                  <a:srgbClr val="FF0000"/>
                </a:solidFill>
              </a:rPr>
              <a:t>6 </a:t>
            </a:r>
            <a:r>
              <a:rPr lang="th-TH" sz="3600" i="1" dirty="0" smtClean="0">
                <a:solidFill>
                  <a:srgbClr val="FF0000"/>
                </a:solidFill>
              </a:rPr>
              <a:t>ชม</a:t>
            </a:r>
            <a:r>
              <a:rPr lang="en-US" sz="3600" i="1" dirty="0" smtClean="0">
                <a:solidFill>
                  <a:srgbClr val="FF0000"/>
                </a:solidFill>
              </a:rPr>
              <a:t>. X 20 </a:t>
            </a:r>
            <a:r>
              <a:rPr lang="th-TH" sz="3600" i="1" dirty="0" smtClean="0">
                <a:solidFill>
                  <a:srgbClr val="FF0000"/>
                </a:solidFill>
              </a:rPr>
              <a:t>วัน)</a:t>
            </a:r>
          </a:p>
        </p:txBody>
      </p:sp>
    </p:spTree>
    <p:extLst>
      <p:ext uri="{BB962C8B-B14F-4D97-AF65-F5344CB8AC3E}">
        <p14:creationId xmlns:p14="http://schemas.microsoft.com/office/powerpoint/2010/main" val="3555850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52501"/>
          </a:xfrm>
          <a:solidFill>
            <a:schemeClr val="tx1">
              <a:lumMod val="75000"/>
              <a:lumOff val="25000"/>
            </a:schemeClr>
          </a:solidFill>
        </p:spPr>
        <p:txBody>
          <a:bodyPr>
            <a:noAutofit/>
          </a:bodyPr>
          <a:lstStyle/>
          <a:p>
            <a:r>
              <a:rPr lang="th-TH" sz="4400" dirty="0" smtClean="0"/>
              <a:t>ทบทวนกระบวนการพัฒนาฝีมือแรงงาน</a:t>
            </a:r>
            <a:endParaRPr lang="th-TH" sz="4400" b="1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51258070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L-Shape 1"/>
          <p:cNvSpPr/>
          <p:nvPr/>
        </p:nvSpPr>
        <p:spPr>
          <a:xfrm rot="18855065">
            <a:off x="7574039" y="1278070"/>
            <a:ext cx="720080" cy="216024"/>
          </a:xfrm>
          <a:prstGeom prst="corner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L-Shape 4"/>
          <p:cNvSpPr/>
          <p:nvPr/>
        </p:nvSpPr>
        <p:spPr>
          <a:xfrm rot="18855065">
            <a:off x="1084182" y="1278069"/>
            <a:ext cx="720080" cy="216024"/>
          </a:xfrm>
          <a:prstGeom prst="corner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" name="L-Shape 6"/>
          <p:cNvSpPr/>
          <p:nvPr/>
        </p:nvSpPr>
        <p:spPr>
          <a:xfrm rot="18855065">
            <a:off x="4242001" y="1278068"/>
            <a:ext cx="720080" cy="216024"/>
          </a:xfrm>
          <a:prstGeom prst="corner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12903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th-TH" altLang="th-TH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บทที่ </a:t>
            </a:r>
            <a:r>
              <a:rPr lang="en-US" altLang="th-TH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th-TH" altLang="th-TH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8787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th-TH" altLang="th-TH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การกำหนดรายละเอียดของเอกสารการฝึกอบรม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52501"/>
          </a:xfrm>
          <a:solidFill>
            <a:schemeClr val="tx1">
              <a:lumMod val="85000"/>
              <a:lumOff val="15000"/>
            </a:schemeClr>
          </a:solidFill>
        </p:spPr>
        <p:txBody>
          <a:bodyPr/>
          <a:lstStyle/>
          <a:p>
            <a:r>
              <a:rPr lang="th-TH" dirty="0" smtClean="0"/>
              <a:t>การเขียนเอกสารการฝึก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400600"/>
          </a:xfrm>
        </p:spPr>
        <p:txBody>
          <a:bodyPr/>
          <a:lstStyle/>
          <a:p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เขียนแผนการฝึก (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Training Lesson Plan</a:t>
            </a:r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th-TH" dirty="0" smtClean="0"/>
              <a:t>ภาคความรู้</a:t>
            </a:r>
          </a:p>
          <a:p>
            <a:pPr lvl="2"/>
            <a:r>
              <a:rPr lang="th-TH" dirty="0"/>
              <a:t>เขียนใบข้อมูล (</a:t>
            </a:r>
            <a:r>
              <a:rPr lang="en-US" dirty="0"/>
              <a:t>Information Sheets</a:t>
            </a:r>
            <a:r>
              <a:rPr lang="th-TH" dirty="0"/>
              <a:t>)</a:t>
            </a:r>
          </a:p>
          <a:p>
            <a:pPr lvl="2"/>
            <a:r>
              <a:rPr lang="th-TH" dirty="0"/>
              <a:t>เขียนใบมอบหมายงาน(</a:t>
            </a:r>
            <a:r>
              <a:rPr lang="en-US" dirty="0"/>
              <a:t>Assignment Sheets</a:t>
            </a:r>
            <a:r>
              <a:rPr lang="th-TH" dirty="0"/>
              <a:t>)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th-TH" dirty="0" smtClean="0"/>
              <a:t>ภาคทักษะ</a:t>
            </a:r>
          </a:p>
          <a:p>
            <a:pPr lvl="2"/>
            <a:r>
              <a:rPr lang="th-TH" dirty="0" smtClean="0"/>
              <a:t>เขียนใบงาน (</a:t>
            </a:r>
            <a:r>
              <a:rPr lang="en-US" dirty="0" smtClean="0"/>
              <a:t>Work Sheets</a:t>
            </a:r>
            <a:r>
              <a:rPr lang="th-TH" dirty="0" smtClean="0"/>
              <a:t>)</a:t>
            </a:r>
          </a:p>
          <a:p>
            <a:pPr lvl="2"/>
            <a:r>
              <a:rPr lang="th-TH" dirty="0" smtClean="0"/>
              <a:t>ขั้นตอนการปฏิบัติงาน</a:t>
            </a:r>
          </a:p>
          <a:p>
            <a:pPr marL="342900" lvl="1" indent="-342900">
              <a:buFont typeface="Arial" pitchFamily="34" charset="0"/>
              <a:buChar char="•"/>
            </a:pPr>
            <a:r>
              <a:rPr lang="th-TH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คู่มือการ</a:t>
            </a:r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ประเมิน(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Assessment Manual</a:t>
            </a:r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th-TH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1">
              <a:buFont typeface="Arial" panose="020B0604020202020204" pitchFamily="34" charset="0"/>
              <a:buChar char="•"/>
            </a:pPr>
            <a:r>
              <a:rPr lang="th-TH" dirty="0" smtClean="0"/>
              <a:t>เขียนแผนการประเมิน(</a:t>
            </a:r>
            <a:r>
              <a:rPr lang="en-US" dirty="0" smtClean="0"/>
              <a:t>Assessment Plan</a:t>
            </a:r>
            <a:r>
              <a:rPr lang="th-TH" dirty="0" smtClean="0"/>
              <a:t>)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th-TH" dirty="0" smtClean="0"/>
              <a:t>เขียนใบทดสอบความรู้ ทดสอบทักษะ(</a:t>
            </a:r>
            <a:r>
              <a:rPr lang="en-US" dirty="0" smtClean="0"/>
              <a:t>Assessment Checklist</a:t>
            </a:r>
            <a:r>
              <a:rPr lang="th-TH" dirty="0" smtClean="0"/>
              <a:t>)</a:t>
            </a:r>
          </a:p>
          <a:p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จัดทำสื่อการฝึกของครู ผู้เรียนและชุดฝึกรายบุคคล(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IMs</a:t>
            </a:r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th-TH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458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40" b="83838"/>
          <a:stretch>
            <a:fillRect/>
          </a:stretch>
        </p:blipFill>
        <p:spPr bwMode="auto">
          <a:xfrm>
            <a:off x="0" y="0"/>
            <a:ext cx="91440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ชื่อเรื่อง 7"/>
          <p:cNvSpPr>
            <a:spLocks noGrp="1"/>
          </p:cNvSpPr>
          <p:nvPr>
            <p:ph type="title"/>
          </p:nvPr>
        </p:nvSpPr>
        <p:spPr>
          <a:ln>
            <a:miter lim="800000"/>
            <a:headEnd/>
            <a:tailEnd/>
          </a:ln>
          <a:extLst/>
        </p:spPr>
        <p:txBody>
          <a:bodyPr rtlCol="0"/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th-TH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วัตถุประสงค์บท</a:t>
            </a:r>
            <a:r>
              <a:rPr lang="th-TH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ที่ 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th-TH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extLst/>
        </p:spPr>
        <p:txBody>
          <a:bodyPr/>
          <a:lstStyle/>
          <a:p>
            <a:pPr marL="0" indent="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th-TH" sz="3600" b="1" dirty="0">
                <a:ln w="12700">
                  <a:solidFill>
                    <a:schemeClr val="tx1"/>
                  </a:solidFill>
                  <a:prstDash val="solid"/>
                </a:ln>
              </a:rPr>
              <a:t>เพื่อให้ผู้เข้ารับการฝึกอบรมสามารถ</a:t>
            </a:r>
            <a:endParaRPr lang="en-US" sz="3600" b="1" dirty="0">
              <a:ln w="12700">
                <a:solidFill>
                  <a:schemeClr val="tx1"/>
                </a:solidFill>
                <a:prstDash val="solid"/>
              </a:ln>
            </a:endParaRPr>
          </a:p>
          <a:p>
            <a:pPr marL="301625" indent="-42862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3600" b="1" dirty="0">
                <a:ln w="12700">
                  <a:solidFill>
                    <a:schemeClr val="tx1"/>
                  </a:solidFill>
                  <a:prstDash val="solid"/>
                </a:ln>
              </a:rPr>
              <a:t>กำหนดรูปแบบและรายละเอียดของเอกสารการฝึกอบรม</a:t>
            </a:r>
            <a:r>
              <a:rPr lang="th-TH" sz="3600" b="1" dirty="0" smtClean="0">
                <a:ln w="12700">
                  <a:solidFill>
                    <a:schemeClr val="tx1"/>
                  </a:solidFill>
                  <a:prstDash val="solid"/>
                </a:ln>
              </a:rPr>
              <a:t>ได้</a:t>
            </a:r>
          </a:p>
          <a:p>
            <a:pPr marL="301625" indent="-42862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3600" b="1" dirty="0" smtClean="0">
                <a:ln w="12700">
                  <a:solidFill>
                    <a:schemeClr val="tx1"/>
                  </a:solidFill>
                  <a:prstDash val="solid"/>
                </a:ln>
              </a:rPr>
              <a:t>เขียน</a:t>
            </a:r>
            <a:r>
              <a:rPr lang="th-TH" sz="3600" b="1" dirty="0">
                <a:ln w="12700">
                  <a:solidFill>
                    <a:schemeClr val="tx1"/>
                  </a:solidFill>
                  <a:prstDash val="solid"/>
                </a:ln>
              </a:rPr>
              <a:t>วัตถุประสงค์การเรียนรู้ สำหรับผู้รับการฝึกตามมาตรฐานสมรรถนะที่กำหนดได้</a:t>
            </a:r>
            <a:endParaRPr lang="en-US" sz="3600" b="1" dirty="0">
              <a:ln w="12700">
                <a:solidFill>
                  <a:schemeClr val="tx1"/>
                </a:solidFill>
                <a:prstDash val="solid"/>
              </a:ln>
            </a:endParaRPr>
          </a:p>
          <a:p>
            <a:pPr marL="388938" indent="-51593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3600" b="1" dirty="0">
                <a:ln w="12700">
                  <a:solidFill>
                    <a:schemeClr val="tx1"/>
                  </a:solidFill>
                  <a:prstDash val="solid"/>
                </a:ln>
              </a:rPr>
              <a:t>กำหนดระยะเวลาในการฝึก</a:t>
            </a:r>
            <a:endParaRPr lang="en-US" sz="3600" b="1" dirty="0">
              <a:ln w="12700">
                <a:solidFill>
                  <a:schemeClr val="tx1"/>
                </a:solidFill>
                <a:prstDash val="solid"/>
              </a:ln>
            </a:endParaRPr>
          </a:p>
          <a:p>
            <a:pPr>
              <a:defRPr/>
            </a:pPr>
            <a:endParaRPr lang="th-TH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40" b="83838"/>
          <a:stretch>
            <a:fillRect/>
          </a:stretch>
        </p:blipFill>
        <p:spPr bwMode="auto">
          <a:xfrm>
            <a:off x="0" y="0"/>
            <a:ext cx="91440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สี่เหลี่ยมผืนผ้า 4"/>
          <p:cNvSpPr/>
          <p:nvPr/>
        </p:nvSpPr>
        <p:spPr>
          <a:xfrm>
            <a:off x="323528" y="1348313"/>
            <a:ext cx="7966628" cy="2123658"/>
          </a:xfrm>
          <a:prstGeom prst="rect">
            <a:avLst/>
          </a:prstGeom>
        </p:spPr>
        <p:txBody>
          <a:bodyPr>
            <a:spAutoFit/>
          </a:bodyPr>
          <a:lstStyle/>
          <a:p>
            <a:pPr marL="363538" lvl="1" indent="-363538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th-TH" sz="4400" b="1" dirty="0">
                <a:ln w="12700">
                  <a:solidFill>
                    <a:schemeClr val="tx1"/>
                  </a:solidFill>
                  <a:prstDash val="solid"/>
                </a:ln>
                <a:latin typeface="Angsana New" pitchFamily="18" charset="-34"/>
              </a:rPr>
              <a:t>รายละเอียดของเอกสารการฝึกอบรม</a:t>
            </a:r>
          </a:p>
          <a:p>
            <a:pPr marL="363538" lvl="1" indent="-363538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th-TH" sz="4400" b="1" dirty="0">
                <a:ln w="12700">
                  <a:solidFill>
                    <a:schemeClr val="tx1"/>
                  </a:solidFill>
                  <a:prstDash val="solid"/>
                </a:ln>
                <a:latin typeface="Angsana New" pitchFamily="18" charset="-34"/>
              </a:rPr>
              <a:t>การจำแนกวัตถุประสงค์การเรียนรู้</a:t>
            </a:r>
          </a:p>
          <a:p>
            <a:pPr marL="363538" lvl="1" indent="-363538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th-TH" sz="4400" b="1" dirty="0">
                <a:ln w="12700">
                  <a:solidFill>
                    <a:schemeClr val="tx1"/>
                  </a:solidFill>
                  <a:prstDash val="solid"/>
                </a:ln>
                <a:latin typeface="Angsana New" pitchFamily="18" charset="-34"/>
              </a:rPr>
              <a:t>การจัดทำรายละเอียดการฝึกอบรม</a:t>
            </a:r>
          </a:p>
        </p:txBody>
      </p:sp>
      <p:sp>
        <p:nvSpPr>
          <p:cNvPr id="7" name="ชื่อเรื่อง 7"/>
          <p:cNvSpPr>
            <a:spLocks noGrp="1"/>
          </p:cNvSpPr>
          <p:nvPr>
            <p:ph type="title"/>
          </p:nvPr>
        </p:nvSpPr>
        <p:spPr>
          <a:xfrm>
            <a:off x="457200" y="188640"/>
            <a:ext cx="7931224" cy="763860"/>
          </a:xfrm>
          <a:ln>
            <a:miter lim="800000"/>
            <a:headEnd/>
            <a:tailEnd/>
          </a:ln>
          <a:extLst/>
        </p:spPr>
        <p:txBody>
          <a:bodyPr rtlCol="0"/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th-TH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เนื้อหาบท</a:t>
            </a:r>
            <a:r>
              <a:rPr lang="th-TH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ที่ 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 </a:t>
            </a:r>
            <a:endParaRPr lang="th-TH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3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40" b="83838"/>
          <a:stretch>
            <a:fillRect/>
          </a:stretch>
        </p:blipFill>
        <p:spPr bwMode="auto">
          <a:xfrm>
            <a:off x="0" y="0"/>
            <a:ext cx="91440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ชื่อเรื่อง 7"/>
          <p:cNvSpPr>
            <a:spLocks noGrp="1"/>
          </p:cNvSpPr>
          <p:nvPr>
            <p:ph type="title"/>
          </p:nvPr>
        </p:nvSpPr>
        <p:spPr>
          <a:ln>
            <a:miter lim="800000"/>
            <a:headEnd/>
            <a:tailEnd/>
          </a:ln>
          <a:extLst/>
        </p:spPr>
        <p:txBody>
          <a:bodyPr rtlCol="0"/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th-TH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1.รายละเอียดของเอกสารการฝึกอบรม</a:t>
            </a:r>
            <a:endParaRPr lang="th-TH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3600" b="1" u="sng" dirty="0" smtClean="0">
                <a:latin typeface="AngsanaUPC" panose="02020503050405090304" pitchFamily="18" charset="-34"/>
                <a:cs typeface="AngsanaUPC" panose="02020503050405090304" pitchFamily="18" charset="-34"/>
              </a:rPr>
              <a:t>ส่วน</a:t>
            </a:r>
            <a:r>
              <a:rPr lang="th-TH" sz="3600" b="1" u="sng" dirty="0">
                <a:latin typeface="AngsanaUPC" panose="02020503050405090304" pitchFamily="18" charset="-34"/>
                <a:cs typeface="AngsanaUPC" panose="02020503050405090304" pitchFamily="18" charset="-34"/>
              </a:rPr>
              <a:t>ของหน้าปก</a:t>
            </a:r>
            <a:r>
              <a:rPr lang="th-TH" sz="3600" b="1" dirty="0">
                <a:latin typeface="AngsanaUPC" panose="02020503050405090304" pitchFamily="18" charset="-34"/>
                <a:cs typeface="AngsanaUPC" panose="02020503050405090304" pitchFamily="18" charset="-34"/>
              </a:rPr>
              <a:t> </a:t>
            </a:r>
            <a:r>
              <a:rPr lang="en-US" sz="3600" b="1" dirty="0" smtClean="0">
                <a:latin typeface="AngsanaUPC" panose="02020503050405090304" pitchFamily="18" charset="-34"/>
                <a:cs typeface="AngsanaUPC" panose="02020503050405090304" pitchFamily="18" charset="-34"/>
              </a:rPr>
              <a:t>:</a:t>
            </a:r>
            <a:r>
              <a:rPr lang="th-TH" sz="3600" b="1" dirty="0" smtClean="0">
                <a:latin typeface="AngsanaUPC" panose="02020503050405090304" pitchFamily="18" charset="-34"/>
                <a:cs typeface="AngsanaUPC" panose="02020503050405090304" pitchFamily="18" charset="-34"/>
              </a:rPr>
              <a:t> ชื่อ</a:t>
            </a:r>
            <a:r>
              <a:rPr lang="th-TH" sz="3600" b="1" dirty="0">
                <a:latin typeface="AngsanaUPC" panose="02020503050405090304" pitchFamily="18" charset="-34"/>
                <a:cs typeface="AngsanaUPC" panose="02020503050405090304" pitchFamily="18" charset="-34"/>
              </a:rPr>
              <a:t>องค์กร ชื่อหลักสูตร รหัสหลักสูตร และวันที่ออกหลักสูตร</a:t>
            </a:r>
            <a:endParaRPr lang="en-US" sz="3600" b="1" dirty="0">
              <a:latin typeface="AngsanaUPC" panose="02020503050405090304" pitchFamily="18" charset="-34"/>
              <a:cs typeface="AngsanaUPC" panose="02020503050405090304" pitchFamily="18" charset="-34"/>
            </a:endParaRP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3600" b="1" u="sng" dirty="0">
                <a:latin typeface="AngsanaUPC" panose="02020503050405090304" pitchFamily="18" charset="-34"/>
                <a:cs typeface="AngsanaUPC" panose="02020503050405090304" pitchFamily="18" charset="-34"/>
              </a:rPr>
              <a:t>ส่วนของคำนำ</a:t>
            </a:r>
            <a:r>
              <a:rPr lang="th-TH" sz="3600" b="1" dirty="0">
                <a:latin typeface="AngsanaUPC" panose="02020503050405090304" pitchFamily="18" charset="-34"/>
                <a:cs typeface="AngsanaUPC" panose="02020503050405090304" pitchFamily="18" charset="-34"/>
              </a:rPr>
              <a:t> </a:t>
            </a:r>
            <a:r>
              <a:rPr lang="en-US" sz="3600" b="1" dirty="0">
                <a:latin typeface="AngsanaUPC" panose="02020503050405090304" pitchFamily="18" charset="-34"/>
                <a:cs typeface="AngsanaUPC" panose="02020503050405090304" pitchFamily="18" charset="-34"/>
              </a:rPr>
              <a:t>: </a:t>
            </a:r>
            <a:r>
              <a:rPr lang="th-TH" sz="3600" b="1" dirty="0" smtClean="0">
                <a:latin typeface="AngsanaUPC" panose="02020503050405090304" pitchFamily="18" charset="-34"/>
                <a:cs typeface="AngsanaUPC" panose="02020503050405090304" pitchFamily="18" charset="-34"/>
              </a:rPr>
              <a:t>วัตถุประสงค์</a:t>
            </a:r>
            <a:r>
              <a:rPr lang="th-TH" sz="3600" b="1" dirty="0">
                <a:latin typeface="AngsanaUPC" panose="02020503050405090304" pitchFamily="18" charset="-34"/>
                <a:cs typeface="AngsanaUPC" panose="02020503050405090304" pitchFamily="18" charset="-34"/>
              </a:rPr>
              <a:t>ของเอกสารการฝึกอบรม และคำแนะนำการใช้งานของครูผู้สอน</a:t>
            </a:r>
            <a:endParaRPr lang="en-US" sz="3600" b="1" dirty="0">
              <a:latin typeface="AngsanaUPC" panose="02020503050405090304" pitchFamily="18" charset="-34"/>
              <a:cs typeface="AngsanaUPC" panose="02020503050405090304" pitchFamily="18" charset="-34"/>
            </a:endParaRP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3600" b="1" u="sng" dirty="0">
                <a:latin typeface="AngsanaUPC" panose="02020503050405090304" pitchFamily="18" charset="-34"/>
                <a:cs typeface="AngsanaUPC" panose="02020503050405090304" pitchFamily="18" charset="-34"/>
              </a:rPr>
              <a:t>โครงสร้างหลักสูตร</a:t>
            </a:r>
            <a:r>
              <a:rPr lang="th-TH" sz="3600" b="1" dirty="0">
                <a:latin typeface="AngsanaUPC" panose="02020503050405090304" pitchFamily="18" charset="-34"/>
                <a:cs typeface="AngsanaUPC" panose="02020503050405090304" pitchFamily="18" charset="-34"/>
              </a:rPr>
              <a:t> </a:t>
            </a:r>
            <a:r>
              <a:rPr lang="en-US" sz="3600" b="1" dirty="0">
                <a:latin typeface="AngsanaUPC" panose="02020503050405090304" pitchFamily="18" charset="-34"/>
                <a:cs typeface="AngsanaUPC" panose="02020503050405090304" pitchFamily="18" charset="-34"/>
              </a:rPr>
              <a:t>: </a:t>
            </a:r>
            <a:r>
              <a:rPr lang="th-TH" sz="3600" b="1" dirty="0" smtClean="0">
                <a:latin typeface="AngsanaUPC" panose="02020503050405090304" pitchFamily="18" charset="-34"/>
                <a:cs typeface="AngsanaUPC" panose="02020503050405090304" pitchFamily="18" charset="-34"/>
              </a:rPr>
              <a:t>จุดมุ่งหมายหลักสูตร  ขอบเขตเนื้อหาโดย</a:t>
            </a:r>
            <a:r>
              <a:rPr lang="th-TH" sz="3600" b="1" dirty="0">
                <a:latin typeface="AngsanaUPC" panose="02020503050405090304" pitchFamily="18" charset="-34"/>
                <a:cs typeface="AngsanaUPC" panose="02020503050405090304" pitchFamily="18" charset="-34"/>
              </a:rPr>
              <a:t>สรุป ระยะเวลาการฝึกอบรม ความรู้ </a:t>
            </a:r>
            <a:r>
              <a:rPr lang="th-TH" sz="3600" b="1" dirty="0" smtClean="0">
                <a:latin typeface="AngsanaUPC" panose="02020503050405090304" pitchFamily="18" charset="-34"/>
                <a:cs typeface="AngsanaUPC" panose="02020503050405090304" pitchFamily="18" charset="-34"/>
              </a:rPr>
              <a:t>ทักษะที่</a:t>
            </a:r>
            <a:r>
              <a:rPr lang="th-TH" sz="3600" b="1" dirty="0">
                <a:latin typeface="AngsanaUPC" panose="02020503050405090304" pitchFamily="18" charset="-34"/>
                <a:cs typeface="AngsanaUPC" panose="02020503050405090304" pitchFamily="18" charset="-34"/>
              </a:rPr>
              <a:t>จำเป็นของผู้เข้ารับการฝึกที่ต้องมีมาก่อน และเงื่อนไขอื่นๆ(ถ้าจำเป็น)</a:t>
            </a:r>
            <a:endParaRPr lang="en-US" sz="3600" b="1" dirty="0">
              <a:latin typeface="AngsanaUPC" panose="02020503050405090304" pitchFamily="18" charset="-34"/>
              <a:cs typeface="AngsanaUPC" panose="02020503050405090304" pitchFamily="18" charset="-34"/>
            </a:endParaRPr>
          </a:p>
          <a:p>
            <a:pPr>
              <a:defRPr/>
            </a:pPr>
            <a:endParaRPr lang="th-TH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40" b="83838"/>
          <a:stretch>
            <a:fillRect/>
          </a:stretch>
        </p:blipFill>
        <p:spPr bwMode="auto">
          <a:xfrm>
            <a:off x="0" y="0"/>
            <a:ext cx="91440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ชื่อเรื่อง 7"/>
          <p:cNvSpPr>
            <a:spLocks noGrp="1"/>
          </p:cNvSpPr>
          <p:nvPr>
            <p:ph type="title"/>
          </p:nvPr>
        </p:nvSpPr>
        <p:spPr>
          <a:ln>
            <a:miter lim="800000"/>
            <a:headEnd/>
            <a:tailEnd/>
          </a:ln>
          <a:extLst/>
        </p:spPr>
        <p:txBody>
          <a:bodyPr rtlCol="0"/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th-TH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1.รายละเอียดของเอกสารการฝึกอบรม</a:t>
            </a:r>
            <a:endParaRPr lang="th-TH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0356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spcBef>
                <a:spcPct val="0"/>
              </a:spcBef>
            </a:pPr>
            <a:r>
              <a:rPr lang="th-TH" altLang="th-TH" sz="3600" b="1" u="sng" dirty="0" smtClean="0">
                <a:latin typeface="AngsanaUPC" pitchFamily="18" charset="-34"/>
                <a:cs typeface="AngsanaUPC" pitchFamily="18" charset="-34"/>
              </a:rPr>
              <a:t>วัตถุประสงค์การเรียนรู้ทั่วไป(</a:t>
            </a:r>
            <a:r>
              <a:rPr lang="en-US" altLang="th-TH" sz="3600" b="1" u="sng" dirty="0" smtClean="0">
                <a:latin typeface="AngsanaUPC" pitchFamily="18" charset="-34"/>
                <a:cs typeface="AngsanaUPC" pitchFamily="18" charset="-34"/>
              </a:rPr>
              <a:t>GLOs</a:t>
            </a:r>
            <a:r>
              <a:rPr lang="th-TH" altLang="th-TH" sz="3600" u="sng" dirty="0" smtClean="0">
                <a:latin typeface="AngsanaUPC" pitchFamily="18" charset="-34"/>
                <a:cs typeface="AngsanaUPC" pitchFamily="18" charset="-34"/>
              </a:rPr>
              <a:t>)</a:t>
            </a:r>
            <a:r>
              <a:rPr lang="en-US" altLang="th-TH" sz="3600" dirty="0" smtClean="0">
                <a:latin typeface="AngsanaUPC" pitchFamily="18" charset="-34"/>
                <a:cs typeface="AngsanaUPC" pitchFamily="18" charset="-34"/>
              </a:rPr>
              <a:t> : </a:t>
            </a:r>
            <a:r>
              <a:rPr lang="th-TH" altLang="th-TH" sz="3600" dirty="0" smtClean="0">
                <a:latin typeface="AngsanaUPC" pitchFamily="18" charset="-34"/>
                <a:cs typeface="AngsanaUPC" pitchFamily="18" charset="-34"/>
              </a:rPr>
              <a:t>ครอบคลุมถึง ทักษะ ความรู้ และทัศนคติที่จำเป็นของผู้เข้ารับการฝึกอบรมตามลักษณะของกลุ่มเป้าหมาย เพื่อให้บรรลุผลสัมฤทธิ์การเรียนรู้ตามมาตรฐานสมรรถนะ</a:t>
            </a:r>
            <a:endParaRPr lang="en-US" altLang="th-TH" sz="3600" dirty="0" smtClean="0">
              <a:latin typeface="AngsanaUPC" pitchFamily="18" charset="-34"/>
              <a:cs typeface="AngsanaUPC" pitchFamily="18" charset="-34"/>
            </a:endParaRPr>
          </a:p>
          <a:p>
            <a:pPr marL="457200" indent="-457200">
              <a:spcBef>
                <a:spcPct val="0"/>
              </a:spcBef>
            </a:pPr>
            <a:r>
              <a:rPr lang="th-TH" altLang="th-TH" sz="3600" b="1" u="sng" dirty="0" smtClean="0">
                <a:latin typeface="AngsanaUPC" pitchFamily="18" charset="-34"/>
                <a:cs typeface="AngsanaUPC" pitchFamily="18" charset="-34"/>
              </a:rPr>
              <a:t>วัตถุประสงค์การเรียนรู้เฉพาะ</a:t>
            </a:r>
            <a:r>
              <a:rPr lang="th-TH" altLang="th-TH" sz="3600" b="1" dirty="0" smtClean="0">
                <a:latin typeface="AngsanaUPC" pitchFamily="18" charset="-34"/>
                <a:cs typeface="AngsanaUPC" pitchFamily="18" charset="-34"/>
              </a:rPr>
              <a:t>(</a:t>
            </a:r>
            <a:r>
              <a:rPr lang="en-US" altLang="th-TH" sz="3600" b="1" dirty="0" smtClean="0">
                <a:latin typeface="AngsanaUPC" pitchFamily="18" charset="-34"/>
                <a:cs typeface="AngsanaUPC" pitchFamily="18" charset="-34"/>
              </a:rPr>
              <a:t>SLOs</a:t>
            </a:r>
            <a:r>
              <a:rPr lang="th-TH" altLang="th-TH" sz="3600" b="1" dirty="0" smtClean="0">
                <a:latin typeface="AngsanaUPC" pitchFamily="18" charset="-34"/>
                <a:cs typeface="AngsanaUPC" pitchFamily="18" charset="-34"/>
              </a:rPr>
              <a:t>)</a:t>
            </a:r>
            <a:r>
              <a:rPr lang="en-US" altLang="th-TH" sz="3600" dirty="0" smtClean="0">
                <a:latin typeface="AngsanaUPC" pitchFamily="18" charset="-34"/>
                <a:cs typeface="AngsanaUPC" pitchFamily="18" charset="-34"/>
              </a:rPr>
              <a:t>: </a:t>
            </a:r>
            <a:r>
              <a:rPr lang="th-TH" altLang="th-TH" sz="3600" dirty="0" smtClean="0">
                <a:latin typeface="AngsanaUPC" pitchFamily="18" charset="-34"/>
                <a:cs typeface="AngsanaUPC" pitchFamily="18" charset="-34"/>
              </a:rPr>
              <a:t>บอกรายละเอียดเพิ่มเติมของวัตถุประสงค์การเรียนรู้ทั่วไป(</a:t>
            </a:r>
            <a:r>
              <a:rPr lang="en-US" altLang="th-TH" sz="3600" dirty="0" smtClean="0">
                <a:latin typeface="AngsanaUPC" pitchFamily="18" charset="-34"/>
                <a:cs typeface="AngsanaUPC" pitchFamily="18" charset="-34"/>
              </a:rPr>
              <a:t>GLOs</a:t>
            </a:r>
            <a:r>
              <a:rPr lang="th-TH" altLang="th-TH" sz="3600" dirty="0" smtClean="0">
                <a:latin typeface="AngsanaUPC" pitchFamily="18" charset="-34"/>
                <a:cs typeface="AngsanaUPC" pitchFamily="18" charset="-34"/>
              </a:rPr>
              <a:t>) ในแต่ละข้อให้สมบูรณ์มากยิ่งขึ้น</a:t>
            </a:r>
          </a:p>
          <a:p>
            <a:pPr marL="457200" indent="-457200">
              <a:spcBef>
                <a:spcPct val="0"/>
              </a:spcBef>
            </a:pPr>
            <a:r>
              <a:rPr lang="th-TH" altLang="th-TH" sz="3600" b="1" u="sng" dirty="0" smtClean="0">
                <a:latin typeface="AngsanaUPC" pitchFamily="18" charset="-34"/>
                <a:cs typeface="AngsanaUPC" pitchFamily="18" charset="-34"/>
              </a:rPr>
              <a:t>รายชื่อเอกสารอ้างอิง</a:t>
            </a:r>
            <a:r>
              <a:rPr lang="th-TH" altLang="th-TH" sz="3600" b="1" dirty="0" smtClean="0">
                <a:latin typeface="AngsanaUPC" pitchFamily="18" charset="-34"/>
                <a:cs typeface="AngsanaUPC" pitchFamily="18" charset="-34"/>
              </a:rPr>
              <a:t> </a:t>
            </a:r>
            <a:r>
              <a:rPr lang="en-US" altLang="th-TH" sz="3600" dirty="0" smtClean="0">
                <a:latin typeface="AngsanaUPC" pitchFamily="18" charset="-34"/>
                <a:cs typeface="AngsanaUPC" pitchFamily="18" charset="-34"/>
              </a:rPr>
              <a:t>: </a:t>
            </a:r>
            <a:r>
              <a:rPr lang="th-TH" altLang="th-TH" sz="3600" dirty="0" smtClean="0">
                <a:latin typeface="AngsanaUPC" pitchFamily="18" charset="-34"/>
                <a:cs typeface="AngsanaUPC" pitchFamily="18" charset="-34"/>
              </a:rPr>
              <a:t>ชื่อเอกสาร และสื่อสิ่งพิมพ์ต่างๆ ที่ใช้อ้างอิงเพื่อจัดทำหลักสูตรการฝึกอบรม</a:t>
            </a:r>
            <a:endParaRPr lang="th-TH" altLang="th-TH" sz="3600" dirty="0" smtClean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>
          <a:ln>
            <a:miter lim="800000"/>
            <a:headEnd/>
            <a:tailEnd/>
          </a:ln>
          <a:extLst/>
        </p:spPr>
        <p:txBody>
          <a:bodyPr/>
          <a:lstStyle/>
          <a:p>
            <a:pPr eaLnBrk="1" hangingPunct="1">
              <a:defRPr/>
            </a:pPr>
            <a:r>
              <a:rPr lang="th-TH" altLang="th-TH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คู่มือครูฝึกของ </a:t>
            </a:r>
            <a:r>
              <a:rPr lang="en-US" altLang="th-TH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DSD Thailand</a:t>
            </a:r>
            <a:endParaRPr lang="th-TH" altLang="th-TH" sz="4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1379" name="Content Placeholder 2"/>
          <p:cNvSpPr>
            <a:spLocks noGrp="1"/>
          </p:cNvSpPr>
          <p:nvPr>
            <p:ph idx="1"/>
          </p:nvPr>
        </p:nvSpPr>
        <p:spPr>
          <a:xfrm>
            <a:off x="457200" y="1052513"/>
            <a:ext cx="8229600" cy="5805487"/>
          </a:xfrm>
        </p:spPr>
        <p:txBody>
          <a:bodyPr/>
          <a:lstStyle/>
          <a:p>
            <a:pPr lvl="1" eaLnBrk="1" hangingPunct="1">
              <a:spcBef>
                <a:spcPct val="0"/>
              </a:spcBef>
              <a:buFont typeface="Courier New" pitchFamily="49" charset="0"/>
              <a:buChar char="o"/>
            </a:pPr>
            <a:r>
              <a:rPr lang="th-TH" altLang="th-TH" b="1" dirty="0" smtClean="0"/>
              <a:t>ปกหน้า</a:t>
            </a:r>
          </a:p>
          <a:p>
            <a:pPr lvl="1" eaLnBrk="1" hangingPunct="1">
              <a:spcBef>
                <a:spcPct val="0"/>
              </a:spcBef>
              <a:buFont typeface="Courier New" pitchFamily="49" charset="0"/>
              <a:buChar char="o"/>
            </a:pPr>
            <a:r>
              <a:rPr lang="th-TH" altLang="th-TH" b="1" dirty="0" smtClean="0"/>
              <a:t>คำนำ </a:t>
            </a:r>
          </a:p>
          <a:p>
            <a:pPr lvl="1" eaLnBrk="1" hangingPunct="1">
              <a:spcBef>
                <a:spcPct val="0"/>
              </a:spcBef>
              <a:buFont typeface="Courier New" pitchFamily="49" charset="0"/>
              <a:buChar char="o"/>
            </a:pPr>
            <a:r>
              <a:rPr lang="th-TH" altLang="th-TH" b="1" dirty="0" smtClean="0"/>
              <a:t>สารบัญ</a:t>
            </a:r>
          </a:p>
          <a:p>
            <a:pPr lvl="1" eaLnBrk="1" hangingPunct="1">
              <a:spcBef>
                <a:spcPct val="0"/>
              </a:spcBef>
              <a:buFont typeface="Courier New" pitchFamily="49" charset="0"/>
              <a:buChar char="o"/>
            </a:pPr>
            <a:r>
              <a:rPr lang="th-TH" altLang="th-TH" b="1" dirty="0" smtClean="0"/>
              <a:t>หน่วยการฝึก (โมดูล)</a:t>
            </a:r>
          </a:p>
          <a:p>
            <a:pPr marL="457200" lvl="1" indent="0" eaLnBrk="1" hangingPunct="1">
              <a:spcBef>
                <a:spcPct val="0"/>
              </a:spcBef>
              <a:buNone/>
            </a:pPr>
            <a:r>
              <a:rPr lang="th-TH" altLang="th-TH" b="1" dirty="0" smtClean="0"/>
              <a:t>     งานย่อยที่</a:t>
            </a:r>
            <a:r>
              <a:rPr lang="en-US" altLang="th-TH" b="1" dirty="0" smtClean="0"/>
              <a:t>…</a:t>
            </a:r>
            <a:r>
              <a:rPr lang="th-TH" altLang="th-TH" b="1" dirty="0" smtClean="0"/>
              <a:t> (</a:t>
            </a:r>
            <a:r>
              <a:rPr lang="en-US" altLang="th-TH" b="1" dirty="0" smtClean="0"/>
              <a:t>task…</a:t>
            </a:r>
            <a:r>
              <a:rPr lang="th-TH" altLang="th-TH" b="1" dirty="0" smtClean="0"/>
              <a:t>)</a:t>
            </a:r>
          </a:p>
          <a:p>
            <a:pPr lvl="2" eaLnBrk="1" hangingPunct="1">
              <a:spcBef>
                <a:spcPct val="0"/>
              </a:spcBef>
              <a:buFont typeface="Courier New" pitchFamily="49" charset="0"/>
              <a:buChar char="o"/>
            </a:pPr>
            <a:r>
              <a:rPr lang="th-TH" altLang="th-TH" sz="2800" b="1" dirty="0" smtClean="0"/>
              <a:t>ใบเตรียมการสอน</a:t>
            </a:r>
          </a:p>
          <a:p>
            <a:pPr lvl="2" eaLnBrk="1" hangingPunct="1">
              <a:spcBef>
                <a:spcPct val="0"/>
              </a:spcBef>
              <a:buFont typeface="Courier New" pitchFamily="49" charset="0"/>
              <a:buChar char="o"/>
            </a:pPr>
            <a:r>
              <a:rPr lang="th-TH" altLang="th-TH" sz="2800" b="1" dirty="0" smtClean="0"/>
              <a:t>ใบเนื้อหา</a:t>
            </a:r>
            <a:r>
              <a:rPr lang="en-US" altLang="th-TH" sz="2800" b="1" dirty="0" smtClean="0"/>
              <a:t>/</a:t>
            </a:r>
            <a:r>
              <a:rPr lang="th-TH" altLang="th-TH" sz="2800" b="1" dirty="0" smtClean="0"/>
              <a:t>ใบความรู้</a:t>
            </a:r>
          </a:p>
          <a:p>
            <a:pPr lvl="2" eaLnBrk="1" hangingPunct="1">
              <a:spcBef>
                <a:spcPct val="0"/>
              </a:spcBef>
              <a:buFont typeface="Courier New" pitchFamily="49" charset="0"/>
              <a:buChar char="o"/>
            </a:pPr>
            <a:r>
              <a:rPr lang="th-TH" altLang="th-TH" sz="2800" b="1" dirty="0" smtClean="0"/>
              <a:t>ใบงาน</a:t>
            </a:r>
            <a:r>
              <a:rPr lang="en-US" altLang="th-TH" sz="2800" b="1" dirty="0" smtClean="0"/>
              <a:t>/</a:t>
            </a:r>
            <a:r>
              <a:rPr lang="th-TH" altLang="th-TH" sz="2800" b="1" dirty="0" smtClean="0"/>
              <a:t>ใบฝึกทักษะ</a:t>
            </a:r>
          </a:p>
          <a:p>
            <a:pPr lvl="2" eaLnBrk="1" hangingPunct="1">
              <a:spcBef>
                <a:spcPct val="0"/>
              </a:spcBef>
              <a:buFont typeface="Courier New" pitchFamily="49" charset="0"/>
              <a:buChar char="o"/>
            </a:pPr>
            <a:r>
              <a:rPr lang="th-TH" altLang="th-TH" sz="2800" b="1" dirty="0" smtClean="0"/>
              <a:t>ใบขั้นตอนการปฏิบัติงาน    </a:t>
            </a:r>
          </a:p>
          <a:p>
            <a:pPr lvl="2" eaLnBrk="1" hangingPunct="1">
              <a:spcBef>
                <a:spcPct val="0"/>
              </a:spcBef>
              <a:buFont typeface="Courier New" pitchFamily="49" charset="0"/>
              <a:buChar char="o"/>
            </a:pPr>
            <a:r>
              <a:rPr lang="th-TH" altLang="th-TH" sz="2800" b="1" dirty="0" smtClean="0"/>
              <a:t>ใบทดสอบ</a:t>
            </a:r>
          </a:p>
          <a:p>
            <a:pPr lvl="2" eaLnBrk="1" hangingPunct="1">
              <a:spcBef>
                <a:spcPct val="0"/>
              </a:spcBef>
              <a:buFont typeface="Courier New" pitchFamily="49" charset="0"/>
              <a:buChar char="o"/>
            </a:pPr>
            <a:r>
              <a:rPr lang="th-TH" altLang="th-TH" sz="2800" b="1" dirty="0" smtClean="0"/>
              <a:t>ใบเฉลย</a:t>
            </a:r>
          </a:p>
          <a:p>
            <a:pPr lvl="1" eaLnBrk="1" hangingPunct="1">
              <a:spcBef>
                <a:spcPct val="0"/>
              </a:spcBef>
              <a:buFont typeface="Courier New" pitchFamily="49" charset="0"/>
              <a:buChar char="o"/>
            </a:pPr>
            <a:r>
              <a:rPr lang="th-TH" altLang="th-TH" b="1" dirty="0" smtClean="0"/>
              <a:t>เอกสารอ้างอิง</a:t>
            </a:r>
          </a:p>
          <a:p>
            <a:pPr lvl="1" eaLnBrk="1" hangingPunct="1">
              <a:spcBef>
                <a:spcPct val="0"/>
              </a:spcBef>
              <a:buFont typeface="Courier New" pitchFamily="49" charset="0"/>
              <a:buChar char="o"/>
            </a:pPr>
            <a:r>
              <a:rPr lang="th-TH" altLang="th-TH" b="1" dirty="0" smtClean="0"/>
              <a:t>ปกหลัง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5686088" y="1876128"/>
            <a:ext cx="273630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8000" b="1" dirty="0" smtClean="0">
                <a:solidFill>
                  <a:srgbClr val="FF0000"/>
                </a:solidFill>
              </a:rPr>
              <a:t>ตัวอย่าง</a:t>
            </a:r>
            <a:endParaRPr lang="th-TH" sz="8000" b="1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45400" y="3779458"/>
            <a:ext cx="3076992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2"/>
            <a:r>
              <a:rPr lang="th-TH" altLang="th-TH" b="1" dirty="0" smtClean="0">
                <a:solidFill>
                  <a:srgbClr val="FF0000"/>
                </a:solidFill>
              </a:rPr>
              <a:t>ทำมาจาก </a:t>
            </a:r>
            <a:r>
              <a:rPr lang="en-US" altLang="th-TH" b="1" dirty="0" smtClean="0">
                <a:solidFill>
                  <a:srgbClr val="FF0000"/>
                </a:solidFill>
              </a:rPr>
              <a:t>TA</a:t>
            </a:r>
            <a:r>
              <a:rPr lang="th-TH" altLang="th-TH" b="1" dirty="0" smtClean="0">
                <a:solidFill>
                  <a:srgbClr val="FF0000"/>
                </a:solidFill>
              </a:rPr>
              <a:t>   ของ </a:t>
            </a:r>
            <a:r>
              <a:rPr lang="en-US" altLang="th-TH" sz="2400" b="1" dirty="0" smtClean="0">
                <a:solidFill>
                  <a:srgbClr val="FF0000"/>
                </a:solidFill>
              </a:rPr>
              <a:t>DACUM</a:t>
            </a:r>
            <a:r>
              <a:rPr lang="th-TH" altLang="th-TH" sz="2400" b="1" dirty="0" smtClean="0">
                <a:solidFill>
                  <a:srgbClr val="FF0000"/>
                </a:solidFill>
              </a:rPr>
              <a:t> </a:t>
            </a:r>
            <a:r>
              <a:rPr lang="en-US" altLang="th-TH" sz="2400" b="1" dirty="0" smtClean="0">
                <a:solidFill>
                  <a:srgbClr val="FF0000"/>
                </a:solidFill>
              </a:rPr>
              <a:t>Chart</a:t>
            </a:r>
            <a:endParaRPr lang="th-TH" altLang="th-TH" sz="2400" b="1" dirty="0">
              <a:solidFill>
                <a:srgbClr val="FF0000"/>
              </a:solidFill>
            </a:endParaRPr>
          </a:p>
        </p:txBody>
      </p:sp>
      <p:sp>
        <p:nvSpPr>
          <p:cNvPr id="7" name="Right Brace 6"/>
          <p:cNvSpPr/>
          <p:nvPr/>
        </p:nvSpPr>
        <p:spPr>
          <a:xfrm>
            <a:off x="4716016" y="2780928"/>
            <a:ext cx="629384" cy="2304256"/>
          </a:xfrm>
          <a:prstGeom prst="rightBrace">
            <a:avLst>
              <a:gd name="adj1" fmla="val 0"/>
              <a:gd name="adj2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 animBg="1"/>
    </p:bldLst>
  </p:timing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>
              <a:defRPr/>
            </a:pPr>
            <a:r>
              <a:rPr lang="th-TH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ปกหน้า</a:t>
            </a:r>
            <a:endParaRPr lang="th-TH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041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05088" y="333375"/>
            <a:ext cx="4311650" cy="6103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sp>
        <p:nvSpPr>
          <p:cNvPr id="5" name="Rounded Rectangle 4"/>
          <p:cNvSpPr/>
          <p:nvPr/>
        </p:nvSpPr>
        <p:spPr>
          <a:xfrm>
            <a:off x="3276600" y="1557338"/>
            <a:ext cx="3240088" cy="194310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102405" name="TextBox 5"/>
          <p:cNvSpPr txBox="1">
            <a:spLocks noChangeArrowheads="1"/>
          </p:cNvSpPr>
          <p:nvPr/>
        </p:nvSpPr>
        <p:spPr bwMode="auto">
          <a:xfrm>
            <a:off x="971550" y="2384425"/>
            <a:ext cx="12017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th-TH" altLang="th-TH" sz="2800">
                <a:latin typeface="Calibri" pitchFamily="34" charset="0"/>
              </a:rPr>
              <a:t>ชื่อเอกสาร</a:t>
            </a:r>
          </a:p>
        </p:txBody>
      </p:sp>
      <p:sp>
        <p:nvSpPr>
          <p:cNvPr id="102406" name="TextBox 6"/>
          <p:cNvSpPr txBox="1">
            <a:spLocks noChangeArrowheads="1"/>
          </p:cNvSpPr>
          <p:nvPr/>
        </p:nvSpPr>
        <p:spPr bwMode="auto">
          <a:xfrm>
            <a:off x="190500" y="5397500"/>
            <a:ext cx="1363663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th-TH" altLang="th-TH" sz="2800">
                <a:latin typeface="Calibri" pitchFamily="34" charset="0"/>
              </a:rPr>
              <a:t>รหัสเอกสาร</a:t>
            </a:r>
          </a:p>
        </p:txBody>
      </p:sp>
      <p:sp>
        <p:nvSpPr>
          <p:cNvPr id="102407" name="TextBox 7"/>
          <p:cNvSpPr txBox="1">
            <a:spLocks noChangeArrowheads="1"/>
          </p:cNvSpPr>
          <p:nvPr/>
        </p:nvSpPr>
        <p:spPr bwMode="auto">
          <a:xfrm>
            <a:off x="250825" y="5857875"/>
            <a:ext cx="14366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th-TH" altLang="th-TH" sz="2800">
                <a:latin typeface="Calibri" pitchFamily="34" charset="0"/>
              </a:rPr>
              <a:t>ชื่อหน่วยงาน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2173288" y="3357563"/>
            <a:ext cx="1846262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1501775" y="4292600"/>
            <a:ext cx="1103313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02410" name="TextBox 10"/>
          <p:cNvSpPr txBox="1">
            <a:spLocks noChangeArrowheads="1"/>
          </p:cNvSpPr>
          <p:nvPr/>
        </p:nvSpPr>
        <p:spPr bwMode="auto">
          <a:xfrm>
            <a:off x="133350" y="3816350"/>
            <a:ext cx="1676400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th-TH" altLang="th-TH" sz="2800">
                <a:latin typeface="Calibri" pitchFamily="34" charset="0"/>
              </a:rPr>
              <a:t>ออกแบบและ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th-TH" altLang="th-TH" sz="2800">
                <a:latin typeface="Calibri" pitchFamily="34" charset="0"/>
              </a:rPr>
              <a:t>ตกแต่งด้วยภาพ</a:t>
            </a:r>
          </a:p>
        </p:txBody>
      </p:sp>
      <p:cxnSp>
        <p:nvCxnSpPr>
          <p:cNvPr id="14" name="Straight Arrow Connector 13"/>
          <p:cNvCxnSpPr/>
          <p:nvPr/>
        </p:nvCxnSpPr>
        <p:spPr>
          <a:xfrm>
            <a:off x="1654175" y="5641975"/>
            <a:ext cx="2413000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1654175" y="6092825"/>
            <a:ext cx="1206500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>
            <a:off x="1809750" y="1125538"/>
            <a:ext cx="2570163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02414" name="TextBox 19"/>
          <p:cNvSpPr txBox="1">
            <a:spLocks noChangeArrowheads="1"/>
          </p:cNvSpPr>
          <p:nvPr/>
        </p:nvSpPr>
        <p:spPr bwMode="auto">
          <a:xfrm>
            <a:off x="250825" y="889000"/>
            <a:ext cx="15367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th-TH" altLang="th-TH" sz="2800">
                <a:latin typeface="Calibri" pitchFamily="34" charset="0"/>
              </a:rPr>
              <a:t>ตราสัญลักษณ์</a:t>
            </a:r>
          </a:p>
        </p:txBody>
      </p:sp>
      <p:cxnSp>
        <p:nvCxnSpPr>
          <p:cNvPr id="21" name="Straight Arrow Connector 20"/>
          <p:cNvCxnSpPr/>
          <p:nvPr/>
        </p:nvCxnSpPr>
        <p:spPr>
          <a:xfrm>
            <a:off x="2173288" y="2646363"/>
            <a:ext cx="1103312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02416" name="TextBox 22"/>
          <p:cNvSpPr txBox="1">
            <a:spLocks noChangeArrowheads="1"/>
          </p:cNvSpPr>
          <p:nvPr/>
        </p:nvSpPr>
        <p:spPr bwMode="auto">
          <a:xfrm>
            <a:off x="658813" y="3095625"/>
            <a:ext cx="151447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th-TH" altLang="th-TH" sz="2800">
                <a:latin typeface="Calibri" pitchFamily="34" charset="0"/>
              </a:rPr>
              <a:t>รหัสหลักสูตร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>
              <a:defRPr/>
            </a:pPr>
            <a:r>
              <a:rPr lang="th-TH" sz="5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ปกหลัง</a:t>
            </a:r>
            <a:endParaRPr lang="th-TH" sz="5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144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28900" y="188913"/>
            <a:ext cx="4581525" cy="64801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sp>
        <p:nvSpPr>
          <p:cNvPr id="3" name="Rounded Rectangle 2"/>
          <p:cNvSpPr/>
          <p:nvPr/>
        </p:nvSpPr>
        <p:spPr>
          <a:xfrm>
            <a:off x="3348038" y="5300663"/>
            <a:ext cx="3168650" cy="1081087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103429" name="TextBox 3"/>
          <p:cNvSpPr txBox="1">
            <a:spLocks noChangeArrowheads="1"/>
          </p:cNvSpPr>
          <p:nvPr/>
        </p:nvSpPr>
        <p:spPr bwMode="auto">
          <a:xfrm>
            <a:off x="539750" y="5516563"/>
            <a:ext cx="1811338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th-TH" altLang="th-TH" sz="2800">
                <a:latin typeface="Calibri" pitchFamily="34" charset="0"/>
              </a:rPr>
              <a:t>ผู้จัดทำและ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th-TH" altLang="th-TH" sz="2800">
                <a:latin typeface="Calibri" pitchFamily="34" charset="0"/>
              </a:rPr>
              <a:t>การติดต่อสื่อสาร</a:t>
            </a:r>
          </a:p>
        </p:txBody>
      </p:sp>
      <p:cxnSp>
        <p:nvCxnSpPr>
          <p:cNvPr id="6" name="Straight Arrow Connector 5"/>
          <p:cNvCxnSpPr>
            <a:stCxn id="103429" idx="3"/>
          </p:cNvCxnSpPr>
          <p:nvPr/>
        </p:nvCxnSpPr>
        <p:spPr>
          <a:xfrm flipV="1">
            <a:off x="2351088" y="5994400"/>
            <a:ext cx="996950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03431" name="TextBox 6"/>
          <p:cNvSpPr txBox="1">
            <a:spLocks noChangeArrowheads="1"/>
          </p:cNvSpPr>
          <p:nvPr/>
        </p:nvSpPr>
        <p:spPr bwMode="auto">
          <a:xfrm>
            <a:off x="198438" y="2498725"/>
            <a:ext cx="192722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th-TH" sz="2800" dirty="0">
                <a:latin typeface="Calibri" pitchFamily="34" charset="0"/>
              </a:rPr>
              <a:t>Slogan </a:t>
            </a:r>
            <a:r>
              <a:rPr lang="th-TH" altLang="th-TH" sz="2800" dirty="0">
                <a:latin typeface="Calibri" pitchFamily="34" charset="0"/>
              </a:rPr>
              <a:t>คำขวัญ</a:t>
            </a:r>
          </a:p>
        </p:txBody>
      </p:sp>
      <p:cxnSp>
        <p:nvCxnSpPr>
          <p:cNvPr id="9" name="Straight Arrow Connector 8"/>
          <p:cNvCxnSpPr/>
          <p:nvPr/>
        </p:nvCxnSpPr>
        <p:spPr>
          <a:xfrm flipV="1">
            <a:off x="2098675" y="2743200"/>
            <a:ext cx="996950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8" name="Rounded Rectangle 7"/>
          <p:cNvSpPr/>
          <p:nvPr/>
        </p:nvSpPr>
        <p:spPr>
          <a:xfrm>
            <a:off x="3095625" y="1773238"/>
            <a:ext cx="3779838" cy="172720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>
            <a:miter lim="800000"/>
            <a:headEnd/>
            <a:tailEnd/>
          </a:ln>
          <a:extLst/>
        </p:spPr>
        <p:txBody>
          <a:bodyPr rtlCol="0"/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th-TH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3.การจัดทำรายละเอียดการฝึก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th-TH" b="1" dirty="0" smtClean="0"/>
              <a:t>การเขียนวัตถุประสงค์การเรียนรู้ทั่วไป(</a:t>
            </a:r>
            <a:r>
              <a:rPr lang="en-US" b="1" dirty="0" smtClean="0"/>
              <a:t>GLOs</a:t>
            </a:r>
            <a:r>
              <a:rPr lang="th-TH" b="1" dirty="0" smtClean="0"/>
              <a:t>) และวัตถุประสงค์การเรียนรู้เฉพาะ(</a:t>
            </a:r>
            <a:r>
              <a:rPr lang="en-US" b="1" dirty="0" smtClean="0"/>
              <a:t>SLOs</a:t>
            </a:r>
            <a:r>
              <a:rPr lang="th-TH" b="1" dirty="0" smtClean="0"/>
              <a:t>) </a:t>
            </a:r>
            <a:r>
              <a:rPr lang="th-TH" b="1" i="1" u="sng" dirty="0" smtClean="0"/>
              <a:t>ต้องสอดคล้องกับมาตรฐานสมรรถนะ  </a:t>
            </a:r>
            <a:r>
              <a:rPr lang="th-TH" b="1" dirty="0" smtClean="0"/>
              <a:t>การวิเคราะห์งานย่อย </a:t>
            </a:r>
            <a:r>
              <a:rPr lang="th-TH" b="1" i="1" dirty="0" smtClean="0"/>
              <a:t>เกณฑ์การประเมินผล </a:t>
            </a:r>
            <a:r>
              <a:rPr lang="th-TH" b="1" dirty="0" smtClean="0"/>
              <a:t>และโครงร่างเนื้อหาในหลักสูตร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th-TH" sz="2000" dirty="0" smtClean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th-TH" b="1" dirty="0" smtClean="0"/>
              <a:t>คำกริยาที่ใช้ในการเขียนวัตถุประสงค์การเรียนรู้ พร้อมกับข้อแนะนำพิเศษ(กฎการเขียน) มีหลักการเขียนตามบทที่</a:t>
            </a:r>
            <a:r>
              <a:rPr lang="en-US" b="1" dirty="0" smtClean="0"/>
              <a:t>3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US" sz="2000" dirty="0" smtClean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th-TH" b="1" dirty="0" smtClean="0"/>
              <a:t>การแก้ไขปรับปรุงวัตถุประสงค์การเรียนรู้ เพิ่มเติม ต้อง</a:t>
            </a:r>
            <a:r>
              <a:rPr lang="th-TH" b="1" i="1" dirty="0" smtClean="0"/>
              <a:t>ปรึกษาหารือกับกลุ่มผู้เชี่ยวชาญเนื้อหาวิชา </a:t>
            </a:r>
            <a:r>
              <a:rPr lang="th-TH" b="1" dirty="0" smtClean="0"/>
              <a:t>และต้องสอดคล้องกับข้อกำหนดและรายละเอียดของระดับความรู้ ทักษะ ของผู้รับการฝึก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>
          <a:ln>
            <a:miter lim="800000"/>
            <a:headEnd/>
            <a:tailEnd/>
          </a:ln>
          <a:extLst/>
        </p:spPr>
        <p:txBody>
          <a:bodyPr/>
          <a:lstStyle/>
          <a:p>
            <a:pPr algn="l" eaLnBrk="1" hangingPunct="1">
              <a:defRPr/>
            </a:pPr>
            <a:r>
              <a:rPr lang="th-TH" altLang="th-TH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(ต่อ)</a:t>
            </a:r>
          </a:p>
        </p:txBody>
      </p:sp>
      <p:sp>
        <p:nvSpPr>
          <p:cNvPr id="10854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th-TH" altLang="th-TH" b="1" dirty="0" smtClean="0"/>
              <a:t>การเขียนวัตถุประสงค์การเรียนรู้แบบทั่วไป และวัตถุประสงค์การเรียนรู้แบบเฉพาะ จะ</a:t>
            </a:r>
            <a:r>
              <a:rPr lang="th-TH" altLang="th-TH" b="1" i="1" dirty="0" smtClean="0"/>
              <a:t>เขียนอยู่ในรูปแบบของตาราง </a:t>
            </a:r>
            <a:r>
              <a:rPr lang="th-TH" altLang="th-TH" b="1" dirty="0" smtClean="0"/>
              <a:t>โดยเขียนเป็นรายการวัตถุประสงค์โดยรวม พร้อมกำหนดช่วงเวลาการฝึกอบรมไว้ด้วย</a:t>
            </a:r>
          </a:p>
          <a:p>
            <a:pPr marL="0" indent="0" eaLnBrk="1" hangingPunct="1">
              <a:buFont typeface="Arial" pitchFamily="34" charset="0"/>
              <a:buNone/>
              <a:defRPr/>
            </a:pPr>
            <a:endParaRPr lang="en-US" altLang="th-TH" sz="1200" dirty="0" smtClean="0"/>
          </a:p>
          <a:p>
            <a:pPr eaLnBrk="1" hangingPunct="1">
              <a:defRPr/>
            </a:pPr>
            <a:r>
              <a:rPr lang="th-TH" altLang="th-TH" b="1" dirty="0" smtClean="0"/>
              <a:t>ระยะเวลาการฝึกอบรม ในแต่ละวัตถุประสงค์การเรียนรู้แบบทั่วไปด้านต่างๆ </a:t>
            </a:r>
            <a:r>
              <a:rPr lang="th-TH" altLang="th-TH" b="1" i="1" u="sng" dirty="0" smtClean="0"/>
              <a:t>กำหนดขึ้นจากการปรึกษาหารือกับวิทยากรที่มี ความรู้ และประสบการณ์ </a:t>
            </a:r>
          </a:p>
          <a:p>
            <a:pPr marL="0" indent="0" eaLnBrk="1" hangingPunct="1">
              <a:buFont typeface="Arial" pitchFamily="34" charset="0"/>
              <a:buNone/>
              <a:defRPr/>
            </a:pPr>
            <a:endParaRPr lang="th-TH" altLang="th-TH" sz="1100" dirty="0" smtClean="0"/>
          </a:p>
          <a:p>
            <a:pPr eaLnBrk="1" hangingPunct="1">
              <a:defRPr/>
            </a:pPr>
            <a:r>
              <a:rPr lang="th-TH" altLang="th-TH" b="1" dirty="0" smtClean="0"/>
              <a:t>การปรับเปลี่ยนระยะเวลาสำหรับการฝึกอบรมเป็นรายวัตถุประสงค์ และในภาพรวมของวัตถุประสงค์การเรียนรู้แบบทั่วไปทั้งหมด ตามที่ได้กำหนดไว้แล้วในโครงสร้างของหลักสูตร และต้องสอดคล้องเหมาะสม</a:t>
            </a:r>
            <a:endParaRPr lang="en-US" altLang="th-TH" b="1" dirty="0" smtClean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>
            <a:miter lim="800000"/>
            <a:headEnd/>
            <a:tailEnd/>
          </a:ln>
          <a:extLst/>
        </p:spPr>
        <p:txBody>
          <a:bodyPr rtlCol="0"/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th-TH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สรุป</a:t>
            </a:r>
            <a:endParaRPr lang="th-TH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854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eaLnBrk="1" hangingPunct="1">
              <a:buFont typeface="Arial" pitchFamily="34" charset="0"/>
              <a:buNone/>
            </a:pPr>
            <a:r>
              <a:rPr lang="th-TH" altLang="th-TH" b="1" dirty="0" smtClean="0"/>
              <a:t>หลังจบการฝึกอบรมการพัฒนารายละเอียดของเอกสารการฝึกอบรมแล้วผู้เข้ารับการฝึกจะมีความพร้อมในการพัฒนาเอกสาร ชุดการฝึก สื่อวัสดุ อุปกรณ์ช่วยฝึก และการประเมินผล เพื่อนำมาใช้ในการฝึกอบรมตามหลักสูตรการฝึก และจะได้มีการจัดทำสิ่งอำนวยความสะดวกต่างๆ ตลอดจนการจัดหาวิทยากรที่ถูกต้องเหมาะสม ให้เป็นไปตามรายละเอียดของการฝึกอบรม ซึ่งจะอธิบายถึงสิ่งเหล่านี้ไว้ในบทต่อไป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952500"/>
          </a:xfrm>
          <a:solidFill>
            <a:schemeClr val="tx1">
              <a:lumMod val="85000"/>
              <a:lumOff val="15000"/>
            </a:schemeClr>
          </a:solidFill>
          <a:ln>
            <a:miter lim="800000"/>
            <a:headEnd/>
            <a:tailEnd/>
          </a:ln>
          <a:extLst/>
        </p:spPr>
        <p:txBody>
          <a:bodyPr/>
          <a:lstStyle/>
          <a:p>
            <a:pPr>
              <a:defRPr/>
            </a:pPr>
            <a:r>
              <a:rPr lang="th-TH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กิจกรรมที่ 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th-TH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323850" y="1800225"/>
          <a:ext cx="8229600" cy="5029200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719758"/>
                <a:gridCol w="7509842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th-TH" sz="2400" dirty="0" smtClean="0"/>
                        <a:t>รายละเอียดเอกสารการฝึก</a:t>
                      </a:r>
                      <a:r>
                        <a:rPr lang="th-TH" sz="2400" baseline="0" dirty="0" smtClean="0"/>
                        <a:t>ที่หน่วยงานท่านใช้อยู่ ประกอบด้วยหัวข้อต่างๆ </a:t>
                      </a:r>
                      <a:endParaRPr lang="th-TH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4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3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4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4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4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5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4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6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7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4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8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4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9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4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10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214313" y="1739900"/>
            <a:ext cx="8605837" cy="51181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110632" name="TextBox 5"/>
          <p:cNvSpPr txBox="1">
            <a:spLocks noChangeArrowheads="1"/>
          </p:cNvSpPr>
          <p:nvPr/>
        </p:nvSpPr>
        <p:spPr bwMode="auto">
          <a:xfrm>
            <a:off x="0" y="1323975"/>
            <a:ext cx="9144000" cy="2369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th-TH" altLang="th-TH" sz="2800" b="1" dirty="0">
                <a:latin typeface="Calibri" pitchFamily="34" charset="0"/>
              </a:rPr>
              <a:t>คำสั่ง</a:t>
            </a:r>
            <a:r>
              <a:rPr lang="en-US" altLang="th-TH" sz="2800" b="1" dirty="0">
                <a:latin typeface="Calibri" pitchFamily="34" charset="0"/>
              </a:rPr>
              <a:t>: </a:t>
            </a:r>
            <a:r>
              <a:rPr lang="th-TH" altLang="th-TH" sz="2800" b="1" dirty="0" smtClean="0">
                <a:latin typeface="Calibri" pitchFamily="34" charset="0"/>
              </a:rPr>
              <a:t>ให้จัดทำแผนการฝึก และแผนการประเมิน ในหลักสูตรที่ตนกำหนดขึ้น โดยเลือกโมดูลการฝึกที่ต้องการ จัดทำตามตัวอย่างที่กำหนดให้  </a:t>
            </a:r>
            <a:r>
              <a:rPr lang="th-TH" altLang="th-TH" sz="2800" dirty="0" smtClean="0">
                <a:latin typeface="Calibri" pitchFamily="34" charset="0"/>
              </a:rPr>
              <a:t>(</a:t>
            </a:r>
            <a:r>
              <a:rPr lang="en-US" altLang="th-TH" sz="2800" dirty="0">
                <a:latin typeface="Calibri" pitchFamily="34" charset="0"/>
              </a:rPr>
              <a:t>2</a:t>
            </a:r>
            <a:r>
              <a:rPr lang="en-US" altLang="th-TH" sz="2800" dirty="0" smtClean="0">
                <a:latin typeface="Calibri" pitchFamily="34" charset="0"/>
              </a:rPr>
              <a:t> </a:t>
            </a:r>
            <a:r>
              <a:rPr lang="th-TH" altLang="th-TH" sz="2800" dirty="0" smtClean="0">
                <a:latin typeface="Calibri" pitchFamily="34" charset="0"/>
              </a:rPr>
              <a:t>ชั่วโมง)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th-TH" altLang="th-TH" sz="2800" dirty="0">
              <a:latin typeface="Calibri" pitchFamily="34" charset="0"/>
            </a:endParaRPr>
          </a:p>
          <a:p>
            <a:pPr marL="1200150" lvl="1" indent="-457200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th-TH" altLang="th-TH" sz="3200" dirty="0" smtClean="0">
                <a:latin typeface="Calibri" pitchFamily="34" charset="0"/>
              </a:rPr>
              <a:t>แผนการฝึกภาคทฤษฎี ภาคปฏิบัติ</a:t>
            </a:r>
          </a:p>
          <a:p>
            <a:pPr marL="1200150" lvl="1" indent="-457200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th-TH" altLang="th-TH" sz="3200" dirty="0" smtClean="0">
                <a:latin typeface="Calibri" pitchFamily="34" charset="0"/>
              </a:rPr>
              <a:t>แผนการประเมิน</a:t>
            </a:r>
            <a:endParaRPr lang="th-TH" altLang="th-TH" sz="10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952500"/>
          </a:xfrm>
          <a:solidFill>
            <a:schemeClr val="tx1">
              <a:lumMod val="85000"/>
              <a:lumOff val="15000"/>
            </a:schemeClr>
          </a:solidFill>
          <a:ln>
            <a:miter lim="800000"/>
            <a:headEnd/>
            <a:tailEnd/>
          </a:ln>
          <a:extLst/>
        </p:spPr>
        <p:txBody>
          <a:bodyPr/>
          <a:lstStyle/>
          <a:p>
            <a:pPr>
              <a:defRPr/>
            </a:pPr>
            <a:r>
              <a:rPr lang="th-TH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กิจกรรมที่ 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endParaRPr lang="th-TH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323850" y="1800225"/>
          <a:ext cx="8229600" cy="5029200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719758"/>
                <a:gridCol w="7509842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th-TH" sz="2400" dirty="0" smtClean="0"/>
                        <a:t>รายละเอียดเอกสารการฝึก</a:t>
                      </a:r>
                      <a:r>
                        <a:rPr lang="th-TH" sz="2400" baseline="0" dirty="0" smtClean="0"/>
                        <a:t>ที่หน่วยงานท่านใช้อยู่ ประกอบด้วยหัวข้อต่างๆ </a:t>
                      </a:r>
                      <a:endParaRPr lang="th-TH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4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3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4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4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4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5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4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6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7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4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8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4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9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4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10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214313" y="1739900"/>
            <a:ext cx="8605837" cy="51181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110632" name="TextBox 5"/>
          <p:cNvSpPr txBox="1">
            <a:spLocks noChangeArrowheads="1"/>
          </p:cNvSpPr>
          <p:nvPr/>
        </p:nvSpPr>
        <p:spPr bwMode="auto">
          <a:xfrm>
            <a:off x="0" y="1323975"/>
            <a:ext cx="9144000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th-TH" altLang="th-TH" sz="2800" b="1" dirty="0">
                <a:latin typeface="Calibri" pitchFamily="34" charset="0"/>
              </a:rPr>
              <a:t>คำสั่ง</a:t>
            </a:r>
            <a:r>
              <a:rPr lang="en-US" altLang="th-TH" sz="2800" b="1" dirty="0">
                <a:latin typeface="Calibri" pitchFamily="34" charset="0"/>
              </a:rPr>
              <a:t>: </a:t>
            </a:r>
            <a:r>
              <a:rPr lang="th-TH" altLang="th-TH" sz="2800" b="1" dirty="0" smtClean="0">
                <a:latin typeface="Calibri" pitchFamily="34" charset="0"/>
              </a:rPr>
              <a:t>ให้จัดทำเอกสารการฝึกในหลักสูตรที่ตนกำหนดขึ้น โดยเลือกโมดูลการฝึกที่ต้องการ จัดทำตามตัวอย่างที่กำหนดให้  </a:t>
            </a:r>
            <a:r>
              <a:rPr lang="th-TH" altLang="th-TH" sz="2800" dirty="0" smtClean="0">
                <a:latin typeface="Calibri" pitchFamily="34" charset="0"/>
              </a:rPr>
              <a:t>(</a:t>
            </a:r>
            <a:r>
              <a:rPr lang="en-US" altLang="th-TH" sz="2800" dirty="0">
                <a:latin typeface="Calibri" pitchFamily="34" charset="0"/>
              </a:rPr>
              <a:t>2</a:t>
            </a:r>
            <a:r>
              <a:rPr lang="en-US" altLang="th-TH" sz="2800" dirty="0" smtClean="0">
                <a:latin typeface="Calibri" pitchFamily="34" charset="0"/>
              </a:rPr>
              <a:t> </a:t>
            </a:r>
            <a:r>
              <a:rPr lang="th-TH" altLang="th-TH" sz="2800" dirty="0" smtClean="0">
                <a:latin typeface="Calibri" pitchFamily="34" charset="0"/>
              </a:rPr>
              <a:t>ชั่วโมง)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th-TH" altLang="th-TH" sz="2800" dirty="0">
              <a:latin typeface="Calibri" pitchFamily="34" charset="0"/>
            </a:endParaRPr>
          </a:p>
          <a:p>
            <a:pPr marL="1200150" lvl="1" indent="-457200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th-TH" altLang="th-TH" sz="3200" dirty="0" smtClean="0">
                <a:latin typeface="Calibri" pitchFamily="34" charset="0"/>
              </a:rPr>
              <a:t>คู่มือครู</a:t>
            </a:r>
          </a:p>
          <a:p>
            <a:pPr marL="1200150" lvl="1" indent="-457200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th-TH" altLang="th-TH" sz="3200" dirty="0" smtClean="0">
                <a:latin typeface="Calibri" pitchFamily="34" charset="0"/>
              </a:rPr>
              <a:t>คู่มือผู้เรียน</a:t>
            </a:r>
          </a:p>
          <a:p>
            <a:pPr marL="1200150" lvl="1" indent="-457200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th-TH" altLang="th-TH" sz="3200" dirty="0" smtClean="0">
                <a:latin typeface="Calibri" pitchFamily="34" charset="0"/>
              </a:rPr>
              <a:t>แบบประเมิน ความรู้ และทักษะ</a:t>
            </a:r>
            <a:endParaRPr lang="th-TH" altLang="th-TH" sz="1000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1375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th-TH" altLang="th-TH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บทที่ </a:t>
            </a:r>
            <a:r>
              <a:rPr lang="en-US" altLang="th-TH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th-TH" altLang="th-TH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1315" name="Subtitle 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eaLnBrk="1" hangingPunct="1">
              <a:defRPr/>
            </a:pPr>
            <a:r>
              <a:rPr lang="th-TH" altLang="th-TH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การกำหนดเกี่ยวกับสิ่งอำนวย</a:t>
            </a:r>
          </a:p>
          <a:p>
            <a:pPr eaLnBrk="1" hangingPunct="1">
              <a:defRPr/>
            </a:pPr>
            <a:r>
              <a:rPr lang="th-TH" altLang="th-TH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ความสะดวกและบุคลากรฝึก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>
            <a:miter lim="800000"/>
            <a:headEnd/>
            <a:tailEnd/>
          </a:ln>
          <a:extLst/>
        </p:spPr>
        <p:txBody>
          <a:bodyPr rtlCol="0"/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th-TH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วัตถุประสงค์บทที่ 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th-TH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469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th-TH" altLang="th-TH" sz="4400" b="1" dirty="0" smtClean="0">
                <a:latin typeface="AngsanaUPC" pitchFamily="18" charset="-34"/>
                <a:cs typeface="AngsanaUPC" pitchFamily="18" charset="-34"/>
              </a:rPr>
              <a:t>เตรียมและจัดหารายการวัสดุและอุปกรณ์ต่างๆ สำหรับการฝึกอบรมได้</a:t>
            </a:r>
            <a:endParaRPr lang="en-US" altLang="th-TH" sz="4400" b="1" dirty="0" smtClean="0">
              <a:latin typeface="AngsanaUPC" pitchFamily="18" charset="-34"/>
              <a:cs typeface="AngsanaUPC" pitchFamily="18" charset="-34"/>
            </a:endParaRPr>
          </a:p>
          <a:p>
            <a:pPr eaLnBrk="1" hangingPunct="1">
              <a:spcBef>
                <a:spcPct val="0"/>
              </a:spcBef>
            </a:pPr>
            <a:r>
              <a:rPr lang="th-TH" altLang="th-TH" sz="4400" b="1" dirty="0" smtClean="0">
                <a:latin typeface="AngsanaUPC" pitchFamily="18" charset="-34"/>
                <a:cs typeface="AngsanaUPC" pitchFamily="18" charset="-34"/>
              </a:rPr>
              <a:t>ออกแบบ จัดเตรียมสถานที่ และสิ่งอำนวยความสะดวกที่จำเป็นต่อการฝึกอบรมได้</a:t>
            </a:r>
            <a:endParaRPr lang="en-US" altLang="th-TH" sz="4400" b="1" dirty="0" smtClean="0">
              <a:latin typeface="AngsanaUPC" pitchFamily="18" charset="-34"/>
              <a:cs typeface="AngsanaUPC" pitchFamily="18" charset="-34"/>
            </a:endParaRPr>
          </a:p>
          <a:p>
            <a:pPr eaLnBrk="1" hangingPunct="1">
              <a:spcBef>
                <a:spcPct val="0"/>
              </a:spcBef>
            </a:pPr>
            <a:r>
              <a:rPr lang="th-TH" altLang="th-TH" sz="4400" b="1" dirty="0" smtClean="0">
                <a:latin typeface="AngsanaUPC" pitchFamily="18" charset="-34"/>
                <a:cs typeface="AngsanaUPC" pitchFamily="18" charset="-34"/>
              </a:rPr>
              <a:t>คัดเลือกบุคลากรที่จำเป็นต่อการฝึกอบรมได้</a:t>
            </a:r>
            <a:endParaRPr lang="en-US" altLang="th-TH" sz="4400" b="1" dirty="0" smtClean="0">
              <a:latin typeface="AngsanaUPC" pitchFamily="18" charset="-34"/>
              <a:cs typeface="AngsanaUPC" pitchFamily="18" charset="-34"/>
            </a:endParaRPr>
          </a:p>
          <a:p>
            <a:endParaRPr lang="th-TH" altLang="th-TH" sz="36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>
            <a:miter lim="800000"/>
            <a:headEnd/>
            <a:tailEnd/>
          </a:ln>
          <a:extLst/>
        </p:spPr>
        <p:txBody>
          <a:bodyPr rtlCol="0"/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th-TH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เนื้อหา</a:t>
            </a:r>
            <a:endParaRPr lang="th-TH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extLst/>
        </p:spPr>
        <p:txBody>
          <a:bodyPr/>
          <a:lstStyle/>
          <a:p>
            <a:pPr marL="404813" indent="-44926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4400" b="1" dirty="0">
                <a:ln w="12700">
                  <a:solidFill>
                    <a:schemeClr val="tx1"/>
                  </a:solidFill>
                  <a:prstDash val="solid"/>
                </a:ln>
              </a:rPr>
              <a:t>การกำหนดบัญชีรายการอุปกรณ์สำหรับการฝึกอบรม</a:t>
            </a:r>
          </a:p>
          <a:p>
            <a:pPr marL="404813" indent="-44926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4400" b="1" dirty="0">
                <a:ln w="12700">
                  <a:solidFill>
                    <a:schemeClr val="tx1"/>
                  </a:solidFill>
                  <a:prstDash val="solid"/>
                </a:ln>
              </a:rPr>
              <a:t>การกำหนดสิ่งอำนวยความสะดวกในการฝึกอบรม</a:t>
            </a:r>
          </a:p>
          <a:p>
            <a:pPr marL="404813" indent="-44926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4400" b="1" dirty="0">
                <a:ln w="12700">
                  <a:solidFill>
                    <a:schemeClr val="tx1"/>
                  </a:solidFill>
                  <a:prstDash val="solid"/>
                </a:ln>
              </a:rPr>
              <a:t>การกำหนดบุคลากรที่จำเป็นต่อการฝึกอบรม</a:t>
            </a:r>
          </a:p>
          <a:p>
            <a:pPr>
              <a:defRPr/>
            </a:pP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913"/>
            <a:ext cx="8507288" cy="763587"/>
          </a:xfrm>
          <a:ln>
            <a:miter lim="800000"/>
            <a:headEnd/>
            <a:tailEnd/>
          </a:ln>
          <a:extLst/>
        </p:spPr>
        <p:txBody>
          <a:bodyPr rtlCol="0"/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th-TH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1.การกำหนดบัญชีรายการอุปกรณ์สำหรับการฝึกอบรม</a:t>
            </a:r>
            <a:endParaRPr lang="th-TH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673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Arial" pitchFamily="34" charset="0"/>
              <a:buNone/>
            </a:pPr>
            <a:r>
              <a:rPr lang="th-TH" altLang="th-TH" b="1" smtClean="0">
                <a:latin typeface="AngsanaUPC" pitchFamily="18" charset="-34"/>
                <a:cs typeface="AngsanaUPC" pitchFamily="18" charset="-34"/>
              </a:rPr>
              <a:t>จำแนกเป็นประเภทต่างๆ ดังนี้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539750" y="2349500"/>
          <a:ext cx="8353425" cy="315288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520082"/>
                <a:gridCol w="5833343"/>
              </a:tblGrid>
              <a:tr h="1446007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300"/>
                        </a:spcAft>
                        <a:buFont typeface="+mj-lt"/>
                        <a:buNone/>
                      </a:pPr>
                      <a:r>
                        <a:rPr lang="en-US" sz="2800" dirty="0" smtClean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1. </a:t>
                      </a:r>
                      <a:r>
                        <a:rPr lang="th-TH" sz="2800" dirty="0" smtClean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อุปกรณ์</a:t>
                      </a:r>
                      <a:r>
                        <a:rPr lang="th-TH" sz="2800" dirty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การ</a:t>
                      </a:r>
                      <a:r>
                        <a:rPr lang="th-TH" sz="2800" dirty="0" smtClean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ฝึกอบรม</a:t>
                      </a:r>
                      <a:endParaRPr lang="en-US" sz="2800" dirty="0">
                        <a:solidFill>
                          <a:schemeClr val="tx1"/>
                        </a:solidFill>
                        <a:effectLst/>
                        <a:latin typeface="AngsanaUPC" panose="02020503050405090304" pitchFamily="18" charset="-34"/>
                        <a:cs typeface="AngsanaUPC" panose="02020503050405090304" pitchFamily="18" charset="-34"/>
                      </a:endParaRPr>
                    </a:p>
                  </a:txBody>
                  <a:tcPr marL="68587" marR="6858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300"/>
                        </a:spcAft>
                      </a:pPr>
                      <a:r>
                        <a:rPr lang="th-TH" sz="2800" dirty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หมายถึง อุปกรณ์ และเครื่องมือจักรกลที่จำเป็น เช่น เครื่องกลึงโลหะ และสว่านเครื่องเจาะ ซึ่งจำเป็นสำหรับกระบวนการปฏิบัติงานตามหลักสูตร</a:t>
                      </a:r>
                      <a:endParaRPr lang="en-US" sz="2800" dirty="0">
                        <a:solidFill>
                          <a:schemeClr val="tx1"/>
                        </a:solidFill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7" marR="6858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1706768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300"/>
                        </a:spcAft>
                        <a:buFont typeface="+mj-lt"/>
                        <a:buNone/>
                      </a:pPr>
                      <a:r>
                        <a:rPr lang="en-US" sz="2800" b="1" dirty="0" smtClean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2. </a:t>
                      </a:r>
                      <a:r>
                        <a:rPr lang="th-TH" sz="2800" b="1" dirty="0" smtClean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ชุด</a:t>
                      </a:r>
                      <a:r>
                        <a:rPr lang="th-TH" sz="2800" b="1" dirty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การฝึกอบรม</a:t>
                      </a:r>
                      <a:endParaRPr lang="en-US" sz="2800" b="1" dirty="0">
                        <a:solidFill>
                          <a:schemeClr val="tx1"/>
                        </a:solidFill>
                        <a:effectLst/>
                        <a:latin typeface="AngsanaUPC" panose="02020503050405090304" pitchFamily="18" charset="-34"/>
                        <a:cs typeface="AngsanaUPC" panose="02020503050405090304" pitchFamily="18" charset="-34"/>
                      </a:endParaRPr>
                    </a:p>
                    <a:p>
                      <a:pPr marL="180340" indent="-180340">
                        <a:spcAft>
                          <a:spcPts val="300"/>
                        </a:spcAft>
                      </a:pPr>
                      <a:r>
                        <a:rPr lang="en-SG" sz="2800" b="1" dirty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 </a:t>
                      </a:r>
                      <a:endParaRPr lang="en-US" sz="2800" b="1" dirty="0">
                        <a:solidFill>
                          <a:schemeClr val="tx1"/>
                        </a:solidFill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7" marR="6858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300"/>
                        </a:spcAft>
                      </a:pPr>
                      <a:r>
                        <a:rPr lang="th-TH" sz="2800" b="1" dirty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หมายถึง เครื่องมือจักรกล หรืออุปกรณ์ ซึ่งผู้เรียนรู้อาจจะได้ฝึกถอดชิ้นส่วน และประกอบชิ้นส่วน โดยชุดการฝึกอบรมเหล่านี้อาจจะเป็นเครื่องมือจักรกล หรืออุปกรณ์ที่ผ่านการใช้งานแล้ว หรือปลดระวางจากการปฏิบัติงานแล้ว</a:t>
                      </a:r>
                      <a:endParaRPr lang="en-US" sz="2800" b="1" dirty="0">
                        <a:solidFill>
                          <a:schemeClr val="tx1"/>
                        </a:solidFill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7" marR="6858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endParaRPr lang="th-TH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611188" y="1773238"/>
          <a:ext cx="8137525" cy="4232276"/>
        </p:xfrm>
        <a:graphic>
          <a:graphicData uri="http://schemas.openxmlformats.org/drawingml/2006/table">
            <a:tbl>
              <a:tblPr/>
              <a:tblGrid>
                <a:gridCol w="1944588"/>
                <a:gridCol w="6192937"/>
              </a:tblGrid>
              <a:tr h="95568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  <a:cs typeface="Cordia New" pitchFamily="34" charset="-34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cs typeface="Cordia New" pitchFamily="34" charset="-34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cs typeface="Cordia New" pitchFamily="34" charset="-34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Cordia New" pitchFamily="34" charset="-34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Cordia New" pitchFamily="34" charset="-34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Cordia New" pitchFamily="34" charset="-34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Cordia New" pitchFamily="34" charset="-34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Cordia New" pitchFamily="34" charset="-34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Cordia New" pitchFamily="34" charset="-34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+mj-lt"/>
                        <a:buNone/>
                        <a:tabLst/>
                      </a:pPr>
                      <a:r>
                        <a:rPr kumimoji="0" lang="en-US" alt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3. </a:t>
                      </a:r>
                      <a:r>
                        <a:rPr kumimoji="0" lang="th-TH" alt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เครื่องมือ</a:t>
                      </a:r>
                      <a:endParaRPr kumimoji="0" lang="en-US" altLang="th-TH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SG" alt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 </a:t>
                      </a:r>
                      <a:endParaRPr kumimoji="0" lang="en-US" altLang="th-TH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UPC" pitchFamily="18" charset="-34"/>
                        <a:ea typeface="Times New Roman" pitchFamily="18" charset="0"/>
                        <a:cs typeface="AngsanaUPC" pitchFamily="18" charset="-34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  <a:cs typeface="Cordia New" pitchFamily="34" charset="-34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cs typeface="Cordia New" pitchFamily="34" charset="-34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cs typeface="Cordia New" pitchFamily="34" charset="-34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Cordia New" pitchFamily="34" charset="-34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Cordia New" pitchFamily="34" charset="-34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Cordia New" pitchFamily="34" charset="-34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Cordia New" pitchFamily="34" charset="-34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Cordia New" pitchFamily="34" charset="-34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Cordia New" pitchFamily="34" charset="-34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alt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หมายถึง ชุดของอุปกรณ์เครื่องมือพื้นฐาน อาทิ ตะไบ ค้อน และเลื่อยมือ ซึ่งเป็นอุปกรณ์ที่ผู้เรียนรู้จะได้ใช้สำหรับฝึกปฏิบัติงาน</a:t>
                      </a:r>
                      <a:endParaRPr kumimoji="0" lang="en-US" altLang="th-TH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UPC" pitchFamily="18" charset="-34"/>
                        <a:ea typeface="Times New Roman" pitchFamily="18" charset="0"/>
                        <a:cs typeface="AngsanaUPC" pitchFamily="18" charset="-34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</a:tr>
              <a:tr h="199624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  <a:cs typeface="Cordia New" pitchFamily="34" charset="-34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cs typeface="Cordia New" pitchFamily="34" charset="-34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cs typeface="Cordia New" pitchFamily="34" charset="-34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Cordia New" pitchFamily="34" charset="-34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Cordia New" pitchFamily="34" charset="-34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Cordia New" pitchFamily="34" charset="-34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Cordia New" pitchFamily="34" charset="-34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Cordia New" pitchFamily="34" charset="-34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Cordia New" pitchFamily="34" charset="-34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+mj-lt"/>
                        <a:buNone/>
                        <a:tabLst/>
                      </a:pPr>
                      <a:r>
                        <a:rPr kumimoji="0" lang="en-US" alt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4. </a:t>
                      </a:r>
                      <a:r>
                        <a:rPr kumimoji="0" lang="th-TH" alt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เครื่องฝึกแบบจำลองเหตุการณ์/เสมือนจริง</a:t>
                      </a:r>
                      <a:endParaRPr kumimoji="0" lang="en-US" altLang="th-TH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  <a:cs typeface="Cordia New" pitchFamily="34" charset="-34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cs typeface="Cordia New" pitchFamily="34" charset="-34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cs typeface="Cordia New" pitchFamily="34" charset="-34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Cordia New" pitchFamily="34" charset="-34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Cordia New" pitchFamily="34" charset="-34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Cordia New" pitchFamily="34" charset="-34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Cordia New" pitchFamily="34" charset="-34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Cordia New" pitchFamily="34" charset="-34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Cordia New" pitchFamily="34" charset="-34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alt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หมายถึง ชุดเครื่องจักรกล หรืออุปกรณ์ชุดฝึกจำลองเหตุการณ์</a:t>
                      </a:r>
                      <a:r>
                        <a:rPr kumimoji="0" lang="mn-Mong-CN" alt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UPC" pitchFamily="18" charset="-34"/>
                          <a:cs typeface="Cordia New" pitchFamily="34" charset="-34"/>
                        </a:rPr>
                        <a:t>/</a:t>
                      </a:r>
                      <a:r>
                        <a:rPr kumimoji="0" lang="th-TH" alt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เสมือนจริง ซึ่งทำแสดงลักษณะการปฏิบัติงานของเครื่องจักรกลในภาคอุตสาหกรรมที่มีความซับซ้อน และมีขนาดใหญ่มากยิ่งขึ้น </a:t>
                      </a:r>
                      <a:r>
                        <a:rPr kumimoji="0" lang="mn-Mong-CN" alt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UPC" pitchFamily="18" charset="-34"/>
                          <a:cs typeface="Cordia New" pitchFamily="34" charset="-34"/>
                        </a:rPr>
                        <a:t>(</a:t>
                      </a:r>
                      <a:r>
                        <a:rPr kumimoji="0" lang="th-TH" alt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ซึ่งโดยทั่วไปมีมูลค่า ค่าใช้จ่ายมากด้วย</a:t>
                      </a:r>
                      <a:r>
                        <a:rPr kumimoji="0" lang="mn-Mong-CN" alt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UPC" pitchFamily="18" charset="-34"/>
                          <a:cs typeface="Cordia New" pitchFamily="34" charset="-34"/>
                        </a:rPr>
                        <a:t>)</a:t>
                      </a:r>
                      <a:endParaRPr kumimoji="0" lang="en-US" altLang="th-TH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UPC" pitchFamily="18" charset="-34"/>
                        <a:ea typeface="Times New Roman" pitchFamily="18" charset="0"/>
                        <a:cs typeface="AngsanaUPC" pitchFamily="18" charset="-34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1DA"/>
                    </a:solidFill>
                  </a:tcPr>
                </a:tc>
              </a:tr>
              <a:tr h="128034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  <a:cs typeface="Cordia New" pitchFamily="34" charset="-34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cs typeface="Cordia New" pitchFamily="34" charset="-34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cs typeface="Cordia New" pitchFamily="34" charset="-34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Cordia New" pitchFamily="34" charset="-34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Cordia New" pitchFamily="34" charset="-34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Cordia New" pitchFamily="34" charset="-34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Cordia New" pitchFamily="34" charset="-34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Cordia New" pitchFamily="34" charset="-34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Cordia New" pitchFamily="34" charset="-34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+mj-lt"/>
                        <a:buNone/>
                        <a:tabLst/>
                      </a:pPr>
                      <a:r>
                        <a:rPr kumimoji="0" lang="en-US" alt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5. </a:t>
                      </a:r>
                      <a:r>
                        <a:rPr kumimoji="0" lang="th-TH" alt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สิ่งอำนวยความสะดวก</a:t>
                      </a:r>
                      <a:endParaRPr kumimoji="0" lang="en-US" altLang="th-TH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UPC" pitchFamily="18" charset="-34"/>
                        <a:ea typeface="SimSun" pitchFamily="2" charset="-122"/>
                        <a:cs typeface="AngsanaUPC" pitchFamily="18" charset="-34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  <a:cs typeface="Cordia New" pitchFamily="34" charset="-34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cs typeface="Cordia New" pitchFamily="34" charset="-34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cs typeface="Cordia New" pitchFamily="34" charset="-34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Cordia New" pitchFamily="34" charset="-34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Cordia New" pitchFamily="34" charset="-34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Cordia New" pitchFamily="34" charset="-34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Cordia New" pitchFamily="34" charset="-34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Cordia New" pitchFamily="34" charset="-34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Cordia New" pitchFamily="34" charset="-34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alt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หมายถึง โต๊ะ เก้าอี้ ตู้เก็บวัสดุ ม้านั่ง หรือโต๊ะยาวสำหรับการทำงาน และแท่นสำหรับการวาง หรือใช้อุปกรณ์ เครื่องมือ และอื่นๆ</a:t>
                      </a:r>
                      <a:endParaRPr kumimoji="0" lang="en-US" altLang="th-TH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UPC" pitchFamily="18" charset="-34"/>
                        <a:ea typeface="Times New Roman" pitchFamily="18" charset="0"/>
                        <a:cs typeface="AngsanaUPC" pitchFamily="18" charset="-34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D5B5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>
            <a:miter lim="800000"/>
            <a:headEnd/>
            <a:tailEnd/>
          </a:ln>
          <a:extLst/>
        </p:spPr>
        <p:txBody>
          <a:bodyPr rtlCol="0"/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th-TH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1.การกำหนดบัญชีรายการอุปกรณ์สำหรับการฝึกอบรม</a:t>
            </a:r>
            <a:endParaRPr lang="th-TH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th-TH" sz="3600" b="1" dirty="0">
                <a:latin typeface="AngsanaUPC" panose="02020503050405090304" pitchFamily="18" charset="-34"/>
                <a:cs typeface="AngsanaUPC" panose="02020503050405090304" pitchFamily="18" charset="-34"/>
              </a:rPr>
              <a:t>กำหนด</a:t>
            </a:r>
            <a:r>
              <a:rPr lang="th-TH" sz="3600" b="1" dirty="0" smtClean="0">
                <a:latin typeface="AngsanaUPC" panose="02020503050405090304" pitchFamily="18" charset="-34"/>
                <a:cs typeface="AngsanaUPC" panose="02020503050405090304" pitchFamily="18" charset="-34"/>
              </a:rPr>
              <a:t>รายละเอียด เพื่อกระบวนการ</a:t>
            </a:r>
            <a:r>
              <a:rPr lang="th-TH" sz="3600" b="1" dirty="0">
                <a:latin typeface="AngsanaUPC" panose="02020503050405090304" pitchFamily="18" charset="-34"/>
                <a:cs typeface="AngsanaUPC" panose="02020503050405090304" pitchFamily="18" charset="-34"/>
              </a:rPr>
              <a:t>จัดซื้อจัดจ้าง</a:t>
            </a:r>
            <a:endParaRPr lang="en-US" sz="3600" b="1" dirty="0">
              <a:latin typeface="AngsanaUPC" panose="02020503050405090304" pitchFamily="18" charset="-34"/>
              <a:cs typeface="AngsanaUPC" panose="02020503050405090304" pitchFamily="18" charset="-34"/>
            </a:endParaRP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3600" b="1" dirty="0">
                <a:latin typeface="AngsanaUPC" panose="02020503050405090304" pitchFamily="18" charset="-34"/>
                <a:cs typeface="AngsanaUPC" panose="02020503050405090304" pitchFamily="18" charset="-34"/>
              </a:rPr>
              <a:t>ชื่อทางเทคนิคของอุปกรณ์</a:t>
            </a:r>
            <a:endParaRPr lang="en-US" sz="3600" b="1" dirty="0">
              <a:latin typeface="AngsanaUPC" panose="02020503050405090304" pitchFamily="18" charset="-34"/>
              <a:cs typeface="AngsanaUPC" panose="02020503050405090304" pitchFamily="18" charset="-34"/>
            </a:endParaRP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3600" b="1" dirty="0">
                <a:latin typeface="AngsanaUPC" panose="02020503050405090304" pitchFamily="18" charset="-34"/>
                <a:cs typeface="AngsanaUPC" panose="02020503050405090304" pitchFamily="18" charset="-34"/>
              </a:rPr>
              <a:t>คุณสมบัติทางเทคนิค</a:t>
            </a:r>
            <a:endParaRPr lang="en-US" sz="3600" b="1" dirty="0">
              <a:latin typeface="AngsanaUPC" panose="02020503050405090304" pitchFamily="18" charset="-34"/>
              <a:cs typeface="AngsanaUPC" panose="02020503050405090304" pitchFamily="18" charset="-34"/>
            </a:endParaRP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3600" b="1" dirty="0">
                <a:latin typeface="AngsanaUPC" panose="02020503050405090304" pitchFamily="18" charset="-34"/>
                <a:cs typeface="AngsanaUPC" panose="02020503050405090304" pitchFamily="18" charset="-34"/>
              </a:rPr>
              <a:t>ปริมาณ/จำนวนที่จำเป็น (ขึ้นอยู่กับ</a:t>
            </a:r>
            <a:r>
              <a:rPr lang="th-TH" sz="3600" b="1" dirty="0" smtClean="0">
                <a:latin typeface="AngsanaUPC" panose="02020503050405090304" pitchFamily="18" charset="-34"/>
                <a:cs typeface="AngsanaUPC" panose="02020503050405090304" pitchFamily="18" charset="-34"/>
              </a:rPr>
              <a:t>อัตราส่วนของขนาด</a:t>
            </a:r>
            <a:r>
              <a:rPr lang="th-TH" sz="3600" b="1" dirty="0">
                <a:latin typeface="AngsanaUPC" panose="02020503050405090304" pitchFamily="18" charset="-34"/>
                <a:cs typeface="AngsanaUPC" panose="02020503050405090304" pitchFamily="18" charset="-34"/>
              </a:rPr>
              <a:t>ของชั้น</a:t>
            </a:r>
            <a:r>
              <a:rPr lang="th-TH" sz="3600" b="1" dirty="0" smtClean="0">
                <a:latin typeface="AngsanaUPC" panose="02020503050405090304" pitchFamily="18" charset="-34"/>
                <a:cs typeface="AngsanaUPC" panose="02020503050405090304" pitchFamily="18" charset="-34"/>
              </a:rPr>
              <a:t>เรียน ห้องฝึกอบรม </a:t>
            </a:r>
            <a:r>
              <a:rPr lang="th-TH" sz="3600" b="1" dirty="0">
                <a:latin typeface="AngsanaUPC" panose="02020503050405090304" pitchFamily="18" charset="-34"/>
                <a:cs typeface="AngsanaUPC" panose="02020503050405090304" pitchFamily="18" charset="-34"/>
              </a:rPr>
              <a:t>และจำนวนผู้เข้ารับการฝึกอบรม ต่อจำนวนของอุปกรณ์เครื่องมือที่จำเป็น)</a:t>
            </a:r>
            <a:endParaRPr lang="en-US" sz="3600" b="1" dirty="0">
              <a:latin typeface="AngsanaUPC" panose="02020503050405090304" pitchFamily="18" charset="-34"/>
              <a:cs typeface="AngsanaUPC" panose="02020503050405090304" pitchFamily="18" charset="-34"/>
            </a:endParaRP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3600" b="1" dirty="0">
                <a:latin typeface="AngsanaUPC" panose="02020503050405090304" pitchFamily="18" charset="-34"/>
                <a:cs typeface="AngsanaUPC" panose="02020503050405090304" pitchFamily="18" charset="-34"/>
              </a:rPr>
              <a:t>มูลค่าต่อหน่วย โดยประมาณ</a:t>
            </a:r>
            <a:endParaRPr lang="en-US" sz="3600" b="1" dirty="0">
              <a:latin typeface="AngsanaUPC" panose="02020503050405090304" pitchFamily="18" charset="-34"/>
              <a:cs typeface="AngsanaUPC" panose="02020503050405090304" pitchFamily="18" charset="-34"/>
            </a:endParaRP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3600" b="1" dirty="0">
                <a:latin typeface="AngsanaUPC" panose="02020503050405090304" pitchFamily="18" charset="-34"/>
                <a:cs typeface="AngsanaUPC" panose="02020503050405090304" pitchFamily="18" charset="-34"/>
              </a:rPr>
              <a:t>มูลค่าโดยรวม </a:t>
            </a:r>
            <a:r>
              <a:rPr lang="th-TH" sz="3600" b="1" dirty="0" smtClean="0">
                <a:latin typeface="AngsanaUPC" panose="02020503050405090304" pitchFamily="18" charset="-34"/>
                <a:cs typeface="AngsanaUPC" panose="02020503050405090304" pitchFamily="18" charset="-34"/>
              </a:rPr>
              <a:t>โดยประมาณ</a:t>
            </a:r>
            <a:endParaRPr lang="th-TH" sz="3600" b="1" dirty="0">
              <a:latin typeface="AngsanaUPC" panose="02020503050405090304" pitchFamily="18" charset="-34"/>
              <a:cs typeface="AngsanaUPC" panose="02020503050405090304" pitchFamily="18" charset="-34"/>
            </a:endParaRPr>
          </a:p>
        </p:txBody>
      </p:sp>
      <p:sp>
        <p:nvSpPr>
          <p:cNvPr id="118788" name="TextBox 3"/>
          <p:cNvSpPr txBox="1">
            <a:spLocks noChangeArrowheads="1"/>
          </p:cNvSpPr>
          <p:nvPr/>
        </p:nvSpPr>
        <p:spPr bwMode="auto">
          <a:xfrm>
            <a:off x="3476625" y="6308725"/>
            <a:ext cx="259398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th-TH" altLang="th-TH" sz="2800" dirty="0" smtClean="0">
                <a:latin typeface="Calibri" pitchFamily="34" charset="0"/>
                <a:hlinkClick r:id="rId3" action="ppaction://hlinkfile"/>
              </a:rPr>
              <a:t>ดูตัวอย่าง</a:t>
            </a:r>
            <a:r>
              <a:rPr lang="th-TH" altLang="th-TH" sz="2800" dirty="0">
                <a:latin typeface="Calibri" pitchFamily="34" charset="0"/>
                <a:hlinkClick r:id="rId3" action="ppaction://hlinkfile"/>
              </a:rPr>
              <a:t>รายการครุภัณฑ์</a:t>
            </a:r>
            <a:endParaRPr lang="th-TH" altLang="th-TH" sz="28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913"/>
            <a:ext cx="8686800" cy="763587"/>
          </a:xfrm>
          <a:ln>
            <a:miter lim="800000"/>
            <a:headEnd/>
            <a:tailEnd/>
          </a:ln>
          <a:extLst/>
        </p:spPr>
        <p:txBody>
          <a:bodyPr/>
          <a:lstStyle/>
          <a:p>
            <a:pPr>
              <a:defRPr/>
            </a:pPr>
            <a:r>
              <a:rPr lang="th-TH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ตัวอย่าง จำนวนผู้รับการฝึกตามระเบียบกรม</a:t>
            </a:r>
            <a:endParaRPr lang="th-TH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16168951"/>
              </p:ext>
            </p:extLst>
          </p:nvPr>
        </p:nvGraphicFramePr>
        <p:xfrm>
          <a:off x="457200" y="1600200"/>
          <a:ext cx="8435975" cy="2333624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3610744"/>
                <a:gridCol w="4825231"/>
              </a:tblGrid>
              <a:tr h="825744">
                <a:tc>
                  <a:txBody>
                    <a:bodyPr/>
                    <a:lstStyle/>
                    <a:p>
                      <a:pPr algn="ctr"/>
                      <a:r>
                        <a:rPr lang="th-TH" sz="40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กิจกรรม</a:t>
                      </a:r>
                      <a:endParaRPr lang="th-TH" sz="4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91448" marR="91448" marT="45735" marB="4573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40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จำนวนผู้รับการฝึก</a:t>
                      </a:r>
                      <a:r>
                        <a:rPr lang="en-US" sz="40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r>
                        <a:rPr lang="th-TH" sz="40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(คน)</a:t>
                      </a:r>
                      <a:endParaRPr lang="th-TH" sz="4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91448" marR="91448" marT="45735" marB="45735"/>
                </a:tc>
              </a:tr>
              <a:tr h="753940">
                <a:tc>
                  <a:txBody>
                    <a:bodyPr/>
                    <a:lstStyle/>
                    <a:p>
                      <a:pPr algn="ctr"/>
                      <a:r>
                        <a:rPr lang="th-TH" sz="3600" b="1" dirty="0" smtClean="0">
                          <a:effectLst/>
                        </a:rPr>
                        <a:t>ฝึกปฏิบัติทางช่างเทคนิค</a:t>
                      </a:r>
                      <a:endParaRPr lang="th-TH" sz="3600" b="1" dirty="0">
                        <a:effectLst/>
                      </a:endParaRPr>
                    </a:p>
                  </a:txBody>
                  <a:tcPr marL="91448" marR="91448" marT="45735" marB="4573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600" b="1" dirty="0" smtClean="0">
                          <a:effectLst/>
                        </a:rPr>
                        <a:t>ระหว่าง </a:t>
                      </a:r>
                      <a:r>
                        <a:rPr lang="en-US" sz="3600" b="1" dirty="0" smtClean="0">
                          <a:effectLst/>
                        </a:rPr>
                        <a:t>16-24 </a:t>
                      </a:r>
                      <a:endParaRPr lang="th-TH" sz="3600" b="1" dirty="0">
                        <a:effectLst/>
                      </a:endParaRPr>
                    </a:p>
                  </a:txBody>
                  <a:tcPr marL="91448" marR="91448" marT="45735" marB="45735"/>
                </a:tc>
              </a:tr>
              <a:tr h="753940">
                <a:tc>
                  <a:txBody>
                    <a:bodyPr/>
                    <a:lstStyle/>
                    <a:p>
                      <a:pPr algn="ctr"/>
                      <a:r>
                        <a:rPr lang="th-TH" sz="3600" b="1" dirty="0" smtClean="0">
                          <a:effectLst/>
                        </a:rPr>
                        <a:t>บรรยายที่ไม่ใช่ช่างเทคนิค</a:t>
                      </a:r>
                      <a:endParaRPr lang="th-TH" sz="3600" b="1" dirty="0">
                        <a:effectLst/>
                      </a:endParaRPr>
                    </a:p>
                  </a:txBody>
                  <a:tcPr marL="91448" marR="91448" marT="45735" marB="4573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600" b="1" dirty="0" smtClean="0">
                          <a:effectLst/>
                        </a:rPr>
                        <a:t>ไม่น้อยกว่า</a:t>
                      </a:r>
                      <a:r>
                        <a:rPr lang="th-TH" sz="3600" b="1" baseline="0" dirty="0" smtClean="0">
                          <a:effectLst/>
                        </a:rPr>
                        <a:t> </a:t>
                      </a:r>
                      <a:r>
                        <a:rPr lang="en-US" sz="3600" b="1" baseline="0" dirty="0" smtClean="0">
                          <a:effectLst/>
                        </a:rPr>
                        <a:t>25</a:t>
                      </a:r>
                      <a:endParaRPr lang="th-TH" sz="3600" b="1" dirty="0">
                        <a:effectLst/>
                      </a:endParaRPr>
                    </a:p>
                  </a:txBody>
                  <a:tcPr marL="91448" marR="91448" marT="45735" marB="45735"/>
                </a:tc>
              </a:tr>
            </a:tbl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4785581"/>
              </p:ext>
            </p:extLst>
          </p:nvPr>
        </p:nvGraphicFramePr>
        <p:xfrm>
          <a:off x="323850" y="2420938"/>
          <a:ext cx="8640763" cy="320836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07790"/>
                <a:gridCol w="7632973"/>
              </a:tblGrid>
              <a:tr h="648045">
                <a:tc gridSpan="2">
                  <a:txBody>
                    <a:bodyPr/>
                    <a:lstStyle/>
                    <a:p>
                      <a:pPr algn="ctr"/>
                      <a:r>
                        <a:rPr lang="th-TH" sz="3200" b="1" dirty="0" smtClean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อัตรา</a:t>
                      </a:r>
                      <a:r>
                        <a:rPr lang="th-TH" sz="3200" b="1" dirty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การ</a:t>
                      </a:r>
                      <a:r>
                        <a:rPr lang="th-TH" sz="3200" b="1" dirty="0" smtClean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ใช้ประโยชน์ (</a:t>
                      </a:r>
                      <a:r>
                        <a:rPr lang="en-US" sz="3200" b="1" dirty="0" err="1" smtClean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Utilisation</a:t>
                      </a:r>
                      <a:r>
                        <a:rPr lang="en-US" sz="3200" b="1" dirty="0" smtClean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 </a:t>
                      </a:r>
                      <a:r>
                        <a:rPr lang="en-US" sz="3200" b="1" dirty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Rate</a:t>
                      </a:r>
                      <a:r>
                        <a:rPr lang="th-TH" sz="3200" b="1" dirty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)</a:t>
                      </a:r>
                      <a:r>
                        <a:rPr lang="en-US" sz="3200" b="1" dirty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 = </a:t>
                      </a:r>
                      <a:r>
                        <a:rPr lang="en-US" sz="3200" b="1" dirty="0" smtClean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  (A x B</a:t>
                      </a:r>
                      <a:r>
                        <a:rPr lang="en-US" sz="3200" b="1" dirty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) ÷ (</a:t>
                      </a:r>
                      <a:r>
                        <a:rPr lang="en-US" sz="3200" b="1" dirty="0" smtClean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C x D x E)</a:t>
                      </a:r>
                      <a:r>
                        <a:rPr lang="en-US" sz="3200" b="1" baseline="0" dirty="0" smtClean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   </a:t>
                      </a:r>
                      <a:r>
                        <a:rPr lang="en-US" sz="3200" b="1" dirty="0" smtClean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x </a:t>
                      </a:r>
                      <a:r>
                        <a:rPr lang="en-US" sz="3200" b="1" dirty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100</a:t>
                      </a:r>
                      <a:r>
                        <a:rPr lang="en-US" sz="3200" b="1" dirty="0" smtClean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%</a:t>
                      </a:r>
                    </a:p>
                  </a:txBody>
                  <a:tcPr marL="68578" marR="68578"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42671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dirty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A</a:t>
                      </a:r>
                      <a:endParaRPr lang="en-US" sz="2800" b="1" dirty="0">
                        <a:solidFill>
                          <a:schemeClr val="tx1"/>
                        </a:solidFill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78" marR="68578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2800" b="1" dirty="0" smtClean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คือ เวลาที่ใช้ฝึกในหลักสูตร ที่ต้องใช้</a:t>
                      </a:r>
                      <a:r>
                        <a:rPr lang="th-TH" sz="2800" b="1" dirty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อุปกรณ์ดังกล่าวในช่วง </a:t>
                      </a:r>
                      <a:r>
                        <a:rPr lang="en-US" sz="2800" b="1" dirty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1 </a:t>
                      </a:r>
                      <a:r>
                        <a:rPr lang="th-TH" sz="2800" b="1" dirty="0" smtClean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ปี (ชั่วโมง)</a:t>
                      </a:r>
                      <a:endParaRPr lang="en-US" sz="2800" b="1" dirty="0">
                        <a:solidFill>
                          <a:schemeClr val="tx1"/>
                        </a:solidFill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78" marR="68578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42671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dirty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B</a:t>
                      </a:r>
                      <a:endParaRPr lang="en-US" sz="2800" b="1" dirty="0">
                        <a:solidFill>
                          <a:schemeClr val="tx1"/>
                        </a:solidFill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78" marR="68578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2800" b="1" dirty="0" smtClean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คือ</a:t>
                      </a:r>
                      <a:r>
                        <a:rPr lang="th-TH" sz="2800" b="1" baseline="0" dirty="0" smtClean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 </a:t>
                      </a:r>
                      <a:r>
                        <a:rPr lang="th-TH" sz="2800" b="1" dirty="0" smtClean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จำนวนคนที่ใช้</a:t>
                      </a:r>
                      <a:r>
                        <a:rPr lang="th-TH" sz="2800" b="1" dirty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อุปกรณ์ดังกล่าวในช่วง </a:t>
                      </a:r>
                      <a:r>
                        <a:rPr lang="en-US" sz="2800" b="1" dirty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1 </a:t>
                      </a:r>
                      <a:r>
                        <a:rPr lang="th-TH" sz="2800" b="1" dirty="0" smtClean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ปี  (คน)</a:t>
                      </a:r>
                      <a:endParaRPr lang="en-US" sz="2800" b="1" dirty="0">
                        <a:solidFill>
                          <a:schemeClr val="tx1"/>
                        </a:solidFill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78" marR="68578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8534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dirty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C</a:t>
                      </a:r>
                      <a:endParaRPr lang="en-US" sz="2800" b="1" dirty="0">
                        <a:solidFill>
                          <a:schemeClr val="tx1"/>
                        </a:solidFill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78" marR="68578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2800" b="1" dirty="0" smtClean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คือ จำนวนอายุการใช้งานสูงสุดใน</a:t>
                      </a:r>
                      <a:r>
                        <a:rPr lang="th-TH" sz="2800" b="1" dirty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การนำอุปกรณ์ดังกล่าวมาใช้ในการฝึกอบรมแต่ละ</a:t>
                      </a:r>
                      <a:r>
                        <a:rPr lang="th-TH" sz="2800" b="1" dirty="0" smtClean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ปี (</a:t>
                      </a:r>
                      <a:r>
                        <a:rPr lang="en-US" sz="2800" b="1" dirty="0" smtClean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run</a:t>
                      </a:r>
                      <a:r>
                        <a:rPr lang="en-US" sz="2800" b="1" baseline="0" dirty="0" smtClean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 time maximum.)</a:t>
                      </a:r>
                      <a:r>
                        <a:rPr lang="th-TH" sz="2800" b="1" baseline="0" dirty="0" smtClean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 (ชั่วโมง)</a:t>
                      </a:r>
                      <a:endParaRPr lang="en-US" sz="2800" b="1" dirty="0">
                        <a:solidFill>
                          <a:schemeClr val="tx1"/>
                        </a:solidFill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78" marR="68578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42671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dirty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D</a:t>
                      </a:r>
                      <a:endParaRPr lang="en-US" sz="2800" b="1" dirty="0">
                        <a:solidFill>
                          <a:schemeClr val="tx1"/>
                        </a:solidFill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78" marR="68578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2800" b="1" dirty="0" smtClean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คือ จำนวน</a:t>
                      </a:r>
                      <a:r>
                        <a:rPr lang="th-TH" sz="2800" b="1" dirty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อุปกรณ์ที่สามารถหามา</a:t>
                      </a:r>
                      <a:r>
                        <a:rPr lang="th-TH" sz="2800" b="1" dirty="0" smtClean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ได้ (หน่วย)</a:t>
                      </a:r>
                      <a:endParaRPr lang="en-US" sz="2800" b="1" dirty="0">
                        <a:solidFill>
                          <a:schemeClr val="tx1"/>
                        </a:solidFill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78" marR="68578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42671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dirty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E</a:t>
                      </a:r>
                      <a:endParaRPr lang="en-US" sz="2800" b="1" dirty="0">
                        <a:solidFill>
                          <a:schemeClr val="tx1"/>
                        </a:solidFill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78" marR="68578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2800" b="1" dirty="0" smtClean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คือ จำนวน</a:t>
                      </a:r>
                      <a:r>
                        <a:rPr lang="th-TH" sz="2800" b="1" dirty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ของ</a:t>
                      </a:r>
                      <a:r>
                        <a:rPr lang="th-TH" sz="2800" b="1" dirty="0" smtClean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ผู้รับการฝึกที่ใช้</a:t>
                      </a:r>
                      <a:r>
                        <a:rPr lang="th-TH" sz="2800" b="1" dirty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อุปกรณ์ดังกล่าว</a:t>
                      </a:r>
                      <a:r>
                        <a:rPr lang="th-TH" sz="2800" b="1" dirty="0" smtClean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ร่วมกันเป็นกลุ่ม</a:t>
                      </a:r>
                      <a:r>
                        <a:rPr lang="th-TH" sz="2800" b="1" baseline="0" dirty="0" smtClean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 </a:t>
                      </a:r>
                      <a:r>
                        <a:rPr lang="th-TH" sz="2800" b="1" dirty="0" smtClean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(คน ต่อ เครื่อง)</a:t>
                      </a:r>
                      <a:endParaRPr lang="en-US" sz="2800" b="1" dirty="0">
                        <a:solidFill>
                          <a:schemeClr val="tx1"/>
                        </a:solidFill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78" marR="68578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20856" name="Rectangle 3"/>
          <p:cNvSpPr>
            <a:spLocks noChangeArrowheads="1"/>
          </p:cNvSpPr>
          <p:nvPr/>
        </p:nvSpPr>
        <p:spPr bwMode="auto">
          <a:xfrm>
            <a:off x="323529" y="1582738"/>
            <a:ext cx="849662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th-TH" altLang="th-TH" b="1" dirty="0" smtClean="0">
                <a:latin typeface="Calibri" pitchFamily="34" charset="0"/>
              </a:rPr>
              <a:t>คิดคำนวณความ</a:t>
            </a:r>
            <a:r>
              <a:rPr lang="th-TH" altLang="th-TH" b="1" dirty="0">
                <a:latin typeface="Calibri" pitchFamily="34" charset="0"/>
              </a:rPr>
              <a:t>คุ้มค่าในการลงทุน จัดซื้อเครื่องจักร เพื่อเปิดฝึกหลักสูตรใหม่</a:t>
            </a: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err="1" smtClean="0"/>
              <a:t>Utilisation</a:t>
            </a:r>
            <a:r>
              <a:rPr lang="en-US" dirty="0" smtClean="0"/>
              <a:t> Rate</a:t>
            </a:r>
            <a:endParaRPr lang="th-TH" dirty="0"/>
          </a:p>
        </p:txBody>
      </p:sp>
      <p:sp>
        <p:nvSpPr>
          <p:cNvPr id="2" name="TextBox 1"/>
          <p:cNvSpPr txBox="1"/>
          <p:nvPr/>
        </p:nvSpPr>
        <p:spPr>
          <a:xfrm>
            <a:off x="1259632" y="5759678"/>
            <a:ext cx="77048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x  </a:t>
            </a:r>
            <a:r>
              <a:rPr lang="th-TH" dirty="0" smtClean="0"/>
              <a:t>เครื่องหมายคูณ</a:t>
            </a:r>
            <a:endParaRPr lang="th-TH" dirty="0"/>
          </a:p>
        </p:txBody>
      </p:sp>
      <p:sp>
        <p:nvSpPr>
          <p:cNvPr id="4" name="Left Bracket 3"/>
          <p:cNvSpPr/>
          <p:nvPr/>
        </p:nvSpPr>
        <p:spPr>
          <a:xfrm>
            <a:off x="5256076" y="2492896"/>
            <a:ext cx="108012" cy="576064"/>
          </a:xfrm>
          <a:prstGeom prst="leftBracket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" name="Right Bracket 6"/>
          <p:cNvSpPr/>
          <p:nvPr/>
        </p:nvSpPr>
        <p:spPr>
          <a:xfrm>
            <a:off x="7668344" y="2492896"/>
            <a:ext cx="72008" cy="576064"/>
          </a:xfrm>
          <a:prstGeom prst="rightBracket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th-TH"/>
          </a:p>
        </p:txBody>
      </p:sp>
      <p:sp>
        <p:nvSpPr>
          <p:cNvPr id="12185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h-TH" altLang="th-TH" dirty="0" smtClean="0"/>
              <a:t>ค่าตัวเลขที่คำนวณได้ หมายความว่า เป็นอัตราการใช้งาน เครื่องจักรดังกล่าวมีการใช้งานมากน้อยแค่ไหน (ตัวเลขใกล้เคียง </a:t>
            </a:r>
            <a:r>
              <a:rPr lang="en-US" altLang="th-TH" dirty="0" smtClean="0"/>
              <a:t>100 </a:t>
            </a:r>
            <a:r>
              <a:rPr lang="th-TH" altLang="th-TH" dirty="0" smtClean="0"/>
              <a:t>ยิ่งดี)</a:t>
            </a:r>
          </a:p>
          <a:p>
            <a:r>
              <a:rPr lang="th-TH" altLang="th-TH" dirty="0" smtClean="0"/>
              <a:t>อัตราการใช้งานเครื่องจักร ขึ้นอยู่กับหน่วยงานที่จัดฝึก จะเป็นผู้กำหนด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913"/>
            <a:ext cx="8686800" cy="763587"/>
          </a:xfrm>
          <a:ln>
            <a:miter lim="800000"/>
            <a:headEnd/>
            <a:tailEnd/>
          </a:ln>
          <a:extLst/>
        </p:spPr>
        <p:txBody>
          <a:bodyPr rtlCol="0"/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U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</a:t>
            </a:r>
            <a:r>
              <a:rPr lang="th-TH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การกำหนดสิ่งอำนวยความสะดวกในการฝึกอบรม</a:t>
            </a:r>
            <a:endParaRPr lang="th-TH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2883" name="TextBox 4"/>
          <p:cNvSpPr txBox="1">
            <a:spLocks noChangeArrowheads="1"/>
          </p:cNvSpPr>
          <p:nvPr/>
        </p:nvSpPr>
        <p:spPr bwMode="auto">
          <a:xfrm>
            <a:off x="477838" y="1412875"/>
            <a:ext cx="7705725" cy="495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tabLst>
                <a:tab pos="363538" algn="l"/>
              </a:tabLst>
              <a:defRPr sz="32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tabLst>
                <a:tab pos="363538" algn="l"/>
              </a:tabLst>
              <a:defRPr sz="28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tabLst>
                <a:tab pos="363538" algn="l"/>
              </a:tabLst>
              <a:defRPr sz="2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tabLst>
                <a:tab pos="363538" algn="l"/>
              </a:tabLst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tabLst>
                <a:tab pos="363538" algn="l"/>
              </a:tabLst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363538" algn="l"/>
              </a:tabLst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363538" algn="l"/>
              </a:tabLst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363538" algn="l"/>
              </a:tabLst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tabLst>
                <a:tab pos="363538" algn="l"/>
              </a:tabLst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9pPr>
          </a:lstStyle>
          <a:p>
            <a:pPr algn="thaiDist" eaLnBrk="1" hangingPunct="1">
              <a:spcBef>
                <a:spcPct val="0"/>
              </a:spcBef>
              <a:buFontTx/>
              <a:buNone/>
            </a:pPr>
            <a:r>
              <a:rPr lang="th-TH" altLang="th-TH" sz="2800" b="1" dirty="0">
                <a:latin typeface="AngsanaUPC" pitchFamily="18" charset="-34"/>
                <a:cs typeface="AngsanaUPC" pitchFamily="18" charset="-34"/>
              </a:rPr>
              <a:t>	สิ่งอำนวยความสะดวกในการฝึกอบรม หมายถึง สถานที่ฝึกอบรม ห้องปฏิบัติการ และ</a:t>
            </a:r>
            <a:r>
              <a:rPr lang="th-TH" altLang="th-TH" sz="2800" b="1" dirty="0" smtClean="0">
                <a:latin typeface="AngsanaUPC" pitchFamily="18" charset="-34"/>
                <a:cs typeface="AngsanaUPC" pitchFamily="18" charset="-34"/>
              </a:rPr>
              <a:t>ห้องเรียน</a:t>
            </a:r>
            <a:endParaRPr lang="th-TH" altLang="th-TH" sz="2800" b="1" dirty="0">
              <a:latin typeface="AngsanaUPC" pitchFamily="18" charset="-34"/>
              <a:cs typeface="AngsanaUPC" pitchFamily="18" charset="-34"/>
            </a:endParaRPr>
          </a:p>
          <a:p>
            <a:pPr algn="thaiDist" eaLnBrk="1" hangingPunct="1">
              <a:spcBef>
                <a:spcPct val="0"/>
              </a:spcBef>
              <a:buFontTx/>
              <a:buNone/>
            </a:pPr>
            <a:r>
              <a:rPr lang="th-TH" altLang="th-TH" sz="2800" b="1" dirty="0">
                <a:latin typeface="AngsanaUPC" pitchFamily="18" charset="-34"/>
                <a:cs typeface="AngsanaUPC" pitchFamily="18" charset="-34"/>
              </a:rPr>
              <a:t>	</a:t>
            </a:r>
          </a:p>
          <a:p>
            <a:pPr algn="thaiDist" eaLnBrk="1" hangingPunct="1">
              <a:spcBef>
                <a:spcPct val="0"/>
              </a:spcBef>
              <a:buFontTx/>
              <a:buNone/>
            </a:pPr>
            <a:r>
              <a:rPr lang="th-TH" altLang="th-TH" sz="2800" b="1" dirty="0">
                <a:latin typeface="AngsanaUPC" pitchFamily="18" charset="-34"/>
                <a:cs typeface="AngsanaUPC" pitchFamily="18" charset="-34"/>
              </a:rPr>
              <a:t>	การคำนวณขนาด</a:t>
            </a:r>
            <a:r>
              <a:rPr lang="th-TH" altLang="th-TH" sz="2800" b="1" dirty="0" smtClean="0">
                <a:latin typeface="AngsanaUPC" pitchFamily="18" charset="-34"/>
                <a:cs typeface="AngsanaUPC" pitchFamily="18" charset="-34"/>
              </a:rPr>
              <a:t>พื้นที่สำหรับใช้</a:t>
            </a:r>
            <a:r>
              <a:rPr lang="th-TH" altLang="th-TH" sz="2800" b="1" dirty="0">
                <a:latin typeface="AngsanaUPC" pitchFamily="18" charset="-34"/>
                <a:cs typeface="AngsanaUPC" pitchFamily="18" charset="-34"/>
              </a:rPr>
              <a:t>ในการฝึกอบรม หรือพื้นที่ของสิ่งอำนวยความสะดวก สามารถคำนวณได้จากสูตรและค่าตัวแปรดังต่อไปนี้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th-TH" sz="1600" dirty="0">
              <a:latin typeface="AngsanaUPC" pitchFamily="18" charset="-34"/>
              <a:cs typeface="AngsanaUPC" pitchFamily="18" charset="-34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th-TH" altLang="th-TH" b="1" dirty="0">
                <a:latin typeface="AngsanaUPC" pitchFamily="18" charset="-34"/>
                <a:cs typeface="AngsanaUPC" pitchFamily="18" charset="-34"/>
              </a:rPr>
              <a:t>ขนาดพื้นที่ซึ่งจำเป็นต้องใช้ </a:t>
            </a:r>
            <a:r>
              <a:rPr lang="en-US" altLang="th-TH" b="1" dirty="0">
                <a:latin typeface="AngsanaUPC" pitchFamily="18" charset="-34"/>
                <a:cs typeface="AngsanaUPC" pitchFamily="18" charset="-34"/>
              </a:rPr>
              <a:t>= [A + (</a:t>
            </a:r>
            <a:r>
              <a:rPr lang="en-US" altLang="th-TH" b="1" dirty="0" smtClean="0">
                <a:latin typeface="AngsanaUPC" pitchFamily="18" charset="-34"/>
                <a:cs typeface="AngsanaUPC" pitchFamily="18" charset="-34"/>
              </a:rPr>
              <a:t>B x C</a:t>
            </a:r>
            <a:r>
              <a:rPr lang="en-US" altLang="th-TH" b="1" dirty="0">
                <a:latin typeface="AngsanaUPC" pitchFamily="18" charset="-34"/>
                <a:cs typeface="AngsanaUPC" pitchFamily="18" charset="-34"/>
              </a:rPr>
              <a:t>)] x D </a:t>
            </a:r>
            <a:r>
              <a:rPr lang="th-TH" altLang="th-TH" b="1" dirty="0">
                <a:latin typeface="AngsanaUPC" pitchFamily="18" charset="-34"/>
                <a:cs typeface="AngsanaUPC" pitchFamily="18" charset="-34"/>
              </a:rPr>
              <a:t>   ตารางเมตร</a:t>
            </a:r>
          </a:p>
          <a:p>
            <a:pPr algn="thaiDist" eaLnBrk="1" hangingPunct="1">
              <a:spcBef>
                <a:spcPct val="0"/>
              </a:spcBef>
              <a:buFontTx/>
              <a:buNone/>
            </a:pPr>
            <a:endParaRPr lang="en-US" altLang="th-TH" sz="1600" dirty="0">
              <a:latin typeface="AngsanaUPC" pitchFamily="18" charset="-34"/>
              <a:cs typeface="AngsanaUPC" pitchFamily="18" charset="-34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th-TH" sz="2800" b="1" dirty="0">
                <a:latin typeface="AngsanaUPC" pitchFamily="18" charset="-34"/>
                <a:cs typeface="AngsanaUPC" pitchFamily="18" charset="-34"/>
              </a:rPr>
              <a:t>	A: </a:t>
            </a:r>
            <a:r>
              <a:rPr lang="th-TH" altLang="th-TH" sz="2800" b="1" dirty="0">
                <a:latin typeface="AngsanaUPC" pitchFamily="18" charset="-34"/>
                <a:cs typeface="AngsanaUPC" pitchFamily="18" charset="-34"/>
              </a:rPr>
              <a:t>พื้นที่สำหรับการรองรับอุปกรณ์/เฟอร์นิเจอร์ </a:t>
            </a:r>
            <a:r>
              <a:rPr lang="en-US" altLang="th-TH" sz="2800" b="1" dirty="0">
                <a:latin typeface="AngsanaUPC" pitchFamily="18" charset="-34"/>
                <a:cs typeface="AngsanaUPC" pitchFamily="18" charset="-34"/>
              </a:rPr>
              <a:t>1 </a:t>
            </a:r>
            <a:r>
              <a:rPr lang="th-TH" altLang="th-TH" sz="2800" b="1" dirty="0" smtClean="0">
                <a:latin typeface="AngsanaUPC" pitchFamily="18" charset="-34"/>
                <a:cs typeface="AngsanaUPC" pitchFamily="18" charset="-34"/>
              </a:rPr>
              <a:t>รายการ (ตารางเมตร)</a:t>
            </a:r>
            <a:endParaRPr lang="en-US" altLang="th-TH" sz="2800" b="1" dirty="0">
              <a:latin typeface="AngsanaUPC" pitchFamily="18" charset="-34"/>
              <a:cs typeface="AngsanaUPC" pitchFamily="18" charset="-34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th-TH" sz="2800" b="1" dirty="0">
                <a:latin typeface="AngsanaUPC" pitchFamily="18" charset="-34"/>
                <a:cs typeface="AngsanaUPC" pitchFamily="18" charset="-34"/>
              </a:rPr>
              <a:t>	B: </a:t>
            </a:r>
            <a:r>
              <a:rPr lang="th-TH" altLang="th-TH" sz="2800" b="1" dirty="0">
                <a:latin typeface="AngsanaUPC" pitchFamily="18" charset="-34"/>
                <a:cs typeface="AngsanaUPC" pitchFamily="18" charset="-34"/>
              </a:rPr>
              <a:t>พื้นที่สำหรับการปฏิบัติงานของผู้รับการฝึก 1 คน (เช่น </a:t>
            </a:r>
            <a:r>
              <a:rPr lang="en-US" altLang="th-TH" sz="2800" b="1" dirty="0">
                <a:latin typeface="AngsanaUPC" pitchFamily="18" charset="-34"/>
                <a:cs typeface="AngsanaUPC" pitchFamily="18" charset="-34"/>
              </a:rPr>
              <a:t>1 </a:t>
            </a:r>
            <a:r>
              <a:rPr lang="th-TH" altLang="th-TH" sz="2800" b="1" dirty="0">
                <a:latin typeface="AngsanaUPC" pitchFamily="18" charset="-34"/>
                <a:cs typeface="AngsanaUPC" pitchFamily="18" charset="-34"/>
              </a:rPr>
              <a:t>ตารางเมตร)</a:t>
            </a:r>
            <a:endParaRPr lang="en-US" altLang="th-TH" sz="2800" b="1" dirty="0">
              <a:latin typeface="AngsanaUPC" pitchFamily="18" charset="-34"/>
              <a:cs typeface="AngsanaUPC" pitchFamily="18" charset="-34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th-TH" sz="2800" b="1" dirty="0">
                <a:latin typeface="AngsanaUPC" pitchFamily="18" charset="-34"/>
                <a:cs typeface="AngsanaUPC" pitchFamily="18" charset="-34"/>
              </a:rPr>
              <a:t>	C:</a:t>
            </a:r>
            <a:r>
              <a:rPr lang="th-TH" altLang="th-TH" sz="2800" b="1" dirty="0">
                <a:latin typeface="AngsanaUPC" pitchFamily="18" charset="-34"/>
                <a:cs typeface="AngsanaUPC" pitchFamily="18" charset="-34"/>
              </a:rPr>
              <a:t> จำนวนของผู้รับการฝึกต่ออุปกรณ์/เฟอร์นิเจอร์ </a:t>
            </a:r>
            <a:r>
              <a:rPr lang="en-US" altLang="th-TH" sz="2800" b="1" dirty="0">
                <a:latin typeface="AngsanaUPC" pitchFamily="18" charset="-34"/>
                <a:cs typeface="AngsanaUPC" pitchFamily="18" charset="-34"/>
              </a:rPr>
              <a:t>1 </a:t>
            </a:r>
            <a:r>
              <a:rPr lang="th-TH" altLang="th-TH" sz="2800" b="1" dirty="0" smtClean="0">
                <a:latin typeface="AngsanaUPC" pitchFamily="18" charset="-34"/>
                <a:cs typeface="AngsanaUPC" pitchFamily="18" charset="-34"/>
              </a:rPr>
              <a:t>รายการ (คน)</a:t>
            </a:r>
            <a:endParaRPr lang="en-US" altLang="th-TH" sz="2800" b="1" dirty="0">
              <a:latin typeface="AngsanaUPC" pitchFamily="18" charset="-34"/>
              <a:cs typeface="AngsanaUPC" pitchFamily="18" charset="-34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th-TH" sz="2800" b="1" dirty="0">
                <a:latin typeface="AngsanaUPC" pitchFamily="18" charset="-34"/>
                <a:cs typeface="AngsanaUPC" pitchFamily="18" charset="-34"/>
              </a:rPr>
              <a:t>	D: </a:t>
            </a:r>
            <a:r>
              <a:rPr lang="th-TH" altLang="th-TH" sz="2800" b="1" dirty="0">
                <a:latin typeface="AngsanaUPC" pitchFamily="18" charset="-34"/>
                <a:cs typeface="AngsanaUPC" pitchFamily="18" charset="-34"/>
              </a:rPr>
              <a:t>จำนวนอุปกรณ์/เฟอร์นิเจอร์ที่ใช้สำหรับการ</a:t>
            </a:r>
            <a:r>
              <a:rPr lang="th-TH" altLang="th-TH" sz="2800" b="1" dirty="0" smtClean="0">
                <a:latin typeface="AngsanaUPC" pitchFamily="18" charset="-34"/>
                <a:cs typeface="AngsanaUPC" pitchFamily="18" charset="-34"/>
              </a:rPr>
              <a:t>ฝึกอบรม (หน่วย)</a:t>
            </a:r>
            <a:endParaRPr lang="th-TH" altLang="th-TH" sz="2800" b="1" dirty="0">
              <a:latin typeface="AngsanaUPC" pitchFamily="18" charset="-34"/>
              <a:cs typeface="AngsanaUPC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>
            <a:miter lim="800000"/>
            <a:headEnd/>
            <a:tailEnd/>
          </a:ln>
          <a:extLst/>
        </p:spPr>
        <p:txBody>
          <a:bodyPr rtlCol="0"/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U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</a:t>
            </a:r>
            <a:r>
              <a:rPr lang="th-TH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การกำหนดบุคลากรที่จำเป็นต่อการฝึกอบรม</a:t>
            </a:r>
            <a:endParaRPr lang="th-TH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3907" name="TextBox 4"/>
          <p:cNvSpPr txBox="1">
            <a:spLocks noChangeArrowheads="1"/>
          </p:cNvSpPr>
          <p:nvPr/>
        </p:nvSpPr>
        <p:spPr bwMode="auto">
          <a:xfrm>
            <a:off x="477838" y="1412875"/>
            <a:ext cx="7705725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th-TH" altLang="th-TH" sz="3600" b="1" dirty="0">
                <a:latin typeface="AngsanaUPC" pitchFamily="18" charset="-34"/>
                <a:cs typeface="AngsanaUPC" pitchFamily="18" charset="-34"/>
              </a:rPr>
              <a:t>กรณีที่ทำหลักสูตรใหม่ สิ่งที่</a:t>
            </a:r>
            <a:r>
              <a:rPr lang="th-TH" altLang="th-TH" sz="3600" b="1" dirty="0" smtClean="0">
                <a:latin typeface="AngsanaUPC" pitchFamily="18" charset="-34"/>
                <a:cs typeface="AngsanaUPC" pitchFamily="18" charset="-34"/>
              </a:rPr>
              <a:t>จำเป็น คือ ความ</a:t>
            </a:r>
            <a:r>
              <a:rPr lang="th-TH" altLang="th-TH" sz="3600" b="1" dirty="0">
                <a:latin typeface="AngsanaUPC" pitchFamily="18" charset="-34"/>
                <a:cs typeface="AngsanaUPC" pitchFamily="18" charset="-34"/>
              </a:rPr>
              <a:t>ต้องการบุคลากรผู้ปฏิบัติงานใหม่เพิ่มขึ้น สามารถดำเนินการได้ </a:t>
            </a:r>
            <a:r>
              <a:rPr lang="en-US" altLang="th-TH" sz="3600" b="1" dirty="0">
                <a:latin typeface="AngsanaUPC" pitchFamily="18" charset="-34"/>
                <a:cs typeface="AngsanaUPC" pitchFamily="18" charset="-34"/>
              </a:rPr>
              <a:t>2 </a:t>
            </a:r>
            <a:r>
              <a:rPr lang="th-TH" altLang="th-TH" sz="3600" b="1" dirty="0">
                <a:latin typeface="AngsanaUPC" pitchFamily="18" charset="-34"/>
                <a:cs typeface="AngsanaUPC" pitchFamily="18" charset="-34"/>
              </a:rPr>
              <a:t>วิธี คือ</a:t>
            </a:r>
            <a:endParaRPr lang="en-US" altLang="th-TH" sz="3600" b="1" dirty="0">
              <a:latin typeface="AngsanaUPC" pitchFamily="18" charset="-34"/>
              <a:cs typeface="AngsanaUPC" pitchFamily="18" charset="-34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th-TH" sz="3600" b="1" dirty="0">
                <a:latin typeface="AngsanaUPC" pitchFamily="18" charset="-34"/>
                <a:cs typeface="AngsanaUPC" pitchFamily="18" charset="-34"/>
              </a:rPr>
              <a:t>	1) </a:t>
            </a:r>
            <a:r>
              <a:rPr lang="th-TH" altLang="th-TH" sz="3600" b="1" dirty="0">
                <a:latin typeface="AngsanaUPC" pitchFamily="18" charset="-34"/>
                <a:cs typeface="AngsanaUPC" pitchFamily="18" charset="-34"/>
              </a:rPr>
              <a:t>การบรรจุบุคลากรใหม่</a:t>
            </a:r>
            <a:endParaRPr lang="en-US" altLang="th-TH" sz="3600" b="1" dirty="0">
              <a:latin typeface="AngsanaUPC" pitchFamily="18" charset="-34"/>
              <a:cs typeface="AngsanaUPC" pitchFamily="18" charset="-34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th-TH" sz="3600" b="1" dirty="0">
                <a:latin typeface="AngsanaUPC" pitchFamily="18" charset="-34"/>
                <a:cs typeface="AngsanaUPC" pitchFamily="18" charset="-34"/>
              </a:rPr>
              <a:t>	2) </a:t>
            </a:r>
            <a:r>
              <a:rPr lang="th-TH" altLang="th-TH" sz="3600" b="1" dirty="0">
                <a:latin typeface="AngsanaUPC" pitchFamily="18" charset="-34"/>
                <a:cs typeface="AngsanaUPC" pitchFamily="18" charset="-34"/>
              </a:rPr>
              <a:t>พัฒนาบุคลากรที่มีอยู่ </a:t>
            </a:r>
            <a:endParaRPr lang="en-US" altLang="th-TH" sz="3600" b="1" dirty="0">
              <a:latin typeface="AngsanaUPC" pitchFamily="18" charset="-34"/>
              <a:cs typeface="AngsanaUPC" pitchFamily="18" charset="-34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th-TH" altLang="th-TH" sz="3600" b="1" dirty="0">
                <a:latin typeface="AngsanaUPC" pitchFamily="18" charset="-34"/>
                <a:cs typeface="AngsanaUPC" pitchFamily="18" charset="-34"/>
              </a:rPr>
              <a:t>โดยจะต้องมีการพัฒนาความสามารถให้ดำเนินการฝึกอบรมในหลักสูตรใหม่นั้น โดยมีวิธีการพิจารณาคัดเลือกบุคลากร ดังต่อไปนี้ </a:t>
            </a:r>
            <a:endParaRPr lang="th-TH" altLang="th-TH" sz="3600" dirty="0">
              <a:latin typeface="AngsanaUPC" pitchFamily="18" charset="-34"/>
              <a:cs typeface="AngsanaUPC" pitchFamily="18" charset="-34"/>
            </a:endParaRPr>
          </a:p>
          <a:p>
            <a:pPr algn="thaiDist" eaLnBrk="1" hangingPunct="1">
              <a:spcBef>
                <a:spcPct val="0"/>
              </a:spcBef>
              <a:buFontTx/>
              <a:buNone/>
            </a:pPr>
            <a:r>
              <a:rPr lang="th-TH" altLang="th-TH" sz="3600" dirty="0">
                <a:latin typeface="AngsanaUPC" pitchFamily="18" charset="-34"/>
                <a:cs typeface="AngsanaUPC" pitchFamily="18" charset="-34"/>
              </a:rPr>
              <a:t>	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>
            <a:miter lim="800000"/>
            <a:headEnd/>
            <a:tailEnd/>
          </a:ln>
          <a:extLst/>
        </p:spPr>
        <p:txBody>
          <a:bodyPr rtlCol="0"/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th-TH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การกำหนดบุคลากรที่จำเป็นต่อการฝึกอบรม</a:t>
            </a:r>
            <a:endParaRPr lang="th-TH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323850" y="1268413"/>
          <a:ext cx="8351838" cy="532606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256262"/>
                <a:gridCol w="3095576"/>
              </a:tblGrid>
              <a:tr h="533191">
                <a:tc>
                  <a:txBody>
                    <a:bodyPr/>
                    <a:lstStyle/>
                    <a:p>
                      <a:pPr algn="ctr">
                        <a:spcAft>
                          <a:spcPts val="300"/>
                        </a:spcAft>
                      </a:pPr>
                      <a:r>
                        <a:rPr lang="th-TH" sz="2400" dirty="0" smtClean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ครูฝึก</a:t>
                      </a: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/</a:t>
                      </a:r>
                      <a:r>
                        <a:rPr lang="th-TH" sz="2400" dirty="0" smtClean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ผู้สอนที่มีเดิม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71" marR="6857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300"/>
                        </a:spcAft>
                      </a:pPr>
                      <a:r>
                        <a:rPr lang="th-TH" sz="2400" dirty="0" smtClean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ครูฝึก</a:t>
                      </a: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/</a:t>
                      </a:r>
                      <a:r>
                        <a:rPr lang="th-TH" sz="2400" dirty="0" smtClean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ผู้สอนที่</a:t>
                      </a:r>
                      <a:r>
                        <a:rPr lang="th-TH" sz="2400" dirty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บรรจุเข้ามาใหม่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71" marR="6857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4792871">
                <a:tc>
                  <a:txBody>
                    <a:bodyPr/>
                    <a:lstStyle/>
                    <a:p>
                      <a:pPr>
                        <a:spcAft>
                          <a:spcPts val="300"/>
                        </a:spcAft>
                      </a:pPr>
                      <a:r>
                        <a:rPr lang="th-TH" sz="2400" u="sng" dirty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การพิจารณา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: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th-TH" sz="2400" dirty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การศึกษา และการฝึกอบรมก่อนหน้านี้ของบุคลากรนั้นๆ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AngsanaUPC" panose="02020503050405090304" pitchFamily="18" charset="-34"/>
                        <a:cs typeface="AngsanaUPC" panose="02020503050405090304" pitchFamily="18" charset="-34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th-TH" sz="2400" dirty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ประสบการณ์การทำงานของบุคลากรนั้นๆ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AngsanaUPC" panose="02020503050405090304" pitchFamily="18" charset="-34"/>
                        <a:cs typeface="AngsanaUPC" panose="02020503050405090304" pitchFamily="18" charset="-34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th-TH" sz="2400" dirty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ระดับความรู้ ความสามารถ และช่องว่างระหว่างทักษะที่มีอยู่ และทักษะที่คาดหวังว่าจะมีเพิ่มขึ้นหลังจากการฝึกอบรมตามหลักสูตรใหม่ของบุคลากรนั้นๆ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AngsanaUPC" panose="02020503050405090304" pitchFamily="18" charset="-34"/>
                        <a:cs typeface="AngsanaUPC" panose="02020503050405090304" pitchFamily="18" charset="-34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th-TH" sz="2400" dirty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ทัศนคติ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AngsanaUPC" panose="02020503050405090304" pitchFamily="18" charset="-34"/>
                        <a:cs typeface="AngsanaUPC" panose="02020503050405090304" pitchFamily="18" charset="-34"/>
                      </a:endParaRPr>
                    </a:p>
                    <a:p>
                      <a:pPr marL="21590">
                        <a:spcAft>
                          <a:spcPts val="300"/>
                        </a:spcAft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 </a:t>
                      </a:r>
                      <a:r>
                        <a:rPr lang="th-TH" sz="2400" dirty="0" smtClean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โดย</a:t>
                      </a:r>
                      <a:r>
                        <a:rPr lang="th-TH" sz="2400" dirty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บุคลากรที่คัดสรรมา มีความมุ่งมั่นในการยอมรับข้อท้าทายใหม่ๆ โดยยอมรับความรับผิดชอบใหม่ๆ เพิ่มเติม พร้อมๆ กับการเรียนรู้ทักษะใหม่ๆ ในช่วงเวลาเดียวกัน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71" marR="6857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300"/>
                        </a:spcAft>
                      </a:pPr>
                      <a:r>
                        <a:rPr lang="th-TH" sz="2400" u="sng" dirty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การพิจารณา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: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th-TH" sz="2400" b="1" dirty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คุณสมบัติด้านเทคนิค</a:t>
                      </a:r>
                      <a:endParaRPr lang="en-US" sz="2400" b="1" dirty="0">
                        <a:solidFill>
                          <a:schemeClr val="tx1"/>
                        </a:solidFill>
                        <a:effectLst/>
                        <a:latin typeface="AngsanaUPC" panose="02020503050405090304" pitchFamily="18" charset="-34"/>
                        <a:cs typeface="AngsanaUPC" panose="02020503050405090304" pitchFamily="18" charset="-34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th-TH" sz="2400" b="1" dirty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คุณสมบัติด้านความรู้ การศึกษา</a:t>
                      </a:r>
                      <a:endParaRPr lang="en-US" sz="2400" b="1" dirty="0">
                        <a:solidFill>
                          <a:schemeClr val="tx1"/>
                        </a:solidFill>
                        <a:effectLst/>
                        <a:latin typeface="AngsanaUPC" panose="02020503050405090304" pitchFamily="18" charset="-34"/>
                        <a:cs typeface="AngsanaUPC" panose="02020503050405090304" pitchFamily="18" charset="-34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th-TH" sz="2400" b="1" dirty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ประสบการณ์การปฏิบัติงานอุตสาหกรรม</a:t>
                      </a:r>
                      <a:endParaRPr lang="en-US" sz="2400" b="1" dirty="0">
                        <a:solidFill>
                          <a:schemeClr val="tx1"/>
                        </a:solidFill>
                        <a:effectLst/>
                        <a:latin typeface="AngsanaUPC" panose="02020503050405090304" pitchFamily="18" charset="-34"/>
                        <a:cs typeface="AngsanaUPC" panose="02020503050405090304" pitchFamily="18" charset="-34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th-TH" sz="2400" b="1" dirty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ประสบการณ์การสอน</a:t>
                      </a:r>
                      <a:endParaRPr lang="en-US" sz="2400" b="1" dirty="0">
                        <a:solidFill>
                          <a:schemeClr val="tx1"/>
                        </a:solidFill>
                        <a:effectLst/>
                        <a:latin typeface="AngsanaUPC" panose="02020503050405090304" pitchFamily="18" charset="-34"/>
                        <a:cs typeface="AngsanaUPC" panose="02020503050405090304" pitchFamily="18" charset="-34"/>
                      </a:endParaRPr>
                    </a:p>
                    <a:p>
                      <a:pPr>
                        <a:spcAft>
                          <a:spcPts val="300"/>
                        </a:spcAft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 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71" marR="6857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>
            <a:miter lim="800000"/>
            <a:headEnd/>
            <a:tailEnd/>
          </a:ln>
          <a:extLst/>
        </p:spPr>
        <p:txBody>
          <a:bodyPr rtlCol="0"/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th-TH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UPC" panose="02020503050405090304" pitchFamily="18" charset="-34"/>
                <a:cs typeface="AngsanaUPC" panose="02020503050405090304" pitchFamily="18" charset="-34"/>
              </a:rPr>
              <a:t>สรุป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UPC" panose="02020503050405090304" pitchFamily="18" charset="-34"/>
              <a:cs typeface="AngsanaUPC" panose="02020503050405090304" pitchFamily="18" charset="-34"/>
            </a:endParaRPr>
          </a:p>
        </p:txBody>
      </p:sp>
      <p:sp>
        <p:nvSpPr>
          <p:cNvPr id="12595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eaLnBrk="1" hangingPunct="1">
              <a:buFont typeface="Arial" pitchFamily="34" charset="0"/>
              <a:buNone/>
            </a:pPr>
            <a:r>
              <a:rPr lang="th-TH" altLang="th-TH" dirty="0" smtClean="0"/>
              <a:t>ในการจัดหาทั้งสิ่งอำนวยความสะดวก อุปกรณ์/เครื่องมือ และบุคลากรผู้ปฏิบัติงาน ถือว่าเป็นส่วนที่ต้องใช้งบประมาณสนับสนุนค่อนข้างมาก และมีราคาสูง ดังนั้นการกำหนดข้อมูลที่เกี่ยวกับสิ่งต่างๆ เหล่านี้จะต้องมีความเฉพาะเจาะจง ความถูกต้อง แม่นยำ และความสมบูรณ์แบบ ซึ่งโดยทั่วไปแล้ว ทั้งขั้นตอนวิธีการปฏิบัติงาน ตลอดจนกระบวนการต่างๆ จะต้องใช้ระยะเวลาทั้งในการพิจารณาขออนุมัติ และการสรรหาทรัพยากรต่างๆ ที่เกี่ยวข้อง ดังนั้นจึงจำเป็นต้องมีการเริ่มต้นการดำเนินงานทั้งการระบุลักษณะเฉพาะ  ตลอดจนการวางแผนเกี่ยวกับทรัพยากรการฝึกอบรมในระยะเวลาที่เหมาะสม หรือดำเนินการล่วงหน้ามากที่สุดเท่าที่จะทำได้</a:t>
            </a:r>
            <a:endParaRPr lang="en-US" altLang="th-TH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>
            <a:miter lim="800000"/>
            <a:headEnd/>
            <a:tailEnd/>
          </a:ln>
          <a:extLst/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th-TH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กิจกรรมที่ 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endParaRPr lang="th-TH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9388" y="1484313"/>
            <a:ext cx="8893175" cy="35401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dirty="0">
                <a:latin typeface="AngsanaUPC" panose="02020503050405090304" pitchFamily="18" charset="-34"/>
                <a:cs typeface="AngsanaUPC" panose="02020503050405090304" pitchFamily="18" charset="-34"/>
              </a:rPr>
              <a:t>คำสั่ง </a:t>
            </a:r>
            <a:r>
              <a:rPr lang="en-US" dirty="0">
                <a:latin typeface="AngsanaUPC" panose="02020503050405090304" pitchFamily="18" charset="-34"/>
                <a:cs typeface="AngsanaUPC" panose="02020503050405090304" pitchFamily="18" charset="-34"/>
              </a:rPr>
              <a:t>:</a:t>
            </a:r>
            <a:r>
              <a:rPr lang="th-TH" dirty="0">
                <a:latin typeface="AngsanaUPC" panose="02020503050405090304" pitchFamily="18" charset="-34"/>
                <a:cs typeface="AngsanaUPC" panose="02020503050405090304" pitchFamily="18" charset="-34"/>
              </a:rPr>
              <a:t> ให้ผู้เข้ารับการฝึกอบรม ดำเนินการจัดทำบัญชีรายการอุปกรณ์ เครื่องมือสำหรับการฝึกอบรมโดยมีข้อกำหนดดังนี้  (90 นาที)</a:t>
            </a:r>
            <a:endParaRPr lang="en-US" dirty="0">
              <a:latin typeface="AngsanaUPC" panose="02020503050405090304" pitchFamily="18" charset="-34"/>
              <a:cs typeface="AngsanaUPC" panose="02020503050405090304" pitchFamily="18" charset="-34"/>
            </a:endParaRPr>
          </a:p>
          <a:p>
            <a:pPr marL="514350" indent="-51435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th-TH" dirty="0">
                <a:latin typeface="AngsanaUPC" panose="02020503050405090304" pitchFamily="18" charset="-34"/>
                <a:cs typeface="AngsanaUPC" panose="02020503050405090304" pitchFamily="18" charset="-34"/>
              </a:rPr>
              <a:t>การเตรียมบัญชีรายการอุปกรณ์/เครื่องมือสำหรับการฝึกอบรม โดยให้แสดงตัวอย่างของรายการในแต่ละประเภท </a:t>
            </a:r>
            <a:r>
              <a:rPr lang="en-US" dirty="0">
                <a:latin typeface="AngsanaUPC" panose="02020503050405090304" pitchFamily="18" charset="-34"/>
                <a:cs typeface="AngsanaUPC" panose="02020503050405090304" pitchFamily="18" charset="-34"/>
              </a:rPr>
              <a:t>2 </a:t>
            </a:r>
            <a:r>
              <a:rPr lang="th-TH" dirty="0">
                <a:latin typeface="AngsanaUPC" panose="02020503050405090304" pitchFamily="18" charset="-34"/>
                <a:cs typeface="AngsanaUPC" panose="02020503050405090304" pitchFamily="18" charset="-34"/>
              </a:rPr>
              <a:t>ตัวอย่าง</a:t>
            </a:r>
            <a:endParaRPr lang="en-US" dirty="0">
              <a:latin typeface="AngsanaUPC" panose="02020503050405090304" pitchFamily="18" charset="-34"/>
              <a:cs typeface="AngsanaUPC" panose="02020503050405090304" pitchFamily="18" charset="-34"/>
            </a:endParaRPr>
          </a:p>
          <a:p>
            <a:pPr marL="514350" indent="-51435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th-TH" dirty="0">
                <a:latin typeface="AngsanaUPC" panose="02020503050405090304" pitchFamily="18" charset="-34"/>
                <a:cs typeface="AngsanaUPC" panose="02020503050405090304" pitchFamily="18" charset="-34"/>
              </a:rPr>
              <a:t>การเลือกรายการอุปกรณ์/เครื่องมือที่มีมูลค่าสูงจากตัวอย่างรายการ แล้วให้ระบุความจำเป็นของรายการอุปกรณ์/เครื่องมือที่มีมูลค่าสูงดังกล่าว</a:t>
            </a:r>
            <a:endParaRPr lang="en-US" dirty="0">
              <a:latin typeface="AngsanaUPC" panose="02020503050405090304" pitchFamily="18" charset="-34"/>
              <a:cs typeface="AngsanaUPC" panose="02020503050405090304" pitchFamily="18" charset="-34"/>
            </a:endParaRPr>
          </a:p>
          <a:p>
            <a:pPr marL="514350" indent="-51435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th-TH" dirty="0">
                <a:latin typeface="AngsanaUPC" panose="02020503050405090304" pitchFamily="18" charset="-34"/>
                <a:cs typeface="AngsanaUPC" panose="02020503050405090304" pitchFamily="18" charset="-34"/>
              </a:rPr>
              <a:t>การเขียนรายละเอียดอุปกรณ์</a:t>
            </a:r>
            <a:r>
              <a:rPr lang="en-US" dirty="0">
                <a:latin typeface="AngsanaUPC" panose="02020503050405090304" pitchFamily="18" charset="-34"/>
                <a:cs typeface="AngsanaUPC" panose="02020503050405090304" pitchFamily="18" charset="-34"/>
              </a:rPr>
              <a:t>/</a:t>
            </a:r>
            <a:r>
              <a:rPr lang="th-TH" dirty="0">
                <a:latin typeface="AngsanaUPC" panose="02020503050405090304" pitchFamily="18" charset="-34"/>
                <a:cs typeface="AngsanaUPC" panose="02020503050405090304" pitchFamily="18" charset="-34"/>
              </a:rPr>
              <a:t>เครื่องมือ โดยให้แสดงข้อมูลต่างๆ ตามใบกิจกรรม</a:t>
            </a:r>
          </a:p>
          <a:p>
            <a:pPr marL="514350" indent="-514350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th-TH" dirty="0">
                <a:latin typeface="AngsanaUPC" panose="02020503050405090304" pitchFamily="18" charset="-34"/>
                <a:cs typeface="AngsanaUPC" panose="02020503050405090304" pitchFamily="18" charset="-34"/>
              </a:rPr>
              <a:t>การออกแบบรูปแบบสำหรับบัญชีรายการอุปกรณ์/เครื่องมือสำหรับการฝึกอบรม</a:t>
            </a:r>
            <a:endParaRPr lang="en-US" dirty="0">
              <a:latin typeface="AngsanaUPC" panose="02020503050405090304" pitchFamily="18" charset="-34"/>
              <a:cs typeface="AngsanaUPC" panose="02020503050405090304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>
            <a:miter lim="800000"/>
            <a:headEnd/>
            <a:tailEnd/>
          </a:ln>
          <a:extLst/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th-TH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กิจกรรมที่ 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th-TH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8003" name="TextBox 4"/>
          <p:cNvSpPr txBox="1">
            <a:spLocks noChangeArrowheads="1"/>
          </p:cNvSpPr>
          <p:nvPr/>
        </p:nvSpPr>
        <p:spPr bwMode="auto">
          <a:xfrm>
            <a:off x="179388" y="1484313"/>
            <a:ext cx="8893175" cy="440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th-TH" altLang="th-TH" sz="2800" b="1" dirty="0">
                <a:latin typeface="AngsanaUPC" pitchFamily="18" charset="-34"/>
                <a:cs typeface="AngsanaUPC" pitchFamily="18" charset="-34"/>
              </a:rPr>
              <a:t>คำสั่ง </a:t>
            </a:r>
            <a:r>
              <a:rPr lang="en-US" altLang="th-TH" sz="2800" b="1" dirty="0">
                <a:latin typeface="AngsanaUPC" pitchFamily="18" charset="-34"/>
                <a:cs typeface="AngsanaUPC" pitchFamily="18" charset="-34"/>
              </a:rPr>
              <a:t>:</a:t>
            </a:r>
            <a:r>
              <a:rPr lang="th-TH" altLang="th-TH" sz="2800" b="1" dirty="0">
                <a:latin typeface="AngsanaUPC" pitchFamily="18" charset="-34"/>
                <a:cs typeface="AngsanaUPC" pitchFamily="18" charset="-34"/>
              </a:rPr>
              <a:t> </a:t>
            </a:r>
            <a:r>
              <a:rPr lang="th-TH" altLang="th-TH" sz="2800" dirty="0">
                <a:latin typeface="AngsanaUPC" pitchFamily="18" charset="-34"/>
                <a:cs typeface="AngsanaUPC" pitchFamily="18" charset="-34"/>
              </a:rPr>
              <a:t>ให้ผู้เข้ารับการฝึกอบรมคำนวณอัตราการใช้สอยประโยชน์ของอุปกรณ์ (</a:t>
            </a:r>
            <a:r>
              <a:rPr lang="en-US" altLang="th-TH" sz="2800" dirty="0">
                <a:latin typeface="AngsanaUPC" pitchFamily="18" charset="-34"/>
                <a:cs typeface="AngsanaUPC" pitchFamily="18" charset="-34"/>
              </a:rPr>
              <a:t>U</a:t>
            </a:r>
            <a:r>
              <a:rPr lang="en-GB" altLang="th-TH" sz="2800" dirty="0">
                <a:latin typeface="AngsanaUPC" pitchFamily="18" charset="-34"/>
                <a:cs typeface="AngsanaUPC" pitchFamily="18" charset="-34"/>
              </a:rPr>
              <a:t>utilisation Rate) </a:t>
            </a:r>
            <a:r>
              <a:rPr lang="th-TH" altLang="th-TH" sz="2800" dirty="0">
                <a:latin typeface="AngsanaUPC" pitchFamily="18" charset="-34"/>
                <a:cs typeface="AngsanaUPC" pitchFamily="18" charset="-34"/>
              </a:rPr>
              <a:t>โดยใช้ข้อมูลต่างๆ ดังต่อไปนี้ (25 นาที)</a:t>
            </a:r>
            <a:endParaRPr lang="en-US" altLang="th-TH" sz="2800" dirty="0">
              <a:latin typeface="AngsanaUPC" pitchFamily="18" charset="-34"/>
              <a:cs typeface="AngsanaUPC" pitchFamily="18" charset="-34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th-TH" sz="2800" b="1" dirty="0">
                <a:latin typeface="AngsanaUPC" pitchFamily="18" charset="-34"/>
                <a:cs typeface="AngsanaUPC" pitchFamily="18" charset="-34"/>
              </a:rPr>
              <a:t>	A = 6 </a:t>
            </a:r>
            <a:r>
              <a:rPr lang="th-TH" altLang="th-TH" sz="2800" b="1" dirty="0">
                <a:latin typeface="AngsanaUPC" pitchFamily="18" charset="-34"/>
                <a:cs typeface="AngsanaUPC" pitchFamily="18" charset="-34"/>
              </a:rPr>
              <a:t>ชั่วโมง</a:t>
            </a:r>
            <a:r>
              <a:rPr lang="en-US" altLang="th-TH" sz="2800" b="1" dirty="0">
                <a:latin typeface="AngsanaUPC" pitchFamily="18" charset="-34"/>
                <a:cs typeface="AngsanaUPC" pitchFamily="18" charset="-34"/>
              </a:rPr>
              <a:t> x 30 </a:t>
            </a:r>
            <a:r>
              <a:rPr lang="th-TH" altLang="th-TH" sz="2800" b="1" dirty="0">
                <a:latin typeface="AngsanaUPC" pitchFamily="18" charset="-34"/>
                <a:cs typeface="AngsanaUPC" pitchFamily="18" charset="-34"/>
              </a:rPr>
              <a:t>สัปดาห์</a:t>
            </a:r>
            <a:r>
              <a:rPr lang="en-US" altLang="th-TH" sz="2800" b="1" dirty="0">
                <a:latin typeface="AngsanaUPC" pitchFamily="18" charset="-34"/>
                <a:cs typeface="AngsanaUPC" pitchFamily="18" charset="-34"/>
              </a:rPr>
              <a:t> </a:t>
            </a:r>
            <a:r>
              <a:rPr lang="en-US" altLang="th-TH" sz="2800" b="1" dirty="0" smtClean="0">
                <a:latin typeface="AngsanaUPC" pitchFamily="18" charset="-34"/>
                <a:cs typeface="AngsanaUPC" pitchFamily="18" charset="-34"/>
              </a:rPr>
              <a:t> (</a:t>
            </a:r>
            <a:r>
              <a:rPr lang="th-TH" altLang="th-TH" sz="2800" b="1" dirty="0" smtClean="0">
                <a:latin typeface="AngsanaUPC" pitchFamily="18" charset="-34"/>
                <a:cs typeface="AngsanaUPC" pitchFamily="18" charset="-34"/>
              </a:rPr>
              <a:t>ชั่วโมง</a:t>
            </a:r>
            <a:r>
              <a:rPr lang="en-US" altLang="th-TH" sz="2800" b="1" dirty="0" smtClean="0">
                <a:latin typeface="AngsanaUPC" pitchFamily="18" charset="-34"/>
                <a:cs typeface="AngsanaUPC" pitchFamily="18" charset="-34"/>
              </a:rPr>
              <a:t>)</a:t>
            </a:r>
            <a:endParaRPr lang="en-US" altLang="th-TH" sz="2800" b="1" dirty="0">
              <a:latin typeface="AngsanaUPC" pitchFamily="18" charset="-34"/>
              <a:cs typeface="AngsanaUPC" pitchFamily="18" charset="-34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th-TH" sz="2800" b="1" dirty="0">
                <a:latin typeface="AngsanaUPC" pitchFamily="18" charset="-34"/>
                <a:cs typeface="AngsanaUPC" pitchFamily="18" charset="-34"/>
              </a:rPr>
              <a:t>	B = 3 </a:t>
            </a:r>
            <a:r>
              <a:rPr lang="th-TH" altLang="th-TH" sz="2800" b="1" dirty="0">
                <a:latin typeface="AngsanaUPC" pitchFamily="18" charset="-34"/>
                <a:cs typeface="AngsanaUPC" pitchFamily="18" charset="-34"/>
              </a:rPr>
              <a:t>รุ่น</a:t>
            </a:r>
            <a:r>
              <a:rPr lang="en-US" altLang="th-TH" sz="2800" b="1" dirty="0">
                <a:latin typeface="AngsanaUPC" pitchFamily="18" charset="-34"/>
                <a:cs typeface="AngsanaUPC" pitchFamily="18" charset="-34"/>
              </a:rPr>
              <a:t> x 16 </a:t>
            </a:r>
            <a:r>
              <a:rPr lang="th-TH" altLang="th-TH" sz="2800" b="1" dirty="0" smtClean="0">
                <a:latin typeface="AngsanaUPC" pitchFamily="18" charset="-34"/>
                <a:cs typeface="AngsanaUPC" pitchFamily="18" charset="-34"/>
              </a:rPr>
              <a:t>คน  (คน)</a:t>
            </a:r>
            <a:endParaRPr lang="en-US" altLang="th-TH" sz="2800" b="1" dirty="0">
              <a:latin typeface="AngsanaUPC" pitchFamily="18" charset="-34"/>
              <a:cs typeface="AngsanaUPC" pitchFamily="18" charset="-34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th-TH" sz="2800" b="1" dirty="0">
                <a:latin typeface="AngsanaUPC" pitchFamily="18" charset="-34"/>
                <a:cs typeface="AngsanaUPC" pitchFamily="18" charset="-34"/>
              </a:rPr>
              <a:t>	C = 8 </a:t>
            </a:r>
            <a:r>
              <a:rPr lang="th-TH" altLang="th-TH" sz="2800" b="1" dirty="0">
                <a:latin typeface="AngsanaUPC" pitchFamily="18" charset="-34"/>
                <a:cs typeface="AngsanaUPC" pitchFamily="18" charset="-34"/>
              </a:rPr>
              <a:t>ชั่วโมง</a:t>
            </a:r>
            <a:r>
              <a:rPr lang="en-US" altLang="th-TH" sz="2800" b="1" dirty="0">
                <a:latin typeface="AngsanaUPC" pitchFamily="18" charset="-34"/>
                <a:cs typeface="AngsanaUPC" pitchFamily="18" charset="-34"/>
              </a:rPr>
              <a:t> x 5 </a:t>
            </a:r>
            <a:r>
              <a:rPr lang="th-TH" altLang="th-TH" sz="2800" b="1" dirty="0">
                <a:latin typeface="AngsanaUPC" pitchFamily="18" charset="-34"/>
                <a:cs typeface="AngsanaUPC" pitchFamily="18" charset="-34"/>
              </a:rPr>
              <a:t>วัน</a:t>
            </a:r>
            <a:r>
              <a:rPr lang="en-US" altLang="th-TH" sz="2800" b="1" dirty="0">
                <a:latin typeface="AngsanaUPC" pitchFamily="18" charset="-34"/>
                <a:cs typeface="AngsanaUPC" pitchFamily="18" charset="-34"/>
              </a:rPr>
              <a:t> x 40 </a:t>
            </a:r>
            <a:r>
              <a:rPr lang="th-TH" altLang="th-TH" sz="2800" b="1" dirty="0" smtClean="0">
                <a:latin typeface="AngsanaUPC" pitchFamily="18" charset="-34"/>
                <a:cs typeface="AngsanaUPC" pitchFamily="18" charset="-34"/>
              </a:rPr>
              <a:t>สัปดาห์  (ชั่วโมง)</a:t>
            </a:r>
            <a:endParaRPr lang="en-US" altLang="th-TH" sz="2800" b="1" dirty="0">
              <a:latin typeface="AngsanaUPC" pitchFamily="18" charset="-34"/>
              <a:cs typeface="AngsanaUPC" pitchFamily="18" charset="-34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th-TH" altLang="th-TH" sz="2800" b="1" dirty="0">
                <a:latin typeface="AngsanaUPC" pitchFamily="18" charset="-34"/>
                <a:cs typeface="AngsanaUPC" pitchFamily="18" charset="-34"/>
              </a:rPr>
              <a:t>	</a:t>
            </a:r>
            <a:r>
              <a:rPr lang="en-US" altLang="th-TH" sz="2800" b="1" dirty="0">
                <a:latin typeface="AngsanaUPC" pitchFamily="18" charset="-34"/>
                <a:cs typeface="AngsanaUPC" pitchFamily="18" charset="-34"/>
              </a:rPr>
              <a:t>D = 8</a:t>
            </a:r>
            <a:r>
              <a:rPr lang="th-TH" altLang="th-TH" sz="2800" b="1" dirty="0">
                <a:latin typeface="AngsanaUPC" pitchFamily="18" charset="-34"/>
                <a:cs typeface="AngsanaUPC" pitchFamily="18" charset="-34"/>
              </a:rPr>
              <a:t> </a:t>
            </a:r>
            <a:r>
              <a:rPr lang="th-TH" altLang="th-TH" sz="2800" b="1" dirty="0" smtClean="0">
                <a:latin typeface="AngsanaUPC" pitchFamily="18" charset="-34"/>
                <a:cs typeface="AngsanaUPC" pitchFamily="18" charset="-34"/>
              </a:rPr>
              <a:t>หน่วย   (หน่วย)</a:t>
            </a:r>
            <a:endParaRPr lang="en-US" altLang="th-TH" sz="2800" b="1" dirty="0">
              <a:latin typeface="AngsanaUPC" pitchFamily="18" charset="-34"/>
              <a:cs typeface="AngsanaUPC" pitchFamily="18" charset="-34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th-TH" sz="2800" b="1" dirty="0">
                <a:latin typeface="AngsanaUPC" pitchFamily="18" charset="-34"/>
                <a:cs typeface="AngsanaUPC" pitchFamily="18" charset="-34"/>
              </a:rPr>
              <a:t>	E = 2</a:t>
            </a:r>
            <a:r>
              <a:rPr lang="th-TH" altLang="th-TH" sz="2800" b="1" dirty="0">
                <a:latin typeface="AngsanaUPC" pitchFamily="18" charset="-34"/>
                <a:cs typeface="AngsanaUPC" pitchFamily="18" charset="-34"/>
              </a:rPr>
              <a:t> คนต่อ </a:t>
            </a:r>
            <a:r>
              <a:rPr lang="en-US" altLang="th-TH" sz="2800" b="1" dirty="0">
                <a:latin typeface="AngsanaUPC" pitchFamily="18" charset="-34"/>
                <a:cs typeface="AngsanaUPC" pitchFamily="18" charset="-34"/>
              </a:rPr>
              <a:t>1 </a:t>
            </a:r>
            <a:r>
              <a:rPr lang="th-TH" altLang="th-TH" sz="2800" b="1" dirty="0" smtClean="0">
                <a:latin typeface="AngsanaUPC" pitchFamily="18" charset="-34"/>
                <a:cs typeface="AngsanaUPC" pitchFamily="18" charset="-34"/>
              </a:rPr>
              <a:t>หน่วย </a:t>
            </a:r>
            <a:endParaRPr lang="en-US" altLang="th-TH" sz="2800" b="1" dirty="0">
              <a:latin typeface="AngsanaUPC" pitchFamily="18" charset="-34"/>
              <a:cs typeface="AngsanaUPC" pitchFamily="18" charset="-34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th-TH" altLang="th-TH" sz="2800" b="1" dirty="0">
                <a:latin typeface="AngsanaUPC" pitchFamily="18" charset="-34"/>
                <a:cs typeface="AngsanaUPC" pitchFamily="18" charset="-34"/>
              </a:rPr>
              <a:t>คำตอบ</a:t>
            </a:r>
            <a:endParaRPr lang="en-US" altLang="th-TH" sz="2800" b="1" dirty="0">
              <a:latin typeface="AngsanaUPC" pitchFamily="18" charset="-34"/>
              <a:cs typeface="AngsanaUPC" pitchFamily="18" charset="-34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th-TH" altLang="th-TH" sz="2800" b="1" dirty="0">
                <a:latin typeface="AngsanaUPC" pitchFamily="18" charset="-34"/>
                <a:cs typeface="AngsanaUPC" pitchFamily="18" charset="-34"/>
              </a:rPr>
              <a:t>	อัตราการใช้สอยประโยชน์ของอุปกรณ์ที่คำนวณได้เท่ากับ </a:t>
            </a:r>
            <a:r>
              <a:rPr lang="en-US" altLang="th-TH" sz="2800" b="1" dirty="0">
                <a:latin typeface="AngsanaUPC" pitchFamily="18" charset="-34"/>
                <a:cs typeface="AngsanaUPC" pitchFamily="18" charset="-34"/>
              </a:rPr>
              <a:t>_____________________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>
            <a:miter lim="800000"/>
            <a:headEnd/>
            <a:tailEnd/>
          </a:ln>
          <a:extLst/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th-TH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กิจกรรมที่ 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th-TH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129027" name="Group 3"/>
          <p:cNvGrpSpPr>
            <a:grpSpLocks/>
          </p:cNvGrpSpPr>
          <p:nvPr/>
        </p:nvGrpSpPr>
        <p:grpSpPr bwMode="auto">
          <a:xfrm>
            <a:off x="1885950" y="2133600"/>
            <a:ext cx="5494338" cy="3768725"/>
            <a:chOff x="0" y="0"/>
            <a:chExt cx="4901565" cy="3361690"/>
          </a:xfrm>
        </p:grpSpPr>
        <p:sp>
          <p:nvSpPr>
            <p:cNvPr id="129034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4901565" cy="336169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Angsana New" pitchFamily="18" charset="-34"/>
                  <a:cs typeface="Angsana New" pitchFamily="18" charset="-34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Angsana New" pitchFamily="18" charset="-34"/>
                  <a:cs typeface="Angsana New" pitchFamily="18" charset="-34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Angsana New" pitchFamily="18" charset="-34"/>
                  <a:cs typeface="Angsana New" pitchFamily="18" charset="-34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Angsana New" pitchFamily="18" charset="-34"/>
                  <a:cs typeface="Angsana New" pitchFamily="18" charset="-34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Angsana New" pitchFamily="18" charset="-34"/>
                  <a:cs typeface="Angsana New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Angsana New" pitchFamily="18" charset="-34"/>
                  <a:cs typeface="Angsana New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Angsana New" pitchFamily="18" charset="-34"/>
                  <a:cs typeface="Angsana New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Angsana New" pitchFamily="18" charset="-34"/>
                  <a:cs typeface="Angsana New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Angsana New" pitchFamily="18" charset="-34"/>
                  <a:cs typeface="Angsana New" pitchFamily="18" charset="-34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th-TH" altLang="th-TH" sz="2800">
                <a:latin typeface="Calibri" pitchFamily="34" charset="0"/>
                <a:cs typeface="Cordia New" pitchFamily="34" charset="-34"/>
              </a:endParaRPr>
            </a:p>
          </p:txBody>
        </p:sp>
        <p:grpSp>
          <p:nvGrpSpPr>
            <p:cNvPr id="129035" name="Group 6"/>
            <p:cNvGrpSpPr>
              <a:grpSpLocks/>
            </p:cNvGrpSpPr>
            <p:nvPr/>
          </p:nvGrpSpPr>
          <p:grpSpPr bwMode="auto">
            <a:xfrm>
              <a:off x="386365" y="103027"/>
              <a:ext cx="4305934" cy="2916553"/>
              <a:chOff x="3336" y="8351"/>
              <a:chExt cx="6511" cy="4145"/>
            </a:xfrm>
          </p:grpSpPr>
          <p:sp>
            <p:nvSpPr>
              <p:cNvPr id="129070" name="Text Box 258"/>
              <p:cNvSpPr txBox="1">
                <a:spLocks noChangeArrowheads="1"/>
              </p:cNvSpPr>
              <p:nvPr/>
            </p:nvSpPr>
            <p:spPr bwMode="auto">
              <a:xfrm>
                <a:off x="3336" y="8655"/>
                <a:ext cx="1066" cy="524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32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8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24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0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r>
                  <a:rPr lang="en-US" altLang="th-TH" sz="1600" b="1">
                    <a:latin typeface="DilleniaUPC" pitchFamily="18" charset="-34"/>
                    <a:ea typeface="Times New Roman" pitchFamily="18" charset="0"/>
                    <a:cs typeface="TH SarabunPSK" pitchFamily="34" charset="-34"/>
                  </a:rPr>
                  <a:t>1</a:t>
                </a:r>
                <a:endParaRPr lang="en-US" altLang="th-TH" sz="1200">
                  <a:latin typeface="Times New Roman" pitchFamily="18" charset="0"/>
                  <a:ea typeface="Times New Roman" pitchFamily="18" charset="0"/>
                  <a:cs typeface="TH SarabunPSK" pitchFamily="34" charset="-34"/>
                </a:endParaRPr>
              </a:p>
            </p:txBody>
          </p:sp>
          <p:sp>
            <p:nvSpPr>
              <p:cNvPr id="129071" name="Text Box 259"/>
              <p:cNvSpPr txBox="1">
                <a:spLocks noChangeArrowheads="1"/>
              </p:cNvSpPr>
              <p:nvPr/>
            </p:nvSpPr>
            <p:spPr bwMode="auto">
              <a:xfrm>
                <a:off x="3336" y="10781"/>
                <a:ext cx="1066" cy="524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32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8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24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0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r>
                  <a:rPr lang="en-US" altLang="th-TH" sz="1600" b="1">
                    <a:latin typeface="DilleniaUPC" pitchFamily="18" charset="-34"/>
                    <a:ea typeface="Times New Roman" pitchFamily="18" charset="0"/>
                    <a:cs typeface="TH SarabunPSK" pitchFamily="34" charset="-34"/>
                  </a:rPr>
                  <a:t>1</a:t>
                </a:r>
                <a:endParaRPr lang="en-US" altLang="th-TH" sz="1200">
                  <a:latin typeface="Times New Roman" pitchFamily="18" charset="0"/>
                  <a:ea typeface="Times New Roman" pitchFamily="18" charset="0"/>
                  <a:cs typeface="TH SarabunPSK" pitchFamily="34" charset="-34"/>
                </a:endParaRPr>
              </a:p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lang="en-US" altLang="th-TH" sz="1200">
                    <a:latin typeface="Times New Roman" pitchFamily="18" charset="0"/>
                    <a:ea typeface="Times New Roman" pitchFamily="18" charset="0"/>
                    <a:cs typeface="TH SarabunPSK" pitchFamily="34" charset="-34"/>
                  </a:rPr>
                  <a:t> </a:t>
                </a:r>
              </a:p>
            </p:txBody>
          </p:sp>
          <p:sp>
            <p:nvSpPr>
              <p:cNvPr id="129072" name="Text Box 260"/>
              <p:cNvSpPr txBox="1">
                <a:spLocks noChangeArrowheads="1"/>
              </p:cNvSpPr>
              <p:nvPr/>
            </p:nvSpPr>
            <p:spPr bwMode="auto">
              <a:xfrm>
                <a:off x="3336" y="11828"/>
                <a:ext cx="1066" cy="524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32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8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24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0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r>
                  <a:rPr lang="en-US" altLang="th-TH" sz="1600" b="1">
                    <a:latin typeface="DilleniaUPC" pitchFamily="18" charset="-34"/>
                    <a:ea typeface="Times New Roman" pitchFamily="18" charset="0"/>
                    <a:cs typeface="TH SarabunPSK" pitchFamily="34" charset="-34"/>
                  </a:rPr>
                  <a:t>1</a:t>
                </a:r>
                <a:endParaRPr lang="en-US" altLang="th-TH" sz="1200">
                  <a:latin typeface="Times New Roman" pitchFamily="18" charset="0"/>
                  <a:ea typeface="Times New Roman" pitchFamily="18" charset="0"/>
                  <a:cs typeface="TH SarabunPSK" pitchFamily="34" charset="-34"/>
                </a:endParaRPr>
              </a:p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lang="en-US" altLang="th-TH" sz="1200">
                    <a:latin typeface="Times New Roman" pitchFamily="18" charset="0"/>
                    <a:ea typeface="Times New Roman" pitchFamily="18" charset="0"/>
                    <a:cs typeface="TH SarabunPSK" pitchFamily="34" charset="-34"/>
                  </a:rPr>
                  <a:t> </a:t>
                </a:r>
              </a:p>
            </p:txBody>
          </p:sp>
          <p:sp>
            <p:nvSpPr>
              <p:cNvPr id="129073" name="Text Box 261"/>
              <p:cNvSpPr txBox="1">
                <a:spLocks noChangeArrowheads="1"/>
              </p:cNvSpPr>
              <p:nvPr/>
            </p:nvSpPr>
            <p:spPr bwMode="auto">
              <a:xfrm>
                <a:off x="3336" y="9677"/>
                <a:ext cx="1066" cy="524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32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8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24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0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r>
                  <a:rPr lang="en-US" altLang="th-TH" sz="1600" b="1">
                    <a:latin typeface="DilleniaUPC" pitchFamily="18" charset="-34"/>
                    <a:ea typeface="Times New Roman" pitchFamily="18" charset="0"/>
                    <a:cs typeface="TH SarabunPSK" pitchFamily="34" charset="-34"/>
                  </a:rPr>
                  <a:t>1</a:t>
                </a:r>
                <a:endParaRPr lang="en-US" altLang="th-TH" sz="1200">
                  <a:latin typeface="Times New Roman" pitchFamily="18" charset="0"/>
                  <a:ea typeface="Times New Roman" pitchFamily="18" charset="0"/>
                  <a:cs typeface="TH SarabunPSK" pitchFamily="34" charset="-34"/>
                </a:endParaRPr>
              </a:p>
            </p:txBody>
          </p:sp>
          <p:sp>
            <p:nvSpPr>
              <p:cNvPr id="129074" name="Text Box 262"/>
              <p:cNvSpPr txBox="1">
                <a:spLocks noChangeArrowheads="1"/>
              </p:cNvSpPr>
              <p:nvPr/>
            </p:nvSpPr>
            <p:spPr bwMode="auto">
              <a:xfrm>
                <a:off x="6874" y="9298"/>
                <a:ext cx="960" cy="904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32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8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24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0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r>
                  <a:rPr lang="en-US" altLang="th-TH" sz="1600" b="1">
                    <a:latin typeface="DilleniaUPC" pitchFamily="18" charset="-34"/>
                    <a:ea typeface="Times New Roman" pitchFamily="18" charset="0"/>
                    <a:cs typeface="TH SarabunPSK" pitchFamily="34" charset="-34"/>
                  </a:rPr>
                  <a:t>4</a:t>
                </a:r>
                <a:endParaRPr lang="en-US" altLang="th-TH" sz="1200">
                  <a:latin typeface="Times New Roman" pitchFamily="18" charset="0"/>
                  <a:ea typeface="Times New Roman" pitchFamily="18" charset="0"/>
                  <a:cs typeface="TH SarabunPSK" pitchFamily="34" charset="-34"/>
                </a:endParaRPr>
              </a:p>
            </p:txBody>
          </p:sp>
          <p:sp>
            <p:nvSpPr>
              <p:cNvPr id="129075" name="Text Box 263"/>
              <p:cNvSpPr txBox="1">
                <a:spLocks noChangeArrowheads="1"/>
              </p:cNvSpPr>
              <p:nvPr/>
            </p:nvSpPr>
            <p:spPr bwMode="auto">
              <a:xfrm>
                <a:off x="6874" y="11063"/>
                <a:ext cx="960" cy="1433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32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8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24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0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r>
                  <a:rPr lang="en-US" altLang="th-TH" sz="1600" b="1">
                    <a:latin typeface="DilleniaUPC" pitchFamily="18" charset="-34"/>
                    <a:ea typeface="Times New Roman" pitchFamily="18" charset="0"/>
                    <a:cs typeface="TH SarabunPSK" pitchFamily="34" charset="-34"/>
                  </a:rPr>
                  <a:t>4</a:t>
                </a:r>
                <a:endParaRPr lang="en-US" altLang="th-TH" sz="1200">
                  <a:latin typeface="Times New Roman" pitchFamily="18" charset="0"/>
                  <a:ea typeface="Times New Roman" pitchFamily="18" charset="0"/>
                  <a:cs typeface="TH SarabunPSK" pitchFamily="34" charset="-34"/>
                </a:endParaRPr>
              </a:p>
            </p:txBody>
          </p:sp>
          <p:sp>
            <p:nvSpPr>
              <p:cNvPr id="129076" name="Text Box 264"/>
              <p:cNvSpPr txBox="1">
                <a:spLocks noChangeArrowheads="1"/>
              </p:cNvSpPr>
              <p:nvPr/>
            </p:nvSpPr>
            <p:spPr bwMode="auto">
              <a:xfrm>
                <a:off x="5319" y="8898"/>
                <a:ext cx="280" cy="1303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32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8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24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0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r>
                  <a:rPr lang="en-US" altLang="th-TH" sz="1600" b="1">
                    <a:latin typeface="DilleniaUPC" pitchFamily="18" charset="-34"/>
                    <a:ea typeface="Times New Roman" pitchFamily="18" charset="0"/>
                    <a:cs typeface="TH SarabunPSK" pitchFamily="34" charset="-34"/>
                  </a:rPr>
                  <a:t>2</a:t>
                </a:r>
                <a:endParaRPr lang="en-US" altLang="th-TH" sz="1200">
                  <a:latin typeface="Times New Roman" pitchFamily="18" charset="0"/>
                  <a:ea typeface="Times New Roman" pitchFamily="18" charset="0"/>
                  <a:cs typeface="TH SarabunPSK" pitchFamily="34" charset="-34"/>
                </a:endParaRPr>
              </a:p>
            </p:txBody>
          </p:sp>
          <p:sp>
            <p:nvSpPr>
              <p:cNvPr id="129077" name="Text Box 265"/>
              <p:cNvSpPr txBox="1">
                <a:spLocks noChangeArrowheads="1"/>
              </p:cNvSpPr>
              <p:nvPr/>
            </p:nvSpPr>
            <p:spPr bwMode="auto">
              <a:xfrm>
                <a:off x="5319" y="10920"/>
                <a:ext cx="280" cy="1437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32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8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24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0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r>
                  <a:rPr lang="en-US" altLang="th-TH" sz="1600" b="1">
                    <a:latin typeface="DilleniaUPC" pitchFamily="18" charset="-34"/>
                    <a:ea typeface="Times New Roman" pitchFamily="18" charset="0"/>
                    <a:cs typeface="TH SarabunPSK" pitchFamily="34" charset="-34"/>
                  </a:rPr>
                  <a:t>2</a:t>
                </a:r>
                <a:endParaRPr lang="en-US" altLang="th-TH" sz="1200">
                  <a:latin typeface="Times New Roman" pitchFamily="18" charset="0"/>
                  <a:ea typeface="Times New Roman" pitchFamily="18" charset="0"/>
                  <a:cs typeface="TH SarabunPSK" pitchFamily="34" charset="-34"/>
                </a:endParaRPr>
              </a:p>
            </p:txBody>
          </p:sp>
          <p:sp>
            <p:nvSpPr>
              <p:cNvPr id="129078" name="Text Box 266"/>
              <p:cNvSpPr txBox="1">
                <a:spLocks noChangeArrowheads="1"/>
              </p:cNvSpPr>
              <p:nvPr/>
            </p:nvSpPr>
            <p:spPr bwMode="auto">
              <a:xfrm>
                <a:off x="9455" y="8513"/>
                <a:ext cx="392" cy="1832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32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8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24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0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lang="en-US" altLang="th-TH" sz="1600" b="1">
                    <a:latin typeface="DilleniaUPC" pitchFamily="18" charset="-34"/>
                    <a:ea typeface="Times New Roman" pitchFamily="18" charset="0"/>
                    <a:cs typeface="TH SarabunPSK" pitchFamily="34" charset="-34"/>
                  </a:rPr>
                  <a:t>3</a:t>
                </a:r>
                <a:endParaRPr lang="en-US" altLang="th-TH" sz="1200">
                  <a:latin typeface="Times New Roman" pitchFamily="18" charset="0"/>
                  <a:ea typeface="Times New Roman" pitchFamily="18" charset="0"/>
                  <a:cs typeface="TH SarabunPSK" pitchFamily="34" charset="-34"/>
                </a:endParaRPr>
              </a:p>
            </p:txBody>
          </p:sp>
          <p:sp>
            <p:nvSpPr>
              <p:cNvPr id="129079" name="Text Box 267"/>
              <p:cNvSpPr txBox="1">
                <a:spLocks noChangeArrowheads="1"/>
              </p:cNvSpPr>
              <p:nvPr/>
            </p:nvSpPr>
            <p:spPr bwMode="auto">
              <a:xfrm>
                <a:off x="9455" y="10375"/>
                <a:ext cx="392" cy="1976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32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8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24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0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lang="en-US" altLang="th-TH" sz="1600" b="1">
                    <a:latin typeface="DilleniaUPC" pitchFamily="18" charset="-34"/>
                    <a:ea typeface="Times New Roman" pitchFamily="18" charset="0"/>
                    <a:cs typeface="TH SarabunPSK" pitchFamily="34" charset="-34"/>
                  </a:rPr>
                  <a:t>3</a:t>
                </a:r>
                <a:endParaRPr lang="en-US" altLang="th-TH" sz="1200">
                  <a:latin typeface="Times New Roman" pitchFamily="18" charset="0"/>
                  <a:ea typeface="Times New Roman" pitchFamily="18" charset="0"/>
                  <a:cs typeface="TH SarabunPSK" pitchFamily="34" charset="-34"/>
                </a:endParaRPr>
              </a:p>
            </p:txBody>
          </p:sp>
          <p:sp>
            <p:nvSpPr>
              <p:cNvPr id="129080" name="Text Box 268"/>
              <p:cNvSpPr txBox="1">
                <a:spLocks noChangeArrowheads="1"/>
              </p:cNvSpPr>
              <p:nvPr/>
            </p:nvSpPr>
            <p:spPr bwMode="auto">
              <a:xfrm>
                <a:off x="6874" y="8351"/>
                <a:ext cx="861" cy="449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32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8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24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0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r>
                  <a:rPr lang="en-US" altLang="th-TH" sz="1600" b="1">
                    <a:latin typeface="DilleniaUPC" pitchFamily="18" charset="-34"/>
                    <a:ea typeface="Times New Roman" pitchFamily="18" charset="0"/>
                    <a:cs typeface="TH SarabunPSK" pitchFamily="34" charset="-34"/>
                  </a:rPr>
                  <a:t>5</a:t>
                </a:r>
                <a:endParaRPr lang="en-US" altLang="th-TH" sz="1200">
                  <a:latin typeface="Times New Roman" pitchFamily="18" charset="0"/>
                  <a:ea typeface="Times New Roman" pitchFamily="18" charset="0"/>
                  <a:cs typeface="TH SarabunPSK" pitchFamily="34" charset="-34"/>
                </a:endParaRPr>
              </a:p>
            </p:txBody>
          </p:sp>
        </p:grpSp>
        <p:sp>
          <p:nvSpPr>
            <p:cNvPr id="8" name="Oval 7"/>
            <p:cNvSpPr>
              <a:spLocks noChangeArrowheads="1"/>
            </p:cNvSpPr>
            <p:nvPr/>
          </p:nvSpPr>
          <p:spPr bwMode="auto">
            <a:xfrm>
              <a:off x="553746" y="700943"/>
              <a:ext cx="90639" cy="90627"/>
            </a:xfrm>
            <a:prstGeom prst="ellipse">
              <a:avLst/>
            </a:prstGeom>
            <a:solidFill>
              <a:schemeClr val="dk1">
                <a:lumMod val="100000"/>
                <a:lumOff val="0"/>
              </a:schemeClr>
            </a:solidFill>
            <a:ln w="38100">
              <a:solidFill>
                <a:schemeClr val="lt1">
                  <a:lumMod val="95000"/>
                  <a:lumOff val="0"/>
                </a:schemeClr>
              </a:solidFill>
              <a:round/>
              <a:headEnd/>
              <a:tailEnd/>
            </a:ln>
            <a:effectLst>
              <a:outerShdw dist="28398" dir="3806097" algn="ctr" rotWithShape="0">
                <a:schemeClr val="lt1">
                  <a:lumMod val="50000"/>
                  <a:lumOff val="0"/>
                  <a:alpha val="50000"/>
                </a:schemeClr>
              </a:outerShdw>
            </a:effectLst>
          </p:spPr>
          <p:txBody>
            <a:bodyPr upright="1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>
                <a:latin typeface="+mn-lt"/>
                <a:cs typeface="+mn-cs"/>
              </a:endParaRPr>
            </a:p>
          </p:txBody>
        </p:sp>
        <p:sp>
          <p:nvSpPr>
            <p:cNvPr id="9" name="Oval 8"/>
            <p:cNvSpPr>
              <a:spLocks noChangeArrowheads="1"/>
            </p:cNvSpPr>
            <p:nvPr/>
          </p:nvSpPr>
          <p:spPr bwMode="auto">
            <a:xfrm>
              <a:off x="842656" y="700943"/>
              <a:ext cx="90639" cy="90627"/>
            </a:xfrm>
            <a:prstGeom prst="ellipse">
              <a:avLst/>
            </a:prstGeom>
            <a:solidFill>
              <a:schemeClr val="dk1">
                <a:lumMod val="100000"/>
                <a:lumOff val="0"/>
              </a:schemeClr>
            </a:solidFill>
            <a:ln w="38100">
              <a:solidFill>
                <a:schemeClr val="lt1">
                  <a:lumMod val="95000"/>
                  <a:lumOff val="0"/>
                </a:schemeClr>
              </a:solidFill>
              <a:round/>
              <a:headEnd/>
              <a:tailEnd/>
            </a:ln>
            <a:effectLst>
              <a:outerShdw dist="28398" dir="3806097" algn="ctr" rotWithShape="0">
                <a:schemeClr val="lt1">
                  <a:lumMod val="50000"/>
                  <a:lumOff val="0"/>
                  <a:alpha val="50000"/>
                </a:schemeClr>
              </a:outerShdw>
            </a:effectLst>
          </p:spPr>
          <p:txBody>
            <a:bodyPr upright="1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>
                <a:latin typeface="+mn-lt"/>
                <a:cs typeface="+mn-cs"/>
              </a:endParaRPr>
            </a:p>
          </p:txBody>
        </p:sp>
        <p:sp>
          <p:nvSpPr>
            <p:cNvPr id="10" name="Oval 9"/>
            <p:cNvSpPr>
              <a:spLocks noChangeArrowheads="1"/>
            </p:cNvSpPr>
            <p:nvPr/>
          </p:nvSpPr>
          <p:spPr bwMode="auto">
            <a:xfrm>
              <a:off x="535334" y="1430205"/>
              <a:ext cx="90639" cy="90627"/>
            </a:xfrm>
            <a:prstGeom prst="ellipse">
              <a:avLst/>
            </a:prstGeom>
            <a:solidFill>
              <a:schemeClr val="dk1">
                <a:lumMod val="100000"/>
                <a:lumOff val="0"/>
              </a:schemeClr>
            </a:solidFill>
            <a:ln w="38100">
              <a:solidFill>
                <a:schemeClr val="lt1">
                  <a:lumMod val="95000"/>
                  <a:lumOff val="0"/>
                </a:schemeClr>
              </a:solidFill>
              <a:round/>
              <a:headEnd/>
              <a:tailEnd/>
            </a:ln>
            <a:effectLst>
              <a:outerShdw dist="28398" dir="3806097" algn="ctr" rotWithShape="0">
                <a:schemeClr val="lt1">
                  <a:lumMod val="50000"/>
                  <a:lumOff val="0"/>
                  <a:alpha val="50000"/>
                </a:schemeClr>
              </a:outerShdw>
            </a:effectLst>
          </p:spPr>
          <p:txBody>
            <a:bodyPr upright="1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>
                <a:latin typeface="+mn-lt"/>
                <a:cs typeface="+mn-cs"/>
              </a:endParaRPr>
            </a:p>
          </p:txBody>
        </p:sp>
        <p:sp>
          <p:nvSpPr>
            <p:cNvPr id="11" name="Oval 10"/>
            <p:cNvSpPr>
              <a:spLocks noChangeArrowheads="1"/>
            </p:cNvSpPr>
            <p:nvPr/>
          </p:nvSpPr>
          <p:spPr bwMode="auto">
            <a:xfrm>
              <a:off x="824245" y="1430205"/>
              <a:ext cx="90639" cy="90627"/>
            </a:xfrm>
            <a:prstGeom prst="ellipse">
              <a:avLst/>
            </a:prstGeom>
            <a:solidFill>
              <a:schemeClr val="dk1">
                <a:lumMod val="100000"/>
                <a:lumOff val="0"/>
              </a:schemeClr>
            </a:solidFill>
            <a:ln w="38100">
              <a:solidFill>
                <a:schemeClr val="lt1">
                  <a:lumMod val="95000"/>
                  <a:lumOff val="0"/>
                </a:schemeClr>
              </a:solidFill>
              <a:round/>
              <a:headEnd/>
              <a:tailEnd/>
            </a:ln>
            <a:effectLst>
              <a:outerShdw dist="28398" dir="3806097" algn="ctr" rotWithShape="0">
                <a:schemeClr val="lt1">
                  <a:lumMod val="50000"/>
                  <a:lumOff val="0"/>
                  <a:alpha val="50000"/>
                </a:schemeClr>
              </a:outerShdw>
            </a:effectLst>
          </p:spPr>
          <p:txBody>
            <a:bodyPr upright="1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>
                <a:latin typeface="+mn-lt"/>
                <a:cs typeface="+mn-cs"/>
              </a:endParaRPr>
            </a:p>
          </p:txBody>
        </p:sp>
        <p:sp>
          <p:nvSpPr>
            <p:cNvPr id="12" name="Oval 11"/>
            <p:cNvSpPr>
              <a:spLocks noChangeArrowheads="1"/>
            </p:cNvSpPr>
            <p:nvPr/>
          </p:nvSpPr>
          <p:spPr bwMode="auto">
            <a:xfrm>
              <a:off x="528253" y="2176461"/>
              <a:ext cx="90639" cy="92042"/>
            </a:xfrm>
            <a:prstGeom prst="ellipse">
              <a:avLst/>
            </a:prstGeom>
            <a:solidFill>
              <a:schemeClr val="dk1">
                <a:lumMod val="100000"/>
                <a:lumOff val="0"/>
              </a:schemeClr>
            </a:solidFill>
            <a:ln w="38100">
              <a:solidFill>
                <a:schemeClr val="lt1">
                  <a:lumMod val="95000"/>
                  <a:lumOff val="0"/>
                </a:schemeClr>
              </a:solidFill>
              <a:round/>
              <a:headEnd/>
              <a:tailEnd/>
            </a:ln>
            <a:effectLst>
              <a:outerShdw dist="28398" dir="3806097" algn="ctr" rotWithShape="0">
                <a:schemeClr val="lt1">
                  <a:lumMod val="50000"/>
                  <a:lumOff val="0"/>
                  <a:alpha val="50000"/>
                </a:schemeClr>
              </a:outerShdw>
            </a:effectLst>
          </p:spPr>
          <p:txBody>
            <a:bodyPr upright="1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>
                <a:latin typeface="+mn-lt"/>
                <a:cs typeface="+mn-cs"/>
              </a:endParaRPr>
            </a:p>
          </p:txBody>
        </p:sp>
        <p:sp>
          <p:nvSpPr>
            <p:cNvPr id="13" name="Oval 12"/>
            <p:cNvSpPr>
              <a:spLocks noChangeArrowheads="1"/>
            </p:cNvSpPr>
            <p:nvPr/>
          </p:nvSpPr>
          <p:spPr bwMode="auto">
            <a:xfrm>
              <a:off x="876645" y="2176461"/>
              <a:ext cx="90639" cy="92042"/>
            </a:xfrm>
            <a:prstGeom prst="ellipse">
              <a:avLst/>
            </a:prstGeom>
            <a:solidFill>
              <a:schemeClr val="dk1">
                <a:lumMod val="100000"/>
                <a:lumOff val="0"/>
              </a:schemeClr>
            </a:solidFill>
            <a:ln w="38100">
              <a:solidFill>
                <a:schemeClr val="lt1">
                  <a:lumMod val="95000"/>
                  <a:lumOff val="0"/>
                </a:schemeClr>
              </a:solidFill>
              <a:round/>
              <a:headEnd/>
              <a:tailEnd/>
            </a:ln>
            <a:effectLst>
              <a:outerShdw dist="28398" dir="3806097" algn="ctr" rotWithShape="0">
                <a:schemeClr val="lt1">
                  <a:lumMod val="50000"/>
                  <a:lumOff val="0"/>
                  <a:alpha val="50000"/>
                </a:schemeClr>
              </a:outerShdw>
            </a:effectLst>
          </p:spPr>
          <p:txBody>
            <a:bodyPr upright="1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>
                <a:latin typeface="+mn-lt"/>
                <a:cs typeface="+mn-cs"/>
              </a:endParaRPr>
            </a:p>
          </p:txBody>
        </p:sp>
        <p:sp>
          <p:nvSpPr>
            <p:cNvPr id="14" name="Oval 13"/>
            <p:cNvSpPr>
              <a:spLocks noChangeArrowheads="1"/>
            </p:cNvSpPr>
            <p:nvPr/>
          </p:nvSpPr>
          <p:spPr bwMode="auto">
            <a:xfrm>
              <a:off x="540999" y="2924133"/>
              <a:ext cx="90639" cy="90627"/>
            </a:xfrm>
            <a:prstGeom prst="ellipse">
              <a:avLst/>
            </a:prstGeom>
            <a:solidFill>
              <a:schemeClr val="dk1">
                <a:lumMod val="100000"/>
                <a:lumOff val="0"/>
              </a:schemeClr>
            </a:solidFill>
            <a:ln w="38100">
              <a:solidFill>
                <a:schemeClr val="lt1">
                  <a:lumMod val="95000"/>
                  <a:lumOff val="0"/>
                </a:schemeClr>
              </a:solidFill>
              <a:round/>
              <a:headEnd/>
              <a:tailEnd/>
            </a:ln>
            <a:effectLst>
              <a:outerShdw dist="28398" dir="3806097" algn="ctr" rotWithShape="0">
                <a:schemeClr val="lt1">
                  <a:lumMod val="50000"/>
                  <a:lumOff val="0"/>
                  <a:alpha val="50000"/>
                </a:schemeClr>
              </a:outerShdw>
            </a:effectLst>
          </p:spPr>
          <p:txBody>
            <a:bodyPr upright="1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>
                <a:latin typeface="+mn-lt"/>
                <a:cs typeface="+mn-cs"/>
              </a:endParaRPr>
            </a:p>
          </p:txBody>
        </p:sp>
        <p:sp>
          <p:nvSpPr>
            <p:cNvPr id="15" name="Oval 14"/>
            <p:cNvSpPr>
              <a:spLocks noChangeArrowheads="1"/>
            </p:cNvSpPr>
            <p:nvPr/>
          </p:nvSpPr>
          <p:spPr bwMode="auto">
            <a:xfrm>
              <a:off x="889391" y="2917052"/>
              <a:ext cx="90639" cy="90627"/>
            </a:xfrm>
            <a:prstGeom prst="ellipse">
              <a:avLst/>
            </a:prstGeom>
            <a:solidFill>
              <a:schemeClr val="dk1">
                <a:lumMod val="100000"/>
                <a:lumOff val="0"/>
              </a:schemeClr>
            </a:solidFill>
            <a:ln w="38100">
              <a:solidFill>
                <a:schemeClr val="lt1">
                  <a:lumMod val="95000"/>
                  <a:lumOff val="0"/>
                </a:schemeClr>
              </a:solidFill>
              <a:round/>
              <a:headEnd/>
              <a:tailEnd/>
            </a:ln>
            <a:effectLst>
              <a:outerShdw dist="28398" dir="3806097" algn="ctr" rotWithShape="0">
                <a:schemeClr val="lt1">
                  <a:lumMod val="50000"/>
                  <a:lumOff val="0"/>
                  <a:alpha val="50000"/>
                </a:schemeClr>
              </a:outerShdw>
            </a:effectLst>
          </p:spPr>
          <p:txBody>
            <a:bodyPr upright="1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>
                <a:latin typeface="+mn-lt"/>
                <a:cs typeface="+mn-cs"/>
              </a:endParaRPr>
            </a:p>
          </p:txBody>
        </p:sp>
        <p:sp>
          <p:nvSpPr>
            <p:cNvPr id="16" name="Oval 15"/>
            <p:cNvSpPr>
              <a:spLocks noChangeArrowheads="1"/>
            </p:cNvSpPr>
            <p:nvPr/>
          </p:nvSpPr>
          <p:spPr bwMode="auto">
            <a:xfrm>
              <a:off x="2634184" y="1036545"/>
              <a:ext cx="90639" cy="90627"/>
            </a:xfrm>
            <a:prstGeom prst="ellipse">
              <a:avLst/>
            </a:prstGeom>
            <a:solidFill>
              <a:schemeClr val="dk1">
                <a:lumMod val="100000"/>
                <a:lumOff val="0"/>
              </a:schemeClr>
            </a:solidFill>
            <a:ln w="38100">
              <a:solidFill>
                <a:schemeClr val="lt1">
                  <a:lumMod val="95000"/>
                  <a:lumOff val="0"/>
                </a:schemeClr>
              </a:solidFill>
              <a:round/>
              <a:headEnd/>
              <a:tailEnd/>
            </a:ln>
            <a:effectLst>
              <a:outerShdw dist="28398" dir="3806097" algn="ctr" rotWithShape="0">
                <a:schemeClr val="lt1">
                  <a:lumMod val="50000"/>
                  <a:lumOff val="0"/>
                  <a:alpha val="50000"/>
                </a:schemeClr>
              </a:outerShdw>
            </a:effectLst>
          </p:spPr>
          <p:txBody>
            <a:bodyPr upright="1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>
                <a:latin typeface="+mn-lt"/>
                <a:cs typeface="+mn-cs"/>
              </a:endParaRPr>
            </a:p>
          </p:txBody>
        </p:sp>
        <p:sp>
          <p:nvSpPr>
            <p:cNvPr id="17" name="Oval 16"/>
            <p:cNvSpPr>
              <a:spLocks noChangeArrowheads="1"/>
            </p:cNvSpPr>
            <p:nvPr/>
          </p:nvSpPr>
          <p:spPr bwMode="auto">
            <a:xfrm>
              <a:off x="2993906" y="1403301"/>
              <a:ext cx="90639" cy="92042"/>
            </a:xfrm>
            <a:prstGeom prst="ellipse">
              <a:avLst/>
            </a:prstGeom>
            <a:solidFill>
              <a:schemeClr val="dk1">
                <a:lumMod val="100000"/>
                <a:lumOff val="0"/>
              </a:schemeClr>
            </a:solidFill>
            <a:ln w="38100">
              <a:solidFill>
                <a:schemeClr val="lt1">
                  <a:lumMod val="95000"/>
                  <a:lumOff val="0"/>
                </a:schemeClr>
              </a:solidFill>
              <a:round/>
              <a:headEnd/>
              <a:tailEnd/>
            </a:ln>
            <a:effectLst>
              <a:outerShdw dist="28398" dir="3806097" algn="ctr" rotWithShape="0">
                <a:schemeClr val="lt1">
                  <a:lumMod val="50000"/>
                  <a:lumOff val="0"/>
                  <a:alpha val="50000"/>
                </a:schemeClr>
              </a:outerShdw>
            </a:effectLst>
          </p:spPr>
          <p:txBody>
            <a:bodyPr upright="1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>
                <a:latin typeface="+mn-lt"/>
                <a:cs typeface="+mn-cs"/>
              </a:endParaRPr>
            </a:p>
          </p:txBody>
        </p:sp>
        <p:sp>
          <p:nvSpPr>
            <p:cNvPr id="18" name="Oval 17"/>
            <p:cNvSpPr>
              <a:spLocks noChangeArrowheads="1"/>
            </p:cNvSpPr>
            <p:nvPr/>
          </p:nvSpPr>
          <p:spPr bwMode="auto">
            <a:xfrm>
              <a:off x="2982576" y="669790"/>
              <a:ext cx="89223" cy="90627"/>
            </a:xfrm>
            <a:prstGeom prst="ellipse">
              <a:avLst/>
            </a:prstGeom>
            <a:solidFill>
              <a:schemeClr val="dk1">
                <a:lumMod val="100000"/>
                <a:lumOff val="0"/>
              </a:schemeClr>
            </a:solidFill>
            <a:ln w="38100">
              <a:solidFill>
                <a:schemeClr val="lt1">
                  <a:lumMod val="95000"/>
                  <a:lumOff val="0"/>
                </a:schemeClr>
              </a:solidFill>
              <a:round/>
              <a:headEnd/>
              <a:tailEnd/>
            </a:ln>
            <a:effectLst>
              <a:outerShdw dist="28398" dir="3806097" algn="ctr" rotWithShape="0">
                <a:schemeClr val="lt1">
                  <a:lumMod val="50000"/>
                  <a:lumOff val="0"/>
                  <a:alpha val="50000"/>
                </a:schemeClr>
              </a:outerShdw>
            </a:effectLst>
          </p:spPr>
          <p:txBody>
            <a:bodyPr upright="1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>
                <a:latin typeface="+mn-lt"/>
                <a:cs typeface="+mn-cs"/>
              </a:endParaRPr>
            </a:p>
          </p:txBody>
        </p:sp>
        <p:sp>
          <p:nvSpPr>
            <p:cNvPr id="19" name="Oval 18"/>
            <p:cNvSpPr>
              <a:spLocks noChangeArrowheads="1"/>
            </p:cNvSpPr>
            <p:nvPr/>
          </p:nvSpPr>
          <p:spPr bwMode="auto">
            <a:xfrm>
              <a:off x="3360709" y="1029465"/>
              <a:ext cx="90639" cy="90627"/>
            </a:xfrm>
            <a:prstGeom prst="ellipse">
              <a:avLst/>
            </a:prstGeom>
            <a:solidFill>
              <a:schemeClr val="dk1">
                <a:lumMod val="100000"/>
                <a:lumOff val="0"/>
              </a:schemeClr>
            </a:solidFill>
            <a:ln w="38100">
              <a:solidFill>
                <a:schemeClr val="lt1">
                  <a:lumMod val="95000"/>
                  <a:lumOff val="0"/>
                </a:schemeClr>
              </a:solidFill>
              <a:round/>
              <a:headEnd/>
              <a:tailEnd/>
            </a:ln>
            <a:effectLst>
              <a:outerShdw dist="28398" dir="3806097" algn="ctr" rotWithShape="0">
                <a:schemeClr val="lt1">
                  <a:lumMod val="50000"/>
                  <a:lumOff val="0"/>
                  <a:alpha val="50000"/>
                </a:schemeClr>
              </a:outerShdw>
            </a:effectLst>
          </p:spPr>
          <p:txBody>
            <a:bodyPr upright="1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>
                <a:latin typeface="+mn-lt"/>
                <a:cs typeface="+mn-cs"/>
              </a:endParaRPr>
            </a:p>
          </p:txBody>
        </p:sp>
        <p:sp>
          <p:nvSpPr>
            <p:cNvPr id="20" name="Oval 19"/>
            <p:cNvSpPr>
              <a:spLocks noChangeArrowheads="1"/>
            </p:cNvSpPr>
            <p:nvPr/>
          </p:nvSpPr>
          <p:spPr bwMode="auto">
            <a:xfrm>
              <a:off x="2607276" y="2454006"/>
              <a:ext cx="92054" cy="90627"/>
            </a:xfrm>
            <a:prstGeom prst="ellipse">
              <a:avLst/>
            </a:prstGeom>
            <a:solidFill>
              <a:schemeClr val="dk1">
                <a:lumMod val="100000"/>
                <a:lumOff val="0"/>
              </a:schemeClr>
            </a:solidFill>
            <a:ln w="38100">
              <a:solidFill>
                <a:schemeClr val="lt1">
                  <a:lumMod val="95000"/>
                  <a:lumOff val="0"/>
                </a:schemeClr>
              </a:solidFill>
              <a:round/>
              <a:headEnd/>
              <a:tailEnd/>
            </a:ln>
            <a:effectLst>
              <a:outerShdw dist="28398" dir="3806097" algn="ctr" rotWithShape="0">
                <a:schemeClr val="lt1">
                  <a:lumMod val="50000"/>
                  <a:lumOff val="0"/>
                  <a:alpha val="50000"/>
                </a:schemeClr>
              </a:outerShdw>
            </a:effectLst>
          </p:spPr>
          <p:txBody>
            <a:bodyPr upright="1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>
                <a:latin typeface="+mn-lt"/>
                <a:cs typeface="+mn-cs"/>
              </a:endParaRPr>
            </a:p>
          </p:txBody>
        </p:sp>
        <p:sp>
          <p:nvSpPr>
            <p:cNvPr id="21" name="Oval 20"/>
            <p:cNvSpPr>
              <a:spLocks noChangeArrowheads="1"/>
            </p:cNvSpPr>
            <p:nvPr/>
          </p:nvSpPr>
          <p:spPr bwMode="auto">
            <a:xfrm>
              <a:off x="2993906" y="3033168"/>
              <a:ext cx="90639" cy="90627"/>
            </a:xfrm>
            <a:prstGeom prst="ellipse">
              <a:avLst/>
            </a:prstGeom>
            <a:solidFill>
              <a:schemeClr val="dk1">
                <a:lumMod val="100000"/>
                <a:lumOff val="0"/>
              </a:schemeClr>
            </a:solidFill>
            <a:ln w="38100">
              <a:solidFill>
                <a:schemeClr val="lt1">
                  <a:lumMod val="95000"/>
                  <a:lumOff val="0"/>
                </a:schemeClr>
              </a:solidFill>
              <a:round/>
              <a:headEnd/>
              <a:tailEnd/>
            </a:ln>
            <a:effectLst>
              <a:outerShdw dist="28398" dir="3806097" algn="ctr" rotWithShape="0">
                <a:schemeClr val="lt1">
                  <a:lumMod val="50000"/>
                  <a:lumOff val="0"/>
                  <a:alpha val="50000"/>
                </a:schemeClr>
              </a:outerShdw>
            </a:effectLst>
          </p:spPr>
          <p:txBody>
            <a:bodyPr upright="1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>
                <a:latin typeface="+mn-lt"/>
                <a:cs typeface="+mn-cs"/>
              </a:endParaRPr>
            </a:p>
          </p:txBody>
        </p:sp>
        <p:sp>
          <p:nvSpPr>
            <p:cNvPr id="22" name="Oval 21"/>
            <p:cNvSpPr>
              <a:spLocks noChangeArrowheads="1"/>
            </p:cNvSpPr>
            <p:nvPr/>
          </p:nvSpPr>
          <p:spPr bwMode="auto">
            <a:xfrm>
              <a:off x="2969830" y="431894"/>
              <a:ext cx="89222" cy="90627"/>
            </a:xfrm>
            <a:prstGeom prst="ellipse">
              <a:avLst/>
            </a:prstGeom>
            <a:solidFill>
              <a:schemeClr val="dk1">
                <a:lumMod val="100000"/>
                <a:lumOff val="0"/>
              </a:schemeClr>
            </a:solidFill>
            <a:ln w="38100">
              <a:solidFill>
                <a:schemeClr val="lt1">
                  <a:lumMod val="95000"/>
                  <a:lumOff val="0"/>
                </a:schemeClr>
              </a:solidFill>
              <a:round/>
              <a:headEnd/>
              <a:tailEnd/>
            </a:ln>
            <a:effectLst>
              <a:outerShdw dist="28398" dir="3806097" algn="ctr" rotWithShape="0">
                <a:schemeClr val="lt1">
                  <a:lumMod val="50000"/>
                  <a:lumOff val="0"/>
                  <a:alpha val="50000"/>
                </a:schemeClr>
              </a:outerShdw>
            </a:effectLst>
          </p:spPr>
          <p:txBody>
            <a:bodyPr upright="1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>
                <a:latin typeface="+mn-lt"/>
                <a:cs typeface="+mn-cs"/>
              </a:endParaRPr>
            </a:p>
          </p:txBody>
        </p:sp>
        <p:sp>
          <p:nvSpPr>
            <p:cNvPr id="23" name="Oval 22"/>
            <p:cNvSpPr>
              <a:spLocks noChangeArrowheads="1"/>
            </p:cNvSpPr>
            <p:nvPr/>
          </p:nvSpPr>
          <p:spPr bwMode="auto">
            <a:xfrm>
              <a:off x="3019398" y="1900332"/>
              <a:ext cx="90639" cy="90627"/>
            </a:xfrm>
            <a:prstGeom prst="ellipse">
              <a:avLst/>
            </a:prstGeom>
            <a:solidFill>
              <a:schemeClr val="dk1">
                <a:lumMod val="100000"/>
                <a:lumOff val="0"/>
              </a:schemeClr>
            </a:solidFill>
            <a:ln w="38100">
              <a:solidFill>
                <a:schemeClr val="lt1">
                  <a:lumMod val="95000"/>
                  <a:lumOff val="0"/>
                </a:schemeClr>
              </a:solidFill>
              <a:round/>
              <a:headEnd/>
              <a:tailEnd/>
            </a:ln>
            <a:effectLst>
              <a:outerShdw dist="28398" dir="3806097" algn="ctr" rotWithShape="0">
                <a:schemeClr val="lt1">
                  <a:lumMod val="50000"/>
                  <a:lumOff val="0"/>
                  <a:alpha val="50000"/>
                </a:schemeClr>
              </a:outerShdw>
            </a:effectLst>
          </p:spPr>
          <p:txBody>
            <a:bodyPr upright="1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>
                <a:latin typeface="+mn-lt"/>
                <a:cs typeface="+mn-cs"/>
              </a:endParaRPr>
            </a:p>
          </p:txBody>
        </p:sp>
        <p:sp>
          <p:nvSpPr>
            <p:cNvPr id="24" name="Oval 23"/>
            <p:cNvSpPr>
              <a:spLocks noChangeArrowheads="1"/>
            </p:cNvSpPr>
            <p:nvPr/>
          </p:nvSpPr>
          <p:spPr bwMode="auto">
            <a:xfrm>
              <a:off x="3380536" y="2446925"/>
              <a:ext cx="90639" cy="90627"/>
            </a:xfrm>
            <a:prstGeom prst="ellipse">
              <a:avLst/>
            </a:prstGeom>
            <a:solidFill>
              <a:schemeClr val="dk1">
                <a:lumMod val="100000"/>
                <a:lumOff val="0"/>
              </a:schemeClr>
            </a:solidFill>
            <a:ln w="38100">
              <a:solidFill>
                <a:schemeClr val="lt1">
                  <a:lumMod val="95000"/>
                  <a:lumOff val="0"/>
                </a:schemeClr>
              </a:solidFill>
              <a:round/>
              <a:headEnd/>
              <a:tailEnd/>
            </a:ln>
            <a:effectLst>
              <a:outerShdw dist="28398" dir="3806097" algn="ctr" rotWithShape="0">
                <a:schemeClr val="lt1">
                  <a:lumMod val="50000"/>
                  <a:lumOff val="0"/>
                  <a:alpha val="50000"/>
                </a:schemeClr>
              </a:outerShdw>
            </a:effectLst>
          </p:spPr>
          <p:txBody>
            <a:bodyPr upright="1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>
                <a:latin typeface="+mn-lt"/>
                <a:cs typeface="+mn-cs"/>
              </a:endParaRPr>
            </a:p>
          </p:txBody>
        </p:sp>
        <p:sp>
          <p:nvSpPr>
            <p:cNvPr id="129053" name="Rectangle 24" descr="Dark vertical"/>
            <p:cNvSpPr>
              <a:spLocks noChangeArrowheads="1"/>
            </p:cNvSpPr>
            <p:nvPr/>
          </p:nvSpPr>
          <p:spPr bwMode="auto">
            <a:xfrm>
              <a:off x="1390918" y="3206839"/>
              <a:ext cx="2030730" cy="90805"/>
            </a:xfrm>
            <a:prstGeom prst="rect">
              <a:avLst/>
            </a:prstGeom>
            <a:pattFill prst="dkVert">
              <a:fgClr>
                <a:srgbClr val="000000"/>
              </a:fgClr>
              <a:bgClr>
                <a:srgbClr val="FFFFFF"/>
              </a:bgClr>
            </a:patt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Angsana New" pitchFamily="18" charset="-34"/>
                  <a:cs typeface="Angsana New" pitchFamily="18" charset="-34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Angsana New" pitchFamily="18" charset="-34"/>
                  <a:cs typeface="Angsana New" pitchFamily="18" charset="-34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Angsana New" pitchFamily="18" charset="-34"/>
                  <a:cs typeface="Angsana New" pitchFamily="18" charset="-34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Angsana New" pitchFamily="18" charset="-34"/>
                  <a:cs typeface="Angsana New" pitchFamily="18" charset="-34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Angsana New" pitchFamily="18" charset="-34"/>
                  <a:cs typeface="Angsana New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Angsana New" pitchFamily="18" charset="-34"/>
                  <a:cs typeface="Angsana New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Angsana New" pitchFamily="18" charset="-34"/>
                  <a:cs typeface="Angsana New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Angsana New" pitchFamily="18" charset="-34"/>
                  <a:cs typeface="Angsana New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Angsana New" pitchFamily="18" charset="-34"/>
                  <a:cs typeface="Angsana New" pitchFamily="18" charset="-34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th-TH" altLang="th-TH" sz="2800">
                <a:latin typeface="Calibri" pitchFamily="34" charset="0"/>
                <a:cs typeface="Cordia New" pitchFamily="34" charset="-34"/>
              </a:endParaRPr>
            </a:p>
          </p:txBody>
        </p:sp>
        <p:sp>
          <p:nvSpPr>
            <p:cNvPr id="26" name="Oval 25"/>
            <p:cNvSpPr>
              <a:spLocks noChangeArrowheads="1"/>
            </p:cNvSpPr>
            <p:nvPr/>
          </p:nvSpPr>
          <p:spPr bwMode="auto">
            <a:xfrm>
              <a:off x="1584759" y="778825"/>
              <a:ext cx="90639" cy="90627"/>
            </a:xfrm>
            <a:prstGeom prst="ellipse">
              <a:avLst/>
            </a:prstGeom>
            <a:solidFill>
              <a:schemeClr val="dk1">
                <a:lumMod val="100000"/>
                <a:lumOff val="0"/>
              </a:schemeClr>
            </a:solidFill>
            <a:ln w="38100">
              <a:solidFill>
                <a:schemeClr val="lt1">
                  <a:lumMod val="95000"/>
                  <a:lumOff val="0"/>
                </a:schemeClr>
              </a:solidFill>
              <a:round/>
              <a:headEnd/>
              <a:tailEnd/>
            </a:ln>
            <a:effectLst>
              <a:outerShdw dist="28398" dir="3806097" algn="ctr" rotWithShape="0">
                <a:schemeClr val="lt1">
                  <a:lumMod val="50000"/>
                  <a:lumOff val="0"/>
                  <a:alpha val="50000"/>
                </a:schemeClr>
              </a:outerShdw>
            </a:effectLst>
          </p:spPr>
          <p:txBody>
            <a:bodyPr upright="1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>
                <a:latin typeface="+mn-lt"/>
                <a:cs typeface="+mn-cs"/>
              </a:endParaRPr>
            </a:p>
          </p:txBody>
        </p:sp>
        <p:sp>
          <p:nvSpPr>
            <p:cNvPr id="27" name="Oval 26"/>
            <p:cNvSpPr>
              <a:spLocks noChangeArrowheads="1"/>
            </p:cNvSpPr>
            <p:nvPr/>
          </p:nvSpPr>
          <p:spPr bwMode="auto">
            <a:xfrm>
              <a:off x="1892080" y="785905"/>
              <a:ext cx="92055" cy="90627"/>
            </a:xfrm>
            <a:prstGeom prst="ellipse">
              <a:avLst/>
            </a:prstGeom>
            <a:solidFill>
              <a:schemeClr val="dk1">
                <a:lumMod val="100000"/>
                <a:lumOff val="0"/>
              </a:schemeClr>
            </a:solidFill>
            <a:ln w="38100">
              <a:solidFill>
                <a:schemeClr val="lt1">
                  <a:lumMod val="95000"/>
                  <a:lumOff val="0"/>
                </a:schemeClr>
              </a:solidFill>
              <a:round/>
              <a:headEnd/>
              <a:tailEnd/>
            </a:ln>
            <a:effectLst>
              <a:outerShdw dist="28398" dir="3806097" algn="ctr" rotWithShape="0">
                <a:schemeClr val="lt1">
                  <a:lumMod val="50000"/>
                  <a:lumOff val="0"/>
                  <a:alpha val="50000"/>
                </a:schemeClr>
              </a:outerShdw>
            </a:effectLst>
          </p:spPr>
          <p:txBody>
            <a:bodyPr upright="1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>
                <a:latin typeface="+mn-lt"/>
                <a:cs typeface="+mn-cs"/>
              </a:endParaRPr>
            </a:p>
          </p:txBody>
        </p:sp>
        <p:sp>
          <p:nvSpPr>
            <p:cNvPr id="28" name="Oval 27"/>
            <p:cNvSpPr>
              <a:spLocks noChangeArrowheads="1"/>
            </p:cNvSpPr>
            <p:nvPr/>
          </p:nvSpPr>
          <p:spPr bwMode="auto">
            <a:xfrm>
              <a:off x="1590424" y="1165405"/>
              <a:ext cx="90639" cy="92042"/>
            </a:xfrm>
            <a:prstGeom prst="ellipse">
              <a:avLst/>
            </a:prstGeom>
            <a:solidFill>
              <a:schemeClr val="dk1">
                <a:lumMod val="100000"/>
                <a:lumOff val="0"/>
              </a:schemeClr>
            </a:solidFill>
            <a:ln w="38100">
              <a:solidFill>
                <a:schemeClr val="lt1">
                  <a:lumMod val="95000"/>
                  <a:lumOff val="0"/>
                </a:schemeClr>
              </a:solidFill>
              <a:round/>
              <a:headEnd/>
              <a:tailEnd/>
            </a:ln>
            <a:effectLst>
              <a:outerShdw dist="28398" dir="3806097" algn="ctr" rotWithShape="0">
                <a:schemeClr val="lt1">
                  <a:lumMod val="50000"/>
                  <a:lumOff val="0"/>
                  <a:alpha val="50000"/>
                </a:schemeClr>
              </a:outerShdw>
            </a:effectLst>
          </p:spPr>
          <p:txBody>
            <a:bodyPr upright="1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>
                <a:latin typeface="+mn-lt"/>
                <a:cs typeface="+mn-cs"/>
              </a:endParaRPr>
            </a:p>
          </p:txBody>
        </p:sp>
        <p:sp>
          <p:nvSpPr>
            <p:cNvPr id="29" name="Oval 28"/>
            <p:cNvSpPr>
              <a:spLocks noChangeArrowheads="1"/>
            </p:cNvSpPr>
            <p:nvPr/>
          </p:nvSpPr>
          <p:spPr bwMode="auto">
            <a:xfrm>
              <a:off x="1892080" y="1178149"/>
              <a:ext cx="92055" cy="92043"/>
            </a:xfrm>
            <a:prstGeom prst="ellipse">
              <a:avLst/>
            </a:prstGeom>
            <a:solidFill>
              <a:schemeClr val="dk1">
                <a:lumMod val="100000"/>
                <a:lumOff val="0"/>
              </a:schemeClr>
            </a:solidFill>
            <a:ln w="38100">
              <a:solidFill>
                <a:schemeClr val="lt1">
                  <a:lumMod val="95000"/>
                  <a:lumOff val="0"/>
                </a:schemeClr>
              </a:solidFill>
              <a:round/>
              <a:headEnd/>
              <a:tailEnd/>
            </a:ln>
            <a:effectLst>
              <a:outerShdw dist="28398" dir="3806097" algn="ctr" rotWithShape="0">
                <a:schemeClr val="lt1">
                  <a:lumMod val="50000"/>
                  <a:lumOff val="0"/>
                  <a:alpha val="50000"/>
                </a:schemeClr>
              </a:outerShdw>
            </a:effectLst>
          </p:spPr>
          <p:txBody>
            <a:bodyPr upright="1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>
                <a:latin typeface="+mn-lt"/>
                <a:cs typeface="+mn-cs"/>
              </a:endParaRPr>
            </a:p>
          </p:txBody>
        </p:sp>
        <p:sp>
          <p:nvSpPr>
            <p:cNvPr id="30" name="Oval 29"/>
            <p:cNvSpPr>
              <a:spLocks noChangeArrowheads="1"/>
            </p:cNvSpPr>
            <p:nvPr/>
          </p:nvSpPr>
          <p:spPr bwMode="auto">
            <a:xfrm>
              <a:off x="1590424" y="2194869"/>
              <a:ext cx="90639" cy="92043"/>
            </a:xfrm>
            <a:prstGeom prst="ellipse">
              <a:avLst/>
            </a:prstGeom>
            <a:solidFill>
              <a:schemeClr val="dk1">
                <a:lumMod val="100000"/>
                <a:lumOff val="0"/>
              </a:schemeClr>
            </a:solidFill>
            <a:ln w="38100">
              <a:solidFill>
                <a:schemeClr val="lt1">
                  <a:lumMod val="95000"/>
                  <a:lumOff val="0"/>
                </a:schemeClr>
              </a:solidFill>
              <a:round/>
              <a:headEnd/>
              <a:tailEnd/>
            </a:ln>
            <a:effectLst>
              <a:outerShdw dist="28398" dir="3806097" algn="ctr" rotWithShape="0">
                <a:schemeClr val="lt1">
                  <a:lumMod val="50000"/>
                  <a:lumOff val="0"/>
                  <a:alpha val="50000"/>
                </a:schemeClr>
              </a:outerShdw>
            </a:effectLst>
          </p:spPr>
          <p:txBody>
            <a:bodyPr upright="1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>
                <a:latin typeface="+mn-lt"/>
                <a:cs typeface="+mn-cs"/>
              </a:endParaRPr>
            </a:p>
          </p:txBody>
        </p:sp>
        <p:sp>
          <p:nvSpPr>
            <p:cNvPr id="31" name="Oval 30"/>
            <p:cNvSpPr>
              <a:spLocks noChangeArrowheads="1"/>
            </p:cNvSpPr>
            <p:nvPr/>
          </p:nvSpPr>
          <p:spPr bwMode="auto">
            <a:xfrm>
              <a:off x="1899162" y="2209030"/>
              <a:ext cx="92054" cy="90627"/>
            </a:xfrm>
            <a:prstGeom prst="ellipse">
              <a:avLst/>
            </a:prstGeom>
            <a:solidFill>
              <a:schemeClr val="dk1">
                <a:lumMod val="100000"/>
                <a:lumOff val="0"/>
              </a:schemeClr>
            </a:solidFill>
            <a:ln w="38100">
              <a:solidFill>
                <a:schemeClr val="lt1">
                  <a:lumMod val="95000"/>
                  <a:lumOff val="0"/>
                </a:schemeClr>
              </a:solidFill>
              <a:round/>
              <a:headEnd/>
              <a:tailEnd/>
            </a:ln>
            <a:effectLst>
              <a:outerShdw dist="28398" dir="3806097" algn="ctr" rotWithShape="0">
                <a:schemeClr val="lt1">
                  <a:lumMod val="50000"/>
                  <a:lumOff val="0"/>
                  <a:alpha val="50000"/>
                </a:schemeClr>
              </a:outerShdw>
            </a:effectLst>
          </p:spPr>
          <p:txBody>
            <a:bodyPr upright="1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>
                <a:latin typeface="+mn-lt"/>
                <a:cs typeface="+mn-cs"/>
              </a:endParaRPr>
            </a:p>
          </p:txBody>
        </p:sp>
        <p:sp>
          <p:nvSpPr>
            <p:cNvPr id="32" name="Oval 31"/>
            <p:cNvSpPr>
              <a:spLocks noChangeArrowheads="1"/>
            </p:cNvSpPr>
            <p:nvPr/>
          </p:nvSpPr>
          <p:spPr bwMode="auto">
            <a:xfrm>
              <a:off x="1584759" y="2717390"/>
              <a:ext cx="90639" cy="90627"/>
            </a:xfrm>
            <a:prstGeom prst="ellipse">
              <a:avLst/>
            </a:prstGeom>
            <a:solidFill>
              <a:schemeClr val="dk1">
                <a:lumMod val="100000"/>
                <a:lumOff val="0"/>
              </a:schemeClr>
            </a:solidFill>
            <a:ln w="38100">
              <a:solidFill>
                <a:schemeClr val="lt1">
                  <a:lumMod val="95000"/>
                  <a:lumOff val="0"/>
                </a:schemeClr>
              </a:solidFill>
              <a:round/>
              <a:headEnd/>
              <a:tailEnd/>
            </a:ln>
            <a:effectLst>
              <a:outerShdw dist="28398" dir="3806097" algn="ctr" rotWithShape="0">
                <a:schemeClr val="lt1">
                  <a:lumMod val="50000"/>
                  <a:lumOff val="0"/>
                  <a:alpha val="50000"/>
                </a:schemeClr>
              </a:outerShdw>
            </a:effectLst>
          </p:spPr>
          <p:txBody>
            <a:bodyPr upright="1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>
                <a:latin typeface="+mn-lt"/>
                <a:cs typeface="+mn-cs"/>
              </a:endParaRPr>
            </a:p>
          </p:txBody>
        </p:sp>
        <p:sp>
          <p:nvSpPr>
            <p:cNvPr id="33" name="Oval 32"/>
            <p:cNvSpPr>
              <a:spLocks noChangeArrowheads="1"/>
            </p:cNvSpPr>
            <p:nvPr/>
          </p:nvSpPr>
          <p:spPr bwMode="auto">
            <a:xfrm>
              <a:off x="1892080" y="2704645"/>
              <a:ext cx="92055" cy="90627"/>
            </a:xfrm>
            <a:prstGeom prst="ellipse">
              <a:avLst/>
            </a:prstGeom>
            <a:solidFill>
              <a:schemeClr val="dk1">
                <a:lumMod val="100000"/>
                <a:lumOff val="0"/>
              </a:schemeClr>
            </a:solidFill>
            <a:ln w="38100">
              <a:solidFill>
                <a:schemeClr val="lt1">
                  <a:lumMod val="95000"/>
                  <a:lumOff val="0"/>
                </a:schemeClr>
              </a:solidFill>
              <a:round/>
              <a:headEnd/>
              <a:tailEnd/>
            </a:ln>
            <a:effectLst>
              <a:outerShdw dist="28398" dir="3806097" algn="ctr" rotWithShape="0">
                <a:schemeClr val="lt1">
                  <a:lumMod val="50000"/>
                  <a:lumOff val="0"/>
                  <a:alpha val="50000"/>
                </a:schemeClr>
              </a:outerShdw>
            </a:effectLst>
          </p:spPr>
          <p:txBody>
            <a:bodyPr upright="1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>
                <a:latin typeface="+mn-lt"/>
                <a:cs typeface="+mn-cs"/>
              </a:endParaRPr>
            </a:p>
          </p:txBody>
        </p:sp>
        <p:sp>
          <p:nvSpPr>
            <p:cNvPr id="34" name="Oval 33"/>
            <p:cNvSpPr>
              <a:spLocks noChangeArrowheads="1"/>
            </p:cNvSpPr>
            <p:nvPr/>
          </p:nvSpPr>
          <p:spPr bwMode="auto">
            <a:xfrm>
              <a:off x="4320912" y="406405"/>
              <a:ext cx="90639" cy="90627"/>
            </a:xfrm>
            <a:prstGeom prst="ellipse">
              <a:avLst/>
            </a:prstGeom>
            <a:solidFill>
              <a:schemeClr val="dk1">
                <a:lumMod val="100000"/>
                <a:lumOff val="0"/>
              </a:schemeClr>
            </a:solidFill>
            <a:ln w="38100">
              <a:solidFill>
                <a:schemeClr val="lt1">
                  <a:lumMod val="95000"/>
                  <a:lumOff val="0"/>
                </a:schemeClr>
              </a:solidFill>
              <a:round/>
              <a:headEnd/>
              <a:tailEnd/>
            </a:ln>
            <a:effectLst>
              <a:outerShdw dist="28398" dir="3806097" algn="ctr" rotWithShape="0">
                <a:schemeClr val="lt1">
                  <a:lumMod val="50000"/>
                  <a:lumOff val="0"/>
                  <a:alpha val="50000"/>
                </a:schemeClr>
              </a:outerShdw>
            </a:effectLst>
          </p:spPr>
          <p:txBody>
            <a:bodyPr upright="1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>
                <a:latin typeface="+mn-lt"/>
                <a:cs typeface="+mn-cs"/>
              </a:endParaRPr>
            </a:p>
          </p:txBody>
        </p:sp>
        <p:sp>
          <p:nvSpPr>
            <p:cNvPr id="35" name="Oval 34"/>
            <p:cNvSpPr>
              <a:spLocks noChangeArrowheads="1"/>
            </p:cNvSpPr>
            <p:nvPr/>
          </p:nvSpPr>
          <p:spPr bwMode="auto">
            <a:xfrm>
              <a:off x="4320912" y="708022"/>
              <a:ext cx="90639" cy="90627"/>
            </a:xfrm>
            <a:prstGeom prst="ellipse">
              <a:avLst/>
            </a:prstGeom>
            <a:solidFill>
              <a:schemeClr val="dk1">
                <a:lumMod val="100000"/>
                <a:lumOff val="0"/>
              </a:schemeClr>
            </a:solidFill>
            <a:ln w="38100">
              <a:solidFill>
                <a:schemeClr val="lt1">
                  <a:lumMod val="95000"/>
                  <a:lumOff val="0"/>
                </a:schemeClr>
              </a:solidFill>
              <a:round/>
              <a:headEnd/>
              <a:tailEnd/>
            </a:ln>
            <a:effectLst>
              <a:outerShdw dist="28398" dir="3806097" algn="ctr" rotWithShape="0">
                <a:schemeClr val="lt1">
                  <a:lumMod val="50000"/>
                  <a:lumOff val="0"/>
                  <a:alpha val="50000"/>
                </a:schemeClr>
              </a:outerShdw>
            </a:effectLst>
          </p:spPr>
          <p:txBody>
            <a:bodyPr upright="1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>
                <a:latin typeface="+mn-lt"/>
                <a:cs typeface="+mn-cs"/>
              </a:endParaRPr>
            </a:p>
          </p:txBody>
        </p:sp>
        <p:sp>
          <p:nvSpPr>
            <p:cNvPr id="36" name="Oval 35"/>
            <p:cNvSpPr>
              <a:spLocks noChangeArrowheads="1"/>
            </p:cNvSpPr>
            <p:nvPr/>
          </p:nvSpPr>
          <p:spPr bwMode="auto">
            <a:xfrm>
              <a:off x="4320912" y="1029465"/>
              <a:ext cx="90639" cy="90627"/>
            </a:xfrm>
            <a:prstGeom prst="ellipse">
              <a:avLst/>
            </a:prstGeom>
            <a:solidFill>
              <a:schemeClr val="dk1">
                <a:lumMod val="100000"/>
                <a:lumOff val="0"/>
              </a:schemeClr>
            </a:solidFill>
            <a:ln w="38100">
              <a:solidFill>
                <a:schemeClr val="lt1">
                  <a:lumMod val="95000"/>
                  <a:lumOff val="0"/>
                </a:schemeClr>
              </a:solidFill>
              <a:round/>
              <a:headEnd/>
              <a:tailEnd/>
            </a:ln>
            <a:effectLst>
              <a:outerShdw dist="28398" dir="3806097" algn="ctr" rotWithShape="0">
                <a:schemeClr val="lt1">
                  <a:lumMod val="50000"/>
                  <a:lumOff val="0"/>
                  <a:alpha val="50000"/>
                </a:schemeClr>
              </a:outerShdw>
            </a:effectLst>
          </p:spPr>
          <p:txBody>
            <a:bodyPr upright="1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>
                <a:latin typeface="+mn-lt"/>
                <a:cs typeface="+mn-cs"/>
              </a:endParaRPr>
            </a:p>
          </p:txBody>
        </p:sp>
        <p:sp>
          <p:nvSpPr>
            <p:cNvPr id="37" name="Oval 36"/>
            <p:cNvSpPr>
              <a:spLocks noChangeArrowheads="1"/>
            </p:cNvSpPr>
            <p:nvPr/>
          </p:nvSpPr>
          <p:spPr bwMode="auto">
            <a:xfrm>
              <a:off x="4326576" y="1301345"/>
              <a:ext cx="92054" cy="90627"/>
            </a:xfrm>
            <a:prstGeom prst="ellipse">
              <a:avLst/>
            </a:prstGeom>
            <a:solidFill>
              <a:schemeClr val="dk1">
                <a:lumMod val="100000"/>
                <a:lumOff val="0"/>
              </a:schemeClr>
            </a:solidFill>
            <a:ln w="38100">
              <a:solidFill>
                <a:schemeClr val="lt1">
                  <a:lumMod val="95000"/>
                  <a:lumOff val="0"/>
                </a:schemeClr>
              </a:solidFill>
              <a:round/>
              <a:headEnd/>
              <a:tailEnd/>
            </a:ln>
            <a:effectLst>
              <a:outerShdw dist="28398" dir="3806097" algn="ctr" rotWithShape="0">
                <a:schemeClr val="lt1">
                  <a:lumMod val="50000"/>
                  <a:lumOff val="0"/>
                  <a:alpha val="50000"/>
                </a:schemeClr>
              </a:outerShdw>
            </a:effectLst>
          </p:spPr>
          <p:txBody>
            <a:bodyPr upright="1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>
                <a:latin typeface="+mn-lt"/>
                <a:cs typeface="+mn-cs"/>
              </a:endParaRPr>
            </a:p>
          </p:txBody>
        </p:sp>
        <p:sp>
          <p:nvSpPr>
            <p:cNvPr id="38" name="Oval 37"/>
            <p:cNvSpPr>
              <a:spLocks noChangeArrowheads="1"/>
            </p:cNvSpPr>
            <p:nvPr/>
          </p:nvSpPr>
          <p:spPr bwMode="auto">
            <a:xfrm>
              <a:off x="4320912" y="1822450"/>
              <a:ext cx="90639" cy="90627"/>
            </a:xfrm>
            <a:prstGeom prst="ellipse">
              <a:avLst/>
            </a:prstGeom>
            <a:solidFill>
              <a:schemeClr val="dk1">
                <a:lumMod val="100000"/>
                <a:lumOff val="0"/>
              </a:schemeClr>
            </a:solidFill>
            <a:ln w="38100">
              <a:solidFill>
                <a:schemeClr val="lt1">
                  <a:lumMod val="95000"/>
                  <a:lumOff val="0"/>
                </a:schemeClr>
              </a:solidFill>
              <a:round/>
              <a:headEnd/>
              <a:tailEnd/>
            </a:ln>
            <a:effectLst>
              <a:outerShdw dist="28398" dir="3806097" algn="ctr" rotWithShape="0">
                <a:schemeClr val="lt1">
                  <a:lumMod val="50000"/>
                  <a:lumOff val="0"/>
                  <a:alpha val="50000"/>
                </a:schemeClr>
              </a:outerShdw>
            </a:effectLst>
          </p:spPr>
          <p:txBody>
            <a:bodyPr upright="1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>
                <a:latin typeface="+mn-lt"/>
                <a:cs typeface="+mn-cs"/>
              </a:endParaRPr>
            </a:p>
          </p:txBody>
        </p:sp>
        <p:sp>
          <p:nvSpPr>
            <p:cNvPr id="39" name="Oval 38"/>
            <p:cNvSpPr>
              <a:spLocks noChangeArrowheads="1"/>
            </p:cNvSpPr>
            <p:nvPr/>
          </p:nvSpPr>
          <p:spPr bwMode="auto">
            <a:xfrm>
              <a:off x="4320912" y="2125483"/>
              <a:ext cx="90639" cy="90627"/>
            </a:xfrm>
            <a:prstGeom prst="ellipse">
              <a:avLst/>
            </a:prstGeom>
            <a:solidFill>
              <a:schemeClr val="dk1">
                <a:lumMod val="100000"/>
                <a:lumOff val="0"/>
              </a:schemeClr>
            </a:solidFill>
            <a:ln w="38100">
              <a:solidFill>
                <a:schemeClr val="lt1">
                  <a:lumMod val="95000"/>
                  <a:lumOff val="0"/>
                </a:schemeClr>
              </a:solidFill>
              <a:round/>
              <a:headEnd/>
              <a:tailEnd/>
            </a:ln>
            <a:effectLst>
              <a:outerShdw dist="28398" dir="3806097" algn="ctr" rotWithShape="0">
                <a:schemeClr val="lt1">
                  <a:lumMod val="50000"/>
                  <a:lumOff val="0"/>
                  <a:alpha val="50000"/>
                </a:schemeClr>
              </a:outerShdw>
            </a:effectLst>
          </p:spPr>
          <p:txBody>
            <a:bodyPr upright="1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>
                <a:latin typeface="+mn-lt"/>
                <a:cs typeface="+mn-cs"/>
              </a:endParaRPr>
            </a:p>
          </p:txBody>
        </p:sp>
        <p:sp>
          <p:nvSpPr>
            <p:cNvPr id="40" name="Oval 39"/>
            <p:cNvSpPr>
              <a:spLocks noChangeArrowheads="1"/>
            </p:cNvSpPr>
            <p:nvPr/>
          </p:nvSpPr>
          <p:spPr bwMode="auto">
            <a:xfrm>
              <a:off x="4320912" y="2446925"/>
              <a:ext cx="90639" cy="90627"/>
            </a:xfrm>
            <a:prstGeom prst="ellipse">
              <a:avLst/>
            </a:prstGeom>
            <a:solidFill>
              <a:schemeClr val="dk1">
                <a:lumMod val="100000"/>
                <a:lumOff val="0"/>
              </a:schemeClr>
            </a:solidFill>
            <a:ln w="38100">
              <a:solidFill>
                <a:schemeClr val="lt1">
                  <a:lumMod val="95000"/>
                  <a:lumOff val="0"/>
                </a:schemeClr>
              </a:solidFill>
              <a:round/>
              <a:headEnd/>
              <a:tailEnd/>
            </a:ln>
            <a:effectLst>
              <a:outerShdw dist="28398" dir="3806097" algn="ctr" rotWithShape="0">
                <a:schemeClr val="lt1">
                  <a:lumMod val="50000"/>
                  <a:lumOff val="0"/>
                  <a:alpha val="50000"/>
                </a:schemeClr>
              </a:outerShdw>
            </a:effectLst>
          </p:spPr>
          <p:txBody>
            <a:bodyPr upright="1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>
                <a:latin typeface="+mn-lt"/>
                <a:cs typeface="+mn-cs"/>
              </a:endParaRPr>
            </a:p>
          </p:txBody>
        </p:sp>
        <p:sp>
          <p:nvSpPr>
            <p:cNvPr id="41" name="Oval 40"/>
            <p:cNvSpPr>
              <a:spLocks noChangeArrowheads="1"/>
            </p:cNvSpPr>
            <p:nvPr/>
          </p:nvSpPr>
          <p:spPr bwMode="auto">
            <a:xfrm>
              <a:off x="4326576" y="2717390"/>
              <a:ext cx="92054" cy="90627"/>
            </a:xfrm>
            <a:prstGeom prst="ellipse">
              <a:avLst/>
            </a:prstGeom>
            <a:solidFill>
              <a:schemeClr val="dk1">
                <a:lumMod val="100000"/>
                <a:lumOff val="0"/>
              </a:schemeClr>
            </a:solidFill>
            <a:ln w="38100">
              <a:solidFill>
                <a:schemeClr val="lt1">
                  <a:lumMod val="95000"/>
                  <a:lumOff val="0"/>
                </a:schemeClr>
              </a:solidFill>
              <a:round/>
              <a:headEnd/>
              <a:tailEnd/>
            </a:ln>
            <a:effectLst>
              <a:outerShdw dist="28398" dir="3806097" algn="ctr" rotWithShape="0">
                <a:schemeClr val="lt1">
                  <a:lumMod val="50000"/>
                  <a:lumOff val="0"/>
                  <a:alpha val="50000"/>
                </a:schemeClr>
              </a:outerShdw>
            </a:effectLst>
          </p:spPr>
          <p:txBody>
            <a:bodyPr upright="1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>
                <a:latin typeface="+mn-lt"/>
                <a:cs typeface="+mn-cs"/>
              </a:endParaRPr>
            </a:p>
          </p:txBody>
        </p:sp>
      </p:grpSp>
      <p:sp>
        <p:nvSpPr>
          <p:cNvPr id="142340" name="TextBox 2"/>
          <p:cNvSpPr txBox="1">
            <a:spLocks noChangeArrowheads="1"/>
          </p:cNvSpPr>
          <p:nvPr/>
        </p:nvSpPr>
        <p:spPr bwMode="auto">
          <a:xfrm>
            <a:off x="755650" y="1484313"/>
            <a:ext cx="756126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th-TH" altLang="th-TH" b="1" dirty="0">
                <a:cs typeface="+mn-cs"/>
              </a:rPr>
              <a:t>คำสั่ง </a:t>
            </a:r>
            <a:r>
              <a:rPr lang="en-US" altLang="th-TH" b="1" dirty="0">
                <a:cs typeface="+mn-cs"/>
              </a:rPr>
              <a:t>:</a:t>
            </a:r>
            <a:r>
              <a:rPr lang="th-TH" altLang="th-TH" b="1" dirty="0">
                <a:cs typeface="+mn-cs"/>
              </a:rPr>
              <a:t> </a:t>
            </a:r>
            <a:r>
              <a:rPr lang="th-TH" altLang="th-TH" dirty="0">
                <a:cs typeface="+mn-cs"/>
              </a:rPr>
              <a:t>ให้ผู้เข้ารับการฝึกอบรมคำนวณพื้นที่ตามข้อมูลในตาราง   (25</a:t>
            </a:r>
            <a:r>
              <a:rPr lang="en-US" altLang="th-TH" dirty="0">
                <a:cs typeface="+mn-cs"/>
              </a:rPr>
              <a:t> </a:t>
            </a:r>
            <a:r>
              <a:rPr lang="th-TH" altLang="th-TH" dirty="0">
                <a:cs typeface="+mn-cs"/>
              </a:rPr>
              <a:t>นาที) </a:t>
            </a:r>
            <a:endParaRPr lang="en-US" altLang="th-TH" dirty="0">
              <a:cs typeface="+mn-cs"/>
            </a:endParaRPr>
          </a:p>
        </p:txBody>
      </p:sp>
      <p:sp>
        <p:nvSpPr>
          <p:cNvPr id="129029" name="Rectangle 2"/>
          <p:cNvSpPr>
            <a:spLocks noChangeArrowheads="1"/>
          </p:cNvSpPr>
          <p:nvPr/>
        </p:nvSpPr>
        <p:spPr bwMode="auto">
          <a:xfrm>
            <a:off x="323528" y="5919788"/>
            <a:ext cx="802196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th-TH" altLang="th-TH" sz="2400" b="1" dirty="0" smtClean="0">
                <a:latin typeface="AngsanaUPC" pitchFamily="18" charset="-34"/>
                <a:cs typeface="AngsanaUPC" pitchFamily="18" charset="-34"/>
              </a:rPr>
              <a:t>กำหนดให้  </a:t>
            </a:r>
            <a:r>
              <a:rPr lang="en-US" altLang="th-TH" sz="2400" b="1" dirty="0" smtClean="0">
                <a:latin typeface="AngsanaUPC" pitchFamily="18" charset="-34"/>
                <a:cs typeface="AngsanaUPC" pitchFamily="18" charset="-34"/>
              </a:rPr>
              <a:t>B : </a:t>
            </a:r>
            <a:r>
              <a:rPr lang="th-TH" altLang="th-TH" sz="2400" b="1" dirty="0" smtClean="0">
                <a:latin typeface="AngsanaUPC" pitchFamily="18" charset="-34"/>
                <a:cs typeface="AngsanaUPC" pitchFamily="18" charset="-34"/>
              </a:rPr>
              <a:t>พื้นที่</a:t>
            </a:r>
            <a:r>
              <a:rPr lang="th-TH" altLang="th-TH" sz="2400" b="1" dirty="0">
                <a:latin typeface="AngsanaUPC" pitchFamily="18" charset="-34"/>
                <a:cs typeface="AngsanaUPC" pitchFamily="18" charset="-34"/>
              </a:rPr>
              <a:t>สำหรับการปฏิบัติงานของผู้รับการ</a:t>
            </a:r>
            <a:r>
              <a:rPr lang="th-TH" altLang="th-TH" sz="2400" b="1" dirty="0" smtClean="0">
                <a:latin typeface="AngsanaUPC" pitchFamily="18" charset="-34"/>
                <a:cs typeface="AngsanaUPC" pitchFamily="18" charset="-34"/>
              </a:rPr>
              <a:t>ฝึก เท่ากับ </a:t>
            </a:r>
            <a:r>
              <a:rPr lang="th-TH" altLang="th-TH" sz="2400" b="1" dirty="0">
                <a:latin typeface="AngsanaUPC" pitchFamily="18" charset="-34"/>
                <a:cs typeface="AngsanaUPC" pitchFamily="18" charset="-34"/>
              </a:rPr>
              <a:t>1 คน </a:t>
            </a:r>
            <a:r>
              <a:rPr lang="th-TH" altLang="th-TH" sz="2400" b="1" dirty="0" smtClean="0">
                <a:latin typeface="AngsanaUPC" pitchFamily="18" charset="-34"/>
                <a:cs typeface="AngsanaUPC" pitchFamily="18" charset="-34"/>
              </a:rPr>
              <a:t>ต่อ </a:t>
            </a:r>
            <a:r>
              <a:rPr lang="en-US" altLang="th-TH" sz="2400" b="1" dirty="0">
                <a:latin typeface="AngsanaUPC" pitchFamily="18" charset="-34"/>
                <a:cs typeface="AngsanaUPC" pitchFamily="18" charset="-34"/>
              </a:rPr>
              <a:t>1 </a:t>
            </a:r>
            <a:r>
              <a:rPr lang="th-TH" altLang="th-TH" sz="2400" b="1" dirty="0">
                <a:latin typeface="AngsanaUPC" pitchFamily="18" charset="-34"/>
                <a:cs typeface="AngsanaUPC" pitchFamily="18" charset="-34"/>
              </a:rPr>
              <a:t>ตาราง</a:t>
            </a:r>
            <a:r>
              <a:rPr lang="th-TH" altLang="th-TH" sz="2400" b="1" dirty="0" smtClean="0">
                <a:latin typeface="AngsanaUPC" pitchFamily="18" charset="-34"/>
                <a:cs typeface="AngsanaUPC" pitchFamily="18" charset="-34"/>
              </a:rPr>
              <a:t>เมตร</a:t>
            </a:r>
            <a:endParaRPr lang="en-US" altLang="th-TH" sz="2400" b="1" dirty="0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5" name="Oval 4"/>
          <p:cNvSpPr/>
          <p:nvPr/>
        </p:nvSpPr>
        <p:spPr>
          <a:xfrm>
            <a:off x="7668344" y="3715037"/>
            <a:ext cx="144158" cy="144158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129033" name="TextBox 5"/>
          <p:cNvSpPr txBox="1">
            <a:spLocks noChangeArrowheads="1"/>
          </p:cNvSpPr>
          <p:nvPr/>
        </p:nvSpPr>
        <p:spPr bwMode="auto">
          <a:xfrm>
            <a:off x="7867650" y="3617913"/>
            <a:ext cx="9572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th-TH" altLang="th-TH" sz="2000" b="1">
                <a:latin typeface="Calibri" pitchFamily="34" charset="0"/>
              </a:rPr>
              <a:t>ผู้รับการฝึก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>
            <a:miter lim="800000"/>
            <a:headEnd/>
            <a:tailEnd/>
          </a:ln>
          <a:extLst/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th-TH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กิจกรรมที่ 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th-TH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3642518"/>
              </p:ext>
            </p:extLst>
          </p:nvPr>
        </p:nvGraphicFramePr>
        <p:xfrm>
          <a:off x="250825" y="1268413"/>
          <a:ext cx="8507414" cy="564853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63846"/>
                <a:gridCol w="1813112"/>
                <a:gridCol w="792088"/>
                <a:gridCol w="864096"/>
                <a:gridCol w="504056"/>
                <a:gridCol w="432048"/>
                <a:gridCol w="432048"/>
                <a:gridCol w="432048"/>
                <a:gridCol w="1224136"/>
                <a:gridCol w="1449936"/>
              </a:tblGrid>
              <a:tr h="91450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      </a:t>
                      </a:r>
                      <a:br>
                        <a:rPr lang="en-US" sz="2400" b="1" dirty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</a:br>
                      <a:r>
                        <a:rPr lang="th-TH" sz="2400" b="1" dirty="0" smtClean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เลข</a:t>
                      </a:r>
                      <a:endParaRPr lang="en-US" sz="2400" b="1" dirty="0">
                        <a:solidFill>
                          <a:schemeClr val="tx1"/>
                        </a:solidFill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1" marR="6858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800" b="1" dirty="0" smtClean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ea typeface="+mn-ea"/>
                          <a:cs typeface="AngsanaUPC" panose="02020503050405090304" pitchFamily="18" charset="-34"/>
                        </a:rPr>
                        <a:t>รายการครุภัณฑ์</a:t>
                      </a:r>
                      <a:endParaRPr lang="en-US" sz="1800" b="1" dirty="0">
                        <a:solidFill>
                          <a:schemeClr val="tx1"/>
                        </a:solidFill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1" marR="6858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800" b="1" dirty="0" smtClean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จำนวนครุภัณฑ์</a:t>
                      </a:r>
                      <a:endParaRPr lang="en-US" sz="1800" b="1" dirty="0">
                        <a:solidFill>
                          <a:schemeClr val="tx1"/>
                        </a:solidFill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1" marR="6858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800" b="1" dirty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ขนาดพื้นที่ (ตาราง</a:t>
                      </a:r>
                      <a:r>
                        <a:rPr lang="th-TH" sz="1800" b="1" dirty="0" smtClean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เมตร</a:t>
                      </a:r>
                      <a:r>
                        <a:rPr lang="en-US" sz="1800" b="1" dirty="0" smtClean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/</a:t>
                      </a:r>
                      <a:r>
                        <a:rPr lang="th-TH" sz="1800" b="1" dirty="0" smtClean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รายการ)</a:t>
                      </a:r>
                      <a:endParaRPr lang="en-US" sz="1800" b="1" dirty="0">
                        <a:solidFill>
                          <a:schemeClr val="tx1"/>
                        </a:solidFill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1" marR="6858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800" b="1" dirty="0" smtClean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ea typeface="Times New Roman" panose="02020603050405020304" pitchFamily="18" charset="0"/>
                          <a:cs typeface="AngsanaUPC" panose="02020503050405090304" pitchFamily="18" charset="-34"/>
                        </a:rPr>
                        <a:t>แทนค่า</a:t>
                      </a:r>
                      <a:endParaRPr lang="en-US" sz="1800" b="1" dirty="0">
                        <a:solidFill>
                          <a:schemeClr val="tx1"/>
                        </a:solidFill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1" marR="6858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2400" b="1" dirty="0">
                        <a:solidFill>
                          <a:schemeClr val="tx1"/>
                        </a:solidFill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1" marR="6858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2400" b="1" dirty="0">
                        <a:solidFill>
                          <a:schemeClr val="tx1"/>
                        </a:solidFill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1" marR="6858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2400" b="1" dirty="0">
                        <a:solidFill>
                          <a:schemeClr val="tx1"/>
                        </a:solidFill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1" marR="6858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dirty="0" smtClean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พื้นที่ซึ่งจำเป็นต้องใช้</a:t>
                      </a:r>
                      <a:r>
                        <a:rPr lang="en-US" sz="1800" b="1" dirty="0" smtClean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[A+(B</a:t>
                      </a:r>
                      <a:r>
                        <a:rPr lang="th-TH" sz="1800" b="1" dirty="0" smtClean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 </a:t>
                      </a:r>
                      <a:r>
                        <a:rPr lang="en-US" sz="1800" b="1" dirty="0" smtClean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x C)] x</a:t>
                      </a:r>
                      <a:r>
                        <a:rPr lang="en-US" sz="1800" b="1" baseline="0" dirty="0" smtClean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 </a:t>
                      </a:r>
                      <a:r>
                        <a:rPr lang="en-US" sz="1800" b="1" dirty="0" smtClean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D</a:t>
                      </a:r>
                      <a:endParaRPr lang="en-US" sz="1800" b="1" dirty="0" smtClean="0">
                        <a:solidFill>
                          <a:schemeClr val="tx1"/>
                        </a:solidFill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1" marR="6858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dirty="0" smtClean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ขนาดพื้นที่ (ตารางเมตร)</a:t>
                      </a:r>
                      <a:endParaRPr lang="en-US" sz="1800" b="1" dirty="0" smtClean="0">
                        <a:solidFill>
                          <a:schemeClr val="tx1"/>
                        </a:solidFill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en-US" sz="2400" b="1" dirty="0">
                        <a:solidFill>
                          <a:schemeClr val="tx1"/>
                        </a:solidFill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1" marR="6858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  <a:tr h="45370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2400" b="1" dirty="0">
                        <a:solidFill>
                          <a:schemeClr val="tx1"/>
                        </a:solidFill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1" marR="6858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2400" b="1" dirty="0"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1" marR="6858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2400" b="1" dirty="0"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1" marR="6858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2400" b="1" dirty="0"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1" marR="6858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dirty="0" smtClean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ea typeface="Times New Roman" panose="02020603050405020304" pitchFamily="18" charset="0"/>
                          <a:cs typeface="AngsanaUPC" panose="02020503050405090304" pitchFamily="18" charset="-34"/>
                        </a:rPr>
                        <a:t>A</a:t>
                      </a:r>
                      <a:endParaRPr lang="en-US" sz="2400" b="1" dirty="0">
                        <a:solidFill>
                          <a:schemeClr val="tx1"/>
                        </a:solidFill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1" marR="6858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dirty="0" smtClean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ea typeface="Times New Roman" panose="02020603050405020304" pitchFamily="18" charset="0"/>
                          <a:cs typeface="AngsanaUPC" panose="02020503050405090304" pitchFamily="18" charset="-34"/>
                        </a:rPr>
                        <a:t>B</a:t>
                      </a:r>
                      <a:endParaRPr lang="en-US" sz="2400" b="1" dirty="0">
                        <a:solidFill>
                          <a:schemeClr val="tx1"/>
                        </a:solidFill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1" marR="6858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dirty="0" smtClean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ea typeface="Times New Roman" panose="02020603050405020304" pitchFamily="18" charset="0"/>
                          <a:cs typeface="AngsanaUPC" panose="02020503050405090304" pitchFamily="18" charset="-34"/>
                        </a:rPr>
                        <a:t>C</a:t>
                      </a:r>
                      <a:endParaRPr lang="en-US" sz="2400" b="1" dirty="0">
                        <a:solidFill>
                          <a:schemeClr val="tx1"/>
                        </a:solidFill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1" marR="6858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dirty="0" smtClean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ea typeface="Times New Roman" panose="02020603050405020304" pitchFamily="18" charset="0"/>
                          <a:cs typeface="AngsanaUPC" panose="02020503050405090304" pitchFamily="18" charset="-34"/>
                        </a:rPr>
                        <a:t>D</a:t>
                      </a:r>
                      <a:endParaRPr lang="en-US" sz="2400" b="1" dirty="0">
                        <a:solidFill>
                          <a:schemeClr val="tx1"/>
                        </a:solidFill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1" marR="6858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2400" b="1" dirty="0">
                        <a:solidFill>
                          <a:srgbClr val="B8BABF"/>
                        </a:solidFill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1" marR="6858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2400" b="1" dirty="0">
                        <a:solidFill>
                          <a:srgbClr val="B8BABF"/>
                        </a:solidFill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1" marR="6858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5370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1</a:t>
                      </a:r>
                      <a:endParaRPr lang="en-US" sz="2400" b="1" dirty="0">
                        <a:solidFill>
                          <a:schemeClr val="tx1"/>
                        </a:solidFill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1" marR="6858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b="1" dirty="0"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ชุดฝึกการอัดลม</a:t>
                      </a:r>
                      <a:endParaRPr lang="en-US" sz="2400" b="1" dirty="0"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1" marR="6858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4</a:t>
                      </a:r>
                      <a:endParaRPr lang="en-US" sz="2400" b="1" dirty="0"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1" marR="6858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2</a:t>
                      </a:r>
                      <a:endParaRPr lang="en-US" sz="2400" b="1" dirty="0"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1" marR="6858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dirty="0" smtClean="0">
                          <a:solidFill>
                            <a:srgbClr val="B8BABF"/>
                          </a:solidFill>
                          <a:effectLst/>
                          <a:latin typeface="AngsanaUPC" panose="02020503050405090304" pitchFamily="18" charset="-34"/>
                          <a:ea typeface="Times New Roman" panose="02020603050405020304" pitchFamily="18" charset="0"/>
                          <a:cs typeface="AngsanaUPC" panose="02020503050405090304" pitchFamily="18" charset="-34"/>
                        </a:rPr>
                        <a:t>8</a:t>
                      </a:r>
                      <a:endParaRPr lang="en-US" sz="2400" b="1" dirty="0">
                        <a:solidFill>
                          <a:srgbClr val="B8BABF"/>
                        </a:solidFill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1" marR="6858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dirty="0" smtClean="0">
                          <a:solidFill>
                            <a:srgbClr val="B8BABF"/>
                          </a:solidFill>
                          <a:effectLst/>
                          <a:latin typeface="AngsanaUPC" panose="02020503050405090304" pitchFamily="18" charset="-34"/>
                          <a:ea typeface="Times New Roman" panose="02020603050405020304" pitchFamily="18" charset="0"/>
                          <a:cs typeface="AngsanaUPC" panose="02020503050405090304" pitchFamily="18" charset="-34"/>
                        </a:rPr>
                        <a:t>1</a:t>
                      </a:r>
                      <a:endParaRPr lang="en-US" sz="2400" b="1" dirty="0">
                        <a:solidFill>
                          <a:srgbClr val="B8BABF"/>
                        </a:solidFill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1" marR="6858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dirty="0" smtClean="0">
                          <a:solidFill>
                            <a:srgbClr val="B8BABF"/>
                          </a:solidFill>
                          <a:effectLst/>
                          <a:latin typeface="AngsanaUPC" panose="02020503050405090304" pitchFamily="18" charset="-34"/>
                          <a:ea typeface="Times New Roman" panose="02020603050405020304" pitchFamily="18" charset="0"/>
                          <a:cs typeface="AngsanaUPC" panose="02020503050405090304" pitchFamily="18" charset="-34"/>
                        </a:rPr>
                        <a:t>2</a:t>
                      </a:r>
                      <a:endParaRPr lang="en-US" sz="2400" b="1" dirty="0">
                        <a:solidFill>
                          <a:srgbClr val="B8BABF"/>
                        </a:solidFill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1" marR="6858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dirty="0" smtClean="0">
                          <a:solidFill>
                            <a:srgbClr val="B8BABF"/>
                          </a:solidFill>
                          <a:effectLst/>
                          <a:latin typeface="AngsanaUPC" panose="02020503050405090304" pitchFamily="18" charset="-34"/>
                          <a:ea typeface="Times New Roman" panose="02020603050405020304" pitchFamily="18" charset="0"/>
                          <a:cs typeface="AngsanaUPC" panose="02020503050405090304" pitchFamily="18" charset="-34"/>
                        </a:rPr>
                        <a:t>4</a:t>
                      </a:r>
                      <a:endParaRPr lang="en-US" sz="2400" b="1" dirty="0">
                        <a:solidFill>
                          <a:srgbClr val="B8BABF"/>
                        </a:solidFill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1" marR="6858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dirty="0" smtClean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ea typeface="Times New Roman" panose="02020603050405020304" pitchFamily="18" charset="0"/>
                          <a:cs typeface="AngsanaUPC" panose="02020503050405090304" pitchFamily="18" charset="-34"/>
                        </a:rPr>
                        <a:t>10</a:t>
                      </a:r>
                      <a:r>
                        <a:rPr lang="en-US" sz="2400" b="1" baseline="0" dirty="0" smtClean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ea typeface="Times New Roman" panose="02020603050405020304" pitchFamily="18" charset="0"/>
                          <a:cs typeface="AngsanaUPC" panose="02020503050405090304" pitchFamily="18" charset="-34"/>
                        </a:rPr>
                        <a:t> x 4</a:t>
                      </a:r>
                      <a:endParaRPr lang="en-US" sz="2400" b="1" dirty="0">
                        <a:solidFill>
                          <a:schemeClr val="tx1"/>
                        </a:solidFill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1" marR="6858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dirty="0" smtClean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ea typeface="Times New Roman" panose="02020603050405020304" pitchFamily="18" charset="0"/>
                          <a:cs typeface="AngsanaUPC" panose="02020503050405090304" pitchFamily="18" charset="-34"/>
                        </a:rPr>
                        <a:t>40</a:t>
                      </a:r>
                      <a:endParaRPr lang="en-US" sz="2400" b="1" dirty="0">
                        <a:solidFill>
                          <a:schemeClr val="tx1"/>
                        </a:solidFill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1" marR="6858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45370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2</a:t>
                      </a:r>
                      <a:endParaRPr lang="en-US" sz="2400" b="1" dirty="0">
                        <a:solidFill>
                          <a:schemeClr val="tx1"/>
                        </a:solidFill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1" marR="6858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b="1" dirty="0"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ชั้นเก็บเครื่องมือ</a:t>
                      </a:r>
                      <a:endParaRPr lang="en-US" sz="2400" b="1" dirty="0"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1" marR="6858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2</a:t>
                      </a:r>
                      <a:endParaRPr lang="en-US" sz="2400" b="1" dirty="0"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1" marR="6858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2</a:t>
                      </a:r>
                      <a:endParaRPr lang="en-US" sz="2400" b="1" dirty="0"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1" marR="6858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dirty="0" smtClean="0">
                          <a:solidFill>
                            <a:srgbClr val="B8BABF"/>
                          </a:solidFill>
                          <a:effectLst/>
                          <a:latin typeface="AngsanaUPC" panose="02020503050405090304" pitchFamily="18" charset="-34"/>
                          <a:ea typeface="Times New Roman" panose="02020603050405020304" pitchFamily="18" charset="0"/>
                          <a:cs typeface="AngsanaUPC" panose="02020503050405090304" pitchFamily="18" charset="-34"/>
                        </a:rPr>
                        <a:t>4</a:t>
                      </a:r>
                      <a:endParaRPr lang="en-US" sz="2400" b="1" dirty="0">
                        <a:solidFill>
                          <a:srgbClr val="B8BABF"/>
                        </a:solidFill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1" marR="6858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dirty="0" smtClean="0">
                          <a:solidFill>
                            <a:srgbClr val="B8BABF"/>
                          </a:solidFill>
                          <a:effectLst/>
                          <a:latin typeface="AngsanaUPC" panose="02020503050405090304" pitchFamily="18" charset="-34"/>
                          <a:ea typeface="Times New Roman" panose="02020603050405020304" pitchFamily="18" charset="0"/>
                          <a:cs typeface="AngsanaUPC" panose="02020503050405090304" pitchFamily="18" charset="-34"/>
                        </a:rPr>
                        <a:t>1</a:t>
                      </a:r>
                      <a:endParaRPr lang="en-US" sz="2400" b="1" dirty="0">
                        <a:solidFill>
                          <a:srgbClr val="B8BABF"/>
                        </a:solidFill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1" marR="6858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dirty="0" smtClean="0">
                          <a:solidFill>
                            <a:srgbClr val="B8BABF"/>
                          </a:solidFill>
                          <a:effectLst/>
                          <a:latin typeface="AngsanaUPC" panose="02020503050405090304" pitchFamily="18" charset="-34"/>
                          <a:ea typeface="Times New Roman" panose="02020603050405020304" pitchFamily="18" charset="0"/>
                          <a:cs typeface="AngsanaUPC" panose="02020503050405090304" pitchFamily="18" charset="-34"/>
                        </a:rPr>
                        <a:t>4</a:t>
                      </a:r>
                      <a:endParaRPr lang="en-US" sz="2400" b="1" dirty="0">
                        <a:solidFill>
                          <a:srgbClr val="B8BABF"/>
                        </a:solidFill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1" marR="6858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dirty="0" smtClean="0">
                          <a:solidFill>
                            <a:srgbClr val="B8BABF"/>
                          </a:solidFill>
                          <a:effectLst/>
                          <a:latin typeface="AngsanaUPC" panose="02020503050405090304" pitchFamily="18" charset="-34"/>
                          <a:ea typeface="Times New Roman" panose="02020603050405020304" pitchFamily="18" charset="0"/>
                          <a:cs typeface="AngsanaUPC" panose="02020503050405090304" pitchFamily="18" charset="-34"/>
                        </a:rPr>
                        <a:t>2</a:t>
                      </a:r>
                      <a:endParaRPr lang="en-US" sz="2400" b="1" dirty="0">
                        <a:solidFill>
                          <a:srgbClr val="B8BABF"/>
                        </a:solidFill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1" marR="6858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dirty="0" smtClean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ea typeface="Times New Roman" panose="02020603050405020304" pitchFamily="18" charset="0"/>
                          <a:cs typeface="AngsanaUPC" panose="02020503050405090304" pitchFamily="18" charset="-34"/>
                        </a:rPr>
                        <a:t>8 x</a:t>
                      </a:r>
                      <a:r>
                        <a:rPr lang="en-US" sz="2400" b="1" baseline="0" dirty="0" smtClean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ea typeface="Times New Roman" panose="02020603050405020304" pitchFamily="18" charset="0"/>
                          <a:cs typeface="AngsanaUPC" panose="02020503050405090304" pitchFamily="18" charset="-34"/>
                        </a:rPr>
                        <a:t> 2</a:t>
                      </a:r>
                      <a:endParaRPr lang="en-US" sz="2400" b="1" dirty="0">
                        <a:solidFill>
                          <a:schemeClr val="tx1"/>
                        </a:solidFill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1" marR="6858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dirty="0" smtClean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ea typeface="Times New Roman" panose="02020603050405020304" pitchFamily="18" charset="0"/>
                          <a:cs typeface="AngsanaUPC" panose="02020503050405090304" pitchFamily="18" charset="-34"/>
                        </a:rPr>
                        <a:t>16</a:t>
                      </a:r>
                      <a:endParaRPr lang="en-US" sz="2400" b="1" dirty="0">
                        <a:solidFill>
                          <a:schemeClr val="tx1"/>
                        </a:solidFill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1" marR="6858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45370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3</a:t>
                      </a:r>
                      <a:endParaRPr lang="en-US" sz="2400" b="1" dirty="0">
                        <a:solidFill>
                          <a:schemeClr val="tx1"/>
                        </a:solidFill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1" marR="6858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b="1" dirty="0"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ชั้นเก็บของทั่วไป</a:t>
                      </a:r>
                      <a:endParaRPr lang="en-US" sz="2400" b="1" dirty="0"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1" marR="6858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2</a:t>
                      </a:r>
                      <a:endParaRPr lang="en-US" sz="2400" b="1" dirty="0"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1" marR="6858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3</a:t>
                      </a:r>
                      <a:endParaRPr lang="en-US" sz="2400" b="1" dirty="0"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1" marR="6858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dirty="0" smtClean="0">
                          <a:solidFill>
                            <a:srgbClr val="B8BABF"/>
                          </a:solidFill>
                          <a:effectLst/>
                          <a:latin typeface="AngsanaUPC" panose="02020503050405090304" pitchFamily="18" charset="-34"/>
                          <a:ea typeface="Times New Roman" panose="02020603050405020304" pitchFamily="18" charset="0"/>
                          <a:cs typeface="AngsanaUPC" panose="02020503050405090304" pitchFamily="18" charset="-34"/>
                        </a:rPr>
                        <a:t>6</a:t>
                      </a:r>
                      <a:endParaRPr lang="en-US" sz="2400" b="1" dirty="0">
                        <a:solidFill>
                          <a:srgbClr val="B8BABF"/>
                        </a:solidFill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1" marR="6858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dirty="0" smtClean="0">
                          <a:solidFill>
                            <a:srgbClr val="B8BABF"/>
                          </a:solidFill>
                          <a:effectLst/>
                          <a:latin typeface="AngsanaUPC" panose="02020503050405090304" pitchFamily="18" charset="-34"/>
                          <a:ea typeface="Times New Roman" panose="02020603050405020304" pitchFamily="18" charset="0"/>
                          <a:cs typeface="AngsanaUPC" panose="02020503050405090304" pitchFamily="18" charset="-34"/>
                        </a:rPr>
                        <a:t>1</a:t>
                      </a:r>
                      <a:endParaRPr lang="en-US" sz="2400" b="1" dirty="0">
                        <a:solidFill>
                          <a:srgbClr val="B8BABF"/>
                        </a:solidFill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1" marR="6858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dirty="0" smtClean="0">
                          <a:solidFill>
                            <a:srgbClr val="B8BABF"/>
                          </a:solidFill>
                          <a:effectLst/>
                          <a:latin typeface="AngsanaUPC" panose="02020503050405090304" pitchFamily="18" charset="-34"/>
                          <a:ea typeface="Times New Roman" panose="02020603050405020304" pitchFamily="18" charset="0"/>
                          <a:cs typeface="AngsanaUPC" panose="02020503050405090304" pitchFamily="18" charset="-34"/>
                        </a:rPr>
                        <a:t>4</a:t>
                      </a:r>
                      <a:endParaRPr lang="en-US" sz="2400" b="1" dirty="0">
                        <a:solidFill>
                          <a:srgbClr val="B8BABF"/>
                        </a:solidFill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1" marR="6858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dirty="0" smtClean="0">
                          <a:solidFill>
                            <a:srgbClr val="B8BABF"/>
                          </a:solidFill>
                          <a:effectLst/>
                          <a:latin typeface="AngsanaUPC" panose="02020503050405090304" pitchFamily="18" charset="-34"/>
                          <a:ea typeface="Times New Roman" panose="02020603050405020304" pitchFamily="18" charset="0"/>
                          <a:cs typeface="AngsanaUPC" panose="02020503050405090304" pitchFamily="18" charset="-34"/>
                        </a:rPr>
                        <a:t>2</a:t>
                      </a:r>
                      <a:endParaRPr lang="en-US" sz="2400" b="1" dirty="0">
                        <a:solidFill>
                          <a:srgbClr val="B8BABF"/>
                        </a:solidFill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1" marR="6858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dirty="0" smtClean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ea typeface="Times New Roman" panose="02020603050405020304" pitchFamily="18" charset="0"/>
                          <a:cs typeface="AngsanaUPC" panose="02020503050405090304" pitchFamily="18" charset="-34"/>
                        </a:rPr>
                        <a:t>10</a:t>
                      </a:r>
                      <a:r>
                        <a:rPr lang="en-US" sz="2400" b="1" baseline="0" dirty="0" smtClean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ea typeface="Times New Roman" panose="02020603050405020304" pitchFamily="18" charset="0"/>
                          <a:cs typeface="AngsanaUPC" panose="02020503050405090304" pitchFamily="18" charset="-34"/>
                        </a:rPr>
                        <a:t> x 2</a:t>
                      </a:r>
                      <a:endParaRPr lang="en-US" sz="2400" b="1" dirty="0">
                        <a:solidFill>
                          <a:schemeClr val="tx1"/>
                        </a:solidFill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1" marR="6858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dirty="0" smtClean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ea typeface="Times New Roman" panose="02020603050405020304" pitchFamily="18" charset="0"/>
                          <a:cs typeface="AngsanaUPC" panose="02020503050405090304" pitchFamily="18" charset="-34"/>
                        </a:rPr>
                        <a:t>20</a:t>
                      </a:r>
                      <a:endParaRPr lang="en-US" sz="2400" b="1" dirty="0">
                        <a:solidFill>
                          <a:schemeClr val="tx1"/>
                        </a:solidFill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1" marR="6858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45370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4</a:t>
                      </a:r>
                      <a:endParaRPr lang="en-US" sz="2400" b="1" dirty="0">
                        <a:solidFill>
                          <a:schemeClr val="tx1"/>
                        </a:solidFill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1" marR="6858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b="1" dirty="0" smtClean="0"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โต๊ะปฏิบัติการ</a:t>
                      </a:r>
                      <a:endParaRPr lang="en-US" sz="2400" b="1" dirty="0"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1" marR="6858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2</a:t>
                      </a:r>
                      <a:endParaRPr lang="en-US" sz="2400" b="1" dirty="0"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1" marR="6858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3</a:t>
                      </a:r>
                      <a:endParaRPr lang="en-US" sz="2400" b="1" dirty="0"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1" marR="6858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dirty="0" smtClean="0">
                          <a:solidFill>
                            <a:srgbClr val="B8BABF"/>
                          </a:solidFill>
                          <a:effectLst/>
                          <a:latin typeface="AngsanaUPC" panose="02020503050405090304" pitchFamily="18" charset="-34"/>
                          <a:ea typeface="Times New Roman" panose="02020603050405020304" pitchFamily="18" charset="0"/>
                          <a:cs typeface="AngsanaUPC" panose="02020503050405090304" pitchFamily="18" charset="-34"/>
                        </a:rPr>
                        <a:t>6</a:t>
                      </a:r>
                      <a:endParaRPr lang="en-US" sz="2400" b="1" dirty="0">
                        <a:solidFill>
                          <a:srgbClr val="B8BABF"/>
                        </a:solidFill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1" marR="6858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dirty="0" smtClean="0">
                          <a:solidFill>
                            <a:srgbClr val="B8BABF"/>
                          </a:solidFill>
                          <a:effectLst/>
                          <a:latin typeface="AngsanaUPC" panose="02020503050405090304" pitchFamily="18" charset="-34"/>
                          <a:ea typeface="Times New Roman" panose="02020603050405020304" pitchFamily="18" charset="0"/>
                          <a:cs typeface="AngsanaUPC" panose="02020503050405090304" pitchFamily="18" charset="-34"/>
                        </a:rPr>
                        <a:t>1</a:t>
                      </a:r>
                      <a:endParaRPr lang="en-US" sz="2400" b="1" dirty="0">
                        <a:solidFill>
                          <a:srgbClr val="B8BABF"/>
                        </a:solidFill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1" marR="6858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dirty="0" smtClean="0">
                          <a:solidFill>
                            <a:srgbClr val="B8BABF"/>
                          </a:solidFill>
                          <a:effectLst/>
                          <a:latin typeface="AngsanaUPC" panose="02020503050405090304" pitchFamily="18" charset="-34"/>
                          <a:ea typeface="Times New Roman" panose="02020603050405020304" pitchFamily="18" charset="0"/>
                          <a:cs typeface="AngsanaUPC" panose="02020503050405090304" pitchFamily="18" charset="-34"/>
                        </a:rPr>
                        <a:t>4</a:t>
                      </a:r>
                      <a:endParaRPr lang="en-US" sz="2400" b="1" dirty="0">
                        <a:solidFill>
                          <a:srgbClr val="B8BABF"/>
                        </a:solidFill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1" marR="6858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dirty="0" smtClean="0">
                          <a:solidFill>
                            <a:srgbClr val="B8BABF"/>
                          </a:solidFill>
                          <a:effectLst/>
                          <a:latin typeface="AngsanaUPC" panose="02020503050405090304" pitchFamily="18" charset="-34"/>
                          <a:ea typeface="Times New Roman" panose="02020603050405020304" pitchFamily="18" charset="0"/>
                          <a:cs typeface="AngsanaUPC" panose="02020503050405090304" pitchFamily="18" charset="-34"/>
                        </a:rPr>
                        <a:t>2</a:t>
                      </a:r>
                      <a:endParaRPr lang="en-US" sz="2400" b="1" dirty="0">
                        <a:solidFill>
                          <a:srgbClr val="B8BABF"/>
                        </a:solidFill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1" marR="6858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dirty="0" smtClean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ea typeface="Times New Roman" panose="02020603050405020304" pitchFamily="18" charset="0"/>
                          <a:cs typeface="AngsanaUPC" panose="02020503050405090304" pitchFamily="18" charset="-34"/>
                        </a:rPr>
                        <a:t>10</a:t>
                      </a:r>
                      <a:r>
                        <a:rPr lang="en-US" sz="2400" b="1" baseline="0" dirty="0" smtClean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ea typeface="Times New Roman" panose="02020603050405020304" pitchFamily="18" charset="0"/>
                          <a:cs typeface="AngsanaUPC" panose="02020503050405090304" pitchFamily="18" charset="-34"/>
                        </a:rPr>
                        <a:t> x 2</a:t>
                      </a:r>
                      <a:endParaRPr lang="en-US" sz="2400" b="1" dirty="0">
                        <a:solidFill>
                          <a:schemeClr val="tx1"/>
                        </a:solidFill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1" marR="6858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dirty="0" smtClean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ea typeface="Times New Roman" panose="02020603050405020304" pitchFamily="18" charset="0"/>
                          <a:cs typeface="AngsanaUPC" panose="02020503050405090304" pitchFamily="18" charset="-34"/>
                        </a:rPr>
                        <a:t>20</a:t>
                      </a:r>
                      <a:endParaRPr lang="en-US" sz="2400" b="1" dirty="0">
                        <a:solidFill>
                          <a:schemeClr val="tx1"/>
                        </a:solidFill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1" marR="6858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73160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5</a:t>
                      </a:r>
                      <a:endParaRPr lang="en-US" sz="2400" b="1" dirty="0">
                        <a:solidFill>
                          <a:schemeClr val="tx1"/>
                        </a:solidFill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1" marR="6858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b="1" dirty="0"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โต๊ะและเก้าอี้สำหรับวิทยากร</a:t>
                      </a:r>
                      <a:endParaRPr lang="en-US" sz="2400" b="1" dirty="0"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1" marR="6858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1</a:t>
                      </a:r>
                      <a:endParaRPr lang="en-US" sz="2400" b="1" dirty="0"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1" marR="6858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1</a:t>
                      </a:r>
                      <a:endParaRPr lang="en-US" sz="2400" b="1" dirty="0"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1" marR="6858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dirty="0" smtClean="0">
                          <a:solidFill>
                            <a:srgbClr val="B8BABF"/>
                          </a:solidFill>
                          <a:effectLst/>
                          <a:latin typeface="AngsanaUPC" panose="02020503050405090304" pitchFamily="18" charset="-34"/>
                          <a:ea typeface="Times New Roman" panose="02020603050405020304" pitchFamily="18" charset="0"/>
                          <a:cs typeface="AngsanaUPC" panose="02020503050405090304" pitchFamily="18" charset="-34"/>
                        </a:rPr>
                        <a:t>1</a:t>
                      </a:r>
                      <a:endParaRPr lang="en-US" sz="2400" b="1" dirty="0">
                        <a:solidFill>
                          <a:srgbClr val="B8BABF"/>
                        </a:solidFill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1" marR="6858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dirty="0" smtClean="0">
                          <a:solidFill>
                            <a:srgbClr val="B8BABF"/>
                          </a:solidFill>
                          <a:effectLst/>
                          <a:latin typeface="AngsanaUPC" panose="02020503050405090304" pitchFamily="18" charset="-34"/>
                          <a:ea typeface="Times New Roman" panose="02020603050405020304" pitchFamily="18" charset="0"/>
                          <a:cs typeface="AngsanaUPC" panose="02020503050405090304" pitchFamily="18" charset="-34"/>
                        </a:rPr>
                        <a:t>1</a:t>
                      </a:r>
                      <a:endParaRPr lang="en-US" sz="2400" b="1" dirty="0">
                        <a:solidFill>
                          <a:srgbClr val="B8BABF"/>
                        </a:solidFill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1" marR="6858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dirty="0" smtClean="0">
                          <a:solidFill>
                            <a:srgbClr val="B8BABF"/>
                          </a:solidFill>
                          <a:effectLst/>
                          <a:latin typeface="AngsanaUPC" panose="02020503050405090304" pitchFamily="18" charset="-34"/>
                          <a:ea typeface="Times New Roman" panose="02020603050405020304" pitchFamily="18" charset="0"/>
                          <a:cs typeface="AngsanaUPC" panose="02020503050405090304" pitchFamily="18" charset="-34"/>
                        </a:rPr>
                        <a:t>1</a:t>
                      </a:r>
                      <a:endParaRPr lang="en-US" sz="2400" b="1" dirty="0">
                        <a:solidFill>
                          <a:srgbClr val="B8BABF"/>
                        </a:solidFill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1" marR="6858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dirty="0" smtClean="0">
                          <a:solidFill>
                            <a:srgbClr val="B8BABF"/>
                          </a:solidFill>
                          <a:effectLst/>
                          <a:latin typeface="AngsanaUPC" panose="02020503050405090304" pitchFamily="18" charset="-34"/>
                          <a:ea typeface="Times New Roman" panose="02020603050405020304" pitchFamily="18" charset="0"/>
                          <a:cs typeface="AngsanaUPC" panose="02020503050405090304" pitchFamily="18" charset="-34"/>
                        </a:rPr>
                        <a:t>1</a:t>
                      </a:r>
                      <a:endParaRPr lang="en-US" sz="2400" b="1" dirty="0">
                        <a:solidFill>
                          <a:srgbClr val="B8BABF"/>
                        </a:solidFill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1" marR="6858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dirty="0" smtClean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ea typeface="Times New Roman" panose="02020603050405020304" pitchFamily="18" charset="0"/>
                          <a:cs typeface="AngsanaUPC" panose="02020503050405090304" pitchFamily="18" charset="-34"/>
                        </a:rPr>
                        <a:t>2</a:t>
                      </a:r>
                      <a:endParaRPr lang="en-US" sz="2400" b="1" dirty="0">
                        <a:solidFill>
                          <a:schemeClr val="tx1"/>
                        </a:solidFill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1" marR="6858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dirty="0" smtClean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ea typeface="Times New Roman" panose="02020603050405020304" pitchFamily="18" charset="0"/>
                          <a:cs typeface="AngsanaUPC" panose="02020503050405090304" pitchFamily="18" charset="-34"/>
                        </a:rPr>
                        <a:t>2</a:t>
                      </a:r>
                      <a:endParaRPr lang="en-US" sz="2400" b="1" dirty="0">
                        <a:solidFill>
                          <a:schemeClr val="tx1"/>
                        </a:solidFill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1" marR="6858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109740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400" b="1" spc="-15" dirty="0"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 </a:t>
                      </a:r>
                      <a:endParaRPr lang="en-US" sz="2400" b="1" dirty="0"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1" marR="6858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400" b="1" spc="-15" dirty="0"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 </a:t>
                      </a:r>
                      <a:endParaRPr lang="en-US" sz="2400" b="1" dirty="0"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1" marR="68581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400" b="1" spc="-15" dirty="0"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 </a:t>
                      </a:r>
                      <a:endParaRPr lang="en-US" sz="2400" b="1" dirty="0"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400" b="1" spc="-15" dirty="0"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 </a:t>
                      </a:r>
                      <a:endParaRPr lang="en-US" sz="2400" b="1" dirty="0"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b="1" dirty="0"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พื้นที่ทั้งหมด</a:t>
                      </a:r>
                      <a:endParaRPr lang="en-US" sz="2400" b="1" dirty="0"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1" marR="68581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2400" b="1" dirty="0"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1" marR="68581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2400" b="1" dirty="0"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1" marR="68581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2400" b="1" dirty="0"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1" marR="6858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2400" b="1" dirty="0"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1" marR="6858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2400" b="1" dirty="0"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1" marR="6858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2400" b="1" dirty="0">
                        <a:solidFill>
                          <a:srgbClr val="FFFFFF"/>
                        </a:solidFill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1" marR="6858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dirty="0" smtClean="0">
                          <a:solidFill>
                            <a:srgbClr val="FF0000"/>
                          </a:solidFill>
                          <a:effectLst/>
                          <a:latin typeface="AngsanaUPC" panose="02020503050405090304" pitchFamily="18" charset="-34"/>
                          <a:ea typeface="Times New Roman" panose="02020603050405020304" pitchFamily="18" charset="0"/>
                          <a:cs typeface="AngsanaUPC" panose="02020503050405090304" pitchFamily="18" charset="-34"/>
                        </a:rPr>
                        <a:t>98</a:t>
                      </a:r>
                      <a:endParaRPr lang="en-US" sz="2400" b="1" dirty="0">
                        <a:solidFill>
                          <a:srgbClr val="FF0000"/>
                        </a:solidFill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1" marR="6858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453706">
                <a:tc gridSpan="8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b="1" dirty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หมายเหตุ ต้องบวกพื้นที่อีก 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10% </a:t>
                      </a:r>
                      <a:r>
                        <a:rPr lang="th-TH" sz="2400" b="1" dirty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ไว้เผื่อขยายในอนาคต 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  <a:effectLst/>
                          <a:latin typeface="AngsanaUPC" panose="02020503050405090304" pitchFamily="18" charset="-34"/>
                          <a:cs typeface="AngsanaUPC" panose="02020503050405090304" pitchFamily="18" charset="-34"/>
                        </a:rPr>
                        <a:t>=</a:t>
                      </a:r>
                      <a:endParaRPr lang="en-US" sz="2400" b="1" dirty="0">
                        <a:solidFill>
                          <a:schemeClr val="tx1"/>
                        </a:solidFill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1" marR="6858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2400" b="1" dirty="0">
                        <a:solidFill>
                          <a:srgbClr val="FFFFFF"/>
                        </a:solidFill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1" marR="6858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dirty="0" smtClean="0">
                          <a:solidFill>
                            <a:srgbClr val="FF0000"/>
                          </a:solidFill>
                          <a:effectLst/>
                          <a:latin typeface="AngsanaUPC" panose="02020503050405090304" pitchFamily="18" charset="-34"/>
                          <a:ea typeface="Times New Roman" panose="02020603050405020304" pitchFamily="18" charset="0"/>
                          <a:cs typeface="AngsanaUPC" panose="02020503050405090304" pitchFamily="18" charset="-34"/>
                        </a:rPr>
                        <a:t>98+9.8=108</a:t>
                      </a:r>
                      <a:endParaRPr lang="en-US" sz="2400" b="1" dirty="0">
                        <a:solidFill>
                          <a:srgbClr val="FF0000"/>
                        </a:solidFill>
                        <a:effectLst/>
                        <a:latin typeface="AngsanaUPC" panose="02020503050405090304" pitchFamily="18" charset="-34"/>
                        <a:ea typeface="Times New Roman" panose="02020603050405020304" pitchFamily="18" charset="0"/>
                        <a:cs typeface="AngsanaUPC" panose="02020503050405090304" pitchFamily="18" charset="-34"/>
                      </a:endParaRPr>
                    </a:p>
                  </a:txBody>
                  <a:tcPr marL="68581" marR="6858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th-TH" altLang="th-TH" b="1" dirty="0">
                <a:latin typeface="AngsanaUPC" pitchFamily="18" charset="-34"/>
                <a:cs typeface="AngsanaUPC" pitchFamily="18" charset="-34"/>
              </a:rPr>
              <a:t>ขนาดพื้นที่ซึ่งจำเป็นต้องใช้ </a:t>
            </a:r>
            <a:r>
              <a:rPr lang="en-US" altLang="th-TH" b="1" dirty="0">
                <a:latin typeface="AngsanaUPC" pitchFamily="18" charset="-34"/>
                <a:cs typeface="AngsanaUPC" pitchFamily="18" charset="-34"/>
              </a:rPr>
              <a:t>= [A + (B x C)] x D </a:t>
            </a:r>
            <a:r>
              <a:rPr lang="th-TH" altLang="th-TH" b="1" dirty="0">
                <a:latin typeface="AngsanaUPC" pitchFamily="18" charset="-34"/>
                <a:cs typeface="AngsanaUPC" pitchFamily="18" charset="-34"/>
              </a:rPr>
              <a:t>   ตารางเมตร</a:t>
            </a:r>
          </a:p>
          <a:p>
            <a:pPr algn="thaiDist" eaLnBrk="1" hangingPunct="1">
              <a:spcBef>
                <a:spcPct val="0"/>
              </a:spcBef>
              <a:buFontTx/>
              <a:buNone/>
            </a:pPr>
            <a:endParaRPr lang="en-US" altLang="th-TH" sz="1800" dirty="0">
              <a:latin typeface="AngsanaUPC" pitchFamily="18" charset="-34"/>
              <a:cs typeface="AngsanaUPC" pitchFamily="18" charset="-34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th-TH" b="1" dirty="0">
                <a:latin typeface="AngsanaUPC" pitchFamily="18" charset="-34"/>
                <a:cs typeface="AngsanaUPC" pitchFamily="18" charset="-34"/>
              </a:rPr>
              <a:t>	A: </a:t>
            </a:r>
            <a:r>
              <a:rPr lang="th-TH" altLang="th-TH" b="1" dirty="0">
                <a:latin typeface="AngsanaUPC" pitchFamily="18" charset="-34"/>
                <a:cs typeface="AngsanaUPC" pitchFamily="18" charset="-34"/>
              </a:rPr>
              <a:t>พื้นที่สำหรับการรองรับอุปกรณ์/เฟอร์นิเจอร์ </a:t>
            </a:r>
            <a:r>
              <a:rPr lang="en-US" altLang="th-TH" b="1" dirty="0">
                <a:latin typeface="AngsanaUPC" pitchFamily="18" charset="-34"/>
                <a:cs typeface="AngsanaUPC" pitchFamily="18" charset="-34"/>
              </a:rPr>
              <a:t>1 </a:t>
            </a:r>
            <a:r>
              <a:rPr lang="th-TH" altLang="th-TH" b="1" dirty="0">
                <a:latin typeface="AngsanaUPC" pitchFamily="18" charset="-34"/>
                <a:cs typeface="AngsanaUPC" pitchFamily="18" charset="-34"/>
              </a:rPr>
              <a:t>รายการ (ตารางเมตร)</a:t>
            </a:r>
            <a:endParaRPr lang="en-US" altLang="th-TH" b="1" dirty="0">
              <a:latin typeface="AngsanaUPC" pitchFamily="18" charset="-34"/>
              <a:cs typeface="AngsanaUPC" pitchFamily="18" charset="-34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th-TH" b="1" dirty="0">
                <a:latin typeface="AngsanaUPC" pitchFamily="18" charset="-34"/>
                <a:cs typeface="AngsanaUPC" pitchFamily="18" charset="-34"/>
              </a:rPr>
              <a:t>	B: </a:t>
            </a:r>
            <a:r>
              <a:rPr lang="th-TH" altLang="th-TH" b="1" dirty="0">
                <a:latin typeface="AngsanaUPC" pitchFamily="18" charset="-34"/>
                <a:cs typeface="AngsanaUPC" pitchFamily="18" charset="-34"/>
              </a:rPr>
              <a:t>พื้นที่สำหรับการปฏิบัติงานของผู้รับการฝึก 1 คน (เช่น </a:t>
            </a:r>
            <a:r>
              <a:rPr lang="en-US" altLang="th-TH" b="1" dirty="0">
                <a:latin typeface="AngsanaUPC" pitchFamily="18" charset="-34"/>
                <a:cs typeface="AngsanaUPC" pitchFamily="18" charset="-34"/>
              </a:rPr>
              <a:t>1 </a:t>
            </a:r>
            <a:r>
              <a:rPr lang="th-TH" altLang="th-TH" b="1" dirty="0">
                <a:latin typeface="AngsanaUPC" pitchFamily="18" charset="-34"/>
                <a:cs typeface="AngsanaUPC" pitchFamily="18" charset="-34"/>
              </a:rPr>
              <a:t>ตารางเมตร)</a:t>
            </a:r>
            <a:endParaRPr lang="en-US" altLang="th-TH" b="1" dirty="0">
              <a:latin typeface="AngsanaUPC" pitchFamily="18" charset="-34"/>
              <a:cs typeface="AngsanaUPC" pitchFamily="18" charset="-34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th-TH" b="1" dirty="0">
                <a:latin typeface="AngsanaUPC" pitchFamily="18" charset="-34"/>
                <a:cs typeface="AngsanaUPC" pitchFamily="18" charset="-34"/>
              </a:rPr>
              <a:t>	C:</a:t>
            </a:r>
            <a:r>
              <a:rPr lang="th-TH" altLang="th-TH" b="1" dirty="0">
                <a:latin typeface="AngsanaUPC" pitchFamily="18" charset="-34"/>
                <a:cs typeface="AngsanaUPC" pitchFamily="18" charset="-34"/>
              </a:rPr>
              <a:t> จำนวนของผู้รับการฝึกต่ออุปกรณ์/เฟอร์นิเจอร์ </a:t>
            </a:r>
            <a:r>
              <a:rPr lang="en-US" altLang="th-TH" b="1" dirty="0">
                <a:latin typeface="AngsanaUPC" pitchFamily="18" charset="-34"/>
                <a:cs typeface="AngsanaUPC" pitchFamily="18" charset="-34"/>
              </a:rPr>
              <a:t>1 </a:t>
            </a:r>
            <a:r>
              <a:rPr lang="th-TH" altLang="th-TH" b="1" dirty="0">
                <a:latin typeface="AngsanaUPC" pitchFamily="18" charset="-34"/>
                <a:cs typeface="AngsanaUPC" pitchFamily="18" charset="-34"/>
              </a:rPr>
              <a:t>รายการ (คน)</a:t>
            </a:r>
            <a:endParaRPr lang="en-US" altLang="th-TH" b="1" dirty="0">
              <a:latin typeface="AngsanaUPC" pitchFamily="18" charset="-34"/>
              <a:cs typeface="AngsanaUPC" pitchFamily="18" charset="-34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th-TH" b="1" dirty="0">
                <a:latin typeface="AngsanaUPC" pitchFamily="18" charset="-34"/>
                <a:cs typeface="AngsanaUPC" pitchFamily="18" charset="-34"/>
              </a:rPr>
              <a:t>	D: </a:t>
            </a:r>
            <a:r>
              <a:rPr lang="th-TH" altLang="th-TH" b="1" dirty="0">
                <a:latin typeface="AngsanaUPC" pitchFamily="18" charset="-34"/>
                <a:cs typeface="AngsanaUPC" pitchFamily="18" charset="-34"/>
              </a:rPr>
              <a:t>จำนวนอุปกรณ์/เฟอร์นิเจอร์ที่ใช้สำหรับการฝึกอบรม (หน่วย)</a:t>
            </a:r>
          </a:p>
          <a:p>
            <a:pPr marL="0" indent="0">
              <a:buNone/>
            </a:pP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419132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40" b="83838"/>
          <a:stretch>
            <a:fillRect/>
          </a:stretch>
        </p:blipFill>
        <p:spPr bwMode="auto">
          <a:xfrm>
            <a:off x="0" y="0"/>
            <a:ext cx="91440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ตัวแทนเนื้อหา 4"/>
          <p:cNvSpPr>
            <a:spLocks noGrp="1"/>
          </p:cNvSpPr>
          <p:nvPr>
            <p:ph idx="1"/>
          </p:nvPr>
        </p:nvSpPr>
        <p:spPr>
          <a:xfrm>
            <a:off x="282352" y="1196752"/>
            <a:ext cx="8579296" cy="5040560"/>
          </a:xfrm>
          <a:ln>
            <a:miter lim="800000"/>
            <a:headEnd/>
            <a:tailEnd/>
          </a:ln>
          <a:extLst/>
        </p:spPr>
        <p:txBody>
          <a:bodyPr rtlCol="0"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indent="0" algn="ctr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th-TH" sz="8800" b="1" i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</a:endParaRPr>
          </a:p>
          <a:p>
            <a:pPr marL="0" indent="0" algn="ctr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th-TH" sz="8800" b="1" i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</a:rPr>
              <a:t>ขอบคุณ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8"/>
  <p:tag name="MMPROD_UIDATA" val="&lt;database version=&quot;6.0&quot;&gt;&lt;object type=&quot;1&quot; unique_id=&quot;10001&quot;&gt;&lt;object type=&quot;8&quot; unique_id=&quot;10002&quot;&gt;&lt;/object&gt;&lt;object type=&quot;2&quot; unique_id=&quot;10003&quot;&gt;&lt;object type=&quot;3&quot; unique_id=&quot;10006&quot;&gt;&lt;property id=&quot;20148&quot; value=&quot;5&quot;/&gt;&lt;property id=&quot;20300&quot; value=&quot;Slide 11 - &amp;quot;วัตถุประสงค์ของโมดูล&amp;quot;&quot;/&gt;&lt;property id=&quot;20307&quot; value=&quot;310&quot;/&gt;&lt;/object&gt;&lt;object type=&quot;3&quot; unique_id=&quot;10007&quot;&gt;&lt;property id=&quot;20148&quot; value=&quot;5&quot;/&gt;&lt;property id=&quot;20300&quot; value=&quot;Slide 12 - &amp;quot;ผลลัพธ์การเรียนรู้ของโมดูล&amp;quot;&quot;/&gt;&lt;property id=&quot;20307&quot; value=&quot;308&quot;/&gt;&lt;/object&gt;&lt;object type=&quot;3&quot; unique_id=&quot;10008&quot;&gt;&lt;property id=&quot;20148&quot; value=&quot;5&quot;/&gt;&lt;property id=&quot;20300&quot; value=&quot;Slide 13 - &amp;quot;การวัดและประเมินผลของโมดูล&amp;quot;&quot;/&gt;&lt;property id=&quot;20307&quot; value=&quot;309&quot;/&gt;&lt;/object&gt;&lt;object type=&quot;3&quot; unique_id=&quot;10033&quot;&gt;&lt;property id=&quot;20148&quot; value=&quot;5&quot;/&gt;&lt;property id=&quot;20300&quot; value=&quot;Slide 18 - &amp;quot;บทที่ 1&amp;quot;&quot;/&gt;&lt;property id=&quot;20307&quot; value=&quot;333&quot;/&gt;&lt;/object&gt;&lt;object type=&quot;3&quot; unique_id=&quot;10034&quot;&gt;&lt;property id=&quot;20148&quot; value=&quot;5&quot;/&gt;&lt;property id=&quot;20300&quot; value=&quot;Slide 21 - &amp;quot;วัตถุประสงค์ของบทที่ 1 &amp;quot;&quot;/&gt;&lt;property id=&quot;20307&quot; value=&quot;297&quot;/&gt;&lt;/object&gt;&lt;object type=&quot;3&quot; unique_id=&quot;10035&quot;&gt;&lt;property id=&quot;20148&quot; value=&quot;5&quot;/&gt;&lt;property id=&quot;20300&quot; value=&quot;Slide 20 - &amp;quot;เนื้อหาบทที่ 1 &amp;quot;&quot;/&gt;&lt;property id=&quot;20307&quot; value=&quot;296&quot;/&gt;&lt;/object&gt;&lt;object type=&quot;3&quot; unique_id=&quot;10036&quot;&gt;&lt;property id=&quot;20148&quot; value=&quot;5&quot;/&gt;&lt;property id=&quot;20300&quot; value=&quot;Slide 24 - &amp;quot;การฝึกอบรมอิงสมรรถนะ(CBT)&amp;quot;&quot;/&gt;&lt;property id=&quot;20307&quot; value=&quot;339&quot;/&gt;&lt;/object&gt;&lt;object type=&quot;3&quot; unique_id=&quot;10037&quot;&gt;&lt;property id=&quot;20148&quot; value=&quot;5&quot;/&gt;&lt;property id=&quot;20300&quot; value=&quot;Slide 43 - &amp;quot;5.2 การกำหนดเนื้อหาในการฝึกอบรมด้านทักษะ&amp;quot;&quot;/&gt;&lt;property id=&quot;20307&quot; value=&quot;340&quot;/&gt;&lt;/object&gt;&lt;object type=&quot;3&quot; unique_id=&quot;10038&quot;&gt;&lt;property id=&quot;20148&quot; value=&quot;5&quot;/&gt;&lt;property id=&quot;20300&quot; value=&quot;Slide 44 - &amp;quot;5.3 การเนื้อหาในการฝึกอบรมด้านความรู้&amp;quot;&quot;/&gt;&lt;property id=&quot;20307&quot; value=&quot;341&quot;/&gt;&lt;/object&gt;&lt;object type=&quot;3&quot; unique_id=&quot;10039&quot;&gt;&lt;property id=&quot;20148&quot; value=&quot;5&quot;/&gt;&lt;property id=&quot;20300&quot; value=&quot;Slide 62 - &amp;quot;กิจกรรมการเรียนรู้ที่ 2&amp;quot;&quot;/&gt;&lt;property id=&quot;20307&quot; value=&quot;342&quot;/&gt;&lt;/object&gt;&lt;object type=&quot;3&quot; unique_id=&quot;10040&quot;&gt;&lt;property id=&quot;20148&quot; value=&quot;5&quot;/&gt;&lt;property id=&quot;20300&quot; value=&quot;Slide 38 - &amp;quot;4.2 การจัดหลักสูตรอิงฐานสมรรถนะ&amp;quot;&quot;/&gt;&lt;property id=&quot;20307&quot; value=&quot;343&quot;/&gt;&lt;/object&gt;&lt;object type=&quot;3&quot; unique_id=&quot;10041&quot;&gt;&lt;property id=&quot;20148&quot; value=&quot;5&quot;/&gt;&lt;property id=&quot;20300&quot; value=&quot;Slide 45 - &amp;quot;6. รูปแบบการฝึกอบรม (Training Mode)&amp;quot;&quot;/&gt;&lt;property id=&quot;20307&quot; value=&quot;344&quot;/&gt;&lt;/object&gt;&lt;object type=&quot;3&quot; unique_id=&quot;10042&quot;&gt;&lt;property id=&quot;20148&quot; value=&quot;5&quot;/&gt;&lt;property id=&quot;20300&quot; value=&quot;Slide 55 - &amp;quot;8.1 หลักการกำหนดระยะเวลาในการฝึก&amp;quot;&quot;/&gt;&lt;property id=&quot;20307&quot; value=&quot;345&quot;/&gt;&lt;/object&gt;&lt;object type=&quot;3&quot; unique_id=&quot;10043&quot;&gt;&lt;property id=&quot;20148&quot; value=&quot;5&quot;/&gt;&lt;property id=&quot;20300&quot; value=&quot;Slide 58 - &amp;quot;1.การจัดเตรียมร่างโครงสร้างหลักสูตร&amp;quot;&quot;/&gt;&lt;property id=&quot;20307&quot; value=&quot;346&quot;/&gt;&lt;/object&gt;&lt;object type=&quot;3&quot; unique_id=&quot;10044&quot;&gt;&lt;property id=&quot;20148&quot; value=&quot;5&quot;/&gt;&lt;property id=&quot;20300&quot; value=&quot;Slide 63 - &amp;quot;กิจกรรมการเรียนรู้ที่ 2&amp;quot;&quot;/&gt;&lt;property id=&quot;20307&quot; value=&quot;347&quot;/&gt;&lt;/object&gt;&lt;object type=&quot;3&quot; unique_id=&quot;10045&quot;&gt;&lt;property id=&quot;20148&quot; value=&quot;5&quot;/&gt;&lt;property id=&quot;20300&quot; value=&quot;Slide 61 - &amp;quot;สรุป&amp;quot;&quot;/&gt;&lt;property id=&quot;20307&quot; value=&quot;348&quot;/&gt;&lt;/object&gt;&lt;object type=&quot;3&quot; unique_id=&quot;10046&quot;&gt;&lt;property id=&quot;20148&quot; value=&quot;5&quot;/&gt;&lt;property id=&quot;20300&quot; value=&quot;Slide 64 - &amp;quot;บทที่ 2&amp;quot;&quot;/&gt;&lt;property id=&quot;20307&quot; value=&quot;349&quot;/&gt;&lt;/object&gt;&lt;object type=&quot;3&quot; unique_id=&quot;10047&quot;&gt;&lt;property id=&quot;20148&quot; value=&quot;5&quot;/&gt;&lt;property id=&quot;20300&quot; value=&quot;Slide 66 - &amp;quot;วัตถุประสงค์บทที่ 2&amp;quot;&quot;/&gt;&lt;property id=&quot;20307&quot; value=&quot;299&quot;/&gt;&lt;/object&gt;&lt;object type=&quot;3&quot; unique_id=&quot;10048&quot;&gt;&lt;property id=&quot;20148&quot; value=&quot;5&quot;/&gt;&lt;property id=&quot;20300&quot; value=&quot;Slide 67 - &amp;quot;เนื้อหาบทที่ 2&amp;quot;&quot;/&gt;&lt;property id=&quot;20307&quot; value=&quot;300&quot;/&gt;&lt;/object&gt;&lt;object type=&quot;3&quot; unique_id=&quot;10050&quot;&gt;&lt;property id=&quot;20148&quot; value=&quot;5&quot;/&gt;&lt;property id=&quot;20300&quot; value=&quot;Slide 68 - &amp;quot;2.1 ประเภทของวัตถุประสงค์การเรียนรู้&amp;quot;&quot;/&gt;&lt;property id=&quot;20307&quot; value=&quot;326&quot;/&gt;&lt;/object&gt;&lt;object type=&quot;3&quot; unique_id=&quot;10051&quot;&gt;&lt;property id=&quot;20148&quot; value=&quot;5&quot;/&gt;&lt;property id=&quot;20300&quot; value=&quot;Slide 90 - &amp;quot;กิจกรรมการเรียนรู้ที่ 1&amp;quot;&quot;/&gt;&lt;property id=&quot;20307&quot; value=&quot;363&quot;/&gt;&lt;/object&gt;&lt;object type=&quot;3&quot; unique_id=&quot;10052&quot;&gt;&lt;property id=&quot;20148&quot; value=&quot;5&quot;/&gt;&lt;property id=&quot;20300&quot; value=&quot;Slide 71 - &amp;quot;2.2 องค์ประกอบของวัตถุประสงค์การเรียนรู้&amp;quot;&quot;/&gt;&lt;property id=&quot;20307&quot; value=&quot;352&quot;/&gt;&lt;/object&gt;&lt;object type=&quot;3&quot; unique_id=&quot;10054&quot;&gt;&lt;property id=&quot;20148&quot; value=&quot;5&quot;/&gt;&lt;property id=&quot;20300&quot; value=&quot;Slide 75 - &amp;quot;2.4 การเขียนวัตถุประสงค์การเรียนรู้ทั่วไปและเฉพาะ&amp;quot;&quot;/&gt;&lt;property id=&quot;20307&quot; value=&quot;353&quot;/&gt;&lt;/object&gt;&lt;object type=&quot;3&quot; unique_id=&quot;10056&quot;&gt;&lt;property id=&quot;20148&quot; value=&quot;5&quot;/&gt;&lt;property id=&quot;20300&quot; value=&quot;Slide 76 - &amp;quot;2.5 การเขียนวัตถุประสงค์การเรียนรู้ทั่วไป&amp;quot;&quot;/&gt;&lt;property id=&quot;20307&quot; value=&quot;355&quot;/&gt;&lt;/object&gt;&lt;object type=&quot;3&quot; unique_id=&quot;10057&quot;&gt;&lt;property id=&quot;20148&quot; value=&quot;5&quot;/&gt;&lt;property id=&quot;20300&quot; value=&quot;Slide 78 - &amp;quot;2.6 การเขียนวัตถุประสงค์การเรียนรู้เฉพาะ&amp;quot;&quot;/&gt;&lt;property id=&quot;20307&quot; value=&quot;356&quot;/&gt;&lt;/object&gt;&lt;object type=&quot;3&quot; unique_id=&quot;10058&quot;&gt;&lt;property id=&quot;20148&quot; value=&quot;5&quot;/&gt;&lt;property id=&quot;20300&quot; value=&quot;Slide 80 - &amp;quot;2.7 หลักการเขียนวัตถุประสงค์การเรียนรู้&amp;quot;&quot;/&gt;&lt;property id=&quot;20307&quot; value=&quot;357&quot;/&gt;&lt;/object&gt;&lt;object type=&quot;3&quot; unique_id=&quot;10065&quot;&gt;&lt;property id=&quot;20148&quot; value=&quot;5&quot;/&gt;&lt;property id=&quot;20300&quot; value=&quot;Slide 89 - &amp;quot;สรุป&amp;quot;&quot;/&gt;&lt;property id=&quot;20307&quot; value=&quot;362&quot;/&gt;&lt;/object&gt;&lt;object type=&quot;3&quot; unique_id=&quot;10066&quot;&gt;&lt;property id=&quot;20148&quot; value=&quot;5&quot;/&gt;&lt;property id=&quot;20300&quot; value=&quot;Slide 116 - &amp;quot;บทที่ 3&amp;quot;&quot;/&gt;&lt;property id=&quot;20307&quot; value=&quot;351&quot;/&gt;&lt;/object&gt;&lt;object type=&quot;3&quot; unique_id=&quot;10067&quot;&gt;&lt;property id=&quot;20148&quot; value=&quot;5&quot;/&gt;&lt;property id=&quot;20300&quot; value=&quot;Slide 118 - &amp;quot;วัตถุประสงค์บทที่ 3 &amp;quot;&quot;/&gt;&lt;property id=&quot;20307&quot; value=&quot;302&quot;/&gt;&lt;/object&gt;&lt;object type=&quot;3&quot; unique_id=&quot;10068&quot;&gt;&lt;property id=&quot;20148&quot; value=&quot;5&quot;/&gt;&lt;property id=&quot;20300&quot; value=&quot;Slide 119 - &amp;quot;เนื้อหาบทที่ 3 &amp;quot;&quot;/&gt;&lt;property id=&quot;20307&quot; value=&quot;303&quot;/&gt;&lt;/object&gt;&lt;object type=&quot;3&quot; unique_id=&quot;10069&quot;&gt;&lt;property id=&quot;20148&quot; value=&quot;5&quot;/&gt;&lt;property id=&quot;20300&quot; value=&quot;Slide 120 - &amp;quot;1.รายละเอียดของเอกสารการฝึกอบรม&amp;quot;&quot;/&gt;&lt;property id=&quot;20307&quot; value=&quot;366&quot;/&gt;&lt;/object&gt;&lt;object type=&quot;3&quot; unique_id=&quot;10070&quot;&gt;&lt;property id=&quot;20148&quot; value=&quot;5&quot;/&gt;&lt;property id=&quot;20300&quot; value=&quot;Slide 121 - &amp;quot;1.รายละเอียดของเอกสารการฝึกอบรม&amp;quot;&quot;/&gt;&lt;property id=&quot;20307&quot; value=&quot;367&quot;/&gt;&lt;/object&gt;&lt;object type=&quot;3&quot; unique_id=&quot;10071&quot;&gt;&lt;property id=&quot;20148&quot; value=&quot;5&quot;/&gt;&lt;property id=&quot;20300&quot; value=&quot;Slide 81 - &amp;quot;2.7.1 การจำแนกวัตถุประสงค์การเรียนรู้&amp;quot;&quot;/&gt;&lt;property id=&quot;20307&quot; value=&quot;368&quot;/&gt;&lt;/object&gt;&lt;object type=&quot;3&quot; unique_id=&quot;10075&quot;&gt;&lt;property id=&quot;20148&quot; value=&quot;5&quot;/&gt;&lt;property id=&quot;20300&quot; value=&quot;Slide 127 - &amp;quot;สรุป&amp;quot;&quot;/&gt;&lt;property id=&quot;20307&quot; value=&quot;386&quot;/&gt;&lt;/object&gt;&lt;object type=&quot;3&quot; unique_id=&quot;10076&quot;&gt;&lt;property id=&quot;20148&quot; value=&quot;5&quot;/&gt;&lt;property id=&quot;20300&quot; value=&quot;Slide 130 - &amp;quot;บทที่ 4&amp;quot;&quot;/&gt;&lt;property id=&quot;20307&quot; value=&quot;350&quot;/&gt;&lt;/object&gt;&lt;object type=&quot;3&quot; unique_id=&quot;10077&quot;&gt;&lt;property id=&quot;20148&quot; value=&quot;5&quot;/&gt;&lt;property id=&quot;20300&quot; value=&quot;Slide 131 - &amp;quot;วัตถุประสงค์บทที่ 4&amp;quot;&quot;/&gt;&lt;property id=&quot;20307&quot; value=&quot;372&quot;/&gt;&lt;/object&gt;&lt;object type=&quot;3&quot; unique_id=&quot;10078&quot;&gt;&lt;property id=&quot;20148&quot; value=&quot;5&quot;/&gt;&lt;property id=&quot;20300&quot; value=&quot;Slide 132 - &amp;quot;เนื้อหา&amp;quot;&quot;/&gt;&lt;property id=&quot;20307&quot; value=&quot;373&quot;/&gt;&lt;/object&gt;&lt;object type=&quot;3&quot; unique_id=&quot;10079&quot;&gt;&lt;property id=&quot;20148&quot; value=&quot;5&quot;/&gt;&lt;property id=&quot;20300&quot; value=&quot;Slide 133 - &amp;quot;1.การกำหนดบัญชีรายการอุปกรณ์สำหรับการฝึกอบรม&amp;quot;&quot;/&gt;&lt;property id=&quot;20307&quot; value=&quot;374&quot;/&gt;&lt;/object&gt;&lt;object type=&quot;3&quot; unique_id=&quot;10080&quot;&gt;&lt;property id=&quot;20148&quot; value=&quot;5&quot;/&gt;&lt;property id=&quot;20300&quot; value=&quot;Slide 134&quot;/&gt;&lt;property id=&quot;20307&quot; value=&quot;375&quot;/&gt;&lt;/object&gt;&lt;object type=&quot;3&quot; unique_id=&quot;10081&quot;&gt;&lt;property id=&quot;20148&quot; value=&quot;5&quot;/&gt;&lt;property id=&quot;20300&quot; value=&quot;Slide 135 - &amp;quot;1.การกำหนดบัญชีรายการอุปกรณ์สำหรับการฝึกอบรม&amp;quot;&quot;/&gt;&lt;property id=&quot;20307&quot; value=&quot;376&quot;/&gt;&lt;/object&gt;&lt;object type=&quot;3&quot; unique_id=&quot;10082&quot;&gt;&lt;property id=&quot;20148&quot; value=&quot;5&quot;/&gt;&lt;property id=&quot;20300&quot; value=&quot;Slide 143 - &amp;quot;กิจกรรมที่ 1&amp;quot;&quot;/&gt;&lt;property id=&quot;20307&quot; value=&quot;377&quot;/&gt;&lt;/object&gt;&lt;object type=&quot;3&quot; unique_id=&quot;10083&quot;&gt;&lt;property id=&quot;20148&quot; value=&quot;5&quot;/&gt;&lt;property id=&quot;20300&quot; value=&quot;Slide 137 - &amp;quot;Utilisation Rate&amp;quot;&quot;/&gt;&lt;property id=&quot;20307&quot; value=&quot;380&quot;/&gt;&lt;/object&gt;&lt;object type=&quot;3&quot; unique_id=&quot;10084&quot;&gt;&lt;property id=&quot;20148&quot; value=&quot;5&quot;/&gt;&lt;property id=&quot;20300&quot; value=&quot;Slide 144 - &amp;quot;กิจกรรมที่ 2&amp;quot;&quot;/&gt;&lt;property id=&quot;20307&quot; value=&quot;379&quot;/&gt;&lt;/object&gt;&lt;object type=&quot;3&quot; unique_id=&quot;10085&quot;&gt;&lt;property id=&quot;20148&quot; value=&quot;5&quot;/&gt;&lt;property id=&quot;20300&quot; value=&quot;Slide 139 - &amp;quot;2.การกำหนดสิ่งอำนวยความสะดวกในการฝึกอบรม&amp;quot;&quot;/&gt;&lt;property id=&quot;20307&quot; value=&quot;378&quot;/&gt;&lt;/object&gt;&lt;object type=&quot;3&quot; unique_id=&quot;10086&quot;&gt;&lt;property id=&quot;20148&quot; value=&quot;5&quot;/&gt;&lt;property id=&quot;20300&quot; value=&quot;Slide 145 - &amp;quot;กิจกรรมที่ 3&amp;quot;&quot;/&gt;&lt;property id=&quot;20307&quot; value=&quot;381&quot;/&gt;&lt;/object&gt;&lt;object type=&quot;3&quot; unique_id=&quot;10087&quot;&gt;&lt;property id=&quot;20148&quot; value=&quot;5&quot;/&gt;&lt;property id=&quot;20300&quot; value=&quot;Slide 146 - &amp;quot;กิจกรรมที่ 3&amp;quot;&quot;/&gt;&lt;property id=&quot;20307&quot; value=&quot;382&quot;/&gt;&lt;/object&gt;&lt;object type=&quot;3&quot; unique_id=&quot;10088&quot;&gt;&lt;property id=&quot;20148&quot; value=&quot;5&quot;/&gt;&lt;property id=&quot;20300&quot; value=&quot;Slide 140 - &amp;quot;3.การกำหนดบุคลากรที่จำเป็นต่อการฝึกอบรม&amp;quot;&quot;/&gt;&lt;property id=&quot;20307&quot; value=&quot;383&quot;/&gt;&lt;/object&gt;&lt;object type=&quot;3&quot; unique_id=&quot;10089&quot;&gt;&lt;property id=&quot;20148&quot; value=&quot;5&quot;/&gt;&lt;property id=&quot;20300&quot; value=&quot;Slide 141 - &amp;quot;การกำหนดบุคลากรที่จำเป็นต่อการฝึกอบรม&amp;quot;&quot;/&gt;&lt;property id=&quot;20307&quot; value=&quot;384&quot;/&gt;&lt;/object&gt;&lt;object type=&quot;3&quot; unique_id=&quot;10090&quot;&gt;&lt;property id=&quot;20148&quot; value=&quot;5&quot;/&gt;&lt;property id=&quot;20300&quot; value=&quot;Slide 142 - &amp;quot;สรุป&amp;quot;&quot;/&gt;&lt;property id=&quot;20307&quot; value=&quot;385&quot;/&gt;&lt;/object&gt;&lt;object type=&quot;3&quot; unique_id=&quot;10091&quot;&gt;&lt;property id=&quot;20148&quot; value=&quot;5&quot;/&gt;&lt;property id=&quot;20300&quot; value=&quot;Slide 148&quot;/&gt;&lt;property id=&quot;20307&quot; value=&quot;307&quot;/&gt;&lt;/object&gt;&lt;object type=&quot;3&quot; unique_id=&quot;13880&quot;&gt;&lt;property id=&quot;20148&quot; value=&quot;5&quot;/&gt;&lt;property id=&quot;20300&quot; value=&quot;Slide 37 - &amp;quot;4.1 การออกแบบโครงสร้างหลักสูตรอิงสมรรถนะ&amp;quot;&quot;/&gt;&lt;property id=&quot;20307&quot; value=&quot;417&quot;/&gt;&lt;/object&gt;&lt;object type=&quot;3&quot; unique_id=&quot;15609&quot;&gt;&lt;property id=&quot;20148&quot; value=&quot;5&quot;/&gt;&lt;property id=&quot;20300&quot; value=&quot;Slide 31 - &amp;quot;2.2 หลักการจัดลำดับเนื้อหาการฝึก&amp;quot;&quot;/&gt;&lt;property id=&quot;20307&quot; value=&quot;424&quot;/&gt;&lt;/object&gt;&lt;object type=&quot;3&quot; unique_id=&quot;15611&quot;&gt;&lt;property id=&quot;20148&quot; value=&quot;5&quot;/&gt;&lt;property id=&quot;20300&quot; value=&quot;Slide 32 - &amp;quot;2.3 การกำหนดกลุ่มโมดูลการฝึกในหลักสูตร&amp;quot;&quot;/&gt;&lt;property id=&quot;20307&quot; value=&quot;426&quot;/&gt;&lt;/object&gt;&lt;object type=&quot;3&quot; unique_id=&quot;15612&quot;&gt;&lt;property id=&quot;20148&quot; value=&quot;5&quot;/&gt;&lt;property id=&quot;20300&quot; value=&quot;Slide 48 - &amp;quot;On-the-Job Training: OJT&amp;quot;&quot;/&gt;&lt;property id=&quot;20307&quot; value=&quot;427&quot;/&gt;&lt;/object&gt;&lt;object type=&quot;3&quot; unique_id=&quot;17180&quot;&gt;&lt;property id=&quot;20148&quot; value=&quot;5&quot;/&gt;&lt;property id=&quot;20300&quot; value=&quot;Slide 69 - &amp;quot;ตัวอย่าง:วัตถุประสงค์การเรียนรู้&amp;quot;&quot;/&gt;&lt;property id=&quot;20307&quot; value=&quot;431&quot;/&gt;&lt;/object&gt;&lt;object type=&quot;3&quot; unique_id=&quot;17181&quot;&gt;&lt;property id=&quot;20148&quot; value=&quot;5&quot;/&gt;&lt;property id=&quot;20300&quot; value=&quot;Slide 74 - &amp;quot;2.3 ความสำคัญของวัตถุประสงค์การเรียนรู้&amp;quot;&quot;/&gt;&lt;property id=&quot;20307&quot; value=&quot;432&quot;/&gt;&lt;/object&gt;&lt;object type=&quot;3&quot; unique_id=&quot;17183&quot;&gt;&lt;property id=&quot;20148&quot; value=&quot;5&quot;/&gt;&lt;property id=&quot;20300&quot; value=&quot;Slide 84 - &amp;quot;ตัวอย่าง คำกริยาด้านทักษะพิสัย&amp;quot;&quot;/&gt;&lt;property id=&quot;20307&quot; value=&quot;434&quot;/&gt;&lt;/object&gt;&lt;object type=&quot;3&quot; unique_id=&quot;18566&quot;&gt;&lt;property id=&quot;20148&quot; value=&quot;5&quot;/&gt;&lt;property id=&quot;20300&quot; value=&quot;Slide 26 - &amp;quot;การฝึกอบรมอิงสมรรถนะ&amp;quot;&quot;/&gt;&lt;property id=&quot;20307&quot; value=&quot;441&quot;/&gt;&lt;/object&gt;&lt;object type=&quot;3&quot; unique_id=&quot;19425&quot;&gt;&lt;property id=&quot;20148&quot; value=&quot;5&quot;/&gt;&lt;property id=&quot;20300&quot; value=&quot;Slide 40 - &amp;quot;5. การกำหนดเนื้อหาการฝึก&amp;quot;&quot;/&gt;&lt;property id=&quot;20307&quot; value=&quot;442&quot;/&gt;&lt;/object&gt;&lt;object type=&quot;3&quot; unique_id=&quot;20729&quot;&gt;&lt;property id=&quot;20148&quot; value=&quot;5&quot;/&gt;&lt;property id=&quot;20300&quot; value=&quot;Slide 125 - &amp;quot;3.การจัดทำรายละเอียดการฝึก&amp;quot;&quot;/&gt;&lt;property id=&quot;20307&quot; value=&quot;445&quot;/&gt;&lt;/object&gt;&lt;object type=&quot;3&quot; unique_id=&quot;20730&quot;&gt;&lt;property id=&quot;20148&quot; value=&quot;5&quot;/&gt;&lt;property id=&quot;20300&quot; value=&quot;Slide 126 - &amp;quot;(ต่อ)&amp;quot;&quot;/&gt;&lt;property id=&quot;20307&quot; value=&quot;446&quot;/&gt;&lt;/object&gt;&lt;object type=&quot;3&quot; unique_id=&quot;21630&quot;&gt;&lt;property id=&quot;20148&quot; value=&quot;5&quot;/&gt;&lt;property id=&quot;20300&quot; value=&quot;Slide 123 - &amp;quot;ปกหน้า&amp;quot;&quot;/&gt;&lt;property id=&quot;20307&quot; value=&quot;451&quot;/&gt;&lt;/object&gt;&lt;object type=&quot;3&quot; unique_id=&quot;21631&quot;&gt;&lt;property id=&quot;20148&quot; value=&quot;5&quot;/&gt;&lt;property id=&quot;20300&quot; value=&quot;Slide 124 - &amp;quot;ปกหลัง&amp;quot;&quot;/&gt;&lt;property id=&quot;20307&quot; value=&quot;452&quot;/&gt;&lt;/object&gt;&lt;object type=&quot;3&quot; unique_id=&quot;21633&quot;&gt;&lt;property id=&quot;20148&quot; value=&quot;5&quot;/&gt;&lt;property id=&quot;20300&quot; value=&quot;Slide 128 - &amp;quot;กิจกรรมที่ 4&amp;quot;&quot;/&gt;&lt;property id=&quot;20307&quot; value=&quot;454&quot;/&gt;&lt;/object&gt;&lt;object type=&quot;3&quot; unique_id=&quot;22410&quot;&gt;&lt;property id=&quot;20148&quot; value=&quot;5&quot;/&gt;&lt;property id=&quot;20300&quot; value=&quot;Slide 122 - &amp;quot;คู่มือครูฝึกของ DSD Thailand&amp;quot;&quot;/&gt;&lt;property id=&quot;20307&quot; value=&quot;456&quot;/&gt;&lt;/object&gt;&lt;object type=&quot;3&quot; unique_id=&quot;22411&quot;&gt;&lt;property id=&quot;20148&quot; value=&quot;5&quot;/&gt;&lt;property id=&quot;20300&quot; value=&quot;Slide 82 - &amp;quot;เขียนวัตถุประสงค์ด้านการอาชีวศึกษาและฝึกอบรมทางช่าง&amp;quot;&quot;/&gt;&lt;property id=&quot;20307&quot; value=&quot;457&quot;/&gt;&lt;/object&gt;&lt;object type=&quot;3&quot; unique_id=&quot;23355&quot;&gt;&lt;property id=&quot;20148&quot; value=&quot;5&quot;/&gt;&lt;property id=&quot;20300&quot; value=&quot;Slide 83 - &amp;quot;Bloom's Taxonomy (Cognitive Domain) &amp;quot;&quot;/&gt;&lt;property id=&quot;20307&quot; value=&quot;460&quot;/&gt;&lt;/object&gt;&lt;object type=&quot;3&quot; unique_id=&quot;28050&quot;&gt;&lt;property id=&quot;20148&quot; value=&quot;5&quot;/&gt;&lt;property id=&quot;20300&quot; value=&quot;Slide 72 - &amp;quot;ตัวอย่าง: การเขียนวัตถุประสงค์การเรียนรู้&amp;quot;&quot;/&gt;&lt;property id=&quot;20307&quot; value=&quot;466&quot;/&gt;&lt;/object&gt;&lt;object type=&quot;3&quot; unique_id=&quot;28352&quot;&gt;&lt;property id=&quot;20148&quot; value=&quot;5&quot;/&gt;&lt;property id=&quot;20300&quot; value=&quot;Slide 136 - &amp;quot;ตัวอย่าง จำนวนผู้รับการฝึกตามระเบียบกรม&amp;quot;&quot;/&gt;&lt;property id=&quot;20307&quot; value=&quot;473&quot;/&gt;&lt;/object&gt;&lt;object type=&quot;3&quot; unique_id=&quot;32078&quot;&gt;&lt;property id=&quot;20148&quot; value=&quot;5&quot;/&gt;&lt;property id=&quot;20300&quot; value=&quot;Slide 39 - &amp;quot;4.3 การจัดหลักสูตรอิงฐานสมรรถนะ&amp;quot;&quot;/&gt;&lt;property id=&quot;20307&quot; value=&quot;485&quot;/&gt;&lt;/object&gt;&lt;object type=&quot;3&quot; unique_id=&quot;32079&quot;&gt;&lt;property id=&quot;20148&quot; value=&quot;5&quot;/&gt;&lt;property id=&quot;20300&quot; value=&quot;Slide 54 - &amp;quot;8.การกำหนดระยะเวลาในการฝึกอบรม&amp;quot;&quot;/&gt;&lt;property id=&quot;20307&quot; value=&quot;486&quot;/&gt;&lt;/object&gt;&lt;object type=&quot;3&quot; unique_id=&quot;32080&quot;&gt;&lt;property id=&quot;20148&quot; value=&quot;5&quot;/&gt;&lt;property id=&quot;20300&quot; value=&quot;Slide 70 - &amp;quot;ข้อควรจำ&amp;quot;&quot;/&gt;&lt;property id=&quot;20307&quot; value=&quot;487&quot;/&gt;&lt;/object&gt;&lt;object type=&quot;3&quot; unique_id=&quot;32082&quot;&gt;&lt;property id=&quot;20148&quot; value=&quot;5&quot;/&gt;&lt;property id=&quot;20300&quot; value=&quot;Slide 77 - &amp;quot;ตัวอย่าง วัตถุประสงค์ทั่วไป&amp;quot;&quot;/&gt;&lt;property id=&quot;20307&quot; value=&quot;489&quot;/&gt;&lt;/object&gt;&lt;object type=&quot;3&quot; unique_id=&quot;32083&quot;&gt;&lt;property id=&quot;20148&quot; value=&quot;5&quot;/&gt;&lt;property id=&quot;20300&quot; value=&quot;Slide 79 - &amp;quot;ตัวอย่าง วัตถุประสงค์เฉพาะ&amp;quot;&quot;/&gt;&lt;property id=&quot;20307&quot; value=&quot;491&quot;/&gt;&lt;/object&gt;&lt;object type=&quot;3&quot; unique_id=&quot;32084&quot;&gt;&lt;property id=&quot;20148&quot; value=&quot;5&quot;/&gt;&lt;property id=&quot;20300&quot; value=&quot;Slide 138&quot;/&gt;&lt;property id=&quot;20307&quot; value=&quot;492&quot;/&gt;&lt;/object&gt;&lt;object type=&quot;3&quot; unique_id=&quot;33109&quot;&gt;&lt;property id=&quot;20148&quot; value=&quot;5&quot;/&gt;&lt;property id=&quot;20300&quot; value=&quot;Slide 59 - &amp;quot;ตัวอย่าง โครงร่างหลักสูตร&amp;quot;&quot;/&gt;&lt;property id=&quot;20307&quot; value=&quot;493&quot;/&gt;&lt;/object&gt;&lt;object type=&quot;3&quot; unique_id=&quot;33110&quot;&gt;&lt;property id=&quot;20148&quot; value=&quot;5&quot;/&gt;&lt;property id=&quot;20300&quot; value=&quot;Slide 60 - &amp;quot;ตัวอย่าง โครงร่างหลักสูตรช่างกลึง CNC&amp;quot;&quot;/&gt;&lt;property id=&quot;20307&quot; value=&quot;495&quot;/&gt;&lt;/object&gt;&lt;object type=&quot;3&quot; unique_id=&quot;35453&quot;&gt;&lt;property id=&quot;20148&quot; value=&quot;5&quot;/&gt;&lt;property id=&quot;20300&quot; value=&quot;Slide 10 - &amp;quot;โมดูล 2 : Design&amp;quot;&quot;/&gt;&lt;property id=&quot;20307&quot; value=&quot;496&quot;/&gt;&lt;/object&gt;&lt;object type=&quot;3&quot; unique_id=&quot;36689&quot;&gt;&lt;property id=&quot;20148&quot; value=&quot;5&quot;/&gt;&lt;property id=&quot;20300&quot; value=&quot;Slide 147&quot;/&gt;&lt;property id=&quot;20307&quot; value=&quot;499&quot;/&gt;&lt;/object&gt;&lt;object type=&quot;3&quot; unique_id=&quot;38554&quot;&gt;&lt;property id=&quot;20148&quot; value=&quot;5&quot;/&gt;&lt;property id=&quot;20300&quot; value=&quot;Slide 16 - &amp;quot;บทนำ&amp;quot;&quot;/&gt;&lt;property id=&quot;20307&quot; value=&quot;500&quot;/&gt;&lt;/object&gt;&lt;object type=&quot;3&quot; unique_id=&quot;38960&quot;&gt;&lt;property id=&quot;20148&quot; value=&quot;5&quot;/&gt;&lt;property id=&quot;20300&quot; value=&quot;Slide 73 - &amp;quot;ประเภทของวัตถุประสงค์&amp;quot;&quot;/&gt;&lt;property id=&quot;20307&quot; value=&quot;501&quot;/&gt;&lt;/object&gt;&lt;object type=&quot;3&quot; unique_id=&quot;43030&quot;&gt;&lt;property id=&quot;20148&quot; value=&quot;5&quot;/&gt;&lt;property id=&quot;20300&quot; value=&quot;Slide 19 - &amp;quot;ภาพรวมเนื้อหาที่ทบทวน&amp;quot;&quot;/&gt;&lt;property id=&quot;20307&quot; value=&quot;509&quot;/&gt;&lt;/object&gt;&lt;object type=&quot;3&quot; unique_id=&quot;44103&quot;&gt;&lt;property id=&quot;20148&quot; value=&quot;5&quot;/&gt;&lt;property id=&quot;20300&quot; value=&quot;Slide 91 - &amp;quot;Question &amp;amp; Answer&amp;quot;&quot;/&gt;&lt;property id=&quot;20307&quot; value=&quot;510&quot;/&gt;&lt;/object&gt;&lt;object type=&quot;3&quot; unique_id=&quot;44635&quot;&gt;&lt;property id=&quot;20148&quot; value=&quot;5&quot;/&gt;&lt;property id=&quot;20300&quot; value=&quot;Slide 23 - &amp;quot;1.กระบวนการออกแบบและพัฒนาหลักสูตร&amp;quot;&quot;/&gt;&lt;property id=&quot;20307&quot; value=&quot;511&quot;/&gt;&lt;/object&gt;&lt;object type=&quot;3&quot; unique_id=&quot;44957&quot;&gt;&lt;property id=&quot;20148&quot; value=&quot;5&quot;/&gt;&lt;property id=&quot;20300&quot; value=&quot;Slide 22 - &amp;quot;คำถาม ?&amp;quot;&quot;/&gt;&lt;property id=&quot;20307&quot; value=&quot;512&quot;/&gt;&lt;/object&gt;&lt;object type=&quot;3&quot; unique_id=&quot;45610&quot;&gt;&lt;property id=&quot;20148&quot; value=&quot;5&quot;/&gt;&lt;property id=&quot;20300&quot; value=&quot;Slide 27 - &amp;quot;2.การออกแบบโครงสร้างหลักสูตรการฝึกอิงสมรรถนะ&amp;quot;&quot;/&gt;&lt;property id=&quot;20307&quot; value=&quot;514&quot;/&gt;&lt;/object&gt;&lt;object type=&quot;3&quot; unique_id=&quot;46821&quot;&gt;&lt;property id=&quot;20148&quot; value=&quot;5&quot;/&gt;&lt;property id=&quot;20300&quot; value=&quot;Slide 56 - &amp;quot;คำถาม&amp;quot;&quot;/&gt;&lt;property id=&quot;20307&quot; value=&quot;515&quot;/&gt;&lt;/object&gt;&lt;object type=&quot;3&quot; unique_id=&quot;47489&quot;&gt;&lt;property id=&quot;20148&quot; value=&quot;5&quot;/&gt;&lt;property id=&quot;20300&quot; value=&quot;Slide 29 - &amp;quot;ตัวอย่างหลักสูตรการฝึกแบบ OJT&amp;quot;&quot;/&gt;&lt;property id=&quot;20307&quot; value=&quot;517&quot;/&gt;&lt;/object&gt;&lt;object type=&quot;3&quot; unique_id=&quot;47490&quot;&gt;&lt;property id=&quot;20148&quot; value=&quot;5&quot;/&gt;&lt;property id=&quot;20300&quot; value=&quot;Slide 33 - &amp;quot;3. การเขียนวัตถุประสงค์การฝึก&amp;quot;&quot;/&gt;&lt;property id=&quot;20307&quot; value=&quot;518&quot;/&gt;&lt;/object&gt;&lt;object type=&quot;3&quot; unique_id=&quot;47491&quot;&gt;&lt;property id=&quot;20148&quot; value=&quot;5&quot;/&gt;&lt;property id=&quot;20300&quot; value=&quot;Slide 35 - &amp;quot;3.2 หลักการเขียนวัตถุประสงค์การฝึก&amp;quot;&quot;/&gt;&lt;property id=&quot;20307&quot; value=&quot;519&quot;/&gt;&lt;/object&gt;&lt;object type=&quot;3&quot; unique_id=&quot;47492&quot;&gt;&lt;property id=&quot;20148&quot; value=&quot;5&quot;/&gt;&lt;property id=&quot;20300&quot; value=&quot;Slide 36 - &amp;quot;4. จัดทำรายละเอียดโมดูลการฝึก&amp;quot;&quot;/&gt;&lt;property id=&quot;20307&quot; value=&quot;520&quot;/&gt;&lt;/object&gt;&lt;object type=&quot;3&quot; unique_id=&quot;48189&quot;&gt;&lt;property id=&quot;20148&quot; value=&quot;5&quot;/&gt;&lt;property id=&quot;20300&quot; value=&quot;Slide 49 - &amp;quot;6. การเขียนเกณฑ์การประเมิน&amp;quot;&quot;/&gt;&lt;property id=&quot;20307&quot; value=&quot;521&quot;/&gt;&lt;/object&gt;&lt;object type=&quot;3&quot; unique_id=&quot;48190&quot;&gt;&lt;property id=&quot;20148&quot; value=&quot;5&quot;/&gt;&lt;property id=&quot;20300&quot; value=&quot;Slide 53 - &amp;quot;7. การกำหนดวัสดุ อุปกรณ์ เครื่องมือ เครื่องจักร&amp;quot;&quot;/&gt;&lt;property id=&quot;20307&quot; value=&quot;522&quot;/&gt;&lt;/object&gt;&lt;object type=&quot;3&quot; unique_id=&quot;48191&quot;&gt;&lt;property id=&quot;20148&quot; value=&quot;5&quot;/&gt;&lt;property id=&quot;20300&quot; value=&quot;Slide 57 - &amp;quot;การจัดทำโครงร่างหลักสูตรการฝึก&amp;quot;&quot;/&gt;&lt;property id=&quot;20307&quot; value=&quot;523&quot;/&gt;&lt;/object&gt;&lt;object type=&quot;3&quot; unique_id=&quot;50460&quot;&gt;&lt;property id=&quot;20148&quot; value=&quot;5&quot;/&gt;&lt;property id=&quot;20300&quot; value=&quot;Slide 50 - &amp;quot;6.1 วิธีการเขียนเกณฑ์การประเมิน&amp;quot;&quot;/&gt;&lt;property id=&quot;20307&quot; value=&quot;525&quot;/&gt;&lt;/object&gt;&lt;object type=&quot;3&quot; unique_id=&quot;50461&quot;&gt;&lt;property id=&quot;20148&quot; value=&quot;5&quot;/&gt;&lt;property id=&quot;20300&quot; value=&quot;Slide 52 - &amp;quot;6.2 การเขียนเกณฑ์การประเมิน&amp;quot;&quot;/&gt;&lt;property id=&quot;20307&quot; value=&quot;526&quot;/&gt;&lt;/object&gt;&lt;object type=&quot;3&quot; unique_id=&quot;51316&quot;&gt;&lt;property id=&quot;20148&quot; value=&quot;5&quot;/&gt;&lt;property id=&quot;20300&quot; value=&quot;Slide 34 - &amp;quot;3.1 วัตถุประสงค์ กับ Duty และTask&amp;quot;&quot;/&gt;&lt;property id=&quot;20307&quot; value=&quot;527&quot;/&gt;&lt;/object&gt;&lt;object type=&quot;3&quot; unique_id=&quot;51686&quot;&gt;&lt;property id=&quot;20148&quot; value=&quot;5&quot;/&gt;&lt;property id=&quot;20300&quot; value=&quot;Slide 28 - &amp;quot;2.1 โครงสร้างหลักสูตร&amp;quot;&quot;/&gt;&lt;property id=&quot;20307&quot; value=&quot;528&quot;/&gt;&lt;/object&gt;&lt;object type=&quot;3&quot; unique_id=&quot;51687&quot;&gt;&lt;property id=&quot;20148&quot; value=&quot;5&quot;/&gt;&lt;property id=&quot;20300&quot; value=&quot;Slide 30&quot;/&gt;&lt;property id=&quot;20307&quot; value=&quot;529&quot;/&gt;&lt;/object&gt;&lt;object type=&quot;3&quot; unique_id=&quot;53194&quot;&gt;&lt;property id=&quot;20148&quot; value=&quot;5&quot;/&gt;&lt;property id=&quot;20300&quot; value=&quot;Slide 117 - &amp;quot;การเขียนเอกสารการฝึก&amp;quot;&quot;/&gt;&lt;property id=&quot;20307&quot; value=&quot;530&quot;/&gt;&lt;/object&gt;&lt;object type=&quot;3&quot; unique_id=&quot;55054&quot;&gt;&lt;property id=&quot;20148&quot; value=&quot;5&quot;/&gt;&lt;property id=&quot;20300&quot; value=&quot;Slide 65 - &amp;quot;ทบทวนการเขียนวัตถุประสงค์การเรียนรู้&amp;quot;&quot;/&gt;&lt;property id=&quot;20307&quot; value=&quot;532&quot;/&gt;&lt;/object&gt;&lt;object type=&quot;3&quot; unique_id=&quot;76741&quot;&gt;&lt;property id=&quot;20148&quot; value=&quot;5&quot;/&gt;&lt;property id=&quot;20300&quot; value=&quot;Slide 115 - &amp;quot;ทบทวนกระบวนการพัฒนาฝีมือแรงงาน&amp;quot;&quot;/&gt;&lt;property id=&quot;20307&quot; value=&quot;533&quot;/&gt;&lt;/object&gt;&lt;object type=&quot;3&quot; unique_id=&quot;77404&quot;&gt;&lt;property id=&quot;20148&quot; value=&quot;5&quot;/&gt;&lt;property id=&quot;20300&quot; value=&quot;Slide 8 - &amp;quot;ทบทวนกระบวนการพัฒนาฝีมือแรงงาน&amp;quot;&quot;/&gt;&lt;property id=&quot;20307&quot; value=&quot;534&quot;/&gt;&lt;/object&gt;&lt;object type=&quot;3&quot; unique_id=&quot;78071&quot;&gt;&lt;property id=&quot;20148&quot; value=&quot;5&quot;/&gt;&lt;property id=&quot;20300&quot; value=&quot;Slide 14 - &amp;quot;Competency Standard&amp;quot;&quot;/&gt;&lt;property id=&quot;20307&quot; value=&quot;535&quot;/&gt;&lt;/object&gt;&lt;object type=&quot;3&quot; unique_id=&quot;78072&quot;&gt;&lt;property id=&quot;20148&quot; value=&quot;5&quot;/&gt;&lt;property id=&quot;20300&quot; value=&quot;Slide 15&quot;/&gt;&lt;property id=&quot;20307&quot; value=&quot;536&quot;/&gt;&lt;/object&gt;&lt;object type=&quot;3&quot; unique_id=&quot;78073&quot;&gt;&lt;property id=&quot;20148&quot; value=&quot;5&quot;/&gt;&lt;property id=&quot;20300&quot; value=&quot;Slide 17 - &amp;quot;Pathways to Qualification&amp;quot;&quot;/&gt;&lt;property id=&quot;20307&quot; value=&quot;537&quot;/&gt;&lt;/object&gt;&lt;object type=&quot;3&quot; unique_id=&quot;80100&quot;&gt;&lt;property id=&quot;20148&quot; value=&quot;5&quot;/&gt;&lt;property id=&quot;20300&quot; value=&quot;Slide 85 - &amp;quot;การเขียนวัตถุประสงค์เชิงพฤติกรรม (SLOs)&amp;quot;&quot;/&gt;&lt;property id=&quot;20307&quot; value=&quot;538&quot;/&gt;&lt;/object&gt;&lt;object type=&quot;3&quot; unique_id=&quot;80101&quot;&gt;&lt;property id=&quot;20148&quot; value=&quot;5&quot;/&gt;&lt;property id=&quot;20300&quot; value=&quot;Slide 86 - &amp;quot;วัตถุประสงค์การเรียนรู้นำไปใช้ประโยชน์อะไร?&amp;quot;&quot;/&gt;&lt;property id=&quot;20307&quot; value=&quot;539&quot;/&gt;&lt;/object&gt;&lt;object type=&quot;3&quot; unique_id=&quot;80102&quot;&gt;&lt;property id=&quot;20148&quot; value=&quot;5&quot;/&gt;&lt;property id=&quot;20300&quot; value=&quot;Slide 88 - &amp;quot;คำที่ควรเลี่ยง หรือ ไม่ควรใช้เขียน SLOs&amp;quot;&quot;/&gt;&lt;property id=&quot;20307&quot; value=&quot;540&quot;/&gt;&lt;/object&gt;&lt;object type=&quot;3&quot; unique_id=&quot;80563&quot;&gt;&lt;property id=&quot;20148&quot; value=&quot;5&quot;/&gt;&lt;property id=&quot;20300&quot; value=&quot;Slide 87 - &amp;quot;สรุป ความสำคัญของ LOs&amp;quot;&quot;/&gt;&lt;property id=&quot;20307&quot; value=&quot;541&quot;/&gt;&lt;/object&gt;&lt;object type=&quot;3&quot; unique_id=&quot;81608&quot;&gt;&lt;property id=&quot;20148&quot; value=&quot;5&quot;/&gt;&lt;property id=&quot;20300&quot; value=&quot;Slide 129 - &amp;quot;กิจกรรมที่ 5&amp;quot;&quot;/&gt;&lt;property id=&quot;20307&quot; value=&quot;542&quot;/&gt;&lt;/object&gt;&lt;object type=&quot;3&quot; unique_id=&quot;81609&quot;&gt;&lt;property id=&quot;20148&quot; value=&quot;5&quot;/&gt;&lt;property id=&quot;20300&quot; value=&quot;Slide 92 - &amp;quot;การอนุมัติหลักสูตร&amp;quot;&quot;/&gt;&lt;property id=&quot;20307&quot; value=&quot;544&quot;/&gt;&lt;/object&gt;&lt;object type=&quot;3&quot; unique_id=&quot;81610&quot;&gt;&lt;property id=&quot;20148&quot; value=&quot;5&quot;/&gt;&lt;property id=&quot;20300&quot; value=&quot;Slide 95 - &amp;quot;ประเภทการฝึกของกรมฯ&amp;quot;&quot;/&gt;&lt;property id=&quot;20307&quot; value=&quot;545&quot;/&gt;&lt;/object&gt;&lt;object type=&quot;3&quot; unique_id=&quot;81611&quot;&gt;&lt;property id=&quot;20148&quot; value=&quot;5&quot;/&gt;&lt;property id=&quot;20300&quot; value=&quot;Slide 99 - &amp;quot;การฝึกเตรียมเข้าทำงาน&amp;quot;&quot;/&gt;&lt;property id=&quot;20307&quot; value=&quot;546&quot;/&gt;&lt;/object&gt;&lt;object type=&quot;3&quot; unique_id=&quot;81612&quot;&gt;&lt;property id=&quot;20148&quot; value=&quot;5&quot;/&gt;&lt;property id=&quot;20300&quot; value=&quot;Slide 100 - &amp;quot;การฝึกเตรียมเข้าทำงาน แบบ ก.&amp;quot;&quot;/&gt;&lt;property id=&quot;20307&quot; value=&quot;547&quot;/&gt;&lt;/object&gt;&lt;object type=&quot;3&quot; unique_id=&quot;82433&quot;&gt;&lt;property id=&quot;20148&quot; value=&quot;5&quot;/&gt;&lt;property id=&quot;20300&quot; value=&quot;Slide 101 - &amp;quot;การฝึกเตรียมเข้าทำงาน แบบ ก.&amp;quot;&quot;/&gt;&lt;property id=&quot;20307&quot; value=&quot;548&quot;/&gt;&lt;/object&gt;&lt;object type=&quot;3&quot; unique_id=&quot;83496&quot;&gt;&lt;property id=&quot;20148&quot; value=&quot;5&quot;/&gt;&lt;property id=&quot;20300&quot; value=&quot;Slide 102 - &amp;quot;การฝึกเตรียมเข้าทำงาน&amp;quot;&quot;/&gt;&lt;property id=&quot;20307&quot; value=&quot;549&quot;/&gt;&lt;/object&gt;&lt;object type=&quot;3&quot; unique_id=&quot;83497&quot;&gt;&lt;property id=&quot;20148&quot; value=&quot;5&quot;/&gt;&lt;property id=&quot;20300&quot; value=&quot;Slide 103 - &amp;quot;การฝึกเตรียมเข้าทำงาน แบบ ข.&amp;quot;&quot;/&gt;&lt;property id=&quot;20307&quot; value=&quot;550&quot;/&gt;&lt;/object&gt;&lt;object type=&quot;3&quot; unique_id=&quot;83498&quot;&gt;&lt;property id=&quot;20148&quot; value=&quot;5&quot;/&gt;&lt;property id=&quot;20300&quot; value=&quot;Slide 104 - &amp;quot;การฝึกเตรียมเข้าทำงาน แบบ ข.&amp;quot;&quot;/&gt;&lt;property id=&quot;20307&quot; value=&quot;551&quot;/&gt;&lt;/object&gt;&lt;object type=&quot;3&quot; unique_id=&quot;85556&quot;&gt;&lt;property id=&quot;20148&quot; value=&quot;5&quot;/&gt;&lt;property id=&quot;20300&quot; value=&quot;Slide 105 - &amp;quot;การฝึกยกระดับฝีมือ&amp;quot;&quot;/&gt;&lt;property id=&quot;20307&quot; value=&quot;552&quot;/&gt;&lt;/object&gt;&lt;object type=&quot;3&quot; unique_id=&quot;85557&quot;&gt;&lt;property id=&quot;20148&quot; value=&quot;5&quot;/&gt;&lt;property id=&quot;20300&quot; value=&quot;Slide 106 - &amp;quot;การฝึกยกระดับฝีมือ แบบ ก.&amp;quot;&quot;/&gt;&lt;property id=&quot;20307&quot; value=&quot;553&quot;/&gt;&lt;/object&gt;&lt;object type=&quot;3&quot; unique_id=&quot;85558&quot;&gt;&lt;property id=&quot;20148&quot; value=&quot;5&quot;/&gt;&lt;property id=&quot;20300&quot; value=&quot;Slide 107 - &amp;quot;การฝึกยกระดับฝีมือ แบบ ก.&amp;quot;&quot;/&gt;&lt;property id=&quot;20307&quot; value=&quot;554&quot;/&gt;&lt;/object&gt;&lt;object type=&quot;3&quot; unique_id=&quot;86427&quot;&gt;&lt;property id=&quot;20148&quot; value=&quot;5&quot;/&gt;&lt;property id=&quot;20300&quot; value=&quot;Slide 108 - &amp;quot;การฝึกยกระดับฝีมือ&amp;quot;&quot;/&gt;&lt;property id=&quot;20307&quot; value=&quot;555&quot;/&gt;&lt;/object&gt;&lt;object type=&quot;3&quot; unique_id=&quot;86428&quot;&gt;&lt;property id=&quot;20148&quot; value=&quot;5&quot;/&gt;&lt;property id=&quot;20300&quot; value=&quot;Slide 109 - &amp;quot;การฝึกยกระดับฝีมือ แบบ ข.&amp;quot;&quot;/&gt;&lt;property id=&quot;20307&quot; value=&quot;556&quot;/&gt;&lt;/object&gt;&lt;object type=&quot;3&quot; unique_id=&quot;86429&quot;&gt;&lt;property id=&quot;20148&quot; value=&quot;5&quot;/&gt;&lt;property id=&quot;20300&quot; value=&quot;Slide 110 - &amp;quot;การฝึกเตรียมเข้าทำงาน แบบ ข.&amp;quot;&quot;/&gt;&lt;property id=&quot;20307&quot; value=&quot;557&quot;/&gt;&lt;/object&gt;&lt;object type=&quot;3&quot; unique_id=&quot;87827&quot;&gt;&lt;property id=&quot;20148&quot; value=&quot;5&quot;/&gt;&lt;property id=&quot;20300&quot; value=&quot;Slide 111 - &amp;quot;การฝึกอาชีพเสริม&amp;quot;&quot;/&gt;&lt;property id=&quot;20307&quot; value=&quot;558&quot;/&gt;&lt;/object&gt;&lt;object type=&quot;3&quot; unique_id=&quot;87828&quot;&gt;&lt;property id=&quot;20148&quot; value=&quot;5&quot;/&gt;&lt;property id=&quot;20300&quot; value=&quot;Slide 112 - &amp;quot;การฝึกอาชีพเสริม&amp;quot;&quot;/&gt;&lt;property id=&quot;20307&quot; value=&quot;559&quot;/&gt;&lt;/object&gt;&lt;object type=&quot;3&quot; unique_id=&quot;88861&quot;&gt;&lt;property id=&quot;20148&quot; value=&quot;5&quot;/&gt;&lt;property id=&quot;20300&quot; value=&quot;Slide 113 - &amp;quot;การฝึกอาชีพเสริม&amp;quot;&quot;/&gt;&lt;property id=&quot;20307&quot; value=&quot;560&quot;/&gt;&lt;/object&gt;&lt;object type=&quot;3&quot; unique_id=&quot;88862&quot;&gt;&lt;property id=&quot;20148&quot; value=&quot;5&quot;/&gt;&lt;property id=&quot;20300&quot; value=&quot;Slide 114 - &amp;quot;การฝึกอาชีพเสริม&amp;quot;&quot;/&gt;&lt;property id=&quot;20307&quot; value=&quot;561&quot;/&gt;&lt;/object&gt;&lt;object type=&quot;3&quot; unique_id=&quot;89518&quot;&gt;&lt;property id=&quot;20148&quot; value=&quot;5&quot;/&gt;&lt;property id=&quot;20300&quot; value=&quot;Slide 96 - &amp;quot;ประเภทการฝึกของกรมฯ&amp;quot;&quot;/&gt;&lt;property id=&quot;20307&quot; value=&quot;562&quot;/&gt;&lt;/object&gt;&lt;object type=&quot;3&quot; unique_id=&quot;89519&quot;&gt;&lt;property id=&quot;20148&quot; value=&quot;5&quot;/&gt;&lt;property id=&quot;20300&quot; value=&quot;Slide 97 - &amp;quot;ประเภทการฝึกของกรมฯ&amp;quot;&quot;/&gt;&lt;property id=&quot;20307&quot; value=&quot;563&quot;/&gt;&lt;/object&gt;&lt;object type=&quot;3&quot; unique_id=&quot;89520&quot;&gt;&lt;property id=&quot;20148&quot; value=&quot;5&quot;/&gt;&lt;property id=&quot;20300&quot; value=&quot;Slide 98 - &amp;quot;ประเภทการฝึกของกรมฯ&amp;quot;&quot;/&gt;&lt;property id=&quot;20307&quot; value=&quot;564&quot;/&gt;&lt;/object&gt;&lt;object type=&quot;3&quot; unique_id=&quot;91129&quot;&gt;&lt;property id=&quot;20148&quot; value=&quot;5&quot;/&gt;&lt;property id=&quot;20300&quot; value=&quot;Slide 93 - &amp;quot;การอนุมัติหลักสูตร&amp;quot;&quot;/&gt;&lt;property id=&quot;20307&quot; value=&quot;565&quot;/&gt;&lt;/object&gt;&lt;object type=&quot;3&quot; unique_id=&quot;91130&quot;&gt;&lt;property id=&quot;20148&quot; value=&quot;5&quot;/&gt;&lt;property id=&quot;20300&quot; value=&quot;Slide 94 - &amp;quot;การอนุมัติหลักสูตร&amp;quot;&quot;/&gt;&lt;property id=&quot;20307&quot; value=&quot;566&quot;/&gt;&lt;/object&gt;&lt;object type=&quot;3&quot; unique_id=&quot;92219&quot;&gt;&lt;property id=&quot;20148&quot; value=&quot;5&quot;/&gt;&lt;property id=&quot;20300&quot; value=&quot;Slide 25&quot;/&gt;&lt;property id=&quot;20307&quot; value=&quot;567&quot;/&gt;&lt;/object&gt;&lt;object type=&quot;3&quot; unique_id=&quot;93179&quot;&gt;&lt;property id=&quot;20148&quot; value=&quot;5&quot;/&gt;&lt;property id=&quot;20300&quot; value=&quot;Slide 46 - &amp;quot;Off-the Job Training&amp;quot;&quot;/&gt;&lt;property id=&quot;20307&quot; value=&quot;570&quot;/&gt;&lt;/object&gt;&lt;object type=&quot;3&quot; unique_id=&quot;93181&quot;&gt;&lt;property id=&quot;20148&quot; value=&quot;5&quot;/&gt;&lt;property id=&quot;20300&quot; value=&quot;Slide 47 - &amp;quot;On-the Job Training&amp;quot;&quot;/&gt;&lt;property id=&quot;20307&quot; value=&quot;568&quot;/&gt;&lt;/object&gt;&lt;object type=&quot;3&quot; unique_id=&quot;93742&quot;&gt;&lt;property id=&quot;20148&quot; value=&quot;5&quot;/&gt;&lt;property id=&quot;20300&quot; value=&quot;Slide 51 - &amp;quot;ตัวอย่างเกณฑ์ประเมินด้านคุณลักษณะอันพึงประสงค์&amp;quot;&quot;/&gt;&lt;property id=&quot;20307&quot; value=&quot;571&quot;/&gt;&lt;/object&gt;&lt;object type=&quot;3&quot; unique_id=&quot;94445&quot;&gt;&lt;property id=&quot;20148&quot; value=&quot;5&quot;/&gt;&lt;property id=&quot;20300&quot; value=&quot;Slide 1 - &amp;quot;กิจกรรมการเรียนรู้ (LA)&amp;quot;&quot;/&gt;&lt;property id=&quot;20307&quot; value=&quot;572&quot;/&gt;&lt;/object&gt;&lt;object type=&quot;3&quot; unique_id=&quot;95866&quot;&gt;&lt;property id=&quot;20148&quot; value=&quot;5&quot;/&gt;&lt;property id=&quot;20300&quot; value=&quot;Slide 42 - &amp;quot;การกำหนดวิธีการถ่ายทอดเนื้อหา ความรู้ ทักษะ&amp;quot;&quot;/&gt;&lt;property id=&quot;20307&quot; value=&quot;573&quot;/&gt;&lt;/object&gt;&lt;object type=&quot;3&quot; unique_id=&quot;96577&quot;&gt;&lt;property id=&quot;20148&quot; value=&quot;5&quot;/&gt;&lt;property id=&quot;20300&quot; value=&quot;Slide 9 - &amp;quot;แนวทางการพัฒนาหลักสูตรจาก DACUM&amp;quot;&quot;/&gt;&lt;property id=&quot;20307&quot; value=&quot;574&quot;/&gt;&lt;/object&gt;&lt;object type=&quot;3&quot; unique_id=&quot;96721&quot;&gt;&lt;property id=&quot;20148&quot; value=&quot;5&quot;/&gt;&lt;property id=&quot;20300&quot; value=&quot;Slide 41 - &amp;quot;5.1 การกำหนดเนื้อหา การฝึกอบรม&amp;quot;&quot;/&gt;&lt;property id=&quot;20307&quot; value=&quot;575&quot;/&gt;&lt;/object&gt;&lt;object type=&quot;3&quot; unique_id=&quot;99908&quot;&gt;&lt;property id=&quot;20148&quot; value=&quot;5&quot;/&gt;&lt;property id=&quot;20300&quot; value=&quot;Slide 2 - &amp;quot;สรุปการฝึกอบรมวันที่ 2&amp;quot;&quot;/&gt;&lt;property id=&quot;20307&quot; value=&quot;576&quot;/&gt;&lt;/object&gt;&lt;object type=&quot;3&quot; unique_id=&quot;99909&quot;&gt;&lt;property id=&quot;20148&quot; value=&quot;5&quot;/&gt;&lt;property id=&quot;20300&quot; value=&quot;Slide 3 - &amp;quot;สรุปการฝึกอบรมวันที่ 2&amp;quot;&quot;/&gt;&lt;property id=&quot;20307&quot; value=&quot;577&quot;/&gt;&lt;/object&gt;&lt;object type=&quot;3&quot; unique_id=&quot;99910&quot;&gt;&lt;property id=&quot;20148&quot; value=&quot;5&quot;/&gt;&lt;property id=&quot;20300&quot; value=&quot;Slide 4 - &amp;quot;สรุปการฝึกอบรมวันที่ 3&amp;quot;&quot;/&gt;&lt;property id=&quot;20307&quot; value=&quot;578&quot;/&gt;&lt;/object&gt;&lt;object type=&quot;3&quot; unique_id=&quot;99911&quot;&gt;&lt;property id=&quot;20148&quot; value=&quot;5&quot;/&gt;&lt;property id=&quot;20300&quot; value=&quot;Slide 5 - &amp;quot;สรุปการฝึกอบรมวันที่ 4&amp;quot;&quot;/&gt;&lt;property id=&quot;20307&quot; value=&quot;579&quot;/&gt;&lt;/object&gt;&lt;object type=&quot;3&quot; unique_id=&quot;99912&quot;&gt;&lt;property id=&quot;20148&quot; value=&quot;5&quot;/&gt;&lt;property id=&quot;20300&quot; value=&quot;Slide 6 - &amp;quot;สรุปการฝึกอบรมวันที่ 5&amp;quot;&quot;/&gt;&lt;property id=&quot;20307&quot; value=&quot;580&quot;/&gt;&lt;/object&gt;&lt;object type=&quot;3&quot; unique_id=&quot;99913&quot;&gt;&lt;property id=&quot;20148&quot; value=&quot;5&quot;/&gt;&lt;property id=&quot;20300&quot; value=&quot;Slide 7 - &amp;quot;สรุปการฝึกอบรมวันที่ 6&amp;quot;&quot;/&gt;&lt;property id=&quot;20307&quot; value=&quot;581&quot;/&gt;&lt;/object&gt;&lt;/object&gt;&lt;/object&gt;&lt;/database&gt;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DSDtemplate">
      <a:majorFont>
        <a:latin typeface="Angsana New"/>
        <a:ea typeface=""/>
        <a:cs typeface="Angsana New"/>
      </a:majorFont>
      <a:minorFont>
        <a:latin typeface="Angsana New"/>
        <a:ea typeface=""/>
        <a:cs typeface="Angsana New"/>
      </a:minorFont>
    </a:fontScheme>
    <a:fmtScheme name="Execu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10744</TotalTime>
  <Words>10275</Words>
  <Application>Microsoft Office PowerPoint</Application>
  <PresentationFormat>On-screen Show (4:3)</PresentationFormat>
  <Paragraphs>1485</Paragraphs>
  <Slides>148</Slides>
  <Notes>87</Notes>
  <HiddenSlides>17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148</vt:i4>
      </vt:variant>
    </vt:vector>
  </HeadingPairs>
  <TitlesOfParts>
    <vt:vector size="149" baseType="lpstr">
      <vt:lpstr>Office Theme</vt:lpstr>
      <vt:lpstr>กิจกรรมการเรียนรู้ (LA)</vt:lpstr>
      <vt:lpstr>สรุปการฝึกอบรมวันที่ 2</vt:lpstr>
      <vt:lpstr>สรุปการฝึกอบรมวันที่ 2</vt:lpstr>
      <vt:lpstr>สรุปการฝึกอบรมวันที่ 3</vt:lpstr>
      <vt:lpstr>สรุปการฝึกอบรมวันที่ 4</vt:lpstr>
      <vt:lpstr>สรุปการฝึกอบรมวันที่ 5</vt:lpstr>
      <vt:lpstr>สรุปการฝึกอบรมวันที่ 6</vt:lpstr>
      <vt:lpstr>ทบทวนกระบวนการพัฒนาฝีมือแรงงาน</vt:lpstr>
      <vt:lpstr>แนวทางการพัฒนาหลักสูตรจาก DACUM</vt:lpstr>
      <vt:lpstr>โมดูล 2 : Design</vt:lpstr>
      <vt:lpstr>วัตถุประสงค์ของโมดูล</vt:lpstr>
      <vt:lpstr>ผลลัพธ์การเรียนรู้ของโมดูล</vt:lpstr>
      <vt:lpstr>การวัดและประเมินผลของโมดูล</vt:lpstr>
      <vt:lpstr>Competency Standard</vt:lpstr>
      <vt:lpstr>PowerPoint Presentation</vt:lpstr>
      <vt:lpstr>บทนำ</vt:lpstr>
      <vt:lpstr>Pathways to Qualification</vt:lpstr>
      <vt:lpstr>บทที่ 1</vt:lpstr>
      <vt:lpstr>ภาพรวมเนื้อหาที่ทบทวน</vt:lpstr>
      <vt:lpstr>เนื้อหาบทที่ 1 </vt:lpstr>
      <vt:lpstr>วัตถุประสงค์ของบทที่ 1 </vt:lpstr>
      <vt:lpstr>คำถาม ?</vt:lpstr>
      <vt:lpstr>1.กระบวนการออกแบบและพัฒนาหลักสูตร</vt:lpstr>
      <vt:lpstr>การฝึกอบรมอิงสมรรถนะ(CBT)</vt:lpstr>
      <vt:lpstr>PowerPoint Presentation</vt:lpstr>
      <vt:lpstr>การฝึกอบรมอิงสมรรถนะ</vt:lpstr>
      <vt:lpstr>2.การออกแบบโครงสร้างหลักสูตรการฝึกอิงสมรรถนะ</vt:lpstr>
      <vt:lpstr>2.1 โครงสร้างหลักสูตร</vt:lpstr>
      <vt:lpstr>ตัวอย่างหลักสูตรการฝึกแบบ OJT</vt:lpstr>
      <vt:lpstr>PowerPoint Presentation</vt:lpstr>
      <vt:lpstr>2.2 หลักการจัดลำดับเนื้อหาการฝึก</vt:lpstr>
      <vt:lpstr>2.3 การกำหนดกลุ่มโมดูลการฝึกในหลักสูตร</vt:lpstr>
      <vt:lpstr>3. การเขียนวัตถุประสงค์การฝึก</vt:lpstr>
      <vt:lpstr>3.1 วัตถุประสงค์ กับ Duty และTask</vt:lpstr>
      <vt:lpstr>3.2 หลักการเขียนวัตถุประสงค์การฝึก</vt:lpstr>
      <vt:lpstr>4. จัดทำรายละเอียดโมดูลการฝึก</vt:lpstr>
      <vt:lpstr>4.1 การออกแบบโครงสร้างหลักสูตรอิงสมรรถนะ</vt:lpstr>
      <vt:lpstr>4.2 การจัดหลักสูตรอิงฐานสมรรถนะ</vt:lpstr>
      <vt:lpstr>4.3 การจัดหลักสูตรอิงฐานสมรรถนะ</vt:lpstr>
      <vt:lpstr>5. การกำหนดเนื้อหาการฝึก</vt:lpstr>
      <vt:lpstr>5.1 การกำหนดเนื้อหา การฝึกอบรม</vt:lpstr>
      <vt:lpstr>การกำหนดวิธีการถ่ายทอดเนื้อหา ความรู้ ทักษะ</vt:lpstr>
      <vt:lpstr>5.2 การกำหนดเนื้อหาในการฝึกอบรมด้านทักษะ</vt:lpstr>
      <vt:lpstr>5.3 การเนื้อหาในการฝึกอบรมด้านความรู้</vt:lpstr>
      <vt:lpstr>6. รูปแบบการฝึกอบรม (Training Mode)</vt:lpstr>
      <vt:lpstr>Off-the Job Training</vt:lpstr>
      <vt:lpstr>On-the Job Training</vt:lpstr>
      <vt:lpstr>On-the-Job Training: OJT</vt:lpstr>
      <vt:lpstr>6. การเขียนเกณฑ์การประเมิน</vt:lpstr>
      <vt:lpstr>6.1 วิธีการเขียนเกณฑ์การประเมิน</vt:lpstr>
      <vt:lpstr>ตัวอย่างเกณฑ์ประเมินด้านคุณลักษณะอันพึงประสงค์</vt:lpstr>
      <vt:lpstr>6.2 การเขียนเกณฑ์การประเมิน</vt:lpstr>
      <vt:lpstr>7. การกำหนดวัสดุ อุปกรณ์ เครื่องมือ เครื่องจักร</vt:lpstr>
      <vt:lpstr>8.การกำหนดระยะเวลาในการฝึกอบรม</vt:lpstr>
      <vt:lpstr>8.1 หลักการกำหนดระยะเวลาในการฝึก</vt:lpstr>
      <vt:lpstr>คำถาม</vt:lpstr>
      <vt:lpstr>การจัดทำโครงร่างหลักสูตรการฝึก</vt:lpstr>
      <vt:lpstr>1.การจัดเตรียมร่างโครงสร้างหลักสูตร</vt:lpstr>
      <vt:lpstr>ตัวอย่าง โครงร่างหลักสูตร</vt:lpstr>
      <vt:lpstr>ตัวอย่าง โครงร่างหลักสูตรช่างกลึง CNC</vt:lpstr>
      <vt:lpstr>สรุป</vt:lpstr>
      <vt:lpstr>กิจกรรมการเรียนรู้ที่ 2</vt:lpstr>
      <vt:lpstr>กิจกรรมการเรียนรู้ที่ 2</vt:lpstr>
      <vt:lpstr>บทที่ 2</vt:lpstr>
      <vt:lpstr>ทบทวนการเขียนวัตถุประสงค์การเรียนรู้</vt:lpstr>
      <vt:lpstr>วัตถุประสงค์บทที่ 2</vt:lpstr>
      <vt:lpstr>เนื้อหาบทที่ 2</vt:lpstr>
      <vt:lpstr>2.1 ประเภทของวัตถุประสงค์การเรียนรู้</vt:lpstr>
      <vt:lpstr>ตัวอย่าง:วัตถุประสงค์การเรียนรู้</vt:lpstr>
      <vt:lpstr>ข้อควรจำ</vt:lpstr>
      <vt:lpstr>2.2 องค์ประกอบของวัตถุประสงค์การเรียนรู้</vt:lpstr>
      <vt:lpstr>ตัวอย่าง: การเขียนวัตถุประสงค์การเรียนรู้</vt:lpstr>
      <vt:lpstr>ประเภทของวัตถุประสงค์</vt:lpstr>
      <vt:lpstr>2.3 ความสำคัญของวัตถุประสงค์การเรียนรู้</vt:lpstr>
      <vt:lpstr>2.4 การเขียนวัตถุประสงค์การเรียนรู้ทั่วไปและเฉพาะ</vt:lpstr>
      <vt:lpstr>2.5 การเขียนวัตถุประสงค์การเรียนรู้ทั่วไป</vt:lpstr>
      <vt:lpstr>ตัวอย่าง วัตถุประสงค์ทั่วไป</vt:lpstr>
      <vt:lpstr>2.6 การเขียนวัตถุประสงค์การเรียนรู้เฉพาะ</vt:lpstr>
      <vt:lpstr>ตัวอย่าง วัตถุประสงค์เฉพาะ</vt:lpstr>
      <vt:lpstr>2.7 หลักการเขียนวัตถุประสงค์การเรียนรู้</vt:lpstr>
      <vt:lpstr>2.7.1 การจำแนกวัตถุประสงค์การเรียนรู้</vt:lpstr>
      <vt:lpstr>เขียนวัตถุประสงค์ด้านการอาชีวศึกษาและฝึกอบรมทางช่าง</vt:lpstr>
      <vt:lpstr>Bloom's Taxonomy (Cognitive Domain) </vt:lpstr>
      <vt:lpstr>ตัวอย่าง คำกริยาด้านทักษะพิสัย</vt:lpstr>
      <vt:lpstr>การเขียนวัตถุประสงค์เชิงพฤติกรรม (SLOs)</vt:lpstr>
      <vt:lpstr>วัตถุประสงค์การเรียนรู้นำไปใช้ประโยชน์อะไร?</vt:lpstr>
      <vt:lpstr>สรุป ความสำคัญของ LOs</vt:lpstr>
      <vt:lpstr>คำที่ควรเลี่ยง หรือ ไม่ควรใช้เขียน SLOs</vt:lpstr>
      <vt:lpstr>สรุป</vt:lpstr>
      <vt:lpstr>กิจกรรมการเรียนรู้ที่ 1</vt:lpstr>
      <vt:lpstr>Question &amp; Answer</vt:lpstr>
      <vt:lpstr>การอนุมัติหลักสูตร</vt:lpstr>
      <vt:lpstr>การอนุมัติหลักสูตร</vt:lpstr>
      <vt:lpstr>การอนุมัติหลักสูตร</vt:lpstr>
      <vt:lpstr>ประเภทการฝึกของกรมฯ</vt:lpstr>
      <vt:lpstr>ประเภทการฝึกของกรมฯ</vt:lpstr>
      <vt:lpstr>ประเภทการฝึกของกรมฯ</vt:lpstr>
      <vt:lpstr>ประเภทการฝึกของกรมฯ</vt:lpstr>
      <vt:lpstr>การฝึกเตรียมเข้าทำงาน</vt:lpstr>
      <vt:lpstr>การฝึกเตรียมเข้าทำงาน แบบ ก.</vt:lpstr>
      <vt:lpstr>การฝึกเตรียมเข้าทำงาน แบบ ก.</vt:lpstr>
      <vt:lpstr>การฝึกเตรียมเข้าทำงาน</vt:lpstr>
      <vt:lpstr>การฝึกเตรียมเข้าทำงาน แบบ ข.</vt:lpstr>
      <vt:lpstr>การฝึกเตรียมเข้าทำงาน แบบ ข.</vt:lpstr>
      <vt:lpstr>การฝึกยกระดับฝีมือ</vt:lpstr>
      <vt:lpstr>การฝึกยกระดับฝีมือ แบบ ก.</vt:lpstr>
      <vt:lpstr>การฝึกยกระดับฝีมือ แบบ ก.</vt:lpstr>
      <vt:lpstr>การฝึกยกระดับฝีมือ</vt:lpstr>
      <vt:lpstr>การฝึกยกระดับฝีมือ แบบ ข.</vt:lpstr>
      <vt:lpstr>การฝึกเตรียมเข้าทำงาน แบบ ข.</vt:lpstr>
      <vt:lpstr>การฝึกอาชีพเสริม</vt:lpstr>
      <vt:lpstr>การฝึกอาชีพเสริม</vt:lpstr>
      <vt:lpstr>การฝึกอาชีพเสริม</vt:lpstr>
      <vt:lpstr>การฝึกอาชีพเสริม</vt:lpstr>
      <vt:lpstr>ทบทวนกระบวนการพัฒนาฝีมือแรงงาน</vt:lpstr>
      <vt:lpstr>บทที่ 3</vt:lpstr>
      <vt:lpstr>การเขียนเอกสารการฝึก</vt:lpstr>
      <vt:lpstr>วัตถุประสงค์บทที่ 3 </vt:lpstr>
      <vt:lpstr>เนื้อหาบทที่ 3 </vt:lpstr>
      <vt:lpstr>1.รายละเอียดของเอกสารการฝึกอบรม</vt:lpstr>
      <vt:lpstr>1.รายละเอียดของเอกสารการฝึกอบรม</vt:lpstr>
      <vt:lpstr>คู่มือครูฝึกของ DSD Thailand</vt:lpstr>
      <vt:lpstr>ปกหน้า</vt:lpstr>
      <vt:lpstr>ปกหลัง</vt:lpstr>
      <vt:lpstr>3.การจัดทำรายละเอียดการฝึก</vt:lpstr>
      <vt:lpstr>(ต่อ)</vt:lpstr>
      <vt:lpstr>สรุป</vt:lpstr>
      <vt:lpstr>กิจกรรมที่ 4</vt:lpstr>
      <vt:lpstr>กิจกรรมที่ 5</vt:lpstr>
      <vt:lpstr>บทที่ 4</vt:lpstr>
      <vt:lpstr>วัตถุประสงค์บทที่ 4</vt:lpstr>
      <vt:lpstr>เนื้อหา</vt:lpstr>
      <vt:lpstr>1.การกำหนดบัญชีรายการอุปกรณ์สำหรับการฝึกอบรม</vt:lpstr>
      <vt:lpstr>PowerPoint Presentation</vt:lpstr>
      <vt:lpstr>1.การกำหนดบัญชีรายการอุปกรณ์สำหรับการฝึกอบรม</vt:lpstr>
      <vt:lpstr>ตัวอย่าง จำนวนผู้รับการฝึกตามระเบียบกรม</vt:lpstr>
      <vt:lpstr>Utilisation Rate</vt:lpstr>
      <vt:lpstr>PowerPoint Presentation</vt:lpstr>
      <vt:lpstr>2.การกำหนดสิ่งอำนวยความสะดวกในการฝึกอบรม</vt:lpstr>
      <vt:lpstr>3.การกำหนดบุคลากรที่จำเป็นต่อการฝึกอบรม</vt:lpstr>
      <vt:lpstr>การกำหนดบุคลากรที่จำเป็นต่อการฝึกอบรม</vt:lpstr>
      <vt:lpstr>สรุป</vt:lpstr>
      <vt:lpstr>กิจกรรมที่ 1</vt:lpstr>
      <vt:lpstr>กิจกรรมที่ 2</vt:lpstr>
      <vt:lpstr>กิจกรรมที่ 3</vt:lpstr>
      <vt:lpstr>กิจกรรมที่ 3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Design Module</dc:title>
  <dc:creator>master trainer DSD</dc:creator>
  <cp:lastModifiedBy>nid</cp:lastModifiedBy>
  <cp:revision>792</cp:revision>
  <cp:lastPrinted>2016-01-11T04:06:33Z</cp:lastPrinted>
  <dcterms:created xsi:type="dcterms:W3CDTF">2013-07-10T02:46:55Z</dcterms:created>
  <dcterms:modified xsi:type="dcterms:W3CDTF">2016-11-28T07:51:12Z</dcterms:modified>
</cp:coreProperties>
</file>