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56" r:id="rId2"/>
    <p:sldId id="261" r:id="rId3"/>
    <p:sldId id="262" r:id="rId4"/>
    <p:sldId id="263" r:id="rId5"/>
    <p:sldId id="271" r:id="rId6"/>
    <p:sldId id="272" r:id="rId7"/>
    <p:sldId id="273" r:id="rId8"/>
    <p:sldId id="274" r:id="rId9"/>
    <p:sldId id="275" r:id="rId10"/>
    <p:sldId id="257" r:id="rId11"/>
    <p:sldId id="258" r:id="rId12"/>
    <p:sldId id="276" r:id="rId13"/>
    <p:sldId id="259" r:id="rId14"/>
    <p:sldId id="279" r:id="rId15"/>
    <p:sldId id="277" r:id="rId16"/>
    <p:sldId id="260" r:id="rId17"/>
    <p:sldId id="278" r:id="rId18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382C78-35A2-4F5F-8EB5-9AE0BB227040}" type="doc">
      <dgm:prSet loTypeId="urn:microsoft.com/office/officeart/2005/8/layout/radial2" loCatId="relationship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1569B8EF-6EDD-4B80-B659-C3DEE38ABC43}">
      <dgm:prSet phldrT="[ข้อความ]"/>
      <dgm:spPr>
        <a:solidFill>
          <a:srgbClr val="00B050"/>
        </a:solidFill>
      </dgm:spPr>
      <dgm:t>
        <a:bodyPr/>
        <a:lstStyle/>
        <a:p>
          <a:r>
            <a:rPr lang="th-TH" b="1" cap="none" spc="5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ฝ่ายช่วยอำนวยการ</a:t>
          </a:r>
          <a:endParaRPr lang="th-TH" b="1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A3ED99B6-695D-414B-B4B2-3AFC96E2CAB8}" type="parTrans" cxnId="{B3FEDE6A-469A-441C-98FA-2A5B51472128}">
      <dgm:prSet/>
      <dgm:spPr>
        <a:ln w="57150">
          <a:solidFill>
            <a:srgbClr val="00B050"/>
          </a:solidFill>
        </a:ln>
      </dgm:spPr>
      <dgm:t>
        <a:bodyPr/>
        <a:lstStyle/>
        <a:p>
          <a:endParaRPr lang="th-TH"/>
        </a:p>
      </dgm:t>
    </dgm:pt>
    <dgm:pt modelId="{C8221460-A328-420A-BBA8-3B5761867A03}" type="sibTrans" cxnId="{B3FEDE6A-469A-441C-98FA-2A5B51472128}">
      <dgm:prSet/>
      <dgm:spPr/>
      <dgm:t>
        <a:bodyPr/>
        <a:lstStyle/>
        <a:p>
          <a:endParaRPr lang="th-TH"/>
        </a:p>
      </dgm:t>
    </dgm:pt>
    <dgm:pt modelId="{79811E07-32D4-44D4-91DB-C56F63E99B52}">
      <dgm:prSet phldrT="[ข้อความ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th-TH" b="1" cap="none" spc="5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ฝ่ายพัฒนาศักยภาพแรงงาน</a:t>
          </a:r>
          <a:endParaRPr lang="th-TH" b="1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E787BD88-09EE-4ABF-A0D3-45758954958E}" type="parTrans" cxnId="{E3572C57-B0CE-414F-A1E6-89A403818D12}">
      <dgm:prSet/>
      <dgm:spPr>
        <a:ln w="57150">
          <a:solidFill>
            <a:schemeClr val="accent6">
              <a:lumMod val="50000"/>
            </a:schemeClr>
          </a:solidFill>
        </a:ln>
      </dgm:spPr>
      <dgm:t>
        <a:bodyPr/>
        <a:lstStyle/>
        <a:p>
          <a:endParaRPr lang="th-TH"/>
        </a:p>
      </dgm:t>
    </dgm:pt>
    <dgm:pt modelId="{DF02B021-AB86-4CE4-9E22-9D96A093C457}" type="sibTrans" cxnId="{E3572C57-B0CE-414F-A1E6-89A403818D12}">
      <dgm:prSet/>
      <dgm:spPr/>
      <dgm:t>
        <a:bodyPr/>
        <a:lstStyle/>
        <a:p>
          <a:endParaRPr lang="th-TH"/>
        </a:p>
      </dgm:t>
    </dgm:pt>
    <dgm:pt modelId="{182D3E4C-2B93-47DC-9041-FC2ACBB01A0B}">
      <dgm:prSet phldrT="[ข้อความ]"/>
      <dgm:spPr>
        <a:solidFill>
          <a:srgbClr val="002060"/>
        </a:solidFill>
      </dgm:spPr>
      <dgm:t>
        <a:bodyPr/>
        <a:lstStyle/>
        <a:p>
          <a:r>
            <a:rPr lang="th-TH" b="1" cap="none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ฝ่ายส่งเสริมการพัฒนาฝีมือแรงงาน</a:t>
          </a:r>
          <a:endParaRPr lang="th-TH" b="1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A12FB58E-5D1D-41EF-9DF8-9D3331989241}" type="parTrans" cxnId="{19A7A26B-EBD0-4F5B-863A-80ADCCF4FAB3}">
      <dgm:prSet/>
      <dgm:spPr>
        <a:ln w="57150">
          <a:solidFill>
            <a:srgbClr val="002060"/>
          </a:solidFill>
        </a:ln>
      </dgm:spPr>
      <dgm:t>
        <a:bodyPr/>
        <a:lstStyle/>
        <a:p>
          <a:endParaRPr lang="th-TH"/>
        </a:p>
      </dgm:t>
    </dgm:pt>
    <dgm:pt modelId="{792C6A15-2898-4058-B37A-F2DBDF8125F4}" type="sibTrans" cxnId="{19A7A26B-EBD0-4F5B-863A-80ADCCF4FAB3}">
      <dgm:prSet/>
      <dgm:spPr/>
      <dgm:t>
        <a:bodyPr/>
        <a:lstStyle/>
        <a:p>
          <a:endParaRPr lang="th-TH"/>
        </a:p>
      </dgm:t>
    </dgm:pt>
    <dgm:pt modelId="{69014B7D-5E50-41B4-94E0-126498625ACE}" type="pres">
      <dgm:prSet presAssocID="{F6382C78-35A2-4F5F-8EB5-9AE0BB227040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7015E236-FF03-4913-AB7A-DA707DA58FDF}" type="pres">
      <dgm:prSet presAssocID="{F6382C78-35A2-4F5F-8EB5-9AE0BB227040}" presName="cycle" presStyleCnt="0"/>
      <dgm:spPr/>
      <dgm:t>
        <a:bodyPr/>
        <a:lstStyle/>
        <a:p>
          <a:endParaRPr lang="th-TH"/>
        </a:p>
      </dgm:t>
    </dgm:pt>
    <dgm:pt modelId="{F710CD0B-12E7-4354-BC54-DE5A80E4D26C}" type="pres">
      <dgm:prSet presAssocID="{F6382C78-35A2-4F5F-8EB5-9AE0BB227040}" presName="centerShape" presStyleCnt="0"/>
      <dgm:spPr/>
      <dgm:t>
        <a:bodyPr/>
        <a:lstStyle/>
        <a:p>
          <a:endParaRPr lang="th-TH"/>
        </a:p>
      </dgm:t>
    </dgm:pt>
    <dgm:pt modelId="{A00C9DAF-8660-401C-B581-F22D37CD433A}" type="pres">
      <dgm:prSet presAssocID="{F6382C78-35A2-4F5F-8EB5-9AE0BB227040}" presName="connSite" presStyleLbl="node1" presStyleIdx="0" presStyleCnt="4"/>
      <dgm:spPr/>
      <dgm:t>
        <a:bodyPr/>
        <a:lstStyle/>
        <a:p>
          <a:endParaRPr lang="th-TH"/>
        </a:p>
      </dgm:t>
    </dgm:pt>
    <dgm:pt modelId="{41921479-5C61-4FE9-A85C-9862D7144E14}" type="pres">
      <dgm:prSet presAssocID="{F6382C78-35A2-4F5F-8EB5-9AE0BB227040}" presName="visible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th-TH"/>
        </a:p>
      </dgm:t>
    </dgm:pt>
    <dgm:pt modelId="{A5C6A739-D9B9-41E8-B120-6955EE2AC887}" type="pres">
      <dgm:prSet presAssocID="{A3ED99B6-695D-414B-B4B2-3AFC96E2CAB8}" presName="Name25" presStyleLbl="parChTrans1D1" presStyleIdx="0" presStyleCnt="3"/>
      <dgm:spPr/>
      <dgm:t>
        <a:bodyPr/>
        <a:lstStyle/>
        <a:p>
          <a:endParaRPr lang="th-TH"/>
        </a:p>
      </dgm:t>
    </dgm:pt>
    <dgm:pt modelId="{999144A2-9048-4141-98CC-AB1F19F29D03}" type="pres">
      <dgm:prSet presAssocID="{1569B8EF-6EDD-4B80-B659-C3DEE38ABC43}" presName="node" presStyleCnt="0"/>
      <dgm:spPr/>
      <dgm:t>
        <a:bodyPr/>
        <a:lstStyle/>
        <a:p>
          <a:endParaRPr lang="th-TH"/>
        </a:p>
      </dgm:t>
    </dgm:pt>
    <dgm:pt modelId="{5CF0E7EA-4898-4D90-B017-CB35D28A41F7}" type="pres">
      <dgm:prSet presAssocID="{1569B8EF-6EDD-4B80-B659-C3DEE38ABC43}" presName="parentNode" presStyleLbl="node1" presStyleIdx="1" presStyleCnt="4" custScaleX="136491" custScaleY="136130" custLinFactNeighborX="64296" custLinFactNeighborY="-11629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EE55DCA-A718-4A3D-9CCC-00EB0900C593}" type="pres">
      <dgm:prSet presAssocID="{1569B8EF-6EDD-4B80-B659-C3DEE38ABC43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72918EB-801D-4A64-8E07-0BBA893E722E}" type="pres">
      <dgm:prSet presAssocID="{E787BD88-09EE-4ABF-A0D3-45758954958E}" presName="Name25" presStyleLbl="parChTrans1D1" presStyleIdx="1" presStyleCnt="3"/>
      <dgm:spPr/>
      <dgm:t>
        <a:bodyPr/>
        <a:lstStyle/>
        <a:p>
          <a:endParaRPr lang="th-TH"/>
        </a:p>
      </dgm:t>
    </dgm:pt>
    <dgm:pt modelId="{F6256568-CB6D-4D13-B8EF-F26D580A41DF}" type="pres">
      <dgm:prSet presAssocID="{79811E07-32D4-44D4-91DB-C56F63E99B52}" presName="node" presStyleCnt="0"/>
      <dgm:spPr/>
      <dgm:t>
        <a:bodyPr/>
        <a:lstStyle/>
        <a:p>
          <a:endParaRPr lang="th-TH"/>
        </a:p>
      </dgm:t>
    </dgm:pt>
    <dgm:pt modelId="{6FD79502-9DB9-4E56-8A61-4613871EEFFA}" type="pres">
      <dgm:prSet presAssocID="{79811E07-32D4-44D4-91DB-C56F63E99B52}" presName="parentNode" presStyleLbl="node1" presStyleIdx="2" presStyleCnt="4" custScaleX="138619" custScaleY="139447" custLinFactX="75803" custLinFactNeighborX="100000" custLinFactNeighborY="4002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9155C2A-4C64-4274-8769-F2216E060BF5}" type="pres">
      <dgm:prSet presAssocID="{79811E07-32D4-44D4-91DB-C56F63E99B52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CFB74F3-73A8-410D-8FA5-78A7D2326639}" type="pres">
      <dgm:prSet presAssocID="{A12FB58E-5D1D-41EF-9DF8-9D3331989241}" presName="Name25" presStyleLbl="parChTrans1D1" presStyleIdx="2" presStyleCnt="3"/>
      <dgm:spPr/>
      <dgm:t>
        <a:bodyPr/>
        <a:lstStyle/>
        <a:p>
          <a:endParaRPr lang="th-TH"/>
        </a:p>
      </dgm:t>
    </dgm:pt>
    <dgm:pt modelId="{AE39A9B6-5879-4B5A-B27E-FB05BF5D3F12}" type="pres">
      <dgm:prSet presAssocID="{182D3E4C-2B93-47DC-9041-FC2ACBB01A0B}" presName="node" presStyleCnt="0"/>
      <dgm:spPr/>
      <dgm:t>
        <a:bodyPr/>
        <a:lstStyle/>
        <a:p>
          <a:endParaRPr lang="th-TH"/>
        </a:p>
      </dgm:t>
    </dgm:pt>
    <dgm:pt modelId="{82B6971B-BFFA-4F24-A204-9497440C4DEE}" type="pres">
      <dgm:prSet presAssocID="{182D3E4C-2B93-47DC-9041-FC2ACBB01A0B}" presName="parentNode" presStyleLbl="node1" presStyleIdx="3" presStyleCnt="4" custScaleX="133132" custScaleY="132577" custLinFactNeighborX="27230" custLinFactNeighborY="1577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F05D45B-3132-420E-ACDC-74DB8ED04B64}" type="pres">
      <dgm:prSet presAssocID="{182D3E4C-2B93-47DC-9041-FC2ACBB01A0B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F658AE3-5B68-4319-A5E9-1DED22A84BF3}" type="presOf" srcId="{79811E07-32D4-44D4-91DB-C56F63E99B52}" destId="{6FD79502-9DB9-4E56-8A61-4613871EEFFA}" srcOrd="0" destOrd="0" presId="urn:microsoft.com/office/officeart/2005/8/layout/radial2"/>
    <dgm:cxn modelId="{D81E6FA6-129D-4E69-9B64-D6D3238E5760}" type="presOf" srcId="{1569B8EF-6EDD-4B80-B659-C3DEE38ABC43}" destId="{5CF0E7EA-4898-4D90-B017-CB35D28A41F7}" srcOrd="0" destOrd="0" presId="urn:microsoft.com/office/officeart/2005/8/layout/radial2"/>
    <dgm:cxn modelId="{754EC62D-4340-4D46-917F-33A064E469C8}" type="presOf" srcId="{A3ED99B6-695D-414B-B4B2-3AFC96E2CAB8}" destId="{A5C6A739-D9B9-41E8-B120-6955EE2AC887}" srcOrd="0" destOrd="0" presId="urn:microsoft.com/office/officeart/2005/8/layout/radial2"/>
    <dgm:cxn modelId="{41EF58D3-3C66-42CC-8241-C8CBE27173FA}" type="presOf" srcId="{182D3E4C-2B93-47DC-9041-FC2ACBB01A0B}" destId="{82B6971B-BFFA-4F24-A204-9497440C4DEE}" srcOrd="0" destOrd="0" presId="urn:microsoft.com/office/officeart/2005/8/layout/radial2"/>
    <dgm:cxn modelId="{DD42445D-AFF7-45B2-8485-751A280FD560}" type="presOf" srcId="{E787BD88-09EE-4ABF-A0D3-45758954958E}" destId="{172918EB-801D-4A64-8E07-0BBA893E722E}" srcOrd="0" destOrd="0" presId="urn:microsoft.com/office/officeart/2005/8/layout/radial2"/>
    <dgm:cxn modelId="{CBCF1AF6-3772-4220-AA63-8FFD90AD60F5}" type="presOf" srcId="{A12FB58E-5D1D-41EF-9DF8-9D3331989241}" destId="{ECFB74F3-73A8-410D-8FA5-78A7D2326639}" srcOrd="0" destOrd="0" presId="urn:microsoft.com/office/officeart/2005/8/layout/radial2"/>
    <dgm:cxn modelId="{B3FEDE6A-469A-441C-98FA-2A5B51472128}" srcId="{F6382C78-35A2-4F5F-8EB5-9AE0BB227040}" destId="{1569B8EF-6EDD-4B80-B659-C3DEE38ABC43}" srcOrd="0" destOrd="0" parTransId="{A3ED99B6-695D-414B-B4B2-3AFC96E2CAB8}" sibTransId="{C8221460-A328-420A-BBA8-3B5761867A03}"/>
    <dgm:cxn modelId="{DF387DFB-6866-4C84-B856-761CD07A5EAE}" type="presOf" srcId="{F6382C78-35A2-4F5F-8EB5-9AE0BB227040}" destId="{69014B7D-5E50-41B4-94E0-126498625ACE}" srcOrd="0" destOrd="0" presId="urn:microsoft.com/office/officeart/2005/8/layout/radial2"/>
    <dgm:cxn modelId="{E3572C57-B0CE-414F-A1E6-89A403818D12}" srcId="{F6382C78-35A2-4F5F-8EB5-9AE0BB227040}" destId="{79811E07-32D4-44D4-91DB-C56F63E99B52}" srcOrd="1" destOrd="0" parTransId="{E787BD88-09EE-4ABF-A0D3-45758954958E}" sibTransId="{DF02B021-AB86-4CE4-9E22-9D96A093C457}"/>
    <dgm:cxn modelId="{19A7A26B-EBD0-4F5B-863A-80ADCCF4FAB3}" srcId="{F6382C78-35A2-4F5F-8EB5-9AE0BB227040}" destId="{182D3E4C-2B93-47DC-9041-FC2ACBB01A0B}" srcOrd="2" destOrd="0" parTransId="{A12FB58E-5D1D-41EF-9DF8-9D3331989241}" sibTransId="{792C6A15-2898-4058-B37A-F2DBDF8125F4}"/>
    <dgm:cxn modelId="{7C14C97F-B964-45B7-AD11-E2C56FFF1817}" type="presParOf" srcId="{69014B7D-5E50-41B4-94E0-126498625ACE}" destId="{7015E236-FF03-4913-AB7A-DA707DA58FDF}" srcOrd="0" destOrd="0" presId="urn:microsoft.com/office/officeart/2005/8/layout/radial2"/>
    <dgm:cxn modelId="{B5EA6060-BC73-4D23-B6E8-D6C16D568834}" type="presParOf" srcId="{7015E236-FF03-4913-AB7A-DA707DA58FDF}" destId="{F710CD0B-12E7-4354-BC54-DE5A80E4D26C}" srcOrd="0" destOrd="0" presId="urn:microsoft.com/office/officeart/2005/8/layout/radial2"/>
    <dgm:cxn modelId="{92851115-7B3E-45B6-B934-94434267C382}" type="presParOf" srcId="{F710CD0B-12E7-4354-BC54-DE5A80E4D26C}" destId="{A00C9DAF-8660-401C-B581-F22D37CD433A}" srcOrd="0" destOrd="0" presId="urn:microsoft.com/office/officeart/2005/8/layout/radial2"/>
    <dgm:cxn modelId="{6F26F434-81EE-4B4A-8A5C-6EBB1E1B041B}" type="presParOf" srcId="{F710CD0B-12E7-4354-BC54-DE5A80E4D26C}" destId="{41921479-5C61-4FE9-A85C-9862D7144E14}" srcOrd="1" destOrd="0" presId="urn:microsoft.com/office/officeart/2005/8/layout/radial2"/>
    <dgm:cxn modelId="{6E5BF065-3E2E-4C67-BD7A-392952BADF89}" type="presParOf" srcId="{7015E236-FF03-4913-AB7A-DA707DA58FDF}" destId="{A5C6A739-D9B9-41E8-B120-6955EE2AC887}" srcOrd="1" destOrd="0" presId="urn:microsoft.com/office/officeart/2005/8/layout/radial2"/>
    <dgm:cxn modelId="{7AE7EBEF-46AD-4945-B479-A42531E95EA0}" type="presParOf" srcId="{7015E236-FF03-4913-AB7A-DA707DA58FDF}" destId="{999144A2-9048-4141-98CC-AB1F19F29D03}" srcOrd="2" destOrd="0" presId="urn:microsoft.com/office/officeart/2005/8/layout/radial2"/>
    <dgm:cxn modelId="{662A7D6A-E413-421E-A775-95833E339DAA}" type="presParOf" srcId="{999144A2-9048-4141-98CC-AB1F19F29D03}" destId="{5CF0E7EA-4898-4D90-B017-CB35D28A41F7}" srcOrd="0" destOrd="0" presId="urn:microsoft.com/office/officeart/2005/8/layout/radial2"/>
    <dgm:cxn modelId="{DF51F5FF-9666-4B3F-ADD1-7E4F8B24F186}" type="presParOf" srcId="{999144A2-9048-4141-98CC-AB1F19F29D03}" destId="{0EE55DCA-A718-4A3D-9CCC-00EB0900C593}" srcOrd="1" destOrd="0" presId="urn:microsoft.com/office/officeart/2005/8/layout/radial2"/>
    <dgm:cxn modelId="{FA1B1531-AA17-4DB5-82AA-04C68416AD76}" type="presParOf" srcId="{7015E236-FF03-4913-AB7A-DA707DA58FDF}" destId="{172918EB-801D-4A64-8E07-0BBA893E722E}" srcOrd="3" destOrd="0" presId="urn:microsoft.com/office/officeart/2005/8/layout/radial2"/>
    <dgm:cxn modelId="{BABED223-BEA3-4D53-9668-07961822D02C}" type="presParOf" srcId="{7015E236-FF03-4913-AB7A-DA707DA58FDF}" destId="{F6256568-CB6D-4D13-B8EF-F26D580A41DF}" srcOrd="4" destOrd="0" presId="urn:microsoft.com/office/officeart/2005/8/layout/radial2"/>
    <dgm:cxn modelId="{D91146BA-BC59-4CDA-8CD7-8965A7AC5989}" type="presParOf" srcId="{F6256568-CB6D-4D13-B8EF-F26D580A41DF}" destId="{6FD79502-9DB9-4E56-8A61-4613871EEFFA}" srcOrd="0" destOrd="0" presId="urn:microsoft.com/office/officeart/2005/8/layout/radial2"/>
    <dgm:cxn modelId="{7BCBFECE-4973-45E3-86C0-DA58E222C748}" type="presParOf" srcId="{F6256568-CB6D-4D13-B8EF-F26D580A41DF}" destId="{49155C2A-4C64-4274-8769-F2216E060BF5}" srcOrd="1" destOrd="0" presId="urn:microsoft.com/office/officeart/2005/8/layout/radial2"/>
    <dgm:cxn modelId="{520355A1-8B58-46DB-B5AA-F0A2E25BB9FF}" type="presParOf" srcId="{7015E236-FF03-4913-AB7A-DA707DA58FDF}" destId="{ECFB74F3-73A8-410D-8FA5-78A7D2326639}" srcOrd="5" destOrd="0" presId="urn:microsoft.com/office/officeart/2005/8/layout/radial2"/>
    <dgm:cxn modelId="{31CE7F4B-25BF-499F-88AC-64272948C2AF}" type="presParOf" srcId="{7015E236-FF03-4913-AB7A-DA707DA58FDF}" destId="{AE39A9B6-5879-4B5A-B27E-FB05BF5D3F12}" srcOrd="6" destOrd="0" presId="urn:microsoft.com/office/officeart/2005/8/layout/radial2"/>
    <dgm:cxn modelId="{F19A256E-ED0A-4CEC-94D1-F3268AED458E}" type="presParOf" srcId="{AE39A9B6-5879-4B5A-B27E-FB05BF5D3F12}" destId="{82B6971B-BFFA-4F24-A204-9497440C4DEE}" srcOrd="0" destOrd="0" presId="urn:microsoft.com/office/officeart/2005/8/layout/radial2"/>
    <dgm:cxn modelId="{0096EEE4-0C50-4033-90D6-C798D056DBC0}" type="presParOf" srcId="{AE39A9B6-5879-4B5A-B27E-FB05BF5D3F12}" destId="{4F05D45B-3132-420E-ACDC-74DB8ED04B64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FB74F3-73A8-410D-8FA5-78A7D2326639}">
      <dsp:nvSpPr>
        <dsp:cNvPr id="0" name=""/>
        <dsp:cNvSpPr/>
      </dsp:nvSpPr>
      <dsp:spPr>
        <a:xfrm rot="2292044">
          <a:off x="2722608" y="3086719"/>
          <a:ext cx="766989" cy="47548"/>
        </a:xfrm>
        <a:custGeom>
          <a:avLst/>
          <a:gdLst/>
          <a:ahLst/>
          <a:cxnLst/>
          <a:rect l="0" t="0" r="0" b="0"/>
          <a:pathLst>
            <a:path>
              <a:moveTo>
                <a:pt x="0" y="23774"/>
              </a:moveTo>
              <a:lnTo>
                <a:pt x="766989" y="23774"/>
              </a:lnTo>
            </a:path>
          </a:pathLst>
        </a:custGeom>
        <a:noFill/>
        <a:ln w="5715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2918EB-801D-4A64-8E07-0BBA893E722E}">
      <dsp:nvSpPr>
        <dsp:cNvPr id="0" name=""/>
        <dsp:cNvSpPr/>
      </dsp:nvSpPr>
      <dsp:spPr>
        <a:xfrm rot="40736">
          <a:off x="2804638" y="2276044"/>
          <a:ext cx="2740333" cy="47548"/>
        </a:xfrm>
        <a:custGeom>
          <a:avLst/>
          <a:gdLst/>
          <a:ahLst/>
          <a:cxnLst/>
          <a:rect l="0" t="0" r="0" b="0"/>
          <a:pathLst>
            <a:path>
              <a:moveTo>
                <a:pt x="0" y="23774"/>
              </a:moveTo>
              <a:lnTo>
                <a:pt x="2740333" y="23774"/>
              </a:lnTo>
            </a:path>
          </a:pathLst>
        </a:custGeom>
        <a:noFill/>
        <a:ln w="5715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C6A739-D9B9-41E8-B120-6955EE2AC887}">
      <dsp:nvSpPr>
        <dsp:cNvPr id="0" name=""/>
        <dsp:cNvSpPr/>
      </dsp:nvSpPr>
      <dsp:spPr>
        <a:xfrm rot="19648112">
          <a:off x="2710561" y="1442710"/>
          <a:ext cx="1200389" cy="47548"/>
        </a:xfrm>
        <a:custGeom>
          <a:avLst/>
          <a:gdLst/>
          <a:ahLst/>
          <a:cxnLst/>
          <a:rect l="0" t="0" r="0" b="0"/>
          <a:pathLst>
            <a:path>
              <a:moveTo>
                <a:pt x="0" y="23774"/>
              </a:moveTo>
              <a:lnTo>
                <a:pt x="1200389" y="23774"/>
              </a:lnTo>
            </a:path>
          </a:pathLst>
        </a:custGeom>
        <a:noFill/>
        <a:ln w="5715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921479-5C61-4FE9-A85C-9862D7144E14}">
      <dsp:nvSpPr>
        <dsp:cNvPr id="0" name=""/>
        <dsp:cNvSpPr/>
      </dsp:nvSpPr>
      <dsp:spPr>
        <a:xfrm>
          <a:off x="956891" y="1187600"/>
          <a:ext cx="2173932" cy="217393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CF0E7EA-4898-4D90-B017-CB35D28A41F7}">
      <dsp:nvSpPr>
        <dsp:cNvPr id="0" name=""/>
        <dsp:cNvSpPr/>
      </dsp:nvSpPr>
      <dsp:spPr>
        <a:xfrm>
          <a:off x="3676531" y="-222420"/>
          <a:ext cx="1780333" cy="1775624"/>
        </a:xfrm>
        <a:prstGeom prst="ellipse">
          <a:avLst/>
        </a:prstGeom>
        <a:solidFill>
          <a:srgbClr val="00B05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cap="none" spc="5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ฝ่ายช่วยอำนวยการ</a:t>
          </a:r>
          <a:endParaRPr lang="th-TH" sz="2200" b="1" kern="1200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sp:txBody>
      <dsp:txXfrm>
        <a:off x="3937255" y="37614"/>
        <a:ext cx="1258885" cy="1255556"/>
      </dsp:txXfrm>
    </dsp:sp>
    <dsp:sp modelId="{6FD79502-9DB9-4E56-8A61-4613871EEFFA}">
      <dsp:nvSpPr>
        <dsp:cNvPr id="0" name=""/>
        <dsp:cNvSpPr/>
      </dsp:nvSpPr>
      <dsp:spPr>
        <a:xfrm>
          <a:off x="5544813" y="1417322"/>
          <a:ext cx="1808090" cy="1818890"/>
        </a:xfrm>
        <a:prstGeom prst="ellipse">
          <a:avLst/>
        </a:prstGeom>
        <a:solidFill>
          <a:schemeClr val="accent6">
            <a:lumMod val="5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cap="none" spc="5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ฝ่ายพัฒนาศักยภาพแรงงาน</a:t>
          </a:r>
          <a:endParaRPr lang="th-TH" sz="2200" b="1" kern="1200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sp:txBody>
      <dsp:txXfrm>
        <a:off x="5809602" y="1683692"/>
        <a:ext cx="1278512" cy="1286150"/>
      </dsp:txXfrm>
    </dsp:sp>
    <dsp:sp modelId="{82B6971B-BFFA-4F24-A204-9497440C4DEE}">
      <dsp:nvSpPr>
        <dsp:cNvPr id="0" name=""/>
        <dsp:cNvSpPr/>
      </dsp:nvSpPr>
      <dsp:spPr>
        <a:xfrm>
          <a:off x="3220441" y="3019102"/>
          <a:ext cx="1736519" cy="1729280"/>
        </a:xfrm>
        <a:prstGeom prst="ellipse">
          <a:avLst/>
        </a:prstGeom>
        <a:solidFill>
          <a:srgbClr val="002060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cap="none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ฝ่ายส่งเสริมการพัฒนาฝีมือแรงงาน</a:t>
          </a:r>
          <a:endParaRPr lang="th-TH" sz="2200" b="1" kern="1200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sp:txBody>
      <dsp:txXfrm>
        <a:off x="3474748" y="3272349"/>
        <a:ext cx="1227905" cy="12227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2A438-4E11-483A-8AD6-D76D8FF6245B}" type="datetimeFigureOut">
              <a:rPr lang="th-TH" smtClean="0"/>
              <a:t>23/09/59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0DCC69-842A-41AB-B197-4DCD0102AF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5352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มนมุมสี่เหลี่ยมผืนผ้าด้านทแยงมุม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10" name="ตัวแทนวันที่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D90DB06-D33D-4BCD-9DD4-DEEB117D28C1}" type="datetimeFigureOut">
              <a:rPr lang="th-TH" smtClean="0"/>
              <a:t>23/09/59</a:t>
            </a:fld>
            <a:endParaRPr lang="th-TH"/>
          </a:p>
        </p:txBody>
      </p:sp>
      <p:sp>
        <p:nvSpPr>
          <p:cNvPr id="11" name="ตัวแทนหมายเลขภาพนิ่ง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B8EB4AD-76E0-40B3-9D2C-B50958FF380A}" type="slidenum">
              <a:rPr lang="th-TH" smtClean="0"/>
              <a:t>‹#›</a:t>
            </a:fld>
            <a:endParaRPr lang="th-TH"/>
          </a:p>
        </p:txBody>
      </p:sp>
      <p:sp>
        <p:nvSpPr>
          <p:cNvPr id="12" name="ตัวแทนท้ายกระดาษ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90DB06-D33D-4BCD-9DD4-DEEB117D28C1}" type="datetimeFigureOut">
              <a:rPr lang="th-TH" smtClean="0"/>
              <a:t>23/09/59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8EB4AD-76E0-40B3-9D2C-B50958FF380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8" name="ตัวแทนวันที่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D90DB06-D33D-4BCD-9DD4-DEEB117D28C1}" type="datetimeFigureOut">
              <a:rPr lang="th-TH" smtClean="0"/>
              <a:t>23/09/59</a:t>
            </a:fld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B8EB4AD-76E0-40B3-9D2C-B50958FF380A}" type="slidenum">
              <a:rPr lang="th-TH" smtClean="0"/>
              <a:t>‹#›</a:t>
            </a:fld>
            <a:endParaRPr lang="th-TH"/>
          </a:p>
        </p:txBody>
      </p:sp>
      <p:sp>
        <p:nvSpPr>
          <p:cNvPr id="10" name="ตัวแทนท้ายกระดาษ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90DB06-D33D-4BCD-9DD4-DEEB117D28C1}" type="datetimeFigureOut">
              <a:rPr lang="th-TH" smtClean="0"/>
              <a:t>23/09/59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B8EB4AD-76E0-40B3-9D2C-B50958FF380A}" type="slidenum">
              <a:rPr lang="th-TH" smtClean="0"/>
              <a:t>‹#›</a:t>
            </a:fld>
            <a:endParaRPr lang="th-TH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ผืนผ้า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เนื้อหา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90DB06-D33D-4BCD-9DD4-DEEB117D28C1}" type="datetimeFigureOut">
              <a:rPr lang="th-TH" smtClean="0"/>
              <a:t>23/09/59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B8EB4AD-76E0-40B3-9D2C-B50958FF380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90DB06-D33D-4BCD-9DD4-DEEB117D28C1}" type="datetimeFigureOut">
              <a:rPr lang="th-TH" smtClean="0"/>
              <a:t>23/09/59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8EB4AD-76E0-40B3-9D2C-B50958FF380A}" type="slidenum">
              <a:rPr lang="th-TH" smtClean="0"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90DB06-D33D-4BCD-9DD4-DEEB117D28C1}" type="datetimeFigureOut">
              <a:rPr lang="th-TH" smtClean="0"/>
              <a:t>23/09/59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8EB4AD-76E0-40B3-9D2C-B50958FF380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9" name="ตัวแทนวันที่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D90DB06-D33D-4BCD-9DD4-DEEB117D28C1}" type="datetimeFigureOut">
              <a:rPr lang="th-TH" smtClean="0"/>
              <a:t>23/09/59</a:t>
            </a:fld>
            <a:endParaRPr lang="th-TH"/>
          </a:p>
        </p:txBody>
      </p:sp>
      <p:sp>
        <p:nvSpPr>
          <p:cNvPr id="10" name="ตัวแทนหมายเลขภาพนิ่ง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B8EB4AD-76E0-40B3-9D2C-B50958FF380A}" type="slidenum">
              <a:rPr lang="th-TH" smtClean="0"/>
              <a:t>‹#›</a:t>
            </a:fld>
            <a:endParaRPr lang="th-TH"/>
          </a:p>
        </p:txBody>
      </p:sp>
      <p:sp>
        <p:nvSpPr>
          <p:cNvPr id="11" name="ตัวแทนท้ายกระดาษ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3" name="ตัวแทนรูปภาพ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th-TH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คลิกไอคอนเพื่อเพิ่มรูปภาพ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ตัวแทนวันที่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D90DB06-D33D-4BCD-9DD4-DEEB117D28C1}" type="datetimeFigureOut">
              <a:rPr lang="th-TH" smtClean="0"/>
              <a:t>23/09/59</a:t>
            </a:fld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B8EB4AD-76E0-40B3-9D2C-B50958FF380A}" type="slidenum">
              <a:rPr lang="th-TH" smtClean="0"/>
              <a:t>‹#›</a:t>
            </a:fld>
            <a:endParaRPr lang="th-TH"/>
          </a:p>
        </p:txBody>
      </p:sp>
      <p:sp>
        <p:nvSpPr>
          <p:cNvPr id="10" name="ตัวแทนท้ายกระดาษ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90DB06-D33D-4BCD-9DD4-DEEB117D28C1}" type="datetimeFigureOut">
              <a:rPr lang="th-TH" smtClean="0"/>
              <a:t>23/09/59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8EB4AD-76E0-40B3-9D2C-B50958FF380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90DB06-D33D-4BCD-9DD4-DEEB117D28C1}" type="datetimeFigureOut">
              <a:rPr lang="th-TH" smtClean="0"/>
              <a:t>23/09/59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8EB4AD-76E0-40B3-9D2C-B50958FF380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มนมุมสี่เหลี่ยมผืนผ้าด้านทแยงมุม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14" name="ตัวแทนวันที่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D90DB06-D33D-4BCD-9DD4-DEEB117D28C1}" type="datetimeFigureOut">
              <a:rPr lang="th-TH" smtClean="0"/>
              <a:t>23/09/59</a:t>
            </a:fld>
            <a:endParaRPr lang="th-TH"/>
          </a:p>
        </p:txBody>
      </p:sp>
      <p:sp>
        <p:nvSpPr>
          <p:cNvPr id="23" name="ตัวแทน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B8EB4AD-76E0-40B3-9D2C-B50958FF380A}" type="slidenum">
              <a:rPr lang="th-TH" smtClean="0"/>
              <a:t>‹#›</a:t>
            </a:fld>
            <a:endParaRPr lang="th-TH"/>
          </a:p>
        </p:txBody>
      </p:sp>
      <p:sp>
        <p:nvSpPr>
          <p:cNvPr id="22" name="ตัวแทนชื่อเรื่อง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แทนข้อความ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tile tx="0" ty="0" sx="50000" sy="50000" flip="none" algn="t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1127292" y="692696"/>
            <a:ext cx="68483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KS THAIKASAM Bold" pitchFamily="18" charset="-34"/>
              </a:rPr>
              <a:t>ศูนย์พัฒนาฝีมือแรงงานจังหวัดสตูล</a:t>
            </a: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467" y="1772816"/>
            <a:ext cx="6350000" cy="3556000"/>
          </a:xfrm>
          <a:prstGeom prst="rect">
            <a:avLst/>
          </a:prstGeom>
        </p:spPr>
      </p:pic>
      <p:sp>
        <p:nvSpPr>
          <p:cNvPr id="5" name="สี่เหลี่ยมผืนผ้า 4"/>
          <p:cNvSpPr/>
          <p:nvPr/>
        </p:nvSpPr>
        <p:spPr>
          <a:xfrm>
            <a:off x="1140524" y="5517232"/>
            <a:ext cx="631134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258 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ม</a:t>
            </a:r>
            <a:r>
              <a:rPr lang="en-GB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.1 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ต</a:t>
            </a:r>
            <a:r>
              <a:rPr lang="en-GB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.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คลองขุด อ</a:t>
            </a:r>
            <a:r>
              <a:rPr lang="en-GB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.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เมืองสตูล จ</a:t>
            </a:r>
            <a:r>
              <a:rPr lang="en-GB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.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สตูล</a:t>
            </a:r>
          </a:p>
          <a:p>
            <a:pPr algn="ctr"/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โทรศัพท์</a:t>
            </a:r>
            <a:r>
              <a:rPr lang="en-GB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.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 </a:t>
            </a:r>
            <a:r>
              <a:rPr lang="en-GB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0 7472 </a:t>
            </a:r>
            <a:r>
              <a:rPr lang="en-GB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3762 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โทรสาร</a:t>
            </a:r>
            <a:r>
              <a:rPr lang="en-GB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.</a:t>
            </a:r>
            <a:r>
              <a:rPr lang="th-TH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 </a:t>
            </a:r>
            <a:r>
              <a:rPr lang="en-GB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-JS Sangravee" pitchFamily="2" charset="2"/>
                <a:cs typeface="KS THAIKASAM Bold" pitchFamily="18" charset="-34"/>
              </a:rPr>
              <a:t>0 7472 3763</a:t>
            </a:r>
            <a:endParaRPr lang="th-TH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-JS Sangravee" pitchFamily="2" charset="2"/>
              <a:cs typeface="KS THAIKASAM Bold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1981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224200" y="888963"/>
            <a:ext cx="228620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60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วิสัยทัศน์</a:t>
            </a:r>
            <a:endParaRPr lang="th-TH" sz="60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395536" y="2780928"/>
            <a:ext cx="8352928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องค์กรมี</a:t>
            </a:r>
            <a:r>
              <a:rPr lang="th-TH" sz="4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ธรรมาภิ</a:t>
            </a:r>
            <a:r>
              <a:rPr lang="th-TH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บาล  </a:t>
            </a:r>
          </a:p>
          <a:p>
            <a:pPr algn="ctr"/>
            <a:r>
              <a:rPr lang="th-TH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บริหารงานเชิงรุก</a:t>
            </a:r>
          </a:p>
          <a:p>
            <a:pPr algn="ctr"/>
            <a:r>
              <a:rPr lang="th-TH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ส่งเสริมเครือข่าย </a:t>
            </a:r>
          </a:p>
          <a:p>
            <a:pPr algn="ctr"/>
            <a:r>
              <a:rPr lang="th-TH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พัฒนาฝีมือแรงงานไทยสู่มาตรฐาน</a:t>
            </a:r>
          </a:p>
          <a:p>
            <a:pPr algn="ctr"/>
            <a:endParaRPr lang="th-TH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K2D July8" pitchFamily="2" charset="-34"/>
              <a:cs typeface="TH K2D July8" pitchFamily="2" charset="-34"/>
            </a:endParaRP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275" y="404664"/>
            <a:ext cx="1891928" cy="1891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929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582288" y="692696"/>
            <a:ext cx="193835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6000" b="1" spc="50" dirty="0" err="1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พันธ</a:t>
            </a:r>
            <a:r>
              <a:rPr lang="th-TH" sz="60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กิจ</a:t>
            </a:r>
            <a:endParaRPr lang="th-TH" sz="60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107504" y="2852936"/>
            <a:ext cx="8856984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th-TH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ส่งเสริมการมีส่วนร่วมและสร้างเครือข่ายเพื่อขับเคลื่อนการพัฒนากำลังแรงงาน</a:t>
            </a:r>
          </a:p>
          <a:p>
            <a:pPr marL="685800" indent="-685800">
              <a:buFont typeface="Wingdings" pitchFamily="2" charset="2"/>
              <a:buChar char="Ø"/>
            </a:pPr>
            <a:r>
              <a:rPr lang="th-TH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พัฒนาระบบรองรับมาตรฐานฝีมือแรงงานสู่มาตรฐานสากล</a:t>
            </a:r>
          </a:p>
          <a:p>
            <a:pPr marL="685800" indent="-685800">
              <a:buFont typeface="Wingdings" pitchFamily="2" charset="2"/>
              <a:buChar char="Ø"/>
            </a:pPr>
            <a:r>
              <a:rPr lang="th-TH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พัฒนาและทดสอบกำลังแรงงาน ให้มีมาตรฐานฝีมือแรงงานเพื่อเพิ่มขีดความสามารถในการแข่งขัน</a:t>
            </a:r>
          </a:p>
          <a:p>
            <a:pPr marL="685800" indent="-685800">
              <a:buFont typeface="Wingdings" pitchFamily="2" charset="2"/>
              <a:buChar char="Ø"/>
            </a:pPr>
            <a:r>
              <a:rPr lang="th-TH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พัฒนากำลังแรงงานให้มีสมรรถนะ เพื่อเพิ่มประสิทธิภาพรองรับการเคลื่อนย้ายแรงงานเสรี</a:t>
            </a:r>
            <a:endParaRPr lang="th-TH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K2D July8" pitchFamily="2" charset="-34"/>
              <a:cs typeface="TH K2D July8" pitchFamily="2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1890713" cy="189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670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584694" y="692696"/>
            <a:ext cx="193354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60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ค่านิยม</a:t>
            </a:r>
            <a:endParaRPr lang="th-TH" sz="60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436740" y="3239839"/>
            <a:ext cx="822944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มุ่งมั่นทำงานเชิง</a:t>
            </a:r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รุก</a:t>
            </a:r>
            <a:r>
              <a:rPr lang="en-GB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   </a:t>
            </a:r>
            <a:r>
              <a:rPr lang="en-GB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(Proactive Team Work)</a:t>
            </a:r>
          </a:p>
          <a:p>
            <a:pPr marL="685800" indent="-685800">
              <a:buFont typeface="Wingdings" pitchFamily="2" charset="2"/>
              <a:buChar char="Ø"/>
            </a:pPr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มีจิตบริการ </a:t>
            </a:r>
            <a:r>
              <a:rPr lang="en-GB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        </a:t>
            </a:r>
            <a:r>
              <a:rPr lang="en-GB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(Service Mind)</a:t>
            </a:r>
          </a:p>
          <a:p>
            <a:pPr marL="685800" indent="-685800">
              <a:buFont typeface="Wingdings" pitchFamily="2" charset="2"/>
              <a:buChar char="Ø"/>
            </a:pPr>
            <a:r>
              <a:rPr lang="th-TH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สานสร้างเครือข่าย</a:t>
            </a:r>
            <a:r>
              <a:rPr lang="en-GB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 </a:t>
            </a:r>
            <a:r>
              <a:rPr lang="en-GB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   </a:t>
            </a:r>
            <a:r>
              <a:rPr lang="en-GB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(Networking)</a:t>
            </a:r>
            <a:endParaRPr lang="th-TH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 K2D July8" pitchFamily="2" charset="-34"/>
              <a:cs typeface="TH K2D July8" pitchFamily="2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71" y="404664"/>
            <a:ext cx="1890713" cy="189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960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dirty="0">
                <a:latin typeface="TH K2D July8" pitchFamily="2" charset="-34"/>
                <a:cs typeface="TH K2D July8" pitchFamily="2" charset="-34"/>
              </a:rPr>
              <a:t>ศูนย์พัฒนาฝีมือแรงงานจังหวัดสตูล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>
                <a:latin typeface="TH K2D July8" pitchFamily="2" charset="-34"/>
                <a:cs typeface="TH K2D July8" pitchFamily="2" charset="-34"/>
              </a:rPr>
              <a:t>เป็น</a:t>
            </a:r>
            <a:r>
              <a:rPr lang="th-TH" dirty="0">
                <a:latin typeface="TH K2D July8" pitchFamily="2" charset="-34"/>
                <a:cs typeface="TH K2D July8" pitchFamily="2" charset="-34"/>
              </a:rPr>
              <a:t>หน่วยงานราชการส่วนกลาง สังกัดกรมพัฒนาฝีมือแรงงาน กระทรวงแรงงาน สำนักงานตั้งอยู่ ณ เลขที่ </a:t>
            </a:r>
            <a:r>
              <a:rPr lang="en-GB" dirty="0" smtClean="0">
                <a:latin typeface="TH K2D July8" pitchFamily="2" charset="-34"/>
                <a:cs typeface="TH K2D July8" pitchFamily="2" charset="-34"/>
              </a:rPr>
              <a:t>258</a:t>
            </a:r>
            <a:r>
              <a:rPr lang="en-US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th-TH" dirty="0">
                <a:latin typeface="TH K2D July8" pitchFamily="2" charset="-34"/>
                <a:cs typeface="TH K2D July8" pitchFamily="2" charset="-34"/>
              </a:rPr>
              <a:t>หมู่ </a:t>
            </a:r>
            <a:r>
              <a:rPr lang="en-US" dirty="0">
                <a:latin typeface="TH K2D July8" pitchFamily="2" charset="-34"/>
                <a:cs typeface="TH K2D July8" pitchFamily="2" charset="-34"/>
              </a:rPr>
              <a:t>2 </a:t>
            </a:r>
            <a:r>
              <a:rPr lang="th-TH" dirty="0">
                <a:latin typeface="TH K2D July8" pitchFamily="2" charset="-34"/>
                <a:cs typeface="TH K2D July8" pitchFamily="2" charset="-34"/>
              </a:rPr>
              <a:t>ถนนบ้านคลองขุด-นาแค ตำบลคลองขุด อำเภอเมือง จังหวัดสตูล รหัสไปรษณีย์ </a:t>
            </a:r>
            <a:r>
              <a:rPr lang="en-US" dirty="0">
                <a:latin typeface="TH K2D July8" pitchFamily="2" charset="-34"/>
                <a:cs typeface="TH K2D July8" pitchFamily="2" charset="-34"/>
              </a:rPr>
              <a:t>91000   </a:t>
            </a:r>
            <a:r>
              <a:rPr lang="th-TH" dirty="0">
                <a:latin typeface="TH K2D July8" pitchFamily="2" charset="-34"/>
                <a:cs typeface="TH K2D July8" pitchFamily="2" charset="-34"/>
              </a:rPr>
              <a:t>ทำการก่อสร้างบนเนื้อที่ </a:t>
            </a:r>
            <a:r>
              <a:rPr lang="en-US" dirty="0">
                <a:latin typeface="TH K2D July8" pitchFamily="2" charset="-34"/>
                <a:cs typeface="TH K2D July8" pitchFamily="2" charset="-34"/>
              </a:rPr>
              <a:t>20 </a:t>
            </a:r>
            <a:r>
              <a:rPr lang="th-TH" dirty="0">
                <a:latin typeface="TH K2D July8" pitchFamily="2" charset="-34"/>
                <a:cs typeface="TH K2D July8" pitchFamily="2" charset="-34"/>
              </a:rPr>
              <a:t>ไร่ </a:t>
            </a:r>
            <a:r>
              <a:rPr lang="en-US" dirty="0">
                <a:latin typeface="TH K2D July8" pitchFamily="2" charset="-34"/>
                <a:cs typeface="TH K2D July8" pitchFamily="2" charset="-34"/>
              </a:rPr>
              <a:t>1 </a:t>
            </a:r>
            <a:r>
              <a:rPr lang="th-TH" dirty="0">
                <a:latin typeface="TH K2D July8" pitchFamily="2" charset="-34"/>
                <a:cs typeface="TH K2D July8" pitchFamily="2" charset="-34"/>
              </a:rPr>
              <a:t>งาน </a:t>
            </a:r>
            <a:r>
              <a:rPr lang="en-US" dirty="0">
                <a:latin typeface="TH K2D July8" pitchFamily="2" charset="-34"/>
                <a:cs typeface="TH K2D July8" pitchFamily="2" charset="-34"/>
              </a:rPr>
              <a:t>95 </a:t>
            </a:r>
            <a:r>
              <a:rPr lang="th-TH" dirty="0">
                <a:latin typeface="TH K2D July8" pitchFamily="2" charset="-34"/>
                <a:cs typeface="TH K2D July8" pitchFamily="2" charset="-34"/>
              </a:rPr>
              <a:t>ตารางวา เริ่มก่อสร้างใน</a:t>
            </a:r>
            <a:r>
              <a:rPr lang="th-TH" dirty="0" smtClean="0">
                <a:latin typeface="TH K2D July8" pitchFamily="2" charset="-34"/>
                <a:cs typeface="TH K2D July8" pitchFamily="2" charset="-34"/>
              </a:rPr>
              <a:t>ปีงบประมาณ </a:t>
            </a:r>
            <a:r>
              <a:rPr lang="en-US" dirty="0" smtClean="0">
                <a:latin typeface="TH K2D July8" pitchFamily="2" charset="-34"/>
                <a:cs typeface="TH K2D July8" pitchFamily="2" charset="-34"/>
              </a:rPr>
              <a:t>2537</a:t>
            </a:r>
            <a:r>
              <a:rPr lang="en-US" dirty="0">
                <a:latin typeface="TH K2D July8" pitchFamily="2" charset="-34"/>
                <a:cs typeface="TH K2D July8" pitchFamily="2" charset="-34"/>
              </a:rPr>
              <a:t>  </a:t>
            </a:r>
            <a:endParaRPr lang="th-TH" dirty="0" smtClean="0">
              <a:latin typeface="TH K2D July8" pitchFamily="2" charset="-34"/>
              <a:cs typeface="TH K2D July8" pitchFamily="2" charset="-34"/>
            </a:endParaRPr>
          </a:p>
          <a:p>
            <a:pPr marL="0" indent="0">
              <a:buNone/>
            </a:pPr>
            <a:r>
              <a:rPr lang="th-TH" dirty="0" smtClean="0">
                <a:latin typeface="TH K2D July8" pitchFamily="2" charset="-34"/>
                <a:cs typeface="TH K2D July8" pitchFamily="2" charset="-34"/>
              </a:rPr>
              <a:t>  สามารถ</a:t>
            </a:r>
            <a:r>
              <a:rPr lang="th-TH" dirty="0">
                <a:latin typeface="TH K2D July8" pitchFamily="2" charset="-34"/>
                <a:cs typeface="TH K2D July8" pitchFamily="2" charset="-34"/>
              </a:rPr>
              <a:t>เปิดให้บริการแก่ประชาชนได้ในปี </a:t>
            </a:r>
            <a:r>
              <a:rPr lang="en-US" dirty="0">
                <a:latin typeface="TH K2D July8" pitchFamily="2" charset="-34"/>
                <a:cs typeface="TH K2D July8" pitchFamily="2" charset="-34"/>
              </a:rPr>
              <a:t>2539 </a:t>
            </a:r>
            <a:r>
              <a:rPr lang="th-TH" dirty="0">
                <a:latin typeface="TH K2D July8" pitchFamily="2" charset="-34"/>
                <a:cs typeface="TH K2D July8" pitchFamily="2" charset="-34"/>
              </a:rPr>
              <a:t>เป็นต้นมา</a:t>
            </a:r>
            <a:endParaRPr lang="th-TH" dirty="0">
              <a:latin typeface="TH K2D July8" pitchFamily="2" charset="-34"/>
              <a:cs typeface="TH K2D July8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5038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96752"/>
          </a:xfrm>
        </p:spPr>
        <p:txBody>
          <a:bodyPr>
            <a:normAutofit/>
          </a:bodyPr>
          <a:lstStyle/>
          <a:p>
            <a:pPr algn="ctr"/>
            <a:r>
              <a:rPr lang="th-TH" b="1" dirty="0">
                <a:latin typeface="TH K2D July8" pitchFamily="2" charset="-34"/>
                <a:cs typeface="TH K2D July8" pitchFamily="2" charset="-34"/>
              </a:rPr>
              <a:t>สิ่งปลูก</a:t>
            </a:r>
            <a:r>
              <a:rPr lang="th-TH" b="1" dirty="0" smtClean="0">
                <a:latin typeface="TH K2D July8" pitchFamily="2" charset="-34"/>
                <a:cs typeface="TH K2D July8" pitchFamily="2" charset="-34"/>
              </a:rPr>
              <a:t>สร้าง</a:t>
            </a:r>
            <a:endParaRPr lang="th-TH" dirty="0"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79512" y="1628800"/>
            <a:ext cx="8964488" cy="45262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2400" b="1" dirty="0">
                <a:latin typeface="TH K2D July8" pitchFamily="2" charset="-34"/>
                <a:cs typeface="TH K2D July8" pitchFamily="2" charset="-34"/>
              </a:rPr>
              <a:t>สิ่งปลูกสร้าง ปีงบประมาณ </a:t>
            </a:r>
            <a:r>
              <a:rPr lang="th-TH" sz="2400" b="1" dirty="0" smtClean="0">
                <a:latin typeface="TH K2D July8" pitchFamily="2" charset="-34"/>
                <a:cs typeface="TH K2D July8" pitchFamily="2" charset="-34"/>
              </a:rPr>
              <a:t>2538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อาคาร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ที่ทำการพื้นที่ประมาณ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 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 </a:t>
            </a:r>
            <a:r>
              <a:rPr lang="en-US" sz="2200" dirty="0" smtClean="0">
                <a:latin typeface="TH K2D July8" pitchFamily="2" charset="-34"/>
                <a:cs typeface="TH K2D July8" pitchFamily="2" charset="-34"/>
              </a:rPr>
              <a:t>336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ตาราง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เมตร</a:t>
            </a:r>
            <a:r>
              <a:rPr lang="en-US" sz="2200" dirty="0" smtClean="0">
                <a:latin typeface="TH K2D July8" pitchFamily="2" charset="-34"/>
                <a:cs typeface="TH K2D July8" pitchFamily="2" charset="-34"/>
              </a:rPr>
              <a:t>     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ตอก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เสาเข็ม	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	</a:t>
            </a:r>
            <a:r>
              <a:rPr lang="en-US" sz="2200" dirty="0" smtClean="0">
                <a:latin typeface="TH K2D July8" pitchFamily="2" charset="-34"/>
                <a:cs typeface="TH K2D July8" pitchFamily="2" charset="-34"/>
              </a:rPr>
              <a:t>1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อาคาร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ปฏิบัติงานช่างพื้นที่ประมาณ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400  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ตารางเมตร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ตอกเสาเข็ม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2  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หอพัก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ผู้รับการฝึกพื้นที่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     </a:t>
            </a:r>
            <a:r>
              <a:rPr lang="en-US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 488 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ตารางเมตร               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1    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บ้านพัก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ข้าราชการ ระดับ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5-6                   </a:t>
            </a:r>
            <a:r>
              <a:rPr lang="en-US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 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ตอกเสาเข็ม      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2    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บ้านพัก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ข้าราชการ ระดับ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3-4                   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 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ตอกเสาเข็ม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3    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บ้านพัก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ข้าราชการ ระดับ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1-2                    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en-US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ตอกเสาเข็ม      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3    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บ้านพัก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คนงาน                                      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3    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ปรับ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ถมที่ดิน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                                               23,200  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ลบ.เมตร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ระบบ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ไฟฟ้า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ระบบ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น้ำประปา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endParaRPr lang="th-TH" sz="2200" dirty="0">
              <a:latin typeface="TH K2D July8" pitchFamily="2" charset="-34"/>
              <a:cs typeface="TH K2D July8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1687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Autofit/>
          </a:bodyPr>
          <a:lstStyle/>
          <a:p>
            <a:pPr algn="ctr"/>
            <a:r>
              <a:rPr lang="th-TH" sz="4400" b="1" dirty="0">
                <a:latin typeface="TH K2D July8" pitchFamily="2" charset="-34"/>
                <a:cs typeface="TH K2D July8" pitchFamily="2" charset="-34"/>
              </a:rPr>
              <a:t>สิ่งปลูก</a:t>
            </a:r>
            <a:r>
              <a:rPr lang="th-TH" sz="4400" b="1" dirty="0" smtClean="0">
                <a:latin typeface="TH K2D July8" pitchFamily="2" charset="-34"/>
                <a:cs typeface="TH K2D July8" pitchFamily="2" charset="-34"/>
              </a:rPr>
              <a:t>สร้าง</a:t>
            </a:r>
            <a:endParaRPr lang="th-TH" sz="4400" dirty="0"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th-TH" sz="2400" b="1" dirty="0">
                <a:latin typeface="TH K2D July8" pitchFamily="2" charset="-34"/>
                <a:cs typeface="TH K2D July8" pitchFamily="2" charset="-34"/>
              </a:rPr>
              <a:t>สิ่งปลูกสร้าง ปีงบประมาณ </a:t>
            </a:r>
            <a:r>
              <a:rPr lang="th-TH" sz="2400" b="1" dirty="0" smtClean="0">
                <a:latin typeface="TH K2D July8" pitchFamily="2" charset="-34"/>
                <a:cs typeface="TH K2D July8" pitchFamily="2" charset="-34"/>
              </a:rPr>
              <a:t>253</a:t>
            </a:r>
            <a:r>
              <a:rPr lang="en-GB" sz="2400" b="1" dirty="0" smtClean="0">
                <a:latin typeface="TH K2D July8" pitchFamily="2" charset="-34"/>
                <a:cs typeface="TH K2D July8" pitchFamily="2" charset="-34"/>
              </a:rPr>
              <a:t>8</a:t>
            </a:r>
            <a:endParaRPr lang="th-TH" sz="2400" b="1" dirty="0" smtClean="0">
              <a:latin typeface="TH K2D July8" pitchFamily="2" charset="-34"/>
              <a:cs typeface="TH K2D July8" pitchFamily="2" charset="-34"/>
            </a:endParaRPr>
          </a:p>
          <a:p>
            <a:r>
              <a:rPr lang="th-TH" sz="2400" dirty="0" smtClean="0">
                <a:latin typeface="TH K2D July8" pitchFamily="2" charset="-34"/>
                <a:cs typeface="TH K2D July8" pitchFamily="2" charset="-34"/>
              </a:rPr>
              <a:t>บ้านพัก</a:t>
            </a:r>
            <a:r>
              <a:rPr lang="th-TH" sz="2400" dirty="0">
                <a:latin typeface="TH K2D July8" pitchFamily="2" charset="-34"/>
                <a:cs typeface="TH K2D July8" pitchFamily="2" charset="-34"/>
              </a:rPr>
              <a:t>ข้าราชการ ระดับ </a:t>
            </a:r>
            <a:r>
              <a:rPr lang="en-US" sz="2400" dirty="0">
                <a:latin typeface="TH K2D July8" pitchFamily="2" charset="-34"/>
                <a:cs typeface="TH K2D July8" pitchFamily="2" charset="-34"/>
              </a:rPr>
              <a:t>7-8      </a:t>
            </a:r>
            <a:r>
              <a:rPr lang="th-TH" sz="2400" dirty="0">
                <a:latin typeface="TH K2D July8" pitchFamily="2" charset="-34"/>
                <a:cs typeface="TH K2D July8" pitchFamily="2" charset="-34"/>
              </a:rPr>
              <a:t>ตอกเสาเข็ม </a:t>
            </a:r>
            <a:r>
              <a:rPr lang="th-TH" sz="2400" dirty="0" smtClean="0">
                <a:latin typeface="TH K2D July8" pitchFamily="2" charset="-34"/>
                <a:cs typeface="TH K2D July8" pitchFamily="2" charset="-34"/>
              </a:rPr>
              <a:t>      	</a:t>
            </a:r>
            <a:r>
              <a:rPr lang="en-US" sz="2400" dirty="0" smtClean="0">
                <a:latin typeface="TH K2D July8" pitchFamily="2" charset="-34"/>
                <a:cs typeface="TH K2D July8" pitchFamily="2" charset="-34"/>
              </a:rPr>
              <a:t>1</a:t>
            </a:r>
            <a:r>
              <a:rPr lang="en-US" sz="2400" dirty="0">
                <a:latin typeface="TH K2D July8" pitchFamily="2" charset="-34"/>
                <a:cs typeface="TH K2D July8" pitchFamily="2" charset="-34"/>
              </a:rPr>
              <a:t>      </a:t>
            </a:r>
            <a:r>
              <a:rPr lang="th-TH" sz="2400" dirty="0" smtClean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4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400" dirty="0" smtClean="0">
                <a:latin typeface="TH K2D July8" pitchFamily="2" charset="-34"/>
                <a:cs typeface="TH K2D July8" pitchFamily="2" charset="-34"/>
              </a:rPr>
              <a:t>รั้ว</a:t>
            </a:r>
            <a:r>
              <a:rPr lang="th-TH" sz="2400" dirty="0">
                <a:latin typeface="TH K2D July8" pitchFamily="2" charset="-34"/>
                <a:cs typeface="TH K2D July8" pitchFamily="2" charset="-34"/>
              </a:rPr>
              <a:t>คอนกรีตบล็อกพร้อม</a:t>
            </a:r>
            <a:r>
              <a:rPr lang="th-TH" sz="2400" dirty="0" smtClean="0">
                <a:latin typeface="TH K2D July8" pitchFamily="2" charset="-34"/>
                <a:cs typeface="TH K2D July8" pitchFamily="2" charset="-34"/>
              </a:rPr>
              <a:t>ประตู</a:t>
            </a:r>
            <a:r>
              <a:rPr lang="en-US" sz="2400" dirty="0">
                <a:latin typeface="TH K2D July8" pitchFamily="2" charset="-34"/>
                <a:cs typeface="TH K2D July8" pitchFamily="2" charset="-34"/>
              </a:rPr>
              <a:t>       </a:t>
            </a:r>
            <a:r>
              <a:rPr lang="th-TH" sz="2400" dirty="0">
                <a:latin typeface="TH K2D July8" pitchFamily="2" charset="-34"/>
                <a:cs typeface="TH K2D July8" pitchFamily="2" charset="-34"/>
              </a:rPr>
              <a:t>ความยาวไม่น้อย</a:t>
            </a:r>
            <a:r>
              <a:rPr lang="th-TH" sz="2400" dirty="0" smtClean="0">
                <a:latin typeface="TH K2D July8" pitchFamily="2" charset="-34"/>
                <a:cs typeface="TH K2D July8" pitchFamily="2" charset="-34"/>
              </a:rPr>
              <a:t>กว่า	</a:t>
            </a:r>
            <a:r>
              <a:rPr lang="en-US" sz="2400" dirty="0" smtClean="0">
                <a:latin typeface="TH K2D July8" pitchFamily="2" charset="-34"/>
                <a:cs typeface="TH K2D July8" pitchFamily="2" charset="-34"/>
              </a:rPr>
              <a:t>800 </a:t>
            </a:r>
            <a:r>
              <a:rPr lang="en-US" sz="2400" dirty="0">
                <a:latin typeface="TH K2D July8" pitchFamily="2" charset="-34"/>
                <a:cs typeface="TH K2D July8" pitchFamily="2" charset="-34"/>
              </a:rPr>
              <a:t>   </a:t>
            </a:r>
            <a:r>
              <a:rPr lang="th-TH" sz="2400" dirty="0" smtClean="0">
                <a:latin typeface="TH K2D July8" pitchFamily="2" charset="-34"/>
                <a:cs typeface="TH K2D July8" pitchFamily="2" charset="-34"/>
              </a:rPr>
              <a:t>	เมตร</a:t>
            </a:r>
            <a:endParaRPr lang="en-US" sz="24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400" dirty="0" smtClean="0">
                <a:latin typeface="TH K2D July8" pitchFamily="2" charset="-34"/>
                <a:cs typeface="TH K2D July8" pitchFamily="2" charset="-34"/>
              </a:rPr>
              <a:t>ปรับถมดิน  </a:t>
            </a:r>
            <a:r>
              <a:rPr lang="th-TH" sz="2400" dirty="0">
                <a:latin typeface="TH K2D July8" pitchFamily="2" charset="-34"/>
                <a:cs typeface="TH K2D July8" pitchFamily="2" charset="-34"/>
              </a:rPr>
              <a:t>                                   </a:t>
            </a:r>
            <a:r>
              <a:rPr lang="th-TH" sz="2400" dirty="0">
                <a:latin typeface="TH K2D July8" pitchFamily="2" charset="-34"/>
                <a:cs typeface="TH K2D July8" pitchFamily="2" charset="-34"/>
              </a:rPr>
              <a:t> </a:t>
            </a:r>
            <a:r>
              <a:rPr lang="en-US" sz="2400" dirty="0" smtClean="0">
                <a:latin typeface="TH K2D July8" pitchFamily="2" charset="-34"/>
                <a:cs typeface="TH K2D July8" pitchFamily="2" charset="-34"/>
              </a:rPr>
              <a:t>45,860</a:t>
            </a:r>
            <a:r>
              <a:rPr lang="en-US" sz="2400" dirty="0">
                <a:latin typeface="TH K2D July8" pitchFamily="2" charset="-34"/>
                <a:cs typeface="TH K2D July8" pitchFamily="2" charset="-34"/>
              </a:rPr>
              <a:t>    </a:t>
            </a:r>
            <a:r>
              <a:rPr lang="th-TH" sz="2400" dirty="0">
                <a:latin typeface="TH K2D July8" pitchFamily="2" charset="-34"/>
                <a:cs typeface="TH K2D July8" pitchFamily="2" charset="-34"/>
              </a:rPr>
              <a:t>ลบ.เมตร</a:t>
            </a:r>
            <a:endParaRPr lang="th-TH" sz="2400" dirty="0">
              <a:latin typeface="TH K2D July8" pitchFamily="2" charset="-34"/>
              <a:cs typeface="TH K2D July8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7799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th-TH" b="1" dirty="0">
                <a:latin typeface="TH K2D July8" pitchFamily="2" charset="-34"/>
                <a:cs typeface="TH K2D July8" pitchFamily="2" charset="-34"/>
              </a:rPr>
              <a:t>สิ่งปลูก</a:t>
            </a:r>
            <a:r>
              <a:rPr lang="th-TH" b="1" dirty="0" smtClean="0">
                <a:latin typeface="TH K2D July8" pitchFamily="2" charset="-34"/>
                <a:cs typeface="TH K2D July8" pitchFamily="2" charset="-34"/>
              </a:rPr>
              <a:t>สร้าง</a:t>
            </a:r>
            <a:endParaRPr lang="th-TH" dirty="0"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th-TH" sz="2400" b="1" dirty="0">
                <a:latin typeface="TH K2D July8" pitchFamily="2" charset="-34"/>
                <a:cs typeface="TH K2D July8" pitchFamily="2" charset="-34"/>
              </a:rPr>
              <a:t>สิ่งปลูกสร้าง ปีงบประมาณ </a:t>
            </a:r>
            <a:r>
              <a:rPr lang="en-GB" sz="2400" b="1" dirty="0" smtClean="0">
                <a:latin typeface="TH K2D July8" pitchFamily="2" charset="-34"/>
                <a:cs typeface="TH K2D July8" pitchFamily="2" charset="-34"/>
              </a:rPr>
              <a:t>2539</a:t>
            </a:r>
            <a:endParaRPr lang="th-TH" sz="2400" b="1" dirty="0" smtClean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อาคาร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ปฏิบัติงานช่างพื้นที่ประมาณ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400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ตาราง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เมตร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ตอกเสาเข็ม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2    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อาคาร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พัสดุกลางพื้นที่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300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ตารางเมตร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        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ตอก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เสาเข็ม    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อาคาร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ฝึกอบรม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3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ชั้น เนื้อที่ประมาณ                         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โรง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อาหาร พื้นที่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278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ตารางเมตร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            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 ตอกเสาเข็ม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โรง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จอดรถ พื้นที่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300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ตารางเมตร                          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ราง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ระบายน้ำ                                             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เสา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ธง สูง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12 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เมตร                                       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ต้น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ป้อม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ยาม พื้นที่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4 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ตาราง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                            </a:t>
            </a:r>
            <a:r>
              <a:rPr lang="en-US" sz="2200" dirty="0" smtClean="0">
                <a:latin typeface="TH K2D July8" pitchFamily="2" charset="-34"/>
                <a:cs typeface="TH K2D July8" pitchFamily="2" charset="-34"/>
              </a:rPr>
              <a:t>1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ลาน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คอนกรีตเสริมเหล็ก พื้นที่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1,000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ตาราเมตร 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       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แห่ง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ถนน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ภายใน พื้นที่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4,500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ตาราเมตร                       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แห่ง</a:t>
            </a:r>
            <a:endParaRPr lang="th-TH" sz="2200" dirty="0">
              <a:latin typeface="TH K2D July8" pitchFamily="2" charset="-34"/>
              <a:cs typeface="TH K2D July8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5198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87910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2400" b="1" dirty="0">
                <a:latin typeface="TH K2D July8" pitchFamily="2" charset="-34"/>
                <a:cs typeface="TH K2D July8" pitchFamily="2" charset="-34"/>
              </a:rPr>
              <a:t>สิ่งปลูกสร้าง ปีงบประมาณ </a:t>
            </a:r>
            <a:r>
              <a:rPr lang="en-US" sz="2400" b="1" dirty="0">
                <a:latin typeface="TH K2D July8" pitchFamily="2" charset="-34"/>
                <a:cs typeface="TH K2D July8" pitchFamily="2" charset="-34"/>
              </a:rPr>
              <a:t>2541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ห้องน้ำ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ผู้รับการ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ฝึก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                                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pPr marL="0" indent="0">
              <a:buNone/>
            </a:pPr>
            <a:r>
              <a:rPr lang="th-TH" sz="2400" b="1" dirty="0" smtClean="0">
                <a:latin typeface="TH K2D July8" pitchFamily="2" charset="-34"/>
                <a:cs typeface="TH K2D July8" pitchFamily="2" charset="-34"/>
              </a:rPr>
              <a:t>สิ่ง</a:t>
            </a:r>
            <a:r>
              <a:rPr lang="th-TH" sz="2400" b="1" dirty="0">
                <a:latin typeface="TH K2D July8" pitchFamily="2" charset="-34"/>
                <a:cs typeface="TH K2D July8" pitchFamily="2" charset="-34"/>
              </a:rPr>
              <a:t>ปลูกสร้าง ปีงบประมาณ </a:t>
            </a:r>
            <a:r>
              <a:rPr lang="en-US" sz="2400" b="1" dirty="0">
                <a:latin typeface="TH K2D July8" pitchFamily="2" charset="-34"/>
                <a:cs typeface="TH K2D July8" pitchFamily="2" charset="-34"/>
              </a:rPr>
              <a:t>2544</a:t>
            </a:r>
            <a:endParaRPr lang="en-US" sz="24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ห้องน้ำ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ผู้รับการฝึก 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 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                    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บ้านพัก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ข้าราชการ ระดับ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3-4           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ตอก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เสาเข็ม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2       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pPr marL="0" indent="0">
              <a:buNone/>
            </a:pPr>
            <a:r>
              <a:rPr lang="th-TH" sz="2400" b="1" dirty="0" smtClean="0">
                <a:latin typeface="TH K2D July8" pitchFamily="2" charset="-34"/>
                <a:cs typeface="TH K2D July8" pitchFamily="2" charset="-34"/>
              </a:rPr>
              <a:t>สิ่ง</a:t>
            </a:r>
            <a:r>
              <a:rPr lang="th-TH" sz="2400" b="1" dirty="0">
                <a:latin typeface="TH K2D July8" pitchFamily="2" charset="-34"/>
                <a:cs typeface="TH K2D July8" pitchFamily="2" charset="-34"/>
              </a:rPr>
              <a:t>ปลูกสร้าง ปีงบประมาณ </a:t>
            </a:r>
            <a:r>
              <a:rPr lang="en-US" sz="2400" b="1" dirty="0">
                <a:latin typeface="TH K2D July8" pitchFamily="2" charset="-34"/>
                <a:cs typeface="TH K2D July8" pitchFamily="2" charset="-34"/>
              </a:rPr>
              <a:t>2545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หอพัก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ผู้รับการฝึก พื้นที่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488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ตาราง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เมตร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 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  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1      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pPr marL="0" indent="0">
              <a:buNone/>
            </a:pPr>
            <a:r>
              <a:rPr lang="th-TH" sz="2400" b="1" dirty="0" smtClean="0">
                <a:latin typeface="TH K2D July8" pitchFamily="2" charset="-34"/>
                <a:cs typeface="TH K2D July8" pitchFamily="2" charset="-34"/>
              </a:rPr>
              <a:t>สิ่ง</a:t>
            </a:r>
            <a:r>
              <a:rPr lang="th-TH" sz="2400" b="1" dirty="0">
                <a:latin typeface="TH K2D July8" pitchFamily="2" charset="-34"/>
                <a:cs typeface="TH K2D July8" pitchFamily="2" charset="-34"/>
              </a:rPr>
              <a:t>ปลูกสร้าง ปีงบประมาณ </a:t>
            </a:r>
            <a:r>
              <a:rPr lang="en-US" sz="2400" b="1" dirty="0">
                <a:latin typeface="TH K2D July8" pitchFamily="2" charset="-34"/>
                <a:cs typeface="TH K2D July8" pitchFamily="2" charset="-34"/>
              </a:rPr>
              <a:t>2546</a:t>
            </a:r>
            <a:endParaRPr lang="en-US" sz="24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ห้องน้ำ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คน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พิการ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   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	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                 </a:t>
            </a:r>
            <a:r>
              <a:rPr lang="en-US" sz="2200" dirty="0" smtClean="0">
                <a:latin typeface="TH K2D July8" pitchFamily="2" charset="-34"/>
                <a:cs typeface="TH K2D July8" pitchFamily="2" charset="-34"/>
              </a:rPr>
              <a:t>1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 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ซ่อมแซม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หอพักผู้รับการฝึก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ชาย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                       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1      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en-US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ปรับปรุง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ระบบไฟฟ้า อาคารฝึกอบรม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3 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ชั้น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หลัง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 </a:t>
            </a:r>
          </a:p>
          <a:p>
            <a:pPr marL="0" indent="0">
              <a:buNone/>
            </a:pPr>
            <a:r>
              <a:rPr lang="th-TH" sz="2400" b="1" dirty="0">
                <a:latin typeface="TH K2D July8" pitchFamily="2" charset="-34"/>
                <a:cs typeface="TH K2D July8" pitchFamily="2" charset="-34"/>
              </a:rPr>
              <a:t>สิ่งปลูกสร้าง ปีงบประมาณ </a:t>
            </a:r>
            <a:r>
              <a:rPr lang="en-US" sz="2400" b="1" dirty="0">
                <a:latin typeface="TH K2D July8" pitchFamily="2" charset="-34"/>
                <a:cs typeface="TH K2D July8" pitchFamily="2" charset="-34"/>
              </a:rPr>
              <a:t>2548</a:t>
            </a:r>
            <a:endParaRPr lang="en-US" sz="24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โรง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จอดรถ พื้นที่ 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300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ตาราง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เมตร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          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      	</a:t>
            </a:r>
            <a:r>
              <a:rPr lang="en-US" sz="2200" dirty="0">
                <a:latin typeface="TH K2D July8" pitchFamily="2" charset="-34"/>
                <a:cs typeface="TH K2D July8" pitchFamily="2" charset="-34"/>
              </a:rPr>
              <a:t>1     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	หลัง</a:t>
            </a:r>
            <a:endParaRPr lang="th-TH" sz="2200" dirty="0"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th-TH" b="1" dirty="0">
                <a:latin typeface="TH K2D July8" pitchFamily="2" charset="-34"/>
                <a:cs typeface="TH K2D July8" pitchFamily="2" charset="-34"/>
              </a:rPr>
              <a:t>สิ่งปลูก</a:t>
            </a:r>
            <a:r>
              <a:rPr lang="th-TH" b="1" dirty="0" smtClean="0">
                <a:latin typeface="TH K2D July8" pitchFamily="2" charset="-34"/>
                <a:cs typeface="TH K2D July8" pitchFamily="2" charset="-34"/>
              </a:rPr>
              <a:t>สร้าง</a:t>
            </a:r>
            <a:endParaRPr lang="th-TH" dirty="0">
              <a:latin typeface="TH K2D July8" pitchFamily="2" charset="-34"/>
              <a:cs typeface="TH K2D July8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0784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ัวแทนเนื้อหา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5471582"/>
              </p:ext>
            </p:extLst>
          </p:nvPr>
        </p:nvGraphicFramePr>
        <p:xfrm>
          <a:off x="457200" y="16462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สี่เหลี่ยมผืนผ้า 3"/>
          <p:cNvSpPr/>
          <p:nvPr/>
        </p:nvSpPr>
        <p:spPr>
          <a:xfrm>
            <a:off x="2180964" y="260648"/>
            <a:ext cx="4782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5400" b="1" cap="none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โครงสร้างการทำงาน</a:t>
            </a:r>
            <a:endParaRPr lang="th-TH" sz="5400" b="1" cap="none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K2D July8" pitchFamily="2" charset="-34"/>
              <a:cs typeface="TH K2D July8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3215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2400" b="1" dirty="0" smtClean="0">
                <a:latin typeface="TH K2D July8" pitchFamily="2" charset="-34"/>
                <a:cs typeface="TH K2D July8" pitchFamily="2" charset="-34"/>
              </a:rPr>
              <a:t>งาน</a:t>
            </a:r>
            <a:r>
              <a:rPr lang="th-TH" sz="2400" b="1" dirty="0" smtClean="0">
                <a:latin typeface="TH K2D July8" pitchFamily="2" charset="-34"/>
                <a:cs typeface="TH K2D July8" pitchFamily="2" charset="-34"/>
              </a:rPr>
              <a:t>บริหาร</a:t>
            </a:r>
          </a:p>
          <a:p>
            <a:pPr lvl="1"/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คำ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ของบประมาณ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ประจำปี รายงาน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การควบคุม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ภายใน รายงาน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โครงการประหยักพลังงาน  พัฒนาบุคลากรของศูนย์ฯ</a:t>
            </a:r>
          </a:p>
          <a:p>
            <a:pPr lvl="1"/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รับ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– ส่งหนังสือราชการ  ร่างโต้ตอบหนังสือราชการ  จัดทำประวัติเจ้าหน้าที่เก็บรักษาและค้นหาเอกสารตามระเบียบงานสารบรรณ </a:t>
            </a:r>
          </a:p>
          <a:p>
            <a:r>
              <a:rPr lang="th-TH" sz="2400" b="1" dirty="0" smtClean="0">
                <a:latin typeface="TH K2D July8" pitchFamily="2" charset="-34"/>
                <a:cs typeface="TH K2D July8" pitchFamily="2" charset="-34"/>
              </a:rPr>
              <a:t>งานการเงิน</a:t>
            </a:r>
          </a:p>
          <a:p>
            <a:pPr lvl="1"/>
            <a:r>
              <a:rPr lang="th-TH" sz="2200" dirty="0">
                <a:latin typeface="TH K2D July8" pitchFamily="2" charset="-34"/>
                <a:cs typeface="TH K2D July8" pitchFamily="2" charset="-34"/>
              </a:rPr>
              <a:t>ควบคุมด้านการเงิน  ได้แก่  การ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เบิก</a:t>
            </a:r>
            <a:r>
              <a:rPr lang="en-GB" sz="2200" dirty="0" smtClean="0">
                <a:latin typeface="TH K2D July8" pitchFamily="2" charset="-34"/>
                <a:cs typeface="TH K2D July8" pitchFamily="2" charset="-34"/>
              </a:rPr>
              <a:t> 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การรับ 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การเก็บรักษาเงิน  การ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จ่ายและ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การนำส่งเงิน  และจัดทำทะเบียนคุมที่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เกี่ยวข้อง</a:t>
            </a:r>
          </a:p>
          <a:p>
            <a:pPr lvl="1"/>
            <a:r>
              <a:rPr lang="th-TH" sz="2200" dirty="0">
                <a:latin typeface="TH K2D July8" pitchFamily="2" charset="-34"/>
                <a:cs typeface="TH K2D July8" pitchFamily="2" charset="-34"/>
              </a:rPr>
              <a:t>คุมยอดเงินงบประมาณ  ตรวจสอบรายงานการเงินในระบบ  </a:t>
            </a:r>
            <a:r>
              <a:rPr lang="en-GB" sz="2200" dirty="0">
                <a:latin typeface="TH K2D July8" pitchFamily="2" charset="-34"/>
                <a:cs typeface="TH K2D July8" pitchFamily="2" charset="-34"/>
              </a:rPr>
              <a:t>GFMIS 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จัดทำรายงาน ประเมินผลการปฏิบัติงานด้านบัญชี  จัดทำรายงานประจำเดือน  จัดทำรายงานประจำปี </a:t>
            </a:r>
            <a:endParaRPr lang="th-TH" sz="2200" dirty="0" smtClean="0">
              <a:latin typeface="TH K2D July8" pitchFamily="2" charset="-34"/>
              <a:cs typeface="TH K2D July8" pitchFamily="2" charset="-34"/>
            </a:endParaRPr>
          </a:p>
          <a:p>
            <a:pPr marL="0" indent="0">
              <a:buNone/>
            </a:pPr>
            <a:endParaRPr lang="th-TH" sz="2200" dirty="0" smtClean="0"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2285964" y="404664"/>
            <a:ext cx="45720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5400" b="1" spc="50" dirty="0">
                <a:ln w="11430"/>
                <a:solidFill>
                  <a:srgbClr val="C5E1FE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ฝ่ายช่วยอำนวยการ</a:t>
            </a:r>
          </a:p>
        </p:txBody>
      </p:sp>
    </p:spTree>
    <p:extLst>
      <p:ext uri="{BB962C8B-B14F-4D97-AF65-F5344CB8AC3E}">
        <p14:creationId xmlns:p14="http://schemas.microsoft.com/office/powerpoint/2010/main" val="2095313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2400" b="1" dirty="0" smtClean="0">
                <a:latin typeface="TH K2D July8" pitchFamily="2" charset="-34"/>
                <a:cs typeface="TH K2D July8" pitchFamily="2" charset="-34"/>
              </a:rPr>
              <a:t>งานพัสดุ</a:t>
            </a:r>
          </a:p>
          <a:p>
            <a:pPr lvl="1"/>
            <a:r>
              <a:rPr lang="th-TH" sz="2200" dirty="0">
                <a:latin typeface="TH K2D July8" pitchFamily="2" charset="-34"/>
                <a:cs typeface="TH K2D July8" pitchFamily="2" charset="-34"/>
              </a:rPr>
              <a:t>จัดซื้อจัดจ้าง  บันทึกข้อมูลการจัดซื้อจัดจ้างภาครัฐใน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ระบบ งาน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บันทึก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ข้อมูล พิมพ์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เอกสารการจัดซื้อจัดจ้าง  การตรวจรับพัสดุ  จัดทำเอกสารเบิกเงิน  สรุปผลจัดซื้อจัด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จ้าง จัดทำทะเบียนทรัพย์สินครุภัณฑ์ของหน่วยงาน  </a:t>
            </a:r>
          </a:p>
          <a:p>
            <a:pPr lvl="1"/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งาน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ลงทะเบียนคุ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มการใช้เชื้อเพลิง 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งานยานพาหนะ  งานอาคารสถานที่</a:t>
            </a:r>
          </a:p>
          <a:p>
            <a:pPr marL="457200" lvl="1" indent="0">
              <a:buNone/>
            </a:pPr>
            <a:endParaRPr lang="th-TH" sz="2200" dirty="0"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2419814" y="404664"/>
            <a:ext cx="43043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5400" b="1" spc="50" dirty="0">
                <a:ln w="11430"/>
                <a:solidFill>
                  <a:srgbClr val="C5E1FE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ฝ่ายช่วยอำนวยการ</a:t>
            </a:r>
          </a:p>
        </p:txBody>
      </p:sp>
    </p:spTree>
    <p:extLst>
      <p:ext uri="{BB962C8B-B14F-4D97-AF65-F5344CB8AC3E}">
        <p14:creationId xmlns:p14="http://schemas.microsoft.com/office/powerpoint/2010/main" val="366290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สำรวจ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และวิเคราะห์ข้อมูลความต้องการพัฒนาฝีมือแรงงาน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จัดทำ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แผนงาน โครงการและงบประมาณ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งาน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ตัวชี้วัดตามคำรับรองการปฏิบัติราชการของกระทรวง/กรม  กลุ่มภารกิจและจังหวัด 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จัดทำ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ทะเบียนประวัติผู้เข้ารับการฝึกอบรม/ทดสอบมาตรฐานฝีมือแรงงานแห่งชาติ ผู้จบฝึก/ทดสอบ ออกใบรับรอง ออกวุฒิบัตร/หนังสือรับรอง  รายงานผลการปฏิบัติงานทางแอกสาร และอินเตอร์เน็ต</a:t>
            </a:r>
          </a:p>
          <a:p>
            <a:pPr marL="0" indent="0">
              <a:buNone/>
            </a:pPr>
            <a:endParaRPr lang="th-TH" sz="2200" dirty="0">
              <a:latin typeface="TH K2D July8" pitchFamily="2" charset="-34"/>
              <a:cs typeface="TH K2D July8" pitchFamily="2" charset="-34"/>
            </a:endParaRPr>
          </a:p>
          <a:p>
            <a:endParaRPr lang="th-TH" sz="2200" dirty="0" smtClean="0">
              <a:latin typeface="TH K2D July8" pitchFamily="2" charset="-34"/>
              <a:cs typeface="TH K2D July8" pitchFamily="2" charset="-34"/>
            </a:endParaRPr>
          </a:p>
          <a:p>
            <a:endParaRPr lang="th-TH" sz="2200" dirty="0" smtClean="0">
              <a:latin typeface="TH K2D July8" pitchFamily="2" charset="-34"/>
              <a:cs typeface="TH K2D July8" pitchFamily="2" charset="-34"/>
            </a:endParaRPr>
          </a:p>
          <a:p>
            <a:endParaRPr lang="th-TH" sz="2200" dirty="0"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15827" y="404664"/>
            <a:ext cx="77123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5400" b="1" spc="50" dirty="0">
                <a:ln w="11430"/>
                <a:solidFill>
                  <a:srgbClr val="C5E1FE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ฝ่ายส่งเสริมการพัฒนาฝีมือแรงงาน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82440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2200" dirty="0">
                <a:latin typeface="TH K2D July8" pitchFamily="2" charset="-34"/>
                <a:cs typeface="TH K2D July8" pitchFamily="2" charset="-34"/>
              </a:rPr>
              <a:t>งานรับรองสิทธิประโยชน์ตาม พ.ร.บ.ส่งเสริมการพัฒนาฝีมือแรงงาน  พ.ศ. 2545  ให้กับสถานประกอบกิจการ  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งาน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กองทุนพัฒนาฝีมือแรงงานตาม  พ.ร.บ.ส่งเสริมการพัฒนาฝีมือแรงงาน  พ.ศ.2545  การให้กู้ยืมเงินกองทุน  การติดตามหนี้  และการดำเนินคดี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งาน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ประชาสัมพันธ์ข้อมูลข่าวสารการพัฒนาฝีมือแรงงาน  งานแนะแนวการ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ฝึก</a:t>
            </a:r>
          </a:p>
          <a:p>
            <a:pPr marL="0" indent="0">
              <a:buNone/>
            </a:pPr>
            <a:endParaRPr lang="th-TH" sz="2200" dirty="0">
              <a:latin typeface="TH K2D July8" pitchFamily="2" charset="-34"/>
              <a:cs typeface="TH K2D July8" pitchFamily="2" charset="-34"/>
            </a:endParaRPr>
          </a:p>
          <a:p>
            <a:endParaRPr lang="th-TH" sz="2200" dirty="0" smtClean="0">
              <a:latin typeface="TH K2D July8" pitchFamily="2" charset="-34"/>
              <a:cs typeface="TH K2D July8" pitchFamily="2" charset="-34"/>
            </a:endParaRPr>
          </a:p>
          <a:p>
            <a:endParaRPr lang="th-TH" sz="2200" dirty="0" smtClean="0">
              <a:latin typeface="TH K2D July8" pitchFamily="2" charset="-34"/>
              <a:cs typeface="TH K2D July8" pitchFamily="2" charset="-34"/>
            </a:endParaRPr>
          </a:p>
          <a:p>
            <a:endParaRPr lang="th-TH" sz="2200" dirty="0"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15827" y="404664"/>
            <a:ext cx="77123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5400" b="1" spc="50" dirty="0">
                <a:ln w="11430"/>
                <a:solidFill>
                  <a:srgbClr val="C5E1FE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ฝ่ายส่งเสริมการพัฒนาฝีมือแรงงาน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75564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ติดตาม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และประเมินผลการพัฒนาฝีมือแรงงาน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ดำเนินการ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ในเรื่องที่เกี่ยวกับคณะอนุกรรมการพัฒนาแรงงานและประสานงานการฝึกอาชีพจังหวัด (</a:t>
            </a:r>
            <a:r>
              <a:rPr lang="th-TH" sz="2200" dirty="0" err="1">
                <a:latin typeface="TH K2D July8" pitchFamily="2" charset="-34"/>
                <a:cs typeface="TH K2D July8" pitchFamily="2" charset="-34"/>
              </a:rPr>
              <a:t>กพร.ปจ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.)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จัดทำ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วารสารและสิ่งพิมพ์เพื่อการ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ประชาสัมพันธ์</a:t>
            </a:r>
            <a:endParaRPr lang="th-TH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วางแผน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/ดำเนินงานประชาสัมพันธ์ภารกิจของศูนย์พัฒนาฝีมือแรงงาน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จังหวัดสตูล </a:t>
            </a:r>
            <a:endParaRPr lang="th-TH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กำกับ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และติดตามงานประกันคุณภาพการพัฒนาฝีมือแรงงาน</a:t>
            </a:r>
          </a:p>
          <a:p>
            <a:pPr marL="0" indent="0">
              <a:buNone/>
            </a:pPr>
            <a:endParaRPr lang="th-TH" sz="2200" dirty="0">
              <a:latin typeface="TH K2D July8" pitchFamily="2" charset="-34"/>
              <a:cs typeface="TH K2D July8" pitchFamily="2" charset="-34"/>
            </a:endParaRPr>
          </a:p>
          <a:p>
            <a:endParaRPr lang="th-TH" sz="2200" dirty="0" smtClean="0">
              <a:latin typeface="TH K2D July8" pitchFamily="2" charset="-34"/>
              <a:cs typeface="TH K2D July8" pitchFamily="2" charset="-34"/>
            </a:endParaRPr>
          </a:p>
          <a:p>
            <a:endParaRPr lang="th-TH" sz="2200" dirty="0" smtClean="0">
              <a:latin typeface="TH K2D July8" pitchFamily="2" charset="-34"/>
              <a:cs typeface="TH K2D July8" pitchFamily="2" charset="-34"/>
            </a:endParaRPr>
          </a:p>
          <a:p>
            <a:endParaRPr lang="th-TH" sz="2200" dirty="0"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15827" y="394990"/>
            <a:ext cx="77123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5400" b="1" spc="50" dirty="0">
                <a:ln w="11430"/>
                <a:solidFill>
                  <a:srgbClr val="C5E1FE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ฝ่ายส่งเสริมการพัฒนาฝีมือแรงงาน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183920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งาน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ประสาน/</a:t>
            </a:r>
            <a:r>
              <a:rPr lang="th-TH" sz="2200" dirty="0" err="1" smtClean="0">
                <a:latin typeface="TH K2D July8" pitchFamily="2" charset="-34"/>
                <a:cs typeface="TH K2D July8" pitchFamily="2" charset="-34"/>
              </a:rPr>
              <a:t>บูรณา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การเกี่ยวกับการฝึก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ตามโครงการ กิจกรรม สาขา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ช่าง  </a:t>
            </a:r>
            <a:endParaRPr lang="th-TH" sz="2200" dirty="0" smtClean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การ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รับ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สมัครฝึกอบรมฯ 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ขออนุมัติเปิดฝึก  ดำเนินการฝึก  จัดทำและขออนุมัติหลักสูตรการ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ฝึก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จัด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เตรียมการดำเนินการฝึกทั้งในและนอกสถานที่  เช่น  เตรียมวัสดุอุปกรณ์  สื่อการสอน  แผนการฝึก  เอกสารประกอบการฝึก  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การฝาก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ฝึกในสถานประกอบการ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กำกับ 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ควบคุมการปฏิบัติงานของวิทยากร  พร้อมทั้งประเมินผลการ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ฝึก  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ผู้รับการฝึก  และประเมินผลโครงการ  ขออนุมัติเบิกค่าใช้จ่ายเกี่ยวกับการฝึกตามผลผลิตกิจกรรมที่ได้รับมอบหมาย   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งานทดสอบ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มาตรฐานฝีมือ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แรงงานแห่งชาติ</a:t>
            </a:r>
            <a:endParaRPr lang="th-TH" sz="2200" dirty="0">
              <a:latin typeface="TH K2D July8" pitchFamily="2" charset="-34"/>
              <a:cs typeface="TH K2D July8" pitchFamily="2" charset="-34"/>
            </a:endParaRPr>
          </a:p>
          <a:p>
            <a:endParaRPr lang="th-TH" sz="2200" dirty="0"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524541" y="404664"/>
            <a:ext cx="60949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5400" b="1" spc="50" dirty="0">
                <a:ln w="11430"/>
                <a:solidFill>
                  <a:srgbClr val="C5E1FE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ฝ่ายพัฒนาศักยภาพแรงงาน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143356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ติดต่อ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ประสานงานกับสถานประกอบการ  และกลุ่มเป้าหมายต่าง ๆ เพื่อดำเนินการพัฒนาฝีมือแรงงาน  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หรือทด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สอบมาตรฐานฯ  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งานรับรองความรู้ความสามารถ ตาม พ</a:t>
            </a:r>
            <a:r>
              <a:rPr lang="en-GB" sz="2200" dirty="0" smtClean="0">
                <a:latin typeface="TH K2D July8" pitchFamily="2" charset="-34"/>
                <a:cs typeface="TH K2D July8" pitchFamily="2" charset="-34"/>
              </a:rPr>
              <a:t>.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ร</a:t>
            </a:r>
            <a:r>
              <a:rPr lang="en-GB" sz="2200" dirty="0" smtClean="0">
                <a:latin typeface="TH K2D July8" pitchFamily="2" charset="-34"/>
                <a:cs typeface="TH K2D July8" pitchFamily="2" charset="-34"/>
              </a:rPr>
              <a:t>.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บ</a:t>
            </a:r>
            <a:r>
              <a:rPr lang="en-GB" sz="2200" dirty="0" smtClean="0">
                <a:latin typeface="TH K2D July8" pitchFamily="2" charset="-34"/>
                <a:cs typeface="TH K2D July8" pitchFamily="2" charset="-34"/>
              </a:rPr>
              <a:t>.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ส่งเสริมการพัฒนาฝีมือแรงงาน ฉบับที่ ๒</a:t>
            </a:r>
            <a:endParaRPr lang="th-TH" sz="2200" dirty="0">
              <a:latin typeface="TH K2D July8" pitchFamily="2" charset="-34"/>
              <a:cs typeface="TH K2D July8" pitchFamily="2" charset="-34"/>
            </a:endParaRP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งาน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ประชาสัมพันธ์ข้อมูลข่าวสารการพัฒนาฝีมือแรงงาน  งานแนะแนวการ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ฝึก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งานประชาสัมพันธ์ข้อมูลการพัฒนาฝีมือแรงงาน งานทดสอบมาตรฐาน กิจกรรมของศูนย์พัฒนาฝีมือแรงงานจังหวัดสตูล ทางเว็บไซต์</a:t>
            </a:r>
          </a:p>
          <a:p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ดำเนินการโครงการศูนย์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ช่างประจำชุมชน</a:t>
            </a:r>
            <a:r>
              <a:rPr lang="th-TH" sz="2200" dirty="0" smtClean="0">
                <a:latin typeface="TH K2D July8" pitchFamily="2" charset="-34"/>
                <a:cs typeface="TH K2D July8" pitchFamily="2" charset="-34"/>
              </a:rPr>
              <a:t>เทิด</a:t>
            </a:r>
            <a:r>
              <a:rPr lang="th-TH" sz="2200" dirty="0">
                <a:latin typeface="TH K2D July8" pitchFamily="2" charset="-34"/>
                <a:cs typeface="TH K2D July8" pitchFamily="2" charset="-34"/>
              </a:rPr>
              <a:t>ไท้องค์ราชัน  80  พรรษา</a:t>
            </a:r>
          </a:p>
          <a:p>
            <a:pPr marL="0" indent="0">
              <a:buNone/>
            </a:pPr>
            <a:endParaRPr lang="th-TH" sz="2200" dirty="0">
              <a:latin typeface="TH K2D July8" pitchFamily="2" charset="-34"/>
              <a:cs typeface="TH K2D July8" pitchFamily="2" charset="-34"/>
            </a:endParaRPr>
          </a:p>
          <a:p>
            <a:endParaRPr lang="th-TH" sz="2200" dirty="0">
              <a:latin typeface="TH K2D July8" pitchFamily="2" charset="-34"/>
              <a:cs typeface="TH K2D July8" pitchFamily="2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524541" y="404664"/>
            <a:ext cx="60949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h-TH" sz="5400" b="1" spc="50" dirty="0">
                <a:ln w="11430"/>
                <a:solidFill>
                  <a:srgbClr val="C5E1FE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K2D July8" pitchFamily="2" charset="-34"/>
                <a:cs typeface="TH K2D July8" pitchFamily="2" charset="-34"/>
              </a:rPr>
              <a:t>ฝ่ายพัฒนาศักยภาพแรงงาน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2805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กระบวนการหลอม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กระบวนการหลอม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กระบวนการหลอม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ustin">
    <a:dk1>
      <a:sysClr val="windowText" lastClr="000000"/>
    </a:dk1>
    <a:lt1>
      <a:sysClr val="window" lastClr="FFFFFF"/>
    </a:lt1>
    <a:dk2>
      <a:srgbClr val="3E3D2D"/>
    </a:dk2>
    <a:lt2>
      <a:srgbClr val="CAF278"/>
    </a:lt2>
    <a:accent1>
      <a:srgbClr val="94C600"/>
    </a:accent1>
    <a:accent2>
      <a:srgbClr val="71685A"/>
    </a:accent2>
    <a:accent3>
      <a:srgbClr val="FF6700"/>
    </a:accent3>
    <a:accent4>
      <a:srgbClr val="909465"/>
    </a:accent4>
    <a:accent5>
      <a:srgbClr val="956B43"/>
    </a:accent5>
    <a:accent6>
      <a:srgbClr val="FEA022"/>
    </a:accent6>
    <a:hlink>
      <a:srgbClr val="E68200"/>
    </a:hlink>
    <a:folHlink>
      <a:srgbClr val="FFA94A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407</TotalTime>
  <Words>758</Words>
  <Application>Microsoft Office PowerPoint</Application>
  <PresentationFormat>นำเสนอทางหน้าจอ (4:3)</PresentationFormat>
  <Paragraphs>111</Paragraphs>
  <Slides>17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17</vt:i4>
      </vt:variant>
    </vt:vector>
  </HeadingPairs>
  <TitlesOfParts>
    <vt:vector size="18" baseType="lpstr">
      <vt:lpstr>กระบวนการหลอม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ศูนย์พัฒนาฝีมือแรงงานจังหวัดสตูล</vt:lpstr>
      <vt:lpstr>สิ่งปลูกสร้าง</vt:lpstr>
      <vt:lpstr>สิ่งปลูกสร้าง</vt:lpstr>
      <vt:lpstr>สิ่งปลูกสร้าง</vt:lpstr>
      <vt:lpstr>สิ่งปลูกสร้าง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meen</dc:creator>
  <cp:lastModifiedBy>meen</cp:lastModifiedBy>
  <cp:revision>91</cp:revision>
  <dcterms:created xsi:type="dcterms:W3CDTF">2016-07-06T08:23:02Z</dcterms:created>
  <dcterms:modified xsi:type="dcterms:W3CDTF">2016-09-23T18:01:04Z</dcterms:modified>
</cp:coreProperties>
</file>