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sldIdLst>
    <p:sldId id="308" r:id="rId2"/>
    <p:sldId id="310" r:id="rId3"/>
    <p:sldId id="311" r:id="rId4"/>
    <p:sldId id="306" r:id="rId5"/>
    <p:sldId id="257" r:id="rId6"/>
    <p:sldId id="258" r:id="rId7"/>
    <p:sldId id="312" r:id="rId8"/>
    <p:sldId id="313" r:id="rId9"/>
    <p:sldId id="316" r:id="rId10"/>
    <p:sldId id="307" r:id="rId11"/>
    <p:sldId id="256" r:id="rId12"/>
    <p:sldId id="260" r:id="rId13"/>
    <p:sldId id="262" r:id="rId14"/>
    <p:sldId id="263" r:id="rId15"/>
    <p:sldId id="272" r:id="rId16"/>
    <p:sldId id="264" r:id="rId17"/>
    <p:sldId id="273" r:id="rId18"/>
    <p:sldId id="265" r:id="rId19"/>
    <p:sldId id="274" r:id="rId20"/>
    <p:sldId id="266" r:id="rId21"/>
    <p:sldId id="267" r:id="rId22"/>
    <p:sldId id="268" r:id="rId23"/>
    <p:sldId id="269" r:id="rId24"/>
    <p:sldId id="270" r:id="rId25"/>
    <p:sldId id="271" r:id="rId26"/>
    <p:sldId id="275" r:id="rId27"/>
    <p:sldId id="276" r:id="rId28"/>
    <p:sldId id="277" r:id="rId29"/>
    <p:sldId id="278" r:id="rId30"/>
    <p:sldId id="305" r:id="rId31"/>
    <p:sldId id="294" r:id="rId32"/>
    <p:sldId id="279" r:id="rId33"/>
    <p:sldId id="315" r:id="rId34"/>
    <p:sldId id="317" r:id="rId35"/>
    <p:sldId id="318" r:id="rId36"/>
    <p:sldId id="298" r:id="rId37"/>
    <p:sldId id="283" r:id="rId38"/>
    <p:sldId id="281" r:id="rId39"/>
    <p:sldId id="295" r:id="rId40"/>
    <p:sldId id="282" r:id="rId41"/>
    <p:sldId id="319" r:id="rId42"/>
    <p:sldId id="304" r:id="rId43"/>
    <p:sldId id="297" r:id="rId44"/>
    <p:sldId id="284" r:id="rId45"/>
    <p:sldId id="286" r:id="rId46"/>
    <p:sldId id="285" r:id="rId47"/>
    <p:sldId id="287" r:id="rId48"/>
    <p:sldId id="288" r:id="rId49"/>
    <p:sldId id="296" r:id="rId50"/>
    <p:sldId id="289" r:id="rId51"/>
    <p:sldId id="290" r:id="rId52"/>
    <p:sldId id="291" r:id="rId53"/>
    <p:sldId id="292" r:id="rId54"/>
    <p:sldId id="293" r:id="rId55"/>
    <p:sldId id="299" r:id="rId56"/>
    <p:sldId id="300" r:id="rId57"/>
    <p:sldId id="302" r:id="rId58"/>
    <p:sldId id="301" r:id="rId59"/>
    <p:sldId id="303" r:id="rId60"/>
    <p:sldId id="314" r:id="rId61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80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52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EAA04-81AB-4DC4-B7B3-02A5E6BFED38}" type="datetimeFigureOut">
              <a:rPr lang="th-TH" smtClean="0"/>
              <a:t>22/04/62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B79D6-BA27-4CDB-BF16-4BBAB7ACCB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43925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EAA04-81AB-4DC4-B7B3-02A5E6BFED38}" type="datetimeFigureOut">
              <a:rPr lang="th-TH" smtClean="0"/>
              <a:t>22/04/62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B79D6-BA27-4CDB-BF16-4BBAB7ACCB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5767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EAA04-81AB-4DC4-B7B3-02A5E6BFED38}" type="datetimeFigureOut">
              <a:rPr lang="th-TH" smtClean="0"/>
              <a:t>22/04/62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B79D6-BA27-4CDB-BF16-4BBAB7ACCB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1852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EAA04-81AB-4DC4-B7B3-02A5E6BFED38}" type="datetimeFigureOut">
              <a:rPr lang="th-TH" smtClean="0"/>
              <a:t>22/04/62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B79D6-BA27-4CDB-BF16-4BBAB7ACCB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44022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EAA04-81AB-4DC4-B7B3-02A5E6BFED38}" type="datetimeFigureOut">
              <a:rPr lang="th-TH" smtClean="0"/>
              <a:t>22/04/62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B79D6-BA27-4CDB-BF16-4BBAB7ACCB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34328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EAA04-81AB-4DC4-B7B3-02A5E6BFED38}" type="datetimeFigureOut">
              <a:rPr lang="th-TH" smtClean="0"/>
              <a:t>22/04/62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B79D6-BA27-4CDB-BF16-4BBAB7ACCB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0233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EAA04-81AB-4DC4-B7B3-02A5E6BFED38}" type="datetimeFigureOut">
              <a:rPr lang="th-TH" smtClean="0"/>
              <a:t>22/04/62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B79D6-BA27-4CDB-BF16-4BBAB7ACCB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4036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EAA04-81AB-4DC4-B7B3-02A5E6BFED38}" type="datetimeFigureOut">
              <a:rPr lang="th-TH" smtClean="0"/>
              <a:t>22/04/62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B79D6-BA27-4CDB-BF16-4BBAB7ACCB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8286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EAA04-81AB-4DC4-B7B3-02A5E6BFED38}" type="datetimeFigureOut">
              <a:rPr lang="th-TH" smtClean="0"/>
              <a:t>22/04/62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B79D6-BA27-4CDB-BF16-4BBAB7ACCB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21989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EAA04-81AB-4DC4-B7B3-02A5E6BFED38}" type="datetimeFigureOut">
              <a:rPr lang="th-TH" smtClean="0"/>
              <a:t>22/04/62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B79D6-BA27-4CDB-BF16-4BBAB7ACCB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21057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EAA04-81AB-4DC4-B7B3-02A5E6BFED38}" type="datetimeFigureOut">
              <a:rPr lang="th-TH" smtClean="0"/>
              <a:t>22/04/62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B79D6-BA27-4CDB-BF16-4BBAB7ACCB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2972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EAA04-81AB-4DC4-B7B3-02A5E6BFED38}" type="datetimeFigureOut">
              <a:rPr lang="th-TH" smtClean="0"/>
              <a:t>22/04/62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2B79D6-BA27-4CDB-BF16-4BBAB7ACCB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3879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5">
                <a:lumMod val="40000"/>
                <a:lumOff val="6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589519" y="1848030"/>
            <a:ext cx="91440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CC0099">
                        <a:gamma/>
                        <a:shade val="15294"/>
                        <a:invGamma/>
                      </a:srgbClr>
                    </a:gs>
                    <a:gs pos="100000">
                      <a:srgbClr val="CC0099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lnSpc>
                <a:spcPct val="80000"/>
              </a:lnSpc>
              <a:defRPr/>
            </a:pPr>
            <a:r>
              <a:rPr lang="th-TH" sz="43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พระราชบัญญัติส่งเสริมการพัฒนาฝีมือแรงงาน พ.ศ. 2545</a:t>
            </a:r>
          </a:p>
          <a:p>
            <a:pPr algn="ctr">
              <a:lnSpc>
                <a:spcPct val="80000"/>
              </a:lnSpc>
              <a:defRPr/>
            </a:pPr>
            <a:endParaRPr lang="en-US" sz="1000" b="1" i="1" dirty="0">
              <a:effectLst>
                <a:outerShdw blurRad="38100" dist="38100" dir="2700000" algn="tl">
                  <a:srgbClr val="C0C0C0"/>
                </a:outerShdw>
              </a:effectLst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ctr">
              <a:lnSpc>
                <a:spcPct val="80000"/>
              </a:lnSpc>
              <a:defRPr/>
            </a:pPr>
            <a:r>
              <a:rPr lang="th-TH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ลงประกาศในราชกิจจา</a:t>
            </a:r>
            <a:r>
              <a:rPr lang="th-TH" sz="4000" b="1" i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นุเบกษา</a:t>
            </a:r>
            <a:endParaRPr lang="th-TH" sz="4000" b="1" i="1" dirty="0">
              <a:effectLst>
                <a:outerShdw blurRad="38100" dist="38100" dir="2700000" algn="tl">
                  <a:srgbClr val="C0C0C0"/>
                </a:outerShdw>
              </a:effectLst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ctr">
              <a:lnSpc>
                <a:spcPct val="80000"/>
              </a:lnSpc>
              <a:defRPr/>
            </a:pPr>
            <a:r>
              <a:rPr lang="th-TH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ฉบับกฤษฎีกา  เล่ม  119  ตอนที่  98</a:t>
            </a:r>
            <a:r>
              <a:rPr lang="en-US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/</a:t>
            </a:r>
            <a:r>
              <a:rPr lang="th-TH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1  ก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วันที่  1  ตุลาคม  2545  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มีผลใช้บังคับตั้งแต่วันที่  29  มกราคม  254</a:t>
            </a:r>
            <a:r>
              <a:rPr lang="en-US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6</a:t>
            </a:r>
            <a:endParaRPr lang="th-TH" sz="4000" b="1" i="1" dirty="0">
              <a:effectLst>
                <a:outerShdw blurRad="38100" dist="38100" dir="2700000" algn="tl">
                  <a:srgbClr val="C0C0C0"/>
                </a:outerShdw>
              </a:effectLst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418461" y="364622"/>
            <a:ext cx="7924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  <a:defRPr/>
            </a:pPr>
            <a:r>
              <a:rPr lang="th-TH" sz="50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การ</a:t>
            </a:r>
            <a:r>
              <a:rPr lang="th-TH" sz="50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ดำเนินการตาม</a:t>
            </a:r>
            <a:r>
              <a:rPr lang="th-TH" sz="50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พระราชบัญญัติ</a:t>
            </a:r>
            <a:r>
              <a:rPr lang="en-US" sz="50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   </a:t>
            </a:r>
            <a:r>
              <a:rPr lang="th-TH" sz="50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    ส่งเสริมการพัฒนาฝีมือแรงงาน พ.ศ. 2545</a:t>
            </a:r>
          </a:p>
        </p:txBody>
      </p:sp>
    </p:spTree>
    <p:extLst>
      <p:ext uri="{BB962C8B-B14F-4D97-AF65-F5344CB8AC3E}">
        <p14:creationId xmlns:p14="http://schemas.microsoft.com/office/powerpoint/2010/main" val="39045962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999859" y="1273322"/>
            <a:ext cx="10434414" cy="483209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ประกอบกิจการประเภทอุตสาหกรรม </a:t>
            </a:r>
            <a:endParaRPr lang="th-TH" sz="36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14350" indent="-514350">
              <a:buAutoNum type="arabicPeriod"/>
            </a:pP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ผู้ประกอบกิจการพาณิช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ยก</a:t>
            </a:r>
            <a:r>
              <a:rPr lang="th-TH" sz="3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รรม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</a:t>
            </a:r>
            <a:r>
              <a:rPr lang="th-TH" sz="44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ลูกจ้างตั้งแต่ 100 คนขึ้นไป </a:t>
            </a:r>
            <a:endParaRPr lang="th-TH" sz="44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14350" indent="-514350">
              <a:buAutoNum type="arabicPeriod"/>
            </a:pP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ธุรกิจ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อย่าง</a:t>
            </a: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</a:t>
            </a:r>
          </a:p>
          <a:p>
            <a:r>
              <a:rPr lang="th-TH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ยกเว้น</a:t>
            </a:r>
            <a:r>
              <a:rPr lang="th-TH" sz="3200" u="sng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514350" indent="-514350">
              <a:buAutoNum type="thaiNumParenBoth"/>
            </a:pPr>
            <a:r>
              <a:rPr lang="th-TH" sz="3200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</a:t>
            </a:r>
            <a:r>
              <a:rPr lang="th-TH" sz="3200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ประกอบกิจการเพาะปลูก ประมง ป่าไม้ เลี้ยงสัตว์และนาเกลือ ซึ่งมิได้ใช้ลูกจ้างตลอดปี และไม่มีงานลักษณะอื่นรวมอยู่ด้วย </a:t>
            </a:r>
            <a:endParaRPr lang="th-TH" sz="3200" dirty="0" smtClean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14350" indent="-514350">
              <a:buAutoNum type="thaiNumParenBoth"/>
            </a:pPr>
            <a:r>
              <a:rPr lang="th-TH" sz="3200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</a:t>
            </a:r>
            <a:r>
              <a:rPr lang="th-TH" sz="3200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ประกอบกิจการโรงเรียนเอกชนตามกฎหมายว่าด้วยโรงเรียนเอกชน </a:t>
            </a:r>
            <a:endParaRPr lang="th-TH" sz="3200" dirty="0" smtClean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14350" indent="-514350">
              <a:buAutoNum type="thaiNumParenBoth"/>
            </a:pPr>
            <a:r>
              <a:rPr lang="th-TH" sz="3200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</a:t>
            </a:r>
            <a:r>
              <a:rPr lang="th-TH" sz="3200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ประกอบกิจการสถาบันอุดมศึกษาเอกชนตามกฎหมายว่าด้วยสถาบันอุดมศึกษาเอกชน </a:t>
            </a:r>
            <a:endParaRPr lang="th-TH" sz="3200" dirty="0" smtClean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14350" indent="-514350">
              <a:buAutoNum type="thaiNumParenBoth"/>
            </a:pPr>
            <a:r>
              <a:rPr lang="th-TH" sz="3200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มูลนิธิ </a:t>
            </a:r>
            <a:r>
              <a:rPr lang="th-TH" sz="3200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องค์กรการกุศล และองค์กรที่จัดตั้งขึ้นตามกฎหมายที่ไม่แสวงหา</a:t>
            </a:r>
            <a:r>
              <a:rPr lang="th-TH" sz="3200" dirty="0" err="1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กําไร</a:t>
            </a:r>
            <a:r>
              <a:rPr lang="th-TH" sz="3200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ทางเศรษฐกิจ</a:t>
            </a:r>
          </a:p>
        </p:txBody>
      </p:sp>
      <p:sp>
        <p:nvSpPr>
          <p:cNvPr id="3" name="กล่องข้อความ 2"/>
          <p:cNvSpPr txBox="1"/>
          <p:nvPr/>
        </p:nvSpPr>
        <p:spPr>
          <a:xfrm>
            <a:off x="299103" y="213165"/>
            <a:ext cx="11519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สถานประกอบกิจการที่มีหน้าที่ ส่งเงินสมทบเข้ากองทุนพัฒนาฝีมือแรงงาน</a:t>
            </a:r>
            <a:endParaRPr lang="th-TH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วงเล็บปีกกาขวา 5"/>
          <p:cNvSpPr/>
          <p:nvPr/>
        </p:nvSpPr>
        <p:spPr>
          <a:xfrm>
            <a:off x="6281158" y="1461330"/>
            <a:ext cx="358924" cy="1102408"/>
          </a:xfrm>
          <a:prstGeom prst="rightBrace">
            <a:avLst/>
          </a:prstGeom>
          <a:ln w="28575" cmpd="dbl">
            <a:solidFill>
              <a:schemeClr val="dk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48597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/>
          <p:cNvSpPr txBox="1"/>
          <p:nvPr/>
        </p:nvSpPr>
        <p:spPr>
          <a:xfrm>
            <a:off x="299103" y="213165"/>
            <a:ext cx="11519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สถานประกอบกิจการที่มีหน้าที่ ส่งเงินสมทบเข้ากองทุนพัฒนาฝีมือแรงงาน</a:t>
            </a:r>
            <a:endParaRPr lang="th-TH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714375" y="1371600"/>
            <a:ext cx="1695450" cy="181588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dirty="0" smtClean="0"/>
              <a:t>ขึ้นทะเบียน</a:t>
            </a:r>
          </a:p>
          <a:p>
            <a:r>
              <a:rPr lang="th-TH" dirty="0" smtClean="0"/>
              <a:t>(เอกสาร </a:t>
            </a:r>
            <a:r>
              <a:rPr lang="th-TH" dirty="0" err="1" smtClean="0"/>
              <a:t>สท</a:t>
            </a:r>
            <a:r>
              <a:rPr lang="th-TH" dirty="0" smtClean="0"/>
              <a:t>.1/คำขอรหัสผ่าน </a:t>
            </a:r>
            <a:r>
              <a:rPr lang="en-US" dirty="0" smtClean="0"/>
              <a:t>E-service</a:t>
            </a:r>
            <a:r>
              <a:rPr lang="th-TH" dirty="0" smtClean="0"/>
              <a:t>)</a:t>
            </a:r>
            <a:endParaRPr lang="th-TH" dirty="0"/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4038599" y="1371599"/>
            <a:ext cx="7296151" cy="138499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dirty="0" smtClean="0"/>
              <a:t>ดำเนินการฝึกอบรม</a:t>
            </a:r>
          </a:p>
          <a:p>
            <a:r>
              <a:rPr lang="th-TH" dirty="0" smtClean="0"/>
              <a:t>(ส่งขอรับรองหลักสูตร/ค่าใช้จ่าย ภายใน 60 วัน หลังจากจบฝึกอบรม /ฝึกอบรมหลัง 14 </a:t>
            </a:r>
            <a:r>
              <a:rPr lang="th-TH" dirty="0" err="1" smtClean="0"/>
              <a:t>พย</a:t>
            </a:r>
            <a:r>
              <a:rPr lang="th-TH" dirty="0" smtClean="0"/>
              <a:t>.ส่งไม่เกิน 15 </a:t>
            </a:r>
            <a:r>
              <a:rPr lang="th-TH" dirty="0" err="1" smtClean="0"/>
              <a:t>มค</a:t>
            </a:r>
            <a:r>
              <a:rPr lang="th-TH" dirty="0" smtClean="0"/>
              <a:t>.ปีถัดไป) ผ่านระบบ </a:t>
            </a:r>
            <a:r>
              <a:rPr lang="en-US" dirty="0" smtClean="0"/>
              <a:t>E-service</a:t>
            </a:r>
            <a:endParaRPr lang="th-TH" dirty="0"/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4557712" y="3519726"/>
            <a:ext cx="2043114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dirty="0" smtClean="0"/>
              <a:t>รับหนังสือรับรองฯ</a:t>
            </a:r>
            <a:endParaRPr lang="th-TH" dirty="0"/>
          </a:p>
        </p:txBody>
      </p:sp>
      <p:sp>
        <p:nvSpPr>
          <p:cNvPr id="11" name="กล่องข้อความ 10"/>
          <p:cNvSpPr txBox="1"/>
          <p:nvPr/>
        </p:nvSpPr>
        <p:spPr>
          <a:xfrm>
            <a:off x="3843337" y="4822777"/>
            <a:ext cx="3186114" cy="13849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dirty="0" smtClean="0"/>
              <a:t>ยื่นแบบแสดงการส่งเงินสมทบ</a:t>
            </a:r>
          </a:p>
          <a:p>
            <a:r>
              <a:rPr lang="th-TH" dirty="0"/>
              <a:t> </a:t>
            </a:r>
            <a:r>
              <a:rPr lang="th-TH" dirty="0" smtClean="0"/>
              <a:t>            (</a:t>
            </a:r>
            <a:r>
              <a:rPr lang="th-TH" dirty="0" err="1" smtClean="0"/>
              <a:t>มค</a:t>
            </a:r>
            <a:r>
              <a:rPr lang="th-TH" dirty="0" smtClean="0"/>
              <a:t>. – </a:t>
            </a:r>
            <a:r>
              <a:rPr lang="th-TH" dirty="0" err="1" smtClean="0"/>
              <a:t>ธค</a:t>
            </a:r>
            <a:r>
              <a:rPr lang="th-TH" dirty="0" smtClean="0"/>
              <a:t>.)</a:t>
            </a:r>
          </a:p>
          <a:p>
            <a:r>
              <a:rPr lang="th-TH" dirty="0" smtClean="0"/>
              <a:t>             เอกสาร </a:t>
            </a:r>
            <a:r>
              <a:rPr lang="th-TH" dirty="0" err="1" smtClean="0"/>
              <a:t>สท</a:t>
            </a:r>
            <a:r>
              <a:rPr lang="th-TH" dirty="0" smtClean="0"/>
              <a:t>.2</a:t>
            </a:r>
            <a:endParaRPr lang="th-TH" dirty="0"/>
          </a:p>
        </p:txBody>
      </p:sp>
      <p:sp>
        <p:nvSpPr>
          <p:cNvPr id="12" name="กล่องข้อความ 11"/>
          <p:cNvSpPr txBox="1"/>
          <p:nvPr/>
        </p:nvSpPr>
        <p:spPr>
          <a:xfrm>
            <a:off x="8213619" y="5038220"/>
            <a:ext cx="3605213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dirty="0" smtClean="0"/>
              <a:t>นำค่าใช้จ่ายไปลดหย่อนร้อยละร้อย</a:t>
            </a:r>
            <a:endParaRPr lang="th-TH" dirty="0"/>
          </a:p>
        </p:txBody>
      </p:sp>
      <p:sp>
        <p:nvSpPr>
          <p:cNvPr id="13" name="ลูกศรขวา 12"/>
          <p:cNvSpPr/>
          <p:nvPr/>
        </p:nvSpPr>
        <p:spPr>
          <a:xfrm>
            <a:off x="2733675" y="1876425"/>
            <a:ext cx="857250" cy="4031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ลูกศรลง 13"/>
          <p:cNvSpPr/>
          <p:nvPr/>
        </p:nvSpPr>
        <p:spPr>
          <a:xfrm>
            <a:off x="5436394" y="2857500"/>
            <a:ext cx="373856" cy="4286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ลูกศรลง 14"/>
          <p:cNvSpPr/>
          <p:nvPr/>
        </p:nvSpPr>
        <p:spPr>
          <a:xfrm>
            <a:off x="5392341" y="4218549"/>
            <a:ext cx="373856" cy="4286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ลูกศรขวา 15"/>
          <p:cNvSpPr/>
          <p:nvPr/>
        </p:nvSpPr>
        <p:spPr>
          <a:xfrm>
            <a:off x="7240535" y="5114924"/>
            <a:ext cx="646165" cy="386463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513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1891624" y="457200"/>
            <a:ext cx="8893175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ความแตกต่างระหว่าง </a:t>
            </a:r>
            <a:br>
              <a:rPr lang="th-TH" alt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alt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บริษัทในข่ายบังคับ และบริษัทที่ไม่อยู่ในข่ายบังคับ</a:t>
            </a: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09575" y="1981200"/>
            <a:ext cx="5727025" cy="381000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FF0066"/>
            </a:solidFill>
            <a:miter lim="800000"/>
            <a:headEnd/>
            <a:tailEnd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th-TH" alt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บริษัทที่อยู่ในข่ายบังคับ จำนวนลูกจ้างครบ</a:t>
            </a:r>
            <a:r>
              <a:rPr lang="en-US" alt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100 </a:t>
            </a:r>
            <a:r>
              <a:rPr lang="th-TH" alt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endParaRPr lang="en-US" altLang="th-TH" sz="2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th-TH" alt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ขึ้นทะเบียน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th-TH" alt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อบรม และส่งรายงาน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th-TH" alt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ต้องอบรมให้ครบตามสัดส่วน(50%)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th-TH" alt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ส่งแบบแสดงการจ่ายเงินสมทบประจำปี ทุกปี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th-TH" alt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นำค่าใช้จ่ายลดหย่อนร้อยละร้อย</a:t>
            </a:r>
            <a:endParaRPr lang="en-US" altLang="th-TH" sz="2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 algn="l">
              <a:buFont typeface="Wingdings" panose="05000000000000000000" pitchFamily="2" charset="2"/>
              <a:buChar char="§"/>
            </a:pPr>
            <a:endParaRPr lang="th-TH" altLang="th-TH" sz="2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>
          <a:xfrm>
            <a:off x="6288999" y="1981200"/>
            <a:ext cx="5550576" cy="3810000"/>
          </a:xfrm>
          <a:prstGeom prst="rect">
            <a:avLst/>
          </a:prstGeom>
          <a:solidFill>
            <a:srgbClr val="FFFF66"/>
          </a:solidFill>
          <a:ln w="57150">
            <a:solidFill>
              <a:srgbClr val="33CC33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th-TH" alt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บริษัทที่จำนวนลูกจ้างไม่อยู่ในข่ายบังคับ ลูกจ้างไม่ถึง 100 คน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h-TH" alt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ไม่ต้องขึ้นทะเบียน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h-TH" alt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อบรม และส่งรายงาน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h-TH" alt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ไม่ต้องอบรมตามสัดส่วน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h-TH" alt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ไม่ต้องส่งแบบแสดงการจ่ายเงินสมทบประจำปี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h-TH" alt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นำค่าใช้จ่าย ลดหย่อน ร้อยละร้อย</a:t>
            </a:r>
          </a:p>
        </p:txBody>
      </p:sp>
    </p:spTree>
    <p:extLst>
      <p:ext uri="{BB962C8B-B14F-4D97-AF65-F5344CB8AC3E}">
        <p14:creationId xmlns:p14="http://schemas.microsoft.com/office/powerpoint/2010/main" val="272437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1"/>
          <p:cNvSpPr txBox="1"/>
          <p:nvPr/>
        </p:nvSpPr>
        <p:spPr>
          <a:xfrm>
            <a:off x="381000" y="304800"/>
            <a:ext cx="8534400" cy="1569660"/>
          </a:xfrm>
          <a:prstGeom prst="rect">
            <a:avLst/>
          </a:prstGeom>
          <a:noFill/>
          <a:ln>
            <a:noFill/>
          </a:ln>
        </p:spPr>
        <p:txBody>
          <a:bodyPr anchorCtr="1">
            <a:spAutoFit/>
          </a:bodyPr>
          <a:lstStyle/>
          <a:p>
            <a:pPr algn="ctr" eaLnBrk="1" fontAlgn="auto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3200" b="1" u="sng" kern="0" dirty="0">
                <a:solidFill>
                  <a:srgbClr val="80008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การฝึกอบรมฝีมือแรงงาน</a:t>
            </a:r>
          </a:p>
          <a:p>
            <a:pPr algn="ctr" eaLnBrk="1" fontAlgn="auto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3200" b="1" u="sng" kern="0" dirty="0">
                <a:solidFill>
                  <a:srgbClr val="80008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เพื่อข้อยกเว้นภาษีเงินได้เพิ่มอีก </a:t>
            </a:r>
            <a:r>
              <a:rPr lang="th-TH" sz="3200" b="1" u="sng" kern="0" dirty="0">
                <a:solidFill>
                  <a:srgbClr val="0000FF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100</a:t>
            </a:r>
            <a:r>
              <a:rPr lang="en-US" sz="3200" b="1" u="sng" kern="0" dirty="0">
                <a:solidFill>
                  <a:srgbClr val="0000FF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endParaRPr lang="th-TH" sz="3200" b="1" u="sng" kern="0" dirty="0">
              <a:solidFill>
                <a:srgbClr val="0000FF"/>
              </a:solidFill>
              <a:effectLst>
                <a:outerShdw dist="38096" dir="2700000">
                  <a:srgbClr val="C0C0C0"/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 eaLnBrk="1" fontAlgn="auto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3200" b="1" kern="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 </a:t>
            </a:r>
            <a:r>
              <a:rPr lang="th-TH" sz="3200" b="1" kern="0" dirty="0">
                <a:solidFill>
                  <a:srgbClr val="CC33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3200" b="1" kern="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ประเภท</a:t>
            </a:r>
            <a:endParaRPr lang="en-US" sz="3200" b="1" kern="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5" name="กลุ่ม 18"/>
          <p:cNvGrpSpPr>
            <a:grpSpLocks/>
          </p:cNvGrpSpPr>
          <p:nvPr/>
        </p:nvGrpSpPr>
        <p:grpSpPr bwMode="auto">
          <a:xfrm>
            <a:off x="803305" y="2120383"/>
            <a:ext cx="10836067" cy="1476396"/>
            <a:chOff x="1066803" y="2109785"/>
            <a:chExt cx="7992718" cy="1476401"/>
          </a:xfrm>
        </p:grpSpPr>
        <p:sp>
          <p:nvSpPr>
            <p:cNvPr id="6" name="Text Box 4"/>
            <p:cNvSpPr txBox="1"/>
            <p:nvPr/>
          </p:nvSpPr>
          <p:spPr>
            <a:xfrm>
              <a:off x="1066803" y="2228847"/>
              <a:ext cx="4629148" cy="58477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240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200" b="1" u="sng" kern="0" dirty="0">
                  <a:solidFill>
                    <a:srgbClr val="0000FF"/>
                  </a:solidFill>
                  <a:effectLst>
                    <a:outerShdw dist="38096" dir="2700000">
                      <a:srgbClr val="C0C0C0"/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1</a:t>
              </a:r>
              <a:r>
                <a:rPr lang="en-US" sz="3200" b="1" u="sng" kern="0" dirty="0">
                  <a:solidFill>
                    <a:srgbClr val="0000CC"/>
                  </a:solidFill>
                  <a:effectLst>
                    <a:outerShdw dist="38096" dir="2700000">
                      <a:srgbClr val="C0C0C0"/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.  </a:t>
              </a:r>
              <a:r>
                <a:rPr lang="th-TH" sz="3200" b="1" u="sng" kern="0" dirty="0">
                  <a:solidFill>
                    <a:srgbClr val="0000CC"/>
                  </a:solidFill>
                  <a:effectLst>
                    <a:outerShdw dist="38096" dir="2700000">
                      <a:srgbClr val="C0C0C0"/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การฝึกยกระดับฝีมือ</a:t>
              </a:r>
              <a:r>
                <a:rPr lang="th-TH" sz="3200" b="1" u="sng" kern="0" dirty="0" smtClean="0">
                  <a:solidFill>
                    <a:srgbClr val="0000CC"/>
                  </a:solidFill>
                  <a:effectLst>
                    <a:outerShdw dist="38096" dir="2700000">
                      <a:srgbClr val="C0C0C0"/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แรงงาน (ไม่น้อยกว่า 6 ชั่วโมง)</a:t>
              </a:r>
              <a:endParaRPr lang="th-TH" sz="3200" b="1" u="sng" kern="0" dirty="0">
                <a:solidFill>
                  <a:srgbClr val="0000CC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Text Box 6"/>
            <p:cNvSpPr txBox="1"/>
            <p:nvPr/>
          </p:nvSpPr>
          <p:spPr>
            <a:xfrm>
              <a:off x="1066803" y="2981325"/>
              <a:ext cx="4614861" cy="58477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240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200" b="1" u="sng" kern="0" dirty="0">
                  <a:solidFill>
                    <a:srgbClr val="0000FF"/>
                  </a:solidFill>
                  <a:effectLst>
                    <a:outerShdw dist="38096" dir="2700000">
                      <a:srgbClr val="C0C0C0"/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lang="en-US" sz="3200" b="1" u="sng" kern="0" dirty="0">
                  <a:solidFill>
                    <a:srgbClr val="800080"/>
                  </a:solidFill>
                  <a:effectLst>
                    <a:outerShdw dist="38096" dir="2700000">
                      <a:srgbClr val="C0C0C0"/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.  </a:t>
              </a:r>
              <a:r>
                <a:rPr lang="th-TH" sz="3200" b="1" u="sng" kern="0" dirty="0">
                  <a:solidFill>
                    <a:srgbClr val="800080"/>
                  </a:solidFill>
                  <a:effectLst>
                    <a:outerShdw dist="38096" dir="2700000">
                      <a:srgbClr val="C0C0C0"/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การฝึกเปลี่ยนสาขา</a:t>
              </a:r>
              <a:r>
                <a:rPr lang="th-TH" sz="3200" b="1" u="sng" kern="0" dirty="0" smtClean="0">
                  <a:solidFill>
                    <a:srgbClr val="800080"/>
                  </a:solidFill>
                  <a:effectLst>
                    <a:outerShdw dist="38096" dir="2700000">
                      <a:srgbClr val="C0C0C0"/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อาชีพ (ไม่น้อยกว่า 18 ชั่วโมง)</a:t>
              </a:r>
              <a:endParaRPr lang="th-TH" sz="3200" b="1" u="sng" kern="0" dirty="0">
                <a:solidFill>
                  <a:srgbClr val="80008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 Box 23"/>
            <p:cNvSpPr txBox="1">
              <a:spLocks noChangeArrowheads="1"/>
            </p:cNvSpPr>
            <p:nvPr/>
          </p:nvSpPr>
          <p:spPr bwMode="auto">
            <a:xfrm>
              <a:off x="5943600" y="2109785"/>
              <a:ext cx="1981203" cy="584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Ctr="1">
              <a:spAutoFit/>
            </a:bodyPr>
            <a:lstStyle>
              <a:lvl1pPr>
                <a:spcBef>
                  <a:spcPts val="800"/>
                </a:spcBef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1pPr>
              <a:lvl2pPr marL="742950" indent="-285750">
                <a:spcBef>
                  <a:spcPts val="700"/>
                </a:spcBef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2pPr>
              <a:lvl3pPr marL="1143000" indent="-228600">
                <a:spcBef>
                  <a:spcPts val="600"/>
                </a:spcBef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3pPr>
              <a:lvl4pPr marL="16002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4pPr>
              <a:lvl5pPr marL="20574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spcBef>
                  <a:spcPts val="1200"/>
                </a:spcBef>
                <a:buSzTx/>
                <a:buFontTx/>
                <a:buNone/>
              </a:pPr>
              <a:r>
                <a:rPr lang="th-TH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(เป็นลูกจ้าง)</a:t>
              </a:r>
            </a:p>
          </p:txBody>
        </p:sp>
        <p:sp>
          <p:nvSpPr>
            <p:cNvPr id="10" name="Text Box 27"/>
            <p:cNvSpPr txBox="1">
              <a:spLocks noChangeArrowheads="1"/>
            </p:cNvSpPr>
            <p:nvPr/>
          </p:nvSpPr>
          <p:spPr bwMode="auto">
            <a:xfrm>
              <a:off x="6392518" y="2588423"/>
              <a:ext cx="1866903" cy="584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ts val="800"/>
                </a:spcBef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1pPr>
              <a:lvl2pPr marL="742950" indent="-285750">
                <a:spcBef>
                  <a:spcPts val="700"/>
                </a:spcBef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2pPr>
              <a:lvl3pPr marL="1143000" indent="-228600">
                <a:spcBef>
                  <a:spcPts val="600"/>
                </a:spcBef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3pPr>
              <a:lvl4pPr marL="16002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4pPr>
              <a:lvl5pPr marL="20574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ts val="1200"/>
                </a:spcBef>
                <a:buSzTx/>
                <a:buFontTx/>
                <a:buNone/>
              </a:pPr>
              <a:r>
                <a:rPr lang="th-TH" b="1" dirty="0">
                  <a:solidFill>
                    <a:srgbClr val="1F497D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1)</a:t>
              </a:r>
              <a:r>
                <a:rPr lang="en-US" b="1" dirty="0">
                  <a:solidFill>
                    <a:srgbClr val="1F497D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th-TH" b="1" dirty="0">
                  <a:solidFill>
                    <a:srgbClr val="0000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ฝึก</a:t>
              </a:r>
              <a:r>
                <a:rPr lang="th-TH" b="1" dirty="0" smtClean="0">
                  <a:solidFill>
                    <a:srgbClr val="0000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เอง </a:t>
              </a:r>
              <a:endParaRPr lang="th-TH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1" name="Text Box 28"/>
            <p:cNvSpPr txBox="1">
              <a:spLocks noChangeArrowheads="1"/>
            </p:cNvSpPr>
            <p:nvPr/>
          </p:nvSpPr>
          <p:spPr bwMode="auto">
            <a:xfrm>
              <a:off x="6392518" y="3001409"/>
              <a:ext cx="2667003" cy="584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ts val="800"/>
                </a:spcBef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1pPr>
              <a:lvl2pPr marL="742950" indent="-285750">
                <a:spcBef>
                  <a:spcPts val="700"/>
                </a:spcBef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2pPr>
              <a:lvl3pPr marL="1143000" indent="-228600">
                <a:spcBef>
                  <a:spcPts val="600"/>
                </a:spcBef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3pPr>
              <a:lvl4pPr marL="16002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4pPr>
              <a:lvl5pPr marL="20574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ts val="1200"/>
                </a:spcBef>
                <a:buSzTx/>
                <a:buFontTx/>
                <a:buNone/>
              </a:pPr>
              <a:r>
                <a:rPr lang="th-TH" b="1" dirty="0">
                  <a:solidFill>
                    <a:srgbClr val="1F497D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2)</a:t>
              </a:r>
              <a:r>
                <a:rPr lang="en-US" b="1" dirty="0">
                  <a:solidFill>
                    <a:srgbClr val="1F497D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th-TH" b="1" dirty="0">
                  <a:solidFill>
                    <a:srgbClr val="0000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ส่งไปฝึกภายนอก</a:t>
              </a:r>
            </a:p>
          </p:txBody>
        </p:sp>
      </p:grpSp>
      <p:grpSp>
        <p:nvGrpSpPr>
          <p:cNvPr id="13" name="กลุ่ม 19"/>
          <p:cNvGrpSpPr>
            <a:grpSpLocks/>
          </p:cNvGrpSpPr>
          <p:nvPr/>
        </p:nvGrpSpPr>
        <p:grpSpPr bwMode="auto">
          <a:xfrm>
            <a:off x="803305" y="3859770"/>
            <a:ext cx="10939771" cy="1959514"/>
            <a:chOff x="1095378" y="4206363"/>
            <a:chExt cx="10448013" cy="1959512"/>
          </a:xfrm>
        </p:grpSpPr>
        <p:sp>
          <p:nvSpPr>
            <p:cNvPr id="14" name="Text Box 3"/>
            <p:cNvSpPr txBox="1"/>
            <p:nvPr/>
          </p:nvSpPr>
          <p:spPr>
            <a:xfrm>
              <a:off x="1095378" y="4592414"/>
              <a:ext cx="5829225" cy="58477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240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200" b="1" u="sng" kern="0" dirty="0">
                  <a:solidFill>
                    <a:srgbClr val="0000FF"/>
                  </a:solidFill>
                  <a:effectLst>
                    <a:outerShdw dist="38096" dir="2700000">
                      <a:srgbClr val="C0C0C0"/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3</a:t>
              </a:r>
              <a:r>
                <a:rPr lang="en-US" sz="3200" b="1" u="sng" kern="0" dirty="0">
                  <a:solidFill>
                    <a:srgbClr val="1F497D"/>
                  </a:solidFill>
                  <a:effectLst>
                    <a:outerShdw dist="38096" dir="2700000">
                      <a:srgbClr val="C0C0C0"/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.  </a:t>
              </a:r>
              <a:r>
                <a:rPr lang="th-TH" sz="3200" b="1" u="sng" kern="0" dirty="0">
                  <a:solidFill>
                    <a:srgbClr val="1F497D"/>
                  </a:solidFill>
                  <a:effectLst>
                    <a:outerShdw dist="38096" dir="2700000">
                      <a:srgbClr val="C0C0C0"/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การฝึกเตรียมเข้า</a:t>
              </a:r>
              <a:r>
                <a:rPr lang="th-TH" sz="3200" b="1" u="sng" kern="0" dirty="0" smtClean="0">
                  <a:solidFill>
                    <a:srgbClr val="1F497D"/>
                  </a:solidFill>
                  <a:effectLst>
                    <a:outerShdw dist="38096" dir="2700000">
                      <a:srgbClr val="C0C0C0"/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ทำงาน (ไม่น้อยกว่า 30 ชั่วโมง)</a:t>
              </a:r>
              <a:endParaRPr lang="th-TH" sz="3200" b="1" u="sng" kern="0" dirty="0">
                <a:solidFill>
                  <a:srgbClr val="1F497D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6" name="Text Box 30"/>
            <p:cNvSpPr txBox="1">
              <a:spLocks noChangeArrowheads="1"/>
            </p:cNvSpPr>
            <p:nvPr/>
          </p:nvSpPr>
          <p:spPr bwMode="auto">
            <a:xfrm>
              <a:off x="7080581" y="4206363"/>
              <a:ext cx="2631300" cy="584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Ctr="1">
              <a:spAutoFit/>
            </a:bodyPr>
            <a:lstStyle>
              <a:lvl1pPr>
                <a:spcBef>
                  <a:spcPts val="800"/>
                </a:spcBef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1pPr>
              <a:lvl2pPr marL="742950" indent="-285750">
                <a:spcBef>
                  <a:spcPts val="700"/>
                </a:spcBef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2pPr>
              <a:lvl3pPr marL="1143000" indent="-228600">
                <a:spcBef>
                  <a:spcPts val="600"/>
                </a:spcBef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3pPr>
              <a:lvl4pPr marL="16002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4pPr>
              <a:lvl5pPr marL="20574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spcBef>
                  <a:spcPts val="1200"/>
                </a:spcBef>
                <a:buSzTx/>
                <a:buFontTx/>
                <a:buNone/>
              </a:pPr>
              <a:r>
                <a:rPr lang="th-TH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(ไม่ใช่ลูกจ้าง)</a:t>
              </a:r>
            </a:p>
          </p:txBody>
        </p:sp>
        <p:sp>
          <p:nvSpPr>
            <p:cNvPr id="17" name="Text Box 31"/>
            <p:cNvSpPr txBox="1">
              <a:spLocks noChangeArrowheads="1"/>
            </p:cNvSpPr>
            <p:nvPr/>
          </p:nvSpPr>
          <p:spPr bwMode="auto">
            <a:xfrm>
              <a:off x="7330318" y="4647815"/>
              <a:ext cx="3181353" cy="584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ts val="800"/>
                </a:spcBef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1pPr>
              <a:lvl2pPr marL="742950" indent="-285750">
                <a:spcBef>
                  <a:spcPts val="700"/>
                </a:spcBef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2pPr>
              <a:lvl3pPr marL="1143000" indent="-228600">
                <a:spcBef>
                  <a:spcPts val="600"/>
                </a:spcBef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3pPr>
              <a:lvl4pPr marL="16002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4pPr>
              <a:lvl5pPr marL="20574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ts val="1200"/>
                </a:spcBef>
                <a:buSzTx/>
                <a:buFontTx/>
                <a:buNone/>
              </a:pPr>
              <a:r>
                <a:rPr lang="th-TH" b="1" dirty="0">
                  <a:solidFill>
                    <a:srgbClr val="1F497D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1)</a:t>
              </a:r>
              <a:r>
                <a:rPr lang="en-US" b="1" dirty="0">
                  <a:solidFill>
                    <a:srgbClr val="1F497D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th-TH" b="1" dirty="0">
                  <a:solidFill>
                    <a:srgbClr val="0000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บุคคลทั่วไป ฝึกเอง</a:t>
              </a:r>
            </a:p>
          </p:txBody>
        </p:sp>
        <p:sp>
          <p:nvSpPr>
            <p:cNvPr id="18" name="Text Box 32"/>
            <p:cNvSpPr txBox="1">
              <a:spLocks noChangeArrowheads="1"/>
            </p:cNvSpPr>
            <p:nvPr/>
          </p:nvSpPr>
          <p:spPr bwMode="auto">
            <a:xfrm>
              <a:off x="7330318" y="5097983"/>
              <a:ext cx="4213073" cy="584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ts val="800"/>
                </a:spcBef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1pPr>
              <a:lvl2pPr marL="742950" indent="-285750">
                <a:spcBef>
                  <a:spcPts val="700"/>
                </a:spcBef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2pPr>
              <a:lvl3pPr marL="1143000" indent="-228600">
                <a:spcBef>
                  <a:spcPts val="600"/>
                </a:spcBef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3pPr>
              <a:lvl4pPr marL="16002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4pPr>
              <a:lvl5pPr marL="20574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ts val="1200"/>
                </a:spcBef>
                <a:buSzTx/>
                <a:buFontTx/>
                <a:buNone/>
              </a:pPr>
              <a:r>
                <a:rPr lang="th-TH" b="1" dirty="0">
                  <a:solidFill>
                    <a:srgbClr val="1F497D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2)</a:t>
              </a:r>
              <a:r>
                <a:rPr lang="en-US" b="1" dirty="0">
                  <a:solidFill>
                    <a:srgbClr val="1F497D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th-TH" b="1" dirty="0">
                  <a:solidFill>
                    <a:srgbClr val="0000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บุคคลทั่วไป ส่งไปฝึกภายนอก</a:t>
              </a:r>
            </a:p>
          </p:txBody>
        </p:sp>
        <p:sp>
          <p:nvSpPr>
            <p:cNvPr id="19" name="Text Box 33"/>
            <p:cNvSpPr txBox="1">
              <a:spLocks noChangeArrowheads="1"/>
            </p:cNvSpPr>
            <p:nvPr/>
          </p:nvSpPr>
          <p:spPr bwMode="auto">
            <a:xfrm>
              <a:off x="7243102" y="5581101"/>
              <a:ext cx="3733796" cy="584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Ctr="1">
              <a:spAutoFit/>
            </a:bodyPr>
            <a:lstStyle>
              <a:lvl1pPr>
                <a:spcBef>
                  <a:spcPts val="800"/>
                </a:spcBef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1pPr>
              <a:lvl2pPr marL="742950" indent="-285750">
                <a:spcBef>
                  <a:spcPts val="700"/>
                </a:spcBef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2pPr>
              <a:lvl3pPr marL="1143000" indent="-228600">
                <a:spcBef>
                  <a:spcPts val="600"/>
                </a:spcBef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3pPr>
              <a:lvl4pPr marL="16002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4pPr>
              <a:lvl5pPr marL="2057400" indent="-228600">
                <a:spcBef>
                  <a:spcPts val="500"/>
                </a:spcBef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ts val="5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spcBef>
                  <a:spcPts val="1200"/>
                </a:spcBef>
                <a:buSzTx/>
                <a:buFontTx/>
                <a:buNone/>
              </a:pPr>
              <a:r>
                <a:rPr lang="th-TH" b="1" dirty="0">
                  <a:solidFill>
                    <a:srgbClr val="1F497D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3)</a:t>
              </a:r>
              <a:r>
                <a:rPr lang="en-US" b="1" dirty="0">
                  <a:solidFill>
                    <a:srgbClr val="1F497D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th-TH" b="1" dirty="0">
                  <a:solidFill>
                    <a:srgbClr val="0000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รับนักเรียน นักศึกษาฯฝึกงาน</a:t>
              </a:r>
            </a:p>
          </p:txBody>
        </p:sp>
      </p:grpSp>
      <p:sp>
        <p:nvSpPr>
          <p:cNvPr id="2" name="วงเล็บปีกกาขวา 1"/>
          <p:cNvSpPr/>
          <p:nvPr/>
        </p:nvSpPr>
        <p:spPr>
          <a:xfrm>
            <a:off x="6961330" y="2204815"/>
            <a:ext cx="382497" cy="1264778"/>
          </a:xfrm>
          <a:prstGeom prst="rightBrace">
            <a:avLst/>
          </a:prstGeom>
          <a:ln w="28575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วงเล็บปีกกาขวา 19"/>
          <p:cNvSpPr/>
          <p:nvPr/>
        </p:nvSpPr>
        <p:spPr>
          <a:xfrm>
            <a:off x="6906895" y="4032882"/>
            <a:ext cx="382497" cy="1264778"/>
          </a:xfrm>
          <a:prstGeom prst="rightBrace">
            <a:avLst/>
          </a:prstGeom>
          <a:ln w="28575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418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/>
          <p:nvPr/>
        </p:nvSpPr>
        <p:spPr>
          <a:xfrm>
            <a:off x="357188" y="187153"/>
            <a:ext cx="6705600" cy="854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30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000" b="1" i="1" kern="0" dirty="0">
                <a:solidFill>
                  <a:srgbClr val="000099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5000" b="1" i="1" kern="0" dirty="0">
                <a:solidFill>
                  <a:srgbClr val="000099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การฝึกยกระดับฝีมือแรงงาน</a:t>
            </a:r>
            <a:endParaRPr lang="th-TH" sz="5000" b="1" kern="0" dirty="0">
              <a:solidFill>
                <a:srgbClr val="000099"/>
              </a:solidFill>
              <a:effectLst>
                <a:outerShdw dist="38096" dir="2700000">
                  <a:srgbClr val="C0C0C0"/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776288" y="1571625"/>
            <a:ext cx="8153400" cy="1200150"/>
          </a:xfrm>
          <a:prstGeom prst="rect">
            <a:avLst/>
          </a:prstGeom>
          <a:noFill/>
          <a:ln w="9528">
            <a:solidFill>
              <a:srgbClr val="4F81BD"/>
            </a:solidFill>
            <a:prstDash val="solid"/>
            <a:miter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22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3600" b="1" kern="0" dirty="0">
                <a:solidFill>
                  <a:srgbClr val="C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3600" b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ผู้ประกอบกิจการซึ่งเป็น</a:t>
            </a:r>
            <a:r>
              <a:rPr lang="th-TH" sz="3600" b="1" u="sng" kern="0" dirty="0">
                <a:solidFill>
                  <a:srgbClr val="C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นายจ้างจัดให้ลูกจ้าง</a:t>
            </a:r>
            <a:r>
              <a:rPr lang="th-TH" sz="3600" b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ได้ฝึกอบรมฝีมือแรงงาน</a:t>
            </a:r>
          </a:p>
        </p:txBody>
      </p:sp>
      <p:sp>
        <p:nvSpPr>
          <p:cNvPr id="6" name="Text Box 4"/>
          <p:cNvSpPr txBox="1"/>
          <p:nvPr/>
        </p:nvSpPr>
        <p:spPr>
          <a:xfrm>
            <a:off x="776288" y="2951163"/>
            <a:ext cx="8153400" cy="646112"/>
          </a:xfrm>
          <a:prstGeom prst="rect">
            <a:avLst/>
          </a:prstGeom>
          <a:noFill/>
          <a:ln w="9528">
            <a:solidFill>
              <a:srgbClr val="4F81BD"/>
            </a:solidFill>
            <a:prstDash val="solid"/>
            <a:miter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22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3600" b="1" kern="0">
                <a:solidFill>
                  <a:srgbClr val="C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3600" b="1" kern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เพิ่มเติมในสาขาอาชีพที่ลูกจ้างได้ </a:t>
            </a:r>
            <a:r>
              <a:rPr lang="th-TH" sz="3600" b="1" u="sng" kern="0">
                <a:solidFill>
                  <a:srgbClr val="C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ปฏิบัติงานอยู่ตามปกติ</a:t>
            </a:r>
          </a:p>
        </p:txBody>
      </p:sp>
      <p:sp>
        <p:nvSpPr>
          <p:cNvPr id="7" name="Text Box 4"/>
          <p:cNvSpPr txBox="1"/>
          <p:nvPr/>
        </p:nvSpPr>
        <p:spPr>
          <a:xfrm>
            <a:off x="642938" y="1000125"/>
            <a:ext cx="1466850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22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3600" b="1" kern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</a:p>
        </p:txBody>
      </p:sp>
      <p:sp>
        <p:nvSpPr>
          <p:cNvPr id="8" name="Text Box 4"/>
          <p:cNvSpPr txBox="1"/>
          <p:nvPr/>
        </p:nvSpPr>
        <p:spPr>
          <a:xfrm>
            <a:off x="776288" y="3778250"/>
            <a:ext cx="8153400" cy="1200329"/>
          </a:xfrm>
          <a:prstGeom prst="rect">
            <a:avLst/>
          </a:prstGeom>
          <a:noFill/>
          <a:ln w="9528">
            <a:solidFill>
              <a:srgbClr val="4F81BD"/>
            </a:solidFill>
            <a:prstDash val="solid"/>
            <a:miter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22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3600" b="1" kern="0" dirty="0">
                <a:solidFill>
                  <a:srgbClr val="C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3600" b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เพื่อให้ มีความรู้</a:t>
            </a:r>
            <a:r>
              <a:rPr lang="en-US" sz="3600" b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ความสามารถ</a:t>
            </a:r>
            <a:r>
              <a:rPr lang="en-US" sz="3600" b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ทักษะ  </a:t>
            </a:r>
            <a:r>
              <a:rPr lang="th-TH" sz="3600" b="1" kern="0" dirty="0">
                <a:solidFill>
                  <a:srgbClr val="C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และทัศนคติที่ดี</a:t>
            </a:r>
            <a:r>
              <a:rPr lang="th-TH" sz="3600" b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ต่อการปฏิบัติงานในสาขาอาชีพนั้น</a:t>
            </a:r>
            <a:r>
              <a:rPr lang="th-TH" sz="3600" b="1" kern="0" dirty="0" smtClean="0">
                <a:solidFill>
                  <a:srgbClr val="C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สูงขึ้น</a:t>
            </a:r>
            <a:endParaRPr lang="th-TH" sz="3600" b="1" kern="0" dirty="0">
              <a:solidFill>
                <a:srgbClr val="000000"/>
              </a:solidFill>
              <a:effectLst>
                <a:outerShdw dist="38096" dir="2700000">
                  <a:srgbClr val="C0C0C0"/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 Box 4"/>
          <p:cNvSpPr txBox="1"/>
          <p:nvPr/>
        </p:nvSpPr>
        <p:spPr>
          <a:xfrm>
            <a:off x="776288" y="5220894"/>
            <a:ext cx="8153400" cy="646113"/>
          </a:xfrm>
          <a:prstGeom prst="rect">
            <a:avLst/>
          </a:prstGeom>
          <a:noFill/>
          <a:ln w="9528">
            <a:solidFill>
              <a:srgbClr val="4F81BD"/>
            </a:solidFill>
            <a:prstDash val="solid"/>
            <a:miter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22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3600" b="1" kern="0">
                <a:solidFill>
                  <a:srgbClr val="C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3600" b="1" kern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หลักสูตรต้องมีความ</a:t>
            </a:r>
            <a:r>
              <a:rPr lang="th-TH" sz="3600" b="1" kern="0">
                <a:solidFill>
                  <a:srgbClr val="C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สอดคล้องและเป็นประโยชน์</a:t>
            </a:r>
            <a:r>
              <a:rPr lang="th-TH" sz="3600" b="1" kern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กับกิจการ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7157" y="4729965"/>
            <a:ext cx="2066622" cy="1627973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792" y="1571625"/>
            <a:ext cx="1331898" cy="1331898"/>
          </a:xfrm>
          <a:prstGeom prst="rect">
            <a:avLst/>
          </a:prstGeom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778" y="2951163"/>
            <a:ext cx="1451727" cy="1248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74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/>
          <p:nvPr/>
        </p:nvSpPr>
        <p:spPr>
          <a:xfrm>
            <a:off x="357188" y="187153"/>
            <a:ext cx="6705600" cy="854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30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5000" b="1" i="1" kern="0" dirty="0">
                <a:solidFill>
                  <a:srgbClr val="000099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5000" b="1" i="1" kern="0" dirty="0" smtClean="0">
                <a:solidFill>
                  <a:srgbClr val="000099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5000" b="1" i="1" kern="0" dirty="0">
                <a:solidFill>
                  <a:srgbClr val="000099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5000" b="1" i="1" kern="0" dirty="0" smtClean="0">
                <a:solidFill>
                  <a:srgbClr val="000099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ฝึกเปลี่ยนสาขาอาชีพ</a:t>
            </a:r>
            <a:endParaRPr lang="th-TH" sz="5000" b="1" kern="0" dirty="0">
              <a:solidFill>
                <a:srgbClr val="000099"/>
              </a:solidFill>
              <a:effectLst>
                <a:outerShdw dist="38096" dir="2700000">
                  <a:srgbClr val="C0C0C0"/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7157" y="4729965"/>
            <a:ext cx="2066622" cy="1627973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792" y="1571625"/>
            <a:ext cx="1331898" cy="1331898"/>
          </a:xfrm>
          <a:prstGeom prst="rect">
            <a:avLst/>
          </a:prstGeom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778" y="2951163"/>
            <a:ext cx="1451727" cy="1248599"/>
          </a:xfrm>
          <a:prstGeom prst="rect">
            <a:avLst/>
          </a:prstGeom>
        </p:spPr>
      </p:pic>
      <p:sp>
        <p:nvSpPr>
          <p:cNvPr id="11" name="Text Box 3"/>
          <p:cNvSpPr txBox="1"/>
          <p:nvPr/>
        </p:nvSpPr>
        <p:spPr>
          <a:xfrm>
            <a:off x="275958" y="1041228"/>
            <a:ext cx="8496300" cy="22256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533396" indent="-533396" algn="thaiDist" eaLnBrk="1" fontAlgn="auto" hangingPunct="1">
              <a:spcBef>
                <a:spcPts val="21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3500" b="1" kern="0" dirty="0" smtClean="0">
                <a:solidFill>
                  <a:srgbClr val="0000CC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</a:t>
            </a:r>
            <a:r>
              <a:rPr lang="th-TH" sz="3500" b="1" kern="0" dirty="0" smtClean="0">
                <a:solidFill>
                  <a:srgbClr val="CC33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3500" b="1" kern="0" dirty="0" smtClean="0">
                <a:solidFill>
                  <a:srgbClr val="0000CC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การ</a:t>
            </a:r>
            <a:r>
              <a:rPr lang="th-TH" sz="3500" b="1" kern="0" dirty="0">
                <a:solidFill>
                  <a:srgbClr val="0000CC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ที่ผู้ประกอบกิจการซึ่งเป็น</a:t>
            </a:r>
            <a:r>
              <a:rPr lang="th-TH" sz="3500" b="1" u="sng" kern="0" dirty="0">
                <a:solidFill>
                  <a:srgbClr val="CC33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นายจ้างจัดให้      ลูกจ้าง</a:t>
            </a:r>
            <a:r>
              <a:rPr lang="th-TH" sz="3500" b="1" u="sng" kern="0" dirty="0">
                <a:solidFill>
                  <a:srgbClr val="0000CC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ได้ฝึกอบรมฝีมือแรงงานเพิ่มเติมในสาขาอาชีพอื่นที่ลูกจ้างมิได้ปฏิบัติงานอยู่ตามปกติ</a:t>
            </a:r>
            <a:r>
              <a:rPr lang="th-TH" sz="3500" b="1" kern="0" dirty="0">
                <a:solidFill>
                  <a:srgbClr val="0000CC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เพื่อให้ลูกจ้างได้มีความรู้  ความสามารถที่จะทำงานในสาขาอาชีพอื่นนั้นได้ด้วย ดังนี้</a:t>
            </a:r>
          </a:p>
        </p:txBody>
      </p:sp>
      <p:sp>
        <p:nvSpPr>
          <p:cNvPr id="12" name="Text Box 4"/>
          <p:cNvSpPr txBox="1"/>
          <p:nvPr/>
        </p:nvSpPr>
        <p:spPr>
          <a:xfrm>
            <a:off x="1160463" y="4781446"/>
            <a:ext cx="7734300" cy="6096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20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3400" b="1" i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3400" b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ระยะเวลาการฝึกอบรมต้องไม่น้อยกว่า </a:t>
            </a:r>
            <a:r>
              <a:rPr lang="th-TH" sz="3400" b="1" kern="0" dirty="0">
                <a:solidFill>
                  <a:srgbClr val="CC33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18 </a:t>
            </a:r>
            <a:r>
              <a:rPr lang="th-TH" sz="3400" b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ชั่วโมง</a:t>
            </a:r>
          </a:p>
        </p:txBody>
      </p:sp>
      <p:sp>
        <p:nvSpPr>
          <p:cNvPr id="13" name="Text Box 5"/>
          <p:cNvSpPr txBox="1"/>
          <p:nvPr/>
        </p:nvSpPr>
        <p:spPr>
          <a:xfrm>
            <a:off x="1160463" y="3201824"/>
            <a:ext cx="7734300" cy="166199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20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3400" b="1" i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3400" b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การฝึกเปลี่ยนสาขาอาชีพทั้ง ฝึกอบรมภายใน และส่งไปฝึกภายนอก  </a:t>
            </a:r>
            <a:r>
              <a:rPr lang="th-TH" sz="3400" b="1" kern="0" dirty="0">
                <a:solidFill>
                  <a:srgbClr val="3333FF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ใช้เงื่อนไขและแบบฟอร์ม</a:t>
            </a:r>
            <a:r>
              <a:rPr lang="th-TH" sz="3400" b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เช่นเดียวกับการฝึก</a:t>
            </a:r>
            <a:r>
              <a:rPr lang="th-TH" sz="3400" b="1" u="sng" kern="0" dirty="0">
                <a:solidFill>
                  <a:srgbClr val="CC33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ยกระดับฝีมือแรงงาน</a:t>
            </a:r>
            <a:r>
              <a:rPr lang="th-TH" sz="3400" b="1" kern="0" dirty="0">
                <a:solidFill>
                  <a:srgbClr val="00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400" b="1" kern="0" dirty="0">
                <a:solidFill>
                  <a:srgbClr val="990000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เว้นแต่</a:t>
            </a:r>
          </a:p>
        </p:txBody>
      </p:sp>
    </p:spTree>
    <p:extLst>
      <p:ext uri="{BB962C8B-B14F-4D97-AF65-F5344CB8AC3E}">
        <p14:creationId xmlns:p14="http://schemas.microsoft.com/office/powerpoint/2010/main" val="62919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/>
          <p:nvPr/>
        </p:nvSpPr>
        <p:spPr>
          <a:xfrm>
            <a:off x="357188" y="187153"/>
            <a:ext cx="6705600" cy="854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30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5000" b="1" i="1" kern="0" dirty="0">
                <a:solidFill>
                  <a:srgbClr val="000099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5000" b="1" i="1" kern="0" dirty="0" smtClean="0">
                <a:solidFill>
                  <a:srgbClr val="000099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5000" b="1" i="1" kern="0" dirty="0">
                <a:solidFill>
                  <a:srgbClr val="000099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5000" b="1" i="1" kern="0" dirty="0" smtClean="0">
                <a:solidFill>
                  <a:srgbClr val="000099"/>
                </a:solidFill>
                <a:effectLst>
                  <a:outerShdw dist="38096" dir="2700000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ฝึกเตรียมเข้าทำงาน</a:t>
            </a:r>
            <a:endParaRPr lang="th-TH" sz="5000" b="1" kern="0" dirty="0">
              <a:solidFill>
                <a:srgbClr val="000099"/>
              </a:solidFill>
              <a:effectLst>
                <a:outerShdw dist="38096" dir="2700000">
                  <a:srgbClr val="C0C0C0"/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4805" y="3720610"/>
            <a:ext cx="2066622" cy="1627973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9807" y="375279"/>
            <a:ext cx="1331898" cy="1331898"/>
          </a:xfrm>
          <a:prstGeom prst="rect">
            <a:avLst/>
          </a:prstGeom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4415" y="1969971"/>
            <a:ext cx="1451727" cy="1248599"/>
          </a:xfrm>
          <a:prstGeom prst="rect">
            <a:avLst/>
          </a:prstGeom>
        </p:spPr>
      </p:pic>
      <p:sp>
        <p:nvSpPr>
          <p:cNvPr id="11" name="Text Box 40"/>
          <p:cNvSpPr txBox="1">
            <a:spLocks noChangeArrowheads="1"/>
          </p:cNvSpPr>
          <p:nvPr/>
        </p:nvSpPr>
        <p:spPr bwMode="auto">
          <a:xfrm>
            <a:off x="976579" y="3518926"/>
            <a:ext cx="7600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SzPct val="100000"/>
              <a:buFont typeface="Arial" panose="020B0604020202020204" pitchFamily="34" charset="0"/>
              <a:buChar char="•"/>
              <a:defRPr sz="32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1pPr>
            <a:lvl2pPr marL="742950" indent="-285750">
              <a:spcBef>
                <a:spcPts val="700"/>
              </a:spcBef>
              <a:buSzPct val="100000"/>
              <a:buFont typeface="Arial" panose="020B0604020202020204" pitchFamily="34" charset="0"/>
              <a:buChar char="–"/>
              <a:defRPr sz="28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2pPr>
            <a:lvl3pPr marL="1143000" indent="-228600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3pPr>
            <a:lvl4pPr marL="1600200" indent="-228600">
              <a:spcBef>
                <a:spcPts val="500"/>
              </a:spcBef>
              <a:buSzPct val="100000"/>
              <a:buFont typeface="Arial" panose="020B0604020202020204" pitchFamily="34" charset="0"/>
              <a:buChar char="–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4pPr>
            <a:lvl5pPr marL="2057400" indent="-228600">
              <a:spcBef>
                <a:spcPts val="500"/>
              </a:spcBef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ts val="2400"/>
              </a:spcBef>
              <a:buSzTx/>
              <a:buFontTx/>
              <a:buNone/>
            </a:pPr>
            <a:r>
              <a:rPr lang="en-US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4000" b="1" i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ฝึกเตรียมเข้าทำงาน</a:t>
            </a:r>
            <a:r>
              <a:rPr lang="en-US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th-TH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กรณีดำเนินการฝึกเอง)</a:t>
            </a:r>
          </a:p>
        </p:txBody>
      </p:sp>
      <p:sp>
        <p:nvSpPr>
          <p:cNvPr id="12" name="Text Box 41"/>
          <p:cNvSpPr txBox="1">
            <a:spLocks noChangeArrowheads="1"/>
          </p:cNvSpPr>
          <p:nvPr/>
        </p:nvSpPr>
        <p:spPr bwMode="auto">
          <a:xfrm>
            <a:off x="976579" y="4183760"/>
            <a:ext cx="8058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SzPct val="100000"/>
              <a:buFont typeface="Arial" panose="020B0604020202020204" pitchFamily="34" charset="0"/>
              <a:buChar char="•"/>
              <a:defRPr sz="32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1pPr>
            <a:lvl2pPr marL="742950" indent="-285750">
              <a:spcBef>
                <a:spcPts val="700"/>
              </a:spcBef>
              <a:buSzPct val="100000"/>
              <a:buFont typeface="Arial" panose="020B0604020202020204" pitchFamily="34" charset="0"/>
              <a:buChar char="–"/>
              <a:defRPr sz="28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2pPr>
            <a:lvl3pPr marL="1143000" indent="-228600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3pPr>
            <a:lvl4pPr marL="1600200" indent="-228600">
              <a:spcBef>
                <a:spcPts val="500"/>
              </a:spcBef>
              <a:buSzPct val="100000"/>
              <a:buFont typeface="Arial" panose="020B0604020202020204" pitchFamily="34" charset="0"/>
              <a:buChar char="–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4pPr>
            <a:lvl5pPr marL="2057400" indent="-228600">
              <a:spcBef>
                <a:spcPts val="500"/>
              </a:spcBef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ts val="2400"/>
              </a:spcBef>
              <a:buSzTx/>
              <a:buFontTx/>
              <a:buNone/>
            </a:pPr>
            <a:r>
              <a:rPr lang="en-US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4000" b="1" i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en-US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ฝึกเตรียมเข้าทำงาน</a:t>
            </a:r>
            <a:r>
              <a:rPr lang="en-US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th-TH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กรณีส่งไปรับการฝึกภายนอก)</a:t>
            </a:r>
          </a:p>
        </p:txBody>
      </p:sp>
      <p:sp>
        <p:nvSpPr>
          <p:cNvPr id="13" name="Text Box 30"/>
          <p:cNvSpPr txBox="1"/>
          <p:nvPr/>
        </p:nvSpPr>
        <p:spPr>
          <a:xfrm>
            <a:off x="400317" y="1041228"/>
            <a:ext cx="8753475" cy="23701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22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h-TH" sz="3700" b="1" kern="0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3700" b="1" kern="0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3700" b="1" kern="0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จัดฝึกอบรมให้บุคคลทั่วไป ซึ่ง</a:t>
            </a:r>
            <a:r>
              <a:rPr lang="th-TH" sz="3700" b="1" kern="0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ไม่ใช่ลูกจ้างของตน  </a:t>
            </a:r>
            <a:r>
              <a:rPr lang="th-TH" sz="3700" b="1" kern="0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เพื่อให้สามารถทำงานได้ตามมาตรฐานก่อนเข้าทำงาน</a:t>
            </a:r>
            <a:r>
              <a:rPr lang="en-US" sz="3700" b="1" kern="0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700" b="1" kern="0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ซึ่งหลักสูตรต้องสอดคล้องและเป็นประโยชน์ต่อกิจการของสถานประกอบกิจการนั้น แบ่งได้เป็น </a:t>
            </a:r>
            <a:r>
              <a:rPr lang="th-TH" sz="3700" b="1" i="1" kern="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3700" b="1" kern="0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กรณี คือ</a:t>
            </a:r>
          </a:p>
        </p:txBody>
      </p:sp>
      <p:sp>
        <p:nvSpPr>
          <p:cNvPr id="14" name="Text Box 43"/>
          <p:cNvSpPr txBox="1">
            <a:spLocks noChangeArrowheads="1"/>
          </p:cNvSpPr>
          <p:nvPr/>
        </p:nvSpPr>
        <p:spPr bwMode="auto">
          <a:xfrm>
            <a:off x="878125" y="4753472"/>
            <a:ext cx="805815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SzPct val="100000"/>
              <a:buFont typeface="Arial" panose="020B0604020202020204" pitchFamily="34" charset="0"/>
              <a:buChar char="•"/>
              <a:defRPr sz="32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1pPr>
            <a:lvl2pPr marL="742950" indent="-285750">
              <a:spcBef>
                <a:spcPts val="700"/>
              </a:spcBef>
              <a:buSzPct val="100000"/>
              <a:buFont typeface="Arial" panose="020B0604020202020204" pitchFamily="34" charset="0"/>
              <a:buChar char="–"/>
              <a:defRPr sz="28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2pPr>
            <a:lvl3pPr marL="1143000" indent="-228600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3pPr>
            <a:lvl4pPr marL="1600200" indent="-228600">
              <a:spcBef>
                <a:spcPts val="500"/>
              </a:spcBef>
              <a:buSzPct val="100000"/>
              <a:buFont typeface="Arial" panose="020B0604020202020204" pitchFamily="34" charset="0"/>
              <a:buChar char="–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4pPr>
            <a:lvl5pPr marL="2057400" indent="-228600">
              <a:spcBef>
                <a:spcPts val="500"/>
              </a:spcBef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ts val="2400"/>
              </a:spcBef>
              <a:buSzTx/>
              <a:buFontTx/>
              <a:buNone/>
            </a:pPr>
            <a:r>
              <a:rPr lang="en-US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4000" b="1" i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en-US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รับนักเรียน นิสิต นักศึกษา หรือบุคคลที่ทางราชการ</a:t>
            </a:r>
            <a:br>
              <a:rPr lang="th-TH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4000" b="1" i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ส่งมาเข้ารับการฝึก</a:t>
            </a:r>
          </a:p>
        </p:txBody>
      </p:sp>
    </p:spTree>
    <p:extLst>
      <p:ext uri="{BB962C8B-B14F-4D97-AF65-F5344CB8AC3E}">
        <p14:creationId xmlns:p14="http://schemas.microsoft.com/office/powerpoint/2010/main" val="355834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28238" t="29374" r="28538" b="25434"/>
          <a:stretch/>
        </p:blipFill>
        <p:spPr>
          <a:xfrm>
            <a:off x="863125" y="263035"/>
            <a:ext cx="10878796" cy="6397909"/>
          </a:xfrm>
          <a:prstGeom prst="rect">
            <a:avLst/>
          </a:prstGeom>
          <a:ln cmpd="dbl">
            <a:solidFill>
              <a:schemeClr val="accent1">
                <a:shade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4424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l"/>
            <a:r>
              <a:rPr lang="th-TH" sz="8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ส่งหลักสูตรอย่างไร</a:t>
            </a:r>
            <a:br>
              <a:rPr lang="th-TH" sz="8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th-TH" sz="8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anose="020B0500040200020003" pitchFamily="34" charset="-34"/>
                <a:cs typeface="TH Sarabun New" panose="020B0500040200020003" pitchFamily="34" charset="-34"/>
              </a:rPr>
              <a:t>ให้ได้การรับรอง</a:t>
            </a:r>
            <a:endParaRPr lang="th-TH" sz="88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794" y="2776508"/>
            <a:ext cx="3543033" cy="389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94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29282" t="19634" r="39382" b="4567"/>
          <a:stretch/>
        </p:blipFill>
        <p:spPr>
          <a:xfrm>
            <a:off x="3157424" y="61166"/>
            <a:ext cx="4995264" cy="679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99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655178" y="142875"/>
            <a:ext cx="11326026" cy="649408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wrap="square">
            <a:spAutoFit/>
          </a:bodyPr>
          <a:lstStyle/>
          <a:p>
            <a:r>
              <a:rPr lang="th-TH" sz="3200" b="1" i="0" u="none" strike="noStrik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กรณียื่นขอรับรองหลักสูตรการฝึกยกระดับฝีมือแรงงาน ควรหลีกเลี่ยงในการยื่นหลักสูตร ดังนี้</a:t>
            </a:r>
          </a:p>
          <a:p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1.หลักสูตร</a:t>
            </a:r>
            <a:r>
              <a:rPr lang="th-TH" sz="3200" b="1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ปฐมนิเทศ</a:t>
            </a:r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ที่มีเนื้อหาเกี่ยวกับประวัติความเป็นมา นโยบาย กฎระเบียบ สวัสดิการ</a:t>
            </a:r>
          </a:p>
          <a:p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2 หลักสูตร</a:t>
            </a:r>
            <a:r>
              <a:rPr lang="th-TH" sz="3200" b="1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พัฒนาทีมงาน ที่มีเนื้อหาการฝึกอบรมเป็นกิจกรรมการเล่นเกม การละเล่นต่าง ๆ</a:t>
            </a:r>
          </a:p>
          <a:p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3. หลักสูตร</a:t>
            </a:r>
            <a:r>
              <a:rPr lang="th-TH" sz="3200" b="1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ปฐมพยาบาล </a:t>
            </a:r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รับรองเฉพาะผู้ปฏิบัติงานตำแหน่งแพทย์ พยาบาล เจ้าหน้าที่ความปลอดภัย รักษาความปลอดภัย</a:t>
            </a:r>
          </a:p>
          <a:p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4. หลักสูตร</a:t>
            </a:r>
            <a:r>
              <a:rPr lang="th-TH" sz="3200" b="1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กฎหมายแรงงาน </a:t>
            </a:r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รับรองเฉพาะผู้ปฏิบัติงานตำแหน่งฝ่ายบุคคล ทนาย</a:t>
            </a:r>
          </a:p>
          <a:p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5. หลักสูตร</a:t>
            </a:r>
            <a:r>
              <a:rPr lang="th-TH" sz="3200" b="1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ประกันสังคม</a:t>
            </a:r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รับรองเฉพาะผู้ปฏิบัติงานตำแหน่งฝ่ายบุคคล การเงิน</a:t>
            </a:r>
          </a:p>
          <a:p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6. หลักสูตร</a:t>
            </a:r>
            <a:r>
              <a:rPr lang="th-TH" sz="3200" b="1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เอดส์ </a:t>
            </a:r>
            <a:r>
              <a:rPr lang="th-TH" sz="3200" b="1" i="0" u="none" strike="noStrike" baseline="0" dirty="0" err="1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ยาเสพติด</a:t>
            </a:r>
            <a:r>
              <a:rPr lang="th-TH" sz="3200" b="1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รับรองเฉพาะผู้ปฏิบัติงานตำแหน่งแพทย์ พยาบาล</a:t>
            </a:r>
          </a:p>
          <a:p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7. หลักสูตร</a:t>
            </a:r>
            <a:r>
              <a:rPr lang="th-TH" sz="3200" b="1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ขับรถ รับรองเฉพาะผู้ปฏิบัติงานตำแหน่งพนักงานขับรถ</a:t>
            </a:r>
          </a:p>
          <a:p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8. หลักสูตร</a:t>
            </a:r>
            <a:r>
              <a:rPr lang="th-TH" sz="3200" b="1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ดับเพลิง</a:t>
            </a:r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รับรองเฉพาะผู้ปฏิบัติงานตำแหน่งเจ้าหน้าที่ความปลอดภัย รักษาความปลอดภัย</a:t>
            </a:r>
          </a:p>
          <a:p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9. หลักสูตร</a:t>
            </a:r>
            <a:r>
              <a:rPr lang="th-TH" sz="3200" b="1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เจ้าหน้าที่ความปลอดภัย และหลักสูตรคณะกรรมการความปลอดภัยอาชีวอนามัยและสภาพแวดล้อมในการทำงาน </a:t>
            </a:r>
            <a:r>
              <a:rPr lang="th-TH" sz="3200" b="1" i="0" u="none" strike="noStrike" baseline="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โดยแนบหนังสือประกาศแต่งตั้งผู้รับการฝึกเป็นเจ้าหน้าที่ความปลอดภัย หรือคณะกรรมการความปลอดภัยอาชีวอนามัย และสภาพแวดล้อมในการทำงาน</a:t>
            </a:r>
          </a:p>
        </p:txBody>
      </p:sp>
    </p:spTree>
    <p:extLst>
      <p:ext uri="{BB962C8B-B14F-4D97-AF65-F5344CB8AC3E}">
        <p14:creationId xmlns:p14="http://schemas.microsoft.com/office/powerpoint/2010/main" val="182568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655178" y="0"/>
            <a:ext cx="11326026" cy="649408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wrap="square">
            <a:spAutoFit/>
          </a:bodyPr>
          <a:lstStyle/>
          <a:p>
            <a:r>
              <a:rPr lang="th-TH" sz="3200" b="1" i="0" u="none" strike="noStrike" baseline="0" dirty="0" smtClean="0">
                <a:latin typeface="TH SarabunPSK" pitchFamily="34" charset="-34"/>
                <a:cs typeface="TH SarabunPSK" pitchFamily="34" charset="-34"/>
              </a:rPr>
              <a:t>10. หลักสูตรการฝึกอบรมที่เป็นเรื่องเกี่ยวกับ</a:t>
            </a:r>
            <a:r>
              <a:rPr lang="th-TH" sz="3200" b="1" i="0" u="none" strike="noStrike" baseline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เรื่องส่วนบุคคล</a:t>
            </a:r>
            <a:r>
              <a:rPr lang="th-TH" sz="3200" b="1" i="0" u="none" strike="noStrike" baseline="0" dirty="0" smtClean="0">
                <a:latin typeface="TH SarabunPSK" pitchFamily="34" charset="-34"/>
                <a:cs typeface="TH SarabunPSK" pitchFamily="34" charset="-34"/>
              </a:rPr>
              <a:t> เช่น การฝึกจิต การนั่งสมาธิ  การสวดมนต์ การเดินจงกลม การลงทุน-ออมเงินหลังเกษียณ การออกกำลังกาย การให้นมบุตร</a:t>
            </a:r>
            <a:endParaRPr lang="th-TH" sz="32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11.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หลักสูตรที่เป็น</a:t>
            </a:r>
            <a:r>
              <a:rPr lang="th-TH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ภาษาอังกฤษให้สรุปใจความสำคัญเป็นภาษาไทย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แนบ</a:t>
            </a:r>
          </a:p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12.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หลักสูตรที่จัดฝึกอบรมใน</a:t>
            </a:r>
            <a:r>
              <a:rPr lang="th-TH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ต่างประเทศไม่รับรอง</a:t>
            </a:r>
          </a:p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13.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หลักสูตรที่เป็นการ</a:t>
            </a:r>
            <a:r>
              <a:rPr lang="th-TH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พัฒนาในเชิงทัศนคติที่ดีเพียงอย่างเดียวทั้งหลักสูตร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เช่น จิตสำนึกการรัก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องค์กร  ค่านิยม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คุณธรรม จริยธรรม จรรยาบรรณ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วิชาชีพ</a:t>
            </a:r>
          </a:p>
          <a:p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จะ</a:t>
            </a:r>
            <a:r>
              <a:rPr lang="th-TH" sz="32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ไม่ถือว่าเป็นการฝึกยกระดับฝีมือแรงงานเพราะนิยามเน้น</a:t>
            </a:r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พัฒนาความรู้</a:t>
            </a:r>
            <a:r>
              <a:rPr lang="th-TH" sz="32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ความสามารถ และทักษะในสาขาอาชีพที่ปฏิบัติงานอยู่ตามปกติ</a:t>
            </a:r>
          </a:p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14.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หลักสูตร </a:t>
            </a:r>
            <a:r>
              <a:rPr lang="en-US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e-Learning</a:t>
            </a: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ขณะนี้ยังไม่มีการรับรอง</a:t>
            </a:r>
          </a:p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15.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ประชุม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เพื่อพิจารณา ตัดสินใจ ลงมติ ไม่ถือเป็นการฝึกอบรม</a:t>
            </a:r>
          </a:p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16. </a:t>
            </a:r>
            <a:r>
              <a:rPr lang="th-TH" sz="3200" b="1" dirty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การรับรองหลักสูตรและจำนวนคนฝึกอบรม จะพิจารณาจากตำแหน่งงานของพนักงาน และ</a:t>
            </a:r>
            <a:r>
              <a:rPr lang="th-TH" sz="32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เนื้อหาการ</a:t>
            </a:r>
            <a:r>
              <a:rPr lang="th-TH" sz="3200" b="1" dirty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ฝึกอบรมต้องสอดคล้องต่อตำแหน่งงานของพนักงาน และเป็นประโยชน์ต่อการพัฒนาฝีมือแรงงานของพนักงาน</a:t>
            </a:r>
          </a:p>
        </p:txBody>
      </p:sp>
    </p:spTree>
    <p:extLst>
      <p:ext uri="{BB962C8B-B14F-4D97-AF65-F5344CB8AC3E}">
        <p14:creationId xmlns:p14="http://schemas.microsoft.com/office/powerpoint/2010/main" val="164078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b="1" dirty="0">
                <a:solidFill>
                  <a:srgbClr val="7030A0"/>
                </a:solidFill>
              </a:rPr>
              <a:t>เอกสารค่าใช้จ่ายอย่างไรให้ได้รับการ</a:t>
            </a:r>
            <a:r>
              <a:rPr lang="th-TH" b="1" dirty="0" smtClean="0">
                <a:solidFill>
                  <a:srgbClr val="7030A0"/>
                </a:solidFill>
              </a:rPr>
              <a:t>รับรอง ?</a:t>
            </a:r>
            <a:endParaRPr lang="th-TH" b="1" dirty="0">
              <a:solidFill>
                <a:srgbClr val="7030A0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676400" y="1471613"/>
            <a:ext cx="10515600" cy="47482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3200" b="1" dirty="0" smtClean="0"/>
              <a:t>         </a:t>
            </a:r>
            <a:r>
              <a:rPr lang="th-TH" sz="3200" b="1" dirty="0" smtClean="0">
                <a:solidFill>
                  <a:srgbClr val="0070C0"/>
                </a:solidFill>
              </a:rPr>
              <a:t>การ</a:t>
            </a:r>
            <a:r>
              <a:rPr lang="th-TH" sz="3200" b="1" dirty="0">
                <a:solidFill>
                  <a:srgbClr val="0070C0"/>
                </a:solidFill>
              </a:rPr>
              <a:t>จ้างเป็นนิติบุคคลให้ใช้ใบเสร็จรับเงิน</a:t>
            </a:r>
          </a:p>
          <a:p>
            <a:pPr marL="0" indent="0">
              <a:buNone/>
            </a:pPr>
            <a:r>
              <a:rPr lang="th-TH" sz="3200" b="1" dirty="0" smtClean="0"/>
              <a:t>กรณีแนบใบเสร็จรับเงิน ประกอบด้วยรายการ ดังนี้</a:t>
            </a:r>
          </a:p>
          <a:p>
            <a:r>
              <a:rPr lang="th-TH" sz="3200" b="1" dirty="0" smtClean="0"/>
              <a:t>ชื่อ สถานที่อยู่หรือที่ทำการของผู้รับเงิน ระบุเลขประจำตัวผู้เสียภาษีอากร</a:t>
            </a:r>
          </a:p>
          <a:p>
            <a:r>
              <a:rPr lang="th-TH" sz="3200" b="1" dirty="0" smtClean="0"/>
              <a:t>ชื่อ สถานที่อยู่หรือที่ทำการของผู้จ่ายเงิน ระบุเลขประจำตัวผู้เสียภาษีอากร</a:t>
            </a:r>
          </a:p>
          <a:p>
            <a:r>
              <a:rPr lang="th-TH" sz="3200" b="1" dirty="0" smtClean="0"/>
              <a:t>เล่มที่ เลขที่ ใบเสร็จรับเงิน</a:t>
            </a:r>
          </a:p>
          <a:p>
            <a:r>
              <a:rPr lang="th-TH" sz="3200" b="1" dirty="0" smtClean="0"/>
              <a:t>วัน เดือน ปี ที่รับเงิน</a:t>
            </a:r>
          </a:p>
          <a:p>
            <a:r>
              <a:rPr lang="th-TH" sz="3200" b="1" dirty="0" smtClean="0"/>
              <a:t>รายการแสดงการรับเงินระบุว่าเป็นค่าใช้จ่ายอะไร</a:t>
            </a:r>
          </a:p>
          <a:p>
            <a:r>
              <a:rPr lang="th-TH" sz="3200" b="1" dirty="0" smtClean="0"/>
              <a:t>จำนวนเงิน ระบุทั้งตัวเลขและตัวอักษร</a:t>
            </a:r>
          </a:p>
        </p:txBody>
      </p:sp>
      <p:sp>
        <p:nvSpPr>
          <p:cNvPr id="4" name="ลูกศรขวา 3"/>
          <p:cNvSpPr/>
          <p:nvPr/>
        </p:nvSpPr>
        <p:spPr>
          <a:xfrm>
            <a:off x="2000250" y="1588294"/>
            <a:ext cx="485775" cy="2047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725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2"/>
          <a:srcRect l="21715" t="10512" r="34969" b="9326"/>
          <a:stretch/>
        </p:blipFill>
        <p:spPr>
          <a:xfrm>
            <a:off x="2629634" y="133350"/>
            <a:ext cx="6460165" cy="6724650"/>
          </a:xfrm>
          <a:prstGeom prst="rect">
            <a:avLst/>
          </a:prstGeom>
        </p:spPr>
      </p:pic>
      <p:sp>
        <p:nvSpPr>
          <p:cNvPr id="9" name="วงรี 8"/>
          <p:cNvSpPr/>
          <p:nvPr/>
        </p:nvSpPr>
        <p:spPr>
          <a:xfrm>
            <a:off x="2742467" y="766762"/>
            <a:ext cx="1914525" cy="5429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วงรี 9"/>
          <p:cNvSpPr/>
          <p:nvPr/>
        </p:nvSpPr>
        <p:spPr>
          <a:xfrm>
            <a:off x="6708895" y="709617"/>
            <a:ext cx="1914525" cy="5429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วงรี 10"/>
          <p:cNvSpPr/>
          <p:nvPr/>
        </p:nvSpPr>
        <p:spPr>
          <a:xfrm>
            <a:off x="6391275" y="1262062"/>
            <a:ext cx="2352675" cy="5429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วงรี 11"/>
          <p:cNvSpPr/>
          <p:nvPr/>
        </p:nvSpPr>
        <p:spPr>
          <a:xfrm>
            <a:off x="2629633" y="1262062"/>
            <a:ext cx="3879971" cy="105251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วงรี 12"/>
          <p:cNvSpPr/>
          <p:nvPr/>
        </p:nvSpPr>
        <p:spPr>
          <a:xfrm>
            <a:off x="2710596" y="2314574"/>
            <a:ext cx="3680679" cy="933447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วงรี 14"/>
          <p:cNvSpPr/>
          <p:nvPr/>
        </p:nvSpPr>
        <p:spPr>
          <a:xfrm>
            <a:off x="3505200" y="5948358"/>
            <a:ext cx="2466975" cy="84296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วงรี 15"/>
          <p:cNvSpPr/>
          <p:nvPr/>
        </p:nvSpPr>
        <p:spPr>
          <a:xfrm>
            <a:off x="6172200" y="5900732"/>
            <a:ext cx="2466975" cy="89059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8386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b="1" dirty="0">
                <a:solidFill>
                  <a:srgbClr val="7030A0"/>
                </a:solidFill>
              </a:rPr>
              <a:t>เอกสารค่าใช้จ่ายอย่างไรให้ได้รับการ</a:t>
            </a:r>
            <a:r>
              <a:rPr lang="th-TH" b="1" dirty="0" smtClean="0">
                <a:solidFill>
                  <a:srgbClr val="7030A0"/>
                </a:solidFill>
              </a:rPr>
              <a:t>รับรอง ?</a:t>
            </a:r>
            <a:endParaRPr lang="th-TH" b="1" dirty="0">
              <a:solidFill>
                <a:srgbClr val="7030A0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885949" y="1428750"/>
            <a:ext cx="9563101" cy="47482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th-TH" sz="3200" dirty="0" smtClean="0"/>
              <a:t>         </a:t>
            </a:r>
            <a:r>
              <a:rPr lang="th-TH" sz="3200" b="1" dirty="0" smtClean="0">
                <a:solidFill>
                  <a:srgbClr val="0070C0"/>
                </a:solidFill>
              </a:rPr>
              <a:t>การ</a:t>
            </a:r>
            <a:r>
              <a:rPr lang="th-TH" sz="3200" b="1" dirty="0">
                <a:solidFill>
                  <a:srgbClr val="0070C0"/>
                </a:solidFill>
              </a:rPr>
              <a:t>จ้างเป็นรายบุคคลให้ใช้ใบสำคัญรับ</a:t>
            </a:r>
            <a:r>
              <a:rPr lang="th-TH" sz="3200" b="1" dirty="0" smtClean="0">
                <a:solidFill>
                  <a:srgbClr val="0070C0"/>
                </a:solidFill>
              </a:rPr>
              <a:t>เงิน ประกอบด้วยรายการ ดังนี้</a:t>
            </a:r>
          </a:p>
          <a:p>
            <a:r>
              <a:rPr lang="th-TH" sz="3200" dirty="0"/>
              <a:t>ชื่อ – สกุล ที่อยู่ผู้รับเงิน และเลขบัตรประจำตัวประชาชน 13 หลัก</a:t>
            </a:r>
          </a:p>
          <a:p>
            <a:r>
              <a:rPr lang="th-TH" sz="3200" dirty="0" smtClean="0"/>
              <a:t>ชื่อ </a:t>
            </a:r>
            <a:r>
              <a:rPr lang="th-TH" sz="3200" dirty="0"/>
              <a:t>สถานที่อยู่หรือที่ทำการของผู้จ่ายเงิน และเลขบัตรประจำตัวประชาชน 13 หลัก</a:t>
            </a:r>
          </a:p>
          <a:p>
            <a:r>
              <a:rPr lang="th-TH" sz="3200" dirty="0" smtClean="0"/>
              <a:t>วัน </a:t>
            </a:r>
            <a:r>
              <a:rPr lang="th-TH" sz="3200" dirty="0"/>
              <a:t>เดือน ปี ที่รับ – จ่ายเงิน</a:t>
            </a:r>
          </a:p>
          <a:p>
            <a:r>
              <a:rPr lang="th-TH" sz="3200" dirty="0" smtClean="0"/>
              <a:t>รายการ</a:t>
            </a:r>
            <a:r>
              <a:rPr lang="th-TH" sz="3200" dirty="0"/>
              <a:t>ค่าใช้จ่าย</a:t>
            </a:r>
          </a:p>
          <a:p>
            <a:r>
              <a:rPr lang="th-TH" sz="3200" dirty="0" smtClean="0"/>
              <a:t>จำนวน</a:t>
            </a:r>
            <a:r>
              <a:rPr lang="th-TH" sz="3200" dirty="0"/>
              <a:t>เงิน ระบุทั้งตัวเลขและตัวอักษร</a:t>
            </a:r>
          </a:p>
          <a:p>
            <a:r>
              <a:rPr lang="th-TH" sz="3200" dirty="0" smtClean="0"/>
              <a:t>ลายมือ</a:t>
            </a:r>
            <a:r>
              <a:rPr lang="th-TH" sz="3200" dirty="0"/>
              <a:t>ชื่อผู้รับเงิน (ต้องแนบสำเนาบัตรประชาชน พร้อมลงลายมือรับรองสำเนาถูกต้อง)</a:t>
            </a:r>
          </a:p>
          <a:p>
            <a:r>
              <a:rPr lang="th-TH" sz="3200" dirty="0" smtClean="0"/>
              <a:t>ลายมือ</a:t>
            </a:r>
            <a:r>
              <a:rPr lang="th-TH" sz="3200" dirty="0"/>
              <a:t>ชื่อผู้รับเงิน และผู้</a:t>
            </a:r>
            <a:r>
              <a:rPr lang="th-TH" sz="3200" dirty="0" smtClean="0"/>
              <a:t>จ่ายเงิน</a:t>
            </a:r>
          </a:p>
          <a:p>
            <a:pPr marL="0" indent="0">
              <a:buNone/>
            </a:pPr>
            <a:r>
              <a:rPr lang="th-TH" sz="3200" b="1" dirty="0" smtClean="0">
                <a:solidFill>
                  <a:srgbClr val="FF0000"/>
                </a:solidFill>
              </a:rPr>
              <a:t>***แนบสำเนาบัตรประชาชนผู้รับเงิน</a:t>
            </a:r>
            <a:endParaRPr lang="th-TH" sz="3200" b="1" dirty="0">
              <a:solidFill>
                <a:srgbClr val="FF0000"/>
              </a:solidFill>
            </a:endParaRPr>
          </a:p>
        </p:txBody>
      </p:sp>
      <p:sp>
        <p:nvSpPr>
          <p:cNvPr id="4" name="ลูกศรขวา 3"/>
          <p:cNvSpPr/>
          <p:nvPr/>
        </p:nvSpPr>
        <p:spPr>
          <a:xfrm>
            <a:off x="2038350" y="1509713"/>
            <a:ext cx="485775" cy="2047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61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/>
          <a:srcRect l="23782" t="10940" r="36939" b="6581"/>
          <a:stretch/>
        </p:blipFill>
        <p:spPr>
          <a:xfrm>
            <a:off x="2716632" y="105331"/>
            <a:ext cx="6516268" cy="6308169"/>
          </a:xfrm>
          <a:prstGeom prst="rect">
            <a:avLst/>
          </a:prstGeom>
        </p:spPr>
      </p:pic>
      <p:cxnSp>
        <p:nvCxnSpPr>
          <p:cNvPr id="5" name="ลูกศรเชื่อมต่อแบบตรง 4"/>
          <p:cNvCxnSpPr/>
          <p:nvPr/>
        </p:nvCxnSpPr>
        <p:spPr>
          <a:xfrm>
            <a:off x="2726108" y="4768554"/>
            <a:ext cx="700756" cy="25637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ลูกศรเชื่อมต่อแบบตรง 7"/>
          <p:cNvCxnSpPr/>
          <p:nvPr/>
        </p:nvCxnSpPr>
        <p:spPr>
          <a:xfrm>
            <a:off x="2888479" y="1110954"/>
            <a:ext cx="376015" cy="38456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252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b="1" dirty="0">
                <a:solidFill>
                  <a:srgbClr val="7030A0"/>
                </a:solidFill>
              </a:rPr>
              <a:t>เอกสารค่าใช้จ่ายอย่างไรให้ได้รับการ</a:t>
            </a:r>
            <a:r>
              <a:rPr lang="th-TH" b="1" dirty="0" smtClean="0">
                <a:solidFill>
                  <a:srgbClr val="7030A0"/>
                </a:solidFill>
              </a:rPr>
              <a:t>รับรอง ?</a:t>
            </a:r>
            <a:endParaRPr lang="th-TH" b="1" dirty="0">
              <a:solidFill>
                <a:srgbClr val="7030A0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781300" y="1428750"/>
            <a:ext cx="8572500" cy="474821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h-TH" sz="3200" dirty="0"/>
              <a:t> </a:t>
            </a:r>
            <a:r>
              <a:rPr lang="th-TH" sz="3200" dirty="0" smtClean="0"/>
              <a:t>            </a:t>
            </a:r>
            <a:r>
              <a:rPr lang="th-TH" sz="3200" b="1" dirty="0" smtClean="0">
                <a:solidFill>
                  <a:srgbClr val="0070C0"/>
                </a:solidFill>
              </a:rPr>
              <a:t>บิล</a:t>
            </a:r>
            <a:r>
              <a:rPr lang="th-TH" sz="3200" b="1" dirty="0">
                <a:solidFill>
                  <a:srgbClr val="0070C0"/>
                </a:solidFill>
              </a:rPr>
              <a:t>เงินสด ประกอบด้วย</a:t>
            </a:r>
            <a:r>
              <a:rPr lang="th-TH" sz="3200" b="1" dirty="0" smtClean="0">
                <a:solidFill>
                  <a:srgbClr val="0070C0"/>
                </a:solidFill>
              </a:rPr>
              <a:t>รายการ</a:t>
            </a:r>
            <a:endParaRPr lang="th-TH" sz="3200" b="1" dirty="0">
              <a:solidFill>
                <a:srgbClr val="0070C0"/>
              </a:solidFill>
            </a:endParaRPr>
          </a:p>
          <a:p>
            <a:r>
              <a:rPr lang="th-TH" sz="3200" b="1" dirty="0" smtClean="0"/>
              <a:t>ชื่อ </a:t>
            </a:r>
            <a:r>
              <a:rPr lang="th-TH" sz="3200" b="1" dirty="0"/>
              <a:t>สถานที่อยู่หรือที่ทำการของผู้รับเงิน และผู้จ่ายเงิน</a:t>
            </a:r>
          </a:p>
          <a:p>
            <a:r>
              <a:rPr lang="th-TH" sz="3200" b="1" dirty="0" smtClean="0"/>
              <a:t>เล่ม</a:t>
            </a:r>
            <a:r>
              <a:rPr lang="th-TH" sz="3200" b="1" dirty="0"/>
              <a:t>ที่ เลขที่ บิลเงินสด</a:t>
            </a:r>
          </a:p>
          <a:p>
            <a:r>
              <a:rPr lang="th-TH" sz="3200" b="1" dirty="0" smtClean="0"/>
              <a:t>วัน </a:t>
            </a:r>
            <a:r>
              <a:rPr lang="th-TH" sz="3200" b="1" dirty="0"/>
              <a:t>เดือน ปี ที่รับเงิน</a:t>
            </a:r>
          </a:p>
          <a:p>
            <a:r>
              <a:rPr lang="th-TH" sz="3200" b="1" dirty="0" smtClean="0"/>
              <a:t>รายการ</a:t>
            </a:r>
            <a:r>
              <a:rPr lang="th-TH" sz="3200" b="1" dirty="0"/>
              <a:t>แสดงการรับเงินระบุว่าเป็นค่าใช้จ่ายอะไร</a:t>
            </a:r>
          </a:p>
          <a:p>
            <a:r>
              <a:rPr lang="th-TH" sz="3200" b="1" dirty="0" smtClean="0"/>
              <a:t>จำนวน</a:t>
            </a:r>
            <a:r>
              <a:rPr lang="th-TH" sz="3200" b="1" dirty="0"/>
              <a:t>เงิน ระบุทั้งตัวเลขและตัวอักษร</a:t>
            </a:r>
          </a:p>
          <a:p>
            <a:r>
              <a:rPr lang="th-TH" sz="3200" b="1" dirty="0" smtClean="0"/>
              <a:t>ลายมือ</a:t>
            </a:r>
            <a:r>
              <a:rPr lang="th-TH" sz="3200" b="1" dirty="0"/>
              <a:t>ชื่อผู้รับเงิน และผู้</a:t>
            </a:r>
            <a:r>
              <a:rPr lang="th-TH" sz="3200" b="1" dirty="0" smtClean="0"/>
              <a:t>จ่ายเงิน</a:t>
            </a:r>
          </a:p>
          <a:p>
            <a:pPr marL="0" indent="0">
              <a:buNone/>
            </a:pPr>
            <a:r>
              <a:rPr lang="th-TH" sz="3200" b="1" dirty="0">
                <a:solidFill>
                  <a:srgbClr val="FF0000"/>
                </a:solidFill>
              </a:rPr>
              <a:t>หมายเหตุ </a:t>
            </a:r>
            <a:r>
              <a:rPr lang="th-TH" sz="3200" b="1" dirty="0" smtClean="0">
                <a:solidFill>
                  <a:srgbClr val="FF0000"/>
                </a:solidFill>
              </a:rPr>
              <a:t>การเขียนใบเสร็จรับเงิน บิล</a:t>
            </a:r>
            <a:r>
              <a:rPr lang="th-TH" sz="3200" b="1" dirty="0">
                <a:solidFill>
                  <a:srgbClr val="FF0000"/>
                </a:solidFill>
              </a:rPr>
              <a:t>เงินสด ใบสำคัญรับเงินให้ระบุชื่อหลักสูตรและวันที่ฝึกอบรมกำกับด้วยทุกครั้ง</a:t>
            </a:r>
          </a:p>
        </p:txBody>
      </p:sp>
      <p:sp>
        <p:nvSpPr>
          <p:cNvPr id="4" name="ลูกศรขวา 3"/>
          <p:cNvSpPr/>
          <p:nvPr/>
        </p:nvSpPr>
        <p:spPr>
          <a:xfrm>
            <a:off x="3181350" y="1588294"/>
            <a:ext cx="485775" cy="2047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0507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2"/>
          <a:srcRect l="23814" t="11019" r="36927" b="4907"/>
          <a:stretch/>
        </p:blipFill>
        <p:spPr>
          <a:xfrm>
            <a:off x="2247900" y="1"/>
            <a:ext cx="6877050" cy="6802732"/>
          </a:xfrm>
          <a:prstGeom prst="rect">
            <a:avLst/>
          </a:prstGeom>
        </p:spPr>
      </p:pic>
      <p:cxnSp>
        <p:nvCxnSpPr>
          <p:cNvPr id="9" name="ลูกศรเชื่อมต่อแบบตรง 8"/>
          <p:cNvCxnSpPr/>
          <p:nvPr/>
        </p:nvCxnSpPr>
        <p:spPr>
          <a:xfrm>
            <a:off x="2990850" y="495300"/>
            <a:ext cx="314325" cy="36195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/>
          <p:cNvCxnSpPr/>
          <p:nvPr/>
        </p:nvCxnSpPr>
        <p:spPr>
          <a:xfrm flipH="1">
            <a:off x="7705725" y="495300"/>
            <a:ext cx="390525" cy="36195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572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257175" y="151180"/>
            <a:ext cx="1180147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th-TH" sz="3600" b="1" i="0" u="none" strike="noStrike" baseline="0" dirty="0" smtClean="0">
                <a:solidFill>
                  <a:srgbClr val="00B05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กรณีแนบเอกสารค่าตอบแทนวิทยากร</a:t>
            </a:r>
          </a:p>
          <a:p>
            <a:endParaRPr lang="th-TH" sz="3600" b="1" i="0" u="none" strike="noStrike" baseline="0" dirty="0" smtClean="0">
              <a:solidFill>
                <a:srgbClr val="00B05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b="1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กรณีจ้างเป็นบุคคลผู้รับเงินต้องเป็นวิทยากรเท่านั้น </a:t>
            </a:r>
            <a:r>
              <a:rPr lang="th-TH" b="1" i="0" u="none" strike="noStrike" baseline="0" dirty="0" smtClean="0">
                <a:solidFill>
                  <a:srgbClr val="0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ชื่อผู้รับตรงกับกำหนดการ หรือชื่อวิทยากรในระบบ </a:t>
            </a:r>
            <a:r>
              <a:rPr lang="en-US" b="1" i="0" u="none" strike="noStrike" baseline="0" dirty="0" smtClean="0">
                <a:solidFill>
                  <a:srgbClr val="000000"/>
                </a:solidFill>
                <a:latin typeface="TH SarabunITù"/>
                <a:cs typeface="TH SarabunIT๙" panose="020B0500040200020003" pitchFamily="34" charset="-34"/>
              </a:rPr>
              <a:t>e-Service </a:t>
            </a:r>
            <a:r>
              <a:rPr lang="th-TH" b="1" i="0" u="none" strike="noStrike" baseline="0" dirty="0" smtClean="0">
                <a:solidFill>
                  <a:srgbClr val="0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ในขั้นตอนที่ 4 ต้องระบุชื่อหลักสูตรฝึกอบรม วันที่ฝึกอบรมให้ตรงกับหลักสูตรที่ยื่นขอรับรอง และต้องเป็นเงินสกุลบาทเท่านั้น </a:t>
            </a:r>
          </a:p>
          <a:p>
            <a:endParaRPr lang="th-TH" b="1" i="0" u="none" strike="noStrike" baseline="0" dirty="0" smtClean="0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b="1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กรณีวิทยากรเป็นชาวต่างชาติ    </a:t>
            </a:r>
            <a:r>
              <a:rPr lang="th-TH" b="1" i="0" u="none" strike="noStrike" baseline="0" dirty="0" smtClean="0">
                <a:solidFill>
                  <a:srgbClr val="0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ต้องแนบใบอนุญาตทำงาน </a:t>
            </a:r>
            <a:r>
              <a:rPr lang="th-TH" b="1" i="0" u="none" strike="noStrike" baseline="0" dirty="0" smtClean="0">
                <a:solidFill>
                  <a:srgbClr val="000000"/>
                </a:solidFill>
                <a:latin typeface="TH SarabunITù"/>
                <a:cs typeface="TH SarabunIT๙" panose="020B0500040200020003" pitchFamily="34" charset="-34"/>
              </a:rPr>
              <a:t>(</a:t>
            </a:r>
            <a:r>
              <a:rPr lang="en-US" b="1" i="0" u="none" strike="noStrike" baseline="0" dirty="0" smtClean="0">
                <a:solidFill>
                  <a:srgbClr val="000000"/>
                </a:solidFill>
                <a:latin typeface="TH SarabunITù"/>
                <a:cs typeface="TH SarabunIT๙" panose="020B0500040200020003" pitchFamily="34" charset="-34"/>
              </a:rPr>
              <a:t>Work Permit) </a:t>
            </a:r>
            <a:r>
              <a:rPr lang="th-TH" b="1" i="0" u="none" strike="noStrike" baseline="0" dirty="0" smtClean="0">
                <a:solidFill>
                  <a:srgbClr val="0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และเอกสารแสดงคุณวุฒิที่แสดงเป็นผู้เชี่ยวชาญในการฝึกอบรมหลักสูตรนั้นๆ</a:t>
            </a:r>
          </a:p>
          <a:p>
            <a:endParaRPr lang="th-TH" b="0" i="0" u="none" strike="noStrike" baseline="0" dirty="0" smtClean="0">
              <a:solidFill>
                <a:srgbClr val="00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3200" b="0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กรณีวิทยากรเป็นบุคคลธรรมดา ที่เป็นต่างชาติให้แนบใบสำคัญรับเงิน สำเนาพาสปอร์ตพร้อมหนังสือรับรองการ</a:t>
            </a:r>
          </a:p>
          <a:p>
            <a:r>
              <a:rPr lang="th-TH" sz="3200" b="0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หักภาษี ณ ที่จ่าย 3 </a:t>
            </a:r>
            <a:r>
              <a:rPr lang="th-TH" sz="3200" b="0" i="0" u="none" strike="noStrike" baseline="0" dirty="0" smtClean="0">
                <a:solidFill>
                  <a:srgbClr val="FF0000"/>
                </a:solidFill>
                <a:latin typeface="TH SarabunITù"/>
                <a:cs typeface="TH SarabunIT๙" panose="020B0500040200020003" pitchFamily="34" charset="-34"/>
              </a:rPr>
              <a:t>% </a:t>
            </a:r>
            <a:r>
              <a:rPr lang="th-TH" sz="3200" b="0" i="0" u="none" strike="noStrike" baseline="0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ในกรณีที่เป็นนิติบุคคลให้แนบสำเนาใบเสร็จรับเงินและระบุชื่อหลักสูตรเพื่อการฝึกอบรมเท่านั้น เอกสารทั้งหมดต้องลงนามรับรองโดยผู้มีอำนาจและผู้รับมอบอำนาจ</a:t>
            </a: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4548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266700" y="1151305"/>
            <a:ext cx="1180147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th-TH" sz="3600" b="1" dirty="0">
                <a:solidFill>
                  <a:srgbClr val="00B050"/>
                </a:solidFill>
              </a:rPr>
              <a:t>กรณีแนบเอกสาร</a:t>
            </a:r>
            <a:r>
              <a:rPr lang="th-TH" sz="3600" b="1" dirty="0" smtClean="0">
                <a:solidFill>
                  <a:srgbClr val="00B050"/>
                </a:solidFill>
              </a:rPr>
              <a:t>ค่าลิขสิทธิ์</a:t>
            </a:r>
          </a:p>
          <a:p>
            <a:endParaRPr lang="th-TH" sz="3600" b="1" dirty="0">
              <a:solidFill>
                <a:srgbClr val="00B050"/>
              </a:solidFill>
            </a:endParaRPr>
          </a:p>
          <a:p>
            <a:r>
              <a:rPr lang="th-TH" sz="3600" dirty="0">
                <a:solidFill>
                  <a:srgbClr val="FF0000"/>
                </a:solidFill>
              </a:rPr>
              <a:t>รายการในใบเสร็จรับเงินต้องระบุเป็นค่าลิขสิทธิ์ </a:t>
            </a:r>
            <a:r>
              <a:rPr lang="th-TH" sz="3600" dirty="0"/>
              <a:t>หากระบุเป็นค่าลงทะเบียนฝึกอบรมไม่ใช่</a:t>
            </a:r>
            <a:r>
              <a:rPr lang="th-TH" sz="3600" dirty="0" smtClean="0"/>
              <a:t>ค่าลิขสิทธิ์</a:t>
            </a:r>
          </a:p>
          <a:p>
            <a:endParaRPr lang="th-TH" sz="3600" dirty="0"/>
          </a:p>
          <a:p>
            <a:r>
              <a:rPr lang="th-TH" sz="3600" dirty="0"/>
              <a:t>ค่าลงทะเบียนฝึกอบรมเปรียบได้กับการฝึกอบรมภายนอก (สถาบันฝึกอบรมภายนอกเรียกเก็บค่าใช้จ่าย</a:t>
            </a:r>
            <a:r>
              <a:rPr lang="th-TH" sz="3600" dirty="0" smtClean="0"/>
              <a:t>)ให้</a:t>
            </a:r>
            <a:r>
              <a:rPr lang="th-TH" sz="3600" dirty="0"/>
              <a:t>ยื่นขอรับรองเป็นการฝึกอบรมภายนอก ค่าลงทะเบียนรับรองค่าใช้จ่ายกับสรรพากรโดยตรง</a:t>
            </a: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136759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390525" y="322630"/>
            <a:ext cx="1180147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th-TH" sz="3600" b="1" dirty="0" smtClean="0">
                <a:solidFill>
                  <a:srgbClr val="00B050"/>
                </a:solidFill>
              </a:rPr>
              <a:t>กรณี</a:t>
            </a:r>
            <a:r>
              <a:rPr lang="th-TH" sz="3600" b="1" dirty="0">
                <a:solidFill>
                  <a:srgbClr val="00B050"/>
                </a:solidFill>
              </a:rPr>
              <a:t>แนบเอกสารค่าเอกสารประกอบการฝึกอบรม หรือตำรา</a:t>
            </a:r>
          </a:p>
          <a:p>
            <a:r>
              <a:rPr lang="th-TH" sz="3600" dirty="0"/>
              <a:t>รายการในใบเสร็จรับเงินระบุเป็นค่าจัดทำเอกสาร หรือค่าหนังสือประกอบการ</a:t>
            </a:r>
            <a:r>
              <a:rPr lang="th-TH" sz="3600" dirty="0" smtClean="0"/>
              <a:t>ฝึกอบรม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sz="3200" b="1" dirty="0" smtClean="0">
                <a:solidFill>
                  <a:srgbClr val="00B050"/>
                </a:solidFill>
              </a:rPr>
              <a:t>กรณี</a:t>
            </a:r>
            <a:r>
              <a:rPr lang="th-TH" sz="3200" b="1" dirty="0">
                <a:solidFill>
                  <a:srgbClr val="00B050"/>
                </a:solidFill>
              </a:rPr>
              <a:t>แนบเอกสารค่าจ้างถ่ายเอกสารประกอบการฝึกอบรม</a:t>
            </a:r>
          </a:p>
          <a:p>
            <a:r>
              <a:rPr lang="th-TH" sz="3200" dirty="0"/>
              <a:t>รายการในใบเสร็จรับเงินระบุเป็นค่าถ่ายเอกสาร ไม่รับรองรายการอื่น ๆ เช่น ค่าเทปสันปก ค่าเข้าเล่ม</a:t>
            </a:r>
          </a:p>
          <a:p>
            <a:r>
              <a:rPr lang="th-TH" sz="3200" dirty="0"/>
              <a:t>ค่ากระดาษ</a:t>
            </a:r>
            <a:r>
              <a:rPr lang="th-TH" sz="3200" dirty="0" smtClean="0"/>
              <a:t>สี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sz="3200" b="1" dirty="0">
                <a:solidFill>
                  <a:srgbClr val="00B050"/>
                </a:solidFill>
              </a:rPr>
              <a:t>กรณีแนบเอกสารค่าวัสดุ</a:t>
            </a:r>
          </a:p>
          <a:p>
            <a:r>
              <a:rPr lang="th-TH" sz="3200" dirty="0"/>
              <a:t>รายการในใบเสร็จรับเงินระบุเป็นวัสดุที่</a:t>
            </a:r>
            <a:r>
              <a:rPr lang="th-TH" sz="3200" dirty="0">
                <a:solidFill>
                  <a:srgbClr val="FF0000"/>
                </a:solidFill>
              </a:rPr>
              <a:t>เกี่ยวข้องกับการฝึกอบรมตามหลักสูตรที่ขอรับรอง</a:t>
            </a:r>
            <a:r>
              <a:rPr lang="th-TH" sz="3200" dirty="0"/>
              <a:t>จำนวนวัสดุ</a:t>
            </a:r>
          </a:p>
          <a:p>
            <a:r>
              <a:rPr lang="th-TH" sz="3200" dirty="0"/>
              <a:t>ต้องมีความสอดคล้องกับจำนวนผู้เข้าฝึกอบรม </a:t>
            </a:r>
            <a:r>
              <a:rPr lang="th-TH" sz="3200" dirty="0">
                <a:solidFill>
                  <a:srgbClr val="FF0000"/>
                </a:solidFill>
              </a:rPr>
              <a:t>ไม่เป็นวัสดุคงสภาพ </a:t>
            </a:r>
            <a:r>
              <a:rPr lang="th-TH" sz="3200" dirty="0"/>
              <a:t>หรือเครื่องมือ เครื่องจักร หรือวัสดุ</a:t>
            </a:r>
            <a:r>
              <a:rPr lang="th-TH" sz="3200" dirty="0" smtClean="0"/>
              <a:t>คอมพิวเตอร์  </a:t>
            </a:r>
            <a:r>
              <a:rPr lang="th-TH" sz="3200" dirty="0" smtClean="0">
                <a:solidFill>
                  <a:srgbClr val="FF0000"/>
                </a:solidFill>
              </a:rPr>
              <a:t>ระบุ</a:t>
            </a:r>
            <a:r>
              <a:rPr lang="th-TH" sz="3200" dirty="0">
                <a:solidFill>
                  <a:srgbClr val="FF0000"/>
                </a:solidFill>
              </a:rPr>
              <a:t>ด้วยว่าซื้อไปเพื่อใช้ทำอะไรในการฝึกอบรม</a:t>
            </a:r>
            <a:r>
              <a:rPr lang="th-TH" sz="3200" dirty="0"/>
              <a:t> </a:t>
            </a:r>
            <a:r>
              <a:rPr lang="th-TH" sz="3200" dirty="0" smtClean="0"/>
              <a:t>ค่าจ้าง</a:t>
            </a:r>
            <a:r>
              <a:rPr lang="th-TH" sz="3200" dirty="0"/>
              <a:t>ทำ</a:t>
            </a:r>
            <a:r>
              <a:rPr lang="th-TH" sz="3200" dirty="0">
                <a:solidFill>
                  <a:srgbClr val="FF0000"/>
                </a:solidFill>
              </a:rPr>
              <a:t>ป้ายไวนิล</a:t>
            </a:r>
            <a:r>
              <a:rPr lang="th-TH" sz="3200" dirty="0"/>
              <a:t>สื่อ</a:t>
            </a:r>
            <a:r>
              <a:rPr lang="th-TH" sz="3200" dirty="0" smtClean="0"/>
              <a:t>ประชาสัมพันธ์    ข้อความ</a:t>
            </a:r>
            <a:r>
              <a:rPr lang="th-TH" sz="3200" dirty="0"/>
              <a:t>บนป้ายไวนิลต้อง</a:t>
            </a:r>
            <a:r>
              <a:rPr lang="th-TH" sz="3200" dirty="0">
                <a:solidFill>
                  <a:srgbClr val="FF0000"/>
                </a:solidFill>
              </a:rPr>
              <a:t>เกี่ยวกับเนื้อหาฝึกอบรม</a:t>
            </a:r>
            <a:r>
              <a:rPr lang="th-TH" sz="3200" dirty="0"/>
              <a:t>ต้องแนบ</a:t>
            </a:r>
            <a:r>
              <a:rPr lang="th-TH" sz="3200" dirty="0">
                <a:solidFill>
                  <a:srgbClr val="FF0000"/>
                </a:solidFill>
              </a:rPr>
              <a:t>ใบเสร็จรับเงินและ รูปป้ายไว</a:t>
            </a:r>
            <a:r>
              <a:rPr lang="th-TH" sz="3200" dirty="0" smtClean="0">
                <a:solidFill>
                  <a:srgbClr val="FF0000"/>
                </a:solidFill>
              </a:rPr>
              <a:t>นิล</a:t>
            </a:r>
          </a:p>
          <a:p>
            <a:r>
              <a:rPr lang="th-TH" sz="3200" dirty="0" smtClean="0">
                <a:solidFill>
                  <a:srgbClr val="FF0000"/>
                </a:solidFill>
              </a:rPr>
              <a:t>*****</a:t>
            </a:r>
            <a:r>
              <a:rPr lang="th-TH" sz="3200" dirty="0" smtClean="0"/>
              <a:t> </a:t>
            </a:r>
            <a:r>
              <a:rPr lang="th-TH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วัสดุที่ใช้ในการฝึกอบรมต้องเป็นวัสดุที่ใช้แล้วหมดไปในการฝึกอบรมนั้น ๆ</a:t>
            </a:r>
          </a:p>
        </p:txBody>
      </p:sp>
    </p:spTree>
    <p:extLst>
      <p:ext uri="{BB962C8B-B14F-4D97-AF65-F5344CB8AC3E}">
        <p14:creationId xmlns:p14="http://schemas.microsoft.com/office/powerpoint/2010/main" val="223666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390525" y="322630"/>
            <a:ext cx="11801475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th-TH" sz="3600" b="1" dirty="0" smtClean="0">
                <a:solidFill>
                  <a:schemeClr val="accent6">
                    <a:lumMod val="75000"/>
                  </a:schemeClr>
                </a:solidFill>
              </a:rPr>
              <a:t>ค่า</a:t>
            </a:r>
            <a:r>
              <a:rPr lang="th-TH" sz="3600" b="1" dirty="0">
                <a:solidFill>
                  <a:schemeClr val="accent6">
                    <a:lumMod val="75000"/>
                  </a:schemeClr>
                </a:solidFill>
              </a:rPr>
              <a:t>เช่าสถานที่จัดการฝึกอบรม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th-TH" sz="3600" dirty="0"/>
              <a:t>กรณีจัดอบรมที่</a:t>
            </a:r>
            <a:r>
              <a:rPr lang="th-TH" sz="3600" dirty="0">
                <a:solidFill>
                  <a:srgbClr val="FF0000"/>
                </a:solidFill>
              </a:rPr>
              <a:t>โรงแรม</a:t>
            </a:r>
            <a:r>
              <a:rPr lang="th-TH" sz="3600" dirty="0"/>
              <a:t>ต้องแยกรายการค่าใช้จ่ายให้ชัดเจน</a:t>
            </a:r>
            <a:r>
              <a:rPr lang="th-TH" sz="3200" dirty="0"/>
              <a:t> </a:t>
            </a:r>
            <a:endParaRPr lang="th-TH" sz="3200" dirty="0" smtClean="0"/>
          </a:p>
          <a:p>
            <a:r>
              <a:rPr lang="th-TH" sz="3200" dirty="0"/>
              <a:t> </a:t>
            </a:r>
            <a:r>
              <a:rPr lang="th-TH" sz="3200" dirty="0" smtClean="0"/>
              <a:t>        (</a:t>
            </a:r>
            <a:r>
              <a:rPr lang="th-TH" sz="3200" dirty="0"/>
              <a:t>ค่าเช่าห้องฝึกอบรม</a:t>
            </a:r>
            <a:r>
              <a:rPr lang="th-TH" sz="3200" dirty="0">
                <a:solidFill>
                  <a:srgbClr val="FF0000"/>
                </a:solidFill>
              </a:rPr>
              <a:t>ระบุวันที่เช่าตรงกับวันที่ฝึกอบรม</a:t>
            </a:r>
            <a:r>
              <a:rPr lang="th-TH" sz="3200" dirty="0"/>
              <a:t>)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th-TH" sz="3600" b="1" dirty="0" smtClean="0">
                <a:solidFill>
                  <a:schemeClr val="accent6">
                    <a:lumMod val="75000"/>
                  </a:schemeClr>
                </a:solidFill>
              </a:rPr>
              <a:t>ค่า</a:t>
            </a:r>
            <a:r>
              <a:rPr lang="th-TH" sz="3600" b="1" dirty="0">
                <a:solidFill>
                  <a:schemeClr val="accent6">
                    <a:lumMod val="75000"/>
                  </a:schemeClr>
                </a:solidFill>
              </a:rPr>
              <a:t>เช่าที่</a:t>
            </a:r>
            <a:r>
              <a:rPr lang="th-TH" sz="3600" b="1" dirty="0" smtClean="0">
                <a:solidFill>
                  <a:schemeClr val="accent6">
                    <a:lumMod val="75000"/>
                  </a:schemeClr>
                </a:solidFill>
              </a:rPr>
              <a:t>พัก     </a:t>
            </a:r>
            <a:r>
              <a:rPr lang="th-TH" sz="3600" dirty="0" smtClean="0"/>
              <a:t>รายการ</a:t>
            </a:r>
            <a:r>
              <a:rPr lang="th-TH" sz="3600" dirty="0"/>
              <a:t>ในใบเสร็จรับเงิน ระบุชื่อสถานที่ที่</a:t>
            </a:r>
            <a:r>
              <a:rPr lang="th-TH" sz="3600" dirty="0" smtClean="0"/>
              <a:t>พัก</a:t>
            </a:r>
            <a:endParaRPr lang="en-US" sz="3600" dirty="0" smtClean="0"/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dirty="0" smtClean="0"/>
              <a:t>Folio </a:t>
            </a:r>
            <a:r>
              <a:rPr lang="th-TH" dirty="0"/>
              <a:t>ใบแสดงรายละเอียดชื่อ - สกุลผู้เข้าพัก หมายเลขห้องพัก วันที่เข้าพักและวันที่</a:t>
            </a:r>
          </a:p>
          <a:p>
            <a:r>
              <a:rPr lang="th-TH" dirty="0"/>
              <a:t>ออกจากที่พัก ค่าที่พัก (รับรองค่าใช้จ่ายตั้งแต่</a:t>
            </a:r>
            <a:r>
              <a:rPr lang="th-TH" dirty="0">
                <a:solidFill>
                  <a:srgbClr val="FF0000"/>
                </a:solidFill>
              </a:rPr>
              <a:t>คืนวันก่อนฝึกอบรมจนถึงคืนก่อนวันสุดท้าย</a:t>
            </a:r>
            <a:r>
              <a:rPr lang="th-TH" dirty="0"/>
              <a:t>ของวัน</a:t>
            </a:r>
            <a:r>
              <a:rPr lang="th-TH" dirty="0" smtClean="0"/>
              <a:t>ฝึกอบรมแต่</a:t>
            </a:r>
            <a:r>
              <a:rPr lang="th-TH" dirty="0"/>
              <a:t>เมื่อสิ้นสุดการฝึกอบรมจะไม่รับรองค่าที่พัก ทั้งนี้ </a:t>
            </a:r>
            <a:r>
              <a:rPr lang="th-TH" sz="3600" dirty="0">
                <a:solidFill>
                  <a:srgbClr val="FF0000"/>
                </a:solidFill>
              </a:rPr>
              <a:t>พิจารณาตามกำหนดการฝึกอบรม)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th-TH" sz="3600" b="1" dirty="0" smtClean="0">
                <a:solidFill>
                  <a:schemeClr val="accent6">
                    <a:lumMod val="75000"/>
                  </a:schemeClr>
                </a:solidFill>
              </a:rPr>
              <a:t>ค่าอาหาร </a:t>
            </a:r>
            <a:r>
              <a:rPr lang="th-TH" sz="3600" b="1" dirty="0">
                <a:solidFill>
                  <a:schemeClr val="accent6">
                    <a:lumMod val="75000"/>
                  </a:schemeClr>
                </a:solidFill>
              </a:rPr>
              <a:t>ค่าเครื่องดื่มและอาหารว่าง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th-TH" sz="3600" dirty="0" smtClean="0"/>
              <a:t>กรณี</a:t>
            </a:r>
            <a:r>
              <a:rPr lang="th-TH" sz="3600" dirty="0"/>
              <a:t>เป็นอาหารกลางวัน อาหารว่างและเครื่องดื่ม ระบุวันที่ในใบเสร็จรับเงินหรือใบสำคัญ</a:t>
            </a:r>
          </a:p>
          <a:p>
            <a:r>
              <a:rPr lang="th-TH" sz="3600" dirty="0"/>
              <a:t>รับเงินต้องตรงกับวันที่ฝึกอบรม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th-TH" sz="3200" dirty="0" smtClean="0"/>
              <a:t>กรณี</a:t>
            </a:r>
            <a:r>
              <a:rPr lang="th-TH" sz="3200" dirty="0"/>
              <a:t>เป็นของเก็บได้นาน วันที่ในใบเสร็จรับเงิน หรือใบสำคัญรับเงินต้องไม่ระบุหลังวันฝึกอบรม</a:t>
            </a:r>
          </a:p>
          <a:p>
            <a:r>
              <a:rPr lang="th-TH" sz="3600" dirty="0"/>
              <a:t>หรือลงวันที่ล่วงหน้าไม่เกิน 7 วัน ก่อนการฝึกอบรม</a:t>
            </a:r>
          </a:p>
          <a:p>
            <a:endParaRPr lang="th-TH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562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390525" y="322630"/>
            <a:ext cx="11801475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th-TH" sz="3600" dirty="0" smtClean="0"/>
              <a:t>กรณีที่มีการ</a:t>
            </a:r>
            <a:r>
              <a:rPr lang="th-TH" sz="3600" dirty="0" smtClean="0">
                <a:solidFill>
                  <a:srgbClr val="FF0000"/>
                </a:solidFill>
              </a:rPr>
              <a:t>รับรองค่าอาหารที่จัดในโรงแรม</a:t>
            </a:r>
            <a:r>
              <a:rPr lang="th-TH" sz="3600" dirty="0" smtClean="0"/>
              <a:t>แล้วจะไม่พิจารณารับรองค่าใช้จ่าย</a:t>
            </a:r>
          </a:p>
          <a:p>
            <a:r>
              <a:rPr lang="th-TH" sz="3600" dirty="0" smtClean="0"/>
              <a:t>จากร้านอาหารนอกโรงแรมในมื้อนั้น ๆ เนื่องจากเป็นการรับรองค่าใช้จ่ายที่ซ้ำซ้อน</a:t>
            </a:r>
          </a:p>
          <a:p>
            <a:endParaRPr lang="th-TH" sz="1100" dirty="0" smtClean="0"/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th-TH" sz="3600" dirty="0" smtClean="0"/>
              <a:t>จำนวนอาหาร เครื่องดื่มและอาหารว่าง ต้อง</a:t>
            </a:r>
            <a:r>
              <a:rPr lang="th-TH" sz="3600" dirty="0" smtClean="0">
                <a:solidFill>
                  <a:srgbClr val="FF0000"/>
                </a:solidFill>
              </a:rPr>
              <a:t>สอดคล้อง</a:t>
            </a:r>
            <a:r>
              <a:rPr lang="th-TH" sz="3600" dirty="0" smtClean="0"/>
              <a:t>กับจำนวนผู้รับการฝึกอบรม วิทยากร    เจ้าหน้าที่ประสานงานการฝึกอบรม</a:t>
            </a:r>
          </a:p>
          <a:p>
            <a:endParaRPr lang="th-TH" sz="1100" dirty="0" smtClean="0"/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th-TH" sz="3600" dirty="0" smtClean="0"/>
              <a:t>ไม่รับรองค่าใช้จ่ายที่ไม่ใช่อาหารและเครื่องดื่ม เช่น </a:t>
            </a:r>
            <a:r>
              <a:rPr lang="th-TH" sz="3600" dirty="0" smtClean="0">
                <a:solidFill>
                  <a:srgbClr val="FF0000"/>
                </a:solidFill>
              </a:rPr>
              <a:t>แก้วพลาสติก จานกระดาษ ช้อน-ส้อม</a:t>
            </a:r>
          </a:p>
          <a:p>
            <a:r>
              <a:rPr lang="th-TH" sz="3600" dirty="0" smtClean="0">
                <a:solidFill>
                  <a:srgbClr val="FF0000"/>
                </a:solidFill>
              </a:rPr>
              <a:t>กระดาษชำระ ลูกอม บะหมี่กึ่งสำเร็จรูป</a:t>
            </a:r>
          </a:p>
          <a:p>
            <a:endParaRPr lang="th-TH" sz="1100" dirty="0" smtClean="0">
              <a:solidFill>
                <a:srgbClr val="FF0000"/>
              </a:solidFill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th-TH" sz="3600" dirty="0" smtClean="0"/>
              <a:t>ไม่รับรองค่า</a:t>
            </a:r>
            <a:r>
              <a:rPr lang="th-TH" sz="3600" dirty="0" smtClean="0">
                <a:solidFill>
                  <a:srgbClr val="FF0000"/>
                </a:solidFill>
              </a:rPr>
              <a:t>วัตถุดิบประกอบอาหาร </a:t>
            </a:r>
            <a:r>
              <a:rPr lang="th-TH" sz="3600" dirty="0" smtClean="0"/>
              <a:t>เช่น เนื้อสัตว์ ไข่ไก่ ผัก น้ำมันพืช ซอสปรุงรส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endParaRPr lang="th-TH" sz="1100" dirty="0" smtClean="0"/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th-TH" sz="3600" dirty="0" smtClean="0"/>
              <a:t>ใบเสร็จรับเงินค่าอาหาร ชื่อ - ที่อยู่ ลายมือชื่อผู้รับเงินที่เป็น</a:t>
            </a:r>
            <a:r>
              <a:rPr lang="th-TH" sz="3600" dirty="0" smtClean="0">
                <a:solidFill>
                  <a:srgbClr val="FF0000"/>
                </a:solidFill>
              </a:rPr>
              <a:t>ร้านอาหารต้องสอดคล้องกับสถานที่ฝึกอบรม</a:t>
            </a:r>
          </a:p>
        </p:txBody>
      </p:sp>
    </p:spTree>
    <p:extLst>
      <p:ext uri="{BB962C8B-B14F-4D97-AF65-F5344CB8AC3E}">
        <p14:creationId xmlns:p14="http://schemas.microsoft.com/office/powerpoint/2010/main" val="22547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390525" y="322630"/>
            <a:ext cx="1180147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th-TH" sz="3600" b="1" dirty="0">
                <a:solidFill>
                  <a:schemeClr val="accent6">
                    <a:lumMod val="75000"/>
                  </a:schemeClr>
                </a:solidFill>
              </a:rPr>
              <a:t>ค่าจ้างพาหนะเดินทางข้ามจังหวัด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th-TH" sz="3600" dirty="0" smtClean="0"/>
              <a:t>ใบสำคัญ</a:t>
            </a:r>
            <a:r>
              <a:rPr lang="th-TH" sz="3600" dirty="0"/>
              <a:t>รับเงินระบุชื่อ – ที่อยู่ผู้รับเงิน ได้รับเงินจากสถานประกอบกิจการเป็นค่าพาหนะเดินทาง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th-TH" sz="3600" dirty="0" smtClean="0"/>
              <a:t>สำเนา</a:t>
            </a:r>
            <a:r>
              <a:rPr lang="th-TH" sz="3600" dirty="0"/>
              <a:t>บัตรประชาชนผู้รับเงิน ลงลายมือชื่อรับรองสำเนาถูกต้อง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th-TH" sz="3600" dirty="0" smtClean="0"/>
              <a:t>สำเนา</a:t>
            </a:r>
            <a:r>
              <a:rPr lang="th-TH" sz="3600" dirty="0"/>
              <a:t>ตั๋วรถโดยสารระบุชื่อ – สกุล ผู้เดินทางไม่เกิน 2 เที่ยว (ไป-กลับ) มาจากที่ใดต้องกลับไปที่นั่น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th-TH" sz="3600" b="1" dirty="0" smtClean="0">
                <a:solidFill>
                  <a:schemeClr val="accent6">
                    <a:lumMod val="75000"/>
                  </a:schemeClr>
                </a:solidFill>
              </a:rPr>
              <a:t>ค่าจ้าง</a:t>
            </a:r>
            <a:r>
              <a:rPr lang="th-TH" sz="3600" b="1" dirty="0">
                <a:solidFill>
                  <a:schemeClr val="accent6">
                    <a:lumMod val="75000"/>
                  </a:schemeClr>
                </a:solidFill>
              </a:rPr>
              <a:t>เหมาพาหนะรับส่งผู้เข้าฝึกอบรม </a:t>
            </a:r>
            <a:r>
              <a:rPr lang="th-TH" sz="3600" dirty="0"/>
              <a:t>เจ้าหน้าที่ประสานงานการฝึกอบรม ไม่รับรองค่า</a:t>
            </a:r>
            <a:r>
              <a:rPr lang="th-TH" sz="3600" dirty="0" smtClean="0"/>
              <a:t>แท็กซี่  ค่า</a:t>
            </a:r>
            <a:r>
              <a:rPr lang="th-TH" sz="3600" dirty="0"/>
              <a:t>น้ำ มัน ค่าทางด่วน </a:t>
            </a:r>
            <a:endParaRPr lang="th-TH" sz="3600" dirty="0" smtClean="0"/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th-TH" sz="3600" b="1" dirty="0" smtClean="0">
                <a:solidFill>
                  <a:schemeClr val="accent6">
                    <a:lumMod val="75000"/>
                  </a:schemeClr>
                </a:solidFill>
              </a:rPr>
              <a:t>วิทยากร   </a:t>
            </a:r>
            <a:r>
              <a:rPr lang="th-TH" sz="3600" dirty="0" smtClean="0"/>
              <a:t>สามารถ</a:t>
            </a:r>
            <a:r>
              <a:rPr lang="th-TH" sz="3600" dirty="0"/>
              <a:t>รับรองค่าใช้จ่ายในการเดินทางโดยแนบใบเสร็จรับเงิน</a:t>
            </a:r>
          </a:p>
          <a:p>
            <a:r>
              <a:rPr lang="th-TH" sz="3600" dirty="0"/>
              <a:t>หรือใบสำคัญรับเงิน </a:t>
            </a:r>
            <a:r>
              <a:rPr lang="th-TH" sz="3600" dirty="0">
                <a:solidFill>
                  <a:srgbClr val="FF0000"/>
                </a:solidFill>
              </a:rPr>
              <a:t>กรณีรับรองค่าเครื่องบินภายในประเทศให้แนบตั๋วโดยสารระบุชื่อ- สกุล วัน เวลาในการเดินทาง</a:t>
            </a:r>
            <a:endParaRPr lang="th-TH" sz="36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98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642" y="0"/>
            <a:ext cx="5627136" cy="6793907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3"/>
          <a:srcRect l="26250" t="10958" r="39775" b="4455"/>
          <a:stretch/>
        </p:blipFill>
        <p:spPr>
          <a:xfrm>
            <a:off x="5836778" y="139169"/>
            <a:ext cx="6290090" cy="6654738"/>
          </a:xfrm>
          <a:prstGeom prst="rect">
            <a:avLst/>
          </a:prstGeom>
        </p:spPr>
      </p:pic>
      <p:cxnSp>
        <p:nvCxnSpPr>
          <p:cNvPr id="9" name="ลูกศรเชื่อมต่อแบบตรง 8"/>
          <p:cNvCxnSpPr/>
          <p:nvPr/>
        </p:nvCxnSpPr>
        <p:spPr>
          <a:xfrm>
            <a:off x="5939327" y="4554908"/>
            <a:ext cx="452927" cy="38456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5235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24808" t="10598" r="36938" b="14549"/>
          <a:stretch/>
        </p:blipFill>
        <p:spPr>
          <a:xfrm>
            <a:off x="2708031" y="119641"/>
            <a:ext cx="6000133" cy="6604236"/>
          </a:xfrm>
          <a:prstGeom prst="rect">
            <a:avLst/>
          </a:prstGeom>
          <a:ln cmpd="sng">
            <a:solidFill>
              <a:schemeClr val="tx1"/>
            </a:solidFill>
          </a:ln>
        </p:spPr>
      </p:pic>
      <p:sp>
        <p:nvSpPr>
          <p:cNvPr id="5" name="วงรี 4"/>
          <p:cNvSpPr/>
          <p:nvPr/>
        </p:nvSpPr>
        <p:spPr>
          <a:xfrm>
            <a:off x="5503492" y="401652"/>
            <a:ext cx="1042588" cy="282012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144568" y="786213"/>
            <a:ext cx="1768980" cy="6323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แผนผังลําดับงาน: การตัดสินใจ 6"/>
          <p:cNvSpPr/>
          <p:nvPr/>
        </p:nvSpPr>
        <p:spPr>
          <a:xfrm>
            <a:off x="5221481" y="1589519"/>
            <a:ext cx="1568154" cy="752029"/>
          </a:xfrm>
          <a:prstGeom prst="flowChartDecision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5238573" y="2435551"/>
            <a:ext cx="1568154" cy="393107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5127476" y="2922661"/>
            <a:ext cx="1854438" cy="393107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แผนผังลําดับงาน: การตัดสินใจ 9"/>
          <p:cNvSpPr/>
          <p:nvPr/>
        </p:nvSpPr>
        <p:spPr>
          <a:xfrm>
            <a:off x="5221481" y="3409770"/>
            <a:ext cx="1585246" cy="616961"/>
          </a:xfrm>
          <a:prstGeom prst="flowChartDecision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5426579" y="4136164"/>
            <a:ext cx="1247686" cy="196553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วงรี 11"/>
          <p:cNvSpPr/>
          <p:nvPr/>
        </p:nvSpPr>
        <p:spPr>
          <a:xfrm>
            <a:off x="5717137" y="6332434"/>
            <a:ext cx="752030" cy="282011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7115908" y="1266092"/>
            <a:ext cx="1078523" cy="8909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7385538" y="2981277"/>
            <a:ext cx="1043354" cy="555366"/>
          </a:xfrm>
          <a:prstGeom prst="rect">
            <a:avLst/>
          </a:prstGeom>
          <a:noFill/>
          <a:ln w="3175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7155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25753" t="14981" r="36978" b="21430"/>
          <a:stretch/>
        </p:blipFill>
        <p:spPr>
          <a:xfrm>
            <a:off x="2451330" y="70339"/>
            <a:ext cx="6815764" cy="6646984"/>
          </a:xfrm>
          <a:prstGeom prst="rect">
            <a:avLst/>
          </a:prstGeom>
        </p:spPr>
      </p:pic>
      <p:sp>
        <p:nvSpPr>
          <p:cNvPr id="5" name="วงรี 4"/>
          <p:cNvSpPr/>
          <p:nvPr/>
        </p:nvSpPr>
        <p:spPr>
          <a:xfrm>
            <a:off x="5662246" y="896816"/>
            <a:ext cx="1661746" cy="43961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503985" y="1521069"/>
            <a:ext cx="2039815" cy="102870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แผนผังลําดับงาน: การตัดสินใจ 6"/>
          <p:cNvSpPr/>
          <p:nvPr/>
        </p:nvSpPr>
        <p:spPr>
          <a:xfrm>
            <a:off x="5266592" y="2787162"/>
            <a:ext cx="2479431" cy="1441938"/>
          </a:xfrm>
          <a:prstGeom prst="flowChartDecision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5503985" y="4615962"/>
            <a:ext cx="2039815" cy="1195753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วงรี 8"/>
          <p:cNvSpPr/>
          <p:nvPr/>
        </p:nvSpPr>
        <p:spPr>
          <a:xfrm>
            <a:off x="5947996" y="6022729"/>
            <a:ext cx="1116623" cy="545123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7605344" y="2488223"/>
            <a:ext cx="1257300" cy="7385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393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24118" t="14188" r="34439" b="4958"/>
          <a:stretch/>
        </p:blipFill>
        <p:spPr>
          <a:xfrm>
            <a:off x="2681652" y="110485"/>
            <a:ext cx="6084279" cy="6677177"/>
          </a:xfrm>
          <a:prstGeom prst="rect">
            <a:avLst/>
          </a:prstGeom>
        </p:spPr>
      </p:pic>
      <p:sp>
        <p:nvSpPr>
          <p:cNvPr id="5" name="วงรี 4"/>
          <p:cNvSpPr/>
          <p:nvPr/>
        </p:nvSpPr>
        <p:spPr>
          <a:xfrm>
            <a:off x="4756638" y="580292"/>
            <a:ext cx="729762" cy="334108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วงรี 5"/>
          <p:cNvSpPr/>
          <p:nvPr/>
        </p:nvSpPr>
        <p:spPr>
          <a:xfrm>
            <a:off x="4803531" y="6359769"/>
            <a:ext cx="729762" cy="334108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3534508" y="1090245"/>
            <a:ext cx="3191607" cy="39565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แผนผังลําดับงาน: การตัดสินใจ 7"/>
          <p:cNvSpPr/>
          <p:nvPr/>
        </p:nvSpPr>
        <p:spPr>
          <a:xfrm>
            <a:off x="3534508" y="1600201"/>
            <a:ext cx="3191607" cy="984738"/>
          </a:xfrm>
          <a:prstGeom prst="flowChartDecision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22832" y="1441938"/>
            <a:ext cx="1389184" cy="1248508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แผนผังลําดับงาน: การตัดสินใจ 9"/>
          <p:cNvSpPr/>
          <p:nvPr/>
        </p:nvSpPr>
        <p:spPr>
          <a:xfrm>
            <a:off x="3429002" y="2672862"/>
            <a:ext cx="3349869" cy="949569"/>
          </a:xfrm>
          <a:prstGeom prst="flowChartDecision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แผนผังลําดับงาน: การตัดสินใจ 10"/>
          <p:cNvSpPr/>
          <p:nvPr/>
        </p:nvSpPr>
        <p:spPr>
          <a:xfrm>
            <a:off x="3868615" y="3727938"/>
            <a:ext cx="2479427" cy="791309"/>
          </a:xfrm>
          <a:prstGeom prst="flowChartDecision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989885" y="3622431"/>
            <a:ext cx="1362807" cy="685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4369777" y="4607169"/>
            <a:ext cx="1477108" cy="501162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028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81440" y="472363"/>
            <a:ext cx="8229600" cy="5389563"/>
          </a:xfrm>
          <a:prstGeom prst="rect">
            <a:avLst/>
          </a:prstGeom>
          <a:ln>
            <a:solidFill>
              <a:srgbClr val="FF7C80"/>
            </a:solidFill>
            <a:miter lim="800000"/>
            <a:headEnd/>
            <a:tailEnd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h-TH" altLang="en-US" smtClean="0"/>
          </a:p>
          <a:p>
            <a:pPr algn="ctr">
              <a:buFontTx/>
              <a:buNone/>
            </a:pPr>
            <a:r>
              <a:rPr lang="th-TH" altLang="en-US" sz="8000" b="1" smtClean="0">
                <a:latin typeface="AngsanaUPC" panose="02020603050405020304" pitchFamily="18" charset="-34"/>
                <a:cs typeface="JasmineUPC" panose="02020603050405020304" pitchFamily="18" charset="-34"/>
              </a:rPr>
              <a:t>ใช้  </a:t>
            </a:r>
            <a:r>
              <a:rPr lang="en-US" altLang="en-US" sz="8000" b="1" smtClean="0">
                <a:solidFill>
                  <a:schemeClr val="accent2"/>
                </a:solidFill>
                <a:latin typeface="AngsanaUPC" panose="02020603050405020304" pitchFamily="18" charset="-34"/>
                <a:cs typeface="JasmineUPC" panose="02020603050405020304" pitchFamily="18" charset="-34"/>
              </a:rPr>
              <a:t>Chrome </a:t>
            </a:r>
            <a:r>
              <a:rPr lang="th-TH" altLang="en-US" sz="8000" b="1" smtClean="0">
                <a:latin typeface="AngsanaUPC" panose="02020603050405020304" pitchFamily="18" charset="-34"/>
                <a:cs typeface="JasmineUPC" panose="02020603050405020304" pitchFamily="18" charset="-34"/>
              </a:rPr>
              <a:t>เท่านั้น</a:t>
            </a:r>
            <a:endParaRPr lang="en-US" altLang="en-US" sz="8000" b="1" smtClean="0">
              <a:latin typeface="AngsanaUPC" panose="02020603050405020304" pitchFamily="18" charset="-34"/>
              <a:cs typeface="JasmineUPC" panose="02020603050405020304" pitchFamily="18" charset="-34"/>
            </a:endParaRPr>
          </a:p>
          <a:p>
            <a:pPr algn="ctr">
              <a:buFontTx/>
              <a:buNone/>
            </a:pPr>
            <a:r>
              <a:rPr lang="en-US" altLang="en-US" sz="6600" b="1" smtClean="0">
                <a:solidFill>
                  <a:schemeClr val="hlink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altLang="en-US" sz="9600" b="1" smtClean="0">
                <a:solidFill>
                  <a:schemeClr val="hlink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e-service.dsd.go.th</a:t>
            </a:r>
            <a:endParaRPr lang="th-TH" altLang="en-US" sz="9600" b="1" dirty="0" smtClean="0">
              <a:solidFill>
                <a:schemeClr val="hlink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373" y="3426862"/>
            <a:ext cx="3078623" cy="205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52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2"/>
          <a:srcRect l="1" t="9814" r="417" b="14701"/>
          <a:stretch/>
        </p:blipFill>
        <p:spPr>
          <a:xfrm>
            <a:off x="170916" y="0"/>
            <a:ext cx="11519731" cy="6351662"/>
          </a:xfrm>
          <a:prstGeom prst="rect">
            <a:avLst/>
          </a:prstGeom>
        </p:spPr>
      </p:pic>
      <p:sp>
        <p:nvSpPr>
          <p:cNvPr id="9" name="ลูกศรลง 8"/>
          <p:cNvSpPr/>
          <p:nvPr/>
        </p:nvSpPr>
        <p:spPr>
          <a:xfrm rot="7280851">
            <a:off x="4871101" y="5664393"/>
            <a:ext cx="350378" cy="60675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ลูกศรลง 9"/>
          <p:cNvSpPr/>
          <p:nvPr/>
        </p:nvSpPr>
        <p:spPr>
          <a:xfrm rot="7280851">
            <a:off x="4170642" y="5971834"/>
            <a:ext cx="350378" cy="60675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232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/>
          <a:srcRect l="23238" t="8518" r="26330" b="5072"/>
          <a:stretch/>
        </p:blipFill>
        <p:spPr>
          <a:xfrm>
            <a:off x="1154693" y="131884"/>
            <a:ext cx="9917722" cy="6575674"/>
          </a:xfrm>
          <a:prstGeom prst="rect">
            <a:avLst/>
          </a:prstGeom>
        </p:spPr>
      </p:pic>
      <p:sp>
        <p:nvSpPr>
          <p:cNvPr id="4" name="สี่เหลี่ยมผืนผ้า 3"/>
          <p:cNvSpPr/>
          <p:nvPr/>
        </p:nvSpPr>
        <p:spPr>
          <a:xfrm>
            <a:off x="4722934" y="1698382"/>
            <a:ext cx="5322279" cy="974480"/>
          </a:xfrm>
          <a:prstGeom prst="rect">
            <a:avLst/>
          </a:prstGeom>
          <a:noFill/>
          <a:ln w="3175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7526218" y="3831498"/>
            <a:ext cx="2532182" cy="8987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774216" y="4894388"/>
            <a:ext cx="2532187" cy="8850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4722934" y="3831495"/>
            <a:ext cx="2645021" cy="898768"/>
          </a:xfrm>
          <a:prstGeom prst="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2030993" y="4894379"/>
            <a:ext cx="2576173" cy="885093"/>
          </a:xfrm>
          <a:prstGeom prst="rect">
            <a:avLst/>
          </a:prstGeom>
          <a:noFill/>
          <a:ln w="317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ลูกศรลง 7"/>
          <p:cNvSpPr/>
          <p:nvPr/>
        </p:nvSpPr>
        <p:spPr>
          <a:xfrm rot="19038807">
            <a:off x="1552085" y="5458855"/>
            <a:ext cx="389894" cy="75211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ลูกศรลง 10"/>
          <p:cNvSpPr/>
          <p:nvPr/>
        </p:nvSpPr>
        <p:spPr>
          <a:xfrm rot="17745033">
            <a:off x="1438116" y="387142"/>
            <a:ext cx="386598" cy="70078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2030993" y="807802"/>
            <a:ext cx="2576173" cy="256067"/>
          </a:xfrm>
          <a:prstGeom prst="rect">
            <a:avLst/>
          </a:prstGeom>
          <a:noFill/>
          <a:ln w="34925" cmpd="dbl">
            <a:solidFill>
              <a:srgbClr val="F880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9979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9840" t="21120" r="38125" b="16279"/>
          <a:stretch/>
        </p:blipFill>
        <p:spPr>
          <a:xfrm>
            <a:off x="2416981" y="263768"/>
            <a:ext cx="7453412" cy="624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69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2"/>
          <a:srcRect l="32" t="5983" r="4631" b="9658"/>
          <a:stretch/>
        </p:blipFill>
        <p:spPr>
          <a:xfrm>
            <a:off x="0" y="0"/>
            <a:ext cx="12124591" cy="6858000"/>
          </a:xfrm>
          <a:prstGeom prst="rect">
            <a:avLst/>
          </a:prstGeom>
        </p:spPr>
      </p:pic>
      <p:sp>
        <p:nvSpPr>
          <p:cNvPr id="5" name="ลูกศรขวา 4"/>
          <p:cNvSpPr/>
          <p:nvPr/>
        </p:nvSpPr>
        <p:spPr>
          <a:xfrm rot="12655842">
            <a:off x="7266242" y="237498"/>
            <a:ext cx="754853" cy="42161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วงรี 5"/>
          <p:cNvSpPr/>
          <p:nvPr/>
        </p:nvSpPr>
        <p:spPr>
          <a:xfrm>
            <a:off x="-239281" y="649480"/>
            <a:ext cx="2888478" cy="121350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8221054" y="0"/>
            <a:ext cx="7862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7200" b="1" dirty="0" smtClean="0">
                <a:solidFill>
                  <a:srgbClr val="FF0000"/>
                </a:solidFill>
                <a:cs typeface="+mj-cs"/>
              </a:rPr>
              <a:t>1</a:t>
            </a:r>
            <a:endParaRPr lang="th-TH" sz="7200" b="1" dirty="0">
              <a:solidFill>
                <a:srgbClr val="FF000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1516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/>
          <a:srcRect t="15727" r="4921" b="9231"/>
          <a:stretch/>
        </p:blipFill>
        <p:spPr>
          <a:xfrm>
            <a:off x="0" y="59822"/>
            <a:ext cx="12191999" cy="6798178"/>
          </a:xfrm>
          <a:prstGeom prst="rect">
            <a:avLst/>
          </a:prstGeom>
        </p:spPr>
      </p:pic>
      <p:sp>
        <p:nvSpPr>
          <p:cNvPr id="3" name="ลูกศรขวา 2"/>
          <p:cNvSpPr/>
          <p:nvPr/>
        </p:nvSpPr>
        <p:spPr>
          <a:xfrm rot="11967723">
            <a:off x="3473651" y="281797"/>
            <a:ext cx="662816" cy="24723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สี่เหลี่ยมผืนผ้ามุมมน 4"/>
          <p:cNvSpPr/>
          <p:nvPr/>
        </p:nvSpPr>
        <p:spPr>
          <a:xfrm>
            <a:off x="116559" y="2999573"/>
            <a:ext cx="4042160" cy="246973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4221622" y="-102549"/>
            <a:ext cx="7862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7200" b="1" dirty="0">
                <a:solidFill>
                  <a:srgbClr val="FF0000"/>
                </a:solidFill>
                <a:cs typeface="+mj-cs"/>
              </a:rPr>
              <a:t>2</a:t>
            </a:r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2570860" y="3536535"/>
            <a:ext cx="7862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7200" b="1" dirty="0" smtClean="0">
                <a:solidFill>
                  <a:srgbClr val="FF0000"/>
                </a:solidFill>
                <a:cs typeface="+mj-cs"/>
              </a:rPr>
              <a:t>3</a:t>
            </a:r>
            <a:endParaRPr lang="th-TH" sz="7200" b="1" dirty="0">
              <a:solidFill>
                <a:srgbClr val="FF0000"/>
              </a:solidFill>
              <a:cs typeface="+mj-cs"/>
            </a:endParaRPr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673693" y="1528273"/>
            <a:ext cx="7862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7200" b="1" dirty="0" smtClean="0">
                <a:solidFill>
                  <a:srgbClr val="FF0000"/>
                </a:solidFill>
                <a:cs typeface="+mj-cs"/>
              </a:rPr>
              <a:t>4</a:t>
            </a:r>
            <a:endParaRPr lang="th-TH" sz="7200" b="1" dirty="0">
              <a:solidFill>
                <a:srgbClr val="FF0000"/>
              </a:solidFill>
              <a:cs typeface="+mj-cs"/>
            </a:endParaRPr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7459054" y="1540738"/>
            <a:ext cx="7862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7200" b="1" dirty="0" smtClean="0">
                <a:solidFill>
                  <a:srgbClr val="FF0000"/>
                </a:solidFill>
                <a:cs typeface="+mj-cs"/>
              </a:rPr>
              <a:t>5</a:t>
            </a:r>
            <a:endParaRPr lang="th-TH" sz="7200" b="1" dirty="0">
              <a:solidFill>
                <a:srgbClr val="FF0000"/>
              </a:solidFill>
              <a:cs typeface="+mj-cs"/>
            </a:endParaRPr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7271046" y="2140902"/>
            <a:ext cx="7107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7200" b="1" dirty="0" smtClean="0">
                <a:solidFill>
                  <a:srgbClr val="FF0000"/>
                </a:solidFill>
                <a:cs typeface="+mj-cs"/>
                <a:sym typeface="Wingdings 2" panose="05020102010507070707" pitchFamily="18" charset="2"/>
              </a:rPr>
              <a:t></a:t>
            </a:r>
            <a:endParaRPr lang="th-TH" sz="7200" b="1" dirty="0">
              <a:solidFill>
                <a:srgbClr val="FF0000"/>
              </a:solidFill>
              <a:cs typeface="+mj-cs"/>
            </a:endParaRPr>
          </a:p>
        </p:txBody>
      </p:sp>
      <p:sp>
        <p:nvSpPr>
          <p:cNvPr id="11" name="กล่องข้อความ 10"/>
          <p:cNvSpPr txBox="1"/>
          <p:nvPr/>
        </p:nvSpPr>
        <p:spPr>
          <a:xfrm>
            <a:off x="6390829" y="1989746"/>
            <a:ext cx="7862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7200" b="1" dirty="0" smtClean="0">
                <a:solidFill>
                  <a:srgbClr val="FF0000"/>
                </a:solidFill>
                <a:cs typeface="+mj-cs"/>
              </a:rPr>
              <a:t>6</a:t>
            </a:r>
            <a:endParaRPr lang="th-TH" sz="7200" b="1" dirty="0">
              <a:solidFill>
                <a:srgbClr val="FF0000"/>
              </a:solidFill>
              <a:cs typeface="+mj-cs"/>
            </a:endParaRPr>
          </a:p>
        </p:txBody>
      </p:sp>
      <p:sp>
        <p:nvSpPr>
          <p:cNvPr id="12" name="กล่องข้อความ 11"/>
          <p:cNvSpPr txBox="1"/>
          <p:nvPr/>
        </p:nvSpPr>
        <p:spPr>
          <a:xfrm>
            <a:off x="8626883" y="883360"/>
            <a:ext cx="7862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7200" b="1" dirty="0" smtClean="0">
                <a:solidFill>
                  <a:srgbClr val="FF0000"/>
                </a:solidFill>
                <a:cs typeface="+mj-cs"/>
              </a:rPr>
              <a:t>7</a:t>
            </a:r>
            <a:endParaRPr lang="th-TH" sz="7200" b="1" dirty="0">
              <a:solidFill>
                <a:srgbClr val="FF0000"/>
              </a:solidFill>
              <a:cs typeface="+mj-cs"/>
            </a:endParaRPr>
          </a:p>
        </p:txBody>
      </p:sp>
      <p:pic>
        <p:nvPicPr>
          <p:cNvPr id="14" name="ตัวแทนเนื้อหา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72720" t="21677" r="14907" b="62022"/>
          <a:stretch/>
        </p:blipFill>
        <p:spPr>
          <a:xfrm>
            <a:off x="7933346" y="1746347"/>
            <a:ext cx="1187866" cy="880293"/>
          </a:xfrm>
          <a:prstGeom prst="rect">
            <a:avLst/>
          </a:prstGeom>
        </p:spPr>
      </p:pic>
      <p:sp>
        <p:nvSpPr>
          <p:cNvPr id="15" name="ลูกศรขวา 14"/>
          <p:cNvSpPr/>
          <p:nvPr/>
        </p:nvSpPr>
        <p:spPr>
          <a:xfrm rot="11967723">
            <a:off x="9089134" y="2080653"/>
            <a:ext cx="662816" cy="24723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กล่องข้อความ 15"/>
          <p:cNvSpPr txBox="1"/>
          <p:nvPr/>
        </p:nvSpPr>
        <p:spPr>
          <a:xfrm>
            <a:off x="6219804" y="1086007"/>
            <a:ext cx="7862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7200" b="1" dirty="0">
                <a:solidFill>
                  <a:srgbClr val="FF0000"/>
                </a:solidFill>
                <a:cs typeface="+mj-cs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6463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1777525" y="1239140"/>
            <a:ext cx="8708165" cy="31448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527707" cy="4317970"/>
          </a:xfrm>
        </p:spPr>
        <p:txBody>
          <a:bodyPr>
            <a:normAutofit/>
          </a:bodyPr>
          <a:lstStyle/>
          <a:p>
            <a:pPr algn="ctr"/>
            <a:r>
              <a:rPr lang="th-TH" sz="8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anose="020B0304020202020204" pitchFamily="34" charset="-34"/>
                <a:cs typeface="Cordia New" panose="020B0304020202020204" pitchFamily="34" charset="-34"/>
              </a:rPr>
              <a:t>การตรวจสอบจำนวนคน</a:t>
            </a:r>
            <a:endParaRPr lang="th-TH" sz="8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3298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22" t="19873" r="38280" b="49519"/>
          <a:stretch/>
        </p:blipFill>
        <p:spPr bwMode="auto">
          <a:xfrm>
            <a:off x="3903785" y="398593"/>
            <a:ext cx="4551074" cy="2579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7" t="8493" r="21538" b="37981"/>
          <a:stretch/>
        </p:blipFill>
        <p:spPr bwMode="auto">
          <a:xfrm>
            <a:off x="2590801" y="2801814"/>
            <a:ext cx="7186246" cy="3915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99539" y="5310554"/>
            <a:ext cx="2661138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cs typeface="+mj-cs"/>
              </a:rPr>
              <a:t>เลข 10 หลัก </a:t>
            </a:r>
            <a:r>
              <a:rPr lang="th-TH" sz="1400" b="1" dirty="0" err="1" smtClean="0">
                <a:cs typeface="+mj-cs"/>
              </a:rPr>
              <a:t>ปกส</a:t>
            </a:r>
            <a:r>
              <a:rPr lang="th-TH" sz="1400" b="1" dirty="0" smtClean="0">
                <a:cs typeface="+mj-cs"/>
              </a:rPr>
              <a:t>.</a:t>
            </a:r>
            <a:endParaRPr lang="th-TH" sz="1400" b="1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7020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" t="9134" r="3077" b="5187"/>
          <a:stretch/>
        </p:blipFill>
        <p:spPr bwMode="auto">
          <a:xfrm>
            <a:off x="211015" y="175847"/>
            <a:ext cx="11793415" cy="5902868"/>
          </a:xfrm>
          <a:prstGeom prst="rect">
            <a:avLst/>
          </a:prstGeom>
          <a:noFill/>
          <a:ln w="349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สี่เหลี่ยมผืนผ้า 3"/>
          <p:cNvSpPr/>
          <p:nvPr/>
        </p:nvSpPr>
        <p:spPr>
          <a:xfrm>
            <a:off x="1359877" y="2954215"/>
            <a:ext cx="5263662" cy="1078523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ลง 4"/>
          <p:cNvSpPr/>
          <p:nvPr/>
        </p:nvSpPr>
        <p:spPr>
          <a:xfrm rot="19141466">
            <a:off x="1254369" y="2344615"/>
            <a:ext cx="492369" cy="6096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ลูกศรลง 6"/>
          <p:cNvSpPr/>
          <p:nvPr/>
        </p:nvSpPr>
        <p:spPr>
          <a:xfrm>
            <a:off x="11578788" y="3127281"/>
            <a:ext cx="246185" cy="457199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1485003" y="3584480"/>
            <a:ext cx="398585" cy="448258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8859052" y="3584481"/>
            <a:ext cx="1726886" cy="448258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ลูกศรลง 11"/>
          <p:cNvSpPr/>
          <p:nvPr/>
        </p:nvSpPr>
        <p:spPr>
          <a:xfrm>
            <a:off x="9351419" y="2083935"/>
            <a:ext cx="246185" cy="457199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970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29888" t="10854" r="31113" b="21763"/>
          <a:stretch/>
        </p:blipFill>
        <p:spPr>
          <a:xfrm>
            <a:off x="2991028" y="260893"/>
            <a:ext cx="6674266" cy="6486567"/>
          </a:xfrm>
          <a:prstGeom prst="rect">
            <a:avLst/>
          </a:prstGeom>
        </p:spPr>
      </p:pic>
      <p:sp>
        <p:nvSpPr>
          <p:cNvPr id="6" name="วงเล็บปีกกาขวา 5"/>
          <p:cNvSpPr/>
          <p:nvPr/>
        </p:nvSpPr>
        <p:spPr>
          <a:xfrm>
            <a:off x="6640082" y="811850"/>
            <a:ext cx="760576" cy="5084748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7486116" y="2956845"/>
            <a:ext cx="16066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rgbClr val="C00000"/>
                </a:solidFill>
              </a:rPr>
              <a:t>ตัวเลขจาก </a:t>
            </a:r>
            <a:r>
              <a:rPr lang="th-TH" dirty="0" err="1" smtClean="0">
                <a:solidFill>
                  <a:srgbClr val="C00000"/>
                </a:solidFill>
              </a:rPr>
              <a:t>สปส</a:t>
            </a:r>
            <a:r>
              <a:rPr lang="th-TH" dirty="0" smtClean="0">
                <a:solidFill>
                  <a:srgbClr val="C00000"/>
                </a:solidFill>
              </a:rPr>
              <a:t>. 1-10</a:t>
            </a:r>
          </a:p>
          <a:p>
            <a:r>
              <a:rPr lang="th-TH" dirty="0" smtClean="0">
                <a:solidFill>
                  <a:srgbClr val="C00000"/>
                </a:solidFill>
              </a:rPr>
              <a:t>รวมทุกสาขา</a:t>
            </a:r>
            <a:endParaRPr lang="th-TH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42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7" t="9294" r="5883" b="49039"/>
          <a:stretch/>
        </p:blipFill>
        <p:spPr bwMode="auto">
          <a:xfrm>
            <a:off x="351692" y="222737"/>
            <a:ext cx="11558954" cy="321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7" t="11539" r="15294" b="57692"/>
          <a:stretch/>
        </p:blipFill>
        <p:spPr bwMode="auto">
          <a:xfrm>
            <a:off x="1336432" y="3598985"/>
            <a:ext cx="9167446" cy="2696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วงรี 4"/>
          <p:cNvSpPr/>
          <p:nvPr/>
        </p:nvSpPr>
        <p:spPr>
          <a:xfrm>
            <a:off x="1828800" y="808892"/>
            <a:ext cx="1688123" cy="175846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วงรี 7"/>
          <p:cNvSpPr/>
          <p:nvPr/>
        </p:nvSpPr>
        <p:spPr>
          <a:xfrm>
            <a:off x="4056171" y="808892"/>
            <a:ext cx="2074998" cy="178190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วงรี 8"/>
          <p:cNvSpPr/>
          <p:nvPr/>
        </p:nvSpPr>
        <p:spPr>
          <a:xfrm>
            <a:off x="4882656" y="4056184"/>
            <a:ext cx="2074998" cy="103163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วงรี 9"/>
          <p:cNvSpPr/>
          <p:nvPr/>
        </p:nvSpPr>
        <p:spPr>
          <a:xfrm>
            <a:off x="9448802" y="3927231"/>
            <a:ext cx="1412612" cy="11605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6395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2"/>
          <a:srcRect l="3459" t="19487" r="34485" b="7942"/>
          <a:stretch/>
        </p:blipFill>
        <p:spPr>
          <a:xfrm>
            <a:off x="59822" y="32017"/>
            <a:ext cx="12041024" cy="6761890"/>
          </a:xfrm>
          <a:prstGeom prst="rect">
            <a:avLst/>
          </a:prstGeom>
        </p:spPr>
      </p:pic>
      <p:sp>
        <p:nvSpPr>
          <p:cNvPr id="9" name="สี่เหลี่ยมผืนผ้า 8"/>
          <p:cNvSpPr/>
          <p:nvPr/>
        </p:nvSpPr>
        <p:spPr>
          <a:xfrm>
            <a:off x="10801884" y="2709017"/>
            <a:ext cx="1025495" cy="163224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10066946" y="2968700"/>
            <a:ext cx="734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 err="1" smtClean="0">
                <a:solidFill>
                  <a:srgbClr val="FF0000"/>
                </a:solidFill>
              </a:rPr>
              <a:t>สปส</a:t>
            </a:r>
            <a:r>
              <a:rPr lang="th-TH" sz="1400" b="1" dirty="0" smtClean="0">
                <a:solidFill>
                  <a:srgbClr val="FF0000"/>
                </a:solidFill>
              </a:rPr>
              <a:t>.1-10 ส่วนที่ 1</a:t>
            </a:r>
            <a:endParaRPr lang="th-TH" sz="1400" b="1" dirty="0">
              <a:solidFill>
                <a:srgbClr val="FF0000"/>
              </a:solidFill>
            </a:endParaRPr>
          </a:p>
        </p:txBody>
      </p:sp>
      <p:sp>
        <p:nvSpPr>
          <p:cNvPr id="11" name="ลูกศรขวา 10"/>
          <p:cNvSpPr/>
          <p:nvPr/>
        </p:nvSpPr>
        <p:spPr>
          <a:xfrm>
            <a:off x="10066946" y="3420244"/>
            <a:ext cx="675118" cy="14335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วงเล็บปีกกาซ้าย 13"/>
          <p:cNvSpPr/>
          <p:nvPr/>
        </p:nvSpPr>
        <p:spPr>
          <a:xfrm>
            <a:off x="10442961" y="4341264"/>
            <a:ext cx="162370" cy="683663"/>
          </a:xfrm>
          <a:prstGeom prst="leftBrac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6165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pPr eaLnBrk="1" hangingPunct="1"/>
            <a:r>
              <a:rPr lang="th-TH" altLang="th-TH" sz="6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วิธีการคำนวณ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57200" y="1981200"/>
            <a:ext cx="86868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308 </a:t>
            </a:r>
            <a:r>
              <a:rPr lang="th-TH" alt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 </a:t>
            </a:r>
            <a:r>
              <a:rPr lang="en-US" alt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x 30 </a:t>
            </a:r>
            <a:r>
              <a:rPr lang="th-TH" alt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 </a:t>
            </a:r>
            <a:r>
              <a:rPr lang="en-US" alt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en-US" altLang="th-TH" sz="4800" b="1" dirty="0" smtClean="0">
                <a:solidFill>
                  <a:srgbClr val="FF00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alt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</a:t>
            </a:r>
            <a:r>
              <a:rPr lang="en-US" alt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x 1%</a:t>
            </a:r>
          </a:p>
          <a:p>
            <a:pPr marL="0" indent="0">
              <a:buNone/>
            </a:pPr>
            <a:r>
              <a:rPr lang="en-US" altLang="th-TH" sz="6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=  1,108.8 </a:t>
            </a:r>
            <a:r>
              <a:rPr lang="th-TH" altLang="th-TH" sz="6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 / คน</a:t>
            </a:r>
          </a:p>
        </p:txBody>
      </p:sp>
    </p:spTree>
    <p:extLst>
      <p:ext uri="{BB962C8B-B14F-4D97-AF65-F5344CB8AC3E}">
        <p14:creationId xmlns:p14="http://schemas.microsoft.com/office/powerpoint/2010/main" val="1542468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1777525" y="1239140"/>
            <a:ext cx="8708165" cy="31448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317970"/>
          </a:xfrm>
        </p:spPr>
        <p:txBody>
          <a:bodyPr>
            <a:normAutofit/>
          </a:bodyPr>
          <a:lstStyle/>
          <a:p>
            <a:pPr algn="ctr"/>
            <a:r>
              <a:rPr lang="th-TH" sz="9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anose="020B0304020202020204" pitchFamily="34" charset="-34"/>
                <a:cs typeface="Cordia New" panose="020B0304020202020204" pitchFamily="34" charset="-34"/>
              </a:rPr>
              <a:t>การบันทึก แบบ </a:t>
            </a:r>
            <a:r>
              <a:rPr lang="th-TH" sz="9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anose="020B0304020202020204" pitchFamily="34" charset="-34"/>
                <a:cs typeface="Cordia New" panose="020B0304020202020204" pitchFamily="34" charset="-34"/>
              </a:rPr>
              <a:t>สท</a:t>
            </a:r>
            <a:r>
              <a:rPr lang="th-TH" sz="9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anose="020B0304020202020204" pitchFamily="34" charset="-34"/>
                <a:cs typeface="Cordia New" panose="020B0304020202020204" pitchFamily="34" charset="-34"/>
              </a:rPr>
              <a:t>.2</a:t>
            </a:r>
            <a:br>
              <a:rPr lang="th-TH" sz="9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anose="020B0304020202020204" pitchFamily="34" charset="-34"/>
                <a:cs typeface="Cordia New" panose="020B0304020202020204" pitchFamily="34" charset="-34"/>
              </a:rPr>
            </a:br>
            <a:r>
              <a:rPr lang="th-TH" sz="9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anose="020B0304020202020204" pitchFamily="34" charset="-34"/>
                <a:cs typeface="Cordia New" panose="020B0304020202020204" pitchFamily="34" charset="-34"/>
              </a:rPr>
              <a:t>ในระบบ </a:t>
            </a:r>
            <a:r>
              <a:rPr lang="en-US" sz="9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anose="020B0304020202020204" pitchFamily="34" charset="-34"/>
                <a:cs typeface="Cordia New" panose="020B0304020202020204" pitchFamily="34" charset="-34"/>
              </a:rPr>
              <a:t>e-service</a:t>
            </a:r>
            <a:endParaRPr lang="th-TH" sz="9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6381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05" t="42468" r="8326" b="26282"/>
          <a:stretch/>
        </p:blipFill>
        <p:spPr bwMode="auto">
          <a:xfrm>
            <a:off x="3434860" y="304800"/>
            <a:ext cx="3822325" cy="2192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1" t="8894" r="1765" b="21715"/>
          <a:stretch/>
        </p:blipFill>
        <p:spPr bwMode="auto">
          <a:xfrm>
            <a:off x="949569" y="2497014"/>
            <a:ext cx="10808675" cy="4100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สี่เหลี่ยมผืนผ้ามุมมน 3"/>
          <p:cNvSpPr/>
          <p:nvPr/>
        </p:nvSpPr>
        <p:spPr>
          <a:xfrm>
            <a:off x="3083169" y="5322277"/>
            <a:ext cx="1465385" cy="152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3094893" y="5732583"/>
            <a:ext cx="1465385" cy="152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9448793" y="3757257"/>
            <a:ext cx="1465385" cy="152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ขวา 4"/>
          <p:cNvSpPr/>
          <p:nvPr/>
        </p:nvSpPr>
        <p:spPr>
          <a:xfrm rot="7189113">
            <a:off x="9952318" y="4411330"/>
            <a:ext cx="668736" cy="33997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9740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61" t="51763" r="18824" b="20032"/>
          <a:stretch/>
        </p:blipFill>
        <p:spPr bwMode="auto">
          <a:xfrm>
            <a:off x="2368061" y="633046"/>
            <a:ext cx="7877908" cy="4109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ลูกศรลง 4"/>
          <p:cNvSpPr/>
          <p:nvPr/>
        </p:nvSpPr>
        <p:spPr>
          <a:xfrm rot="2550550">
            <a:off x="6583581" y="282768"/>
            <a:ext cx="264255" cy="340804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4290645" y="1195451"/>
            <a:ext cx="2332893" cy="3385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solidFill>
                  <a:srgbClr val="FF0000"/>
                </a:solidFill>
                <a:cs typeface="+mj-cs"/>
              </a:rPr>
              <a:t>สถาบันพัฒนาฝีมือแรงงาน 14 ปทุมธานี</a:t>
            </a:r>
            <a:endParaRPr lang="th-TH" sz="1600" b="1" dirty="0">
              <a:solidFill>
                <a:srgbClr val="FF0000"/>
              </a:solidFill>
              <a:cs typeface="+mj-cs"/>
            </a:endParaRPr>
          </a:p>
        </p:txBody>
      </p:sp>
      <p:sp>
        <p:nvSpPr>
          <p:cNvPr id="7" name="ลูกศรลง 6"/>
          <p:cNvSpPr/>
          <p:nvPr/>
        </p:nvSpPr>
        <p:spPr>
          <a:xfrm rot="2550550">
            <a:off x="8626537" y="1116910"/>
            <a:ext cx="264255" cy="34080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4385200" y="1828447"/>
            <a:ext cx="1793628" cy="646331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cs typeface="+mj-cs"/>
              </a:rPr>
              <a:t>2561</a:t>
            </a:r>
            <a:endParaRPr lang="th-TH" sz="3600" b="1" dirty="0">
              <a:solidFill>
                <a:srgbClr val="FF0000"/>
              </a:solidFill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02369" y="703086"/>
            <a:ext cx="2332893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solidFill>
                  <a:srgbClr val="7030A0"/>
                </a:solidFill>
                <a:cs typeface="+mj-cs"/>
              </a:rPr>
              <a:t>สำนักงานใหญ่</a:t>
            </a:r>
            <a:endParaRPr lang="th-TH" sz="1800" b="1" dirty="0">
              <a:solidFill>
                <a:srgbClr val="7030A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4148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9" t="8975" r="25430" b="8173"/>
          <a:stretch/>
        </p:blipFill>
        <p:spPr bwMode="auto">
          <a:xfrm>
            <a:off x="3036276" y="656492"/>
            <a:ext cx="6623539" cy="6060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สี่เหลี่ยมผืนผ้า 14"/>
          <p:cNvSpPr/>
          <p:nvPr/>
        </p:nvSpPr>
        <p:spPr>
          <a:xfrm>
            <a:off x="7397262" y="1371600"/>
            <a:ext cx="1078523" cy="41265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8639908" y="1371599"/>
            <a:ext cx="844061" cy="53457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3282462" y="656492"/>
            <a:ext cx="1828800" cy="32824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5111262" y="656492"/>
            <a:ext cx="1828800" cy="328246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ลูกศรลง 1"/>
          <p:cNvSpPr/>
          <p:nvPr/>
        </p:nvSpPr>
        <p:spPr>
          <a:xfrm>
            <a:off x="7793764" y="752030"/>
            <a:ext cx="478565" cy="43583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กล่องข้อความ 2"/>
          <p:cNvSpPr txBox="1"/>
          <p:nvPr/>
        </p:nvSpPr>
        <p:spPr>
          <a:xfrm>
            <a:off x="7545936" y="153824"/>
            <a:ext cx="19997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รวมทุกสาขา</a:t>
            </a:r>
            <a:endParaRPr lang="th-TH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685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9" t="9134" r="20543" b="15385"/>
          <a:stretch/>
        </p:blipFill>
        <p:spPr bwMode="auto">
          <a:xfrm>
            <a:off x="1817077" y="668214"/>
            <a:ext cx="8475786" cy="6067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ลูกศรลง 4"/>
          <p:cNvSpPr/>
          <p:nvPr/>
        </p:nvSpPr>
        <p:spPr>
          <a:xfrm rot="2550550">
            <a:off x="4180684" y="3472408"/>
            <a:ext cx="339928" cy="652391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ลง 5"/>
          <p:cNvSpPr/>
          <p:nvPr/>
        </p:nvSpPr>
        <p:spPr>
          <a:xfrm rot="2550550">
            <a:off x="9777195" y="3020217"/>
            <a:ext cx="339928" cy="652391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3658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72" t="43269" r="20362" b="5289"/>
          <a:stretch/>
        </p:blipFill>
        <p:spPr bwMode="auto">
          <a:xfrm>
            <a:off x="961292" y="644768"/>
            <a:ext cx="10245970" cy="5193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วงรี 3"/>
          <p:cNvSpPr/>
          <p:nvPr/>
        </p:nvSpPr>
        <p:spPr>
          <a:xfrm>
            <a:off x="4630615" y="4876800"/>
            <a:ext cx="1371600" cy="86750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6777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1777525" y="1239140"/>
            <a:ext cx="8708165" cy="31448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317970"/>
          </a:xfrm>
        </p:spPr>
        <p:txBody>
          <a:bodyPr>
            <a:normAutofit/>
          </a:bodyPr>
          <a:lstStyle/>
          <a:p>
            <a:pPr algn="ctr"/>
            <a:r>
              <a:rPr lang="th-TH" sz="9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anose="020B0304020202020204" pitchFamily="34" charset="-34"/>
                <a:cs typeface="Cordia New" panose="020B0304020202020204" pitchFamily="34" charset="-34"/>
              </a:rPr>
              <a:t>ฝึกเตรียมเข้าทำงาน</a:t>
            </a:r>
            <a:endParaRPr lang="th-TH" sz="9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0094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7148" t="40428" r="64920" b="32687"/>
          <a:stretch/>
        </p:blipFill>
        <p:spPr>
          <a:xfrm>
            <a:off x="3397774" y="1199698"/>
            <a:ext cx="6576157" cy="3560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1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6331" t="31367" r="961" b="36154"/>
          <a:stretch/>
        </p:blipFill>
        <p:spPr>
          <a:xfrm>
            <a:off x="553819" y="273465"/>
            <a:ext cx="11437821" cy="2253953"/>
          </a:xfrm>
          <a:prstGeom prst="rect">
            <a:avLst/>
          </a:prstGeom>
        </p:spPr>
      </p:pic>
      <p:sp>
        <p:nvSpPr>
          <p:cNvPr id="5" name="ลูกศรลง 4"/>
          <p:cNvSpPr/>
          <p:nvPr/>
        </p:nvSpPr>
        <p:spPr>
          <a:xfrm rot="3297468">
            <a:off x="10272047" y="632387"/>
            <a:ext cx="341832" cy="572569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 rotWithShape="1">
          <a:blip r:embed="rId3"/>
          <a:srcRect l="8109" t="22526" r="8863" b="17475"/>
          <a:stretch/>
        </p:blipFill>
        <p:spPr>
          <a:xfrm>
            <a:off x="1577161" y="2977534"/>
            <a:ext cx="8669250" cy="352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1785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6907" t="12393" r="9534" b="13248"/>
          <a:stretch/>
        </p:blipFill>
        <p:spPr>
          <a:xfrm>
            <a:off x="188006" y="0"/>
            <a:ext cx="11830831" cy="5922221"/>
          </a:xfrm>
          <a:prstGeom prst="rect">
            <a:avLst/>
          </a:prstGeom>
        </p:spPr>
      </p:pic>
      <p:sp>
        <p:nvSpPr>
          <p:cNvPr id="5" name="ลูกศรลง 4"/>
          <p:cNvSpPr/>
          <p:nvPr/>
        </p:nvSpPr>
        <p:spPr>
          <a:xfrm rot="2082033">
            <a:off x="10560738" y="4489046"/>
            <a:ext cx="555477" cy="76763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42413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/>
          <a:srcRect l="20432" t="8034" r="22115" b="8632"/>
          <a:stretch/>
        </p:blipFill>
        <p:spPr>
          <a:xfrm>
            <a:off x="1688125" y="75342"/>
            <a:ext cx="8185638" cy="6678659"/>
          </a:xfrm>
          <a:prstGeom prst="rect">
            <a:avLst/>
          </a:prstGeom>
        </p:spPr>
      </p:pic>
      <p:sp>
        <p:nvSpPr>
          <p:cNvPr id="8" name="สี่เหลี่ยมผืนผ้า 7"/>
          <p:cNvSpPr/>
          <p:nvPr/>
        </p:nvSpPr>
        <p:spPr>
          <a:xfrm>
            <a:off x="1925515" y="3683977"/>
            <a:ext cx="3165231" cy="4132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1928448" y="4583726"/>
            <a:ext cx="3165231" cy="4132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วงรี 9"/>
          <p:cNvSpPr/>
          <p:nvPr/>
        </p:nvSpPr>
        <p:spPr>
          <a:xfrm>
            <a:off x="4906108" y="6207369"/>
            <a:ext cx="720969" cy="54663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3489033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21635" t="14872" r="22500" b="7778"/>
          <a:stretch/>
        </p:blipFill>
        <p:spPr>
          <a:xfrm>
            <a:off x="1855642" y="73463"/>
            <a:ext cx="8519282" cy="6635067"/>
          </a:xfrm>
          <a:prstGeom prst="rect">
            <a:avLst/>
          </a:prstGeom>
        </p:spPr>
      </p:pic>
      <p:sp>
        <p:nvSpPr>
          <p:cNvPr id="5" name="วงรี 4"/>
          <p:cNvSpPr/>
          <p:nvPr/>
        </p:nvSpPr>
        <p:spPr>
          <a:xfrm>
            <a:off x="7710854" y="1872762"/>
            <a:ext cx="1222131" cy="77372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 rotWithShape="1">
          <a:blip r:embed="rId3"/>
          <a:srcRect l="33638" t="55813" r="54295" b="25811"/>
          <a:stretch/>
        </p:blipFill>
        <p:spPr>
          <a:xfrm>
            <a:off x="3657684" y="3564990"/>
            <a:ext cx="2341463" cy="1890347"/>
          </a:xfrm>
          <a:prstGeom prst="rect">
            <a:avLst/>
          </a:prstGeom>
        </p:spPr>
      </p:pic>
      <p:sp>
        <p:nvSpPr>
          <p:cNvPr id="7" name="ลูกศรลง 6"/>
          <p:cNvSpPr/>
          <p:nvPr/>
        </p:nvSpPr>
        <p:spPr>
          <a:xfrm rot="2232065">
            <a:off x="5923003" y="2849698"/>
            <a:ext cx="384561" cy="90953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วงรี 7"/>
          <p:cNvSpPr/>
          <p:nvPr/>
        </p:nvSpPr>
        <p:spPr>
          <a:xfrm>
            <a:off x="5068777" y="6075874"/>
            <a:ext cx="1222131" cy="77372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839339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1777525" y="1239140"/>
            <a:ext cx="8708165" cy="31448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317970"/>
          </a:xfrm>
        </p:spPr>
        <p:txBody>
          <a:bodyPr>
            <a:normAutofit/>
          </a:bodyPr>
          <a:lstStyle/>
          <a:p>
            <a:pPr algn="ctr"/>
            <a:r>
              <a:rPr lang="th-TH" sz="9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anose="020B0304020202020204" pitchFamily="34" charset="-34"/>
                <a:cs typeface="Cordia New" panose="020B0304020202020204" pitchFamily="34" charset="-34"/>
              </a:rPr>
              <a:t>การแนบแผนฝึกอบรม</a:t>
            </a:r>
            <a:endParaRPr lang="th-TH" sz="9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9227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5898" t="33504" r="20640" b="6582"/>
          <a:stretch/>
        </p:blipFill>
        <p:spPr>
          <a:xfrm>
            <a:off x="404446" y="61546"/>
            <a:ext cx="11605846" cy="6163408"/>
          </a:xfrm>
          <a:prstGeom prst="rect">
            <a:avLst/>
          </a:prstGeom>
        </p:spPr>
      </p:pic>
      <p:sp>
        <p:nvSpPr>
          <p:cNvPr id="5" name="วงรี 4"/>
          <p:cNvSpPr/>
          <p:nvPr/>
        </p:nvSpPr>
        <p:spPr>
          <a:xfrm>
            <a:off x="564022" y="4366901"/>
            <a:ext cx="3375589" cy="202535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909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6147" t="25983" r="20065" b="41801"/>
          <a:stretch/>
        </p:blipFill>
        <p:spPr>
          <a:xfrm>
            <a:off x="209975" y="413403"/>
            <a:ext cx="11665831" cy="5560108"/>
          </a:xfrm>
          <a:prstGeom prst="rect">
            <a:avLst/>
          </a:prstGeom>
        </p:spPr>
      </p:pic>
      <p:sp>
        <p:nvSpPr>
          <p:cNvPr id="5" name="สี่เหลี่ยมผืนผ้ามุมมน 4"/>
          <p:cNvSpPr/>
          <p:nvPr/>
        </p:nvSpPr>
        <p:spPr>
          <a:xfrm>
            <a:off x="6084606" y="888763"/>
            <a:ext cx="2187723" cy="1709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384561" y="196553"/>
            <a:ext cx="27004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ตัวอย่าง </a:t>
            </a:r>
            <a:endParaRPr lang="th-TH" sz="6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0021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4983" t="10854" r="20208" b="17105"/>
          <a:stretch/>
        </p:blipFill>
        <p:spPr>
          <a:xfrm>
            <a:off x="450903" y="27860"/>
            <a:ext cx="11094465" cy="6936962"/>
          </a:xfrm>
          <a:prstGeom prst="rect">
            <a:avLst/>
          </a:prstGeom>
        </p:spPr>
      </p:pic>
      <p:sp>
        <p:nvSpPr>
          <p:cNvPr id="5" name="ลูกศรลง 4"/>
          <p:cNvSpPr/>
          <p:nvPr/>
        </p:nvSpPr>
        <p:spPr>
          <a:xfrm rot="8162340">
            <a:off x="6390751" y="1892675"/>
            <a:ext cx="209218" cy="439338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ลง 5"/>
          <p:cNvSpPr/>
          <p:nvPr/>
        </p:nvSpPr>
        <p:spPr>
          <a:xfrm rot="3812832">
            <a:off x="4835494" y="1993803"/>
            <a:ext cx="333286" cy="487110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ลูกศรลง 6"/>
          <p:cNvSpPr/>
          <p:nvPr/>
        </p:nvSpPr>
        <p:spPr>
          <a:xfrm rot="3812832">
            <a:off x="8134171" y="2357216"/>
            <a:ext cx="333286" cy="487110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ลูกศรลง 7"/>
          <p:cNvSpPr/>
          <p:nvPr/>
        </p:nvSpPr>
        <p:spPr>
          <a:xfrm rot="3812832">
            <a:off x="9318015" y="2872597"/>
            <a:ext cx="333286" cy="487110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ลูกศรลง 8"/>
          <p:cNvSpPr/>
          <p:nvPr/>
        </p:nvSpPr>
        <p:spPr>
          <a:xfrm rot="3812832">
            <a:off x="6328718" y="3801455"/>
            <a:ext cx="333286" cy="487110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วงรี 9"/>
          <p:cNvSpPr/>
          <p:nvPr/>
        </p:nvSpPr>
        <p:spPr>
          <a:xfrm>
            <a:off x="68366" y="615296"/>
            <a:ext cx="11203537" cy="1170775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38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41832" y="119641"/>
            <a:ext cx="11656463" cy="62555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4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ติดต่อ ฝ่ายส่งเสริมการพัฒนาฝีมือแรงงาน ปทุมธานี</a:t>
            </a:r>
          </a:p>
          <a:p>
            <a:pPr marL="0" indent="0">
              <a:buNone/>
            </a:pPr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จิรา</a:t>
            </a:r>
            <a:r>
              <a:rPr lang="th-TH" sz="32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ภรณ์</a:t>
            </a:r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สุขะ</a:t>
            </a:r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ปิณฑะ  นักวิชาการพัฒนาฝีมือแรงงานชำนาญการ     02 577 5867 – 9 ต่อ 107</a:t>
            </a:r>
          </a:p>
          <a:p>
            <a:pPr marL="0" indent="0">
              <a:buNone/>
            </a:pPr>
            <a:r>
              <a:rPr lang="th-TH" sz="32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ชว</a:t>
            </a:r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ภณ </a:t>
            </a:r>
            <a:r>
              <a:rPr lang="th-TH" sz="32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เสฎฐ</a:t>
            </a:r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วุฒิกุล    นักวิชาการ</a:t>
            </a:r>
            <a:r>
              <a:rPr lang="th-TH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พัฒนาฝีมือ</a:t>
            </a:r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แรงงานปฏิบัติการ       02 577 5867 – 9 ต่อ 105</a:t>
            </a:r>
          </a:p>
          <a:p>
            <a:pPr marL="0" indent="0">
              <a:buNone/>
            </a:pPr>
            <a:r>
              <a:rPr lang="th-TH" sz="32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ศุภ</a:t>
            </a:r>
            <a:r>
              <a:rPr lang="th-TH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ลักษณ์ </a:t>
            </a:r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เกษ</a:t>
            </a:r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สร้อย  นักวิชาการเงินและบัญชี                          02 </a:t>
            </a:r>
            <a:r>
              <a:rPr lang="th-TH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577 5867 – 9 ต่อ 106</a:t>
            </a:r>
          </a:p>
          <a:p>
            <a:pPr marL="0" indent="0">
              <a:buNone/>
            </a:pPr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กนิษฐา     </a:t>
            </a:r>
            <a:r>
              <a:rPr lang="th-TH" sz="32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รักคร้ำ</a:t>
            </a:r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นิติกร                                               02 577 5867 – 9 ต่อ 105</a:t>
            </a:r>
          </a:p>
          <a:p>
            <a:pPr marL="0" indent="0">
              <a:buNone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  </a:t>
            </a:r>
            <a:r>
              <a:rPr lang="th-TH" sz="4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  </a:t>
            </a:r>
          </a:p>
          <a:p>
            <a:pPr marL="0" indent="0">
              <a:buNone/>
            </a:pPr>
            <a:r>
              <a:rPr lang="th-TH" sz="4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4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	   </a:t>
            </a:r>
            <a:r>
              <a:rPr lang="th-TH" sz="4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พรบ</a:t>
            </a:r>
            <a:r>
              <a:rPr lang="th-TH" sz="4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ส่งเสริมการพัฒนาฝีมือแรงงาน 2545 ปทุมธานี</a:t>
            </a:r>
          </a:p>
          <a:p>
            <a:pPr marL="0" indent="0">
              <a:buNone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pathum14.pa@gmail.com</a:t>
            </a:r>
            <a:endParaRPr lang="th-TH" sz="44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en-US" sz="4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  </a:t>
            </a:r>
            <a:r>
              <a:rPr lang="th-TH" sz="4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  </a:t>
            </a:r>
            <a:r>
              <a:rPr lang="th-TH" sz="4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พรบ.สพร</a:t>
            </a:r>
            <a:r>
              <a:rPr lang="th-TH" sz="4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.14ปทุมธานี</a:t>
            </a:r>
            <a:endParaRPr lang="en-US" sz="44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endParaRPr lang="th-TH" sz="4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6" name="Picture 1" descr="à¸à¸¥à¸à¸²à¸£à¸à¹à¸à¸«à¸²à¸£à¸¹à¸à¸ à¸²à¸à¸ªà¸³à¸«à¸£à¸±à¸ fb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246" y="3720153"/>
            <a:ext cx="863126" cy="767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รูปภาพ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393" y="4609443"/>
            <a:ext cx="1768979" cy="714587"/>
          </a:xfrm>
          <a:prstGeom prst="rect">
            <a:avLst/>
          </a:prstGeom>
        </p:spPr>
      </p:pic>
      <p:pic>
        <p:nvPicPr>
          <p:cNvPr id="8" name="รูปภาพ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393" y="5416982"/>
            <a:ext cx="1768979" cy="573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07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600" y="1714500"/>
            <a:ext cx="3390900" cy="3390900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035" y="1003300"/>
            <a:ext cx="3681476" cy="462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72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ธีมของ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ธีมของ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2474</TotalTime>
  <Words>2134</Words>
  <Application>Microsoft Office PowerPoint</Application>
  <PresentationFormat>แบบจอกว้าง</PresentationFormat>
  <Paragraphs>202</Paragraphs>
  <Slides>60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60</vt:i4>
      </vt:variant>
    </vt:vector>
  </HeadingPairs>
  <TitlesOfParts>
    <vt:vector size="74" baseType="lpstr">
      <vt:lpstr>Angsana New</vt:lpstr>
      <vt:lpstr>AngsanaUPC</vt:lpstr>
      <vt:lpstr>Arial</vt:lpstr>
      <vt:lpstr>Calibri</vt:lpstr>
      <vt:lpstr>Calibri Light</vt:lpstr>
      <vt:lpstr>Cordia New</vt:lpstr>
      <vt:lpstr>JasmineUPC</vt:lpstr>
      <vt:lpstr>TH Sarabun New</vt:lpstr>
      <vt:lpstr>TH SarabunIT๙</vt:lpstr>
      <vt:lpstr>TH SarabunITù</vt:lpstr>
      <vt:lpstr>TH SarabunPSK</vt:lpstr>
      <vt:lpstr>Wingdings</vt:lpstr>
      <vt:lpstr>Wingdings 2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ส่งหลักสูตรอย่างไร ให้ได้การรับรอง</vt:lpstr>
      <vt:lpstr>งานนำเสนอ PowerPoint</vt:lpstr>
      <vt:lpstr>งานนำเสนอ PowerPoint</vt:lpstr>
      <vt:lpstr>งานนำเสนอ PowerPoint</vt:lpstr>
      <vt:lpstr>เอกสารค่าใช้จ่ายอย่างไรให้ได้รับการรับรอง ?</vt:lpstr>
      <vt:lpstr>งานนำเสนอ PowerPoint</vt:lpstr>
      <vt:lpstr>เอกสารค่าใช้จ่ายอย่างไรให้ได้รับการรับรอง ?</vt:lpstr>
      <vt:lpstr>งานนำเสนอ PowerPoint</vt:lpstr>
      <vt:lpstr>เอกสารค่าใช้จ่ายอย่างไรให้ได้รับการรับรอง ?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การตรวจสอบจำนวนคน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วิธีการคำนวณ</vt:lpstr>
      <vt:lpstr>การบันทึก แบบ สท.2 ในระบบ e-service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ฝึกเตรียมเข้าทำงาน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การแนบแผนฝึกอบรม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USER</dc:creator>
  <cp:lastModifiedBy>KKD Windows7 V.10_x64</cp:lastModifiedBy>
  <cp:revision>112</cp:revision>
  <dcterms:created xsi:type="dcterms:W3CDTF">2018-11-23T23:01:51Z</dcterms:created>
  <dcterms:modified xsi:type="dcterms:W3CDTF">2019-04-22T09:14:13Z</dcterms:modified>
</cp:coreProperties>
</file>