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70" r:id="rId2"/>
    <p:sldId id="305" r:id="rId3"/>
    <p:sldId id="258" r:id="rId4"/>
    <p:sldId id="256" r:id="rId5"/>
    <p:sldId id="283" r:id="rId6"/>
    <p:sldId id="304" r:id="rId7"/>
    <p:sldId id="280" r:id="rId8"/>
    <p:sldId id="302" r:id="rId9"/>
    <p:sldId id="269" r:id="rId10"/>
  </p:sldIdLst>
  <p:sldSz cx="9144000" cy="6858000" type="screen4x3"/>
  <p:notesSz cx="6807200" cy="9939338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9pPr>
  </p:defaultTextStyle>
  <p:extLst>
    <p:ext uri="{521415D9-36F7-43E2-AB2F-B90AF26B5E84}">
      <p14:sectionLst xmlns:p14="http://schemas.microsoft.com/office/powerpoint/2010/main">
        <p14:section name="ส่วนเริ่มต้น" id="{E8E3AAC7-6D95-40FE-A30B-7AB6B5048930}">
          <p14:sldIdLst>
            <p14:sldId id="270"/>
            <p14:sldId id="305"/>
            <p14:sldId id="258"/>
            <p14:sldId id="256"/>
            <p14:sldId id="283"/>
            <p14:sldId id="304"/>
            <p14:sldId id="280"/>
            <p14:sldId id="302"/>
            <p14:sldId id="269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50021"/>
    <a:srgbClr val="000066"/>
    <a:srgbClr val="663300"/>
    <a:srgbClr val="DDDDDD"/>
    <a:srgbClr val="C0C0C0"/>
    <a:srgbClr val="EAEAEA"/>
    <a:srgbClr val="660033"/>
    <a:srgbClr val="FF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9" d="100"/>
          <a:sy n="69" d="100"/>
        </p:scale>
        <p:origin x="-141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9787" cy="496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5838" y="0"/>
            <a:ext cx="2949787" cy="496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02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20750" y="746125"/>
            <a:ext cx="4965700" cy="37258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0720" y="4721186"/>
            <a:ext cx="5445760" cy="4472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noProof="0" smtClean="0"/>
              <a:t>Click to edit Master text styles</a:t>
            </a:r>
          </a:p>
          <a:p>
            <a:pPr lvl="1"/>
            <a:r>
              <a:rPr lang="th-TH" noProof="0" smtClean="0"/>
              <a:t>Second level</a:t>
            </a:r>
          </a:p>
          <a:p>
            <a:pPr lvl="2"/>
            <a:r>
              <a:rPr lang="th-TH" noProof="0" smtClean="0"/>
              <a:t>Third level</a:t>
            </a:r>
          </a:p>
          <a:p>
            <a:pPr lvl="3"/>
            <a:r>
              <a:rPr lang="th-TH" noProof="0" smtClean="0"/>
              <a:t>Fourth level</a:t>
            </a:r>
          </a:p>
          <a:p>
            <a:pPr lvl="4"/>
            <a:r>
              <a:rPr lang="th-TH" noProof="0" smtClean="0"/>
              <a:t>Fifth level</a:t>
            </a:r>
          </a:p>
        </p:txBody>
      </p:sp>
      <p:sp>
        <p:nvSpPr>
          <p:cNvPr id="1843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40646"/>
            <a:ext cx="2949787" cy="496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843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5838" y="9440646"/>
            <a:ext cx="2949787" cy="496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3E2EACB7-CF16-4052-8D34-1BA4BC2FD88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0231818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F0C820-87FF-46AA-ABDA-AA8DA55EC94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139C64-046A-4A0C-8904-05B158CCB15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910F04-F72A-4DD1-A61D-46F59E1D977C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73322D-5103-4E53-9CB5-D8BDCEC60683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287261-3A59-4C22-8533-7909D13F484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EADD69-4188-4B80-A915-42DF681EE4EC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8973AD-2272-4AF9-96B4-83151E7B2F2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4437F1-7063-435C-8D7F-84ECD32636E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2B000E-BE57-4788-8AA4-7ED4F0734FD0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4C7041-CDAE-40AB-B873-1E47468957E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4F79ED-9E19-4C93-B684-84ECB8A4C4D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098CBED2-7E69-4902-AE5F-CA23FD7FBDE3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 txBox="1">
            <a:spLocks/>
          </p:cNvSpPr>
          <p:nvPr/>
        </p:nvSpPr>
        <p:spPr bwMode="auto">
          <a:xfrm>
            <a:off x="28575" y="871538"/>
            <a:ext cx="8945563" cy="223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eaLnBrk="0" hangingPunct="0"/>
            <a:endParaRPr lang="th-TH" sz="4000" b="1">
              <a:solidFill>
                <a:srgbClr val="C0000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075" name="ตัวยึดหมายเลขภาพนิ่ง 5"/>
          <p:cNvSpPr txBox="1">
            <a:spLocks noGrp="1"/>
          </p:cNvSpPr>
          <p:nvPr/>
        </p:nvSpPr>
        <p:spPr bwMode="auto">
          <a:xfrm>
            <a:off x="8548688" y="-74613"/>
            <a:ext cx="595312" cy="365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fld id="{C74EBE35-C2B9-40F4-9CE5-DA17C825FA5D}" type="slidenum">
              <a:rPr lang="en-US" sz="1600">
                <a:latin typeface="Browallia New" pitchFamily="34" charset="-34"/>
                <a:cs typeface="Browallia New" pitchFamily="34" charset="-34"/>
              </a:rPr>
              <a:pPr algn="r" eaLnBrk="0" hangingPunct="0"/>
              <a:t>1</a:t>
            </a:fld>
            <a:endParaRPr lang="th-TH" sz="160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3076" name="Title 1"/>
          <p:cNvSpPr txBox="1">
            <a:spLocks/>
          </p:cNvSpPr>
          <p:nvPr/>
        </p:nvSpPr>
        <p:spPr bwMode="auto">
          <a:xfrm>
            <a:off x="173038" y="255588"/>
            <a:ext cx="8697912" cy="61531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r>
              <a:rPr lang="en-US" b="1" dirty="0"/>
              <a:t>					</a:t>
            </a:r>
          </a:p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r>
              <a:rPr lang="en-US" b="1" dirty="0"/>
              <a:t>		  </a:t>
            </a:r>
            <a:r>
              <a:rPr lang="en-US" sz="3600" b="1" dirty="0">
                <a:solidFill>
                  <a:srgbClr val="A50021"/>
                </a:solidFill>
                <a:latin typeface="Arial Black" pitchFamily="34" charset="0"/>
              </a:rPr>
              <a:t>Our </a:t>
            </a:r>
            <a:r>
              <a:rPr lang="en-US" sz="3600" b="1" dirty="0" smtClean="0">
                <a:solidFill>
                  <a:srgbClr val="A50021"/>
                </a:solidFill>
                <a:latin typeface="Arial Black" pitchFamily="34" charset="0"/>
              </a:rPr>
              <a:t>skills </a:t>
            </a:r>
            <a:r>
              <a:rPr lang="en-US" sz="3600" b="1" dirty="0">
                <a:solidFill>
                  <a:srgbClr val="A50021"/>
                </a:solidFill>
                <a:latin typeface="Arial Black" pitchFamily="34" charset="0"/>
              </a:rPr>
              <a:t>Our future</a:t>
            </a:r>
          </a:p>
          <a:p>
            <a:endParaRPr lang="en-US" sz="1800" b="1" dirty="0">
              <a:latin typeface="Arial Black" pitchFamily="34" charset="0"/>
            </a:endParaRPr>
          </a:p>
          <a:p>
            <a:r>
              <a:rPr lang="en-US" b="1" dirty="0">
                <a:solidFill>
                  <a:srgbClr val="660033"/>
                </a:solidFill>
                <a:latin typeface="Arial Black" pitchFamily="34" charset="0"/>
              </a:rPr>
              <a:t> 2015</a:t>
            </a:r>
            <a:r>
              <a:rPr lang="en-US" b="1" dirty="0">
                <a:latin typeface="Arial Black" pitchFamily="34" charset="0"/>
              </a:rPr>
              <a:t> </a:t>
            </a:r>
            <a:r>
              <a:rPr lang="en-US" sz="2400" b="1" dirty="0">
                <a:solidFill>
                  <a:srgbClr val="000066"/>
                </a:solidFill>
                <a:latin typeface="Arial Black" pitchFamily="34" charset="0"/>
              </a:rPr>
              <a:t>Road to </a:t>
            </a:r>
            <a:r>
              <a:rPr lang="en-US" sz="2400" b="1" dirty="0" err="1">
                <a:solidFill>
                  <a:srgbClr val="000066"/>
                </a:solidFill>
                <a:latin typeface="Arial Black" pitchFamily="34" charset="0"/>
              </a:rPr>
              <a:t>Asean</a:t>
            </a:r>
            <a:r>
              <a:rPr lang="en-US" sz="2400" b="1" dirty="0">
                <a:solidFill>
                  <a:srgbClr val="000066"/>
                </a:solidFill>
                <a:latin typeface="Arial Black" pitchFamily="34" charset="0"/>
              </a:rPr>
              <a:t> Economic Community</a:t>
            </a:r>
            <a:r>
              <a:rPr lang="en-US" sz="2400" b="1" dirty="0">
                <a:latin typeface="Arial Black" pitchFamily="34" charset="0"/>
              </a:rPr>
              <a:t> :</a:t>
            </a:r>
            <a:r>
              <a:rPr lang="en-US" b="1" dirty="0">
                <a:latin typeface="Arial Black" pitchFamily="34" charset="0"/>
              </a:rPr>
              <a:t> </a:t>
            </a:r>
            <a:r>
              <a:rPr lang="en-US" b="1" dirty="0">
                <a:solidFill>
                  <a:srgbClr val="660033"/>
                </a:solidFill>
                <a:latin typeface="Arial Black" pitchFamily="34" charset="0"/>
              </a:rPr>
              <a:t>AEC</a:t>
            </a:r>
            <a:endParaRPr lang="en-US" dirty="0">
              <a:solidFill>
                <a:srgbClr val="660033"/>
              </a:solidFill>
              <a:latin typeface="Arial Black" pitchFamily="34" charset="0"/>
            </a:endParaRPr>
          </a:p>
          <a:p>
            <a:r>
              <a:rPr lang="en-US" dirty="0"/>
              <a:t>  </a:t>
            </a:r>
            <a:endParaRPr lang="th-TH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420688" y="3149600"/>
            <a:ext cx="84328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8" name="Picture 7" descr="2011110148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250" y="1196975"/>
            <a:ext cx="2879725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Picture 8" descr="Asean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463" y="1268413"/>
            <a:ext cx="2943225" cy="165576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pic>
        <p:nvPicPr>
          <p:cNvPr id="3080" name="Picture 9" descr="Labour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4438" y="3213100"/>
            <a:ext cx="4537075" cy="156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www.kriengsak.com/sites/default/files/images/picpr5ok_resiz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000504"/>
          </a:xfrm>
          <a:prstGeom prst="rect">
            <a:avLst/>
          </a:prstGeom>
          <a:noFill/>
        </p:spPr>
      </p:pic>
      <p:pic>
        <p:nvPicPr>
          <p:cNvPr id="23556" name="Picture 4" descr="http://www.dxplace.com/en/system/files/profile/logo/DSC_02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000504"/>
            <a:ext cx="4572032" cy="2500331"/>
          </a:xfrm>
          <a:prstGeom prst="rect">
            <a:avLst/>
          </a:prstGeom>
          <a:noFill/>
        </p:spPr>
      </p:pic>
      <p:pic>
        <p:nvPicPr>
          <p:cNvPr id="23562" name="Picture 10" descr="http://home.dsd.go.th/SDP/templates/nld_070_1.5/images/slide/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4857760"/>
            <a:ext cx="4572000" cy="14287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 txBox="1">
            <a:spLocks/>
          </p:cNvSpPr>
          <p:nvPr/>
        </p:nvSpPr>
        <p:spPr bwMode="auto">
          <a:xfrm>
            <a:off x="28575" y="871538"/>
            <a:ext cx="8945563" cy="223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eaLnBrk="0" hangingPunct="0"/>
            <a:endParaRPr lang="th-TH" sz="4000" b="1">
              <a:solidFill>
                <a:srgbClr val="C0000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4099" name="ตัวยึดหมายเลขภาพนิ่ง 5"/>
          <p:cNvSpPr txBox="1">
            <a:spLocks noGrp="1"/>
          </p:cNvSpPr>
          <p:nvPr/>
        </p:nvSpPr>
        <p:spPr bwMode="auto">
          <a:xfrm>
            <a:off x="8548688" y="-74613"/>
            <a:ext cx="595312" cy="365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fld id="{BFF9F806-D505-4472-A69B-814E88711873}" type="slidenum">
              <a:rPr lang="en-US" sz="1600">
                <a:latin typeface="Browallia New" pitchFamily="34" charset="-34"/>
                <a:cs typeface="Browallia New" pitchFamily="34" charset="-34"/>
              </a:rPr>
              <a:pPr algn="r" eaLnBrk="0" hangingPunct="0"/>
              <a:t>3</a:t>
            </a:fld>
            <a:endParaRPr lang="th-TH" sz="160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4100" name="Title 1"/>
          <p:cNvSpPr txBox="1">
            <a:spLocks/>
          </p:cNvSpPr>
          <p:nvPr/>
        </p:nvSpPr>
        <p:spPr bwMode="auto">
          <a:xfrm>
            <a:off x="285720" y="214290"/>
            <a:ext cx="8697912" cy="6429420"/>
          </a:xfrm>
          <a:prstGeom prst="rect">
            <a:avLst/>
          </a:prstGeom>
          <a:solidFill>
            <a:srgbClr val="EAEAEA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th-TH" sz="44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ระเบียบวาระการประชุม</a:t>
            </a:r>
            <a:endParaRPr lang="en-US" sz="4400" b="1" dirty="0" smtClean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sz="3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คณะอนุกรรมการพัฒนายุทธศาสตร์การพัฒนาบุคลากร</a:t>
            </a:r>
          </a:p>
          <a:p>
            <a:pPr algn="ctr"/>
            <a:r>
              <a:rPr lang="th-TH" sz="3600" b="1" dirty="0" err="1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ด้านโล</a:t>
            </a:r>
            <a:r>
              <a:rPr lang="th-TH" sz="3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จิ</a:t>
            </a:r>
            <a:r>
              <a:rPr lang="th-TH" sz="3600" b="1" dirty="0" err="1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สติกส์และซัพ</a:t>
            </a:r>
            <a:r>
              <a:rPr lang="th-TH" sz="3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พลายเชน </a:t>
            </a:r>
            <a:endParaRPr lang="en-US" sz="3600" b="1" dirty="0" smtClean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sz="3200" b="1" dirty="0" smtClean="0">
                <a:solidFill>
                  <a:schemeClr val="accent2"/>
                </a:solidFill>
                <a:latin typeface="TH SarabunPSK" pitchFamily="34" charset="-34"/>
                <a:cs typeface="TH SarabunPSK" pitchFamily="34" charset="-34"/>
              </a:rPr>
              <a:t>ครั้งที่ 1/2559</a:t>
            </a:r>
            <a:endParaRPr lang="en-US" sz="3200" b="1" dirty="0" smtClean="0">
              <a:solidFill>
                <a:schemeClr val="accent2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ในวันที่ 12 พฤษภาคม 2559 เวลา 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1</a:t>
            </a:r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0.00 น. </a:t>
            </a:r>
            <a:endParaRPr lang="en-US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ณ ห้องประสงค์ </a:t>
            </a:r>
            <a:r>
              <a:rPr lang="th-TH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รณะ</a:t>
            </a:r>
            <a:r>
              <a:rPr lang="th-TH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นันทน์ ชั้น 5 อาคารกระทรวงแรงงาน</a:t>
            </a:r>
            <a:endParaRPr lang="en-US" sz="3200" b="1" dirty="0" smtClean="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en-US" sz="1400" b="1" dirty="0" smtClean="0">
              <a:solidFill>
                <a:srgbClr val="000066"/>
              </a:solidFill>
              <a:latin typeface="Arial Black" pitchFamily="34" charset="0"/>
              <a:cs typeface="TH SarabunIT๙" pitchFamily="34" charset="-34"/>
            </a:endParaRPr>
          </a:p>
          <a:p>
            <a:pPr algn="ctr"/>
            <a:r>
              <a:rPr lang="en-US" sz="2400" b="1" dirty="0" smtClean="0">
                <a:solidFill>
                  <a:srgbClr val="000066"/>
                </a:solidFill>
                <a:latin typeface="Arial Black" pitchFamily="34" charset="0"/>
                <a:cs typeface="TH SarabunIT๙" pitchFamily="34" charset="-34"/>
              </a:rPr>
              <a:t>ASEAN </a:t>
            </a:r>
            <a:r>
              <a:rPr lang="en-US" sz="2400" b="1" dirty="0">
                <a:solidFill>
                  <a:srgbClr val="000066"/>
                </a:solidFill>
                <a:latin typeface="Arial Black" pitchFamily="34" charset="0"/>
                <a:cs typeface="TH SarabunIT๙" pitchFamily="34" charset="-34"/>
              </a:rPr>
              <a:t>Economic Community</a:t>
            </a:r>
            <a:r>
              <a:rPr lang="en-US" sz="2400" b="1" dirty="0">
                <a:latin typeface="Arial Black" pitchFamily="34" charset="0"/>
                <a:cs typeface="TH SarabunIT๙" pitchFamily="34" charset="-34"/>
              </a:rPr>
              <a:t> : </a:t>
            </a:r>
            <a:r>
              <a:rPr lang="en-US" sz="2400" b="1" dirty="0" smtClean="0">
                <a:solidFill>
                  <a:srgbClr val="C00000"/>
                </a:solidFill>
                <a:latin typeface="Arial Black" pitchFamily="34" charset="0"/>
                <a:cs typeface="TH SarabunIT๙" pitchFamily="34" charset="-34"/>
              </a:rPr>
              <a:t>AEC</a:t>
            </a:r>
            <a:endParaRPr lang="en-US" sz="2400" b="1" dirty="0">
              <a:latin typeface="Arial Black" pitchFamily="34" charset="0"/>
              <a:cs typeface="TH SarabunIT๙" pitchFamily="34" charset="-34"/>
            </a:endParaRPr>
          </a:p>
          <a:p>
            <a:r>
              <a:rPr lang="en-US" sz="3600" b="1" dirty="0">
                <a:latin typeface="Arial Black" pitchFamily="34" charset="0"/>
                <a:cs typeface="TH SarabunIT๙" pitchFamily="34" charset="-34"/>
              </a:rPr>
              <a:t>                                                                                             </a:t>
            </a:r>
          </a:p>
          <a:p>
            <a:r>
              <a:rPr lang="en-US" sz="3600" b="1" dirty="0">
                <a:latin typeface="Arial Black" pitchFamily="34" charset="0"/>
                <a:cs typeface="TH SarabunIT๙" pitchFamily="34" charset="-34"/>
              </a:rPr>
              <a:t>                </a:t>
            </a:r>
          </a:p>
          <a:p>
            <a:endParaRPr lang="en-US" sz="3600" b="1" dirty="0">
              <a:latin typeface="Arial Black" pitchFamily="34" charset="0"/>
              <a:cs typeface="TH SarabunIT๙" pitchFamily="34" charset="-34"/>
            </a:endParaRPr>
          </a:p>
          <a:p>
            <a:r>
              <a:rPr lang="en-US" b="1" dirty="0">
                <a:solidFill>
                  <a:srgbClr val="660033"/>
                </a:solidFill>
                <a:latin typeface="Arial Black" pitchFamily="34" charset="0"/>
                <a:cs typeface="TH SarabunIT๙" pitchFamily="34" charset="-34"/>
              </a:rPr>
              <a:t>		   </a:t>
            </a:r>
            <a:endParaRPr lang="en-US" sz="1400" b="1" dirty="0">
              <a:solidFill>
                <a:srgbClr val="660033"/>
              </a:solidFill>
              <a:latin typeface="Arial Black" pitchFamily="34" charset="0"/>
              <a:cs typeface="TH SarabunIT๙" pitchFamily="34" charset="-34"/>
            </a:endParaRPr>
          </a:p>
          <a:p>
            <a:r>
              <a:rPr lang="en-US" b="1" dirty="0">
                <a:solidFill>
                  <a:srgbClr val="660033"/>
                </a:solidFill>
                <a:latin typeface="Arial Black" pitchFamily="34" charset="0"/>
                <a:cs typeface="TH SarabunIT๙" pitchFamily="34" charset="-34"/>
              </a:rPr>
              <a:t>		     </a:t>
            </a:r>
            <a:r>
              <a:rPr lang="en-US" b="1" dirty="0">
                <a:solidFill>
                  <a:srgbClr val="C00000"/>
                </a:solidFill>
                <a:latin typeface="Arial Black" pitchFamily="34" charset="0"/>
                <a:cs typeface="TH SarabunIT๙" pitchFamily="34" charset="-34"/>
              </a:rPr>
              <a:t>Our </a:t>
            </a:r>
            <a:r>
              <a:rPr lang="en-US" b="1" dirty="0" smtClean="0">
                <a:solidFill>
                  <a:srgbClr val="C00000"/>
                </a:solidFill>
                <a:latin typeface="Arial Black" pitchFamily="34" charset="0"/>
                <a:cs typeface="TH SarabunIT๙" pitchFamily="34" charset="-34"/>
              </a:rPr>
              <a:t>skills  </a:t>
            </a:r>
            <a:r>
              <a:rPr lang="en-US" b="1" dirty="0">
                <a:solidFill>
                  <a:srgbClr val="C00000"/>
                </a:solidFill>
                <a:latin typeface="Arial Black" pitchFamily="34" charset="0"/>
                <a:cs typeface="TH SarabunIT๙" pitchFamily="34" charset="-34"/>
              </a:rPr>
              <a:t>Our future</a:t>
            </a:r>
            <a:endParaRPr lang="en-US" sz="3600" b="1" dirty="0">
              <a:solidFill>
                <a:srgbClr val="C00000"/>
              </a:solidFill>
              <a:latin typeface="Arial Black" pitchFamily="34" charset="0"/>
              <a:cs typeface="TH SarabunIT๙" pitchFamily="34" charset="-34"/>
            </a:endParaRPr>
          </a:p>
          <a:p>
            <a:endParaRPr lang="en-US" sz="1200" b="1" dirty="0">
              <a:solidFill>
                <a:srgbClr val="660033"/>
              </a:solidFill>
              <a:latin typeface="Arial Black" pitchFamily="34" charset="0"/>
              <a:cs typeface="TH SarabunIT๙" pitchFamily="34" charset="-34"/>
            </a:endParaRPr>
          </a:p>
          <a:p>
            <a:r>
              <a:rPr lang="th-TH" sz="5400" b="1" dirty="0">
                <a:latin typeface="Arial Black" pitchFamily="34" charset="0"/>
                <a:cs typeface="TH SarabunIT๙" pitchFamily="34" charset="-34"/>
              </a:rPr>
              <a:t>	   </a:t>
            </a:r>
            <a:r>
              <a:rPr lang="en-US" sz="5400" b="1" dirty="0">
                <a:latin typeface="Arial Black" pitchFamily="34" charset="0"/>
                <a:cs typeface="TH SarabunIT๙" pitchFamily="34" charset="-34"/>
              </a:rPr>
              <a:t>	</a:t>
            </a:r>
            <a:r>
              <a:rPr lang="en-US" b="1" dirty="0">
                <a:latin typeface="Arial Black" pitchFamily="34" charset="0"/>
                <a:cs typeface="TH SarabunIT๙" pitchFamily="34" charset="-34"/>
              </a:rPr>
              <a:t>		</a:t>
            </a:r>
            <a:endParaRPr lang="th-TH" dirty="0">
              <a:latin typeface="Arial Black" pitchFamily="34" charset="0"/>
              <a:cs typeface="TH SarabunIT๙" pitchFamily="34" charset="-34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420688" y="3998916"/>
            <a:ext cx="84328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02" name="Picture 8" descr="Asean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14678" y="4143380"/>
            <a:ext cx="2943225" cy="16557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2" y="1071546"/>
            <a:ext cx="7848227" cy="1511300"/>
          </a:xfrm>
          <a:solidFill>
            <a:schemeClr val="accent2"/>
          </a:solidFill>
        </p:spPr>
        <p:txBody>
          <a:bodyPr/>
          <a:lstStyle/>
          <a:p>
            <a:pPr eaLnBrk="1" hangingPunct="1"/>
            <a:r>
              <a:rPr lang="th-TH" sz="48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ระเบียบวาระที่ 1</a:t>
            </a:r>
            <a:r>
              <a:rPr lang="th-TH" sz="480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br>
              <a:rPr lang="th-TH" sz="480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48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เรื่องที่ประธานแจ้งให้ที่ประชุมทราบ</a:t>
            </a:r>
            <a:r>
              <a:rPr lang="en-US" sz="480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endParaRPr lang="th-TH" sz="4800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123" name="Rectangle 4"/>
          <p:cNvSpPr>
            <a:spLocks noChangeArrowheads="1"/>
          </p:cNvSpPr>
          <p:nvPr/>
        </p:nvSpPr>
        <p:spPr bwMode="auto">
          <a:xfrm>
            <a:off x="755650" y="2439301"/>
            <a:ext cx="7772400" cy="338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endParaRPr lang="th-TH" sz="4400">
              <a:solidFill>
                <a:schemeClr val="tx2"/>
              </a:solidFill>
            </a:endParaRPr>
          </a:p>
        </p:txBody>
      </p:sp>
      <p:sp>
        <p:nvSpPr>
          <p:cNvPr id="5124" name="Rectangle 5"/>
          <p:cNvSpPr>
            <a:spLocks noChangeArrowheads="1"/>
          </p:cNvSpPr>
          <p:nvPr/>
        </p:nvSpPr>
        <p:spPr bwMode="auto">
          <a:xfrm>
            <a:off x="785786" y="3020322"/>
            <a:ext cx="7700962" cy="2585323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tabLst>
                <a:tab pos="800100" algn="l"/>
              </a:tabLst>
            </a:pPr>
            <a:r>
              <a:rPr lang="th-TH" sz="6000" b="1" dirty="0" smtClean="0">
                <a:solidFill>
                  <a:schemeClr val="tx2"/>
                </a:solidFill>
                <a:latin typeface="TH SarabunIT๙" pitchFamily="34" charset="-34"/>
                <a:cs typeface="TH SarabunIT๙" pitchFamily="34" charset="-34"/>
              </a:rPr>
              <a:t>นางพจมาน </a:t>
            </a:r>
            <a:r>
              <a:rPr lang="th-TH" sz="6000" b="1" dirty="0" err="1" smtClean="0">
                <a:solidFill>
                  <a:schemeClr val="tx2"/>
                </a:solidFill>
                <a:latin typeface="TH SarabunIT๙" pitchFamily="34" charset="-34"/>
                <a:cs typeface="TH SarabunIT๙" pitchFamily="34" charset="-34"/>
              </a:rPr>
              <a:t>ภาษวัธน์</a:t>
            </a:r>
            <a:endParaRPr lang="th-TH" sz="6000" b="1" dirty="0" smtClean="0">
              <a:solidFill>
                <a:schemeClr val="tx2"/>
              </a:solidFill>
              <a:latin typeface="TH SarabunIT๙" pitchFamily="34" charset="-34"/>
              <a:cs typeface="TH SarabunIT๙" pitchFamily="34" charset="-34"/>
            </a:endParaRPr>
          </a:p>
          <a:p>
            <a:pPr algn="ctr">
              <a:tabLst>
                <a:tab pos="800100" algn="l"/>
              </a:tabLst>
            </a:pPr>
            <a:r>
              <a:rPr lang="th-TH" sz="4800" b="1" dirty="0" smtClean="0">
                <a:solidFill>
                  <a:schemeClr val="tx2"/>
                </a:solidFill>
                <a:latin typeface="TH SarabunIT๙" pitchFamily="34" charset="-34"/>
                <a:cs typeface="TH SarabunIT๙" pitchFamily="34" charset="-34"/>
              </a:rPr>
              <a:t>ผู้ทรงคุณวุฒิ</a:t>
            </a:r>
            <a:r>
              <a:rPr lang="th-TH" sz="4800" b="1" dirty="0" err="1" smtClean="0">
                <a:solidFill>
                  <a:schemeClr val="tx2"/>
                </a:solidFill>
                <a:latin typeface="TH SarabunIT๙" pitchFamily="34" charset="-34"/>
                <a:cs typeface="TH SarabunIT๙" pitchFamily="34" charset="-34"/>
              </a:rPr>
              <a:t>ด้านโล</a:t>
            </a:r>
            <a:r>
              <a:rPr lang="th-TH" sz="4800" b="1" dirty="0" smtClean="0">
                <a:solidFill>
                  <a:schemeClr val="tx2"/>
                </a:solidFill>
                <a:latin typeface="TH SarabunIT๙" pitchFamily="34" charset="-34"/>
                <a:cs typeface="TH SarabunIT๙" pitchFamily="34" charset="-34"/>
              </a:rPr>
              <a:t>จิ</a:t>
            </a:r>
            <a:r>
              <a:rPr lang="th-TH" sz="4800" b="1" dirty="0" err="1" smtClean="0">
                <a:solidFill>
                  <a:schemeClr val="tx2"/>
                </a:solidFill>
                <a:latin typeface="TH SarabunIT๙" pitchFamily="34" charset="-34"/>
                <a:cs typeface="TH SarabunIT๙" pitchFamily="34" charset="-34"/>
              </a:rPr>
              <a:t>สติกส์และซัพ</a:t>
            </a:r>
            <a:r>
              <a:rPr lang="th-TH" sz="4800" b="1" dirty="0" smtClean="0">
                <a:solidFill>
                  <a:schemeClr val="tx2"/>
                </a:solidFill>
                <a:latin typeface="TH SarabunIT๙" pitchFamily="34" charset="-34"/>
                <a:cs typeface="TH SarabunIT๙" pitchFamily="34" charset="-34"/>
              </a:rPr>
              <a:t>พลายเชน</a:t>
            </a:r>
          </a:p>
          <a:p>
            <a:pPr algn="ctr">
              <a:tabLst>
                <a:tab pos="800100" algn="l"/>
              </a:tabLst>
            </a:pPr>
            <a:r>
              <a:rPr lang="th-TH" sz="5400" b="1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ประธานการประชุม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95536" y="199470"/>
            <a:ext cx="8462744" cy="1872208"/>
          </a:xfrm>
          <a:solidFill>
            <a:schemeClr val="accent2"/>
          </a:solidFill>
        </p:spPr>
        <p:txBody>
          <a:bodyPr/>
          <a:lstStyle/>
          <a:p>
            <a:pPr eaLnBrk="1" hangingPunct="1"/>
            <a:r>
              <a:rPr lang="th-TH" sz="60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ระเบียบวาระที่ 2  </a:t>
            </a:r>
            <a:br>
              <a:rPr lang="th-TH" sz="60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60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เรื่องรับรองรายงานการประชุม</a:t>
            </a:r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755650" y="2276475"/>
            <a:ext cx="7772400" cy="338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endParaRPr lang="th-TH" sz="4400">
              <a:solidFill>
                <a:schemeClr val="tx2"/>
              </a:solidFill>
            </a:endParaRP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357158" y="2143116"/>
            <a:ext cx="8429684" cy="4524315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lvl="0" algn="thaiDist"/>
            <a:r>
              <a:rPr lang="th-TH" dirty="0" smtClean="0">
                <a:latin typeface="TH SarabunIT๙" pitchFamily="34" charset="-34"/>
                <a:ea typeface="Cordia New" pitchFamily="34" charset="-34"/>
                <a:cs typeface="TH SarabunIT๙" pitchFamily="34" charset="-34"/>
              </a:rPr>
              <a:t>	</a:t>
            </a:r>
            <a:r>
              <a:rPr lang="th-TH" sz="3200" b="1" dirty="0" smtClean="0">
                <a:latin typeface="TH SarabunIT๙" pitchFamily="34" charset="-34"/>
                <a:ea typeface="Cordia New" pitchFamily="34" charset="-34"/>
                <a:cs typeface="TH SarabunIT๙" pitchFamily="34" charset="-34"/>
              </a:rPr>
              <a:t>ฝ่ายเลขานุการได้จัดทำรายงานการประชุมคณะอนุกรรมการ</a:t>
            </a:r>
            <a:r>
              <a:rPr lang="th-TH" sz="3200" b="1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พัฒนายุทธศาสตร์การพัฒนาบุคลากร</a:t>
            </a:r>
            <a:r>
              <a:rPr lang="th-TH" sz="3200" b="1" dirty="0" err="1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ด้านโล</a:t>
            </a:r>
            <a:r>
              <a:rPr lang="th-TH" sz="3200" b="1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จิ</a:t>
            </a:r>
            <a:r>
              <a:rPr lang="th-TH" sz="3200" b="1" dirty="0" err="1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สติกส์และซัพ</a:t>
            </a:r>
            <a:r>
              <a:rPr lang="th-TH" sz="3200" b="1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พลายเชน</a:t>
            </a:r>
            <a:r>
              <a:rPr lang="th-TH" sz="3200" b="1" dirty="0" smtClean="0">
                <a:latin typeface="TH SarabunIT๙" pitchFamily="34" charset="-34"/>
                <a:ea typeface="Cordia New" pitchFamily="34" charset="-34"/>
                <a:cs typeface="TH SarabunIT๙" pitchFamily="34" charset="-34"/>
              </a:rPr>
              <a:t> ครั้งที่ 1/2559 เมื่อวันที่ </a:t>
            </a:r>
            <a:r>
              <a:rPr lang="th-TH" sz="3200" b="1" dirty="0" smtClean="0"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1 มีนาคม 2559 ณ ห้องรัชวิภา โรงแรมเจ้าพระยา</a:t>
            </a:r>
            <a:r>
              <a:rPr lang="th-TH" sz="3200" b="1" dirty="0" err="1" smtClean="0"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ปาร์ค</a:t>
            </a:r>
            <a:r>
              <a:rPr lang="th-TH" sz="3200" b="1" dirty="0" smtClean="0"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 ถนนรัชดาภิเษก กรุงเทพฯ</a:t>
            </a:r>
            <a:r>
              <a:rPr lang="th-TH" sz="3200" b="1" dirty="0" smtClean="0">
                <a:latin typeface="TH SarabunIT๙" pitchFamily="34" charset="-34"/>
                <a:ea typeface="Cordia New" pitchFamily="34" charset="-34"/>
                <a:cs typeface="TH SarabunIT๙" pitchFamily="34" charset="-34"/>
              </a:rPr>
              <a:t> และส่งให้คณะอนุกรรมการฯ พิจารณาแล้ว ตามหนังสือกองยุทธศาสตร์และเครือข่ายพัฒนาฝีมือแรงงาน            ที่ รง 0417/ว 670 ลงวันที่ 11 เมษายน 2559 </a:t>
            </a:r>
          </a:p>
          <a:p>
            <a:pPr lvl="0" algn="thaiDist"/>
            <a:r>
              <a:rPr lang="th-TH" sz="3200" b="1" dirty="0" smtClean="0">
                <a:solidFill>
                  <a:srgbClr val="C00000"/>
                </a:solidFill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	ซึ่งมีผู้ขอแก้ไขรายงานการประชุม ฝ่ายเลขานุการดำเนินการแก้ไขเรียบร้อยแล้ว จึงขอให้ที่ประชุมพิจารณารายงานการประชุมและรับรองรายงานการประชุม</a:t>
            </a:r>
            <a:endParaRPr lang="th-TH" sz="3200" b="1" dirty="0" smtClean="0">
              <a:solidFill>
                <a:srgbClr val="C00000"/>
              </a:solidFill>
            </a:endParaRPr>
          </a:p>
        </p:txBody>
      </p:sp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428596" y="3584864"/>
            <a:ext cx="821537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	</a:t>
            </a:r>
            <a:endParaRPr kumimoji="0" lang="th-TH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95536" y="199470"/>
            <a:ext cx="8462744" cy="1872208"/>
          </a:xfrm>
          <a:solidFill>
            <a:schemeClr val="accent2"/>
          </a:solidFill>
        </p:spPr>
        <p:txBody>
          <a:bodyPr/>
          <a:lstStyle/>
          <a:p>
            <a:pPr eaLnBrk="1" hangingPunct="1"/>
            <a:r>
              <a:rPr lang="th-TH" sz="60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ระเบียบวาระที่ 3  </a:t>
            </a:r>
            <a:br>
              <a:rPr lang="th-TH" sz="60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60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เรื่องเพื่อทราบ</a:t>
            </a:r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755650" y="2276475"/>
            <a:ext cx="7772400" cy="338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endParaRPr lang="th-TH" sz="4400">
              <a:solidFill>
                <a:schemeClr val="tx2"/>
              </a:solidFill>
            </a:endParaRP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428596" y="2500868"/>
            <a:ext cx="8429684" cy="3785652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lvl="0">
              <a:tabLst>
                <a:tab pos="1371600" algn="l"/>
                <a:tab pos="1530350" algn="l"/>
                <a:tab pos="1828800" algn="l"/>
              </a:tabLst>
            </a:pPr>
            <a:r>
              <a:rPr lang="th-TH" sz="4000" b="1" dirty="0" smtClean="0">
                <a:solidFill>
                  <a:schemeClr val="accent2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โครงการจัดทำยุทธศาสตร์เพื่อสร้างและพัฒนาพนักงาน</a:t>
            </a:r>
          </a:p>
          <a:p>
            <a:pPr lvl="0">
              <a:tabLst>
                <a:tab pos="1371600" algn="l"/>
                <a:tab pos="1530350" algn="l"/>
                <a:tab pos="1828800" algn="l"/>
              </a:tabLst>
            </a:pPr>
            <a:r>
              <a:rPr lang="th-TH" sz="4000" b="1" dirty="0" smtClean="0">
                <a:solidFill>
                  <a:schemeClr val="accent2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ขับรถบรรทุกสินค้าให้เพียงพอกับความต้องการของผู้ประกอบการ</a:t>
            </a:r>
          </a:p>
          <a:p>
            <a:pPr lvl="0">
              <a:tabLst>
                <a:tab pos="1371600" algn="l"/>
                <a:tab pos="1530350" algn="l"/>
                <a:tab pos="1828800" algn="l"/>
              </a:tabLst>
            </a:pPr>
            <a:endParaRPr lang="th-TH" sz="4000" b="1" dirty="0" smtClean="0">
              <a:latin typeface="TH SarabunIT๙" pitchFamily="34" charset="-34"/>
              <a:cs typeface="TH SarabunIT๙" pitchFamily="34" charset="-34"/>
            </a:endParaRPr>
          </a:p>
          <a:p>
            <a:pPr lvl="0">
              <a:tabLst>
                <a:tab pos="1371600" algn="l"/>
                <a:tab pos="1530350" algn="l"/>
                <a:tab pos="1828800" algn="l"/>
              </a:tabLst>
            </a:pPr>
            <a:r>
              <a:rPr lang="th-TH" sz="4000" b="1" dirty="0" smtClean="0">
                <a:solidFill>
                  <a:srgbClr val="C000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นำเสนอโดย สมาคม</a:t>
            </a:r>
            <a:r>
              <a:rPr lang="th-TH" sz="4000" b="1" dirty="0" err="1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ไทยโล</a:t>
            </a:r>
            <a:r>
              <a:rPr lang="th-TH" sz="40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จิ</a:t>
            </a:r>
            <a:r>
              <a:rPr lang="th-TH" sz="4000" b="1" dirty="0" err="1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สติกส์</a:t>
            </a:r>
            <a:r>
              <a:rPr lang="th-TH" sz="40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และการผลิต </a:t>
            </a:r>
            <a:r>
              <a:rPr lang="en-US" sz="40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TLAPS</a:t>
            </a:r>
          </a:p>
          <a:p>
            <a:pPr lvl="0">
              <a:tabLst>
                <a:tab pos="1371600" algn="l"/>
                <a:tab pos="1530350" algn="l"/>
                <a:tab pos="1828800" algn="l"/>
              </a:tabLst>
            </a:pPr>
            <a:endParaRPr lang="th-TH" sz="4000" b="1" dirty="0" smtClean="0">
              <a:solidFill>
                <a:srgbClr val="C00000"/>
              </a:solidFill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</p:txBody>
      </p:sp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428596" y="3584864"/>
            <a:ext cx="821537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	</a:t>
            </a:r>
            <a:endParaRPr kumimoji="0" lang="th-TH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95536" y="714356"/>
            <a:ext cx="8462744" cy="1008063"/>
          </a:xfrm>
          <a:solidFill>
            <a:schemeClr val="accent2"/>
          </a:solidFill>
        </p:spPr>
        <p:txBody>
          <a:bodyPr/>
          <a:lstStyle/>
          <a:p>
            <a:pPr eaLnBrk="1" hangingPunct="1"/>
            <a:r>
              <a:rPr lang="th-TH" sz="60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ระเบียบวาระที่ 3 เรื่องเพื่อพิจารณา</a:t>
            </a:r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755650" y="2514159"/>
            <a:ext cx="7772400" cy="338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endParaRPr lang="th-TH" sz="4400">
              <a:solidFill>
                <a:schemeClr val="tx2"/>
              </a:solidFill>
            </a:endParaRP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428596" y="2250840"/>
            <a:ext cx="8429684" cy="353943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th-TH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เรื่อง ยุทธศาสตร์การพัฒนาบุคลากร</a:t>
            </a:r>
            <a:r>
              <a:rPr lang="th-TH" sz="4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ด้านโล</a:t>
            </a:r>
            <a:r>
              <a:rPr lang="th-TH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จิ</a:t>
            </a:r>
            <a:r>
              <a:rPr lang="th-TH" sz="4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สติกส์</a:t>
            </a:r>
            <a:r>
              <a:rPr lang="th-TH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</a:br>
            <a:r>
              <a:rPr lang="th-TH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       </a:t>
            </a:r>
            <a:r>
              <a:rPr lang="th-TH" sz="4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และซัพ</a:t>
            </a:r>
            <a:r>
              <a:rPr lang="th-TH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พลายเชน</a:t>
            </a:r>
            <a:endParaRPr lang="en-US" sz="4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  <a:p>
            <a:pPr lvl="0"/>
            <a:endParaRPr lang="en-US" sz="3200" b="1" dirty="0" smtClean="0">
              <a:latin typeface="TH SarabunIT๙" pitchFamily="34" charset="-34"/>
              <a:cs typeface="TH SarabunIT๙" pitchFamily="34" charset="-34"/>
            </a:endParaRPr>
          </a:p>
          <a:p>
            <a:pPr lvl="0" eaLnBrk="0" hangingPunct="0"/>
            <a:r>
              <a:rPr lang="th-TH" sz="4800" b="1" dirty="0" smtClean="0">
                <a:solidFill>
                  <a:srgbClr val="C00000"/>
                </a:solidFill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โดย  </a:t>
            </a:r>
            <a:r>
              <a:rPr lang="th-TH" sz="4800" b="1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อ.ธีร</a:t>
            </a:r>
            <a:r>
              <a:rPr lang="th-TH" sz="4800" b="1" dirty="0" err="1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ยุทธ</a:t>
            </a:r>
            <a:r>
              <a:rPr lang="th-TH" sz="4800" b="1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 เกียรติพิริยะวงศ์ </a:t>
            </a:r>
          </a:p>
          <a:p>
            <a:pPr lvl="0" eaLnBrk="0" hangingPunct="0"/>
            <a:r>
              <a:rPr lang="th-TH" sz="4800" b="1" dirty="0" smtClean="0">
                <a:solidFill>
                  <a:srgbClr val="C00000"/>
                </a:solidFill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       สถาบันที่ปรึกษาเพื่อพัฒนาระบบราชการ</a:t>
            </a:r>
            <a:r>
              <a:rPr lang="th-TH" sz="4800" b="1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  <a:solidFill>
            <a:schemeClr val="accent2"/>
          </a:solidFill>
        </p:spPr>
        <p:txBody>
          <a:bodyPr/>
          <a:lstStyle/>
          <a:p>
            <a:r>
              <a:rPr lang="th-TH" sz="5400" b="1" dirty="0" smtClean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ประเด็นเพื่อพิจารณา</a:t>
            </a:r>
            <a:endParaRPr lang="en-US" sz="5400" b="1" dirty="0">
              <a:solidFill>
                <a:schemeClr val="bg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387696"/>
            <a:ext cx="8229600" cy="5184576"/>
          </a:xfrm>
        </p:spPr>
        <p:txBody>
          <a:bodyPr/>
          <a:lstStyle/>
          <a:p>
            <a:pPr lvl="0"/>
            <a:r>
              <a:rPr lang="th-TH" sz="40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ขอความเห็นชอบ (ร่าง) ยุทธศาสตร์การพัฒนาบุคลากร</a:t>
            </a:r>
            <a:r>
              <a:rPr lang="th-TH" sz="4000" b="1" dirty="0" err="1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ด้านโล</a:t>
            </a:r>
            <a:r>
              <a:rPr lang="th-TH" sz="40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จิ</a:t>
            </a:r>
            <a:r>
              <a:rPr lang="th-TH" sz="4000" b="1" dirty="0" err="1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สติกส์และซัพ</a:t>
            </a:r>
            <a:r>
              <a:rPr lang="th-TH" sz="40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พลายเชน</a:t>
            </a:r>
            <a:endParaRPr lang="en-US" sz="4000" b="1" dirty="0" smtClean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4000" b="1" dirty="0" smtClean="0">
                <a:solidFill>
                  <a:schemeClr val="accent4"/>
                </a:solidFill>
                <a:latin typeface="TH SarabunPSK" pitchFamily="34" charset="-34"/>
                <a:cs typeface="TH SarabunPSK" pitchFamily="34" charset="-34"/>
              </a:rPr>
              <a:t>มอบฝ่ายเลขานุการคณะอนุกรรมการฯ นำเสนอ (ร่าง) ยุทธศาสตร์การพัฒนาบุคลากร</a:t>
            </a:r>
            <a:r>
              <a:rPr lang="th-TH" sz="4000" b="1" dirty="0" err="1" smtClean="0">
                <a:solidFill>
                  <a:schemeClr val="accent4"/>
                </a:solidFill>
                <a:latin typeface="TH SarabunPSK" pitchFamily="34" charset="-34"/>
                <a:cs typeface="TH SarabunPSK" pitchFamily="34" charset="-34"/>
              </a:rPr>
              <a:t>ด้านโล</a:t>
            </a:r>
            <a:r>
              <a:rPr lang="th-TH" sz="4000" b="1" dirty="0" smtClean="0">
                <a:solidFill>
                  <a:schemeClr val="accent4"/>
                </a:solidFill>
                <a:latin typeface="TH SarabunPSK" pitchFamily="34" charset="-34"/>
                <a:cs typeface="TH SarabunPSK" pitchFamily="34" charset="-34"/>
              </a:rPr>
              <a:t>จิ</a:t>
            </a:r>
            <a:r>
              <a:rPr lang="th-TH" sz="4000" b="1" dirty="0" err="1" smtClean="0">
                <a:solidFill>
                  <a:schemeClr val="accent4"/>
                </a:solidFill>
                <a:latin typeface="TH SarabunPSK" pitchFamily="34" charset="-34"/>
                <a:cs typeface="TH SarabunPSK" pitchFamily="34" charset="-34"/>
              </a:rPr>
              <a:t>สติกส์และซัพ</a:t>
            </a:r>
            <a:r>
              <a:rPr lang="th-TH" sz="4000" b="1" dirty="0" smtClean="0">
                <a:solidFill>
                  <a:schemeClr val="accent4"/>
                </a:solidFill>
                <a:latin typeface="TH SarabunPSK" pitchFamily="34" charset="-34"/>
                <a:cs typeface="TH SarabunPSK" pitchFamily="34" charset="-34"/>
              </a:rPr>
              <a:t>พลายเชน บรรจุเป็นวาระการประชุมคณะกรรมการพัฒนาแรงงานและประสานงานการฝึกอาชีพแห่งชาติ (</a:t>
            </a:r>
            <a:r>
              <a:rPr lang="th-TH" sz="4000" b="1" dirty="0" err="1" smtClean="0">
                <a:solidFill>
                  <a:schemeClr val="accent4"/>
                </a:solidFill>
                <a:latin typeface="TH SarabunPSK" pitchFamily="34" charset="-34"/>
                <a:cs typeface="TH SarabunPSK" pitchFamily="34" charset="-34"/>
              </a:rPr>
              <a:t>กพร.ปช.</a:t>
            </a:r>
            <a:r>
              <a:rPr lang="th-TH" sz="4000" b="1" dirty="0" smtClean="0">
                <a:solidFill>
                  <a:schemeClr val="accent4"/>
                </a:solidFill>
                <a:latin typeface="TH SarabunPSK" pitchFamily="34" charset="-34"/>
                <a:cs typeface="TH SarabunPSK" pitchFamily="34" charset="-34"/>
              </a:rPr>
              <a:t>) ครั้งต่อไป และนำเสนอยุทธศาสตร์ดังกล่าวให้คณะรัฐมนตรีพิจารณา</a:t>
            </a:r>
            <a:endParaRPr lang="en-US" sz="4000" b="1" dirty="0" smtClean="0">
              <a:solidFill>
                <a:schemeClr val="accent4"/>
              </a:solidFill>
              <a:latin typeface="TH SarabunPSK" pitchFamily="34" charset="-34"/>
              <a:cs typeface="TH SarabunPSK" pitchFamily="34" charset="-34"/>
            </a:endParaRPr>
          </a:p>
          <a:p>
            <a:pPr lvl="0"/>
            <a:endParaRPr lang="en-US" sz="4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222034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68313" y="428625"/>
            <a:ext cx="8280400" cy="1785938"/>
          </a:xfrm>
          <a:solidFill>
            <a:schemeClr val="accent2"/>
          </a:solidFill>
        </p:spPr>
        <p:txBody>
          <a:bodyPr/>
          <a:lstStyle/>
          <a:p>
            <a:pPr algn="l" eaLnBrk="1" hangingPunct="1"/>
            <a:r>
              <a:rPr lang="th-TH" sz="4000" b="1" dirty="0" smtClean="0">
                <a:latin typeface="TH SarabunIT๙" pitchFamily="34" charset="-34"/>
                <a:cs typeface="TH SarabunIT๙" pitchFamily="34" charset="-34"/>
              </a:rPr>
              <a:t>	   	     </a:t>
            </a:r>
            <a:r>
              <a:rPr lang="th-TH" sz="60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ระเบียบวาระที่ 4</a:t>
            </a:r>
            <a:r>
              <a:rPr lang="th-TH" sz="54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54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54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			เรื่องอื่นๆ (ถ้ามี)</a:t>
            </a:r>
            <a:r>
              <a:rPr lang="th-TH" sz="5400" b="1" dirty="0" smtClean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	</a:t>
            </a:r>
            <a:r>
              <a:rPr lang="th-TH" sz="4000" b="1" dirty="0" smtClean="0">
                <a:latin typeface="TH SarabunIT๙" pitchFamily="34" charset="-34"/>
                <a:cs typeface="TH SarabunIT๙" pitchFamily="34" charset="-34"/>
              </a:rPr>
              <a:t>	</a:t>
            </a:r>
          </a:p>
        </p:txBody>
      </p:sp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755650" y="2276475"/>
            <a:ext cx="7772400" cy="338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endParaRPr lang="th-TH" sz="4400">
              <a:solidFill>
                <a:schemeClr val="tx2"/>
              </a:solidFill>
            </a:endParaRPr>
          </a:p>
        </p:txBody>
      </p:sp>
      <p:sp>
        <p:nvSpPr>
          <p:cNvPr id="9222" name="Rectangle 7"/>
          <p:cNvSpPr>
            <a:spLocks noChangeArrowheads="1"/>
          </p:cNvSpPr>
          <p:nvPr/>
        </p:nvSpPr>
        <p:spPr bwMode="auto">
          <a:xfrm>
            <a:off x="71438" y="4941888"/>
            <a:ext cx="9072562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 b="1">
                <a:solidFill>
                  <a:srgbClr val="660033"/>
                </a:solidFill>
                <a:latin typeface="Arial Black" pitchFamily="34" charset="0"/>
              </a:rPr>
              <a:t> National Board of Vocational Training Coordination</a:t>
            </a:r>
            <a:r>
              <a:rPr lang="en-US" b="1"/>
              <a:t> </a:t>
            </a:r>
          </a:p>
          <a:p>
            <a:r>
              <a:rPr lang="en-US" b="1"/>
              <a:t>				</a:t>
            </a:r>
            <a:r>
              <a:rPr lang="en-US" b="1">
                <a:solidFill>
                  <a:srgbClr val="000066"/>
                </a:solidFill>
                <a:latin typeface="Arial Black" pitchFamily="34" charset="0"/>
              </a:rPr>
              <a:t>(NBVTC)</a:t>
            </a:r>
            <a:r>
              <a:rPr lang="th-TH"/>
              <a:t> 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611188" y="3249613"/>
            <a:ext cx="7993062" cy="579437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thaiDist">
              <a:tabLst>
                <a:tab pos="800100" algn="l"/>
              </a:tabLst>
            </a:pPr>
            <a:r>
              <a:rPr lang="th-TH" sz="3200" b="1">
                <a:solidFill>
                  <a:srgbClr val="000066"/>
                </a:solidFill>
                <a:latin typeface="TH SarabunIT๙" pitchFamily="34" charset="-34"/>
                <a:cs typeface="TH SarabunIT๙" pitchFamily="34" charset="-34"/>
              </a:rPr>
              <a:t>	</a:t>
            </a:r>
            <a:endParaRPr lang="th-TH" sz="3600" b="1">
              <a:cs typeface="TH SarabunIT๙" pitchFamily="34" charset="-34"/>
            </a:endParaRPr>
          </a:p>
        </p:txBody>
      </p:sp>
      <p:pic>
        <p:nvPicPr>
          <p:cNvPr id="6" name="Picture 6" descr="Labour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213" y="2924175"/>
            <a:ext cx="3438525" cy="156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ชุดรูปแบบของ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2218</TotalTime>
  <Words>186</Words>
  <Application>Microsoft Office PowerPoint</Application>
  <PresentationFormat>นำเสนอทางหน้าจอ (4:3)</PresentationFormat>
  <Paragraphs>58</Paragraphs>
  <Slides>9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9</vt:i4>
      </vt:variant>
    </vt:vector>
  </HeadingPairs>
  <TitlesOfParts>
    <vt:vector size="10" baseType="lpstr">
      <vt:lpstr>Default Design</vt:lpstr>
      <vt:lpstr>งานนำเสนอ PowerPoint</vt:lpstr>
      <vt:lpstr>งานนำเสนอ PowerPoint</vt:lpstr>
      <vt:lpstr>งานนำเสนอ PowerPoint</vt:lpstr>
      <vt:lpstr>ระเบียบวาระที่ 1   เรื่องที่ประธานแจ้งให้ที่ประชุมทราบ </vt:lpstr>
      <vt:lpstr>ระเบียบวาระที่ 2   เรื่องรับรองรายงานการประชุม</vt:lpstr>
      <vt:lpstr>ระเบียบวาระที่ 3   เรื่องเพื่อทราบ</vt:lpstr>
      <vt:lpstr>ระเบียบวาระที่ 3 เรื่องเพื่อพิจารณา</vt:lpstr>
      <vt:lpstr>ประเด็นเพื่อพิจารณา</vt:lpstr>
      <vt:lpstr>          ระเบียบวาระที่ 4    เรื่องอื่นๆ (ถ้ามี)  </vt:lpstr>
    </vt:vector>
  </TitlesOfParts>
  <Company>nzn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PIMOLRAT</dc:creator>
  <cp:lastModifiedBy>Com01</cp:lastModifiedBy>
  <cp:revision>164</cp:revision>
  <cp:lastPrinted>2016-02-08T03:15:56Z</cp:lastPrinted>
  <dcterms:created xsi:type="dcterms:W3CDTF">2012-03-29T09:23:02Z</dcterms:created>
  <dcterms:modified xsi:type="dcterms:W3CDTF">2016-05-11T11:51:57Z</dcterms:modified>
</cp:coreProperties>
</file>