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721" r:id="rId4"/>
  </p:sldMasterIdLst>
  <p:notesMasterIdLst>
    <p:notesMasterId r:id="rId49"/>
  </p:notesMasterIdLst>
  <p:handoutMasterIdLst>
    <p:handoutMasterId r:id="rId50"/>
  </p:handoutMasterIdLst>
  <p:sldIdLst>
    <p:sldId id="279" r:id="rId5"/>
    <p:sldId id="303" r:id="rId6"/>
    <p:sldId id="432" r:id="rId7"/>
    <p:sldId id="444" r:id="rId8"/>
    <p:sldId id="433" r:id="rId9"/>
    <p:sldId id="434" r:id="rId10"/>
    <p:sldId id="435" r:id="rId11"/>
    <p:sldId id="436" r:id="rId12"/>
    <p:sldId id="437" r:id="rId13"/>
    <p:sldId id="438" r:id="rId14"/>
    <p:sldId id="441" r:id="rId15"/>
    <p:sldId id="443" r:id="rId16"/>
    <p:sldId id="475" r:id="rId17"/>
    <p:sldId id="474" r:id="rId18"/>
    <p:sldId id="476" r:id="rId19"/>
    <p:sldId id="477" r:id="rId20"/>
    <p:sldId id="442" r:id="rId21"/>
    <p:sldId id="448" r:id="rId22"/>
    <p:sldId id="447" r:id="rId23"/>
    <p:sldId id="428" r:id="rId24"/>
    <p:sldId id="429" r:id="rId25"/>
    <p:sldId id="431" r:id="rId26"/>
    <p:sldId id="453" r:id="rId27"/>
    <p:sldId id="456" r:id="rId28"/>
    <p:sldId id="457" r:id="rId29"/>
    <p:sldId id="458" r:id="rId30"/>
    <p:sldId id="459" r:id="rId31"/>
    <p:sldId id="460" r:id="rId32"/>
    <p:sldId id="461" r:id="rId33"/>
    <p:sldId id="462" r:id="rId34"/>
    <p:sldId id="463" r:id="rId35"/>
    <p:sldId id="464" r:id="rId36"/>
    <p:sldId id="485" r:id="rId37"/>
    <p:sldId id="465" r:id="rId38"/>
    <p:sldId id="484" r:id="rId39"/>
    <p:sldId id="486" r:id="rId40"/>
    <p:sldId id="467" r:id="rId41"/>
    <p:sldId id="468" r:id="rId42"/>
    <p:sldId id="469" r:id="rId43"/>
    <p:sldId id="483" r:id="rId44"/>
    <p:sldId id="470" r:id="rId45"/>
    <p:sldId id="471" r:id="rId46"/>
    <p:sldId id="472" r:id="rId47"/>
    <p:sldId id="473" r:id="rId4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996600"/>
    <a:srgbClr val="CCFFCC"/>
    <a:srgbClr val="66FF33"/>
    <a:srgbClr val="CCFF33"/>
    <a:srgbClr val="FF9900"/>
    <a:srgbClr val="6600FF"/>
    <a:srgbClr val="FF99FF"/>
    <a:srgbClr val="99FF33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62" autoAdjust="0"/>
  </p:normalViewPr>
  <p:slideViewPr>
    <p:cSldViewPr showGuides="1">
      <p:cViewPr>
        <p:scale>
          <a:sx n="77" d="100"/>
          <a:sy n="77" d="100"/>
        </p:scale>
        <p:origin x="-94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89F0BF-C6BC-4B67-9B3E-66EA7C04B56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B75812C-0F26-471B-8114-57BB97D5DB1F}">
      <dgm:prSet phldrT="[Text]" custT="1"/>
      <dgm:spPr>
        <a:solidFill>
          <a:srgbClr val="66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วิสัยทัศน์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FA75AD02-D131-4AE8-A577-29ECFFF683ED}" type="parTrans" cxnId="{5E837E77-E2A1-44CA-A7A2-E8967EBC633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F4831C60-0625-45E6-A6DF-FE4EFA49D8A1}" type="sibTrans" cxnId="{5E837E77-E2A1-44CA-A7A2-E8967EBC633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1CF36D4C-859A-4BD6-BA9D-9D2E3F23E91D}">
      <dgm:prSet phldrT="[Text]" custT="1"/>
      <dgm:spPr>
        <a:solidFill>
          <a:srgbClr val="CC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พันธกิจ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7A8D4A9-6394-4CB4-B6BC-BF0A90DA4F21}" type="parTrans" cxnId="{654DCAFD-375C-4DE0-AA0E-E7BB8F7F089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BE5FB0CB-6E99-4573-94FC-0CBC88222E25}" type="sibTrans" cxnId="{654DCAFD-375C-4DE0-AA0E-E7BB8F7F089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C06F0CC2-5541-4047-98C9-4F37DBA762B7}">
      <dgm:prSet phldrT="[Text]" custT="1"/>
      <dgm:spPr>
        <a:solidFill>
          <a:srgbClr val="CCFF99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ประเด็นยุทธศาสตร์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BCCCE991-971D-4C9C-97A5-A2C7A46FB4D3}" type="parTrans" cxnId="{4DF60893-CE5C-4EB0-ABE7-A8DC7CA28C06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90C6B284-0307-4F4F-A8AA-8FF5C61A96C3}" type="sibTrans" cxnId="{4DF60893-CE5C-4EB0-ABE7-A8DC7CA28C06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FE2152DA-A925-438C-A840-343DA811C97B}">
      <dgm:prSet phldrT="[Text]" custT="1"/>
      <dgm:spPr>
        <a:solidFill>
          <a:srgbClr val="66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เป้าประสงค์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896DB960-7533-45E6-B017-E0107526B25B}" type="parTrans" cxnId="{E8400582-84FE-4222-A2CE-549B7CD4521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C5E78EF3-DB7C-42A5-A32B-626D36AC2C2F}" type="sibTrans" cxnId="{E8400582-84FE-4222-A2CE-549B7CD4521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653CE66B-C7C8-4CBB-9CD8-C68E377999D1}">
      <dgm:prSet phldrT="[Text]" custT="1"/>
      <dgm:spPr>
        <a:solidFill>
          <a:srgbClr val="CCFFCC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ตัวชี้วัด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A40321E1-5EDA-468C-A820-7041DFA787EB}" type="parTrans" cxnId="{D2919E9A-A493-41DD-8418-5FD5EDF3DCF5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80B28BF5-D398-4B6F-8CE3-235F63731261}" type="sibTrans" cxnId="{D2919E9A-A493-41DD-8418-5FD5EDF3DCF5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95AC483E-D7F1-4949-B5E2-BEB35400E26C}">
      <dgm:prSet phldrT="[Text]" custT="1"/>
      <dgm:spPr>
        <a:solidFill>
          <a:srgbClr val="66FFFF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กลยุทธ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939CB1E7-3017-4C63-892E-2A25F20B7F73}" type="parTrans" cxnId="{7049CD97-8000-47A9-9DE5-74BE7F79EE8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6E38ED74-0157-4DB5-B5CC-772A18C6A2CF}" type="sibTrans" cxnId="{7049CD97-8000-47A9-9DE5-74BE7F79EE8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C78B27A-EB4A-416D-8845-9E8EBE8F0684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โครงการ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A082A02-40B4-49DB-B872-D9C6438BA800}" type="parTrans" cxnId="{7C31C9A0-2DD6-4370-A8D2-9806FF9379CB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A9FE1F8A-531E-44B9-9390-C2A919994162}" type="sibTrans" cxnId="{7C31C9A0-2DD6-4370-A8D2-9806FF9379CB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00993DA4-4733-401B-85BC-9B7757C74B6E}" type="pres">
      <dgm:prSet presAssocID="{1C89F0BF-C6BC-4B67-9B3E-66EA7C04B560}" presName="CompostProcess" presStyleCnt="0">
        <dgm:presLayoutVars>
          <dgm:dir/>
          <dgm:resizeHandles val="exact"/>
        </dgm:presLayoutVars>
      </dgm:prSet>
      <dgm:spPr/>
    </dgm:pt>
    <dgm:pt modelId="{7803FDFD-FA50-4E07-8879-341627441E9C}" type="pres">
      <dgm:prSet presAssocID="{1C89F0BF-C6BC-4B67-9B3E-66EA7C04B560}" presName="arrow" presStyleLbl="bgShp" presStyleIdx="0" presStyleCnt="1" custLinFactNeighborX="4814" custLinFactNeighborY="-65696"/>
      <dgm:spPr/>
    </dgm:pt>
    <dgm:pt modelId="{8B1E3728-6275-44D4-A486-038F6ABC3BDD}" type="pres">
      <dgm:prSet presAssocID="{1C89F0BF-C6BC-4B67-9B3E-66EA7C04B560}" presName="linearProcess" presStyleCnt="0"/>
      <dgm:spPr/>
    </dgm:pt>
    <dgm:pt modelId="{299E0362-FBD9-4382-9516-0F276D021CD2}" type="pres">
      <dgm:prSet presAssocID="{9B75812C-0F26-471B-8114-57BB97D5DB1F}" presName="tex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9C4D4-95B3-4DCA-8F56-E62D663D3D1B}" type="pres">
      <dgm:prSet presAssocID="{F4831C60-0625-45E6-A6DF-FE4EFA49D8A1}" presName="sibTrans" presStyleCnt="0"/>
      <dgm:spPr/>
    </dgm:pt>
    <dgm:pt modelId="{E8757304-03AE-49ED-8379-A7BB7DB35496}" type="pres">
      <dgm:prSet presAssocID="{1CF36D4C-859A-4BD6-BA9D-9D2E3F23E91D}" presName="textNode" presStyleLbl="node1" presStyleIdx="1" presStyleCnt="7" custScaleX="101165" custScaleY="1172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FB5681-FC32-415A-9E61-775B67566D28}" type="pres">
      <dgm:prSet presAssocID="{BE5FB0CB-6E99-4573-94FC-0CBC88222E25}" presName="sibTrans" presStyleCnt="0"/>
      <dgm:spPr/>
    </dgm:pt>
    <dgm:pt modelId="{56881A0B-2222-4CA9-9EED-F619B80DE835}" type="pres">
      <dgm:prSet presAssocID="{C06F0CC2-5541-4047-98C9-4F37DBA762B7}" presName="textNode" presStyleLbl="node1" presStyleIdx="2" presStyleCnt="7" custScaleX="199718" custScaleY="1202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9775C4-A4F0-455F-9ECE-D0B99452A813}" type="pres">
      <dgm:prSet presAssocID="{90C6B284-0307-4F4F-A8AA-8FF5C61A96C3}" presName="sibTrans" presStyleCnt="0"/>
      <dgm:spPr/>
    </dgm:pt>
    <dgm:pt modelId="{885EB994-1677-4ACE-901A-48A4E5E66519}" type="pres">
      <dgm:prSet presAssocID="{FE2152DA-A925-438C-A840-343DA811C97B}" presName="textNode" presStyleLbl="node1" presStyleIdx="3" presStyleCnt="7" custScaleX="123291" custScaleY="1202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B3ACE7-E92E-4D4B-8422-A94490C09170}" type="pres">
      <dgm:prSet presAssocID="{C5E78EF3-DB7C-42A5-A32B-626D36AC2C2F}" presName="sibTrans" presStyleCnt="0"/>
      <dgm:spPr/>
    </dgm:pt>
    <dgm:pt modelId="{B20B096D-0A5C-4EF5-9CA2-AD8B6594628C}" type="pres">
      <dgm:prSet presAssocID="{653CE66B-C7C8-4CBB-9CD8-C68E377999D1}" presName="text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CCD2B3-0CF0-4CBE-B6DF-86D3F094A7A2}" type="pres">
      <dgm:prSet presAssocID="{80B28BF5-D398-4B6F-8CE3-235F63731261}" presName="sibTrans" presStyleCnt="0"/>
      <dgm:spPr/>
    </dgm:pt>
    <dgm:pt modelId="{01F5A616-FCFC-4884-A19D-31C3FFB912F7}" type="pres">
      <dgm:prSet presAssocID="{95AC483E-D7F1-4949-B5E2-BEB35400E26C}" presName="text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D1777-F20C-4DA8-B206-C7FFAEDDC7E2}" type="pres">
      <dgm:prSet presAssocID="{6E38ED74-0157-4DB5-B5CC-772A18C6A2CF}" presName="sibTrans" presStyleCnt="0"/>
      <dgm:spPr/>
    </dgm:pt>
    <dgm:pt modelId="{BB787AF6-92E9-408B-89A8-96A76BCC347C}" type="pres">
      <dgm:prSet presAssocID="{7C78B27A-EB4A-416D-8845-9E8EBE8F0684}" presName="text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9BABD3-AA08-40EC-941D-D5FAC69C9D02}" type="presOf" srcId="{C06F0CC2-5541-4047-98C9-4F37DBA762B7}" destId="{56881A0B-2222-4CA9-9EED-F619B80DE835}" srcOrd="0" destOrd="0" presId="urn:microsoft.com/office/officeart/2005/8/layout/hProcess9"/>
    <dgm:cxn modelId="{CFAB2827-121F-4C79-9C55-A0242C8657B1}" type="presOf" srcId="{1C89F0BF-C6BC-4B67-9B3E-66EA7C04B560}" destId="{00993DA4-4733-401B-85BC-9B7757C74B6E}" srcOrd="0" destOrd="0" presId="urn:microsoft.com/office/officeart/2005/8/layout/hProcess9"/>
    <dgm:cxn modelId="{1334681F-1DBE-4643-8F6B-195D7CDC2CF7}" type="presOf" srcId="{1CF36D4C-859A-4BD6-BA9D-9D2E3F23E91D}" destId="{E8757304-03AE-49ED-8379-A7BB7DB35496}" srcOrd="0" destOrd="0" presId="urn:microsoft.com/office/officeart/2005/8/layout/hProcess9"/>
    <dgm:cxn modelId="{7049CD97-8000-47A9-9DE5-74BE7F79EE83}" srcId="{1C89F0BF-C6BC-4B67-9B3E-66EA7C04B560}" destId="{95AC483E-D7F1-4949-B5E2-BEB35400E26C}" srcOrd="5" destOrd="0" parTransId="{939CB1E7-3017-4C63-892E-2A25F20B7F73}" sibTransId="{6E38ED74-0157-4DB5-B5CC-772A18C6A2CF}"/>
    <dgm:cxn modelId="{5E837E77-E2A1-44CA-A7A2-E8967EBC633D}" srcId="{1C89F0BF-C6BC-4B67-9B3E-66EA7C04B560}" destId="{9B75812C-0F26-471B-8114-57BB97D5DB1F}" srcOrd="0" destOrd="0" parTransId="{FA75AD02-D131-4AE8-A577-29ECFFF683ED}" sibTransId="{F4831C60-0625-45E6-A6DF-FE4EFA49D8A1}"/>
    <dgm:cxn modelId="{985C2D2E-CB1E-4340-AC88-8D41ECC28F8A}" type="presOf" srcId="{FE2152DA-A925-438C-A840-343DA811C97B}" destId="{885EB994-1677-4ACE-901A-48A4E5E66519}" srcOrd="0" destOrd="0" presId="urn:microsoft.com/office/officeart/2005/8/layout/hProcess9"/>
    <dgm:cxn modelId="{F7E813DE-8893-4C3C-A75D-CC8926E383B5}" type="presOf" srcId="{653CE66B-C7C8-4CBB-9CD8-C68E377999D1}" destId="{B20B096D-0A5C-4EF5-9CA2-AD8B6594628C}" srcOrd="0" destOrd="0" presId="urn:microsoft.com/office/officeart/2005/8/layout/hProcess9"/>
    <dgm:cxn modelId="{7C31C9A0-2DD6-4370-A8D2-9806FF9379CB}" srcId="{1C89F0BF-C6BC-4B67-9B3E-66EA7C04B560}" destId="{7C78B27A-EB4A-416D-8845-9E8EBE8F0684}" srcOrd="6" destOrd="0" parTransId="{7A082A02-40B4-49DB-B872-D9C6438BA800}" sibTransId="{A9FE1F8A-531E-44B9-9390-C2A919994162}"/>
    <dgm:cxn modelId="{D2919E9A-A493-41DD-8418-5FD5EDF3DCF5}" srcId="{1C89F0BF-C6BC-4B67-9B3E-66EA7C04B560}" destId="{653CE66B-C7C8-4CBB-9CD8-C68E377999D1}" srcOrd="4" destOrd="0" parTransId="{A40321E1-5EDA-468C-A820-7041DFA787EB}" sibTransId="{80B28BF5-D398-4B6F-8CE3-235F63731261}"/>
    <dgm:cxn modelId="{4DF60893-CE5C-4EB0-ABE7-A8DC7CA28C06}" srcId="{1C89F0BF-C6BC-4B67-9B3E-66EA7C04B560}" destId="{C06F0CC2-5541-4047-98C9-4F37DBA762B7}" srcOrd="2" destOrd="0" parTransId="{BCCCE991-971D-4C9C-97A5-A2C7A46FB4D3}" sibTransId="{90C6B284-0307-4F4F-A8AA-8FF5C61A96C3}"/>
    <dgm:cxn modelId="{E8400582-84FE-4222-A2CE-549B7CD45213}" srcId="{1C89F0BF-C6BC-4B67-9B3E-66EA7C04B560}" destId="{FE2152DA-A925-438C-A840-343DA811C97B}" srcOrd="3" destOrd="0" parTransId="{896DB960-7533-45E6-B017-E0107526B25B}" sibTransId="{C5E78EF3-DB7C-42A5-A32B-626D36AC2C2F}"/>
    <dgm:cxn modelId="{5421BDB3-07E7-4A80-8B4E-BD52140F5D83}" type="presOf" srcId="{9B75812C-0F26-471B-8114-57BB97D5DB1F}" destId="{299E0362-FBD9-4382-9516-0F276D021CD2}" srcOrd="0" destOrd="0" presId="urn:microsoft.com/office/officeart/2005/8/layout/hProcess9"/>
    <dgm:cxn modelId="{0C6F20AF-C938-448D-81F1-E859FADE5BA3}" type="presOf" srcId="{95AC483E-D7F1-4949-B5E2-BEB35400E26C}" destId="{01F5A616-FCFC-4884-A19D-31C3FFB912F7}" srcOrd="0" destOrd="0" presId="urn:microsoft.com/office/officeart/2005/8/layout/hProcess9"/>
    <dgm:cxn modelId="{7561CBE1-86B9-4C0C-BFAB-37C0F7A97557}" type="presOf" srcId="{7C78B27A-EB4A-416D-8845-9E8EBE8F0684}" destId="{BB787AF6-92E9-408B-89A8-96A76BCC347C}" srcOrd="0" destOrd="0" presId="urn:microsoft.com/office/officeart/2005/8/layout/hProcess9"/>
    <dgm:cxn modelId="{654DCAFD-375C-4DE0-AA0E-E7BB8F7F089D}" srcId="{1C89F0BF-C6BC-4B67-9B3E-66EA7C04B560}" destId="{1CF36D4C-859A-4BD6-BA9D-9D2E3F23E91D}" srcOrd="1" destOrd="0" parTransId="{77A8D4A9-6394-4CB4-B6BC-BF0A90DA4F21}" sibTransId="{BE5FB0CB-6E99-4573-94FC-0CBC88222E25}"/>
    <dgm:cxn modelId="{0998F360-7DBF-417C-8E9F-34F623B26CC1}" type="presParOf" srcId="{00993DA4-4733-401B-85BC-9B7757C74B6E}" destId="{7803FDFD-FA50-4E07-8879-341627441E9C}" srcOrd="0" destOrd="0" presId="urn:microsoft.com/office/officeart/2005/8/layout/hProcess9"/>
    <dgm:cxn modelId="{6B68CA38-A3DD-4503-BD2C-8F2264D6BBDD}" type="presParOf" srcId="{00993DA4-4733-401B-85BC-9B7757C74B6E}" destId="{8B1E3728-6275-44D4-A486-038F6ABC3BDD}" srcOrd="1" destOrd="0" presId="urn:microsoft.com/office/officeart/2005/8/layout/hProcess9"/>
    <dgm:cxn modelId="{B1A0DCF8-4A4D-4C73-A084-583D56F40C04}" type="presParOf" srcId="{8B1E3728-6275-44D4-A486-038F6ABC3BDD}" destId="{299E0362-FBD9-4382-9516-0F276D021CD2}" srcOrd="0" destOrd="0" presId="urn:microsoft.com/office/officeart/2005/8/layout/hProcess9"/>
    <dgm:cxn modelId="{7045F057-2537-43CE-870E-F77E1392B182}" type="presParOf" srcId="{8B1E3728-6275-44D4-A486-038F6ABC3BDD}" destId="{FB09C4D4-95B3-4DCA-8F56-E62D663D3D1B}" srcOrd="1" destOrd="0" presId="urn:microsoft.com/office/officeart/2005/8/layout/hProcess9"/>
    <dgm:cxn modelId="{262E66DF-767D-43E7-8A91-9646E04179A6}" type="presParOf" srcId="{8B1E3728-6275-44D4-A486-038F6ABC3BDD}" destId="{E8757304-03AE-49ED-8379-A7BB7DB35496}" srcOrd="2" destOrd="0" presId="urn:microsoft.com/office/officeart/2005/8/layout/hProcess9"/>
    <dgm:cxn modelId="{18021EDD-05B9-4EE7-9A4D-7E96D8457344}" type="presParOf" srcId="{8B1E3728-6275-44D4-A486-038F6ABC3BDD}" destId="{06FB5681-FC32-415A-9E61-775B67566D28}" srcOrd="3" destOrd="0" presId="urn:microsoft.com/office/officeart/2005/8/layout/hProcess9"/>
    <dgm:cxn modelId="{DDAE1D58-9111-4A2D-9BA0-57F8AC0CF3A0}" type="presParOf" srcId="{8B1E3728-6275-44D4-A486-038F6ABC3BDD}" destId="{56881A0B-2222-4CA9-9EED-F619B80DE835}" srcOrd="4" destOrd="0" presId="urn:microsoft.com/office/officeart/2005/8/layout/hProcess9"/>
    <dgm:cxn modelId="{D8971584-4476-47D5-A01C-719763E6705F}" type="presParOf" srcId="{8B1E3728-6275-44D4-A486-038F6ABC3BDD}" destId="{B89775C4-A4F0-455F-9ECE-D0B99452A813}" srcOrd="5" destOrd="0" presId="urn:microsoft.com/office/officeart/2005/8/layout/hProcess9"/>
    <dgm:cxn modelId="{E4D5A093-A186-472A-8C85-F8923CCD2F34}" type="presParOf" srcId="{8B1E3728-6275-44D4-A486-038F6ABC3BDD}" destId="{885EB994-1677-4ACE-901A-48A4E5E66519}" srcOrd="6" destOrd="0" presId="urn:microsoft.com/office/officeart/2005/8/layout/hProcess9"/>
    <dgm:cxn modelId="{90B2BAFE-99A7-4724-AE73-0F006ACAAB62}" type="presParOf" srcId="{8B1E3728-6275-44D4-A486-038F6ABC3BDD}" destId="{90B3ACE7-E92E-4D4B-8422-A94490C09170}" srcOrd="7" destOrd="0" presId="urn:microsoft.com/office/officeart/2005/8/layout/hProcess9"/>
    <dgm:cxn modelId="{C9C8EDB2-357B-4645-A3CD-47975992421B}" type="presParOf" srcId="{8B1E3728-6275-44D4-A486-038F6ABC3BDD}" destId="{B20B096D-0A5C-4EF5-9CA2-AD8B6594628C}" srcOrd="8" destOrd="0" presId="urn:microsoft.com/office/officeart/2005/8/layout/hProcess9"/>
    <dgm:cxn modelId="{45FA29A1-8339-47FC-8C8F-198C2F0EAFC3}" type="presParOf" srcId="{8B1E3728-6275-44D4-A486-038F6ABC3BDD}" destId="{3BCCD2B3-0CF0-4CBE-B6DF-86D3F094A7A2}" srcOrd="9" destOrd="0" presId="urn:microsoft.com/office/officeart/2005/8/layout/hProcess9"/>
    <dgm:cxn modelId="{CF568452-DB60-4CD6-9FB2-D67C1EEC023B}" type="presParOf" srcId="{8B1E3728-6275-44D4-A486-038F6ABC3BDD}" destId="{01F5A616-FCFC-4884-A19D-31C3FFB912F7}" srcOrd="10" destOrd="0" presId="urn:microsoft.com/office/officeart/2005/8/layout/hProcess9"/>
    <dgm:cxn modelId="{B8875936-EAF7-483F-9CCF-33A410C05BCA}" type="presParOf" srcId="{8B1E3728-6275-44D4-A486-038F6ABC3BDD}" destId="{047D1777-F20C-4DA8-B206-C7FFAEDDC7E2}" srcOrd="11" destOrd="0" presId="urn:microsoft.com/office/officeart/2005/8/layout/hProcess9"/>
    <dgm:cxn modelId="{6343AAD0-E4E1-45FB-89CF-01C14E069DE3}" type="presParOf" srcId="{8B1E3728-6275-44D4-A486-038F6ABC3BDD}" destId="{BB787AF6-92E9-408B-89A8-96A76BCC347C}" srcOrd="1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3FDFD-FA50-4E07-8879-341627441E9C}">
      <dsp:nvSpPr>
        <dsp:cNvPr id="0" name=""/>
        <dsp:cNvSpPr/>
      </dsp:nvSpPr>
      <dsp:spPr>
        <a:xfrm>
          <a:off x="638981" y="0"/>
          <a:ext cx="4685466" cy="72008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9E0362-FBD9-4382-9516-0F276D021CD2}">
      <dsp:nvSpPr>
        <dsp:cNvPr id="0" name=""/>
        <dsp:cNvSpPr/>
      </dsp:nvSpPr>
      <dsp:spPr>
        <a:xfrm>
          <a:off x="2528" y="216024"/>
          <a:ext cx="595911" cy="288032"/>
        </a:xfrm>
        <a:prstGeom prst="roundRect">
          <a:avLst/>
        </a:prstGeom>
        <a:solidFill>
          <a:srgbClr val="66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วิสัยทัศน์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16589" y="230085"/>
        <a:ext cx="567789" cy="259910"/>
      </dsp:txXfrm>
    </dsp:sp>
    <dsp:sp modelId="{E8757304-03AE-49ED-8379-A7BB7DB35496}">
      <dsp:nvSpPr>
        <dsp:cNvPr id="0" name=""/>
        <dsp:cNvSpPr/>
      </dsp:nvSpPr>
      <dsp:spPr>
        <a:xfrm>
          <a:off x="697758" y="191192"/>
          <a:ext cx="602853" cy="337694"/>
        </a:xfrm>
        <a:prstGeom prst="roundRect">
          <a:avLst/>
        </a:prstGeom>
        <a:solidFill>
          <a:srgbClr val="CC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พันธกิจ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714243" y="207677"/>
        <a:ext cx="569883" cy="304724"/>
      </dsp:txXfrm>
    </dsp:sp>
    <dsp:sp modelId="{56881A0B-2222-4CA9-9EED-F619B80DE835}">
      <dsp:nvSpPr>
        <dsp:cNvPr id="0" name=""/>
        <dsp:cNvSpPr/>
      </dsp:nvSpPr>
      <dsp:spPr>
        <a:xfrm>
          <a:off x="1399930" y="186899"/>
          <a:ext cx="1190142" cy="346280"/>
        </a:xfrm>
        <a:prstGeom prst="roundRect">
          <a:avLst/>
        </a:prstGeom>
        <a:solidFill>
          <a:srgbClr val="CC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ประเด็นยุทธศาสตร์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1416834" y="203803"/>
        <a:ext cx="1156334" cy="312472"/>
      </dsp:txXfrm>
    </dsp:sp>
    <dsp:sp modelId="{885EB994-1677-4ACE-901A-48A4E5E66519}">
      <dsp:nvSpPr>
        <dsp:cNvPr id="0" name=""/>
        <dsp:cNvSpPr/>
      </dsp:nvSpPr>
      <dsp:spPr>
        <a:xfrm>
          <a:off x="2689391" y="186899"/>
          <a:ext cx="734704" cy="346280"/>
        </a:xfrm>
        <a:prstGeom prst="roundRect">
          <a:avLst/>
        </a:prstGeom>
        <a:solidFill>
          <a:srgbClr val="66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เป้าประสงค์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2706295" y="203803"/>
        <a:ext cx="700896" cy="312472"/>
      </dsp:txXfrm>
    </dsp:sp>
    <dsp:sp modelId="{B20B096D-0A5C-4EF5-9CA2-AD8B6594628C}">
      <dsp:nvSpPr>
        <dsp:cNvPr id="0" name=""/>
        <dsp:cNvSpPr/>
      </dsp:nvSpPr>
      <dsp:spPr>
        <a:xfrm>
          <a:off x="3523414" y="216024"/>
          <a:ext cx="595911" cy="288032"/>
        </a:xfrm>
        <a:prstGeom prst="roundRect">
          <a:avLst/>
        </a:prstGeom>
        <a:solidFill>
          <a:srgbClr val="CC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ตัวชี้วัด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537475" y="230085"/>
        <a:ext cx="567789" cy="259910"/>
      </dsp:txXfrm>
    </dsp:sp>
    <dsp:sp modelId="{01F5A616-FCFC-4884-A19D-31C3FFB912F7}">
      <dsp:nvSpPr>
        <dsp:cNvPr id="0" name=""/>
        <dsp:cNvSpPr/>
      </dsp:nvSpPr>
      <dsp:spPr>
        <a:xfrm>
          <a:off x="4218644" y="216024"/>
          <a:ext cx="595911" cy="288032"/>
        </a:xfrm>
        <a:prstGeom prst="roundRect">
          <a:avLst/>
        </a:prstGeom>
        <a:solidFill>
          <a:srgbClr val="66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กลยุทธ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232705" y="230085"/>
        <a:ext cx="567789" cy="259910"/>
      </dsp:txXfrm>
    </dsp:sp>
    <dsp:sp modelId="{BB787AF6-92E9-408B-89A8-96A76BCC347C}">
      <dsp:nvSpPr>
        <dsp:cNvPr id="0" name=""/>
        <dsp:cNvSpPr/>
      </dsp:nvSpPr>
      <dsp:spPr>
        <a:xfrm>
          <a:off x="4913874" y="216024"/>
          <a:ext cx="595911" cy="288032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โครงการ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927935" y="230085"/>
        <a:ext cx="567789" cy="2599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211" y="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/>
          <a:lstStyle>
            <a:lvl1pPr algn="r">
              <a:defRPr sz="1200"/>
            </a:lvl1pPr>
          </a:lstStyle>
          <a:p>
            <a:fld id="{E93D961B-EE19-46FE-A661-E63B0A34CBC9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11903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211" y="911903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 anchor="b"/>
          <a:lstStyle>
            <a:lvl1pPr algn="r">
              <a:defRPr sz="1200"/>
            </a:lvl1pPr>
          </a:lstStyle>
          <a:p>
            <a:fld id="{FDEE8378-3617-4C37-B752-A1C8A0642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8084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211" y="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/>
          <a:lstStyle>
            <a:lvl1pPr algn="r">
              <a:defRPr sz="1200"/>
            </a:lvl1pPr>
          </a:lstStyle>
          <a:p>
            <a:fld id="{17811C52-174E-45E4-9BD8-BAEC4F7C4328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8888" y="720725"/>
            <a:ext cx="4797425" cy="3598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76" tIns="46888" rIns="93776" bIns="468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0868" y="4560328"/>
            <a:ext cx="5853468" cy="4320052"/>
          </a:xfrm>
          <a:prstGeom prst="rect">
            <a:avLst/>
          </a:prstGeom>
        </p:spPr>
        <p:txBody>
          <a:bodyPr vert="horz" lIns="93776" tIns="46888" rIns="93776" bIns="4688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11903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211" y="9119031"/>
            <a:ext cx="3170357" cy="480547"/>
          </a:xfrm>
          <a:prstGeom prst="rect">
            <a:avLst/>
          </a:prstGeom>
        </p:spPr>
        <p:txBody>
          <a:bodyPr vert="horz" lIns="93776" tIns="46888" rIns="93776" bIns="46888" rtlCol="0" anchor="b"/>
          <a:lstStyle>
            <a:lvl1pPr algn="r">
              <a:defRPr sz="1200"/>
            </a:lvl1pPr>
          </a:lstStyle>
          <a:p>
            <a:fld id="{39E24B37-DF3A-4830-B518-6C5F1CF4D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08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662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610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933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155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832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819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1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42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703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16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592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721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53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118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104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440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74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3718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1938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955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0723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69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7554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967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6021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551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372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9709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8561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5292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34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2985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29317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6636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90938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65788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313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140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9120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53012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2967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1819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58800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4B37-DF3A-4830-B518-6C5F1CF4D856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15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705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634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90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4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48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96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82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978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692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666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828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2A801-7B0D-4156-85E6-69E8E522C6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66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9D22-164A-4D7E-B372-F461F5DC27F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23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8F3C3-88F6-41DB-9BBD-7EBE20E8A7E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165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D0E32-8068-453C-BA61-EF1A1553EE7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820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D63A8-2D76-41A3-A4FB-F49B6BF0A2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2592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2C67D-9E94-4751-9808-9BCFAF85443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65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6AE86-3770-4525-93DF-C3287FB33D8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4443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5DABB-04E4-4974-8E4F-E9C76C3B656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55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4AD10-9356-4C81-AD61-A47873D1088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233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DE58C-2FB9-4C31-8006-D55081E366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228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6C593-D1D9-4617-A860-C942F432A4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2555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C7A84-6004-4A3E-BD8B-DEB3F13893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265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9B58A-0E27-4D1B-8C3D-2F6B331EE7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618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64607-E18E-4505-A232-A55ADF65884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1612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B4943-4A2C-46E4-88FB-72BEEB62503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1584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D9F44-6BE1-4F04-AC29-BEF24ADD5A8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7172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E02D-C081-439D-9E4C-F170407A1DD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967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D7B73-161C-4068-9DAE-BE9977D3E1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3955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67657-0CC3-419A-94E4-10BCC304C12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3523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9FF44-653B-49D8-9428-3F35E775F5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7608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93971-49F6-4FC2-9BC8-1A09BBF7B57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7340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AB0D8-4D2D-4233-B19F-A2019E86430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8916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2681F-2DC9-4F13-B438-4E78A9D3CFB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0408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0F024-6C49-4C14-BCD0-7E640EF999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1625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40C2D-C349-4CE3-B2AE-B132C124E3C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3056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AF377-7948-4A20-AE91-DAC5E67D138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620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380B6-2A2B-4670-A360-1D3B037A26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9085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3AB7A-DA9B-437F-B90D-C9DFE1D0EBB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500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073EB-2616-4051-9D9E-BAFA3009856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0671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5AA3A-740D-4329-B4EA-C4B6BED9D7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784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9A6BE-A714-4030-BC53-5A9CC80D343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1669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70F73-AE05-4BE3-B159-E7E3EB0CA07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2138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10196-EE60-41E3-8E4E-153D76DAD48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6946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F257658-2CCE-4950-929C-413730DACE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7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8041F-4F72-42E9-87FE-65E9C56BA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13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2B12C-91FB-451D-8C26-C38266E501A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48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ABDB73-21EF-41C4-84B1-75696B6E936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783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E287EC-D037-4673-941A-562333C83C8D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87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1.gif"/><Relationship Id="rId5" Type="http://schemas.openxmlformats.org/officeDocument/2006/relationships/image" Target="../media/image20.jpg"/><Relationship Id="rId4" Type="http://schemas.openxmlformats.org/officeDocument/2006/relationships/image" Target="../media/image1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820066"/>
            <a:ext cx="792088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โครงการจัดทำยุทธศาสตร์</a:t>
            </a:r>
            <a:endParaRPr lang="en-US" sz="4400" b="1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การพัฒนาบุคลากรด้านโลจิสติกส์และ</a:t>
            </a:r>
            <a:endParaRPr lang="en-US" sz="4400" b="1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ซัพพลายเชน</a:t>
            </a:r>
            <a:endParaRPr lang="en-US" sz="4400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8838" y="5517232"/>
            <a:ext cx="741682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>
              <a:defRPr/>
            </a:pPr>
            <a:r>
              <a:rPr lang="th-TH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กองยุทธศาสตร์และเครือข่ายพัฒนาฝีมือแรงงาน </a:t>
            </a:r>
          </a:p>
          <a:p>
            <a:pPr algn="r">
              <a:defRPr/>
            </a:pPr>
            <a:r>
              <a:rPr lang="th-TH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กรมพัฒนาฝีมือแรงงาน</a:t>
            </a:r>
            <a:endParaRPr lang="en-US" sz="2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28676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3086"/>
            <a:ext cx="1711251" cy="1579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5762AB-74A5-428F-9389-21428E01C98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71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2008" y="72008"/>
            <a:ext cx="9036496" cy="67413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32117" y="1772817"/>
            <a:ext cx="3096343" cy="48965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endParaRPr lang="en-US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000924" y="2749050"/>
            <a:ext cx="2958728" cy="1328023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มิติด้านประสิทธิผล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คุณภาพแรงงานมีระดับมาตรฐานฝีมือ  ระดับทักษะ  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คุณวุฒิ  สูงขึ้น ตรงตามความต้องการของงาน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ปริมาณกำลังแรงงานแต่ละสาขา ตำแหน่ง ที่ได้รับการ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พัฒนามีความสมดุลกับความต้อกงาร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000924" y="4047691"/>
            <a:ext cx="2958728" cy="1804749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มิติด้านยุทธศาสตร์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ยุทธศาสตร์ แผนปฏิบัติ  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Roadmap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เป็นรูปธรรม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เกิดผลชัดเจน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ระบุจำนวน ตำแหน่ง เวลา งบประมาณอย่างชัดเจน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ระบบการศึกษา การผลิต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ระบบการพัฒนาฝีมือ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 กำหนดหลักสูตร รายละเอียด วิธีพัฒนา  ประเมิน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014569" y="5805265"/>
            <a:ext cx="2958728" cy="7783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มิติด้านพื้นที่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ระดับประเทศ (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Macro)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และระดับพื้นที่ (จังหวัด)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ครอบคลุมห่วงโซ่อุปทานของงานโลจิสติกส์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924" y="1837726"/>
            <a:ext cx="2958728" cy="95410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Angsana New"/>
              </a:rPr>
              <a:t>เป้าหมายการดำเนินงาน</a:t>
            </a:r>
          </a:p>
          <a:p>
            <a:pPr algn="ctr"/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Angsana New"/>
              </a:rPr>
              <a:t>พัฒนากำลังคนทั้งในเชิงปริมาณและคุณภาพสนองความต้อการแรงงานของประเทศ</a:t>
            </a:r>
            <a:endParaRPr lang="en-US" b="1" dirty="0">
              <a:solidFill>
                <a:prstClr val="white"/>
              </a:solidFill>
              <a:latin typeface="TH SarabunPSK" pitchFamily="34" charset="-34"/>
            </a:endParaRPr>
          </a:p>
        </p:txBody>
      </p:sp>
      <p:sp>
        <p:nvSpPr>
          <p:cNvPr id="8" name="Pentagon 7"/>
          <p:cNvSpPr/>
          <p:nvPr/>
        </p:nvSpPr>
        <p:spPr>
          <a:xfrm rot="5400000">
            <a:off x="179512" y="116632"/>
            <a:ext cx="1728191" cy="1728192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ธุรกิจโลจิสติกส์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บทบาทด้านเศรษฐกิจ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พลวัตและแนวโน้ม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การเข้าสู่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AEC</a:t>
            </a:r>
          </a:p>
        </p:txBody>
      </p:sp>
      <p:sp>
        <p:nvSpPr>
          <p:cNvPr id="10" name="Pentagon 9"/>
          <p:cNvSpPr/>
          <p:nvPr/>
        </p:nvSpPr>
        <p:spPr>
          <a:xfrm rot="5400000">
            <a:off x="2026120" y="70225"/>
            <a:ext cx="1728198" cy="1821013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สถานภาพแรงงาน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สมดุลของแรงงาน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การจ้างในตลาดแรงงาน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สมดุลแรงงานระดับพื้นที่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Pentagon 10"/>
          <p:cNvSpPr/>
          <p:nvPr/>
        </p:nvSpPr>
        <p:spPr>
          <a:xfrm rot="5400000">
            <a:off x="4031940" y="53066"/>
            <a:ext cx="1728191" cy="1944216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ทิศทางการพัฒนา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นโยบายรัฐบาล 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แผนพัฒนาเศรษฐกิจ /โลจิสติกส์ 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แผนยุทธศาสตร์หน่วยงาน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กรอบยุทธศาสตร์ กพร.ปช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996952"/>
            <a:ext cx="2016223" cy="2114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ound Same Side Corner Rectangle 11"/>
          <p:cNvSpPr/>
          <p:nvPr/>
        </p:nvSpPr>
        <p:spPr>
          <a:xfrm>
            <a:off x="179512" y="1991588"/>
            <a:ext cx="5464572" cy="419457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white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cs typeface="TH Fah kwang" pitchFamily="2" charset="-34"/>
              </a:rPr>
              <a:t>การพัฒนาบุคลากรด้านโลจิสติกส์</a:t>
            </a:r>
            <a:endParaRPr lang="en-US" sz="2000" b="1" dirty="0">
              <a:solidFill>
                <a:prstClr val="white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67744" y="2636913"/>
            <a:ext cx="2173763" cy="309634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th-TH" sz="1600" dirty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ตัวแปรตาม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สมรรถนะแรงงาน ที่ต้องการ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โครงสร้างตำแหน่ง  ระดับทักษะ 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ตาม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Supply Chain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งานโลจิสติกส์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สาขา หลักสูตร  การประเมิน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ปริมาณแรงงานที่ต้องการพัฒนา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ลำดับการพัฒนา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รูปแบบ วิธี กระบวนการพัฒนา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 การสร้างแรงจูงใจและร่วมมือ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8. ยุทธศาสตร์ เป้าประสงค์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KPI  </a:t>
            </a:r>
            <a:endParaRPr lang="th-TH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กลยุทธ   โครงการ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9.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Roadmap </a:t>
            </a:r>
          </a:p>
        </p:txBody>
      </p:sp>
      <p:sp>
        <p:nvSpPr>
          <p:cNvPr id="15" name="Round Same Side Corner Rectangle 14"/>
          <p:cNvSpPr/>
          <p:nvPr/>
        </p:nvSpPr>
        <p:spPr>
          <a:xfrm flipV="1">
            <a:off x="233612" y="6237312"/>
            <a:ext cx="5410472" cy="419457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th-TH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แผนยุทธศาสตร์การพัฒนาบุคลากรด้านโลจิสติกส์</a:t>
            </a:r>
            <a:endParaRPr 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94977" y="5199840"/>
            <a:ext cx="1973463" cy="533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กระบวนการทำแผนยุทธศาสตร์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9511" y="2512604"/>
            <a:ext cx="1997027" cy="412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ตัวแปรต้น</a:t>
            </a:r>
            <a:endParaRPr lang="en-US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Teardrop 16"/>
          <p:cNvSpPr/>
          <p:nvPr/>
        </p:nvSpPr>
        <p:spPr>
          <a:xfrm>
            <a:off x="6449817" y="293840"/>
            <a:ext cx="2088232" cy="1251698"/>
          </a:xfrm>
          <a:prstGeom prst="teardrop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20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H Kodchasal" pitchFamily="2" charset="-34"/>
                <a:cs typeface="TH Kodchasal" pitchFamily="2" charset="-34"/>
              </a:rPr>
              <a:t>กรอบแนวคิดการจัดทำแผนยุทธศาสตร์</a:t>
            </a:r>
            <a:endParaRPr lang="en-US" sz="20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67744" y="2523508"/>
            <a:ext cx="2173926" cy="401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ตัวแปรตาม</a:t>
            </a:r>
            <a:endParaRPr lang="en-US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8361196"/>
              </p:ext>
            </p:extLst>
          </p:nvPr>
        </p:nvGraphicFramePr>
        <p:xfrm>
          <a:off x="179511" y="5661248"/>
          <a:ext cx="5512314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4553744" y="2523508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สถาบันการ ศึกษา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553744" y="3645024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สถาบันการพัฒนา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61780" y="4725144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สถาบันรับรองมาตรฐาน/คุณวุฒิ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13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97536" y="1556792"/>
            <a:ext cx="4130447" cy="461665"/>
          </a:xfrm>
          <a:prstGeom prst="rect">
            <a:avLst/>
          </a:prstGeom>
          <a:solidFill>
            <a:srgbClr val="CCFFCC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เชิงปริมาณ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419417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endParaRPr lang="en-US" sz="2800" b="1" dirty="0" smtClean="0">
              <a:latin typeface="TH Fah kwang" pitchFamily="2" charset="-34"/>
              <a:ea typeface="Times New Roman"/>
              <a:cs typeface="TH Fah kwang" pitchFamily="2" charset="-34"/>
            </a:endParaRPr>
          </a:p>
          <a:p>
            <a:pPr algn="ctr"/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12498" y="1556792"/>
            <a:ext cx="4130447" cy="461665"/>
          </a:xfrm>
          <a:prstGeom prst="rect">
            <a:avLst/>
          </a:prstGeom>
          <a:solidFill>
            <a:srgbClr val="CCFFCC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เขิงคุณภาพ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3055" y="2060848"/>
            <a:ext cx="4130447" cy="20159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ประยุกต์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ฟังขั่นการผลิต 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Inverse Cobb-Douglas 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 ด้วยปัจจัย เวลา (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  <a:r>
              <a:rPr lang="en-US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endParaRPr lang="th-TH" sz="2400" b="1" dirty="0" smtClean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12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  </a:t>
            </a:r>
            <a:r>
              <a:rPr lang="en-US" sz="12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Ln(</a:t>
            </a:r>
            <a:r>
              <a:rPr lang="en-US" sz="1200" dirty="0" err="1" smtClean="0">
                <a:latin typeface="TH SarabunPSK" pitchFamily="34" charset="-34"/>
                <a:ea typeface="Times New Roman"/>
                <a:cs typeface="TH SarabunPSK" pitchFamily="34" charset="-34"/>
              </a:rPr>
              <a:t>Labour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=  - 8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0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47412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  + 1.1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2854</a:t>
            </a:r>
            <a:r>
              <a:rPr lang="en-US" sz="1200" dirty="0" err="1"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(GDP)  - 3.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09167</a:t>
            </a:r>
            <a:r>
              <a:rPr lang="en-US" sz="1200" dirty="0" err="1"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(Capital)  + 0.04</a:t>
            </a:r>
            <a:r>
              <a:rPr lang="th-TH" sz="1200" dirty="0">
                <a:latin typeface="TH SarabunPSK" pitchFamily="34" charset="-34"/>
                <a:ea typeface="Times New Roman"/>
                <a:cs typeface="TH SarabunPSK" pitchFamily="34" charset="-34"/>
              </a:rPr>
              <a:t>397</a:t>
            </a:r>
            <a:r>
              <a:rPr lang="en-US" sz="1200" dirty="0"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</a:p>
          <a:p>
            <a:pPr>
              <a:spcAft>
                <a:spcPts val="0"/>
              </a:spcAft>
            </a:pP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	 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     </a:t>
            </a:r>
            <a:r>
              <a:rPr lang="en-US" sz="10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       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(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7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826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(6.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768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  (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7.992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   (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8.755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)***	</a:t>
            </a:r>
            <a:r>
              <a:rPr lang="en-US" sz="10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R</a:t>
            </a:r>
            <a:r>
              <a:rPr lang="en-US" sz="1050" baseline="300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th-TH" sz="10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=  0.998  adjust R</a:t>
            </a:r>
            <a:r>
              <a:rPr lang="en-US" sz="1050" baseline="30000" dirty="0"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  = 0.995   F = 1</a:t>
            </a:r>
            <a:r>
              <a:rPr lang="th-TH" sz="1050" dirty="0">
                <a:latin typeface="TH SarabunPSK" pitchFamily="34" charset="-34"/>
                <a:ea typeface="Times New Roman"/>
                <a:cs typeface="TH SarabunPSK" pitchFamily="34" charset="-34"/>
              </a:rPr>
              <a:t>35.444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  n = 6  Durbin-</a:t>
            </a:r>
            <a:r>
              <a:rPr lang="en-US" sz="1050" dirty="0" err="1">
                <a:latin typeface="TH SarabunPSK" pitchFamily="34" charset="-34"/>
                <a:ea typeface="Times New Roman"/>
                <a:cs typeface="TH SarabunPSK" pitchFamily="34" charset="-34"/>
              </a:rPr>
              <a:t>watson</a:t>
            </a:r>
            <a:r>
              <a:rPr lang="en-US" sz="1050" dirty="0">
                <a:latin typeface="TH SarabunPSK" pitchFamily="34" charset="-34"/>
                <a:ea typeface="Times New Roman"/>
                <a:cs typeface="TH SarabunPSK" pitchFamily="34" charset="-34"/>
              </a:rPr>
              <a:t> =  2.887</a:t>
            </a:r>
          </a:p>
          <a:p>
            <a:pPr>
              <a:spcAft>
                <a:spcPts val="0"/>
              </a:spcAft>
            </a:pP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18017" y="2060848"/>
            <a:ext cx="4130447" cy="20159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>
              <a:spcAft>
                <a:spcPts val="0"/>
              </a:spcAft>
            </a:pPr>
            <a:r>
              <a:rPr lang="en-US" sz="20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88" y="2924944"/>
            <a:ext cx="1758335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195" y="4210819"/>
            <a:ext cx="3529575" cy="26471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91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4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31540" y="2429594"/>
            <a:ext cx="8280920" cy="323165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แบบ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ที่ 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4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 ประยุกต์ฟังขั่นการผลิต 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Inverse Cobb-Douglas 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 ด้วยปัจจัย เวลา (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Time)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สมการ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ประมาณความต้องการแรงงานด้านโลจิ</a:t>
            </a:r>
            <a:r>
              <a:rPr lang="th-TH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สติกส์</a:t>
            </a:r>
          </a:p>
          <a:p>
            <a:pPr>
              <a:spcAft>
                <a:spcPts val="0"/>
              </a:spcAft>
            </a:pP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  </a:t>
            </a:r>
            <a:r>
              <a:rPr lang="en-US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Ln(</a:t>
            </a:r>
            <a:r>
              <a:rPr lang="en-US" sz="2400" dirty="0" err="1" smtClean="0">
                <a:latin typeface="TH SarabunPSK" pitchFamily="34" charset="-34"/>
                <a:ea typeface="Times New Roman"/>
                <a:cs typeface="TH SarabunPSK" pitchFamily="34" charset="-34"/>
              </a:rPr>
              <a:t>Labour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=  - 8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0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47412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 + 1.1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2854</a:t>
            </a:r>
            <a:r>
              <a:rPr lang="en-US" sz="2400" dirty="0" err="1"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(GDP)  - 3.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09167</a:t>
            </a:r>
            <a:r>
              <a:rPr lang="en-US" sz="2400" dirty="0" err="1"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(Capital)  + 0.04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397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</a:p>
          <a:p>
            <a:pPr>
              <a:spcAft>
                <a:spcPts val="0"/>
              </a:spcAft>
            </a:pP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	 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    </a:t>
            </a:r>
            <a:r>
              <a:rPr lang="en-US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       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(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7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826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(6.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768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  (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7.992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)***           (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8.755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)***	</a:t>
            </a:r>
            <a:r>
              <a:rPr lang="en-US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R</a:t>
            </a:r>
            <a:r>
              <a:rPr lang="en-US" sz="2400" baseline="300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th-TH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=  0.998  adjust R</a:t>
            </a:r>
            <a:r>
              <a:rPr lang="en-US" sz="2400" baseline="30000" dirty="0"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 = 0.995   F = 1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35.444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 n = 6  Durbin-</a:t>
            </a:r>
            <a:r>
              <a:rPr lang="en-US" sz="2400" dirty="0" err="1">
                <a:latin typeface="TH SarabunPSK" pitchFamily="34" charset="-34"/>
                <a:ea typeface="Times New Roman"/>
                <a:cs typeface="TH SarabunPSK" pitchFamily="34" charset="-34"/>
              </a:rPr>
              <a:t>watson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 =  2.887</a:t>
            </a:r>
          </a:p>
          <a:p>
            <a:pPr>
              <a:spcAft>
                <a:spcPts val="0"/>
              </a:spcAft>
            </a:pP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r>
              <a:rPr lang="th-TH" sz="2000" dirty="0">
                <a:latin typeface="TH SarabunPSK" pitchFamily="34" charset="-34"/>
                <a:ea typeface="Times New Roman"/>
                <a:cs typeface="TH SarabunPSK" pitchFamily="34" charset="-34"/>
              </a:rPr>
              <a:t>หมายเหตุ </a:t>
            </a: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:  	* </a:t>
            </a:r>
            <a:r>
              <a:rPr lang="th-TH" sz="2000" dirty="0"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0.10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			           ** </a:t>
            </a:r>
            <a:r>
              <a:rPr lang="th-TH" sz="2000" dirty="0"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0.05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H SarabunPSK" pitchFamily="34" charset="-34"/>
                <a:ea typeface="Times New Roman"/>
                <a:cs typeface="TH SarabunPSK" pitchFamily="34" charset="-34"/>
              </a:rPr>
              <a:t>			          *** </a:t>
            </a:r>
            <a:r>
              <a:rPr lang="th-TH" sz="2000" dirty="0"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0.01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604448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r>
              <a:rPr lang="en-US" sz="2800" b="1" dirty="0" smtClean="0">
                <a:latin typeface="TH Fah kwang" pitchFamily="2" charset="-34"/>
                <a:ea typeface="Times New Roman"/>
                <a:cs typeface="TH Fah kwang" pitchFamily="2" charset="-34"/>
              </a:rPr>
              <a:t> :</a:t>
            </a:r>
          </a:p>
          <a:p>
            <a:pPr algn="ctr"/>
            <a:r>
              <a:rPr lang="th-TH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เชิงปริมาณ</a:t>
            </a:r>
            <a:r>
              <a:rPr lang="th-TH" sz="2800" b="1" dirty="0"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3589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592219"/>
              </p:ext>
            </p:extLst>
          </p:nvPr>
        </p:nvGraphicFramePr>
        <p:xfrm>
          <a:off x="539552" y="582935"/>
          <a:ext cx="8208912" cy="2486025"/>
        </p:xfrm>
        <a:graphic>
          <a:graphicData uri="http://schemas.openxmlformats.org/drawingml/2006/table">
            <a:tbl>
              <a:tblPr firstRow="1" firstCol="1" bandRow="1"/>
              <a:tblGrid>
                <a:gridCol w="1144322"/>
                <a:gridCol w="2469241"/>
                <a:gridCol w="2145810"/>
                <a:gridCol w="2449539"/>
              </a:tblGrid>
              <a:tr h="3524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ค่าจริง (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Y)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ค่าประมาณ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(Y</a:t>
                      </a:r>
                      <a:r>
                        <a:rPr lang="en-US" sz="2000" baseline="-25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Y - Y</a:t>
                      </a:r>
                      <a:r>
                        <a:rPr lang="en-US" sz="2000" baseline="-25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2548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1,078,860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1,080,785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-1,924.54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1,117,100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1,116,042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1,058.38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1,104,800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1,103,853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947.19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1,107,500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1,104,681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2,818.74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1,144,300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1,148,899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-4,599.24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1,192,300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1,190,551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1,748.82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ระดับความสามารถในการพยากรณ์ (</a:t>
                      </a:r>
                      <a:r>
                        <a:rPr lang="en-US" sz="2000" dirty="0" err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Theil's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Inequality Coefficient :TIC) 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0.00111698  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7544" y="150803"/>
            <a:ext cx="712879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	ตารางที่  25  แสดงผลต่างของค่าจริงและค่าประมาณการจำนวนบุคลากรด้านโลจิสติกส์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3429000"/>
            <a:ext cx="8352928" cy="267765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ผลการศึกษาดังกล่าว พบว่า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lvl="0"/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แบบจำลอง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ที่มีความเหมาะสมกับการใช้สำหรับการพยากรณ์ที่ดีที่สุดคือแบบจำลองที่ 4 ซึ่งมีตัวแปรที่ใช้กำหนดปริมาณความต้องการแรงงานได้แก่ ผลิตภัณฑ์มวลรวมของประเทศ ณ ราคาปัจจุบัน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GDP at Current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Market price) 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ปัจจัยสต๊อกทุนสุทธิ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Net Capital Stock)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และแนวโน้มเวลา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Time) 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และจากการทดสอบ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ความสามารถในการพยากรณ์  (</a:t>
            </a:r>
            <a:r>
              <a:rPr lang="en-US" sz="2400" dirty="0" err="1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Theil's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Inequality Coefficient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:TIC)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พบว่ามีค่าเท่ากับ 0.00111698 ซึ่งมีค่าใกล้ 0 แสดงว่าผลการแบบจำลองที่ได้มีความสามารถในการพยากรณ์สูง    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366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021860"/>
              </p:ext>
            </p:extLst>
          </p:nvPr>
        </p:nvGraphicFramePr>
        <p:xfrm>
          <a:off x="647564" y="1295400"/>
          <a:ext cx="7848872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1083465"/>
                <a:gridCol w="1652839"/>
                <a:gridCol w="1930931"/>
                <a:gridCol w="1854392"/>
                <a:gridCol w="1327245"/>
              </a:tblGrid>
              <a:tr h="12313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year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GDP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(ล้านบาท)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Net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Capital Stock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(ล้านบาท)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labour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(คน)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อัตราเพิ่ม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(ร้อยละ)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13,421,300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1,264,550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1,207,867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14,060,750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1,298,049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1,226,940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14,856,850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1,333,157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1,256,265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2.39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15,669,760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1,367,599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1,288,370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2.56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16,513,710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1,401,864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1,323,192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17,378,920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1,436,091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1,359,443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18,289,461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1,471,238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1,396,443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7504" y="529516"/>
            <a:ext cx="8964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th-TH" sz="2800" b="1" dirty="0">
                <a:latin typeface="Angsana New"/>
                <a:ea typeface="Times New Roman"/>
                <a:cs typeface="TH SarabunPSK"/>
              </a:rPr>
              <a:t>ตารางที่ 26  แสดงประมาณการแรงงานจากแบบจำลองประมาณการแรงงานด้านโลจิสติกส์</a:t>
            </a:r>
            <a:endParaRPr lang="en-US" sz="2800" b="1" dirty="0">
              <a:effectLst/>
              <a:latin typeface="Angsana New"/>
              <a:ea typeface="Times New Roman"/>
              <a:cs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14920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299794"/>
              </p:ext>
            </p:extLst>
          </p:nvPr>
        </p:nvGraphicFramePr>
        <p:xfrm>
          <a:off x="34339" y="1916832"/>
          <a:ext cx="8784973" cy="3657600"/>
        </p:xfrm>
        <a:graphic>
          <a:graphicData uri="http://schemas.openxmlformats.org/drawingml/2006/table">
            <a:tbl>
              <a:tblPr/>
              <a:tblGrid>
                <a:gridCol w="1224133"/>
                <a:gridCol w="648072"/>
                <a:gridCol w="1074275"/>
                <a:gridCol w="943506"/>
                <a:gridCol w="966347"/>
                <a:gridCol w="1012029"/>
                <a:gridCol w="1012029"/>
                <a:gridCol w="1010272"/>
                <a:gridCol w="894310"/>
              </a:tblGrid>
              <a:tr h="0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</a:t>
                      </a:r>
                      <a:r>
                        <a:rPr lang="th-TH" sz="1800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ตำแหน่ง....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ร้อยละเฉลี่ย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(2560 – 2564)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3.82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46,869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47,989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49,216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50,546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51,931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53,344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253,026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728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1,120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1,227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6,475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20,858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21,357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21,902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22,494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23,111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23,740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112,604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592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617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4.83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59,261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60,678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62,228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63,910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65,661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67,448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319,925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จำนวนเพิ่ม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921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1,417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1,751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1,787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8,187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ผู้ปฏิบัติงาน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89.65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1,099,952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1,126,242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1,155,024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1,186,242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1,218,741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1,251,911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5,938,160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17,099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26,290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28,782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31,218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32,499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33,170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151,959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1,226,940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1,256,265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1,288,370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1,323,192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1,359,443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1,396,443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6,623,713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22368" y="419472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th-TH" sz="2400" b="1" dirty="0">
                <a:latin typeface="Angsana New"/>
                <a:ea typeface="Times New Roman"/>
                <a:cs typeface="TH SarabunPSK"/>
              </a:rPr>
              <a:t>ตารางที่ 27  แสดงประมาณการแรงงานด้านโลจิสติกส์ จำแนกตามตำแหน่ง ปี 2558 </a:t>
            </a:r>
            <a:r>
              <a:rPr lang="en-US" sz="2400" b="1" dirty="0">
                <a:latin typeface="TH SarabunPSK"/>
                <a:ea typeface="Times New Roman"/>
                <a:cs typeface="Cordia New"/>
              </a:rPr>
              <a:t>–</a:t>
            </a:r>
            <a:r>
              <a:rPr lang="th-TH" sz="2400" b="1" dirty="0">
                <a:latin typeface="TH SarabunPSK"/>
                <a:ea typeface="Times New Roman"/>
              </a:rPr>
              <a:t> 2564  (คน)</a:t>
            </a:r>
            <a:endParaRPr lang="en-US" sz="2400" b="1" dirty="0">
              <a:effectLst/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05273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ยังไม่รวม ผู้ออกจากกำลังแรงงาน  ผู้เปลี่ยนงาน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0867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043341"/>
              </p:ext>
            </p:extLst>
          </p:nvPr>
        </p:nvGraphicFramePr>
        <p:xfrm>
          <a:off x="107505" y="1484784"/>
          <a:ext cx="8784975" cy="3377565"/>
        </p:xfrm>
        <a:graphic>
          <a:graphicData uri="http://schemas.openxmlformats.org/drawingml/2006/table">
            <a:tbl>
              <a:tblPr firstRow="1" firstCol="1" bandRow="1"/>
              <a:tblGrid>
                <a:gridCol w="2064470"/>
                <a:gridCol w="757265"/>
                <a:gridCol w="781862"/>
                <a:gridCol w="904852"/>
                <a:gridCol w="831059"/>
                <a:gridCol w="917151"/>
                <a:gridCol w="867955"/>
                <a:gridCol w="818760"/>
                <a:gridCol w="841601"/>
              </a:tblGrid>
              <a:tr h="3143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ตำแหน่ง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สัดส่วน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ประมาณการจำนวนแรงงาน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1,226,940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1,256,265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1,288,370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1,323,192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1,359,443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1,396,443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6,623,714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ผู้ว่างงาน (อัตราเพิ่ม)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0.948515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7,609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7,681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7,828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7,902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38,774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จำนนวนแรงงาน</a:t>
                      </a:r>
                      <a:r>
                        <a:rPr lang="th-TH" sz="1800" b="1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ทั้งหมดต้อง</a:t>
                      </a: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มี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1,263,874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1,296,051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1,330,946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1,367,271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1,404,345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6,662,488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 เพิ่ม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3.82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4.83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89.65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รวมทั้งสิ้น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177,405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95536" y="332656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th-TH" sz="2000" b="1" dirty="0">
                <a:latin typeface="TH SarabunPSK" pitchFamily="34" charset="-34"/>
                <a:ea typeface="Times New Roman"/>
                <a:cs typeface="TH SarabunPSK" pitchFamily="34" charset="-34"/>
              </a:rPr>
              <a:t>ตารางที่  2</a:t>
            </a:r>
            <a:r>
              <a:rPr lang="en-US" sz="2000" b="1" dirty="0">
                <a:latin typeface="TH SarabunPSK" pitchFamily="34" charset="-34"/>
                <a:ea typeface="Times New Roman"/>
                <a:cs typeface="TH SarabunPSK" pitchFamily="34" charset="-34"/>
              </a:rPr>
              <a:t>8</a:t>
            </a:r>
            <a:r>
              <a:rPr lang="th-TH" sz="2000" b="1" dirty="0">
                <a:latin typeface="TH SarabunPSK" pitchFamily="34" charset="-34"/>
                <a:ea typeface="Times New Roman"/>
                <a:cs typeface="TH SarabunPSK" pitchFamily="34" charset="-34"/>
              </a:rPr>
              <a:t>  แสดงประมาณการจำนวนแรงงานด้านโลจิสติกส์ที่ต้องผลิตเพิ่มสู่ตลาดแรงงาน  ปี 2559 – 2564</a:t>
            </a:r>
            <a:endParaRPr lang="en-US" sz="20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604" y="76192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รวม ผู้ออกจากกำลังแรงงาน  ผู้เปลี่ยนงาน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871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714953"/>
              </p:ext>
            </p:extLst>
          </p:nvPr>
        </p:nvGraphicFramePr>
        <p:xfrm>
          <a:off x="457200" y="2358752"/>
          <a:ext cx="8229600" cy="2438400"/>
        </p:xfrm>
        <a:graphic>
          <a:graphicData uri="http://schemas.openxmlformats.org/drawingml/2006/table">
            <a:tbl>
              <a:tblPr firstRow="1" firstCol="1" bandRow="1"/>
              <a:tblGrid>
                <a:gridCol w="1063264"/>
                <a:gridCol w="972739"/>
                <a:gridCol w="854232"/>
                <a:gridCol w="854232"/>
                <a:gridCol w="849295"/>
                <a:gridCol w="849295"/>
                <a:gridCol w="849295"/>
                <a:gridCol w="1092891"/>
                <a:gridCol w="844357"/>
              </a:tblGrid>
              <a:tr h="2959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ระดับการศึกษา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จำนวนผู้สำเร็จ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การศึกษา ปี 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ประมาณการผลิตตามงบประมาณที่ได้รับเพิ่มเฉลี่ยต่อปี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(3.80 %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ต่อปี)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2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 5 ปี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398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1,918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2,660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2,761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2,866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2,975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3,088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3,206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14,897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1,201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1,247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1,294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1,343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6,243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1739226"/>
            <a:ext cx="86409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ตารางที่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29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แสดงประมาณการกำลังการผลิตบุคลากรด้านโลจิสติกส์และซัพพลายเชน หน่วยงานสังกัดกระทรวงศึกษาธิการ	</a:t>
            </a:r>
            <a:endParaRPr kumimoji="0" lang="th-TH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20688"/>
            <a:ext cx="8640960" cy="40011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H Fah kwang" pitchFamily="2" charset="-34"/>
                <a:cs typeface="TH Fah kwang" pitchFamily="2" charset="-34"/>
              </a:rPr>
              <a:t>ความสามารถในการผลิตบุคลากรด้านโลจิสติกส์และซัพพลายเชน ภาคการศึกษา </a:t>
            </a:r>
            <a:r>
              <a:rPr lang="en-US" sz="2000" b="1" dirty="0" smtClean="0">
                <a:latin typeface="TH Fah kwang" pitchFamily="2" charset="-34"/>
                <a:cs typeface="TH Fah kwang" pitchFamily="2" charset="-34"/>
              </a:rPr>
              <a:t>: Supply side</a:t>
            </a:r>
            <a:endParaRPr lang="en-US" sz="2000" b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6239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089873"/>
              </p:ext>
            </p:extLst>
          </p:nvPr>
        </p:nvGraphicFramePr>
        <p:xfrm>
          <a:off x="323528" y="692696"/>
          <a:ext cx="8568951" cy="6096000"/>
        </p:xfrm>
        <a:graphic>
          <a:graphicData uri="http://schemas.openxmlformats.org/drawingml/2006/table">
            <a:tbl>
              <a:tblPr firstRow="1" firstCol="1" bandRow="1"/>
              <a:tblGrid>
                <a:gridCol w="2399307"/>
                <a:gridCol w="1028274"/>
                <a:gridCol w="1028274"/>
                <a:gridCol w="1028274"/>
                <a:gridCol w="1028274"/>
                <a:gridCol w="1028274"/>
                <a:gridCol w="1028274"/>
              </a:tblGrid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จำนวนที่ต้องการรวม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จำนวนที่ผลิตได้รวม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4,278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4,441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4,609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4,785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4,967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23,080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 :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427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460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2,218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 (80%)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(5.0%)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718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1,875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 (20%)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(10.0%)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1,435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1,469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1,583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1,643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1,705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(50.0%)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1,433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1,488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1,544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7,176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 (12.0)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150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749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2,051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2,128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2,209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2,380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11,062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(25.0%)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1,032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1,198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5,569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 (88.0%)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1,018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1,057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1,097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1,139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1,182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5,494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60040" y="179348"/>
            <a:ext cx="8532440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h-TH" sz="2000" dirty="0">
                <a:ea typeface="Times New Roman"/>
                <a:cs typeface="TH SarabunPSK"/>
              </a:rPr>
              <a:t>ตารางที่ 3</a:t>
            </a:r>
            <a:r>
              <a:rPr lang="en-US" sz="2000" dirty="0">
                <a:latin typeface="TH SarabunPSK"/>
                <a:ea typeface="Times New Roman"/>
              </a:rPr>
              <a:t>0</a:t>
            </a:r>
            <a:r>
              <a:rPr lang="th-TH" sz="2000" dirty="0">
                <a:latin typeface="TH SarabunPSK"/>
                <a:ea typeface="Times New Roman"/>
              </a:rPr>
              <a:t>  แสดงเป้าหมายการผลิตบุคลากรด้านโลจิสติกส์และซัพพลายเชน หน่วยผลิต </a:t>
            </a:r>
            <a:r>
              <a:rPr lang="en-US" sz="2000" dirty="0">
                <a:latin typeface="TH SarabunPSK"/>
                <a:ea typeface="Times New Roman"/>
              </a:rPr>
              <a:t>: </a:t>
            </a:r>
            <a:r>
              <a:rPr lang="th-TH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สถาบันการศึกษา</a:t>
            </a:r>
            <a:endParaRPr lang="en-US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6600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84737"/>
              </p:ext>
            </p:extLst>
          </p:nvPr>
        </p:nvGraphicFramePr>
        <p:xfrm>
          <a:off x="287166" y="1254968"/>
          <a:ext cx="8497660" cy="5486400"/>
        </p:xfrm>
        <a:graphic>
          <a:graphicData uri="http://schemas.openxmlformats.org/drawingml/2006/table">
            <a:tbl>
              <a:tblPr firstRow="1" firstCol="1" bandRow="1"/>
              <a:tblGrid>
                <a:gridCol w="2911958"/>
                <a:gridCol w="881766"/>
                <a:gridCol w="863988"/>
                <a:gridCol w="959987"/>
                <a:gridCol w="959987"/>
                <a:gridCol w="959987"/>
                <a:gridCol w="959987"/>
              </a:tblGrid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จำนวนที่ผลิตจากสถาบันการศึกษา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4,27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4,441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4,609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4,785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4,96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23,080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จำนวนที่ผลิตจากหน่วยพัฒนา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32,655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27,736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30,286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31,540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32,107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154,324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 :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411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427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443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ฝึกยกระดับระยะยาว</a:t>
                      </a: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: 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ผู้จัดการ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1,000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802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928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938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4,559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1,875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ฝึกยกระดับระยะยาว</a:t>
                      </a: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: 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ชำนาญการ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186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219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229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227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1,141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1,469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1,583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1,705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 : เจ้าหน้าที่เทคนิค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315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102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111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86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643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2,051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2,128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2,380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11,062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 : ระดับปฏิบัติการ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31,060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26,719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29,075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30,272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30,856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147,981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260648"/>
            <a:ext cx="8568952" cy="83099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ตารางที่ 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แสดงเป้าหมายการพัฒนาบุคลากรด้านโลจิสติกส์และซัพพลายเชน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:</a:t>
            </a: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kumimoji="0" lang="th-TH" sz="2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หน่วยผลิตและพัฒนา</a:t>
            </a:r>
            <a:endParaRPr kumimoji="0" lang="en-US" sz="105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(กรมพัฒนาฝีมือแรงงาน กระทรวงแรงงาน และ สำนักโลจิสติกส์ กระทรวงอุตสาหกรรม)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7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604448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r>
              <a:rPr lang="en-US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 :</a:t>
            </a:r>
          </a:p>
          <a:p>
            <a:pPr algn="ctr"/>
            <a:r>
              <a:rPr lang="th-TH" sz="28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เชิงคุณภาพ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22664"/>
            <a:ext cx="8460432" cy="417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1008"/>
            <a:ext cx="3256372" cy="196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06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20" y="476672"/>
            <a:ext cx="8495325" cy="47525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4624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วิเคราะห์สมรรถนะ (</a:t>
            </a:r>
            <a:r>
              <a:rPr lang="en-US" sz="40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Competency) 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ของตำแหน่งงานด้าน</a:t>
            </a:r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โลจิสติกส์ จำนวน 6 ตำแหน่งงาน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5" y="1340768"/>
            <a:ext cx="8763769" cy="5395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2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477172"/>
              </p:ext>
            </p:extLst>
          </p:nvPr>
        </p:nvGraphicFramePr>
        <p:xfrm>
          <a:off x="395535" y="332656"/>
          <a:ext cx="8496945" cy="1371600"/>
        </p:xfrm>
        <a:graphic>
          <a:graphicData uri="http://schemas.openxmlformats.org/drawingml/2006/table">
            <a:tbl>
              <a:tblPr firstRow="1" firstCol="1" bandRow="1"/>
              <a:tblGrid>
                <a:gridCol w="1110251"/>
                <a:gridCol w="3633983"/>
                <a:gridCol w="3752711"/>
              </a:tblGrid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/>
                          <a:ea typeface="Calibri"/>
                        </a:rPr>
                        <a:t>ลำดับที่ 1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/>
                          <a:ea typeface="Calibri"/>
                        </a:rPr>
                        <a:t>ระดับ :  พนักงานปฏิบัติการ (</a:t>
                      </a:r>
                      <a:r>
                        <a:rPr lang="en-US" sz="1800" b="1" dirty="0">
                          <a:effectLst/>
                          <a:latin typeface="TH SarabunPSK"/>
                          <a:ea typeface="Calibri"/>
                        </a:rPr>
                        <a:t>Operator)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/>
                          <a:ea typeface="Calibri"/>
                        </a:rPr>
                        <a:t>ตำแหน่งงานประเมิน : งานจัดซื้อ จัดหา จัดจ้าง</a:t>
                      </a:r>
                      <a:endParaRPr lang="en-US" sz="200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Calibri"/>
                        </a:rPr>
                        <a:t> 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ชื่อผู้ให้ข้อมูล </a:t>
                      </a:r>
                      <a:r>
                        <a:rPr lang="th-TH" sz="1800" dirty="0" smtClean="0">
                          <a:effectLst/>
                          <a:latin typeface="TH SarabunPSK"/>
                          <a:ea typeface="Calibri"/>
                        </a:rPr>
                        <a:t>............................................................................................... </a:t>
                      </a: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ตำแหน่ง .................................................................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ชื่อสถานประกอบการ .....................................................................................จังหวัด .................................................................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ประเภทธุรกิจ/อุตสาหกรรม ............................................................................ผลิตภัณฑ์หลัก 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412423"/>
              </p:ext>
            </p:extLst>
          </p:nvPr>
        </p:nvGraphicFramePr>
        <p:xfrm>
          <a:off x="395536" y="2357968"/>
          <a:ext cx="8352928" cy="4023360"/>
        </p:xfrm>
        <a:graphic>
          <a:graphicData uri="http://schemas.openxmlformats.org/drawingml/2006/table">
            <a:tbl>
              <a:tblPr firstRow="1" firstCol="1" bandRow="1"/>
              <a:tblGrid>
                <a:gridCol w="4447101"/>
                <a:gridCol w="392587"/>
                <a:gridCol w="392587"/>
                <a:gridCol w="394258"/>
                <a:gridCol w="394258"/>
                <a:gridCol w="394258"/>
                <a:gridCol w="394258"/>
                <a:gridCol w="394258"/>
                <a:gridCol w="394258"/>
                <a:gridCol w="387576"/>
                <a:gridCol w="367529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ความสามารถในการปฏิบัติงาน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ระดับที่ควรจะเป็น 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ระดับที่เป็นอยู่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สำรวจข้อมูล แหล่งขาย คุณสมบัติผู้ขาย ราคากลาง ราคาสินค้าเปรียบเทียบ ได้ถูกต้องทันสมัย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จัดทำและจัดเก็บเอกสารจัดซื้อ จัดหา จัดจ้างได้ถูกต้อง และปรับปรุงสถานะข้อมูลในระบบได้เป็นปัจจุบัน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ดำเนินการสั่งซื้อ จัดหา จัดจ้าง ประสานหน่วยงานและแผนการรับมอบสินค้าได้อย่างมีประสิทธิภาพ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4. จัดทำรายงานการตรวจรับสินค้าและปรับสถานะของคำสั่งซื้อในระบบอย่างต่อเนื่องและเป็นปัจจุบัน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95536" y="1702549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คำสั่ง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: 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กรุณาใส่ค่าคะแนน ประเมิน ตามเกณฑ์ที่กำหนดในช่อง “ระดับที่ควรจะเป็น” และ “ระดับที่เป็นอยู่”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 ความสามารถในการปฏิบัติงาน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16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6207100" cy="61465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58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17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545607"/>
            <a:ext cx="8136904" cy="433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406405"/>
            <a:ext cx="70567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TH Fah kwang" pitchFamily="2" charset="-34"/>
                <a:cs typeface="TH Fah kwang" pitchFamily="2" charset="-34"/>
              </a:rPr>
              <a:t>ช่องว่างสมรรถนะ </a:t>
            </a:r>
            <a:r>
              <a:rPr lang="en-US" sz="3600" b="1" dirty="0" smtClean="0">
                <a:latin typeface="TH Fah kwang" pitchFamily="2" charset="-34"/>
                <a:cs typeface="TH Fah kwang" pitchFamily="2" charset="-34"/>
              </a:rPr>
              <a:t>Competency GAP </a:t>
            </a:r>
            <a:endParaRPr lang="en-US" sz="3600" b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130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18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221557"/>
              </p:ext>
            </p:extLst>
          </p:nvPr>
        </p:nvGraphicFramePr>
        <p:xfrm>
          <a:off x="179513" y="188640"/>
          <a:ext cx="6192688" cy="6614160"/>
        </p:xfrm>
        <a:graphic>
          <a:graphicData uri="http://schemas.openxmlformats.org/drawingml/2006/table">
            <a:tbl>
              <a:tblPr firstRow="1" firstCol="1" bandRow="1"/>
              <a:tblGrid>
                <a:gridCol w="3782350"/>
                <a:gridCol w="748036"/>
                <a:gridCol w="831151"/>
                <a:gridCol w="831151"/>
              </a:tblGrid>
              <a:tr h="2155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หัวข้อและรายละเอียด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ระดับตำแหน่ง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55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ปฏิบัติการ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หัวหน้า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ผู้จัดการ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หมวด ความสามารถที่จำเป็นในการปฏิบัติงาน</a:t>
                      </a:r>
                      <a:endParaRPr lang="en-US" sz="1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จัดทำรายงานการตรวจรับสินค้าและปรับสถานะของคำสั่งซื้อเป็นปัจจุบัน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จัดทำและจัดเก็บเอกสารจัดซื้อ ได้ถูกต้อง และปรับปรุงได้เป็นปัจจุบัน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ดำเนินการสั่งซื้อ ประสานหน่วยงานรับมอบสินค้าได้อย่างมีประสิทธิภาพ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สำรวจข้อมูล แหล่งขาย ได้ถูกต้องทันสมัย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จัดทำเกณฑ์ประเมินและคัดเลือกผู้ขายสินค้า 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จัดทำสัญญา บริหารสัญญาและตรวจสอบให้เป็นไปตามสัญญา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7. ติดตามการส่งมอบและตรวจสอบคุณภาพสินค้า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 แก้ไขปัญหาและกำหนดมาตรการป้องกัน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9. ควบคุมคุณภาพในการทำงานและการบริหารงาน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10. บริหารค่าใช้จ่าย งบประมาณให้มีประสิทธิภาพ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11. บริหารจัดการด้านบุคคลในหน่วยงาน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12. ประเมินผลและควบคุมการปฏิบัติงานให้สำเร็จตามเป้าหมาย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13. ประสานหน่วยงานที่เกี่ยวข้องเพื่อผลสำเร็จของการทำงาน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14. วิเคราะห์ เจรจาต่อรองและคัดเลือกผู้ขายและสินค้า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15. สอนงานให้กับผู้ใต้บังคับบัญชา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16. กำหนดเกณฑ์ประเมินและคัดเลือกผู้ขายสินค้า 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17. กำหนดข้อกำหนดและเงื่อนไขของสินค้า/บริการ ตรงตามคุณลักษณะ ราคาและเงื่อนไขของสินค้า/ บริการ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2636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198" y="2060848"/>
            <a:ext cx="2354052" cy="1569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971" y="3789040"/>
            <a:ext cx="2346279" cy="23564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08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/>
              <a:t>19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508951"/>
              </p:ext>
            </p:extLst>
          </p:nvPr>
        </p:nvGraphicFramePr>
        <p:xfrm>
          <a:off x="31458" y="188640"/>
          <a:ext cx="4468535" cy="6522720"/>
        </p:xfrm>
        <a:graphic>
          <a:graphicData uri="http://schemas.openxmlformats.org/drawingml/2006/table">
            <a:tbl>
              <a:tblPr firstRow="1" firstCol="1" bandRow="1"/>
              <a:tblGrid>
                <a:gridCol w="2587046"/>
                <a:gridCol w="729360"/>
                <a:gridCol w="524966"/>
                <a:gridCol w="627163"/>
              </a:tblGrid>
              <a:tr h="19678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หัวข้อและรายละเอียด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ระดับตำแหน่ง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67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ปฏิบัติการ</a:t>
                      </a:r>
                      <a:endParaRPr lang="en-US" sz="160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หัวหน้า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ความรู้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1. หลักวิธีการสำรวจแหล่งจำหน่าย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ราคาสินค้า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การวิเคราะห์คุณสมบัติของสินค้า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3. การใช้งานระบบโปรแกรมที่องค์กรใช้งานด้านการจัดซื้อ จัดหา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หลักการจัดซื้อ จัดหา จัดจ้าง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ประเภทและลักษณะที่ดีของวัตถุดิบ หน่วยบรรจุสินค้า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กระบวนการผลิตและบริการขององค์กร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การคัดเลือกผู้ขายและการคัดเลือกสินค้า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8. การจัดการผู้จำหน่าย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Suppliers)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ประเมินเพื่อจัดเกรดผู้ขาย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9. เทคนิคการเจรจาต่อรอง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10. กฏหมายและระเบียบ เงื่อนไขสัญญาซื้อขาย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11. การประสานงานกับหน่วยงานที่เกี่ยวข้อง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12. เทคนิคการสอนงานลูกน้อง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13. การบริหารงานทรัพยากรบุคคลสำหรับหัวหน้า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14. การงบประมาณ การเงิน-บัญชีและการบริหารค่าใช้จ่าย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15. การใช้ข้อมูลสารสนเทศเพื่อการบริหารงาน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16. การบริหารและควบคุมคุณภาพ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17 การวางแผนยุทธศาตร์และการกำหนดกลยุทธ์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18. การวิเคราะห์ผู้จำหน่าย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Suppliers)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ประเมินเพื่อจัดเกรดผู้ขาย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19. การสร้างภาวะผู้นำและการปกครองบังคับบัญชา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20. เทคนิคการพยากรณ์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6164"/>
              </p:ext>
            </p:extLst>
          </p:nvPr>
        </p:nvGraphicFramePr>
        <p:xfrm>
          <a:off x="4499992" y="188640"/>
          <a:ext cx="4572000" cy="6461760"/>
        </p:xfrm>
        <a:graphic>
          <a:graphicData uri="http://schemas.openxmlformats.org/drawingml/2006/table">
            <a:tbl>
              <a:tblPr firstRow="1" firstCol="1" bandRow="1"/>
              <a:tblGrid>
                <a:gridCol w="2664296"/>
                <a:gridCol w="720080"/>
                <a:gridCol w="588017"/>
                <a:gridCol w="599607"/>
              </a:tblGrid>
              <a:tr h="17407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หัวข้อและรายละเอียด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ระดับตำแหน่ง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4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ปฏิบัติการ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หัวหน้า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ทักษะ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1. ทักษะการสื่อสาร การประสานงานและการเจรจาเพื่อให้</a:t>
                      </a:r>
                      <a:r>
                        <a:rPr lang="th-TH" sz="1200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ได้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แหล่งจำหน่ายสินค้าที่มีคุณภาพ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3. ทักษะทางด้านภาษาอังกฤษเพื่อการจัดซื้อ และชนิดสินค้า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ปฏิบัติตามแนวทางการสำรวจแหล่งจำหน่าย ราคา คุณสมบัติผู้ขาย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ปฏิบัติตามแนวทางการจัดซื้อ การขอใบเสนอราคา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ทักษะการแก้ปัญหาในการปฏิบัติงานจัดซื้อจัดจ้างและจัดหา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ความสามารถในการใช้เทคโนโลยีสารสนเทศในการปฏิบัติงาน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8. ทักษะการประสานงานและการเจรจาเพื่อให้ได้ข้อมูล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9. ทักษะการเสาะหาแหล่งจำหน่ายสินค้าที่มีคุณภาพ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10. ปฏิบัติการกำหนดแนวทางและเกณฑ์การคัดเลือกผู้ขาย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11. ทักษะการประยุกต์ใช้เทคโนโลยีสารสนเทศในการปฏิบัติงาน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12. การปกครองบังคับบัญชา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คุณลักษณะ (</a:t>
                      </a:r>
                      <a:r>
                        <a:rPr lang="en-US" sz="12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Attribute)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ความขยันและอดทน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ความกระฉับกระเฉง คล่องแคล่วว่องไว</a:t>
                      </a: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ความกระตือรือร้น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ความซื่อสัตย์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ความรับผิดชอบ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ความมีวินัย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ความประหยัด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การทำงานเป็น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ความละเอียดรอบคอบ ช่างสังเกต (</a:t>
                      </a: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Attention)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ความถูกต้องแม่นยำ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ภาวะผู้นำ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468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624"/>
            <a:ext cx="799288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การศึกษาทบทวน นโยบาย แผนยุทธศาสตร์ แผนพัฒนาการเศรษฐกิจ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744106"/>
              </p:ext>
            </p:extLst>
          </p:nvPr>
        </p:nvGraphicFramePr>
        <p:xfrm>
          <a:off x="3059832" y="908720"/>
          <a:ext cx="5749032" cy="1777365"/>
        </p:xfrm>
        <a:graphic>
          <a:graphicData uri="http://schemas.openxmlformats.org/drawingml/2006/table">
            <a:tbl>
              <a:tblPr/>
              <a:tblGrid>
                <a:gridCol w="57490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ส่งเสริมและพัฒนาเพื่อยกระดับมาตรฐานฝีมือแรงงาน มาตรฐานวิชาชีพ มาตรฐานอาชีวศึกษา มาตรฐานอุดมศึกษา และเชื่อมโยงระหว่างกัน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สร้างระบบประกันคุณภาพของกระบวนการพัฒนาฝีมือแรงงานที่สอดคล้องกับระดับสากล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สร้างระบบประเมินและรับรองมาตรฐานฝีมือแรงงานแห่งชาติโดยใช้หลักสมรรถนะ (</a:t>
                      </a:r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Competency)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ให้มีองค์กรกำกับ รองคุณภาพและควบคุมจรรยาบรรณในการทำงาน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90872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พัฒนาระบบมาตรฐานฝีมือ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ระบบประกันคุณภาพและรับรอง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องค์กรควบคุม รับรอง</a:t>
            </a:r>
            <a:endParaRPr lang="en-US" sz="2400" b="1" dirty="0">
              <a:solidFill>
                <a:srgbClr val="000000">
                  <a:lumMod val="85000"/>
                  <a:lumOff val="1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991728"/>
              </p:ext>
            </p:extLst>
          </p:nvPr>
        </p:nvGraphicFramePr>
        <p:xfrm>
          <a:off x="3131840" y="2852936"/>
          <a:ext cx="5688632" cy="182880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ผลิตบุคลากรที่มีความเป็นมืออาชีพ มาตรฐานฝีมือ เพื่อปรับปรุงประสิทธิภาพและเพิ่มศักยภาพการแข่งขัน รองรับการพัฒนาโครงสร้างพื้นฐาน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พัฒนาบุคลากรทางธุรกิจสำหรับการค้าชายแดน อนุภูมิภาคแม่น้ำโขง และอาเซียน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พัฒนาบุคลากรในธุรกิจขนส่ง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ยกระดับทักษะด้านเทคโนโลยีสารสนเทศ  ภาษา  ทักษะด้านอาชีพ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สร้างบุคลากรให้มีทักษะที่ประกอบอาชีพได้หลากหลาย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0158" y="2852936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พัฒนาบุคลากร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มาตรฐาน มืออาชีพ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รองรับชายแดน อาเซียน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GMS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ภาคขนส่ง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ภาษา  เทคโนโลยี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Multi skill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426166"/>
              </p:ext>
            </p:extLst>
          </p:nvPr>
        </p:nvGraphicFramePr>
        <p:xfrm>
          <a:off x="3131840" y="4869160"/>
          <a:ext cx="5688632" cy="175641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4898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พัฒนารูปแบบและวิธีการพัฒนาที่หลากหลาย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พัฒนาเส้นทางสายอาชีพของพนักงานโลจิสติกส์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สร้างความร่วมมือและเครือข่ายการพัฒนากำลังคน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สร้างโอกาสและช่องทางการเข้าถึงการเรียนรู้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พัฒนาระบบฐานข้อมูลอุปสงค์และอุปทานที่เป็นเอกภาพเพื่อใช้ประโยชน์ด้านการพัฒนาบุคลากร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3528" y="486916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ระบบและรูปแบบการพัฒนา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วิธีการพัฒนาที่หลากหลาย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Career Path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สร้างเครือข่าย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เพิ่มช่องทาง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ระบบฐานข้อมูล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01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21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6551" y="116632"/>
            <a:ext cx="9036496" cy="105560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i="1" dirty="0" smtClean="0">
                <a:solidFill>
                  <a:srgbClr val="FFFFFF"/>
                </a:solidFill>
                <a:latin typeface="TH Kodchasal" pitchFamily="2" charset="-34"/>
                <a:cs typeface="TH Kodchasal" pitchFamily="2" charset="-34"/>
              </a:rPr>
              <a:t>ยุทธศาสตร์และกลยุทธจากการสำรวจความต้องการเพื่อกำหนดยุทธศาสตร์การพัฒนาบุคลากรด้านโลจิสติกส์</a:t>
            </a:r>
            <a:endParaRPr lang="en-US" sz="2800" b="1" i="1" dirty="0">
              <a:solidFill>
                <a:srgbClr val="FFFFFF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87681"/>
            <a:ext cx="79292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พัฒนาบุคลากรด้านโลจิสติกส์ ให้มีความสามารถตามมาตรฐานสากลและเป็นมืออาฃีพ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ภาษาและเทคโนโลยี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ภาครัฐกำหนดหลักสูตรที่ทันต่อเทคโนโลยีด้านโลจิสติกส์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ทำเนียบหลักสูตรและวิทยการ หลักสูตรกลาง 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ส่งเสริมการพัฒนาบุคลากรด้านโลจิสติกส์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เอกชนเปิดเป็นศูนย์อบรม ที่มีผู้ทรงคุณวุฒิ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ตั้งศูนย์อบรมโลจิสติกส์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กระตุ้นภาคเอกชนให้ความร่วมมือพัฒนาบุคลากร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ประเมินคุณภาพเพื่อให้รู้สถานภาพ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พัฒนาระบบข้อมูลบุคลากรด้านโลจิสติกส์เป็นปัจจุบัน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พัฒนาระบบการบริหารด้านการพัฒนาบุคลากรสอดคล้องกับการพัฒนา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มีระบบและหน่วยงานดูแลวิชาชีพ เพื่อให้ได้มาตรฐานและเป็นมืออาชีพ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 พัฒนาเครือข่ายเอกชนเพื่อร่วมมือสร้างระบบและพัฒนา</a:t>
            </a:r>
            <a:endParaRPr lang="en-US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895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22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475656" y="1340768"/>
            <a:ext cx="7488832" cy="108012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1. ยุทธศาสตร์ </a:t>
            </a:r>
            <a:r>
              <a:rPr lang="en-US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พัฒนาเพื่อยกระดับความสามารถและคุณภาพบุคลากรให้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เพียงพอต่อความต้องการและเป็นที่ยอมรับในระดับสากล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5656" y="3789040"/>
            <a:ext cx="7488832" cy="1080120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3. ยุทธศาสตร์ 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พัฒนาระบบควบคุมคุณภาพและสร้างมาตรฐานบุคลากร 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ด้านโลจิ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สติกส์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5656" y="2564904"/>
            <a:ext cx="7488832" cy="108012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 ยุทธศาสตร์ 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พัฒนาระบบการเรียนการสอนและการพัฒนาบุคลากร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ให้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เป็นที่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ยอมรับในระดับ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สากล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656" y="5013176"/>
            <a:ext cx="7488832" cy="1080120"/>
          </a:xfrm>
          <a:prstGeom prst="roundRect">
            <a:avLst/>
          </a:prstGeom>
          <a:solidFill>
            <a:srgbClr val="66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4. ยุทธศาสตร์ </a:t>
            </a:r>
            <a: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สร้างเครือข่ายร่วม พัฒนาส่งเสริม กระตุ้นและจูงใจให้ร่วม 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   พัฒนาบุคลากร</a:t>
            </a: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6" name="Round Diagonal Corner Rectangle 5"/>
          <p:cNvSpPr/>
          <p:nvPr/>
        </p:nvSpPr>
        <p:spPr>
          <a:xfrm>
            <a:off x="323527" y="1340768"/>
            <a:ext cx="1093199" cy="1080120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324329" y="5021948"/>
            <a:ext cx="1093199" cy="108012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323528" y="3816005"/>
            <a:ext cx="1093199" cy="1080120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323525" y="2564904"/>
            <a:ext cx="1093199" cy="108012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95936" y="188640"/>
            <a:ext cx="835212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ยุทธศาสตร์จากการ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วิเคราะห์ความสัมพันธ์สภาวะแวดล้อมภายใน และสภาวะแวดล้อม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ภายนอก (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TOW MATRIX)</a:t>
            </a:r>
            <a:endParaRPr lang="th-TH" sz="4400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847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413" y="188640"/>
            <a:ext cx="8424936" cy="1077218"/>
          </a:xfrm>
          <a:prstGeom prst="rect">
            <a:avLst/>
          </a:prstGeom>
          <a:ln w="19050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r"/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วิสัยทัศน์ </a:t>
            </a:r>
            <a:r>
              <a:rPr lang="en-US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: </a:t>
            </a:r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ยุทธศาสตร์การพัฒนาบุคลากรด้านโลจิสติกส์และซัพพลายเชน </a:t>
            </a:r>
            <a:endParaRPr lang="en-US" sz="3200" b="1" i="1" dirty="0" smtClean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pPr algn="r"/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ปี พ.ศ. 2560-256</a:t>
            </a:r>
            <a:r>
              <a:rPr lang="en-US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4</a:t>
            </a:r>
            <a:endParaRPr lang="en-US" sz="3200" b="1" i="1" dirty="0" smtClean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268760"/>
            <a:ext cx="8784468" cy="15936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 fontAlgn="base">
              <a:lnSpc>
                <a:spcPct val="90000"/>
              </a:lnSpc>
            </a:pPr>
            <a:r>
              <a:rPr lang="th-TH" sz="4800" b="1" i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“บุคลากรโลจิสติกส์และซัพพลายเชน </a:t>
            </a:r>
          </a:p>
          <a:p>
            <a:pPr algn="ctr" fontAlgn="base">
              <a:lnSpc>
                <a:spcPct val="90000"/>
              </a:lnSpc>
            </a:pPr>
            <a:r>
              <a:rPr lang="th-TH" sz="4800" b="1" i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มีความเป็นมืออาชีพ  ก้าวสู่ระดับสากล”</a:t>
            </a:r>
            <a:endParaRPr lang="en-US" sz="4800" i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00354" y="3068960"/>
            <a:ext cx="8686800" cy="3539430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rgbClr val="FFFF99"/>
              </a:gs>
            </a:gsLst>
            <a:lin ang="5400000" scaled="1"/>
          </a:gra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kern="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	</a:t>
            </a:r>
            <a:r>
              <a:rPr lang="th-TH" sz="3200" b="1" i="1" kern="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ผลการสำรวจความต้องการผู้มีส่วนเกี่ยวข้อง</a:t>
            </a:r>
            <a:endParaRPr lang="en-US" sz="3200" b="1" i="1" kern="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1. พัฒนาบุคลากรด้านโลจิสติกส์และซัพพลายเชน ให้มีฝีมืออย่างมืออาชีพ ทำงานในต่างประเทศได้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2. ภาครัฐมีการกำหนดหลักสูตรและมีการพัฒนาที่ทันต่อเทคโนโลยีด้านโลจิสติกส์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3. ภาครัฐให้ความช่วยเหลือส่งเสริมการพัฒนาบุคลากรด้านโลจิสติกส์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4. กระตุ้นและส่งเสริมให้ภาคเอกชนมืออาชีพให้ความร่วมมือและช่วยเหลือด้านการพัฒนาบุคลากรโลจิสติกส์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5. พัฒนาระบบข้อมูลสารสนเทศเพื่อให้เกิกการบริหารตัดสินใจในงานพัฒนาบุคลากรที่เป็นปัจจุบัน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6.  พัฒนาระบบการบริหารจัดการด้านการพัฒนาบุคลากรที่มีมาตรฐานและสอดคล้องกับทิศทางการพัฒนา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ea typeface="Calibri"/>
                <a:cs typeface="TH SarabunPSK"/>
              </a:rPr>
              <a:t>7.  มีระบบและหน่วยงานการกำกับดูแลวิชาชีพ เพื่อให้ได้มาตรฐานและความเป็นมืออาชีพ</a:t>
            </a:r>
            <a:endParaRPr lang="en-US" sz="2400" dirty="0">
              <a:solidFill>
                <a:prstClr val="black"/>
              </a:solidFill>
              <a:ea typeface="Calibri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ea typeface="Times New Roman"/>
                <a:cs typeface="TH SarabunPSK"/>
              </a:rPr>
              <a:t>8. พัฒนาเครือข่ายภาคเอกชน ต่างชาติเพื่อร่วมมือและสร้างระบบ เพื่อพัฒนาบุคลากร</a:t>
            </a:r>
            <a:endParaRPr lang="th-TH" sz="2400" kern="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9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36531-CDF6-4B83-9822-4FDA5A47FB91}" type="slidenum">
              <a:rPr lang="en-US">
                <a:solidFill>
                  <a:srgbClr val="000000"/>
                </a:solidFill>
              </a:rPr>
              <a:pPr/>
              <a:t>24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3124200" y="304800"/>
            <a:ext cx="426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sz="36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พันธกิจ</a:t>
            </a:r>
            <a:r>
              <a:rPr lang="en-US" altLang="ja-JP" sz="3600" b="1" dirty="0">
                <a:solidFill>
                  <a:srgbClr val="000000"/>
                </a:solidFill>
                <a:latin typeface="TH Fah kwang" pitchFamily="2" charset="-34"/>
                <a:ea typeface="MS PGothic" pitchFamily="34" charset="-128"/>
                <a:cs typeface="TH Fah kwang" pitchFamily="2" charset="-34"/>
              </a:rPr>
              <a:t> (Mission)</a:t>
            </a:r>
          </a:p>
        </p:txBody>
      </p:sp>
      <p:sp>
        <p:nvSpPr>
          <p:cNvPr id="2" name="Rectangle 1"/>
          <p:cNvSpPr/>
          <p:nvPr/>
        </p:nvSpPr>
        <p:spPr>
          <a:xfrm>
            <a:off x="251520" y="1433480"/>
            <a:ext cx="8568952" cy="3539430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1. บริหาร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จัดการและพัฒนาบุคลากรด้านโลจิสติกส์และซัพพลายเชน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ให้</a:t>
            </a:r>
          </a:p>
          <a:p>
            <a:pPr fontAlgn="base">
              <a:spcAft>
                <a:spcPts val="0"/>
              </a:spcAft>
            </a:pP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มีความเป็น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มืออาชีพและยอมรับในระดับสากล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>
              <a:spcAft>
                <a:spcPts val="0"/>
              </a:spcAft>
            </a:pP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2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สร้างและกำหนดมาตรฐาน ระบบการพัฒนาบุคลากร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>
              <a:spcAft>
                <a:spcPts val="0"/>
              </a:spcAft>
            </a:pP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3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ส่งเสริม สนับสนุนความร่วมมือภาคเอกชน พัฒนาบุคลากรด้านโลจิ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สติกส์</a:t>
            </a:r>
          </a:p>
          <a:p>
            <a:pPr fontAlgn="base">
              <a:spcAft>
                <a:spcPts val="0"/>
              </a:spcAft>
            </a:pP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 และซัพ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พลายเชน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>
              <a:spcAft>
                <a:spcPts val="0"/>
              </a:spcAft>
            </a:pP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4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พัฒนาระบบกำกับดูแล และสร้างมาตรฐานคุณภาพบุคลากร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ด้าน</a:t>
            </a:r>
          </a:p>
          <a:p>
            <a:pPr fontAlgn="base">
              <a:spcAft>
                <a:spcPts val="0"/>
              </a:spcAft>
            </a:pP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 โล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จิ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สติกส์และซัพ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พลายเชนในระดับสากล</a:t>
            </a:r>
            <a:endParaRPr lang="en-US" sz="3200" b="1" i="1" dirty="0">
              <a:solidFill>
                <a:srgbClr val="FF0000"/>
              </a:solidFill>
              <a:effectLst/>
              <a:latin typeface="Angsana New"/>
              <a:ea typeface="Times New Roman"/>
              <a:cs typeface="Cordia New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6" y="5445224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สอดคล้ององค์ประกอบ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ทั้ง 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9 ประการ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และคำถาม 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 รายการ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ตามแนวทางของ </a:t>
            </a:r>
            <a:r>
              <a:rPr lang="en-US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Peter </a:t>
            </a:r>
            <a:r>
              <a:rPr lang="en-US" dirty="0" err="1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Drucker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ในการกำหนดพันธกิจ </a:t>
            </a:r>
            <a:r>
              <a:rPr lang="en-US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(Mission)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เพื่อให้เกิดผลสำเร็จตามวิสัยทัศน์ของแผนยุทธศาสตร์ </a:t>
            </a:r>
            <a:endParaRPr lang="en-US" dirty="0">
              <a:solidFill>
                <a:srgbClr val="333399">
                  <a:lumMod val="60000"/>
                  <a:lumOff val="40000"/>
                </a:srgbClr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3840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25</a:t>
            </a:fld>
            <a:endParaRPr lang="th-TH">
              <a:solidFill>
                <a:srgbClr val="0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7" r="12989"/>
          <a:stretch/>
        </p:blipFill>
        <p:spPr bwMode="auto">
          <a:xfrm>
            <a:off x="453493" y="366957"/>
            <a:ext cx="2428663" cy="18379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2" r="12877"/>
          <a:stretch/>
        </p:blipFill>
        <p:spPr bwMode="auto">
          <a:xfrm>
            <a:off x="3347864" y="363179"/>
            <a:ext cx="2448272" cy="18416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3" r="12431"/>
          <a:stretch/>
        </p:blipFill>
        <p:spPr bwMode="auto">
          <a:xfrm>
            <a:off x="6228184" y="332656"/>
            <a:ext cx="2428663" cy="18722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7544" y="1013498"/>
            <a:ext cx="2428663" cy="541045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ทบทวนนโยบาย  แผน</a:t>
            </a:r>
            <a:endParaRPr lang="en-US" sz="2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42750" y="1285910"/>
            <a:ext cx="2428663" cy="541045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SWOT analysis</a:t>
            </a:r>
            <a:endParaRPr lang="en-US" sz="2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28183" y="1628800"/>
            <a:ext cx="2428663" cy="541045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Focus Group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ผู้เกี่ยวข้อง</a:t>
            </a:r>
            <a:endParaRPr lang="en-US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9442" y="2832025"/>
            <a:ext cx="8237014" cy="397031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th-TH" b="1" dirty="0"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1 พัฒนาศักยภาพบุคลากรด้านโลจิสติกส์และซัพพลายเชนให้มีมาตรฐานสู่ความเป็นมืออาชีพ 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ผลิตบุคลากรด้านโลจิสติกส์และซัพพลายเชนในทุกสาขาอาชีพ ให้มีความเป็นมืออาชีพ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	</a:t>
            </a:r>
            <a:r>
              <a:rPr lang="th-TH" dirty="0" smtClean="0">
                <a:latin typeface="TH SarabunPSK" pitchFamily="34" charset="-34"/>
                <a:ea typeface="Calibri"/>
                <a:cs typeface="TH SarabunPSK" pitchFamily="34" charset="-34"/>
              </a:rPr>
              <a:t>         </a:t>
            </a: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เพียงพอต่อความต้องการของผู้ประกอบการ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2  สร้างแรงจูงใจในการพัฒนาบุคลากรด้านโลจิสติกส์และซัพพลายเชน 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b="1" dirty="0"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2 ปรับระบบบริหารการพัฒนาบุคลากรให้ได้มาตรฐานระดับสากล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จัดทำกรอบโครงสร้างหลักสูตรโลจิสติกส์และซัพพลายเชนที่สอดคล้องกับมาตรฐานสากล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2 มีสถาบันพัฒนาบุคลากรโลจิสติกส์และซัพพลายเชนทุกอาชีพ ทันสมัยและได้มาตรฐาน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3  มีบุคลากรผู้ทรงคุณวุฒิ และเป็นมืออาชีพในการถ่ายทอด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4  มีองค์กรกำกับดูแลวิชาชีพ มาตรฐาน การประเมินคุณภาพการพัฒนาบุคลากร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                    โลจิสติกส์และซัพพลายเชน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5 มีระบบข้อมูลสารสนเทศเพื่อการบริหารการพัฒนาบุคลากรที่ได้มาตรฐานและเป็นปัจจุบัน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b="1" dirty="0"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3 พัฒนาเครือข่ายและกลไกความร่วมมือพัฒนาบุคลากรโลจิสติกส์และซัพพลายเชน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สนับสนุนการสร้างเครือข่ายภาคเอกชนเพื่อร่วมพัฒนาบุคลากรโลจิสติกส์และซัพพลายเชน </a:t>
            </a:r>
            <a:endParaRPr lang="en-US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spcAft>
                <a:spcPts val="0"/>
              </a:spcAft>
            </a:pPr>
            <a:r>
              <a:rPr lang="th-TH" dirty="0"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 2 ร่วมกับภาคเอกชนพัฒนา นวัตกรรมการพัฒนาบุคลากรโลจิสติกส์และซัพพลายเชน</a:t>
            </a:r>
            <a:endParaRPr lang="en-US" dirty="0">
              <a:effectLst/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3493" y="2348880"/>
            <a:ext cx="8237014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000000"/>
                </a:solidFill>
                <a:latin typeface="TH Kodchasal" pitchFamily="2" charset="-34"/>
                <a:cs typeface="TH Kodchasal" pitchFamily="2" charset="-34"/>
              </a:rPr>
              <a:t>3 ยุทธศาสตร์  9 เป้าประสงค์ 18 กลยุทธ 2 แผนงาน 29 โครงการ</a:t>
            </a:r>
            <a:endParaRPr lang="en-US" sz="2400" b="1" dirty="0">
              <a:solidFill>
                <a:srgbClr val="000000"/>
              </a:solidFill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881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143000" y="152400"/>
            <a:ext cx="78486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แผนผังความเชื่อมโยง ยุทธศาสตร์การพัฒนาบุคลากรด้านโลจิสติกส์</a:t>
            </a: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76200" y="609600"/>
            <a:ext cx="1371600" cy="5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>
                <a:solidFill>
                  <a:srgbClr val="000000"/>
                </a:solidFill>
                <a:cs typeface="Angsana New" pitchFamily="18" charset="-34"/>
              </a:rPr>
              <a:t>วิสัยทัศน์ </a:t>
            </a:r>
            <a:endParaRPr lang="en-US" sz="1400" b="1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>
                <a:solidFill>
                  <a:srgbClr val="000000"/>
                </a:solidFill>
                <a:cs typeface="Angsana New" pitchFamily="18" charset="-34"/>
              </a:rPr>
              <a:t>(Vision)</a:t>
            </a:r>
            <a:endParaRPr lang="th-TH" sz="1400" b="1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5" name="Text Box 10"/>
          <p:cNvSpPr txBox="1">
            <a:spLocks noChangeArrowheads="1"/>
          </p:cNvSpPr>
          <p:nvPr/>
        </p:nvSpPr>
        <p:spPr bwMode="auto">
          <a:xfrm>
            <a:off x="76200" y="1305580"/>
            <a:ext cx="914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พันธกิจ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(Mission)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graphicFrame>
        <p:nvGraphicFramePr>
          <p:cNvPr id="12392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413335"/>
              </p:ext>
            </p:extLst>
          </p:nvPr>
        </p:nvGraphicFramePr>
        <p:xfrm>
          <a:off x="1066801" y="3200400"/>
          <a:ext cx="2327116" cy="3396952"/>
        </p:xfrm>
        <a:graphic>
          <a:graphicData uri="http://schemas.openxmlformats.org/drawingml/2006/table">
            <a:tbl>
              <a:tblPr/>
              <a:tblGrid>
                <a:gridCol w="2327116"/>
              </a:tblGrid>
              <a:tr h="339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ผลิตบุคลากรด้านโลจิสติกส์และซัพพลายเชนในทุกสาขาอาชีพ ให้มีความเป็นมืออาชีพเพียงพอต่อความต้องการของผู้ประกอบการ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 สร้างแรงจูงใจในการพัฒนาบุคลากรด้านโลจิสติกส์และซัพพลายเชน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MS Mincho" pitchFamily="49" charset="-128"/>
                        <a:cs typeface="TH SarabunPSK" pitchFamily="34" charset="-34"/>
                      </a:endParaRP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80" name="Text Box 112"/>
          <p:cNvSpPr txBox="1">
            <a:spLocks noChangeArrowheads="1"/>
          </p:cNvSpPr>
          <p:nvPr/>
        </p:nvSpPr>
        <p:spPr bwMode="auto">
          <a:xfrm>
            <a:off x="0" y="4114801"/>
            <a:ext cx="8382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เป้าประสงค์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(</a:t>
            </a:r>
            <a:r>
              <a:rPr lang="en-US" sz="1400" b="1" dirty="0" smtClean="0">
                <a:solidFill>
                  <a:srgbClr val="000000"/>
                </a:solidFill>
              </a:rPr>
              <a:t>GOAL)</a:t>
            </a:r>
            <a:endParaRPr lang="th-TH" sz="1400" b="1" dirty="0">
              <a:solidFill>
                <a:srgbClr val="000000"/>
              </a:solidFill>
            </a:endParaRPr>
          </a:p>
        </p:txBody>
      </p:sp>
      <p:sp>
        <p:nvSpPr>
          <p:cNvPr id="2099" name="Text Box 17"/>
          <p:cNvSpPr txBox="1">
            <a:spLocks noChangeArrowheads="1"/>
          </p:cNvSpPr>
          <p:nvPr/>
        </p:nvSpPr>
        <p:spPr bwMode="auto">
          <a:xfrm>
            <a:off x="76200" y="2286000"/>
            <a:ext cx="762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300" b="1" dirty="0">
                <a:solidFill>
                  <a:srgbClr val="000000"/>
                </a:solidFill>
                <a:cs typeface="Angsana New" pitchFamily="18" charset="-34"/>
              </a:rPr>
              <a:t>ยุทธศาสตร์ </a:t>
            </a:r>
            <a:r>
              <a:rPr lang="en-US" sz="1300" b="1" dirty="0">
                <a:solidFill>
                  <a:srgbClr val="000000"/>
                </a:solidFill>
                <a:cs typeface="Angsana New" pitchFamily="18" charset="-34"/>
              </a:rPr>
              <a:t>(Strategy)</a:t>
            </a:r>
            <a:endParaRPr lang="th-TH" sz="13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100" name="Rectangle 7"/>
          <p:cNvSpPr>
            <a:spLocks noChangeArrowheads="1"/>
          </p:cNvSpPr>
          <p:nvPr/>
        </p:nvSpPr>
        <p:spPr bwMode="auto">
          <a:xfrm>
            <a:off x="1070778" y="2286000"/>
            <a:ext cx="2323139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พัฒนา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ศักยภาพบุคลากร</a:t>
            </a: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ด้าน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โล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จิ</a:t>
            </a: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สติกส์และซัพพลายเชนให้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มีมาตรฐานสู่ความเป็นมืออาชีพ </a:t>
            </a:r>
          </a:p>
        </p:txBody>
      </p:sp>
      <p:sp>
        <p:nvSpPr>
          <p:cNvPr id="2101" name="Rectangle 7"/>
          <p:cNvSpPr>
            <a:spLocks noChangeArrowheads="1"/>
          </p:cNvSpPr>
          <p:nvPr/>
        </p:nvSpPr>
        <p:spPr bwMode="auto">
          <a:xfrm>
            <a:off x="6664645" y="2286000"/>
            <a:ext cx="2347591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3.  พัฒนาเครือข่ายและกลไกความร่วมมือพัฒนาบุคลากรโลจิ</a:t>
            </a:r>
            <a:r>
              <a:rPr lang="th-TH" dirty="0" smtClean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สติกส์และซัพพลายเชน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102" name="Rectangle 7"/>
          <p:cNvSpPr>
            <a:spLocks noChangeArrowheads="1"/>
          </p:cNvSpPr>
          <p:nvPr/>
        </p:nvSpPr>
        <p:spPr bwMode="auto">
          <a:xfrm>
            <a:off x="3498850" y="2286000"/>
            <a:ext cx="3048000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ปรับระบบบริหารการพัฒนาบุคลากรให้ได้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   มาตรฐานระดับสากล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" y="76200"/>
            <a:ext cx="90678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FFFFFF"/>
              </a:solidFill>
            </a:endParaRPr>
          </a:p>
        </p:txBody>
      </p:sp>
      <p:graphicFrame>
        <p:nvGraphicFramePr>
          <p:cNvPr id="25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405942"/>
              </p:ext>
            </p:extLst>
          </p:nvPr>
        </p:nvGraphicFramePr>
        <p:xfrm>
          <a:off x="3505200" y="3200400"/>
          <a:ext cx="3048000" cy="3383098"/>
        </p:xfrm>
        <a:graphic>
          <a:graphicData uri="http://schemas.openxmlformats.org/drawingml/2006/table">
            <a:tbl>
              <a:tblPr/>
              <a:tblGrid>
                <a:gridCol w="3048000"/>
              </a:tblGrid>
              <a:tr h="32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จัดทำกรอบโครงสร้างหลักสูตรโลจิสติกส์และซัพพลายเชนที่สอดคล้องกับมาตรฐานสากล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มีสถาบันพัฒนาบุคลากรโลจิสติกส์และ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ซัพพลายเชน ทุกอาชีพ ทันสมัยและได้มาตรฐาน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3. มีบุคลากรผู้ทรงคุณวุฒิ และเป็นมืออาชีพในการถ่ายทอด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4. มีองค์กรกำกับดูแลวิชาชีพ มาตรฐาน การประเมินคุณภาพการพัฒนาบุคลากรโลจิสติกส์และซัพพลายเชน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5. มีระบบข้อมูลสารสนเทศเพื่อการบริหารการพัฒนาบุคลากรที่ได้มาตรฐานและเป็นปัจจุบัน</a:t>
                      </a: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609341"/>
              </p:ext>
            </p:extLst>
          </p:nvPr>
        </p:nvGraphicFramePr>
        <p:xfrm>
          <a:off x="6664645" y="3200400"/>
          <a:ext cx="2347592" cy="3396952"/>
        </p:xfrm>
        <a:graphic>
          <a:graphicData uri="http://schemas.openxmlformats.org/drawingml/2006/table">
            <a:tbl>
              <a:tblPr/>
              <a:tblGrid>
                <a:gridCol w="2347592"/>
              </a:tblGrid>
              <a:tr h="339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สนับสนุนการสร้างเครือข่ายภาคเอกชนเพื่อร่วมพัฒนาบุคลากรโลจิสติกส์และซัพพลายเชน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ร่วมกับภาคเอกชนพัฒนา นวัตกรรมการพัฒนาบุคลากร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MS Mincho" pitchFamily="49" charset="-128"/>
                        <a:cs typeface="TH SarabunPSK" pitchFamily="34" charset="-34"/>
                      </a:endParaRP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066799" y="609600"/>
            <a:ext cx="7924799" cy="3452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Cordia New" pitchFamily="34" charset="-34"/>
                <a:ea typeface="MS Mincho"/>
                <a:cs typeface="TH SarabunPSK"/>
              </a:rPr>
              <a:t>บุคลากรด้านโลจิสติกส์และซัพพลายเชน มีความเป็นมืออาชีพ  ก้าวไกลสู่สากล</a:t>
            </a:r>
            <a:endParaRPr lang="th-TH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1066800" y="1025843"/>
            <a:ext cx="7924799" cy="10772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บริหารจัดการและพัฒนาบุคลากรด้านโลจิ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สติกส์และซัพพลายเชนให้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มีความเป็นมืออาชีพและ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ยอมรับในระดับสากล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สร้างและ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กำหนดมาตรฐาน ระบบ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การพัฒนา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บุคลากร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ส่งเสริม สนับสนุน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ความร่วมมือ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ภาคเอกชนพัฒนาบุคลากรด้านโลจิสติกส์และซัพพลายเชน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พัฒนาระบบกำกับ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ดูแล และสร้าง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มาตรฐานคุณภาพบุคลากรด้านโลจิสติกส์และซัพพลายเชนในระ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ดับ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สากล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066800" y="117624"/>
            <a:ext cx="7848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แผนที่ทางยุทธศาสตร์การพัฒนาบุคลากรด้านโลจิสติกส์ (</a:t>
            </a:r>
            <a:r>
              <a:rPr lang="en-US" sz="2400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Strategy Map)</a:t>
            </a:r>
            <a:endParaRPr lang="th-TH" sz="2400" b="1" dirty="0">
              <a:ln w="50800"/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152400" y="609600"/>
            <a:ext cx="1371600" cy="5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วิสัยทัศน์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(Vision)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5" name="Text Box 10"/>
          <p:cNvSpPr txBox="1">
            <a:spLocks noChangeArrowheads="1"/>
          </p:cNvSpPr>
          <p:nvPr/>
        </p:nvSpPr>
        <p:spPr bwMode="auto">
          <a:xfrm>
            <a:off x="152400" y="1204913"/>
            <a:ext cx="13716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พันธกิจ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(Mission)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8" name="Text Box 17"/>
          <p:cNvSpPr txBox="1">
            <a:spLocks noChangeArrowheads="1"/>
          </p:cNvSpPr>
          <p:nvPr/>
        </p:nvSpPr>
        <p:spPr bwMode="auto">
          <a:xfrm>
            <a:off x="1066798" y="3200400"/>
            <a:ext cx="79247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000000"/>
                </a:solidFill>
                <a:cs typeface="Angsana New" pitchFamily="18" charset="-34"/>
              </a:rPr>
              <a:t>เป้าประสงค์ </a:t>
            </a:r>
            <a:r>
              <a:rPr lang="en-US" sz="1800" b="1" dirty="0">
                <a:solidFill>
                  <a:srgbClr val="000000"/>
                </a:solidFill>
                <a:cs typeface="Angsana New" pitchFamily="18" charset="-34"/>
              </a:rPr>
              <a:t>(Goal)</a:t>
            </a:r>
            <a:endParaRPr lang="th-TH" sz="18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graphicFrame>
        <p:nvGraphicFramePr>
          <p:cNvPr id="12392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089013"/>
              </p:ext>
            </p:extLst>
          </p:nvPr>
        </p:nvGraphicFramePr>
        <p:xfrm>
          <a:off x="990600" y="4953000"/>
          <a:ext cx="8001000" cy="1089897"/>
        </p:xfrm>
        <a:graphic>
          <a:graphicData uri="http://schemas.openxmlformats.org/drawingml/2006/table">
            <a:tbl>
              <a:tblPr/>
              <a:tblGrid>
                <a:gridCol w="1800225"/>
                <a:gridCol w="2066925"/>
                <a:gridCol w="2066925"/>
                <a:gridCol w="2066925"/>
              </a:tblGrid>
              <a:tr h="10898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จัดทำกรอบโครงสร้างหลักสูตรโลจิสติกส์และซัพพลายเชนที่สอดคล้องกับมาตรฐานสากล</a:t>
                      </a: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มีสถาบันพัฒนาบุคลากร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ทุกอาชีพ ทันสมัยและได้มาตรฐาน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3. มีองค์กรกำกับดูแลวิชาชีพ มาตรฐาน การประเมินคุณภาพการพัฒนาบุคลากรโลจิสติกส์และซัพพลายเชน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4. ร่วมกับภาคเอกชนพัฒนา นวัตกรรมการพัฒนาบุคลากร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7" name="Text Box 50"/>
          <p:cNvSpPr txBox="1">
            <a:spLocks noChangeArrowheads="1"/>
          </p:cNvSpPr>
          <p:nvPr/>
        </p:nvSpPr>
        <p:spPr bwMode="auto">
          <a:xfrm>
            <a:off x="64258" y="3569732"/>
            <a:ext cx="914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มิติการเงินและประสิทธิผล</a:t>
            </a:r>
            <a:endParaRPr lang="th-TH" sz="1400" b="1" dirty="0">
              <a:solidFill>
                <a:srgbClr val="000000"/>
              </a:solidFill>
            </a:endParaRPr>
          </a:p>
        </p:txBody>
      </p:sp>
      <p:graphicFrame>
        <p:nvGraphicFramePr>
          <p:cNvPr id="12412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950815"/>
              </p:ext>
            </p:extLst>
          </p:nvPr>
        </p:nvGraphicFramePr>
        <p:xfrm>
          <a:off x="990600" y="6096000"/>
          <a:ext cx="8001000" cy="640008"/>
        </p:xfrm>
        <a:graphic>
          <a:graphicData uri="http://schemas.openxmlformats.org/drawingml/2006/table">
            <a:tbl>
              <a:tblPr/>
              <a:tblGrid>
                <a:gridCol w="3964605"/>
                <a:gridCol w="4036395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1.มีบุคลากรผู้ทรงคุณวุฒิ และเป็นมืออาชีพในการถ่ายทอด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มีระบบข้อมูลสารสนเทศเพื่อการบริหารการพัฒนาบุคลากรที่ได้มาตรฐานและเป็นปัจจุบัน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78" name="Text Box 110"/>
          <p:cNvSpPr txBox="1">
            <a:spLocks noChangeArrowheads="1"/>
          </p:cNvSpPr>
          <p:nvPr/>
        </p:nvSpPr>
        <p:spPr bwMode="auto">
          <a:xfrm>
            <a:off x="0" y="5105400"/>
            <a:ext cx="876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มิติด้านการปฏิบัติ</a:t>
            </a:r>
          </a:p>
        </p:txBody>
      </p:sp>
      <p:sp>
        <p:nvSpPr>
          <p:cNvPr id="2079" name="Text Box 111"/>
          <p:cNvSpPr txBox="1">
            <a:spLocks noChangeArrowheads="1"/>
          </p:cNvSpPr>
          <p:nvPr/>
        </p:nvSpPr>
        <p:spPr bwMode="auto">
          <a:xfrm>
            <a:off x="114300" y="4267200"/>
            <a:ext cx="76200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มิติด้านผู้มี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ส่วนได้เสีย</a:t>
            </a:r>
          </a:p>
        </p:txBody>
      </p:sp>
      <p:sp>
        <p:nvSpPr>
          <p:cNvPr id="2080" name="Text Box 112"/>
          <p:cNvSpPr txBox="1">
            <a:spLocks noChangeArrowheads="1"/>
          </p:cNvSpPr>
          <p:nvPr/>
        </p:nvSpPr>
        <p:spPr bwMode="auto">
          <a:xfrm>
            <a:off x="0" y="6096000"/>
            <a:ext cx="83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มิติด้านการ</a:t>
            </a:r>
            <a:r>
              <a:rPr lang="th-TH" sz="1400" b="1" dirty="0" smtClean="0">
                <a:solidFill>
                  <a:srgbClr val="000000"/>
                </a:solidFill>
              </a:rPr>
              <a:t>พัฒนา</a:t>
            </a:r>
            <a:endParaRPr lang="th-TH" sz="1400" b="1" dirty="0">
              <a:solidFill>
                <a:srgbClr val="000000"/>
              </a:solidFill>
            </a:endParaRPr>
          </a:p>
        </p:txBody>
      </p:sp>
      <p:graphicFrame>
        <p:nvGraphicFramePr>
          <p:cNvPr id="63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34313"/>
              </p:ext>
            </p:extLst>
          </p:nvPr>
        </p:nvGraphicFramePr>
        <p:xfrm>
          <a:off x="979465" y="4267200"/>
          <a:ext cx="8032771" cy="640008"/>
        </p:xfrm>
        <a:graphic>
          <a:graphicData uri="http://schemas.openxmlformats.org/drawingml/2006/table">
            <a:tbl>
              <a:tblPr/>
              <a:tblGrid>
                <a:gridCol w="3885311"/>
                <a:gridCol w="4147460"/>
              </a:tblGrid>
              <a:tr h="560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สร้างแรงจูงใจในการพัฒนาบุคลากรด้านโลจิสติกส์และซัพพลายเชน 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สนับสนุนการสร้างเครือข่ายภาคเอกชนเพื่อร่วมพัฒนาบุคลากรโลจิสติกส์และซัพพลายเชน 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4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202134"/>
              </p:ext>
            </p:extLst>
          </p:nvPr>
        </p:nvGraphicFramePr>
        <p:xfrm>
          <a:off x="1008797" y="3569732"/>
          <a:ext cx="7982803" cy="640008"/>
        </p:xfrm>
        <a:graphic>
          <a:graphicData uri="http://schemas.openxmlformats.org/drawingml/2006/table">
            <a:tbl>
              <a:tblPr/>
              <a:tblGrid>
                <a:gridCol w="7982803"/>
              </a:tblGrid>
              <a:tr h="640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ผลิตบุคลากรด้านโลจิสติกส์และซัพพลายเชนในทุกสาขาอาชีพ ให้มีความเป็นมืออาชีพเพียงพอต่อความต้องการของผู้ประกอบการ  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99" name="Text Box 17"/>
          <p:cNvSpPr txBox="1">
            <a:spLocks noChangeArrowheads="1"/>
          </p:cNvSpPr>
          <p:nvPr/>
        </p:nvSpPr>
        <p:spPr bwMode="auto">
          <a:xfrm>
            <a:off x="76200" y="2423635"/>
            <a:ext cx="864358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300" b="1" dirty="0">
                <a:solidFill>
                  <a:srgbClr val="000000"/>
                </a:solidFill>
                <a:cs typeface="Angsana New" pitchFamily="18" charset="-34"/>
              </a:rPr>
              <a:t>ยุทธศาสตร์ </a:t>
            </a:r>
            <a:r>
              <a:rPr lang="en-US" sz="1300" b="1" dirty="0">
                <a:solidFill>
                  <a:srgbClr val="000000"/>
                </a:solidFill>
                <a:cs typeface="Angsana New" pitchFamily="18" charset="-34"/>
              </a:rPr>
              <a:t>(Strategy)</a:t>
            </a:r>
            <a:endParaRPr lang="th-TH" sz="13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8100" y="76200"/>
            <a:ext cx="90678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FFFFFF"/>
              </a:solidFill>
            </a:endParaRP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1066799" y="609600"/>
            <a:ext cx="7924799" cy="3452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Cordia New" pitchFamily="34" charset="-34"/>
                <a:ea typeface="MS Mincho"/>
                <a:cs typeface="TH SarabunPSK"/>
              </a:rPr>
              <a:t>บุคลากรด้านโลจิสติกส์และซัพพลายเชน มีความเป็นมืออาชีพ  ก้าวไกลสู่สากล</a:t>
            </a:r>
            <a:endParaRPr lang="th-TH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1066800" y="1025843"/>
            <a:ext cx="7924799" cy="10772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บริหารจัดการและพัฒนาบุคลากรด้านโลจิสติกส์และซัพพลายเชนให้มีความเป็นมืออาชีพและยอมรับในระดับสากล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สร้างและกำหนดมาตรฐาน ระบบการพัฒนาบุคลากร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ส่งเสริม สนับสนุนความร่วมมือภาคเอกชนพัฒนาบุคลากรด้านโลจิสติกส์และซัพพลายเชน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พัฒนาระบบกำกับดูแล และสร้างมาตรฐานคุณภาพบุคลากรด้านโลจิสติกส์และซัพพลายเชนในระดับสากล</a:t>
            </a:r>
          </a:p>
        </p:txBody>
      </p:sp>
      <p:sp>
        <p:nvSpPr>
          <p:cNvPr id="35" name="Rectangle 7"/>
          <p:cNvSpPr>
            <a:spLocks noChangeArrowheads="1"/>
          </p:cNvSpPr>
          <p:nvPr/>
        </p:nvSpPr>
        <p:spPr bwMode="auto">
          <a:xfrm>
            <a:off x="1070778" y="2286000"/>
            <a:ext cx="2323139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พัฒนาศักยภาพบุคลากรด้าน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โลจิสติกส์และซัพพลายเชนให้มีมาตรฐานสู่ความเป็นมืออาชีพ </a:t>
            </a:r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6664645" y="2286000"/>
            <a:ext cx="2347591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3.  พัฒนาเครือข่ายและกลไกความร่วมมือพัฒนาบุคลากรโลจิสติกส์และซัพพลายเชน</a:t>
            </a:r>
          </a:p>
        </p:txBody>
      </p: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3498850" y="2286000"/>
            <a:ext cx="3048000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ปรับระบบบริหารการพัฒนาบุคลากรให้ได้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   มาตรฐานระดับสากล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1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04248" y="3827254"/>
            <a:ext cx="2016224" cy="830997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dirty="0" smtClean="0">
                <a:solidFill>
                  <a:prstClr val="black"/>
                </a:solidFill>
                <a:latin typeface="TH Charm of AU" pitchFamily="34" charset="-34"/>
                <a:cs typeface="TH Charm of AU" pitchFamily="34" charset="-34"/>
              </a:rPr>
              <a:t>ความเป็นมืออาชีพ</a:t>
            </a:r>
          </a:p>
          <a:p>
            <a:pPr algn="ctr"/>
            <a:r>
              <a:rPr lang="th-TH" sz="2400" dirty="0" smtClean="0">
                <a:solidFill>
                  <a:prstClr val="black"/>
                </a:solidFill>
                <a:latin typeface="TH Charm of AU" pitchFamily="34" charset="-34"/>
                <a:cs typeface="TH Charm of AU" pitchFamily="34" charset="-34"/>
              </a:rPr>
              <a:t>ก้าวสู่สากล</a:t>
            </a:r>
            <a:endParaRPr lang="en-US" sz="2400" dirty="0">
              <a:solidFill>
                <a:prstClr val="black"/>
              </a:solidFill>
              <a:latin typeface="TH Charm of AU" pitchFamily="34" charset="-34"/>
              <a:cs typeface="TH Charm of AU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95536" y="6369059"/>
            <a:ext cx="8949386" cy="33172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ระบบฐานข้อมูลสารสนเทศ </a:t>
            </a:r>
            <a:r>
              <a:rPr lang="en-US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 :  </a:t>
            </a:r>
            <a:r>
              <a:rPr lang="th-TH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โครงการพัฒนาระบบฐานข้อมูลเพื่อการตัดสินใจด้านบุคลากรโลจิสติกส์</a:t>
            </a:r>
            <a:endParaRPr lang="en-US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grpSp>
        <p:nvGrpSpPr>
          <p:cNvPr id="23" name="กลุ่ม 22"/>
          <p:cNvGrpSpPr/>
          <p:nvPr/>
        </p:nvGrpSpPr>
        <p:grpSpPr>
          <a:xfrm>
            <a:off x="87110" y="44624"/>
            <a:ext cx="8805370" cy="6293011"/>
            <a:chOff x="87110" y="44624"/>
            <a:chExt cx="8805370" cy="6293011"/>
          </a:xfrm>
        </p:grpSpPr>
        <p:sp>
          <p:nvSpPr>
            <p:cNvPr id="2" name="Rounded Rectangle 1"/>
            <p:cNvSpPr/>
            <p:nvPr/>
          </p:nvSpPr>
          <p:spPr>
            <a:xfrm>
              <a:off x="6732240" y="2281987"/>
              <a:ext cx="2160240" cy="144016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251520" y="4365104"/>
              <a:ext cx="1512168" cy="720080"/>
            </a:xfrm>
            <a:prstGeom prst="roundRect">
              <a:avLst/>
            </a:prstGeom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สัญญาณเตือน</a:t>
              </a:r>
              <a:endParaRPr lang="en-US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835696" y="4365104"/>
              <a:ext cx="1512168" cy="720080"/>
            </a:xfrm>
            <a:prstGeom prst="roundRect">
              <a:avLst/>
            </a:prstGeom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ผลักดัน ส่งเสริม</a:t>
              </a:r>
              <a:endParaRPr lang="en-US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419872" y="4365104"/>
              <a:ext cx="1512168" cy="720080"/>
            </a:xfrm>
            <a:prstGeom prst="roundRect">
              <a:avLst/>
            </a:prstGeom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ร่วมพัฒนาโดยมืออาชีพ</a:t>
              </a:r>
              <a:endParaRPr lang="en-US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5508104" y="116632"/>
              <a:ext cx="3096344" cy="36004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</a:rPr>
                <a:t>มาตรฐานการควบคุม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779912" y="1340768"/>
              <a:ext cx="1512168" cy="720080"/>
            </a:xfrm>
            <a:prstGeom prst="round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i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มาตรฐานสถาบัน</a:t>
              </a:r>
              <a:endParaRPr lang="en-US" i="1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5436096" y="548680"/>
              <a:ext cx="1512168" cy="720080"/>
            </a:xfrm>
            <a:prstGeom prst="roundRect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มาตรฐานฝีมือ และมาตรฐานอาชีพ</a:t>
              </a:r>
              <a:endPara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7270188" y="548680"/>
              <a:ext cx="1512168" cy="720080"/>
            </a:xfrm>
            <a:prstGeom prst="roundRect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สภาวิชาชีพ</a:t>
              </a:r>
              <a:endPara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5004048" y="4359327"/>
              <a:ext cx="1512168" cy="720080"/>
            </a:xfrm>
            <a:prstGeom prst="roundRect">
              <a:avLst/>
            </a:prstGeom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ศูนย์การเรียนรู้และ </a:t>
              </a:r>
              <a:r>
                <a:rPr lang="en-US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KM</a:t>
              </a:r>
              <a:endParaRPr lang="en-US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467544" y="2137971"/>
              <a:ext cx="6264696" cy="2166017"/>
              <a:chOff x="467544" y="2564904"/>
              <a:chExt cx="6264696" cy="2166017"/>
            </a:xfrm>
          </p:grpSpPr>
          <p:sp>
            <p:nvSpPr>
              <p:cNvPr id="5" name="Pentagon 4"/>
              <p:cNvSpPr/>
              <p:nvPr/>
            </p:nvSpPr>
            <p:spPr>
              <a:xfrm>
                <a:off x="467544" y="2564904"/>
                <a:ext cx="6264696" cy="2166017"/>
              </a:xfrm>
              <a:prstGeom prst="homePlate">
                <a:avLst>
                  <a:gd name="adj" fmla="val 35157"/>
                </a:avLst>
              </a:prstGeom>
              <a:gradFill flip="none" rotWithShape="1">
                <a:gsLst>
                  <a:gs pos="0">
                    <a:schemeClr val="accent6">
                      <a:shade val="30000"/>
                      <a:satMod val="115000"/>
                    </a:schemeClr>
                  </a:gs>
                  <a:gs pos="50000">
                    <a:schemeClr val="accent6">
                      <a:shade val="67500"/>
                      <a:satMod val="115000"/>
                    </a:schemeClr>
                  </a:gs>
                  <a:gs pos="100000">
                    <a:schemeClr val="accent6"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39552" y="2636912"/>
                <a:ext cx="2340260" cy="360040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b="1" i="1" dirty="0" smtClean="0">
                    <a:solidFill>
                      <a:prstClr val="black"/>
                    </a:solidFill>
                  </a:rPr>
                  <a:t>ผลิตบุคลากรเข้าสู่ตลาดแรงงาน</a:t>
                </a:r>
                <a:endParaRPr lang="en-US" b="1" i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87824" y="2636912"/>
                <a:ext cx="2880320" cy="360040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b="1" i="1" dirty="0" smtClean="0">
                    <a:solidFill>
                      <a:prstClr val="black"/>
                    </a:solidFill>
                  </a:rPr>
                  <a:t>พัฒนาและยกระดับ ในตลาดแรงงาน</a:t>
                </a:r>
                <a:endParaRPr lang="en-US" b="1" i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2969822" y="3052698"/>
                <a:ext cx="2898322" cy="1600438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spAutoFit/>
              </a:bodyPr>
              <a:lstStyle/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โครงการพัฒนาขีดความสามารถด้านภาษา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โครงการพัฒนาขีดความสามารถด้านเทคโนโลยีโลจิสติกส์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โครงการฝึกยกระดับสาขาโลจิสติกส์ ระดับชำนาญการ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โครงการฝึกยกระดับสาขาโลจิสติกส์ ระดับเจ้าหน้าที่เทคนิค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โครงการฝึกยกระดับสาขาโลจิสติกส์ ระดับปฏิบัติการ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โครงการฝึกอบรมระยะยาว ระดับบริหาร สาขาโลจิสติกส์ขั้นสูง</a:t>
                </a:r>
                <a:endPara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528522" y="3050957"/>
                <a:ext cx="2351290" cy="1602179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noAutofit/>
              </a:bodyPr>
              <a:lstStyle/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1. แผนการผลิตนิสิตนักศึกษาด้านโลจิสติกส์ 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ในะดับอุดมศึกษาระดับปริญญาโท และ  </a:t>
                </a:r>
              </a:p>
              <a:p>
                <a:r>
                  <a:rPr lang="th-TH" sz="14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</a:t>
                </a:r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ปริญญาตรี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2. แผนการผลิตนักศึกษาระดับอาชีวศึกษา</a:t>
                </a:r>
              </a:p>
              <a:p>
                <a:r>
                  <a:rPr lang="th-TH" sz="14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</a:t>
                </a:r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ด้านโลจิสติกส์</a:t>
                </a:r>
              </a:p>
              <a:p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3</a:t>
                </a:r>
                <a:r>
                  <a:rPr lang="th-TH" sz="14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. </a:t>
                </a:r>
                <a:r>
                  <a:rPr lang="th-TH" sz="14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โครงการ การจัด</a:t>
                </a:r>
                <a:r>
                  <a:rPr lang="th-TH" sz="14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อาชีวศึกษาระบบทวิภาคี (</a:t>
                </a:r>
                <a:r>
                  <a:rPr lang="en-US" sz="14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Dual system)</a:t>
                </a:r>
                <a:endPara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87110" y="5157192"/>
              <a:ext cx="2036618" cy="1169551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โครงการจัดทำเกณฑ์และสัญญาณ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เตือนภัย  ศักยภาพการดำเนินงาน 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พัฒนาบุคลากร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โครงการประเมินและจัดทำสัญญาณ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เตือนภัย  ศักยภาพบุคลากร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204736" y="5168084"/>
              <a:ext cx="1863208" cy="116955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โครงการให้กู้ยืมเงินการพัฒนา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บุคลากรด้านโลจิสติกส์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โครงการแก้ไขเพิ่มเติม พ.ร.บ. ว่า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ว่าด้วย เรื่อง เจ้าหน้าที่ 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HRD </a:t>
              </a:r>
              <a:endPara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ประจำ บริษัท  (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HRD Officer)</a:t>
              </a:r>
              <a:endParaRPr lang="en-US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139952" y="5162307"/>
              <a:ext cx="2718048" cy="116955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</a:rPr>
                <a:t>1. โครงการ ส่งเสริมการจัดตั้งเครือข่ายองค์กร</a:t>
              </a:r>
            </a:p>
            <a:p>
              <a:r>
                <a:rPr lang="th-TH" sz="1400" dirty="0">
                  <a:solidFill>
                    <a:prstClr val="black"/>
                  </a:solidFill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</a:rPr>
                <a:t>  ภาคเอกชน 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</a:rPr>
                <a:t>2. โครงการพัฒนาความร่วมมือด้านผู้ทรงคุณวุฒิ</a:t>
              </a:r>
            </a:p>
            <a:p>
              <a:r>
                <a:rPr lang="th-TH" sz="1400" dirty="0">
                  <a:solidFill>
                    <a:prstClr val="black"/>
                  </a:solidFill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</a:rPr>
                <a:t>   พัฒนาบุคลากรด้านโลจิสติกส์	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</a:rPr>
                <a:t>3. โครงการความร่วมมือภาคเอกชนเพัฒนาบุคลากร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948264" y="4851737"/>
              <a:ext cx="1944216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โครงการพัฒนาศูนย์ความรู้ด้าน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เทคโนโลยีโลจิสติกส์ (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Logistics </a:t>
              </a:r>
              <a:endPara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Information Center)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โครงการสร้างสังคมแห่งการเรียนรู้ 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KM : Knowledge Management)</a:t>
              </a:r>
              <a:endParaRPr lang="en-US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79512" y="44624"/>
              <a:ext cx="2088232" cy="1200329"/>
            </a:xfrm>
            <a:prstGeom prst="rect">
              <a:avLst/>
            </a:prstGeom>
            <a:ln w="3175">
              <a:noFill/>
            </a:ln>
          </p:spPr>
          <p:txBody>
            <a:bodyPr wrap="square">
              <a:spAutoFit/>
            </a:bodyPr>
            <a:lstStyle/>
            <a:p>
              <a:r>
                <a:rPr lang="th-TH" sz="1200" dirty="0" smtClean="0">
                  <a:solidFill>
                    <a:srgbClr val="FF0000"/>
                  </a:solidFill>
                </a:rPr>
                <a:t>1.  โครงการกำหนดกรอบมาตรฐานหลักสูตร</a:t>
              </a:r>
            </a:p>
            <a:p>
              <a:r>
                <a:rPr lang="th-TH" sz="1200" dirty="0" smtClean="0">
                  <a:solidFill>
                    <a:srgbClr val="FF0000"/>
                  </a:solidFill>
                </a:rPr>
                <a:t>2. โครงการพัฒนาหลักสูตรมาตรฐาน</a:t>
              </a:r>
            </a:p>
            <a:p>
              <a:r>
                <a:rPr lang="th-TH" sz="1200" dirty="0" smtClean="0">
                  <a:solidFill>
                    <a:srgbClr val="FF0000"/>
                  </a:solidFill>
                </a:rPr>
                <a:t>3. โครงการ เผยแพร่หลักสูตรพัฒนา</a:t>
              </a:r>
            </a:p>
            <a:p>
              <a:r>
                <a:rPr lang="th-TH" sz="1200" dirty="0">
                  <a:solidFill>
                    <a:srgbClr val="FF0000"/>
                  </a:solidFill>
                </a:rPr>
                <a:t> </a:t>
              </a:r>
              <a:r>
                <a:rPr lang="th-TH" sz="1200" dirty="0" smtClean="0">
                  <a:solidFill>
                    <a:srgbClr val="FF0000"/>
                  </a:solidFill>
                </a:rPr>
                <a:t>    เทคโนโลยียุคใหม่</a:t>
              </a:r>
            </a:p>
            <a:p>
              <a:r>
                <a:rPr lang="th-TH" sz="1200" dirty="0" smtClean="0">
                  <a:solidFill>
                    <a:srgbClr val="FF0000"/>
                  </a:solidFill>
                </a:rPr>
                <a:t>4. โครงการพัฒนาระบบข้อมูลมาตรฐาน</a:t>
              </a:r>
            </a:p>
            <a:p>
              <a:r>
                <a:rPr lang="th-TH" sz="1200" dirty="0">
                  <a:solidFill>
                    <a:srgbClr val="FF0000"/>
                  </a:solidFill>
                </a:rPr>
                <a:t> </a:t>
              </a:r>
              <a:r>
                <a:rPr lang="th-TH" sz="1200" dirty="0" smtClean="0">
                  <a:solidFill>
                    <a:srgbClr val="FF0000"/>
                  </a:solidFill>
                </a:rPr>
                <a:t>   หลักสูตร</a:t>
              </a:r>
              <a:endParaRPr lang="th-TH" sz="1200" dirty="0">
                <a:solidFill>
                  <a:srgbClr val="FF0000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436096" y="1404065"/>
              <a:ext cx="338437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โครงการจัดตั้ง สภาวิชาชีพโลจิสติกส์และซัพพลายเชน)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โครงการยกระดับมาตรฐานวิชาชีพและมาตรฐานฝีมือแรงงานด้านโลจิสติกส์และซัพพลายเชน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395536" y="1340768"/>
              <a:ext cx="1512168" cy="720080"/>
            </a:xfrm>
            <a:prstGeom prst="round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i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มาตรฐานหลักสูตร</a:t>
              </a:r>
              <a:endParaRPr lang="en-US" i="1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123728" y="1335653"/>
              <a:ext cx="1512168" cy="720080"/>
            </a:xfrm>
            <a:prstGeom prst="roundRect">
              <a:avLst/>
            </a:prstGeom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i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มาตรฐานวิทยากรและ</a:t>
              </a:r>
            </a:p>
            <a:p>
              <a:pPr algn="ctr"/>
              <a:r>
                <a:rPr lang="th-TH" i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ครูฝึก</a:t>
              </a:r>
              <a:endParaRPr lang="en-US" i="1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123728" y="116632"/>
              <a:ext cx="1575176" cy="1169551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โครงการพัฒนาวิทยากรด้านโลจิสติกส์ (</a:t>
              </a:r>
              <a:r>
                <a:rPr lang="en-US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Train the Trainer)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โครงการประเมินและจัดทำทะเบียนมาตรฐานวิทยากร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779912" y="44624"/>
              <a:ext cx="1637037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1.โครงการจัดตั้งสถาบันพัฒนา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บุคลากรโลจิสติกส์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2.โครงการส่งเสริมการจัดตั้ง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สถาบันพัฒนาบุคลากร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โลจิสติกส์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5496" y="44624"/>
            <a:ext cx="9056890" cy="6741368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03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54722"/>
            <a:ext cx="8856984" cy="591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8864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หน้าที่ 449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1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0" y="348576"/>
            <a:ext cx="8939436" cy="636596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58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dn2.slidemodel.com/wp-content/uploads/6956-01-roadmap-concept-for-powerpoint-1-558x3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82" y="620688"/>
            <a:ext cx="7951758" cy="446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1580" y="836712"/>
            <a:ext cx="6840760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ROADMAP</a:t>
            </a:r>
            <a:endParaRPr lang="en-US" sz="4800" b="1" i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6141" y="5343159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ยุทธศาสตร์การพัฒนาบุคลกรด้านโลจิสติกส์และซัพพลายเชน พ.ศ.2560 -2565</a:t>
            </a:r>
            <a:endParaRPr lang="en-US" sz="32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2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78487"/>
              </p:ext>
            </p:extLst>
          </p:nvPr>
        </p:nvGraphicFramePr>
        <p:xfrm>
          <a:off x="179512" y="260648"/>
          <a:ext cx="8568951" cy="6230814"/>
        </p:xfrm>
        <a:graphic>
          <a:graphicData uri="http://schemas.openxmlformats.org/drawingml/2006/table">
            <a:tbl>
              <a:tblPr firstRow="1" firstCol="1" bandRow="1"/>
              <a:tblGrid>
                <a:gridCol w="663994"/>
                <a:gridCol w="1431021"/>
                <a:gridCol w="3233577"/>
                <a:gridCol w="1512168"/>
                <a:gridCol w="1728191"/>
              </a:tblGrid>
              <a:tr h="53368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6405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เตรียมการบริหารและขับเคลื่อนแผนยุทธศาสตร์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2559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ร่างแผนยุทธศาสตร์การพัฒนาบุคลากรด้านโลจิสติกส์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จัดตั้ง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“คณะอนุกรรมการชับเคลื่อนยุทธศาสตร์การพัฒนาบุคลากรด้านโลจิสติกส์และซัพพลายเชน”  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ทบทวนและพิจารณาการแปลงแผนยุทธศาสตร์ฯ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นำเสนอ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เพื่อประกาศใช้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มอบหมายให้หน่วยงานนำไปบรรจุใน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คำรับรองการปฏิบัติราชการ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วางระบบและจัดระเบียบบริหารและติดตามผล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คณะกรรมการพัฒนาแรงงานและประสานการฝึกอาชีพแห่งชาติ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กพร.ปช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b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โดย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ร่างแผนยุทธศาสตร์การพัฒนาบุคลากรด้านโลจิสติกส์และซัพพลายเชน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“คณะอนุกรรมการชับเคลื่อนยุทธศาสตร์การพัฒนาบุคลากรด้านโลจิสติกส์และซัพพลายเชน”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ตัวชี้วัดในคำรับรองการปฏิบัติราชการ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04248" y="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หน้าที่ 487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3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15200"/>
              </p:ext>
            </p:extLst>
          </p:nvPr>
        </p:nvGraphicFramePr>
        <p:xfrm>
          <a:off x="179512" y="260648"/>
          <a:ext cx="8568951" cy="5904609"/>
        </p:xfrm>
        <a:graphic>
          <a:graphicData uri="http://schemas.openxmlformats.org/drawingml/2006/table">
            <a:tbl>
              <a:tblPr firstRow="1" firstCol="1" bandRow="1"/>
              <a:tblGrid>
                <a:gridCol w="663994"/>
                <a:gridCol w="1431021"/>
                <a:gridCol w="3233577"/>
                <a:gridCol w="1512168"/>
                <a:gridCol w="1728191"/>
              </a:tblGrid>
              <a:tr h="53368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1624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ระยะแผนยุทธศาสตร์ที่ 1 การปรับแก้ปัญหาและข้อผิดพลาดของการดำเนินงานปัจจุบัน ปีงบประมาณ  2560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แผนการผลิตนิสิตนักศึกษาด้านโลจิสติกส์ในระดับอุดมศึกษาระดับปริญญาโท และปริญญาตรี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แผนการผลิตนักศึกษาระดับอาชีวศึกษาด้านโลจิสติกส์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โครงการพัฒนาขีดความสามารถด้านภาษา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โครงการพัฒนาขีดความสามารถด้านเทคโนโลยีโลจิสติกส์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โครงการฝึกอบรมระยะยาว ระดับบริหาร สาขาโลจิสติกส์ขั้นสูง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โครงการฝึกยกระดับสาขาโลจิสติกส์ ระดับชำนาญการ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โครงการฝึกยกระดับสาขาโลจิสติกส์ ระดับเจ้าหน้าที่เทคนิค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โครงการฝึกยกระดับสาขาโลจิสติกส์ ระดับปฏิบัติการ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 โครงการพัฒนาวิทยากรด้านโลจิสติกส์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Train the Trainer)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โครงการจัดตั้งสถาบันพัฒนาบุคลากรด้านโลจิสติกส์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 โครงการพัฒนาระบบฐานข้อมูลเพื่อการตัดสินใจด้านบุคลากรโลจิสติกส์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 โครงการจัดทำเกณฑ์และสัญญาณเตือนภัย ศักยภาพการดำเนินงานพัฒนาบุคลากร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13. โครงการประเมินและจัดทำสัญญาณเตือนภัยศักยภาพบุคลากรด้านโลจิสติกส์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 โครงการประเมินและจัดทำทะเบียนมาตรฐานวิทยากรด้านโลจิสติกส์และซัพพลายเชน</a:t>
                      </a: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กรมพัฒนาฝีมือแรงงาน กระทรวงแรงงาน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สำนักโลจิสติกส์ กรมอุตสาหกรรมพื้นฐานและการเหมืองแร่ กระทรวงอุตสาหกรรม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กระทรวงวิทยาศาสตร์และเทคโนโลยี</a:t>
                      </a:r>
                    </a:p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ผลิตบุคลากรด้านโลจิสติกส์เข้าสู่ตลาดแรงงาน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พัฒนาฝีมือแรงงานบุคลากรที่อยู่ในระบบแรงงาน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พัฒนาวิทยากรด้านโลจิสติกส์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จัดตั้งสถาบันพัฒนาบุคลากรด้านโลจิสติกส์โดยเฉพาะ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ระบบฐานข้อมูลด้านบุคลากรโลจิสติกส์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6.เกณฑ์และสัญญาณเตือนภัยศักยภาพบุคลากรด้านโลจิสติกส์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สัญญาณเตือนภัยบุคลากรด้าน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ทะเบียนมาตรฐานวิทยากร</a:t>
                      </a:r>
                    </a:p>
                    <a:p>
                      <a:pPr algn="l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04248" y="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หน้าที่ 487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2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746607"/>
              </p:ext>
            </p:extLst>
          </p:nvPr>
        </p:nvGraphicFramePr>
        <p:xfrm>
          <a:off x="144015" y="620688"/>
          <a:ext cx="8964489" cy="440562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ระยะแผน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ยุทธศาสตร์</a:t>
                      </a:r>
                      <a:endParaRPr lang="th-TH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  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การปรับพื้นฐานการดำเนินงาน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2561</a:t>
                      </a: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โครงการ ส่งเสริมการจัดตั้งเครือข่ายองค์กรภาคเอกชน 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โครงการกำหนดกรอบมาตรฐานหลักสูตรพัฒนาบุคลากรด้านโลจิสติกส์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โครงการพัฒนาหลักสูตรมาตรฐานด้านโลจิสติกส์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โครงการพัฒนาระบบข้อมูลมาตรฐานหลักสูตรด้านโลจิสติกส์และซัพพลายเชน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โครงการจัดตั้ง สภาวิชาชีพผู้ปฏิบัติงานโลจิสติกส์และซัพพลายเชน)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โครงการความร่วมมือภาคเอกชนเพื่อการพัฒนาบุคลากรด้านโลจิสติกส์และซัพพลายเชน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โครงการการจัดอาชีวศึกษาระบบทวิภาคี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Dual system)</a:t>
                      </a: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กรมพัฒนาฝีมือแรงงาน กระทรวงแรงงาน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สำนักโลจิสติกส์ กรมอุตสาหกรรมพื้นฐานและการเหมืองแร่ กระทรวงอุตสาหกรรม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พัฒนาฝีมือแรงงานบุคลากรโลจิสติกส์ในระบบแรงงาน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เครือข่ายองค์กรภาคเอกชนเพื่อ พัฒนาฝีมือแรงงานบุคลากรโลจิสติกส์ในระบบแรงงาน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กรอบหลักสูตรมาตรฐานด้าน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ระบบข้อมูลหลักสูตรมาตรฐานด้านโลจิสติกส์และซัพพลายเชน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 สภาวิชาชีพผู้ปฏิบัติงานด้าน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เครือข่ายภาคเอกชนด้านด้าน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การพัฒนาบุคลากรตามระบบการจัดอาชีวศึกษาระบบทวิภาคี 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9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916361"/>
              </p:ext>
            </p:extLst>
          </p:nvPr>
        </p:nvGraphicFramePr>
        <p:xfrm>
          <a:off x="107504" y="260648"/>
          <a:ext cx="8964489" cy="632586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2562-2564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ระยะแผนยุทธศาสตร์ที่ 3  การพัฒนาและขยายผลการดำเนินงานพัฒนาบุคลากรด้านโลจิสติกส์และซัพพลายเชน ปีงบประมาณ  2562 - 2564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โครงการส่งเสริมการจัดตั้งสถาบันหรือศูนย์พัฒนาบุคลากรด้านโลจิสติกส์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โครงการพัฒนาความร่วมมือด้านผู้ทรงคุณวุฒิด้านโลจิสติกส์ต่างชาติพัฒนาบุคลากรด้านโลจิสติกส์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โครงการให้กู้ยืมเงินการพัฒนาบุคลากรด้านโลจิสติกส์และซัพพลายเชน 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โครงการสร้างสังคมแห่งการเรียนรู้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KM : Knowledge Management)</a:t>
                      </a:r>
                    </a:p>
                    <a:p>
                      <a:pPr algn="l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โครงการพัฒนาศูนย์ความรู้ด้านเทคโนโลยีโลจิสติกส์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Logistics Information Center)</a:t>
                      </a:r>
                    </a:p>
                    <a:p>
                      <a:pPr algn="l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 พัฒนาและเผยแพร่หลักสูตรเทคโนโลยีสมัยใหม่ด้านโลจิสติกส์และซัพพลายเชน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โครงการแก้ไขเพิ่มเติม พ.ร.บ.ส่งเสริมการพัฒนาฝีมือแรงงาน พ.ศ.2545 ว่าด้วย เรื่อง เจ้าหน้าที่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HRD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ประจำบริษัท 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HRD Officer)</a:t>
                      </a: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กรมพัฒนาฝีมือแรงงาน กระทรวงแรงงาน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สำนักโลจิสติกส์ กรมอุตสาหกรรมพื้นฐานและการเหมืองแร่ กระทรวงอุตสาหกรรม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สถาบันคุณวุฒิวิชาชีพ สำนักนายกรัฐมนตรี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กระทรวงการต่างประเทศ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พัฒนาฝีมือแรงงานบุคลากรโลจิสติกส์ในระบบแรงงาน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สถาบันหรือศูนย์พัฒนาบุคลากรโลจิสติกส์ภาคเอกชน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ความร่วมมือจากภาคเอกชนและผู้ทรงตุณวุฒิ ชาวต่างชาติด้านโลจิสติกส์และซัพพลายเชน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การส่งเสริมการพัฒนาฝีมือแรงงานผ่านการกู้ยืมเงิน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ศูนย์ความรู้ด้านเทคโนโลยีโลจิสติกส์และ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KM</a:t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มาตรฐานวิชาชีพและมาตรฐานฝีมิอแรงงานระดับนานาชาติ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ศูนย์พัฒนาความรู้ด้านเทคโนโลยีโลจิสติกส์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(Logistics  </a:t>
                      </a:r>
                      <a:r>
                        <a:rPr lang="en-US" sz="1400" dirty="0" err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Infromation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Center)</a:t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พ.ร.บ ส่งเสริมการพัฒนาฝีมือแรงงาน ว่าด้วยเรื่อง เจ้าหน้าที่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HRD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ประจำบริษัท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5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295310"/>
              </p:ext>
            </p:extLst>
          </p:nvPr>
        </p:nvGraphicFramePr>
        <p:xfrm>
          <a:off x="144015" y="620688"/>
          <a:ext cx="8964489" cy="489330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2565</a:t>
                      </a:r>
                      <a:endParaRPr lang="en-US" sz="2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ประเมินและขยายผลในระยะต่อไป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ปีงบประมาณ 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2565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สรุปผลการดำเนินตามแผนและจัดทำรายงาน</a:t>
                      </a:r>
                    </a:p>
                    <a:p>
                      <a:pPr algn="l" fontAlgn="t"/>
                      <a:r>
                        <a:rPr lang="th-TH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ทำแผนพัฒนาบุคลากรด้านโลจิสติกส์และซัพพลายเชน ฉบับที่ 2 (พ.ศ. 2565 – 2569)</a:t>
                      </a:r>
                    </a:p>
                    <a:p>
                      <a:pPr algn="l" fontAlgn="t"/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</a:t>
                      </a:r>
                      <a:r>
                        <a:rPr lang="th-TH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คณะอนุกรรมการขับเคลื่อนยุทธศาสตร์การพัฒนาบุคลากรด้านโลจิสติกส์และซัพพลายเชน</a:t>
                      </a:r>
                      <a:endParaRPr lang="en-US" sz="2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รายผลการดำเนินงานตามแผนยุทธศาสตร์พัฒนาบุคลากรด้านโลจิสติกส์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539176"/>
              </p:ext>
            </p:extLst>
          </p:nvPr>
        </p:nvGraphicFramePr>
        <p:xfrm>
          <a:off x="179513" y="1169248"/>
          <a:ext cx="8784974" cy="5516880"/>
        </p:xfrm>
        <a:graphic>
          <a:graphicData uri="http://schemas.openxmlformats.org/drawingml/2006/table">
            <a:tbl>
              <a:tblPr firstRow="1" firstCol="1" bandRow="1"/>
              <a:tblGrid>
                <a:gridCol w="627247"/>
                <a:gridCol w="3935670"/>
                <a:gridCol w="627247"/>
                <a:gridCol w="725812"/>
                <a:gridCol w="625490"/>
                <a:gridCol w="627247"/>
                <a:gridCol w="627247"/>
                <a:gridCol w="989014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แผนการผลิตนิสิตนักศึกษาด้านโลจิสติกส์ในระดับอุดมศึกษาระดับปริญญาโท และปริญญาตรี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แผนการผลิตนักศึกษาระดับอาชีวศึกษาด้านโลจิสติกส์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โครงการพัฒนาขีดความสามารถด้านภาษา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โครงการพัฒนาขีดความสามารถด้านเทคโนโลยีโลจิสติกส์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โครงการฝึกอบรมระยะยาว ระดับบริหาร สาขาโลจิสติกส์ขั้นสูง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ระดับชำนาญการ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ระดับเจ้าหน้าที่เทคนิค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ระดับปฏิบัติการ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โครงการพัฒนาวิทยากรด้านโลจิสติกส์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Train the Trainer)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116632"/>
            <a:ext cx="8784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2560</a:t>
            </a:r>
            <a:endParaRPr lang="en-US" sz="32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68003" y="130428"/>
            <a:ext cx="172819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b="1" dirty="0" smtClean="0"/>
              <a:t>ตาราง 51 หน้าที่ 489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6047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44624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2561 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413133"/>
              </p:ext>
            </p:extLst>
          </p:nvPr>
        </p:nvGraphicFramePr>
        <p:xfrm>
          <a:off x="167085" y="908720"/>
          <a:ext cx="8797403" cy="5895843"/>
        </p:xfrm>
        <a:graphic>
          <a:graphicData uri="http://schemas.openxmlformats.org/drawingml/2006/table">
            <a:tbl>
              <a:tblPr firstRow="1" firstCol="1" bandRow="1"/>
              <a:tblGrid>
                <a:gridCol w="628134"/>
                <a:gridCol w="3941239"/>
                <a:gridCol w="628134"/>
                <a:gridCol w="628134"/>
                <a:gridCol w="626375"/>
                <a:gridCol w="628134"/>
                <a:gridCol w="628134"/>
                <a:gridCol w="1089119"/>
              </a:tblGrid>
              <a:tr h="27086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โครงการจัดตั้งสถาบันพัฒนาบุคลากรด้านโลจิสติกส์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r>
                        <a:rPr lang="en-US" sz="20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โครงการพัฒนาระบบฐานข้อมูลเพื่อการตัดสินใจด้านบุคลากรโลจิสติกส์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กวท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โครงการจัดทำเกณฑ์และสัญญาณเตือนภัย ศักยภาพการดำเนินงานพัฒนาบุคลากร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อกช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โครงการประเมินและจัดทำสัญญาณเตือนภัยศักยภาพบุคลากรด้านโลจิสติกส์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5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14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โครงการประเมินและจัดทำทะเบียนมาตรฐานวิทยากรด้านโลจิสติกส์และซัพพลายเชน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 ส่งเสริมการจัดตั้งเครือข่ายองค์กรภาคเอกชน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โครงการกำหนดกรอบมาตรฐานหลักสูตรพัฒนาบุคลากรด้านโลจิสติกส์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กศธ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โครงการพัฒนาหลักสูตรมาตรฐานด้านโลจิสติกส์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กอก</a:t>
                      </a: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กศธ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โครงการพัฒนาระบบข้อมูลมาตรฐานหลักสูตร ด้านโลจิสติกส์และซัพพลายเชน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6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16632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2561-63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206131"/>
              </p:ext>
            </p:extLst>
          </p:nvPr>
        </p:nvGraphicFramePr>
        <p:xfrm>
          <a:off x="179512" y="933346"/>
          <a:ext cx="8784976" cy="5611742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4392488"/>
                <a:gridCol w="504056"/>
                <a:gridCol w="488819"/>
                <a:gridCol w="625491"/>
                <a:gridCol w="627247"/>
                <a:gridCol w="627247"/>
                <a:gridCol w="1087580"/>
              </a:tblGrid>
              <a:tr h="22623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6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โครงการจัดตั้ง สภาวิชาชีพผู้ปฏิบัติงานโลจิสติกส์และซัพพลายเชน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อกช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โครงการความร่วมมือภาคเอกชนเพื่อการพัฒนาบุคลากรด้านโลจิสติกส์และซัพพลายเชน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โครงการการจัดอาชีวศึกษาระบบทวิภาคี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Dual system)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โครงการส่งเสริมการจัดตั้งสถาบันหรือศูนย์พัฒนาบุคลากรด้านโลจิสติกส์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โครงการพัฒนาความร่วมมือด้านผู้ทรงคุณวุฒิด้านโลจิสติกส์ต่างชาติพัฒนาบุคลากรด้านโลจิสติกส์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กตท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โครงการให้กู้ยืมเงินการพัฒนาบุคลากรด้านโลจิสติกส์และซัพพลายเชน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โครงการสร้างสังคมแห่งการเรียนรู้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KM : Knowledge Management)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สคว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1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16632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2563-64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723076"/>
              </p:ext>
            </p:extLst>
          </p:nvPr>
        </p:nvGraphicFramePr>
        <p:xfrm>
          <a:off x="179512" y="933346"/>
          <a:ext cx="8784976" cy="3635269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4392488"/>
                <a:gridCol w="504056"/>
                <a:gridCol w="488819"/>
                <a:gridCol w="625491"/>
                <a:gridCol w="627247"/>
                <a:gridCol w="627247"/>
                <a:gridCol w="1087580"/>
              </a:tblGrid>
              <a:tr h="22623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6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สคว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โครงการพัฒนาศูนย์ความรู้ด้านเทคโนโลยีโลจิสติกส์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(Logistics Information Center)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กวท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 พัฒนาและเผยแพร่หลักสูตรเทคโนโลยีสมัยใหม่ด้านโลจิสติกส์และซัพพลายเชน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29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โครงการแก้ไขเพิ่มเติม พ.ร.บ.ส่งเสริมการพัฒนาฝีมือแรงงาน พ.ศ.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2545 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ว่าด้วย เรื่อง เจ้าหน้าที่ 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HRD 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ประจำบริษัท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(HRD Officer)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4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8276" y="1949446"/>
            <a:ext cx="8136904" cy="267765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 งบประมาณปี 25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60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14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386.7222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2. งบประมาณปี 25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61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7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406.5205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432.1173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423.3215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	</a:t>
            </a:r>
            <a:r>
              <a:rPr lang="en-US" sz="2800" b="1" u="sng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440.3347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spcAft>
                <a:spcPts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			รวมทั้งสิ้น	          		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</a:t>
            </a:r>
            <a:r>
              <a:rPr lang="en-US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</a:t>
            </a:r>
            <a:r>
              <a:rPr lang="th-TH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,</a:t>
            </a:r>
            <a:r>
              <a:rPr lang="en-US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089.0162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ล้าน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บาท</a:t>
            </a:r>
            <a:r>
              <a:rPr lang="en-US" sz="2800" b="1" dirty="0" smtClean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 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33265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แผนการจัดการทรัพยากรเพื่อดำเนินงาน</a:t>
            </a:r>
            <a:r>
              <a:rPr lang="th-TH" sz="3600" b="1" dirty="0" smtClean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ตาม</a:t>
            </a:r>
          </a:p>
          <a:p>
            <a:pPr algn="r"/>
            <a:r>
              <a:rPr lang="th-TH" sz="3600" b="1" dirty="0" smtClean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แผนยุทธศาสตร์การ</a:t>
            </a:r>
            <a:r>
              <a:rPr lang="th-TH" sz="3600" b="1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พัฒนาบุคลากรด้านโลจิสติกส์และซัพพลายเชน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4288" y="1166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หน้าที่ 497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9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591366"/>
              </p:ext>
            </p:extLst>
          </p:nvPr>
        </p:nvGraphicFramePr>
        <p:xfrm>
          <a:off x="184846" y="268560"/>
          <a:ext cx="8774308" cy="6400800"/>
        </p:xfrm>
        <a:graphic>
          <a:graphicData uri="http://schemas.openxmlformats.org/drawingml/2006/table">
            <a:tbl>
              <a:tblPr firstRow="1" firstCol="1" bandRow="1"/>
              <a:tblGrid>
                <a:gridCol w="635468"/>
                <a:gridCol w="2153368"/>
                <a:gridCol w="2097464"/>
                <a:gridCol w="543685"/>
                <a:gridCol w="624800"/>
                <a:gridCol w="544234"/>
                <a:gridCol w="544234"/>
                <a:gridCol w="543685"/>
                <a:gridCol w="543685"/>
                <a:gridCol w="543685"/>
              </a:tblGrid>
              <a:tr h="15593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 dirty="0" smtClean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</a:t>
                      </a:r>
                      <a:r>
                        <a:rPr lang="th-TH" sz="14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/แผนงาน</a:t>
                      </a:r>
                      <a:r>
                        <a:rPr lang="th-TH" sz="1400" dirty="0" smtClean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/</a:t>
                      </a: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โครงการ/แผนงาน/กิจกรรม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ตัวชี้วัดผลการปฏิบัติงาน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KPI)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เป้าหมาย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(ปี 2560)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งบประมาณ (ล้านบาท)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2560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2561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3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แผนการผลิตนิสิตนักศึกษาด้านโลจิสติกส์ในะดับอุดมศึกษาระดับปริญญาโท และปริญญาตรี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จำนวนนักศึกษาสำเร็จปริญญาตรีสาขาโลจิสติกส์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จำนวนนักศึกษาสำเร็จปริญญาโทสาขาโลจิสติกส์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2,814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160.55127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170.3224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180.6843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191.6332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203.3490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สกอ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แผนการผลิตนักศึกษาระดับอาชีวศึกษาด้านโลจิสติกส์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จำนวนนักศึกษาที่สำเร็จการศึกษาระดับอาชีวศึกษาสาขาโลจิสติกส์  : เจ้าหน้าที่เทคนิค 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45.5393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18.3111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51.2651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54.3676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57.6678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สอศ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โครงการพัฒนาขีดความสามารถด้านภาษา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จำนวนผู้เข้ารับการอบรมด้านภาษาต่างประเทศ หลักสูตร 30 ชม.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2. ร้อยละของจำนวนผู้สำเร็จการอบรมได้ตามเกณฑ์มาตรฐานการฝึก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20,000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โครงการพัฒนาขีดความสามารถด้านเทคโนโลยีโลจิสติกส์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จำนวนผู้เข้ารับการอบรมด้านเทคโนโลยีโลจิสติกส์ หลักสูตร 18 ชม.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2. ร้อยละของจำนวนผู้สำเร็จการอบรมได้ตามเกณฑ์มาตรฐานการฝึก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10,000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ระดับชำนาญการ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จำนวนผู้สอบผ่านการฝึกยกระดับหลักสูตร  5 วัน (ระดับชำนาญการ)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0.3344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0.3382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0.38000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0.3952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0.4693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ระดับเจ้าหน้าที่เทคนิค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จำนวนผู้สอบผ่านการฝึกยกระดับหลักสูตร  5 วัน (ระดับเจ้าหน้าที่เทคนิค)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0.28500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0.2945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0.3135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0.3249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0.3534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ระดับปฏิบัติการ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 หลักสูตร 18 วัน (ระดับปฏิบัติการ)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25,825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36.6715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37.6640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40.3024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41.8204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45.8972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โครงการพัฒนาวิทยากรด้านโลจิสติกส์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Train the Trainer)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MS Mincho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MS Mincho"/>
                          <a:cs typeface="Cordia New"/>
                        </a:rPr>
                        <a:t>จำนวน สปก.ที่เข้าร่วมพัฒนาครูฝึกประจำสถานประกอบกิจการ ต่อหนึ่งสถาบัน/ศูนย์พัฒนาฝีมือแรงงาน  (แห่ง)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35332"/>
            <a:ext cx="2232248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dirty="0" smtClean="0"/>
              <a:t>ตารางที่ 53 หน้าที่ 498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55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24936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แนวทางการติดตามประเมินผล</a:t>
            </a:r>
            <a:endParaRPr lang="en-US" sz="36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954" y="1268760"/>
            <a:ext cx="4338041" cy="53285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15742" y="2367315"/>
            <a:ext cx="301224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ความสอดคล้องและผลสำเร็จตามแผนดำเนินงานแต่ละขั้นตอน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15742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03648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ผลสำเร็จตามเป้าประสงค์ งบประมาณ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8599" y="2586388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สอดคล้อง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0795" y="4017099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5318" y="5256530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23528" y="1412776"/>
            <a:ext cx="4104456" cy="792088"/>
          </a:xfrm>
          <a:prstGeom prst="roundRect">
            <a:avLst/>
          </a:prstGeom>
          <a:solidFill>
            <a:srgbClr val="FF99FF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ประเมินความก้าวหน้า</a:t>
            </a:r>
          </a:p>
          <a:p>
            <a:pPr algn="ctr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Formative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8455" y="1268760"/>
            <a:ext cx="4338041" cy="5328592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916243" y="2367315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ตัวชี้วัด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ปัญหาอุปสรรคและข้อควรปรับปรุง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16243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 งบประมาณ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04149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ความต่อเนื่อง ขยายผล เพิ่มเติมงาน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แนวโน้มความยั่งยืนและต่อเนื่อง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คุณภาพผลผลิต สอดคล้องเป้าหมาย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19100" y="2586388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91296" y="4017099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5819" y="5256530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ความยั่งยืนของงาน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824029" y="1412776"/>
            <a:ext cx="4104456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ประเมินสรุปผลหลังสิ้นสุดการดำเนินงาน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Summative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71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67544" y="116632"/>
            <a:ext cx="8352928" cy="86409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ข้อเสนอแนะเพื่อขับเคลื่อนแผนยุทธศาสตร์การพัฒนาบุคลากรด้านโลจิสติกส์</a:t>
            </a:r>
            <a:endParaRPr lang="en-US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5896" y="1204378"/>
            <a:ext cx="5328592" cy="193899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การขับเคลื่อนจากผู้บริหารระดับสูง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การบริหารการขับเคลื่อน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อนุกรรมการขับเคลื่อนยุทธศาสตร์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ฯ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แปลงเป็นแผนหรือโครงการ โดยหน่วยปฏิบัติอย่างเป็นรูปธรรม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สร้างความเชื่อมโยงและบูรณาการ ผ่าน ครม. และประกาศใช้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สร้างแรงจูงใจ บรรจุในคำรับรองการปฏิบัติราชการ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วางระบบ   จัดระเบียบให้ปฏิบัติ และรายงาน โดยอำนาจอนุกรรมการฯ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1340768"/>
            <a:ext cx="2808312" cy="19442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สร้างให้เกิดแผนยุทธศาสตร์ที่ทุกภาคส่วนยอมรับ ให้ความสำคัญและนำไปปฏิบัติได้อย่างเป็นรูปธรรม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74484" y="1057723"/>
            <a:ext cx="762184" cy="7458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4483" y="3645024"/>
            <a:ext cx="5130627" cy="2246769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สื่อสารยุทธศาสตร์ให้บุคลากรที่เกี่ยวข้องเข้าใจและเข้าร่วมอย่างถ่องแท้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สร้างความเข้าใจในภารกิจ และรับเป็นงานที่ตนต้องรับผิดชอบ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ร่วมประเมินความเสี่ยงในภารกิจที่ตนรับผิดชอบและเสนอแนวป้องกัน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จัดสรรงบประมาณให้สอดคล้องและสัมพันธ์เชื่อมโยงกับยุทธศาสตร์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มอบหมายผู้ติดตามและตรวจสอบอย่างเป็นทางการ มิใช่ตามแต่รายงาน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มอบหมายผู้ประมวลผลและทำข้อมูลสารสนเทศ อย่างเป็นปัจจุบันและ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สะท้อนความสำเร็จ 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49127" y="3516293"/>
            <a:ext cx="2808312" cy="19442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การขับเคลื่อนให้เกิกการตื่นตัวแก่หน่วยงานรับผิดชอบในการพัฒนาบุคลากรด้าน</a:t>
            </a:r>
          </a:p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โลจิสติกส์และซัพพลายเชน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8058288" y="3221130"/>
            <a:ext cx="762184" cy="74584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56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2051</TotalTime>
  <Words>6046</Words>
  <Application>Microsoft Office PowerPoint</Application>
  <PresentationFormat>นำเสนอทางหน้าจอ (4:3)</PresentationFormat>
  <Paragraphs>1879</Paragraphs>
  <Slides>44</Slides>
  <Notes>44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4</vt:i4>
      </vt:variant>
      <vt:variant>
        <vt:lpstr>ชื่อเรื่องภาพนิ่ง</vt:lpstr>
      </vt:variant>
      <vt:variant>
        <vt:i4>44</vt:i4>
      </vt:variant>
    </vt:vector>
  </HeadingPairs>
  <TitlesOfParts>
    <vt:vector size="48" baseType="lpstr">
      <vt:lpstr>Office Theme</vt:lpstr>
      <vt:lpstr>Default Design</vt:lpstr>
      <vt:lpstr>4_Office Theme</vt:lpstr>
      <vt:lpstr>1_Default Design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Com01</cp:lastModifiedBy>
  <cp:revision>148</cp:revision>
  <cp:lastPrinted>2016-05-11T03:53:08Z</cp:lastPrinted>
  <dcterms:created xsi:type="dcterms:W3CDTF">2016-02-28T05:04:31Z</dcterms:created>
  <dcterms:modified xsi:type="dcterms:W3CDTF">2016-06-07T11:22:29Z</dcterms:modified>
</cp:coreProperties>
</file>