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handoutMasterIdLst>
    <p:handoutMasterId r:id="rId17"/>
  </p:handoutMasterIdLst>
  <p:sldIdLst>
    <p:sldId id="258" r:id="rId2"/>
    <p:sldId id="288" r:id="rId3"/>
    <p:sldId id="305" r:id="rId4"/>
    <p:sldId id="292" r:id="rId5"/>
    <p:sldId id="307" r:id="rId6"/>
    <p:sldId id="306" r:id="rId7"/>
    <p:sldId id="304" r:id="rId8"/>
    <p:sldId id="309" r:id="rId9"/>
    <p:sldId id="310" r:id="rId10"/>
    <p:sldId id="308" r:id="rId11"/>
    <p:sldId id="312" r:id="rId12"/>
    <p:sldId id="313" r:id="rId13"/>
    <p:sldId id="314" r:id="rId14"/>
    <p:sldId id="316" r:id="rId15"/>
    <p:sldId id="303" r:id="rId16"/>
  </p:sldIdLst>
  <p:sldSz cx="9144000" cy="6858000" type="screen4x3"/>
  <p:notesSz cx="6807200" cy="99393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73" autoAdjust="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6967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5839" y="1"/>
            <a:ext cx="2949787" cy="496967"/>
          </a:xfrm>
          <a:prstGeom prst="rect">
            <a:avLst/>
          </a:prstGeom>
        </p:spPr>
        <p:txBody>
          <a:bodyPr vert="horz" lIns="91486" tIns="45743" rIns="91486" bIns="45743" rtlCol="0"/>
          <a:lstStyle>
            <a:lvl1pPr algn="r">
              <a:defRPr sz="1200"/>
            </a:lvl1pPr>
          </a:lstStyle>
          <a:p>
            <a:fld id="{463846E8-D821-419E-9417-C7A796DA1F7C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40647"/>
            <a:ext cx="2949787" cy="496967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7" cy="496967"/>
          </a:xfrm>
          <a:prstGeom prst="rect">
            <a:avLst/>
          </a:prstGeom>
        </p:spPr>
        <p:txBody>
          <a:bodyPr vert="horz" lIns="91486" tIns="45743" rIns="91486" bIns="45743" rtlCol="0" anchor="b"/>
          <a:lstStyle>
            <a:lvl1pPr algn="r">
              <a:defRPr sz="1200"/>
            </a:lvl1pPr>
          </a:lstStyle>
          <a:p>
            <a:fld id="{F8ACEEA0-8DCB-4EBD-8601-F5DE7523C039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170103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C51CB7D-8780-4A3D-B6B5-987447C23A8F}" type="datetimeFigureOut">
              <a:rPr lang="th-TH" smtClean="0"/>
              <a:pPr/>
              <a:t>21/06/59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C7BCDCB6-5DFA-43C7-8380-6326439193D1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/>
          <p:cNvSpPr/>
          <p:nvPr/>
        </p:nvSpPr>
        <p:spPr>
          <a:xfrm>
            <a:off x="357158" y="1857364"/>
            <a:ext cx="8358246" cy="193899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4000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ยุทธศาสตร์การพัฒนากำลังแรงงาน</a:t>
            </a:r>
            <a:br>
              <a:rPr lang="th-TH" sz="4000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th-TH" sz="4000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ในอุตสาหกรรมท่องเที่ยว</a:t>
            </a:r>
          </a:p>
          <a:p>
            <a:pPr algn="ctr"/>
            <a:r>
              <a:rPr lang="th-TH" sz="4000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และบริการ</a:t>
            </a:r>
            <a:endParaRPr lang="th-TH" sz="4000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428992" y="5143512"/>
            <a:ext cx="54292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โดย คณะอนุกรรมการขับเคลื่อนการพัฒนาแรงงานในอุตสาหกรรมท่องเที่ยวและบริการ</a:t>
            </a:r>
          </a:p>
          <a:p>
            <a:pPr algn="ctr">
              <a:defRPr/>
            </a:pPr>
            <a:r>
              <a:rPr lang="th-TH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ภายใต้ </a:t>
            </a:r>
            <a:r>
              <a:rPr lang="th-TH" b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กพร.ปช.</a:t>
            </a:r>
            <a:endParaRPr lang="th-TH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 5"/>
          <p:cNvSpPr/>
          <p:nvPr/>
        </p:nvSpPr>
        <p:spPr>
          <a:xfrm>
            <a:off x="395536" y="2098591"/>
            <a:ext cx="8208912" cy="230832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วิสัยทัศน์</a:t>
            </a:r>
            <a:r>
              <a:rPr lang="th-TH" sz="3600" b="1" dirty="0">
                <a:solidFill>
                  <a:srgbClr val="00206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 </a:t>
            </a:r>
            <a:endParaRPr lang="th-TH" sz="3600" b="1" dirty="0" smtClean="0">
              <a:solidFill>
                <a:srgbClr val="002060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  <a:p>
            <a:pPr algn="ctr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“</a:t>
            </a:r>
            <a:r>
              <a:rPr lang="th-TH" sz="3600" b="1" dirty="0">
                <a:solidFill>
                  <a:srgbClr val="00206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พัฒนากำลัง</a:t>
            </a:r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ea typeface="Arial Unicode MS" pitchFamily="34" charset="-128"/>
                <a:cs typeface="TH SarabunPSK" pitchFamily="34" charset="-34"/>
              </a:rPr>
              <a:t>แรงงานไทยให้มีทักษะฝีมือ ตามมาตรฐานสมรรถนะระดับสากล รองรับการเป็นศูนย์กลางการท่องเที่ยวและบริการของภูมิภาค</a:t>
            </a:r>
            <a:endParaRPr lang="en-US" sz="3600" dirty="0">
              <a:solidFill>
                <a:srgbClr val="002060"/>
              </a:solidFill>
              <a:latin typeface="TH SarabunPSK" pitchFamily="34" charset="-34"/>
              <a:ea typeface="Arial Unicode MS" pitchFamily="34" charset="-128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4156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สี่เหลี่ยมผืนผ้า 5"/>
          <p:cNvSpPr/>
          <p:nvPr/>
        </p:nvSpPr>
        <p:spPr>
          <a:xfrm>
            <a:off x="404378" y="431368"/>
            <a:ext cx="8416093" cy="563231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lvl="0"/>
            <a:r>
              <a:rPr lang="th-TH" sz="3000" b="1" dirty="0" smtClean="0">
                <a:latin typeface="TH SarabunPSK" pitchFamily="34" charset="-34"/>
                <a:cs typeface="TH SarabunPSK" pitchFamily="34" charset="-34"/>
              </a:rPr>
              <a:t>          การ</a:t>
            </a:r>
            <a:r>
              <a:rPr lang="th-TH" sz="3000" b="1" dirty="0">
                <a:latin typeface="TH SarabunPSK" pitchFamily="34" charset="-34"/>
                <a:cs typeface="TH SarabunPSK" pitchFamily="34" charset="-34"/>
              </a:rPr>
              <a:t>ประชุมคณะอนุกรรมการขับเคลื่อนการพัฒนากำลังแรงงานในอุตสาหกรรมท่องเที่ยวและบริการ ครั้งที่ </a:t>
            </a:r>
            <a:r>
              <a:rPr lang="th-TH" sz="3000" b="1" dirty="0" smtClean="0">
                <a:latin typeface="TH SarabunPSK" pitchFamily="34" charset="-34"/>
                <a:cs typeface="TH SarabunPSK" pitchFamily="34" charset="-34"/>
              </a:rPr>
              <a:t>2/2559 </a:t>
            </a:r>
            <a:r>
              <a:rPr lang="th-TH" sz="3000" b="1" dirty="0">
                <a:latin typeface="TH SarabunPSK" pitchFamily="34" charset="-34"/>
                <a:cs typeface="TH SarabunPSK" pitchFamily="34" charset="-34"/>
              </a:rPr>
              <a:t>ที่ประชุมได้พิจารณาและมีมติเห็นควร</a:t>
            </a:r>
            <a:r>
              <a:rPr lang="th-TH" sz="3000" b="1" dirty="0" smtClean="0">
                <a:latin typeface="TH SarabunPSK" pitchFamily="34" charset="-34"/>
                <a:cs typeface="TH SarabunPSK" pitchFamily="34" charset="-34"/>
              </a:rPr>
              <a:t>ดำเนินการ</a:t>
            </a:r>
            <a:r>
              <a:rPr lang="en-US" sz="3000" b="1" dirty="0" smtClean="0">
                <a:latin typeface="TH SarabunPSK" pitchFamily="34" charset="-34"/>
                <a:cs typeface="TH SarabunPSK" pitchFamily="34" charset="-34"/>
              </a:rPr>
              <a:t> 3</a:t>
            </a:r>
            <a:r>
              <a:rPr lang="th-TH" sz="30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000" b="1" dirty="0">
                <a:latin typeface="TH SarabunPSK" pitchFamily="34" charset="-34"/>
                <a:cs typeface="TH SarabunPSK" pitchFamily="34" charset="-34"/>
              </a:rPr>
              <a:t>ประเด็น ดังนี้</a:t>
            </a:r>
            <a:endParaRPr lang="en-US" sz="3000" b="1" dirty="0">
              <a:latin typeface="TH SarabunPSK" pitchFamily="34" charset="-34"/>
              <a:cs typeface="TH SarabunPSK" pitchFamily="34" charset="-34"/>
            </a:endParaRPr>
          </a:p>
          <a:p>
            <a:pPr marL="273050" lvl="0" indent="-273050">
              <a:buAutoNum type="arabicPeriod"/>
            </a:pP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เห็นชอบ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ให้กระทรวงการท่องเที่ยวและกีฬา กรมพัฒนาฝีมือแรงงาน และหน่วยงานต่างๆ ที่เกี่ยวข้อง ทบทวนกิจกรรม/โครงการภายใต้ยุทธศาสตร์การพัฒนากำลังแรงงานในอุตสาหกรรมท่องเที่ยวและบริการเพื่อขับเคลื่อนภารกิจของคณะอนุกรรมการขับเคลื่อนการพัฒนากำลังแรงงานในอุตสาหกรรมท่องเที่ยวและ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บริการ</a:t>
            </a:r>
          </a:p>
          <a:p>
            <a:pPr marL="273050" lvl="0" indent="-273050">
              <a:buAutoNum type="arabicPeriod"/>
            </a:pP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เห็นชอบ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ให้ฝ่ายเลขานุการคณะอนุกรรมการฯ ดำเนินการปรับปรุง แก้ไข (ร่าง) การจัดทำแผนการพัฒนากำลังแรงงานในอุตสาหกรรมท่องเที่ยวและ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บริการ</a:t>
            </a:r>
          </a:p>
          <a:p>
            <a:pPr marL="273050" lvl="0" indent="-273050">
              <a:buAutoNum type="arabicPeriod"/>
            </a:pP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เห็นชอบ</a:t>
            </a:r>
            <a:r>
              <a:rPr lang="th-TH" sz="3000" dirty="0">
                <a:latin typeface="TH SarabunPSK" pitchFamily="34" charset="-34"/>
                <a:cs typeface="TH SarabunPSK" pitchFamily="34" charset="-34"/>
              </a:rPr>
              <a:t>ให้ผู้แทนกรมการจัดหางานเป็นอนุกรรมการของคณะอนุกรรมการขับเคลื่อนการพัฒนากำลังแรงงานในอุตสาหกรรมท่องเที่ยวและ</a:t>
            </a:r>
            <a:r>
              <a:rPr lang="th-TH" sz="3000" dirty="0" smtClean="0">
                <a:latin typeface="TH SarabunPSK" pitchFamily="34" charset="-34"/>
                <a:cs typeface="TH SarabunPSK" pitchFamily="34" charset="-34"/>
              </a:rPr>
              <a:t>บริการ</a:t>
            </a:r>
            <a:endParaRPr lang="th-TH" sz="3000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027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25"/>
          <p:cNvSpPr>
            <a:spLocks noChangeArrowheads="1"/>
          </p:cNvSpPr>
          <p:nvPr/>
        </p:nvSpPr>
        <p:spPr bwMode="auto">
          <a:xfrm>
            <a:off x="323528" y="1318142"/>
            <a:ext cx="2666440" cy="123534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พันธ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กิจที่ 1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/>
            </a:r>
            <a:b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เตรียมความพร้อมเพื่อรองรับ</a:t>
            </a:r>
            <a:b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การเคลื่อนย้ายกำลังแรงงานในอุตสาหกรรมท่องเที่ยวและบริการ</a:t>
            </a:r>
            <a:endParaRPr kumimoji="0" lang="th-TH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AutoShape 23"/>
          <p:cNvSpPr>
            <a:spLocks noChangeArrowheads="1"/>
          </p:cNvSpPr>
          <p:nvPr/>
        </p:nvSpPr>
        <p:spPr bwMode="auto">
          <a:xfrm>
            <a:off x="3120927" y="1329562"/>
            <a:ext cx="2675209" cy="123534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th-TH" sz="15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พันธ</a:t>
            </a:r>
            <a:r>
              <a:rPr kumimoji="0" lang="th-TH" sz="15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กิจที่ 2</a:t>
            </a:r>
            <a:r>
              <a:rPr kumimoji="0" lang="th-TH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/>
            </a:r>
            <a:br>
              <a:rPr kumimoji="0" lang="th-TH" sz="1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1500" dirty="0">
                <a:latin typeface="TH SarabunPSK" pitchFamily="34" charset="-34"/>
                <a:cs typeface="TH SarabunPSK" pitchFamily="34" charset="-34"/>
              </a:rPr>
              <a:t>พัฒนาระบบบริหารจัดการ</a:t>
            </a:r>
            <a:r>
              <a:rPr lang="th-TH" sz="1500" dirty="0" smtClean="0">
                <a:latin typeface="TH SarabunPSK" pitchFamily="34" charset="-34"/>
                <a:cs typeface="TH SarabunPSK" pitchFamily="34" charset="-34"/>
              </a:rPr>
              <a:t>และ</a:t>
            </a:r>
            <a:br>
              <a:rPr lang="th-TH" sz="1500" dirty="0" smtClean="0">
                <a:latin typeface="TH SarabunPSK" pitchFamily="34" charset="-34"/>
                <a:cs typeface="TH SarabunPSK" pitchFamily="34" charset="-34"/>
              </a:rPr>
            </a:br>
            <a:r>
              <a:rPr lang="th-TH" sz="1500" dirty="0" smtClean="0">
                <a:latin typeface="TH SarabunPSK" pitchFamily="34" charset="-34"/>
                <a:cs typeface="TH SarabunPSK" pitchFamily="34" charset="-34"/>
              </a:rPr>
              <a:t>สร้างเครือข่ายพัฒนากำลังแรงงานให้มีประสิทธิภาพรองรับการขยายตัวของอุตสาหกรรม</a:t>
            </a:r>
            <a:r>
              <a:rPr lang="th-TH" sz="1500" dirty="0">
                <a:latin typeface="TH SarabunPSK" pitchFamily="34" charset="-34"/>
                <a:cs typeface="TH SarabunPSK" pitchFamily="34" charset="-34"/>
              </a:rPr>
              <a:t>ท่องเที่ยวและ</a:t>
            </a:r>
            <a:r>
              <a:rPr lang="th-TH" sz="1500" dirty="0" smtClean="0">
                <a:latin typeface="TH SarabunPSK" pitchFamily="34" charset="-34"/>
                <a:cs typeface="TH SarabunPSK" pitchFamily="34" charset="-34"/>
              </a:rPr>
              <a:t>บริการ</a:t>
            </a:r>
            <a:endParaRPr lang="th-TH" sz="1500" dirty="0">
              <a:solidFill>
                <a:srgbClr val="4F81B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AutoShape 22"/>
          <p:cNvSpPr>
            <a:spLocks noChangeArrowheads="1"/>
          </p:cNvSpPr>
          <p:nvPr/>
        </p:nvSpPr>
        <p:spPr bwMode="auto">
          <a:xfrm>
            <a:off x="5940152" y="1309363"/>
            <a:ext cx="2669918" cy="1255541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th-TH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พันธ</a:t>
            </a: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กิจที่ 3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/>
            </a:r>
            <a:b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ดำเนินแนวทางให้ความรู้การเป็นประชาคมอาเซียนในด้านที่เกี่ยวข้องกับ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กำลังแรงงานในอุตสาหกรรมท่องเที่ยวและบริการ</a:t>
            </a:r>
            <a:endParaRPr kumimoji="0" lang="th-TH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AutoShape 21"/>
          <p:cNvSpPr>
            <a:spLocks noChangeArrowheads="1"/>
          </p:cNvSpPr>
          <p:nvPr/>
        </p:nvSpPr>
        <p:spPr bwMode="auto">
          <a:xfrm>
            <a:off x="107504" y="3070716"/>
            <a:ext cx="2912354" cy="151041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เป้าประสงค์ที่ 1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/>
            </a:r>
            <a:b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เพื่อสนับสนุนการผลิตและ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พัฒนากำลังแรงงาน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ในอุตสาหกรรมท่องเที่ยวและ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บริการให้มีคุณภาพ</a:t>
            </a:r>
            <a:b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มี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ทักษะ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มาตรฐานสากลทัดเทียม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กับประเทศชั้นนำในภูมิภาค รวมถึง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การสร้างความเข้มแข็งให้</a:t>
            </a:r>
            <a:endParaRPr lang="th-TH" sz="1600" dirty="0">
              <a:latin typeface="TH SarabunPSK" pitchFamily="34" charset="-34"/>
              <a:ea typeface="Calibri" pitchFamily="34" charset="0"/>
              <a:cs typeface="TH SarabunPSK" pitchFamily="34" charset="-34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กับกำลังแรงงาน</a:t>
            </a:r>
            <a:endParaRPr kumimoji="0" lang="th-TH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AutoShape 20"/>
          <p:cNvSpPr>
            <a:spLocks noChangeArrowheads="1"/>
          </p:cNvSpPr>
          <p:nvPr/>
        </p:nvSpPr>
        <p:spPr bwMode="auto">
          <a:xfrm>
            <a:off x="3131840" y="3070716"/>
            <a:ext cx="2772229" cy="151041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rgbClr val="002060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เป้าประสงค์ที่ 2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/>
            </a:r>
            <a:b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เพื่อ</a:t>
            </a:r>
            <a:r>
              <a:rPr lang="th-TH" sz="1600" dirty="0" err="1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บูรณา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การร่วมกับหน่วยงาน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ที่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เกี่ยวข้องใน</a:t>
            </a:r>
            <a:b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ยกระดับมาตรฐานวิชาชีพ/มาตรฐานฝีมือแรงงาน ยกระดับ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สมรรถนะแรงงาน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ไทยเพื่อ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ความเข้าใจร่วมกัน</a:t>
            </a:r>
            <a:endParaRPr kumimoji="0" lang="th-TH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AutoShape 19"/>
          <p:cNvSpPr>
            <a:spLocks noChangeArrowheads="1"/>
          </p:cNvSpPr>
          <p:nvPr/>
        </p:nvSpPr>
        <p:spPr bwMode="auto">
          <a:xfrm>
            <a:off x="6012160" y="3078234"/>
            <a:ext cx="2952328" cy="1502894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 w="9525">
            <a:solidFill>
              <a:schemeClr val="accent1">
                <a:lumMod val="60000"/>
                <a:lumOff val="40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เป้าประสงค์ที่ 3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/>
            </a:r>
            <a:b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เพื่อสร้างความ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ตระหนัก และผลักดัน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ให้</a:t>
            </a:r>
            <a:b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ทุก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ภาค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ส่วนได้รับ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ทราบ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ประโยชน์การเคลื่อนย้าย</a:t>
            </a:r>
            <a:b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กำลัง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แรงงานในอุตสาหกรรมท่องเที่ยวและ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บริการ</a:t>
            </a:r>
            <a:endParaRPr kumimoji="0" lang="th-TH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ectangle 29"/>
          <p:cNvSpPr>
            <a:spLocks noChangeArrowheads="1"/>
          </p:cNvSpPr>
          <p:nvPr/>
        </p:nvSpPr>
        <p:spPr bwMode="auto">
          <a:xfrm>
            <a:off x="107505" y="4943108"/>
            <a:ext cx="1456176" cy="1577928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ยุทธศาสตร์ที่ 1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/>
            </a:r>
            <a:b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ส่งเสริมและพัฒนากำลังแรงงาน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ในอุตสาหกรรมท่องเที่ยวและบริการ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ให้มีสมรรถนะในระดับมาตรฐานสากล</a:t>
            </a:r>
            <a:endParaRPr kumimoji="0" lang="th-TH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"/>
          <p:cNvSpPr>
            <a:spLocks noChangeArrowheads="1"/>
          </p:cNvSpPr>
          <p:nvPr/>
        </p:nvSpPr>
        <p:spPr bwMode="auto">
          <a:xfrm>
            <a:off x="1672437" y="4947415"/>
            <a:ext cx="1531411" cy="1577929"/>
          </a:xfrm>
          <a:prstGeom prst="rect">
            <a:avLst/>
          </a:prstGeom>
          <a:solidFill>
            <a:srgbClr val="FFFFFF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ยุทธศาสตร์ที่ 2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/>
            </a:r>
            <a:b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พัฒนาเครือข่าย </a:t>
            </a:r>
            <a:b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เพื่อ</a:t>
            </a:r>
            <a:r>
              <a:rPr kumimoji="0" lang="th-TH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บูรณา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การการพัฒนากำลังแรงงาน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ในอุตสาหกรรมท่องเที่ยวและ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บริการ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28"/>
          <p:cNvSpPr>
            <a:spLocks noChangeArrowheads="1"/>
          </p:cNvSpPr>
          <p:nvPr/>
        </p:nvSpPr>
        <p:spPr bwMode="auto">
          <a:xfrm>
            <a:off x="3347865" y="4973940"/>
            <a:ext cx="1440159" cy="1575606"/>
          </a:xfrm>
          <a:prstGeom prst="rect">
            <a:avLst/>
          </a:prstGeom>
          <a:solidFill>
            <a:srgbClr val="FFFFFF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ยุทธศาสตร์ที่ 3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/>
            </a:r>
            <a:b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พัฒนามาตรฐานวิชาชีพ มาตรฐานฝีมือแรงงาน </a:t>
            </a:r>
            <a:b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และมาตรฐานสมรรถนะ</a:t>
            </a:r>
            <a:endParaRPr kumimoji="0" lang="th-TH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34" name="Rectangle 41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35" name="สี่เหลี่ยมผืนผ้า 34"/>
          <p:cNvSpPr/>
          <p:nvPr/>
        </p:nvSpPr>
        <p:spPr>
          <a:xfrm>
            <a:off x="467544" y="123299"/>
            <a:ext cx="8201194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วิสัยทัศน์ </a:t>
            </a:r>
            <a:endParaRPr lang="th-TH" sz="2000" b="1" dirty="0" smtClean="0"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000" b="1" dirty="0" smtClean="0"/>
              <a:t>“พัฒนากำลังแรงงานไทยให้มีทักษะฝีมือ ตามมาตรฐานสมรรถนะในระดับสากล </a:t>
            </a:r>
          </a:p>
          <a:p>
            <a:pPr algn="ctr"/>
            <a:r>
              <a:rPr lang="th-TH" sz="2000" b="1" dirty="0" smtClean="0"/>
              <a:t>รองรับการเป็นศูนย์กลางการท่องเที่ยวและบริการของภูมิภาค”</a:t>
            </a:r>
            <a:endParaRPr lang="en-US" sz="2000" dirty="0" smtClean="0"/>
          </a:p>
        </p:txBody>
      </p:sp>
      <p:sp>
        <p:nvSpPr>
          <p:cNvPr id="37" name="Rectangle 28"/>
          <p:cNvSpPr>
            <a:spLocks noChangeArrowheads="1"/>
          </p:cNvSpPr>
          <p:nvPr/>
        </p:nvSpPr>
        <p:spPr bwMode="auto">
          <a:xfrm>
            <a:off x="5021970" y="4947415"/>
            <a:ext cx="2070310" cy="1577929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ยุทธศาสตร์ที่ 4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/>
            </a:r>
            <a:b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สร้างความรู้และความตระหนักแก่</a:t>
            </a:r>
            <a:b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กลุ่มผู้มีส่วนได้ส่วนเสียต่อ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</a:t>
            </a:r>
            <a:r>
              <a:rPr lang="th-TH" sz="16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เคลื่อนย้ายกำลังแรงงานในอุตสาหกรรมท่องเที่ยวและ</a:t>
            </a:r>
            <a:r>
              <a:rPr lang="th-TH" sz="1600" dirty="0" smtClean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บริการ</a:t>
            </a:r>
            <a:endParaRPr lang="th-TH" sz="16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8" name="Rectangle 28"/>
          <p:cNvSpPr>
            <a:spLocks noChangeArrowheads="1"/>
          </p:cNvSpPr>
          <p:nvPr/>
        </p:nvSpPr>
        <p:spPr bwMode="auto">
          <a:xfrm>
            <a:off x="7275111" y="4943108"/>
            <a:ext cx="1440159" cy="1575606"/>
          </a:xfrm>
          <a:prstGeom prst="rect">
            <a:avLst/>
          </a:prstGeom>
          <a:solidFill>
            <a:srgbClr val="FFFFFF"/>
          </a:solidFill>
          <a:ln w="9525">
            <a:solidFill>
              <a:schemeClr val="accent1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ยุทธศาสตร์ที่ 5</a:t>
            </a: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/>
            </a:r>
            <a:b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พัฒนาประสิทธิภาพ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ระบบการพัฒนากำลังคน</a:t>
            </a:r>
            <a:endParaRPr kumimoji="0" lang="th-TH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AutoShape 42"/>
          <p:cNvSpPr>
            <a:spLocks noChangeArrowheads="1"/>
          </p:cNvSpPr>
          <p:nvPr/>
        </p:nvSpPr>
        <p:spPr bwMode="auto">
          <a:xfrm>
            <a:off x="1296981" y="2605013"/>
            <a:ext cx="533400" cy="433804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0" name="AutoShape 42"/>
          <p:cNvSpPr>
            <a:spLocks noChangeArrowheads="1"/>
          </p:cNvSpPr>
          <p:nvPr/>
        </p:nvSpPr>
        <p:spPr bwMode="auto">
          <a:xfrm>
            <a:off x="7092280" y="2605013"/>
            <a:ext cx="533400" cy="433804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1" name="AutoShape 42"/>
          <p:cNvSpPr>
            <a:spLocks noChangeArrowheads="1"/>
          </p:cNvSpPr>
          <p:nvPr/>
        </p:nvSpPr>
        <p:spPr bwMode="auto">
          <a:xfrm>
            <a:off x="4191831" y="2612139"/>
            <a:ext cx="533400" cy="433804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cxnSp>
        <p:nvCxnSpPr>
          <p:cNvPr id="4139" name="AutoShape 43"/>
          <p:cNvCxnSpPr>
            <a:cxnSpLocks noChangeShapeType="1"/>
          </p:cNvCxnSpPr>
          <p:nvPr/>
        </p:nvCxnSpPr>
        <p:spPr bwMode="auto">
          <a:xfrm>
            <a:off x="835593" y="4581128"/>
            <a:ext cx="0" cy="29051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40" name="AutoShape 44"/>
          <p:cNvCxnSpPr>
            <a:cxnSpLocks noChangeShapeType="1"/>
          </p:cNvCxnSpPr>
          <p:nvPr/>
        </p:nvCxnSpPr>
        <p:spPr bwMode="auto">
          <a:xfrm>
            <a:off x="7989801" y="4621246"/>
            <a:ext cx="0" cy="29051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" name="AutoShape 44"/>
          <p:cNvCxnSpPr>
            <a:cxnSpLocks noChangeShapeType="1"/>
          </p:cNvCxnSpPr>
          <p:nvPr/>
        </p:nvCxnSpPr>
        <p:spPr bwMode="auto">
          <a:xfrm flipH="1">
            <a:off x="2429467" y="4527963"/>
            <a:ext cx="774381" cy="366287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5" name="AutoShape 44"/>
          <p:cNvCxnSpPr>
            <a:cxnSpLocks noChangeShapeType="1"/>
          </p:cNvCxnSpPr>
          <p:nvPr/>
        </p:nvCxnSpPr>
        <p:spPr bwMode="auto">
          <a:xfrm>
            <a:off x="6444208" y="4621245"/>
            <a:ext cx="0" cy="29051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" name="AutoShape 44"/>
          <p:cNvCxnSpPr>
            <a:cxnSpLocks noChangeShapeType="1"/>
          </p:cNvCxnSpPr>
          <p:nvPr/>
        </p:nvCxnSpPr>
        <p:spPr bwMode="auto">
          <a:xfrm>
            <a:off x="4067944" y="4621244"/>
            <a:ext cx="0" cy="29051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17128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0" y="68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573159"/>
              </p:ext>
            </p:extLst>
          </p:nvPr>
        </p:nvGraphicFramePr>
        <p:xfrm>
          <a:off x="431540" y="260648"/>
          <a:ext cx="8316924" cy="62999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9985"/>
                <a:gridCol w="4316539"/>
                <a:gridCol w="2232248"/>
                <a:gridCol w="1368152"/>
              </a:tblGrid>
              <a:tr h="39795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3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0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ยุทธศาสตร์</a:t>
                      </a:r>
                      <a:endParaRPr lang="th-TH" sz="3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กลยุทธ์เชิงนโยบาย/แผนงาน</a:t>
                      </a:r>
                      <a:endParaRPr lang="th-TH" sz="3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30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</a:t>
                      </a:r>
                      <a:endParaRPr lang="th-TH" sz="3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5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2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ส่งเสริมและพัฒนากำลังแรงงานในอุตสาหกรรมท่องเที่ยวและบริการให้มีสมรรถนะในระดับมาตรฐานสากล</a:t>
                      </a: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ctr" fontAlgn="t">
                        <a:tabLst/>
                      </a:pPr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  กลยุทธ์เชิงนโยบาย/แผนงาน</a:t>
                      </a: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 กิจกรรม/โครงการ</a:t>
                      </a:r>
                    </a:p>
                  </a:txBody>
                  <a:tcPr marL="7370" marR="7370" marT="7370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2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  <a:t>พัฒนาเครือข่าย เพื่อ</a:t>
                      </a:r>
                      <a:r>
                        <a:rPr kumimoji="0" lang="th-TH" sz="25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  <a:t>บูรณา</a:t>
                      </a:r>
                      <a:r>
                        <a:rPr kumimoji="0" lang="th-TH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  <a:t>การการพัฒนากำลังแรงงาน</a:t>
                      </a:r>
                      <a:r>
                        <a:rPr lang="th-TH" sz="2500" dirty="0" smtClean="0"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  <a:t>ในอุตสาหกรรมท่องเที่ยวและบริการ</a:t>
                      </a:r>
                      <a:endParaRPr lang="th-TH" sz="25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  กลยุทธ์เชิงนโยบาย/แผนงาน</a:t>
                      </a: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 กิจกรรม/โครงการ</a:t>
                      </a:r>
                    </a:p>
                  </a:txBody>
                  <a:tcPr marL="7370" marR="7370" marT="7370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th-TH" sz="2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  <a:t>พัฒนามาตรฐานวิชาชีพ มาตรฐานฝีมือแรงงาน </a:t>
                      </a:r>
                      <a:br>
                        <a:rPr kumimoji="0" lang="th-TH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</a:br>
                      <a:r>
                        <a:rPr kumimoji="0" lang="th-TH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  <a:t>และมาตรฐานสมรรถนะ</a:t>
                      </a:r>
                      <a:endParaRPr kumimoji="0" lang="th-TH" sz="2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 กลยุทธ์เชิงนโยบาย/แผนงาน</a:t>
                      </a: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 กิจกรรม/โครงการ</a:t>
                      </a:r>
                    </a:p>
                  </a:txBody>
                  <a:tcPr marL="7370" marR="7370" marT="7370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2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  <a:t>สร้างความรู้และความตระหนักแก่กลุ่มผู้มี</a:t>
                      </a:r>
                      <a:br>
                        <a:rPr kumimoji="0" lang="th-TH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</a:br>
                      <a:r>
                        <a:rPr kumimoji="0" lang="th-TH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  <a:t>ส่วนได้ส่วนเสียต่อ</a:t>
                      </a:r>
                      <a:r>
                        <a:rPr lang="th-TH" sz="2500" dirty="0" smtClean="0"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  <a:t>การเคลื่อนย้ายกำลังแรงงานในอุตสาหกรรมท่องเที่ยวและบริการ</a:t>
                      </a:r>
                      <a:endParaRPr lang="th-TH" sz="2500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  กลยุทธ์เชิงนโยบาย/แผนงาน</a:t>
                      </a: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 กิจกรรม/โครงการ</a:t>
                      </a:r>
                    </a:p>
                  </a:txBody>
                  <a:tcPr marL="7370" marR="7370" marT="7370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th-TH" sz="2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 pitchFamily="34" charset="0"/>
                          <a:cs typeface="TH SarabunPSK" pitchFamily="34" charset="-34"/>
                        </a:rPr>
                        <a:t>พัฒนาประสิทธิภาพระบบการพัฒนากำลังคน</a:t>
                      </a:r>
                      <a:endParaRPr kumimoji="0" lang="th-TH" sz="25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  กลยุทธ์เชิงนโยบาย/แผนงาน</a:t>
                      </a: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5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 กิจกรรม/โครงการ</a:t>
                      </a:r>
                    </a:p>
                  </a:txBody>
                  <a:tcPr marL="7370" marR="7370" marT="7370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endParaRPr lang="th-TH" sz="25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h-TH" sz="2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รวมทั้งสิ้น</a:t>
                      </a: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13 กลยุทธ์เชิงนโยบาย/แผนงาน</a:t>
                      </a: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5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26 กิจกรรม/โครงการ</a:t>
                      </a:r>
                    </a:p>
                  </a:txBody>
                  <a:tcPr marL="7370" marR="7370" marT="737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431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0" y="68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251520" y="232260"/>
            <a:ext cx="871296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ยุทธศาสตร์ที่ 1 </a:t>
            </a:r>
            <a:r>
              <a:rPr lang="th-TH" sz="2400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ส่งเสริมและพัฒนากำลังแรงงาน</a:t>
            </a:r>
            <a:r>
              <a:rPr lang="th-TH" sz="24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ในอุตสาหกรรมท่องเที่ยวและบริการ</a:t>
            </a:r>
            <a:br>
              <a:rPr lang="th-TH" sz="24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</a:br>
            <a:r>
              <a:rPr lang="th-TH" sz="2400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ให้มีสมรรถนะในระดับมาตรฐานสากล</a:t>
            </a:r>
            <a:endParaRPr lang="th-TH" sz="24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477447"/>
              </p:ext>
            </p:extLst>
          </p:nvPr>
        </p:nvGraphicFramePr>
        <p:xfrm>
          <a:off x="251520" y="1124744"/>
          <a:ext cx="8712966" cy="55232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9944"/>
                <a:gridCol w="2992424"/>
                <a:gridCol w="2376264"/>
                <a:gridCol w="497877"/>
                <a:gridCol w="405447"/>
                <a:gridCol w="405447"/>
                <a:gridCol w="405447"/>
                <a:gridCol w="405447"/>
                <a:gridCol w="904669"/>
              </a:tblGrid>
              <a:tr h="1989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กลยุทธ์เชิงนโยบาย/แผนงาน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หน่วยงานที่</a:t>
                      </a:r>
                      <a:br>
                        <a:rPr lang="th-TH" sz="1800" b="1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รับผิดชอบหลัก</a:t>
                      </a:r>
                      <a:endParaRPr lang="th-TH" sz="1800" b="1" i="0" u="none" strike="noStrike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1989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  <a:endParaRPr lang="th-TH" sz="18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สนับสนุนการผลิตบุคลากรวิชาชีพท่องเที่ยวและพัฒนากำลังแรงงานที่มีคุณภาพผ่านหลักสูตรการศึกษา หลักสูตรพัฒนาฝีมือแรงงานที่มีคุณภาพและประสิทธิภาพเป็นที่ยอมรับในระดับสากล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1) พัฒนาฝีมือแรงงานส่งเสริมศักยภาพบุคลากรวิชาชีพท่องเที่ยวและกำลังแรงงานในอุตสาหกรรมท่องเที่ยวและบริการ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35,200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35,400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35,600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35,800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36,000</a:t>
                      </a:r>
                    </a:p>
                  </a:txBody>
                  <a:tcPr marL="9525" marR="9525" marT="9525" marB="0" anchor="ctr"/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กรมพัฒนาฝีมือแรงงาน</a:t>
                      </a:r>
                      <a:b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921191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th-TH" sz="1800" b="0" i="0" u="none" strike="noStrike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r>
                        <a:rPr lang="th-TH" sz="18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ฝึกอบรม</a:t>
                      </a:r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ฝีมือแรงงานไทย เพื่อส่งเสริมความสามารถของภาคบริการและการ</a:t>
                      </a:r>
                      <a: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ท่องเที่ยว (</a:t>
                      </a:r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ฝึกเตรียมเข้าทำงาน </a:t>
                      </a:r>
                      <a: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ฝึก</a:t>
                      </a:r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ยกระดับฝีมือแรงงานและฝึกอาชีพเสริม) </a:t>
                      </a:r>
                      <a: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2559 จำนวน 28,000 คน)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30,000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34,000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36,000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38,000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</a:t>
                      </a:r>
                      <a:r>
                        <a:rPr lang="th-TH" sz="180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</a:t>
                      </a:r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บุคลากรด้านการท่องเที่ยวให้ได้มาตรฐานสมรรถนะร่วมวิชาชีพการท่องเที่ยวอาเซียน </a:t>
                      </a:r>
                      <a: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lang="th-TH" sz="180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ปี 2559 จำนวน 5,000 คน)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5,200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5,400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5,600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5,800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6,000</a:t>
                      </a: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2. พัฒนาศักยภาพแรงงานในสถานประกอบกิจการ ตาม พ.ร.บ. ส่งเสริมการพัฒนาฝีมือแรงงาน พ.ศ. 2545 และแก้ไขเพิ่มเติม (ฉบับที่ 2) พ.ศ. 2557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800,000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800,000</a:t>
                      </a:r>
                      <a:endParaRPr lang="en-US" sz="1200" b="0" i="0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800,000</a:t>
                      </a:r>
                      <a:endParaRPr lang="en-US" sz="1200" b="0" i="0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800,000</a:t>
                      </a:r>
                      <a:endParaRPr lang="en-US" sz="1200" b="0" i="0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800,000</a:t>
                      </a:r>
                      <a:endParaRPr lang="en-US" sz="1200" b="0" i="0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</a:tbl>
          </a:graphicData>
        </a:graphic>
      </p:graphicFrame>
      <p:cxnSp>
        <p:nvCxnSpPr>
          <p:cNvPr id="5" name="ลูกศรเชื่อมต่อแบบตรง 4"/>
          <p:cNvCxnSpPr/>
          <p:nvPr/>
        </p:nvCxnSpPr>
        <p:spPr>
          <a:xfrm>
            <a:off x="6012160" y="6309320"/>
            <a:ext cx="201622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788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0" y="68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424131"/>
              </p:ext>
            </p:extLst>
          </p:nvPr>
        </p:nvGraphicFramePr>
        <p:xfrm>
          <a:off x="179512" y="633434"/>
          <a:ext cx="8784975" cy="55318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9781"/>
                <a:gridCol w="2861760"/>
                <a:gridCol w="2449322"/>
                <a:gridCol w="539981"/>
                <a:gridCol w="417912"/>
                <a:gridCol w="417912"/>
                <a:gridCol w="417912"/>
                <a:gridCol w="417912"/>
                <a:gridCol w="932483"/>
              </a:tblGrid>
              <a:tr h="1989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กลยุทธ์เชิงนโยบาย/แผนงาน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หน่วยงานที่</a:t>
                      </a:r>
                      <a:b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รับผิดชอบหลัก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1989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สนับสนุนการผลิตบุคลากรวิชาชีพท่องเที่ยวและพัฒนากำลังแรงงานที่มีคุณภาพผ่านหลักสูตรการศึกษา หลักสูตรพัฒนาฝีมือแรงงานที่มีคุณภาพและประสิทธิภาพเป็นที่ยอมรับในระดับสากล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3) </a:t>
                      </a: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ผลิตบุคลากรวิชาชีพท่องเที่ยวและพัฒนากำลังแรงงานที่มีคุณภาพผ่านหลักสูตรการศึกษา (สถาบันอุดมศึกษาในสังกัดของรัฐ ระดับการศึกษา </a:t>
                      </a:r>
                      <a:r>
                        <a:rPr lang="th-TH" sz="18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ปวช</a:t>
                      </a: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</a:t>
                      </a:r>
                      <a:r>
                        <a:rPr lang="th-TH" sz="18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ปวส</a:t>
                      </a: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. อนุปริญญา ปริญญาตรี ปริญญาโท และปริญญาเอก)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8,906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9,175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9,406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7,609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5,434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</a:t>
                      </a:r>
                      <a:b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ศึกษาธิการ</a:t>
                      </a: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(อ้างอิงข้อมูลจากสำนักงานคณะกรรมการการอุดมศึกษา)</a:t>
                      </a:r>
                    </a:p>
                  </a:txBody>
                  <a:tcPr marL="9525" marR="9525" marT="9525" marB="0" anchor="ctr"/>
                </a:tc>
              </a:tr>
              <a:tr h="921191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) </a:t>
                      </a: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การจัดทำหลักสูตรในการ</a:t>
                      </a:r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พัฒนาศักยภาพแรงงานที่ประกอบอาชีพมัคคุเทศก์</a:t>
                      </a: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และพนักงานขายของที่ระลึก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 </a:t>
                      </a:r>
                    </a:p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สาขา</a:t>
                      </a:r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 สาขา</a:t>
                      </a:r>
                      <a:endParaRPr lang="en-US" sz="1800" b="0" i="0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 สาขา</a:t>
                      </a:r>
                      <a:endParaRPr lang="en-US" sz="1800" b="0" i="0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 สาขา</a:t>
                      </a:r>
                      <a:endParaRPr lang="en-US" sz="1800" b="0" i="0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 สาขา</a:t>
                      </a:r>
                      <a:endParaRPr lang="en-US" sz="1800" b="0" i="0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ctr"/>
                      <a:endParaRPr lang="en-US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กรมพัฒนาฝีมือแรงงาน</a:t>
                      </a:r>
                      <a:br>
                        <a:rPr lang="th-TH" sz="18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</a:t>
                      </a:r>
                    </a:p>
                  </a:txBody>
                  <a:tcPr marL="9525" marR="9525" marT="9525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5) </a:t>
                      </a: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โครงการสำรวจทิศทางความต้องการกำลังแรงงานใน 32 ตำแหน่งงาน เพื่อให้</a:t>
                      </a:r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สอดคล้อง กับ</a:t>
                      </a: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ความต้องการของตลาดแรงงาน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HK / FO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FP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FB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TO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</a:t>
                      </a:r>
                    </a:p>
                  </a:txBody>
                  <a:tcPr marL="9525" marR="9525" marT="9525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) </a:t>
                      </a:r>
                      <a:r>
                        <a:rPr lang="th-TH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โครงการสนับสนุนการจัดทำหลักสูตรให้สอดคล้องกับความต้องการของตลาดแรงงาน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</a:t>
                      </a:r>
                      <a:b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ศึกษาธิการ</a:t>
                      </a:r>
                      <a:endParaRPr lang="th-TH" sz="18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cxnSp>
        <p:nvCxnSpPr>
          <p:cNvPr id="32" name="ลูกศรเชื่อมต่อแบบตรง 31"/>
          <p:cNvCxnSpPr/>
          <p:nvPr/>
        </p:nvCxnSpPr>
        <p:spPr>
          <a:xfrm>
            <a:off x="5868144" y="4497816"/>
            <a:ext cx="201622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857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0" y="68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6574496"/>
              </p:ext>
            </p:extLst>
          </p:nvPr>
        </p:nvGraphicFramePr>
        <p:xfrm>
          <a:off x="179512" y="467562"/>
          <a:ext cx="8784975" cy="61297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9781"/>
                <a:gridCol w="2861760"/>
                <a:gridCol w="2449322"/>
                <a:gridCol w="539981"/>
                <a:gridCol w="417912"/>
                <a:gridCol w="417912"/>
                <a:gridCol w="417912"/>
                <a:gridCol w="417912"/>
                <a:gridCol w="932483"/>
              </a:tblGrid>
              <a:tr h="1989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กลยุทธ์เชิงนโยบาย/แผนงาน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หน่วยงานที่</a:t>
                      </a:r>
                      <a:br>
                        <a:rPr lang="th-TH" sz="20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รับผิดชอบหลัก</a:t>
                      </a:r>
                      <a:endParaRPr lang="th-TH" sz="20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1989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สร้างทัศนคติผู้เรียนให้เห็นความสำคัญในวิชาชีพ และชี้ให้เห็นความก้าวหน้าของสาขาอาชีพเมื่อจบการศึกษาในสาขาที่เกี่ยวข้องกับการท่องเที่ยว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โครงการแนะแนวอาชีพในอุตสาหกรรมท่องเที่ยวและบริการในระดับมัธยมศึกษา</a:t>
                      </a:r>
                    </a:p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 </a:t>
                      </a:r>
                      <a:r>
                        <a:rPr lang="th-TH" sz="2000" b="0" i="0" u="none" strike="noStrike" dirty="0" err="1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มัธยมศีกษา</a:t>
                      </a:r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ต้อนต้น สำหรับผู้ต้องการเรียนต่อสายวิชาชีพ</a:t>
                      </a:r>
                    </a:p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- มัธยมศึกษาตอนปลาย (สำหรับผู้ต้องการเรียนต่อระดับมหาวิทยาลัย)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IT๙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</a:t>
                      </a:r>
                      <a:b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ศึกษาธิการ</a:t>
                      </a:r>
                      <a: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สนับสนุนให้เกิดความร่วมมือระหว่างสถานศึกษา/สถาบันฝึกอบรม กับสภา/สมาคมวิชาชีพ หรือสมาคมผู้ประกอบการ เพื่อพัฒนาผู้เรียน รวมถึงแรงงานและบุคลากรวิชาชีพท่องเที่ยวให้มีปริมาณและคุณภาพสอดคล้องกับตลาดแรงงานในประเทศและภูมิภาค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1) โครงการสร้างความร่วมมือพัฒนาหลักสูตรเพื่อพัฒนาผู้เรียน รวมถึงแรงงานและบุคลากรวิชาชีพท่องเที่ยว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</a:t>
                      </a:r>
                      <a:b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ศึกษาธิการ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2) โครงการแลกเปลี่ยนผู้เชี่ยวชาญใน</a:t>
                      </a:r>
                    </a:p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สาขาวิชาชีพท่องเที่ยวให้เป็นอาจารย์พิเศษในสถานศึกษา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XX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</a:t>
                      </a:r>
                      <a:b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ศึกษาธิการ</a:t>
                      </a:r>
                      <a:endParaRPr lang="th-TH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9017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0" y="68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877262"/>
              </p:ext>
            </p:extLst>
          </p:nvPr>
        </p:nvGraphicFramePr>
        <p:xfrm>
          <a:off x="196929" y="521798"/>
          <a:ext cx="8712967" cy="58595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2623"/>
                <a:gridCol w="2650138"/>
                <a:gridCol w="2543847"/>
                <a:gridCol w="470570"/>
                <a:gridCol w="434226"/>
                <a:gridCol w="434226"/>
                <a:gridCol w="434226"/>
                <a:gridCol w="434226"/>
                <a:gridCol w="968885"/>
              </a:tblGrid>
              <a:tr h="1989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กลยุทธ์เชิงนโยบาย/แผนงาน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หน่วยงานที่</a:t>
                      </a:r>
                      <a:br>
                        <a:rPr lang="th-TH" sz="20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รับผิดชอบหลัก</a:t>
                      </a:r>
                      <a:endParaRPr lang="th-TH" sz="20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1989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  <a:endParaRPr lang="th-TH" sz="2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2715">
                <a:tc rowSpan="3"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 rowSpan="3">
                  <a:txBody>
                    <a:bodyPr/>
                    <a:lstStyle/>
                    <a:p>
                      <a:pPr algn="l" fontAlgn="t"/>
                      <a:r>
                        <a:rPr lang="th-TH" sz="20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ส่งเสริมการพัฒนาบุคลากรวิชาชีพท่องเที่ยวและกำลังแรงงานให้มีการฝึกฝน และพัฒนาทักษะและความรู้อย่างต่อเนื่อง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1) โครงการจัดอบรม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Core Competencies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แก่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บุคลากรวิชาชีพท่องเที่ยวและกำลังแรงงาน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500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800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1,000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1,000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กรมพัฒนาฝีมือแรงงาน</a:t>
                      </a:r>
                      <a:b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</a:t>
                      </a:r>
                    </a:p>
                  </a:txBody>
                  <a:tcPr marL="0" marR="0" marT="0" marB="0" anchor="ctr"/>
                </a:tc>
              </a:tr>
              <a:tr h="552715">
                <a:tc vMerge="1">
                  <a:txBody>
                    <a:bodyPr/>
                    <a:lstStyle/>
                    <a:p>
                      <a:pPr algn="ctr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2) โครงการอบรมภาษาต่างประเทศสำหรับบุคลากรวิชาชีพท่องเที่ยวและกำลังแรงงาน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2,000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2,200</a:t>
                      </a:r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2,400</a:t>
                      </a:r>
                      <a:endParaRPr lang="en-US" sz="2000" b="0" i="0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2,600</a:t>
                      </a:r>
                      <a:endParaRPr lang="en-US" sz="2000" b="0" i="0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2,800</a:t>
                      </a:r>
                      <a:endParaRPr lang="en-US" sz="2000" b="0" i="0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กรมพัฒนาฝีมือแรงงาน</a:t>
                      </a:r>
                      <a:b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</a:t>
                      </a:r>
                    </a:p>
                  </a:txBody>
                  <a:tcPr marL="0" marR="0" marT="0" marB="0" anchor="ctr"/>
                </a:tc>
              </a:tr>
              <a:tr h="552715">
                <a:tc vMerge="1">
                  <a:txBody>
                    <a:bodyPr/>
                    <a:lstStyle/>
                    <a:p>
                      <a:pPr algn="ctr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3) โครงการอบรม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National Trainer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และ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National Assessor </a:t>
                      </a: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ตามหลักสูตรอาเซียน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กระทรวงการท่องเที่ยวและกีฬา</a:t>
                      </a:r>
                    </a:p>
                  </a:txBody>
                  <a:tcPr marL="0" marR="0" marT="0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0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เสริมสร้างค่านิยมให้มีจิตสาธารณะ จริยธรรม และ</a:t>
                      </a:r>
                      <a:r>
                        <a:rPr lang="th-TH" sz="2000" u="none" strike="noStrike" dirty="0" err="1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ธรรมาภิ</a:t>
                      </a:r>
                      <a:r>
                        <a:rPr lang="th-TH" sz="2000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บาลในการประกอบอาชีพ</a:t>
                      </a:r>
                      <a:endParaRPr lang="th-TH" sz="2000" b="0" i="0" u="none" strike="noStrike" dirty="0" smtClean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โครงการปลูกสร้างเจตคติในวิชาชีพ</a:t>
                      </a:r>
                    </a:p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ท่องเที่ยวให้แก่ผู้เรียน กำลังแรงงานและบุคลากรวิชาชีพท่องเที่ยว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0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</a:t>
                      </a:r>
                      <a:b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ศึกษาธิการ</a:t>
                      </a:r>
                    </a:p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สภาอุตสาหกรรมท่องเที่ยวแห่งประเทศไทย</a:t>
                      </a:r>
                    </a:p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สภา/สมาคม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cxnSp>
        <p:nvCxnSpPr>
          <p:cNvPr id="6" name="ลูกศรเชื่อมต่อแบบตรง 5"/>
          <p:cNvCxnSpPr/>
          <p:nvPr/>
        </p:nvCxnSpPr>
        <p:spPr>
          <a:xfrm>
            <a:off x="5796136" y="2564904"/>
            <a:ext cx="201622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ลูกศรเชื่อมต่อแบบตรง 6"/>
          <p:cNvCxnSpPr/>
          <p:nvPr/>
        </p:nvCxnSpPr>
        <p:spPr>
          <a:xfrm>
            <a:off x="5741544" y="3780584"/>
            <a:ext cx="82926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2"/>
          <p:cNvCxnSpPr/>
          <p:nvPr/>
        </p:nvCxnSpPr>
        <p:spPr>
          <a:xfrm>
            <a:off x="5868144" y="1412776"/>
            <a:ext cx="201622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/>
          <p:cNvCxnSpPr/>
          <p:nvPr/>
        </p:nvCxnSpPr>
        <p:spPr>
          <a:xfrm>
            <a:off x="5796136" y="4639488"/>
            <a:ext cx="201622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504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0" y="68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251520" y="232260"/>
            <a:ext cx="8712968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ยุทธศาสตร์ที่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2 </a:t>
            </a: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พัฒนา</a:t>
            </a:r>
            <a:r>
              <a:rPr lang="th-TH" sz="2400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เครือข่าย </a:t>
            </a: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เพื่อ</a:t>
            </a:r>
            <a:r>
              <a:rPr lang="th-TH" sz="2400" dirty="0" err="1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บูรณา</a:t>
            </a:r>
            <a:r>
              <a:rPr lang="th-TH" sz="2400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การการพัฒนากำลังแรงงาน</a:t>
            </a:r>
            <a:r>
              <a:rPr lang="th-TH" sz="240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ในอุตสาหกรรมท่องเที่ยวและบริการ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9259151"/>
              </p:ext>
            </p:extLst>
          </p:nvPr>
        </p:nvGraphicFramePr>
        <p:xfrm>
          <a:off x="251520" y="854128"/>
          <a:ext cx="8712966" cy="49451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9944"/>
                <a:gridCol w="2992424"/>
                <a:gridCol w="2435597"/>
                <a:gridCol w="438544"/>
                <a:gridCol w="405447"/>
                <a:gridCol w="405447"/>
                <a:gridCol w="405447"/>
                <a:gridCol w="405447"/>
                <a:gridCol w="904669"/>
              </a:tblGrid>
              <a:tr h="1989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กลยุทธ์เชิงนโยบาย/แผนงาน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หน่วยงานที่</a:t>
                      </a:r>
                      <a:b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รับผิดชอบหลัก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1989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ส่งเสริมให้เกิดความร่วมมืออย่างจริงจังในหน่วยงานที่เกี่ยวข้องเพื่อให้เกิดการบูร</a:t>
                      </a:r>
                      <a:r>
                        <a:rPr lang="th-TH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ณา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 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ลด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ความซ้ำซ้อน และประหยัดงบประมาณของประเทศ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โครงการศึกษาแนวทางการบูร</a:t>
                      </a:r>
                      <a:r>
                        <a:rPr lang="th-TH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ณา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การระบบมาตรฐานวิชาชีพท่องเที่ยว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กระทรวงการท่องเที่ยวและกีฬา</a:t>
                      </a:r>
                    </a:p>
                  </a:txBody>
                  <a:tcPr marL="0" marR="0" marT="0" marB="0" anchor="ctr"/>
                </a:tc>
              </a:tr>
              <a:tr h="921191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เสริมสร้างความร่วมมือกับหน่วยงานต่างๆ ในการจัดทำระบบคัดกรองบุคลากรวิชาชีพท่องเที่ยวและกำลังแรงงานจากอาเซียนที่จะเข้ามาทำงานในประเทศไทย</a:t>
                      </a:r>
                      <a:b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โครงการจัดทำระบบคัดกรองบุคลากรวิชาชีพท่องเที่ยวและกำลังแรงงานจากอาเซียน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/>
                      </a:r>
                      <a:b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</a:t>
                      </a:r>
                    </a:p>
                  </a:txBody>
                  <a:tcPr marL="0" marR="0" marT="0" marB="0" anchor="ctr"/>
                </a:tc>
              </a:tr>
              <a:tr h="552715">
                <a:tc>
                  <a:txBody>
                    <a:bodyPr/>
                    <a:lstStyle/>
                    <a:p>
                      <a:pPr algn="ctr" fontAlgn="t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สนับสนุนให้มีสภาวิชาชีพการท่องเที่ยว เพื่อเป็นตัวแทนแก่ผู้ที่ประกอบวิชาชีพท่องเที่ยวและบริการ 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โครงการการศึกษาความเป็นไปได้ในการจัดตั้งสภาวิชาชีพท่องเที่ยว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สภา</a:t>
                      </a: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อุตสาหกรรมท่องเที่ยวแห่งประเทศไทย /</a:t>
                      </a:r>
                      <a:b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สมาคม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cxnSp>
        <p:nvCxnSpPr>
          <p:cNvPr id="5" name="ลูกศรเชื่อมต่อแบบตรง 4"/>
          <p:cNvCxnSpPr/>
          <p:nvPr/>
        </p:nvCxnSpPr>
        <p:spPr>
          <a:xfrm>
            <a:off x="5994744" y="2420888"/>
            <a:ext cx="82926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ลูกศรเชื่อมต่อแบบตรง 5"/>
          <p:cNvCxnSpPr/>
          <p:nvPr/>
        </p:nvCxnSpPr>
        <p:spPr>
          <a:xfrm>
            <a:off x="5994744" y="3645024"/>
            <a:ext cx="414632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ลูกศรเชื่อมต่อแบบตรง 7"/>
          <p:cNvCxnSpPr/>
          <p:nvPr/>
        </p:nvCxnSpPr>
        <p:spPr>
          <a:xfrm>
            <a:off x="5994744" y="4812224"/>
            <a:ext cx="203364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663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0" y="68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277315"/>
              </p:ext>
            </p:extLst>
          </p:nvPr>
        </p:nvGraphicFramePr>
        <p:xfrm>
          <a:off x="179512" y="548680"/>
          <a:ext cx="8712966" cy="29707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9944"/>
                <a:gridCol w="2992424"/>
                <a:gridCol w="2435597"/>
                <a:gridCol w="438544"/>
                <a:gridCol w="405447"/>
                <a:gridCol w="405447"/>
                <a:gridCol w="405447"/>
                <a:gridCol w="405447"/>
                <a:gridCol w="904669"/>
              </a:tblGrid>
              <a:tr h="1989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กลยุทธ์เชิงนโยบาย/แผนงาน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หน่วยงานที่</a:t>
                      </a:r>
                      <a:b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รับผิดชอบหลัก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1989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552715"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พัฒนาระบบฐานข้อมูลที่ครอบคลุมโดยการใช้เทคโนโลยีที่ทันสมัยสามารถเชื่อมโยงระหว่างหน่วยงานได้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1) โครงการจัดทำระบบทะเบียนบุคลากรด้านการท่องเที่ยวที่ผ่านการประเมินสมรรถนะตามมาตรฐานอาเซียน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กระทรวงการท่องเที่ยวและกีฬา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</a:tr>
              <a:tr h="921191">
                <a:tc vMerge="1">
                  <a:txBody>
                    <a:bodyPr/>
                    <a:lstStyle/>
                    <a:p>
                      <a:pPr algn="ctr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2) โครงการพัฒนาและเพิ่มประสิทธิภาพระบบแลกเปลี่ยนข้อมูลในอุตสาหกรรมท่องเที่ยวและบริการ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cxnSp>
        <p:nvCxnSpPr>
          <p:cNvPr id="10" name="ลูกศรเชื่อมต่อแบบตรง 9"/>
          <p:cNvCxnSpPr/>
          <p:nvPr/>
        </p:nvCxnSpPr>
        <p:spPr>
          <a:xfrm>
            <a:off x="5909088" y="1844824"/>
            <a:ext cx="82926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0"/>
          <p:cNvCxnSpPr/>
          <p:nvPr/>
        </p:nvCxnSpPr>
        <p:spPr>
          <a:xfrm>
            <a:off x="5936767" y="3140968"/>
            <a:ext cx="203364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444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0" y="68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251520" y="260648"/>
            <a:ext cx="8712968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ยุทธศาสตร์ที่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3 </a:t>
            </a:r>
            <a:r>
              <a:rPr lang="th-TH" sz="2400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พัฒนามาตรฐานวิชาชีพ มาตรฐานฝีมือแรงงาน  และมาตรฐานสมรรถนะ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791128"/>
              </p:ext>
            </p:extLst>
          </p:nvPr>
        </p:nvGraphicFramePr>
        <p:xfrm>
          <a:off x="251520" y="908720"/>
          <a:ext cx="8712969" cy="49715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6334"/>
                <a:gridCol w="2225933"/>
                <a:gridCol w="2962005"/>
                <a:gridCol w="443848"/>
                <a:gridCol w="438890"/>
                <a:gridCol w="438890"/>
                <a:gridCol w="438890"/>
                <a:gridCol w="438890"/>
                <a:gridCol w="979289"/>
              </a:tblGrid>
              <a:tr h="1989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กลยุทธ์เชิงนโยบาย/แผนงาน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หน่วยงานที่</a:t>
                      </a:r>
                      <a:b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รับผิดชอบหลัก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1989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921191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ขยายความร่วมมือกับหน่วยงานที่จัดทำมาตรฐานวิชาชีพในด้านบุคลากรวิชาชีพท่องเที่ยว เพื่อจัดทำมาตรฐานฝีมือแรงงานและมาตรฐานสมรรถนะของสถานประกอบกิจการให้มีความสอดคล้องกัน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2) โครงการ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เทียบเคียงมาตรฐาน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วิชาชีพท่องเที่ยวในประเทศไทยกับมาตรฐานที่มีในระดับสากล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กระทรวงศึกษาธิการ </a:t>
                      </a:r>
                    </a:p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(เจ้าภาพหลัก)/ </a:t>
                      </a:r>
                    </a:p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สถาบันคุณวุฒิวิชาชีพ /</a:t>
                      </a:r>
                    </a:p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กรมพัฒนาฝีมือแรงงาน </a:t>
                      </a:r>
                    </a:p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 / กระทรวงการท่องเที่ยวและกีฬา (สนับสนุน)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/>
                </a:tc>
              </a:tr>
              <a:tr h="921191">
                <a:tc>
                  <a:txBody>
                    <a:bodyPr/>
                    <a:lstStyle/>
                    <a:p>
                      <a:pPr algn="ctr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)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โครงการจัดทำมาตรฐานฝีมือ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 </a:t>
                      </a:r>
                      <a:b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32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ตำแหน่งงานในอุตสาหกรรมท่องเที่ยวและบริการ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สาขา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สาขา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สาขา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สาขา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 สาขา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กรมพัฒนาฝีมือแรงงาน</a:t>
                      </a:r>
                      <a:b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cxnSp>
        <p:nvCxnSpPr>
          <p:cNvPr id="10" name="ลูกศรเชื่อมต่อแบบตรง 9"/>
          <p:cNvCxnSpPr/>
          <p:nvPr/>
        </p:nvCxnSpPr>
        <p:spPr>
          <a:xfrm>
            <a:off x="6228184" y="1844824"/>
            <a:ext cx="82926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0"/>
          <p:cNvCxnSpPr/>
          <p:nvPr/>
        </p:nvCxnSpPr>
        <p:spPr>
          <a:xfrm>
            <a:off x="5839481" y="5589240"/>
            <a:ext cx="203364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3373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0" y="68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134933"/>
              </p:ext>
            </p:extLst>
          </p:nvPr>
        </p:nvGraphicFramePr>
        <p:xfrm>
          <a:off x="251519" y="620688"/>
          <a:ext cx="8712969" cy="57449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5328"/>
                <a:gridCol w="2256939"/>
                <a:gridCol w="2962005"/>
                <a:gridCol w="443848"/>
                <a:gridCol w="438890"/>
                <a:gridCol w="438890"/>
                <a:gridCol w="438890"/>
                <a:gridCol w="438890"/>
                <a:gridCol w="979289"/>
              </a:tblGrid>
              <a:tr h="1989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กลยุทธ์เชิงนโยบาย/แผนงาน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หน่วยงานที่</a:t>
                      </a:r>
                      <a:b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รับผิดชอบหลัก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1989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921191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ขยายความร่วมมือกับหน่วยงานที่จัดทำมาตรฐานวิชาชีพในด้านบุคลากรวิชาชีพท่องเที่ยว เพื่อจัดทำมาตรฐานฝีมือแรงงานและมาตรฐานสมรรถนะของสถานประกอบกิจการให้มีความสอดคล้องกัน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)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โครงการทดสอบมาตรฐานฝีมือ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แรงงาน 32 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ตำแหน่งงาน ในอุตสาหกรรมท่องเที่ยวและบริการ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1,000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1,200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1,200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กรมพัฒนาฝีมือแรงงาน</a:t>
                      </a:r>
                      <a:b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</a:t>
                      </a:r>
                    </a:p>
                  </a:txBody>
                  <a:tcPr marL="9525" marR="9525" marT="9525" marB="0" anchor="ctr"/>
                </a:tc>
              </a:tr>
              <a:tr h="552715">
                <a:tc rowSpan="2"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สนับสนุนการเพิ่มผลิตภาพแรงงานให้แก่บุคลากรวิชาชีพท่องเที่ยวและกำลังแรงงานสาขาท่องเที่ยวทั้งในและนอกสถานประกอบการด้วยกระบวนการต่างๆ ที่ทันสมัย อาทิ พัฒนา/ฝึกอบรม รวมถึงกระบวนการที่เกี่ยวเนื่องกับการใช้เทคโนโลยี คอมพิวเตอร์ และการสื่อสารในรูปแบบต่างๆ 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1) โครงการสนับสนุนการอบรม และจัดทำสื่อการเรียนรู้ด้วยระบบเทคโนโลยีสารสนเทศ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</a:tr>
              <a:tr h="552715">
                <a:tc vMerge="1">
                  <a:txBody>
                    <a:bodyPr/>
                    <a:lstStyle/>
                    <a:p>
                      <a:pPr algn="ctr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 vMerge="1">
                  <a:txBody>
                    <a:bodyPr/>
                    <a:lstStyle/>
                    <a:p>
                      <a:pPr algn="l" fontAlgn="t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2) โครงการอบรมการใช้เทคโนโลยี /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Software 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เพื่องานท่องเที่ยวและโรงแรม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กระทรวงแรงงาน</a:t>
                      </a:r>
                      <a:endParaRPr lang="th-TH" sz="18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cxnSp>
        <p:nvCxnSpPr>
          <p:cNvPr id="6" name="ลูกศรเชื่อมต่อแบบตรง 5"/>
          <p:cNvCxnSpPr/>
          <p:nvPr/>
        </p:nvCxnSpPr>
        <p:spPr>
          <a:xfrm>
            <a:off x="5796136" y="4554752"/>
            <a:ext cx="203364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ลูกศรเชื่อมต่อแบบตรง 6"/>
          <p:cNvCxnSpPr/>
          <p:nvPr/>
        </p:nvCxnSpPr>
        <p:spPr>
          <a:xfrm>
            <a:off x="5837080" y="1844824"/>
            <a:ext cx="203364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ลูกศรเชื่อมต่อแบบตรง 7"/>
          <p:cNvCxnSpPr/>
          <p:nvPr/>
        </p:nvCxnSpPr>
        <p:spPr>
          <a:xfrm>
            <a:off x="5837080" y="3717032"/>
            <a:ext cx="829264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1381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0"/>
          <p:cNvSpPr>
            <a:spLocks noChangeArrowheads="1"/>
          </p:cNvSpPr>
          <p:nvPr/>
        </p:nvSpPr>
        <p:spPr bwMode="auto">
          <a:xfrm>
            <a:off x="0" y="6824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th-TH"/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251520" y="308819"/>
            <a:ext cx="8712968" cy="8309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ยุทธศาสตร์ที่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4 </a:t>
            </a: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สร้าง</a:t>
            </a:r>
            <a:r>
              <a:rPr lang="th-TH" sz="2400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ความรู้และความตระหนัก</a:t>
            </a: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แก่กลุ่ม</a:t>
            </a:r>
            <a:r>
              <a:rPr lang="th-TH" sz="2400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ผู้มีส่วนได้ส่วนเสียต่อการเคลื่อนย้ายกำลังแรงงานในอุตสาหกรรมท่องเที่ยวและบริการ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ตาราง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2416234"/>
              </p:ext>
            </p:extLst>
          </p:nvPr>
        </p:nvGraphicFramePr>
        <p:xfrm>
          <a:off x="251520" y="1422326"/>
          <a:ext cx="8712969" cy="17825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6334"/>
                <a:gridCol w="2225933"/>
                <a:gridCol w="2962005"/>
                <a:gridCol w="443848"/>
                <a:gridCol w="438890"/>
                <a:gridCol w="438890"/>
                <a:gridCol w="438890"/>
                <a:gridCol w="438890"/>
                <a:gridCol w="979289"/>
              </a:tblGrid>
              <a:tr h="1989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กลยุทธ์เชิงนโยบาย/แผนงาน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 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หน่วยงานที่</a:t>
                      </a:r>
                      <a:b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รับผิดชอบหลัก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1989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921191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ประชาสัมพันธ์งานการเคลื่อนย้ายแรงงานฝีมือและประโยชน์ที่เกิด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ต่อการ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เป็นประชาคมอาเซียนโดยใช้เทคนิค </a:t>
                      </a: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Social Marketing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</a:t>
                      </a:r>
                      <a:r>
                        <a:rPr lang="th-TH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จัดกิจกรรมประชาสัมพันธ์การเคลื่อนย้ายบุคลากรวิชาชีพท่องเที่ยวและกำลังแรงงานในอาเซียน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กระทรวงการท่องเที่ยวและกีฬา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cxnSp>
        <p:nvCxnSpPr>
          <p:cNvPr id="13" name="ลูกศรเชื่อมต่อแบบตรง 12"/>
          <p:cNvCxnSpPr/>
          <p:nvPr/>
        </p:nvCxnSpPr>
        <p:spPr>
          <a:xfrm>
            <a:off x="5823623" y="2564904"/>
            <a:ext cx="809122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สี่เหลี่ยมผืนผ้า 9"/>
          <p:cNvSpPr/>
          <p:nvPr/>
        </p:nvSpPr>
        <p:spPr>
          <a:xfrm>
            <a:off x="251520" y="3645024"/>
            <a:ext cx="8712968" cy="46166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ยุทธศาสตร์ที่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5 </a:t>
            </a:r>
            <a:r>
              <a:rPr lang="th-TH" sz="2400" dirty="0" smtClean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พัฒนา</a:t>
            </a:r>
            <a:r>
              <a:rPr lang="th-TH" sz="2400" dirty="0">
                <a:solidFill>
                  <a:schemeClr val="tx1"/>
                </a:solidFill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ประสิทธิภาพระบบการพัฒนากำลังคน</a:t>
            </a:r>
            <a:endParaRPr lang="th-TH" sz="2400" dirty="0"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11" name="ตาราง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619568"/>
              </p:ext>
            </p:extLst>
          </p:nvPr>
        </p:nvGraphicFramePr>
        <p:xfrm>
          <a:off x="251520" y="4316933"/>
          <a:ext cx="8712969" cy="14777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6334"/>
                <a:gridCol w="2225933"/>
                <a:gridCol w="2962005"/>
                <a:gridCol w="443848"/>
                <a:gridCol w="438890"/>
                <a:gridCol w="438890"/>
                <a:gridCol w="438890"/>
                <a:gridCol w="438890"/>
                <a:gridCol w="979289"/>
              </a:tblGrid>
              <a:tr h="19897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ที่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กลยุทธ์เชิงนโยบาย/แผนงาน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กิจกรรม/โครงการ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 smtClean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เป้าหมาย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หน่วยงานที่</a:t>
                      </a:r>
                      <a:b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</a:br>
                      <a:r>
                        <a:rPr lang="th-TH" sz="1800" b="1" u="none" strike="noStrike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รับผิดชอบหลัก</a:t>
                      </a:r>
                      <a:endParaRPr lang="th-TH" sz="1800" b="1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</a:tr>
              <a:tr h="198977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2560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2561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2562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2563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1" u="none" strike="noStrike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2564</a:t>
                      </a:r>
                      <a:endParaRPr lang="th-TH" sz="18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7370" marR="7370" marT="7370" marB="0" anchor="ctr"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  <a:tr h="748024">
                <a:tc>
                  <a:txBody>
                    <a:bodyPr/>
                    <a:lstStyle/>
                    <a:p>
                      <a:pPr algn="ctr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เสริมสมรรถนะกำลังแรงงานและบุคลากรให้มีความรู้ความเชี่ยวชาญ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โครงการจัดทำระบบ </a:t>
                      </a:r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E-learning </a:t>
                      </a:r>
                      <a:r>
                        <a:rPr lang="th-TH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เพื่อพัฒนาสมรรถนะบุคลากรด้านการท่องเที่ยว</a:t>
                      </a:r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th-TH" sz="2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กระทรวงการท่องเที่ยวและกีฬา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cxnSp>
        <p:nvCxnSpPr>
          <p:cNvPr id="15" name="ลูกศรเชื่อมต่อแบบตรง 14"/>
          <p:cNvCxnSpPr/>
          <p:nvPr/>
        </p:nvCxnSpPr>
        <p:spPr>
          <a:xfrm>
            <a:off x="5868144" y="5253037"/>
            <a:ext cx="2033640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2628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4" name="Picture 2" descr="C:\Users\mots\Pictures\preview00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02"/>
          <a:stretch>
            <a:fillRect/>
          </a:stretch>
        </p:blipFill>
        <p:spPr bwMode="auto">
          <a:xfrm>
            <a:off x="230813" y="5857892"/>
            <a:ext cx="4841253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9" name="รูปภาพ 9" descr="logo_thaiCMYK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86" y="4260843"/>
            <a:ext cx="150703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สี่เหลี่ยมผืนผ้า 9"/>
          <p:cNvSpPr/>
          <p:nvPr/>
        </p:nvSpPr>
        <p:spPr bwMode="auto">
          <a:xfrm>
            <a:off x="285720" y="5046661"/>
            <a:ext cx="2571704" cy="1571625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4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th-TH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กระทรวง</a:t>
            </a:r>
            <a:r>
              <a:rPr lang="th-TH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การท่องเที่ยวและกีฬา</a:t>
            </a:r>
            <a:endParaRPr lang="en-US" sz="2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H SarabunPSK" pitchFamily="34" charset="-34"/>
              </a:rPr>
              <a:t>Ministry of Tourism and Sports</a:t>
            </a:r>
            <a:endParaRPr lang="th-TH" sz="2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TH SarabunPSK" pitchFamily="34" charset="-34"/>
            </a:endParaRPr>
          </a:p>
        </p:txBody>
      </p:sp>
      <p:sp>
        <p:nvSpPr>
          <p:cNvPr id="19" name="สี่เหลี่ยมผืนผ้า 18"/>
          <p:cNvSpPr/>
          <p:nvPr/>
        </p:nvSpPr>
        <p:spPr bwMode="auto">
          <a:xfrm>
            <a:off x="571472" y="428604"/>
            <a:ext cx="8072494" cy="4000528"/>
          </a:xfrm>
          <a:prstGeom prst="rect">
            <a:avLst/>
          </a:prstGeom>
          <a:noFill/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8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ขอขอบคุณ</a:t>
            </a:r>
          </a:p>
          <a:p>
            <a:pPr algn="ctr">
              <a:defRPr/>
            </a:pPr>
            <a:endParaRPr lang="th-TH" sz="48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endParaRPr lang="th-TH" sz="40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22" name="Picture 2" descr="http://www.dsd.go.th/Content/upload/Document_Download/Images/60/60_Images_001_29042558233908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4500570"/>
            <a:ext cx="1513370" cy="1357322"/>
          </a:xfrm>
          <a:prstGeom prst="rect">
            <a:avLst/>
          </a:prstGeom>
          <a:noFill/>
        </p:spPr>
      </p:pic>
      <p:sp>
        <p:nvSpPr>
          <p:cNvPr id="21" name="สี่เหลี่ยมผืนผ้า 20"/>
          <p:cNvSpPr/>
          <p:nvPr/>
        </p:nvSpPr>
        <p:spPr>
          <a:xfrm>
            <a:off x="642910" y="2428868"/>
            <a:ext cx="7858180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คณะอนุกรรมการขับเคลื่อนการพัฒนาแรงงาน</a:t>
            </a:r>
          </a:p>
          <a:p>
            <a:pPr algn="ctr">
              <a:defRPr/>
            </a:pPr>
            <a:r>
              <a:rPr lang="th-TH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ในอุตสาหกรรมท่องเที่ยวและบริการ</a:t>
            </a:r>
          </a:p>
          <a:p>
            <a:pPr algn="ctr">
              <a:defRPr/>
            </a:pPr>
            <a:r>
              <a:rPr lang="th-TH" sz="36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ภายใต้ </a:t>
            </a:r>
            <a:r>
              <a:rPr lang="th-TH" sz="3600" b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กพร.ปช.</a:t>
            </a:r>
            <a:endParaRPr lang="th-TH" sz="3600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5931799" y="5761041"/>
            <a:ext cx="313752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h-TH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กระทรวงแรงงาน</a:t>
            </a:r>
          </a:p>
          <a:p>
            <a:pPr algn="ctr">
              <a:defRPr/>
            </a:pPr>
            <a:r>
              <a:rPr lang="en-US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Ministry of  </a:t>
            </a:r>
            <a:r>
              <a:rPr lang="en-US" b="1" dirty="0" err="1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Labour</a:t>
            </a:r>
            <a:endParaRPr lang="th-TH" b="1" dirty="0" smtClean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6922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1028</TotalTime>
  <Words>1668</Words>
  <Application>Microsoft Office PowerPoint</Application>
  <PresentationFormat>นำเสนอทางหน้าจอ (4:3)</PresentationFormat>
  <Paragraphs>363</Paragraphs>
  <Slides>15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15</vt:i4>
      </vt:variant>
    </vt:vector>
  </HeadingPairs>
  <TitlesOfParts>
    <vt:vector size="16" baseType="lpstr">
      <vt:lpstr>เสมอภาค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opsmtos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userhrd</dc:creator>
  <cp:lastModifiedBy>Com01</cp:lastModifiedBy>
  <cp:revision>161</cp:revision>
  <cp:lastPrinted>2016-03-07T04:48:04Z</cp:lastPrinted>
  <dcterms:created xsi:type="dcterms:W3CDTF">2015-12-02T02:26:01Z</dcterms:created>
  <dcterms:modified xsi:type="dcterms:W3CDTF">2016-06-21T06:48:17Z</dcterms:modified>
</cp:coreProperties>
</file>