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6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9.xml" ContentType="application/vnd.openxmlformats-officedocument.theme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10.xml" ContentType="application/vnd.openxmlformats-officedocument.theme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theme/theme11.xml" ContentType="application/vnd.openxmlformats-officedocument.theme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1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96" r:id="rId4"/>
    <p:sldMasterId id="2147483721" r:id="rId5"/>
    <p:sldMasterId id="2147483759" r:id="rId6"/>
    <p:sldMasterId id="2147483783" r:id="rId7"/>
    <p:sldMasterId id="2147483795" r:id="rId8"/>
    <p:sldMasterId id="2147483807" r:id="rId9"/>
    <p:sldMasterId id="2147483819" r:id="rId10"/>
    <p:sldMasterId id="2147483831" r:id="rId11"/>
    <p:sldMasterId id="2147483843" r:id="rId12"/>
  </p:sldMasterIdLst>
  <p:notesMasterIdLst>
    <p:notesMasterId r:id="rId86"/>
  </p:notesMasterIdLst>
  <p:handoutMasterIdLst>
    <p:handoutMasterId r:id="rId87"/>
  </p:handoutMasterIdLst>
  <p:sldIdLst>
    <p:sldId id="331" r:id="rId13"/>
    <p:sldId id="446" r:id="rId14"/>
    <p:sldId id="347" r:id="rId15"/>
    <p:sldId id="348" r:id="rId16"/>
    <p:sldId id="332" r:id="rId17"/>
    <p:sldId id="333" r:id="rId18"/>
    <p:sldId id="276" r:id="rId19"/>
    <p:sldId id="287" r:id="rId20"/>
    <p:sldId id="279" r:id="rId21"/>
    <p:sldId id="380" r:id="rId22"/>
    <p:sldId id="381" r:id="rId23"/>
    <p:sldId id="444" r:id="rId24"/>
    <p:sldId id="382" r:id="rId25"/>
    <p:sldId id="383" r:id="rId26"/>
    <p:sldId id="384" r:id="rId27"/>
    <p:sldId id="385" r:id="rId28"/>
    <p:sldId id="386" r:id="rId29"/>
    <p:sldId id="387" r:id="rId30"/>
    <p:sldId id="388" r:id="rId31"/>
    <p:sldId id="389" r:id="rId32"/>
    <p:sldId id="390" r:id="rId33"/>
    <p:sldId id="443" r:id="rId34"/>
    <p:sldId id="391" r:id="rId35"/>
    <p:sldId id="392" r:id="rId36"/>
    <p:sldId id="393" r:id="rId37"/>
    <p:sldId id="394" r:id="rId38"/>
    <p:sldId id="395" r:id="rId39"/>
    <p:sldId id="396" r:id="rId40"/>
    <p:sldId id="397" r:id="rId41"/>
    <p:sldId id="423" r:id="rId42"/>
    <p:sldId id="424" r:id="rId43"/>
    <p:sldId id="425" r:id="rId44"/>
    <p:sldId id="426" r:id="rId45"/>
    <p:sldId id="427" r:id="rId46"/>
    <p:sldId id="428" r:id="rId47"/>
    <p:sldId id="429" r:id="rId48"/>
    <p:sldId id="398" r:id="rId49"/>
    <p:sldId id="430" r:id="rId50"/>
    <p:sldId id="431" r:id="rId51"/>
    <p:sldId id="432" r:id="rId52"/>
    <p:sldId id="433" r:id="rId53"/>
    <p:sldId id="434" r:id="rId54"/>
    <p:sldId id="435" r:id="rId55"/>
    <p:sldId id="436" r:id="rId56"/>
    <p:sldId id="437" r:id="rId57"/>
    <p:sldId id="438" r:id="rId58"/>
    <p:sldId id="439" r:id="rId59"/>
    <p:sldId id="440" r:id="rId60"/>
    <p:sldId id="441" r:id="rId61"/>
    <p:sldId id="442" r:id="rId62"/>
    <p:sldId id="401" r:id="rId63"/>
    <p:sldId id="402" r:id="rId64"/>
    <p:sldId id="403" r:id="rId65"/>
    <p:sldId id="404" r:id="rId66"/>
    <p:sldId id="405" r:id="rId67"/>
    <p:sldId id="406" r:id="rId68"/>
    <p:sldId id="407" r:id="rId69"/>
    <p:sldId id="408" r:id="rId70"/>
    <p:sldId id="409" r:id="rId71"/>
    <p:sldId id="410" r:id="rId72"/>
    <p:sldId id="411" r:id="rId73"/>
    <p:sldId id="412" r:id="rId74"/>
    <p:sldId id="413" r:id="rId75"/>
    <p:sldId id="414" r:id="rId76"/>
    <p:sldId id="415" r:id="rId77"/>
    <p:sldId id="416" r:id="rId78"/>
    <p:sldId id="417" r:id="rId79"/>
    <p:sldId id="418" r:id="rId80"/>
    <p:sldId id="419" r:id="rId81"/>
    <p:sldId id="420" r:id="rId82"/>
    <p:sldId id="421" r:id="rId83"/>
    <p:sldId id="422" r:id="rId84"/>
    <p:sldId id="447" r:id="rId85"/>
  </p:sldIdLst>
  <p:sldSz cx="9144000" cy="6858000" type="screen4x3"/>
  <p:notesSz cx="7102475" cy="9388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76" d="100"/>
          <a:sy n="76" d="100"/>
        </p:scale>
        <p:origin x="-1206" y="12"/>
      </p:cViewPr>
      <p:guideLst>
        <p:guide orient="horz" pos="2115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slide" Target="slides/slide30.xml"/><Relationship Id="rId47" Type="http://schemas.openxmlformats.org/officeDocument/2006/relationships/slide" Target="slides/slide35.xml"/><Relationship Id="rId50" Type="http://schemas.openxmlformats.org/officeDocument/2006/relationships/slide" Target="slides/slide38.xml"/><Relationship Id="rId55" Type="http://schemas.openxmlformats.org/officeDocument/2006/relationships/slide" Target="slides/slide43.xml"/><Relationship Id="rId63" Type="http://schemas.openxmlformats.org/officeDocument/2006/relationships/slide" Target="slides/slide51.xml"/><Relationship Id="rId68" Type="http://schemas.openxmlformats.org/officeDocument/2006/relationships/slide" Target="slides/slide56.xml"/><Relationship Id="rId76" Type="http://schemas.openxmlformats.org/officeDocument/2006/relationships/slide" Target="slides/slide64.xml"/><Relationship Id="rId84" Type="http://schemas.openxmlformats.org/officeDocument/2006/relationships/slide" Target="slides/slide72.xml"/><Relationship Id="rId89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9" Type="http://schemas.openxmlformats.org/officeDocument/2006/relationships/slide" Target="slides/slide17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slide" Target="slides/slide28.xml"/><Relationship Id="rId45" Type="http://schemas.openxmlformats.org/officeDocument/2006/relationships/slide" Target="slides/slide33.xml"/><Relationship Id="rId53" Type="http://schemas.openxmlformats.org/officeDocument/2006/relationships/slide" Target="slides/slide41.xml"/><Relationship Id="rId58" Type="http://schemas.openxmlformats.org/officeDocument/2006/relationships/slide" Target="slides/slide46.xml"/><Relationship Id="rId66" Type="http://schemas.openxmlformats.org/officeDocument/2006/relationships/slide" Target="slides/slide54.xml"/><Relationship Id="rId74" Type="http://schemas.openxmlformats.org/officeDocument/2006/relationships/slide" Target="slides/slide62.xml"/><Relationship Id="rId79" Type="http://schemas.openxmlformats.org/officeDocument/2006/relationships/slide" Target="slides/slide67.xml"/><Relationship Id="rId87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49.xml"/><Relationship Id="rId82" Type="http://schemas.openxmlformats.org/officeDocument/2006/relationships/slide" Target="slides/slide70.xml"/><Relationship Id="rId90" Type="http://schemas.openxmlformats.org/officeDocument/2006/relationships/theme" Target="theme/theme1.xml"/><Relationship Id="rId19" Type="http://schemas.openxmlformats.org/officeDocument/2006/relationships/slide" Target="slides/slide7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slide" Target="slides/slide31.xml"/><Relationship Id="rId48" Type="http://schemas.openxmlformats.org/officeDocument/2006/relationships/slide" Target="slides/slide36.xml"/><Relationship Id="rId56" Type="http://schemas.openxmlformats.org/officeDocument/2006/relationships/slide" Target="slides/slide44.xml"/><Relationship Id="rId64" Type="http://schemas.openxmlformats.org/officeDocument/2006/relationships/slide" Target="slides/slide52.xml"/><Relationship Id="rId69" Type="http://schemas.openxmlformats.org/officeDocument/2006/relationships/slide" Target="slides/slide57.xml"/><Relationship Id="rId77" Type="http://schemas.openxmlformats.org/officeDocument/2006/relationships/slide" Target="slides/slide65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9.xml"/><Relationship Id="rId72" Type="http://schemas.openxmlformats.org/officeDocument/2006/relationships/slide" Target="slides/slide60.xml"/><Relationship Id="rId80" Type="http://schemas.openxmlformats.org/officeDocument/2006/relationships/slide" Target="slides/slide68.xml"/><Relationship Id="rId85" Type="http://schemas.openxmlformats.org/officeDocument/2006/relationships/slide" Target="slides/slide73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46" Type="http://schemas.openxmlformats.org/officeDocument/2006/relationships/slide" Target="slides/slide34.xml"/><Relationship Id="rId59" Type="http://schemas.openxmlformats.org/officeDocument/2006/relationships/slide" Target="slides/slide47.xml"/><Relationship Id="rId67" Type="http://schemas.openxmlformats.org/officeDocument/2006/relationships/slide" Target="slides/slide55.xml"/><Relationship Id="rId20" Type="http://schemas.openxmlformats.org/officeDocument/2006/relationships/slide" Target="slides/slide8.xml"/><Relationship Id="rId41" Type="http://schemas.openxmlformats.org/officeDocument/2006/relationships/slide" Target="slides/slide29.xml"/><Relationship Id="rId54" Type="http://schemas.openxmlformats.org/officeDocument/2006/relationships/slide" Target="slides/slide42.xml"/><Relationship Id="rId62" Type="http://schemas.openxmlformats.org/officeDocument/2006/relationships/slide" Target="slides/slide50.xml"/><Relationship Id="rId70" Type="http://schemas.openxmlformats.org/officeDocument/2006/relationships/slide" Target="slides/slide58.xml"/><Relationship Id="rId75" Type="http://schemas.openxmlformats.org/officeDocument/2006/relationships/slide" Target="slides/slide63.xml"/><Relationship Id="rId83" Type="http://schemas.openxmlformats.org/officeDocument/2006/relationships/slide" Target="slides/slide71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49" Type="http://schemas.openxmlformats.org/officeDocument/2006/relationships/slide" Target="slides/slide37.xml"/><Relationship Id="rId57" Type="http://schemas.openxmlformats.org/officeDocument/2006/relationships/slide" Target="slides/slide45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9.xml"/><Relationship Id="rId44" Type="http://schemas.openxmlformats.org/officeDocument/2006/relationships/slide" Target="slides/slide32.xml"/><Relationship Id="rId52" Type="http://schemas.openxmlformats.org/officeDocument/2006/relationships/slide" Target="slides/slide40.xml"/><Relationship Id="rId60" Type="http://schemas.openxmlformats.org/officeDocument/2006/relationships/slide" Target="slides/slide48.xml"/><Relationship Id="rId65" Type="http://schemas.openxmlformats.org/officeDocument/2006/relationships/slide" Target="slides/slide53.xml"/><Relationship Id="rId73" Type="http://schemas.openxmlformats.org/officeDocument/2006/relationships/slide" Target="slides/slide61.xml"/><Relationship Id="rId78" Type="http://schemas.openxmlformats.org/officeDocument/2006/relationships/slide" Target="slides/slide66.xml"/><Relationship Id="rId81" Type="http://schemas.openxmlformats.org/officeDocument/2006/relationships/slide" Target="slides/slide69.xml"/><Relationship Id="rId86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89F0BF-C6BC-4B67-9B3E-66EA7C04B560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9B75812C-0F26-471B-8114-57BB97D5DB1F}">
      <dgm:prSet phldrT="[Text]" custT="1"/>
      <dgm:spPr>
        <a:solidFill>
          <a:srgbClr val="66FF33"/>
        </a:solidFill>
      </dgm:spPr>
      <dgm:t>
        <a:bodyPr/>
        <a:lstStyle/>
        <a:p>
          <a:r>
            <a:rPr lang="th-TH" sz="14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วิสัยทัศน์</a:t>
          </a:r>
          <a:endParaRPr lang="en-US" sz="14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FA75AD02-D131-4AE8-A577-29ECFFF683ED}" type="parTrans" cxnId="{5E837E77-E2A1-44CA-A7A2-E8967EBC633D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F4831C60-0625-45E6-A6DF-FE4EFA49D8A1}" type="sibTrans" cxnId="{5E837E77-E2A1-44CA-A7A2-E8967EBC633D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1CF36D4C-859A-4BD6-BA9D-9D2E3F23E91D}">
      <dgm:prSet phldrT="[Text]" custT="1"/>
      <dgm:spPr>
        <a:solidFill>
          <a:srgbClr val="CCFF33"/>
        </a:solidFill>
      </dgm:spPr>
      <dgm:t>
        <a:bodyPr/>
        <a:lstStyle/>
        <a:p>
          <a:r>
            <a:rPr lang="th-TH" sz="14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พันธกิจ</a:t>
          </a:r>
          <a:endParaRPr lang="en-US" sz="14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77A8D4A9-6394-4CB4-B6BC-BF0A90DA4F21}" type="parTrans" cxnId="{654DCAFD-375C-4DE0-AA0E-E7BB8F7F089D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BE5FB0CB-6E99-4573-94FC-0CBC88222E25}" type="sibTrans" cxnId="{654DCAFD-375C-4DE0-AA0E-E7BB8F7F089D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C06F0CC2-5541-4047-98C9-4F37DBA762B7}">
      <dgm:prSet phldrT="[Text]" custT="1"/>
      <dgm:spPr>
        <a:solidFill>
          <a:srgbClr val="CCFF99"/>
        </a:solidFill>
      </dgm:spPr>
      <dgm:t>
        <a:bodyPr/>
        <a:lstStyle/>
        <a:p>
          <a:r>
            <a:rPr lang="th-TH" sz="14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ประเด็นยุทธศาสตร์</a:t>
          </a:r>
          <a:endParaRPr lang="en-US" sz="14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BCCCE991-971D-4C9C-97A5-A2C7A46FB4D3}" type="parTrans" cxnId="{4DF60893-CE5C-4EB0-ABE7-A8DC7CA28C06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90C6B284-0307-4F4F-A8AA-8FF5C61A96C3}" type="sibTrans" cxnId="{4DF60893-CE5C-4EB0-ABE7-A8DC7CA28C06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FE2152DA-A925-438C-A840-343DA811C97B}">
      <dgm:prSet phldrT="[Text]" custT="1"/>
      <dgm:spPr>
        <a:solidFill>
          <a:srgbClr val="66FF33"/>
        </a:solidFill>
      </dgm:spPr>
      <dgm:t>
        <a:bodyPr/>
        <a:lstStyle/>
        <a:p>
          <a:r>
            <a:rPr lang="th-TH" sz="14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เป้าประสงค์</a:t>
          </a:r>
          <a:endParaRPr lang="en-US" sz="14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896DB960-7533-45E6-B017-E0107526B25B}" type="parTrans" cxnId="{E8400582-84FE-4222-A2CE-549B7CD45213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C5E78EF3-DB7C-42A5-A32B-626D36AC2C2F}" type="sibTrans" cxnId="{E8400582-84FE-4222-A2CE-549B7CD45213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653CE66B-C7C8-4CBB-9CD8-C68E377999D1}">
      <dgm:prSet phldrT="[Text]" custT="1"/>
      <dgm:spPr>
        <a:solidFill>
          <a:srgbClr val="CCFFCC"/>
        </a:solidFill>
      </dgm:spPr>
      <dgm:t>
        <a:bodyPr/>
        <a:lstStyle/>
        <a:p>
          <a:r>
            <a:rPr lang="th-TH" sz="14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ตัวชี้วัด</a:t>
          </a:r>
          <a:endParaRPr lang="en-US" sz="14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A40321E1-5EDA-468C-A820-7041DFA787EB}" type="parTrans" cxnId="{D2919E9A-A493-41DD-8418-5FD5EDF3DCF5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80B28BF5-D398-4B6F-8CE3-235F63731261}" type="sibTrans" cxnId="{D2919E9A-A493-41DD-8418-5FD5EDF3DCF5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95AC483E-D7F1-4949-B5E2-BEB35400E26C}">
      <dgm:prSet phldrT="[Text]" custT="1"/>
      <dgm:spPr>
        <a:solidFill>
          <a:srgbClr val="66FFFF"/>
        </a:solidFill>
      </dgm:spPr>
      <dgm:t>
        <a:bodyPr/>
        <a:lstStyle/>
        <a:p>
          <a:r>
            <a:rPr lang="th-TH" sz="14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กลยุทธ</a:t>
          </a:r>
          <a:endParaRPr lang="en-US" sz="14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939CB1E7-3017-4C63-892E-2A25F20B7F73}" type="parTrans" cxnId="{7049CD97-8000-47A9-9DE5-74BE7F79EE83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6E38ED74-0157-4DB5-B5CC-772A18C6A2CF}" type="sibTrans" cxnId="{7049CD97-8000-47A9-9DE5-74BE7F79EE83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C78B27A-EB4A-416D-8845-9E8EBE8F0684}">
      <dgm:prSet phldrT="[Text]" custT="1"/>
      <dgm:spPr>
        <a:solidFill>
          <a:srgbClr val="FFFF00"/>
        </a:solidFill>
      </dgm:spPr>
      <dgm:t>
        <a:bodyPr/>
        <a:lstStyle/>
        <a:p>
          <a:r>
            <a:rPr lang="th-TH" sz="14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โครงการ</a:t>
          </a:r>
          <a:endParaRPr lang="en-US" sz="14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7A082A02-40B4-49DB-B872-D9C6438BA800}" type="parTrans" cxnId="{7C31C9A0-2DD6-4370-A8D2-9806FF9379CB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A9FE1F8A-531E-44B9-9390-C2A919994162}" type="sibTrans" cxnId="{7C31C9A0-2DD6-4370-A8D2-9806FF9379CB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00993DA4-4733-401B-85BC-9B7757C74B6E}" type="pres">
      <dgm:prSet presAssocID="{1C89F0BF-C6BC-4B67-9B3E-66EA7C04B560}" presName="CompostProcess" presStyleCnt="0">
        <dgm:presLayoutVars>
          <dgm:dir/>
          <dgm:resizeHandles val="exact"/>
        </dgm:presLayoutVars>
      </dgm:prSet>
      <dgm:spPr/>
    </dgm:pt>
    <dgm:pt modelId="{7803FDFD-FA50-4E07-8879-341627441E9C}" type="pres">
      <dgm:prSet presAssocID="{1C89F0BF-C6BC-4B67-9B3E-66EA7C04B560}" presName="arrow" presStyleLbl="bgShp" presStyleIdx="0" presStyleCnt="1" custLinFactNeighborX="4814" custLinFactNeighborY="-65696"/>
      <dgm:spPr/>
    </dgm:pt>
    <dgm:pt modelId="{8B1E3728-6275-44D4-A486-038F6ABC3BDD}" type="pres">
      <dgm:prSet presAssocID="{1C89F0BF-C6BC-4B67-9B3E-66EA7C04B560}" presName="linearProcess" presStyleCnt="0"/>
      <dgm:spPr/>
    </dgm:pt>
    <dgm:pt modelId="{299E0362-FBD9-4382-9516-0F276D021CD2}" type="pres">
      <dgm:prSet presAssocID="{9B75812C-0F26-471B-8114-57BB97D5DB1F}" presName="text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09C4D4-95B3-4DCA-8F56-E62D663D3D1B}" type="pres">
      <dgm:prSet presAssocID="{F4831C60-0625-45E6-A6DF-FE4EFA49D8A1}" presName="sibTrans" presStyleCnt="0"/>
      <dgm:spPr/>
    </dgm:pt>
    <dgm:pt modelId="{E8757304-03AE-49ED-8379-A7BB7DB35496}" type="pres">
      <dgm:prSet presAssocID="{1CF36D4C-859A-4BD6-BA9D-9D2E3F23E91D}" presName="textNode" presStyleLbl="node1" presStyleIdx="1" presStyleCnt="7" custScaleX="101165" custScaleY="1172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FB5681-FC32-415A-9E61-775B67566D28}" type="pres">
      <dgm:prSet presAssocID="{BE5FB0CB-6E99-4573-94FC-0CBC88222E25}" presName="sibTrans" presStyleCnt="0"/>
      <dgm:spPr/>
    </dgm:pt>
    <dgm:pt modelId="{56881A0B-2222-4CA9-9EED-F619B80DE835}" type="pres">
      <dgm:prSet presAssocID="{C06F0CC2-5541-4047-98C9-4F37DBA762B7}" presName="textNode" presStyleLbl="node1" presStyleIdx="2" presStyleCnt="7" custScaleX="199718" custScaleY="12022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9775C4-A4F0-455F-9ECE-D0B99452A813}" type="pres">
      <dgm:prSet presAssocID="{90C6B284-0307-4F4F-A8AA-8FF5C61A96C3}" presName="sibTrans" presStyleCnt="0"/>
      <dgm:spPr/>
    </dgm:pt>
    <dgm:pt modelId="{885EB994-1677-4ACE-901A-48A4E5E66519}" type="pres">
      <dgm:prSet presAssocID="{FE2152DA-A925-438C-A840-343DA811C97B}" presName="textNode" presStyleLbl="node1" presStyleIdx="3" presStyleCnt="7" custScaleX="123291" custScaleY="12022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B3ACE7-E92E-4D4B-8422-A94490C09170}" type="pres">
      <dgm:prSet presAssocID="{C5E78EF3-DB7C-42A5-A32B-626D36AC2C2F}" presName="sibTrans" presStyleCnt="0"/>
      <dgm:spPr/>
    </dgm:pt>
    <dgm:pt modelId="{B20B096D-0A5C-4EF5-9CA2-AD8B6594628C}" type="pres">
      <dgm:prSet presAssocID="{653CE66B-C7C8-4CBB-9CD8-C68E377999D1}" presName="text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CCD2B3-0CF0-4CBE-B6DF-86D3F094A7A2}" type="pres">
      <dgm:prSet presAssocID="{80B28BF5-D398-4B6F-8CE3-235F63731261}" presName="sibTrans" presStyleCnt="0"/>
      <dgm:spPr/>
    </dgm:pt>
    <dgm:pt modelId="{01F5A616-FCFC-4884-A19D-31C3FFB912F7}" type="pres">
      <dgm:prSet presAssocID="{95AC483E-D7F1-4949-B5E2-BEB35400E26C}" presName="text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7D1777-F20C-4DA8-B206-C7FFAEDDC7E2}" type="pres">
      <dgm:prSet presAssocID="{6E38ED74-0157-4DB5-B5CC-772A18C6A2CF}" presName="sibTrans" presStyleCnt="0"/>
      <dgm:spPr/>
    </dgm:pt>
    <dgm:pt modelId="{BB787AF6-92E9-408B-89A8-96A76BCC347C}" type="pres">
      <dgm:prSet presAssocID="{7C78B27A-EB4A-416D-8845-9E8EBE8F0684}" presName="text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D5FEF6E-219C-4101-8443-76F914E019F5}" type="presOf" srcId="{C06F0CC2-5541-4047-98C9-4F37DBA762B7}" destId="{56881A0B-2222-4CA9-9EED-F619B80DE835}" srcOrd="0" destOrd="0" presId="urn:microsoft.com/office/officeart/2005/8/layout/hProcess9"/>
    <dgm:cxn modelId="{B45B6B5B-5BE4-4A4B-9D6B-A4B079E1EE56}" type="presOf" srcId="{7C78B27A-EB4A-416D-8845-9E8EBE8F0684}" destId="{BB787AF6-92E9-408B-89A8-96A76BCC347C}" srcOrd="0" destOrd="0" presId="urn:microsoft.com/office/officeart/2005/8/layout/hProcess9"/>
    <dgm:cxn modelId="{8AC6C148-81EB-4641-BB81-43FF9C562DF2}" type="presOf" srcId="{95AC483E-D7F1-4949-B5E2-BEB35400E26C}" destId="{01F5A616-FCFC-4884-A19D-31C3FFB912F7}" srcOrd="0" destOrd="0" presId="urn:microsoft.com/office/officeart/2005/8/layout/hProcess9"/>
    <dgm:cxn modelId="{9A37700E-EB0B-492A-925D-B6F81DAB1684}" type="presOf" srcId="{FE2152DA-A925-438C-A840-343DA811C97B}" destId="{885EB994-1677-4ACE-901A-48A4E5E66519}" srcOrd="0" destOrd="0" presId="urn:microsoft.com/office/officeart/2005/8/layout/hProcess9"/>
    <dgm:cxn modelId="{E8400582-84FE-4222-A2CE-549B7CD45213}" srcId="{1C89F0BF-C6BC-4B67-9B3E-66EA7C04B560}" destId="{FE2152DA-A925-438C-A840-343DA811C97B}" srcOrd="3" destOrd="0" parTransId="{896DB960-7533-45E6-B017-E0107526B25B}" sibTransId="{C5E78EF3-DB7C-42A5-A32B-626D36AC2C2F}"/>
    <dgm:cxn modelId="{5E837E77-E2A1-44CA-A7A2-E8967EBC633D}" srcId="{1C89F0BF-C6BC-4B67-9B3E-66EA7C04B560}" destId="{9B75812C-0F26-471B-8114-57BB97D5DB1F}" srcOrd="0" destOrd="0" parTransId="{FA75AD02-D131-4AE8-A577-29ECFFF683ED}" sibTransId="{F4831C60-0625-45E6-A6DF-FE4EFA49D8A1}"/>
    <dgm:cxn modelId="{4DF60893-CE5C-4EB0-ABE7-A8DC7CA28C06}" srcId="{1C89F0BF-C6BC-4B67-9B3E-66EA7C04B560}" destId="{C06F0CC2-5541-4047-98C9-4F37DBA762B7}" srcOrd="2" destOrd="0" parTransId="{BCCCE991-971D-4C9C-97A5-A2C7A46FB4D3}" sibTransId="{90C6B284-0307-4F4F-A8AA-8FF5C61A96C3}"/>
    <dgm:cxn modelId="{D2919E9A-A493-41DD-8418-5FD5EDF3DCF5}" srcId="{1C89F0BF-C6BC-4B67-9B3E-66EA7C04B560}" destId="{653CE66B-C7C8-4CBB-9CD8-C68E377999D1}" srcOrd="4" destOrd="0" parTransId="{A40321E1-5EDA-468C-A820-7041DFA787EB}" sibTransId="{80B28BF5-D398-4B6F-8CE3-235F63731261}"/>
    <dgm:cxn modelId="{0D5448CC-37BB-4C8D-A202-3574CE9EA1BB}" type="presOf" srcId="{1C89F0BF-C6BC-4B67-9B3E-66EA7C04B560}" destId="{00993DA4-4733-401B-85BC-9B7757C74B6E}" srcOrd="0" destOrd="0" presId="urn:microsoft.com/office/officeart/2005/8/layout/hProcess9"/>
    <dgm:cxn modelId="{5D1D4214-B5A1-4334-8005-9F3777C80674}" type="presOf" srcId="{1CF36D4C-859A-4BD6-BA9D-9D2E3F23E91D}" destId="{E8757304-03AE-49ED-8379-A7BB7DB35496}" srcOrd="0" destOrd="0" presId="urn:microsoft.com/office/officeart/2005/8/layout/hProcess9"/>
    <dgm:cxn modelId="{401D50CE-8709-470E-9A3B-6FE4E92A2398}" type="presOf" srcId="{9B75812C-0F26-471B-8114-57BB97D5DB1F}" destId="{299E0362-FBD9-4382-9516-0F276D021CD2}" srcOrd="0" destOrd="0" presId="urn:microsoft.com/office/officeart/2005/8/layout/hProcess9"/>
    <dgm:cxn modelId="{654DCAFD-375C-4DE0-AA0E-E7BB8F7F089D}" srcId="{1C89F0BF-C6BC-4B67-9B3E-66EA7C04B560}" destId="{1CF36D4C-859A-4BD6-BA9D-9D2E3F23E91D}" srcOrd="1" destOrd="0" parTransId="{77A8D4A9-6394-4CB4-B6BC-BF0A90DA4F21}" sibTransId="{BE5FB0CB-6E99-4573-94FC-0CBC88222E25}"/>
    <dgm:cxn modelId="{7C31C9A0-2DD6-4370-A8D2-9806FF9379CB}" srcId="{1C89F0BF-C6BC-4B67-9B3E-66EA7C04B560}" destId="{7C78B27A-EB4A-416D-8845-9E8EBE8F0684}" srcOrd="6" destOrd="0" parTransId="{7A082A02-40B4-49DB-B872-D9C6438BA800}" sibTransId="{A9FE1F8A-531E-44B9-9390-C2A919994162}"/>
    <dgm:cxn modelId="{7049CD97-8000-47A9-9DE5-74BE7F79EE83}" srcId="{1C89F0BF-C6BC-4B67-9B3E-66EA7C04B560}" destId="{95AC483E-D7F1-4949-B5E2-BEB35400E26C}" srcOrd="5" destOrd="0" parTransId="{939CB1E7-3017-4C63-892E-2A25F20B7F73}" sibTransId="{6E38ED74-0157-4DB5-B5CC-772A18C6A2CF}"/>
    <dgm:cxn modelId="{D422FF85-3453-41D4-9D36-E23136ABA9A6}" type="presOf" srcId="{653CE66B-C7C8-4CBB-9CD8-C68E377999D1}" destId="{B20B096D-0A5C-4EF5-9CA2-AD8B6594628C}" srcOrd="0" destOrd="0" presId="urn:microsoft.com/office/officeart/2005/8/layout/hProcess9"/>
    <dgm:cxn modelId="{A903DDCE-F1B1-48A5-9B68-BD77EAD53C1E}" type="presParOf" srcId="{00993DA4-4733-401B-85BC-9B7757C74B6E}" destId="{7803FDFD-FA50-4E07-8879-341627441E9C}" srcOrd="0" destOrd="0" presId="urn:microsoft.com/office/officeart/2005/8/layout/hProcess9"/>
    <dgm:cxn modelId="{A4D27ACC-9E00-4530-8EAA-33A82A9C4A78}" type="presParOf" srcId="{00993DA4-4733-401B-85BC-9B7757C74B6E}" destId="{8B1E3728-6275-44D4-A486-038F6ABC3BDD}" srcOrd="1" destOrd="0" presId="urn:microsoft.com/office/officeart/2005/8/layout/hProcess9"/>
    <dgm:cxn modelId="{76B8AD20-3C7A-46B0-83F9-8301692BF55E}" type="presParOf" srcId="{8B1E3728-6275-44D4-A486-038F6ABC3BDD}" destId="{299E0362-FBD9-4382-9516-0F276D021CD2}" srcOrd="0" destOrd="0" presId="urn:microsoft.com/office/officeart/2005/8/layout/hProcess9"/>
    <dgm:cxn modelId="{BFEF99DD-011A-4205-A4E7-D0E988D825CE}" type="presParOf" srcId="{8B1E3728-6275-44D4-A486-038F6ABC3BDD}" destId="{FB09C4D4-95B3-4DCA-8F56-E62D663D3D1B}" srcOrd="1" destOrd="0" presId="urn:microsoft.com/office/officeart/2005/8/layout/hProcess9"/>
    <dgm:cxn modelId="{6CECEE01-995A-4DA0-A2E6-6EB686A8B1F4}" type="presParOf" srcId="{8B1E3728-6275-44D4-A486-038F6ABC3BDD}" destId="{E8757304-03AE-49ED-8379-A7BB7DB35496}" srcOrd="2" destOrd="0" presId="urn:microsoft.com/office/officeart/2005/8/layout/hProcess9"/>
    <dgm:cxn modelId="{EA9733DD-BE73-45D6-B76B-9EF53EB68CD0}" type="presParOf" srcId="{8B1E3728-6275-44D4-A486-038F6ABC3BDD}" destId="{06FB5681-FC32-415A-9E61-775B67566D28}" srcOrd="3" destOrd="0" presId="urn:microsoft.com/office/officeart/2005/8/layout/hProcess9"/>
    <dgm:cxn modelId="{3C2C43D0-A7EC-4C4F-BC8D-0F750338E7DD}" type="presParOf" srcId="{8B1E3728-6275-44D4-A486-038F6ABC3BDD}" destId="{56881A0B-2222-4CA9-9EED-F619B80DE835}" srcOrd="4" destOrd="0" presId="urn:microsoft.com/office/officeart/2005/8/layout/hProcess9"/>
    <dgm:cxn modelId="{9067F3B9-5A7A-438D-953B-A3677C8F46B0}" type="presParOf" srcId="{8B1E3728-6275-44D4-A486-038F6ABC3BDD}" destId="{B89775C4-A4F0-455F-9ECE-D0B99452A813}" srcOrd="5" destOrd="0" presId="urn:microsoft.com/office/officeart/2005/8/layout/hProcess9"/>
    <dgm:cxn modelId="{5947ECBA-7591-4E69-A7BA-21903F7EFEE0}" type="presParOf" srcId="{8B1E3728-6275-44D4-A486-038F6ABC3BDD}" destId="{885EB994-1677-4ACE-901A-48A4E5E66519}" srcOrd="6" destOrd="0" presId="urn:microsoft.com/office/officeart/2005/8/layout/hProcess9"/>
    <dgm:cxn modelId="{9C552CD6-D98E-48A1-9F80-64DAD6EFCE7E}" type="presParOf" srcId="{8B1E3728-6275-44D4-A486-038F6ABC3BDD}" destId="{90B3ACE7-E92E-4D4B-8422-A94490C09170}" srcOrd="7" destOrd="0" presId="urn:microsoft.com/office/officeart/2005/8/layout/hProcess9"/>
    <dgm:cxn modelId="{C2293D93-6E14-4F85-9623-C5E61A077033}" type="presParOf" srcId="{8B1E3728-6275-44D4-A486-038F6ABC3BDD}" destId="{B20B096D-0A5C-4EF5-9CA2-AD8B6594628C}" srcOrd="8" destOrd="0" presId="urn:microsoft.com/office/officeart/2005/8/layout/hProcess9"/>
    <dgm:cxn modelId="{7A3A9793-5477-480F-9291-9BE67A6BF4AE}" type="presParOf" srcId="{8B1E3728-6275-44D4-A486-038F6ABC3BDD}" destId="{3BCCD2B3-0CF0-4CBE-B6DF-86D3F094A7A2}" srcOrd="9" destOrd="0" presId="urn:microsoft.com/office/officeart/2005/8/layout/hProcess9"/>
    <dgm:cxn modelId="{5C1D1B56-9444-48D4-81F9-2C6E007BF2EC}" type="presParOf" srcId="{8B1E3728-6275-44D4-A486-038F6ABC3BDD}" destId="{01F5A616-FCFC-4884-A19D-31C3FFB912F7}" srcOrd="10" destOrd="0" presId="urn:microsoft.com/office/officeart/2005/8/layout/hProcess9"/>
    <dgm:cxn modelId="{2BEE3DA4-81E8-40C9-B97D-F4C05FD0FDDA}" type="presParOf" srcId="{8B1E3728-6275-44D4-A486-038F6ABC3BDD}" destId="{047D1777-F20C-4DA8-B206-C7FFAEDDC7E2}" srcOrd="11" destOrd="0" presId="urn:microsoft.com/office/officeart/2005/8/layout/hProcess9"/>
    <dgm:cxn modelId="{2739A74C-608F-47B3-A29C-55000D8514D3}" type="presParOf" srcId="{8B1E3728-6275-44D4-A486-038F6ABC3BDD}" destId="{BB787AF6-92E9-408B-89A8-96A76BCC347C}" srcOrd="1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009826B-0F5D-4C68-8355-2E7A95FA450B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28E38537-E827-4175-BA93-FE964832DAA1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600" dirty="0" smtClean="0">
              <a:latin typeface="TH SarabunPSK" pitchFamily="34" charset="-34"/>
              <a:cs typeface="TH SarabunPSK" pitchFamily="34" charset="-34"/>
            </a:rPr>
            <a:t>Supplier</a:t>
          </a:r>
          <a:endParaRPr lang="en-US" sz="1600" dirty="0">
            <a:latin typeface="TH SarabunPSK" pitchFamily="34" charset="-34"/>
            <a:cs typeface="TH SarabunPSK" pitchFamily="34" charset="-34"/>
          </a:endParaRPr>
        </a:p>
      </dgm:t>
    </dgm:pt>
    <dgm:pt modelId="{45A3A730-69A6-43FE-BC2A-2242ED29492F}" type="parTrans" cxnId="{ED404C71-E731-42FB-B2E4-767E77BD714F}">
      <dgm:prSet/>
      <dgm:spPr/>
      <dgm:t>
        <a:bodyPr/>
        <a:lstStyle/>
        <a:p>
          <a:endParaRPr lang="en-US"/>
        </a:p>
      </dgm:t>
    </dgm:pt>
    <dgm:pt modelId="{C66E10CC-5D75-43F9-A376-F052955A196A}" type="sibTrans" cxnId="{ED404C71-E731-42FB-B2E4-767E77BD714F}">
      <dgm:prSet/>
      <dgm:spPr/>
      <dgm:t>
        <a:bodyPr/>
        <a:lstStyle/>
        <a:p>
          <a:endParaRPr lang="en-US"/>
        </a:p>
      </dgm:t>
    </dgm:pt>
    <dgm:pt modelId="{277257B8-1B25-49F0-85C4-60A2F11AF2AB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600" dirty="0" smtClean="0">
              <a:latin typeface="TH SarabunPSK" pitchFamily="34" charset="-34"/>
              <a:cs typeface="TH SarabunPSK" pitchFamily="34" charset="-34"/>
            </a:rPr>
            <a:t>warehouse</a:t>
          </a:r>
          <a:endParaRPr lang="en-US" sz="1600" dirty="0">
            <a:latin typeface="TH SarabunPSK" pitchFamily="34" charset="-34"/>
            <a:cs typeface="TH SarabunPSK" pitchFamily="34" charset="-34"/>
          </a:endParaRPr>
        </a:p>
      </dgm:t>
    </dgm:pt>
    <dgm:pt modelId="{61BA1FD4-7AA4-49B1-BC3F-C67451C934A5}" type="parTrans" cxnId="{B3CCAE25-00C3-4F40-8C5F-FAF14EEB7188}">
      <dgm:prSet/>
      <dgm:spPr/>
      <dgm:t>
        <a:bodyPr/>
        <a:lstStyle/>
        <a:p>
          <a:endParaRPr lang="en-US"/>
        </a:p>
      </dgm:t>
    </dgm:pt>
    <dgm:pt modelId="{C0A63C1A-D30F-418F-823D-D663F8B5ED45}" type="sibTrans" cxnId="{B3CCAE25-00C3-4F40-8C5F-FAF14EEB7188}">
      <dgm:prSet/>
      <dgm:spPr/>
      <dgm:t>
        <a:bodyPr/>
        <a:lstStyle/>
        <a:p>
          <a:endParaRPr lang="en-US"/>
        </a:p>
      </dgm:t>
    </dgm:pt>
    <dgm:pt modelId="{133B9088-8F7D-4ECC-B53A-50E172C3135A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600" dirty="0" smtClean="0">
              <a:latin typeface="TH SarabunPSK" pitchFamily="34" charset="-34"/>
              <a:cs typeface="TH SarabunPSK" pitchFamily="34" charset="-34"/>
            </a:rPr>
            <a:t>Picking/packing</a:t>
          </a:r>
          <a:endParaRPr lang="en-US" sz="1600" dirty="0">
            <a:latin typeface="TH SarabunPSK" pitchFamily="34" charset="-34"/>
            <a:cs typeface="TH SarabunPSK" pitchFamily="34" charset="-34"/>
          </a:endParaRPr>
        </a:p>
      </dgm:t>
    </dgm:pt>
    <dgm:pt modelId="{8BDF3F8B-D15B-4DAE-AE0F-6F03510FDCC7}" type="parTrans" cxnId="{47E59BB3-3D1F-4386-882B-95A82B2837CB}">
      <dgm:prSet/>
      <dgm:spPr/>
      <dgm:t>
        <a:bodyPr/>
        <a:lstStyle/>
        <a:p>
          <a:endParaRPr lang="en-US"/>
        </a:p>
      </dgm:t>
    </dgm:pt>
    <dgm:pt modelId="{40D67A40-C6EA-403F-A9A7-2A8573F1606C}" type="sibTrans" cxnId="{47E59BB3-3D1F-4386-882B-95A82B2837CB}">
      <dgm:prSet/>
      <dgm:spPr/>
      <dgm:t>
        <a:bodyPr/>
        <a:lstStyle/>
        <a:p>
          <a:endParaRPr lang="en-US"/>
        </a:p>
      </dgm:t>
    </dgm:pt>
    <dgm:pt modelId="{9A7E0199-3B80-48EF-AE5D-9ACC1E292C84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600" dirty="0" smtClean="0">
              <a:latin typeface="TH SarabunPSK" pitchFamily="34" charset="-34"/>
              <a:cs typeface="TH SarabunPSK" pitchFamily="34" charset="-34"/>
            </a:rPr>
            <a:t>Distribution</a:t>
          </a:r>
          <a:endParaRPr lang="en-US" sz="1600" dirty="0">
            <a:latin typeface="TH SarabunPSK" pitchFamily="34" charset="-34"/>
            <a:cs typeface="TH SarabunPSK" pitchFamily="34" charset="-34"/>
          </a:endParaRPr>
        </a:p>
      </dgm:t>
    </dgm:pt>
    <dgm:pt modelId="{4A4C741D-D7BF-406E-B2D2-536DD41D26A0}" type="parTrans" cxnId="{84BE44FE-E177-44D8-883A-1B155086942E}">
      <dgm:prSet/>
      <dgm:spPr/>
      <dgm:t>
        <a:bodyPr/>
        <a:lstStyle/>
        <a:p>
          <a:endParaRPr lang="en-US"/>
        </a:p>
      </dgm:t>
    </dgm:pt>
    <dgm:pt modelId="{62610136-9D3E-46DF-813D-46DF324E8CE5}" type="sibTrans" cxnId="{84BE44FE-E177-44D8-883A-1B155086942E}">
      <dgm:prSet/>
      <dgm:spPr/>
      <dgm:t>
        <a:bodyPr/>
        <a:lstStyle/>
        <a:p>
          <a:endParaRPr lang="en-US"/>
        </a:p>
      </dgm:t>
    </dgm:pt>
    <dgm:pt modelId="{C65287CE-F22F-4BA2-BFAA-0A7239A836A5}">
      <dgm:prSet phldrT="[Text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600" dirty="0" smtClean="0">
              <a:latin typeface="TH SarabunPSK" pitchFamily="34" charset="-34"/>
              <a:cs typeface="TH SarabunPSK" pitchFamily="34" charset="-34"/>
            </a:rPr>
            <a:t>Transportation</a:t>
          </a:r>
          <a:endParaRPr lang="en-US" sz="1600" dirty="0">
            <a:latin typeface="TH SarabunPSK" pitchFamily="34" charset="-34"/>
            <a:cs typeface="TH SarabunPSK" pitchFamily="34" charset="-34"/>
          </a:endParaRPr>
        </a:p>
      </dgm:t>
    </dgm:pt>
    <dgm:pt modelId="{8DC20AD9-1E4D-4F60-9A99-C1B2D6BFF959}" type="parTrans" cxnId="{CD46DC3F-AEE1-4542-94C6-4E229BEF02F3}">
      <dgm:prSet/>
      <dgm:spPr/>
      <dgm:t>
        <a:bodyPr/>
        <a:lstStyle/>
        <a:p>
          <a:endParaRPr lang="en-US"/>
        </a:p>
      </dgm:t>
    </dgm:pt>
    <dgm:pt modelId="{7A2E9FFC-989F-44FC-B844-8FD147E280D5}" type="sibTrans" cxnId="{CD46DC3F-AEE1-4542-94C6-4E229BEF02F3}">
      <dgm:prSet/>
      <dgm:spPr/>
      <dgm:t>
        <a:bodyPr/>
        <a:lstStyle/>
        <a:p>
          <a:endParaRPr lang="en-US"/>
        </a:p>
      </dgm:t>
    </dgm:pt>
    <dgm:pt modelId="{4EB8DDC0-DB4E-47C5-967A-4F45FDE96F9E}">
      <dgm:prSet phldrT="[Text]"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600" dirty="0" smtClean="0">
              <a:latin typeface="TH SarabunPSK" pitchFamily="34" charset="-34"/>
              <a:cs typeface="TH SarabunPSK" pitchFamily="34" charset="-34"/>
            </a:rPr>
            <a:t>Customer</a:t>
          </a:r>
          <a:endParaRPr lang="en-US" sz="1600" dirty="0">
            <a:latin typeface="TH SarabunPSK" pitchFamily="34" charset="-34"/>
            <a:cs typeface="TH SarabunPSK" pitchFamily="34" charset="-34"/>
          </a:endParaRPr>
        </a:p>
      </dgm:t>
    </dgm:pt>
    <dgm:pt modelId="{0D7B2AEA-E80C-413B-A280-1AC1686CA498}" type="parTrans" cxnId="{E4CE6F89-5067-458A-8948-B2270A752DBB}">
      <dgm:prSet/>
      <dgm:spPr/>
      <dgm:t>
        <a:bodyPr/>
        <a:lstStyle/>
        <a:p>
          <a:endParaRPr lang="en-US"/>
        </a:p>
      </dgm:t>
    </dgm:pt>
    <dgm:pt modelId="{E214BDE7-D470-4B19-9D59-1325D6F49C94}" type="sibTrans" cxnId="{E4CE6F89-5067-458A-8948-B2270A752DBB}">
      <dgm:prSet/>
      <dgm:spPr/>
      <dgm:t>
        <a:bodyPr/>
        <a:lstStyle/>
        <a:p>
          <a:endParaRPr lang="en-US"/>
        </a:p>
      </dgm:t>
    </dgm:pt>
    <dgm:pt modelId="{CF2CB4F0-69C3-4917-AAEB-292F3DE327DD}" type="pres">
      <dgm:prSet presAssocID="{B009826B-0F5D-4C68-8355-2E7A95FA450B}" presName="Name0" presStyleCnt="0">
        <dgm:presLayoutVars>
          <dgm:dir/>
          <dgm:resizeHandles val="exact"/>
        </dgm:presLayoutVars>
      </dgm:prSet>
      <dgm:spPr/>
    </dgm:pt>
    <dgm:pt modelId="{053F9342-E063-4BEA-8880-C0FC6CD5F26A}" type="pres">
      <dgm:prSet presAssocID="{28E38537-E827-4175-BA93-FE964832DAA1}" presName="parTxOnly" presStyleLbl="node1" presStyleIdx="0" presStyleCnt="6" custScaleX="568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6AC5C3-DC00-435F-9426-65C8E3A20D84}" type="pres">
      <dgm:prSet presAssocID="{C66E10CC-5D75-43F9-A376-F052955A196A}" presName="parSpace" presStyleCnt="0"/>
      <dgm:spPr/>
    </dgm:pt>
    <dgm:pt modelId="{23C05D83-A841-4C2E-B346-CBE21875B530}" type="pres">
      <dgm:prSet presAssocID="{277257B8-1B25-49F0-85C4-60A2F11AF2AB}" presName="parTxOnly" presStyleLbl="node1" presStyleIdx="1" presStyleCnt="6" custScaleX="8710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5D847A-49AB-4674-9CC7-6A4E320B5766}" type="pres">
      <dgm:prSet presAssocID="{C0A63C1A-D30F-418F-823D-D663F8B5ED45}" presName="parSpace" presStyleCnt="0"/>
      <dgm:spPr/>
    </dgm:pt>
    <dgm:pt modelId="{D0840D77-1864-4D77-8726-BF6BFBEF01FD}" type="pres">
      <dgm:prSet presAssocID="{133B9088-8F7D-4ECC-B53A-50E172C3135A}" presName="parTxOnly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69FAB8-3920-4918-97F3-7C19FFDFBE2A}" type="pres">
      <dgm:prSet presAssocID="{40D67A40-C6EA-403F-A9A7-2A8573F1606C}" presName="parSpace" presStyleCnt="0"/>
      <dgm:spPr/>
    </dgm:pt>
    <dgm:pt modelId="{54B9A166-FA5E-4CEC-B611-550A119DA7A9}" type="pres">
      <dgm:prSet presAssocID="{9A7E0199-3B80-48EF-AE5D-9ACC1E292C84}" presName="parTxOnly" presStyleLbl="node1" presStyleIdx="3" presStyleCnt="6" custScaleX="868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79FC3A-2D60-45A1-A648-BA42CA9AB7F7}" type="pres">
      <dgm:prSet presAssocID="{62610136-9D3E-46DF-813D-46DF324E8CE5}" presName="parSpace" presStyleCnt="0"/>
      <dgm:spPr/>
    </dgm:pt>
    <dgm:pt modelId="{CDAE9055-A678-46CE-B167-79EDF6E3E564}" type="pres">
      <dgm:prSet presAssocID="{C65287CE-F22F-4BA2-BFAA-0A7239A836A5}" presName="parTxOnly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E40862-60AC-4641-B38C-565F9895D6B4}" type="pres">
      <dgm:prSet presAssocID="{7A2E9FFC-989F-44FC-B844-8FD147E280D5}" presName="parSpace" presStyleCnt="0"/>
      <dgm:spPr/>
    </dgm:pt>
    <dgm:pt modelId="{5893A193-FAD8-49C4-9812-2CC19FE0722C}" type="pres">
      <dgm:prSet presAssocID="{4EB8DDC0-DB4E-47C5-967A-4F45FDE96F9E}" presName="parTxOnly" presStyleLbl="node1" presStyleIdx="5" presStyleCnt="6" custScaleX="904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4BE44FE-E177-44D8-883A-1B155086942E}" srcId="{B009826B-0F5D-4C68-8355-2E7A95FA450B}" destId="{9A7E0199-3B80-48EF-AE5D-9ACC1E292C84}" srcOrd="3" destOrd="0" parTransId="{4A4C741D-D7BF-406E-B2D2-536DD41D26A0}" sibTransId="{62610136-9D3E-46DF-813D-46DF324E8CE5}"/>
    <dgm:cxn modelId="{2A922142-A821-46F6-8B0E-C1C1949D6F25}" type="presOf" srcId="{28E38537-E827-4175-BA93-FE964832DAA1}" destId="{053F9342-E063-4BEA-8880-C0FC6CD5F26A}" srcOrd="0" destOrd="0" presId="urn:microsoft.com/office/officeart/2005/8/layout/hChevron3"/>
    <dgm:cxn modelId="{F5CCE3C7-5FF1-4BA5-879C-06A57E56A7C0}" type="presOf" srcId="{133B9088-8F7D-4ECC-B53A-50E172C3135A}" destId="{D0840D77-1864-4D77-8726-BF6BFBEF01FD}" srcOrd="0" destOrd="0" presId="urn:microsoft.com/office/officeart/2005/8/layout/hChevron3"/>
    <dgm:cxn modelId="{CD46DC3F-AEE1-4542-94C6-4E229BEF02F3}" srcId="{B009826B-0F5D-4C68-8355-2E7A95FA450B}" destId="{C65287CE-F22F-4BA2-BFAA-0A7239A836A5}" srcOrd="4" destOrd="0" parTransId="{8DC20AD9-1E4D-4F60-9A99-C1B2D6BFF959}" sibTransId="{7A2E9FFC-989F-44FC-B844-8FD147E280D5}"/>
    <dgm:cxn modelId="{8BC2A3AA-0CAD-4E55-A759-7695F6F98616}" type="presOf" srcId="{B009826B-0F5D-4C68-8355-2E7A95FA450B}" destId="{CF2CB4F0-69C3-4917-AAEB-292F3DE327DD}" srcOrd="0" destOrd="0" presId="urn:microsoft.com/office/officeart/2005/8/layout/hChevron3"/>
    <dgm:cxn modelId="{ED404C71-E731-42FB-B2E4-767E77BD714F}" srcId="{B009826B-0F5D-4C68-8355-2E7A95FA450B}" destId="{28E38537-E827-4175-BA93-FE964832DAA1}" srcOrd="0" destOrd="0" parTransId="{45A3A730-69A6-43FE-BC2A-2242ED29492F}" sibTransId="{C66E10CC-5D75-43F9-A376-F052955A196A}"/>
    <dgm:cxn modelId="{7AA9ABA4-8F24-4CC5-BFB0-E3EF19A1B592}" type="presOf" srcId="{9A7E0199-3B80-48EF-AE5D-9ACC1E292C84}" destId="{54B9A166-FA5E-4CEC-B611-550A119DA7A9}" srcOrd="0" destOrd="0" presId="urn:microsoft.com/office/officeart/2005/8/layout/hChevron3"/>
    <dgm:cxn modelId="{3DE46390-77B5-4D59-8A34-330046A8D856}" type="presOf" srcId="{C65287CE-F22F-4BA2-BFAA-0A7239A836A5}" destId="{CDAE9055-A678-46CE-B167-79EDF6E3E564}" srcOrd="0" destOrd="0" presId="urn:microsoft.com/office/officeart/2005/8/layout/hChevron3"/>
    <dgm:cxn modelId="{2C742A4E-7495-471C-8BFC-6E1C291923F4}" type="presOf" srcId="{4EB8DDC0-DB4E-47C5-967A-4F45FDE96F9E}" destId="{5893A193-FAD8-49C4-9812-2CC19FE0722C}" srcOrd="0" destOrd="0" presId="urn:microsoft.com/office/officeart/2005/8/layout/hChevron3"/>
    <dgm:cxn modelId="{47E59BB3-3D1F-4386-882B-95A82B2837CB}" srcId="{B009826B-0F5D-4C68-8355-2E7A95FA450B}" destId="{133B9088-8F7D-4ECC-B53A-50E172C3135A}" srcOrd="2" destOrd="0" parTransId="{8BDF3F8B-D15B-4DAE-AE0F-6F03510FDCC7}" sibTransId="{40D67A40-C6EA-403F-A9A7-2A8573F1606C}"/>
    <dgm:cxn modelId="{E4CE6F89-5067-458A-8948-B2270A752DBB}" srcId="{B009826B-0F5D-4C68-8355-2E7A95FA450B}" destId="{4EB8DDC0-DB4E-47C5-967A-4F45FDE96F9E}" srcOrd="5" destOrd="0" parTransId="{0D7B2AEA-E80C-413B-A280-1AC1686CA498}" sibTransId="{E214BDE7-D470-4B19-9D59-1325D6F49C94}"/>
    <dgm:cxn modelId="{CF7825FC-7671-44FB-BECF-120A53C75481}" type="presOf" srcId="{277257B8-1B25-49F0-85C4-60A2F11AF2AB}" destId="{23C05D83-A841-4C2E-B346-CBE21875B530}" srcOrd="0" destOrd="0" presId="urn:microsoft.com/office/officeart/2005/8/layout/hChevron3"/>
    <dgm:cxn modelId="{B3CCAE25-00C3-4F40-8C5F-FAF14EEB7188}" srcId="{B009826B-0F5D-4C68-8355-2E7A95FA450B}" destId="{277257B8-1B25-49F0-85C4-60A2F11AF2AB}" srcOrd="1" destOrd="0" parTransId="{61BA1FD4-7AA4-49B1-BC3F-C67451C934A5}" sibTransId="{C0A63C1A-D30F-418F-823D-D663F8B5ED45}"/>
    <dgm:cxn modelId="{F603C4D8-9618-44CD-BD55-158B12C44490}" type="presParOf" srcId="{CF2CB4F0-69C3-4917-AAEB-292F3DE327DD}" destId="{053F9342-E063-4BEA-8880-C0FC6CD5F26A}" srcOrd="0" destOrd="0" presId="urn:microsoft.com/office/officeart/2005/8/layout/hChevron3"/>
    <dgm:cxn modelId="{C426D8AC-E658-46CB-AB87-BCB4BB140E6B}" type="presParOf" srcId="{CF2CB4F0-69C3-4917-AAEB-292F3DE327DD}" destId="{E56AC5C3-DC00-435F-9426-65C8E3A20D84}" srcOrd="1" destOrd="0" presId="urn:microsoft.com/office/officeart/2005/8/layout/hChevron3"/>
    <dgm:cxn modelId="{4F5A3249-A311-4222-BC22-3D94286FFF4A}" type="presParOf" srcId="{CF2CB4F0-69C3-4917-AAEB-292F3DE327DD}" destId="{23C05D83-A841-4C2E-B346-CBE21875B530}" srcOrd="2" destOrd="0" presId="urn:microsoft.com/office/officeart/2005/8/layout/hChevron3"/>
    <dgm:cxn modelId="{29BFFBE5-CE6B-46C3-B6A9-5E2890C7D5E2}" type="presParOf" srcId="{CF2CB4F0-69C3-4917-AAEB-292F3DE327DD}" destId="{E05D847A-49AB-4674-9CC7-6A4E320B5766}" srcOrd="3" destOrd="0" presId="urn:microsoft.com/office/officeart/2005/8/layout/hChevron3"/>
    <dgm:cxn modelId="{FA82CA17-3C95-4FD7-ADAD-CAEA5A70911F}" type="presParOf" srcId="{CF2CB4F0-69C3-4917-AAEB-292F3DE327DD}" destId="{D0840D77-1864-4D77-8726-BF6BFBEF01FD}" srcOrd="4" destOrd="0" presId="urn:microsoft.com/office/officeart/2005/8/layout/hChevron3"/>
    <dgm:cxn modelId="{A65C4087-E91D-454B-A963-56D9B67CEFAB}" type="presParOf" srcId="{CF2CB4F0-69C3-4917-AAEB-292F3DE327DD}" destId="{9B69FAB8-3920-4918-97F3-7C19FFDFBE2A}" srcOrd="5" destOrd="0" presId="urn:microsoft.com/office/officeart/2005/8/layout/hChevron3"/>
    <dgm:cxn modelId="{622B5183-C1F9-404F-8DF8-A1A55B0DB55C}" type="presParOf" srcId="{CF2CB4F0-69C3-4917-AAEB-292F3DE327DD}" destId="{54B9A166-FA5E-4CEC-B611-550A119DA7A9}" srcOrd="6" destOrd="0" presId="urn:microsoft.com/office/officeart/2005/8/layout/hChevron3"/>
    <dgm:cxn modelId="{F31E30D8-49FD-4515-A8A1-15BED1202CE2}" type="presParOf" srcId="{CF2CB4F0-69C3-4917-AAEB-292F3DE327DD}" destId="{3779FC3A-2D60-45A1-A648-BA42CA9AB7F7}" srcOrd="7" destOrd="0" presId="urn:microsoft.com/office/officeart/2005/8/layout/hChevron3"/>
    <dgm:cxn modelId="{06CF93F0-1373-4A28-82D2-65A1C2E8A55E}" type="presParOf" srcId="{CF2CB4F0-69C3-4917-AAEB-292F3DE327DD}" destId="{CDAE9055-A678-46CE-B167-79EDF6E3E564}" srcOrd="8" destOrd="0" presId="urn:microsoft.com/office/officeart/2005/8/layout/hChevron3"/>
    <dgm:cxn modelId="{C0EC033A-C594-43A6-AE35-7B949972FBE1}" type="presParOf" srcId="{CF2CB4F0-69C3-4917-AAEB-292F3DE327DD}" destId="{B3E40862-60AC-4641-B38C-565F9895D6B4}" srcOrd="9" destOrd="0" presId="urn:microsoft.com/office/officeart/2005/8/layout/hChevron3"/>
    <dgm:cxn modelId="{C4E83BCA-7E75-49FC-B0B8-6C5E4F219D53}" type="presParOf" srcId="{CF2CB4F0-69C3-4917-AAEB-292F3DE327DD}" destId="{5893A193-FAD8-49C4-9812-2CC19FE0722C}" srcOrd="10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03FDFD-FA50-4E07-8879-341627441E9C}">
      <dsp:nvSpPr>
        <dsp:cNvPr id="0" name=""/>
        <dsp:cNvSpPr/>
      </dsp:nvSpPr>
      <dsp:spPr>
        <a:xfrm>
          <a:off x="638981" y="0"/>
          <a:ext cx="4685466" cy="72008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9E0362-FBD9-4382-9516-0F276D021CD2}">
      <dsp:nvSpPr>
        <dsp:cNvPr id="0" name=""/>
        <dsp:cNvSpPr/>
      </dsp:nvSpPr>
      <dsp:spPr>
        <a:xfrm>
          <a:off x="2528" y="216024"/>
          <a:ext cx="595911" cy="288032"/>
        </a:xfrm>
        <a:prstGeom prst="roundRect">
          <a:avLst/>
        </a:prstGeom>
        <a:solidFill>
          <a:srgbClr val="66FF3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วิสัยทัศน์</a:t>
          </a:r>
          <a:endParaRPr lang="en-US" sz="1400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16589" y="230085"/>
        <a:ext cx="567789" cy="259910"/>
      </dsp:txXfrm>
    </dsp:sp>
    <dsp:sp modelId="{E8757304-03AE-49ED-8379-A7BB7DB35496}">
      <dsp:nvSpPr>
        <dsp:cNvPr id="0" name=""/>
        <dsp:cNvSpPr/>
      </dsp:nvSpPr>
      <dsp:spPr>
        <a:xfrm>
          <a:off x="697758" y="191192"/>
          <a:ext cx="602853" cy="337694"/>
        </a:xfrm>
        <a:prstGeom prst="roundRect">
          <a:avLst/>
        </a:prstGeom>
        <a:solidFill>
          <a:srgbClr val="CCFF3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พันธกิจ</a:t>
          </a:r>
          <a:endParaRPr lang="en-US" sz="1400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714243" y="207677"/>
        <a:ext cx="569883" cy="304724"/>
      </dsp:txXfrm>
    </dsp:sp>
    <dsp:sp modelId="{56881A0B-2222-4CA9-9EED-F619B80DE835}">
      <dsp:nvSpPr>
        <dsp:cNvPr id="0" name=""/>
        <dsp:cNvSpPr/>
      </dsp:nvSpPr>
      <dsp:spPr>
        <a:xfrm>
          <a:off x="1399930" y="186899"/>
          <a:ext cx="1190142" cy="346280"/>
        </a:xfrm>
        <a:prstGeom prst="roundRect">
          <a:avLst/>
        </a:prstGeom>
        <a:solidFill>
          <a:srgbClr val="CCFF9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ประเด็นยุทธศาสตร์</a:t>
          </a:r>
          <a:endParaRPr lang="en-US" sz="1400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1416834" y="203803"/>
        <a:ext cx="1156334" cy="312472"/>
      </dsp:txXfrm>
    </dsp:sp>
    <dsp:sp modelId="{885EB994-1677-4ACE-901A-48A4E5E66519}">
      <dsp:nvSpPr>
        <dsp:cNvPr id="0" name=""/>
        <dsp:cNvSpPr/>
      </dsp:nvSpPr>
      <dsp:spPr>
        <a:xfrm>
          <a:off x="2689391" y="186899"/>
          <a:ext cx="734704" cy="346280"/>
        </a:xfrm>
        <a:prstGeom prst="roundRect">
          <a:avLst/>
        </a:prstGeom>
        <a:solidFill>
          <a:srgbClr val="66FF3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เป้าประสงค์</a:t>
          </a:r>
          <a:endParaRPr lang="en-US" sz="1400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2706295" y="203803"/>
        <a:ext cx="700896" cy="312472"/>
      </dsp:txXfrm>
    </dsp:sp>
    <dsp:sp modelId="{B20B096D-0A5C-4EF5-9CA2-AD8B6594628C}">
      <dsp:nvSpPr>
        <dsp:cNvPr id="0" name=""/>
        <dsp:cNvSpPr/>
      </dsp:nvSpPr>
      <dsp:spPr>
        <a:xfrm>
          <a:off x="3523414" y="216024"/>
          <a:ext cx="595911" cy="288032"/>
        </a:xfrm>
        <a:prstGeom prst="roundRect">
          <a:avLst/>
        </a:prstGeom>
        <a:solidFill>
          <a:srgbClr val="CCFF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ตัวชี้วัด</a:t>
          </a:r>
          <a:endParaRPr lang="en-US" sz="1400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3537475" y="230085"/>
        <a:ext cx="567789" cy="259910"/>
      </dsp:txXfrm>
    </dsp:sp>
    <dsp:sp modelId="{01F5A616-FCFC-4884-A19D-31C3FFB912F7}">
      <dsp:nvSpPr>
        <dsp:cNvPr id="0" name=""/>
        <dsp:cNvSpPr/>
      </dsp:nvSpPr>
      <dsp:spPr>
        <a:xfrm>
          <a:off x="4218644" y="216024"/>
          <a:ext cx="595911" cy="288032"/>
        </a:xfrm>
        <a:prstGeom prst="roundRect">
          <a:avLst/>
        </a:prstGeom>
        <a:solidFill>
          <a:srgbClr val="66FF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กลยุทธ</a:t>
          </a:r>
          <a:endParaRPr lang="en-US" sz="1400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4232705" y="230085"/>
        <a:ext cx="567789" cy="259910"/>
      </dsp:txXfrm>
    </dsp:sp>
    <dsp:sp modelId="{BB787AF6-92E9-408B-89A8-96A76BCC347C}">
      <dsp:nvSpPr>
        <dsp:cNvPr id="0" name=""/>
        <dsp:cNvSpPr/>
      </dsp:nvSpPr>
      <dsp:spPr>
        <a:xfrm>
          <a:off x="4913874" y="216024"/>
          <a:ext cx="595911" cy="288032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400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โครงการ</a:t>
          </a:r>
          <a:endParaRPr lang="en-US" sz="1400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4927935" y="230085"/>
        <a:ext cx="567789" cy="2599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092" y="0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3CC2C015-9779-458B-8996-C9E9D6E15CAA}" type="datetimeFigureOut">
              <a:rPr lang="en-US" smtClean="0"/>
              <a:t>5/30/2016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917422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092" y="8917422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B7CE0A67-646E-41CE-ADD6-2E5697A5C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6361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9C64E5C0-9C41-436E-AE16-48182F57005E}" type="datetimeFigureOut">
              <a:rPr lang="en-US" smtClean="0"/>
              <a:t>5/30/2016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4913" y="704850"/>
            <a:ext cx="4692650" cy="35194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9" tIns="47114" rIns="94229" bIns="4711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4459526"/>
            <a:ext cx="5681980" cy="4224814"/>
          </a:xfrm>
          <a:prstGeom prst="rect">
            <a:avLst/>
          </a:prstGeom>
        </p:spPr>
        <p:txBody>
          <a:bodyPr vert="horz" lIns="94229" tIns="47114" rIns="94229" bIns="47114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17422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092" y="8917422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3BF21BA5-774A-43DB-8BA9-17BC706CDA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3244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E4E5CB-BD2D-438B-ADAD-A9CCF78C8848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5366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F21BA5-774A-43DB-8BA9-17BC706CDA06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2742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/>
              <a:t>5/30/2016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47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/>
              <a:t>5/30/2016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014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/>
              <a:t>5/30/2016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012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/>
              <a:t>5/30/2016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473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/>
              <a:t>5/30/2016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892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/>
              <a:t>5/30/2016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748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/>
              <a:t>5/30/2016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900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/>
              <a:t>5/30/2016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917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/>
              <a:t>5/30/2016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49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/>
              <a:t>5/30/2016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790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/>
              <a:t>5/30/2016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5042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E455C-815E-4EE9-AE22-CE6BB0F2B0F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5645B-6471-4B19-BF65-D3A2CAC2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9210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E455C-815E-4EE9-AE22-CE6BB0F2B0F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5645B-6471-4B19-BF65-D3A2CAC2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5569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E455C-815E-4EE9-AE22-CE6BB0F2B0F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5645B-6471-4B19-BF65-D3A2CAC2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8809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E455C-815E-4EE9-AE22-CE6BB0F2B0F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5645B-6471-4B19-BF65-D3A2CAC2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6093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E455C-815E-4EE9-AE22-CE6BB0F2B0F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5645B-6471-4B19-BF65-D3A2CAC2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0005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E455C-815E-4EE9-AE22-CE6BB0F2B0F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5645B-6471-4B19-BF65-D3A2CAC2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4991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E455C-815E-4EE9-AE22-CE6BB0F2B0F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5645B-6471-4B19-BF65-D3A2CAC2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3096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E455C-815E-4EE9-AE22-CE6BB0F2B0F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5645B-6471-4B19-BF65-D3A2CAC2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923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E455C-815E-4EE9-AE22-CE6BB0F2B0F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5645B-6471-4B19-BF65-D3A2CAC2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3452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E455C-815E-4EE9-AE22-CE6BB0F2B0F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5645B-6471-4B19-BF65-D3A2CAC2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5595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E455C-815E-4EE9-AE22-CE6BB0F2B0F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5645B-6471-4B19-BF65-D3A2CAC2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2969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CE549-5337-4D81-805D-988FE510E0E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A81D2-6E56-4649-B796-73BFECA0329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5390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C70CF-10EB-4C6F-A09E-8F3559A8480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A81D2-6E56-4649-B796-73BFECA0329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139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C7F34-1699-46A5-A9BB-ACA3EED5CD8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A81D2-6E56-4649-B796-73BFECA0329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743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19E30-3F75-4B88-BC10-CE65D3823BF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A81D2-6E56-4649-B796-73BFECA0329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95996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7335-63A5-4B6D-93BD-7618432D9EC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A81D2-6E56-4649-B796-73BFECA0329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96174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94A9F-58FB-4740-ABCA-7B9AB820130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A81D2-6E56-4649-B796-73BFECA0329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45660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3073B-E34B-4FAB-B9C2-3DA31F9D3E2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A81D2-6E56-4649-B796-73BFECA0329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31335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9B254-AAA1-4EFD-B091-50E67743AB2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A81D2-6E56-4649-B796-73BFECA0329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0109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11BE4-DAE8-410B-9279-2B623D7ADE9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A81D2-6E56-4649-B796-73BFECA0329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65474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C41DB-DC75-4A75-B2FC-A851D209E44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A81D2-6E56-4649-B796-73BFECA0329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39423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895B6-2DDD-4B6C-9B82-6DB5750FA61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A81D2-6E56-4649-B796-73BFECA0329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38369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22681F-2DC9-4F13-B438-4E78A9D3CFB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81436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40F024-6C49-4C14-BCD0-7E640EF9996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97540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40C2D-C349-4CE3-B2AE-B132C124E3C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18573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EAF377-7948-4A20-AE91-DAC5E67D138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8267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1380B6-2A2B-4670-A360-1D3B037A26F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09778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53AB7A-DA9B-437F-B90D-C9DFE1D0EBB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38519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1073EB-2616-4051-9D9E-BAFA3009856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96435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A5AA3A-740D-4329-B4EA-C4B6BED9D78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44311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09A6BE-A714-4030-BC53-5A9CC80D343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11865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670F73-AE05-4BE3-B159-E7E3EB0CA07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73713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E10196-EE60-41E3-8E4E-153D76DAD48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439526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F257658-2CCE-4950-929C-413730DACE1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75596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8E14BE-21C2-44D3-AE24-B2999D83C15D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C7A84-6004-4A3E-BD8B-DEB3F13893F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01650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CB6FA-EA3C-4C43-9EAD-B0A3F2BD690C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9B58A-0E27-4D1B-8C3D-2F6B331EE78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74694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DF4A24-A79B-4375-9BED-8E743FC3B1B5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64607-E18E-4505-A232-A55ADF65884F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12617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116EF-DCEF-4FD7-99C8-7B1C02CE43B4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B4943-4A2C-46E4-88FB-72BEEB62503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55764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2E8BB-9B9E-420B-870F-07BD25BFDE70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D9F44-6BE1-4F04-AC29-BEF24ADD5A8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13522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258FC-48B7-46EB-8BB5-65BFDAC40D52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BE02D-C081-439D-9E4C-F170407A1DD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59831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C5691-D04F-4F7D-8388-AB420F5760BC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D7B73-161C-4068-9DAE-BE9977D3E16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09775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8F87CA-501F-4A40-AA41-414330BF88C0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67657-0CC3-419A-94E4-10BCC304C12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22631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4447D-D08F-46D6-8E46-D158EA857F66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9FF44-653B-49D8-9428-3F35E775F5A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213274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852916-5BDF-43E3-868E-38D1EB93BC7B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993971-49F6-4FC2-9BC8-1A09BBF7B57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51097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3CFDA9-9517-4A3C-8909-E628135B015A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AB0D8-4D2D-4233-B19F-A2019E86430A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15307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886528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42593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84318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34129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85511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49915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08872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15126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695624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33352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51248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86840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69703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44435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61121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9204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603433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13597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96592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82662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51680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52795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12A801-7B0D-4156-85E6-69E8E522C6C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82180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59D22-164A-4D7E-B372-F461F5DC27F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38723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08F3C3-88F6-41DB-9BBD-7EBE20E8A7E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801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AD0E32-8068-453C-BA61-EF1A1553EE7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2353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CD63A8-2D76-41A3-A4FB-F49B6BF0A22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79383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E2C67D-9E94-4751-9808-9BCFAF85443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033046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36AE86-3770-4525-93DF-C3287FB33D8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32873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B5DABB-04E4-4974-8E4F-E9C76C3B656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69113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04AD10-9356-4C81-AD61-A47873D1088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34498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8DE58C-2FB9-4C31-8006-D55081E3663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94833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76C593-D1D9-4617-A860-C942F432A44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96857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C7A84-6004-4A3E-BD8B-DEB3F13893F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27741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9B58A-0E27-4D1B-8C3D-2F6B331EE78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654265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64607-E18E-4505-A232-A55ADF65884F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36436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B4943-4A2C-46E4-88FB-72BEEB62503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1619198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D9F44-6BE1-4F04-AC29-BEF24ADD5A8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57477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BE02D-C081-439D-9E4C-F170407A1DD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89243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D7B73-161C-4068-9DAE-BE9977D3E16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450726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67657-0CC3-419A-94E4-10BCC304C12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33414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9FF44-653B-49D8-9428-3F35E775F5A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183115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993971-49F6-4FC2-9BC8-1A09BBF7B57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935322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AB0D8-4D2D-4233-B19F-A2019E86430A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512315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205339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65380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615338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014737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62841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719894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016911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985660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987239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879544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1584220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979594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744378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066979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599208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704900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491188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616205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487929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588734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52205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085776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C7AB5-028D-4425-86FF-1D7A2AAB8E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7E25B-DFAA-4A8E-A385-E769632B8F1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429491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C7AB5-028D-4425-86FF-1D7A2AAB8E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7E25B-DFAA-4A8E-A385-E769632B8F1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936103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C7AB5-028D-4425-86FF-1D7A2AAB8E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7E25B-DFAA-4A8E-A385-E769632B8F1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048601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C7AB5-028D-4425-86FF-1D7A2AAB8E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7E25B-DFAA-4A8E-A385-E769632B8F1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663956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C7AB5-028D-4425-86FF-1D7A2AAB8E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7E25B-DFAA-4A8E-A385-E769632B8F1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285587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C7AB5-028D-4425-86FF-1D7A2AAB8E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7E25B-DFAA-4A8E-A385-E769632B8F1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778817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C7AB5-028D-4425-86FF-1D7A2AAB8E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7E25B-DFAA-4A8E-A385-E769632B8F1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30219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C7AB5-028D-4425-86FF-1D7A2AAB8E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7E25B-DFAA-4A8E-A385-E769632B8F1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508531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C7AB5-028D-4425-86FF-1D7A2AAB8E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7E25B-DFAA-4A8E-A385-E769632B8F1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025932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C7AB5-028D-4425-86FF-1D7A2AAB8E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7E25B-DFAA-4A8E-A385-E769632B8F1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235899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C7AB5-028D-4425-86FF-1D7A2AAB8E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7E25B-DFAA-4A8E-A385-E769632B8F1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788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3" Type="http://schemas.openxmlformats.org/officeDocument/2006/relationships/slideLayout" Target="../slideLayouts/slideLayout81.xml"/><Relationship Id="rId7" Type="http://schemas.openxmlformats.org/officeDocument/2006/relationships/slideLayout" Target="../slideLayouts/slideLayout8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88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7.xml"/><Relationship Id="rId3" Type="http://schemas.openxmlformats.org/officeDocument/2006/relationships/slideLayout" Target="../slideLayouts/slideLayout92.xml"/><Relationship Id="rId7" Type="http://schemas.openxmlformats.org/officeDocument/2006/relationships/slideLayout" Target="../slideLayouts/slideLayout9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1.xml"/><Relationship Id="rId1" Type="http://schemas.openxmlformats.org/officeDocument/2006/relationships/slideLayout" Target="../slideLayouts/slideLayout90.xml"/><Relationship Id="rId6" Type="http://schemas.openxmlformats.org/officeDocument/2006/relationships/slideLayout" Target="../slideLayouts/slideLayout95.xml"/><Relationship Id="rId11" Type="http://schemas.openxmlformats.org/officeDocument/2006/relationships/slideLayout" Target="../slideLayouts/slideLayout100.xml"/><Relationship Id="rId5" Type="http://schemas.openxmlformats.org/officeDocument/2006/relationships/slideLayout" Target="../slideLayouts/slideLayout94.xml"/><Relationship Id="rId10" Type="http://schemas.openxmlformats.org/officeDocument/2006/relationships/slideLayout" Target="../slideLayouts/slideLayout99.xml"/><Relationship Id="rId4" Type="http://schemas.openxmlformats.org/officeDocument/2006/relationships/slideLayout" Target="../slideLayouts/slideLayout93.xml"/><Relationship Id="rId9" Type="http://schemas.openxmlformats.org/officeDocument/2006/relationships/slideLayout" Target="../slideLayouts/slideLayout98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9.xml"/><Relationship Id="rId3" Type="http://schemas.openxmlformats.org/officeDocument/2006/relationships/slideLayout" Target="../slideLayouts/slideLayout114.xml"/><Relationship Id="rId7" Type="http://schemas.openxmlformats.org/officeDocument/2006/relationships/slideLayout" Target="../slideLayouts/slideLayout118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3.xml"/><Relationship Id="rId1" Type="http://schemas.openxmlformats.org/officeDocument/2006/relationships/slideLayout" Target="../slideLayouts/slideLayout112.xml"/><Relationship Id="rId6" Type="http://schemas.openxmlformats.org/officeDocument/2006/relationships/slideLayout" Target="../slideLayouts/slideLayout117.xml"/><Relationship Id="rId11" Type="http://schemas.openxmlformats.org/officeDocument/2006/relationships/slideLayout" Target="../slideLayouts/slideLayout122.xml"/><Relationship Id="rId5" Type="http://schemas.openxmlformats.org/officeDocument/2006/relationships/slideLayout" Target="../slideLayouts/slideLayout116.xml"/><Relationship Id="rId10" Type="http://schemas.openxmlformats.org/officeDocument/2006/relationships/slideLayout" Target="../slideLayouts/slideLayout121.xml"/><Relationship Id="rId4" Type="http://schemas.openxmlformats.org/officeDocument/2006/relationships/slideLayout" Target="../slideLayouts/slideLayout115.xml"/><Relationship Id="rId9" Type="http://schemas.openxmlformats.org/officeDocument/2006/relationships/slideLayout" Target="../slideLayouts/slideLayout120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0.xml"/><Relationship Id="rId3" Type="http://schemas.openxmlformats.org/officeDocument/2006/relationships/slideLayout" Target="../slideLayouts/slideLayout125.xml"/><Relationship Id="rId7" Type="http://schemas.openxmlformats.org/officeDocument/2006/relationships/slideLayout" Target="../slideLayouts/slideLayout129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4.xml"/><Relationship Id="rId1" Type="http://schemas.openxmlformats.org/officeDocument/2006/relationships/slideLayout" Target="../slideLayouts/slideLayout123.xml"/><Relationship Id="rId6" Type="http://schemas.openxmlformats.org/officeDocument/2006/relationships/slideLayout" Target="../slideLayouts/slideLayout128.xml"/><Relationship Id="rId11" Type="http://schemas.openxmlformats.org/officeDocument/2006/relationships/slideLayout" Target="../slideLayouts/slideLayout133.xml"/><Relationship Id="rId5" Type="http://schemas.openxmlformats.org/officeDocument/2006/relationships/slideLayout" Target="../slideLayouts/slideLayout127.xml"/><Relationship Id="rId10" Type="http://schemas.openxmlformats.org/officeDocument/2006/relationships/slideLayout" Target="../slideLayouts/slideLayout132.xml"/><Relationship Id="rId4" Type="http://schemas.openxmlformats.org/officeDocument/2006/relationships/slideLayout" Target="../slideLayouts/slideLayout126.xml"/><Relationship Id="rId9" Type="http://schemas.openxmlformats.org/officeDocument/2006/relationships/slideLayout" Target="../slideLayouts/slideLayout1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194C2-741C-49D8-92FA-FA29A718F7C0}" type="datetimeFigureOut">
              <a:rPr lang="en-US" smtClean="0"/>
              <a:t>5/30/2016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6CF6F3-A3BB-4C28-95D8-157C1342C7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657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7E455C-815E-4EE9-AE22-CE6BB0F2B0F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65645B-6471-4B19-BF65-D3A2CAC2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911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91116-0AAC-487A-AF85-89518E1D0AA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A81D2-6E56-4649-B796-73BFECA0329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457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E287EC-D037-4673-941A-562333C83C8D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664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F6D8651-5377-476A-ACAF-9B8FBC2D0B42}" type="datetime1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0ABDB73-21EF-41C4-84B1-75696B6E936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386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134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086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B2B12C-91FB-451D-8C26-C38266E501A0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0099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0ABDB73-21EF-41C4-84B1-75696B6E936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651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672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194C2-741C-49D8-92FA-FA29A718F7C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432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  <p:sldLayoutId id="2147483835" r:id="rId4"/>
    <p:sldLayoutId id="2147483836" r:id="rId5"/>
    <p:sldLayoutId id="2147483837" r:id="rId6"/>
    <p:sldLayoutId id="2147483838" r:id="rId7"/>
    <p:sldLayoutId id="2147483839" r:id="rId8"/>
    <p:sldLayoutId id="2147483840" r:id="rId9"/>
    <p:sldLayoutId id="2147483841" r:id="rId10"/>
    <p:sldLayoutId id="214748384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FC7AB5-028D-4425-86FF-1D7A2AAB8E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5/30/2016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D7E25B-DFAA-4A8E-A385-E769632B8F1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253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gif"/><Relationship Id="rId10" Type="http://schemas.openxmlformats.org/officeDocument/2006/relationships/image" Target="../media/image9.png"/><Relationship Id="rId4" Type="http://schemas.openxmlformats.org/officeDocument/2006/relationships/image" Target="../media/image3.gif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6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6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13" Type="http://schemas.openxmlformats.org/officeDocument/2006/relationships/image" Target="../media/image25.jpg"/><Relationship Id="rId3" Type="http://schemas.openxmlformats.org/officeDocument/2006/relationships/image" Target="../media/image20.jpeg"/><Relationship Id="rId7" Type="http://schemas.openxmlformats.org/officeDocument/2006/relationships/diagramQuickStyle" Target="../diagrams/quickStyle2.xml"/><Relationship Id="rId12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Relationship Id="rId6" Type="http://schemas.openxmlformats.org/officeDocument/2006/relationships/diagramLayout" Target="../diagrams/layout2.xml"/><Relationship Id="rId11" Type="http://schemas.openxmlformats.org/officeDocument/2006/relationships/image" Target="../media/image23.png"/><Relationship Id="rId5" Type="http://schemas.openxmlformats.org/officeDocument/2006/relationships/diagramData" Target="../diagrams/data2.xml"/><Relationship Id="rId10" Type="http://schemas.openxmlformats.org/officeDocument/2006/relationships/image" Target="../media/image22.jpg"/><Relationship Id="rId4" Type="http://schemas.openxmlformats.org/officeDocument/2006/relationships/image" Target="../media/image21.png"/><Relationship Id="rId9" Type="http://schemas.microsoft.com/office/2007/relationships/diagramDrawing" Target="../diagrams/drawing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6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jpg"/><Relationship Id="rId10" Type="http://schemas.openxmlformats.org/officeDocument/2006/relationships/image" Target="../media/image33.png"/><Relationship Id="rId4" Type="http://schemas.openxmlformats.org/officeDocument/2006/relationships/image" Target="../media/image27.jpg"/><Relationship Id="rId9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07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0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0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10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0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0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07.xml"/><Relationship Id="rId4" Type="http://schemas.openxmlformats.org/officeDocument/2006/relationships/image" Target="../media/image50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7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7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7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7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7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40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40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63.gif"/><Relationship Id="rId4" Type="http://schemas.openxmlformats.org/officeDocument/2006/relationships/image" Target="../media/image62.jp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40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57.jpeg"/><Relationship Id="rId4" Type="http://schemas.openxmlformats.org/officeDocument/2006/relationships/image" Target="../media/image67.pn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0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emf"/><Relationship Id="rId1" Type="http://schemas.openxmlformats.org/officeDocument/2006/relationships/slideLayout" Target="../slideLayouts/slideLayout10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emf"/><Relationship Id="rId1" Type="http://schemas.openxmlformats.org/officeDocument/2006/relationships/slideLayout" Target="../slideLayouts/slideLayout10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0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0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0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2025422"/>
            <a:ext cx="792088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th-TH" sz="4400" b="1" dirty="0">
                <a:solidFill>
                  <a:prstClr val="black"/>
                </a:solidFill>
                <a:effectLst>
                  <a:glow rad="228600">
                    <a:srgbClr val="4BACC6">
                      <a:satMod val="175000"/>
                      <a:alpha val="40000"/>
                    </a:srgbClr>
                  </a:glow>
                </a:effectLst>
                <a:latin typeface="TH Fah kwang" pitchFamily="2" charset="-34"/>
                <a:ea typeface="Calibri"/>
                <a:cs typeface="TH Fah kwang" pitchFamily="2" charset="-34"/>
              </a:rPr>
              <a:t>โครงการจัดทำยุทธศาสตร์</a:t>
            </a:r>
            <a:endParaRPr lang="en-US" sz="4400" b="1" dirty="0">
              <a:solidFill>
                <a:prstClr val="black"/>
              </a:solidFill>
              <a:effectLst>
                <a:glow rad="228600">
                  <a:srgbClr val="4BACC6">
                    <a:satMod val="175000"/>
                    <a:alpha val="40000"/>
                  </a:srgbClr>
                </a:glow>
              </a:effectLst>
              <a:latin typeface="TH Fah kwang" pitchFamily="2" charset="-34"/>
              <a:ea typeface="Calibri"/>
              <a:cs typeface="TH Fah kwang" pitchFamily="2" charset="-34"/>
            </a:endParaRPr>
          </a:p>
          <a:p>
            <a:pPr algn="ctr">
              <a:defRPr/>
            </a:pPr>
            <a:r>
              <a:rPr lang="th-TH" sz="4400" b="1" dirty="0">
                <a:solidFill>
                  <a:prstClr val="black"/>
                </a:solidFill>
                <a:effectLst>
                  <a:glow rad="228600">
                    <a:srgbClr val="4BACC6">
                      <a:satMod val="175000"/>
                      <a:alpha val="40000"/>
                    </a:srgbClr>
                  </a:glow>
                </a:effectLst>
                <a:latin typeface="TH Fah kwang" pitchFamily="2" charset="-34"/>
                <a:ea typeface="Calibri"/>
                <a:cs typeface="TH Fah kwang" pitchFamily="2" charset="-34"/>
              </a:rPr>
              <a:t>การพัฒนาบุคลากรด้านโลจิสติกส์และ</a:t>
            </a:r>
            <a:endParaRPr lang="en-US" sz="4400" b="1" dirty="0">
              <a:solidFill>
                <a:prstClr val="black"/>
              </a:solidFill>
              <a:effectLst>
                <a:glow rad="228600">
                  <a:srgbClr val="4BACC6">
                    <a:satMod val="175000"/>
                    <a:alpha val="40000"/>
                  </a:srgbClr>
                </a:glow>
              </a:effectLst>
              <a:latin typeface="TH Fah kwang" pitchFamily="2" charset="-34"/>
              <a:ea typeface="Calibri"/>
              <a:cs typeface="TH Fah kwang" pitchFamily="2" charset="-34"/>
            </a:endParaRPr>
          </a:p>
          <a:p>
            <a:pPr algn="ctr">
              <a:defRPr/>
            </a:pPr>
            <a:r>
              <a:rPr lang="th-TH" sz="4400" b="1" dirty="0">
                <a:solidFill>
                  <a:prstClr val="black"/>
                </a:solidFill>
                <a:effectLst>
                  <a:glow rad="228600">
                    <a:srgbClr val="4BACC6">
                      <a:satMod val="175000"/>
                      <a:alpha val="40000"/>
                    </a:srgbClr>
                  </a:glow>
                </a:effectLst>
                <a:latin typeface="TH Fah kwang" pitchFamily="2" charset="-34"/>
                <a:ea typeface="Calibri"/>
                <a:cs typeface="TH Fah kwang" pitchFamily="2" charset="-34"/>
              </a:rPr>
              <a:t>ซัพพลายเชน</a:t>
            </a:r>
            <a:endParaRPr lang="en-US" sz="4400" dirty="0">
              <a:solidFill>
                <a:prstClr val="black"/>
              </a:solidFill>
              <a:effectLst>
                <a:glow rad="228600">
                  <a:srgbClr val="4BACC6">
                    <a:satMod val="175000"/>
                    <a:alpha val="40000"/>
                  </a:srgbClr>
                </a:glow>
              </a:effectLst>
              <a:latin typeface="TH Fah kwang" pitchFamily="2" charset="-34"/>
              <a:ea typeface="Calibri"/>
              <a:cs typeface="TH Fah kwang" pitchFamily="2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48838" y="4686235"/>
            <a:ext cx="7416824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>
              <a:defRPr/>
            </a:pPr>
            <a:r>
              <a:rPr lang="th-TH" sz="24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NiramitIT๙ " pitchFamily="2" charset="-34"/>
                <a:cs typeface="TH NiramitIT๙ " pitchFamily="2" charset="-34"/>
              </a:rPr>
              <a:t>กอง</a:t>
            </a:r>
            <a:r>
              <a:rPr lang="th-TH" sz="24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NiramitIT๙ " pitchFamily="2" charset="-34"/>
                <a:cs typeface="TH NiramitIT๙ " pitchFamily="2" charset="-34"/>
              </a:rPr>
              <a:t>ยุทธศาสตร์</a:t>
            </a:r>
            <a:r>
              <a:rPr lang="th-TH" sz="24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NiramitIT๙ " pitchFamily="2" charset="-34"/>
                <a:cs typeface="TH NiramitIT๙ " pitchFamily="2" charset="-34"/>
              </a:rPr>
              <a:t>และเครือข่ายพัฒนาฝีมือแรงงาน </a:t>
            </a:r>
          </a:p>
          <a:p>
            <a:pPr algn="r">
              <a:defRPr/>
            </a:pPr>
            <a:r>
              <a:rPr lang="th-TH" sz="24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NiramitIT๙ " pitchFamily="2" charset="-34"/>
                <a:cs typeface="TH NiramitIT๙ " pitchFamily="2" charset="-34"/>
              </a:rPr>
              <a:t>กรมพัฒนาฝีมือแรงงาน</a:t>
            </a:r>
            <a:endParaRPr lang="en-US" sz="24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NiramitIT๙ " pitchFamily="2" charset="-34"/>
              <a:cs typeface="TH NiramitIT๙ " pitchFamily="2" charset="-34"/>
            </a:endParaRPr>
          </a:p>
        </p:txBody>
      </p:sp>
      <p:pic>
        <p:nvPicPr>
          <p:cNvPr id="2867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2838" y="117475"/>
            <a:ext cx="1838325" cy="169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5762AB-74A5-428F-9389-21428E01C98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9888" y="1450798"/>
            <a:ext cx="796543" cy="9558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617" y="1075198"/>
            <a:ext cx="952500" cy="1143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563" y="968334"/>
            <a:ext cx="590873" cy="712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888" y="616510"/>
            <a:ext cx="475457" cy="57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235" y="449542"/>
            <a:ext cx="474663" cy="572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235" y="1324436"/>
            <a:ext cx="534724" cy="64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2898" y="751348"/>
            <a:ext cx="475457" cy="57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7765" y="215459"/>
            <a:ext cx="501179" cy="604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097" y="1310087"/>
            <a:ext cx="614682" cy="740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0779" y="763254"/>
            <a:ext cx="45818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1913" y="763254"/>
            <a:ext cx="615950" cy="73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7265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16000">
              <a:schemeClr val="bg1"/>
            </a:gs>
            <a:gs pos="17000">
              <a:schemeClr val="bg1">
                <a:lumMod val="95000"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0" y="1091473"/>
            <a:ext cx="9144000" cy="5766528"/>
            <a:chOff x="0" y="774866"/>
            <a:chExt cx="9144000" cy="6083135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0" y="774866"/>
              <a:ext cx="9144000" cy="6083134"/>
            </a:xfrm>
            <a:custGeom>
              <a:avLst/>
              <a:gdLst>
                <a:gd name="connsiteX0" fmla="*/ 0 w 9144000"/>
                <a:gd name="connsiteY0" fmla="*/ 0 h 6083134"/>
                <a:gd name="connsiteX1" fmla="*/ 1160034 w 9144000"/>
                <a:gd name="connsiteY1" fmla="*/ 109764 h 6083134"/>
                <a:gd name="connsiteX2" fmla="*/ 2756474 w 9144000"/>
                <a:gd name="connsiteY2" fmla="*/ 328308 h 6083134"/>
                <a:gd name="connsiteX3" fmla="*/ 3554693 w 9144000"/>
                <a:gd name="connsiteY3" fmla="*/ 489840 h 6083134"/>
                <a:gd name="connsiteX4" fmla="*/ 3957304 w 9144000"/>
                <a:gd name="connsiteY4" fmla="*/ 597528 h 6083134"/>
                <a:gd name="connsiteX5" fmla="*/ 4359915 w 9144000"/>
                <a:gd name="connsiteY5" fmla="*/ 733722 h 6083134"/>
                <a:gd name="connsiteX6" fmla="*/ 4762526 w 9144000"/>
                <a:gd name="connsiteY6" fmla="*/ 933262 h 6083134"/>
                <a:gd name="connsiteX7" fmla="*/ 4951578 w 9144000"/>
                <a:gd name="connsiteY7" fmla="*/ 1075791 h 6083134"/>
                <a:gd name="connsiteX8" fmla="*/ 5112622 w 9144000"/>
                <a:gd name="connsiteY8" fmla="*/ 1268996 h 6083134"/>
                <a:gd name="connsiteX9" fmla="*/ 5165137 w 9144000"/>
                <a:gd name="connsiteY9" fmla="*/ 1383019 h 6083134"/>
                <a:gd name="connsiteX10" fmla="*/ 5182642 w 9144000"/>
                <a:gd name="connsiteY10" fmla="*/ 1446365 h 6083134"/>
                <a:gd name="connsiteX11" fmla="*/ 5182642 w 9144000"/>
                <a:gd name="connsiteY11" fmla="*/ 1452700 h 6083134"/>
                <a:gd name="connsiteX12" fmla="*/ 5185705 w 9144000"/>
                <a:gd name="connsiteY12" fmla="*/ 1464181 h 6083134"/>
                <a:gd name="connsiteX13" fmla="*/ 5189643 w 9144000"/>
                <a:gd name="connsiteY13" fmla="*/ 1490707 h 6083134"/>
                <a:gd name="connsiteX14" fmla="*/ 5210649 w 9144000"/>
                <a:gd name="connsiteY14" fmla="*/ 1671243 h 6083134"/>
                <a:gd name="connsiteX15" fmla="*/ 5179141 w 9144000"/>
                <a:gd name="connsiteY15" fmla="*/ 1877118 h 6083134"/>
                <a:gd name="connsiteX16" fmla="*/ 5063609 w 9144000"/>
                <a:gd name="connsiteY16" fmla="*/ 2095662 h 6083134"/>
                <a:gd name="connsiteX17" fmla="*/ 4860553 w 9144000"/>
                <a:gd name="connsiteY17" fmla="*/ 2292034 h 6083134"/>
                <a:gd name="connsiteX18" fmla="*/ 4608483 w 9144000"/>
                <a:gd name="connsiteY18" fmla="*/ 2437730 h 6083134"/>
                <a:gd name="connsiteX19" fmla="*/ 4356414 w 9144000"/>
                <a:gd name="connsiteY19" fmla="*/ 2539084 h 6083134"/>
                <a:gd name="connsiteX20" fmla="*/ 4118349 w 9144000"/>
                <a:gd name="connsiteY20" fmla="*/ 2611932 h 6083134"/>
                <a:gd name="connsiteX21" fmla="*/ 3687730 w 9144000"/>
                <a:gd name="connsiteY21" fmla="*/ 2713285 h 6083134"/>
                <a:gd name="connsiteX22" fmla="*/ 3313127 w 9144000"/>
                <a:gd name="connsiteY22" fmla="*/ 2795635 h 6083134"/>
                <a:gd name="connsiteX23" fmla="*/ 2994539 w 9144000"/>
                <a:gd name="connsiteY23" fmla="*/ 2877985 h 6083134"/>
                <a:gd name="connsiteX24" fmla="*/ 2756474 w 9144000"/>
                <a:gd name="connsiteY24" fmla="*/ 2969836 h 6083134"/>
                <a:gd name="connsiteX25" fmla="*/ 2619936 w 9144000"/>
                <a:gd name="connsiteY25" fmla="*/ 3061688 h 6083134"/>
                <a:gd name="connsiteX26" fmla="*/ 2560420 w 9144000"/>
                <a:gd name="connsiteY26" fmla="*/ 3147205 h 6083134"/>
                <a:gd name="connsiteX27" fmla="*/ 2528911 w 9144000"/>
                <a:gd name="connsiteY27" fmla="*/ 3261228 h 6083134"/>
                <a:gd name="connsiteX28" fmla="*/ 2525410 w 9144000"/>
                <a:gd name="connsiteY28" fmla="*/ 3330909 h 6083134"/>
                <a:gd name="connsiteX29" fmla="*/ 2525410 w 9144000"/>
                <a:gd name="connsiteY29" fmla="*/ 3372084 h 6083134"/>
                <a:gd name="connsiteX30" fmla="*/ 2525410 w 9144000"/>
                <a:gd name="connsiteY30" fmla="*/ 3380398 h 6083134"/>
                <a:gd name="connsiteX31" fmla="*/ 2525410 w 9144000"/>
                <a:gd name="connsiteY31" fmla="*/ 3384753 h 6083134"/>
                <a:gd name="connsiteX32" fmla="*/ 2525410 w 9144000"/>
                <a:gd name="connsiteY32" fmla="*/ 3394255 h 6083134"/>
                <a:gd name="connsiteX33" fmla="*/ 2528911 w 9144000"/>
                <a:gd name="connsiteY33" fmla="*/ 3399797 h 6083134"/>
                <a:gd name="connsiteX34" fmla="*/ 2563921 w 9144000"/>
                <a:gd name="connsiteY34" fmla="*/ 3470270 h 6083134"/>
                <a:gd name="connsiteX35" fmla="*/ 2640942 w 9144000"/>
                <a:gd name="connsiteY35" fmla="*/ 3558954 h 6083134"/>
                <a:gd name="connsiteX36" fmla="*/ 2977035 w 9144000"/>
                <a:gd name="connsiteY36" fmla="*/ 3787000 h 6083134"/>
                <a:gd name="connsiteX37" fmla="*/ 3491676 w 9144000"/>
                <a:gd name="connsiteY37" fmla="*/ 4018213 h 6083134"/>
                <a:gd name="connsiteX38" fmla="*/ 4104345 w 9144000"/>
                <a:gd name="connsiteY38" fmla="*/ 4230422 h 6083134"/>
                <a:gd name="connsiteX39" fmla="*/ 4769528 w 9144000"/>
                <a:gd name="connsiteY39" fmla="*/ 4414126 h 6083134"/>
                <a:gd name="connsiteX40" fmla="*/ 6183917 w 9144000"/>
                <a:gd name="connsiteY40" fmla="*/ 4727688 h 6083134"/>
                <a:gd name="connsiteX41" fmla="*/ 7661324 w 9144000"/>
                <a:gd name="connsiteY41" fmla="*/ 4977905 h 6083134"/>
                <a:gd name="connsiteX42" fmla="*/ 9144000 w 9144000"/>
                <a:gd name="connsiteY42" fmla="*/ 5180860 h 6083134"/>
                <a:gd name="connsiteX43" fmla="*/ 9144000 w 9144000"/>
                <a:gd name="connsiteY43" fmla="*/ 6083134 h 6083134"/>
                <a:gd name="connsiteX44" fmla="*/ 4375201 w 9144000"/>
                <a:gd name="connsiteY44" fmla="*/ 6083134 h 6083134"/>
                <a:gd name="connsiteX45" fmla="*/ 3764751 w 9144000"/>
                <a:gd name="connsiteY45" fmla="*/ 5874251 h 6083134"/>
                <a:gd name="connsiteX46" fmla="*/ 3001541 w 9144000"/>
                <a:gd name="connsiteY46" fmla="*/ 5582860 h 6083134"/>
                <a:gd name="connsiteX47" fmla="*/ 2252335 w 9144000"/>
                <a:gd name="connsiteY47" fmla="*/ 5234456 h 6083134"/>
                <a:gd name="connsiteX48" fmla="*/ 1524135 w 9144000"/>
                <a:gd name="connsiteY48" fmla="*/ 4797369 h 6083134"/>
                <a:gd name="connsiteX49" fmla="*/ 1181040 w 9144000"/>
                <a:gd name="connsiteY49" fmla="*/ 4521814 h 6083134"/>
                <a:gd name="connsiteX50" fmla="*/ 879957 w 9144000"/>
                <a:gd name="connsiteY50" fmla="*/ 4186080 h 6083134"/>
                <a:gd name="connsiteX51" fmla="*/ 673400 w 9144000"/>
                <a:gd name="connsiteY51" fmla="*/ 3774331 h 6083134"/>
                <a:gd name="connsiteX52" fmla="*/ 641892 w 9144000"/>
                <a:gd name="connsiteY52" fmla="*/ 3315072 h 6083134"/>
                <a:gd name="connsiteX53" fmla="*/ 645393 w 9144000"/>
                <a:gd name="connsiteY53" fmla="*/ 3286567 h 6083134"/>
                <a:gd name="connsiteX54" fmla="*/ 648456 w 9144000"/>
                <a:gd name="connsiteY54" fmla="*/ 3269938 h 6083134"/>
                <a:gd name="connsiteX55" fmla="*/ 652395 w 9144000"/>
                <a:gd name="connsiteY55" fmla="*/ 3254894 h 6083134"/>
                <a:gd name="connsiteX56" fmla="*/ 655458 w 9144000"/>
                <a:gd name="connsiteY56" fmla="*/ 3246579 h 6083134"/>
                <a:gd name="connsiteX57" fmla="*/ 655896 w 9144000"/>
                <a:gd name="connsiteY57" fmla="*/ 3238265 h 6083134"/>
                <a:gd name="connsiteX58" fmla="*/ 655896 w 9144000"/>
                <a:gd name="connsiteY58" fmla="*/ 3235890 h 6083134"/>
                <a:gd name="connsiteX59" fmla="*/ 658959 w 9144000"/>
                <a:gd name="connsiteY59" fmla="*/ 3230347 h 6083134"/>
                <a:gd name="connsiteX60" fmla="*/ 666398 w 9144000"/>
                <a:gd name="connsiteY60" fmla="*/ 3207384 h 6083134"/>
                <a:gd name="connsiteX61" fmla="*/ 694406 w 9144000"/>
                <a:gd name="connsiteY61" fmla="*/ 3115533 h 6083134"/>
                <a:gd name="connsiteX62" fmla="*/ 778429 w 9144000"/>
                <a:gd name="connsiteY62" fmla="*/ 2925494 h 6083134"/>
                <a:gd name="connsiteX63" fmla="*/ 1062007 w 9144000"/>
                <a:gd name="connsiteY63" fmla="*/ 2548585 h 6083134"/>
                <a:gd name="connsiteX64" fmla="*/ 1506630 w 9144000"/>
                <a:gd name="connsiteY64" fmla="*/ 2222354 h 6083134"/>
                <a:gd name="connsiteX65" fmla="*/ 2031774 w 9144000"/>
                <a:gd name="connsiteY65" fmla="*/ 2016479 h 6083134"/>
                <a:gd name="connsiteX66" fmla="*/ 2532412 w 9144000"/>
                <a:gd name="connsiteY66" fmla="*/ 1905623 h 6083134"/>
                <a:gd name="connsiteX67" fmla="*/ 2984036 w 9144000"/>
                <a:gd name="connsiteY67" fmla="*/ 1851779 h 6083134"/>
                <a:gd name="connsiteX68" fmla="*/ 3386647 w 9144000"/>
                <a:gd name="connsiteY68" fmla="*/ 1816939 h 6083134"/>
                <a:gd name="connsiteX69" fmla="*/ 3726241 w 9144000"/>
                <a:gd name="connsiteY69" fmla="*/ 1782099 h 6083134"/>
                <a:gd name="connsiteX70" fmla="*/ 3967807 w 9144000"/>
                <a:gd name="connsiteY70" fmla="*/ 1740924 h 6083134"/>
                <a:gd name="connsiteX71" fmla="*/ 4030824 w 9144000"/>
                <a:gd name="connsiteY71" fmla="*/ 1725087 h 6083134"/>
                <a:gd name="connsiteX72" fmla="*/ 4072836 w 9144000"/>
                <a:gd name="connsiteY72" fmla="*/ 1709251 h 6083134"/>
                <a:gd name="connsiteX73" fmla="*/ 4111347 w 9144000"/>
                <a:gd name="connsiteY73" fmla="*/ 1680745 h 6083134"/>
                <a:gd name="connsiteX74" fmla="*/ 4142855 w 9144000"/>
                <a:gd name="connsiteY74" fmla="*/ 1623734 h 6083134"/>
                <a:gd name="connsiteX75" fmla="*/ 4160360 w 9144000"/>
                <a:gd name="connsiteY75" fmla="*/ 1538217 h 6083134"/>
                <a:gd name="connsiteX76" fmla="*/ 4160360 w 9144000"/>
                <a:gd name="connsiteY76" fmla="*/ 1529902 h 6083134"/>
                <a:gd name="connsiteX77" fmla="*/ 4160360 w 9144000"/>
                <a:gd name="connsiteY77" fmla="*/ 1520401 h 6083134"/>
                <a:gd name="connsiteX78" fmla="*/ 4163861 w 9144000"/>
                <a:gd name="connsiteY78" fmla="*/ 1516046 h 6083134"/>
                <a:gd name="connsiteX79" fmla="*/ 4163861 w 9144000"/>
                <a:gd name="connsiteY79" fmla="*/ 1497042 h 6083134"/>
                <a:gd name="connsiteX80" fmla="*/ 4139354 w 9144000"/>
                <a:gd name="connsiteY80" fmla="*/ 1452700 h 6083134"/>
                <a:gd name="connsiteX81" fmla="*/ 4072836 w 9144000"/>
                <a:gd name="connsiteY81" fmla="*/ 1392521 h 6083134"/>
                <a:gd name="connsiteX82" fmla="*/ 3852275 w 9144000"/>
                <a:gd name="connsiteY82" fmla="*/ 1259494 h 6083134"/>
                <a:gd name="connsiteX83" fmla="*/ 3558194 w 9144000"/>
                <a:gd name="connsiteY83" fmla="*/ 1132802 h 6083134"/>
                <a:gd name="connsiteX84" fmla="*/ 3232605 w 9144000"/>
                <a:gd name="connsiteY84" fmla="*/ 1018779 h 6083134"/>
                <a:gd name="connsiteX85" fmla="*/ 2528911 w 9144000"/>
                <a:gd name="connsiteY85" fmla="*/ 825574 h 6083134"/>
                <a:gd name="connsiteX86" fmla="*/ 1030499 w 9144000"/>
                <a:gd name="connsiteY86" fmla="*/ 515179 h 6083134"/>
                <a:gd name="connsiteX87" fmla="*/ 0 w 9144000"/>
                <a:gd name="connsiteY87" fmla="*/ 348488 h 6083134"/>
                <a:gd name="connsiteX88" fmla="*/ 0 w 9144000"/>
                <a:gd name="connsiteY88" fmla="*/ 0 h 6083134"/>
                <a:gd name="connsiteX0" fmla="*/ 0 w 9144000"/>
                <a:gd name="connsiteY0" fmla="*/ 0 h 6083134"/>
                <a:gd name="connsiteX1" fmla="*/ 1160034 w 9144000"/>
                <a:gd name="connsiteY1" fmla="*/ 109764 h 6083134"/>
                <a:gd name="connsiteX2" fmla="*/ 2756474 w 9144000"/>
                <a:gd name="connsiteY2" fmla="*/ 328308 h 6083134"/>
                <a:gd name="connsiteX3" fmla="*/ 3554693 w 9144000"/>
                <a:gd name="connsiteY3" fmla="*/ 489840 h 6083134"/>
                <a:gd name="connsiteX4" fmla="*/ 3957304 w 9144000"/>
                <a:gd name="connsiteY4" fmla="*/ 597528 h 6083134"/>
                <a:gd name="connsiteX5" fmla="*/ 4359915 w 9144000"/>
                <a:gd name="connsiteY5" fmla="*/ 733722 h 6083134"/>
                <a:gd name="connsiteX6" fmla="*/ 4762526 w 9144000"/>
                <a:gd name="connsiteY6" fmla="*/ 933262 h 6083134"/>
                <a:gd name="connsiteX7" fmla="*/ 4951578 w 9144000"/>
                <a:gd name="connsiteY7" fmla="*/ 1075791 h 6083134"/>
                <a:gd name="connsiteX8" fmla="*/ 5112622 w 9144000"/>
                <a:gd name="connsiteY8" fmla="*/ 1268996 h 6083134"/>
                <a:gd name="connsiteX9" fmla="*/ 5165137 w 9144000"/>
                <a:gd name="connsiteY9" fmla="*/ 1383019 h 6083134"/>
                <a:gd name="connsiteX10" fmla="*/ 5182642 w 9144000"/>
                <a:gd name="connsiteY10" fmla="*/ 1446365 h 6083134"/>
                <a:gd name="connsiteX11" fmla="*/ 5182642 w 9144000"/>
                <a:gd name="connsiteY11" fmla="*/ 1452700 h 6083134"/>
                <a:gd name="connsiteX12" fmla="*/ 5185705 w 9144000"/>
                <a:gd name="connsiteY12" fmla="*/ 1464181 h 6083134"/>
                <a:gd name="connsiteX13" fmla="*/ 5189643 w 9144000"/>
                <a:gd name="connsiteY13" fmla="*/ 1490707 h 6083134"/>
                <a:gd name="connsiteX14" fmla="*/ 5210649 w 9144000"/>
                <a:gd name="connsiteY14" fmla="*/ 1671243 h 6083134"/>
                <a:gd name="connsiteX15" fmla="*/ 5179141 w 9144000"/>
                <a:gd name="connsiteY15" fmla="*/ 1877118 h 6083134"/>
                <a:gd name="connsiteX16" fmla="*/ 5063609 w 9144000"/>
                <a:gd name="connsiteY16" fmla="*/ 2095662 h 6083134"/>
                <a:gd name="connsiteX17" fmla="*/ 4860553 w 9144000"/>
                <a:gd name="connsiteY17" fmla="*/ 2292034 h 6083134"/>
                <a:gd name="connsiteX18" fmla="*/ 4608483 w 9144000"/>
                <a:gd name="connsiteY18" fmla="*/ 2437730 h 6083134"/>
                <a:gd name="connsiteX19" fmla="*/ 4356414 w 9144000"/>
                <a:gd name="connsiteY19" fmla="*/ 2539084 h 6083134"/>
                <a:gd name="connsiteX20" fmla="*/ 4118349 w 9144000"/>
                <a:gd name="connsiteY20" fmla="*/ 2611932 h 6083134"/>
                <a:gd name="connsiteX21" fmla="*/ 3687730 w 9144000"/>
                <a:gd name="connsiteY21" fmla="*/ 2713285 h 6083134"/>
                <a:gd name="connsiteX22" fmla="*/ 3313127 w 9144000"/>
                <a:gd name="connsiteY22" fmla="*/ 2795635 h 6083134"/>
                <a:gd name="connsiteX23" fmla="*/ 2994539 w 9144000"/>
                <a:gd name="connsiteY23" fmla="*/ 2877985 h 6083134"/>
                <a:gd name="connsiteX24" fmla="*/ 2756474 w 9144000"/>
                <a:gd name="connsiteY24" fmla="*/ 2969836 h 6083134"/>
                <a:gd name="connsiteX25" fmla="*/ 2619936 w 9144000"/>
                <a:gd name="connsiteY25" fmla="*/ 3061688 h 6083134"/>
                <a:gd name="connsiteX26" fmla="*/ 2560420 w 9144000"/>
                <a:gd name="connsiteY26" fmla="*/ 3147205 h 6083134"/>
                <a:gd name="connsiteX27" fmla="*/ 2528911 w 9144000"/>
                <a:gd name="connsiteY27" fmla="*/ 3261228 h 6083134"/>
                <a:gd name="connsiteX28" fmla="*/ 2525410 w 9144000"/>
                <a:gd name="connsiteY28" fmla="*/ 3330909 h 6083134"/>
                <a:gd name="connsiteX29" fmla="*/ 2525410 w 9144000"/>
                <a:gd name="connsiteY29" fmla="*/ 3372084 h 6083134"/>
                <a:gd name="connsiteX30" fmla="*/ 2525410 w 9144000"/>
                <a:gd name="connsiteY30" fmla="*/ 3380398 h 6083134"/>
                <a:gd name="connsiteX31" fmla="*/ 2525410 w 9144000"/>
                <a:gd name="connsiteY31" fmla="*/ 3384753 h 6083134"/>
                <a:gd name="connsiteX32" fmla="*/ 2525410 w 9144000"/>
                <a:gd name="connsiteY32" fmla="*/ 3394255 h 6083134"/>
                <a:gd name="connsiteX33" fmla="*/ 2528911 w 9144000"/>
                <a:gd name="connsiteY33" fmla="*/ 3399797 h 6083134"/>
                <a:gd name="connsiteX34" fmla="*/ 2563921 w 9144000"/>
                <a:gd name="connsiteY34" fmla="*/ 3470270 h 6083134"/>
                <a:gd name="connsiteX35" fmla="*/ 2640942 w 9144000"/>
                <a:gd name="connsiteY35" fmla="*/ 3558954 h 6083134"/>
                <a:gd name="connsiteX36" fmla="*/ 2977035 w 9144000"/>
                <a:gd name="connsiteY36" fmla="*/ 3787000 h 6083134"/>
                <a:gd name="connsiteX37" fmla="*/ 3491676 w 9144000"/>
                <a:gd name="connsiteY37" fmla="*/ 4018213 h 6083134"/>
                <a:gd name="connsiteX38" fmla="*/ 4104345 w 9144000"/>
                <a:gd name="connsiteY38" fmla="*/ 4230422 h 6083134"/>
                <a:gd name="connsiteX39" fmla="*/ 4769528 w 9144000"/>
                <a:gd name="connsiteY39" fmla="*/ 4414126 h 6083134"/>
                <a:gd name="connsiteX40" fmla="*/ 6183917 w 9144000"/>
                <a:gd name="connsiteY40" fmla="*/ 4727688 h 6083134"/>
                <a:gd name="connsiteX41" fmla="*/ 7661324 w 9144000"/>
                <a:gd name="connsiteY41" fmla="*/ 4977905 h 6083134"/>
                <a:gd name="connsiteX42" fmla="*/ 9144000 w 9144000"/>
                <a:gd name="connsiteY42" fmla="*/ 5180860 h 6083134"/>
                <a:gd name="connsiteX43" fmla="*/ 9144000 w 9144000"/>
                <a:gd name="connsiteY43" fmla="*/ 6083134 h 6083134"/>
                <a:gd name="connsiteX44" fmla="*/ 4375201 w 9144000"/>
                <a:gd name="connsiteY44" fmla="*/ 6083134 h 6083134"/>
                <a:gd name="connsiteX45" fmla="*/ 3764751 w 9144000"/>
                <a:gd name="connsiteY45" fmla="*/ 5874251 h 6083134"/>
                <a:gd name="connsiteX46" fmla="*/ 3001541 w 9144000"/>
                <a:gd name="connsiteY46" fmla="*/ 5582860 h 6083134"/>
                <a:gd name="connsiteX47" fmla="*/ 2252335 w 9144000"/>
                <a:gd name="connsiteY47" fmla="*/ 5234456 h 6083134"/>
                <a:gd name="connsiteX48" fmla="*/ 1524135 w 9144000"/>
                <a:gd name="connsiteY48" fmla="*/ 4797369 h 6083134"/>
                <a:gd name="connsiteX49" fmla="*/ 1181040 w 9144000"/>
                <a:gd name="connsiteY49" fmla="*/ 4521814 h 6083134"/>
                <a:gd name="connsiteX50" fmla="*/ 879957 w 9144000"/>
                <a:gd name="connsiteY50" fmla="*/ 4186080 h 6083134"/>
                <a:gd name="connsiteX51" fmla="*/ 673400 w 9144000"/>
                <a:gd name="connsiteY51" fmla="*/ 3774331 h 6083134"/>
                <a:gd name="connsiteX52" fmla="*/ 641892 w 9144000"/>
                <a:gd name="connsiteY52" fmla="*/ 3315072 h 6083134"/>
                <a:gd name="connsiteX53" fmla="*/ 645393 w 9144000"/>
                <a:gd name="connsiteY53" fmla="*/ 3286567 h 6083134"/>
                <a:gd name="connsiteX54" fmla="*/ 648456 w 9144000"/>
                <a:gd name="connsiteY54" fmla="*/ 3269938 h 6083134"/>
                <a:gd name="connsiteX55" fmla="*/ 652395 w 9144000"/>
                <a:gd name="connsiteY55" fmla="*/ 3254894 h 6083134"/>
                <a:gd name="connsiteX56" fmla="*/ 655458 w 9144000"/>
                <a:gd name="connsiteY56" fmla="*/ 3246579 h 6083134"/>
                <a:gd name="connsiteX57" fmla="*/ 655896 w 9144000"/>
                <a:gd name="connsiteY57" fmla="*/ 3238265 h 6083134"/>
                <a:gd name="connsiteX58" fmla="*/ 655896 w 9144000"/>
                <a:gd name="connsiteY58" fmla="*/ 3235890 h 6083134"/>
                <a:gd name="connsiteX59" fmla="*/ 658959 w 9144000"/>
                <a:gd name="connsiteY59" fmla="*/ 3230347 h 6083134"/>
                <a:gd name="connsiteX60" fmla="*/ 666398 w 9144000"/>
                <a:gd name="connsiteY60" fmla="*/ 3207384 h 6083134"/>
                <a:gd name="connsiteX61" fmla="*/ 694406 w 9144000"/>
                <a:gd name="connsiteY61" fmla="*/ 3115533 h 6083134"/>
                <a:gd name="connsiteX62" fmla="*/ 778429 w 9144000"/>
                <a:gd name="connsiteY62" fmla="*/ 2925494 h 6083134"/>
                <a:gd name="connsiteX63" fmla="*/ 1062007 w 9144000"/>
                <a:gd name="connsiteY63" fmla="*/ 2548585 h 6083134"/>
                <a:gd name="connsiteX64" fmla="*/ 1506630 w 9144000"/>
                <a:gd name="connsiteY64" fmla="*/ 2222354 h 6083134"/>
                <a:gd name="connsiteX65" fmla="*/ 2031774 w 9144000"/>
                <a:gd name="connsiteY65" fmla="*/ 2016479 h 6083134"/>
                <a:gd name="connsiteX66" fmla="*/ 2532412 w 9144000"/>
                <a:gd name="connsiteY66" fmla="*/ 1905623 h 6083134"/>
                <a:gd name="connsiteX67" fmla="*/ 2984036 w 9144000"/>
                <a:gd name="connsiteY67" fmla="*/ 1851779 h 6083134"/>
                <a:gd name="connsiteX68" fmla="*/ 3386647 w 9144000"/>
                <a:gd name="connsiteY68" fmla="*/ 1816939 h 6083134"/>
                <a:gd name="connsiteX69" fmla="*/ 3726241 w 9144000"/>
                <a:gd name="connsiteY69" fmla="*/ 1782099 h 6083134"/>
                <a:gd name="connsiteX70" fmla="*/ 3967807 w 9144000"/>
                <a:gd name="connsiteY70" fmla="*/ 1740924 h 6083134"/>
                <a:gd name="connsiteX71" fmla="*/ 4030824 w 9144000"/>
                <a:gd name="connsiteY71" fmla="*/ 1725087 h 6083134"/>
                <a:gd name="connsiteX72" fmla="*/ 4072836 w 9144000"/>
                <a:gd name="connsiteY72" fmla="*/ 1709251 h 6083134"/>
                <a:gd name="connsiteX73" fmla="*/ 4111347 w 9144000"/>
                <a:gd name="connsiteY73" fmla="*/ 1680745 h 6083134"/>
                <a:gd name="connsiteX74" fmla="*/ 4142855 w 9144000"/>
                <a:gd name="connsiteY74" fmla="*/ 1623734 h 6083134"/>
                <a:gd name="connsiteX75" fmla="*/ 4160360 w 9144000"/>
                <a:gd name="connsiteY75" fmla="*/ 1538217 h 6083134"/>
                <a:gd name="connsiteX76" fmla="*/ 4160360 w 9144000"/>
                <a:gd name="connsiteY76" fmla="*/ 1520401 h 6083134"/>
                <a:gd name="connsiteX77" fmla="*/ 4163861 w 9144000"/>
                <a:gd name="connsiteY77" fmla="*/ 1516046 h 6083134"/>
                <a:gd name="connsiteX78" fmla="*/ 4163861 w 9144000"/>
                <a:gd name="connsiteY78" fmla="*/ 1497042 h 6083134"/>
                <a:gd name="connsiteX79" fmla="*/ 4139354 w 9144000"/>
                <a:gd name="connsiteY79" fmla="*/ 1452700 h 6083134"/>
                <a:gd name="connsiteX80" fmla="*/ 4072836 w 9144000"/>
                <a:gd name="connsiteY80" fmla="*/ 1392521 h 6083134"/>
                <a:gd name="connsiteX81" fmla="*/ 3852275 w 9144000"/>
                <a:gd name="connsiteY81" fmla="*/ 1259494 h 6083134"/>
                <a:gd name="connsiteX82" fmla="*/ 3558194 w 9144000"/>
                <a:gd name="connsiteY82" fmla="*/ 1132802 h 6083134"/>
                <a:gd name="connsiteX83" fmla="*/ 3232605 w 9144000"/>
                <a:gd name="connsiteY83" fmla="*/ 1018779 h 6083134"/>
                <a:gd name="connsiteX84" fmla="*/ 2528911 w 9144000"/>
                <a:gd name="connsiteY84" fmla="*/ 825574 h 6083134"/>
                <a:gd name="connsiteX85" fmla="*/ 1030499 w 9144000"/>
                <a:gd name="connsiteY85" fmla="*/ 515179 h 6083134"/>
                <a:gd name="connsiteX86" fmla="*/ 0 w 9144000"/>
                <a:gd name="connsiteY86" fmla="*/ 348488 h 6083134"/>
                <a:gd name="connsiteX87" fmla="*/ 0 w 9144000"/>
                <a:gd name="connsiteY87" fmla="*/ 0 h 6083134"/>
                <a:gd name="connsiteX0" fmla="*/ 0 w 9144000"/>
                <a:gd name="connsiteY0" fmla="*/ 0 h 6083134"/>
                <a:gd name="connsiteX1" fmla="*/ 1160034 w 9144000"/>
                <a:gd name="connsiteY1" fmla="*/ 109764 h 6083134"/>
                <a:gd name="connsiteX2" fmla="*/ 2756474 w 9144000"/>
                <a:gd name="connsiteY2" fmla="*/ 328308 h 6083134"/>
                <a:gd name="connsiteX3" fmla="*/ 3554693 w 9144000"/>
                <a:gd name="connsiteY3" fmla="*/ 489840 h 6083134"/>
                <a:gd name="connsiteX4" fmla="*/ 3957304 w 9144000"/>
                <a:gd name="connsiteY4" fmla="*/ 597528 h 6083134"/>
                <a:gd name="connsiteX5" fmla="*/ 4359915 w 9144000"/>
                <a:gd name="connsiteY5" fmla="*/ 733722 h 6083134"/>
                <a:gd name="connsiteX6" fmla="*/ 4762526 w 9144000"/>
                <a:gd name="connsiteY6" fmla="*/ 933262 h 6083134"/>
                <a:gd name="connsiteX7" fmla="*/ 4951578 w 9144000"/>
                <a:gd name="connsiteY7" fmla="*/ 1075791 h 6083134"/>
                <a:gd name="connsiteX8" fmla="*/ 5112622 w 9144000"/>
                <a:gd name="connsiteY8" fmla="*/ 1268996 h 6083134"/>
                <a:gd name="connsiteX9" fmla="*/ 5165137 w 9144000"/>
                <a:gd name="connsiteY9" fmla="*/ 1383019 h 6083134"/>
                <a:gd name="connsiteX10" fmla="*/ 5182642 w 9144000"/>
                <a:gd name="connsiteY10" fmla="*/ 1446365 h 6083134"/>
                <a:gd name="connsiteX11" fmla="*/ 5182642 w 9144000"/>
                <a:gd name="connsiteY11" fmla="*/ 1452700 h 6083134"/>
                <a:gd name="connsiteX12" fmla="*/ 5185705 w 9144000"/>
                <a:gd name="connsiteY12" fmla="*/ 1464181 h 6083134"/>
                <a:gd name="connsiteX13" fmla="*/ 5189643 w 9144000"/>
                <a:gd name="connsiteY13" fmla="*/ 1490707 h 6083134"/>
                <a:gd name="connsiteX14" fmla="*/ 5210649 w 9144000"/>
                <a:gd name="connsiteY14" fmla="*/ 1671243 h 6083134"/>
                <a:gd name="connsiteX15" fmla="*/ 5179141 w 9144000"/>
                <a:gd name="connsiteY15" fmla="*/ 1877118 h 6083134"/>
                <a:gd name="connsiteX16" fmla="*/ 5063609 w 9144000"/>
                <a:gd name="connsiteY16" fmla="*/ 2095662 h 6083134"/>
                <a:gd name="connsiteX17" fmla="*/ 4860553 w 9144000"/>
                <a:gd name="connsiteY17" fmla="*/ 2292034 h 6083134"/>
                <a:gd name="connsiteX18" fmla="*/ 4608483 w 9144000"/>
                <a:gd name="connsiteY18" fmla="*/ 2437730 h 6083134"/>
                <a:gd name="connsiteX19" fmla="*/ 4356414 w 9144000"/>
                <a:gd name="connsiteY19" fmla="*/ 2539084 h 6083134"/>
                <a:gd name="connsiteX20" fmla="*/ 4118349 w 9144000"/>
                <a:gd name="connsiteY20" fmla="*/ 2611932 h 6083134"/>
                <a:gd name="connsiteX21" fmla="*/ 3687730 w 9144000"/>
                <a:gd name="connsiteY21" fmla="*/ 2713285 h 6083134"/>
                <a:gd name="connsiteX22" fmla="*/ 3313127 w 9144000"/>
                <a:gd name="connsiteY22" fmla="*/ 2795635 h 6083134"/>
                <a:gd name="connsiteX23" fmla="*/ 2994539 w 9144000"/>
                <a:gd name="connsiteY23" fmla="*/ 2877985 h 6083134"/>
                <a:gd name="connsiteX24" fmla="*/ 2756474 w 9144000"/>
                <a:gd name="connsiteY24" fmla="*/ 2969836 h 6083134"/>
                <a:gd name="connsiteX25" fmla="*/ 2619936 w 9144000"/>
                <a:gd name="connsiteY25" fmla="*/ 3061688 h 6083134"/>
                <a:gd name="connsiteX26" fmla="*/ 2560420 w 9144000"/>
                <a:gd name="connsiteY26" fmla="*/ 3147205 h 6083134"/>
                <a:gd name="connsiteX27" fmla="*/ 2528911 w 9144000"/>
                <a:gd name="connsiteY27" fmla="*/ 3261228 h 6083134"/>
                <a:gd name="connsiteX28" fmla="*/ 2525410 w 9144000"/>
                <a:gd name="connsiteY28" fmla="*/ 3330909 h 6083134"/>
                <a:gd name="connsiteX29" fmla="*/ 2525410 w 9144000"/>
                <a:gd name="connsiteY29" fmla="*/ 3372084 h 6083134"/>
                <a:gd name="connsiteX30" fmla="*/ 2525410 w 9144000"/>
                <a:gd name="connsiteY30" fmla="*/ 3380398 h 6083134"/>
                <a:gd name="connsiteX31" fmla="*/ 2525410 w 9144000"/>
                <a:gd name="connsiteY31" fmla="*/ 3384753 h 6083134"/>
                <a:gd name="connsiteX32" fmla="*/ 2525410 w 9144000"/>
                <a:gd name="connsiteY32" fmla="*/ 3394255 h 6083134"/>
                <a:gd name="connsiteX33" fmla="*/ 2528911 w 9144000"/>
                <a:gd name="connsiteY33" fmla="*/ 3399797 h 6083134"/>
                <a:gd name="connsiteX34" fmla="*/ 2563921 w 9144000"/>
                <a:gd name="connsiteY34" fmla="*/ 3470270 h 6083134"/>
                <a:gd name="connsiteX35" fmla="*/ 2640942 w 9144000"/>
                <a:gd name="connsiteY35" fmla="*/ 3558954 h 6083134"/>
                <a:gd name="connsiteX36" fmla="*/ 2977035 w 9144000"/>
                <a:gd name="connsiteY36" fmla="*/ 3787000 h 6083134"/>
                <a:gd name="connsiteX37" fmla="*/ 3491676 w 9144000"/>
                <a:gd name="connsiteY37" fmla="*/ 4018213 h 6083134"/>
                <a:gd name="connsiteX38" fmla="*/ 4104345 w 9144000"/>
                <a:gd name="connsiteY38" fmla="*/ 4230422 h 6083134"/>
                <a:gd name="connsiteX39" fmla="*/ 4769528 w 9144000"/>
                <a:gd name="connsiteY39" fmla="*/ 4414126 h 6083134"/>
                <a:gd name="connsiteX40" fmla="*/ 6183917 w 9144000"/>
                <a:gd name="connsiteY40" fmla="*/ 4727688 h 6083134"/>
                <a:gd name="connsiteX41" fmla="*/ 7661324 w 9144000"/>
                <a:gd name="connsiteY41" fmla="*/ 4977905 h 6083134"/>
                <a:gd name="connsiteX42" fmla="*/ 9144000 w 9144000"/>
                <a:gd name="connsiteY42" fmla="*/ 5180860 h 6083134"/>
                <a:gd name="connsiteX43" fmla="*/ 9144000 w 9144000"/>
                <a:gd name="connsiteY43" fmla="*/ 6083134 h 6083134"/>
                <a:gd name="connsiteX44" fmla="*/ 4375201 w 9144000"/>
                <a:gd name="connsiteY44" fmla="*/ 6083134 h 6083134"/>
                <a:gd name="connsiteX45" fmla="*/ 3764751 w 9144000"/>
                <a:gd name="connsiteY45" fmla="*/ 5874251 h 6083134"/>
                <a:gd name="connsiteX46" fmla="*/ 3001541 w 9144000"/>
                <a:gd name="connsiteY46" fmla="*/ 5582860 h 6083134"/>
                <a:gd name="connsiteX47" fmla="*/ 2252335 w 9144000"/>
                <a:gd name="connsiteY47" fmla="*/ 5234456 h 6083134"/>
                <a:gd name="connsiteX48" fmla="*/ 1524135 w 9144000"/>
                <a:gd name="connsiteY48" fmla="*/ 4797369 h 6083134"/>
                <a:gd name="connsiteX49" fmla="*/ 1181040 w 9144000"/>
                <a:gd name="connsiteY49" fmla="*/ 4521814 h 6083134"/>
                <a:gd name="connsiteX50" fmla="*/ 879957 w 9144000"/>
                <a:gd name="connsiteY50" fmla="*/ 4186080 h 6083134"/>
                <a:gd name="connsiteX51" fmla="*/ 673400 w 9144000"/>
                <a:gd name="connsiteY51" fmla="*/ 3774331 h 6083134"/>
                <a:gd name="connsiteX52" fmla="*/ 641892 w 9144000"/>
                <a:gd name="connsiteY52" fmla="*/ 3315072 h 6083134"/>
                <a:gd name="connsiteX53" fmla="*/ 645393 w 9144000"/>
                <a:gd name="connsiteY53" fmla="*/ 3286567 h 6083134"/>
                <a:gd name="connsiteX54" fmla="*/ 648456 w 9144000"/>
                <a:gd name="connsiteY54" fmla="*/ 3269938 h 6083134"/>
                <a:gd name="connsiteX55" fmla="*/ 652395 w 9144000"/>
                <a:gd name="connsiteY55" fmla="*/ 3254894 h 6083134"/>
                <a:gd name="connsiteX56" fmla="*/ 655458 w 9144000"/>
                <a:gd name="connsiteY56" fmla="*/ 3246579 h 6083134"/>
                <a:gd name="connsiteX57" fmla="*/ 655896 w 9144000"/>
                <a:gd name="connsiteY57" fmla="*/ 3238265 h 6083134"/>
                <a:gd name="connsiteX58" fmla="*/ 655896 w 9144000"/>
                <a:gd name="connsiteY58" fmla="*/ 3235890 h 6083134"/>
                <a:gd name="connsiteX59" fmla="*/ 658959 w 9144000"/>
                <a:gd name="connsiteY59" fmla="*/ 3230347 h 6083134"/>
                <a:gd name="connsiteX60" fmla="*/ 666398 w 9144000"/>
                <a:gd name="connsiteY60" fmla="*/ 3207384 h 6083134"/>
                <a:gd name="connsiteX61" fmla="*/ 694406 w 9144000"/>
                <a:gd name="connsiteY61" fmla="*/ 3115533 h 6083134"/>
                <a:gd name="connsiteX62" fmla="*/ 778429 w 9144000"/>
                <a:gd name="connsiteY62" fmla="*/ 2925494 h 6083134"/>
                <a:gd name="connsiteX63" fmla="*/ 1062007 w 9144000"/>
                <a:gd name="connsiteY63" fmla="*/ 2548585 h 6083134"/>
                <a:gd name="connsiteX64" fmla="*/ 1506630 w 9144000"/>
                <a:gd name="connsiteY64" fmla="*/ 2222354 h 6083134"/>
                <a:gd name="connsiteX65" fmla="*/ 2031774 w 9144000"/>
                <a:gd name="connsiteY65" fmla="*/ 2016479 h 6083134"/>
                <a:gd name="connsiteX66" fmla="*/ 2532412 w 9144000"/>
                <a:gd name="connsiteY66" fmla="*/ 1905623 h 6083134"/>
                <a:gd name="connsiteX67" fmla="*/ 2984036 w 9144000"/>
                <a:gd name="connsiteY67" fmla="*/ 1851779 h 6083134"/>
                <a:gd name="connsiteX68" fmla="*/ 3386647 w 9144000"/>
                <a:gd name="connsiteY68" fmla="*/ 1816939 h 6083134"/>
                <a:gd name="connsiteX69" fmla="*/ 3726241 w 9144000"/>
                <a:gd name="connsiteY69" fmla="*/ 1782099 h 6083134"/>
                <a:gd name="connsiteX70" fmla="*/ 3967807 w 9144000"/>
                <a:gd name="connsiteY70" fmla="*/ 1740924 h 6083134"/>
                <a:gd name="connsiteX71" fmla="*/ 4030824 w 9144000"/>
                <a:gd name="connsiteY71" fmla="*/ 1725087 h 6083134"/>
                <a:gd name="connsiteX72" fmla="*/ 4072836 w 9144000"/>
                <a:gd name="connsiteY72" fmla="*/ 1709251 h 6083134"/>
                <a:gd name="connsiteX73" fmla="*/ 4111347 w 9144000"/>
                <a:gd name="connsiteY73" fmla="*/ 1680745 h 6083134"/>
                <a:gd name="connsiteX74" fmla="*/ 4142855 w 9144000"/>
                <a:gd name="connsiteY74" fmla="*/ 1623734 h 6083134"/>
                <a:gd name="connsiteX75" fmla="*/ 4160360 w 9144000"/>
                <a:gd name="connsiteY75" fmla="*/ 1538217 h 6083134"/>
                <a:gd name="connsiteX76" fmla="*/ 4160360 w 9144000"/>
                <a:gd name="connsiteY76" fmla="*/ 1520401 h 6083134"/>
                <a:gd name="connsiteX77" fmla="*/ 4163861 w 9144000"/>
                <a:gd name="connsiteY77" fmla="*/ 1497042 h 6083134"/>
                <a:gd name="connsiteX78" fmla="*/ 4139354 w 9144000"/>
                <a:gd name="connsiteY78" fmla="*/ 1452700 h 6083134"/>
                <a:gd name="connsiteX79" fmla="*/ 4072836 w 9144000"/>
                <a:gd name="connsiteY79" fmla="*/ 1392521 h 6083134"/>
                <a:gd name="connsiteX80" fmla="*/ 3852275 w 9144000"/>
                <a:gd name="connsiteY80" fmla="*/ 1259494 h 6083134"/>
                <a:gd name="connsiteX81" fmla="*/ 3558194 w 9144000"/>
                <a:gd name="connsiteY81" fmla="*/ 1132802 h 6083134"/>
                <a:gd name="connsiteX82" fmla="*/ 3232605 w 9144000"/>
                <a:gd name="connsiteY82" fmla="*/ 1018779 h 6083134"/>
                <a:gd name="connsiteX83" fmla="*/ 2528911 w 9144000"/>
                <a:gd name="connsiteY83" fmla="*/ 825574 h 6083134"/>
                <a:gd name="connsiteX84" fmla="*/ 1030499 w 9144000"/>
                <a:gd name="connsiteY84" fmla="*/ 515179 h 6083134"/>
                <a:gd name="connsiteX85" fmla="*/ 0 w 9144000"/>
                <a:gd name="connsiteY85" fmla="*/ 348488 h 6083134"/>
                <a:gd name="connsiteX86" fmla="*/ 0 w 9144000"/>
                <a:gd name="connsiteY86" fmla="*/ 0 h 6083134"/>
                <a:gd name="connsiteX0" fmla="*/ 0 w 9144000"/>
                <a:gd name="connsiteY0" fmla="*/ 0 h 6083134"/>
                <a:gd name="connsiteX1" fmla="*/ 1160034 w 9144000"/>
                <a:gd name="connsiteY1" fmla="*/ 109764 h 6083134"/>
                <a:gd name="connsiteX2" fmla="*/ 2756474 w 9144000"/>
                <a:gd name="connsiteY2" fmla="*/ 328308 h 6083134"/>
                <a:gd name="connsiteX3" fmla="*/ 3554693 w 9144000"/>
                <a:gd name="connsiteY3" fmla="*/ 489840 h 6083134"/>
                <a:gd name="connsiteX4" fmla="*/ 3957304 w 9144000"/>
                <a:gd name="connsiteY4" fmla="*/ 597528 h 6083134"/>
                <a:gd name="connsiteX5" fmla="*/ 4359915 w 9144000"/>
                <a:gd name="connsiteY5" fmla="*/ 733722 h 6083134"/>
                <a:gd name="connsiteX6" fmla="*/ 4762526 w 9144000"/>
                <a:gd name="connsiteY6" fmla="*/ 933262 h 6083134"/>
                <a:gd name="connsiteX7" fmla="*/ 4951578 w 9144000"/>
                <a:gd name="connsiteY7" fmla="*/ 1075791 h 6083134"/>
                <a:gd name="connsiteX8" fmla="*/ 5112622 w 9144000"/>
                <a:gd name="connsiteY8" fmla="*/ 1268996 h 6083134"/>
                <a:gd name="connsiteX9" fmla="*/ 5165137 w 9144000"/>
                <a:gd name="connsiteY9" fmla="*/ 1383019 h 6083134"/>
                <a:gd name="connsiteX10" fmla="*/ 5182642 w 9144000"/>
                <a:gd name="connsiteY10" fmla="*/ 1446365 h 6083134"/>
                <a:gd name="connsiteX11" fmla="*/ 5182642 w 9144000"/>
                <a:gd name="connsiteY11" fmla="*/ 1452700 h 6083134"/>
                <a:gd name="connsiteX12" fmla="*/ 5185705 w 9144000"/>
                <a:gd name="connsiteY12" fmla="*/ 1464181 h 6083134"/>
                <a:gd name="connsiteX13" fmla="*/ 5189643 w 9144000"/>
                <a:gd name="connsiteY13" fmla="*/ 1490707 h 6083134"/>
                <a:gd name="connsiteX14" fmla="*/ 5210649 w 9144000"/>
                <a:gd name="connsiteY14" fmla="*/ 1671243 h 6083134"/>
                <a:gd name="connsiteX15" fmla="*/ 5179141 w 9144000"/>
                <a:gd name="connsiteY15" fmla="*/ 1877118 h 6083134"/>
                <a:gd name="connsiteX16" fmla="*/ 5063609 w 9144000"/>
                <a:gd name="connsiteY16" fmla="*/ 2095662 h 6083134"/>
                <a:gd name="connsiteX17" fmla="*/ 4860553 w 9144000"/>
                <a:gd name="connsiteY17" fmla="*/ 2292034 h 6083134"/>
                <a:gd name="connsiteX18" fmla="*/ 4608483 w 9144000"/>
                <a:gd name="connsiteY18" fmla="*/ 2437730 h 6083134"/>
                <a:gd name="connsiteX19" fmla="*/ 4356414 w 9144000"/>
                <a:gd name="connsiteY19" fmla="*/ 2539084 h 6083134"/>
                <a:gd name="connsiteX20" fmla="*/ 4118349 w 9144000"/>
                <a:gd name="connsiteY20" fmla="*/ 2611932 h 6083134"/>
                <a:gd name="connsiteX21" fmla="*/ 3687730 w 9144000"/>
                <a:gd name="connsiteY21" fmla="*/ 2713285 h 6083134"/>
                <a:gd name="connsiteX22" fmla="*/ 3313127 w 9144000"/>
                <a:gd name="connsiteY22" fmla="*/ 2795635 h 6083134"/>
                <a:gd name="connsiteX23" fmla="*/ 2994539 w 9144000"/>
                <a:gd name="connsiteY23" fmla="*/ 2877985 h 6083134"/>
                <a:gd name="connsiteX24" fmla="*/ 2756474 w 9144000"/>
                <a:gd name="connsiteY24" fmla="*/ 2969836 h 6083134"/>
                <a:gd name="connsiteX25" fmla="*/ 2619936 w 9144000"/>
                <a:gd name="connsiteY25" fmla="*/ 3061688 h 6083134"/>
                <a:gd name="connsiteX26" fmla="*/ 2560420 w 9144000"/>
                <a:gd name="connsiteY26" fmla="*/ 3147205 h 6083134"/>
                <a:gd name="connsiteX27" fmla="*/ 2528911 w 9144000"/>
                <a:gd name="connsiteY27" fmla="*/ 3261228 h 6083134"/>
                <a:gd name="connsiteX28" fmla="*/ 2525410 w 9144000"/>
                <a:gd name="connsiteY28" fmla="*/ 3330909 h 6083134"/>
                <a:gd name="connsiteX29" fmla="*/ 2525410 w 9144000"/>
                <a:gd name="connsiteY29" fmla="*/ 3372084 h 6083134"/>
                <a:gd name="connsiteX30" fmla="*/ 2525410 w 9144000"/>
                <a:gd name="connsiteY30" fmla="*/ 3380398 h 6083134"/>
                <a:gd name="connsiteX31" fmla="*/ 2525410 w 9144000"/>
                <a:gd name="connsiteY31" fmla="*/ 3384753 h 6083134"/>
                <a:gd name="connsiteX32" fmla="*/ 2525410 w 9144000"/>
                <a:gd name="connsiteY32" fmla="*/ 3394255 h 6083134"/>
                <a:gd name="connsiteX33" fmla="*/ 2528911 w 9144000"/>
                <a:gd name="connsiteY33" fmla="*/ 3399797 h 6083134"/>
                <a:gd name="connsiteX34" fmla="*/ 2563921 w 9144000"/>
                <a:gd name="connsiteY34" fmla="*/ 3470270 h 6083134"/>
                <a:gd name="connsiteX35" fmla="*/ 2640942 w 9144000"/>
                <a:gd name="connsiteY35" fmla="*/ 3558954 h 6083134"/>
                <a:gd name="connsiteX36" fmla="*/ 2977035 w 9144000"/>
                <a:gd name="connsiteY36" fmla="*/ 3787000 h 6083134"/>
                <a:gd name="connsiteX37" fmla="*/ 3491676 w 9144000"/>
                <a:gd name="connsiteY37" fmla="*/ 4018213 h 6083134"/>
                <a:gd name="connsiteX38" fmla="*/ 4104345 w 9144000"/>
                <a:gd name="connsiteY38" fmla="*/ 4230422 h 6083134"/>
                <a:gd name="connsiteX39" fmla="*/ 4769528 w 9144000"/>
                <a:gd name="connsiteY39" fmla="*/ 4414126 h 6083134"/>
                <a:gd name="connsiteX40" fmla="*/ 6183917 w 9144000"/>
                <a:gd name="connsiteY40" fmla="*/ 4727688 h 6083134"/>
                <a:gd name="connsiteX41" fmla="*/ 7661324 w 9144000"/>
                <a:gd name="connsiteY41" fmla="*/ 4977905 h 6083134"/>
                <a:gd name="connsiteX42" fmla="*/ 9144000 w 9144000"/>
                <a:gd name="connsiteY42" fmla="*/ 5180860 h 6083134"/>
                <a:gd name="connsiteX43" fmla="*/ 9144000 w 9144000"/>
                <a:gd name="connsiteY43" fmla="*/ 6083134 h 6083134"/>
                <a:gd name="connsiteX44" fmla="*/ 4375201 w 9144000"/>
                <a:gd name="connsiteY44" fmla="*/ 6083134 h 6083134"/>
                <a:gd name="connsiteX45" fmla="*/ 3764751 w 9144000"/>
                <a:gd name="connsiteY45" fmla="*/ 5874251 h 6083134"/>
                <a:gd name="connsiteX46" fmla="*/ 3001541 w 9144000"/>
                <a:gd name="connsiteY46" fmla="*/ 5582860 h 6083134"/>
                <a:gd name="connsiteX47" fmla="*/ 2252335 w 9144000"/>
                <a:gd name="connsiteY47" fmla="*/ 5234456 h 6083134"/>
                <a:gd name="connsiteX48" fmla="*/ 1524135 w 9144000"/>
                <a:gd name="connsiteY48" fmla="*/ 4797369 h 6083134"/>
                <a:gd name="connsiteX49" fmla="*/ 1181040 w 9144000"/>
                <a:gd name="connsiteY49" fmla="*/ 4521814 h 6083134"/>
                <a:gd name="connsiteX50" fmla="*/ 879957 w 9144000"/>
                <a:gd name="connsiteY50" fmla="*/ 4186080 h 6083134"/>
                <a:gd name="connsiteX51" fmla="*/ 673400 w 9144000"/>
                <a:gd name="connsiteY51" fmla="*/ 3774331 h 6083134"/>
                <a:gd name="connsiteX52" fmla="*/ 641892 w 9144000"/>
                <a:gd name="connsiteY52" fmla="*/ 3315072 h 6083134"/>
                <a:gd name="connsiteX53" fmla="*/ 645393 w 9144000"/>
                <a:gd name="connsiteY53" fmla="*/ 3286567 h 6083134"/>
                <a:gd name="connsiteX54" fmla="*/ 648456 w 9144000"/>
                <a:gd name="connsiteY54" fmla="*/ 3269938 h 6083134"/>
                <a:gd name="connsiteX55" fmla="*/ 652395 w 9144000"/>
                <a:gd name="connsiteY55" fmla="*/ 3254894 h 6083134"/>
                <a:gd name="connsiteX56" fmla="*/ 655458 w 9144000"/>
                <a:gd name="connsiteY56" fmla="*/ 3246579 h 6083134"/>
                <a:gd name="connsiteX57" fmla="*/ 655896 w 9144000"/>
                <a:gd name="connsiteY57" fmla="*/ 3238265 h 6083134"/>
                <a:gd name="connsiteX58" fmla="*/ 655896 w 9144000"/>
                <a:gd name="connsiteY58" fmla="*/ 3235890 h 6083134"/>
                <a:gd name="connsiteX59" fmla="*/ 658959 w 9144000"/>
                <a:gd name="connsiteY59" fmla="*/ 3230347 h 6083134"/>
                <a:gd name="connsiteX60" fmla="*/ 666398 w 9144000"/>
                <a:gd name="connsiteY60" fmla="*/ 3207384 h 6083134"/>
                <a:gd name="connsiteX61" fmla="*/ 694406 w 9144000"/>
                <a:gd name="connsiteY61" fmla="*/ 3115533 h 6083134"/>
                <a:gd name="connsiteX62" fmla="*/ 778429 w 9144000"/>
                <a:gd name="connsiteY62" fmla="*/ 2925494 h 6083134"/>
                <a:gd name="connsiteX63" fmla="*/ 1062007 w 9144000"/>
                <a:gd name="connsiteY63" fmla="*/ 2548585 h 6083134"/>
                <a:gd name="connsiteX64" fmla="*/ 1506630 w 9144000"/>
                <a:gd name="connsiteY64" fmla="*/ 2222354 h 6083134"/>
                <a:gd name="connsiteX65" fmla="*/ 2031774 w 9144000"/>
                <a:gd name="connsiteY65" fmla="*/ 2016479 h 6083134"/>
                <a:gd name="connsiteX66" fmla="*/ 2532412 w 9144000"/>
                <a:gd name="connsiteY66" fmla="*/ 1905623 h 6083134"/>
                <a:gd name="connsiteX67" fmla="*/ 2984036 w 9144000"/>
                <a:gd name="connsiteY67" fmla="*/ 1851779 h 6083134"/>
                <a:gd name="connsiteX68" fmla="*/ 3386647 w 9144000"/>
                <a:gd name="connsiteY68" fmla="*/ 1816939 h 6083134"/>
                <a:gd name="connsiteX69" fmla="*/ 3726241 w 9144000"/>
                <a:gd name="connsiteY69" fmla="*/ 1782099 h 6083134"/>
                <a:gd name="connsiteX70" fmla="*/ 3967807 w 9144000"/>
                <a:gd name="connsiteY70" fmla="*/ 1740924 h 6083134"/>
                <a:gd name="connsiteX71" fmla="*/ 4030824 w 9144000"/>
                <a:gd name="connsiteY71" fmla="*/ 1725087 h 6083134"/>
                <a:gd name="connsiteX72" fmla="*/ 4072836 w 9144000"/>
                <a:gd name="connsiteY72" fmla="*/ 1709251 h 6083134"/>
                <a:gd name="connsiteX73" fmla="*/ 4111347 w 9144000"/>
                <a:gd name="connsiteY73" fmla="*/ 1680745 h 6083134"/>
                <a:gd name="connsiteX74" fmla="*/ 4142855 w 9144000"/>
                <a:gd name="connsiteY74" fmla="*/ 1623734 h 6083134"/>
                <a:gd name="connsiteX75" fmla="*/ 4160360 w 9144000"/>
                <a:gd name="connsiteY75" fmla="*/ 1538217 h 6083134"/>
                <a:gd name="connsiteX76" fmla="*/ 4163861 w 9144000"/>
                <a:gd name="connsiteY76" fmla="*/ 1497042 h 6083134"/>
                <a:gd name="connsiteX77" fmla="*/ 4139354 w 9144000"/>
                <a:gd name="connsiteY77" fmla="*/ 1452700 h 6083134"/>
                <a:gd name="connsiteX78" fmla="*/ 4072836 w 9144000"/>
                <a:gd name="connsiteY78" fmla="*/ 1392521 h 6083134"/>
                <a:gd name="connsiteX79" fmla="*/ 3852275 w 9144000"/>
                <a:gd name="connsiteY79" fmla="*/ 1259494 h 6083134"/>
                <a:gd name="connsiteX80" fmla="*/ 3558194 w 9144000"/>
                <a:gd name="connsiteY80" fmla="*/ 1132802 h 6083134"/>
                <a:gd name="connsiteX81" fmla="*/ 3232605 w 9144000"/>
                <a:gd name="connsiteY81" fmla="*/ 1018779 h 6083134"/>
                <a:gd name="connsiteX82" fmla="*/ 2528911 w 9144000"/>
                <a:gd name="connsiteY82" fmla="*/ 825574 h 6083134"/>
                <a:gd name="connsiteX83" fmla="*/ 1030499 w 9144000"/>
                <a:gd name="connsiteY83" fmla="*/ 515179 h 6083134"/>
                <a:gd name="connsiteX84" fmla="*/ 0 w 9144000"/>
                <a:gd name="connsiteY84" fmla="*/ 348488 h 6083134"/>
                <a:gd name="connsiteX85" fmla="*/ 0 w 9144000"/>
                <a:gd name="connsiteY85" fmla="*/ 0 h 6083134"/>
                <a:gd name="connsiteX0" fmla="*/ 0 w 9144000"/>
                <a:gd name="connsiteY0" fmla="*/ 0 h 6083134"/>
                <a:gd name="connsiteX1" fmla="*/ 1160034 w 9144000"/>
                <a:gd name="connsiteY1" fmla="*/ 109764 h 6083134"/>
                <a:gd name="connsiteX2" fmla="*/ 2756474 w 9144000"/>
                <a:gd name="connsiteY2" fmla="*/ 328308 h 6083134"/>
                <a:gd name="connsiteX3" fmla="*/ 3554693 w 9144000"/>
                <a:gd name="connsiteY3" fmla="*/ 489840 h 6083134"/>
                <a:gd name="connsiteX4" fmla="*/ 3957304 w 9144000"/>
                <a:gd name="connsiteY4" fmla="*/ 597528 h 6083134"/>
                <a:gd name="connsiteX5" fmla="*/ 4359915 w 9144000"/>
                <a:gd name="connsiteY5" fmla="*/ 733722 h 6083134"/>
                <a:gd name="connsiteX6" fmla="*/ 4762526 w 9144000"/>
                <a:gd name="connsiteY6" fmla="*/ 933262 h 6083134"/>
                <a:gd name="connsiteX7" fmla="*/ 4951578 w 9144000"/>
                <a:gd name="connsiteY7" fmla="*/ 1075791 h 6083134"/>
                <a:gd name="connsiteX8" fmla="*/ 5112622 w 9144000"/>
                <a:gd name="connsiteY8" fmla="*/ 1268996 h 6083134"/>
                <a:gd name="connsiteX9" fmla="*/ 5165137 w 9144000"/>
                <a:gd name="connsiteY9" fmla="*/ 1383019 h 6083134"/>
                <a:gd name="connsiteX10" fmla="*/ 5182642 w 9144000"/>
                <a:gd name="connsiteY10" fmla="*/ 1446365 h 6083134"/>
                <a:gd name="connsiteX11" fmla="*/ 5182642 w 9144000"/>
                <a:gd name="connsiteY11" fmla="*/ 1452700 h 6083134"/>
                <a:gd name="connsiteX12" fmla="*/ 5185705 w 9144000"/>
                <a:gd name="connsiteY12" fmla="*/ 1464181 h 6083134"/>
                <a:gd name="connsiteX13" fmla="*/ 5189643 w 9144000"/>
                <a:gd name="connsiteY13" fmla="*/ 1490707 h 6083134"/>
                <a:gd name="connsiteX14" fmla="*/ 5210649 w 9144000"/>
                <a:gd name="connsiteY14" fmla="*/ 1671243 h 6083134"/>
                <a:gd name="connsiteX15" fmla="*/ 5179141 w 9144000"/>
                <a:gd name="connsiteY15" fmla="*/ 1877118 h 6083134"/>
                <a:gd name="connsiteX16" fmla="*/ 5063609 w 9144000"/>
                <a:gd name="connsiteY16" fmla="*/ 2095662 h 6083134"/>
                <a:gd name="connsiteX17" fmla="*/ 4860553 w 9144000"/>
                <a:gd name="connsiteY17" fmla="*/ 2292034 h 6083134"/>
                <a:gd name="connsiteX18" fmla="*/ 4608483 w 9144000"/>
                <a:gd name="connsiteY18" fmla="*/ 2437730 h 6083134"/>
                <a:gd name="connsiteX19" fmla="*/ 4356414 w 9144000"/>
                <a:gd name="connsiteY19" fmla="*/ 2539084 h 6083134"/>
                <a:gd name="connsiteX20" fmla="*/ 4118349 w 9144000"/>
                <a:gd name="connsiteY20" fmla="*/ 2611932 h 6083134"/>
                <a:gd name="connsiteX21" fmla="*/ 3687730 w 9144000"/>
                <a:gd name="connsiteY21" fmla="*/ 2713285 h 6083134"/>
                <a:gd name="connsiteX22" fmla="*/ 3313127 w 9144000"/>
                <a:gd name="connsiteY22" fmla="*/ 2795635 h 6083134"/>
                <a:gd name="connsiteX23" fmla="*/ 2994539 w 9144000"/>
                <a:gd name="connsiteY23" fmla="*/ 2877985 h 6083134"/>
                <a:gd name="connsiteX24" fmla="*/ 2756474 w 9144000"/>
                <a:gd name="connsiteY24" fmla="*/ 2969836 h 6083134"/>
                <a:gd name="connsiteX25" fmla="*/ 2619936 w 9144000"/>
                <a:gd name="connsiteY25" fmla="*/ 3061688 h 6083134"/>
                <a:gd name="connsiteX26" fmla="*/ 2560420 w 9144000"/>
                <a:gd name="connsiteY26" fmla="*/ 3147205 h 6083134"/>
                <a:gd name="connsiteX27" fmla="*/ 2528911 w 9144000"/>
                <a:gd name="connsiteY27" fmla="*/ 3261228 h 6083134"/>
                <a:gd name="connsiteX28" fmla="*/ 2525410 w 9144000"/>
                <a:gd name="connsiteY28" fmla="*/ 3330909 h 6083134"/>
                <a:gd name="connsiteX29" fmla="*/ 2525410 w 9144000"/>
                <a:gd name="connsiteY29" fmla="*/ 3372084 h 6083134"/>
                <a:gd name="connsiteX30" fmla="*/ 2525410 w 9144000"/>
                <a:gd name="connsiteY30" fmla="*/ 3380398 h 6083134"/>
                <a:gd name="connsiteX31" fmla="*/ 2525410 w 9144000"/>
                <a:gd name="connsiteY31" fmla="*/ 3384753 h 6083134"/>
                <a:gd name="connsiteX32" fmla="*/ 2525410 w 9144000"/>
                <a:gd name="connsiteY32" fmla="*/ 3394255 h 6083134"/>
                <a:gd name="connsiteX33" fmla="*/ 2528911 w 9144000"/>
                <a:gd name="connsiteY33" fmla="*/ 3399797 h 6083134"/>
                <a:gd name="connsiteX34" fmla="*/ 2563921 w 9144000"/>
                <a:gd name="connsiteY34" fmla="*/ 3470270 h 6083134"/>
                <a:gd name="connsiteX35" fmla="*/ 2640942 w 9144000"/>
                <a:gd name="connsiteY35" fmla="*/ 3558954 h 6083134"/>
                <a:gd name="connsiteX36" fmla="*/ 2977035 w 9144000"/>
                <a:gd name="connsiteY36" fmla="*/ 3787000 h 6083134"/>
                <a:gd name="connsiteX37" fmla="*/ 3491676 w 9144000"/>
                <a:gd name="connsiteY37" fmla="*/ 4018213 h 6083134"/>
                <a:gd name="connsiteX38" fmla="*/ 4104345 w 9144000"/>
                <a:gd name="connsiteY38" fmla="*/ 4230422 h 6083134"/>
                <a:gd name="connsiteX39" fmla="*/ 4769528 w 9144000"/>
                <a:gd name="connsiteY39" fmla="*/ 4414126 h 6083134"/>
                <a:gd name="connsiteX40" fmla="*/ 6183917 w 9144000"/>
                <a:gd name="connsiteY40" fmla="*/ 4727688 h 6083134"/>
                <a:gd name="connsiteX41" fmla="*/ 7661324 w 9144000"/>
                <a:gd name="connsiteY41" fmla="*/ 4977905 h 6083134"/>
                <a:gd name="connsiteX42" fmla="*/ 9144000 w 9144000"/>
                <a:gd name="connsiteY42" fmla="*/ 5180860 h 6083134"/>
                <a:gd name="connsiteX43" fmla="*/ 9144000 w 9144000"/>
                <a:gd name="connsiteY43" fmla="*/ 6083134 h 6083134"/>
                <a:gd name="connsiteX44" fmla="*/ 4375201 w 9144000"/>
                <a:gd name="connsiteY44" fmla="*/ 6083134 h 6083134"/>
                <a:gd name="connsiteX45" fmla="*/ 3764751 w 9144000"/>
                <a:gd name="connsiteY45" fmla="*/ 5874251 h 6083134"/>
                <a:gd name="connsiteX46" fmla="*/ 3001541 w 9144000"/>
                <a:gd name="connsiteY46" fmla="*/ 5582860 h 6083134"/>
                <a:gd name="connsiteX47" fmla="*/ 2252335 w 9144000"/>
                <a:gd name="connsiteY47" fmla="*/ 5234456 h 6083134"/>
                <a:gd name="connsiteX48" fmla="*/ 1524135 w 9144000"/>
                <a:gd name="connsiteY48" fmla="*/ 4797369 h 6083134"/>
                <a:gd name="connsiteX49" fmla="*/ 1181040 w 9144000"/>
                <a:gd name="connsiteY49" fmla="*/ 4521814 h 6083134"/>
                <a:gd name="connsiteX50" fmla="*/ 879957 w 9144000"/>
                <a:gd name="connsiteY50" fmla="*/ 4186080 h 6083134"/>
                <a:gd name="connsiteX51" fmla="*/ 673400 w 9144000"/>
                <a:gd name="connsiteY51" fmla="*/ 3774331 h 6083134"/>
                <a:gd name="connsiteX52" fmla="*/ 641892 w 9144000"/>
                <a:gd name="connsiteY52" fmla="*/ 3315072 h 6083134"/>
                <a:gd name="connsiteX53" fmla="*/ 645393 w 9144000"/>
                <a:gd name="connsiteY53" fmla="*/ 3286567 h 6083134"/>
                <a:gd name="connsiteX54" fmla="*/ 648456 w 9144000"/>
                <a:gd name="connsiteY54" fmla="*/ 3269938 h 6083134"/>
                <a:gd name="connsiteX55" fmla="*/ 652395 w 9144000"/>
                <a:gd name="connsiteY55" fmla="*/ 3254894 h 6083134"/>
                <a:gd name="connsiteX56" fmla="*/ 655458 w 9144000"/>
                <a:gd name="connsiteY56" fmla="*/ 3246579 h 6083134"/>
                <a:gd name="connsiteX57" fmla="*/ 655896 w 9144000"/>
                <a:gd name="connsiteY57" fmla="*/ 3238265 h 6083134"/>
                <a:gd name="connsiteX58" fmla="*/ 655896 w 9144000"/>
                <a:gd name="connsiteY58" fmla="*/ 3235890 h 6083134"/>
                <a:gd name="connsiteX59" fmla="*/ 658959 w 9144000"/>
                <a:gd name="connsiteY59" fmla="*/ 3230347 h 6083134"/>
                <a:gd name="connsiteX60" fmla="*/ 666398 w 9144000"/>
                <a:gd name="connsiteY60" fmla="*/ 3207384 h 6083134"/>
                <a:gd name="connsiteX61" fmla="*/ 694406 w 9144000"/>
                <a:gd name="connsiteY61" fmla="*/ 3115533 h 6083134"/>
                <a:gd name="connsiteX62" fmla="*/ 778429 w 9144000"/>
                <a:gd name="connsiteY62" fmla="*/ 2925494 h 6083134"/>
                <a:gd name="connsiteX63" fmla="*/ 1062007 w 9144000"/>
                <a:gd name="connsiteY63" fmla="*/ 2548585 h 6083134"/>
                <a:gd name="connsiteX64" fmla="*/ 1506630 w 9144000"/>
                <a:gd name="connsiteY64" fmla="*/ 2222354 h 6083134"/>
                <a:gd name="connsiteX65" fmla="*/ 2031774 w 9144000"/>
                <a:gd name="connsiteY65" fmla="*/ 2016479 h 6083134"/>
                <a:gd name="connsiteX66" fmla="*/ 2532412 w 9144000"/>
                <a:gd name="connsiteY66" fmla="*/ 1905623 h 6083134"/>
                <a:gd name="connsiteX67" fmla="*/ 2984036 w 9144000"/>
                <a:gd name="connsiteY67" fmla="*/ 1851779 h 6083134"/>
                <a:gd name="connsiteX68" fmla="*/ 3386647 w 9144000"/>
                <a:gd name="connsiteY68" fmla="*/ 1816939 h 6083134"/>
                <a:gd name="connsiteX69" fmla="*/ 3726241 w 9144000"/>
                <a:gd name="connsiteY69" fmla="*/ 1782099 h 6083134"/>
                <a:gd name="connsiteX70" fmla="*/ 3967807 w 9144000"/>
                <a:gd name="connsiteY70" fmla="*/ 1740924 h 6083134"/>
                <a:gd name="connsiteX71" fmla="*/ 4030824 w 9144000"/>
                <a:gd name="connsiteY71" fmla="*/ 1725087 h 6083134"/>
                <a:gd name="connsiteX72" fmla="*/ 4072836 w 9144000"/>
                <a:gd name="connsiteY72" fmla="*/ 1709251 h 6083134"/>
                <a:gd name="connsiteX73" fmla="*/ 4111347 w 9144000"/>
                <a:gd name="connsiteY73" fmla="*/ 1680745 h 6083134"/>
                <a:gd name="connsiteX74" fmla="*/ 4142855 w 9144000"/>
                <a:gd name="connsiteY74" fmla="*/ 1623734 h 6083134"/>
                <a:gd name="connsiteX75" fmla="*/ 4163861 w 9144000"/>
                <a:gd name="connsiteY75" fmla="*/ 1497042 h 6083134"/>
                <a:gd name="connsiteX76" fmla="*/ 4139354 w 9144000"/>
                <a:gd name="connsiteY76" fmla="*/ 1452700 h 6083134"/>
                <a:gd name="connsiteX77" fmla="*/ 4072836 w 9144000"/>
                <a:gd name="connsiteY77" fmla="*/ 1392521 h 6083134"/>
                <a:gd name="connsiteX78" fmla="*/ 3852275 w 9144000"/>
                <a:gd name="connsiteY78" fmla="*/ 1259494 h 6083134"/>
                <a:gd name="connsiteX79" fmla="*/ 3558194 w 9144000"/>
                <a:gd name="connsiteY79" fmla="*/ 1132802 h 6083134"/>
                <a:gd name="connsiteX80" fmla="*/ 3232605 w 9144000"/>
                <a:gd name="connsiteY80" fmla="*/ 1018779 h 6083134"/>
                <a:gd name="connsiteX81" fmla="*/ 2528911 w 9144000"/>
                <a:gd name="connsiteY81" fmla="*/ 825574 h 6083134"/>
                <a:gd name="connsiteX82" fmla="*/ 1030499 w 9144000"/>
                <a:gd name="connsiteY82" fmla="*/ 515179 h 6083134"/>
                <a:gd name="connsiteX83" fmla="*/ 0 w 9144000"/>
                <a:gd name="connsiteY83" fmla="*/ 348488 h 6083134"/>
                <a:gd name="connsiteX84" fmla="*/ 0 w 9144000"/>
                <a:gd name="connsiteY84" fmla="*/ 0 h 6083134"/>
                <a:gd name="connsiteX0" fmla="*/ 0 w 9144000"/>
                <a:gd name="connsiteY0" fmla="*/ 0 h 6083134"/>
                <a:gd name="connsiteX1" fmla="*/ 1160034 w 9144000"/>
                <a:gd name="connsiteY1" fmla="*/ 109764 h 6083134"/>
                <a:gd name="connsiteX2" fmla="*/ 2756474 w 9144000"/>
                <a:gd name="connsiteY2" fmla="*/ 328308 h 6083134"/>
                <a:gd name="connsiteX3" fmla="*/ 3554693 w 9144000"/>
                <a:gd name="connsiteY3" fmla="*/ 489840 h 6083134"/>
                <a:gd name="connsiteX4" fmla="*/ 3957304 w 9144000"/>
                <a:gd name="connsiteY4" fmla="*/ 597528 h 6083134"/>
                <a:gd name="connsiteX5" fmla="*/ 4359915 w 9144000"/>
                <a:gd name="connsiteY5" fmla="*/ 733722 h 6083134"/>
                <a:gd name="connsiteX6" fmla="*/ 4762526 w 9144000"/>
                <a:gd name="connsiteY6" fmla="*/ 933262 h 6083134"/>
                <a:gd name="connsiteX7" fmla="*/ 4951578 w 9144000"/>
                <a:gd name="connsiteY7" fmla="*/ 1075791 h 6083134"/>
                <a:gd name="connsiteX8" fmla="*/ 5112622 w 9144000"/>
                <a:gd name="connsiteY8" fmla="*/ 1268996 h 6083134"/>
                <a:gd name="connsiteX9" fmla="*/ 5165137 w 9144000"/>
                <a:gd name="connsiteY9" fmla="*/ 1383019 h 6083134"/>
                <a:gd name="connsiteX10" fmla="*/ 5182642 w 9144000"/>
                <a:gd name="connsiteY10" fmla="*/ 1446365 h 6083134"/>
                <a:gd name="connsiteX11" fmla="*/ 5182642 w 9144000"/>
                <a:gd name="connsiteY11" fmla="*/ 1452700 h 6083134"/>
                <a:gd name="connsiteX12" fmla="*/ 5185705 w 9144000"/>
                <a:gd name="connsiteY12" fmla="*/ 1464181 h 6083134"/>
                <a:gd name="connsiteX13" fmla="*/ 5189643 w 9144000"/>
                <a:gd name="connsiteY13" fmla="*/ 1490707 h 6083134"/>
                <a:gd name="connsiteX14" fmla="*/ 5210649 w 9144000"/>
                <a:gd name="connsiteY14" fmla="*/ 1671243 h 6083134"/>
                <a:gd name="connsiteX15" fmla="*/ 5179141 w 9144000"/>
                <a:gd name="connsiteY15" fmla="*/ 1877118 h 6083134"/>
                <a:gd name="connsiteX16" fmla="*/ 5063609 w 9144000"/>
                <a:gd name="connsiteY16" fmla="*/ 2095662 h 6083134"/>
                <a:gd name="connsiteX17" fmla="*/ 4860553 w 9144000"/>
                <a:gd name="connsiteY17" fmla="*/ 2292034 h 6083134"/>
                <a:gd name="connsiteX18" fmla="*/ 4608483 w 9144000"/>
                <a:gd name="connsiteY18" fmla="*/ 2437730 h 6083134"/>
                <a:gd name="connsiteX19" fmla="*/ 4356414 w 9144000"/>
                <a:gd name="connsiteY19" fmla="*/ 2539084 h 6083134"/>
                <a:gd name="connsiteX20" fmla="*/ 4118349 w 9144000"/>
                <a:gd name="connsiteY20" fmla="*/ 2611932 h 6083134"/>
                <a:gd name="connsiteX21" fmla="*/ 3687730 w 9144000"/>
                <a:gd name="connsiteY21" fmla="*/ 2713285 h 6083134"/>
                <a:gd name="connsiteX22" fmla="*/ 3313127 w 9144000"/>
                <a:gd name="connsiteY22" fmla="*/ 2795635 h 6083134"/>
                <a:gd name="connsiteX23" fmla="*/ 2994539 w 9144000"/>
                <a:gd name="connsiteY23" fmla="*/ 2877985 h 6083134"/>
                <a:gd name="connsiteX24" fmla="*/ 2756474 w 9144000"/>
                <a:gd name="connsiteY24" fmla="*/ 2969836 h 6083134"/>
                <a:gd name="connsiteX25" fmla="*/ 2619936 w 9144000"/>
                <a:gd name="connsiteY25" fmla="*/ 3061688 h 6083134"/>
                <a:gd name="connsiteX26" fmla="*/ 2560420 w 9144000"/>
                <a:gd name="connsiteY26" fmla="*/ 3147205 h 6083134"/>
                <a:gd name="connsiteX27" fmla="*/ 2528911 w 9144000"/>
                <a:gd name="connsiteY27" fmla="*/ 3261228 h 6083134"/>
                <a:gd name="connsiteX28" fmla="*/ 2525410 w 9144000"/>
                <a:gd name="connsiteY28" fmla="*/ 3330909 h 6083134"/>
                <a:gd name="connsiteX29" fmla="*/ 2525410 w 9144000"/>
                <a:gd name="connsiteY29" fmla="*/ 3372084 h 6083134"/>
                <a:gd name="connsiteX30" fmla="*/ 2525410 w 9144000"/>
                <a:gd name="connsiteY30" fmla="*/ 3380398 h 6083134"/>
                <a:gd name="connsiteX31" fmla="*/ 2525410 w 9144000"/>
                <a:gd name="connsiteY31" fmla="*/ 3384753 h 6083134"/>
                <a:gd name="connsiteX32" fmla="*/ 2525410 w 9144000"/>
                <a:gd name="connsiteY32" fmla="*/ 3394255 h 6083134"/>
                <a:gd name="connsiteX33" fmla="*/ 2528911 w 9144000"/>
                <a:gd name="connsiteY33" fmla="*/ 3399797 h 6083134"/>
                <a:gd name="connsiteX34" fmla="*/ 2563921 w 9144000"/>
                <a:gd name="connsiteY34" fmla="*/ 3470270 h 6083134"/>
                <a:gd name="connsiteX35" fmla="*/ 2640942 w 9144000"/>
                <a:gd name="connsiteY35" fmla="*/ 3558954 h 6083134"/>
                <a:gd name="connsiteX36" fmla="*/ 2977035 w 9144000"/>
                <a:gd name="connsiteY36" fmla="*/ 3787000 h 6083134"/>
                <a:gd name="connsiteX37" fmla="*/ 3491676 w 9144000"/>
                <a:gd name="connsiteY37" fmla="*/ 4018213 h 6083134"/>
                <a:gd name="connsiteX38" fmla="*/ 4104345 w 9144000"/>
                <a:gd name="connsiteY38" fmla="*/ 4230422 h 6083134"/>
                <a:gd name="connsiteX39" fmla="*/ 4769528 w 9144000"/>
                <a:gd name="connsiteY39" fmla="*/ 4414126 h 6083134"/>
                <a:gd name="connsiteX40" fmla="*/ 6183917 w 9144000"/>
                <a:gd name="connsiteY40" fmla="*/ 4727688 h 6083134"/>
                <a:gd name="connsiteX41" fmla="*/ 7661324 w 9144000"/>
                <a:gd name="connsiteY41" fmla="*/ 4977905 h 6083134"/>
                <a:gd name="connsiteX42" fmla="*/ 9144000 w 9144000"/>
                <a:gd name="connsiteY42" fmla="*/ 5180860 h 6083134"/>
                <a:gd name="connsiteX43" fmla="*/ 9144000 w 9144000"/>
                <a:gd name="connsiteY43" fmla="*/ 6083134 h 6083134"/>
                <a:gd name="connsiteX44" fmla="*/ 4375201 w 9144000"/>
                <a:gd name="connsiteY44" fmla="*/ 6083134 h 6083134"/>
                <a:gd name="connsiteX45" fmla="*/ 3764751 w 9144000"/>
                <a:gd name="connsiteY45" fmla="*/ 5874251 h 6083134"/>
                <a:gd name="connsiteX46" fmla="*/ 3001541 w 9144000"/>
                <a:gd name="connsiteY46" fmla="*/ 5582860 h 6083134"/>
                <a:gd name="connsiteX47" fmla="*/ 2252335 w 9144000"/>
                <a:gd name="connsiteY47" fmla="*/ 5234456 h 6083134"/>
                <a:gd name="connsiteX48" fmla="*/ 1524135 w 9144000"/>
                <a:gd name="connsiteY48" fmla="*/ 4797369 h 6083134"/>
                <a:gd name="connsiteX49" fmla="*/ 1181040 w 9144000"/>
                <a:gd name="connsiteY49" fmla="*/ 4521814 h 6083134"/>
                <a:gd name="connsiteX50" fmla="*/ 879957 w 9144000"/>
                <a:gd name="connsiteY50" fmla="*/ 4186080 h 6083134"/>
                <a:gd name="connsiteX51" fmla="*/ 673400 w 9144000"/>
                <a:gd name="connsiteY51" fmla="*/ 3774331 h 6083134"/>
                <a:gd name="connsiteX52" fmla="*/ 641892 w 9144000"/>
                <a:gd name="connsiteY52" fmla="*/ 3315072 h 6083134"/>
                <a:gd name="connsiteX53" fmla="*/ 645393 w 9144000"/>
                <a:gd name="connsiteY53" fmla="*/ 3286567 h 6083134"/>
                <a:gd name="connsiteX54" fmla="*/ 648456 w 9144000"/>
                <a:gd name="connsiteY54" fmla="*/ 3269938 h 6083134"/>
                <a:gd name="connsiteX55" fmla="*/ 652395 w 9144000"/>
                <a:gd name="connsiteY55" fmla="*/ 3254894 h 6083134"/>
                <a:gd name="connsiteX56" fmla="*/ 655458 w 9144000"/>
                <a:gd name="connsiteY56" fmla="*/ 3246579 h 6083134"/>
                <a:gd name="connsiteX57" fmla="*/ 655896 w 9144000"/>
                <a:gd name="connsiteY57" fmla="*/ 3238265 h 6083134"/>
                <a:gd name="connsiteX58" fmla="*/ 655896 w 9144000"/>
                <a:gd name="connsiteY58" fmla="*/ 3235890 h 6083134"/>
                <a:gd name="connsiteX59" fmla="*/ 658959 w 9144000"/>
                <a:gd name="connsiteY59" fmla="*/ 3230347 h 6083134"/>
                <a:gd name="connsiteX60" fmla="*/ 666398 w 9144000"/>
                <a:gd name="connsiteY60" fmla="*/ 3207384 h 6083134"/>
                <a:gd name="connsiteX61" fmla="*/ 694406 w 9144000"/>
                <a:gd name="connsiteY61" fmla="*/ 3115533 h 6083134"/>
                <a:gd name="connsiteX62" fmla="*/ 778429 w 9144000"/>
                <a:gd name="connsiteY62" fmla="*/ 2925494 h 6083134"/>
                <a:gd name="connsiteX63" fmla="*/ 1062007 w 9144000"/>
                <a:gd name="connsiteY63" fmla="*/ 2548585 h 6083134"/>
                <a:gd name="connsiteX64" fmla="*/ 1506630 w 9144000"/>
                <a:gd name="connsiteY64" fmla="*/ 2222354 h 6083134"/>
                <a:gd name="connsiteX65" fmla="*/ 2031774 w 9144000"/>
                <a:gd name="connsiteY65" fmla="*/ 2016479 h 6083134"/>
                <a:gd name="connsiteX66" fmla="*/ 2532412 w 9144000"/>
                <a:gd name="connsiteY66" fmla="*/ 1905623 h 6083134"/>
                <a:gd name="connsiteX67" fmla="*/ 2984036 w 9144000"/>
                <a:gd name="connsiteY67" fmla="*/ 1851779 h 6083134"/>
                <a:gd name="connsiteX68" fmla="*/ 3386647 w 9144000"/>
                <a:gd name="connsiteY68" fmla="*/ 1816939 h 6083134"/>
                <a:gd name="connsiteX69" fmla="*/ 3726241 w 9144000"/>
                <a:gd name="connsiteY69" fmla="*/ 1782099 h 6083134"/>
                <a:gd name="connsiteX70" fmla="*/ 3967807 w 9144000"/>
                <a:gd name="connsiteY70" fmla="*/ 1740924 h 6083134"/>
                <a:gd name="connsiteX71" fmla="*/ 4030824 w 9144000"/>
                <a:gd name="connsiteY71" fmla="*/ 1725087 h 6083134"/>
                <a:gd name="connsiteX72" fmla="*/ 4072836 w 9144000"/>
                <a:gd name="connsiteY72" fmla="*/ 1709251 h 6083134"/>
                <a:gd name="connsiteX73" fmla="*/ 4111347 w 9144000"/>
                <a:gd name="connsiteY73" fmla="*/ 1680745 h 6083134"/>
                <a:gd name="connsiteX74" fmla="*/ 4142855 w 9144000"/>
                <a:gd name="connsiteY74" fmla="*/ 1623734 h 6083134"/>
                <a:gd name="connsiteX75" fmla="*/ 4163861 w 9144000"/>
                <a:gd name="connsiteY75" fmla="*/ 1497042 h 6083134"/>
                <a:gd name="connsiteX76" fmla="*/ 4139354 w 9144000"/>
                <a:gd name="connsiteY76" fmla="*/ 1452700 h 6083134"/>
                <a:gd name="connsiteX77" fmla="*/ 4072836 w 9144000"/>
                <a:gd name="connsiteY77" fmla="*/ 1392521 h 6083134"/>
                <a:gd name="connsiteX78" fmla="*/ 3852275 w 9144000"/>
                <a:gd name="connsiteY78" fmla="*/ 1259494 h 6083134"/>
                <a:gd name="connsiteX79" fmla="*/ 3558194 w 9144000"/>
                <a:gd name="connsiteY79" fmla="*/ 1132802 h 6083134"/>
                <a:gd name="connsiteX80" fmla="*/ 3232605 w 9144000"/>
                <a:gd name="connsiteY80" fmla="*/ 1018779 h 6083134"/>
                <a:gd name="connsiteX81" fmla="*/ 2528911 w 9144000"/>
                <a:gd name="connsiteY81" fmla="*/ 825574 h 6083134"/>
                <a:gd name="connsiteX82" fmla="*/ 1030499 w 9144000"/>
                <a:gd name="connsiteY82" fmla="*/ 515179 h 6083134"/>
                <a:gd name="connsiteX83" fmla="*/ 0 w 9144000"/>
                <a:gd name="connsiteY83" fmla="*/ 348488 h 6083134"/>
                <a:gd name="connsiteX84" fmla="*/ 0 w 9144000"/>
                <a:gd name="connsiteY84" fmla="*/ 0 h 6083134"/>
                <a:gd name="connsiteX0" fmla="*/ 0 w 9144000"/>
                <a:gd name="connsiteY0" fmla="*/ 0 h 6083134"/>
                <a:gd name="connsiteX1" fmla="*/ 1160034 w 9144000"/>
                <a:gd name="connsiteY1" fmla="*/ 109764 h 6083134"/>
                <a:gd name="connsiteX2" fmla="*/ 2756474 w 9144000"/>
                <a:gd name="connsiteY2" fmla="*/ 328308 h 6083134"/>
                <a:gd name="connsiteX3" fmla="*/ 3554693 w 9144000"/>
                <a:gd name="connsiteY3" fmla="*/ 489840 h 6083134"/>
                <a:gd name="connsiteX4" fmla="*/ 3957304 w 9144000"/>
                <a:gd name="connsiteY4" fmla="*/ 597528 h 6083134"/>
                <a:gd name="connsiteX5" fmla="*/ 4359915 w 9144000"/>
                <a:gd name="connsiteY5" fmla="*/ 733722 h 6083134"/>
                <a:gd name="connsiteX6" fmla="*/ 4762526 w 9144000"/>
                <a:gd name="connsiteY6" fmla="*/ 933262 h 6083134"/>
                <a:gd name="connsiteX7" fmla="*/ 4951578 w 9144000"/>
                <a:gd name="connsiteY7" fmla="*/ 1075791 h 6083134"/>
                <a:gd name="connsiteX8" fmla="*/ 5112622 w 9144000"/>
                <a:gd name="connsiteY8" fmla="*/ 1268996 h 6083134"/>
                <a:gd name="connsiteX9" fmla="*/ 5165137 w 9144000"/>
                <a:gd name="connsiteY9" fmla="*/ 1383019 h 6083134"/>
                <a:gd name="connsiteX10" fmla="*/ 5182642 w 9144000"/>
                <a:gd name="connsiteY10" fmla="*/ 1446365 h 6083134"/>
                <a:gd name="connsiteX11" fmla="*/ 5182642 w 9144000"/>
                <a:gd name="connsiteY11" fmla="*/ 1452700 h 6083134"/>
                <a:gd name="connsiteX12" fmla="*/ 5185705 w 9144000"/>
                <a:gd name="connsiteY12" fmla="*/ 1464181 h 6083134"/>
                <a:gd name="connsiteX13" fmla="*/ 5189643 w 9144000"/>
                <a:gd name="connsiteY13" fmla="*/ 1490707 h 6083134"/>
                <a:gd name="connsiteX14" fmla="*/ 5210649 w 9144000"/>
                <a:gd name="connsiteY14" fmla="*/ 1671243 h 6083134"/>
                <a:gd name="connsiteX15" fmla="*/ 5179141 w 9144000"/>
                <a:gd name="connsiteY15" fmla="*/ 1877118 h 6083134"/>
                <a:gd name="connsiteX16" fmla="*/ 5063609 w 9144000"/>
                <a:gd name="connsiteY16" fmla="*/ 2095662 h 6083134"/>
                <a:gd name="connsiteX17" fmla="*/ 4860553 w 9144000"/>
                <a:gd name="connsiteY17" fmla="*/ 2292034 h 6083134"/>
                <a:gd name="connsiteX18" fmla="*/ 4608483 w 9144000"/>
                <a:gd name="connsiteY18" fmla="*/ 2437730 h 6083134"/>
                <a:gd name="connsiteX19" fmla="*/ 4356414 w 9144000"/>
                <a:gd name="connsiteY19" fmla="*/ 2539084 h 6083134"/>
                <a:gd name="connsiteX20" fmla="*/ 4118349 w 9144000"/>
                <a:gd name="connsiteY20" fmla="*/ 2611932 h 6083134"/>
                <a:gd name="connsiteX21" fmla="*/ 3687730 w 9144000"/>
                <a:gd name="connsiteY21" fmla="*/ 2713285 h 6083134"/>
                <a:gd name="connsiteX22" fmla="*/ 3313127 w 9144000"/>
                <a:gd name="connsiteY22" fmla="*/ 2795635 h 6083134"/>
                <a:gd name="connsiteX23" fmla="*/ 2994539 w 9144000"/>
                <a:gd name="connsiteY23" fmla="*/ 2877985 h 6083134"/>
                <a:gd name="connsiteX24" fmla="*/ 2756474 w 9144000"/>
                <a:gd name="connsiteY24" fmla="*/ 2969836 h 6083134"/>
                <a:gd name="connsiteX25" fmla="*/ 2619936 w 9144000"/>
                <a:gd name="connsiteY25" fmla="*/ 3061688 h 6083134"/>
                <a:gd name="connsiteX26" fmla="*/ 2560420 w 9144000"/>
                <a:gd name="connsiteY26" fmla="*/ 3147205 h 6083134"/>
                <a:gd name="connsiteX27" fmla="*/ 2528911 w 9144000"/>
                <a:gd name="connsiteY27" fmla="*/ 3261228 h 6083134"/>
                <a:gd name="connsiteX28" fmla="*/ 2525410 w 9144000"/>
                <a:gd name="connsiteY28" fmla="*/ 3330909 h 6083134"/>
                <a:gd name="connsiteX29" fmla="*/ 2525410 w 9144000"/>
                <a:gd name="connsiteY29" fmla="*/ 3372084 h 6083134"/>
                <a:gd name="connsiteX30" fmla="*/ 2525410 w 9144000"/>
                <a:gd name="connsiteY30" fmla="*/ 3380398 h 6083134"/>
                <a:gd name="connsiteX31" fmla="*/ 2525410 w 9144000"/>
                <a:gd name="connsiteY31" fmla="*/ 3384753 h 6083134"/>
                <a:gd name="connsiteX32" fmla="*/ 2525410 w 9144000"/>
                <a:gd name="connsiteY32" fmla="*/ 3394255 h 6083134"/>
                <a:gd name="connsiteX33" fmla="*/ 2528911 w 9144000"/>
                <a:gd name="connsiteY33" fmla="*/ 3399797 h 6083134"/>
                <a:gd name="connsiteX34" fmla="*/ 2563921 w 9144000"/>
                <a:gd name="connsiteY34" fmla="*/ 3470270 h 6083134"/>
                <a:gd name="connsiteX35" fmla="*/ 2640942 w 9144000"/>
                <a:gd name="connsiteY35" fmla="*/ 3558954 h 6083134"/>
                <a:gd name="connsiteX36" fmla="*/ 2977035 w 9144000"/>
                <a:gd name="connsiteY36" fmla="*/ 3787000 h 6083134"/>
                <a:gd name="connsiteX37" fmla="*/ 3491676 w 9144000"/>
                <a:gd name="connsiteY37" fmla="*/ 4018213 h 6083134"/>
                <a:gd name="connsiteX38" fmla="*/ 4104345 w 9144000"/>
                <a:gd name="connsiteY38" fmla="*/ 4230422 h 6083134"/>
                <a:gd name="connsiteX39" fmla="*/ 4769528 w 9144000"/>
                <a:gd name="connsiteY39" fmla="*/ 4414126 h 6083134"/>
                <a:gd name="connsiteX40" fmla="*/ 6183917 w 9144000"/>
                <a:gd name="connsiteY40" fmla="*/ 4727688 h 6083134"/>
                <a:gd name="connsiteX41" fmla="*/ 7661324 w 9144000"/>
                <a:gd name="connsiteY41" fmla="*/ 4977905 h 6083134"/>
                <a:gd name="connsiteX42" fmla="*/ 9144000 w 9144000"/>
                <a:gd name="connsiteY42" fmla="*/ 5180860 h 6083134"/>
                <a:gd name="connsiteX43" fmla="*/ 9144000 w 9144000"/>
                <a:gd name="connsiteY43" fmla="*/ 6083134 h 6083134"/>
                <a:gd name="connsiteX44" fmla="*/ 4375201 w 9144000"/>
                <a:gd name="connsiteY44" fmla="*/ 6083134 h 6083134"/>
                <a:gd name="connsiteX45" fmla="*/ 3764751 w 9144000"/>
                <a:gd name="connsiteY45" fmla="*/ 5874251 h 6083134"/>
                <a:gd name="connsiteX46" fmla="*/ 3001541 w 9144000"/>
                <a:gd name="connsiteY46" fmla="*/ 5582860 h 6083134"/>
                <a:gd name="connsiteX47" fmla="*/ 2252335 w 9144000"/>
                <a:gd name="connsiteY47" fmla="*/ 5234456 h 6083134"/>
                <a:gd name="connsiteX48" fmla="*/ 1524135 w 9144000"/>
                <a:gd name="connsiteY48" fmla="*/ 4797369 h 6083134"/>
                <a:gd name="connsiteX49" fmla="*/ 1181040 w 9144000"/>
                <a:gd name="connsiteY49" fmla="*/ 4521814 h 6083134"/>
                <a:gd name="connsiteX50" fmla="*/ 879957 w 9144000"/>
                <a:gd name="connsiteY50" fmla="*/ 4186080 h 6083134"/>
                <a:gd name="connsiteX51" fmla="*/ 673400 w 9144000"/>
                <a:gd name="connsiteY51" fmla="*/ 3774331 h 6083134"/>
                <a:gd name="connsiteX52" fmla="*/ 641892 w 9144000"/>
                <a:gd name="connsiteY52" fmla="*/ 3315072 h 6083134"/>
                <a:gd name="connsiteX53" fmla="*/ 645393 w 9144000"/>
                <a:gd name="connsiteY53" fmla="*/ 3286567 h 6083134"/>
                <a:gd name="connsiteX54" fmla="*/ 648456 w 9144000"/>
                <a:gd name="connsiteY54" fmla="*/ 3269938 h 6083134"/>
                <a:gd name="connsiteX55" fmla="*/ 652395 w 9144000"/>
                <a:gd name="connsiteY55" fmla="*/ 3254894 h 6083134"/>
                <a:gd name="connsiteX56" fmla="*/ 655458 w 9144000"/>
                <a:gd name="connsiteY56" fmla="*/ 3246579 h 6083134"/>
                <a:gd name="connsiteX57" fmla="*/ 655896 w 9144000"/>
                <a:gd name="connsiteY57" fmla="*/ 3238265 h 6083134"/>
                <a:gd name="connsiteX58" fmla="*/ 655896 w 9144000"/>
                <a:gd name="connsiteY58" fmla="*/ 3235890 h 6083134"/>
                <a:gd name="connsiteX59" fmla="*/ 658959 w 9144000"/>
                <a:gd name="connsiteY59" fmla="*/ 3230347 h 6083134"/>
                <a:gd name="connsiteX60" fmla="*/ 666398 w 9144000"/>
                <a:gd name="connsiteY60" fmla="*/ 3207384 h 6083134"/>
                <a:gd name="connsiteX61" fmla="*/ 694406 w 9144000"/>
                <a:gd name="connsiteY61" fmla="*/ 3115533 h 6083134"/>
                <a:gd name="connsiteX62" fmla="*/ 778429 w 9144000"/>
                <a:gd name="connsiteY62" fmla="*/ 2925494 h 6083134"/>
                <a:gd name="connsiteX63" fmla="*/ 1062007 w 9144000"/>
                <a:gd name="connsiteY63" fmla="*/ 2548585 h 6083134"/>
                <a:gd name="connsiteX64" fmla="*/ 1506630 w 9144000"/>
                <a:gd name="connsiteY64" fmla="*/ 2222354 h 6083134"/>
                <a:gd name="connsiteX65" fmla="*/ 2031774 w 9144000"/>
                <a:gd name="connsiteY65" fmla="*/ 2016479 h 6083134"/>
                <a:gd name="connsiteX66" fmla="*/ 2532412 w 9144000"/>
                <a:gd name="connsiteY66" fmla="*/ 1905623 h 6083134"/>
                <a:gd name="connsiteX67" fmla="*/ 2984036 w 9144000"/>
                <a:gd name="connsiteY67" fmla="*/ 1851779 h 6083134"/>
                <a:gd name="connsiteX68" fmla="*/ 3386647 w 9144000"/>
                <a:gd name="connsiteY68" fmla="*/ 1816939 h 6083134"/>
                <a:gd name="connsiteX69" fmla="*/ 3726241 w 9144000"/>
                <a:gd name="connsiteY69" fmla="*/ 1782099 h 6083134"/>
                <a:gd name="connsiteX70" fmla="*/ 3967807 w 9144000"/>
                <a:gd name="connsiteY70" fmla="*/ 1740924 h 6083134"/>
                <a:gd name="connsiteX71" fmla="*/ 4030824 w 9144000"/>
                <a:gd name="connsiteY71" fmla="*/ 1725087 h 6083134"/>
                <a:gd name="connsiteX72" fmla="*/ 4072836 w 9144000"/>
                <a:gd name="connsiteY72" fmla="*/ 1709251 h 6083134"/>
                <a:gd name="connsiteX73" fmla="*/ 4111347 w 9144000"/>
                <a:gd name="connsiteY73" fmla="*/ 1680745 h 6083134"/>
                <a:gd name="connsiteX74" fmla="*/ 4142855 w 9144000"/>
                <a:gd name="connsiteY74" fmla="*/ 1623734 h 6083134"/>
                <a:gd name="connsiteX75" fmla="*/ 4139354 w 9144000"/>
                <a:gd name="connsiteY75" fmla="*/ 1452700 h 6083134"/>
                <a:gd name="connsiteX76" fmla="*/ 4072836 w 9144000"/>
                <a:gd name="connsiteY76" fmla="*/ 1392521 h 6083134"/>
                <a:gd name="connsiteX77" fmla="*/ 3852275 w 9144000"/>
                <a:gd name="connsiteY77" fmla="*/ 1259494 h 6083134"/>
                <a:gd name="connsiteX78" fmla="*/ 3558194 w 9144000"/>
                <a:gd name="connsiteY78" fmla="*/ 1132802 h 6083134"/>
                <a:gd name="connsiteX79" fmla="*/ 3232605 w 9144000"/>
                <a:gd name="connsiteY79" fmla="*/ 1018779 h 6083134"/>
                <a:gd name="connsiteX80" fmla="*/ 2528911 w 9144000"/>
                <a:gd name="connsiteY80" fmla="*/ 825574 h 6083134"/>
                <a:gd name="connsiteX81" fmla="*/ 1030499 w 9144000"/>
                <a:gd name="connsiteY81" fmla="*/ 515179 h 6083134"/>
                <a:gd name="connsiteX82" fmla="*/ 0 w 9144000"/>
                <a:gd name="connsiteY82" fmla="*/ 348488 h 6083134"/>
                <a:gd name="connsiteX83" fmla="*/ 0 w 9144000"/>
                <a:gd name="connsiteY83" fmla="*/ 0 h 6083134"/>
                <a:gd name="connsiteX0" fmla="*/ 0 w 9144000"/>
                <a:gd name="connsiteY0" fmla="*/ 0 h 6083134"/>
                <a:gd name="connsiteX1" fmla="*/ 1160034 w 9144000"/>
                <a:gd name="connsiteY1" fmla="*/ 109764 h 6083134"/>
                <a:gd name="connsiteX2" fmla="*/ 2756474 w 9144000"/>
                <a:gd name="connsiteY2" fmla="*/ 328308 h 6083134"/>
                <a:gd name="connsiteX3" fmla="*/ 3554693 w 9144000"/>
                <a:gd name="connsiteY3" fmla="*/ 489840 h 6083134"/>
                <a:gd name="connsiteX4" fmla="*/ 3957304 w 9144000"/>
                <a:gd name="connsiteY4" fmla="*/ 597528 h 6083134"/>
                <a:gd name="connsiteX5" fmla="*/ 4359915 w 9144000"/>
                <a:gd name="connsiteY5" fmla="*/ 733722 h 6083134"/>
                <a:gd name="connsiteX6" fmla="*/ 4762526 w 9144000"/>
                <a:gd name="connsiteY6" fmla="*/ 933262 h 6083134"/>
                <a:gd name="connsiteX7" fmla="*/ 4951578 w 9144000"/>
                <a:gd name="connsiteY7" fmla="*/ 1075791 h 6083134"/>
                <a:gd name="connsiteX8" fmla="*/ 5112622 w 9144000"/>
                <a:gd name="connsiteY8" fmla="*/ 1268996 h 6083134"/>
                <a:gd name="connsiteX9" fmla="*/ 5165137 w 9144000"/>
                <a:gd name="connsiteY9" fmla="*/ 1383019 h 6083134"/>
                <a:gd name="connsiteX10" fmla="*/ 5182642 w 9144000"/>
                <a:gd name="connsiteY10" fmla="*/ 1446365 h 6083134"/>
                <a:gd name="connsiteX11" fmla="*/ 5182642 w 9144000"/>
                <a:gd name="connsiteY11" fmla="*/ 1452700 h 6083134"/>
                <a:gd name="connsiteX12" fmla="*/ 5185705 w 9144000"/>
                <a:gd name="connsiteY12" fmla="*/ 1464181 h 6083134"/>
                <a:gd name="connsiteX13" fmla="*/ 5189643 w 9144000"/>
                <a:gd name="connsiteY13" fmla="*/ 1490707 h 6083134"/>
                <a:gd name="connsiteX14" fmla="*/ 5210649 w 9144000"/>
                <a:gd name="connsiteY14" fmla="*/ 1671243 h 6083134"/>
                <a:gd name="connsiteX15" fmla="*/ 5179141 w 9144000"/>
                <a:gd name="connsiteY15" fmla="*/ 1877118 h 6083134"/>
                <a:gd name="connsiteX16" fmla="*/ 5063609 w 9144000"/>
                <a:gd name="connsiteY16" fmla="*/ 2095662 h 6083134"/>
                <a:gd name="connsiteX17" fmla="*/ 4860553 w 9144000"/>
                <a:gd name="connsiteY17" fmla="*/ 2292034 h 6083134"/>
                <a:gd name="connsiteX18" fmla="*/ 4608483 w 9144000"/>
                <a:gd name="connsiteY18" fmla="*/ 2437730 h 6083134"/>
                <a:gd name="connsiteX19" fmla="*/ 4356414 w 9144000"/>
                <a:gd name="connsiteY19" fmla="*/ 2539084 h 6083134"/>
                <a:gd name="connsiteX20" fmla="*/ 4118349 w 9144000"/>
                <a:gd name="connsiteY20" fmla="*/ 2611932 h 6083134"/>
                <a:gd name="connsiteX21" fmla="*/ 3687730 w 9144000"/>
                <a:gd name="connsiteY21" fmla="*/ 2713285 h 6083134"/>
                <a:gd name="connsiteX22" fmla="*/ 3313127 w 9144000"/>
                <a:gd name="connsiteY22" fmla="*/ 2795635 h 6083134"/>
                <a:gd name="connsiteX23" fmla="*/ 2994539 w 9144000"/>
                <a:gd name="connsiteY23" fmla="*/ 2877985 h 6083134"/>
                <a:gd name="connsiteX24" fmla="*/ 2756474 w 9144000"/>
                <a:gd name="connsiteY24" fmla="*/ 2969836 h 6083134"/>
                <a:gd name="connsiteX25" fmla="*/ 2619936 w 9144000"/>
                <a:gd name="connsiteY25" fmla="*/ 3061688 h 6083134"/>
                <a:gd name="connsiteX26" fmla="*/ 2560420 w 9144000"/>
                <a:gd name="connsiteY26" fmla="*/ 3147205 h 6083134"/>
                <a:gd name="connsiteX27" fmla="*/ 2528911 w 9144000"/>
                <a:gd name="connsiteY27" fmla="*/ 3261228 h 6083134"/>
                <a:gd name="connsiteX28" fmla="*/ 2525410 w 9144000"/>
                <a:gd name="connsiteY28" fmla="*/ 3330909 h 6083134"/>
                <a:gd name="connsiteX29" fmla="*/ 2525410 w 9144000"/>
                <a:gd name="connsiteY29" fmla="*/ 3372084 h 6083134"/>
                <a:gd name="connsiteX30" fmla="*/ 2525410 w 9144000"/>
                <a:gd name="connsiteY30" fmla="*/ 3380398 h 6083134"/>
                <a:gd name="connsiteX31" fmla="*/ 2525410 w 9144000"/>
                <a:gd name="connsiteY31" fmla="*/ 3384753 h 6083134"/>
                <a:gd name="connsiteX32" fmla="*/ 2525410 w 9144000"/>
                <a:gd name="connsiteY32" fmla="*/ 3394255 h 6083134"/>
                <a:gd name="connsiteX33" fmla="*/ 2528911 w 9144000"/>
                <a:gd name="connsiteY33" fmla="*/ 3399797 h 6083134"/>
                <a:gd name="connsiteX34" fmla="*/ 2563921 w 9144000"/>
                <a:gd name="connsiteY34" fmla="*/ 3470270 h 6083134"/>
                <a:gd name="connsiteX35" fmla="*/ 2640942 w 9144000"/>
                <a:gd name="connsiteY35" fmla="*/ 3558954 h 6083134"/>
                <a:gd name="connsiteX36" fmla="*/ 2977035 w 9144000"/>
                <a:gd name="connsiteY36" fmla="*/ 3787000 h 6083134"/>
                <a:gd name="connsiteX37" fmla="*/ 3491676 w 9144000"/>
                <a:gd name="connsiteY37" fmla="*/ 4018213 h 6083134"/>
                <a:gd name="connsiteX38" fmla="*/ 4104345 w 9144000"/>
                <a:gd name="connsiteY38" fmla="*/ 4230422 h 6083134"/>
                <a:gd name="connsiteX39" fmla="*/ 4769528 w 9144000"/>
                <a:gd name="connsiteY39" fmla="*/ 4414126 h 6083134"/>
                <a:gd name="connsiteX40" fmla="*/ 6183917 w 9144000"/>
                <a:gd name="connsiteY40" fmla="*/ 4727688 h 6083134"/>
                <a:gd name="connsiteX41" fmla="*/ 7661324 w 9144000"/>
                <a:gd name="connsiteY41" fmla="*/ 4977905 h 6083134"/>
                <a:gd name="connsiteX42" fmla="*/ 9144000 w 9144000"/>
                <a:gd name="connsiteY42" fmla="*/ 5180860 h 6083134"/>
                <a:gd name="connsiteX43" fmla="*/ 9144000 w 9144000"/>
                <a:gd name="connsiteY43" fmla="*/ 6083134 h 6083134"/>
                <a:gd name="connsiteX44" fmla="*/ 4375201 w 9144000"/>
                <a:gd name="connsiteY44" fmla="*/ 6083134 h 6083134"/>
                <a:gd name="connsiteX45" fmla="*/ 3764751 w 9144000"/>
                <a:gd name="connsiteY45" fmla="*/ 5874251 h 6083134"/>
                <a:gd name="connsiteX46" fmla="*/ 3001541 w 9144000"/>
                <a:gd name="connsiteY46" fmla="*/ 5582860 h 6083134"/>
                <a:gd name="connsiteX47" fmla="*/ 2252335 w 9144000"/>
                <a:gd name="connsiteY47" fmla="*/ 5234456 h 6083134"/>
                <a:gd name="connsiteX48" fmla="*/ 1524135 w 9144000"/>
                <a:gd name="connsiteY48" fmla="*/ 4797369 h 6083134"/>
                <a:gd name="connsiteX49" fmla="*/ 1181040 w 9144000"/>
                <a:gd name="connsiteY49" fmla="*/ 4521814 h 6083134"/>
                <a:gd name="connsiteX50" fmla="*/ 879957 w 9144000"/>
                <a:gd name="connsiteY50" fmla="*/ 4186080 h 6083134"/>
                <a:gd name="connsiteX51" fmla="*/ 673400 w 9144000"/>
                <a:gd name="connsiteY51" fmla="*/ 3774331 h 6083134"/>
                <a:gd name="connsiteX52" fmla="*/ 641892 w 9144000"/>
                <a:gd name="connsiteY52" fmla="*/ 3315072 h 6083134"/>
                <a:gd name="connsiteX53" fmla="*/ 645393 w 9144000"/>
                <a:gd name="connsiteY53" fmla="*/ 3286567 h 6083134"/>
                <a:gd name="connsiteX54" fmla="*/ 648456 w 9144000"/>
                <a:gd name="connsiteY54" fmla="*/ 3269938 h 6083134"/>
                <a:gd name="connsiteX55" fmla="*/ 652395 w 9144000"/>
                <a:gd name="connsiteY55" fmla="*/ 3254894 h 6083134"/>
                <a:gd name="connsiteX56" fmla="*/ 655458 w 9144000"/>
                <a:gd name="connsiteY56" fmla="*/ 3246579 h 6083134"/>
                <a:gd name="connsiteX57" fmla="*/ 655896 w 9144000"/>
                <a:gd name="connsiteY57" fmla="*/ 3238265 h 6083134"/>
                <a:gd name="connsiteX58" fmla="*/ 655896 w 9144000"/>
                <a:gd name="connsiteY58" fmla="*/ 3235890 h 6083134"/>
                <a:gd name="connsiteX59" fmla="*/ 658959 w 9144000"/>
                <a:gd name="connsiteY59" fmla="*/ 3230347 h 6083134"/>
                <a:gd name="connsiteX60" fmla="*/ 666398 w 9144000"/>
                <a:gd name="connsiteY60" fmla="*/ 3207384 h 6083134"/>
                <a:gd name="connsiteX61" fmla="*/ 694406 w 9144000"/>
                <a:gd name="connsiteY61" fmla="*/ 3115533 h 6083134"/>
                <a:gd name="connsiteX62" fmla="*/ 778429 w 9144000"/>
                <a:gd name="connsiteY62" fmla="*/ 2925494 h 6083134"/>
                <a:gd name="connsiteX63" fmla="*/ 1062007 w 9144000"/>
                <a:gd name="connsiteY63" fmla="*/ 2548585 h 6083134"/>
                <a:gd name="connsiteX64" fmla="*/ 1506630 w 9144000"/>
                <a:gd name="connsiteY64" fmla="*/ 2222354 h 6083134"/>
                <a:gd name="connsiteX65" fmla="*/ 2031774 w 9144000"/>
                <a:gd name="connsiteY65" fmla="*/ 2016479 h 6083134"/>
                <a:gd name="connsiteX66" fmla="*/ 2532412 w 9144000"/>
                <a:gd name="connsiteY66" fmla="*/ 1905623 h 6083134"/>
                <a:gd name="connsiteX67" fmla="*/ 2984036 w 9144000"/>
                <a:gd name="connsiteY67" fmla="*/ 1851779 h 6083134"/>
                <a:gd name="connsiteX68" fmla="*/ 3386647 w 9144000"/>
                <a:gd name="connsiteY68" fmla="*/ 1816939 h 6083134"/>
                <a:gd name="connsiteX69" fmla="*/ 3726241 w 9144000"/>
                <a:gd name="connsiteY69" fmla="*/ 1782099 h 6083134"/>
                <a:gd name="connsiteX70" fmla="*/ 3967807 w 9144000"/>
                <a:gd name="connsiteY70" fmla="*/ 1740924 h 6083134"/>
                <a:gd name="connsiteX71" fmla="*/ 4030824 w 9144000"/>
                <a:gd name="connsiteY71" fmla="*/ 1725087 h 6083134"/>
                <a:gd name="connsiteX72" fmla="*/ 4072836 w 9144000"/>
                <a:gd name="connsiteY72" fmla="*/ 1709251 h 6083134"/>
                <a:gd name="connsiteX73" fmla="*/ 4111347 w 9144000"/>
                <a:gd name="connsiteY73" fmla="*/ 1680745 h 6083134"/>
                <a:gd name="connsiteX74" fmla="*/ 4142855 w 9144000"/>
                <a:gd name="connsiteY74" fmla="*/ 1623734 h 6083134"/>
                <a:gd name="connsiteX75" fmla="*/ 4139354 w 9144000"/>
                <a:gd name="connsiteY75" fmla="*/ 1452700 h 6083134"/>
                <a:gd name="connsiteX76" fmla="*/ 4072836 w 9144000"/>
                <a:gd name="connsiteY76" fmla="*/ 1392521 h 6083134"/>
                <a:gd name="connsiteX77" fmla="*/ 3852275 w 9144000"/>
                <a:gd name="connsiteY77" fmla="*/ 1259494 h 6083134"/>
                <a:gd name="connsiteX78" fmla="*/ 3558194 w 9144000"/>
                <a:gd name="connsiteY78" fmla="*/ 1132802 h 6083134"/>
                <a:gd name="connsiteX79" fmla="*/ 3232605 w 9144000"/>
                <a:gd name="connsiteY79" fmla="*/ 1018779 h 6083134"/>
                <a:gd name="connsiteX80" fmla="*/ 2528911 w 9144000"/>
                <a:gd name="connsiteY80" fmla="*/ 825574 h 6083134"/>
                <a:gd name="connsiteX81" fmla="*/ 1030499 w 9144000"/>
                <a:gd name="connsiteY81" fmla="*/ 515179 h 6083134"/>
                <a:gd name="connsiteX82" fmla="*/ 0 w 9144000"/>
                <a:gd name="connsiteY82" fmla="*/ 348488 h 6083134"/>
                <a:gd name="connsiteX83" fmla="*/ 0 w 9144000"/>
                <a:gd name="connsiteY83" fmla="*/ 0 h 6083134"/>
                <a:gd name="connsiteX0" fmla="*/ 0 w 9144000"/>
                <a:gd name="connsiteY0" fmla="*/ 0 h 6083134"/>
                <a:gd name="connsiteX1" fmla="*/ 1160034 w 9144000"/>
                <a:gd name="connsiteY1" fmla="*/ 109764 h 6083134"/>
                <a:gd name="connsiteX2" fmla="*/ 2756474 w 9144000"/>
                <a:gd name="connsiteY2" fmla="*/ 328308 h 6083134"/>
                <a:gd name="connsiteX3" fmla="*/ 3554693 w 9144000"/>
                <a:gd name="connsiteY3" fmla="*/ 489840 h 6083134"/>
                <a:gd name="connsiteX4" fmla="*/ 3957304 w 9144000"/>
                <a:gd name="connsiteY4" fmla="*/ 597528 h 6083134"/>
                <a:gd name="connsiteX5" fmla="*/ 4359915 w 9144000"/>
                <a:gd name="connsiteY5" fmla="*/ 733722 h 6083134"/>
                <a:gd name="connsiteX6" fmla="*/ 4762526 w 9144000"/>
                <a:gd name="connsiteY6" fmla="*/ 933262 h 6083134"/>
                <a:gd name="connsiteX7" fmla="*/ 4951578 w 9144000"/>
                <a:gd name="connsiteY7" fmla="*/ 1075791 h 6083134"/>
                <a:gd name="connsiteX8" fmla="*/ 5112622 w 9144000"/>
                <a:gd name="connsiteY8" fmla="*/ 1268996 h 6083134"/>
                <a:gd name="connsiteX9" fmla="*/ 5165137 w 9144000"/>
                <a:gd name="connsiteY9" fmla="*/ 1383019 h 6083134"/>
                <a:gd name="connsiteX10" fmla="*/ 5182642 w 9144000"/>
                <a:gd name="connsiteY10" fmla="*/ 1446365 h 6083134"/>
                <a:gd name="connsiteX11" fmla="*/ 5182642 w 9144000"/>
                <a:gd name="connsiteY11" fmla="*/ 1452700 h 6083134"/>
                <a:gd name="connsiteX12" fmla="*/ 5185705 w 9144000"/>
                <a:gd name="connsiteY12" fmla="*/ 1464181 h 6083134"/>
                <a:gd name="connsiteX13" fmla="*/ 5189643 w 9144000"/>
                <a:gd name="connsiteY13" fmla="*/ 1490707 h 6083134"/>
                <a:gd name="connsiteX14" fmla="*/ 5210649 w 9144000"/>
                <a:gd name="connsiteY14" fmla="*/ 1671243 h 6083134"/>
                <a:gd name="connsiteX15" fmla="*/ 5179141 w 9144000"/>
                <a:gd name="connsiteY15" fmla="*/ 1877118 h 6083134"/>
                <a:gd name="connsiteX16" fmla="*/ 5063609 w 9144000"/>
                <a:gd name="connsiteY16" fmla="*/ 2095662 h 6083134"/>
                <a:gd name="connsiteX17" fmla="*/ 4860553 w 9144000"/>
                <a:gd name="connsiteY17" fmla="*/ 2292034 h 6083134"/>
                <a:gd name="connsiteX18" fmla="*/ 4608483 w 9144000"/>
                <a:gd name="connsiteY18" fmla="*/ 2437730 h 6083134"/>
                <a:gd name="connsiteX19" fmla="*/ 4356414 w 9144000"/>
                <a:gd name="connsiteY19" fmla="*/ 2539084 h 6083134"/>
                <a:gd name="connsiteX20" fmla="*/ 4118349 w 9144000"/>
                <a:gd name="connsiteY20" fmla="*/ 2611932 h 6083134"/>
                <a:gd name="connsiteX21" fmla="*/ 3687730 w 9144000"/>
                <a:gd name="connsiteY21" fmla="*/ 2713285 h 6083134"/>
                <a:gd name="connsiteX22" fmla="*/ 3313127 w 9144000"/>
                <a:gd name="connsiteY22" fmla="*/ 2795635 h 6083134"/>
                <a:gd name="connsiteX23" fmla="*/ 2994539 w 9144000"/>
                <a:gd name="connsiteY23" fmla="*/ 2877985 h 6083134"/>
                <a:gd name="connsiteX24" fmla="*/ 2756474 w 9144000"/>
                <a:gd name="connsiteY24" fmla="*/ 2969836 h 6083134"/>
                <a:gd name="connsiteX25" fmla="*/ 2619936 w 9144000"/>
                <a:gd name="connsiteY25" fmla="*/ 3061688 h 6083134"/>
                <a:gd name="connsiteX26" fmla="*/ 2560420 w 9144000"/>
                <a:gd name="connsiteY26" fmla="*/ 3147205 h 6083134"/>
                <a:gd name="connsiteX27" fmla="*/ 2528911 w 9144000"/>
                <a:gd name="connsiteY27" fmla="*/ 3261228 h 6083134"/>
                <a:gd name="connsiteX28" fmla="*/ 2525410 w 9144000"/>
                <a:gd name="connsiteY28" fmla="*/ 3330909 h 6083134"/>
                <a:gd name="connsiteX29" fmla="*/ 2525410 w 9144000"/>
                <a:gd name="connsiteY29" fmla="*/ 3372084 h 6083134"/>
                <a:gd name="connsiteX30" fmla="*/ 2525410 w 9144000"/>
                <a:gd name="connsiteY30" fmla="*/ 3380398 h 6083134"/>
                <a:gd name="connsiteX31" fmla="*/ 2525410 w 9144000"/>
                <a:gd name="connsiteY31" fmla="*/ 3384753 h 6083134"/>
                <a:gd name="connsiteX32" fmla="*/ 2525410 w 9144000"/>
                <a:gd name="connsiteY32" fmla="*/ 3394255 h 6083134"/>
                <a:gd name="connsiteX33" fmla="*/ 2528911 w 9144000"/>
                <a:gd name="connsiteY33" fmla="*/ 3399797 h 6083134"/>
                <a:gd name="connsiteX34" fmla="*/ 2563921 w 9144000"/>
                <a:gd name="connsiteY34" fmla="*/ 3470270 h 6083134"/>
                <a:gd name="connsiteX35" fmla="*/ 2640942 w 9144000"/>
                <a:gd name="connsiteY35" fmla="*/ 3558954 h 6083134"/>
                <a:gd name="connsiteX36" fmla="*/ 2977035 w 9144000"/>
                <a:gd name="connsiteY36" fmla="*/ 3787000 h 6083134"/>
                <a:gd name="connsiteX37" fmla="*/ 3491676 w 9144000"/>
                <a:gd name="connsiteY37" fmla="*/ 4018213 h 6083134"/>
                <a:gd name="connsiteX38" fmla="*/ 4104345 w 9144000"/>
                <a:gd name="connsiteY38" fmla="*/ 4230422 h 6083134"/>
                <a:gd name="connsiteX39" fmla="*/ 4769528 w 9144000"/>
                <a:gd name="connsiteY39" fmla="*/ 4414126 h 6083134"/>
                <a:gd name="connsiteX40" fmla="*/ 6183917 w 9144000"/>
                <a:gd name="connsiteY40" fmla="*/ 4727688 h 6083134"/>
                <a:gd name="connsiteX41" fmla="*/ 7661324 w 9144000"/>
                <a:gd name="connsiteY41" fmla="*/ 4977905 h 6083134"/>
                <a:gd name="connsiteX42" fmla="*/ 9144000 w 9144000"/>
                <a:gd name="connsiteY42" fmla="*/ 5180860 h 6083134"/>
                <a:gd name="connsiteX43" fmla="*/ 9144000 w 9144000"/>
                <a:gd name="connsiteY43" fmla="*/ 6083134 h 6083134"/>
                <a:gd name="connsiteX44" fmla="*/ 4375201 w 9144000"/>
                <a:gd name="connsiteY44" fmla="*/ 6083134 h 6083134"/>
                <a:gd name="connsiteX45" fmla="*/ 3764751 w 9144000"/>
                <a:gd name="connsiteY45" fmla="*/ 5874251 h 6083134"/>
                <a:gd name="connsiteX46" fmla="*/ 3001541 w 9144000"/>
                <a:gd name="connsiteY46" fmla="*/ 5582860 h 6083134"/>
                <a:gd name="connsiteX47" fmla="*/ 2252335 w 9144000"/>
                <a:gd name="connsiteY47" fmla="*/ 5234456 h 6083134"/>
                <a:gd name="connsiteX48" fmla="*/ 1524135 w 9144000"/>
                <a:gd name="connsiteY48" fmla="*/ 4797369 h 6083134"/>
                <a:gd name="connsiteX49" fmla="*/ 1181040 w 9144000"/>
                <a:gd name="connsiteY49" fmla="*/ 4521814 h 6083134"/>
                <a:gd name="connsiteX50" fmla="*/ 879957 w 9144000"/>
                <a:gd name="connsiteY50" fmla="*/ 4186080 h 6083134"/>
                <a:gd name="connsiteX51" fmla="*/ 673400 w 9144000"/>
                <a:gd name="connsiteY51" fmla="*/ 3774331 h 6083134"/>
                <a:gd name="connsiteX52" fmla="*/ 641892 w 9144000"/>
                <a:gd name="connsiteY52" fmla="*/ 3315072 h 6083134"/>
                <a:gd name="connsiteX53" fmla="*/ 645393 w 9144000"/>
                <a:gd name="connsiteY53" fmla="*/ 3286567 h 6083134"/>
                <a:gd name="connsiteX54" fmla="*/ 648456 w 9144000"/>
                <a:gd name="connsiteY54" fmla="*/ 3269938 h 6083134"/>
                <a:gd name="connsiteX55" fmla="*/ 652395 w 9144000"/>
                <a:gd name="connsiteY55" fmla="*/ 3254894 h 6083134"/>
                <a:gd name="connsiteX56" fmla="*/ 655458 w 9144000"/>
                <a:gd name="connsiteY56" fmla="*/ 3246579 h 6083134"/>
                <a:gd name="connsiteX57" fmla="*/ 655896 w 9144000"/>
                <a:gd name="connsiteY57" fmla="*/ 3238265 h 6083134"/>
                <a:gd name="connsiteX58" fmla="*/ 655896 w 9144000"/>
                <a:gd name="connsiteY58" fmla="*/ 3235890 h 6083134"/>
                <a:gd name="connsiteX59" fmla="*/ 658959 w 9144000"/>
                <a:gd name="connsiteY59" fmla="*/ 3230347 h 6083134"/>
                <a:gd name="connsiteX60" fmla="*/ 666398 w 9144000"/>
                <a:gd name="connsiteY60" fmla="*/ 3207384 h 6083134"/>
                <a:gd name="connsiteX61" fmla="*/ 694406 w 9144000"/>
                <a:gd name="connsiteY61" fmla="*/ 3115533 h 6083134"/>
                <a:gd name="connsiteX62" fmla="*/ 778429 w 9144000"/>
                <a:gd name="connsiteY62" fmla="*/ 2925494 h 6083134"/>
                <a:gd name="connsiteX63" fmla="*/ 1062007 w 9144000"/>
                <a:gd name="connsiteY63" fmla="*/ 2548585 h 6083134"/>
                <a:gd name="connsiteX64" fmla="*/ 1506630 w 9144000"/>
                <a:gd name="connsiteY64" fmla="*/ 2222354 h 6083134"/>
                <a:gd name="connsiteX65" fmla="*/ 2031774 w 9144000"/>
                <a:gd name="connsiteY65" fmla="*/ 2016479 h 6083134"/>
                <a:gd name="connsiteX66" fmla="*/ 2532412 w 9144000"/>
                <a:gd name="connsiteY66" fmla="*/ 1905623 h 6083134"/>
                <a:gd name="connsiteX67" fmla="*/ 2984036 w 9144000"/>
                <a:gd name="connsiteY67" fmla="*/ 1851779 h 6083134"/>
                <a:gd name="connsiteX68" fmla="*/ 3386647 w 9144000"/>
                <a:gd name="connsiteY68" fmla="*/ 1816939 h 6083134"/>
                <a:gd name="connsiteX69" fmla="*/ 3726241 w 9144000"/>
                <a:gd name="connsiteY69" fmla="*/ 1782099 h 6083134"/>
                <a:gd name="connsiteX70" fmla="*/ 3967807 w 9144000"/>
                <a:gd name="connsiteY70" fmla="*/ 1740924 h 6083134"/>
                <a:gd name="connsiteX71" fmla="*/ 4030824 w 9144000"/>
                <a:gd name="connsiteY71" fmla="*/ 1725087 h 6083134"/>
                <a:gd name="connsiteX72" fmla="*/ 4072836 w 9144000"/>
                <a:gd name="connsiteY72" fmla="*/ 1709251 h 6083134"/>
                <a:gd name="connsiteX73" fmla="*/ 4111347 w 9144000"/>
                <a:gd name="connsiteY73" fmla="*/ 1680745 h 6083134"/>
                <a:gd name="connsiteX74" fmla="*/ 4142855 w 9144000"/>
                <a:gd name="connsiteY74" fmla="*/ 1623734 h 6083134"/>
                <a:gd name="connsiteX75" fmla="*/ 4139354 w 9144000"/>
                <a:gd name="connsiteY75" fmla="*/ 1452700 h 6083134"/>
                <a:gd name="connsiteX76" fmla="*/ 4072836 w 9144000"/>
                <a:gd name="connsiteY76" fmla="*/ 1392521 h 6083134"/>
                <a:gd name="connsiteX77" fmla="*/ 3852275 w 9144000"/>
                <a:gd name="connsiteY77" fmla="*/ 1259494 h 6083134"/>
                <a:gd name="connsiteX78" fmla="*/ 3558194 w 9144000"/>
                <a:gd name="connsiteY78" fmla="*/ 1132802 h 6083134"/>
                <a:gd name="connsiteX79" fmla="*/ 3232605 w 9144000"/>
                <a:gd name="connsiteY79" fmla="*/ 1018779 h 6083134"/>
                <a:gd name="connsiteX80" fmla="*/ 2528911 w 9144000"/>
                <a:gd name="connsiteY80" fmla="*/ 825574 h 6083134"/>
                <a:gd name="connsiteX81" fmla="*/ 1030499 w 9144000"/>
                <a:gd name="connsiteY81" fmla="*/ 515179 h 6083134"/>
                <a:gd name="connsiteX82" fmla="*/ 0 w 9144000"/>
                <a:gd name="connsiteY82" fmla="*/ 348488 h 6083134"/>
                <a:gd name="connsiteX83" fmla="*/ 0 w 9144000"/>
                <a:gd name="connsiteY83" fmla="*/ 0 h 6083134"/>
                <a:gd name="connsiteX0" fmla="*/ 0 w 9144000"/>
                <a:gd name="connsiteY0" fmla="*/ 0 h 6083134"/>
                <a:gd name="connsiteX1" fmla="*/ 1160034 w 9144000"/>
                <a:gd name="connsiteY1" fmla="*/ 109764 h 6083134"/>
                <a:gd name="connsiteX2" fmla="*/ 2756474 w 9144000"/>
                <a:gd name="connsiteY2" fmla="*/ 328308 h 6083134"/>
                <a:gd name="connsiteX3" fmla="*/ 3554693 w 9144000"/>
                <a:gd name="connsiteY3" fmla="*/ 489840 h 6083134"/>
                <a:gd name="connsiteX4" fmla="*/ 3957304 w 9144000"/>
                <a:gd name="connsiteY4" fmla="*/ 597528 h 6083134"/>
                <a:gd name="connsiteX5" fmla="*/ 4359915 w 9144000"/>
                <a:gd name="connsiteY5" fmla="*/ 733722 h 6083134"/>
                <a:gd name="connsiteX6" fmla="*/ 4762526 w 9144000"/>
                <a:gd name="connsiteY6" fmla="*/ 933262 h 6083134"/>
                <a:gd name="connsiteX7" fmla="*/ 4951578 w 9144000"/>
                <a:gd name="connsiteY7" fmla="*/ 1075791 h 6083134"/>
                <a:gd name="connsiteX8" fmla="*/ 5112622 w 9144000"/>
                <a:gd name="connsiteY8" fmla="*/ 1268996 h 6083134"/>
                <a:gd name="connsiteX9" fmla="*/ 5165137 w 9144000"/>
                <a:gd name="connsiteY9" fmla="*/ 1383019 h 6083134"/>
                <a:gd name="connsiteX10" fmla="*/ 5182642 w 9144000"/>
                <a:gd name="connsiteY10" fmla="*/ 1446365 h 6083134"/>
                <a:gd name="connsiteX11" fmla="*/ 5182642 w 9144000"/>
                <a:gd name="connsiteY11" fmla="*/ 1452700 h 6083134"/>
                <a:gd name="connsiteX12" fmla="*/ 5185705 w 9144000"/>
                <a:gd name="connsiteY12" fmla="*/ 1464181 h 6083134"/>
                <a:gd name="connsiteX13" fmla="*/ 5189643 w 9144000"/>
                <a:gd name="connsiteY13" fmla="*/ 1490707 h 6083134"/>
                <a:gd name="connsiteX14" fmla="*/ 5210649 w 9144000"/>
                <a:gd name="connsiteY14" fmla="*/ 1671243 h 6083134"/>
                <a:gd name="connsiteX15" fmla="*/ 5179141 w 9144000"/>
                <a:gd name="connsiteY15" fmla="*/ 1877118 h 6083134"/>
                <a:gd name="connsiteX16" fmla="*/ 5063609 w 9144000"/>
                <a:gd name="connsiteY16" fmla="*/ 2095662 h 6083134"/>
                <a:gd name="connsiteX17" fmla="*/ 4860553 w 9144000"/>
                <a:gd name="connsiteY17" fmla="*/ 2292034 h 6083134"/>
                <a:gd name="connsiteX18" fmla="*/ 4608483 w 9144000"/>
                <a:gd name="connsiteY18" fmla="*/ 2437730 h 6083134"/>
                <a:gd name="connsiteX19" fmla="*/ 4356414 w 9144000"/>
                <a:gd name="connsiteY19" fmla="*/ 2539084 h 6083134"/>
                <a:gd name="connsiteX20" fmla="*/ 4118349 w 9144000"/>
                <a:gd name="connsiteY20" fmla="*/ 2611932 h 6083134"/>
                <a:gd name="connsiteX21" fmla="*/ 3687730 w 9144000"/>
                <a:gd name="connsiteY21" fmla="*/ 2713285 h 6083134"/>
                <a:gd name="connsiteX22" fmla="*/ 3313127 w 9144000"/>
                <a:gd name="connsiteY22" fmla="*/ 2795635 h 6083134"/>
                <a:gd name="connsiteX23" fmla="*/ 2994539 w 9144000"/>
                <a:gd name="connsiteY23" fmla="*/ 2877985 h 6083134"/>
                <a:gd name="connsiteX24" fmla="*/ 2756474 w 9144000"/>
                <a:gd name="connsiteY24" fmla="*/ 2969836 h 6083134"/>
                <a:gd name="connsiteX25" fmla="*/ 2619936 w 9144000"/>
                <a:gd name="connsiteY25" fmla="*/ 3061688 h 6083134"/>
                <a:gd name="connsiteX26" fmla="*/ 2560420 w 9144000"/>
                <a:gd name="connsiteY26" fmla="*/ 3147205 h 6083134"/>
                <a:gd name="connsiteX27" fmla="*/ 2528911 w 9144000"/>
                <a:gd name="connsiteY27" fmla="*/ 3261228 h 6083134"/>
                <a:gd name="connsiteX28" fmla="*/ 2525410 w 9144000"/>
                <a:gd name="connsiteY28" fmla="*/ 3330909 h 6083134"/>
                <a:gd name="connsiteX29" fmla="*/ 2525410 w 9144000"/>
                <a:gd name="connsiteY29" fmla="*/ 3372084 h 6083134"/>
                <a:gd name="connsiteX30" fmla="*/ 2525410 w 9144000"/>
                <a:gd name="connsiteY30" fmla="*/ 3380398 h 6083134"/>
                <a:gd name="connsiteX31" fmla="*/ 2525410 w 9144000"/>
                <a:gd name="connsiteY31" fmla="*/ 3384753 h 6083134"/>
                <a:gd name="connsiteX32" fmla="*/ 2525410 w 9144000"/>
                <a:gd name="connsiteY32" fmla="*/ 3394255 h 6083134"/>
                <a:gd name="connsiteX33" fmla="*/ 2528911 w 9144000"/>
                <a:gd name="connsiteY33" fmla="*/ 3399797 h 6083134"/>
                <a:gd name="connsiteX34" fmla="*/ 2563921 w 9144000"/>
                <a:gd name="connsiteY34" fmla="*/ 3470270 h 6083134"/>
                <a:gd name="connsiteX35" fmla="*/ 2640942 w 9144000"/>
                <a:gd name="connsiteY35" fmla="*/ 3558954 h 6083134"/>
                <a:gd name="connsiteX36" fmla="*/ 2977035 w 9144000"/>
                <a:gd name="connsiteY36" fmla="*/ 3787000 h 6083134"/>
                <a:gd name="connsiteX37" fmla="*/ 3491676 w 9144000"/>
                <a:gd name="connsiteY37" fmla="*/ 4018213 h 6083134"/>
                <a:gd name="connsiteX38" fmla="*/ 4104345 w 9144000"/>
                <a:gd name="connsiteY38" fmla="*/ 4230422 h 6083134"/>
                <a:gd name="connsiteX39" fmla="*/ 4769528 w 9144000"/>
                <a:gd name="connsiteY39" fmla="*/ 4414126 h 6083134"/>
                <a:gd name="connsiteX40" fmla="*/ 6183917 w 9144000"/>
                <a:gd name="connsiteY40" fmla="*/ 4727688 h 6083134"/>
                <a:gd name="connsiteX41" fmla="*/ 7661324 w 9144000"/>
                <a:gd name="connsiteY41" fmla="*/ 4977905 h 6083134"/>
                <a:gd name="connsiteX42" fmla="*/ 9144000 w 9144000"/>
                <a:gd name="connsiteY42" fmla="*/ 5180860 h 6083134"/>
                <a:gd name="connsiteX43" fmla="*/ 9144000 w 9144000"/>
                <a:gd name="connsiteY43" fmla="*/ 6083134 h 6083134"/>
                <a:gd name="connsiteX44" fmla="*/ 4375201 w 9144000"/>
                <a:gd name="connsiteY44" fmla="*/ 6083134 h 6083134"/>
                <a:gd name="connsiteX45" fmla="*/ 3764751 w 9144000"/>
                <a:gd name="connsiteY45" fmla="*/ 5874251 h 6083134"/>
                <a:gd name="connsiteX46" fmla="*/ 3001541 w 9144000"/>
                <a:gd name="connsiteY46" fmla="*/ 5582860 h 6083134"/>
                <a:gd name="connsiteX47" fmla="*/ 2252335 w 9144000"/>
                <a:gd name="connsiteY47" fmla="*/ 5234456 h 6083134"/>
                <a:gd name="connsiteX48" fmla="*/ 1524135 w 9144000"/>
                <a:gd name="connsiteY48" fmla="*/ 4797369 h 6083134"/>
                <a:gd name="connsiteX49" fmla="*/ 1181040 w 9144000"/>
                <a:gd name="connsiteY49" fmla="*/ 4521814 h 6083134"/>
                <a:gd name="connsiteX50" fmla="*/ 879957 w 9144000"/>
                <a:gd name="connsiteY50" fmla="*/ 4186080 h 6083134"/>
                <a:gd name="connsiteX51" fmla="*/ 673400 w 9144000"/>
                <a:gd name="connsiteY51" fmla="*/ 3774331 h 6083134"/>
                <a:gd name="connsiteX52" fmla="*/ 641892 w 9144000"/>
                <a:gd name="connsiteY52" fmla="*/ 3315072 h 6083134"/>
                <a:gd name="connsiteX53" fmla="*/ 645393 w 9144000"/>
                <a:gd name="connsiteY53" fmla="*/ 3286567 h 6083134"/>
                <a:gd name="connsiteX54" fmla="*/ 648456 w 9144000"/>
                <a:gd name="connsiteY54" fmla="*/ 3269938 h 6083134"/>
                <a:gd name="connsiteX55" fmla="*/ 652395 w 9144000"/>
                <a:gd name="connsiteY55" fmla="*/ 3254894 h 6083134"/>
                <a:gd name="connsiteX56" fmla="*/ 655458 w 9144000"/>
                <a:gd name="connsiteY56" fmla="*/ 3246579 h 6083134"/>
                <a:gd name="connsiteX57" fmla="*/ 655896 w 9144000"/>
                <a:gd name="connsiteY57" fmla="*/ 3238265 h 6083134"/>
                <a:gd name="connsiteX58" fmla="*/ 655896 w 9144000"/>
                <a:gd name="connsiteY58" fmla="*/ 3235890 h 6083134"/>
                <a:gd name="connsiteX59" fmla="*/ 658959 w 9144000"/>
                <a:gd name="connsiteY59" fmla="*/ 3230347 h 6083134"/>
                <a:gd name="connsiteX60" fmla="*/ 666398 w 9144000"/>
                <a:gd name="connsiteY60" fmla="*/ 3207384 h 6083134"/>
                <a:gd name="connsiteX61" fmla="*/ 694406 w 9144000"/>
                <a:gd name="connsiteY61" fmla="*/ 3115533 h 6083134"/>
                <a:gd name="connsiteX62" fmla="*/ 778429 w 9144000"/>
                <a:gd name="connsiteY62" fmla="*/ 2925494 h 6083134"/>
                <a:gd name="connsiteX63" fmla="*/ 1062007 w 9144000"/>
                <a:gd name="connsiteY63" fmla="*/ 2548585 h 6083134"/>
                <a:gd name="connsiteX64" fmla="*/ 1506630 w 9144000"/>
                <a:gd name="connsiteY64" fmla="*/ 2222354 h 6083134"/>
                <a:gd name="connsiteX65" fmla="*/ 2031774 w 9144000"/>
                <a:gd name="connsiteY65" fmla="*/ 2016479 h 6083134"/>
                <a:gd name="connsiteX66" fmla="*/ 2532412 w 9144000"/>
                <a:gd name="connsiteY66" fmla="*/ 1905623 h 6083134"/>
                <a:gd name="connsiteX67" fmla="*/ 2984036 w 9144000"/>
                <a:gd name="connsiteY67" fmla="*/ 1851779 h 6083134"/>
                <a:gd name="connsiteX68" fmla="*/ 3386647 w 9144000"/>
                <a:gd name="connsiteY68" fmla="*/ 1816939 h 6083134"/>
                <a:gd name="connsiteX69" fmla="*/ 3726241 w 9144000"/>
                <a:gd name="connsiteY69" fmla="*/ 1782099 h 6083134"/>
                <a:gd name="connsiteX70" fmla="*/ 3967807 w 9144000"/>
                <a:gd name="connsiteY70" fmla="*/ 1740924 h 6083134"/>
                <a:gd name="connsiteX71" fmla="*/ 4030824 w 9144000"/>
                <a:gd name="connsiteY71" fmla="*/ 1725087 h 6083134"/>
                <a:gd name="connsiteX72" fmla="*/ 4072836 w 9144000"/>
                <a:gd name="connsiteY72" fmla="*/ 1709251 h 6083134"/>
                <a:gd name="connsiteX73" fmla="*/ 4111347 w 9144000"/>
                <a:gd name="connsiteY73" fmla="*/ 1680745 h 6083134"/>
                <a:gd name="connsiteX74" fmla="*/ 4142855 w 9144000"/>
                <a:gd name="connsiteY74" fmla="*/ 1623734 h 6083134"/>
                <a:gd name="connsiteX75" fmla="*/ 4139354 w 9144000"/>
                <a:gd name="connsiteY75" fmla="*/ 1452700 h 6083134"/>
                <a:gd name="connsiteX76" fmla="*/ 4072836 w 9144000"/>
                <a:gd name="connsiteY76" fmla="*/ 1392521 h 6083134"/>
                <a:gd name="connsiteX77" fmla="*/ 3852275 w 9144000"/>
                <a:gd name="connsiteY77" fmla="*/ 1259494 h 6083134"/>
                <a:gd name="connsiteX78" fmla="*/ 3558194 w 9144000"/>
                <a:gd name="connsiteY78" fmla="*/ 1132802 h 6083134"/>
                <a:gd name="connsiteX79" fmla="*/ 3232605 w 9144000"/>
                <a:gd name="connsiteY79" fmla="*/ 1018779 h 6083134"/>
                <a:gd name="connsiteX80" fmla="*/ 2528911 w 9144000"/>
                <a:gd name="connsiteY80" fmla="*/ 825574 h 6083134"/>
                <a:gd name="connsiteX81" fmla="*/ 1030499 w 9144000"/>
                <a:gd name="connsiteY81" fmla="*/ 515179 h 6083134"/>
                <a:gd name="connsiteX82" fmla="*/ 0 w 9144000"/>
                <a:gd name="connsiteY82" fmla="*/ 348488 h 6083134"/>
                <a:gd name="connsiteX83" fmla="*/ 0 w 9144000"/>
                <a:gd name="connsiteY83" fmla="*/ 0 h 6083134"/>
                <a:gd name="connsiteX0" fmla="*/ 0 w 9144000"/>
                <a:gd name="connsiteY0" fmla="*/ 0 h 6083134"/>
                <a:gd name="connsiteX1" fmla="*/ 1160034 w 9144000"/>
                <a:gd name="connsiteY1" fmla="*/ 109764 h 6083134"/>
                <a:gd name="connsiteX2" fmla="*/ 2756474 w 9144000"/>
                <a:gd name="connsiteY2" fmla="*/ 328308 h 6083134"/>
                <a:gd name="connsiteX3" fmla="*/ 3554693 w 9144000"/>
                <a:gd name="connsiteY3" fmla="*/ 489840 h 6083134"/>
                <a:gd name="connsiteX4" fmla="*/ 3957304 w 9144000"/>
                <a:gd name="connsiteY4" fmla="*/ 597528 h 6083134"/>
                <a:gd name="connsiteX5" fmla="*/ 4359915 w 9144000"/>
                <a:gd name="connsiteY5" fmla="*/ 733722 h 6083134"/>
                <a:gd name="connsiteX6" fmla="*/ 4762526 w 9144000"/>
                <a:gd name="connsiteY6" fmla="*/ 933262 h 6083134"/>
                <a:gd name="connsiteX7" fmla="*/ 4951578 w 9144000"/>
                <a:gd name="connsiteY7" fmla="*/ 1075791 h 6083134"/>
                <a:gd name="connsiteX8" fmla="*/ 5112622 w 9144000"/>
                <a:gd name="connsiteY8" fmla="*/ 1268996 h 6083134"/>
                <a:gd name="connsiteX9" fmla="*/ 5165137 w 9144000"/>
                <a:gd name="connsiteY9" fmla="*/ 1383019 h 6083134"/>
                <a:gd name="connsiteX10" fmla="*/ 5182642 w 9144000"/>
                <a:gd name="connsiteY10" fmla="*/ 1446365 h 6083134"/>
                <a:gd name="connsiteX11" fmla="*/ 5182642 w 9144000"/>
                <a:gd name="connsiteY11" fmla="*/ 1452700 h 6083134"/>
                <a:gd name="connsiteX12" fmla="*/ 5185705 w 9144000"/>
                <a:gd name="connsiteY12" fmla="*/ 1464181 h 6083134"/>
                <a:gd name="connsiteX13" fmla="*/ 5189643 w 9144000"/>
                <a:gd name="connsiteY13" fmla="*/ 1490707 h 6083134"/>
                <a:gd name="connsiteX14" fmla="*/ 5210649 w 9144000"/>
                <a:gd name="connsiteY14" fmla="*/ 1671243 h 6083134"/>
                <a:gd name="connsiteX15" fmla="*/ 5179141 w 9144000"/>
                <a:gd name="connsiteY15" fmla="*/ 1877118 h 6083134"/>
                <a:gd name="connsiteX16" fmla="*/ 5063609 w 9144000"/>
                <a:gd name="connsiteY16" fmla="*/ 2095662 h 6083134"/>
                <a:gd name="connsiteX17" fmla="*/ 4860553 w 9144000"/>
                <a:gd name="connsiteY17" fmla="*/ 2292034 h 6083134"/>
                <a:gd name="connsiteX18" fmla="*/ 4608483 w 9144000"/>
                <a:gd name="connsiteY18" fmla="*/ 2437730 h 6083134"/>
                <a:gd name="connsiteX19" fmla="*/ 4356414 w 9144000"/>
                <a:gd name="connsiteY19" fmla="*/ 2539084 h 6083134"/>
                <a:gd name="connsiteX20" fmla="*/ 4118349 w 9144000"/>
                <a:gd name="connsiteY20" fmla="*/ 2611932 h 6083134"/>
                <a:gd name="connsiteX21" fmla="*/ 3687730 w 9144000"/>
                <a:gd name="connsiteY21" fmla="*/ 2713285 h 6083134"/>
                <a:gd name="connsiteX22" fmla="*/ 3313127 w 9144000"/>
                <a:gd name="connsiteY22" fmla="*/ 2795635 h 6083134"/>
                <a:gd name="connsiteX23" fmla="*/ 2994539 w 9144000"/>
                <a:gd name="connsiteY23" fmla="*/ 2877985 h 6083134"/>
                <a:gd name="connsiteX24" fmla="*/ 2756474 w 9144000"/>
                <a:gd name="connsiteY24" fmla="*/ 2969836 h 6083134"/>
                <a:gd name="connsiteX25" fmla="*/ 2619936 w 9144000"/>
                <a:gd name="connsiteY25" fmla="*/ 3061688 h 6083134"/>
                <a:gd name="connsiteX26" fmla="*/ 2560420 w 9144000"/>
                <a:gd name="connsiteY26" fmla="*/ 3147205 h 6083134"/>
                <a:gd name="connsiteX27" fmla="*/ 2528911 w 9144000"/>
                <a:gd name="connsiteY27" fmla="*/ 3261228 h 6083134"/>
                <a:gd name="connsiteX28" fmla="*/ 2525410 w 9144000"/>
                <a:gd name="connsiteY28" fmla="*/ 3330909 h 6083134"/>
                <a:gd name="connsiteX29" fmla="*/ 2525410 w 9144000"/>
                <a:gd name="connsiteY29" fmla="*/ 3372084 h 6083134"/>
                <a:gd name="connsiteX30" fmla="*/ 2525410 w 9144000"/>
                <a:gd name="connsiteY30" fmla="*/ 3380398 h 6083134"/>
                <a:gd name="connsiteX31" fmla="*/ 2525410 w 9144000"/>
                <a:gd name="connsiteY31" fmla="*/ 3394255 h 6083134"/>
                <a:gd name="connsiteX32" fmla="*/ 2528911 w 9144000"/>
                <a:gd name="connsiteY32" fmla="*/ 3399797 h 6083134"/>
                <a:gd name="connsiteX33" fmla="*/ 2563921 w 9144000"/>
                <a:gd name="connsiteY33" fmla="*/ 3470270 h 6083134"/>
                <a:gd name="connsiteX34" fmla="*/ 2640942 w 9144000"/>
                <a:gd name="connsiteY34" fmla="*/ 3558954 h 6083134"/>
                <a:gd name="connsiteX35" fmla="*/ 2977035 w 9144000"/>
                <a:gd name="connsiteY35" fmla="*/ 3787000 h 6083134"/>
                <a:gd name="connsiteX36" fmla="*/ 3491676 w 9144000"/>
                <a:gd name="connsiteY36" fmla="*/ 4018213 h 6083134"/>
                <a:gd name="connsiteX37" fmla="*/ 4104345 w 9144000"/>
                <a:gd name="connsiteY37" fmla="*/ 4230422 h 6083134"/>
                <a:gd name="connsiteX38" fmla="*/ 4769528 w 9144000"/>
                <a:gd name="connsiteY38" fmla="*/ 4414126 h 6083134"/>
                <a:gd name="connsiteX39" fmla="*/ 6183917 w 9144000"/>
                <a:gd name="connsiteY39" fmla="*/ 4727688 h 6083134"/>
                <a:gd name="connsiteX40" fmla="*/ 7661324 w 9144000"/>
                <a:gd name="connsiteY40" fmla="*/ 4977905 h 6083134"/>
                <a:gd name="connsiteX41" fmla="*/ 9144000 w 9144000"/>
                <a:gd name="connsiteY41" fmla="*/ 5180860 h 6083134"/>
                <a:gd name="connsiteX42" fmla="*/ 9144000 w 9144000"/>
                <a:gd name="connsiteY42" fmla="*/ 6083134 h 6083134"/>
                <a:gd name="connsiteX43" fmla="*/ 4375201 w 9144000"/>
                <a:gd name="connsiteY43" fmla="*/ 6083134 h 6083134"/>
                <a:gd name="connsiteX44" fmla="*/ 3764751 w 9144000"/>
                <a:gd name="connsiteY44" fmla="*/ 5874251 h 6083134"/>
                <a:gd name="connsiteX45" fmla="*/ 3001541 w 9144000"/>
                <a:gd name="connsiteY45" fmla="*/ 5582860 h 6083134"/>
                <a:gd name="connsiteX46" fmla="*/ 2252335 w 9144000"/>
                <a:gd name="connsiteY46" fmla="*/ 5234456 h 6083134"/>
                <a:gd name="connsiteX47" fmla="*/ 1524135 w 9144000"/>
                <a:gd name="connsiteY47" fmla="*/ 4797369 h 6083134"/>
                <a:gd name="connsiteX48" fmla="*/ 1181040 w 9144000"/>
                <a:gd name="connsiteY48" fmla="*/ 4521814 h 6083134"/>
                <a:gd name="connsiteX49" fmla="*/ 879957 w 9144000"/>
                <a:gd name="connsiteY49" fmla="*/ 4186080 h 6083134"/>
                <a:gd name="connsiteX50" fmla="*/ 673400 w 9144000"/>
                <a:gd name="connsiteY50" fmla="*/ 3774331 h 6083134"/>
                <a:gd name="connsiteX51" fmla="*/ 641892 w 9144000"/>
                <a:gd name="connsiteY51" fmla="*/ 3315072 h 6083134"/>
                <a:gd name="connsiteX52" fmla="*/ 645393 w 9144000"/>
                <a:gd name="connsiteY52" fmla="*/ 3286567 h 6083134"/>
                <a:gd name="connsiteX53" fmla="*/ 648456 w 9144000"/>
                <a:gd name="connsiteY53" fmla="*/ 3269938 h 6083134"/>
                <a:gd name="connsiteX54" fmla="*/ 652395 w 9144000"/>
                <a:gd name="connsiteY54" fmla="*/ 3254894 h 6083134"/>
                <a:gd name="connsiteX55" fmla="*/ 655458 w 9144000"/>
                <a:gd name="connsiteY55" fmla="*/ 3246579 h 6083134"/>
                <a:gd name="connsiteX56" fmla="*/ 655896 w 9144000"/>
                <a:gd name="connsiteY56" fmla="*/ 3238265 h 6083134"/>
                <a:gd name="connsiteX57" fmla="*/ 655896 w 9144000"/>
                <a:gd name="connsiteY57" fmla="*/ 3235890 h 6083134"/>
                <a:gd name="connsiteX58" fmla="*/ 658959 w 9144000"/>
                <a:gd name="connsiteY58" fmla="*/ 3230347 h 6083134"/>
                <a:gd name="connsiteX59" fmla="*/ 666398 w 9144000"/>
                <a:gd name="connsiteY59" fmla="*/ 3207384 h 6083134"/>
                <a:gd name="connsiteX60" fmla="*/ 694406 w 9144000"/>
                <a:gd name="connsiteY60" fmla="*/ 3115533 h 6083134"/>
                <a:gd name="connsiteX61" fmla="*/ 778429 w 9144000"/>
                <a:gd name="connsiteY61" fmla="*/ 2925494 h 6083134"/>
                <a:gd name="connsiteX62" fmla="*/ 1062007 w 9144000"/>
                <a:gd name="connsiteY62" fmla="*/ 2548585 h 6083134"/>
                <a:gd name="connsiteX63" fmla="*/ 1506630 w 9144000"/>
                <a:gd name="connsiteY63" fmla="*/ 2222354 h 6083134"/>
                <a:gd name="connsiteX64" fmla="*/ 2031774 w 9144000"/>
                <a:gd name="connsiteY64" fmla="*/ 2016479 h 6083134"/>
                <a:gd name="connsiteX65" fmla="*/ 2532412 w 9144000"/>
                <a:gd name="connsiteY65" fmla="*/ 1905623 h 6083134"/>
                <a:gd name="connsiteX66" fmla="*/ 2984036 w 9144000"/>
                <a:gd name="connsiteY66" fmla="*/ 1851779 h 6083134"/>
                <a:gd name="connsiteX67" fmla="*/ 3386647 w 9144000"/>
                <a:gd name="connsiteY67" fmla="*/ 1816939 h 6083134"/>
                <a:gd name="connsiteX68" fmla="*/ 3726241 w 9144000"/>
                <a:gd name="connsiteY68" fmla="*/ 1782099 h 6083134"/>
                <a:gd name="connsiteX69" fmla="*/ 3967807 w 9144000"/>
                <a:gd name="connsiteY69" fmla="*/ 1740924 h 6083134"/>
                <a:gd name="connsiteX70" fmla="*/ 4030824 w 9144000"/>
                <a:gd name="connsiteY70" fmla="*/ 1725087 h 6083134"/>
                <a:gd name="connsiteX71" fmla="*/ 4072836 w 9144000"/>
                <a:gd name="connsiteY71" fmla="*/ 1709251 h 6083134"/>
                <a:gd name="connsiteX72" fmla="*/ 4111347 w 9144000"/>
                <a:gd name="connsiteY72" fmla="*/ 1680745 h 6083134"/>
                <a:gd name="connsiteX73" fmla="*/ 4142855 w 9144000"/>
                <a:gd name="connsiteY73" fmla="*/ 1623734 h 6083134"/>
                <a:gd name="connsiteX74" fmla="*/ 4139354 w 9144000"/>
                <a:gd name="connsiteY74" fmla="*/ 1452700 h 6083134"/>
                <a:gd name="connsiteX75" fmla="*/ 4072836 w 9144000"/>
                <a:gd name="connsiteY75" fmla="*/ 1392521 h 6083134"/>
                <a:gd name="connsiteX76" fmla="*/ 3852275 w 9144000"/>
                <a:gd name="connsiteY76" fmla="*/ 1259494 h 6083134"/>
                <a:gd name="connsiteX77" fmla="*/ 3558194 w 9144000"/>
                <a:gd name="connsiteY77" fmla="*/ 1132802 h 6083134"/>
                <a:gd name="connsiteX78" fmla="*/ 3232605 w 9144000"/>
                <a:gd name="connsiteY78" fmla="*/ 1018779 h 6083134"/>
                <a:gd name="connsiteX79" fmla="*/ 2528911 w 9144000"/>
                <a:gd name="connsiteY79" fmla="*/ 825574 h 6083134"/>
                <a:gd name="connsiteX80" fmla="*/ 1030499 w 9144000"/>
                <a:gd name="connsiteY80" fmla="*/ 515179 h 6083134"/>
                <a:gd name="connsiteX81" fmla="*/ 0 w 9144000"/>
                <a:gd name="connsiteY81" fmla="*/ 348488 h 6083134"/>
                <a:gd name="connsiteX82" fmla="*/ 0 w 9144000"/>
                <a:gd name="connsiteY82" fmla="*/ 0 h 6083134"/>
                <a:gd name="connsiteX0" fmla="*/ 0 w 9144000"/>
                <a:gd name="connsiteY0" fmla="*/ 0 h 6083134"/>
                <a:gd name="connsiteX1" fmla="*/ 1160034 w 9144000"/>
                <a:gd name="connsiteY1" fmla="*/ 109764 h 6083134"/>
                <a:gd name="connsiteX2" fmla="*/ 2756474 w 9144000"/>
                <a:gd name="connsiteY2" fmla="*/ 328308 h 6083134"/>
                <a:gd name="connsiteX3" fmla="*/ 3554693 w 9144000"/>
                <a:gd name="connsiteY3" fmla="*/ 489840 h 6083134"/>
                <a:gd name="connsiteX4" fmla="*/ 3957304 w 9144000"/>
                <a:gd name="connsiteY4" fmla="*/ 597528 h 6083134"/>
                <a:gd name="connsiteX5" fmla="*/ 4359915 w 9144000"/>
                <a:gd name="connsiteY5" fmla="*/ 733722 h 6083134"/>
                <a:gd name="connsiteX6" fmla="*/ 4762526 w 9144000"/>
                <a:gd name="connsiteY6" fmla="*/ 933262 h 6083134"/>
                <a:gd name="connsiteX7" fmla="*/ 4951578 w 9144000"/>
                <a:gd name="connsiteY7" fmla="*/ 1075791 h 6083134"/>
                <a:gd name="connsiteX8" fmla="*/ 5112622 w 9144000"/>
                <a:gd name="connsiteY8" fmla="*/ 1268996 h 6083134"/>
                <a:gd name="connsiteX9" fmla="*/ 5165137 w 9144000"/>
                <a:gd name="connsiteY9" fmla="*/ 1383019 h 6083134"/>
                <a:gd name="connsiteX10" fmla="*/ 5182642 w 9144000"/>
                <a:gd name="connsiteY10" fmla="*/ 1446365 h 6083134"/>
                <a:gd name="connsiteX11" fmla="*/ 5182642 w 9144000"/>
                <a:gd name="connsiteY11" fmla="*/ 1452700 h 6083134"/>
                <a:gd name="connsiteX12" fmla="*/ 5185705 w 9144000"/>
                <a:gd name="connsiteY12" fmla="*/ 1464181 h 6083134"/>
                <a:gd name="connsiteX13" fmla="*/ 5189643 w 9144000"/>
                <a:gd name="connsiteY13" fmla="*/ 1490707 h 6083134"/>
                <a:gd name="connsiteX14" fmla="*/ 5210649 w 9144000"/>
                <a:gd name="connsiteY14" fmla="*/ 1671243 h 6083134"/>
                <a:gd name="connsiteX15" fmla="*/ 5179141 w 9144000"/>
                <a:gd name="connsiteY15" fmla="*/ 1877118 h 6083134"/>
                <a:gd name="connsiteX16" fmla="*/ 5063609 w 9144000"/>
                <a:gd name="connsiteY16" fmla="*/ 2095662 h 6083134"/>
                <a:gd name="connsiteX17" fmla="*/ 4860553 w 9144000"/>
                <a:gd name="connsiteY17" fmla="*/ 2292034 h 6083134"/>
                <a:gd name="connsiteX18" fmla="*/ 4608483 w 9144000"/>
                <a:gd name="connsiteY18" fmla="*/ 2437730 h 6083134"/>
                <a:gd name="connsiteX19" fmla="*/ 4356414 w 9144000"/>
                <a:gd name="connsiteY19" fmla="*/ 2539084 h 6083134"/>
                <a:gd name="connsiteX20" fmla="*/ 4118349 w 9144000"/>
                <a:gd name="connsiteY20" fmla="*/ 2611932 h 6083134"/>
                <a:gd name="connsiteX21" fmla="*/ 3687730 w 9144000"/>
                <a:gd name="connsiteY21" fmla="*/ 2713285 h 6083134"/>
                <a:gd name="connsiteX22" fmla="*/ 3313127 w 9144000"/>
                <a:gd name="connsiteY22" fmla="*/ 2795635 h 6083134"/>
                <a:gd name="connsiteX23" fmla="*/ 2994539 w 9144000"/>
                <a:gd name="connsiteY23" fmla="*/ 2877985 h 6083134"/>
                <a:gd name="connsiteX24" fmla="*/ 2756474 w 9144000"/>
                <a:gd name="connsiteY24" fmla="*/ 2969836 h 6083134"/>
                <a:gd name="connsiteX25" fmla="*/ 2619936 w 9144000"/>
                <a:gd name="connsiteY25" fmla="*/ 3061688 h 6083134"/>
                <a:gd name="connsiteX26" fmla="*/ 2560420 w 9144000"/>
                <a:gd name="connsiteY26" fmla="*/ 3147205 h 6083134"/>
                <a:gd name="connsiteX27" fmla="*/ 2528911 w 9144000"/>
                <a:gd name="connsiteY27" fmla="*/ 3261228 h 6083134"/>
                <a:gd name="connsiteX28" fmla="*/ 2525410 w 9144000"/>
                <a:gd name="connsiteY28" fmla="*/ 3330909 h 6083134"/>
                <a:gd name="connsiteX29" fmla="*/ 2525410 w 9144000"/>
                <a:gd name="connsiteY29" fmla="*/ 3372084 h 6083134"/>
                <a:gd name="connsiteX30" fmla="*/ 2525410 w 9144000"/>
                <a:gd name="connsiteY30" fmla="*/ 3394255 h 6083134"/>
                <a:gd name="connsiteX31" fmla="*/ 2528911 w 9144000"/>
                <a:gd name="connsiteY31" fmla="*/ 3399797 h 6083134"/>
                <a:gd name="connsiteX32" fmla="*/ 2563921 w 9144000"/>
                <a:gd name="connsiteY32" fmla="*/ 3470270 h 6083134"/>
                <a:gd name="connsiteX33" fmla="*/ 2640942 w 9144000"/>
                <a:gd name="connsiteY33" fmla="*/ 3558954 h 6083134"/>
                <a:gd name="connsiteX34" fmla="*/ 2977035 w 9144000"/>
                <a:gd name="connsiteY34" fmla="*/ 3787000 h 6083134"/>
                <a:gd name="connsiteX35" fmla="*/ 3491676 w 9144000"/>
                <a:gd name="connsiteY35" fmla="*/ 4018213 h 6083134"/>
                <a:gd name="connsiteX36" fmla="*/ 4104345 w 9144000"/>
                <a:gd name="connsiteY36" fmla="*/ 4230422 h 6083134"/>
                <a:gd name="connsiteX37" fmla="*/ 4769528 w 9144000"/>
                <a:gd name="connsiteY37" fmla="*/ 4414126 h 6083134"/>
                <a:gd name="connsiteX38" fmla="*/ 6183917 w 9144000"/>
                <a:gd name="connsiteY38" fmla="*/ 4727688 h 6083134"/>
                <a:gd name="connsiteX39" fmla="*/ 7661324 w 9144000"/>
                <a:gd name="connsiteY39" fmla="*/ 4977905 h 6083134"/>
                <a:gd name="connsiteX40" fmla="*/ 9144000 w 9144000"/>
                <a:gd name="connsiteY40" fmla="*/ 5180860 h 6083134"/>
                <a:gd name="connsiteX41" fmla="*/ 9144000 w 9144000"/>
                <a:gd name="connsiteY41" fmla="*/ 6083134 h 6083134"/>
                <a:gd name="connsiteX42" fmla="*/ 4375201 w 9144000"/>
                <a:gd name="connsiteY42" fmla="*/ 6083134 h 6083134"/>
                <a:gd name="connsiteX43" fmla="*/ 3764751 w 9144000"/>
                <a:gd name="connsiteY43" fmla="*/ 5874251 h 6083134"/>
                <a:gd name="connsiteX44" fmla="*/ 3001541 w 9144000"/>
                <a:gd name="connsiteY44" fmla="*/ 5582860 h 6083134"/>
                <a:gd name="connsiteX45" fmla="*/ 2252335 w 9144000"/>
                <a:gd name="connsiteY45" fmla="*/ 5234456 h 6083134"/>
                <a:gd name="connsiteX46" fmla="*/ 1524135 w 9144000"/>
                <a:gd name="connsiteY46" fmla="*/ 4797369 h 6083134"/>
                <a:gd name="connsiteX47" fmla="*/ 1181040 w 9144000"/>
                <a:gd name="connsiteY47" fmla="*/ 4521814 h 6083134"/>
                <a:gd name="connsiteX48" fmla="*/ 879957 w 9144000"/>
                <a:gd name="connsiteY48" fmla="*/ 4186080 h 6083134"/>
                <a:gd name="connsiteX49" fmla="*/ 673400 w 9144000"/>
                <a:gd name="connsiteY49" fmla="*/ 3774331 h 6083134"/>
                <a:gd name="connsiteX50" fmla="*/ 641892 w 9144000"/>
                <a:gd name="connsiteY50" fmla="*/ 3315072 h 6083134"/>
                <a:gd name="connsiteX51" fmla="*/ 645393 w 9144000"/>
                <a:gd name="connsiteY51" fmla="*/ 3286567 h 6083134"/>
                <a:gd name="connsiteX52" fmla="*/ 648456 w 9144000"/>
                <a:gd name="connsiteY52" fmla="*/ 3269938 h 6083134"/>
                <a:gd name="connsiteX53" fmla="*/ 652395 w 9144000"/>
                <a:gd name="connsiteY53" fmla="*/ 3254894 h 6083134"/>
                <a:gd name="connsiteX54" fmla="*/ 655458 w 9144000"/>
                <a:gd name="connsiteY54" fmla="*/ 3246579 h 6083134"/>
                <a:gd name="connsiteX55" fmla="*/ 655896 w 9144000"/>
                <a:gd name="connsiteY55" fmla="*/ 3238265 h 6083134"/>
                <a:gd name="connsiteX56" fmla="*/ 655896 w 9144000"/>
                <a:gd name="connsiteY56" fmla="*/ 3235890 h 6083134"/>
                <a:gd name="connsiteX57" fmla="*/ 658959 w 9144000"/>
                <a:gd name="connsiteY57" fmla="*/ 3230347 h 6083134"/>
                <a:gd name="connsiteX58" fmla="*/ 666398 w 9144000"/>
                <a:gd name="connsiteY58" fmla="*/ 3207384 h 6083134"/>
                <a:gd name="connsiteX59" fmla="*/ 694406 w 9144000"/>
                <a:gd name="connsiteY59" fmla="*/ 3115533 h 6083134"/>
                <a:gd name="connsiteX60" fmla="*/ 778429 w 9144000"/>
                <a:gd name="connsiteY60" fmla="*/ 2925494 h 6083134"/>
                <a:gd name="connsiteX61" fmla="*/ 1062007 w 9144000"/>
                <a:gd name="connsiteY61" fmla="*/ 2548585 h 6083134"/>
                <a:gd name="connsiteX62" fmla="*/ 1506630 w 9144000"/>
                <a:gd name="connsiteY62" fmla="*/ 2222354 h 6083134"/>
                <a:gd name="connsiteX63" fmla="*/ 2031774 w 9144000"/>
                <a:gd name="connsiteY63" fmla="*/ 2016479 h 6083134"/>
                <a:gd name="connsiteX64" fmla="*/ 2532412 w 9144000"/>
                <a:gd name="connsiteY64" fmla="*/ 1905623 h 6083134"/>
                <a:gd name="connsiteX65" fmla="*/ 2984036 w 9144000"/>
                <a:gd name="connsiteY65" fmla="*/ 1851779 h 6083134"/>
                <a:gd name="connsiteX66" fmla="*/ 3386647 w 9144000"/>
                <a:gd name="connsiteY66" fmla="*/ 1816939 h 6083134"/>
                <a:gd name="connsiteX67" fmla="*/ 3726241 w 9144000"/>
                <a:gd name="connsiteY67" fmla="*/ 1782099 h 6083134"/>
                <a:gd name="connsiteX68" fmla="*/ 3967807 w 9144000"/>
                <a:gd name="connsiteY68" fmla="*/ 1740924 h 6083134"/>
                <a:gd name="connsiteX69" fmla="*/ 4030824 w 9144000"/>
                <a:gd name="connsiteY69" fmla="*/ 1725087 h 6083134"/>
                <a:gd name="connsiteX70" fmla="*/ 4072836 w 9144000"/>
                <a:gd name="connsiteY70" fmla="*/ 1709251 h 6083134"/>
                <a:gd name="connsiteX71" fmla="*/ 4111347 w 9144000"/>
                <a:gd name="connsiteY71" fmla="*/ 1680745 h 6083134"/>
                <a:gd name="connsiteX72" fmla="*/ 4142855 w 9144000"/>
                <a:gd name="connsiteY72" fmla="*/ 1623734 h 6083134"/>
                <a:gd name="connsiteX73" fmla="*/ 4139354 w 9144000"/>
                <a:gd name="connsiteY73" fmla="*/ 1452700 h 6083134"/>
                <a:gd name="connsiteX74" fmla="*/ 4072836 w 9144000"/>
                <a:gd name="connsiteY74" fmla="*/ 1392521 h 6083134"/>
                <a:gd name="connsiteX75" fmla="*/ 3852275 w 9144000"/>
                <a:gd name="connsiteY75" fmla="*/ 1259494 h 6083134"/>
                <a:gd name="connsiteX76" fmla="*/ 3558194 w 9144000"/>
                <a:gd name="connsiteY76" fmla="*/ 1132802 h 6083134"/>
                <a:gd name="connsiteX77" fmla="*/ 3232605 w 9144000"/>
                <a:gd name="connsiteY77" fmla="*/ 1018779 h 6083134"/>
                <a:gd name="connsiteX78" fmla="*/ 2528911 w 9144000"/>
                <a:gd name="connsiteY78" fmla="*/ 825574 h 6083134"/>
                <a:gd name="connsiteX79" fmla="*/ 1030499 w 9144000"/>
                <a:gd name="connsiteY79" fmla="*/ 515179 h 6083134"/>
                <a:gd name="connsiteX80" fmla="*/ 0 w 9144000"/>
                <a:gd name="connsiteY80" fmla="*/ 348488 h 6083134"/>
                <a:gd name="connsiteX81" fmla="*/ 0 w 9144000"/>
                <a:gd name="connsiteY81" fmla="*/ 0 h 6083134"/>
                <a:gd name="connsiteX0" fmla="*/ 0 w 9144000"/>
                <a:gd name="connsiteY0" fmla="*/ 0 h 6083134"/>
                <a:gd name="connsiteX1" fmla="*/ 1160034 w 9144000"/>
                <a:gd name="connsiteY1" fmla="*/ 109764 h 6083134"/>
                <a:gd name="connsiteX2" fmla="*/ 2756474 w 9144000"/>
                <a:gd name="connsiteY2" fmla="*/ 328308 h 6083134"/>
                <a:gd name="connsiteX3" fmla="*/ 3554693 w 9144000"/>
                <a:gd name="connsiteY3" fmla="*/ 489840 h 6083134"/>
                <a:gd name="connsiteX4" fmla="*/ 3957304 w 9144000"/>
                <a:gd name="connsiteY4" fmla="*/ 597528 h 6083134"/>
                <a:gd name="connsiteX5" fmla="*/ 4359915 w 9144000"/>
                <a:gd name="connsiteY5" fmla="*/ 733722 h 6083134"/>
                <a:gd name="connsiteX6" fmla="*/ 4762526 w 9144000"/>
                <a:gd name="connsiteY6" fmla="*/ 933262 h 6083134"/>
                <a:gd name="connsiteX7" fmla="*/ 4951578 w 9144000"/>
                <a:gd name="connsiteY7" fmla="*/ 1075791 h 6083134"/>
                <a:gd name="connsiteX8" fmla="*/ 5112622 w 9144000"/>
                <a:gd name="connsiteY8" fmla="*/ 1268996 h 6083134"/>
                <a:gd name="connsiteX9" fmla="*/ 5165137 w 9144000"/>
                <a:gd name="connsiteY9" fmla="*/ 1383019 h 6083134"/>
                <a:gd name="connsiteX10" fmla="*/ 5182642 w 9144000"/>
                <a:gd name="connsiteY10" fmla="*/ 1446365 h 6083134"/>
                <a:gd name="connsiteX11" fmla="*/ 5182642 w 9144000"/>
                <a:gd name="connsiteY11" fmla="*/ 1452700 h 6083134"/>
                <a:gd name="connsiteX12" fmla="*/ 5185705 w 9144000"/>
                <a:gd name="connsiteY12" fmla="*/ 1464181 h 6083134"/>
                <a:gd name="connsiteX13" fmla="*/ 5189643 w 9144000"/>
                <a:gd name="connsiteY13" fmla="*/ 1490707 h 6083134"/>
                <a:gd name="connsiteX14" fmla="*/ 5210649 w 9144000"/>
                <a:gd name="connsiteY14" fmla="*/ 1671243 h 6083134"/>
                <a:gd name="connsiteX15" fmla="*/ 5179141 w 9144000"/>
                <a:gd name="connsiteY15" fmla="*/ 1877118 h 6083134"/>
                <a:gd name="connsiteX16" fmla="*/ 5063609 w 9144000"/>
                <a:gd name="connsiteY16" fmla="*/ 2095662 h 6083134"/>
                <a:gd name="connsiteX17" fmla="*/ 4860553 w 9144000"/>
                <a:gd name="connsiteY17" fmla="*/ 2292034 h 6083134"/>
                <a:gd name="connsiteX18" fmla="*/ 4608483 w 9144000"/>
                <a:gd name="connsiteY18" fmla="*/ 2437730 h 6083134"/>
                <a:gd name="connsiteX19" fmla="*/ 4356414 w 9144000"/>
                <a:gd name="connsiteY19" fmla="*/ 2539084 h 6083134"/>
                <a:gd name="connsiteX20" fmla="*/ 4118349 w 9144000"/>
                <a:gd name="connsiteY20" fmla="*/ 2611932 h 6083134"/>
                <a:gd name="connsiteX21" fmla="*/ 3687730 w 9144000"/>
                <a:gd name="connsiteY21" fmla="*/ 2713285 h 6083134"/>
                <a:gd name="connsiteX22" fmla="*/ 3313127 w 9144000"/>
                <a:gd name="connsiteY22" fmla="*/ 2795635 h 6083134"/>
                <a:gd name="connsiteX23" fmla="*/ 2994539 w 9144000"/>
                <a:gd name="connsiteY23" fmla="*/ 2877985 h 6083134"/>
                <a:gd name="connsiteX24" fmla="*/ 2756474 w 9144000"/>
                <a:gd name="connsiteY24" fmla="*/ 2969836 h 6083134"/>
                <a:gd name="connsiteX25" fmla="*/ 2619936 w 9144000"/>
                <a:gd name="connsiteY25" fmla="*/ 3061688 h 6083134"/>
                <a:gd name="connsiteX26" fmla="*/ 2560420 w 9144000"/>
                <a:gd name="connsiteY26" fmla="*/ 3147205 h 6083134"/>
                <a:gd name="connsiteX27" fmla="*/ 2528911 w 9144000"/>
                <a:gd name="connsiteY27" fmla="*/ 3261228 h 6083134"/>
                <a:gd name="connsiteX28" fmla="*/ 2525410 w 9144000"/>
                <a:gd name="connsiteY28" fmla="*/ 3330909 h 6083134"/>
                <a:gd name="connsiteX29" fmla="*/ 2525410 w 9144000"/>
                <a:gd name="connsiteY29" fmla="*/ 3394255 h 6083134"/>
                <a:gd name="connsiteX30" fmla="*/ 2528911 w 9144000"/>
                <a:gd name="connsiteY30" fmla="*/ 3399797 h 6083134"/>
                <a:gd name="connsiteX31" fmla="*/ 2563921 w 9144000"/>
                <a:gd name="connsiteY31" fmla="*/ 3470270 h 6083134"/>
                <a:gd name="connsiteX32" fmla="*/ 2640942 w 9144000"/>
                <a:gd name="connsiteY32" fmla="*/ 3558954 h 6083134"/>
                <a:gd name="connsiteX33" fmla="*/ 2977035 w 9144000"/>
                <a:gd name="connsiteY33" fmla="*/ 3787000 h 6083134"/>
                <a:gd name="connsiteX34" fmla="*/ 3491676 w 9144000"/>
                <a:gd name="connsiteY34" fmla="*/ 4018213 h 6083134"/>
                <a:gd name="connsiteX35" fmla="*/ 4104345 w 9144000"/>
                <a:gd name="connsiteY35" fmla="*/ 4230422 h 6083134"/>
                <a:gd name="connsiteX36" fmla="*/ 4769528 w 9144000"/>
                <a:gd name="connsiteY36" fmla="*/ 4414126 h 6083134"/>
                <a:gd name="connsiteX37" fmla="*/ 6183917 w 9144000"/>
                <a:gd name="connsiteY37" fmla="*/ 4727688 h 6083134"/>
                <a:gd name="connsiteX38" fmla="*/ 7661324 w 9144000"/>
                <a:gd name="connsiteY38" fmla="*/ 4977905 h 6083134"/>
                <a:gd name="connsiteX39" fmla="*/ 9144000 w 9144000"/>
                <a:gd name="connsiteY39" fmla="*/ 5180860 h 6083134"/>
                <a:gd name="connsiteX40" fmla="*/ 9144000 w 9144000"/>
                <a:gd name="connsiteY40" fmla="*/ 6083134 h 6083134"/>
                <a:gd name="connsiteX41" fmla="*/ 4375201 w 9144000"/>
                <a:gd name="connsiteY41" fmla="*/ 6083134 h 6083134"/>
                <a:gd name="connsiteX42" fmla="*/ 3764751 w 9144000"/>
                <a:gd name="connsiteY42" fmla="*/ 5874251 h 6083134"/>
                <a:gd name="connsiteX43" fmla="*/ 3001541 w 9144000"/>
                <a:gd name="connsiteY43" fmla="*/ 5582860 h 6083134"/>
                <a:gd name="connsiteX44" fmla="*/ 2252335 w 9144000"/>
                <a:gd name="connsiteY44" fmla="*/ 5234456 h 6083134"/>
                <a:gd name="connsiteX45" fmla="*/ 1524135 w 9144000"/>
                <a:gd name="connsiteY45" fmla="*/ 4797369 h 6083134"/>
                <a:gd name="connsiteX46" fmla="*/ 1181040 w 9144000"/>
                <a:gd name="connsiteY46" fmla="*/ 4521814 h 6083134"/>
                <a:gd name="connsiteX47" fmla="*/ 879957 w 9144000"/>
                <a:gd name="connsiteY47" fmla="*/ 4186080 h 6083134"/>
                <a:gd name="connsiteX48" fmla="*/ 673400 w 9144000"/>
                <a:gd name="connsiteY48" fmla="*/ 3774331 h 6083134"/>
                <a:gd name="connsiteX49" fmla="*/ 641892 w 9144000"/>
                <a:gd name="connsiteY49" fmla="*/ 3315072 h 6083134"/>
                <a:gd name="connsiteX50" fmla="*/ 645393 w 9144000"/>
                <a:gd name="connsiteY50" fmla="*/ 3286567 h 6083134"/>
                <a:gd name="connsiteX51" fmla="*/ 648456 w 9144000"/>
                <a:gd name="connsiteY51" fmla="*/ 3269938 h 6083134"/>
                <a:gd name="connsiteX52" fmla="*/ 652395 w 9144000"/>
                <a:gd name="connsiteY52" fmla="*/ 3254894 h 6083134"/>
                <a:gd name="connsiteX53" fmla="*/ 655458 w 9144000"/>
                <a:gd name="connsiteY53" fmla="*/ 3246579 h 6083134"/>
                <a:gd name="connsiteX54" fmla="*/ 655896 w 9144000"/>
                <a:gd name="connsiteY54" fmla="*/ 3238265 h 6083134"/>
                <a:gd name="connsiteX55" fmla="*/ 655896 w 9144000"/>
                <a:gd name="connsiteY55" fmla="*/ 3235890 h 6083134"/>
                <a:gd name="connsiteX56" fmla="*/ 658959 w 9144000"/>
                <a:gd name="connsiteY56" fmla="*/ 3230347 h 6083134"/>
                <a:gd name="connsiteX57" fmla="*/ 666398 w 9144000"/>
                <a:gd name="connsiteY57" fmla="*/ 3207384 h 6083134"/>
                <a:gd name="connsiteX58" fmla="*/ 694406 w 9144000"/>
                <a:gd name="connsiteY58" fmla="*/ 3115533 h 6083134"/>
                <a:gd name="connsiteX59" fmla="*/ 778429 w 9144000"/>
                <a:gd name="connsiteY59" fmla="*/ 2925494 h 6083134"/>
                <a:gd name="connsiteX60" fmla="*/ 1062007 w 9144000"/>
                <a:gd name="connsiteY60" fmla="*/ 2548585 h 6083134"/>
                <a:gd name="connsiteX61" fmla="*/ 1506630 w 9144000"/>
                <a:gd name="connsiteY61" fmla="*/ 2222354 h 6083134"/>
                <a:gd name="connsiteX62" fmla="*/ 2031774 w 9144000"/>
                <a:gd name="connsiteY62" fmla="*/ 2016479 h 6083134"/>
                <a:gd name="connsiteX63" fmla="*/ 2532412 w 9144000"/>
                <a:gd name="connsiteY63" fmla="*/ 1905623 h 6083134"/>
                <a:gd name="connsiteX64" fmla="*/ 2984036 w 9144000"/>
                <a:gd name="connsiteY64" fmla="*/ 1851779 h 6083134"/>
                <a:gd name="connsiteX65" fmla="*/ 3386647 w 9144000"/>
                <a:gd name="connsiteY65" fmla="*/ 1816939 h 6083134"/>
                <a:gd name="connsiteX66" fmla="*/ 3726241 w 9144000"/>
                <a:gd name="connsiteY66" fmla="*/ 1782099 h 6083134"/>
                <a:gd name="connsiteX67" fmla="*/ 3967807 w 9144000"/>
                <a:gd name="connsiteY67" fmla="*/ 1740924 h 6083134"/>
                <a:gd name="connsiteX68" fmla="*/ 4030824 w 9144000"/>
                <a:gd name="connsiteY68" fmla="*/ 1725087 h 6083134"/>
                <a:gd name="connsiteX69" fmla="*/ 4072836 w 9144000"/>
                <a:gd name="connsiteY69" fmla="*/ 1709251 h 6083134"/>
                <a:gd name="connsiteX70" fmla="*/ 4111347 w 9144000"/>
                <a:gd name="connsiteY70" fmla="*/ 1680745 h 6083134"/>
                <a:gd name="connsiteX71" fmla="*/ 4142855 w 9144000"/>
                <a:gd name="connsiteY71" fmla="*/ 1623734 h 6083134"/>
                <a:gd name="connsiteX72" fmla="*/ 4139354 w 9144000"/>
                <a:gd name="connsiteY72" fmla="*/ 1452700 h 6083134"/>
                <a:gd name="connsiteX73" fmla="*/ 4072836 w 9144000"/>
                <a:gd name="connsiteY73" fmla="*/ 1392521 h 6083134"/>
                <a:gd name="connsiteX74" fmla="*/ 3852275 w 9144000"/>
                <a:gd name="connsiteY74" fmla="*/ 1259494 h 6083134"/>
                <a:gd name="connsiteX75" fmla="*/ 3558194 w 9144000"/>
                <a:gd name="connsiteY75" fmla="*/ 1132802 h 6083134"/>
                <a:gd name="connsiteX76" fmla="*/ 3232605 w 9144000"/>
                <a:gd name="connsiteY76" fmla="*/ 1018779 h 6083134"/>
                <a:gd name="connsiteX77" fmla="*/ 2528911 w 9144000"/>
                <a:gd name="connsiteY77" fmla="*/ 825574 h 6083134"/>
                <a:gd name="connsiteX78" fmla="*/ 1030499 w 9144000"/>
                <a:gd name="connsiteY78" fmla="*/ 515179 h 6083134"/>
                <a:gd name="connsiteX79" fmla="*/ 0 w 9144000"/>
                <a:gd name="connsiteY79" fmla="*/ 348488 h 6083134"/>
                <a:gd name="connsiteX80" fmla="*/ 0 w 9144000"/>
                <a:gd name="connsiteY80" fmla="*/ 0 h 6083134"/>
                <a:gd name="connsiteX0" fmla="*/ 0 w 9144000"/>
                <a:gd name="connsiteY0" fmla="*/ 0 h 6083134"/>
                <a:gd name="connsiteX1" fmla="*/ 1160034 w 9144000"/>
                <a:gd name="connsiteY1" fmla="*/ 109764 h 6083134"/>
                <a:gd name="connsiteX2" fmla="*/ 2756474 w 9144000"/>
                <a:gd name="connsiteY2" fmla="*/ 328308 h 6083134"/>
                <a:gd name="connsiteX3" fmla="*/ 3554693 w 9144000"/>
                <a:gd name="connsiteY3" fmla="*/ 489840 h 6083134"/>
                <a:gd name="connsiteX4" fmla="*/ 3957304 w 9144000"/>
                <a:gd name="connsiteY4" fmla="*/ 597528 h 6083134"/>
                <a:gd name="connsiteX5" fmla="*/ 4359915 w 9144000"/>
                <a:gd name="connsiteY5" fmla="*/ 733722 h 6083134"/>
                <a:gd name="connsiteX6" fmla="*/ 4762526 w 9144000"/>
                <a:gd name="connsiteY6" fmla="*/ 933262 h 6083134"/>
                <a:gd name="connsiteX7" fmla="*/ 4951578 w 9144000"/>
                <a:gd name="connsiteY7" fmla="*/ 1075791 h 6083134"/>
                <a:gd name="connsiteX8" fmla="*/ 5112622 w 9144000"/>
                <a:gd name="connsiteY8" fmla="*/ 1268996 h 6083134"/>
                <a:gd name="connsiteX9" fmla="*/ 5165137 w 9144000"/>
                <a:gd name="connsiteY9" fmla="*/ 1383019 h 6083134"/>
                <a:gd name="connsiteX10" fmla="*/ 5182642 w 9144000"/>
                <a:gd name="connsiteY10" fmla="*/ 1446365 h 6083134"/>
                <a:gd name="connsiteX11" fmla="*/ 5182642 w 9144000"/>
                <a:gd name="connsiteY11" fmla="*/ 1452700 h 6083134"/>
                <a:gd name="connsiteX12" fmla="*/ 5185705 w 9144000"/>
                <a:gd name="connsiteY12" fmla="*/ 1464181 h 6083134"/>
                <a:gd name="connsiteX13" fmla="*/ 5189643 w 9144000"/>
                <a:gd name="connsiteY13" fmla="*/ 1490707 h 6083134"/>
                <a:gd name="connsiteX14" fmla="*/ 5210649 w 9144000"/>
                <a:gd name="connsiteY14" fmla="*/ 1671243 h 6083134"/>
                <a:gd name="connsiteX15" fmla="*/ 5179141 w 9144000"/>
                <a:gd name="connsiteY15" fmla="*/ 1877118 h 6083134"/>
                <a:gd name="connsiteX16" fmla="*/ 5063609 w 9144000"/>
                <a:gd name="connsiteY16" fmla="*/ 2095662 h 6083134"/>
                <a:gd name="connsiteX17" fmla="*/ 4860553 w 9144000"/>
                <a:gd name="connsiteY17" fmla="*/ 2292034 h 6083134"/>
                <a:gd name="connsiteX18" fmla="*/ 4608483 w 9144000"/>
                <a:gd name="connsiteY18" fmla="*/ 2437730 h 6083134"/>
                <a:gd name="connsiteX19" fmla="*/ 4356414 w 9144000"/>
                <a:gd name="connsiteY19" fmla="*/ 2539084 h 6083134"/>
                <a:gd name="connsiteX20" fmla="*/ 4118349 w 9144000"/>
                <a:gd name="connsiteY20" fmla="*/ 2611932 h 6083134"/>
                <a:gd name="connsiteX21" fmla="*/ 3687730 w 9144000"/>
                <a:gd name="connsiteY21" fmla="*/ 2713285 h 6083134"/>
                <a:gd name="connsiteX22" fmla="*/ 3313127 w 9144000"/>
                <a:gd name="connsiteY22" fmla="*/ 2795635 h 6083134"/>
                <a:gd name="connsiteX23" fmla="*/ 2994539 w 9144000"/>
                <a:gd name="connsiteY23" fmla="*/ 2877985 h 6083134"/>
                <a:gd name="connsiteX24" fmla="*/ 2756474 w 9144000"/>
                <a:gd name="connsiteY24" fmla="*/ 2969836 h 6083134"/>
                <a:gd name="connsiteX25" fmla="*/ 2619936 w 9144000"/>
                <a:gd name="connsiteY25" fmla="*/ 3061688 h 6083134"/>
                <a:gd name="connsiteX26" fmla="*/ 2560420 w 9144000"/>
                <a:gd name="connsiteY26" fmla="*/ 3147205 h 6083134"/>
                <a:gd name="connsiteX27" fmla="*/ 2528911 w 9144000"/>
                <a:gd name="connsiteY27" fmla="*/ 3261228 h 6083134"/>
                <a:gd name="connsiteX28" fmla="*/ 2525410 w 9144000"/>
                <a:gd name="connsiteY28" fmla="*/ 3330909 h 6083134"/>
                <a:gd name="connsiteX29" fmla="*/ 2525410 w 9144000"/>
                <a:gd name="connsiteY29" fmla="*/ 3394255 h 6083134"/>
                <a:gd name="connsiteX30" fmla="*/ 2563921 w 9144000"/>
                <a:gd name="connsiteY30" fmla="*/ 3470270 h 6083134"/>
                <a:gd name="connsiteX31" fmla="*/ 2640942 w 9144000"/>
                <a:gd name="connsiteY31" fmla="*/ 3558954 h 6083134"/>
                <a:gd name="connsiteX32" fmla="*/ 2977035 w 9144000"/>
                <a:gd name="connsiteY32" fmla="*/ 3787000 h 6083134"/>
                <a:gd name="connsiteX33" fmla="*/ 3491676 w 9144000"/>
                <a:gd name="connsiteY33" fmla="*/ 4018213 h 6083134"/>
                <a:gd name="connsiteX34" fmla="*/ 4104345 w 9144000"/>
                <a:gd name="connsiteY34" fmla="*/ 4230422 h 6083134"/>
                <a:gd name="connsiteX35" fmla="*/ 4769528 w 9144000"/>
                <a:gd name="connsiteY35" fmla="*/ 4414126 h 6083134"/>
                <a:gd name="connsiteX36" fmla="*/ 6183917 w 9144000"/>
                <a:gd name="connsiteY36" fmla="*/ 4727688 h 6083134"/>
                <a:gd name="connsiteX37" fmla="*/ 7661324 w 9144000"/>
                <a:gd name="connsiteY37" fmla="*/ 4977905 h 6083134"/>
                <a:gd name="connsiteX38" fmla="*/ 9144000 w 9144000"/>
                <a:gd name="connsiteY38" fmla="*/ 5180860 h 6083134"/>
                <a:gd name="connsiteX39" fmla="*/ 9144000 w 9144000"/>
                <a:gd name="connsiteY39" fmla="*/ 6083134 h 6083134"/>
                <a:gd name="connsiteX40" fmla="*/ 4375201 w 9144000"/>
                <a:gd name="connsiteY40" fmla="*/ 6083134 h 6083134"/>
                <a:gd name="connsiteX41" fmla="*/ 3764751 w 9144000"/>
                <a:gd name="connsiteY41" fmla="*/ 5874251 h 6083134"/>
                <a:gd name="connsiteX42" fmla="*/ 3001541 w 9144000"/>
                <a:gd name="connsiteY42" fmla="*/ 5582860 h 6083134"/>
                <a:gd name="connsiteX43" fmla="*/ 2252335 w 9144000"/>
                <a:gd name="connsiteY43" fmla="*/ 5234456 h 6083134"/>
                <a:gd name="connsiteX44" fmla="*/ 1524135 w 9144000"/>
                <a:gd name="connsiteY44" fmla="*/ 4797369 h 6083134"/>
                <a:gd name="connsiteX45" fmla="*/ 1181040 w 9144000"/>
                <a:gd name="connsiteY45" fmla="*/ 4521814 h 6083134"/>
                <a:gd name="connsiteX46" fmla="*/ 879957 w 9144000"/>
                <a:gd name="connsiteY46" fmla="*/ 4186080 h 6083134"/>
                <a:gd name="connsiteX47" fmla="*/ 673400 w 9144000"/>
                <a:gd name="connsiteY47" fmla="*/ 3774331 h 6083134"/>
                <a:gd name="connsiteX48" fmla="*/ 641892 w 9144000"/>
                <a:gd name="connsiteY48" fmla="*/ 3315072 h 6083134"/>
                <a:gd name="connsiteX49" fmla="*/ 645393 w 9144000"/>
                <a:gd name="connsiteY49" fmla="*/ 3286567 h 6083134"/>
                <a:gd name="connsiteX50" fmla="*/ 648456 w 9144000"/>
                <a:gd name="connsiteY50" fmla="*/ 3269938 h 6083134"/>
                <a:gd name="connsiteX51" fmla="*/ 652395 w 9144000"/>
                <a:gd name="connsiteY51" fmla="*/ 3254894 h 6083134"/>
                <a:gd name="connsiteX52" fmla="*/ 655458 w 9144000"/>
                <a:gd name="connsiteY52" fmla="*/ 3246579 h 6083134"/>
                <a:gd name="connsiteX53" fmla="*/ 655896 w 9144000"/>
                <a:gd name="connsiteY53" fmla="*/ 3238265 h 6083134"/>
                <a:gd name="connsiteX54" fmla="*/ 655896 w 9144000"/>
                <a:gd name="connsiteY54" fmla="*/ 3235890 h 6083134"/>
                <a:gd name="connsiteX55" fmla="*/ 658959 w 9144000"/>
                <a:gd name="connsiteY55" fmla="*/ 3230347 h 6083134"/>
                <a:gd name="connsiteX56" fmla="*/ 666398 w 9144000"/>
                <a:gd name="connsiteY56" fmla="*/ 3207384 h 6083134"/>
                <a:gd name="connsiteX57" fmla="*/ 694406 w 9144000"/>
                <a:gd name="connsiteY57" fmla="*/ 3115533 h 6083134"/>
                <a:gd name="connsiteX58" fmla="*/ 778429 w 9144000"/>
                <a:gd name="connsiteY58" fmla="*/ 2925494 h 6083134"/>
                <a:gd name="connsiteX59" fmla="*/ 1062007 w 9144000"/>
                <a:gd name="connsiteY59" fmla="*/ 2548585 h 6083134"/>
                <a:gd name="connsiteX60" fmla="*/ 1506630 w 9144000"/>
                <a:gd name="connsiteY60" fmla="*/ 2222354 h 6083134"/>
                <a:gd name="connsiteX61" fmla="*/ 2031774 w 9144000"/>
                <a:gd name="connsiteY61" fmla="*/ 2016479 h 6083134"/>
                <a:gd name="connsiteX62" fmla="*/ 2532412 w 9144000"/>
                <a:gd name="connsiteY62" fmla="*/ 1905623 h 6083134"/>
                <a:gd name="connsiteX63" fmla="*/ 2984036 w 9144000"/>
                <a:gd name="connsiteY63" fmla="*/ 1851779 h 6083134"/>
                <a:gd name="connsiteX64" fmla="*/ 3386647 w 9144000"/>
                <a:gd name="connsiteY64" fmla="*/ 1816939 h 6083134"/>
                <a:gd name="connsiteX65" fmla="*/ 3726241 w 9144000"/>
                <a:gd name="connsiteY65" fmla="*/ 1782099 h 6083134"/>
                <a:gd name="connsiteX66" fmla="*/ 3967807 w 9144000"/>
                <a:gd name="connsiteY66" fmla="*/ 1740924 h 6083134"/>
                <a:gd name="connsiteX67" fmla="*/ 4030824 w 9144000"/>
                <a:gd name="connsiteY67" fmla="*/ 1725087 h 6083134"/>
                <a:gd name="connsiteX68" fmla="*/ 4072836 w 9144000"/>
                <a:gd name="connsiteY68" fmla="*/ 1709251 h 6083134"/>
                <a:gd name="connsiteX69" fmla="*/ 4111347 w 9144000"/>
                <a:gd name="connsiteY69" fmla="*/ 1680745 h 6083134"/>
                <a:gd name="connsiteX70" fmla="*/ 4142855 w 9144000"/>
                <a:gd name="connsiteY70" fmla="*/ 1623734 h 6083134"/>
                <a:gd name="connsiteX71" fmla="*/ 4139354 w 9144000"/>
                <a:gd name="connsiteY71" fmla="*/ 1452700 h 6083134"/>
                <a:gd name="connsiteX72" fmla="*/ 4072836 w 9144000"/>
                <a:gd name="connsiteY72" fmla="*/ 1392521 h 6083134"/>
                <a:gd name="connsiteX73" fmla="*/ 3852275 w 9144000"/>
                <a:gd name="connsiteY73" fmla="*/ 1259494 h 6083134"/>
                <a:gd name="connsiteX74" fmla="*/ 3558194 w 9144000"/>
                <a:gd name="connsiteY74" fmla="*/ 1132802 h 6083134"/>
                <a:gd name="connsiteX75" fmla="*/ 3232605 w 9144000"/>
                <a:gd name="connsiteY75" fmla="*/ 1018779 h 6083134"/>
                <a:gd name="connsiteX76" fmla="*/ 2528911 w 9144000"/>
                <a:gd name="connsiteY76" fmla="*/ 825574 h 6083134"/>
                <a:gd name="connsiteX77" fmla="*/ 1030499 w 9144000"/>
                <a:gd name="connsiteY77" fmla="*/ 515179 h 6083134"/>
                <a:gd name="connsiteX78" fmla="*/ 0 w 9144000"/>
                <a:gd name="connsiteY78" fmla="*/ 348488 h 6083134"/>
                <a:gd name="connsiteX79" fmla="*/ 0 w 9144000"/>
                <a:gd name="connsiteY79" fmla="*/ 0 h 6083134"/>
                <a:gd name="connsiteX0" fmla="*/ 0 w 9144000"/>
                <a:gd name="connsiteY0" fmla="*/ 0 h 6083134"/>
                <a:gd name="connsiteX1" fmla="*/ 1160034 w 9144000"/>
                <a:gd name="connsiteY1" fmla="*/ 109764 h 6083134"/>
                <a:gd name="connsiteX2" fmla="*/ 2756474 w 9144000"/>
                <a:gd name="connsiteY2" fmla="*/ 328308 h 6083134"/>
                <a:gd name="connsiteX3" fmla="*/ 3554693 w 9144000"/>
                <a:gd name="connsiteY3" fmla="*/ 489840 h 6083134"/>
                <a:gd name="connsiteX4" fmla="*/ 3957304 w 9144000"/>
                <a:gd name="connsiteY4" fmla="*/ 597528 h 6083134"/>
                <a:gd name="connsiteX5" fmla="*/ 4359915 w 9144000"/>
                <a:gd name="connsiteY5" fmla="*/ 733722 h 6083134"/>
                <a:gd name="connsiteX6" fmla="*/ 4762526 w 9144000"/>
                <a:gd name="connsiteY6" fmla="*/ 933262 h 6083134"/>
                <a:gd name="connsiteX7" fmla="*/ 4951578 w 9144000"/>
                <a:gd name="connsiteY7" fmla="*/ 1075791 h 6083134"/>
                <a:gd name="connsiteX8" fmla="*/ 5112622 w 9144000"/>
                <a:gd name="connsiteY8" fmla="*/ 1268996 h 6083134"/>
                <a:gd name="connsiteX9" fmla="*/ 5165137 w 9144000"/>
                <a:gd name="connsiteY9" fmla="*/ 1383019 h 6083134"/>
                <a:gd name="connsiteX10" fmla="*/ 5182642 w 9144000"/>
                <a:gd name="connsiteY10" fmla="*/ 1446365 h 6083134"/>
                <a:gd name="connsiteX11" fmla="*/ 5182642 w 9144000"/>
                <a:gd name="connsiteY11" fmla="*/ 1452700 h 6083134"/>
                <a:gd name="connsiteX12" fmla="*/ 5185705 w 9144000"/>
                <a:gd name="connsiteY12" fmla="*/ 1464181 h 6083134"/>
                <a:gd name="connsiteX13" fmla="*/ 5189643 w 9144000"/>
                <a:gd name="connsiteY13" fmla="*/ 1490707 h 6083134"/>
                <a:gd name="connsiteX14" fmla="*/ 5210649 w 9144000"/>
                <a:gd name="connsiteY14" fmla="*/ 1671243 h 6083134"/>
                <a:gd name="connsiteX15" fmla="*/ 5179141 w 9144000"/>
                <a:gd name="connsiteY15" fmla="*/ 1877118 h 6083134"/>
                <a:gd name="connsiteX16" fmla="*/ 5063609 w 9144000"/>
                <a:gd name="connsiteY16" fmla="*/ 2095662 h 6083134"/>
                <a:gd name="connsiteX17" fmla="*/ 4860553 w 9144000"/>
                <a:gd name="connsiteY17" fmla="*/ 2292034 h 6083134"/>
                <a:gd name="connsiteX18" fmla="*/ 4608483 w 9144000"/>
                <a:gd name="connsiteY18" fmla="*/ 2437730 h 6083134"/>
                <a:gd name="connsiteX19" fmla="*/ 4356414 w 9144000"/>
                <a:gd name="connsiteY19" fmla="*/ 2539084 h 6083134"/>
                <a:gd name="connsiteX20" fmla="*/ 4118349 w 9144000"/>
                <a:gd name="connsiteY20" fmla="*/ 2611932 h 6083134"/>
                <a:gd name="connsiteX21" fmla="*/ 3687730 w 9144000"/>
                <a:gd name="connsiteY21" fmla="*/ 2713285 h 6083134"/>
                <a:gd name="connsiteX22" fmla="*/ 3313127 w 9144000"/>
                <a:gd name="connsiteY22" fmla="*/ 2795635 h 6083134"/>
                <a:gd name="connsiteX23" fmla="*/ 2994539 w 9144000"/>
                <a:gd name="connsiteY23" fmla="*/ 2877985 h 6083134"/>
                <a:gd name="connsiteX24" fmla="*/ 2756474 w 9144000"/>
                <a:gd name="connsiteY24" fmla="*/ 2969836 h 6083134"/>
                <a:gd name="connsiteX25" fmla="*/ 2619936 w 9144000"/>
                <a:gd name="connsiteY25" fmla="*/ 3061688 h 6083134"/>
                <a:gd name="connsiteX26" fmla="*/ 2560420 w 9144000"/>
                <a:gd name="connsiteY26" fmla="*/ 3147205 h 6083134"/>
                <a:gd name="connsiteX27" fmla="*/ 2528911 w 9144000"/>
                <a:gd name="connsiteY27" fmla="*/ 3261228 h 6083134"/>
                <a:gd name="connsiteX28" fmla="*/ 2525410 w 9144000"/>
                <a:gd name="connsiteY28" fmla="*/ 3330909 h 6083134"/>
                <a:gd name="connsiteX29" fmla="*/ 2563921 w 9144000"/>
                <a:gd name="connsiteY29" fmla="*/ 3470270 h 6083134"/>
                <a:gd name="connsiteX30" fmla="*/ 2640942 w 9144000"/>
                <a:gd name="connsiteY30" fmla="*/ 3558954 h 6083134"/>
                <a:gd name="connsiteX31" fmla="*/ 2977035 w 9144000"/>
                <a:gd name="connsiteY31" fmla="*/ 3787000 h 6083134"/>
                <a:gd name="connsiteX32" fmla="*/ 3491676 w 9144000"/>
                <a:gd name="connsiteY32" fmla="*/ 4018213 h 6083134"/>
                <a:gd name="connsiteX33" fmla="*/ 4104345 w 9144000"/>
                <a:gd name="connsiteY33" fmla="*/ 4230422 h 6083134"/>
                <a:gd name="connsiteX34" fmla="*/ 4769528 w 9144000"/>
                <a:gd name="connsiteY34" fmla="*/ 4414126 h 6083134"/>
                <a:gd name="connsiteX35" fmla="*/ 6183917 w 9144000"/>
                <a:gd name="connsiteY35" fmla="*/ 4727688 h 6083134"/>
                <a:gd name="connsiteX36" fmla="*/ 7661324 w 9144000"/>
                <a:gd name="connsiteY36" fmla="*/ 4977905 h 6083134"/>
                <a:gd name="connsiteX37" fmla="*/ 9144000 w 9144000"/>
                <a:gd name="connsiteY37" fmla="*/ 5180860 h 6083134"/>
                <a:gd name="connsiteX38" fmla="*/ 9144000 w 9144000"/>
                <a:gd name="connsiteY38" fmla="*/ 6083134 h 6083134"/>
                <a:gd name="connsiteX39" fmla="*/ 4375201 w 9144000"/>
                <a:gd name="connsiteY39" fmla="*/ 6083134 h 6083134"/>
                <a:gd name="connsiteX40" fmla="*/ 3764751 w 9144000"/>
                <a:gd name="connsiteY40" fmla="*/ 5874251 h 6083134"/>
                <a:gd name="connsiteX41" fmla="*/ 3001541 w 9144000"/>
                <a:gd name="connsiteY41" fmla="*/ 5582860 h 6083134"/>
                <a:gd name="connsiteX42" fmla="*/ 2252335 w 9144000"/>
                <a:gd name="connsiteY42" fmla="*/ 5234456 h 6083134"/>
                <a:gd name="connsiteX43" fmla="*/ 1524135 w 9144000"/>
                <a:gd name="connsiteY43" fmla="*/ 4797369 h 6083134"/>
                <a:gd name="connsiteX44" fmla="*/ 1181040 w 9144000"/>
                <a:gd name="connsiteY44" fmla="*/ 4521814 h 6083134"/>
                <a:gd name="connsiteX45" fmla="*/ 879957 w 9144000"/>
                <a:gd name="connsiteY45" fmla="*/ 4186080 h 6083134"/>
                <a:gd name="connsiteX46" fmla="*/ 673400 w 9144000"/>
                <a:gd name="connsiteY46" fmla="*/ 3774331 h 6083134"/>
                <a:gd name="connsiteX47" fmla="*/ 641892 w 9144000"/>
                <a:gd name="connsiteY47" fmla="*/ 3315072 h 6083134"/>
                <a:gd name="connsiteX48" fmla="*/ 645393 w 9144000"/>
                <a:gd name="connsiteY48" fmla="*/ 3286567 h 6083134"/>
                <a:gd name="connsiteX49" fmla="*/ 648456 w 9144000"/>
                <a:gd name="connsiteY49" fmla="*/ 3269938 h 6083134"/>
                <a:gd name="connsiteX50" fmla="*/ 652395 w 9144000"/>
                <a:gd name="connsiteY50" fmla="*/ 3254894 h 6083134"/>
                <a:gd name="connsiteX51" fmla="*/ 655458 w 9144000"/>
                <a:gd name="connsiteY51" fmla="*/ 3246579 h 6083134"/>
                <a:gd name="connsiteX52" fmla="*/ 655896 w 9144000"/>
                <a:gd name="connsiteY52" fmla="*/ 3238265 h 6083134"/>
                <a:gd name="connsiteX53" fmla="*/ 655896 w 9144000"/>
                <a:gd name="connsiteY53" fmla="*/ 3235890 h 6083134"/>
                <a:gd name="connsiteX54" fmla="*/ 658959 w 9144000"/>
                <a:gd name="connsiteY54" fmla="*/ 3230347 h 6083134"/>
                <a:gd name="connsiteX55" fmla="*/ 666398 w 9144000"/>
                <a:gd name="connsiteY55" fmla="*/ 3207384 h 6083134"/>
                <a:gd name="connsiteX56" fmla="*/ 694406 w 9144000"/>
                <a:gd name="connsiteY56" fmla="*/ 3115533 h 6083134"/>
                <a:gd name="connsiteX57" fmla="*/ 778429 w 9144000"/>
                <a:gd name="connsiteY57" fmla="*/ 2925494 h 6083134"/>
                <a:gd name="connsiteX58" fmla="*/ 1062007 w 9144000"/>
                <a:gd name="connsiteY58" fmla="*/ 2548585 h 6083134"/>
                <a:gd name="connsiteX59" fmla="*/ 1506630 w 9144000"/>
                <a:gd name="connsiteY59" fmla="*/ 2222354 h 6083134"/>
                <a:gd name="connsiteX60" fmla="*/ 2031774 w 9144000"/>
                <a:gd name="connsiteY60" fmla="*/ 2016479 h 6083134"/>
                <a:gd name="connsiteX61" fmla="*/ 2532412 w 9144000"/>
                <a:gd name="connsiteY61" fmla="*/ 1905623 h 6083134"/>
                <a:gd name="connsiteX62" fmla="*/ 2984036 w 9144000"/>
                <a:gd name="connsiteY62" fmla="*/ 1851779 h 6083134"/>
                <a:gd name="connsiteX63" fmla="*/ 3386647 w 9144000"/>
                <a:gd name="connsiteY63" fmla="*/ 1816939 h 6083134"/>
                <a:gd name="connsiteX64" fmla="*/ 3726241 w 9144000"/>
                <a:gd name="connsiteY64" fmla="*/ 1782099 h 6083134"/>
                <a:gd name="connsiteX65" fmla="*/ 3967807 w 9144000"/>
                <a:gd name="connsiteY65" fmla="*/ 1740924 h 6083134"/>
                <a:gd name="connsiteX66" fmla="*/ 4030824 w 9144000"/>
                <a:gd name="connsiteY66" fmla="*/ 1725087 h 6083134"/>
                <a:gd name="connsiteX67" fmla="*/ 4072836 w 9144000"/>
                <a:gd name="connsiteY67" fmla="*/ 1709251 h 6083134"/>
                <a:gd name="connsiteX68" fmla="*/ 4111347 w 9144000"/>
                <a:gd name="connsiteY68" fmla="*/ 1680745 h 6083134"/>
                <a:gd name="connsiteX69" fmla="*/ 4142855 w 9144000"/>
                <a:gd name="connsiteY69" fmla="*/ 1623734 h 6083134"/>
                <a:gd name="connsiteX70" fmla="*/ 4139354 w 9144000"/>
                <a:gd name="connsiteY70" fmla="*/ 1452700 h 6083134"/>
                <a:gd name="connsiteX71" fmla="*/ 4072836 w 9144000"/>
                <a:gd name="connsiteY71" fmla="*/ 1392521 h 6083134"/>
                <a:gd name="connsiteX72" fmla="*/ 3852275 w 9144000"/>
                <a:gd name="connsiteY72" fmla="*/ 1259494 h 6083134"/>
                <a:gd name="connsiteX73" fmla="*/ 3558194 w 9144000"/>
                <a:gd name="connsiteY73" fmla="*/ 1132802 h 6083134"/>
                <a:gd name="connsiteX74" fmla="*/ 3232605 w 9144000"/>
                <a:gd name="connsiteY74" fmla="*/ 1018779 h 6083134"/>
                <a:gd name="connsiteX75" fmla="*/ 2528911 w 9144000"/>
                <a:gd name="connsiteY75" fmla="*/ 825574 h 6083134"/>
                <a:gd name="connsiteX76" fmla="*/ 1030499 w 9144000"/>
                <a:gd name="connsiteY76" fmla="*/ 515179 h 6083134"/>
                <a:gd name="connsiteX77" fmla="*/ 0 w 9144000"/>
                <a:gd name="connsiteY77" fmla="*/ 348488 h 6083134"/>
                <a:gd name="connsiteX78" fmla="*/ 0 w 9144000"/>
                <a:gd name="connsiteY78" fmla="*/ 0 h 6083134"/>
                <a:gd name="connsiteX0" fmla="*/ 0 w 9144000"/>
                <a:gd name="connsiteY0" fmla="*/ 0 h 6083134"/>
                <a:gd name="connsiteX1" fmla="*/ 1160034 w 9144000"/>
                <a:gd name="connsiteY1" fmla="*/ 109764 h 6083134"/>
                <a:gd name="connsiteX2" fmla="*/ 2756474 w 9144000"/>
                <a:gd name="connsiteY2" fmla="*/ 328308 h 6083134"/>
                <a:gd name="connsiteX3" fmla="*/ 3554693 w 9144000"/>
                <a:gd name="connsiteY3" fmla="*/ 489840 h 6083134"/>
                <a:gd name="connsiteX4" fmla="*/ 3957304 w 9144000"/>
                <a:gd name="connsiteY4" fmla="*/ 597528 h 6083134"/>
                <a:gd name="connsiteX5" fmla="*/ 4359915 w 9144000"/>
                <a:gd name="connsiteY5" fmla="*/ 733722 h 6083134"/>
                <a:gd name="connsiteX6" fmla="*/ 4762526 w 9144000"/>
                <a:gd name="connsiteY6" fmla="*/ 933262 h 6083134"/>
                <a:gd name="connsiteX7" fmla="*/ 4951578 w 9144000"/>
                <a:gd name="connsiteY7" fmla="*/ 1075791 h 6083134"/>
                <a:gd name="connsiteX8" fmla="*/ 5112622 w 9144000"/>
                <a:gd name="connsiteY8" fmla="*/ 1268996 h 6083134"/>
                <a:gd name="connsiteX9" fmla="*/ 5165137 w 9144000"/>
                <a:gd name="connsiteY9" fmla="*/ 1383019 h 6083134"/>
                <a:gd name="connsiteX10" fmla="*/ 5182642 w 9144000"/>
                <a:gd name="connsiteY10" fmla="*/ 1446365 h 6083134"/>
                <a:gd name="connsiteX11" fmla="*/ 5182642 w 9144000"/>
                <a:gd name="connsiteY11" fmla="*/ 1452700 h 6083134"/>
                <a:gd name="connsiteX12" fmla="*/ 5185705 w 9144000"/>
                <a:gd name="connsiteY12" fmla="*/ 1464181 h 6083134"/>
                <a:gd name="connsiteX13" fmla="*/ 5189643 w 9144000"/>
                <a:gd name="connsiteY13" fmla="*/ 1490707 h 6083134"/>
                <a:gd name="connsiteX14" fmla="*/ 5210649 w 9144000"/>
                <a:gd name="connsiteY14" fmla="*/ 1671243 h 6083134"/>
                <a:gd name="connsiteX15" fmla="*/ 5179141 w 9144000"/>
                <a:gd name="connsiteY15" fmla="*/ 1877118 h 6083134"/>
                <a:gd name="connsiteX16" fmla="*/ 5063609 w 9144000"/>
                <a:gd name="connsiteY16" fmla="*/ 2095662 h 6083134"/>
                <a:gd name="connsiteX17" fmla="*/ 4860553 w 9144000"/>
                <a:gd name="connsiteY17" fmla="*/ 2292034 h 6083134"/>
                <a:gd name="connsiteX18" fmla="*/ 4608483 w 9144000"/>
                <a:gd name="connsiteY18" fmla="*/ 2437730 h 6083134"/>
                <a:gd name="connsiteX19" fmla="*/ 4356414 w 9144000"/>
                <a:gd name="connsiteY19" fmla="*/ 2539084 h 6083134"/>
                <a:gd name="connsiteX20" fmla="*/ 4118349 w 9144000"/>
                <a:gd name="connsiteY20" fmla="*/ 2611932 h 6083134"/>
                <a:gd name="connsiteX21" fmla="*/ 3687730 w 9144000"/>
                <a:gd name="connsiteY21" fmla="*/ 2713285 h 6083134"/>
                <a:gd name="connsiteX22" fmla="*/ 3313127 w 9144000"/>
                <a:gd name="connsiteY22" fmla="*/ 2795635 h 6083134"/>
                <a:gd name="connsiteX23" fmla="*/ 2994539 w 9144000"/>
                <a:gd name="connsiteY23" fmla="*/ 2877985 h 6083134"/>
                <a:gd name="connsiteX24" fmla="*/ 2756474 w 9144000"/>
                <a:gd name="connsiteY24" fmla="*/ 2969836 h 6083134"/>
                <a:gd name="connsiteX25" fmla="*/ 2619936 w 9144000"/>
                <a:gd name="connsiteY25" fmla="*/ 3061688 h 6083134"/>
                <a:gd name="connsiteX26" fmla="*/ 2560420 w 9144000"/>
                <a:gd name="connsiteY26" fmla="*/ 3147205 h 6083134"/>
                <a:gd name="connsiteX27" fmla="*/ 2528911 w 9144000"/>
                <a:gd name="connsiteY27" fmla="*/ 3261228 h 6083134"/>
                <a:gd name="connsiteX28" fmla="*/ 2525410 w 9144000"/>
                <a:gd name="connsiteY28" fmla="*/ 3330909 h 6083134"/>
                <a:gd name="connsiteX29" fmla="*/ 2563921 w 9144000"/>
                <a:gd name="connsiteY29" fmla="*/ 3470270 h 6083134"/>
                <a:gd name="connsiteX30" fmla="*/ 2640942 w 9144000"/>
                <a:gd name="connsiteY30" fmla="*/ 3558954 h 6083134"/>
                <a:gd name="connsiteX31" fmla="*/ 2977035 w 9144000"/>
                <a:gd name="connsiteY31" fmla="*/ 3787000 h 6083134"/>
                <a:gd name="connsiteX32" fmla="*/ 3491676 w 9144000"/>
                <a:gd name="connsiteY32" fmla="*/ 4018213 h 6083134"/>
                <a:gd name="connsiteX33" fmla="*/ 4104345 w 9144000"/>
                <a:gd name="connsiteY33" fmla="*/ 4230422 h 6083134"/>
                <a:gd name="connsiteX34" fmla="*/ 4769528 w 9144000"/>
                <a:gd name="connsiteY34" fmla="*/ 4414126 h 6083134"/>
                <a:gd name="connsiteX35" fmla="*/ 6183917 w 9144000"/>
                <a:gd name="connsiteY35" fmla="*/ 4727688 h 6083134"/>
                <a:gd name="connsiteX36" fmla="*/ 7661324 w 9144000"/>
                <a:gd name="connsiteY36" fmla="*/ 4977905 h 6083134"/>
                <a:gd name="connsiteX37" fmla="*/ 9144000 w 9144000"/>
                <a:gd name="connsiteY37" fmla="*/ 5180860 h 6083134"/>
                <a:gd name="connsiteX38" fmla="*/ 9144000 w 9144000"/>
                <a:gd name="connsiteY38" fmla="*/ 6083134 h 6083134"/>
                <a:gd name="connsiteX39" fmla="*/ 4375201 w 9144000"/>
                <a:gd name="connsiteY39" fmla="*/ 6083134 h 6083134"/>
                <a:gd name="connsiteX40" fmla="*/ 3764751 w 9144000"/>
                <a:gd name="connsiteY40" fmla="*/ 5874251 h 6083134"/>
                <a:gd name="connsiteX41" fmla="*/ 3001541 w 9144000"/>
                <a:gd name="connsiteY41" fmla="*/ 5582860 h 6083134"/>
                <a:gd name="connsiteX42" fmla="*/ 2252335 w 9144000"/>
                <a:gd name="connsiteY42" fmla="*/ 5234456 h 6083134"/>
                <a:gd name="connsiteX43" fmla="*/ 1524135 w 9144000"/>
                <a:gd name="connsiteY43" fmla="*/ 4797369 h 6083134"/>
                <a:gd name="connsiteX44" fmla="*/ 1181040 w 9144000"/>
                <a:gd name="connsiteY44" fmla="*/ 4521814 h 6083134"/>
                <a:gd name="connsiteX45" fmla="*/ 879957 w 9144000"/>
                <a:gd name="connsiteY45" fmla="*/ 4186080 h 6083134"/>
                <a:gd name="connsiteX46" fmla="*/ 673400 w 9144000"/>
                <a:gd name="connsiteY46" fmla="*/ 3774331 h 6083134"/>
                <a:gd name="connsiteX47" fmla="*/ 641892 w 9144000"/>
                <a:gd name="connsiteY47" fmla="*/ 3315072 h 6083134"/>
                <a:gd name="connsiteX48" fmla="*/ 645393 w 9144000"/>
                <a:gd name="connsiteY48" fmla="*/ 3286567 h 6083134"/>
                <a:gd name="connsiteX49" fmla="*/ 648456 w 9144000"/>
                <a:gd name="connsiteY49" fmla="*/ 3269938 h 6083134"/>
                <a:gd name="connsiteX50" fmla="*/ 652395 w 9144000"/>
                <a:gd name="connsiteY50" fmla="*/ 3254894 h 6083134"/>
                <a:gd name="connsiteX51" fmla="*/ 655458 w 9144000"/>
                <a:gd name="connsiteY51" fmla="*/ 3246579 h 6083134"/>
                <a:gd name="connsiteX52" fmla="*/ 655896 w 9144000"/>
                <a:gd name="connsiteY52" fmla="*/ 3238265 h 6083134"/>
                <a:gd name="connsiteX53" fmla="*/ 655896 w 9144000"/>
                <a:gd name="connsiteY53" fmla="*/ 3235890 h 6083134"/>
                <a:gd name="connsiteX54" fmla="*/ 658959 w 9144000"/>
                <a:gd name="connsiteY54" fmla="*/ 3230347 h 6083134"/>
                <a:gd name="connsiteX55" fmla="*/ 666398 w 9144000"/>
                <a:gd name="connsiteY55" fmla="*/ 3207384 h 6083134"/>
                <a:gd name="connsiteX56" fmla="*/ 694406 w 9144000"/>
                <a:gd name="connsiteY56" fmla="*/ 3115533 h 6083134"/>
                <a:gd name="connsiteX57" fmla="*/ 778429 w 9144000"/>
                <a:gd name="connsiteY57" fmla="*/ 2925494 h 6083134"/>
                <a:gd name="connsiteX58" fmla="*/ 1062007 w 9144000"/>
                <a:gd name="connsiteY58" fmla="*/ 2548585 h 6083134"/>
                <a:gd name="connsiteX59" fmla="*/ 1506630 w 9144000"/>
                <a:gd name="connsiteY59" fmla="*/ 2222354 h 6083134"/>
                <a:gd name="connsiteX60" fmla="*/ 2031774 w 9144000"/>
                <a:gd name="connsiteY60" fmla="*/ 2016479 h 6083134"/>
                <a:gd name="connsiteX61" fmla="*/ 2532412 w 9144000"/>
                <a:gd name="connsiteY61" fmla="*/ 1905623 h 6083134"/>
                <a:gd name="connsiteX62" fmla="*/ 2984036 w 9144000"/>
                <a:gd name="connsiteY62" fmla="*/ 1851779 h 6083134"/>
                <a:gd name="connsiteX63" fmla="*/ 3386647 w 9144000"/>
                <a:gd name="connsiteY63" fmla="*/ 1816939 h 6083134"/>
                <a:gd name="connsiteX64" fmla="*/ 3726241 w 9144000"/>
                <a:gd name="connsiteY64" fmla="*/ 1782099 h 6083134"/>
                <a:gd name="connsiteX65" fmla="*/ 3967807 w 9144000"/>
                <a:gd name="connsiteY65" fmla="*/ 1740924 h 6083134"/>
                <a:gd name="connsiteX66" fmla="*/ 4030824 w 9144000"/>
                <a:gd name="connsiteY66" fmla="*/ 1725087 h 6083134"/>
                <a:gd name="connsiteX67" fmla="*/ 4072836 w 9144000"/>
                <a:gd name="connsiteY67" fmla="*/ 1709251 h 6083134"/>
                <a:gd name="connsiteX68" fmla="*/ 4111347 w 9144000"/>
                <a:gd name="connsiteY68" fmla="*/ 1680745 h 6083134"/>
                <a:gd name="connsiteX69" fmla="*/ 4142855 w 9144000"/>
                <a:gd name="connsiteY69" fmla="*/ 1623734 h 6083134"/>
                <a:gd name="connsiteX70" fmla="*/ 4139354 w 9144000"/>
                <a:gd name="connsiteY70" fmla="*/ 1452700 h 6083134"/>
                <a:gd name="connsiteX71" fmla="*/ 4072836 w 9144000"/>
                <a:gd name="connsiteY71" fmla="*/ 1392521 h 6083134"/>
                <a:gd name="connsiteX72" fmla="*/ 3852275 w 9144000"/>
                <a:gd name="connsiteY72" fmla="*/ 1259494 h 6083134"/>
                <a:gd name="connsiteX73" fmla="*/ 3558194 w 9144000"/>
                <a:gd name="connsiteY73" fmla="*/ 1132802 h 6083134"/>
                <a:gd name="connsiteX74" fmla="*/ 3232605 w 9144000"/>
                <a:gd name="connsiteY74" fmla="*/ 1018779 h 6083134"/>
                <a:gd name="connsiteX75" fmla="*/ 2528911 w 9144000"/>
                <a:gd name="connsiteY75" fmla="*/ 825574 h 6083134"/>
                <a:gd name="connsiteX76" fmla="*/ 1030499 w 9144000"/>
                <a:gd name="connsiteY76" fmla="*/ 515179 h 6083134"/>
                <a:gd name="connsiteX77" fmla="*/ 0 w 9144000"/>
                <a:gd name="connsiteY77" fmla="*/ 348488 h 6083134"/>
                <a:gd name="connsiteX78" fmla="*/ 0 w 9144000"/>
                <a:gd name="connsiteY78" fmla="*/ 0 h 6083134"/>
                <a:gd name="connsiteX0" fmla="*/ 0 w 9144000"/>
                <a:gd name="connsiteY0" fmla="*/ 0 h 6083134"/>
                <a:gd name="connsiteX1" fmla="*/ 1160034 w 9144000"/>
                <a:gd name="connsiteY1" fmla="*/ 109764 h 6083134"/>
                <a:gd name="connsiteX2" fmla="*/ 2756474 w 9144000"/>
                <a:gd name="connsiteY2" fmla="*/ 328308 h 6083134"/>
                <a:gd name="connsiteX3" fmla="*/ 3554693 w 9144000"/>
                <a:gd name="connsiteY3" fmla="*/ 489840 h 6083134"/>
                <a:gd name="connsiteX4" fmla="*/ 3957304 w 9144000"/>
                <a:gd name="connsiteY4" fmla="*/ 597528 h 6083134"/>
                <a:gd name="connsiteX5" fmla="*/ 4359915 w 9144000"/>
                <a:gd name="connsiteY5" fmla="*/ 733722 h 6083134"/>
                <a:gd name="connsiteX6" fmla="*/ 4762526 w 9144000"/>
                <a:gd name="connsiteY6" fmla="*/ 933262 h 6083134"/>
                <a:gd name="connsiteX7" fmla="*/ 4951578 w 9144000"/>
                <a:gd name="connsiteY7" fmla="*/ 1075791 h 6083134"/>
                <a:gd name="connsiteX8" fmla="*/ 5112622 w 9144000"/>
                <a:gd name="connsiteY8" fmla="*/ 1268996 h 6083134"/>
                <a:gd name="connsiteX9" fmla="*/ 5165137 w 9144000"/>
                <a:gd name="connsiteY9" fmla="*/ 1383019 h 6083134"/>
                <a:gd name="connsiteX10" fmla="*/ 5182642 w 9144000"/>
                <a:gd name="connsiteY10" fmla="*/ 1446365 h 6083134"/>
                <a:gd name="connsiteX11" fmla="*/ 5182642 w 9144000"/>
                <a:gd name="connsiteY11" fmla="*/ 1452700 h 6083134"/>
                <a:gd name="connsiteX12" fmla="*/ 5185705 w 9144000"/>
                <a:gd name="connsiteY12" fmla="*/ 1464181 h 6083134"/>
                <a:gd name="connsiteX13" fmla="*/ 5189643 w 9144000"/>
                <a:gd name="connsiteY13" fmla="*/ 1490707 h 6083134"/>
                <a:gd name="connsiteX14" fmla="*/ 5210649 w 9144000"/>
                <a:gd name="connsiteY14" fmla="*/ 1671243 h 6083134"/>
                <a:gd name="connsiteX15" fmla="*/ 5179141 w 9144000"/>
                <a:gd name="connsiteY15" fmla="*/ 1877118 h 6083134"/>
                <a:gd name="connsiteX16" fmla="*/ 5063609 w 9144000"/>
                <a:gd name="connsiteY16" fmla="*/ 2095662 h 6083134"/>
                <a:gd name="connsiteX17" fmla="*/ 4860553 w 9144000"/>
                <a:gd name="connsiteY17" fmla="*/ 2292034 h 6083134"/>
                <a:gd name="connsiteX18" fmla="*/ 4608483 w 9144000"/>
                <a:gd name="connsiteY18" fmla="*/ 2437730 h 6083134"/>
                <a:gd name="connsiteX19" fmla="*/ 4356414 w 9144000"/>
                <a:gd name="connsiteY19" fmla="*/ 2539084 h 6083134"/>
                <a:gd name="connsiteX20" fmla="*/ 4118349 w 9144000"/>
                <a:gd name="connsiteY20" fmla="*/ 2611932 h 6083134"/>
                <a:gd name="connsiteX21" fmla="*/ 3687730 w 9144000"/>
                <a:gd name="connsiteY21" fmla="*/ 2713285 h 6083134"/>
                <a:gd name="connsiteX22" fmla="*/ 3313127 w 9144000"/>
                <a:gd name="connsiteY22" fmla="*/ 2795635 h 6083134"/>
                <a:gd name="connsiteX23" fmla="*/ 2994539 w 9144000"/>
                <a:gd name="connsiteY23" fmla="*/ 2877985 h 6083134"/>
                <a:gd name="connsiteX24" fmla="*/ 2756474 w 9144000"/>
                <a:gd name="connsiteY24" fmla="*/ 2969836 h 6083134"/>
                <a:gd name="connsiteX25" fmla="*/ 2619936 w 9144000"/>
                <a:gd name="connsiteY25" fmla="*/ 3061688 h 6083134"/>
                <a:gd name="connsiteX26" fmla="*/ 2560420 w 9144000"/>
                <a:gd name="connsiteY26" fmla="*/ 3147205 h 6083134"/>
                <a:gd name="connsiteX27" fmla="*/ 2528911 w 9144000"/>
                <a:gd name="connsiteY27" fmla="*/ 3261228 h 6083134"/>
                <a:gd name="connsiteX28" fmla="*/ 2525410 w 9144000"/>
                <a:gd name="connsiteY28" fmla="*/ 3330909 h 6083134"/>
                <a:gd name="connsiteX29" fmla="*/ 2563921 w 9144000"/>
                <a:gd name="connsiteY29" fmla="*/ 3470270 h 6083134"/>
                <a:gd name="connsiteX30" fmla="*/ 2640942 w 9144000"/>
                <a:gd name="connsiteY30" fmla="*/ 3558954 h 6083134"/>
                <a:gd name="connsiteX31" fmla="*/ 2977035 w 9144000"/>
                <a:gd name="connsiteY31" fmla="*/ 3787000 h 6083134"/>
                <a:gd name="connsiteX32" fmla="*/ 3491676 w 9144000"/>
                <a:gd name="connsiteY32" fmla="*/ 4018213 h 6083134"/>
                <a:gd name="connsiteX33" fmla="*/ 4104345 w 9144000"/>
                <a:gd name="connsiteY33" fmla="*/ 4230422 h 6083134"/>
                <a:gd name="connsiteX34" fmla="*/ 4769528 w 9144000"/>
                <a:gd name="connsiteY34" fmla="*/ 4414126 h 6083134"/>
                <a:gd name="connsiteX35" fmla="*/ 6183917 w 9144000"/>
                <a:gd name="connsiteY35" fmla="*/ 4727688 h 6083134"/>
                <a:gd name="connsiteX36" fmla="*/ 7661324 w 9144000"/>
                <a:gd name="connsiteY36" fmla="*/ 4977905 h 6083134"/>
                <a:gd name="connsiteX37" fmla="*/ 9144000 w 9144000"/>
                <a:gd name="connsiteY37" fmla="*/ 5180860 h 6083134"/>
                <a:gd name="connsiteX38" fmla="*/ 9144000 w 9144000"/>
                <a:gd name="connsiteY38" fmla="*/ 6083134 h 6083134"/>
                <a:gd name="connsiteX39" fmla="*/ 4375201 w 9144000"/>
                <a:gd name="connsiteY39" fmla="*/ 6083134 h 6083134"/>
                <a:gd name="connsiteX40" fmla="*/ 3764751 w 9144000"/>
                <a:gd name="connsiteY40" fmla="*/ 5874251 h 6083134"/>
                <a:gd name="connsiteX41" fmla="*/ 3001541 w 9144000"/>
                <a:gd name="connsiteY41" fmla="*/ 5582860 h 6083134"/>
                <a:gd name="connsiteX42" fmla="*/ 2252335 w 9144000"/>
                <a:gd name="connsiteY42" fmla="*/ 5234456 h 6083134"/>
                <a:gd name="connsiteX43" fmla="*/ 1524135 w 9144000"/>
                <a:gd name="connsiteY43" fmla="*/ 4797369 h 6083134"/>
                <a:gd name="connsiteX44" fmla="*/ 1181040 w 9144000"/>
                <a:gd name="connsiteY44" fmla="*/ 4521814 h 6083134"/>
                <a:gd name="connsiteX45" fmla="*/ 879957 w 9144000"/>
                <a:gd name="connsiteY45" fmla="*/ 4186080 h 6083134"/>
                <a:gd name="connsiteX46" fmla="*/ 673400 w 9144000"/>
                <a:gd name="connsiteY46" fmla="*/ 3774331 h 6083134"/>
                <a:gd name="connsiteX47" fmla="*/ 641892 w 9144000"/>
                <a:gd name="connsiteY47" fmla="*/ 3315072 h 6083134"/>
                <a:gd name="connsiteX48" fmla="*/ 645393 w 9144000"/>
                <a:gd name="connsiteY48" fmla="*/ 3286567 h 6083134"/>
                <a:gd name="connsiteX49" fmla="*/ 648456 w 9144000"/>
                <a:gd name="connsiteY49" fmla="*/ 3269938 h 6083134"/>
                <a:gd name="connsiteX50" fmla="*/ 652395 w 9144000"/>
                <a:gd name="connsiteY50" fmla="*/ 3254894 h 6083134"/>
                <a:gd name="connsiteX51" fmla="*/ 655458 w 9144000"/>
                <a:gd name="connsiteY51" fmla="*/ 3246579 h 6083134"/>
                <a:gd name="connsiteX52" fmla="*/ 655896 w 9144000"/>
                <a:gd name="connsiteY52" fmla="*/ 3238265 h 6083134"/>
                <a:gd name="connsiteX53" fmla="*/ 655896 w 9144000"/>
                <a:gd name="connsiteY53" fmla="*/ 3235890 h 6083134"/>
                <a:gd name="connsiteX54" fmla="*/ 658959 w 9144000"/>
                <a:gd name="connsiteY54" fmla="*/ 3230347 h 6083134"/>
                <a:gd name="connsiteX55" fmla="*/ 666398 w 9144000"/>
                <a:gd name="connsiteY55" fmla="*/ 3207384 h 6083134"/>
                <a:gd name="connsiteX56" fmla="*/ 694406 w 9144000"/>
                <a:gd name="connsiteY56" fmla="*/ 3115533 h 6083134"/>
                <a:gd name="connsiteX57" fmla="*/ 778429 w 9144000"/>
                <a:gd name="connsiteY57" fmla="*/ 2925494 h 6083134"/>
                <a:gd name="connsiteX58" fmla="*/ 1062007 w 9144000"/>
                <a:gd name="connsiteY58" fmla="*/ 2548585 h 6083134"/>
                <a:gd name="connsiteX59" fmla="*/ 1506630 w 9144000"/>
                <a:gd name="connsiteY59" fmla="*/ 2222354 h 6083134"/>
                <a:gd name="connsiteX60" fmla="*/ 2031774 w 9144000"/>
                <a:gd name="connsiteY60" fmla="*/ 2016479 h 6083134"/>
                <a:gd name="connsiteX61" fmla="*/ 2532412 w 9144000"/>
                <a:gd name="connsiteY61" fmla="*/ 1905623 h 6083134"/>
                <a:gd name="connsiteX62" fmla="*/ 2984036 w 9144000"/>
                <a:gd name="connsiteY62" fmla="*/ 1851779 h 6083134"/>
                <a:gd name="connsiteX63" fmla="*/ 3386647 w 9144000"/>
                <a:gd name="connsiteY63" fmla="*/ 1816939 h 6083134"/>
                <a:gd name="connsiteX64" fmla="*/ 3726241 w 9144000"/>
                <a:gd name="connsiteY64" fmla="*/ 1782099 h 6083134"/>
                <a:gd name="connsiteX65" fmla="*/ 3967807 w 9144000"/>
                <a:gd name="connsiteY65" fmla="*/ 1740924 h 6083134"/>
                <a:gd name="connsiteX66" fmla="*/ 4030824 w 9144000"/>
                <a:gd name="connsiteY66" fmla="*/ 1725087 h 6083134"/>
                <a:gd name="connsiteX67" fmla="*/ 4072836 w 9144000"/>
                <a:gd name="connsiteY67" fmla="*/ 1709251 h 6083134"/>
                <a:gd name="connsiteX68" fmla="*/ 4111347 w 9144000"/>
                <a:gd name="connsiteY68" fmla="*/ 1680745 h 6083134"/>
                <a:gd name="connsiteX69" fmla="*/ 4142855 w 9144000"/>
                <a:gd name="connsiteY69" fmla="*/ 1623734 h 6083134"/>
                <a:gd name="connsiteX70" fmla="*/ 4139354 w 9144000"/>
                <a:gd name="connsiteY70" fmla="*/ 1452700 h 6083134"/>
                <a:gd name="connsiteX71" fmla="*/ 4072836 w 9144000"/>
                <a:gd name="connsiteY71" fmla="*/ 1392521 h 6083134"/>
                <a:gd name="connsiteX72" fmla="*/ 3852275 w 9144000"/>
                <a:gd name="connsiteY72" fmla="*/ 1259494 h 6083134"/>
                <a:gd name="connsiteX73" fmla="*/ 3558194 w 9144000"/>
                <a:gd name="connsiteY73" fmla="*/ 1132802 h 6083134"/>
                <a:gd name="connsiteX74" fmla="*/ 3232605 w 9144000"/>
                <a:gd name="connsiteY74" fmla="*/ 1018779 h 6083134"/>
                <a:gd name="connsiteX75" fmla="*/ 2528911 w 9144000"/>
                <a:gd name="connsiteY75" fmla="*/ 825574 h 6083134"/>
                <a:gd name="connsiteX76" fmla="*/ 1030499 w 9144000"/>
                <a:gd name="connsiteY76" fmla="*/ 515179 h 6083134"/>
                <a:gd name="connsiteX77" fmla="*/ 0 w 9144000"/>
                <a:gd name="connsiteY77" fmla="*/ 348488 h 6083134"/>
                <a:gd name="connsiteX78" fmla="*/ 0 w 9144000"/>
                <a:gd name="connsiteY78" fmla="*/ 0 h 6083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9144000" h="6083134">
                  <a:moveTo>
                    <a:pt x="0" y="0"/>
                  </a:moveTo>
                  <a:cubicBezTo>
                    <a:pt x="386744" y="30675"/>
                    <a:pt x="773389" y="66040"/>
                    <a:pt x="1160034" y="109764"/>
                  </a:cubicBezTo>
                  <a:cubicBezTo>
                    <a:pt x="1692181" y="166775"/>
                    <a:pt x="2224327" y="236456"/>
                    <a:pt x="2756474" y="328308"/>
                  </a:cubicBezTo>
                  <a:cubicBezTo>
                    <a:pt x="3022547" y="372650"/>
                    <a:pt x="3288620" y="426494"/>
                    <a:pt x="3554693" y="489840"/>
                  </a:cubicBezTo>
                  <a:cubicBezTo>
                    <a:pt x="3691231" y="521513"/>
                    <a:pt x="3824268" y="556353"/>
                    <a:pt x="3957304" y="597528"/>
                  </a:cubicBezTo>
                  <a:cubicBezTo>
                    <a:pt x="4090341" y="635536"/>
                    <a:pt x="4226878" y="679878"/>
                    <a:pt x="4359915" y="733722"/>
                  </a:cubicBezTo>
                  <a:cubicBezTo>
                    <a:pt x="4492952" y="787566"/>
                    <a:pt x="4629489" y="850912"/>
                    <a:pt x="4762526" y="933262"/>
                  </a:cubicBezTo>
                  <a:cubicBezTo>
                    <a:pt x="4825543" y="974437"/>
                    <a:pt x="4892062" y="1021947"/>
                    <a:pt x="4951578" y="1075791"/>
                  </a:cubicBezTo>
                  <a:cubicBezTo>
                    <a:pt x="5014595" y="1129635"/>
                    <a:pt x="5070611" y="1196148"/>
                    <a:pt x="5112622" y="1268996"/>
                  </a:cubicBezTo>
                  <a:cubicBezTo>
                    <a:pt x="5133628" y="1303836"/>
                    <a:pt x="5151133" y="1345011"/>
                    <a:pt x="5165137" y="1383019"/>
                  </a:cubicBezTo>
                  <a:cubicBezTo>
                    <a:pt x="5172139" y="1405190"/>
                    <a:pt x="5175640" y="1424194"/>
                    <a:pt x="5182642" y="1446365"/>
                  </a:cubicBezTo>
                  <a:lnTo>
                    <a:pt x="5182642" y="1452700"/>
                  </a:lnTo>
                  <a:lnTo>
                    <a:pt x="5185705" y="1464181"/>
                  </a:lnTo>
                  <a:lnTo>
                    <a:pt x="5189643" y="1490707"/>
                  </a:lnTo>
                  <a:cubicBezTo>
                    <a:pt x="5203647" y="1547719"/>
                    <a:pt x="5210649" y="1607897"/>
                    <a:pt x="5210649" y="1671243"/>
                  </a:cubicBezTo>
                  <a:cubicBezTo>
                    <a:pt x="5210649" y="1737757"/>
                    <a:pt x="5200146" y="1807437"/>
                    <a:pt x="5179141" y="1877118"/>
                  </a:cubicBezTo>
                  <a:cubicBezTo>
                    <a:pt x="5154634" y="1949966"/>
                    <a:pt x="5119624" y="2025981"/>
                    <a:pt x="5063609" y="2095662"/>
                  </a:cubicBezTo>
                  <a:cubicBezTo>
                    <a:pt x="5011094" y="2168509"/>
                    <a:pt x="4937574" y="2235023"/>
                    <a:pt x="4860553" y="2292034"/>
                  </a:cubicBezTo>
                  <a:cubicBezTo>
                    <a:pt x="4780031" y="2349046"/>
                    <a:pt x="4696008" y="2396555"/>
                    <a:pt x="4608483" y="2437730"/>
                  </a:cubicBezTo>
                  <a:cubicBezTo>
                    <a:pt x="4524460" y="2478905"/>
                    <a:pt x="4440437" y="2510578"/>
                    <a:pt x="4356414" y="2539084"/>
                  </a:cubicBezTo>
                  <a:cubicBezTo>
                    <a:pt x="4275892" y="2567589"/>
                    <a:pt x="4195370" y="2589760"/>
                    <a:pt x="4118349" y="2611932"/>
                  </a:cubicBezTo>
                  <a:cubicBezTo>
                    <a:pt x="3967807" y="2653106"/>
                    <a:pt x="3824268" y="2684779"/>
                    <a:pt x="3687730" y="2713285"/>
                  </a:cubicBezTo>
                  <a:cubicBezTo>
                    <a:pt x="3554693" y="2741791"/>
                    <a:pt x="3428659" y="2767129"/>
                    <a:pt x="3313127" y="2795635"/>
                  </a:cubicBezTo>
                  <a:cubicBezTo>
                    <a:pt x="3194094" y="2820973"/>
                    <a:pt x="3089065" y="2849479"/>
                    <a:pt x="2994539" y="2877985"/>
                  </a:cubicBezTo>
                  <a:cubicBezTo>
                    <a:pt x="2900013" y="2906490"/>
                    <a:pt x="2819491" y="2938163"/>
                    <a:pt x="2756474" y="2969836"/>
                  </a:cubicBezTo>
                  <a:cubicBezTo>
                    <a:pt x="2693456" y="3001509"/>
                    <a:pt x="2647944" y="3030015"/>
                    <a:pt x="2619936" y="3061688"/>
                  </a:cubicBezTo>
                  <a:cubicBezTo>
                    <a:pt x="2588428" y="3090194"/>
                    <a:pt x="2574424" y="3115532"/>
                    <a:pt x="2560420" y="3147205"/>
                  </a:cubicBezTo>
                  <a:cubicBezTo>
                    <a:pt x="2546416" y="3178878"/>
                    <a:pt x="2535913" y="3216886"/>
                    <a:pt x="2528911" y="3261228"/>
                  </a:cubicBezTo>
                  <a:cubicBezTo>
                    <a:pt x="2528911" y="3283399"/>
                    <a:pt x="2525908" y="3295885"/>
                    <a:pt x="2525410" y="3330909"/>
                  </a:cubicBezTo>
                  <a:cubicBezTo>
                    <a:pt x="2524912" y="3365933"/>
                    <a:pt x="2537749" y="3435246"/>
                    <a:pt x="2563921" y="3470270"/>
                  </a:cubicBezTo>
                  <a:cubicBezTo>
                    <a:pt x="2590093" y="3505294"/>
                    <a:pt x="2605932" y="3524114"/>
                    <a:pt x="2640942" y="3558954"/>
                  </a:cubicBezTo>
                  <a:cubicBezTo>
                    <a:pt x="2710961" y="3625468"/>
                    <a:pt x="2829994" y="3707817"/>
                    <a:pt x="2977035" y="3787000"/>
                  </a:cubicBezTo>
                  <a:cubicBezTo>
                    <a:pt x="3124075" y="3866183"/>
                    <a:pt x="3302624" y="3945365"/>
                    <a:pt x="3491676" y="4018213"/>
                  </a:cubicBezTo>
                  <a:cubicBezTo>
                    <a:pt x="3684229" y="4094228"/>
                    <a:pt x="3890786" y="4163909"/>
                    <a:pt x="4104345" y="4230422"/>
                  </a:cubicBezTo>
                  <a:cubicBezTo>
                    <a:pt x="4317903" y="4293768"/>
                    <a:pt x="4541965" y="4357114"/>
                    <a:pt x="4769528" y="4414126"/>
                  </a:cubicBezTo>
                  <a:cubicBezTo>
                    <a:pt x="5224653" y="4531316"/>
                    <a:pt x="5700784" y="4635837"/>
                    <a:pt x="6183917" y="4727688"/>
                  </a:cubicBezTo>
                  <a:cubicBezTo>
                    <a:pt x="6670551" y="4819540"/>
                    <a:pt x="7164187" y="4905057"/>
                    <a:pt x="7661324" y="4977905"/>
                  </a:cubicBezTo>
                  <a:cubicBezTo>
                    <a:pt x="8150979" y="5052776"/>
                    <a:pt x="8647427" y="5121502"/>
                    <a:pt x="9144000" y="5180860"/>
                  </a:cubicBezTo>
                  <a:lnTo>
                    <a:pt x="9144000" y="6083134"/>
                  </a:lnTo>
                  <a:lnTo>
                    <a:pt x="4375201" y="6083134"/>
                  </a:lnTo>
                  <a:cubicBezTo>
                    <a:pt x="4170572" y="6017183"/>
                    <a:pt x="3967105" y="5947479"/>
                    <a:pt x="3764751" y="5874251"/>
                  </a:cubicBezTo>
                  <a:cubicBezTo>
                    <a:pt x="3509181" y="5785567"/>
                    <a:pt x="3253610" y="5687380"/>
                    <a:pt x="3001541" y="5582860"/>
                  </a:cubicBezTo>
                  <a:cubicBezTo>
                    <a:pt x="2749472" y="5475171"/>
                    <a:pt x="2500903" y="5361149"/>
                    <a:pt x="2252335" y="5234456"/>
                  </a:cubicBezTo>
                  <a:cubicBezTo>
                    <a:pt x="2003767" y="5107764"/>
                    <a:pt x="1758699" y="4965236"/>
                    <a:pt x="1524135" y="4797369"/>
                  </a:cubicBezTo>
                  <a:cubicBezTo>
                    <a:pt x="1405102" y="4715019"/>
                    <a:pt x="1289570" y="4623167"/>
                    <a:pt x="1181040" y="4521814"/>
                  </a:cubicBezTo>
                  <a:cubicBezTo>
                    <a:pt x="1072510" y="4420460"/>
                    <a:pt x="970982" y="4309605"/>
                    <a:pt x="879957" y="4186080"/>
                  </a:cubicBezTo>
                  <a:cubicBezTo>
                    <a:pt x="792433" y="4059388"/>
                    <a:pt x="718913" y="3923194"/>
                    <a:pt x="673400" y="3774331"/>
                  </a:cubicBezTo>
                  <a:cubicBezTo>
                    <a:pt x="627888" y="3625468"/>
                    <a:pt x="617385" y="3467103"/>
                    <a:pt x="641892" y="3315072"/>
                  </a:cubicBezTo>
                  <a:lnTo>
                    <a:pt x="645393" y="3286567"/>
                  </a:lnTo>
                  <a:lnTo>
                    <a:pt x="648456" y="3269938"/>
                  </a:lnTo>
                  <a:cubicBezTo>
                    <a:pt x="652395" y="3264395"/>
                    <a:pt x="652395" y="3254894"/>
                    <a:pt x="652395" y="3254894"/>
                  </a:cubicBezTo>
                  <a:lnTo>
                    <a:pt x="655458" y="3246579"/>
                  </a:lnTo>
                  <a:lnTo>
                    <a:pt x="655896" y="3238265"/>
                  </a:lnTo>
                  <a:lnTo>
                    <a:pt x="655896" y="3235890"/>
                  </a:lnTo>
                  <a:lnTo>
                    <a:pt x="658959" y="3230347"/>
                  </a:lnTo>
                  <a:lnTo>
                    <a:pt x="666398" y="3207384"/>
                  </a:lnTo>
                  <a:cubicBezTo>
                    <a:pt x="673400" y="3178878"/>
                    <a:pt x="683903" y="3147205"/>
                    <a:pt x="694406" y="3115533"/>
                  </a:cubicBezTo>
                  <a:cubicBezTo>
                    <a:pt x="718913" y="3052186"/>
                    <a:pt x="746921" y="2988840"/>
                    <a:pt x="778429" y="2925494"/>
                  </a:cubicBezTo>
                  <a:cubicBezTo>
                    <a:pt x="844948" y="2798802"/>
                    <a:pt x="939474" y="2668943"/>
                    <a:pt x="1062007" y="2548585"/>
                  </a:cubicBezTo>
                  <a:cubicBezTo>
                    <a:pt x="1184541" y="2425061"/>
                    <a:pt x="1338583" y="2314205"/>
                    <a:pt x="1506630" y="2222354"/>
                  </a:cubicBezTo>
                  <a:cubicBezTo>
                    <a:pt x="1678177" y="2133669"/>
                    <a:pt x="1856726" y="2067156"/>
                    <a:pt x="2031774" y="2016479"/>
                  </a:cubicBezTo>
                  <a:cubicBezTo>
                    <a:pt x="2203322" y="1965802"/>
                    <a:pt x="2371368" y="1930962"/>
                    <a:pt x="2532412" y="1905623"/>
                  </a:cubicBezTo>
                  <a:cubicBezTo>
                    <a:pt x="2689956" y="1880285"/>
                    <a:pt x="2840497" y="1864449"/>
                    <a:pt x="2984036" y="1851779"/>
                  </a:cubicBezTo>
                  <a:cubicBezTo>
                    <a:pt x="3127576" y="1835943"/>
                    <a:pt x="3260612" y="1826441"/>
                    <a:pt x="3386647" y="1816939"/>
                  </a:cubicBezTo>
                  <a:cubicBezTo>
                    <a:pt x="3512682" y="1804270"/>
                    <a:pt x="3628214" y="1794768"/>
                    <a:pt x="3726241" y="1782099"/>
                  </a:cubicBezTo>
                  <a:cubicBezTo>
                    <a:pt x="3827769" y="1769430"/>
                    <a:pt x="3911792" y="1756760"/>
                    <a:pt x="3967807" y="1740924"/>
                  </a:cubicBezTo>
                  <a:cubicBezTo>
                    <a:pt x="3995815" y="1734589"/>
                    <a:pt x="4016821" y="1728255"/>
                    <a:pt x="4030824" y="1725087"/>
                  </a:cubicBezTo>
                  <a:cubicBezTo>
                    <a:pt x="4048329" y="1718753"/>
                    <a:pt x="4058832" y="1715586"/>
                    <a:pt x="4072836" y="1709251"/>
                  </a:cubicBezTo>
                  <a:cubicBezTo>
                    <a:pt x="4083339" y="1702916"/>
                    <a:pt x="4097343" y="1696582"/>
                    <a:pt x="4111347" y="1680745"/>
                  </a:cubicBezTo>
                  <a:cubicBezTo>
                    <a:pt x="4121849" y="1668076"/>
                    <a:pt x="4132352" y="1645905"/>
                    <a:pt x="4142855" y="1623734"/>
                  </a:cubicBezTo>
                  <a:cubicBezTo>
                    <a:pt x="4168478" y="1576202"/>
                    <a:pt x="4173884" y="1508380"/>
                    <a:pt x="4139354" y="1452700"/>
                  </a:cubicBezTo>
                  <a:cubicBezTo>
                    <a:pt x="4125350" y="1436863"/>
                    <a:pt x="4100844" y="1414692"/>
                    <a:pt x="4072836" y="1392521"/>
                  </a:cubicBezTo>
                  <a:cubicBezTo>
                    <a:pt x="4016821" y="1348179"/>
                    <a:pt x="3939799" y="1300669"/>
                    <a:pt x="3852275" y="1259494"/>
                  </a:cubicBezTo>
                  <a:cubicBezTo>
                    <a:pt x="3761250" y="1215152"/>
                    <a:pt x="3663223" y="1173977"/>
                    <a:pt x="3558194" y="1132802"/>
                  </a:cubicBezTo>
                  <a:cubicBezTo>
                    <a:pt x="3456666" y="1091627"/>
                    <a:pt x="3344636" y="1056787"/>
                    <a:pt x="3232605" y="1018779"/>
                  </a:cubicBezTo>
                  <a:cubicBezTo>
                    <a:pt x="3008543" y="949099"/>
                    <a:pt x="2770478" y="885753"/>
                    <a:pt x="2528911" y="825574"/>
                  </a:cubicBezTo>
                  <a:cubicBezTo>
                    <a:pt x="2042277" y="705217"/>
                    <a:pt x="1538138" y="607030"/>
                    <a:pt x="1030499" y="515179"/>
                  </a:cubicBezTo>
                  <a:cubicBezTo>
                    <a:pt x="689847" y="455667"/>
                    <a:pt x="346041" y="400434"/>
                    <a:pt x="0" y="348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1" y="796010"/>
              <a:ext cx="9143999" cy="6061990"/>
            </a:xfrm>
            <a:custGeom>
              <a:avLst/>
              <a:gdLst>
                <a:gd name="connsiteX0" fmla="*/ 0 w 9143999"/>
                <a:gd name="connsiteY0" fmla="*/ 0 h 6061990"/>
                <a:gd name="connsiteX1" fmla="*/ 1153197 w 9143999"/>
                <a:gd name="connsiteY1" fmla="*/ 113919 h 6061990"/>
                <a:gd name="connsiteX2" fmla="*/ 2742675 w 9143999"/>
                <a:gd name="connsiteY2" fmla="*/ 338773 h 6061990"/>
                <a:gd name="connsiteX3" fmla="*/ 3537414 w 9143999"/>
                <a:gd name="connsiteY3" fmla="*/ 500288 h 6061990"/>
                <a:gd name="connsiteX4" fmla="*/ 3933033 w 9143999"/>
                <a:gd name="connsiteY4" fmla="*/ 607965 h 6061990"/>
                <a:gd name="connsiteX5" fmla="*/ 4328653 w 9143999"/>
                <a:gd name="connsiteY5" fmla="*/ 747311 h 6061990"/>
                <a:gd name="connsiteX6" fmla="*/ 4717270 w 9143999"/>
                <a:gd name="connsiteY6" fmla="*/ 940496 h 6061990"/>
                <a:gd name="connsiteX7" fmla="*/ 4902826 w 9143999"/>
                <a:gd name="connsiteY7" fmla="*/ 1079842 h 6061990"/>
                <a:gd name="connsiteX8" fmla="*/ 5053371 w 9143999"/>
                <a:gd name="connsiteY8" fmla="*/ 1260359 h 6061990"/>
                <a:gd name="connsiteX9" fmla="*/ 5102386 w 9143999"/>
                <a:gd name="connsiteY9" fmla="*/ 1371203 h 6061990"/>
                <a:gd name="connsiteX10" fmla="*/ 5116390 w 9143999"/>
                <a:gd name="connsiteY10" fmla="*/ 1428208 h 6061990"/>
                <a:gd name="connsiteX11" fmla="*/ 5116390 w 9143999"/>
                <a:gd name="connsiteY11" fmla="*/ 1434542 h 6061990"/>
                <a:gd name="connsiteX12" fmla="*/ 5119454 w 9143999"/>
                <a:gd name="connsiteY12" fmla="*/ 1440084 h 6061990"/>
                <a:gd name="connsiteX13" fmla="*/ 5119891 w 9143999"/>
                <a:gd name="connsiteY13" fmla="*/ 1446418 h 6061990"/>
                <a:gd name="connsiteX14" fmla="*/ 5126893 w 9143999"/>
                <a:gd name="connsiteY14" fmla="*/ 1472546 h 6061990"/>
                <a:gd name="connsiteX15" fmla="*/ 5144398 w 9143999"/>
                <a:gd name="connsiteY15" fmla="*/ 1646729 h 6061990"/>
                <a:gd name="connsiteX16" fmla="*/ 5112889 w 9143999"/>
                <a:gd name="connsiteY16" fmla="*/ 1843081 h 6061990"/>
                <a:gd name="connsiteX17" fmla="*/ 5000855 w 9143999"/>
                <a:gd name="connsiteY17" fmla="*/ 2048933 h 6061990"/>
                <a:gd name="connsiteX18" fmla="*/ 4808297 w 9143999"/>
                <a:gd name="connsiteY18" fmla="*/ 2235784 h 6061990"/>
                <a:gd name="connsiteX19" fmla="*/ 4570225 w 9143999"/>
                <a:gd name="connsiteY19" fmla="*/ 2371963 h 6061990"/>
                <a:gd name="connsiteX20" fmla="*/ 4325152 w 9143999"/>
                <a:gd name="connsiteY20" fmla="*/ 2470139 h 6061990"/>
                <a:gd name="connsiteX21" fmla="*/ 4094082 w 9143999"/>
                <a:gd name="connsiteY21" fmla="*/ 2536645 h 6061990"/>
                <a:gd name="connsiteX22" fmla="*/ 3670454 w 9143999"/>
                <a:gd name="connsiteY22" fmla="*/ 2634821 h 6061990"/>
                <a:gd name="connsiteX23" fmla="*/ 3292341 w 9143999"/>
                <a:gd name="connsiteY23" fmla="*/ 2713995 h 6061990"/>
                <a:gd name="connsiteX24" fmla="*/ 2966743 w 9143999"/>
                <a:gd name="connsiteY24" fmla="*/ 2796336 h 6061990"/>
                <a:gd name="connsiteX25" fmla="*/ 2711166 w 9143999"/>
                <a:gd name="connsiteY25" fmla="*/ 2888178 h 6061990"/>
                <a:gd name="connsiteX26" fmla="*/ 2550117 w 9143999"/>
                <a:gd name="connsiteY26" fmla="*/ 2986354 h 6061990"/>
                <a:gd name="connsiteX27" fmla="*/ 2466092 w 9143999"/>
                <a:gd name="connsiteY27" fmla="*/ 3087697 h 6061990"/>
                <a:gd name="connsiteX28" fmla="*/ 2420578 w 9143999"/>
                <a:gd name="connsiteY28" fmla="*/ 3217543 h 6061990"/>
                <a:gd name="connsiteX29" fmla="*/ 2410075 w 9143999"/>
                <a:gd name="connsiteY29" fmla="*/ 3296717 h 6061990"/>
                <a:gd name="connsiteX30" fmla="*/ 2406574 w 9143999"/>
                <a:gd name="connsiteY30" fmla="*/ 3341054 h 6061990"/>
                <a:gd name="connsiteX31" fmla="*/ 2406574 w 9143999"/>
                <a:gd name="connsiteY31" fmla="*/ 3349367 h 6061990"/>
                <a:gd name="connsiteX32" fmla="*/ 2407012 w 9143999"/>
                <a:gd name="connsiteY32" fmla="*/ 3355701 h 6061990"/>
                <a:gd name="connsiteX33" fmla="*/ 2407011 w 9143999"/>
                <a:gd name="connsiteY33" fmla="*/ 3362035 h 6061990"/>
                <a:gd name="connsiteX34" fmla="*/ 2406574 w 9143999"/>
                <a:gd name="connsiteY34" fmla="*/ 3366390 h 6061990"/>
                <a:gd name="connsiteX35" fmla="*/ 2410075 w 9143999"/>
                <a:gd name="connsiteY35" fmla="*/ 3371932 h 6061990"/>
                <a:gd name="connsiteX36" fmla="*/ 2445086 w 9143999"/>
                <a:gd name="connsiteY36" fmla="*/ 3470900 h 6061990"/>
                <a:gd name="connsiteX37" fmla="*/ 2529111 w 9143999"/>
                <a:gd name="connsiteY37" fmla="*/ 3575409 h 6061990"/>
                <a:gd name="connsiteX38" fmla="*/ 2886218 w 9143999"/>
                <a:gd name="connsiteY38" fmla="*/ 3828766 h 6061990"/>
                <a:gd name="connsiteX39" fmla="*/ 3414877 w 9143999"/>
                <a:gd name="connsiteY39" fmla="*/ 4075790 h 6061990"/>
                <a:gd name="connsiteX40" fmla="*/ 4034564 w 9143999"/>
                <a:gd name="connsiteY40" fmla="*/ 4294310 h 6061990"/>
                <a:gd name="connsiteX41" fmla="*/ 4706767 w 9143999"/>
                <a:gd name="connsiteY41" fmla="*/ 4487495 h 6061990"/>
                <a:gd name="connsiteX42" fmla="*/ 6128195 w 9143999"/>
                <a:gd name="connsiteY42" fmla="*/ 4810525 h 6061990"/>
                <a:gd name="connsiteX43" fmla="*/ 7609141 w 9143999"/>
                <a:gd name="connsiteY43" fmla="*/ 5070216 h 6061990"/>
                <a:gd name="connsiteX44" fmla="*/ 9118095 w 9143999"/>
                <a:gd name="connsiteY44" fmla="*/ 5285570 h 6061990"/>
                <a:gd name="connsiteX45" fmla="*/ 9143999 w 9143999"/>
                <a:gd name="connsiteY45" fmla="*/ 5288702 h 6061990"/>
                <a:gd name="connsiteX46" fmla="*/ 9143999 w 9143999"/>
                <a:gd name="connsiteY46" fmla="*/ 6061990 h 6061990"/>
                <a:gd name="connsiteX47" fmla="*/ 4752032 w 9143999"/>
                <a:gd name="connsiteY47" fmla="*/ 6061990 h 6061990"/>
                <a:gd name="connsiteX48" fmla="*/ 3828002 w 9143999"/>
                <a:gd name="connsiteY48" fmla="*/ 5760614 h 6061990"/>
                <a:gd name="connsiteX49" fmla="*/ 3071774 w 9143999"/>
                <a:gd name="connsiteY49" fmla="*/ 5475587 h 6061990"/>
                <a:gd name="connsiteX50" fmla="*/ 2329551 w 9143999"/>
                <a:gd name="connsiteY50" fmla="*/ 5136722 h 6061990"/>
                <a:gd name="connsiteX51" fmla="*/ 1615336 w 9143999"/>
                <a:gd name="connsiteY51" fmla="*/ 4712349 h 6061990"/>
                <a:gd name="connsiteX52" fmla="*/ 1282736 w 9143999"/>
                <a:gd name="connsiteY52" fmla="*/ 4446324 h 6061990"/>
                <a:gd name="connsiteX53" fmla="*/ 992148 w 9143999"/>
                <a:gd name="connsiteY53" fmla="*/ 4123294 h 6061990"/>
                <a:gd name="connsiteX54" fmla="*/ 792588 w 9143999"/>
                <a:gd name="connsiteY54" fmla="*/ 3733758 h 6061990"/>
                <a:gd name="connsiteX55" fmla="*/ 761078 w 9143999"/>
                <a:gd name="connsiteY55" fmla="*/ 3296717 h 6061990"/>
                <a:gd name="connsiteX56" fmla="*/ 764579 w 9143999"/>
                <a:gd name="connsiteY56" fmla="*/ 3271381 h 6061990"/>
                <a:gd name="connsiteX57" fmla="*/ 767643 w 9143999"/>
                <a:gd name="connsiteY57" fmla="*/ 3257526 h 6061990"/>
                <a:gd name="connsiteX58" fmla="*/ 771582 w 9143999"/>
                <a:gd name="connsiteY58" fmla="*/ 3242878 h 6061990"/>
                <a:gd name="connsiteX59" fmla="*/ 774645 w 9143999"/>
                <a:gd name="connsiteY59" fmla="*/ 3234565 h 6061990"/>
                <a:gd name="connsiteX60" fmla="*/ 775083 w 9143999"/>
                <a:gd name="connsiteY60" fmla="*/ 3226251 h 6061990"/>
                <a:gd name="connsiteX61" fmla="*/ 775083 w 9143999"/>
                <a:gd name="connsiteY61" fmla="*/ 3223876 h 6061990"/>
                <a:gd name="connsiteX62" fmla="*/ 778146 w 9143999"/>
                <a:gd name="connsiteY62" fmla="*/ 3218334 h 6061990"/>
                <a:gd name="connsiteX63" fmla="*/ 782085 w 9143999"/>
                <a:gd name="connsiteY63" fmla="*/ 3195374 h 6061990"/>
                <a:gd name="connsiteX64" fmla="*/ 813594 w 9143999"/>
                <a:gd name="connsiteY64" fmla="*/ 3106699 h 6061990"/>
                <a:gd name="connsiteX65" fmla="*/ 890617 w 9143999"/>
                <a:gd name="connsiteY65" fmla="*/ 2926182 h 6061990"/>
                <a:gd name="connsiteX66" fmla="*/ 1156698 w 9143999"/>
                <a:gd name="connsiteY66" fmla="*/ 2565148 h 6061990"/>
                <a:gd name="connsiteX67" fmla="*/ 1576824 w 9143999"/>
                <a:gd name="connsiteY67" fmla="*/ 2254786 h 6061990"/>
                <a:gd name="connsiteX68" fmla="*/ 2077475 w 9143999"/>
                <a:gd name="connsiteY68" fmla="*/ 2055267 h 6061990"/>
                <a:gd name="connsiteX69" fmla="*/ 2560620 w 9143999"/>
                <a:gd name="connsiteY69" fmla="*/ 1947590 h 6061990"/>
                <a:gd name="connsiteX70" fmla="*/ 3005254 w 9143999"/>
                <a:gd name="connsiteY70" fmla="*/ 1890585 h 6061990"/>
                <a:gd name="connsiteX71" fmla="*/ 3404374 w 9143999"/>
                <a:gd name="connsiteY71" fmla="*/ 1852581 h 6061990"/>
                <a:gd name="connsiteX72" fmla="*/ 3754480 w 9143999"/>
                <a:gd name="connsiteY72" fmla="*/ 1814578 h 6061990"/>
                <a:gd name="connsiteX73" fmla="*/ 4006556 w 9143999"/>
                <a:gd name="connsiteY73" fmla="*/ 1763907 h 6061990"/>
                <a:gd name="connsiteX74" fmla="*/ 4083579 w 9143999"/>
                <a:gd name="connsiteY74" fmla="*/ 1738571 h 6061990"/>
                <a:gd name="connsiteX75" fmla="*/ 4136095 w 9143999"/>
                <a:gd name="connsiteY75" fmla="*/ 1713235 h 6061990"/>
                <a:gd name="connsiteX76" fmla="*/ 4178107 w 9143999"/>
                <a:gd name="connsiteY76" fmla="*/ 1672065 h 6061990"/>
                <a:gd name="connsiteX77" fmla="*/ 4209617 w 9143999"/>
                <a:gd name="connsiteY77" fmla="*/ 1605558 h 6061990"/>
                <a:gd name="connsiteX78" fmla="*/ 4227122 w 9143999"/>
                <a:gd name="connsiteY78" fmla="*/ 1513716 h 6061990"/>
                <a:gd name="connsiteX79" fmla="*/ 4227122 w 9143999"/>
                <a:gd name="connsiteY79" fmla="*/ 1505403 h 6061990"/>
                <a:gd name="connsiteX80" fmla="*/ 4227122 w 9143999"/>
                <a:gd name="connsiteY80" fmla="*/ 1495902 h 6061990"/>
                <a:gd name="connsiteX81" fmla="*/ 4227122 w 9143999"/>
                <a:gd name="connsiteY81" fmla="*/ 1482047 h 6061990"/>
                <a:gd name="connsiteX82" fmla="*/ 4223621 w 9143999"/>
                <a:gd name="connsiteY82" fmla="*/ 1463045 h 6061990"/>
                <a:gd name="connsiteX83" fmla="*/ 4192112 w 9143999"/>
                <a:gd name="connsiteY83" fmla="*/ 1409207 h 6061990"/>
                <a:gd name="connsiteX84" fmla="*/ 4118589 w 9143999"/>
                <a:gd name="connsiteY84" fmla="*/ 1342700 h 6061990"/>
                <a:gd name="connsiteX85" fmla="*/ 3884019 w 9143999"/>
                <a:gd name="connsiteY85" fmla="*/ 1203354 h 6061990"/>
                <a:gd name="connsiteX86" fmla="*/ 3582928 w 9143999"/>
                <a:gd name="connsiteY86" fmla="*/ 1076675 h 6061990"/>
                <a:gd name="connsiteX87" fmla="*/ 3253829 w 9143999"/>
                <a:gd name="connsiteY87" fmla="*/ 965832 h 6061990"/>
                <a:gd name="connsiteX88" fmla="*/ 2543115 w 9143999"/>
                <a:gd name="connsiteY88" fmla="*/ 772647 h 6061990"/>
                <a:gd name="connsiteX89" fmla="*/ 1041163 w 9143999"/>
                <a:gd name="connsiteY89" fmla="*/ 468619 h 6061990"/>
                <a:gd name="connsiteX90" fmla="*/ 0 w 9143999"/>
                <a:gd name="connsiteY90" fmla="*/ 304674 h 6061990"/>
                <a:gd name="connsiteX91" fmla="*/ 0 w 9143999"/>
                <a:gd name="connsiteY91" fmla="*/ 0 h 6061990"/>
                <a:gd name="connsiteX0" fmla="*/ 0 w 9143999"/>
                <a:gd name="connsiteY0" fmla="*/ 0 h 6061990"/>
                <a:gd name="connsiteX1" fmla="*/ 1153197 w 9143999"/>
                <a:gd name="connsiteY1" fmla="*/ 113919 h 6061990"/>
                <a:gd name="connsiteX2" fmla="*/ 2742675 w 9143999"/>
                <a:gd name="connsiteY2" fmla="*/ 338773 h 6061990"/>
                <a:gd name="connsiteX3" fmla="*/ 3537414 w 9143999"/>
                <a:gd name="connsiteY3" fmla="*/ 500288 h 6061990"/>
                <a:gd name="connsiteX4" fmla="*/ 3933033 w 9143999"/>
                <a:gd name="connsiteY4" fmla="*/ 607965 h 6061990"/>
                <a:gd name="connsiteX5" fmla="*/ 4328653 w 9143999"/>
                <a:gd name="connsiteY5" fmla="*/ 747311 h 6061990"/>
                <a:gd name="connsiteX6" fmla="*/ 4717270 w 9143999"/>
                <a:gd name="connsiteY6" fmla="*/ 940496 h 6061990"/>
                <a:gd name="connsiteX7" fmla="*/ 4902826 w 9143999"/>
                <a:gd name="connsiteY7" fmla="*/ 1079842 h 6061990"/>
                <a:gd name="connsiteX8" fmla="*/ 5053371 w 9143999"/>
                <a:gd name="connsiteY8" fmla="*/ 1260359 h 6061990"/>
                <a:gd name="connsiteX9" fmla="*/ 5102386 w 9143999"/>
                <a:gd name="connsiteY9" fmla="*/ 1371203 h 6061990"/>
                <a:gd name="connsiteX10" fmla="*/ 5116390 w 9143999"/>
                <a:gd name="connsiteY10" fmla="*/ 1428208 h 6061990"/>
                <a:gd name="connsiteX11" fmla="*/ 5116390 w 9143999"/>
                <a:gd name="connsiteY11" fmla="*/ 1434542 h 6061990"/>
                <a:gd name="connsiteX12" fmla="*/ 5119454 w 9143999"/>
                <a:gd name="connsiteY12" fmla="*/ 1440084 h 6061990"/>
                <a:gd name="connsiteX13" fmla="*/ 5119891 w 9143999"/>
                <a:gd name="connsiteY13" fmla="*/ 1446418 h 6061990"/>
                <a:gd name="connsiteX14" fmla="*/ 5126893 w 9143999"/>
                <a:gd name="connsiteY14" fmla="*/ 1472546 h 6061990"/>
                <a:gd name="connsiteX15" fmla="*/ 5144398 w 9143999"/>
                <a:gd name="connsiteY15" fmla="*/ 1646729 h 6061990"/>
                <a:gd name="connsiteX16" fmla="*/ 5112889 w 9143999"/>
                <a:gd name="connsiteY16" fmla="*/ 1843081 h 6061990"/>
                <a:gd name="connsiteX17" fmla="*/ 5000855 w 9143999"/>
                <a:gd name="connsiteY17" fmla="*/ 2048933 h 6061990"/>
                <a:gd name="connsiteX18" fmla="*/ 4808297 w 9143999"/>
                <a:gd name="connsiteY18" fmla="*/ 2235784 h 6061990"/>
                <a:gd name="connsiteX19" fmla="*/ 4570225 w 9143999"/>
                <a:gd name="connsiteY19" fmla="*/ 2371963 h 6061990"/>
                <a:gd name="connsiteX20" fmla="*/ 4325152 w 9143999"/>
                <a:gd name="connsiteY20" fmla="*/ 2470139 h 6061990"/>
                <a:gd name="connsiteX21" fmla="*/ 4094082 w 9143999"/>
                <a:gd name="connsiteY21" fmla="*/ 2536645 h 6061990"/>
                <a:gd name="connsiteX22" fmla="*/ 3670454 w 9143999"/>
                <a:gd name="connsiteY22" fmla="*/ 2634821 h 6061990"/>
                <a:gd name="connsiteX23" fmla="*/ 3292341 w 9143999"/>
                <a:gd name="connsiteY23" fmla="*/ 2713995 h 6061990"/>
                <a:gd name="connsiteX24" fmla="*/ 2966743 w 9143999"/>
                <a:gd name="connsiteY24" fmla="*/ 2796336 h 6061990"/>
                <a:gd name="connsiteX25" fmla="*/ 2711166 w 9143999"/>
                <a:gd name="connsiteY25" fmla="*/ 2888178 h 6061990"/>
                <a:gd name="connsiteX26" fmla="*/ 2550117 w 9143999"/>
                <a:gd name="connsiteY26" fmla="*/ 2986354 h 6061990"/>
                <a:gd name="connsiteX27" fmla="*/ 2466092 w 9143999"/>
                <a:gd name="connsiteY27" fmla="*/ 3087697 h 6061990"/>
                <a:gd name="connsiteX28" fmla="*/ 2420578 w 9143999"/>
                <a:gd name="connsiteY28" fmla="*/ 3217543 h 6061990"/>
                <a:gd name="connsiteX29" fmla="*/ 2410075 w 9143999"/>
                <a:gd name="connsiteY29" fmla="*/ 3296717 h 6061990"/>
                <a:gd name="connsiteX30" fmla="*/ 2406574 w 9143999"/>
                <a:gd name="connsiteY30" fmla="*/ 3341054 h 6061990"/>
                <a:gd name="connsiteX31" fmla="*/ 2406574 w 9143999"/>
                <a:gd name="connsiteY31" fmla="*/ 3349367 h 6061990"/>
                <a:gd name="connsiteX32" fmla="*/ 2407012 w 9143999"/>
                <a:gd name="connsiteY32" fmla="*/ 3355701 h 6061990"/>
                <a:gd name="connsiteX33" fmla="*/ 2406574 w 9143999"/>
                <a:gd name="connsiteY33" fmla="*/ 3366390 h 6061990"/>
                <a:gd name="connsiteX34" fmla="*/ 2410075 w 9143999"/>
                <a:gd name="connsiteY34" fmla="*/ 3371932 h 6061990"/>
                <a:gd name="connsiteX35" fmla="*/ 2445086 w 9143999"/>
                <a:gd name="connsiteY35" fmla="*/ 3470900 h 6061990"/>
                <a:gd name="connsiteX36" fmla="*/ 2529111 w 9143999"/>
                <a:gd name="connsiteY36" fmla="*/ 3575409 h 6061990"/>
                <a:gd name="connsiteX37" fmla="*/ 2886218 w 9143999"/>
                <a:gd name="connsiteY37" fmla="*/ 3828766 h 6061990"/>
                <a:gd name="connsiteX38" fmla="*/ 3414877 w 9143999"/>
                <a:gd name="connsiteY38" fmla="*/ 4075790 h 6061990"/>
                <a:gd name="connsiteX39" fmla="*/ 4034564 w 9143999"/>
                <a:gd name="connsiteY39" fmla="*/ 4294310 h 6061990"/>
                <a:gd name="connsiteX40" fmla="*/ 4706767 w 9143999"/>
                <a:gd name="connsiteY40" fmla="*/ 4487495 h 6061990"/>
                <a:gd name="connsiteX41" fmla="*/ 6128195 w 9143999"/>
                <a:gd name="connsiteY41" fmla="*/ 4810525 h 6061990"/>
                <a:gd name="connsiteX42" fmla="*/ 7609141 w 9143999"/>
                <a:gd name="connsiteY42" fmla="*/ 5070216 h 6061990"/>
                <a:gd name="connsiteX43" fmla="*/ 9118095 w 9143999"/>
                <a:gd name="connsiteY43" fmla="*/ 5285570 h 6061990"/>
                <a:gd name="connsiteX44" fmla="*/ 9143999 w 9143999"/>
                <a:gd name="connsiteY44" fmla="*/ 5288702 h 6061990"/>
                <a:gd name="connsiteX45" fmla="*/ 9143999 w 9143999"/>
                <a:gd name="connsiteY45" fmla="*/ 6061990 h 6061990"/>
                <a:gd name="connsiteX46" fmla="*/ 4752032 w 9143999"/>
                <a:gd name="connsiteY46" fmla="*/ 6061990 h 6061990"/>
                <a:gd name="connsiteX47" fmla="*/ 3828002 w 9143999"/>
                <a:gd name="connsiteY47" fmla="*/ 5760614 h 6061990"/>
                <a:gd name="connsiteX48" fmla="*/ 3071774 w 9143999"/>
                <a:gd name="connsiteY48" fmla="*/ 5475587 h 6061990"/>
                <a:gd name="connsiteX49" fmla="*/ 2329551 w 9143999"/>
                <a:gd name="connsiteY49" fmla="*/ 5136722 h 6061990"/>
                <a:gd name="connsiteX50" fmla="*/ 1615336 w 9143999"/>
                <a:gd name="connsiteY50" fmla="*/ 4712349 h 6061990"/>
                <a:gd name="connsiteX51" fmla="*/ 1282736 w 9143999"/>
                <a:gd name="connsiteY51" fmla="*/ 4446324 h 6061990"/>
                <a:gd name="connsiteX52" fmla="*/ 992148 w 9143999"/>
                <a:gd name="connsiteY52" fmla="*/ 4123294 h 6061990"/>
                <a:gd name="connsiteX53" fmla="*/ 792588 w 9143999"/>
                <a:gd name="connsiteY53" fmla="*/ 3733758 h 6061990"/>
                <a:gd name="connsiteX54" fmla="*/ 761078 w 9143999"/>
                <a:gd name="connsiteY54" fmla="*/ 3296717 h 6061990"/>
                <a:gd name="connsiteX55" fmla="*/ 764579 w 9143999"/>
                <a:gd name="connsiteY55" fmla="*/ 3271381 h 6061990"/>
                <a:gd name="connsiteX56" fmla="*/ 767643 w 9143999"/>
                <a:gd name="connsiteY56" fmla="*/ 3257526 h 6061990"/>
                <a:gd name="connsiteX57" fmla="*/ 771582 w 9143999"/>
                <a:gd name="connsiteY57" fmla="*/ 3242878 h 6061990"/>
                <a:gd name="connsiteX58" fmla="*/ 774645 w 9143999"/>
                <a:gd name="connsiteY58" fmla="*/ 3234565 h 6061990"/>
                <a:gd name="connsiteX59" fmla="*/ 775083 w 9143999"/>
                <a:gd name="connsiteY59" fmla="*/ 3226251 h 6061990"/>
                <a:gd name="connsiteX60" fmla="*/ 775083 w 9143999"/>
                <a:gd name="connsiteY60" fmla="*/ 3223876 h 6061990"/>
                <a:gd name="connsiteX61" fmla="*/ 778146 w 9143999"/>
                <a:gd name="connsiteY61" fmla="*/ 3218334 h 6061990"/>
                <a:gd name="connsiteX62" fmla="*/ 782085 w 9143999"/>
                <a:gd name="connsiteY62" fmla="*/ 3195374 h 6061990"/>
                <a:gd name="connsiteX63" fmla="*/ 813594 w 9143999"/>
                <a:gd name="connsiteY63" fmla="*/ 3106699 h 6061990"/>
                <a:gd name="connsiteX64" fmla="*/ 890617 w 9143999"/>
                <a:gd name="connsiteY64" fmla="*/ 2926182 h 6061990"/>
                <a:gd name="connsiteX65" fmla="*/ 1156698 w 9143999"/>
                <a:gd name="connsiteY65" fmla="*/ 2565148 h 6061990"/>
                <a:gd name="connsiteX66" fmla="*/ 1576824 w 9143999"/>
                <a:gd name="connsiteY66" fmla="*/ 2254786 h 6061990"/>
                <a:gd name="connsiteX67" fmla="*/ 2077475 w 9143999"/>
                <a:gd name="connsiteY67" fmla="*/ 2055267 h 6061990"/>
                <a:gd name="connsiteX68" fmla="*/ 2560620 w 9143999"/>
                <a:gd name="connsiteY68" fmla="*/ 1947590 h 6061990"/>
                <a:gd name="connsiteX69" fmla="*/ 3005254 w 9143999"/>
                <a:gd name="connsiteY69" fmla="*/ 1890585 h 6061990"/>
                <a:gd name="connsiteX70" fmla="*/ 3404374 w 9143999"/>
                <a:gd name="connsiteY70" fmla="*/ 1852581 h 6061990"/>
                <a:gd name="connsiteX71" fmla="*/ 3754480 w 9143999"/>
                <a:gd name="connsiteY71" fmla="*/ 1814578 h 6061990"/>
                <a:gd name="connsiteX72" fmla="*/ 4006556 w 9143999"/>
                <a:gd name="connsiteY72" fmla="*/ 1763907 h 6061990"/>
                <a:gd name="connsiteX73" fmla="*/ 4083579 w 9143999"/>
                <a:gd name="connsiteY73" fmla="*/ 1738571 h 6061990"/>
                <a:gd name="connsiteX74" fmla="*/ 4136095 w 9143999"/>
                <a:gd name="connsiteY74" fmla="*/ 1713235 h 6061990"/>
                <a:gd name="connsiteX75" fmla="*/ 4178107 w 9143999"/>
                <a:gd name="connsiteY75" fmla="*/ 1672065 h 6061990"/>
                <a:gd name="connsiteX76" fmla="*/ 4209617 w 9143999"/>
                <a:gd name="connsiteY76" fmla="*/ 1605558 h 6061990"/>
                <a:gd name="connsiteX77" fmla="*/ 4227122 w 9143999"/>
                <a:gd name="connsiteY77" fmla="*/ 1513716 h 6061990"/>
                <a:gd name="connsiteX78" fmla="*/ 4227122 w 9143999"/>
                <a:gd name="connsiteY78" fmla="*/ 1505403 h 6061990"/>
                <a:gd name="connsiteX79" fmla="*/ 4227122 w 9143999"/>
                <a:gd name="connsiteY79" fmla="*/ 1495902 h 6061990"/>
                <a:gd name="connsiteX80" fmla="*/ 4227122 w 9143999"/>
                <a:gd name="connsiteY80" fmla="*/ 1482047 h 6061990"/>
                <a:gd name="connsiteX81" fmla="*/ 4223621 w 9143999"/>
                <a:gd name="connsiteY81" fmla="*/ 1463045 h 6061990"/>
                <a:gd name="connsiteX82" fmla="*/ 4192112 w 9143999"/>
                <a:gd name="connsiteY82" fmla="*/ 1409207 h 6061990"/>
                <a:gd name="connsiteX83" fmla="*/ 4118589 w 9143999"/>
                <a:gd name="connsiteY83" fmla="*/ 1342700 h 6061990"/>
                <a:gd name="connsiteX84" fmla="*/ 3884019 w 9143999"/>
                <a:gd name="connsiteY84" fmla="*/ 1203354 h 6061990"/>
                <a:gd name="connsiteX85" fmla="*/ 3582928 w 9143999"/>
                <a:gd name="connsiteY85" fmla="*/ 1076675 h 6061990"/>
                <a:gd name="connsiteX86" fmla="*/ 3253829 w 9143999"/>
                <a:gd name="connsiteY86" fmla="*/ 965832 h 6061990"/>
                <a:gd name="connsiteX87" fmla="*/ 2543115 w 9143999"/>
                <a:gd name="connsiteY87" fmla="*/ 772647 h 6061990"/>
                <a:gd name="connsiteX88" fmla="*/ 1041163 w 9143999"/>
                <a:gd name="connsiteY88" fmla="*/ 468619 h 6061990"/>
                <a:gd name="connsiteX89" fmla="*/ 0 w 9143999"/>
                <a:gd name="connsiteY89" fmla="*/ 304674 h 6061990"/>
                <a:gd name="connsiteX90" fmla="*/ 0 w 9143999"/>
                <a:gd name="connsiteY90" fmla="*/ 0 h 6061990"/>
                <a:gd name="connsiteX0" fmla="*/ 0 w 9143999"/>
                <a:gd name="connsiteY0" fmla="*/ 0 h 6061990"/>
                <a:gd name="connsiteX1" fmla="*/ 1153197 w 9143999"/>
                <a:gd name="connsiteY1" fmla="*/ 113919 h 6061990"/>
                <a:gd name="connsiteX2" fmla="*/ 2742675 w 9143999"/>
                <a:gd name="connsiteY2" fmla="*/ 338773 h 6061990"/>
                <a:gd name="connsiteX3" fmla="*/ 3537414 w 9143999"/>
                <a:gd name="connsiteY3" fmla="*/ 500288 h 6061990"/>
                <a:gd name="connsiteX4" fmla="*/ 3933033 w 9143999"/>
                <a:gd name="connsiteY4" fmla="*/ 607965 h 6061990"/>
                <a:gd name="connsiteX5" fmla="*/ 4328653 w 9143999"/>
                <a:gd name="connsiteY5" fmla="*/ 747311 h 6061990"/>
                <a:gd name="connsiteX6" fmla="*/ 4717270 w 9143999"/>
                <a:gd name="connsiteY6" fmla="*/ 940496 h 6061990"/>
                <a:gd name="connsiteX7" fmla="*/ 4902826 w 9143999"/>
                <a:gd name="connsiteY7" fmla="*/ 1079842 h 6061990"/>
                <a:gd name="connsiteX8" fmla="*/ 5053371 w 9143999"/>
                <a:gd name="connsiteY8" fmla="*/ 1260359 h 6061990"/>
                <a:gd name="connsiteX9" fmla="*/ 5102386 w 9143999"/>
                <a:gd name="connsiteY9" fmla="*/ 1371203 h 6061990"/>
                <a:gd name="connsiteX10" fmla="*/ 5116390 w 9143999"/>
                <a:gd name="connsiteY10" fmla="*/ 1428208 h 6061990"/>
                <a:gd name="connsiteX11" fmla="*/ 5116390 w 9143999"/>
                <a:gd name="connsiteY11" fmla="*/ 1434542 h 6061990"/>
                <a:gd name="connsiteX12" fmla="*/ 5119454 w 9143999"/>
                <a:gd name="connsiteY12" fmla="*/ 1440084 h 6061990"/>
                <a:gd name="connsiteX13" fmla="*/ 5119891 w 9143999"/>
                <a:gd name="connsiteY13" fmla="*/ 1446418 h 6061990"/>
                <a:gd name="connsiteX14" fmla="*/ 5126893 w 9143999"/>
                <a:gd name="connsiteY14" fmla="*/ 1472546 h 6061990"/>
                <a:gd name="connsiteX15" fmla="*/ 5144398 w 9143999"/>
                <a:gd name="connsiteY15" fmla="*/ 1646729 h 6061990"/>
                <a:gd name="connsiteX16" fmla="*/ 5112889 w 9143999"/>
                <a:gd name="connsiteY16" fmla="*/ 1843081 h 6061990"/>
                <a:gd name="connsiteX17" fmla="*/ 5000855 w 9143999"/>
                <a:gd name="connsiteY17" fmla="*/ 2048933 h 6061990"/>
                <a:gd name="connsiteX18" fmla="*/ 4808297 w 9143999"/>
                <a:gd name="connsiteY18" fmla="*/ 2235784 h 6061990"/>
                <a:gd name="connsiteX19" fmla="*/ 4570225 w 9143999"/>
                <a:gd name="connsiteY19" fmla="*/ 2371963 h 6061990"/>
                <a:gd name="connsiteX20" fmla="*/ 4325152 w 9143999"/>
                <a:gd name="connsiteY20" fmla="*/ 2470139 h 6061990"/>
                <a:gd name="connsiteX21" fmla="*/ 4094082 w 9143999"/>
                <a:gd name="connsiteY21" fmla="*/ 2536645 h 6061990"/>
                <a:gd name="connsiteX22" fmla="*/ 3670454 w 9143999"/>
                <a:gd name="connsiteY22" fmla="*/ 2634821 h 6061990"/>
                <a:gd name="connsiteX23" fmla="*/ 3292341 w 9143999"/>
                <a:gd name="connsiteY23" fmla="*/ 2713995 h 6061990"/>
                <a:gd name="connsiteX24" fmla="*/ 2966743 w 9143999"/>
                <a:gd name="connsiteY24" fmla="*/ 2796336 h 6061990"/>
                <a:gd name="connsiteX25" fmla="*/ 2711166 w 9143999"/>
                <a:gd name="connsiteY25" fmla="*/ 2888178 h 6061990"/>
                <a:gd name="connsiteX26" fmla="*/ 2550117 w 9143999"/>
                <a:gd name="connsiteY26" fmla="*/ 2986354 h 6061990"/>
                <a:gd name="connsiteX27" fmla="*/ 2466092 w 9143999"/>
                <a:gd name="connsiteY27" fmla="*/ 3087697 h 6061990"/>
                <a:gd name="connsiteX28" fmla="*/ 2420578 w 9143999"/>
                <a:gd name="connsiteY28" fmla="*/ 3217543 h 6061990"/>
                <a:gd name="connsiteX29" fmla="*/ 2410075 w 9143999"/>
                <a:gd name="connsiteY29" fmla="*/ 3296717 h 6061990"/>
                <a:gd name="connsiteX30" fmla="*/ 2406574 w 9143999"/>
                <a:gd name="connsiteY30" fmla="*/ 3341054 h 6061990"/>
                <a:gd name="connsiteX31" fmla="*/ 2406574 w 9143999"/>
                <a:gd name="connsiteY31" fmla="*/ 3349367 h 6061990"/>
                <a:gd name="connsiteX32" fmla="*/ 2406574 w 9143999"/>
                <a:gd name="connsiteY32" fmla="*/ 3366390 h 6061990"/>
                <a:gd name="connsiteX33" fmla="*/ 2410075 w 9143999"/>
                <a:gd name="connsiteY33" fmla="*/ 3371932 h 6061990"/>
                <a:gd name="connsiteX34" fmla="*/ 2445086 w 9143999"/>
                <a:gd name="connsiteY34" fmla="*/ 3470900 h 6061990"/>
                <a:gd name="connsiteX35" fmla="*/ 2529111 w 9143999"/>
                <a:gd name="connsiteY35" fmla="*/ 3575409 h 6061990"/>
                <a:gd name="connsiteX36" fmla="*/ 2886218 w 9143999"/>
                <a:gd name="connsiteY36" fmla="*/ 3828766 h 6061990"/>
                <a:gd name="connsiteX37" fmla="*/ 3414877 w 9143999"/>
                <a:gd name="connsiteY37" fmla="*/ 4075790 h 6061990"/>
                <a:gd name="connsiteX38" fmla="*/ 4034564 w 9143999"/>
                <a:gd name="connsiteY38" fmla="*/ 4294310 h 6061990"/>
                <a:gd name="connsiteX39" fmla="*/ 4706767 w 9143999"/>
                <a:gd name="connsiteY39" fmla="*/ 4487495 h 6061990"/>
                <a:gd name="connsiteX40" fmla="*/ 6128195 w 9143999"/>
                <a:gd name="connsiteY40" fmla="*/ 4810525 h 6061990"/>
                <a:gd name="connsiteX41" fmla="*/ 7609141 w 9143999"/>
                <a:gd name="connsiteY41" fmla="*/ 5070216 h 6061990"/>
                <a:gd name="connsiteX42" fmla="*/ 9118095 w 9143999"/>
                <a:gd name="connsiteY42" fmla="*/ 5285570 h 6061990"/>
                <a:gd name="connsiteX43" fmla="*/ 9143999 w 9143999"/>
                <a:gd name="connsiteY43" fmla="*/ 5288702 h 6061990"/>
                <a:gd name="connsiteX44" fmla="*/ 9143999 w 9143999"/>
                <a:gd name="connsiteY44" fmla="*/ 6061990 h 6061990"/>
                <a:gd name="connsiteX45" fmla="*/ 4752032 w 9143999"/>
                <a:gd name="connsiteY45" fmla="*/ 6061990 h 6061990"/>
                <a:gd name="connsiteX46" fmla="*/ 3828002 w 9143999"/>
                <a:gd name="connsiteY46" fmla="*/ 5760614 h 6061990"/>
                <a:gd name="connsiteX47" fmla="*/ 3071774 w 9143999"/>
                <a:gd name="connsiteY47" fmla="*/ 5475587 h 6061990"/>
                <a:gd name="connsiteX48" fmla="*/ 2329551 w 9143999"/>
                <a:gd name="connsiteY48" fmla="*/ 5136722 h 6061990"/>
                <a:gd name="connsiteX49" fmla="*/ 1615336 w 9143999"/>
                <a:gd name="connsiteY49" fmla="*/ 4712349 h 6061990"/>
                <a:gd name="connsiteX50" fmla="*/ 1282736 w 9143999"/>
                <a:gd name="connsiteY50" fmla="*/ 4446324 h 6061990"/>
                <a:gd name="connsiteX51" fmla="*/ 992148 w 9143999"/>
                <a:gd name="connsiteY51" fmla="*/ 4123294 h 6061990"/>
                <a:gd name="connsiteX52" fmla="*/ 792588 w 9143999"/>
                <a:gd name="connsiteY52" fmla="*/ 3733758 h 6061990"/>
                <a:gd name="connsiteX53" fmla="*/ 761078 w 9143999"/>
                <a:gd name="connsiteY53" fmla="*/ 3296717 h 6061990"/>
                <a:gd name="connsiteX54" fmla="*/ 764579 w 9143999"/>
                <a:gd name="connsiteY54" fmla="*/ 3271381 h 6061990"/>
                <a:gd name="connsiteX55" fmla="*/ 767643 w 9143999"/>
                <a:gd name="connsiteY55" fmla="*/ 3257526 h 6061990"/>
                <a:gd name="connsiteX56" fmla="*/ 771582 w 9143999"/>
                <a:gd name="connsiteY56" fmla="*/ 3242878 h 6061990"/>
                <a:gd name="connsiteX57" fmla="*/ 774645 w 9143999"/>
                <a:gd name="connsiteY57" fmla="*/ 3234565 h 6061990"/>
                <a:gd name="connsiteX58" fmla="*/ 775083 w 9143999"/>
                <a:gd name="connsiteY58" fmla="*/ 3226251 h 6061990"/>
                <a:gd name="connsiteX59" fmla="*/ 775083 w 9143999"/>
                <a:gd name="connsiteY59" fmla="*/ 3223876 h 6061990"/>
                <a:gd name="connsiteX60" fmla="*/ 778146 w 9143999"/>
                <a:gd name="connsiteY60" fmla="*/ 3218334 h 6061990"/>
                <a:gd name="connsiteX61" fmla="*/ 782085 w 9143999"/>
                <a:gd name="connsiteY61" fmla="*/ 3195374 h 6061990"/>
                <a:gd name="connsiteX62" fmla="*/ 813594 w 9143999"/>
                <a:gd name="connsiteY62" fmla="*/ 3106699 h 6061990"/>
                <a:gd name="connsiteX63" fmla="*/ 890617 w 9143999"/>
                <a:gd name="connsiteY63" fmla="*/ 2926182 h 6061990"/>
                <a:gd name="connsiteX64" fmla="*/ 1156698 w 9143999"/>
                <a:gd name="connsiteY64" fmla="*/ 2565148 h 6061990"/>
                <a:gd name="connsiteX65" fmla="*/ 1576824 w 9143999"/>
                <a:gd name="connsiteY65" fmla="*/ 2254786 h 6061990"/>
                <a:gd name="connsiteX66" fmla="*/ 2077475 w 9143999"/>
                <a:gd name="connsiteY66" fmla="*/ 2055267 h 6061990"/>
                <a:gd name="connsiteX67" fmla="*/ 2560620 w 9143999"/>
                <a:gd name="connsiteY67" fmla="*/ 1947590 h 6061990"/>
                <a:gd name="connsiteX68" fmla="*/ 3005254 w 9143999"/>
                <a:gd name="connsiteY68" fmla="*/ 1890585 h 6061990"/>
                <a:gd name="connsiteX69" fmla="*/ 3404374 w 9143999"/>
                <a:gd name="connsiteY69" fmla="*/ 1852581 h 6061990"/>
                <a:gd name="connsiteX70" fmla="*/ 3754480 w 9143999"/>
                <a:gd name="connsiteY70" fmla="*/ 1814578 h 6061990"/>
                <a:gd name="connsiteX71" fmla="*/ 4006556 w 9143999"/>
                <a:gd name="connsiteY71" fmla="*/ 1763907 h 6061990"/>
                <a:gd name="connsiteX72" fmla="*/ 4083579 w 9143999"/>
                <a:gd name="connsiteY72" fmla="*/ 1738571 h 6061990"/>
                <a:gd name="connsiteX73" fmla="*/ 4136095 w 9143999"/>
                <a:gd name="connsiteY73" fmla="*/ 1713235 h 6061990"/>
                <a:gd name="connsiteX74" fmla="*/ 4178107 w 9143999"/>
                <a:gd name="connsiteY74" fmla="*/ 1672065 h 6061990"/>
                <a:gd name="connsiteX75" fmla="*/ 4209617 w 9143999"/>
                <a:gd name="connsiteY75" fmla="*/ 1605558 h 6061990"/>
                <a:gd name="connsiteX76" fmla="*/ 4227122 w 9143999"/>
                <a:gd name="connsiteY76" fmla="*/ 1513716 h 6061990"/>
                <a:gd name="connsiteX77" fmla="*/ 4227122 w 9143999"/>
                <a:gd name="connsiteY77" fmla="*/ 1505403 h 6061990"/>
                <a:gd name="connsiteX78" fmla="*/ 4227122 w 9143999"/>
                <a:gd name="connsiteY78" fmla="*/ 1495902 h 6061990"/>
                <a:gd name="connsiteX79" fmla="*/ 4227122 w 9143999"/>
                <a:gd name="connsiteY79" fmla="*/ 1482047 h 6061990"/>
                <a:gd name="connsiteX80" fmla="*/ 4223621 w 9143999"/>
                <a:gd name="connsiteY80" fmla="*/ 1463045 h 6061990"/>
                <a:gd name="connsiteX81" fmla="*/ 4192112 w 9143999"/>
                <a:gd name="connsiteY81" fmla="*/ 1409207 h 6061990"/>
                <a:gd name="connsiteX82" fmla="*/ 4118589 w 9143999"/>
                <a:gd name="connsiteY82" fmla="*/ 1342700 h 6061990"/>
                <a:gd name="connsiteX83" fmla="*/ 3884019 w 9143999"/>
                <a:gd name="connsiteY83" fmla="*/ 1203354 h 6061990"/>
                <a:gd name="connsiteX84" fmla="*/ 3582928 w 9143999"/>
                <a:gd name="connsiteY84" fmla="*/ 1076675 h 6061990"/>
                <a:gd name="connsiteX85" fmla="*/ 3253829 w 9143999"/>
                <a:gd name="connsiteY85" fmla="*/ 965832 h 6061990"/>
                <a:gd name="connsiteX86" fmla="*/ 2543115 w 9143999"/>
                <a:gd name="connsiteY86" fmla="*/ 772647 h 6061990"/>
                <a:gd name="connsiteX87" fmla="*/ 1041163 w 9143999"/>
                <a:gd name="connsiteY87" fmla="*/ 468619 h 6061990"/>
                <a:gd name="connsiteX88" fmla="*/ 0 w 9143999"/>
                <a:gd name="connsiteY88" fmla="*/ 304674 h 6061990"/>
                <a:gd name="connsiteX89" fmla="*/ 0 w 9143999"/>
                <a:gd name="connsiteY89" fmla="*/ 0 h 6061990"/>
                <a:gd name="connsiteX0" fmla="*/ 0 w 9143999"/>
                <a:gd name="connsiteY0" fmla="*/ 0 h 6061990"/>
                <a:gd name="connsiteX1" fmla="*/ 1153197 w 9143999"/>
                <a:gd name="connsiteY1" fmla="*/ 113919 h 6061990"/>
                <a:gd name="connsiteX2" fmla="*/ 2742675 w 9143999"/>
                <a:gd name="connsiteY2" fmla="*/ 338773 h 6061990"/>
                <a:gd name="connsiteX3" fmla="*/ 3537414 w 9143999"/>
                <a:gd name="connsiteY3" fmla="*/ 500288 h 6061990"/>
                <a:gd name="connsiteX4" fmla="*/ 3933033 w 9143999"/>
                <a:gd name="connsiteY4" fmla="*/ 607965 h 6061990"/>
                <a:gd name="connsiteX5" fmla="*/ 4328653 w 9143999"/>
                <a:gd name="connsiteY5" fmla="*/ 747311 h 6061990"/>
                <a:gd name="connsiteX6" fmla="*/ 4717270 w 9143999"/>
                <a:gd name="connsiteY6" fmla="*/ 940496 h 6061990"/>
                <a:gd name="connsiteX7" fmla="*/ 4902826 w 9143999"/>
                <a:gd name="connsiteY7" fmla="*/ 1079842 h 6061990"/>
                <a:gd name="connsiteX8" fmla="*/ 5053371 w 9143999"/>
                <a:gd name="connsiteY8" fmla="*/ 1260359 h 6061990"/>
                <a:gd name="connsiteX9" fmla="*/ 5102386 w 9143999"/>
                <a:gd name="connsiteY9" fmla="*/ 1371203 h 6061990"/>
                <a:gd name="connsiteX10" fmla="*/ 5116390 w 9143999"/>
                <a:gd name="connsiteY10" fmla="*/ 1428208 h 6061990"/>
                <a:gd name="connsiteX11" fmla="*/ 5116390 w 9143999"/>
                <a:gd name="connsiteY11" fmla="*/ 1434542 h 6061990"/>
                <a:gd name="connsiteX12" fmla="*/ 5119454 w 9143999"/>
                <a:gd name="connsiteY12" fmla="*/ 1440084 h 6061990"/>
                <a:gd name="connsiteX13" fmla="*/ 5119891 w 9143999"/>
                <a:gd name="connsiteY13" fmla="*/ 1446418 h 6061990"/>
                <a:gd name="connsiteX14" fmla="*/ 5126893 w 9143999"/>
                <a:gd name="connsiteY14" fmla="*/ 1472546 h 6061990"/>
                <a:gd name="connsiteX15" fmla="*/ 5144398 w 9143999"/>
                <a:gd name="connsiteY15" fmla="*/ 1646729 h 6061990"/>
                <a:gd name="connsiteX16" fmla="*/ 5112889 w 9143999"/>
                <a:gd name="connsiteY16" fmla="*/ 1843081 h 6061990"/>
                <a:gd name="connsiteX17" fmla="*/ 5000855 w 9143999"/>
                <a:gd name="connsiteY17" fmla="*/ 2048933 h 6061990"/>
                <a:gd name="connsiteX18" fmla="*/ 4808297 w 9143999"/>
                <a:gd name="connsiteY18" fmla="*/ 2235784 h 6061990"/>
                <a:gd name="connsiteX19" fmla="*/ 4570225 w 9143999"/>
                <a:gd name="connsiteY19" fmla="*/ 2371963 h 6061990"/>
                <a:gd name="connsiteX20" fmla="*/ 4325152 w 9143999"/>
                <a:gd name="connsiteY20" fmla="*/ 2470139 h 6061990"/>
                <a:gd name="connsiteX21" fmla="*/ 4094082 w 9143999"/>
                <a:gd name="connsiteY21" fmla="*/ 2536645 h 6061990"/>
                <a:gd name="connsiteX22" fmla="*/ 3670454 w 9143999"/>
                <a:gd name="connsiteY22" fmla="*/ 2634821 h 6061990"/>
                <a:gd name="connsiteX23" fmla="*/ 3292341 w 9143999"/>
                <a:gd name="connsiteY23" fmla="*/ 2713995 h 6061990"/>
                <a:gd name="connsiteX24" fmla="*/ 2966743 w 9143999"/>
                <a:gd name="connsiteY24" fmla="*/ 2796336 h 6061990"/>
                <a:gd name="connsiteX25" fmla="*/ 2711166 w 9143999"/>
                <a:gd name="connsiteY25" fmla="*/ 2888178 h 6061990"/>
                <a:gd name="connsiteX26" fmla="*/ 2550117 w 9143999"/>
                <a:gd name="connsiteY26" fmla="*/ 2986354 h 6061990"/>
                <a:gd name="connsiteX27" fmla="*/ 2466092 w 9143999"/>
                <a:gd name="connsiteY27" fmla="*/ 3087697 h 6061990"/>
                <a:gd name="connsiteX28" fmla="*/ 2420578 w 9143999"/>
                <a:gd name="connsiteY28" fmla="*/ 3217543 h 6061990"/>
                <a:gd name="connsiteX29" fmla="*/ 2410075 w 9143999"/>
                <a:gd name="connsiteY29" fmla="*/ 3296717 h 6061990"/>
                <a:gd name="connsiteX30" fmla="*/ 2406574 w 9143999"/>
                <a:gd name="connsiteY30" fmla="*/ 3341054 h 6061990"/>
                <a:gd name="connsiteX31" fmla="*/ 2406574 w 9143999"/>
                <a:gd name="connsiteY31" fmla="*/ 3366390 h 6061990"/>
                <a:gd name="connsiteX32" fmla="*/ 2410075 w 9143999"/>
                <a:gd name="connsiteY32" fmla="*/ 3371932 h 6061990"/>
                <a:gd name="connsiteX33" fmla="*/ 2445086 w 9143999"/>
                <a:gd name="connsiteY33" fmla="*/ 3470900 h 6061990"/>
                <a:gd name="connsiteX34" fmla="*/ 2529111 w 9143999"/>
                <a:gd name="connsiteY34" fmla="*/ 3575409 h 6061990"/>
                <a:gd name="connsiteX35" fmla="*/ 2886218 w 9143999"/>
                <a:gd name="connsiteY35" fmla="*/ 3828766 h 6061990"/>
                <a:gd name="connsiteX36" fmla="*/ 3414877 w 9143999"/>
                <a:gd name="connsiteY36" fmla="*/ 4075790 h 6061990"/>
                <a:gd name="connsiteX37" fmla="*/ 4034564 w 9143999"/>
                <a:gd name="connsiteY37" fmla="*/ 4294310 h 6061990"/>
                <a:gd name="connsiteX38" fmla="*/ 4706767 w 9143999"/>
                <a:gd name="connsiteY38" fmla="*/ 4487495 h 6061990"/>
                <a:gd name="connsiteX39" fmla="*/ 6128195 w 9143999"/>
                <a:gd name="connsiteY39" fmla="*/ 4810525 h 6061990"/>
                <a:gd name="connsiteX40" fmla="*/ 7609141 w 9143999"/>
                <a:gd name="connsiteY40" fmla="*/ 5070216 h 6061990"/>
                <a:gd name="connsiteX41" fmla="*/ 9118095 w 9143999"/>
                <a:gd name="connsiteY41" fmla="*/ 5285570 h 6061990"/>
                <a:gd name="connsiteX42" fmla="*/ 9143999 w 9143999"/>
                <a:gd name="connsiteY42" fmla="*/ 5288702 h 6061990"/>
                <a:gd name="connsiteX43" fmla="*/ 9143999 w 9143999"/>
                <a:gd name="connsiteY43" fmla="*/ 6061990 h 6061990"/>
                <a:gd name="connsiteX44" fmla="*/ 4752032 w 9143999"/>
                <a:gd name="connsiteY44" fmla="*/ 6061990 h 6061990"/>
                <a:gd name="connsiteX45" fmla="*/ 3828002 w 9143999"/>
                <a:gd name="connsiteY45" fmla="*/ 5760614 h 6061990"/>
                <a:gd name="connsiteX46" fmla="*/ 3071774 w 9143999"/>
                <a:gd name="connsiteY46" fmla="*/ 5475587 h 6061990"/>
                <a:gd name="connsiteX47" fmla="*/ 2329551 w 9143999"/>
                <a:gd name="connsiteY47" fmla="*/ 5136722 h 6061990"/>
                <a:gd name="connsiteX48" fmla="*/ 1615336 w 9143999"/>
                <a:gd name="connsiteY48" fmla="*/ 4712349 h 6061990"/>
                <a:gd name="connsiteX49" fmla="*/ 1282736 w 9143999"/>
                <a:gd name="connsiteY49" fmla="*/ 4446324 h 6061990"/>
                <a:gd name="connsiteX50" fmla="*/ 992148 w 9143999"/>
                <a:gd name="connsiteY50" fmla="*/ 4123294 h 6061990"/>
                <a:gd name="connsiteX51" fmla="*/ 792588 w 9143999"/>
                <a:gd name="connsiteY51" fmla="*/ 3733758 h 6061990"/>
                <a:gd name="connsiteX52" fmla="*/ 761078 w 9143999"/>
                <a:gd name="connsiteY52" fmla="*/ 3296717 h 6061990"/>
                <a:gd name="connsiteX53" fmla="*/ 764579 w 9143999"/>
                <a:gd name="connsiteY53" fmla="*/ 3271381 h 6061990"/>
                <a:gd name="connsiteX54" fmla="*/ 767643 w 9143999"/>
                <a:gd name="connsiteY54" fmla="*/ 3257526 h 6061990"/>
                <a:gd name="connsiteX55" fmla="*/ 771582 w 9143999"/>
                <a:gd name="connsiteY55" fmla="*/ 3242878 h 6061990"/>
                <a:gd name="connsiteX56" fmla="*/ 774645 w 9143999"/>
                <a:gd name="connsiteY56" fmla="*/ 3234565 h 6061990"/>
                <a:gd name="connsiteX57" fmla="*/ 775083 w 9143999"/>
                <a:gd name="connsiteY57" fmla="*/ 3226251 h 6061990"/>
                <a:gd name="connsiteX58" fmla="*/ 775083 w 9143999"/>
                <a:gd name="connsiteY58" fmla="*/ 3223876 h 6061990"/>
                <a:gd name="connsiteX59" fmla="*/ 778146 w 9143999"/>
                <a:gd name="connsiteY59" fmla="*/ 3218334 h 6061990"/>
                <a:gd name="connsiteX60" fmla="*/ 782085 w 9143999"/>
                <a:gd name="connsiteY60" fmla="*/ 3195374 h 6061990"/>
                <a:gd name="connsiteX61" fmla="*/ 813594 w 9143999"/>
                <a:gd name="connsiteY61" fmla="*/ 3106699 h 6061990"/>
                <a:gd name="connsiteX62" fmla="*/ 890617 w 9143999"/>
                <a:gd name="connsiteY62" fmla="*/ 2926182 h 6061990"/>
                <a:gd name="connsiteX63" fmla="*/ 1156698 w 9143999"/>
                <a:gd name="connsiteY63" fmla="*/ 2565148 h 6061990"/>
                <a:gd name="connsiteX64" fmla="*/ 1576824 w 9143999"/>
                <a:gd name="connsiteY64" fmla="*/ 2254786 h 6061990"/>
                <a:gd name="connsiteX65" fmla="*/ 2077475 w 9143999"/>
                <a:gd name="connsiteY65" fmla="*/ 2055267 h 6061990"/>
                <a:gd name="connsiteX66" fmla="*/ 2560620 w 9143999"/>
                <a:gd name="connsiteY66" fmla="*/ 1947590 h 6061990"/>
                <a:gd name="connsiteX67" fmla="*/ 3005254 w 9143999"/>
                <a:gd name="connsiteY67" fmla="*/ 1890585 h 6061990"/>
                <a:gd name="connsiteX68" fmla="*/ 3404374 w 9143999"/>
                <a:gd name="connsiteY68" fmla="*/ 1852581 h 6061990"/>
                <a:gd name="connsiteX69" fmla="*/ 3754480 w 9143999"/>
                <a:gd name="connsiteY69" fmla="*/ 1814578 h 6061990"/>
                <a:gd name="connsiteX70" fmla="*/ 4006556 w 9143999"/>
                <a:gd name="connsiteY70" fmla="*/ 1763907 h 6061990"/>
                <a:gd name="connsiteX71" fmla="*/ 4083579 w 9143999"/>
                <a:gd name="connsiteY71" fmla="*/ 1738571 h 6061990"/>
                <a:gd name="connsiteX72" fmla="*/ 4136095 w 9143999"/>
                <a:gd name="connsiteY72" fmla="*/ 1713235 h 6061990"/>
                <a:gd name="connsiteX73" fmla="*/ 4178107 w 9143999"/>
                <a:gd name="connsiteY73" fmla="*/ 1672065 h 6061990"/>
                <a:gd name="connsiteX74" fmla="*/ 4209617 w 9143999"/>
                <a:gd name="connsiteY74" fmla="*/ 1605558 h 6061990"/>
                <a:gd name="connsiteX75" fmla="*/ 4227122 w 9143999"/>
                <a:gd name="connsiteY75" fmla="*/ 1513716 h 6061990"/>
                <a:gd name="connsiteX76" fmla="*/ 4227122 w 9143999"/>
                <a:gd name="connsiteY76" fmla="*/ 1505403 h 6061990"/>
                <a:gd name="connsiteX77" fmla="*/ 4227122 w 9143999"/>
                <a:gd name="connsiteY77" fmla="*/ 1495902 h 6061990"/>
                <a:gd name="connsiteX78" fmla="*/ 4227122 w 9143999"/>
                <a:gd name="connsiteY78" fmla="*/ 1482047 h 6061990"/>
                <a:gd name="connsiteX79" fmla="*/ 4223621 w 9143999"/>
                <a:gd name="connsiteY79" fmla="*/ 1463045 h 6061990"/>
                <a:gd name="connsiteX80" fmla="*/ 4192112 w 9143999"/>
                <a:gd name="connsiteY80" fmla="*/ 1409207 h 6061990"/>
                <a:gd name="connsiteX81" fmla="*/ 4118589 w 9143999"/>
                <a:gd name="connsiteY81" fmla="*/ 1342700 h 6061990"/>
                <a:gd name="connsiteX82" fmla="*/ 3884019 w 9143999"/>
                <a:gd name="connsiteY82" fmla="*/ 1203354 h 6061990"/>
                <a:gd name="connsiteX83" fmla="*/ 3582928 w 9143999"/>
                <a:gd name="connsiteY83" fmla="*/ 1076675 h 6061990"/>
                <a:gd name="connsiteX84" fmla="*/ 3253829 w 9143999"/>
                <a:gd name="connsiteY84" fmla="*/ 965832 h 6061990"/>
                <a:gd name="connsiteX85" fmla="*/ 2543115 w 9143999"/>
                <a:gd name="connsiteY85" fmla="*/ 772647 h 6061990"/>
                <a:gd name="connsiteX86" fmla="*/ 1041163 w 9143999"/>
                <a:gd name="connsiteY86" fmla="*/ 468619 h 6061990"/>
                <a:gd name="connsiteX87" fmla="*/ 0 w 9143999"/>
                <a:gd name="connsiteY87" fmla="*/ 304674 h 6061990"/>
                <a:gd name="connsiteX88" fmla="*/ 0 w 9143999"/>
                <a:gd name="connsiteY88" fmla="*/ 0 h 6061990"/>
                <a:gd name="connsiteX0" fmla="*/ 0 w 9143999"/>
                <a:gd name="connsiteY0" fmla="*/ 0 h 6061990"/>
                <a:gd name="connsiteX1" fmla="*/ 1153197 w 9143999"/>
                <a:gd name="connsiteY1" fmla="*/ 113919 h 6061990"/>
                <a:gd name="connsiteX2" fmla="*/ 2742675 w 9143999"/>
                <a:gd name="connsiteY2" fmla="*/ 338773 h 6061990"/>
                <a:gd name="connsiteX3" fmla="*/ 3537414 w 9143999"/>
                <a:gd name="connsiteY3" fmla="*/ 500288 h 6061990"/>
                <a:gd name="connsiteX4" fmla="*/ 3933033 w 9143999"/>
                <a:gd name="connsiteY4" fmla="*/ 607965 h 6061990"/>
                <a:gd name="connsiteX5" fmla="*/ 4328653 w 9143999"/>
                <a:gd name="connsiteY5" fmla="*/ 747311 h 6061990"/>
                <a:gd name="connsiteX6" fmla="*/ 4717270 w 9143999"/>
                <a:gd name="connsiteY6" fmla="*/ 940496 h 6061990"/>
                <a:gd name="connsiteX7" fmla="*/ 4902826 w 9143999"/>
                <a:gd name="connsiteY7" fmla="*/ 1079842 h 6061990"/>
                <a:gd name="connsiteX8" fmla="*/ 5053371 w 9143999"/>
                <a:gd name="connsiteY8" fmla="*/ 1260359 h 6061990"/>
                <a:gd name="connsiteX9" fmla="*/ 5102386 w 9143999"/>
                <a:gd name="connsiteY9" fmla="*/ 1371203 h 6061990"/>
                <a:gd name="connsiteX10" fmla="*/ 5116390 w 9143999"/>
                <a:gd name="connsiteY10" fmla="*/ 1428208 h 6061990"/>
                <a:gd name="connsiteX11" fmla="*/ 5116390 w 9143999"/>
                <a:gd name="connsiteY11" fmla="*/ 1434542 h 6061990"/>
                <a:gd name="connsiteX12" fmla="*/ 5119454 w 9143999"/>
                <a:gd name="connsiteY12" fmla="*/ 1440084 h 6061990"/>
                <a:gd name="connsiteX13" fmla="*/ 5119891 w 9143999"/>
                <a:gd name="connsiteY13" fmla="*/ 1446418 h 6061990"/>
                <a:gd name="connsiteX14" fmla="*/ 5126893 w 9143999"/>
                <a:gd name="connsiteY14" fmla="*/ 1472546 h 6061990"/>
                <a:gd name="connsiteX15" fmla="*/ 5144398 w 9143999"/>
                <a:gd name="connsiteY15" fmla="*/ 1646729 h 6061990"/>
                <a:gd name="connsiteX16" fmla="*/ 5112889 w 9143999"/>
                <a:gd name="connsiteY16" fmla="*/ 1843081 h 6061990"/>
                <a:gd name="connsiteX17" fmla="*/ 5000855 w 9143999"/>
                <a:gd name="connsiteY17" fmla="*/ 2048933 h 6061990"/>
                <a:gd name="connsiteX18" fmla="*/ 4808297 w 9143999"/>
                <a:gd name="connsiteY18" fmla="*/ 2235784 h 6061990"/>
                <a:gd name="connsiteX19" fmla="*/ 4570225 w 9143999"/>
                <a:gd name="connsiteY19" fmla="*/ 2371963 h 6061990"/>
                <a:gd name="connsiteX20" fmla="*/ 4325152 w 9143999"/>
                <a:gd name="connsiteY20" fmla="*/ 2470139 h 6061990"/>
                <a:gd name="connsiteX21" fmla="*/ 4094082 w 9143999"/>
                <a:gd name="connsiteY21" fmla="*/ 2536645 h 6061990"/>
                <a:gd name="connsiteX22" fmla="*/ 3670454 w 9143999"/>
                <a:gd name="connsiteY22" fmla="*/ 2634821 h 6061990"/>
                <a:gd name="connsiteX23" fmla="*/ 3292341 w 9143999"/>
                <a:gd name="connsiteY23" fmla="*/ 2713995 h 6061990"/>
                <a:gd name="connsiteX24" fmla="*/ 2966743 w 9143999"/>
                <a:gd name="connsiteY24" fmla="*/ 2796336 h 6061990"/>
                <a:gd name="connsiteX25" fmla="*/ 2711166 w 9143999"/>
                <a:gd name="connsiteY25" fmla="*/ 2888178 h 6061990"/>
                <a:gd name="connsiteX26" fmla="*/ 2550117 w 9143999"/>
                <a:gd name="connsiteY26" fmla="*/ 2986354 h 6061990"/>
                <a:gd name="connsiteX27" fmla="*/ 2466092 w 9143999"/>
                <a:gd name="connsiteY27" fmla="*/ 3087697 h 6061990"/>
                <a:gd name="connsiteX28" fmla="*/ 2420578 w 9143999"/>
                <a:gd name="connsiteY28" fmla="*/ 3217543 h 6061990"/>
                <a:gd name="connsiteX29" fmla="*/ 2410075 w 9143999"/>
                <a:gd name="connsiteY29" fmla="*/ 3296717 h 6061990"/>
                <a:gd name="connsiteX30" fmla="*/ 2406574 w 9143999"/>
                <a:gd name="connsiteY30" fmla="*/ 3341054 h 6061990"/>
                <a:gd name="connsiteX31" fmla="*/ 2410075 w 9143999"/>
                <a:gd name="connsiteY31" fmla="*/ 3371932 h 6061990"/>
                <a:gd name="connsiteX32" fmla="*/ 2445086 w 9143999"/>
                <a:gd name="connsiteY32" fmla="*/ 3470900 h 6061990"/>
                <a:gd name="connsiteX33" fmla="*/ 2529111 w 9143999"/>
                <a:gd name="connsiteY33" fmla="*/ 3575409 h 6061990"/>
                <a:gd name="connsiteX34" fmla="*/ 2886218 w 9143999"/>
                <a:gd name="connsiteY34" fmla="*/ 3828766 h 6061990"/>
                <a:gd name="connsiteX35" fmla="*/ 3414877 w 9143999"/>
                <a:gd name="connsiteY35" fmla="*/ 4075790 h 6061990"/>
                <a:gd name="connsiteX36" fmla="*/ 4034564 w 9143999"/>
                <a:gd name="connsiteY36" fmla="*/ 4294310 h 6061990"/>
                <a:gd name="connsiteX37" fmla="*/ 4706767 w 9143999"/>
                <a:gd name="connsiteY37" fmla="*/ 4487495 h 6061990"/>
                <a:gd name="connsiteX38" fmla="*/ 6128195 w 9143999"/>
                <a:gd name="connsiteY38" fmla="*/ 4810525 h 6061990"/>
                <a:gd name="connsiteX39" fmla="*/ 7609141 w 9143999"/>
                <a:gd name="connsiteY39" fmla="*/ 5070216 h 6061990"/>
                <a:gd name="connsiteX40" fmla="*/ 9118095 w 9143999"/>
                <a:gd name="connsiteY40" fmla="*/ 5285570 h 6061990"/>
                <a:gd name="connsiteX41" fmla="*/ 9143999 w 9143999"/>
                <a:gd name="connsiteY41" fmla="*/ 5288702 h 6061990"/>
                <a:gd name="connsiteX42" fmla="*/ 9143999 w 9143999"/>
                <a:gd name="connsiteY42" fmla="*/ 6061990 h 6061990"/>
                <a:gd name="connsiteX43" fmla="*/ 4752032 w 9143999"/>
                <a:gd name="connsiteY43" fmla="*/ 6061990 h 6061990"/>
                <a:gd name="connsiteX44" fmla="*/ 3828002 w 9143999"/>
                <a:gd name="connsiteY44" fmla="*/ 5760614 h 6061990"/>
                <a:gd name="connsiteX45" fmla="*/ 3071774 w 9143999"/>
                <a:gd name="connsiteY45" fmla="*/ 5475587 h 6061990"/>
                <a:gd name="connsiteX46" fmla="*/ 2329551 w 9143999"/>
                <a:gd name="connsiteY46" fmla="*/ 5136722 h 6061990"/>
                <a:gd name="connsiteX47" fmla="*/ 1615336 w 9143999"/>
                <a:gd name="connsiteY47" fmla="*/ 4712349 h 6061990"/>
                <a:gd name="connsiteX48" fmla="*/ 1282736 w 9143999"/>
                <a:gd name="connsiteY48" fmla="*/ 4446324 h 6061990"/>
                <a:gd name="connsiteX49" fmla="*/ 992148 w 9143999"/>
                <a:gd name="connsiteY49" fmla="*/ 4123294 h 6061990"/>
                <a:gd name="connsiteX50" fmla="*/ 792588 w 9143999"/>
                <a:gd name="connsiteY50" fmla="*/ 3733758 h 6061990"/>
                <a:gd name="connsiteX51" fmla="*/ 761078 w 9143999"/>
                <a:gd name="connsiteY51" fmla="*/ 3296717 h 6061990"/>
                <a:gd name="connsiteX52" fmla="*/ 764579 w 9143999"/>
                <a:gd name="connsiteY52" fmla="*/ 3271381 h 6061990"/>
                <a:gd name="connsiteX53" fmla="*/ 767643 w 9143999"/>
                <a:gd name="connsiteY53" fmla="*/ 3257526 h 6061990"/>
                <a:gd name="connsiteX54" fmla="*/ 771582 w 9143999"/>
                <a:gd name="connsiteY54" fmla="*/ 3242878 h 6061990"/>
                <a:gd name="connsiteX55" fmla="*/ 774645 w 9143999"/>
                <a:gd name="connsiteY55" fmla="*/ 3234565 h 6061990"/>
                <a:gd name="connsiteX56" fmla="*/ 775083 w 9143999"/>
                <a:gd name="connsiteY56" fmla="*/ 3226251 h 6061990"/>
                <a:gd name="connsiteX57" fmla="*/ 775083 w 9143999"/>
                <a:gd name="connsiteY57" fmla="*/ 3223876 h 6061990"/>
                <a:gd name="connsiteX58" fmla="*/ 778146 w 9143999"/>
                <a:gd name="connsiteY58" fmla="*/ 3218334 h 6061990"/>
                <a:gd name="connsiteX59" fmla="*/ 782085 w 9143999"/>
                <a:gd name="connsiteY59" fmla="*/ 3195374 h 6061990"/>
                <a:gd name="connsiteX60" fmla="*/ 813594 w 9143999"/>
                <a:gd name="connsiteY60" fmla="*/ 3106699 h 6061990"/>
                <a:gd name="connsiteX61" fmla="*/ 890617 w 9143999"/>
                <a:gd name="connsiteY61" fmla="*/ 2926182 h 6061990"/>
                <a:gd name="connsiteX62" fmla="*/ 1156698 w 9143999"/>
                <a:gd name="connsiteY62" fmla="*/ 2565148 h 6061990"/>
                <a:gd name="connsiteX63" fmla="*/ 1576824 w 9143999"/>
                <a:gd name="connsiteY63" fmla="*/ 2254786 h 6061990"/>
                <a:gd name="connsiteX64" fmla="*/ 2077475 w 9143999"/>
                <a:gd name="connsiteY64" fmla="*/ 2055267 h 6061990"/>
                <a:gd name="connsiteX65" fmla="*/ 2560620 w 9143999"/>
                <a:gd name="connsiteY65" fmla="*/ 1947590 h 6061990"/>
                <a:gd name="connsiteX66" fmla="*/ 3005254 w 9143999"/>
                <a:gd name="connsiteY66" fmla="*/ 1890585 h 6061990"/>
                <a:gd name="connsiteX67" fmla="*/ 3404374 w 9143999"/>
                <a:gd name="connsiteY67" fmla="*/ 1852581 h 6061990"/>
                <a:gd name="connsiteX68" fmla="*/ 3754480 w 9143999"/>
                <a:gd name="connsiteY68" fmla="*/ 1814578 h 6061990"/>
                <a:gd name="connsiteX69" fmla="*/ 4006556 w 9143999"/>
                <a:gd name="connsiteY69" fmla="*/ 1763907 h 6061990"/>
                <a:gd name="connsiteX70" fmla="*/ 4083579 w 9143999"/>
                <a:gd name="connsiteY70" fmla="*/ 1738571 h 6061990"/>
                <a:gd name="connsiteX71" fmla="*/ 4136095 w 9143999"/>
                <a:gd name="connsiteY71" fmla="*/ 1713235 h 6061990"/>
                <a:gd name="connsiteX72" fmla="*/ 4178107 w 9143999"/>
                <a:gd name="connsiteY72" fmla="*/ 1672065 h 6061990"/>
                <a:gd name="connsiteX73" fmla="*/ 4209617 w 9143999"/>
                <a:gd name="connsiteY73" fmla="*/ 1605558 h 6061990"/>
                <a:gd name="connsiteX74" fmla="*/ 4227122 w 9143999"/>
                <a:gd name="connsiteY74" fmla="*/ 1513716 h 6061990"/>
                <a:gd name="connsiteX75" fmla="*/ 4227122 w 9143999"/>
                <a:gd name="connsiteY75" fmla="*/ 1505403 h 6061990"/>
                <a:gd name="connsiteX76" fmla="*/ 4227122 w 9143999"/>
                <a:gd name="connsiteY76" fmla="*/ 1495902 h 6061990"/>
                <a:gd name="connsiteX77" fmla="*/ 4227122 w 9143999"/>
                <a:gd name="connsiteY77" fmla="*/ 1482047 h 6061990"/>
                <a:gd name="connsiteX78" fmla="*/ 4223621 w 9143999"/>
                <a:gd name="connsiteY78" fmla="*/ 1463045 h 6061990"/>
                <a:gd name="connsiteX79" fmla="*/ 4192112 w 9143999"/>
                <a:gd name="connsiteY79" fmla="*/ 1409207 h 6061990"/>
                <a:gd name="connsiteX80" fmla="*/ 4118589 w 9143999"/>
                <a:gd name="connsiteY80" fmla="*/ 1342700 h 6061990"/>
                <a:gd name="connsiteX81" fmla="*/ 3884019 w 9143999"/>
                <a:gd name="connsiteY81" fmla="*/ 1203354 h 6061990"/>
                <a:gd name="connsiteX82" fmla="*/ 3582928 w 9143999"/>
                <a:gd name="connsiteY82" fmla="*/ 1076675 h 6061990"/>
                <a:gd name="connsiteX83" fmla="*/ 3253829 w 9143999"/>
                <a:gd name="connsiteY83" fmla="*/ 965832 h 6061990"/>
                <a:gd name="connsiteX84" fmla="*/ 2543115 w 9143999"/>
                <a:gd name="connsiteY84" fmla="*/ 772647 h 6061990"/>
                <a:gd name="connsiteX85" fmla="*/ 1041163 w 9143999"/>
                <a:gd name="connsiteY85" fmla="*/ 468619 h 6061990"/>
                <a:gd name="connsiteX86" fmla="*/ 0 w 9143999"/>
                <a:gd name="connsiteY86" fmla="*/ 304674 h 6061990"/>
                <a:gd name="connsiteX87" fmla="*/ 0 w 9143999"/>
                <a:gd name="connsiteY87" fmla="*/ 0 h 6061990"/>
                <a:gd name="connsiteX0" fmla="*/ 0 w 9143999"/>
                <a:gd name="connsiteY0" fmla="*/ 0 h 6061990"/>
                <a:gd name="connsiteX1" fmla="*/ 1153197 w 9143999"/>
                <a:gd name="connsiteY1" fmla="*/ 113919 h 6061990"/>
                <a:gd name="connsiteX2" fmla="*/ 2742675 w 9143999"/>
                <a:gd name="connsiteY2" fmla="*/ 338773 h 6061990"/>
                <a:gd name="connsiteX3" fmla="*/ 3537414 w 9143999"/>
                <a:gd name="connsiteY3" fmla="*/ 500288 h 6061990"/>
                <a:gd name="connsiteX4" fmla="*/ 3933033 w 9143999"/>
                <a:gd name="connsiteY4" fmla="*/ 607965 h 6061990"/>
                <a:gd name="connsiteX5" fmla="*/ 4328653 w 9143999"/>
                <a:gd name="connsiteY5" fmla="*/ 747311 h 6061990"/>
                <a:gd name="connsiteX6" fmla="*/ 4717270 w 9143999"/>
                <a:gd name="connsiteY6" fmla="*/ 940496 h 6061990"/>
                <a:gd name="connsiteX7" fmla="*/ 4902826 w 9143999"/>
                <a:gd name="connsiteY7" fmla="*/ 1079842 h 6061990"/>
                <a:gd name="connsiteX8" fmla="*/ 5053371 w 9143999"/>
                <a:gd name="connsiteY8" fmla="*/ 1260359 h 6061990"/>
                <a:gd name="connsiteX9" fmla="*/ 5102386 w 9143999"/>
                <a:gd name="connsiteY9" fmla="*/ 1371203 h 6061990"/>
                <a:gd name="connsiteX10" fmla="*/ 5116390 w 9143999"/>
                <a:gd name="connsiteY10" fmla="*/ 1428208 h 6061990"/>
                <a:gd name="connsiteX11" fmla="*/ 5116390 w 9143999"/>
                <a:gd name="connsiteY11" fmla="*/ 1434542 h 6061990"/>
                <a:gd name="connsiteX12" fmla="*/ 5119454 w 9143999"/>
                <a:gd name="connsiteY12" fmla="*/ 1440084 h 6061990"/>
                <a:gd name="connsiteX13" fmla="*/ 5119891 w 9143999"/>
                <a:gd name="connsiteY13" fmla="*/ 1446418 h 6061990"/>
                <a:gd name="connsiteX14" fmla="*/ 5126893 w 9143999"/>
                <a:gd name="connsiteY14" fmla="*/ 1472546 h 6061990"/>
                <a:gd name="connsiteX15" fmla="*/ 5144398 w 9143999"/>
                <a:gd name="connsiteY15" fmla="*/ 1646729 h 6061990"/>
                <a:gd name="connsiteX16" fmla="*/ 5112889 w 9143999"/>
                <a:gd name="connsiteY16" fmla="*/ 1843081 h 6061990"/>
                <a:gd name="connsiteX17" fmla="*/ 5000855 w 9143999"/>
                <a:gd name="connsiteY17" fmla="*/ 2048933 h 6061990"/>
                <a:gd name="connsiteX18" fmla="*/ 4808297 w 9143999"/>
                <a:gd name="connsiteY18" fmla="*/ 2235784 h 6061990"/>
                <a:gd name="connsiteX19" fmla="*/ 4570225 w 9143999"/>
                <a:gd name="connsiteY19" fmla="*/ 2371963 h 6061990"/>
                <a:gd name="connsiteX20" fmla="*/ 4325152 w 9143999"/>
                <a:gd name="connsiteY20" fmla="*/ 2470139 h 6061990"/>
                <a:gd name="connsiteX21" fmla="*/ 4094082 w 9143999"/>
                <a:gd name="connsiteY21" fmla="*/ 2536645 h 6061990"/>
                <a:gd name="connsiteX22" fmla="*/ 3670454 w 9143999"/>
                <a:gd name="connsiteY22" fmla="*/ 2634821 h 6061990"/>
                <a:gd name="connsiteX23" fmla="*/ 3292341 w 9143999"/>
                <a:gd name="connsiteY23" fmla="*/ 2713995 h 6061990"/>
                <a:gd name="connsiteX24" fmla="*/ 2966743 w 9143999"/>
                <a:gd name="connsiteY24" fmla="*/ 2796336 h 6061990"/>
                <a:gd name="connsiteX25" fmla="*/ 2711166 w 9143999"/>
                <a:gd name="connsiteY25" fmla="*/ 2888178 h 6061990"/>
                <a:gd name="connsiteX26" fmla="*/ 2550117 w 9143999"/>
                <a:gd name="connsiteY26" fmla="*/ 2986354 h 6061990"/>
                <a:gd name="connsiteX27" fmla="*/ 2466092 w 9143999"/>
                <a:gd name="connsiteY27" fmla="*/ 3087697 h 6061990"/>
                <a:gd name="connsiteX28" fmla="*/ 2420578 w 9143999"/>
                <a:gd name="connsiteY28" fmla="*/ 3217543 h 6061990"/>
                <a:gd name="connsiteX29" fmla="*/ 2410075 w 9143999"/>
                <a:gd name="connsiteY29" fmla="*/ 3296717 h 6061990"/>
                <a:gd name="connsiteX30" fmla="*/ 2406574 w 9143999"/>
                <a:gd name="connsiteY30" fmla="*/ 3341054 h 6061990"/>
                <a:gd name="connsiteX31" fmla="*/ 2445086 w 9143999"/>
                <a:gd name="connsiteY31" fmla="*/ 3470900 h 6061990"/>
                <a:gd name="connsiteX32" fmla="*/ 2529111 w 9143999"/>
                <a:gd name="connsiteY32" fmla="*/ 3575409 h 6061990"/>
                <a:gd name="connsiteX33" fmla="*/ 2886218 w 9143999"/>
                <a:gd name="connsiteY33" fmla="*/ 3828766 h 6061990"/>
                <a:gd name="connsiteX34" fmla="*/ 3414877 w 9143999"/>
                <a:gd name="connsiteY34" fmla="*/ 4075790 h 6061990"/>
                <a:gd name="connsiteX35" fmla="*/ 4034564 w 9143999"/>
                <a:gd name="connsiteY35" fmla="*/ 4294310 h 6061990"/>
                <a:gd name="connsiteX36" fmla="*/ 4706767 w 9143999"/>
                <a:gd name="connsiteY36" fmla="*/ 4487495 h 6061990"/>
                <a:gd name="connsiteX37" fmla="*/ 6128195 w 9143999"/>
                <a:gd name="connsiteY37" fmla="*/ 4810525 h 6061990"/>
                <a:gd name="connsiteX38" fmla="*/ 7609141 w 9143999"/>
                <a:gd name="connsiteY38" fmla="*/ 5070216 h 6061990"/>
                <a:gd name="connsiteX39" fmla="*/ 9118095 w 9143999"/>
                <a:gd name="connsiteY39" fmla="*/ 5285570 h 6061990"/>
                <a:gd name="connsiteX40" fmla="*/ 9143999 w 9143999"/>
                <a:gd name="connsiteY40" fmla="*/ 5288702 h 6061990"/>
                <a:gd name="connsiteX41" fmla="*/ 9143999 w 9143999"/>
                <a:gd name="connsiteY41" fmla="*/ 6061990 h 6061990"/>
                <a:gd name="connsiteX42" fmla="*/ 4752032 w 9143999"/>
                <a:gd name="connsiteY42" fmla="*/ 6061990 h 6061990"/>
                <a:gd name="connsiteX43" fmla="*/ 3828002 w 9143999"/>
                <a:gd name="connsiteY43" fmla="*/ 5760614 h 6061990"/>
                <a:gd name="connsiteX44" fmla="*/ 3071774 w 9143999"/>
                <a:gd name="connsiteY44" fmla="*/ 5475587 h 6061990"/>
                <a:gd name="connsiteX45" fmla="*/ 2329551 w 9143999"/>
                <a:gd name="connsiteY45" fmla="*/ 5136722 h 6061990"/>
                <a:gd name="connsiteX46" fmla="*/ 1615336 w 9143999"/>
                <a:gd name="connsiteY46" fmla="*/ 4712349 h 6061990"/>
                <a:gd name="connsiteX47" fmla="*/ 1282736 w 9143999"/>
                <a:gd name="connsiteY47" fmla="*/ 4446324 h 6061990"/>
                <a:gd name="connsiteX48" fmla="*/ 992148 w 9143999"/>
                <a:gd name="connsiteY48" fmla="*/ 4123294 h 6061990"/>
                <a:gd name="connsiteX49" fmla="*/ 792588 w 9143999"/>
                <a:gd name="connsiteY49" fmla="*/ 3733758 h 6061990"/>
                <a:gd name="connsiteX50" fmla="*/ 761078 w 9143999"/>
                <a:gd name="connsiteY50" fmla="*/ 3296717 h 6061990"/>
                <a:gd name="connsiteX51" fmla="*/ 764579 w 9143999"/>
                <a:gd name="connsiteY51" fmla="*/ 3271381 h 6061990"/>
                <a:gd name="connsiteX52" fmla="*/ 767643 w 9143999"/>
                <a:gd name="connsiteY52" fmla="*/ 3257526 h 6061990"/>
                <a:gd name="connsiteX53" fmla="*/ 771582 w 9143999"/>
                <a:gd name="connsiteY53" fmla="*/ 3242878 h 6061990"/>
                <a:gd name="connsiteX54" fmla="*/ 774645 w 9143999"/>
                <a:gd name="connsiteY54" fmla="*/ 3234565 h 6061990"/>
                <a:gd name="connsiteX55" fmla="*/ 775083 w 9143999"/>
                <a:gd name="connsiteY55" fmla="*/ 3226251 h 6061990"/>
                <a:gd name="connsiteX56" fmla="*/ 775083 w 9143999"/>
                <a:gd name="connsiteY56" fmla="*/ 3223876 h 6061990"/>
                <a:gd name="connsiteX57" fmla="*/ 778146 w 9143999"/>
                <a:gd name="connsiteY57" fmla="*/ 3218334 h 6061990"/>
                <a:gd name="connsiteX58" fmla="*/ 782085 w 9143999"/>
                <a:gd name="connsiteY58" fmla="*/ 3195374 h 6061990"/>
                <a:gd name="connsiteX59" fmla="*/ 813594 w 9143999"/>
                <a:gd name="connsiteY59" fmla="*/ 3106699 h 6061990"/>
                <a:gd name="connsiteX60" fmla="*/ 890617 w 9143999"/>
                <a:gd name="connsiteY60" fmla="*/ 2926182 h 6061990"/>
                <a:gd name="connsiteX61" fmla="*/ 1156698 w 9143999"/>
                <a:gd name="connsiteY61" fmla="*/ 2565148 h 6061990"/>
                <a:gd name="connsiteX62" fmla="*/ 1576824 w 9143999"/>
                <a:gd name="connsiteY62" fmla="*/ 2254786 h 6061990"/>
                <a:gd name="connsiteX63" fmla="*/ 2077475 w 9143999"/>
                <a:gd name="connsiteY63" fmla="*/ 2055267 h 6061990"/>
                <a:gd name="connsiteX64" fmla="*/ 2560620 w 9143999"/>
                <a:gd name="connsiteY64" fmla="*/ 1947590 h 6061990"/>
                <a:gd name="connsiteX65" fmla="*/ 3005254 w 9143999"/>
                <a:gd name="connsiteY65" fmla="*/ 1890585 h 6061990"/>
                <a:gd name="connsiteX66" fmla="*/ 3404374 w 9143999"/>
                <a:gd name="connsiteY66" fmla="*/ 1852581 h 6061990"/>
                <a:gd name="connsiteX67" fmla="*/ 3754480 w 9143999"/>
                <a:gd name="connsiteY67" fmla="*/ 1814578 h 6061990"/>
                <a:gd name="connsiteX68" fmla="*/ 4006556 w 9143999"/>
                <a:gd name="connsiteY68" fmla="*/ 1763907 h 6061990"/>
                <a:gd name="connsiteX69" fmla="*/ 4083579 w 9143999"/>
                <a:gd name="connsiteY69" fmla="*/ 1738571 h 6061990"/>
                <a:gd name="connsiteX70" fmla="*/ 4136095 w 9143999"/>
                <a:gd name="connsiteY70" fmla="*/ 1713235 h 6061990"/>
                <a:gd name="connsiteX71" fmla="*/ 4178107 w 9143999"/>
                <a:gd name="connsiteY71" fmla="*/ 1672065 h 6061990"/>
                <a:gd name="connsiteX72" fmla="*/ 4209617 w 9143999"/>
                <a:gd name="connsiteY72" fmla="*/ 1605558 h 6061990"/>
                <a:gd name="connsiteX73" fmla="*/ 4227122 w 9143999"/>
                <a:gd name="connsiteY73" fmla="*/ 1513716 h 6061990"/>
                <a:gd name="connsiteX74" fmla="*/ 4227122 w 9143999"/>
                <a:gd name="connsiteY74" fmla="*/ 1505403 h 6061990"/>
                <a:gd name="connsiteX75" fmla="*/ 4227122 w 9143999"/>
                <a:gd name="connsiteY75" fmla="*/ 1495902 h 6061990"/>
                <a:gd name="connsiteX76" fmla="*/ 4227122 w 9143999"/>
                <a:gd name="connsiteY76" fmla="*/ 1482047 h 6061990"/>
                <a:gd name="connsiteX77" fmla="*/ 4223621 w 9143999"/>
                <a:gd name="connsiteY77" fmla="*/ 1463045 h 6061990"/>
                <a:gd name="connsiteX78" fmla="*/ 4192112 w 9143999"/>
                <a:gd name="connsiteY78" fmla="*/ 1409207 h 6061990"/>
                <a:gd name="connsiteX79" fmla="*/ 4118589 w 9143999"/>
                <a:gd name="connsiteY79" fmla="*/ 1342700 h 6061990"/>
                <a:gd name="connsiteX80" fmla="*/ 3884019 w 9143999"/>
                <a:gd name="connsiteY80" fmla="*/ 1203354 h 6061990"/>
                <a:gd name="connsiteX81" fmla="*/ 3582928 w 9143999"/>
                <a:gd name="connsiteY81" fmla="*/ 1076675 h 6061990"/>
                <a:gd name="connsiteX82" fmla="*/ 3253829 w 9143999"/>
                <a:gd name="connsiteY82" fmla="*/ 965832 h 6061990"/>
                <a:gd name="connsiteX83" fmla="*/ 2543115 w 9143999"/>
                <a:gd name="connsiteY83" fmla="*/ 772647 h 6061990"/>
                <a:gd name="connsiteX84" fmla="*/ 1041163 w 9143999"/>
                <a:gd name="connsiteY84" fmla="*/ 468619 h 6061990"/>
                <a:gd name="connsiteX85" fmla="*/ 0 w 9143999"/>
                <a:gd name="connsiteY85" fmla="*/ 304674 h 6061990"/>
                <a:gd name="connsiteX86" fmla="*/ 0 w 9143999"/>
                <a:gd name="connsiteY86" fmla="*/ 0 h 6061990"/>
                <a:gd name="connsiteX0" fmla="*/ 0 w 9143999"/>
                <a:gd name="connsiteY0" fmla="*/ 0 h 6061990"/>
                <a:gd name="connsiteX1" fmla="*/ 1153197 w 9143999"/>
                <a:gd name="connsiteY1" fmla="*/ 113919 h 6061990"/>
                <a:gd name="connsiteX2" fmla="*/ 2742675 w 9143999"/>
                <a:gd name="connsiteY2" fmla="*/ 338773 h 6061990"/>
                <a:gd name="connsiteX3" fmla="*/ 3537414 w 9143999"/>
                <a:gd name="connsiteY3" fmla="*/ 500288 h 6061990"/>
                <a:gd name="connsiteX4" fmla="*/ 3933033 w 9143999"/>
                <a:gd name="connsiteY4" fmla="*/ 607965 h 6061990"/>
                <a:gd name="connsiteX5" fmla="*/ 4328653 w 9143999"/>
                <a:gd name="connsiteY5" fmla="*/ 747311 h 6061990"/>
                <a:gd name="connsiteX6" fmla="*/ 4717270 w 9143999"/>
                <a:gd name="connsiteY6" fmla="*/ 940496 h 6061990"/>
                <a:gd name="connsiteX7" fmla="*/ 4902826 w 9143999"/>
                <a:gd name="connsiteY7" fmla="*/ 1079842 h 6061990"/>
                <a:gd name="connsiteX8" fmla="*/ 5053371 w 9143999"/>
                <a:gd name="connsiteY8" fmla="*/ 1260359 h 6061990"/>
                <a:gd name="connsiteX9" fmla="*/ 5102386 w 9143999"/>
                <a:gd name="connsiteY9" fmla="*/ 1371203 h 6061990"/>
                <a:gd name="connsiteX10" fmla="*/ 5116390 w 9143999"/>
                <a:gd name="connsiteY10" fmla="*/ 1428208 h 6061990"/>
                <a:gd name="connsiteX11" fmla="*/ 5116390 w 9143999"/>
                <a:gd name="connsiteY11" fmla="*/ 1434542 h 6061990"/>
                <a:gd name="connsiteX12" fmla="*/ 5119454 w 9143999"/>
                <a:gd name="connsiteY12" fmla="*/ 1440084 h 6061990"/>
                <a:gd name="connsiteX13" fmla="*/ 5119891 w 9143999"/>
                <a:gd name="connsiteY13" fmla="*/ 1446418 h 6061990"/>
                <a:gd name="connsiteX14" fmla="*/ 5126893 w 9143999"/>
                <a:gd name="connsiteY14" fmla="*/ 1472546 h 6061990"/>
                <a:gd name="connsiteX15" fmla="*/ 5144398 w 9143999"/>
                <a:gd name="connsiteY15" fmla="*/ 1646729 h 6061990"/>
                <a:gd name="connsiteX16" fmla="*/ 5112889 w 9143999"/>
                <a:gd name="connsiteY16" fmla="*/ 1843081 h 6061990"/>
                <a:gd name="connsiteX17" fmla="*/ 5000855 w 9143999"/>
                <a:gd name="connsiteY17" fmla="*/ 2048933 h 6061990"/>
                <a:gd name="connsiteX18" fmla="*/ 4808297 w 9143999"/>
                <a:gd name="connsiteY18" fmla="*/ 2235784 h 6061990"/>
                <a:gd name="connsiteX19" fmla="*/ 4570225 w 9143999"/>
                <a:gd name="connsiteY19" fmla="*/ 2371963 h 6061990"/>
                <a:gd name="connsiteX20" fmla="*/ 4325152 w 9143999"/>
                <a:gd name="connsiteY20" fmla="*/ 2470139 h 6061990"/>
                <a:gd name="connsiteX21" fmla="*/ 4094082 w 9143999"/>
                <a:gd name="connsiteY21" fmla="*/ 2536645 h 6061990"/>
                <a:gd name="connsiteX22" fmla="*/ 3670454 w 9143999"/>
                <a:gd name="connsiteY22" fmla="*/ 2634821 h 6061990"/>
                <a:gd name="connsiteX23" fmla="*/ 3292341 w 9143999"/>
                <a:gd name="connsiteY23" fmla="*/ 2713995 h 6061990"/>
                <a:gd name="connsiteX24" fmla="*/ 2966743 w 9143999"/>
                <a:gd name="connsiteY24" fmla="*/ 2796336 h 6061990"/>
                <a:gd name="connsiteX25" fmla="*/ 2711166 w 9143999"/>
                <a:gd name="connsiteY25" fmla="*/ 2888178 h 6061990"/>
                <a:gd name="connsiteX26" fmla="*/ 2550117 w 9143999"/>
                <a:gd name="connsiteY26" fmla="*/ 2986354 h 6061990"/>
                <a:gd name="connsiteX27" fmla="*/ 2466092 w 9143999"/>
                <a:gd name="connsiteY27" fmla="*/ 3087697 h 6061990"/>
                <a:gd name="connsiteX28" fmla="*/ 2420578 w 9143999"/>
                <a:gd name="connsiteY28" fmla="*/ 3217543 h 6061990"/>
                <a:gd name="connsiteX29" fmla="*/ 2410075 w 9143999"/>
                <a:gd name="connsiteY29" fmla="*/ 3296717 h 6061990"/>
                <a:gd name="connsiteX30" fmla="*/ 2445086 w 9143999"/>
                <a:gd name="connsiteY30" fmla="*/ 3470900 h 6061990"/>
                <a:gd name="connsiteX31" fmla="*/ 2529111 w 9143999"/>
                <a:gd name="connsiteY31" fmla="*/ 3575409 h 6061990"/>
                <a:gd name="connsiteX32" fmla="*/ 2886218 w 9143999"/>
                <a:gd name="connsiteY32" fmla="*/ 3828766 h 6061990"/>
                <a:gd name="connsiteX33" fmla="*/ 3414877 w 9143999"/>
                <a:gd name="connsiteY33" fmla="*/ 4075790 h 6061990"/>
                <a:gd name="connsiteX34" fmla="*/ 4034564 w 9143999"/>
                <a:gd name="connsiteY34" fmla="*/ 4294310 h 6061990"/>
                <a:gd name="connsiteX35" fmla="*/ 4706767 w 9143999"/>
                <a:gd name="connsiteY35" fmla="*/ 4487495 h 6061990"/>
                <a:gd name="connsiteX36" fmla="*/ 6128195 w 9143999"/>
                <a:gd name="connsiteY36" fmla="*/ 4810525 h 6061990"/>
                <a:gd name="connsiteX37" fmla="*/ 7609141 w 9143999"/>
                <a:gd name="connsiteY37" fmla="*/ 5070216 h 6061990"/>
                <a:gd name="connsiteX38" fmla="*/ 9118095 w 9143999"/>
                <a:gd name="connsiteY38" fmla="*/ 5285570 h 6061990"/>
                <a:gd name="connsiteX39" fmla="*/ 9143999 w 9143999"/>
                <a:gd name="connsiteY39" fmla="*/ 5288702 h 6061990"/>
                <a:gd name="connsiteX40" fmla="*/ 9143999 w 9143999"/>
                <a:gd name="connsiteY40" fmla="*/ 6061990 h 6061990"/>
                <a:gd name="connsiteX41" fmla="*/ 4752032 w 9143999"/>
                <a:gd name="connsiteY41" fmla="*/ 6061990 h 6061990"/>
                <a:gd name="connsiteX42" fmla="*/ 3828002 w 9143999"/>
                <a:gd name="connsiteY42" fmla="*/ 5760614 h 6061990"/>
                <a:gd name="connsiteX43" fmla="*/ 3071774 w 9143999"/>
                <a:gd name="connsiteY43" fmla="*/ 5475587 h 6061990"/>
                <a:gd name="connsiteX44" fmla="*/ 2329551 w 9143999"/>
                <a:gd name="connsiteY44" fmla="*/ 5136722 h 6061990"/>
                <a:gd name="connsiteX45" fmla="*/ 1615336 w 9143999"/>
                <a:gd name="connsiteY45" fmla="*/ 4712349 h 6061990"/>
                <a:gd name="connsiteX46" fmla="*/ 1282736 w 9143999"/>
                <a:gd name="connsiteY46" fmla="*/ 4446324 h 6061990"/>
                <a:gd name="connsiteX47" fmla="*/ 992148 w 9143999"/>
                <a:gd name="connsiteY47" fmla="*/ 4123294 h 6061990"/>
                <a:gd name="connsiteX48" fmla="*/ 792588 w 9143999"/>
                <a:gd name="connsiteY48" fmla="*/ 3733758 h 6061990"/>
                <a:gd name="connsiteX49" fmla="*/ 761078 w 9143999"/>
                <a:gd name="connsiteY49" fmla="*/ 3296717 h 6061990"/>
                <a:gd name="connsiteX50" fmla="*/ 764579 w 9143999"/>
                <a:gd name="connsiteY50" fmla="*/ 3271381 h 6061990"/>
                <a:gd name="connsiteX51" fmla="*/ 767643 w 9143999"/>
                <a:gd name="connsiteY51" fmla="*/ 3257526 h 6061990"/>
                <a:gd name="connsiteX52" fmla="*/ 771582 w 9143999"/>
                <a:gd name="connsiteY52" fmla="*/ 3242878 h 6061990"/>
                <a:gd name="connsiteX53" fmla="*/ 774645 w 9143999"/>
                <a:gd name="connsiteY53" fmla="*/ 3234565 h 6061990"/>
                <a:gd name="connsiteX54" fmla="*/ 775083 w 9143999"/>
                <a:gd name="connsiteY54" fmla="*/ 3226251 h 6061990"/>
                <a:gd name="connsiteX55" fmla="*/ 775083 w 9143999"/>
                <a:gd name="connsiteY55" fmla="*/ 3223876 h 6061990"/>
                <a:gd name="connsiteX56" fmla="*/ 778146 w 9143999"/>
                <a:gd name="connsiteY56" fmla="*/ 3218334 h 6061990"/>
                <a:gd name="connsiteX57" fmla="*/ 782085 w 9143999"/>
                <a:gd name="connsiteY57" fmla="*/ 3195374 h 6061990"/>
                <a:gd name="connsiteX58" fmla="*/ 813594 w 9143999"/>
                <a:gd name="connsiteY58" fmla="*/ 3106699 h 6061990"/>
                <a:gd name="connsiteX59" fmla="*/ 890617 w 9143999"/>
                <a:gd name="connsiteY59" fmla="*/ 2926182 h 6061990"/>
                <a:gd name="connsiteX60" fmla="*/ 1156698 w 9143999"/>
                <a:gd name="connsiteY60" fmla="*/ 2565148 h 6061990"/>
                <a:gd name="connsiteX61" fmla="*/ 1576824 w 9143999"/>
                <a:gd name="connsiteY61" fmla="*/ 2254786 h 6061990"/>
                <a:gd name="connsiteX62" fmla="*/ 2077475 w 9143999"/>
                <a:gd name="connsiteY62" fmla="*/ 2055267 h 6061990"/>
                <a:gd name="connsiteX63" fmla="*/ 2560620 w 9143999"/>
                <a:gd name="connsiteY63" fmla="*/ 1947590 h 6061990"/>
                <a:gd name="connsiteX64" fmla="*/ 3005254 w 9143999"/>
                <a:gd name="connsiteY64" fmla="*/ 1890585 h 6061990"/>
                <a:gd name="connsiteX65" fmla="*/ 3404374 w 9143999"/>
                <a:gd name="connsiteY65" fmla="*/ 1852581 h 6061990"/>
                <a:gd name="connsiteX66" fmla="*/ 3754480 w 9143999"/>
                <a:gd name="connsiteY66" fmla="*/ 1814578 h 6061990"/>
                <a:gd name="connsiteX67" fmla="*/ 4006556 w 9143999"/>
                <a:gd name="connsiteY67" fmla="*/ 1763907 h 6061990"/>
                <a:gd name="connsiteX68" fmla="*/ 4083579 w 9143999"/>
                <a:gd name="connsiteY68" fmla="*/ 1738571 h 6061990"/>
                <a:gd name="connsiteX69" fmla="*/ 4136095 w 9143999"/>
                <a:gd name="connsiteY69" fmla="*/ 1713235 h 6061990"/>
                <a:gd name="connsiteX70" fmla="*/ 4178107 w 9143999"/>
                <a:gd name="connsiteY70" fmla="*/ 1672065 h 6061990"/>
                <a:gd name="connsiteX71" fmla="*/ 4209617 w 9143999"/>
                <a:gd name="connsiteY71" fmla="*/ 1605558 h 6061990"/>
                <a:gd name="connsiteX72" fmla="*/ 4227122 w 9143999"/>
                <a:gd name="connsiteY72" fmla="*/ 1513716 h 6061990"/>
                <a:gd name="connsiteX73" fmla="*/ 4227122 w 9143999"/>
                <a:gd name="connsiteY73" fmla="*/ 1505403 h 6061990"/>
                <a:gd name="connsiteX74" fmla="*/ 4227122 w 9143999"/>
                <a:gd name="connsiteY74" fmla="*/ 1495902 h 6061990"/>
                <a:gd name="connsiteX75" fmla="*/ 4227122 w 9143999"/>
                <a:gd name="connsiteY75" fmla="*/ 1482047 h 6061990"/>
                <a:gd name="connsiteX76" fmla="*/ 4223621 w 9143999"/>
                <a:gd name="connsiteY76" fmla="*/ 1463045 h 6061990"/>
                <a:gd name="connsiteX77" fmla="*/ 4192112 w 9143999"/>
                <a:gd name="connsiteY77" fmla="*/ 1409207 h 6061990"/>
                <a:gd name="connsiteX78" fmla="*/ 4118589 w 9143999"/>
                <a:gd name="connsiteY78" fmla="*/ 1342700 h 6061990"/>
                <a:gd name="connsiteX79" fmla="*/ 3884019 w 9143999"/>
                <a:gd name="connsiteY79" fmla="*/ 1203354 h 6061990"/>
                <a:gd name="connsiteX80" fmla="*/ 3582928 w 9143999"/>
                <a:gd name="connsiteY80" fmla="*/ 1076675 h 6061990"/>
                <a:gd name="connsiteX81" fmla="*/ 3253829 w 9143999"/>
                <a:gd name="connsiteY81" fmla="*/ 965832 h 6061990"/>
                <a:gd name="connsiteX82" fmla="*/ 2543115 w 9143999"/>
                <a:gd name="connsiteY82" fmla="*/ 772647 h 6061990"/>
                <a:gd name="connsiteX83" fmla="*/ 1041163 w 9143999"/>
                <a:gd name="connsiteY83" fmla="*/ 468619 h 6061990"/>
                <a:gd name="connsiteX84" fmla="*/ 0 w 9143999"/>
                <a:gd name="connsiteY84" fmla="*/ 304674 h 6061990"/>
                <a:gd name="connsiteX85" fmla="*/ 0 w 9143999"/>
                <a:gd name="connsiteY85" fmla="*/ 0 h 6061990"/>
                <a:gd name="connsiteX0" fmla="*/ 0 w 9143999"/>
                <a:gd name="connsiteY0" fmla="*/ 0 h 6061990"/>
                <a:gd name="connsiteX1" fmla="*/ 1153197 w 9143999"/>
                <a:gd name="connsiteY1" fmla="*/ 113919 h 6061990"/>
                <a:gd name="connsiteX2" fmla="*/ 2742675 w 9143999"/>
                <a:gd name="connsiteY2" fmla="*/ 338773 h 6061990"/>
                <a:gd name="connsiteX3" fmla="*/ 3537414 w 9143999"/>
                <a:gd name="connsiteY3" fmla="*/ 500288 h 6061990"/>
                <a:gd name="connsiteX4" fmla="*/ 3933033 w 9143999"/>
                <a:gd name="connsiteY4" fmla="*/ 607965 h 6061990"/>
                <a:gd name="connsiteX5" fmla="*/ 4328653 w 9143999"/>
                <a:gd name="connsiteY5" fmla="*/ 747311 h 6061990"/>
                <a:gd name="connsiteX6" fmla="*/ 4717270 w 9143999"/>
                <a:gd name="connsiteY6" fmla="*/ 940496 h 6061990"/>
                <a:gd name="connsiteX7" fmla="*/ 4902826 w 9143999"/>
                <a:gd name="connsiteY7" fmla="*/ 1079842 h 6061990"/>
                <a:gd name="connsiteX8" fmla="*/ 5053371 w 9143999"/>
                <a:gd name="connsiteY8" fmla="*/ 1260359 h 6061990"/>
                <a:gd name="connsiteX9" fmla="*/ 5102386 w 9143999"/>
                <a:gd name="connsiteY9" fmla="*/ 1371203 h 6061990"/>
                <a:gd name="connsiteX10" fmla="*/ 5116390 w 9143999"/>
                <a:gd name="connsiteY10" fmla="*/ 1428208 h 6061990"/>
                <a:gd name="connsiteX11" fmla="*/ 5116390 w 9143999"/>
                <a:gd name="connsiteY11" fmla="*/ 1434542 h 6061990"/>
                <a:gd name="connsiteX12" fmla="*/ 5119454 w 9143999"/>
                <a:gd name="connsiteY12" fmla="*/ 1440084 h 6061990"/>
                <a:gd name="connsiteX13" fmla="*/ 5119891 w 9143999"/>
                <a:gd name="connsiteY13" fmla="*/ 1446418 h 6061990"/>
                <a:gd name="connsiteX14" fmla="*/ 5126893 w 9143999"/>
                <a:gd name="connsiteY14" fmla="*/ 1472546 h 6061990"/>
                <a:gd name="connsiteX15" fmla="*/ 5144398 w 9143999"/>
                <a:gd name="connsiteY15" fmla="*/ 1646729 h 6061990"/>
                <a:gd name="connsiteX16" fmla="*/ 5112889 w 9143999"/>
                <a:gd name="connsiteY16" fmla="*/ 1843081 h 6061990"/>
                <a:gd name="connsiteX17" fmla="*/ 5000855 w 9143999"/>
                <a:gd name="connsiteY17" fmla="*/ 2048933 h 6061990"/>
                <a:gd name="connsiteX18" fmla="*/ 4808297 w 9143999"/>
                <a:gd name="connsiteY18" fmla="*/ 2235784 h 6061990"/>
                <a:gd name="connsiteX19" fmla="*/ 4570225 w 9143999"/>
                <a:gd name="connsiteY19" fmla="*/ 2371963 h 6061990"/>
                <a:gd name="connsiteX20" fmla="*/ 4325152 w 9143999"/>
                <a:gd name="connsiteY20" fmla="*/ 2470139 h 6061990"/>
                <a:gd name="connsiteX21" fmla="*/ 4094082 w 9143999"/>
                <a:gd name="connsiteY21" fmla="*/ 2536645 h 6061990"/>
                <a:gd name="connsiteX22" fmla="*/ 3670454 w 9143999"/>
                <a:gd name="connsiteY22" fmla="*/ 2634821 h 6061990"/>
                <a:gd name="connsiteX23" fmla="*/ 3292341 w 9143999"/>
                <a:gd name="connsiteY23" fmla="*/ 2713995 h 6061990"/>
                <a:gd name="connsiteX24" fmla="*/ 2966743 w 9143999"/>
                <a:gd name="connsiteY24" fmla="*/ 2796336 h 6061990"/>
                <a:gd name="connsiteX25" fmla="*/ 2711166 w 9143999"/>
                <a:gd name="connsiteY25" fmla="*/ 2888178 h 6061990"/>
                <a:gd name="connsiteX26" fmla="*/ 2550117 w 9143999"/>
                <a:gd name="connsiteY26" fmla="*/ 2986354 h 6061990"/>
                <a:gd name="connsiteX27" fmla="*/ 2466092 w 9143999"/>
                <a:gd name="connsiteY27" fmla="*/ 3087697 h 6061990"/>
                <a:gd name="connsiteX28" fmla="*/ 2420578 w 9143999"/>
                <a:gd name="connsiteY28" fmla="*/ 3217543 h 6061990"/>
                <a:gd name="connsiteX29" fmla="*/ 2410075 w 9143999"/>
                <a:gd name="connsiteY29" fmla="*/ 3296717 h 6061990"/>
                <a:gd name="connsiteX30" fmla="*/ 2445086 w 9143999"/>
                <a:gd name="connsiteY30" fmla="*/ 3470900 h 6061990"/>
                <a:gd name="connsiteX31" fmla="*/ 2529111 w 9143999"/>
                <a:gd name="connsiteY31" fmla="*/ 3575409 h 6061990"/>
                <a:gd name="connsiteX32" fmla="*/ 2886218 w 9143999"/>
                <a:gd name="connsiteY32" fmla="*/ 3828766 h 6061990"/>
                <a:gd name="connsiteX33" fmla="*/ 3414877 w 9143999"/>
                <a:gd name="connsiteY33" fmla="*/ 4075790 h 6061990"/>
                <a:gd name="connsiteX34" fmla="*/ 4034564 w 9143999"/>
                <a:gd name="connsiteY34" fmla="*/ 4294310 h 6061990"/>
                <a:gd name="connsiteX35" fmla="*/ 4706767 w 9143999"/>
                <a:gd name="connsiteY35" fmla="*/ 4487495 h 6061990"/>
                <a:gd name="connsiteX36" fmla="*/ 6128195 w 9143999"/>
                <a:gd name="connsiteY36" fmla="*/ 4810525 h 6061990"/>
                <a:gd name="connsiteX37" fmla="*/ 7609141 w 9143999"/>
                <a:gd name="connsiteY37" fmla="*/ 5070216 h 6061990"/>
                <a:gd name="connsiteX38" fmla="*/ 9118095 w 9143999"/>
                <a:gd name="connsiteY38" fmla="*/ 5285570 h 6061990"/>
                <a:gd name="connsiteX39" fmla="*/ 9143999 w 9143999"/>
                <a:gd name="connsiteY39" fmla="*/ 5288702 h 6061990"/>
                <a:gd name="connsiteX40" fmla="*/ 9143999 w 9143999"/>
                <a:gd name="connsiteY40" fmla="*/ 6061990 h 6061990"/>
                <a:gd name="connsiteX41" fmla="*/ 4752032 w 9143999"/>
                <a:gd name="connsiteY41" fmla="*/ 6061990 h 6061990"/>
                <a:gd name="connsiteX42" fmla="*/ 3828002 w 9143999"/>
                <a:gd name="connsiteY42" fmla="*/ 5760614 h 6061990"/>
                <a:gd name="connsiteX43" fmla="*/ 3071774 w 9143999"/>
                <a:gd name="connsiteY43" fmla="*/ 5475587 h 6061990"/>
                <a:gd name="connsiteX44" fmla="*/ 2329551 w 9143999"/>
                <a:gd name="connsiteY44" fmla="*/ 5136722 h 6061990"/>
                <a:gd name="connsiteX45" fmla="*/ 1615336 w 9143999"/>
                <a:gd name="connsiteY45" fmla="*/ 4712349 h 6061990"/>
                <a:gd name="connsiteX46" fmla="*/ 1282736 w 9143999"/>
                <a:gd name="connsiteY46" fmla="*/ 4446324 h 6061990"/>
                <a:gd name="connsiteX47" fmla="*/ 992148 w 9143999"/>
                <a:gd name="connsiteY47" fmla="*/ 4123294 h 6061990"/>
                <a:gd name="connsiteX48" fmla="*/ 792588 w 9143999"/>
                <a:gd name="connsiteY48" fmla="*/ 3733758 h 6061990"/>
                <a:gd name="connsiteX49" fmla="*/ 761078 w 9143999"/>
                <a:gd name="connsiteY49" fmla="*/ 3296717 h 6061990"/>
                <a:gd name="connsiteX50" fmla="*/ 764579 w 9143999"/>
                <a:gd name="connsiteY50" fmla="*/ 3271381 h 6061990"/>
                <a:gd name="connsiteX51" fmla="*/ 767643 w 9143999"/>
                <a:gd name="connsiteY51" fmla="*/ 3257526 h 6061990"/>
                <a:gd name="connsiteX52" fmla="*/ 771582 w 9143999"/>
                <a:gd name="connsiteY52" fmla="*/ 3242878 h 6061990"/>
                <a:gd name="connsiteX53" fmla="*/ 774645 w 9143999"/>
                <a:gd name="connsiteY53" fmla="*/ 3234565 h 6061990"/>
                <a:gd name="connsiteX54" fmla="*/ 775083 w 9143999"/>
                <a:gd name="connsiteY54" fmla="*/ 3226251 h 6061990"/>
                <a:gd name="connsiteX55" fmla="*/ 775083 w 9143999"/>
                <a:gd name="connsiteY55" fmla="*/ 3223876 h 6061990"/>
                <a:gd name="connsiteX56" fmla="*/ 778146 w 9143999"/>
                <a:gd name="connsiteY56" fmla="*/ 3218334 h 6061990"/>
                <a:gd name="connsiteX57" fmla="*/ 782085 w 9143999"/>
                <a:gd name="connsiteY57" fmla="*/ 3195374 h 6061990"/>
                <a:gd name="connsiteX58" fmla="*/ 813594 w 9143999"/>
                <a:gd name="connsiteY58" fmla="*/ 3106699 h 6061990"/>
                <a:gd name="connsiteX59" fmla="*/ 890617 w 9143999"/>
                <a:gd name="connsiteY59" fmla="*/ 2926182 h 6061990"/>
                <a:gd name="connsiteX60" fmla="*/ 1156698 w 9143999"/>
                <a:gd name="connsiteY60" fmla="*/ 2565148 h 6061990"/>
                <a:gd name="connsiteX61" fmla="*/ 1576824 w 9143999"/>
                <a:gd name="connsiteY61" fmla="*/ 2254786 h 6061990"/>
                <a:gd name="connsiteX62" fmla="*/ 2077475 w 9143999"/>
                <a:gd name="connsiteY62" fmla="*/ 2055267 h 6061990"/>
                <a:gd name="connsiteX63" fmla="*/ 2560620 w 9143999"/>
                <a:gd name="connsiteY63" fmla="*/ 1947590 h 6061990"/>
                <a:gd name="connsiteX64" fmla="*/ 3005254 w 9143999"/>
                <a:gd name="connsiteY64" fmla="*/ 1890585 h 6061990"/>
                <a:gd name="connsiteX65" fmla="*/ 3404374 w 9143999"/>
                <a:gd name="connsiteY65" fmla="*/ 1852581 h 6061990"/>
                <a:gd name="connsiteX66" fmla="*/ 3754480 w 9143999"/>
                <a:gd name="connsiteY66" fmla="*/ 1814578 h 6061990"/>
                <a:gd name="connsiteX67" fmla="*/ 4006556 w 9143999"/>
                <a:gd name="connsiteY67" fmla="*/ 1763907 h 6061990"/>
                <a:gd name="connsiteX68" fmla="*/ 4083579 w 9143999"/>
                <a:gd name="connsiteY68" fmla="*/ 1738571 h 6061990"/>
                <a:gd name="connsiteX69" fmla="*/ 4136095 w 9143999"/>
                <a:gd name="connsiteY69" fmla="*/ 1713235 h 6061990"/>
                <a:gd name="connsiteX70" fmla="*/ 4178107 w 9143999"/>
                <a:gd name="connsiteY70" fmla="*/ 1672065 h 6061990"/>
                <a:gd name="connsiteX71" fmla="*/ 4209617 w 9143999"/>
                <a:gd name="connsiteY71" fmla="*/ 1605558 h 6061990"/>
                <a:gd name="connsiteX72" fmla="*/ 4227122 w 9143999"/>
                <a:gd name="connsiteY72" fmla="*/ 1513716 h 6061990"/>
                <a:gd name="connsiteX73" fmla="*/ 4227122 w 9143999"/>
                <a:gd name="connsiteY73" fmla="*/ 1505403 h 6061990"/>
                <a:gd name="connsiteX74" fmla="*/ 4227122 w 9143999"/>
                <a:gd name="connsiteY74" fmla="*/ 1495902 h 6061990"/>
                <a:gd name="connsiteX75" fmla="*/ 4227122 w 9143999"/>
                <a:gd name="connsiteY75" fmla="*/ 1482047 h 6061990"/>
                <a:gd name="connsiteX76" fmla="*/ 4223621 w 9143999"/>
                <a:gd name="connsiteY76" fmla="*/ 1463045 h 6061990"/>
                <a:gd name="connsiteX77" fmla="*/ 4192112 w 9143999"/>
                <a:gd name="connsiteY77" fmla="*/ 1409207 h 6061990"/>
                <a:gd name="connsiteX78" fmla="*/ 4118589 w 9143999"/>
                <a:gd name="connsiteY78" fmla="*/ 1342700 h 6061990"/>
                <a:gd name="connsiteX79" fmla="*/ 3884019 w 9143999"/>
                <a:gd name="connsiteY79" fmla="*/ 1203354 h 6061990"/>
                <a:gd name="connsiteX80" fmla="*/ 3582928 w 9143999"/>
                <a:gd name="connsiteY80" fmla="*/ 1076675 h 6061990"/>
                <a:gd name="connsiteX81" fmla="*/ 3253829 w 9143999"/>
                <a:gd name="connsiteY81" fmla="*/ 965832 h 6061990"/>
                <a:gd name="connsiteX82" fmla="*/ 2543115 w 9143999"/>
                <a:gd name="connsiteY82" fmla="*/ 772647 h 6061990"/>
                <a:gd name="connsiteX83" fmla="*/ 1041163 w 9143999"/>
                <a:gd name="connsiteY83" fmla="*/ 468619 h 6061990"/>
                <a:gd name="connsiteX84" fmla="*/ 0 w 9143999"/>
                <a:gd name="connsiteY84" fmla="*/ 304674 h 6061990"/>
                <a:gd name="connsiteX85" fmla="*/ 0 w 9143999"/>
                <a:gd name="connsiteY85" fmla="*/ 0 h 6061990"/>
                <a:gd name="connsiteX0" fmla="*/ 0 w 9143999"/>
                <a:gd name="connsiteY0" fmla="*/ 0 h 6061990"/>
                <a:gd name="connsiteX1" fmla="*/ 1153197 w 9143999"/>
                <a:gd name="connsiteY1" fmla="*/ 113919 h 6061990"/>
                <a:gd name="connsiteX2" fmla="*/ 2742675 w 9143999"/>
                <a:gd name="connsiteY2" fmla="*/ 338773 h 6061990"/>
                <a:gd name="connsiteX3" fmla="*/ 3537414 w 9143999"/>
                <a:gd name="connsiteY3" fmla="*/ 500288 h 6061990"/>
                <a:gd name="connsiteX4" fmla="*/ 3933033 w 9143999"/>
                <a:gd name="connsiteY4" fmla="*/ 607965 h 6061990"/>
                <a:gd name="connsiteX5" fmla="*/ 4328653 w 9143999"/>
                <a:gd name="connsiteY5" fmla="*/ 747311 h 6061990"/>
                <a:gd name="connsiteX6" fmla="*/ 4717270 w 9143999"/>
                <a:gd name="connsiteY6" fmla="*/ 940496 h 6061990"/>
                <a:gd name="connsiteX7" fmla="*/ 4902826 w 9143999"/>
                <a:gd name="connsiteY7" fmla="*/ 1079842 h 6061990"/>
                <a:gd name="connsiteX8" fmla="*/ 5053371 w 9143999"/>
                <a:gd name="connsiteY8" fmla="*/ 1260359 h 6061990"/>
                <a:gd name="connsiteX9" fmla="*/ 5102386 w 9143999"/>
                <a:gd name="connsiteY9" fmla="*/ 1371203 h 6061990"/>
                <a:gd name="connsiteX10" fmla="*/ 5116390 w 9143999"/>
                <a:gd name="connsiteY10" fmla="*/ 1428208 h 6061990"/>
                <a:gd name="connsiteX11" fmla="*/ 5116390 w 9143999"/>
                <a:gd name="connsiteY11" fmla="*/ 1434542 h 6061990"/>
                <a:gd name="connsiteX12" fmla="*/ 5119454 w 9143999"/>
                <a:gd name="connsiteY12" fmla="*/ 1440084 h 6061990"/>
                <a:gd name="connsiteX13" fmla="*/ 5119891 w 9143999"/>
                <a:gd name="connsiteY13" fmla="*/ 1446418 h 6061990"/>
                <a:gd name="connsiteX14" fmla="*/ 5126893 w 9143999"/>
                <a:gd name="connsiteY14" fmla="*/ 1472546 h 6061990"/>
                <a:gd name="connsiteX15" fmla="*/ 5144398 w 9143999"/>
                <a:gd name="connsiteY15" fmla="*/ 1646729 h 6061990"/>
                <a:gd name="connsiteX16" fmla="*/ 5112889 w 9143999"/>
                <a:gd name="connsiteY16" fmla="*/ 1843081 h 6061990"/>
                <a:gd name="connsiteX17" fmla="*/ 5000855 w 9143999"/>
                <a:gd name="connsiteY17" fmla="*/ 2048933 h 6061990"/>
                <a:gd name="connsiteX18" fmla="*/ 4808297 w 9143999"/>
                <a:gd name="connsiteY18" fmla="*/ 2235784 h 6061990"/>
                <a:gd name="connsiteX19" fmla="*/ 4570225 w 9143999"/>
                <a:gd name="connsiteY19" fmla="*/ 2371963 h 6061990"/>
                <a:gd name="connsiteX20" fmla="*/ 4325152 w 9143999"/>
                <a:gd name="connsiteY20" fmla="*/ 2470139 h 6061990"/>
                <a:gd name="connsiteX21" fmla="*/ 4094082 w 9143999"/>
                <a:gd name="connsiteY21" fmla="*/ 2536645 h 6061990"/>
                <a:gd name="connsiteX22" fmla="*/ 3670454 w 9143999"/>
                <a:gd name="connsiteY22" fmla="*/ 2634821 h 6061990"/>
                <a:gd name="connsiteX23" fmla="*/ 3292341 w 9143999"/>
                <a:gd name="connsiteY23" fmla="*/ 2713995 h 6061990"/>
                <a:gd name="connsiteX24" fmla="*/ 2966743 w 9143999"/>
                <a:gd name="connsiteY24" fmla="*/ 2796336 h 6061990"/>
                <a:gd name="connsiteX25" fmla="*/ 2711166 w 9143999"/>
                <a:gd name="connsiteY25" fmla="*/ 2888178 h 6061990"/>
                <a:gd name="connsiteX26" fmla="*/ 2550117 w 9143999"/>
                <a:gd name="connsiteY26" fmla="*/ 2986354 h 6061990"/>
                <a:gd name="connsiteX27" fmla="*/ 2466092 w 9143999"/>
                <a:gd name="connsiteY27" fmla="*/ 3087697 h 6061990"/>
                <a:gd name="connsiteX28" fmla="*/ 2420578 w 9143999"/>
                <a:gd name="connsiteY28" fmla="*/ 3217543 h 6061990"/>
                <a:gd name="connsiteX29" fmla="*/ 2445086 w 9143999"/>
                <a:gd name="connsiteY29" fmla="*/ 3470900 h 6061990"/>
                <a:gd name="connsiteX30" fmla="*/ 2529111 w 9143999"/>
                <a:gd name="connsiteY30" fmla="*/ 3575409 h 6061990"/>
                <a:gd name="connsiteX31" fmla="*/ 2886218 w 9143999"/>
                <a:gd name="connsiteY31" fmla="*/ 3828766 h 6061990"/>
                <a:gd name="connsiteX32" fmla="*/ 3414877 w 9143999"/>
                <a:gd name="connsiteY32" fmla="*/ 4075790 h 6061990"/>
                <a:gd name="connsiteX33" fmla="*/ 4034564 w 9143999"/>
                <a:gd name="connsiteY33" fmla="*/ 4294310 h 6061990"/>
                <a:gd name="connsiteX34" fmla="*/ 4706767 w 9143999"/>
                <a:gd name="connsiteY34" fmla="*/ 4487495 h 6061990"/>
                <a:gd name="connsiteX35" fmla="*/ 6128195 w 9143999"/>
                <a:gd name="connsiteY35" fmla="*/ 4810525 h 6061990"/>
                <a:gd name="connsiteX36" fmla="*/ 7609141 w 9143999"/>
                <a:gd name="connsiteY36" fmla="*/ 5070216 h 6061990"/>
                <a:gd name="connsiteX37" fmla="*/ 9118095 w 9143999"/>
                <a:gd name="connsiteY37" fmla="*/ 5285570 h 6061990"/>
                <a:gd name="connsiteX38" fmla="*/ 9143999 w 9143999"/>
                <a:gd name="connsiteY38" fmla="*/ 5288702 h 6061990"/>
                <a:gd name="connsiteX39" fmla="*/ 9143999 w 9143999"/>
                <a:gd name="connsiteY39" fmla="*/ 6061990 h 6061990"/>
                <a:gd name="connsiteX40" fmla="*/ 4752032 w 9143999"/>
                <a:gd name="connsiteY40" fmla="*/ 6061990 h 6061990"/>
                <a:gd name="connsiteX41" fmla="*/ 3828002 w 9143999"/>
                <a:gd name="connsiteY41" fmla="*/ 5760614 h 6061990"/>
                <a:gd name="connsiteX42" fmla="*/ 3071774 w 9143999"/>
                <a:gd name="connsiteY42" fmla="*/ 5475587 h 6061990"/>
                <a:gd name="connsiteX43" fmla="*/ 2329551 w 9143999"/>
                <a:gd name="connsiteY43" fmla="*/ 5136722 h 6061990"/>
                <a:gd name="connsiteX44" fmla="*/ 1615336 w 9143999"/>
                <a:gd name="connsiteY44" fmla="*/ 4712349 h 6061990"/>
                <a:gd name="connsiteX45" fmla="*/ 1282736 w 9143999"/>
                <a:gd name="connsiteY45" fmla="*/ 4446324 h 6061990"/>
                <a:gd name="connsiteX46" fmla="*/ 992148 w 9143999"/>
                <a:gd name="connsiteY46" fmla="*/ 4123294 h 6061990"/>
                <a:gd name="connsiteX47" fmla="*/ 792588 w 9143999"/>
                <a:gd name="connsiteY47" fmla="*/ 3733758 h 6061990"/>
                <a:gd name="connsiteX48" fmla="*/ 761078 w 9143999"/>
                <a:gd name="connsiteY48" fmla="*/ 3296717 h 6061990"/>
                <a:gd name="connsiteX49" fmla="*/ 764579 w 9143999"/>
                <a:gd name="connsiteY49" fmla="*/ 3271381 h 6061990"/>
                <a:gd name="connsiteX50" fmla="*/ 767643 w 9143999"/>
                <a:gd name="connsiteY50" fmla="*/ 3257526 h 6061990"/>
                <a:gd name="connsiteX51" fmla="*/ 771582 w 9143999"/>
                <a:gd name="connsiteY51" fmla="*/ 3242878 h 6061990"/>
                <a:gd name="connsiteX52" fmla="*/ 774645 w 9143999"/>
                <a:gd name="connsiteY52" fmla="*/ 3234565 h 6061990"/>
                <a:gd name="connsiteX53" fmla="*/ 775083 w 9143999"/>
                <a:gd name="connsiteY53" fmla="*/ 3226251 h 6061990"/>
                <a:gd name="connsiteX54" fmla="*/ 775083 w 9143999"/>
                <a:gd name="connsiteY54" fmla="*/ 3223876 h 6061990"/>
                <a:gd name="connsiteX55" fmla="*/ 778146 w 9143999"/>
                <a:gd name="connsiteY55" fmla="*/ 3218334 h 6061990"/>
                <a:gd name="connsiteX56" fmla="*/ 782085 w 9143999"/>
                <a:gd name="connsiteY56" fmla="*/ 3195374 h 6061990"/>
                <a:gd name="connsiteX57" fmla="*/ 813594 w 9143999"/>
                <a:gd name="connsiteY57" fmla="*/ 3106699 h 6061990"/>
                <a:gd name="connsiteX58" fmla="*/ 890617 w 9143999"/>
                <a:gd name="connsiteY58" fmla="*/ 2926182 h 6061990"/>
                <a:gd name="connsiteX59" fmla="*/ 1156698 w 9143999"/>
                <a:gd name="connsiteY59" fmla="*/ 2565148 h 6061990"/>
                <a:gd name="connsiteX60" fmla="*/ 1576824 w 9143999"/>
                <a:gd name="connsiteY60" fmla="*/ 2254786 h 6061990"/>
                <a:gd name="connsiteX61" fmla="*/ 2077475 w 9143999"/>
                <a:gd name="connsiteY61" fmla="*/ 2055267 h 6061990"/>
                <a:gd name="connsiteX62" fmla="*/ 2560620 w 9143999"/>
                <a:gd name="connsiteY62" fmla="*/ 1947590 h 6061990"/>
                <a:gd name="connsiteX63" fmla="*/ 3005254 w 9143999"/>
                <a:gd name="connsiteY63" fmla="*/ 1890585 h 6061990"/>
                <a:gd name="connsiteX64" fmla="*/ 3404374 w 9143999"/>
                <a:gd name="connsiteY64" fmla="*/ 1852581 h 6061990"/>
                <a:gd name="connsiteX65" fmla="*/ 3754480 w 9143999"/>
                <a:gd name="connsiteY65" fmla="*/ 1814578 h 6061990"/>
                <a:gd name="connsiteX66" fmla="*/ 4006556 w 9143999"/>
                <a:gd name="connsiteY66" fmla="*/ 1763907 h 6061990"/>
                <a:gd name="connsiteX67" fmla="*/ 4083579 w 9143999"/>
                <a:gd name="connsiteY67" fmla="*/ 1738571 h 6061990"/>
                <a:gd name="connsiteX68" fmla="*/ 4136095 w 9143999"/>
                <a:gd name="connsiteY68" fmla="*/ 1713235 h 6061990"/>
                <a:gd name="connsiteX69" fmla="*/ 4178107 w 9143999"/>
                <a:gd name="connsiteY69" fmla="*/ 1672065 h 6061990"/>
                <a:gd name="connsiteX70" fmla="*/ 4209617 w 9143999"/>
                <a:gd name="connsiteY70" fmla="*/ 1605558 h 6061990"/>
                <a:gd name="connsiteX71" fmla="*/ 4227122 w 9143999"/>
                <a:gd name="connsiteY71" fmla="*/ 1513716 h 6061990"/>
                <a:gd name="connsiteX72" fmla="*/ 4227122 w 9143999"/>
                <a:gd name="connsiteY72" fmla="*/ 1505403 h 6061990"/>
                <a:gd name="connsiteX73" fmla="*/ 4227122 w 9143999"/>
                <a:gd name="connsiteY73" fmla="*/ 1495902 h 6061990"/>
                <a:gd name="connsiteX74" fmla="*/ 4227122 w 9143999"/>
                <a:gd name="connsiteY74" fmla="*/ 1482047 h 6061990"/>
                <a:gd name="connsiteX75" fmla="*/ 4223621 w 9143999"/>
                <a:gd name="connsiteY75" fmla="*/ 1463045 h 6061990"/>
                <a:gd name="connsiteX76" fmla="*/ 4192112 w 9143999"/>
                <a:gd name="connsiteY76" fmla="*/ 1409207 h 6061990"/>
                <a:gd name="connsiteX77" fmla="*/ 4118589 w 9143999"/>
                <a:gd name="connsiteY77" fmla="*/ 1342700 h 6061990"/>
                <a:gd name="connsiteX78" fmla="*/ 3884019 w 9143999"/>
                <a:gd name="connsiteY78" fmla="*/ 1203354 h 6061990"/>
                <a:gd name="connsiteX79" fmla="*/ 3582928 w 9143999"/>
                <a:gd name="connsiteY79" fmla="*/ 1076675 h 6061990"/>
                <a:gd name="connsiteX80" fmla="*/ 3253829 w 9143999"/>
                <a:gd name="connsiteY80" fmla="*/ 965832 h 6061990"/>
                <a:gd name="connsiteX81" fmla="*/ 2543115 w 9143999"/>
                <a:gd name="connsiteY81" fmla="*/ 772647 h 6061990"/>
                <a:gd name="connsiteX82" fmla="*/ 1041163 w 9143999"/>
                <a:gd name="connsiteY82" fmla="*/ 468619 h 6061990"/>
                <a:gd name="connsiteX83" fmla="*/ 0 w 9143999"/>
                <a:gd name="connsiteY83" fmla="*/ 304674 h 6061990"/>
                <a:gd name="connsiteX84" fmla="*/ 0 w 9143999"/>
                <a:gd name="connsiteY84" fmla="*/ 0 h 6061990"/>
                <a:gd name="connsiteX0" fmla="*/ 0 w 9143999"/>
                <a:gd name="connsiteY0" fmla="*/ 0 h 6061990"/>
                <a:gd name="connsiteX1" fmla="*/ 1153197 w 9143999"/>
                <a:gd name="connsiteY1" fmla="*/ 113919 h 6061990"/>
                <a:gd name="connsiteX2" fmla="*/ 2742675 w 9143999"/>
                <a:gd name="connsiteY2" fmla="*/ 338773 h 6061990"/>
                <a:gd name="connsiteX3" fmla="*/ 3537414 w 9143999"/>
                <a:gd name="connsiteY3" fmla="*/ 500288 h 6061990"/>
                <a:gd name="connsiteX4" fmla="*/ 3933033 w 9143999"/>
                <a:gd name="connsiteY4" fmla="*/ 607965 h 6061990"/>
                <a:gd name="connsiteX5" fmla="*/ 4328653 w 9143999"/>
                <a:gd name="connsiteY5" fmla="*/ 747311 h 6061990"/>
                <a:gd name="connsiteX6" fmla="*/ 4717270 w 9143999"/>
                <a:gd name="connsiteY6" fmla="*/ 940496 h 6061990"/>
                <a:gd name="connsiteX7" fmla="*/ 4902826 w 9143999"/>
                <a:gd name="connsiteY7" fmla="*/ 1079842 h 6061990"/>
                <a:gd name="connsiteX8" fmla="*/ 5053371 w 9143999"/>
                <a:gd name="connsiteY8" fmla="*/ 1260359 h 6061990"/>
                <a:gd name="connsiteX9" fmla="*/ 5102386 w 9143999"/>
                <a:gd name="connsiteY9" fmla="*/ 1371203 h 6061990"/>
                <a:gd name="connsiteX10" fmla="*/ 5116390 w 9143999"/>
                <a:gd name="connsiteY10" fmla="*/ 1428208 h 6061990"/>
                <a:gd name="connsiteX11" fmla="*/ 5116390 w 9143999"/>
                <a:gd name="connsiteY11" fmla="*/ 1434542 h 6061990"/>
                <a:gd name="connsiteX12" fmla="*/ 5119454 w 9143999"/>
                <a:gd name="connsiteY12" fmla="*/ 1440084 h 6061990"/>
                <a:gd name="connsiteX13" fmla="*/ 5119891 w 9143999"/>
                <a:gd name="connsiteY13" fmla="*/ 1446418 h 6061990"/>
                <a:gd name="connsiteX14" fmla="*/ 5126893 w 9143999"/>
                <a:gd name="connsiteY14" fmla="*/ 1472546 h 6061990"/>
                <a:gd name="connsiteX15" fmla="*/ 5144398 w 9143999"/>
                <a:gd name="connsiteY15" fmla="*/ 1646729 h 6061990"/>
                <a:gd name="connsiteX16" fmla="*/ 5112889 w 9143999"/>
                <a:gd name="connsiteY16" fmla="*/ 1843081 h 6061990"/>
                <a:gd name="connsiteX17" fmla="*/ 5000855 w 9143999"/>
                <a:gd name="connsiteY17" fmla="*/ 2048933 h 6061990"/>
                <a:gd name="connsiteX18" fmla="*/ 4808297 w 9143999"/>
                <a:gd name="connsiteY18" fmla="*/ 2235784 h 6061990"/>
                <a:gd name="connsiteX19" fmla="*/ 4570225 w 9143999"/>
                <a:gd name="connsiteY19" fmla="*/ 2371963 h 6061990"/>
                <a:gd name="connsiteX20" fmla="*/ 4325152 w 9143999"/>
                <a:gd name="connsiteY20" fmla="*/ 2470139 h 6061990"/>
                <a:gd name="connsiteX21" fmla="*/ 4094082 w 9143999"/>
                <a:gd name="connsiteY21" fmla="*/ 2536645 h 6061990"/>
                <a:gd name="connsiteX22" fmla="*/ 3670454 w 9143999"/>
                <a:gd name="connsiteY22" fmla="*/ 2634821 h 6061990"/>
                <a:gd name="connsiteX23" fmla="*/ 3292341 w 9143999"/>
                <a:gd name="connsiteY23" fmla="*/ 2713995 h 6061990"/>
                <a:gd name="connsiteX24" fmla="*/ 2966743 w 9143999"/>
                <a:gd name="connsiteY24" fmla="*/ 2796336 h 6061990"/>
                <a:gd name="connsiteX25" fmla="*/ 2711166 w 9143999"/>
                <a:gd name="connsiteY25" fmla="*/ 2888178 h 6061990"/>
                <a:gd name="connsiteX26" fmla="*/ 2550117 w 9143999"/>
                <a:gd name="connsiteY26" fmla="*/ 2986354 h 6061990"/>
                <a:gd name="connsiteX27" fmla="*/ 2466092 w 9143999"/>
                <a:gd name="connsiteY27" fmla="*/ 3087697 h 6061990"/>
                <a:gd name="connsiteX28" fmla="*/ 2420578 w 9143999"/>
                <a:gd name="connsiteY28" fmla="*/ 3217543 h 6061990"/>
                <a:gd name="connsiteX29" fmla="*/ 2445086 w 9143999"/>
                <a:gd name="connsiteY29" fmla="*/ 3470900 h 6061990"/>
                <a:gd name="connsiteX30" fmla="*/ 2529111 w 9143999"/>
                <a:gd name="connsiteY30" fmla="*/ 3575409 h 6061990"/>
                <a:gd name="connsiteX31" fmla="*/ 2886218 w 9143999"/>
                <a:gd name="connsiteY31" fmla="*/ 3828766 h 6061990"/>
                <a:gd name="connsiteX32" fmla="*/ 3414877 w 9143999"/>
                <a:gd name="connsiteY32" fmla="*/ 4075790 h 6061990"/>
                <a:gd name="connsiteX33" fmla="*/ 4034564 w 9143999"/>
                <a:gd name="connsiteY33" fmla="*/ 4294310 h 6061990"/>
                <a:gd name="connsiteX34" fmla="*/ 4706767 w 9143999"/>
                <a:gd name="connsiteY34" fmla="*/ 4487495 h 6061990"/>
                <a:gd name="connsiteX35" fmla="*/ 6128195 w 9143999"/>
                <a:gd name="connsiteY35" fmla="*/ 4810525 h 6061990"/>
                <a:gd name="connsiteX36" fmla="*/ 7609141 w 9143999"/>
                <a:gd name="connsiteY36" fmla="*/ 5070216 h 6061990"/>
                <a:gd name="connsiteX37" fmla="*/ 9118095 w 9143999"/>
                <a:gd name="connsiteY37" fmla="*/ 5285570 h 6061990"/>
                <a:gd name="connsiteX38" fmla="*/ 9143999 w 9143999"/>
                <a:gd name="connsiteY38" fmla="*/ 5288702 h 6061990"/>
                <a:gd name="connsiteX39" fmla="*/ 9143999 w 9143999"/>
                <a:gd name="connsiteY39" fmla="*/ 6061990 h 6061990"/>
                <a:gd name="connsiteX40" fmla="*/ 4752032 w 9143999"/>
                <a:gd name="connsiteY40" fmla="*/ 6061990 h 6061990"/>
                <a:gd name="connsiteX41" fmla="*/ 3828002 w 9143999"/>
                <a:gd name="connsiteY41" fmla="*/ 5760614 h 6061990"/>
                <a:gd name="connsiteX42" fmla="*/ 3071774 w 9143999"/>
                <a:gd name="connsiteY42" fmla="*/ 5475587 h 6061990"/>
                <a:gd name="connsiteX43" fmla="*/ 2329551 w 9143999"/>
                <a:gd name="connsiteY43" fmla="*/ 5136722 h 6061990"/>
                <a:gd name="connsiteX44" fmla="*/ 1615336 w 9143999"/>
                <a:gd name="connsiteY44" fmla="*/ 4712349 h 6061990"/>
                <a:gd name="connsiteX45" fmla="*/ 1282736 w 9143999"/>
                <a:gd name="connsiteY45" fmla="*/ 4446324 h 6061990"/>
                <a:gd name="connsiteX46" fmla="*/ 992148 w 9143999"/>
                <a:gd name="connsiteY46" fmla="*/ 4123294 h 6061990"/>
                <a:gd name="connsiteX47" fmla="*/ 792588 w 9143999"/>
                <a:gd name="connsiteY47" fmla="*/ 3733758 h 6061990"/>
                <a:gd name="connsiteX48" fmla="*/ 761078 w 9143999"/>
                <a:gd name="connsiteY48" fmla="*/ 3296717 h 6061990"/>
                <a:gd name="connsiteX49" fmla="*/ 764579 w 9143999"/>
                <a:gd name="connsiteY49" fmla="*/ 3271381 h 6061990"/>
                <a:gd name="connsiteX50" fmla="*/ 767643 w 9143999"/>
                <a:gd name="connsiteY50" fmla="*/ 3257526 h 6061990"/>
                <a:gd name="connsiteX51" fmla="*/ 771582 w 9143999"/>
                <a:gd name="connsiteY51" fmla="*/ 3242878 h 6061990"/>
                <a:gd name="connsiteX52" fmla="*/ 774645 w 9143999"/>
                <a:gd name="connsiteY52" fmla="*/ 3234565 h 6061990"/>
                <a:gd name="connsiteX53" fmla="*/ 775083 w 9143999"/>
                <a:gd name="connsiteY53" fmla="*/ 3226251 h 6061990"/>
                <a:gd name="connsiteX54" fmla="*/ 775083 w 9143999"/>
                <a:gd name="connsiteY54" fmla="*/ 3223876 h 6061990"/>
                <a:gd name="connsiteX55" fmla="*/ 778146 w 9143999"/>
                <a:gd name="connsiteY55" fmla="*/ 3218334 h 6061990"/>
                <a:gd name="connsiteX56" fmla="*/ 782085 w 9143999"/>
                <a:gd name="connsiteY56" fmla="*/ 3195374 h 6061990"/>
                <a:gd name="connsiteX57" fmla="*/ 813594 w 9143999"/>
                <a:gd name="connsiteY57" fmla="*/ 3106699 h 6061990"/>
                <a:gd name="connsiteX58" fmla="*/ 890617 w 9143999"/>
                <a:gd name="connsiteY58" fmla="*/ 2926182 h 6061990"/>
                <a:gd name="connsiteX59" fmla="*/ 1156698 w 9143999"/>
                <a:gd name="connsiteY59" fmla="*/ 2565148 h 6061990"/>
                <a:gd name="connsiteX60" fmla="*/ 1576824 w 9143999"/>
                <a:gd name="connsiteY60" fmla="*/ 2254786 h 6061990"/>
                <a:gd name="connsiteX61" fmla="*/ 2077475 w 9143999"/>
                <a:gd name="connsiteY61" fmla="*/ 2055267 h 6061990"/>
                <a:gd name="connsiteX62" fmla="*/ 2560620 w 9143999"/>
                <a:gd name="connsiteY62" fmla="*/ 1947590 h 6061990"/>
                <a:gd name="connsiteX63" fmla="*/ 3005254 w 9143999"/>
                <a:gd name="connsiteY63" fmla="*/ 1890585 h 6061990"/>
                <a:gd name="connsiteX64" fmla="*/ 3404374 w 9143999"/>
                <a:gd name="connsiteY64" fmla="*/ 1852581 h 6061990"/>
                <a:gd name="connsiteX65" fmla="*/ 3754480 w 9143999"/>
                <a:gd name="connsiteY65" fmla="*/ 1814578 h 6061990"/>
                <a:gd name="connsiteX66" fmla="*/ 4006556 w 9143999"/>
                <a:gd name="connsiteY66" fmla="*/ 1763907 h 6061990"/>
                <a:gd name="connsiteX67" fmla="*/ 4083579 w 9143999"/>
                <a:gd name="connsiteY67" fmla="*/ 1738571 h 6061990"/>
                <a:gd name="connsiteX68" fmla="*/ 4136095 w 9143999"/>
                <a:gd name="connsiteY68" fmla="*/ 1713235 h 6061990"/>
                <a:gd name="connsiteX69" fmla="*/ 4178107 w 9143999"/>
                <a:gd name="connsiteY69" fmla="*/ 1672065 h 6061990"/>
                <a:gd name="connsiteX70" fmla="*/ 4209617 w 9143999"/>
                <a:gd name="connsiteY70" fmla="*/ 1605558 h 6061990"/>
                <a:gd name="connsiteX71" fmla="*/ 4227122 w 9143999"/>
                <a:gd name="connsiteY71" fmla="*/ 1513716 h 6061990"/>
                <a:gd name="connsiteX72" fmla="*/ 4227122 w 9143999"/>
                <a:gd name="connsiteY72" fmla="*/ 1505403 h 6061990"/>
                <a:gd name="connsiteX73" fmla="*/ 4227122 w 9143999"/>
                <a:gd name="connsiteY73" fmla="*/ 1495902 h 6061990"/>
                <a:gd name="connsiteX74" fmla="*/ 4227122 w 9143999"/>
                <a:gd name="connsiteY74" fmla="*/ 1482047 h 6061990"/>
                <a:gd name="connsiteX75" fmla="*/ 4223621 w 9143999"/>
                <a:gd name="connsiteY75" fmla="*/ 1463045 h 6061990"/>
                <a:gd name="connsiteX76" fmla="*/ 4192112 w 9143999"/>
                <a:gd name="connsiteY76" fmla="*/ 1409207 h 6061990"/>
                <a:gd name="connsiteX77" fmla="*/ 4118589 w 9143999"/>
                <a:gd name="connsiteY77" fmla="*/ 1342700 h 6061990"/>
                <a:gd name="connsiteX78" fmla="*/ 3884019 w 9143999"/>
                <a:gd name="connsiteY78" fmla="*/ 1203354 h 6061990"/>
                <a:gd name="connsiteX79" fmla="*/ 3582928 w 9143999"/>
                <a:gd name="connsiteY79" fmla="*/ 1076675 h 6061990"/>
                <a:gd name="connsiteX80" fmla="*/ 3253829 w 9143999"/>
                <a:gd name="connsiteY80" fmla="*/ 965832 h 6061990"/>
                <a:gd name="connsiteX81" fmla="*/ 2543115 w 9143999"/>
                <a:gd name="connsiteY81" fmla="*/ 772647 h 6061990"/>
                <a:gd name="connsiteX82" fmla="*/ 1041163 w 9143999"/>
                <a:gd name="connsiteY82" fmla="*/ 468619 h 6061990"/>
                <a:gd name="connsiteX83" fmla="*/ 0 w 9143999"/>
                <a:gd name="connsiteY83" fmla="*/ 304674 h 6061990"/>
                <a:gd name="connsiteX84" fmla="*/ 0 w 9143999"/>
                <a:gd name="connsiteY84" fmla="*/ 0 h 6061990"/>
                <a:gd name="connsiteX0" fmla="*/ 0 w 9143999"/>
                <a:gd name="connsiteY0" fmla="*/ 0 h 6061990"/>
                <a:gd name="connsiteX1" fmla="*/ 1153197 w 9143999"/>
                <a:gd name="connsiteY1" fmla="*/ 113919 h 6061990"/>
                <a:gd name="connsiteX2" fmla="*/ 2742675 w 9143999"/>
                <a:gd name="connsiteY2" fmla="*/ 338773 h 6061990"/>
                <a:gd name="connsiteX3" fmla="*/ 3537414 w 9143999"/>
                <a:gd name="connsiteY3" fmla="*/ 500288 h 6061990"/>
                <a:gd name="connsiteX4" fmla="*/ 3933033 w 9143999"/>
                <a:gd name="connsiteY4" fmla="*/ 607965 h 6061990"/>
                <a:gd name="connsiteX5" fmla="*/ 4328653 w 9143999"/>
                <a:gd name="connsiteY5" fmla="*/ 747311 h 6061990"/>
                <a:gd name="connsiteX6" fmla="*/ 4717270 w 9143999"/>
                <a:gd name="connsiteY6" fmla="*/ 940496 h 6061990"/>
                <a:gd name="connsiteX7" fmla="*/ 4902826 w 9143999"/>
                <a:gd name="connsiteY7" fmla="*/ 1079842 h 6061990"/>
                <a:gd name="connsiteX8" fmla="*/ 5053371 w 9143999"/>
                <a:gd name="connsiteY8" fmla="*/ 1260359 h 6061990"/>
                <a:gd name="connsiteX9" fmla="*/ 5102386 w 9143999"/>
                <a:gd name="connsiteY9" fmla="*/ 1371203 h 6061990"/>
                <a:gd name="connsiteX10" fmla="*/ 5116390 w 9143999"/>
                <a:gd name="connsiteY10" fmla="*/ 1428208 h 6061990"/>
                <a:gd name="connsiteX11" fmla="*/ 5116390 w 9143999"/>
                <a:gd name="connsiteY11" fmla="*/ 1434542 h 6061990"/>
                <a:gd name="connsiteX12" fmla="*/ 5119454 w 9143999"/>
                <a:gd name="connsiteY12" fmla="*/ 1440084 h 6061990"/>
                <a:gd name="connsiteX13" fmla="*/ 5119891 w 9143999"/>
                <a:gd name="connsiteY13" fmla="*/ 1446418 h 6061990"/>
                <a:gd name="connsiteX14" fmla="*/ 5126893 w 9143999"/>
                <a:gd name="connsiteY14" fmla="*/ 1472546 h 6061990"/>
                <a:gd name="connsiteX15" fmla="*/ 5144398 w 9143999"/>
                <a:gd name="connsiteY15" fmla="*/ 1646729 h 6061990"/>
                <a:gd name="connsiteX16" fmla="*/ 5112889 w 9143999"/>
                <a:gd name="connsiteY16" fmla="*/ 1843081 h 6061990"/>
                <a:gd name="connsiteX17" fmla="*/ 5000855 w 9143999"/>
                <a:gd name="connsiteY17" fmla="*/ 2048933 h 6061990"/>
                <a:gd name="connsiteX18" fmla="*/ 4808297 w 9143999"/>
                <a:gd name="connsiteY18" fmla="*/ 2235784 h 6061990"/>
                <a:gd name="connsiteX19" fmla="*/ 4570225 w 9143999"/>
                <a:gd name="connsiteY19" fmla="*/ 2371963 h 6061990"/>
                <a:gd name="connsiteX20" fmla="*/ 4325152 w 9143999"/>
                <a:gd name="connsiteY20" fmla="*/ 2470139 h 6061990"/>
                <a:gd name="connsiteX21" fmla="*/ 4094082 w 9143999"/>
                <a:gd name="connsiteY21" fmla="*/ 2536645 h 6061990"/>
                <a:gd name="connsiteX22" fmla="*/ 3670454 w 9143999"/>
                <a:gd name="connsiteY22" fmla="*/ 2634821 h 6061990"/>
                <a:gd name="connsiteX23" fmla="*/ 3292341 w 9143999"/>
                <a:gd name="connsiteY23" fmla="*/ 2713995 h 6061990"/>
                <a:gd name="connsiteX24" fmla="*/ 2966743 w 9143999"/>
                <a:gd name="connsiteY24" fmla="*/ 2796336 h 6061990"/>
                <a:gd name="connsiteX25" fmla="*/ 2711166 w 9143999"/>
                <a:gd name="connsiteY25" fmla="*/ 2888178 h 6061990"/>
                <a:gd name="connsiteX26" fmla="*/ 2550117 w 9143999"/>
                <a:gd name="connsiteY26" fmla="*/ 2986354 h 6061990"/>
                <a:gd name="connsiteX27" fmla="*/ 2466092 w 9143999"/>
                <a:gd name="connsiteY27" fmla="*/ 3087697 h 6061990"/>
                <a:gd name="connsiteX28" fmla="*/ 2420578 w 9143999"/>
                <a:gd name="connsiteY28" fmla="*/ 3217543 h 6061990"/>
                <a:gd name="connsiteX29" fmla="*/ 2445086 w 9143999"/>
                <a:gd name="connsiteY29" fmla="*/ 3470900 h 6061990"/>
                <a:gd name="connsiteX30" fmla="*/ 2529111 w 9143999"/>
                <a:gd name="connsiteY30" fmla="*/ 3575409 h 6061990"/>
                <a:gd name="connsiteX31" fmla="*/ 2886218 w 9143999"/>
                <a:gd name="connsiteY31" fmla="*/ 3828766 h 6061990"/>
                <a:gd name="connsiteX32" fmla="*/ 3414877 w 9143999"/>
                <a:gd name="connsiteY32" fmla="*/ 4075790 h 6061990"/>
                <a:gd name="connsiteX33" fmla="*/ 4034564 w 9143999"/>
                <a:gd name="connsiteY33" fmla="*/ 4294310 h 6061990"/>
                <a:gd name="connsiteX34" fmla="*/ 4706767 w 9143999"/>
                <a:gd name="connsiteY34" fmla="*/ 4487495 h 6061990"/>
                <a:gd name="connsiteX35" fmla="*/ 6128195 w 9143999"/>
                <a:gd name="connsiteY35" fmla="*/ 4810525 h 6061990"/>
                <a:gd name="connsiteX36" fmla="*/ 7609141 w 9143999"/>
                <a:gd name="connsiteY36" fmla="*/ 5070216 h 6061990"/>
                <a:gd name="connsiteX37" fmla="*/ 9118095 w 9143999"/>
                <a:gd name="connsiteY37" fmla="*/ 5285570 h 6061990"/>
                <a:gd name="connsiteX38" fmla="*/ 9143999 w 9143999"/>
                <a:gd name="connsiteY38" fmla="*/ 5288702 h 6061990"/>
                <a:gd name="connsiteX39" fmla="*/ 9143999 w 9143999"/>
                <a:gd name="connsiteY39" fmla="*/ 6061990 h 6061990"/>
                <a:gd name="connsiteX40" fmla="*/ 4752032 w 9143999"/>
                <a:gd name="connsiteY40" fmla="*/ 6061990 h 6061990"/>
                <a:gd name="connsiteX41" fmla="*/ 3828002 w 9143999"/>
                <a:gd name="connsiteY41" fmla="*/ 5760614 h 6061990"/>
                <a:gd name="connsiteX42" fmla="*/ 3071774 w 9143999"/>
                <a:gd name="connsiteY42" fmla="*/ 5475587 h 6061990"/>
                <a:gd name="connsiteX43" fmla="*/ 2329551 w 9143999"/>
                <a:gd name="connsiteY43" fmla="*/ 5136722 h 6061990"/>
                <a:gd name="connsiteX44" fmla="*/ 1615336 w 9143999"/>
                <a:gd name="connsiteY44" fmla="*/ 4712349 h 6061990"/>
                <a:gd name="connsiteX45" fmla="*/ 1282736 w 9143999"/>
                <a:gd name="connsiteY45" fmla="*/ 4446324 h 6061990"/>
                <a:gd name="connsiteX46" fmla="*/ 992148 w 9143999"/>
                <a:gd name="connsiteY46" fmla="*/ 4123294 h 6061990"/>
                <a:gd name="connsiteX47" fmla="*/ 792588 w 9143999"/>
                <a:gd name="connsiteY47" fmla="*/ 3733758 h 6061990"/>
                <a:gd name="connsiteX48" fmla="*/ 761078 w 9143999"/>
                <a:gd name="connsiteY48" fmla="*/ 3296717 h 6061990"/>
                <a:gd name="connsiteX49" fmla="*/ 764579 w 9143999"/>
                <a:gd name="connsiteY49" fmla="*/ 3271381 h 6061990"/>
                <a:gd name="connsiteX50" fmla="*/ 767643 w 9143999"/>
                <a:gd name="connsiteY50" fmla="*/ 3257526 h 6061990"/>
                <a:gd name="connsiteX51" fmla="*/ 771582 w 9143999"/>
                <a:gd name="connsiteY51" fmla="*/ 3242878 h 6061990"/>
                <a:gd name="connsiteX52" fmla="*/ 774645 w 9143999"/>
                <a:gd name="connsiteY52" fmla="*/ 3234565 h 6061990"/>
                <a:gd name="connsiteX53" fmla="*/ 775083 w 9143999"/>
                <a:gd name="connsiteY53" fmla="*/ 3226251 h 6061990"/>
                <a:gd name="connsiteX54" fmla="*/ 775083 w 9143999"/>
                <a:gd name="connsiteY54" fmla="*/ 3223876 h 6061990"/>
                <a:gd name="connsiteX55" fmla="*/ 778146 w 9143999"/>
                <a:gd name="connsiteY55" fmla="*/ 3218334 h 6061990"/>
                <a:gd name="connsiteX56" fmla="*/ 782085 w 9143999"/>
                <a:gd name="connsiteY56" fmla="*/ 3195374 h 6061990"/>
                <a:gd name="connsiteX57" fmla="*/ 813594 w 9143999"/>
                <a:gd name="connsiteY57" fmla="*/ 3106699 h 6061990"/>
                <a:gd name="connsiteX58" fmla="*/ 890617 w 9143999"/>
                <a:gd name="connsiteY58" fmla="*/ 2926182 h 6061990"/>
                <a:gd name="connsiteX59" fmla="*/ 1156698 w 9143999"/>
                <a:gd name="connsiteY59" fmla="*/ 2565148 h 6061990"/>
                <a:gd name="connsiteX60" fmla="*/ 1576824 w 9143999"/>
                <a:gd name="connsiteY60" fmla="*/ 2254786 h 6061990"/>
                <a:gd name="connsiteX61" fmla="*/ 2077475 w 9143999"/>
                <a:gd name="connsiteY61" fmla="*/ 2055267 h 6061990"/>
                <a:gd name="connsiteX62" fmla="*/ 2560620 w 9143999"/>
                <a:gd name="connsiteY62" fmla="*/ 1947590 h 6061990"/>
                <a:gd name="connsiteX63" fmla="*/ 3005254 w 9143999"/>
                <a:gd name="connsiteY63" fmla="*/ 1890585 h 6061990"/>
                <a:gd name="connsiteX64" fmla="*/ 3404374 w 9143999"/>
                <a:gd name="connsiteY64" fmla="*/ 1852581 h 6061990"/>
                <a:gd name="connsiteX65" fmla="*/ 3754480 w 9143999"/>
                <a:gd name="connsiteY65" fmla="*/ 1814578 h 6061990"/>
                <a:gd name="connsiteX66" fmla="*/ 4006556 w 9143999"/>
                <a:gd name="connsiteY66" fmla="*/ 1763907 h 6061990"/>
                <a:gd name="connsiteX67" fmla="*/ 4083579 w 9143999"/>
                <a:gd name="connsiteY67" fmla="*/ 1738571 h 6061990"/>
                <a:gd name="connsiteX68" fmla="*/ 4136095 w 9143999"/>
                <a:gd name="connsiteY68" fmla="*/ 1713235 h 6061990"/>
                <a:gd name="connsiteX69" fmla="*/ 4178107 w 9143999"/>
                <a:gd name="connsiteY69" fmla="*/ 1672065 h 6061990"/>
                <a:gd name="connsiteX70" fmla="*/ 4209617 w 9143999"/>
                <a:gd name="connsiteY70" fmla="*/ 1605558 h 6061990"/>
                <a:gd name="connsiteX71" fmla="*/ 4227122 w 9143999"/>
                <a:gd name="connsiteY71" fmla="*/ 1513716 h 6061990"/>
                <a:gd name="connsiteX72" fmla="*/ 4227122 w 9143999"/>
                <a:gd name="connsiteY72" fmla="*/ 1505403 h 6061990"/>
                <a:gd name="connsiteX73" fmla="*/ 4227122 w 9143999"/>
                <a:gd name="connsiteY73" fmla="*/ 1495902 h 6061990"/>
                <a:gd name="connsiteX74" fmla="*/ 4227122 w 9143999"/>
                <a:gd name="connsiteY74" fmla="*/ 1482047 h 6061990"/>
                <a:gd name="connsiteX75" fmla="*/ 4223621 w 9143999"/>
                <a:gd name="connsiteY75" fmla="*/ 1463045 h 6061990"/>
                <a:gd name="connsiteX76" fmla="*/ 4192112 w 9143999"/>
                <a:gd name="connsiteY76" fmla="*/ 1409207 h 6061990"/>
                <a:gd name="connsiteX77" fmla="*/ 4118589 w 9143999"/>
                <a:gd name="connsiteY77" fmla="*/ 1342700 h 6061990"/>
                <a:gd name="connsiteX78" fmla="*/ 3884019 w 9143999"/>
                <a:gd name="connsiteY78" fmla="*/ 1203354 h 6061990"/>
                <a:gd name="connsiteX79" fmla="*/ 3582928 w 9143999"/>
                <a:gd name="connsiteY79" fmla="*/ 1076675 h 6061990"/>
                <a:gd name="connsiteX80" fmla="*/ 3253829 w 9143999"/>
                <a:gd name="connsiteY80" fmla="*/ 965832 h 6061990"/>
                <a:gd name="connsiteX81" fmla="*/ 2543115 w 9143999"/>
                <a:gd name="connsiteY81" fmla="*/ 772647 h 6061990"/>
                <a:gd name="connsiteX82" fmla="*/ 1041163 w 9143999"/>
                <a:gd name="connsiteY82" fmla="*/ 468619 h 6061990"/>
                <a:gd name="connsiteX83" fmla="*/ 0 w 9143999"/>
                <a:gd name="connsiteY83" fmla="*/ 304674 h 6061990"/>
                <a:gd name="connsiteX84" fmla="*/ 0 w 9143999"/>
                <a:gd name="connsiteY84" fmla="*/ 0 h 6061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43999" h="6061990">
                  <a:moveTo>
                    <a:pt x="0" y="0"/>
                  </a:moveTo>
                  <a:cubicBezTo>
                    <a:pt x="383616" y="31868"/>
                    <a:pt x="768406" y="70410"/>
                    <a:pt x="1153197" y="113919"/>
                  </a:cubicBezTo>
                  <a:cubicBezTo>
                    <a:pt x="1681856" y="174091"/>
                    <a:pt x="2214016" y="243764"/>
                    <a:pt x="2742675" y="338773"/>
                  </a:cubicBezTo>
                  <a:cubicBezTo>
                    <a:pt x="3008755" y="383110"/>
                    <a:pt x="3271334" y="436949"/>
                    <a:pt x="3537414" y="500288"/>
                  </a:cubicBezTo>
                  <a:lnTo>
                    <a:pt x="3933033" y="607965"/>
                  </a:lnTo>
                  <a:cubicBezTo>
                    <a:pt x="4062572" y="649135"/>
                    <a:pt x="4195613" y="693473"/>
                    <a:pt x="4328653" y="747311"/>
                  </a:cubicBezTo>
                  <a:cubicBezTo>
                    <a:pt x="4458192" y="797983"/>
                    <a:pt x="4591232" y="861322"/>
                    <a:pt x="4717270" y="940496"/>
                  </a:cubicBezTo>
                  <a:cubicBezTo>
                    <a:pt x="4780289" y="981667"/>
                    <a:pt x="4843308" y="1026004"/>
                    <a:pt x="4902826" y="1079842"/>
                  </a:cubicBezTo>
                  <a:cubicBezTo>
                    <a:pt x="4958842" y="1130514"/>
                    <a:pt x="5011358" y="1190686"/>
                    <a:pt x="5053371" y="1260359"/>
                  </a:cubicBezTo>
                  <a:cubicBezTo>
                    <a:pt x="5074377" y="1295196"/>
                    <a:pt x="5088381" y="1333200"/>
                    <a:pt x="5102386" y="1371203"/>
                  </a:cubicBezTo>
                  <a:cubicBezTo>
                    <a:pt x="5109388" y="1390205"/>
                    <a:pt x="5112889" y="1409207"/>
                    <a:pt x="5116390" y="1428208"/>
                  </a:cubicBezTo>
                  <a:lnTo>
                    <a:pt x="5116390" y="1434542"/>
                  </a:lnTo>
                  <a:lnTo>
                    <a:pt x="5119454" y="1440084"/>
                  </a:lnTo>
                  <a:cubicBezTo>
                    <a:pt x="5119600" y="1442195"/>
                    <a:pt x="5119745" y="1444307"/>
                    <a:pt x="5119891" y="1446418"/>
                  </a:cubicBezTo>
                  <a:lnTo>
                    <a:pt x="5126893" y="1472546"/>
                  </a:lnTo>
                  <a:cubicBezTo>
                    <a:pt x="5137396" y="1526384"/>
                    <a:pt x="5144398" y="1586557"/>
                    <a:pt x="5144398" y="1646729"/>
                  </a:cubicBezTo>
                  <a:cubicBezTo>
                    <a:pt x="5140897" y="1710068"/>
                    <a:pt x="5133895" y="1776574"/>
                    <a:pt x="5112889" y="1843081"/>
                  </a:cubicBezTo>
                  <a:cubicBezTo>
                    <a:pt x="5088381" y="1912754"/>
                    <a:pt x="5053371" y="1982427"/>
                    <a:pt x="5000855" y="2048933"/>
                  </a:cubicBezTo>
                  <a:cubicBezTo>
                    <a:pt x="4948339" y="2118606"/>
                    <a:pt x="4881819" y="2181946"/>
                    <a:pt x="4808297" y="2235784"/>
                  </a:cubicBezTo>
                  <a:cubicBezTo>
                    <a:pt x="4731274" y="2289622"/>
                    <a:pt x="4650750" y="2333960"/>
                    <a:pt x="4570225" y="2371963"/>
                  </a:cubicBezTo>
                  <a:cubicBezTo>
                    <a:pt x="4486200" y="2409967"/>
                    <a:pt x="4405676" y="2441637"/>
                    <a:pt x="4325152" y="2470139"/>
                  </a:cubicBezTo>
                  <a:cubicBezTo>
                    <a:pt x="4248128" y="2495475"/>
                    <a:pt x="4171105" y="2517644"/>
                    <a:pt x="4094082" y="2536645"/>
                  </a:cubicBezTo>
                  <a:cubicBezTo>
                    <a:pt x="3943537" y="2577816"/>
                    <a:pt x="3803494" y="2606319"/>
                    <a:pt x="3670454" y="2634821"/>
                  </a:cubicBezTo>
                  <a:lnTo>
                    <a:pt x="3292341" y="2713995"/>
                  </a:lnTo>
                  <a:cubicBezTo>
                    <a:pt x="3173305" y="2739331"/>
                    <a:pt x="3064772" y="2767834"/>
                    <a:pt x="2966743" y="2796336"/>
                  </a:cubicBezTo>
                  <a:cubicBezTo>
                    <a:pt x="2868713" y="2824839"/>
                    <a:pt x="2781187" y="2856509"/>
                    <a:pt x="2711166" y="2888178"/>
                  </a:cubicBezTo>
                  <a:cubicBezTo>
                    <a:pt x="2641145" y="2919848"/>
                    <a:pt x="2588629" y="2951518"/>
                    <a:pt x="2550117" y="2986354"/>
                  </a:cubicBezTo>
                  <a:cubicBezTo>
                    <a:pt x="2511606" y="3018024"/>
                    <a:pt x="2483597" y="3052860"/>
                    <a:pt x="2466092" y="3087697"/>
                  </a:cubicBezTo>
                  <a:cubicBezTo>
                    <a:pt x="2445086" y="3125701"/>
                    <a:pt x="2433604" y="3159391"/>
                    <a:pt x="2420578" y="3217543"/>
                  </a:cubicBezTo>
                  <a:cubicBezTo>
                    <a:pt x="2407552" y="3275695"/>
                    <a:pt x="2400327" y="3409351"/>
                    <a:pt x="2445086" y="3470900"/>
                  </a:cubicBezTo>
                  <a:cubicBezTo>
                    <a:pt x="2489845" y="3532449"/>
                    <a:pt x="2490599" y="3537406"/>
                    <a:pt x="2529111" y="3575409"/>
                  </a:cubicBezTo>
                  <a:cubicBezTo>
                    <a:pt x="2606134" y="3654583"/>
                    <a:pt x="2732172" y="3743258"/>
                    <a:pt x="2886218" y="3828766"/>
                  </a:cubicBezTo>
                  <a:cubicBezTo>
                    <a:pt x="3036764" y="3914274"/>
                    <a:pt x="3218818" y="3996616"/>
                    <a:pt x="3414877" y="4075790"/>
                  </a:cubicBezTo>
                  <a:cubicBezTo>
                    <a:pt x="3607435" y="4151797"/>
                    <a:pt x="3817499" y="4224637"/>
                    <a:pt x="4034564" y="4294310"/>
                  </a:cubicBezTo>
                  <a:cubicBezTo>
                    <a:pt x="4251629" y="4360816"/>
                    <a:pt x="4475697" y="4427323"/>
                    <a:pt x="4706767" y="4487495"/>
                  </a:cubicBezTo>
                  <a:cubicBezTo>
                    <a:pt x="5165405" y="4607839"/>
                    <a:pt x="5645049" y="4712349"/>
                    <a:pt x="6128195" y="4810525"/>
                  </a:cubicBezTo>
                  <a:cubicBezTo>
                    <a:pt x="6614841" y="4905534"/>
                    <a:pt x="7111991" y="4994209"/>
                    <a:pt x="7609141" y="5070216"/>
                  </a:cubicBezTo>
                  <a:cubicBezTo>
                    <a:pt x="8109791" y="5149390"/>
                    <a:pt x="8613943" y="5222230"/>
                    <a:pt x="9118095" y="5285570"/>
                  </a:cubicBezTo>
                  <a:lnTo>
                    <a:pt x="9143999" y="5288702"/>
                  </a:lnTo>
                  <a:lnTo>
                    <a:pt x="9143999" y="6061990"/>
                  </a:lnTo>
                  <a:lnTo>
                    <a:pt x="4752032" y="6061990"/>
                  </a:lnTo>
                  <a:cubicBezTo>
                    <a:pt x="4441382" y="5969608"/>
                    <a:pt x="4132773" y="5869741"/>
                    <a:pt x="3828002" y="5760614"/>
                  </a:cubicBezTo>
                  <a:cubicBezTo>
                    <a:pt x="3572425" y="5671939"/>
                    <a:pt x="3323850" y="5576930"/>
                    <a:pt x="3071774" y="5475587"/>
                  </a:cubicBezTo>
                  <a:cubicBezTo>
                    <a:pt x="2823199" y="5371078"/>
                    <a:pt x="2574625" y="5260234"/>
                    <a:pt x="2329551" y="5136722"/>
                  </a:cubicBezTo>
                  <a:cubicBezTo>
                    <a:pt x="2087978" y="5010044"/>
                    <a:pt x="1846405" y="4873864"/>
                    <a:pt x="1615336" y="4712349"/>
                  </a:cubicBezTo>
                  <a:cubicBezTo>
                    <a:pt x="1499801" y="4630008"/>
                    <a:pt x="1387767" y="4544500"/>
                    <a:pt x="1282736" y="4446324"/>
                  </a:cubicBezTo>
                  <a:cubicBezTo>
                    <a:pt x="1177704" y="4348149"/>
                    <a:pt x="1076173" y="4243639"/>
                    <a:pt x="992148" y="4123294"/>
                  </a:cubicBezTo>
                  <a:cubicBezTo>
                    <a:pt x="908123" y="4006116"/>
                    <a:pt x="834601" y="3873104"/>
                    <a:pt x="792588" y="3733758"/>
                  </a:cubicBezTo>
                  <a:cubicBezTo>
                    <a:pt x="750575" y="3591244"/>
                    <a:pt x="740072" y="3442397"/>
                    <a:pt x="761078" y="3296717"/>
                  </a:cubicBezTo>
                  <a:lnTo>
                    <a:pt x="764579" y="3271381"/>
                  </a:lnTo>
                  <a:lnTo>
                    <a:pt x="767643" y="3257526"/>
                  </a:lnTo>
                  <a:cubicBezTo>
                    <a:pt x="768081" y="3249212"/>
                    <a:pt x="771582" y="3242878"/>
                    <a:pt x="771582" y="3242878"/>
                  </a:cubicBezTo>
                  <a:lnTo>
                    <a:pt x="774645" y="3234565"/>
                  </a:lnTo>
                  <a:lnTo>
                    <a:pt x="775083" y="3226251"/>
                  </a:lnTo>
                  <a:lnTo>
                    <a:pt x="775083" y="3223876"/>
                  </a:lnTo>
                  <a:lnTo>
                    <a:pt x="778146" y="3218334"/>
                  </a:lnTo>
                  <a:lnTo>
                    <a:pt x="782085" y="3195374"/>
                  </a:lnTo>
                  <a:cubicBezTo>
                    <a:pt x="792588" y="3166871"/>
                    <a:pt x="799590" y="3138368"/>
                    <a:pt x="813594" y="3106699"/>
                  </a:cubicBezTo>
                  <a:cubicBezTo>
                    <a:pt x="834601" y="3046527"/>
                    <a:pt x="859108" y="2986354"/>
                    <a:pt x="890617" y="2926182"/>
                  </a:cubicBezTo>
                  <a:cubicBezTo>
                    <a:pt x="953636" y="2802670"/>
                    <a:pt x="1041163" y="2679159"/>
                    <a:pt x="1156698" y="2565148"/>
                  </a:cubicBezTo>
                  <a:cubicBezTo>
                    <a:pt x="1272232" y="2447970"/>
                    <a:pt x="1419277" y="2340294"/>
                    <a:pt x="1576824" y="2254786"/>
                  </a:cubicBezTo>
                  <a:cubicBezTo>
                    <a:pt x="1737873" y="2169278"/>
                    <a:pt x="1909424" y="2102772"/>
                    <a:pt x="2077475" y="2055267"/>
                  </a:cubicBezTo>
                  <a:cubicBezTo>
                    <a:pt x="2242024" y="2004596"/>
                    <a:pt x="2406574" y="1972926"/>
                    <a:pt x="2560620" y="1947590"/>
                  </a:cubicBezTo>
                  <a:cubicBezTo>
                    <a:pt x="2718168" y="1922255"/>
                    <a:pt x="2865212" y="1903253"/>
                    <a:pt x="3005254" y="1890585"/>
                  </a:cubicBezTo>
                  <a:cubicBezTo>
                    <a:pt x="3145296" y="1874750"/>
                    <a:pt x="3281837" y="1862082"/>
                    <a:pt x="3404374" y="1852581"/>
                  </a:cubicBezTo>
                  <a:lnTo>
                    <a:pt x="3754480" y="1814578"/>
                  </a:lnTo>
                  <a:cubicBezTo>
                    <a:pt x="3856010" y="1798743"/>
                    <a:pt x="3947038" y="1782908"/>
                    <a:pt x="4006556" y="1763907"/>
                  </a:cubicBezTo>
                  <a:cubicBezTo>
                    <a:pt x="4038065" y="1754406"/>
                    <a:pt x="4066074" y="1748072"/>
                    <a:pt x="4083579" y="1738571"/>
                  </a:cubicBezTo>
                  <a:cubicBezTo>
                    <a:pt x="4104585" y="1732237"/>
                    <a:pt x="4122090" y="1722736"/>
                    <a:pt x="4136095" y="1713235"/>
                  </a:cubicBezTo>
                  <a:cubicBezTo>
                    <a:pt x="4150099" y="1703734"/>
                    <a:pt x="4164103" y="1691066"/>
                    <a:pt x="4178107" y="1672065"/>
                  </a:cubicBezTo>
                  <a:cubicBezTo>
                    <a:pt x="4192112" y="1653063"/>
                    <a:pt x="4202615" y="1630894"/>
                    <a:pt x="4209617" y="1605558"/>
                  </a:cubicBezTo>
                  <a:cubicBezTo>
                    <a:pt x="4220120" y="1577056"/>
                    <a:pt x="4223621" y="1548553"/>
                    <a:pt x="4227122" y="1513716"/>
                  </a:cubicBezTo>
                  <a:lnTo>
                    <a:pt x="4227122" y="1505403"/>
                  </a:lnTo>
                  <a:lnTo>
                    <a:pt x="4227122" y="1495902"/>
                  </a:lnTo>
                  <a:lnTo>
                    <a:pt x="4227122" y="1482047"/>
                  </a:lnTo>
                  <a:cubicBezTo>
                    <a:pt x="4227122" y="1475713"/>
                    <a:pt x="4227122" y="1469379"/>
                    <a:pt x="4223621" y="1463045"/>
                  </a:cubicBezTo>
                  <a:cubicBezTo>
                    <a:pt x="4220120" y="1447210"/>
                    <a:pt x="4209617" y="1428208"/>
                    <a:pt x="4192112" y="1409207"/>
                  </a:cubicBezTo>
                  <a:cubicBezTo>
                    <a:pt x="4171105" y="1387038"/>
                    <a:pt x="4146598" y="1364869"/>
                    <a:pt x="4118589" y="1342700"/>
                  </a:cubicBezTo>
                  <a:cubicBezTo>
                    <a:pt x="4055570" y="1295196"/>
                    <a:pt x="3975046" y="1247691"/>
                    <a:pt x="3884019" y="1203354"/>
                  </a:cubicBezTo>
                  <a:cubicBezTo>
                    <a:pt x="3792991" y="1159016"/>
                    <a:pt x="3691461" y="1117846"/>
                    <a:pt x="3582928" y="1076675"/>
                  </a:cubicBezTo>
                  <a:cubicBezTo>
                    <a:pt x="3477896" y="1038672"/>
                    <a:pt x="3365863" y="1000668"/>
                    <a:pt x="3253829" y="965832"/>
                  </a:cubicBezTo>
                  <a:cubicBezTo>
                    <a:pt x="3026261" y="892992"/>
                    <a:pt x="2784688" y="829652"/>
                    <a:pt x="2543115" y="772647"/>
                  </a:cubicBezTo>
                  <a:cubicBezTo>
                    <a:pt x="2056469" y="655469"/>
                    <a:pt x="1548816" y="557293"/>
                    <a:pt x="1041163" y="468619"/>
                  </a:cubicBezTo>
                  <a:cubicBezTo>
                    <a:pt x="696624" y="408848"/>
                    <a:pt x="348905" y="354833"/>
                    <a:pt x="0" y="30467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0" y="869184"/>
              <a:ext cx="8795010" cy="5988817"/>
            </a:xfrm>
            <a:custGeom>
              <a:avLst/>
              <a:gdLst/>
              <a:ahLst/>
              <a:cxnLst/>
              <a:rect l="l" t="t" r="r" b="b"/>
              <a:pathLst>
                <a:path w="8795010" h="5988817">
                  <a:moveTo>
                    <a:pt x="0" y="0"/>
                  </a:moveTo>
                  <a:cubicBezTo>
                    <a:pt x="1275901" y="148554"/>
                    <a:pt x="2311734" y="316320"/>
                    <a:pt x="3082902" y="500228"/>
                  </a:cubicBezTo>
                  <a:cubicBezTo>
                    <a:pt x="4178728" y="759957"/>
                    <a:pt x="4735394" y="1048193"/>
                    <a:pt x="4784409" y="1380772"/>
                  </a:cubicBezTo>
                  <a:cubicBezTo>
                    <a:pt x="4882438" y="2049099"/>
                    <a:pt x="4129714" y="2159959"/>
                    <a:pt x="3404998" y="2267652"/>
                  </a:cubicBezTo>
                  <a:cubicBezTo>
                    <a:pt x="2627767" y="2381679"/>
                    <a:pt x="1829529" y="2498874"/>
                    <a:pt x="1703491" y="3230549"/>
                  </a:cubicBezTo>
                  <a:cubicBezTo>
                    <a:pt x="1542443" y="4168107"/>
                    <a:pt x="3888142" y="4931457"/>
                    <a:pt x="5887237" y="5409738"/>
                  </a:cubicBezTo>
                  <a:cubicBezTo>
                    <a:pt x="6920721" y="5655400"/>
                    <a:pt x="7970450" y="5850672"/>
                    <a:pt x="8795010" y="5988817"/>
                  </a:cubicBezTo>
                  <a:lnTo>
                    <a:pt x="7910172" y="5988817"/>
                  </a:lnTo>
                  <a:cubicBezTo>
                    <a:pt x="7256881" y="5868994"/>
                    <a:pt x="6531625" y="5722599"/>
                    <a:pt x="5813715" y="5552272"/>
                  </a:cubicBezTo>
                  <a:cubicBezTo>
                    <a:pt x="4507826" y="5238697"/>
                    <a:pt x="3478520" y="4909285"/>
                    <a:pt x="2757305" y="4570370"/>
                  </a:cubicBezTo>
                  <a:cubicBezTo>
                    <a:pt x="1829529" y="4136433"/>
                    <a:pt x="1398901" y="3677156"/>
                    <a:pt x="1479425" y="3211544"/>
                  </a:cubicBezTo>
                  <a:cubicBezTo>
                    <a:pt x="1545945" y="2837788"/>
                    <a:pt x="1773512" y="2571724"/>
                    <a:pt x="2183134" y="2394349"/>
                  </a:cubicBezTo>
                  <a:cubicBezTo>
                    <a:pt x="2529737" y="2242312"/>
                    <a:pt x="2949863" y="2178964"/>
                    <a:pt x="3355983" y="2121950"/>
                  </a:cubicBezTo>
                  <a:cubicBezTo>
                    <a:pt x="3709589" y="2068104"/>
                    <a:pt x="4042188" y="2020592"/>
                    <a:pt x="4269755" y="1916067"/>
                  </a:cubicBezTo>
                  <a:cubicBezTo>
                    <a:pt x="4416799" y="1846384"/>
                    <a:pt x="4609356" y="1716520"/>
                    <a:pt x="4560342" y="1396610"/>
                  </a:cubicBezTo>
                  <a:cubicBezTo>
                    <a:pt x="4521830" y="1133713"/>
                    <a:pt x="3986171" y="873984"/>
                    <a:pt x="3009380" y="642762"/>
                  </a:cubicBezTo>
                  <a:cubicBezTo>
                    <a:pt x="2258781" y="463602"/>
                    <a:pt x="1245927" y="300260"/>
                    <a:pt x="0" y="153235"/>
                  </a:cubicBezTo>
                  <a:close/>
                </a:path>
              </a:pathLst>
            </a:custGeom>
            <a:solidFill>
              <a:srgbClr val="FFDB0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0" y="918280"/>
              <a:ext cx="8513236" cy="5939720"/>
            </a:xfrm>
            <a:custGeom>
              <a:avLst/>
              <a:gdLst/>
              <a:ahLst/>
              <a:cxnLst/>
              <a:rect l="l" t="t" r="r" b="b"/>
              <a:pathLst>
                <a:path w="8513236" h="5939720">
                  <a:moveTo>
                    <a:pt x="0" y="0"/>
                  </a:moveTo>
                  <a:cubicBezTo>
                    <a:pt x="1267237" y="148192"/>
                    <a:pt x="2295572" y="315238"/>
                    <a:pt x="3057919" y="495651"/>
                  </a:cubicBezTo>
                  <a:cubicBezTo>
                    <a:pt x="3555058" y="612834"/>
                    <a:pt x="3943667" y="739519"/>
                    <a:pt x="4216743" y="869370"/>
                  </a:cubicBezTo>
                  <a:cubicBezTo>
                    <a:pt x="4521328" y="1015057"/>
                    <a:pt x="4689375" y="1173412"/>
                    <a:pt x="4713882" y="1334935"/>
                  </a:cubicBezTo>
                  <a:cubicBezTo>
                    <a:pt x="4804908" y="1965190"/>
                    <a:pt x="4118716" y="2066537"/>
                    <a:pt x="3387011" y="2174219"/>
                  </a:cubicBezTo>
                  <a:cubicBezTo>
                    <a:pt x="2588788" y="2291402"/>
                    <a:pt x="1766058" y="2411752"/>
                    <a:pt x="1633021" y="3175025"/>
                  </a:cubicBezTo>
                  <a:cubicBezTo>
                    <a:pt x="1559500" y="3599417"/>
                    <a:pt x="1969115" y="4023810"/>
                    <a:pt x="2844359" y="4435534"/>
                  </a:cubicBezTo>
                  <a:cubicBezTo>
                    <a:pt x="3555058" y="4771248"/>
                    <a:pt x="4570342" y="5097460"/>
                    <a:pt x="5865704" y="5404669"/>
                  </a:cubicBezTo>
                  <a:cubicBezTo>
                    <a:pt x="6793025" y="5624727"/>
                    <a:pt x="7733382" y="5804910"/>
                    <a:pt x="8513236" y="5939720"/>
                  </a:cubicBezTo>
                  <a:lnTo>
                    <a:pt x="8179609" y="5939720"/>
                  </a:lnTo>
                  <a:cubicBezTo>
                    <a:pt x="7465516" y="5812559"/>
                    <a:pt x="6646676" y="5651037"/>
                    <a:pt x="5837696" y="5458510"/>
                  </a:cubicBezTo>
                  <a:cubicBezTo>
                    <a:pt x="4538833" y="5148133"/>
                    <a:pt x="3513046" y="4818754"/>
                    <a:pt x="2798847" y="4483041"/>
                  </a:cubicBezTo>
                  <a:cubicBezTo>
                    <a:pt x="1892093" y="4058648"/>
                    <a:pt x="1471976" y="3615253"/>
                    <a:pt x="1548997" y="3168691"/>
                  </a:cubicBezTo>
                  <a:cubicBezTo>
                    <a:pt x="1689036" y="2364245"/>
                    <a:pt x="2581786" y="2234394"/>
                    <a:pt x="3369506" y="2117211"/>
                  </a:cubicBezTo>
                  <a:cubicBezTo>
                    <a:pt x="4090708" y="2012696"/>
                    <a:pt x="4713882" y="1920850"/>
                    <a:pt x="4629859" y="1341269"/>
                  </a:cubicBezTo>
                  <a:cubicBezTo>
                    <a:pt x="4559122" y="844575"/>
                    <a:pt x="2958673" y="403585"/>
                    <a:pt x="0" y="57926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4618500" y="4874821"/>
            <a:ext cx="1969724" cy="2047043"/>
            <a:chOff x="6453494" y="2317132"/>
            <a:chExt cx="1969724" cy="2047043"/>
          </a:xfrm>
        </p:grpSpPr>
        <p:sp>
          <p:nvSpPr>
            <p:cNvPr id="42" name="Oval 41"/>
            <p:cNvSpPr/>
            <p:nvPr/>
          </p:nvSpPr>
          <p:spPr>
            <a:xfrm>
              <a:off x="6453494" y="3671628"/>
              <a:ext cx="1969724" cy="69254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0" name="Oval 39"/>
            <p:cNvSpPr/>
            <p:nvPr/>
          </p:nvSpPr>
          <p:spPr>
            <a:xfrm>
              <a:off x="6581146" y="2317132"/>
              <a:ext cx="1741714" cy="1741714"/>
            </a:xfrm>
            <a:prstGeom prst="ellipse">
              <a:avLst/>
            </a:prstGeom>
            <a:gradFill>
              <a:gsLst>
                <a:gs pos="35000">
                  <a:srgbClr val="00297A"/>
                </a:gs>
                <a:gs pos="70000">
                  <a:srgbClr val="0070C0"/>
                </a:gs>
                <a:gs pos="100000">
                  <a:srgbClr val="00B0F0"/>
                </a:gs>
              </a:gsLst>
              <a:lin ang="5400000" scaled="1"/>
            </a:gradFill>
            <a:ln w="12700" cap="flat" cmpd="sng" algn="ctr">
              <a:solidFill>
                <a:srgbClr val="00206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kern="0">
                <a:solidFill>
                  <a:sysClr val="window" lastClr="FFFFFF"/>
                </a:solidFill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6766204" y="2374552"/>
              <a:ext cx="1371601" cy="1206005"/>
            </a:xfrm>
            <a:prstGeom prst="ellipse">
              <a:avLst/>
            </a:prstGeom>
            <a:gradFill>
              <a:gsLst>
                <a:gs pos="0">
                  <a:sysClr val="window" lastClr="FFFFFF">
                    <a:lumMod val="100000"/>
                    <a:alpha val="80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756943" y="2935069"/>
              <a:ext cx="139012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h-TH" sz="3600" b="1" dirty="0" smtClean="0">
                  <a:solidFill>
                    <a:prstClr val="white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ระยะที่ 5</a:t>
              </a:r>
              <a:endParaRPr lang="en-US" sz="3600" b="1" dirty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2337374" y="4254787"/>
            <a:ext cx="1625025" cy="1688813"/>
            <a:chOff x="6453494" y="2317132"/>
            <a:chExt cx="1969724" cy="2047043"/>
          </a:xfrm>
        </p:grpSpPr>
        <p:sp>
          <p:nvSpPr>
            <p:cNvPr id="52" name="Oval 51"/>
            <p:cNvSpPr/>
            <p:nvPr/>
          </p:nvSpPr>
          <p:spPr>
            <a:xfrm>
              <a:off x="6453494" y="3671628"/>
              <a:ext cx="1969724" cy="69254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>
                <a:solidFill>
                  <a:prstClr val="white"/>
                </a:solidFill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6581146" y="2317132"/>
              <a:ext cx="1741714" cy="1741714"/>
            </a:xfrm>
            <a:prstGeom prst="ellipse">
              <a:avLst/>
            </a:prstGeom>
            <a:gradFill>
              <a:gsLst>
                <a:gs pos="35000">
                  <a:srgbClr val="00297A"/>
                </a:gs>
                <a:gs pos="70000">
                  <a:srgbClr val="0070C0"/>
                </a:gs>
                <a:gs pos="100000">
                  <a:srgbClr val="00B0F0"/>
                </a:gs>
              </a:gsLst>
              <a:lin ang="5400000" scaled="1"/>
            </a:gradFill>
            <a:ln w="12700" cap="flat" cmpd="sng" algn="ctr">
              <a:solidFill>
                <a:srgbClr val="00206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sz="1200" kern="0">
                <a:solidFill>
                  <a:sysClr val="window" lastClr="FFFFFF"/>
                </a:solidFill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6766204" y="2374552"/>
              <a:ext cx="1371601" cy="1206005"/>
            </a:xfrm>
            <a:prstGeom prst="ellipse">
              <a:avLst/>
            </a:prstGeom>
            <a:gradFill>
              <a:gsLst>
                <a:gs pos="0">
                  <a:sysClr val="window" lastClr="FFFFFF">
                    <a:lumMod val="100000"/>
                    <a:alpha val="80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1200" kern="0">
                <a:solidFill>
                  <a:sysClr val="window" lastClr="FFFFFF"/>
                </a:solidFill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6754949" y="2935069"/>
              <a:ext cx="1356624" cy="6342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h-TH" sz="2800" b="1" dirty="0" smtClean="0">
                  <a:solidFill>
                    <a:prstClr val="white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ระยะที่ 4</a:t>
              </a:r>
              <a:endParaRPr lang="en-US" sz="2800" b="1" dirty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3879603" y="4321097"/>
            <a:ext cx="51156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 algn="thaiDist">
              <a:spcBef>
                <a:spcPts val="600"/>
              </a:spcBef>
            </a:pPr>
            <a:r>
              <a:rPr lang="th-TH" sz="1600" b="0" spc="-30" dirty="0">
                <a:solidFill>
                  <a:prstClr val="black"/>
                </a:solidFill>
                <a:latin typeface="Angsana New"/>
                <a:ea typeface="SimSun"/>
                <a:cs typeface="TH SarabunPSK"/>
              </a:rPr>
              <a:t>ระยะที่ 4 จัดหาทรัพยากร (งบประมาณ บุคลากร ระบบบริหารการจัดการ การจัดทำระบบฐานข้อมูลเพื่อการบริหารจัดการ </a:t>
            </a:r>
            <a:r>
              <a:rPr lang="en-US" sz="1600" b="0" spc="-30" dirty="0">
                <a:solidFill>
                  <a:prstClr val="black"/>
                </a:solidFill>
                <a:latin typeface="TH SarabunPSK"/>
                <a:ea typeface="SimSun"/>
                <a:cs typeface="Cordia New"/>
              </a:rPr>
              <a:t>: MIS) </a:t>
            </a:r>
            <a:r>
              <a:rPr lang="th-TH" sz="1600" b="0" spc="-30" dirty="0">
                <a:solidFill>
                  <a:prstClr val="black"/>
                </a:solidFill>
                <a:latin typeface="TH SarabunPSK"/>
                <a:ea typeface="SimSun"/>
                <a:cs typeface="Cordia New"/>
              </a:rPr>
              <a:t>เพื่อดำเนินงานตามแผนพัฒนากำลังคน</a:t>
            </a:r>
            <a:endParaRPr lang="en-US" sz="1600" b="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1482055" y="2903255"/>
            <a:ext cx="1337345" cy="1389841"/>
            <a:chOff x="1329655" y="2514600"/>
            <a:chExt cx="1337345" cy="1389841"/>
          </a:xfrm>
        </p:grpSpPr>
        <p:sp>
          <p:nvSpPr>
            <p:cNvPr id="65" name="Oval 64"/>
            <p:cNvSpPr/>
            <p:nvPr/>
          </p:nvSpPr>
          <p:spPr>
            <a:xfrm>
              <a:off x="1329655" y="3434236"/>
              <a:ext cx="1337345" cy="470205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solidFill>
                  <a:prstClr val="white"/>
                </a:solidFill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1416324" y="2514600"/>
              <a:ext cx="1182537" cy="1182537"/>
            </a:xfrm>
            <a:prstGeom prst="ellipse">
              <a:avLst/>
            </a:prstGeom>
            <a:gradFill>
              <a:gsLst>
                <a:gs pos="46000">
                  <a:srgbClr val="C00000"/>
                </a:gs>
                <a:gs pos="70000">
                  <a:srgbClr val="E30000"/>
                </a:gs>
                <a:gs pos="100000">
                  <a:srgbClr val="FF4F4F"/>
                </a:gs>
              </a:gsLst>
              <a:lin ang="5400000" scaled="1"/>
            </a:gradFill>
            <a:ln w="12700" cap="flat" cmpd="sng" algn="ctr">
              <a:solidFill>
                <a:srgbClr val="76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kern="0">
                <a:solidFill>
                  <a:sysClr val="window" lastClr="FFFFFF"/>
                </a:solidFill>
              </a:endParaRPr>
            </a:p>
          </p:txBody>
        </p:sp>
        <p:sp>
          <p:nvSpPr>
            <p:cNvPr id="67" name="Oval 66"/>
            <p:cNvSpPr/>
            <p:nvPr/>
          </p:nvSpPr>
          <p:spPr>
            <a:xfrm>
              <a:off x="1541970" y="2553585"/>
              <a:ext cx="931249" cy="818818"/>
            </a:xfrm>
            <a:prstGeom prst="ellipse">
              <a:avLst/>
            </a:prstGeom>
            <a:gradFill>
              <a:gsLst>
                <a:gs pos="0">
                  <a:sysClr val="window" lastClr="FFFFFF">
                    <a:lumMod val="100000"/>
                    <a:alpha val="80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1100" kern="0">
                <a:solidFill>
                  <a:sysClr val="window" lastClr="FFFFFF"/>
                </a:solidFill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1513709" y="2893205"/>
              <a:ext cx="98777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h-TH" sz="2400" b="1" dirty="0" smtClean="0">
                  <a:solidFill>
                    <a:prstClr val="white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ระยะที่ 3</a:t>
              </a:r>
              <a:endParaRPr lang="en-US" sz="2400" b="1" dirty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sp>
        <p:nvSpPr>
          <p:cNvPr id="69" name="TextBox 68"/>
          <p:cNvSpPr txBox="1"/>
          <p:nvPr/>
        </p:nvSpPr>
        <p:spPr>
          <a:xfrm>
            <a:off x="6588224" y="5002932"/>
            <a:ext cx="21891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 algn="thaiDist">
              <a:spcBef>
                <a:spcPts val="600"/>
              </a:spcBef>
            </a:pPr>
            <a:r>
              <a:rPr lang="th-TH" sz="1600" b="0" spc="-30" dirty="0">
                <a:solidFill>
                  <a:prstClr val="black"/>
                </a:solidFill>
                <a:latin typeface="Angsana New"/>
                <a:ea typeface="SimSun"/>
                <a:cs typeface="TH SarabunPSK"/>
              </a:rPr>
              <a:t>ระยะที่ 5 ติดตามและประเมินผลการดำเนินงานตามแผนพัฒนากำลังคน </a:t>
            </a:r>
            <a:endParaRPr lang="en-US" sz="1600" b="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</p:txBody>
      </p:sp>
      <p:grpSp>
        <p:nvGrpSpPr>
          <p:cNvPr id="75" name="Group 74"/>
          <p:cNvGrpSpPr/>
          <p:nvPr/>
        </p:nvGrpSpPr>
        <p:grpSpPr>
          <a:xfrm>
            <a:off x="4026409" y="1734315"/>
            <a:ext cx="1214946" cy="1262637"/>
            <a:chOff x="6453494" y="2317132"/>
            <a:chExt cx="1969724" cy="2047043"/>
          </a:xfrm>
        </p:grpSpPr>
        <p:sp>
          <p:nvSpPr>
            <p:cNvPr id="76" name="Oval 75"/>
            <p:cNvSpPr/>
            <p:nvPr/>
          </p:nvSpPr>
          <p:spPr>
            <a:xfrm>
              <a:off x="6453494" y="3671628"/>
              <a:ext cx="1969724" cy="69254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>
                <a:solidFill>
                  <a:prstClr val="white"/>
                </a:solidFill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6581145" y="2317132"/>
              <a:ext cx="1741713" cy="1741714"/>
            </a:xfrm>
            <a:prstGeom prst="ellipse">
              <a:avLst/>
            </a:prstGeom>
            <a:gradFill>
              <a:gsLst>
                <a:gs pos="35000">
                  <a:srgbClr val="00297A"/>
                </a:gs>
                <a:gs pos="70000">
                  <a:srgbClr val="0070C0"/>
                </a:gs>
                <a:gs pos="100000">
                  <a:srgbClr val="00B0F0"/>
                </a:gs>
              </a:gsLst>
              <a:lin ang="5400000" scaled="1"/>
            </a:gradFill>
            <a:ln w="12700" cap="flat" cmpd="sng" algn="ctr">
              <a:solidFill>
                <a:srgbClr val="00206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sz="1200" kern="0">
                <a:solidFill>
                  <a:sysClr val="window" lastClr="FFFFFF"/>
                </a:solidFill>
              </a:endParaRPr>
            </a:p>
          </p:txBody>
        </p:sp>
        <p:sp>
          <p:nvSpPr>
            <p:cNvPr id="78" name="Oval 77"/>
            <p:cNvSpPr/>
            <p:nvPr/>
          </p:nvSpPr>
          <p:spPr>
            <a:xfrm>
              <a:off x="6766204" y="2374552"/>
              <a:ext cx="1371601" cy="1206005"/>
            </a:xfrm>
            <a:prstGeom prst="ellipse">
              <a:avLst/>
            </a:prstGeom>
            <a:gradFill>
              <a:gsLst>
                <a:gs pos="0">
                  <a:sysClr val="window" lastClr="FFFFFF">
                    <a:lumMod val="100000"/>
                    <a:alpha val="80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1200" kern="0">
                <a:solidFill>
                  <a:sysClr val="window" lastClr="FFFFFF"/>
                </a:solidFill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6761746" y="2867645"/>
              <a:ext cx="1380515" cy="6486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h-TH" sz="2000" b="1" dirty="0" smtClean="0">
                  <a:solidFill>
                    <a:prstClr val="white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ระยะที่ 2</a:t>
              </a:r>
              <a:endParaRPr lang="en-US" sz="2000" b="1" dirty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sp>
        <p:nvSpPr>
          <p:cNvPr id="85" name="TextBox 84"/>
          <p:cNvSpPr txBox="1"/>
          <p:nvPr/>
        </p:nvSpPr>
        <p:spPr>
          <a:xfrm>
            <a:off x="5162634" y="1601505"/>
            <a:ext cx="33099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 algn="thaiDist">
              <a:spcBef>
                <a:spcPts val="600"/>
              </a:spcBef>
            </a:pPr>
            <a:r>
              <a:rPr lang="th-TH" sz="1600" b="0" spc="-30" dirty="0">
                <a:solidFill>
                  <a:prstClr val="black"/>
                </a:solidFill>
                <a:latin typeface="TH SarabunPSK" pitchFamily="34" charset="-34"/>
                <a:ea typeface="SimSun"/>
                <a:cs typeface="TH SarabunPSK" pitchFamily="34" charset="-34"/>
              </a:rPr>
              <a:t>ระยะที่ 2 จัดประชุมเชิงปฏิบัติการ (</a:t>
            </a:r>
            <a:r>
              <a:rPr lang="en-US" sz="1600" b="0" spc="-30" dirty="0">
                <a:solidFill>
                  <a:prstClr val="black"/>
                </a:solidFill>
                <a:latin typeface="TH SarabunPSK" pitchFamily="34" charset="-34"/>
                <a:ea typeface="SimSun"/>
                <a:cs typeface="TH SarabunPSK" pitchFamily="34" charset="-34"/>
              </a:rPr>
              <a:t>Workshop) </a:t>
            </a:r>
            <a:r>
              <a:rPr lang="th-TH" sz="1600" b="0" spc="-30" dirty="0">
                <a:solidFill>
                  <a:prstClr val="black"/>
                </a:solidFill>
                <a:latin typeface="TH SarabunPSK" pitchFamily="34" charset="-34"/>
                <a:ea typeface="SimSun"/>
                <a:cs typeface="TH SarabunPSK" pitchFamily="34" charset="-34"/>
              </a:rPr>
              <a:t>เพื่อนำไปสู่การจัดทำแผนการพัฒนากำลังคนที่สมบูรณ์ที่ประกอบด้วยแนวทางในการกำหนดนโยบาย แนวทางและมาตรการการดำเนินงานและการประสานงานเกี่ยวกับการพัฒนาแรงงงานและการฝึกอาชีพของผู้ที่อยู่ในกำลังแรงงาน</a:t>
            </a:r>
            <a:endParaRPr lang="en-US" sz="1600" b="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2267744" y="980728"/>
            <a:ext cx="6876256" cy="5847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 algn="thaiDist">
              <a:spcBef>
                <a:spcPts val="600"/>
              </a:spcBef>
            </a:pPr>
            <a:r>
              <a:rPr lang="th-TH" sz="1600" b="0" spc="-30" dirty="0">
                <a:solidFill>
                  <a:prstClr val="black"/>
                </a:solidFill>
                <a:latin typeface="Angsana New"/>
                <a:ea typeface="SimSun"/>
                <a:cs typeface="TH SarabunPSK"/>
              </a:rPr>
              <a:t>ระยะที่ 1  จัดทำกรอบยุทธศาสตร์ (</a:t>
            </a:r>
            <a:r>
              <a:rPr lang="en-US" sz="1600" b="0" spc="-30" dirty="0">
                <a:solidFill>
                  <a:prstClr val="black"/>
                </a:solidFill>
                <a:latin typeface="TH SarabunPSK"/>
                <a:ea typeface="SimSun"/>
                <a:cs typeface="Cordia New"/>
              </a:rPr>
              <a:t>Strategic Framework) </a:t>
            </a:r>
            <a:r>
              <a:rPr lang="th-TH" sz="1600" b="0" spc="-30" dirty="0">
                <a:solidFill>
                  <a:prstClr val="black"/>
                </a:solidFill>
                <a:latin typeface="TH SarabunPSK"/>
                <a:ea typeface="SimSun"/>
                <a:cs typeface="Cordia New"/>
              </a:rPr>
              <a:t>ทิศทางและมาตรฐานของการพัฒนากำลังคน (</a:t>
            </a:r>
            <a:r>
              <a:rPr lang="en-US" sz="1600" b="0" spc="-30" dirty="0">
                <a:solidFill>
                  <a:prstClr val="black"/>
                </a:solidFill>
                <a:latin typeface="TH SarabunPSK"/>
                <a:ea typeface="SimSun"/>
                <a:cs typeface="Cordia New"/>
              </a:rPr>
              <a:t>Blueprint) </a:t>
            </a:r>
            <a:r>
              <a:rPr lang="th-TH" sz="1600" b="0" spc="-30" dirty="0">
                <a:solidFill>
                  <a:prstClr val="black"/>
                </a:solidFill>
                <a:latin typeface="TH SarabunPSK"/>
                <a:ea typeface="SimSun"/>
                <a:cs typeface="Cordia New"/>
              </a:rPr>
              <a:t>เพื่อใช้ประกอบการจัดประชุมเชิงปฏิบัติการ รวมทั้งพัฒนาแผนดำเนินงานและแผนปฏิบัติงาน</a:t>
            </a:r>
            <a:endParaRPr lang="en-US" sz="1600" b="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41278" y="3020759"/>
            <a:ext cx="6023210" cy="1200329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lvl="0" algn="thaiDist">
              <a:spcBef>
                <a:spcPts val="600"/>
              </a:spcBef>
            </a:pPr>
            <a:r>
              <a:rPr lang="th-TH" b="1" spc="-30" dirty="0">
                <a:latin typeface="TH Fah kwang" pitchFamily="2" charset="-34"/>
                <a:ea typeface="SimSun"/>
                <a:cs typeface="TH Fah kwang" pitchFamily="2" charset="-34"/>
              </a:rPr>
              <a:t>ระยะที่ 3 พัฒนาแผนดำเนินงานและแผนปฏิบัติงาน (</a:t>
            </a:r>
            <a:r>
              <a:rPr lang="en-US" b="1" spc="-30" dirty="0">
                <a:latin typeface="TH Fah kwang" pitchFamily="2" charset="-34"/>
                <a:ea typeface="SimSun"/>
                <a:cs typeface="TH Fah kwang" pitchFamily="2" charset="-34"/>
              </a:rPr>
              <a:t>Roadmap) </a:t>
            </a:r>
            <a:r>
              <a:rPr lang="th-TH" b="1" spc="-30" dirty="0">
                <a:latin typeface="TH Fah kwang" pitchFamily="2" charset="-34"/>
                <a:ea typeface="SimSun"/>
                <a:cs typeface="TH Fah kwang" pitchFamily="2" charset="-34"/>
              </a:rPr>
              <a:t>ของหน่วยงานภาครัฐและภาคเอกชนที่เกี่ยวข้อง เพื่อเป็นแนวทางของหน่วยงานภาครัฐและเอกชนที่เกี่ยวข้อง รวมทั้งจัดทำแผนการบริหารการเปลี่ยนแปลงและระบบการติดตามและประเมินผล</a:t>
            </a:r>
            <a:endParaRPr lang="en-US" b="1" dirty="0">
              <a:latin typeface="TH Fah kwang" pitchFamily="2" charset="-34"/>
              <a:ea typeface="Times New Roman"/>
              <a:cs typeface="TH Fah kwang" pitchFamily="2" charset="-34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179512" y="44624"/>
            <a:ext cx="8784976" cy="90794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</a:pPr>
            <a:r>
              <a:rPr lang="th-TH" sz="2400" b="1" i="1" spc="-30" dirty="0">
                <a:solidFill>
                  <a:prstClr val="black"/>
                </a:solidFill>
                <a:latin typeface="TH SarabunPSK" pitchFamily="34" charset="-34"/>
                <a:ea typeface="SimSun"/>
                <a:cs typeface="TH SarabunPSK" pitchFamily="34" charset="-34"/>
              </a:rPr>
              <a:t>กรอบการดำเนินงานการพัฒนา</a:t>
            </a:r>
            <a:r>
              <a:rPr lang="th-TH" sz="2400" b="1" i="1" spc="-30" dirty="0" smtClean="0">
                <a:solidFill>
                  <a:prstClr val="black"/>
                </a:solidFill>
                <a:latin typeface="TH SarabunPSK" pitchFamily="34" charset="-34"/>
                <a:ea typeface="SimSun"/>
                <a:cs typeface="TH SarabunPSK" pitchFamily="34" charset="-34"/>
              </a:rPr>
              <a:t>แรงงาน </a:t>
            </a:r>
            <a:r>
              <a:rPr lang="th-TH" sz="2400" b="1" i="1" spc="-30" dirty="0">
                <a:solidFill>
                  <a:prstClr val="black"/>
                </a:solidFill>
                <a:latin typeface="TH SarabunPSK" pitchFamily="34" charset="-34"/>
                <a:ea typeface="SimSun"/>
                <a:cs typeface="TH SarabunPSK" pitchFamily="34" charset="-34"/>
              </a:rPr>
              <a:t>5 ระยะ</a:t>
            </a:r>
            <a:endParaRPr lang="en-US" sz="2400" b="1" i="1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 lvl="0">
              <a:spcBef>
                <a:spcPts val="600"/>
              </a:spcBef>
            </a:pPr>
            <a:r>
              <a:rPr lang="th-TH" sz="2400" b="1" i="1" dirty="0" smtClean="0">
                <a:solidFill>
                  <a:prstClr val="black"/>
                </a:solidFill>
                <a:latin typeface="TH SarabunPSK" pitchFamily="34" charset="-34"/>
                <a:ea typeface="SimSun"/>
                <a:cs typeface="TH SarabunPSK" pitchFamily="34" charset="-34"/>
              </a:rPr>
              <a:t>คณะกรรมการ</a:t>
            </a:r>
            <a:r>
              <a:rPr lang="th-TH" sz="2400" b="1" i="1" dirty="0">
                <a:solidFill>
                  <a:prstClr val="black"/>
                </a:solidFill>
                <a:latin typeface="TH SarabunPSK" pitchFamily="34" charset="-34"/>
                <a:ea typeface="SimSun"/>
                <a:cs typeface="TH SarabunPSK" pitchFamily="34" charset="-34"/>
              </a:rPr>
              <a:t>พัฒนาแรงงานและประสานงานการฝึกอาชีพแห่งชาติ (กพร.ปช) </a:t>
            </a:r>
            <a:r>
              <a:rPr lang="th-TH" sz="2400" b="1" i="1" dirty="0" smtClean="0">
                <a:solidFill>
                  <a:prstClr val="black"/>
                </a:solidFill>
                <a:latin typeface="TH SarabunPSK" pitchFamily="34" charset="-34"/>
                <a:ea typeface="SimSun"/>
                <a:cs typeface="TH SarabunPSK" pitchFamily="34" charset="-34"/>
              </a:rPr>
              <a:t> </a:t>
            </a:r>
            <a:r>
              <a:rPr lang="en-US" sz="2400" b="1" i="1" dirty="0" smtClean="0">
                <a:solidFill>
                  <a:prstClr val="black"/>
                </a:solidFill>
                <a:latin typeface="TH SarabunPSK" pitchFamily="34" charset="-34"/>
                <a:ea typeface="SimSun"/>
                <a:cs typeface="TH SarabunPSK" pitchFamily="34" charset="-34"/>
              </a:rPr>
              <a:t>: </a:t>
            </a:r>
          </a:p>
        </p:txBody>
      </p:sp>
      <p:grpSp>
        <p:nvGrpSpPr>
          <p:cNvPr id="80" name="Group 79"/>
          <p:cNvGrpSpPr/>
          <p:nvPr/>
        </p:nvGrpSpPr>
        <p:grpSpPr>
          <a:xfrm>
            <a:off x="1216754" y="908720"/>
            <a:ext cx="978982" cy="1017411"/>
            <a:chOff x="6453494" y="2317132"/>
            <a:chExt cx="1969724" cy="2047043"/>
          </a:xfrm>
        </p:grpSpPr>
        <p:sp>
          <p:nvSpPr>
            <p:cNvPr id="81" name="Oval 80"/>
            <p:cNvSpPr/>
            <p:nvPr/>
          </p:nvSpPr>
          <p:spPr>
            <a:xfrm>
              <a:off x="6453494" y="3671628"/>
              <a:ext cx="1969724" cy="69254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>
                <a:solidFill>
                  <a:prstClr val="white"/>
                </a:solidFill>
              </a:endParaRPr>
            </a:p>
          </p:txBody>
        </p:sp>
        <p:sp>
          <p:nvSpPr>
            <p:cNvPr id="82" name="Oval 81"/>
            <p:cNvSpPr/>
            <p:nvPr/>
          </p:nvSpPr>
          <p:spPr>
            <a:xfrm>
              <a:off x="6581145" y="2317132"/>
              <a:ext cx="1741713" cy="1741714"/>
            </a:xfrm>
            <a:prstGeom prst="ellipse">
              <a:avLst/>
            </a:prstGeom>
            <a:gradFill>
              <a:gsLst>
                <a:gs pos="35000">
                  <a:srgbClr val="00297A"/>
                </a:gs>
                <a:gs pos="70000">
                  <a:srgbClr val="0070C0"/>
                </a:gs>
                <a:gs pos="100000">
                  <a:srgbClr val="00B0F0"/>
                </a:gs>
              </a:gsLst>
              <a:lin ang="5400000" scaled="1"/>
            </a:gradFill>
            <a:ln w="12700" cap="flat" cmpd="sng" algn="ctr">
              <a:solidFill>
                <a:srgbClr val="00206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sz="1200" kern="0">
                <a:solidFill>
                  <a:sysClr val="window" lastClr="FFFFFF"/>
                </a:solidFill>
              </a:endParaRPr>
            </a:p>
          </p:txBody>
        </p:sp>
        <p:sp>
          <p:nvSpPr>
            <p:cNvPr id="83" name="Oval 82"/>
            <p:cNvSpPr/>
            <p:nvPr/>
          </p:nvSpPr>
          <p:spPr>
            <a:xfrm>
              <a:off x="6763758" y="2475294"/>
              <a:ext cx="1371601" cy="1206006"/>
            </a:xfrm>
            <a:prstGeom prst="ellipse">
              <a:avLst/>
            </a:prstGeom>
            <a:gradFill>
              <a:gsLst>
                <a:gs pos="0">
                  <a:sysClr val="window" lastClr="FFFFFF">
                    <a:lumMod val="100000"/>
                    <a:alpha val="80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1200" kern="0">
                <a:solidFill>
                  <a:sysClr val="window" lastClr="FFFFFF"/>
                </a:solidFill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6700189" y="2812014"/>
              <a:ext cx="1503617" cy="7431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h-TH" b="1" dirty="0" smtClean="0">
                  <a:solidFill>
                    <a:prstClr val="white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TH SarabunPSK" pitchFamily="34" charset="-34"/>
                  <a:cs typeface="TH SarabunPSK" pitchFamily="34" charset="-34"/>
                </a:rPr>
                <a:t>ระยะที่ 1</a:t>
              </a:r>
              <a:endParaRPr lang="en-US" b="1" dirty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TH SarabunPSK" pitchFamily="34" charset="-34"/>
                <a:cs typeface="TH SarabunPSK" pitchFamily="34" charset="-34"/>
              </a:endParaRP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60978"/>
            <a:ext cx="968848" cy="847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44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791580" y="258060"/>
            <a:ext cx="7560840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แผนปฏิบัติการขับเคลื่อนการจัดทำและใช้ประโยชน์แผนการพัฒนากำลังคนรายอุตสาหกรรมและในมิติพื้นที่ (พ.ศ.2558 – 2562)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61" y="1298287"/>
            <a:ext cx="8987235" cy="5443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49261" y="4509120"/>
            <a:ext cx="6466955" cy="720080"/>
          </a:xfrm>
          <a:prstGeom prst="roundRect">
            <a:avLst/>
          </a:prstGeom>
          <a:noFill/>
          <a:ln w="79375" cmpd="sng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92080" y="2080835"/>
            <a:ext cx="3240360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ยานยนต์และชิ้นส่วน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อุตสาหกรรมอาหาร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อุตสาหกรรมโลจิสติกส์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อุตสาหกรรมท่องเที่ยว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อุตสาหกรรมบริการสุขภาพ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0412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392806"/>
            <a:ext cx="84249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กิจกรรมที่ 6 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จัดทำแผนพัฒนากำลังคนรายอุตสาหกรรมในอุตสาหกรรมเป้าหมาย 5 อุตสาหกรรม</a:t>
            </a:r>
            <a:endParaRPr lang="en-US" sz="28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405220"/>
            <a:ext cx="820891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คำอธิบาย </a:t>
            </a:r>
            <a:r>
              <a:rPr lang="en-US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 </a:t>
            </a:r>
          </a:p>
          <a:p>
            <a:r>
              <a:rPr lang="en-US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คือ การเริ่มการจัดทำแผนพัฒนากำลังคนรายอุตสาหกรรมในอุตสาหกรรมเป้าหมายทั้ง 5 อุตสาหกรรมดังที่ได้กล่าวมาแล้ว ซึ่งในระยะแรกอาจมอบหมายให้ผู้เชี่ยวชาญภายนอกมาเป็นผู้ดำเนินการ หรือเป็นที่ปรึกษาเพื่อการจัดทำแผนการพัฒนากำลังคน ซึ่งจะเป็น 5 อุตสาหกรรมนำร่องของประเทศไทยในเรื่องการจัดทำแผนพัฒนากำลังคนได้</a:t>
            </a:r>
          </a:p>
          <a:p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ระยะเวลา </a:t>
            </a:r>
            <a:r>
              <a:rPr lang="en-US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en-US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15 เดือน</a:t>
            </a:r>
          </a:p>
          <a:p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ห้วงเวลาดำเนินการ </a:t>
            </a:r>
            <a:r>
              <a:rPr lang="en-US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</a:t>
            </a:r>
          </a:p>
          <a:p>
            <a:r>
              <a:rPr lang="en-US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ไตรมาสที่ 4 ของปีงบประมาณ พ.ศ. 2558 – ไตรมาสที่ 4 ของปีงบประมาณ พ.ศ. 2559</a:t>
            </a:r>
            <a:endParaRPr lang="en-US" sz="28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88024" y="3573016"/>
            <a:ext cx="3240360" cy="16312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ยานยนต์และชิ้นส่วน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อุตสาหกรรมอาหาร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อุตสาหกรรมโลจิสติกส์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อุตสาหกรรมท่องเที่ยว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อุตสาหกรรมบริการสุขภาพ</a:t>
            </a:r>
            <a:endParaRPr lang="en-US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75756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5288" y="1412875"/>
            <a:ext cx="8280400" cy="52482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571500" indent="-571500" algn="thaiDist">
              <a:spcBef>
                <a:spcPts val="600"/>
              </a:spcBef>
              <a:buFont typeface="Courier New" pitchFamily="49" charset="0"/>
              <a:buChar char="o"/>
              <a:defRPr/>
            </a:pPr>
            <a:r>
              <a:rPr lang="th-TH" sz="4000" b="1" dirty="0">
                <a:solidFill>
                  <a:prstClr val="black"/>
                </a:solidFill>
                <a:latin typeface="TH NiramitIT๙ " pitchFamily="2" charset="-34"/>
                <a:ea typeface="SimSun"/>
                <a:cs typeface="TH NiramitIT๙ " pitchFamily="2" charset="-34"/>
              </a:rPr>
              <a:t>จัดทำ</a:t>
            </a:r>
            <a:r>
              <a:rPr lang="th-TH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IT๙ " pitchFamily="2" charset="-34"/>
                <a:ea typeface="SimSun"/>
                <a:cs typeface="TH NiramitIT๙ " pitchFamily="2" charset="-34"/>
              </a:rPr>
              <a:t>แผนยุทธศาสตร์การพัฒนาบุคลากรด้าน</a:t>
            </a:r>
          </a:p>
          <a:p>
            <a:pPr algn="thaiDist">
              <a:spcBef>
                <a:spcPts val="600"/>
              </a:spcBef>
              <a:defRPr/>
            </a:pPr>
            <a:r>
              <a:rPr lang="th-TH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IT๙ " pitchFamily="2" charset="-34"/>
                <a:ea typeface="SimSun"/>
                <a:cs typeface="TH NiramitIT๙ " pitchFamily="2" charset="-34"/>
              </a:rPr>
              <a:t>     โลจิสติกส์และซัพพลายเชน </a:t>
            </a:r>
            <a:r>
              <a:rPr lang="th-TH" sz="4000" b="1" dirty="0">
                <a:solidFill>
                  <a:prstClr val="black"/>
                </a:solidFill>
                <a:latin typeface="TH NiramitIT๙ " pitchFamily="2" charset="-34"/>
                <a:ea typeface="SimSun"/>
                <a:cs typeface="TH NiramitIT๙ " pitchFamily="2" charset="-34"/>
              </a:rPr>
              <a:t>ปี พ.ศ. 2560- </a:t>
            </a:r>
          </a:p>
          <a:p>
            <a:pPr algn="thaiDist">
              <a:spcBef>
                <a:spcPts val="600"/>
              </a:spcBef>
              <a:defRPr/>
            </a:pPr>
            <a:r>
              <a:rPr lang="th-TH" sz="4000" b="1" dirty="0">
                <a:solidFill>
                  <a:prstClr val="black"/>
                </a:solidFill>
                <a:latin typeface="TH NiramitIT๙ " pitchFamily="2" charset="-34"/>
                <a:ea typeface="SimSun"/>
                <a:cs typeface="TH NiramitIT๙ " pitchFamily="2" charset="-34"/>
              </a:rPr>
              <a:t>     2565 และเป้าหมายเชิงปริมาณและคุณภาพ </a:t>
            </a:r>
          </a:p>
          <a:p>
            <a:pPr marL="571500" indent="-571500" algn="thaiDist">
              <a:spcBef>
                <a:spcPts val="600"/>
              </a:spcBef>
              <a:buFont typeface="Courier New" pitchFamily="49" charset="0"/>
              <a:buChar char="o"/>
              <a:defRPr/>
            </a:pPr>
            <a:r>
              <a:rPr lang="th-TH" sz="4000" b="1" dirty="0">
                <a:solidFill>
                  <a:prstClr val="black"/>
                </a:solidFill>
                <a:latin typeface="TH NiramitIT๙ " pitchFamily="2" charset="-34"/>
                <a:ea typeface="SimSun"/>
                <a:cs typeface="TH NiramitIT๙ " pitchFamily="2" charset="-34"/>
              </a:rPr>
              <a:t>จัดทำ</a:t>
            </a:r>
            <a:r>
              <a:rPr lang="th-TH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IT๙ " pitchFamily="2" charset="-34"/>
                <a:ea typeface="SimSun"/>
                <a:cs typeface="TH NiramitIT๙ " pitchFamily="2" charset="-34"/>
              </a:rPr>
              <a:t>แผนการดำเนินงาน (</a:t>
            </a:r>
            <a:r>
              <a:rPr 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IT๙ " pitchFamily="2" charset="-34"/>
                <a:ea typeface="SimSun"/>
                <a:cs typeface="TH NiramitIT๙ " pitchFamily="2" charset="-34"/>
              </a:rPr>
              <a:t>Roadmap</a:t>
            </a:r>
            <a:r>
              <a:rPr lang="th-TH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IT๙ " pitchFamily="2" charset="-34"/>
                <a:ea typeface="SimSun"/>
                <a:cs typeface="TH NiramitIT๙ " pitchFamily="2" charset="-34"/>
              </a:rPr>
              <a:t>) และแผนปฏิบัติงาน (</a:t>
            </a:r>
            <a:r>
              <a:rPr 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IT๙ " pitchFamily="2" charset="-34"/>
                <a:ea typeface="SimSun"/>
                <a:cs typeface="TH NiramitIT๙ " pitchFamily="2" charset="-34"/>
              </a:rPr>
              <a:t>Action plan</a:t>
            </a:r>
            <a:r>
              <a:rPr lang="th-TH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IT๙ " pitchFamily="2" charset="-34"/>
                <a:ea typeface="SimSun"/>
                <a:cs typeface="TH NiramitIT๙ " pitchFamily="2" charset="-34"/>
              </a:rPr>
              <a:t>) ตัวชี้วัด (</a:t>
            </a:r>
            <a:r>
              <a:rPr 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IT๙ " pitchFamily="2" charset="-34"/>
                <a:ea typeface="SimSun"/>
                <a:cs typeface="TH NiramitIT๙ " pitchFamily="2" charset="-34"/>
              </a:rPr>
              <a:t>KPIs</a:t>
            </a:r>
            <a:r>
              <a:rPr lang="th-TH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IT๙ " pitchFamily="2" charset="-34"/>
                <a:ea typeface="SimSun"/>
                <a:cs typeface="TH NiramitIT๙ " pitchFamily="2" charset="-34"/>
              </a:rPr>
              <a:t>) </a:t>
            </a:r>
            <a:r>
              <a:rPr lang="th-TH" sz="4000" b="1" dirty="0">
                <a:solidFill>
                  <a:prstClr val="black"/>
                </a:solidFill>
                <a:latin typeface="TH NiramitIT๙ " pitchFamily="2" charset="-34"/>
                <a:ea typeface="SimSun"/>
                <a:cs typeface="TH NiramitIT๙ " pitchFamily="2" charset="-34"/>
              </a:rPr>
              <a:t>ของหน่วยงานที่เกี่ยวข้อง</a:t>
            </a:r>
            <a:endParaRPr lang="en-US" sz="4000" b="1" dirty="0">
              <a:solidFill>
                <a:prstClr val="black"/>
              </a:solidFill>
              <a:latin typeface="TH NiramitIT๙ " pitchFamily="2" charset="-34"/>
              <a:ea typeface="Calibri"/>
              <a:cs typeface="TH NiramitIT๙ " pitchFamily="2" charset="-34"/>
            </a:endParaRPr>
          </a:p>
          <a:p>
            <a:pPr marL="571500" indent="-571500">
              <a:buFont typeface="Courier New" pitchFamily="49" charset="0"/>
              <a:buChar char="o"/>
              <a:defRPr/>
            </a:pPr>
            <a:r>
              <a:rPr lang="th-TH" sz="4000" b="1" dirty="0">
                <a:solidFill>
                  <a:prstClr val="black"/>
                </a:solidFill>
                <a:latin typeface="TH NiramitIT๙ " pitchFamily="2" charset="-34"/>
                <a:ea typeface="SimSun"/>
                <a:cs typeface="TH NiramitIT๙ " pitchFamily="2" charset="-34"/>
              </a:rPr>
              <a:t>จัดทำ</a:t>
            </a:r>
            <a:r>
              <a:rPr lang="th-TH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IT๙ " pitchFamily="2" charset="-34"/>
                <a:ea typeface="SimSun"/>
                <a:cs typeface="TH NiramitIT๙ " pitchFamily="2" charset="-34"/>
              </a:rPr>
              <a:t>ข้อเสนอแนะและปัจจัยความสำเร็จ (</a:t>
            </a:r>
            <a:r>
              <a:rPr 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IT๙ " pitchFamily="2" charset="-34"/>
                <a:ea typeface="SimSun"/>
                <a:cs typeface="TH NiramitIT๙ " pitchFamily="2" charset="-34"/>
              </a:rPr>
              <a:t>Key Success Factor</a:t>
            </a:r>
            <a:r>
              <a:rPr lang="th-TH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NiramitIT๙ " pitchFamily="2" charset="-34"/>
                <a:ea typeface="SimSun"/>
                <a:cs typeface="TH NiramitIT๙ " pitchFamily="2" charset="-34"/>
              </a:rPr>
              <a:t>) </a:t>
            </a:r>
            <a:r>
              <a:rPr lang="th-TH" sz="4000" b="1" dirty="0">
                <a:solidFill>
                  <a:prstClr val="black"/>
                </a:solidFill>
                <a:latin typeface="TH NiramitIT๙ " pitchFamily="2" charset="-34"/>
                <a:ea typeface="SimSun"/>
                <a:cs typeface="TH NiramitIT๙ " pitchFamily="2" charset="-34"/>
              </a:rPr>
              <a:t>ของยุทธศาสตร์</a:t>
            </a:r>
            <a:endParaRPr lang="en-US" sz="4000" b="1" dirty="0">
              <a:solidFill>
                <a:prstClr val="black"/>
              </a:solidFill>
              <a:latin typeface="TH NiramitIT๙ " pitchFamily="2" charset="-34"/>
              <a:cs typeface="TH NiramitIT๙ " pitchFamily="2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61445" y="188640"/>
            <a:ext cx="7056784" cy="923330"/>
          </a:xfrm>
          <a:prstGeom prst="rect">
            <a:avLst/>
          </a:prstGeom>
          <a:solidFill>
            <a:srgbClr val="0066CC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th-TH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Fah kwang" pitchFamily="2" charset="-34"/>
                <a:cs typeface="TH Fah kwang" pitchFamily="2" charset="-34"/>
              </a:rPr>
              <a:t>วัตถุประสงค์</a:t>
            </a:r>
            <a:endParaRPr lang="en-US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A0FF89-BD17-44CC-9FCB-B0D1261B2EB1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816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188640"/>
            <a:ext cx="8784976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th-TH" sz="3200" b="1" dirty="0">
                <a:solidFill>
                  <a:prstClr val="black"/>
                </a:solidFill>
                <a:effectLst>
                  <a:glow rad="228600">
                    <a:srgbClr val="4BACC6">
                      <a:satMod val="175000"/>
                      <a:alpha val="40000"/>
                    </a:srgbClr>
                  </a:glow>
                </a:effectLst>
                <a:latin typeface="TH Fah kwang" pitchFamily="2" charset="-34"/>
                <a:ea typeface="Calibri"/>
                <a:cs typeface="TH Fah kwang" pitchFamily="2" charset="-34"/>
              </a:rPr>
              <a:t>ยุทธศาสตร์การพัฒนาบุคลากรด้านโลจิสติกส์และซัพพลายเชน</a:t>
            </a:r>
            <a:endParaRPr lang="en-US" sz="1200" dirty="0">
              <a:solidFill>
                <a:prstClr val="black"/>
              </a:solidFill>
              <a:cs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50825" y="1125538"/>
          <a:ext cx="8642350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646"/>
                <a:gridCol w="2304627"/>
                <a:gridCol w="396107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ต้องการคำตอบ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ปัจจัยเกี่ยวข้อง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ทำอย่างไร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ต้องการอะไรในการพัฒนา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ผลสำเร็จเป็นอย่างไร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ลักษณะที่ </a:t>
                      </a:r>
                      <a:r>
                        <a:rPr lang="en-US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Stakeholder</a:t>
                      </a:r>
                      <a:r>
                        <a:rPr lang="en-US" sz="24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4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ต้องการ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พัฒนาใครบ้าง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ตำแหน่ง - งานอะไรบ้าง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โครงสร้าง กระบวนการ ขั้นตอน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</a:tr>
              <a:tr h="381640"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พัฒนาเรื่องอะไร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ทำงานอย่างไร หลักสูตร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งาน สมรรถนะ ปัญหา</a:t>
                      </a:r>
                      <a:r>
                        <a:rPr lang="th-TH" sz="24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สิ่งที่บริษัทต้องการ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พัฒนามากน้อยแค่ไหน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ความต้องการพัฒนา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จำนวนคนที่ต้องพัฒนา</a:t>
                      </a:r>
                      <a:r>
                        <a:rPr lang="th-TH" sz="24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ธุรกิจ กลุ่มคน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ลำดับการพัฒนา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กลุ่มเร่งด่วน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นโยบายรัฐ</a:t>
                      </a:r>
                      <a:r>
                        <a:rPr lang="th-TH" sz="24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ความจำเป็น ความต้องการ (ขนาด)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พัฒนาโดยวิธีไหน</a:t>
                      </a:r>
                      <a:endParaRPr kumimoji="0" lang="en-US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L="91455" marR="91455"/>
                </a:tc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วิธีการสอน การพัฒนา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กระบวนการพัฒนา สอน </a:t>
                      </a:r>
                      <a:r>
                        <a:rPr lang="en-US" sz="24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E-learning  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ทำอย่างไรคนจึงจะพัฒนา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สิ่งจูงใจ มาตรการส่งเสริม</a:t>
                      </a:r>
                      <a:r>
                        <a:rPr lang="th-TH" sz="24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กลยุทธที่ใช้เพื่อผลักดันให้</a:t>
                      </a:r>
                      <a:r>
                        <a:rPr lang="th-TH" sz="24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สปก.แรงงาน ร่วมมือ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รู้อย่างไรว่าพัฒนาสำเร็จ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เกณฑ์ประเมิน</a:t>
                      </a:r>
                      <a:r>
                        <a:rPr lang="th-TH" sz="24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โครงการ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  <a:tc>
                  <a:txBody>
                    <a:bodyPr/>
                    <a:lstStyle/>
                    <a:p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วิธีการประเมินความสามารถ ความพึงพอใจ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5" marR="91455"/>
                </a:tc>
              </a:tr>
            </a:tbl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323850" y="5445125"/>
            <a:ext cx="8640763" cy="1008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3200" b="1" dirty="0">
                <a:solidFill>
                  <a:prstClr val="white"/>
                </a:solidFill>
                <a:latin typeface="TH Charm of AU" pitchFamily="34" charset="-34"/>
                <a:cs typeface="TH Charm of AU" pitchFamily="34" charset="-34"/>
              </a:rPr>
              <a:t>วิสัยทัศน์  พันธกิจ   ประเด็นยุทธศาสตร์ เป้าประสงค์   ตัวชี้วัดและเป้าหมาย  กลยุทธ์  </a:t>
            </a:r>
          </a:p>
          <a:p>
            <a:pPr algn="ctr">
              <a:defRPr/>
            </a:pPr>
            <a:r>
              <a:rPr lang="th-TH" sz="3200" b="1" dirty="0">
                <a:solidFill>
                  <a:prstClr val="white"/>
                </a:solidFill>
                <a:latin typeface="TH Charm of AU" pitchFamily="34" charset="-34"/>
                <a:cs typeface="TH Charm of AU" pitchFamily="34" charset="-34"/>
              </a:rPr>
              <a:t>แผนงาน/โครงการ/กิจกรรม</a:t>
            </a:r>
            <a:endParaRPr lang="en-US" sz="3200" b="1" dirty="0">
              <a:solidFill>
                <a:prstClr val="white"/>
              </a:solidFill>
              <a:latin typeface="TH Charm of AU" pitchFamily="34" charset="-34"/>
              <a:cs typeface="TH Charm of AU" pitchFamily="34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FD819C-3378-402C-AFF3-F6F5E0811A4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12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72008" y="72008"/>
            <a:ext cx="9036496" cy="6741368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932117" y="1772817"/>
            <a:ext cx="3096343" cy="489654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noAutofit/>
          </a:bodyPr>
          <a:lstStyle/>
          <a:p>
            <a:pPr algn="ctr"/>
            <a:endParaRPr lang="en-US" sz="16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000924" y="2749050"/>
            <a:ext cx="2958728" cy="1328023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มิติด้านประสิทธิผล</a:t>
            </a:r>
          </a:p>
          <a:p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คุณภาพแรงงาน</a:t>
            </a:r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มีระดับมาตรฐานฝีมือ </a:t>
            </a:r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ระดับทักษะ  </a:t>
            </a: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คุณวุฒิ  สูงขึ้น ตรง</a:t>
            </a:r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ตามความต้องการ</a:t>
            </a:r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ของงาน</a:t>
            </a:r>
          </a:p>
          <a:p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ปริมาณกำลังแรงงานแต่ละสาขา ตำแหน่ง ที่ได้รับการ</a:t>
            </a: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พัฒนามีความสมดุลกับความต้อกงาร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000924" y="4047691"/>
            <a:ext cx="2958728" cy="1804749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มิติด้านยุทธศาสตร์</a:t>
            </a:r>
          </a:p>
          <a:p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ยุทธศาสตร์ แผนปฏิบัติ  </a:t>
            </a:r>
            <a:r>
              <a:rPr lang="en-US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Roadmap </a:t>
            </a:r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เป็นรูปธรรม</a:t>
            </a:r>
            <a:endParaRPr lang="en-US" sz="14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en-US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เกิดผลชัดเจน</a:t>
            </a:r>
          </a:p>
          <a:p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ระบุจำนวน ตำแหน่ง เวลา งบประมาณอย่างชัดเจน</a:t>
            </a:r>
          </a:p>
          <a:p>
            <a:pPr marL="742950" lvl="1" indent="-285750">
              <a:buFont typeface="Courier New" pitchFamily="49" charset="0"/>
              <a:buChar char="o"/>
            </a:pPr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ระบบการศึกษา การผลิต</a:t>
            </a:r>
          </a:p>
          <a:p>
            <a:pPr marL="742950" lvl="1" indent="-285750">
              <a:buFont typeface="Courier New" pitchFamily="49" charset="0"/>
              <a:buChar char="o"/>
            </a:pPr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ระบบการพัฒนาฝีมือ</a:t>
            </a:r>
          </a:p>
          <a:p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 กำหนดหลักสูตร รายละเอียด วิธีพัฒนา  ประเมิน</a:t>
            </a:r>
            <a:endParaRPr lang="en-US" sz="1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014569" y="5805265"/>
            <a:ext cx="2958728" cy="778328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มิติด้านพื้นที่</a:t>
            </a:r>
          </a:p>
          <a:p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ระดับประเทศ (</a:t>
            </a:r>
            <a:r>
              <a:rPr lang="en-US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Macro) </a:t>
            </a:r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และระดับพื้นที่ (จังหวัด)</a:t>
            </a:r>
          </a:p>
          <a:p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ครอบคลุมห่วงโซ่อุปทานของงานโลจิสติกส์</a:t>
            </a:r>
            <a:endParaRPr lang="en-US" sz="1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00924" y="1837726"/>
            <a:ext cx="2958728" cy="95410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Angsana New"/>
              </a:rPr>
              <a:t>เป้าหมายการดำเนินงาน</a:t>
            </a:r>
          </a:p>
          <a:p>
            <a:pPr algn="ctr"/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Angsana New"/>
              </a:rPr>
              <a:t>พัฒนากำลังคนทั้งในเชิงปริมาณและคุณภาพสนองความต้อการแรงงานของประเทศ</a:t>
            </a:r>
            <a:endParaRPr lang="en-US" b="1" dirty="0">
              <a:solidFill>
                <a:prstClr val="white"/>
              </a:solidFill>
              <a:latin typeface="TH SarabunPSK" pitchFamily="34" charset="-34"/>
            </a:endParaRPr>
          </a:p>
        </p:txBody>
      </p:sp>
      <p:sp>
        <p:nvSpPr>
          <p:cNvPr id="8" name="Pentagon 7"/>
          <p:cNvSpPr/>
          <p:nvPr/>
        </p:nvSpPr>
        <p:spPr>
          <a:xfrm rot="5400000">
            <a:off x="179512" y="116632"/>
            <a:ext cx="1728191" cy="1728192"/>
          </a:xfrm>
          <a:prstGeom prst="homePlate">
            <a:avLst>
              <a:gd name="adj" fmla="val 29156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270" rtlCol="0" anchor="t"/>
          <a:lstStyle/>
          <a:p>
            <a:pPr algn="ctr"/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ธุรกิจโลจิสติกส์</a:t>
            </a:r>
          </a:p>
          <a:p>
            <a:r>
              <a:rPr lang="en-US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บทบาทด้านเศรษฐกิจ</a:t>
            </a:r>
          </a:p>
          <a:p>
            <a:r>
              <a:rPr lang="en-US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พลวัตและแนวโน้ม</a:t>
            </a:r>
          </a:p>
          <a:p>
            <a:r>
              <a:rPr lang="en-US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การเข้าสู่ </a:t>
            </a:r>
            <a:r>
              <a:rPr lang="en-US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AEC</a:t>
            </a:r>
            <a:endParaRPr lang="en-US" sz="16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Pentagon 9"/>
          <p:cNvSpPr/>
          <p:nvPr/>
        </p:nvSpPr>
        <p:spPr>
          <a:xfrm rot="5400000">
            <a:off x="2026120" y="70225"/>
            <a:ext cx="1728198" cy="1821013"/>
          </a:xfrm>
          <a:prstGeom prst="homePlate">
            <a:avLst>
              <a:gd name="adj" fmla="val 29156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vert270" rtlCol="0" anchor="t"/>
          <a:lstStyle/>
          <a:p>
            <a:pPr algn="ctr"/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สถานภาพแรงงาน</a:t>
            </a:r>
          </a:p>
          <a:p>
            <a:r>
              <a:rPr lang="en-US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สมดุลของแรงงาน</a:t>
            </a:r>
          </a:p>
          <a:p>
            <a:r>
              <a:rPr lang="en-US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การจ้างในตลาดแรงงาน</a:t>
            </a:r>
          </a:p>
          <a:p>
            <a:r>
              <a:rPr lang="en-US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สมดุลแรงงานระดับพื้นที่</a:t>
            </a:r>
          </a:p>
          <a:p>
            <a:pPr algn="ctr"/>
            <a:r>
              <a:rPr lang="en-US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SWOT</a:t>
            </a:r>
            <a:endParaRPr lang="en-US" sz="16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Pentagon 10"/>
          <p:cNvSpPr/>
          <p:nvPr/>
        </p:nvSpPr>
        <p:spPr>
          <a:xfrm rot="5400000">
            <a:off x="4031940" y="53066"/>
            <a:ext cx="1728191" cy="1944216"/>
          </a:xfrm>
          <a:prstGeom prst="homePlate">
            <a:avLst>
              <a:gd name="adj" fmla="val 29156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vert270" rtlCol="0" anchor="t"/>
          <a:lstStyle/>
          <a:p>
            <a:pPr algn="ctr"/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ทิศทางการพัฒนา</a:t>
            </a:r>
          </a:p>
          <a:p>
            <a:r>
              <a:rPr lang="en-US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นโยบายรัฐบาล </a:t>
            </a:r>
          </a:p>
          <a:p>
            <a:r>
              <a:rPr lang="en-US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แผนพัฒนาเศรษฐกิจ /โลจิสติกส์ </a:t>
            </a:r>
          </a:p>
          <a:p>
            <a:r>
              <a:rPr lang="en-US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แผนยุทธศาสตร์หน่วยงาน</a:t>
            </a:r>
          </a:p>
          <a:p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 กรอบยุทธศาสตร์ กพร.ปช</a:t>
            </a:r>
            <a:endParaRPr lang="en-US" sz="16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2996952"/>
            <a:ext cx="2016223" cy="2114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ound Same Side Corner Rectangle 11"/>
          <p:cNvSpPr/>
          <p:nvPr/>
        </p:nvSpPr>
        <p:spPr>
          <a:xfrm>
            <a:off x="179512" y="1991588"/>
            <a:ext cx="5464572" cy="419457"/>
          </a:xfrm>
          <a:prstGeom prst="round2Same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000" b="1" dirty="0" smtClean="0">
                <a:solidFill>
                  <a:prstClr val="white"/>
                </a:solidFill>
                <a:effectLst>
                  <a:glow rad="228600">
                    <a:srgbClr val="4BACC6">
                      <a:satMod val="175000"/>
                      <a:alpha val="40000"/>
                    </a:srgbClr>
                  </a:glow>
                </a:effectLst>
                <a:latin typeface="TH Fah kwang" pitchFamily="2" charset="-34"/>
                <a:cs typeface="TH Fah kwang" pitchFamily="2" charset="-34"/>
              </a:rPr>
              <a:t>การพัฒนาบุคลากรด้านโลจิสติกส์</a:t>
            </a:r>
            <a:endParaRPr lang="en-US" sz="2000" b="1" dirty="0">
              <a:solidFill>
                <a:prstClr val="white"/>
              </a:solidFill>
              <a:effectLst>
                <a:glow rad="228600">
                  <a:srgbClr val="4BACC6">
                    <a:satMod val="175000"/>
                    <a:alpha val="40000"/>
                  </a:srgbClr>
                </a:glow>
              </a:effectLst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267744" y="2636913"/>
            <a:ext cx="2173763" cy="309634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th-TH" sz="1600" dirty="0" smtClean="0">
                <a:solidFill>
                  <a:srgbClr val="FF0000"/>
                </a:solidFill>
                <a:latin typeface="TH Fah kwang" pitchFamily="2" charset="-34"/>
                <a:cs typeface="TH Fah kwang" pitchFamily="2" charset="-34"/>
              </a:rPr>
              <a:t>ตัวแปรตาม</a:t>
            </a:r>
          </a:p>
          <a:p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สมรรถนะแรงงาน ที่ต้องการ</a:t>
            </a:r>
          </a:p>
          <a:p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โครงสร้างตำแหน่ง  ระดับทักษะ  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ตาม </a:t>
            </a:r>
            <a:r>
              <a:rPr lang="en-US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Supply Chain </a:t>
            </a:r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งานโลจิสติกส์</a:t>
            </a:r>
          </a:p>
          <a:p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สาขา หลักสูตร  การประเมิน</a:t>
            </a:r>
          </a:p>
          <a:p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 ปริมาณแรงงานที่ต้องการพัฒนา</a:t>
            </a:r>
          </a:p>
          <a:p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5. ลำดับการพัฒนา</a:t>
            </a:r>
          </a:p>
          <a:p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6. รูปแบบ วิธี กระบวนการพัฒนา </a:t>
            </a:r>
          </a:p>
          <a:p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7. การสร้างแรงจูงใจและร่วมมือ</a:t>
            </a:r>
          </a:p>
          <a:p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8. ยุทธศาสตร์ เป้าประสงค์ </a:t>
            </a:r>
            <a:r>
              <a:rPr lang="en-US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KPI  </a:t>
            </a:r>
            <a:endParaRPr lang="th-TH" sz="16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กลยุทธ   โครงการ </a:t>
            </a:r>
          </a:p>
          <a:p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9. </a:t>
            </a:r>
            <a:r>
              <a:rPr lang="en-US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Roadmap </a:t>
            </a:r>
            <a:endParaRPr lang="en-US" sz="16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ound Same Side Corner Rectangle 14"/>
          <p:cNvSpPr/>
          <p:nvPr/>
        </p:nvSpPr>
        <p:spPr>
          <a:xfrm flipV="1">
            <a:off x="233612" y="6237312"/>
            <a:ext cx="5410472" cy="419457"/>
          </a:xfrm>
          <a:prstGeom prst="round2Same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r>
              <a:rPr lang="th-TH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Fah kwang" pitchFamily="2" charset="-34"/>
                <a:cs typeface="TH Fah kwang" pitchFamily="2" charset="-34"/>
              </a:rPr>
              <a:t>แผนยุทธศาสตร์การพัฒนาบุคลากรด้านโลจิสติกส์</a:t>
            </a:r>
            <a:endParaRPr 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94977" y="5199840"/>
            <a:ext cx="1973463" cy="5334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กระบวนการทำแผนยุทธศาสตร์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79511" y="2512604"/>
            <a:ext cx="1997027" cy="4123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ตัวแปรต้น</a:t>
            </a:r>
            <a:endParaRPr lang="en-US" b="1" dirty="0">
              <a:solidFill>
                <a:prstClr val="white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7" name="Teardrop 16"/>
          <p:cNvSpPr/>
          <p:nvPr/>
        </p:nvSpPr>
        <p:spPr>
          <a:xfrm>
            <a:off x="6449817" y="293840"/>
            <a:ext cx="2088232" cy="1251698"/>
          </a:xfrm>
          <a:prstGeom prst="teardrop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h-TH" sz="2000" b="1" dirty="0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H Kodchasal" pitchFamily="2" charset="-34"/>
                <a:cs typeface="TH Kodchasal" pitchFamily="2" charset="-34"/>
              </a:rPr>
              <a:t>กรอบแนวคิดการจัดทำแผนยุทธศาสตร์</a:t>
            </a:r>
            <a:endParaRPr lang="en-US" sz="20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267744" y="2523508"/>
            <a:ext cx="2173926" cy="401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ตัวแปรตาม</a:t>
            </a:r>
            <a:endParaRPr lang="en-US" dirty="0">
              <a:solidFill>
                <a:prstClr val="white"/>
              </a:solidFill>
              <a:latin typeface="TH Fah kwang" pitchFamily="2" charset="-34"/>
              <a:cs typeface="TH Fah kwang" pitchFamily="2" charset="-34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024094823"/>
              </p:ext>
            </p:extLst>
          </p:nvPr>
        </p:nvGraphicFramePr>
        <p:xfrm>
          <a:off x="179511" y="5661248"/>
          <a:ext cx="5512314" cy="720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Rectangle 8"/>
          <p:cNvSpPr/>
          <p:nvPr/>
        </p:nvSpPr>
        <p:spPr>
          <a:xfrm>
            <a:off x="4553744" y="2523508"/>
            <a:ext cx="1090340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สถาบันการ ศึกษา</a:t>
            </a:r>
            <a:endParaRPr lang="en-US" sz="20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553744" y="3645024"/>
            <a:ext cx="1090340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สถาบันการพัฒนา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561780" y="4725144"/>
            <a:ext cx="1090340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สถาบันรับรองมาตรฐาน/คุณวุฒิ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9895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A81D2-6E56-4649-B796-73BFECA0329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5496" y="116632"/>
            <a:ext cx="9036496" cy="648072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600" b="1" dirty="0" smtClean="0">
                <a:latin typeface="TH SarabunPSK" pitchFamily="34" charset="-34"/>
                <a:cs typeface="TH SarabunPSK" pitchFamily="34" charset="-34"/>
              </a:rPr>
              <a:t>กรอบแนวคิดการแปลงยุทธศาสตร์สู่การปฏิบัติ (</a:t>
            </a:r>
            <a:r>
              <a:rPr lang="en-US" sz="2600" b="1" dirty="0" smtClean="0">
                <a:latin typeface="TH SarabunPSK" pitchFamily="34" charset="-34"/>
                <a:cs typeface="TH SarabunPSK" pitchFamily="34" charset="-34"/>
              </a:rPr>
              <a:t>Strategy Implementation Framework)</a:t>
            </a:r>
            <a:endParaRPr lang="en-US" sz="2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ound Diagonal Corner Rectangle 3"/>
          <p:cNvSpPr/>
          <p:nvPr/>
        </p:nvSpPr>
        <p:spPr>
          <a:xfrm>
            <a:off x="683568" y="1064992"/>
            <a:ext cx="5400600" cy="1055608"/>
          </a:xfrm>
          <a:prstGeom prst="round2Diag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ส่วนที่ 1  การทำแผนปฏิบัติการ (</a:t>
            </a: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Action Plan </a:t>
            </a: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) และแผนที่เส้นทางการดำเนินงาน (</a:t>
            </a: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Roadmap)</a:t>
            </a: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ound Diagonal Corner Rectangle 4"/>
          <p:cNvSpPr/>
          <p:nvPr/>
        </p:nvSpPr>
        <p:spPr>
          <a:xfrm>
            <a:off x="683568" y="2492896"/>
            <a:ext cx="5400600" cy="2009061"/>
          </a:xfrm>
          <a:prstGeom prst="round2Diag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ส่วนที่ </a:t>
            </a: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  การถ่ายทอดนโยบานสู่การนำแผนไปฏิบัติ</a:t>
            </a:r>
          </a:p>
          <a:p>
            <a:pPr algn="ctr"/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Policy deployment and Take Action)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การถ่ายทอดนโยบาย (</a:t>
            </a: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Policy deployment)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การนำแผนไปปฏิบัติ (</a:t>
            </a: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Implementation)</a:t>
            </a: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 Diagonal Corner Rectangle 5"/>
          <p:cNvSpPr/>
          <p:nvPr/>
        </p:nvSpPr>
        <p:spPr>
          <a:xfrm>
            <a:off x="683568" y="4921002"/>
            <a:ext cx="5400600" cy="1532334"/>
          </a:xfrm>
          <a:prstGeom prst="round2Diag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ส่วนที่ </a:t>
            </a: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3</a:t>
            </a: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  การติดตามประเมินผล </a:t>
            </a: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(Evaluation)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CIPP Model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Results – Oriented Management</a:t>
            </a:r>
            <a:endParaRPr lang="en-US" sz="28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6" name="Picture 2" descr="F:\1 ภาพสำหรับใช้งาน\4468955-business-man-showing-diagram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913215"/>
            <a:ext cx="2174288" cy="1540121"/>
          </a:xfrm>
          <a:prstGeom prst="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1 ภาพสำหรับใช้งาน\10497691-distribution-channel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553688"/>
            <a:ext cx="2514122" cy="1883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1 ภาพสำหรับใช้งาน\00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633" y="980728"/>
            <a:ext cx="2635665" cy="127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311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ounded Rectangle 1024"/>
          <p:cNvSpPr/>
          <p:nvPr/>
        </p:nvSpPr>
        <p:spPr>
          <a:xfrm>
            <a:off x="107504" y="116632"/>
            <a:ext cx="8964488" cy="6626969"/>
          </a:xfrm>
          <a:prstGeom prst="roundRect">
            <a:avLst>
              <a:gd name="adj" fmla="val 6005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0575" y="5484870"/>
            <a:ext cx="943570" cy="661004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212976"/>
            <a:ext cx="2670349" cy="1769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724410" y="836712"/>
            <a:ext cx="5976664" cy="89989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นโยบายและทิศทางการพัฒนากำลังแรงงาน แผนการพัฒนา บูรณาการการ</a:t>
            </a:r>
            <a:r>
              <a:rPr lang="th-TH" sz="2000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ดำเนินงาน</a:t>
            </a:r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ทิศทางและกรอบยุทธศาสตร์การพัฒนาแรงงานและประสานงานการฝึกอาชีพ</a:t>
            </a:r>
            <a:endParaRPr lang="en-US" sz="20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21475" y="2492896"/>
            <a:ext cx="8017506" cy="25202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โซ่อุปทาน </a:t>
            </a:r>
            <a:r>
              <a:rPr lang="en-US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logistics</a:t>
            </a:r>
            <a:endParaRPr lang="en-US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148064" y="3140968"/>
            <a:ext cx="1584176" cy="27363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th-TH" sz="2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ภาคการพัฒนา</a:t>
            </a:r>
            <a:endParaRPr lang="en-US" sz="24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67544" y="3140968"/>
            <a:ext cx="1584176" cy="273638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th-TH" sz="2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ภาคการศึกษา</a:t>
            </a:r>
            <a:endParaRPr lang="en-US" sz="24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123728" y="4941167"/>
            <a:ext cx="2917111" cy="936183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h-TH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หน่วยสนับสนุน</a:t>
            </a:r>
          </a:p>
          <a:p>
            <a:pPr algn="ctr"/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  กรมจัดหางาน </a:t>
            </a:r>
          </a:p>
          <a:p>
            <a:pPr algn="ctr"/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ก.อุตสาหกรรม ก.พาณิขย์ ก.คลัง</a:t>
            </a:r>
          </a:p>
          <a:p>
            <a:pPr algn="ctr"/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7544" y="5949280"/>
            <a:ext cx="6073290" cy="60301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ผู้ให้บริการโลจิสติกส์ </a:t>
            </a:r>
            <a:r>
              <a:rPr lang="en-US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LSP  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แรงงาน และนักศึกษา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67544" y="836712"/>
            <a:ext cx="2212478" cy="89989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คณะกรรมการพัฒนาแรงงานและประสานงานการฝึกอาชีพแห่งชาติ (กพร. ปช)</a:t>
            </a:r>
            <a:endParaRPr lang="en-US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rgbClr val="1F497D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762137" y="1784989"/>
            <a:ext cx="4650905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285750" indent="-285750" algn="ctr">
              <a:buFont typeface="Courier New" pitchFamily="49" charset="0"/>
              <a:buChar char="o"/>
            </a:pPr>
            <a:r>
              <a:rPr lang="th-TH" dirty="0" smtClean="0">
                <a:solidFill>
                  <a:prstClr val="black"/>
                </a:solidFill>
              </a:rPr>
              <a:t>กำกับ </a:t>
            </a:r>
            <a:r>
              <a:rPr lang="th-TH" dirty="0">
                <a:solidFill>
                  <a:prstClr val="black"/>
                </a:solidFill>
              </a:rPr>
              <a:t>ดูแลและรับผิดชอบการขับเคลื่อนยุทธศาสตร์การพัฒนากำลังแรงงาน บูรณาการกระบวนการทำงานของหน่วย</a:t>
            </a:r>
            <a:r>
              <a:rPr lang="th-TH" dirty="0" smtClean="0">
                <a:solidFill>
                  <a:prstClr val="black"/>
                </a:solidFill>
              </a:rPr>
              <a:t>ปฏิบัติ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79814" y="1772816"/>
            <a:ext cx="2707766" cy="65850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อนุกรรมการพัฒนากรอบยุทธศาสตร์</a:t>
            </a:r>
            <a:endParaRPr lang="en-US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18" name="Diagram 17"/>
          <p:cNvGraphicFramePr/>
          <p:nvPr>
            <p:extLst>
              <p:ext uri="{D42A27DB-BD31-4B8C-83A1-F6EECF244321}">
                <p14:modId xmlns:p14="http://schemas.microsoft.com/office/powerpoint/2010/main" val="2827415134"/>
              </p:ext>
            </p:extLst>
          </p:nvPr>
        </p:nvGraphicFramePr>
        <p:xfrm>
          <a:off x="496857" y="2750038"/>
          <a:ext cx="8161522" cy="360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7" name="Rounded Rectangle 16"/>
          <p:cNvSpPr/>
          <p:nvPr/>
        </p:nvSpPr>
        <p:spPr>
          <a:xfrm>
            <a:off x="539552" y="3643991"/>
            <a:ext cx="1440160" cy="1009145"/>
          </a:xfrm>
          <a:prstGeom prst="roundRect">
            <a:avLst/>
          </a:prstGeom>
          <a:blipFill dpi="0" rotWithShape="1">
            <a:blip r:embed="rId1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อุดมศึกษา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39552" y="4560695"/>
            <a:ext cx="1440160" cy="1009145"/>
          </a:xfrm>
          <a:prstGeom prst="roundRect">
            <a:avLst/>
          </a:prstGeom>
          <a:blipFill dpi="0" rotWithShape="1">
            <a:blip r:embed="rId11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อาชีวศึกษา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5148064" y="3706815"/>
            <a:ext cx="1440160" cy="1954433"/>
            <a:chOff x="5076056" y="3130751"/>
            <a:chExt cx="1440160" cy="1954433"/>
          </a:xfrm>
        </p:grpSpPr>
        <p:sp>
          <p:nvSpPr>
            <p:cNvPr id="21" name="Rounded Rectangle 20"/>
            <p:cNvSpPr/>
            <p:nvPr/>
          </p:nvSpPr>
          <p:spPr>
            <a:xfrm>
              <a:off x="5076056" y="3130751"/>
              <a:ext cx="1440160" cy="452481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prstClr val="black"/>
                  </a:solidFill>
                </a:rPr>
                <a:t>กรมพัฒนาฝีมือฯ</a:t>
              </a:r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5076056" y="3624591"/>
              <a:ext cx="1440160" cy="452481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prstClr val="black"/>
                  </a:solidFill>
                </a:rPr>
                <a:t>สมาคมวิชาชีพ</a:t>
              </a:r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5076056" y="4128647"/>
              <a:ext cx="1440160" cy="452481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prstClr val="black"/>
                  </a:solidFill>
                </a:rPr>
                <a:t>สถาบันฝึกอบรม</a:t>
              </a:r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5076056" y="4632703"/>
              <a:ext cx="1440160" cy="452481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prstClr val="white"/>
                  </a:solidFill>
                </a:rPr>
                <a:t>กระทรวง กรมฯ</a:t>
              </a:r>
              <a:endParaRPr lang="en-US" dirty="0">
                <a:solidFill>
                  <a:prstClr val="white"/>
                </a:solidFill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660232" y="5353707"/>
            <a:ext cx="8640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การพัฒนาของบุคลการ</a:t>
            </a:r>
            <a:endParaRPr lang="en-US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100392" y="5376698"/>
            <a:ext cx="8640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สมดุลตลาด แรงงาน</a:t>
            </a:r>
            <a:endParaRPr lang="en-US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804248" y="6300028"/>
            <a:ext cx="2016224" cy="369332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สถานการณ์แรงงานในพื้นที่</a:t>
            </a:r>
            <a:endParaRPr lang="en-US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1027" name="Group 1026"/>
          <p:cNvGrpSpPr/>
          <p:nvPr/>
        </p:nvGrpSpPr>
        <p:grpSpPr>
          <a:xfrm>
            <a:off x="6779630" y="3192542"/>
            <a:ext cx="2040842" cy="2148311"/>
            <a:chOff x="6684850" y="3192542"/>
            <a:chExt cx="2016224" cy="2148311"/>
          </a:xfrm>
        </p:grpSpPr>
        <p:sp>
          <p:nvSpPr>
            <p:cNvPr id="8" name="Rectangle 7"/>
            <p:cNvSpPr/>
            <p:nvPr/>
          </p:nvSpPr>
          <p:spPr>
            <a:xfrm>
              <a:off x="6684850" y="3192542"/>
              <a:ext cx="2016224" cy="2148311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pPr algn="ctr"/>
              <a:r>
                <a:rPr lang="th-TH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สำนักประเมิน/ทดสอบ</a:t>
              </a:r>
              <a:endParaRPr lang="en-US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6783319" y="3573016"/>
              <a:ext cx="1821129" cy="707886"/>
            </a:xfrm>
            <a:prstGeom prst="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>
              <a:spAutoFit/>
            </a:bodyPr>
            <a:lstStyle/>
            <a:p>
              <a:r>
                <a:rPr lang="th-TH" sz="1600" b="1" dirty="0" smtClean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ระบบการศึกษา</a:t>
              </a:r>
            </a:p>
            <a:p>
              <a:pPr marL="171450" indent="-171450">
                <a:buFont typeface="Courier New" pitchFamily="49" charset="0"/>
                <a:buChar char="o"/>
              </a:pPr>
              <a:r>
                <a:rPr lang="th-TH" sz="1200" b="1" dirty="0" smtClean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สถาบันทดสอบทางการศึกษาแห่งชาติ</a:t>
              </a:r>
              <a:endParaRPr lang="en-US" sz="12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782397" y="4336648"/>
              <a:ext cx="1821129" cy="892552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r>
                <a:rPr lang="th-TH" sz="16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ระบบพัฒนาฝีมือ</a:t>
              </a:r>
            </a:p>
            <a:p>
              <a:pPr marL="171450" indent="-171450">
                <a:buFont typeface="Courier New" pitchFamily="49" charset="0"/>
                <a:buChar char="o"/>
              </a:pPr>
              <a:r>
                <a:rPr lang="th-TH" sz="12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สถาบัน/ศูนย์พัฒนาฝีมือแรงงาน</a:t>
              </a:r>
            </a:p>
            <a:p>
              <a:pPr marL="171450" indent="-171450">
                <a:buFont typeface="Courier New" pitchFamily="49" charset="0"/>
                <a:buChar char="o"/>
              </a:pPr>
              <a:r>
                <a:rPr lang="th-TH" sz="12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ศูนย์ทดสอบ / ศูนย์ประเมิน</a:t>
              </a:r>
            </a:p>
            <a:p>
              <a:pPr marL="171450" indent="-171450">
                <a:buFont typeface="Courier New" pitchFamily="49" charset="0"/>
                <a:buChar char="o"/>
              </a:pPr>
              <a:r>
                <a:rPr lang="th-TH" sz="12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สถาบันคูณวุฒิวิชาชีพ</a:t>
              </a:r>
              <a:endParaRPr lang="en-US" sz="1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pic>
        <p:nvPicPr>
          <p:cNvPr id="30" name="Picture 2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62" y="6031095"/>
            <a:ext cx="478743" cy="40077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272" y="6025737"/>
            <a:ext cx="785664" cy="411492"/>
          </a:xfrm>
          <a:prstGeom prst="rect">
            <a:avLst/>
          </a:prstGeom>
        </p:spPr>
      </p:pic>
      <p:sp>
        <p:nvSpPr>
          <p:cNvPr id="1024" name="Rectangle 1023"/>
          <p:cNvSpPr/>
          <p:nvPr/>
        </p:nvSpPr>
        <p:spPr>
          <a:xfrm>
            <a:off x="107504" y="231031"/>
            <a:ext cx="89644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ln w="18415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กรอบแนวคิดการกำหนดทิศทางของหน่วยงานและองค์กรการพัฒนาบุคลากรโลจิสติกส์</a:t>
            </a:r>
          </a:p>
        </p:txBody>
      </p:sp>
    </p:spTree>
    <p:extLst>
      <p:ext uri="{BB962C8B-B14F-4D97-AF65-F5344CB8AC3E}">
        <p14:creationId xmlns:p14="http://schemas.microsoft.com/office/powerpoint/2010/main" val="320800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3"/>
          <p:cNvSpPr/>
          <p:nvPr/>
        </p:nvSpPr>
        <p:spPr>
          <a:xfrm>
            <a:off x="26499" y="116632"/>
            <a:ext cx="9082005" cy="66918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64" name="Rounded Rectangle 1063"/>
          <p:cNvSpPr/>
          <p:nvPr/>
        </p:nvSpPr>
        <p:spPr>
          <a:xfrm>
            <a:off x="4723407" y="3789040"/>
            <a:ext cx="2480137" cy="2956914"/>
          </a:xfrm>
          <a:prstGeom prst="roundRect">
            <a:avLst>
              <a:gd name="adj" fmla="val 9091"/>
            </a:avLst>
          </a:prstGeom>
          <a:solidFill>
            <a:srgbClr val="CCFF66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4788024" y="4460454"/>
            <a:ext cx="600577" cy="216523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ED7B73-161C-4068-9DAE-BE9977D3E16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 Diagonal Corner Rectangle 2"/>
          <p:cNvSpPr/>
          <p:nvPr/>
        </p:nvSpPr>
        <p:spPr>
          <a:xfrm>
            <a:off x="35496" y="3791535"/>
            <a:ext cx="1200348" cy="715089"/>
          </a:xfrm>
          <a:prstGeom prst="round2DiagRect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</a:rPr>
              <a:t>Supplier </a:t>
            </a:r>
            <a:r>
              <a:rPr lang="th-TH" b="1" dirty="0" smtClean="0">
                <a:solidFill>
                  <a:srgbClr val="FFFF00"/>
                </a:solidFill>
              </a:rPr>
              <a:t>ในประเทศ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5" name="Round Diagonal Corner Rectangle 4"/>
          <p:cNvSpPr/>
          <p:nvPr/>
        </p:nvSpPr>
        <p:spPr>
          <a:xfrm>
            <a:off x="381310" y="4722679"/>
            <a:ext cx="1360638" cy="646986"/>
          </a:xfrm>
          <a:prstGeom prst="round2DiagRect">
            <a:avLst/>
          </a:prstGeom>
          <a:blipFill>
            <a:blip r:embed="rId4"/>
            <a:stretch>
              <a:fillRect/>
            </a:stretch>
          </a:blip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sz="1400" b="1" dirty="0" smtClean="0">
                <a:solidFill>
                  <a:prstClr val="black"/>
                </a:solidFill>
              </a:rPr>
              <a:t>Supplier</a:t>
            </a:r>
            <a:r>
              <a:rPr lang="th-TH" sz="1400" b="1" dirty="0" smtClean="0">
                <a:solidFill>
                  <a:prstClr val="black"/>
                </a:solidFill>
              </a:rPr>
              <a:t> </a:t>
            </a:r>
            <a:r>
              <a:rPr lang="en-US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&amp; </a:t>
            </a: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ลูกค้า</a:t>
            </a:r>
            <a:r>
              <a:rPr lang="en-US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ต่างประเทศ</a:t>
            </a:r>
            <a:endParaRPr lang="en-US" sz="1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298263" y="1412776"/>
            <a:ext cx="1368152" cy="49255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กระบวนการผลิต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292080" y="1870661"/>
            <a:ext cx="1368152" cy="1433014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203848" y="193631"/>
            <a:ext cx="5832648" cy="1147137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th-TH" sz="20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9BBB59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H Fah kwang" pitchFamily="2" charset="-34"/>
                <a:cs typeface="TH Fah kwang" pitchFamily="2" charset="-34"/>
              </a:rPr>
              <a:t>บริหาร </a:t>
            </a:r>
            <a:r>
              <a:rPr lang="en-US" sz="20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9BBB59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H Fah kwang" pitchFamily="2" charset="-34"/>
                <a:cs typeface="TH Fah kwang" pitchFamily="2" charset="-34"/>
              </a:rPr>
              <a:t>Logistics and Supply Chain</a:t>
            </a:r>
            <a:r>
              <a:rPr lang="th-TH" sz="20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9BBB59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H Fah kwang" pitchFamily="2" charset="-34"/>
                <a:cs typeface="TH Fah kwang" pitchFamily="2" charset="-34"/>
              </a:rPr>
              <a:t> </a:t>
            </a:r>
            <a:r>
              <a:rPr lang="en-US" sz="20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9BBB59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H Fah kwang" pitchFamily="2" charset="-34"/>
                <a:cs typeface="TH Fah kwang" pitchFamily="2" charset="-34"/>
              </a:rPr>
              <a:t>: LSP 3PL LLP</a:t>
            </a:r>
            <a:endParaRPr lang="th-TH" sz="2000" b="1" dirty="0" smtClean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rgbClr val="9BBB59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  <a:p>
            <a:pPr marL="457200" indent="-457200" algn="ctr">
              <a:buFont typeface="Courier New" pitchFamily="49" charset="0"/>
              <a:buChar char="o"/>
            </a:pPr>
            <a:r>
              <a:rPr lang="th-TH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วางแผน </a:t>
            </a:r>
            <a:r>
              <a:rPr lang="en-US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Logistics  </a:t>
            </a:r>
            <a:r>
              <a:rPr lang="en-US" sz="1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  <a:sym typeface="Wingdings"/>
              </a:rPr>
              <a:t></a:t>
            </a:r>
            <a:r>
              <a:rPr lang="en-US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Logistics Solution </a:t>
            </a:r>
            <a:r>
              <a:rPr lang="en-US" sz="1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  <a:sym typeface="Wingdings"/>
              </a:rPr>
              <a:t> </a:t>
            </a:r>
            <a:r>
              <a:rPr lang="en-US" sz="1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  <a:sym typeface="Wingdings"/>
              </a:rPr>
              <a:t> </a:t>
            </a:r>
            <a:r>
              <a:rPr lang="en-US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IT Logistics </a:t>
            </a:r>
            <a:r>
              <a:rPr lang="en-US" sz="16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  <a:sym typeface="Wingdings"/>
              </a:rPr>
              <a:t></a:t>
            </a:r>
            <a:r>
              <a:rPr lang="en-US" sz="2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  <a:sym typeface="Wingdings"/>
              </a:rPr>
              <a:t> BD</a:t>
            </a:r>
            <a:endParaRPr lang="en-US" sz="20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53" r="25371" b="7936"/>
          <a:stretch/>
        </p:blipFill>
        <p:spPr bwMode="auto">
          <a:xfrm>
            <a:off x="6810754" y="1412776"/>
            <a:ext cx="2009718" cy="22006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4787490" y="3884390"/>
            <a:ext cx="2313336" cy="5760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บริหารการขนส่ง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436096" y="4460454"/>
            <a:ext cx="1656184" cy="43454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ขนส่งทางทะเล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5427177" y="5322054"/>
            <a:ext cx="1656184" cy="43454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ขนส่งทางรถไฟ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5436096" y="5756598"/>
            <a:ext cx="1656184" cy="43454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ขนส่งทางน้ำ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5436096" y="4892502"/>
            <a:ext cx="1656184" cy="43454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ขนส่งทางอากาศ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5436096" y="6191142"/>
            <a:ext cx="1656184" cy="43454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ขนส่งทางถนน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Hexagon 19"/>
          <p:cNvSpPr/>
          <p:nvPr/>
        </p:nvSpPr>
        <p:spPr>
          <a:xfrm>
            <a:off x="2067569" y="3846414"/>
            <a:ext cx="1136279" cy="590698"/>
          </a:xfrm>
          <a:prstGeom prst="hexagon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ลูกค้าผู้บริโภค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828182" y="5622242"/>
            <a:ext cx="1836204" cy="5760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บริหารท่าเทียบเรือ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2067569" y="4720264"/>
            <a:ext cx="2272164" cy="65181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Freight Forwarder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1058" name="Group 1057"/>
          <p:cNvGrpSpPr/>
          <p:nvPr/>
        </p:nvGrpSpPr>
        <p:grpSpPr>
          <a:xfrm>
            <a:off x="7456627" y="5539326"/>
            <a:ext cx="1286985" cy="1099653"/>
            <a:chOff x="7452320" y="4460454"/>
            <a:chExt cx="1368152" cy="1226632"/>
          </a:xfrm>
        </p:grpSpPr>
        <p:sp>
          <p:nvSpPr>
            <p:cNvPr id="29" name="Rounded Rectangle 28"/>
            <p:cNvSpPr/>
            <p:nvPr/>
          </p:nvSpPr>
          <p:spPr>
            <a:xfrm>
              <a:off x="7452320" y="4460454"/>
              <a:ext cx="1368152" cy="1226632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7533487" y="5183030"/>
              <a:ext cx="1214977" cy="360040"/>
            </a:xfrm>
            <a:prstGeom prst="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prstClr val="white"/>
                  </a:solidFill>
                </a:rPr>
                <a:t>DC</a:t>
              </a:r>
              <a:endParaRPr lang="en-US" dirty="0">
                <a:solidFill>
                  <a:prstClr val="white"/>
                </a:solidFill>
              </a:endParaRPr>
            </a:p>
          </p:txBody>
        </p:sp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9293" y="4476653"/>
              <a:ext cx="1183364" cy="693113"/>
            </a:xfrm>
            <a:prstGeom prst="rect">
              <a:avLst/>
            </a:prstGeom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347800"/>
            <a:ext cx="529575" cy="383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5519" y="4925905"/>
            <a:ext cx="537386" cy="438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1" y="4527066"/>
            <a:ext cx="529575" cy="421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630" y="3613457"/>
            <a:ext cx="7191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6263150"/>
            <a:ext cx="512873" cy="339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5519" y="5778307"/>
            <a:ext cx="554088" cy="364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1" name="Straight Arrow Connector 30"/>
          <p:cNvCxnSpPr>
            <a:endCxn id="20" idx="0"/>
          </p:cNvCxnSpPr>
          <p:nvPr/>
        </p:nvCxnSpPr>
        <p:spPr>
          <a:xfrm flipH="1" flipV="1">
            <a:off x="3203848" y="4141763"/>
            <a:ext cx="1519559" cy="7317"/>
          </a:xfrm>
          <a:prstGeom prst="straightConnector1">
            <a:avLst/>
          </a:prstGeom>
          <a:ln w="381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3664387" y="5949280"/>
            <a:ext cx="1059021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7203544" y="5228948"/>
            <a:ext cx="900883" cy="25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endCxn id="1027" idx="0"/>
          </p:cNvCxnSpPr>
          <p:nvPr/>
        </p:nvCxnSpPr>
        <p:spPr>
          <a:xfrm>
            <a:off x="8104427" y="5228948"/>
            <a:ext cx="0" cy="3249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2611935" y="5372080"/>
            <a:ext cx="15849" cy="250162"/>
          </a:xfrm>
          <a:prstGeom prst="straightConnector1">
            <a:avLst/>
          </a:prstGeom>
          <a:ln w="381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V="1">
            <a:off x="2347676" y="4437112"/>
            <a:ext cx="136092" cy="3006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stCxn id="28" idx="1"/>
          </p:cNvCxnSpPr>
          <p:nvPr/>
        </p:nvCxnSpPr>
        <p:spPr>
          <a:xfrm flipH="1">
            <a:off x="1416327" y="5046172"/>
            <a:ext cx="65124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 flipV="1">
            <a:off x="1400653" y="3429000"/>
            <a:ext cx="15674" cy="136401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7" name="TextBox 1056"/>
          <p:cNvSpPr txBox="1"/>
          <p:nvPr/>
        </p:nvSpPr>
        <p:spPr>
          <a:xfrm>
            <a:off x="7164288" y="3645024"/>
            <a:ext cx="19077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งานจัดการขนส่ง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พนักงานขับรถ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พนักงานซ่อมบำรุง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พนักงานลง-ขึ้นของ</a:t>
            </a:r>
          </a:p>
        </p:txBody>
      </p:sp>
      <p:cxnSp>
        <p:nvCxnSpPr>
          <p:cNvPr id="1068" name="Straight Connector 1067"/>
          <p:cNvCxnSpPr/>
          <p:nvPr/>
        </p:nvCxnSpPr>
        <p:spPr>
          <a:xfrm>
            <a:off x="658936" y="3332376"/>
            <a:ext cx="0" cy="51403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4" name="Straight Connector 1073"/>
          <p:cNvCxnSpPr/>
          <p:nvPr/>
        </p:nvCxnSpPr>
        <p:spPr>
          <a:xfrm>
            <a:off x="1828182" y="5013176"/>
            <a:ext cx="22353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Arrow Connector 117"/>
          <p:cNvCxnSpPr/>
          <p:nvPr/>
        </p:nvCxnSpPr>
        <p:spPr>
          <a:xfrm>
            <a:off x="2611935" y="4437112"/>
            <a:ext cx="15849" cy="250162"/>
          </a:xfrm>
          <a:prstGeom prst="straightConnector1">
            <a:avLst/>
          </a:prstGeom>
          <a:ln w="381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2" name="Rectangle 1081"/>
          <p:cNvSpPr/>
          <p:nvPr/>
        </p:nvSpPr>
        <p:spPr>
          <a:xfrm>
            <a:off x="107504" y="3356992"/>
            <a:ext cx="6677978" cy="262602"/>
          </a:xfrm>
          <a:prstGeom prst="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Value chain : </a:t>
            </a:r>
            <a:r>
              <a:rPr lang="en-US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Primary activity</a:t>
            </a:r>
            <a:endParaRPr lang="en-US" sz="1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381125"/>
            <a:ext cx="5230813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308" y="5533013"/>
            <a:ext cx="450850" cy="29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58290" y="4763574"/>
            <a:ext cx="591390" cy="383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3343" y="5533013"/>
            <a:ext cx="1206500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Rounded Rectangle 34"/>
          <p:cNvSpPr/>
          <p:nvPr/>
        </p:nvSpPr>
        <p:spPr>
          <a:xfrm>
            <a:off x="35496" y="116632"/>
            <a:ext cx="3024336" cy="126449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>
            <a:noAutofit/>
          </a:bodyPr>
          <a:lstStyle/>
          <a:p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การ</a:t>
            </a: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บริการลูกค้า  (  </a:t>
            </a:r>
            <a:r>
              <a:rPr lang="en-US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Customer  Service </a:t>
            </a:r>
            <a:r>
              <a:rPr lang="en-US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th-TH" sz="16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ดำเนินการ</a:t>
            </a: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ตามคำสั่งซื้อของลูกค้า  ( </a:t>
            </a:r>
            <a:r>
              <a:rPr lang="en-US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Order  </a:t>
            </a:r>
            <a:endParaRPr lang="th-TH" sz="16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en-US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Processing )</a:t>
            </a:r>
            <a:endParaRPr lang="th-TH" sz="16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ea typeface="SimSun"/>
                <a:cs typeface="TH SarabunPSK" pitchFamily="34" charset="-34"/>
              </a:rPr>
              <a:t>การคาดการณ์ความต้องการของลูกค้า</a:t>
            </a: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ea typeface="SimSun"/>
                <a:cs typeface="TH SarabunPSK" pitchFamily="34" charset="-34"/>
              </a:rPr>
              <a:t> </a:t>
            </a:r>
            <a:endParaRPr lang="th-TH" sz="1600" dirty="0" smtClean="0">
              <a:solidFill>
                <a:prstClr val="black"/>
              </a:solidFill>
              <a:latin typeface="TH SarabunPSK" pitchFamily="34" charset="-34"/>
              <a:ea typeface="SimSun"/>
              <a:cs typeface="TH SarabunPSK" pitchFamily="34" charset="-34"/>
            </a:endParaRPr>
          </a:p>
          <a:p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ea typeface="SimSun"/>
                <a:cs typeface="TH SarabunPSK" pitchFamily="34" charset="-34"/>
              </a:rPr>
              <a:t> </a:t>
            </a:r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ea typeface="SimSun"/>
                <a:cs typeface="TH SarabunPSK" pitchFamily="34" charset="-34"/>
              </a:rPr>
              <a:t>  </a:t>
            </a:r>
            <a:r>
              <a:rPr lang="en-US" sz="1600" dirty="0">
                <a:solidFill>
                  <a:prstClr val="black"/>
                </a:solidFill>
                <a:latin typeface="TH SarabunPSK" pitchFamily="34" charset="-34"/>
                <a:ea typeface="SimSun"/>
                <a:cs typeface="TH SarabunPSK" pitchFamily="34" charset="-34"/>
              </a:rPr>
              <a:t>( Demand  Forecasting  ) </a:t>
            </a:r>
            <a:endParaRPr lang="en-US" sz="16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71005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7536" y="1556792"/>
            <a:ext cx="4130447" cy="461665"/>
          </a:xfrm>
          <a:prstGeom prst="rect">
            <a:avLst/>
          </a:prstGeom>
          <a:solidFill>
            <a:srgbClr val="CCFFCC"/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th-TH" sz="24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H SarabunPSK" pitchFamily="34" charset="-34"/>
                <a:ea typeface="Times New Roman"/>
                <a:cs typeface="TH SarabunPSK" pitchFamily="34" charset="-34"/>
              </a:rPr>
              <a:t>เชิงปริมาณ</a:t>
            </a:r>
            <a:endParaRPr lang="en-US" sz="2400" b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8064A2">
                      <a:shade val="20000"/>
                      <a:satMod val="245000"/>
                    </a:srgbClr>
                  </a:gs>
                  <a:gs pos="43000">
                    <a:srgbClr val="8064A2">
                      <a:satMod val="255000"/>
                    </a:srgbClr>
                  </a:gs>
                  <a:gs pos="48000">
                    <a:srgbClr val="8064A2">
                      <a:shade val="85000"/>
                      <a:satMod val="255000"/>
                    </a:srgbClr>
                  </a:gs>
                  <a:gs pos="100000">
                    <a:srgbClr val="8064A2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28" y="529516"/>
            <a:ext cx="8419417" cy="95410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th-TH" sz="2800" b="1" dirty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การพยากรณ์ความต้องการบุคลากร</a:t>
            </a:r>
            <a:r>
              <a:rPr lang="th-TH" sz="2800" b="1" dirty="0" smtClean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ด้านโล</a:t>
            </a:r>
            <a:r>
              <a:rPr lang="th-TH" sz="2800" b="1" dirty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จิสติกส์และซัพพลาย</a:t>
            </a:r>
            <a:r>
              <a:rPr lang="th-TH" sz="2800" b="1" dirty="0" smtClean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เชน</a:t>
            </a:r>
            <a:endParaRPr lang="en-US" sz="2800" b="1" dirty="0" smtClean="0">
              <a:solidFill>
                <a:prstClr val="black"/>
              </a:solidFill>
              <a:latin typeface="TH Fah kwang" pitchFamily="2" charset="-34"/>
              <a:ea typeface="Times New Roman"/>
              <a:cs typeface="TH Fah kwang" pitchFamily="2" charset="-34"/>
            </a:endParaRPr>
          </a:p>
          <a:p>
            <a:pPr algn="ctr"/>
            <a:r>
              <a:rPr lang="th-TH" sz="2800" b="1" dirty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	</a:t>
            </a:r>
            <a:endParaRPr lang="en-US" sz="2800" b="1" dirty="0">
              <a:solidFill>
                <a:prstClr val="black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12498" y="1556792"/>
            <a:ext cx="4130447" cy="461665"/>
          </a:xfrm>
          <a:prstGeom prst="rect">
            <a:avLst/>
          </a:prstGeom>
          <a:solidFill>
            <a:srgbClr val="CCFFCC"/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th-TH" sz="24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H SarabunPSK" pitchFamily="34" charset="-34"/>
                <a:ea typeface="Times New Roman"/>
                <a:cs typeface="TH SarabunPSK" pitchFamily="34" charset="-34"/>
              </a:rPr>
              <a:t>เขิงคุณภาพ</a:t>
            </a:r>
            <a:endParaRPr lang="en-US" sz="2400" b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8064A2">
                      <a:shade val="20000"/>
                      <a:satMod val="245000"/>
                    </a:srgbClr>
                  </a:gs>
                  <a:gs pos="43000">
                    <a:srgbClr val="8064A2">
                      <a:satMod val="255000"/>
                    </a:srgbClr>
                  </a:gs>
                  <a:gs pos="48000">
                    <a:srgbClr val="8064A2">
                      <a:shade val="85000"/>
                      <a:satMod val="255000"/>
                    </a:srgbClr>
                  </a:gs>
                  <a:gs pos="100000">
                    <a:srgbClr val="8064A2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3055" y="2060848"/>
            <a:ext cx="4130447" cy="201593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ประยุกต์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ฟังขั่นการผลิต 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Inverse Cobb-Douglas 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ด้วยปัจจัย เวลา (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Time</a:t>
            </a:r>
            <a:r>
              <a:rPr lang="en-US" sz="24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)</a:t>
            </a:r>
            <a:endParaRPr lang="th-TH" sz="2400" b="1" dirty="0" smtClean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endParaRPr lang="en-US" sz="24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th-TH" sz="12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 </a:t>
            </a:r>
            <a:r>
              <a:rPr lang="en-US" sz="12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Ln(</a:t>
            </a:r>
            <a:r>
              <a:rPr lang="en-US" sz="1200" dirty="0" err="1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Labour</a:t>
            </a:r>
            <a:r>
              <a:rPr lang="en-US" sz="12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)</a:t>
            </a:r>
            <a:r>
              <a:rPr lang="th-TH" sz="12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en-US" sz="12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=  - 8</a:t>
            </a:r>
            <a:r>
              <a:rPr lang="th-TH" sz="12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0</a:t>
            </a:r>
            <a:r>
              <a:rPr lang="en-US" sz="12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.</a:t>
            </a:r>
            <a:r>
              <a:rPr lang="th-TH" sz="12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47412</a:t>
            </a:r>
            <a:r>
              <a:rPr lang="en-US" sz="12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+ 1.1</a:t>
            </a:r>
            <a:r>
              <a:rPr lang="th-TH" sz="12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2854</a:t>
            </a:r>
            <a:r>
              <a:rPr lang="en-US" sz="1200" dirty="0" err="1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ln</a:t>
            </a:r>
            <a:r>
              <a:rPr lang="en-US" sz="12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(GDP)  - 3.</a:t>
            </a:r>
            <a:r>
              <a:rPr lang="th-TH" sz="12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09167</a:t>
            </a:r>
            <a:r>
              <a:rPr lang="en-US" sz="1200" dirty="0" err="1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ln</a:t>
            </a:r>
            <a:r>
              <a:rPr lang="en-US" sz="12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(Capital)  + 0.04</a:t>
            </a:r>
            <a:r>
              <a:rPr lang="th-TH" sz="12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397</a:t>
            </a:r>
            <a:r>
              <a:rPr lang="en-US" sz="12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Time</a:t>
            </a:r>
          </a:p>
          <a:p>
            <a:r>
              <a:rPr lang="en-US" sz="105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 </a:t>
            </a:r>
            <a:r>
              <a:rPr lang="th-TH" sz="105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</a:t>
            </a:r>
            <a:r>
              <a:rPr lang="en-US" sz="105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   </a:t>
            </a:r>
            <a:r>
              <a:rPr lang="en-US" sz="105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      </a:t>
            </a:r>
            <a:r>
              <a:rPr lang="en-US" sz="105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(</a:t>
            </a:r>
            <a:r>
              <a:rPr lang="th-TH" sz="105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7</a:t>
            </a:r>
            <a:r>
              <a:rPr lang="en-US" sz="105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.</a:t>
            </a:r>
            <a:r>
              <a:rPr lang="th-TH" sz="105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826</a:t>
            </a:r>
            <a:r>
              <a:rPr lang="en-US" sz="105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)***        (6.</a:t>
            </a:r>
            <a:r>
              <a:rPr lang="th-TH" sz="105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768</a:t>
            </a:r>
            <a:r>
              <a:rPr lang="en-US" sz="105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)***          (</a:t>
            </a:r>
            <a:r>
              <a:rPr lang="th-TH" sz="105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7.992</a:t>
            </a:r>
            <a:r>
              <a:rPr lang="en-US" sz="105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)***           (</a:t>
            </a:r>
            <a:r>
              <a:rPr lang="th-TH" sz="105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8.755</a:t>
            </a:r>
            <a:r>
              <a:rPr lang="en-US" sz="105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)***	</a:t>
            </a:r>
            <a:r>
              <a:rPr lang="en-US" sz="105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R</a:t>
            </a:r>
            <a:r>
              <a:rPr lang="en-US" sz="1050" baseline="300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2</a:t>
            </a:r>
            <a:r>
              <a:rPr lang="th-TH" sz="105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en-US" sz="105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=  0.998  adjust R</a:t>
            </a:r>
            <a:r>
              <a:rPr lang="en-US" sz="1050" baseline="30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2</a:t>
            </a:r>
            <a:r>
              <a:rPr lang="en-US" sz="105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= 0.995   F = 1</a:t>
            </a:r>
            <a:r>
              <a:rPr lang="th-TH" sz="105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35.444</a:t>
            </a:r>
            <a:r>
              <a:rPr lang="en-US" sz="105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n = 6  Durbin-</a:t>
            </a:r>
            <a:r>
              <a:rPr lang="en-US" sz="1050" dirty="0" err="1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watson</a:t>
            </a:r>
            <a:r>
              <a:rPr lang="en-US" sz="105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=  2.887</a:t>
            </a:r>
          </a:p>
          <a:p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	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618017" y="2060848"/>
            <a:ext cx="4130447" cy="201593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38100">
            <a:solidFill>
              <a:schemeClr val="tx1"/>
            </a:solidFill>
          </a:ln>
        </p:spPr>
        <p:txBody>
          <a:bodyPr wrap="square">
            <a:noAutofit/>
          </a:bodyPr>
          <a:lstStyle/>
          <a:p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	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588" y="2924944"/>
            <a:ext cx="1758335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195" y="4210819"/>
            <a:ext cx="3529575" cy="26471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793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1577" y="2060848"/>
            <a:ext cx="8352928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prstClr val="black"/>
                </a:solidFill>
                <a:latin typeface="AngsanaNew-Bold"/>
              </a:rPr>
              <a:t>Inverse Cobb-Douglas Production</a:t>
            </a:r>
            <a:r>
              <a:rPr lang="th-TH" b="1" dirty="0">
                <a:solidFill>
                  <a:prstClr val="black"/>
                </a:solidFill>
                <a:latin typeface="AngsanaNew-Bold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ngsanaNew-Bold"/>
              </a:rPr>
              <a:t>Function</a:t>
            </a:r>
            <a:endParaRPr lang="en-US" dirty="0">
              <a:solidFill>
                <a:prstClr val="black"/>
              </a:solidFill>
            </a:endParaRPr>
          </a:p>
          <a:p>
            <a:pPr algn="ctr"/>
            <a:r>
              <a:rPr lang="en-US" sz="3200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lnL</a:t>
            </a:r>
            <a:r>
              <a:rPr lang="en-US" sz="3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el-GR" sz="2400" dirty="0">
                <a:solidFill>
                  <a:prstClr val="black"/>
                </a:solidFill>
                <a:latin typeface="TimesNewRomanPSMT"/>
                <a:cs typeface="TH SarabunPSK" pitchFamily="34" charset="-34"/>
              </a:rPr>
              <a:t>β</a:t>
            </a:r>
            <a:r>
              <a:rPr lang="el-GR" sz="1200" dirty="0">
                <a:solidFill>
                  <a:prstClr val="black"/>
                </a:solidFill>
                <a:latin typeface="TimesNewRomanPSMT"/>
                <a:cs typeface="TH SarabunPSK" pitchFamily="34" charset="-34"/>
              </a:rPr>
              <a:t>0 </a:t>
            </a:r>
            <a:r>
              <a:rPr lang="el-GR" sz="2400" dirty="0">
                <a:solidFill>
                  <a:prstClr val="black"/>
                </a:solidFill>
                <a:latin typeface="TimesNewRomanPSMT"/>
                <a:cs typeface="TH SarabunPSK" pitchFamily="34" charset="-34"/>
              </a:rPr>
              <a:t>+ β</a:t>
            </a:r>
            <a:r>
              <a:rPr lang="el-GR" sz="1200" dirty="0">
                <a:solidFill>
                  <a:prstClr val="black"/>
                </a:solidFill>
                <a:latin typeface="TimesNewRomanPSMT"/>
                <a:cs typeface="TH SarabunPSK" pitchFamily="34" charset="-34"/>
              </a:rPr>
              <a:t>1 </a:t>
            </a:r>
            <a:r>
              <a:rPr lang="en-US" sz="3200" dirty="0" err="1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lnGDP</a:t>
            </a:r>
            <a:r>
              <a:rPr lang="en-US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+ </a:t>
            </a:r>
            <a:r>
              <a:rPr lang="el-GR" sz="2400" dirty="0">
                <a:solidFill>
                  <a:prstClr val="black"/>
                </a:solidFill>
                <a:latin typeface="TimesNewRomanPSMT"/>
                <a:cs typeface="TH SarabunPSK" pitchFamily="34" charset="-34"/>
              </a:rPr>
              <a:t>β</a:t>
            </a:r>
            <a:r>
              <a:rPr lang="el-GR" sz="1200" dirty="0">
                <a:solidFill>
                  <a:prstClr val="black"/>
                </a:solidFill>
                <a:latin typeface="TimesNewRomanPSMT"/>
                <a:cs typeface="TH SarabunPSK" pitchFamily="34" charset="-34"/>
              </a:rPr>
              <a:t>2 </a:t>
            </a:r>
            <a:r>
              <a:rPr lang="en-US" sz="3200" dirty="0" err="1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lnK</a:t>
            </a:r>
            <a:r>
              <a:rPr lang="en-US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+ </a:t>
            </a:r>
            <a:r>
              <a:rPr lang="el-GR" sz="2400" dirty="0">
                <a:solidFill>
                  <a:prstClr val="black"/>
                </a:solidFill>
                <a:latin typeface="TimesNewRomanPSMT"/>
                <a:cs typeface="TH SarabunPSK" pitchFamily="34" charset="-34"/>
              </a:rPr>
              <a:t>β</a:t>
            </a:r>
            <a:r>
              <a:rPr lang="el-GR" sz="1200" dirty="0">
                <a:solidFill>
                  <a:prstClr val="black"/>
                </a:solidFill>
                <a:latin typeface="TimesNewRomanPSMT"/>
                <a:cs typeface="TH SarabunPSK" pitchFamily="34" charset="-34"/>
              </a:rPr>
              <a:t>3</a:t>
            </a:r>
            <a:r>
              <a:rPr lang="en-US" sz="3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T</a:t>
            </a:r>
            <a:endParaRPr lang="th-TH" sz="32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lvl="2"/>
            <a:r>
              <a:rPr lang="en-US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L 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=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จำนวนผู้มีงานทำ</a:t>
            </a:r>
          </a:p>
          <a:p>
            <a:pPr lvl="2"/>
            <a:r>
              <a:rPr lang="el-GR" sz="2400" dirty="0">
                <a:solidFill>
                  <a:prstClr val="black"/>
                </a:solidFill>
                <a:latin typeface="TimesNewRomanPSMT"/>
                <a:cs typeface="TH SarabunPSK" pitchFamily="34" charset="-34"/>
              </a:rPr>
              <a:t>β0 </a:t>
            </a:r>
            <a:r>
              <a:rPr lang="el-GR" sz="2400" dirty="0">
                <a:solidFill>
                  <a:prstClr val="black"/>
                </a:solidFill>
                <a:latin typeface="AngsanaNew"/>
                <a:cs typeface="TH SarabunPSK" pitchFamily="34" charset="-34"/>
              </a:rPr>
              <a:t>=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ค่าคงที่ของความต้องการแรงงาน</a:t>
            </a:r>
          </a:p>
          <a:p>
            <a:pPr lvl="2"/>
            <a:r>
              <a:rPr lang="el-GR" sz="2400" dirty="0">
                <a:solidFill>
                  <a:prstClr val="black"/>
                </a:solidFill>
                <a:latin typeface="TimesNewRomanPSMT"/>
                <a:cs typeface="TH SarabunPSK" pitchFamily="34" charset="-34"/>
              </a:rPr>
              <a:t>β1 </a:t>
            </a:r>
            <a:r>
              <a:rPr lang="el-GR" sz="2400" dirty="0">
                <a:solidFill>
                  <a:prstClr val="black"/>
                </a:solidFill>
                <a:latin typeface="AngsanaNew"/>
                <a:cs typeface="TH SarabunPSK" pitchFamily="34" charset="-34"/>
              </a:rPr>
              <a:t>=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ค่าความยืดหยุ่นของของแรงงานต่อผลิตภัณฑ์มวลรวมในประเทศ (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GDP)</a:t>
            </a:r>
          </a:p>
          <a:p>
            <a:pPr lvl="2"/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GDP =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มูลค่าผลิตภัณฑ์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มวลรวมในประเทศ</a:t>
            </a:r>
          </a:p>
          <a:p>
            <a:pPr lvl="2"/>
            <a:r>
              <a:rPr lang="el-GR" sz="2400" dirty="0">
                <a:solidFill>
                  <a:prstClr val="black"/>
                </a:solidFill>
                <a:latin typeface="TimesNewRomanPSMT"/>
                <a:cs typeface="TH SarabunPSK" pitchFamily="34" charset="-34"/>
              </a:rPr>
              <a:t>β2 </a:t>
            </a:r>
            <a:r>
              <a:rPr lang="el-GR" sz="2400" dirty="0">
                <a:solidFill>
                  <a:prstClr val="black"/>
                </a:solidFill>
                <a:latin typeface="AngsanaNew"/>
                <a:cs typeface="TH SarabunPSK" pitchFamily="34" charset="-34"/>
              </a:rPr>
              <a:t>=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ค่าความยืดหยุ่นของของแรงงานต่อสต็อก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ทุน</a:t>
            </a:r>
          </a:p>
          <a:p>
            <a:pPr lvl="2"/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K =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มูลค่าสต็อก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ทุน</a:t>
            </a:r>
          </a:p>
          <a:p>
            <a:pPr lvl="2"/>
            <a:r>
              <a:rPr lang="el-GR" sz="2400" dirty="0">
                <a:solidFill>
                  <a:prstClr val="black"/>
                </a:solidFill>
                <a:latin typeface="TimesNewRomanPSMT"/>
                <a:cs typeface="TH SarabunPSK" pitchFamily="34" charset="-34"/>
              </a:rPr>
              <a:t>β3 </a:t>
            </a:r>
            <a:r>
              <a:rPr lang="el-GR" sz="2400" dirty="0">
                <a:solidFill>
                  <a:prstClr val="black"/>
                </a:solidFill>
                <a:latin typeface="AngsanaNew"/>
                <a:cs typeface="TH SarabunPSK" pitchFamily="34" charset="-34"/>
              </a:rPr>
              <a:t>=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ตัวแปรการจ้างงานที่ขึ้นกับเวลา</a:t>
            </a:r>
          </a:p>
          <a:p>
            <a:pPr lvl="2"/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T =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เวลา (ปี พ.ศ.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th-TH" sz="2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259632" y="116632"/>
            <a:ext cx="6948264" cy="1512739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kern="0" dirty="0">
                <a:solidFill>
                  <a:srgbClr val="000000"/>
                </a:solidFill>
                <a:latin typeface="Times New Roman"/>
              </a:rPr>
              <a:t>The Cobb-Douglas Production </a:t>
            </a:r>
            <a:r>
              <a:rPr lang="en-US" sz="3200" kern="0" dirty="0" smtClean="0">
                <a:solidFill>
                  <a:srgbClr val="000000"/>
                </a:solidFill>
                <a:latin typeface="Times New Roman"/>
              </a:rPr>
              <a:t>Function</a:t>
            </a:r>
          </a:p>
          <a:p>
            <a:pPr algn="ctr" fontAlgn="base">
              <a:spcBef>
                <a:spcPct val="20000"/>
              </a:spcBef>
              <a:spcAft>
                <a:spcPct val="0"/>
              </a:spcAft>
            </a:pPr>
            <a:r>
              <a:rPr lang="en-US" sz="4800" i="1" kern="0" dirty="0">
                <a:solidFill>
                  <a:srgbClr val="3333CC"/>
                </a:solidFill>
                <a:latin typeface="Times New Roman"/>
              </a:rPr>
              <a:t>Y = AK</a:t>
            </a:r>
            <a:r>
              <a:rPr lang="en-US" sz="4800" i="1" kern="0" baseline="30000" dirty="0">
                <a:solidFill>
                  <a:srgbClr val="3333CC"/>
                </a:solidFill>
                <a:latin typeface="Times New Roman"/>
                <a:sym typeface="Symbol" pitchFamily="18" charset="2"/>
              </a:rPr>
              <a:t></a:t>
            </a:r>
            <a:r>
              <a:rPr lang="en-US" sz="4800" i="1" kern="0" dirty="0">
                <a:solidFill>
                  <a:srgbClr val="3333CC"/>
                </a:solidFill>
                <a:latin typeface="Times New Roman"/>
                <a:sym typeface="Symbol" pitchFamily="18" charset="2"/>
              </a:rPr>
              <a:t>L</a:t>
            </a:r>
            <a:r>
              <a:rPr lang="en-US" sz="4800" i="1" kern="0" baseline="30000" dirty="0">
                <a:solidFill>
                  <a:srgbClr val="3333CC"/>
                </a:solidFill>
                <a:latin typeface="Times New Roman"/>
                <a:sym typeface="Symbol" pitchFamily="18" charset="2"/>
              </a:rPr>
              <a:t>(1-)</a:t>
            </a:r>
            <a:endParaRPr lang="en-US" sz="4800" i="1" kern="0" baseline="30000" dirty="0">
              <a:solidFill>
                <a:srgbClr val="3333CC"/>
              </a:solidFill>
              <a:latin typeface="Times New Roman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kern="0" dirty="0">
              <a:solidFill>
                <a:srgbClr val="000000"/>
              </a:solidFill>
              <a:latin typeface="Times New Roman"/>
            </a:endParaRPr>
          </a:p>
          <a:p>
            <a:pPr algn="ctr"/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2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31540" y="2429594"/>
            <a:ext cx="8280920" cy="3231654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แบบ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ที่ 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4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ประยุกต์ฟังขั่นการผลิต 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Inverse Cobb-Douglas 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ด้วยปัจจัย เวลา (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Time)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สมการ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ประมาณความต้องการแรงงานด้านโลจิ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สติกส์</a:t>
            </a:r>
          </a:p>
          <a:p>
            <a:endParaRPr lang="en-US" sz="24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 </a:t>
            </a:r>
            <a:r>
              <a:rPr lang="en-US" sz="24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Ln(</a:t>
            </a:r>
            <a:r>
              <a:rPr lang="en-US" sz="2400" dirty="0" err="1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Labour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)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=  - 8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0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.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47412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+ 1.1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2854</a:t>
            </a:r>
            <a:r>
              <a:rPr lang="en-US" sz="2400" dirty="0" err="1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ln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(GDP)  - 3.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09167</a:t>
            </a:r>
            <a:r>
              <a:rPr lang="en-US" sz="2400" dirty="0" err="1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ln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(Capital)  + 0.04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397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Time</a:t>
            </a:r>
          </a:p>
          <a:p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   </a:t>
            </a:r>
            <a:r>
              <a:rPr lang="en-US" sz="24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      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(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7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.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826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)***        (6.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768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)***          (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7.992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)***           (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8.755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)***	</a:t>
            </a:r>
            <a:r>
              <a:rPr lang="en-US" sz="24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R</a:t>
            </a:r>
            <a:r>
              <a:rPr lang="en-US" sz="2400" baseline="300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2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=  0.998  adjust R</a:t>
            </a:r>
            <a:r>
              <a:rPr lang="en-US" sz="2400" baseline="30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2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= 0.995   F = 1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35.444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n = 6  Durbin-</a:t>
            </a:r>
            <a:r>
              <a:rPr lang="en-US" sz="2400" dirty="0" err="1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watson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=  2.887</a:t>
            </a:r>
          </a:p>
          <a:p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	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หมายเหตุ </a:t>
            </a:r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:  	* 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หมายถึง  ระดับนัยสำคัญ  </a:t>
            </a:r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0.10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		           ** 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หมายถึง  ระดับนัยสำคัญ  </a:t>
            </a:r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0.05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		          *** 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หมายถึง  ระดับนัยสำคัญ  </a:t>
            </a:r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0.01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28" y="529516"/>
            <a:ext cx="8604448" cy="95410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th-TH" sz="2800" b="1" dirty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การพยากรณ์ความต้องการบุคลากร</a:t>
            </a:r>
            <a:r>
              <a:rPr lang="th-TH" sz="2800" b="1" dirty="0" smtClean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ด้านโล</a:t>
            </a:r>
            <a:r>
              <a:rPr lang="th-TH" sz="2800" b="1" dirty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จิสติกส์และซัพพลาย</a:t>
            </a:r>
            <a:r>
              <a:rPr lang="th-TH" sz="2800" b="1" dirty="0" smtClean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เชน</a:t>
            </a:r>
            <a:r>
              <a:rPr lang="en-US" sz="2800" b="1" dirty="0" smtClean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 :</a:t>
            </a:r>
          </a:p>
          <a:p>
            <a:pPr algn="ctr"/>
            <a:r>
              <a:rPr lang="th-TH" sz="28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H Fah kwang" pitchFamily="2" charset="-34"/>
                <a:ea typeface="Times New Roman"/>
                <a:cs typeface="TH Fah kwang" pitchFamily="2" charset="-34"/>
              </a:rPr>
              <a:t>เชิงปริมาณ</a:t>
            </a:r>
            <a:r>
              <a:rPr lang="th-TH" sz="2800" b="1" dirty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	</a:t>
            </a:r>
            <a:endParaRPr lang="en-US" sz="2800" b="1" dirty="0">
              <a:solidFill>
                <a:prstClr val="black"/>
              </a:solidFill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2721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2254084"/>
              </p:ext>
            </p:extLst>
          </p:nvPr>
        </p:nvGraphicFramePr>
        <p:xfrm>
          <a:off x="539552" y="582935"/>
          <a:ext cx="8208912" cy="2486025"/>
        </p:xfrm>
        <a:graphic>
          <a:graphicData uri="http://schemas.openxmlformats.org/drawingml/2006/table">
            <a:tbl>
              <a:tblPr firstRow="1" firstCol="1" bandRow="1"/>
              <a:tblGrid>
                <a:gridCol w="1144322"/>
                <a:gridCol w="2469241"/>
                <a:gridCol w="2145810"/>
                <a:gridCol w="2449539"/>
              </a:tblGrid>
              <a:tr h="3524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ปี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ค่าจริง (</a:t>
                      </a: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Y)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ค่าประมาณ</a:t>
                      </a: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(Y</a:t>
                      </a:r>
                      <a:r>
                        <a:rPr lang="en-US" sz="2000" baseline="-25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i</a:t>
                      </a: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)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Y - Y</a:t>
                      </a:r>
                      <a:r>
                        <a:rPr lang="en-US" sz="2000" baseline="-25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i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2548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1,078,860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          1,080,785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-1,924.54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2551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1,117,100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          1,116,042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1,058.38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2552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1,104,800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          1,103,853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947.19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2553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1,107,500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          1,104,681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2,818.74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2556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1,144,300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          1,148,899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-4,599.24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2557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1,192,300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          1,190,551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1,748.82 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ระดับความสามารถในการพยากรณ์ (</a:t>
                      </a:r>
                      <a:r>
                        <a:rPr lang="en-US" sz="2000" dirty="0" err="1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Theil's</a:t>
                      </a: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Inequality Coefficient :TIC)  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0.00111698   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67544" y="150803"/>
            <a:ext cx="712879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dirty="0" smtClean="0">
                <a:solidFill>
                  <a:prstClr val="black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  	ตารางที่  25  แสดงผลต่างของค่าจริงและค่าประมาณการจำนวนบุคลากรด้านโลจิสติกส์</a:t>
            </a:r>
            <a:endParaRPr lang="en-US" sz="8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7544" y="3429000"/>
            <a:ext cx="8352928" cy="2677656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ผลการศึกษาดังกล่าว พบว่า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แบบจำลอง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ที่มีความเหมาะสมกับการใช้สำหรับการพยากรณ์ที่ดีที่สุดคือแบบจำลองที่ 4 ซึ่งมีตัวแปรที่ใช้กำหนดปริมาณความต้องการแรงงานได้แก่ ผลิตภัณฑ์มวลรวมของประเทศ ณ ราคาปัจจุบัน (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GDP at Current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Market price) 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ปัจจัยสต๊อกทุนสุทธิ (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Net Capital Stock)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และแนวโน้มเวลา (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Time) 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และจากการทดสอบ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ความสามารถในการพยากรณ์  (</a:t>
            </a:r>
            <a:r>
              <a:rPr lang="en-US" sz="2400" dirty="0" err="1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Theil's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Inequality Coefficient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:TIC)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พบว่ามีค่าเท่ากับ 0.00111698 ซึ่งมีค่าใกล้ 0 แสดงว่าผลการแบบจำลองที่ได้มีความสามารถในการพยากรณ์สูง    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0239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8469806"/>
              </p:ext>
            </p:extLst>
          </p:nvPr>
        </p:nvGraphicFramePr>
        <p:xfrm>
          <a:off x="647564" y="1295400"/>
          <a:ext cx="7848872" cy="4267200"/>
        </p:xfrm>
        <a:graphic>
          <a:graphicData uri="http://schemas.openxmlformats.org/drawingml/2006/table">
            <a:tbl>
              <a:tblPr firstRow="1" firstCol="1" bandRow="1"/>
              <a:tblGrid>
                <a:gridCol w="1083465"/>
                <a:gridCol w="1652839"/>
                <a:gridCol w="1930931"/>
                <a:gridCol w="1854392"/>
                <a:gridCol w="1327245"/>
              </a:tblGrid>
              <a:tr h="12313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year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ประมาณการ </a:t>
                      </a: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GDP</a:t>
                      </a: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(ล้านบาท)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ประมาณการ </a:t>
                      </a:r>
                      <a:r>
                        <a:rPr lang="en-US" sz="2800" dirty="0" smtClean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Net </a:t>
                      </a: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Capital Stock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(ล้านบาท)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ประมาณการ </a:t>
                      </a:r>
                      <a:r>
                        <a:rPr lang="en-US" sz="2800" dirty="0" err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labour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(คน)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อัตราเพิ่ม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(ร้อยละ)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2558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13,421,300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1,264,550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1,207,867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2559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14,060,750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1,298,049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1,226,940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1.58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2560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14,856,850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1,333,157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1,256,265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2.39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2561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15,669,760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1,367,599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1,288,370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2.56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2562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16,513,710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1,401,864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1,323,192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2.70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2563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17,378,920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1,436,091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1,359,443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2.74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2564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18,289,461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1,471,238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1,396,443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2.72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07504" y="529516"/>
            <a:ext cx="8964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b="1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ตารางที่ 26  แสดงประมาณการแรงงานจากแบบจำลองประมาณการแรงงานด้านโลจิสติกส์</a:t>
            </a:r>
            <a:endParaRPr lang="en-US" sz="2800" b="1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</p:txBody>
      </p:sp>
    </p:spTree>
    <p:extLst>
      <p:ext uri="{BB962C8B-B14F-4D97-AF65-F5344CB8AC3E}">
        <p14:creationId xmlns:p14="http://schemas.microsoft.com/office/powerpoint/2010/main" val="415490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7298405"/>
              </p:ext>
            </p:extLst>
          </p:nvPr>
        </p:nvGraphicFramePr>
        <p:xfrm>
          <a:off x="34339" y="1916832"/>
          <a:ext cx="8784973" cy="3657600"/>
        </p:xfrm>
        <a:graphic>
          <a:graphicData uri="http://schemas.openxmlformats.org/drawingml/2006/table">
            <a:tbl>
              <a:tblPr/>
              <a:tblGrid>
                <a:gridCol w="1224133"/>
                <a:gridCol w="648072"/>
                <a:gridCol w="1074275"/>
                <a:gridCol w="943506"/>
                <a:gridCol w="966347"/>
                <a:gridCol w="1012029"/>
                <a:gridCol w="1012029"/>
                <a:gridCol w="1010272"/>
                <a:gridCol w="894310"/>
              </a:tblGrid>
              <a:tr h="0"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ระดับ</a:t>
                      </a:r>
                      <a:r>
                        <a:rPr lang="th-TH" sz="1800" dirty="0" smtClean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ตำแหน่ง....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ร้อยละเฉลี่ย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ปี พ.ศ.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รวม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(2560 – 2564)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2559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2560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2561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2562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2564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ผู้จัดการ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3.82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46,869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47,989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49,216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50,546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51,931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53,344</a:t>
                      </a:r>
                      <a:endParaRPr lang="en-US" sz="2000" b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253,026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800" dirty="0" smtClean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จำนวน</a:t>
                      </a:r>
                      <a:r>
                        <a:rPr lang="th-TH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เพิ่ม (คน)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728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1,120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1,227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1,330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1,385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1,413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6,475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ผู้ชำนาญการ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1.70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20,858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21,357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21,902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22,494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23,111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23,740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112,604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800" dirty="0" smtClean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จำนวน</a:t>
                      </a:r>
                      <a:r>
                        <a:rPr lang="th-TH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เพิ่ม (คน)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324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499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545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592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617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629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2,882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เจ้าหน้าที่เทคนิค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4.83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59,261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60,678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62,228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63,910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65,661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67,448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319,925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800" dirty="0" smtClean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จำนวนเพิ่ม </a:t>
                      </a:r>
                      <a:r>
                        <a:rPr lang="th-TH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(คน)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921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1,417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1,550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1,682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1,751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1,787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8,187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ผู้ปฏิบัติงาน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89.65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1,099,952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1,126,242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1,155,024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1,186,242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1,218,741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1,251,911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5,938,160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</a:t>
                      </a:r>
                      <a:r>
                        <a:rPr lang="th-TH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จำนวนเพิ่ม (คน)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17,099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26,290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28,782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31,218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32,499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33,170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151,959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รวม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1,226,940</a:t>
                      </a:r>
                      <a:endParaRPr lang="en-US" sz="2000" b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1,256,265</a:t>
                      </a:r>
                      <a:endParaRPr lang="en-US" sz="2000" b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1,288,370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1,323,192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1,359,443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1,396,443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6,623,713</a:t>
                      </a:r>
                      <a:endParaRPr lang="en-US" sz="2000" b="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322368" y="419472"/>
            <a:ext cx="84969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b="1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ตารางที่ 27  แสดงประมาณการแรงงานด้านโลจิสติกส์ จำแนกตามตำแหน่ง ปี 2558 </a:t>
            </a:r>
            <a:r>
              <a:rPr lang="en-US" sz="2400" b="1" dirty="0">
                <a:solidFill>
                  <a:prstClr val="black"/>
                </a:solidFill>
                <a:latin typeface="TH SarabunPSK"/>
                <a:ea typeface="Times New Roman"/>
                <a:cs typeface="Cordia New"/>
              </a:rPr>
              <a:t>–</a:t>
            </a:r>
            <a:r>
              <a:rPr lang="th-TH" sz="2400" b="1" dirty="0">
                <a:solidFill>
                  <a:prstClr val="black"/>
                </a:solidFill>
                <a:latin typeface="TH SarabunPSK"/>
                <a:ea typeface="Times New Roman"/>
              </a:rPr>
              <a:t> 2564  (คน)</a:t>
            </a:r>
            <a:endParaRPr lang="en-US" sz="2400" b="1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9592" y="1052736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ยังไม่รวม ผู้ออกจากกำลังแรงงาน  ผู้เปลี่ยนงาน</a:t>
            </a:r>
            <a:endParaRPr lang="en-US" sz="32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91493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7820087"/>
              </p:ext>
            </p:extLst>
          </p:nvPr>
        </p:nvGraphicFramePr>
        <p:xfrm>
          <a:off x="107505" y="1484784"/>
          <a:ext cx="8784975" cy="3377565"/>
        </p:xfrm>
        <a:graphic>
          <a:graphicData uri="http://schemas.openxmlformats.org/drawingml/2006/table">
            <a:tbl>
              <a:tblPr firstRow="1" firstCol="1" bandRow="1"/>
              <a:tblGrid>
                <a:gridCol w="2064470"/>
                <a:gridCol w="757265"/>
                <a:gridCol w="781862"/>
                <a:gridCol w="904852"/>
                <a:gridCol w="831059"/>
                <a:gridCol w="917151"/>
                <a:gridCol w="867955"/>
                <a:gridCol w="818760"/>
                <a:gridCol w="841601"/>
              </a:tblGrid>
              <a:tr h="3143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ตำแหน่ง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สัดส่วน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2559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2560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2561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2562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2563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2564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รวม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ประมาณการจำนวนแรงงาน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050">
                        <a:effectLst/>
                        <a:latin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1,226,940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1,256,265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1,288,370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1,323,192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1,359,443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1,396,443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6,623,714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ผู้ว่างงาน (อัตราเพิ่ม)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0.948515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050">
                        <a:effectLst/>
                        <a:latin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7,609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7,681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7,754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7,828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7,902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38,774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จำนนวนแรงงาน</a:t>
                      </a:r>
                      <a:r>
                        <a:rPr lang="th-TH" sz="1800" b="1" dirty="0" smtClean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ทั้งหมดต้อง</a:t>
                      </a:r>
                      <a:r>
                        <a:rPr lang="th-TH" sz="1800" b="1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มี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dirty="0">
                        <a:effectLst/>
                        <a:latin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dirty="0">
                        <a:effectLst/>
                        <a:latin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1,263,874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1,296,051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1,330,946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1,367,271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1,404,345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6,662,488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จำนวนผลิต เพิ่ม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dirty="0">
                        <a:effectLst/>
                        <a:latin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>
                        <a:effectLst/>
                        <a:latin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36,934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32,177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34,895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36,325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37,073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177,405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ผู้จัดการ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3.82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>
                        <a:effectLst/>
                        <a:latin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1,411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1,229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1,333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1,388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1,416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6,777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ผู้ชำนาญการ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1.7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>
                        <a:effectLst/>
                        <a:latin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628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547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593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618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630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3,016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เจ้าหน้าที่เทคนิค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4.83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>
                        <a:effectLst/>
                        <a:latin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1,784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1,554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1,685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1,754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1,791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8,569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ผู้ปฏิบัติการ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89.65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>
                        <a:effectLst/>
                        <a:latin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33,111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28,847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31,284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32,565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33,236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159,043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รวมทั้งสิ้น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100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050">
                        <a:effectLst/>
                        <a:latin typeface="Times New Roman"/>
                        <a:cs typeface="Angsan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36,934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32,177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34,895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36,325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37,073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177,405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395536" y="332656"/>
            <a:ext cx="84969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ตารางที่  2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8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แสดงประมาณการจำนวนแรงงานด้านโลจิสติกส์ที่ต้องผลิตเพิ่มสู่ตลาดแรงงาน  ปี 2559 – 2564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7604" y="761920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รวม ผู้ออกจากกำลังแรงงาน  ผู้เปลี่ยนงาน</a:t>
            </a:r>
            <a:endParaRPr lang="en-US" sz="32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2644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9665151"/>
              </p:ext>
            </p:extLst>
          </p:nvPr>
        </p:nvGraphicFramePr>
        <p:xfrm>
          <a:off x="457200" y="2358752"/>
          <a:ext cx="8229600" cy="2438400"/>
        </p:xfrm>
        <a:graphic>
          <a:graphicData uri="http://schemas.openxmlformats.org/drawingml/2006/table">
            <a:tbl>
              <a:tblPr firstRow="1" firstCol="1" bandRow="1"/>
              <a:tblGrid>
                <a:gridCol w="1063264"/>
                <a:gridCol w="972739"/>
                <a:gridCol w="854232"/>
                <a:gridCol w="854232"/>
                <a:gridCol w="849295"/>
                <a:gridCol w="849295"/>
                <a:gridCol w="849295"/>
                <a:gridCol w="1092891"/>
                <a:gridCol w="844357"/>
              </a:tblGrid>
              <a:tr h="295922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ระดับการศึกษา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จำนวนผู้สำเร็จ</a:t>
                      </a: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/>
                      </a:r>
                      <a:b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th-TH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การศึกษา ปี </a:t>
                      </a: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2558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ประมาณการผลิตตามงบประมาณที่ได้รับเพิ่มเฉลี่ยต่อปี</a:t>
                      </a: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(3.80 %</a:t>
                      </a:r>
                      <a:r>
                        <a:rPr lang="th-TH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ต่อปี) 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1429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2559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2560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2561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2562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2564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รวม 5 ปี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9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ปริญญาเอก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10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10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47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9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ปริญญาโท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330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343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356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369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383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398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413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1,918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9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ปริญญาตรี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2,660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2,761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2,866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2,975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3,088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3,206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14,897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9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อาชีวศึกษา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1,074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1,115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1,157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1,201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1,247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1,294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1,343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6,243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6583" marR="665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51520" y="1739226"/>
            <a:ext cx="864096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ตารางที่ </a:t>
            </a:r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29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แสดงประมาณการกำลังการผลิตบุคลากรด้านโลจิสติกส์และซัพพลายเชน หน่วยงานสังกัดกระทรวงศึกษาธิการ	</a:t>
            </a:r>
            <a:endParaRPr lang="th-TH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620688"/>
            <a:ext cx="8640960" cy="40011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ความสามารถในการผลิตบุคลากรด้านโลจิสติกส์และซัพพลายเชน ภาคการศึกษา </a:t>
            </a:r>
            <a:r>
              <a:rPr lang="en-US" sz="2000" b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: Supply side</a:t>
            </a:r>
            <a:endParaRPr lang="en-US" sz="2000" b="1" dirty="0">
              <a:solidFill>
                <a:prstClr val="black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2" y="4941168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ที่มา </a:t>
            </a:r>
            <a:r>
              <a:rPr lang="en-US" dirty="0" smtClean="0"/>
              <a:t>: </a:t>
            </a:r>
            <a:r>
              <a:rPr lang="th-TH" dirty="0" smtClean="0"/>
              <a:t>สำนักกงานคณะกรรมการการอุดมศึกษา กระทรวงศึกษาธิการ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7560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2633800"/>
              </p:ext>
            </p:extLst>
          </p:nvPr>
        </p:nvGraphicFramePr>
        <p:xfrm>
          <a:off x="323528" y="692696"/>
          <a:ext cx="8568951" cy="6096000"/>
        </p:xfrm>
        <a:graphic>
          <a:graphicData uri="http://schemas.openxmlformats.org/drawingml/2006/table">
            <a:tbl>
              <a:tblPr firstRow="1" firstCol="1" bandRow="1"/>
              <a:tblGrid>
                <a:gridCol w="2399307"/>
                <a:gridCol w="1028274"/>
                <a:gridCol w="1028274"/>
                <a:gridCol w="1028274"/>
                <a:gridCol w="1028274"/>
                <a:gridCol w="1028274"/>
                <a:gridCol w="1028274"/>
              </a:tblGrid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ปี พ.ศ.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รวม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จำนวนที่ต้องการ</a:t>
                      </a:r>
                      <a:r>
                        <a:rPr lang="th-TH" sz="1600" dirty="0" smtClean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รวมทั้งหมด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36,934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32,177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34,895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36,325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37,073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177,404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จำนวนที่ผลิตได้รวม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4,278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4,441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4,609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4,785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4,967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23,080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ผู้จัดการ :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จำนวนที่ต้องการ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1,411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1,229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1,333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1,388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1,416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6,777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จำนวนผลิตรวม 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411 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427 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443 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460 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478 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2,218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ปริญญาเอก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ปริญญาโท (80%)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274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284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295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306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318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1,478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ปริญญาตรี (5.0%)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133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138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143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149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154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718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ผู้ชำนาญการ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จำนวนที่ต้องการ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628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547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593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618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630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3,016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จำนวนผลิตรวม 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348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361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374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389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403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1,875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ปริญญาเอก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ปริญญาโท (20%)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82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85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88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91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95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440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ปริญญาตรี (10.0%)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266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276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287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298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309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1,435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เจ้าหน้าที่เทคนิค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จำนวนที่ต้องการ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1,784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1,554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1,685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1,754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1,791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8,568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จำนวนผลิตรวม 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1,469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1,525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1,583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1,643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1,705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7,925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ปริญญาตรี (50.0%)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1,330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1,381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1,433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1,488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1,544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7,176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อาชีวศึกษา (12.0)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139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144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150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155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161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749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ผู้ปฏิบัติการ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จำนวนที่ต้องการ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33,111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28,847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31,284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32,565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33,236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159,043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จำนวนผลิตรวม 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2,051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2,128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2,209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2,293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2,380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11,062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ปริญญาตรี (25.0%)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1,032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1,071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1,112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1,154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1,198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5,569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อาชีวศึกษา (88.0%)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1,018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1,057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1,097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1,139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1,182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5,494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0917" marR="509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360040" y="179348"/>
            <a:ext cx="8532440" cy="40011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th-TH" sz="2000" dirty="0">
                <a:solidFill>
                  <a:prstClr val="black"/>
                </a:solidFill>
                <a:ea typeface="Times New Roman"/>
                <a:cs typeface="TH SarabunPSK"/>
              </a:rPr>
              <a:t>ตารางที่ 3</a:t>
            </a:r>
            <a:r>
              <a:rPr lang="en-US" sz="2000" dirty="0">
                <a:solidFill>
                  <a:prstClr val="black"/>
                </a:solidFill>
                <a:latin typeface="TH SarabunPSK"/>
                <a:ea typeface="Times New Roman"/>
              </a:rPr>
              <a:t>0</a:t>
            </a:r>
            <a:r>
              <a:rPr lang="th-TH" sz="2000" dirty="0">
                <a:solidFill>
                  <a:prstClr val="black"/>
                </a:solidFill>
                <a:latin typeface="TH SarabunPSK"/>
                <a:ea typeface="Times New Roman"/>
              </a:rPr>
              <a:t>  แสดงเป้าหมายการผลิตบุคลากรด้านโลจิสติกส์และซัพพลายเชน หน่วยผลิต </a:t>
            </a:r>
            <a:r>
              <a:rPr lang="en-US" sz="2000" dirty="0">
                <a:solidFill>
                  <a:prstClr val="black"/>
                </a:solidFill>
                <a:latin typeface="TH SarabunPSK"/>
                <a:ea typeface="Times New Roman"/>
              </a:rPr>
              <a:t>: </a:t>
            </a:r>
            <a:r>
              <a:rPr lang="th-TH" sz="20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H Fah kwang" pitchFamily="2" charset="-34"/>
                <a:ea typeface="Times New Roman"/>
                <a:cs typeface="TH Fah kwang" pitchFamily="2" charset="-34"/>
              </a:rPr>
              <a:t>สถาบันการศึกษา</a:t>
            </a:r>
            <a:endParaRPr lang="en-US" sz="2000" b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8064A2">
                      <a:shade val="20000"/>
                      <a:satMod val="245000"/>
                    </a:srgbClr>
                  </a:gs>
                  <a:gs pos="43000">
                    <a:srgbClr val="8064A2">
                      <a:satMod val="255000"/>
                    </a:srgbClr>
                  </a:gs>
                  <a:gs pos="48000">
                    <a:srgbClr val="8064A2">
                      <a:shade val="85000"/>
                      <a:satMod val="255000"/>
                    </a:srgbClr>
                  </a:gs>
                  <a:gs pos="100000">
                    <a:srgbClr val="8064A2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33925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7617702"/>
              </p:ext>
            </p:extLst>
          </p:nvPr>
        </p:nvGraphicFramePr>
        <p:xfrm>
          <a:off x="287166" y="1254968"/>
          <a:ext cx="8497660" cy="5486400"/>
        </p:xfrm>
        <a:graphic>
          <a:graphicData uri="http://schemas.openxmlformats.org/drawingml/2006/table">
            <a:tbl>
              <a:tblPr firstRow="1" firstCol="1" bandRow="1"/>
              <a:tblGrid>
                <a:gridCol w="2911958"/>
                <a:gridCol w="881766"/>
                <a:gridCol w="863988"/>
                <a:gridCol w="959987"/>
                <a:gridCol w="959987"/>
                <a:gridCol w="959987"/>
                <a:gridCol w="959987"/>
              </a:tblGrid>
              <a:tr h="2262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ปี พ.ศ.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2562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รวม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จำนวนที่ต้องการรวม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36,934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32,177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34,895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36,325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37,073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177,404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จำนวนที่ผลิตจากสถาบันการศึกษา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4,27</a:t>
                      </a:r>
                      <a:r>
                        <a:rPr lang="th-TH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4,441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4,609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4,785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4,96</a:t>
                      </a:r>
                      <a:r>
                        <a:rPr lang="th-TH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23,080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จำนวนที่ผลิตจากหน่วยพัฒนา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32,655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27,736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30,286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31,540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32,107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154,324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ผู้จัดการ :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จำนวนที่ต้องการ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1,411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1,229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1,333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1,388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1,416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6,777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ผลิตโดย สถาบันการศึกษา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411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427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443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460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478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2,218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ฝึกยกระดับระยะยาว</a:t>
                      </a: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: </a:t>
                      </a:r>
                      <a:r>
                        <a:rPr lang="th-TH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ผู้จัดการ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1,000 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802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890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928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938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4,559 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ผู้ชำนาญการ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จำนวนที่ต้องการ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628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547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593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618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630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3,016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ผลิตโดย สถาบันการศึกษา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348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374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389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403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1,875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ฝึกยกระดับระยะยาว</a:t>
                      </a: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: </a:t>
                      </a:r>
                      <a:r>
                        <a:rPr lang="th-TH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ชำนาญการ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280 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186 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219 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229 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227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1,141 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เจ้าหน้าที่เทคนิค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จำนวนที่ต้องการ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1,784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1,554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1,685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1,754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1,791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8,568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ผลิตโดย สถาบันการศึกษา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1,469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1,525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1,583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1,643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1,705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7,925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ฝึกยกระดับ : เจ้าหน้าที่เทคนิค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315 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29 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102 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111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86 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643 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ผู้ปฏิบัติการ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จำนวนที่ต้องการ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33,111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28,847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31,284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32,565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33,236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159,043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ผลิตโดย สถาบันการศึกษา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2,051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2,128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2,209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2,293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2,380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11,062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ฝึกยกระดับ : ระดับปฏิบัติการ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31,060 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26,719 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29,075 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30,272 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30,856 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147,981 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3646" marR="6364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51520" y="260648"/>
            <a:ext cx="8568952" cy="83099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ตารางที่ 3</a:t>
            </a:r>
            <a:r>
              <a:rPr lang="en-US" sz="2400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แสดงเป้าหมายการพัฒนาบุคลากรด้านโลจิสติกส์และซัพพลายเชน </a:t>
            </a:r>
            <a:r>
              <a:rPr lang="en-US" sz="2400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: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</a:t>
            </a:r>
            <a:r>
              <a:rPr lang="th-TH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หน่วยผลิตและพัฒนา</a:t>
            </a:r>
            <a:endParaRPr lang="en-US" sz="105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           (กรมพัฒนาฝีมือแรงงาน กระทรวงแรงงาน และ สำนักโลจิสติกส์ กระทรวงอุตสาหกรรม)</a:t>
            </a:r>
            <a:endParaRPr lang="th-TH" sz="28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838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28" y="529516"/>
            <a:ext cx="8604448" cy="95410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th-TH" sz="2800" b="1" dirty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การพยากรณ์ความต้องการบุคลากร</a:t>
            </a:r>
            <a:r>
              <a:rPr lang="th-TH" sz="2800" b="1" dirty="0" smtClean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ด้านโล</a:t>
            </a:r>
            <a:r>
              <a:rPr lang="th-TH" sz="2800" b="1" dirty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จิสติกส์และซัพพลาย</a:t>
            </a:r>
            <a:r>
              <a:rPr lang="th-TH" sz="2800" b="1" dirty="0" smtClean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เชน</a:t>
            </a:r>
            <a:r>
              <a:rPr lang="en-US" sz="2800" b="1" dirty="0" smtClean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 :</a:t>
            </a:r>
          </a:p>
          <a:p>
            <a:pPr algn="ctr"/>
            <a:r>
              <a:rPr lang="th-TH" sz="28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H Fah kwang" pitchFamily="2" charset="-34"/>
                <a:ea typeface="Times New Roman"/>
                <a:cs typeface="TH Fah kwang" pitchFamily="2" charset="-34"/>
              </a:rPr>
              <a:t>เชิงคุณภาพ</a:t>
            </a:r>
            <a:r>
              <a:rPr lang="th-TH" sz="2800" b="1" dirty="0">
                <a:solidFill>
                  <a:prstClr val="black"/>
                </a:solidFill>
                <a:latin typeface="TH Fah kwang" pitchFamily="2" charset="-34"/>
                <a:ea typeface="Times New Roman"/>
                <a:cs typeface="TH Fah kwang" pitchFamily="2" charset="-34"/>
              </a:rPr>
              <a:t>	</a:t>
            </a:r>
            <a:endParaRPr lang="en-US" sz="2800" b="1" dirty="0">
              <a:solidFill>
                <a:prstClr val="black"/>
              </a:solidFill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22664"/>
            <a:ext cx="8460432" cy="4173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501008"/>
            <a:ext cx="3256372" cy="1960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804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0696" y="1228397"/>
            <a:ext cx="8882608" cy="440120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1. จัดทำแบบสำรวจและดำเนินการสำรวจข้อมูลความต้องการแรงงานด้านโลจิสติกส์และซัพพลายเชนจำนวน 1ชุด </a:t>
            </a:r>
          </a:p>
          <a:p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1. 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ค้นหา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ปริมาณแรงงานที่สถานประกอบการต้องการและงานที่สถานประกอบการต้องการได้รับการพัฒนา </a:t>
            </a:r>
            <a:endParaRPr lang="th-TH" sz="2800" dirty="0" smtClean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2. สำรวจจาก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สถาบันพัฒนาฝีมือแรงงานภาค และ   ศูนย์พัฒนาฝีมือแรงงานจังหวัด </a:t>
            </a:r>
            <a:endParaRPr lang="th-TH" sz="2800" dirty="0" smtClean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3. จัดส่ง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และรวบรวมผ่านทาง </a:t>
            </a:r>
            <a:r>
              <a:rPr lang="en-US" sz="28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Website 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ของกรมพัฒนาฝีมือ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แรงงาน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2. 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แบบ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สำรวจสมรรถนะบุคลากรด้านโลจิสติกส์และซัพพลายเชน จำนวน 6 ชุด    </a:t>
            </a:r>
            <a:endParaRPr lang="th-TH" sz="2800" b="1" dirty="0" smtClean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เป้าหมาย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ในท้องที่  4 ภาคของประเทศได้แก่ ภาคเหนือจังหวัดเชียงใหม่ ภาคกลาง จังหวัดกรุงเทพมหานคร ภาคตะวันออกเฉียงเหนือจังหวัดขอนแก่น ภาคใต้จังหวัดสงขลา ภาคตะวันออกจังหวัด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ชลบุรี</a:t>
            </a:r>
            <a:endParaRPr lang="en-US" sz="28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5124" y="186523"/>
            <a:ext cx="84737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4000" b="1" spc="50" dirty="0">
                <a:ln w="12700" cmpd="sng">
                  <a:solidFill>
                    <a:srgbClr val="F79646">
                      <a:satMod val="120000"/>
                      <a:shade val="80000"/>
                    </a:srgbClr>
                  </a:solidFill>
                  <a:prstDash val="solid"/>
                </a:ln>
                <a:solidFill>
                  <a:srgbClr val="F79646">
                    <a:tint val="1000"/>
                  </a:srgbClr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TH Fah kwang" pitchFamily="2" charset="-34"/>
                <a:ea typeface="Times New Roman"/>
                <a:cs typeface="TH Fah kwang" pitchFamily="2" charset="-34"/>
              </a:rPr>
              <a:t>การศึกษาความต้องการเชิงคุณภาพ </a:t>
            </a:r>
            <a:endParaRPr lang="en-US" sz="4000" b="1" spc="50" dirty="0">
              <a:ln w="12700" cmpd="sng">
                <a:solidFill>
                  <a:srgbClr val="F79646">
                    <a:satMod val="120000"/>
                    <a:shade val="80000"/>
                  </a:srgbClr>
                </a:solidFill>
                <a:prstDash val="solid"/>
              </a:ln>
              <a:solidFill>
                <a:srgbClr val="F79646">
                  <a:tint val="1000"/>
                </a:srgbClr>
              </a:solidFill>
              <a:effectLst>
                <a:glow rad="53100">
                  <a:srgbClr val="F79646">
                    <a:satMod val="180000"/>
                    <a:alpha val="30000"/>
                  </a:srgbClr>
                </a:glow>
              </a:effectLst>
              <a:latin typeface="TH Fah kwang" pitchFamily="2" charset="-34"/>
              <a:ea typeface="Times New Roman"/>
              <a:cs typeface="TH Fah kwang" pitchFamily="2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20" y="476672"/>
            <a:ext cx="8495325" cy="475254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865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0115" y="44624"/>
            <a:ext cx="863035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4000" b="1" dirty="0" smtClean="0">
                <a:solidFill>
                  <a:srgbClr val="FF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การ</a:t>
            </a:r>
            <a:r>
              <a:rPr lang="th-TH" sz="4000" b="1" dirty="0">
                <a:solidFill>
                  <a:srgbClr val="FF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วิเคราะห์สมรรถนะ (</a:t>
            </a:r>
            <a:r>
              <a:rPr lang="en-US" sz="4000" b="1" dirty="0">
                <a:solidFill>
                  <a:srgbClr val="FF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Competency) </a:t>
            </a:r>
            <a:r>
              <a:rPr lang="th-TH" sz="4000" b="1" dirty="0" smtClean="0">
                <a:solidFill>
                  <a:srgbClr val="FF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และช่องว่างสมรรถนะ (</a:t>
            </a:r>
            <a:r>
              <a:rPr lang="en-US" sz="4000" b="1" dirty="0" smtClean="0">
                <a:solidFill>
                  <a:srgbClr val="FF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GAP) 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ของ</a:t>
            </a:r>
            <a:r>
              <a:rPr lang="th-TH" sz="2400" b="1" dirty="0">
                <a:solidFill>
                  <a:srgbClr val="FF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ตำแหน่งงานด้าน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โลจิสติกส์ 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จำนวน 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6 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งาน ๆ ละ 3 ระดับ </a:t>
            </a:r>
            <a:endParaRPr lang="th-TH" sz="4000" b="1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15" y="1340768"/>
            <a:ext cx="8763769" cy="5395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39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0174526"/>
              </p:ext>
            </p:extLst>
          </p:nvPr>
        </p:nvGraphicFramePr>
        <p:xfrm>
          <a:off x="395535" y="332656"/>
          <a:ext cx="8496945" cy="1371600"/>
        </p:xfrm>
        <a:graphic>
          <a:graphicData uri="http://schemas.openxmlformats.org/drawingml/2006/table">
            <a:tbl>
              <a:tblPr firstRow="1" firstCol="1" bandRow="1"/>
              <a:tblGrid>
                <a:gridCol w="1110251"/>
                <a:gridCol w="3633983"/>
                <a:gridCol w="3752711"/>
              </a:tblGrid>
              <a:tr h="2160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effectLst/>
                          <a:latin typeface="TH SarabunPSK"/>
                          <a:ea typeface="Calibri"/>
                        </a:rPr>
                        <a:t>ลำดับที่ 1</a:t>
                      </a:r>
                      <a:endParaRPr lang="en-US" sz="2000" dirty="0">
                        <a:effectLst/>
                        <a:latin typeface="TH SarabunPSK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effectLst/>
                          <a:latin typeface="TH SarabunPSK"/>
                          <a:ea typeface="Calibri"/>
                        </a:rPr>
                        <a:t>ระดับ :  พนักงานปฏิบัติการ (</a:t>
                      </a:r>
                      <a:r>
                        <a:rPr lang="en-US" sz="1800" b="1" dirty="0">
                          <a:effectLst/>
                          <a:latin typeface="TH SarabunPSK"/>
                          <a:ea typeface="Calibri"/>
                        </a:rPr>
                        <a:t>Operator)</a:t>
                      </a:r>
                      <a:endParaRPr lang="en-US" sz="2000" dirty="0">
                        <a:effectLst/>
                        <a:latin typeface="TH SarabunPSK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TH SarabunPSK"/>
                          <a:ea typeface="Calibri"/>
                        </a:rPr>
                        <a:t>ตำแหน่งงานประเมิน : งานจัดซื้อ จัดหา จัดจ้าง</a:t>
                      </a:r>
                      <a:endParaRPr lang="en-US" sz="2000">
                        <a:effectLst/>
                        <a:latin typeface="TH SarabunPSK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4096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H SarabunPSK"/>
                          <a:ea typeface="Calibri"/>
                        </a:rPr>
                        <a:t> </a:t>
                      </a:r>
                      <a:endParaRPr lang="en-US" sz="2000" dirty="0">
                        <a:effectLst/>
                        <a:latin typeface="TH SarabunPSK"/>
                        <a:ea typeface="Calib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/>
                          <a:ea typeface="Calibri"/>
                        </a:rPr>
                        <a:t>ชื่อผู้ให้ข้อมูล </a:t>
                      </a:r>
                      <a:r>
                        <a:rPr lang="th-TH" sz="1800" dirty="0" smtClean="0">
                          <a:effectLst/>
                          <a:latin typeface="TH SarabunPSK"/>
                          <a:ea typeface="Calibri"/>
                        </a:rPr>
                        <a:t>............................................................................................... </a:t>
                      </a:r>
                      <a:r>
                        <a:rPr lang="th-TH" sz="1800" dirty="0">
                          <a:effectLst/>
                          <a:latin typeface="TH SarabunPSK"/>
                          <a:ea typeface="Calibri"/>
                        </a:rPr>
                        <a:t>ตำแหน่ง .................................................................</a:t>
                      </a:r>
                      <a:endParaRPr lang="en-US" sz="2000" dirty="0">
                        <a:effectLst/>
                        <a:latin typeface="TH SarabunPSK"/>
                        <a:ea typeface="Calib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/>
                          <a:ea typeface="Calibri"/>
                        </a:rPr>
                        <a:t>ชื่อสถานประกอบการ .....................................................................................จังหวัด .................................................................</a:t>
                      </a:r>
                      <a:endParaRPr lang="en-US" sz="2000" dirty="0">
                        <a:effectLst/>
                        <a:latin typeface="TH SarabunPSK"/>
                        <a:ea typeface="Calibri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/>
                          <a:ea typeface="Calibri"/>
                        </a:rPr>
                        <a:t>ประเภทธุรกิจ/อุตสาหกรรม ............................................................................ผลิตภัณฑ์หลัก .....................................................</a:t>
                      </a:r>
                      <a:endParaRPr lang="en-US" sz="2000" dirty="0">
                        <a:effectLst/>
                        <a:latin typeface="TH SarabunPSK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8490634"/>
              </p:ext>
            </p:extLst>
          </p:nvPr>
        </p:nvGraphicFramePr>
        <p:xfrm>
          <a:off x="395536" y="2357968"/>
          <a:ext cx="8352928" cy="4023360"/>
        </p:xfrm>
        <a:graphic>
          <a:graphicData uri="http://schemas.openxmlformats.org/drawingml/2006/table">
            <a:tbl>
              <a:tblPr firstRow="1" firstCol="1" bandRow="1"/>
              <a:tblGrid>
                <a:gridCol w="4447101"/>
                <a:gridCol w="392587"/>
                <a:gridCol w="392587"/>
                <a:gridCol w="394258"/>
                <a:gridCol w="394258"/>
                <a:gridCol w="394258"/>
                <a:gridCol w="394258"/>
                <a:gridCol w="394258"/>
                <a:gridCol w="394258"/>
                <a:gridCol w="387576"/>
                <a:gridCol w="367529"/>
              </a:tblGrid>
              <a:tr h="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ความสามารถในการปฏิบัติงาน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ระดับที่ควรจะเป็น 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ระดับที่เป็นอยู่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4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5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4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5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1. สำรวจข้อมูล แหล่งขาย คุณสมบัติผู้ขาย ราคากลาง ราคาสินค้าเปรียบเทียบ ได้ถูกต้องทันสมัย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2. จัดทำและจัดเก็บเอกสารจัดซื้อ จัดหา จัดจ้างได้ถูกต้อง และปรับปรุงสถานะข้อมูลในระบบได้เป็นปัจจุบัน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3. ดำเนินการสั่งซื้อ จัดหา จัดจ้าง ประสานหน่วยงานและแผนการรับมอบสินค้าได้อย่างมีประสิทธิภาพ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4. จัดทำรายงานการตรวจรับสินค้าและปรับสถานะของคำสั่งซื้อในระบบอย่างต่อเนื่องและเป็นปัจจุบัน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8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395536" y="1702549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คำสั่ง 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:  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กรุณาใส่ค่าคะแนน ประเมิน ตามเกณฑ์ที่กำหนดในช่อง “ระดับที่ควรจะเป็น” และ “ระดับที่เป็นอยู่”</a:t>
            </a:r>
            <a:endParaRPr lang="en-US" sz="2000" dirty="0">
              <a:solidFill>
                <a:prstClr val="black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r>
              <a:rPr lang="th-TH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1. ความสามารถในการปฏิบัติงาน</a:t>
            </a:r>
            <a:endParaRPr lang="en-US" sz="2000" dirty="0">
              <a:solidFill>
                <a:prstClr val="black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688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76672"/>
            <a:ext cx="6207100" cy="614650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04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48" y="1545607"/>
            <a:ext cx="8136904" cy="433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43608" y="406405"/>
            <a:ext cx="7056784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ช่องว่างสมรรถนะ </a:t>
            </a:r>
            <a:r>
              <a:rPr lang="en-US" sz="3600" b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Competency GAP </a:t>
            </a:r>
            <a:endParaRPr lang="en-US" sz="3600" b="1" dirty="0">
              <a:solidFill>
                <a:prstClr val="black"/>
              </a:solidFill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09813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9637011"/>
              </p:ext>
            </p:extLst>
          </p:nvPr>
        </p:nvGraphicFramePr>
        <p:xfrm>
          <a:off x="179513" y="188640"/>
          <a:ext cx="6192688" cy="6614160"/>
        </p:xfrm>
        <a:graphic>
          <a:graphicData uri="http://schemas.openxmlformats.org/drawingml/2006/table">
            <a:tbl>
              <a:tblPr firstRow="1" firstCol="1" bandRow="1"/>
              <a:tblGrid>
                <a:gridCol w="3782350"/>
                <a:gridCol w="748036"/>
                <a:gridCol w="831151"/>
                <a:gridCol w="831151"/>
              </a:tblGrid>
              <a:tr h="215522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หัวข้อและรายละเอียด</a:t>
                      </a:r>
                      <a:endParaRPr lang="en-US" sz="1800" b="1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9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ระดับตำแหน่ง</a:t>
                      </a:r>
                      <a:endParaRPr lang="en-US" sz="1800" b="1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1552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ปฏิบัติการ</a:t>
                      </a:r>
                      <a:endParaRPr lang="en-US" sz="1800" b="1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หัวหน้า</a:t>
                      </a:r>
                      <a:endParaRPr lang="en-US" sz="1800" b="1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ผู้จัดการ</a:t>
                      </a:r>
                      <a:endParaRPr lang="en-US" sz="1800" b="1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99"/>
                    </a:solidFill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หมวด ความสามารถที่จำเป็นในการปฏิบัติงาน</a:t>
                      </a:r>
                      <a:endParaRPr lang="en-US" sz="1800" b="1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 </a:t>
                      </a: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จัดทำรายงานการตรวจรับสินค้าและปรับสถานะของคำสั่งซื้อเป็นปัจจุบัน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 </a:t>
                      </a: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จัดทำและจัดเก็บเอกสารจัดซื้อ ได้ถูกต้อง และปรับปรุงได้เป็นปัจจุบัน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3. </a:t>
                      </a: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ดำเนินการสั่งซื้อ ประสานหน่วยงานรับมอบสินค้าได้อย่างมีประสิทธิภาพ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4. </a:t>
                      </a: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สำรวจข้อมูล แหล่งขาย ได้ถูกต้องทันสมัย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5. </a:t>
                      </a: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จัดทำเกณฑ์ประเมินและคัดเลือกผู้ขายสินค้า 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6. </a:t>
                      </a: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จัดทำสัญญา บริหารสัญญาและตรวจสอบให้เป็นไปตามสัญญา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7. ติดตามการส่งมอบและตรวจสอบคุณภาพสินค้า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8. แก้ไขปัญหาและกำหนดมาตรการป้องกัน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9. ควบคุมคุณภาพในการทำงานและการบริหารงาน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10. บริหารค่าใช้จ่าย งบประมาณให้มีประสิทธิภาพ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11. บริหารจัดการด้านบุคคลในหน่วยงาน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12. ประเมินผลและควบคุมการปฏิบัติงานให้สำเร็จตามเป้าหมาย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13. ประสานหน่วยงานที่เกี่ยวข้องเพื่อผลสำเร็จของการทำงาน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14. วิเคราะห์ เจรจาต่อรองและคัดเลือกผู้ขายและสินค้า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15. สอนงานให้กับผู้ใต้บังคับบัญชา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16. กำหนดเกณฑ์ประเมินและคัดเลือกผู้ขายสินค้า 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17. กำหนดข้อกำหนดและเงื่อนไขของสินค้า/บริการ ตรงตามคุณลักษณะ ราคาและเงื่อนไขของสินค้า/ บริการ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60616" marR="606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52636"/>
            <a:ext cx="2448272" cy="1836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198" y="2060848"/>
            <a:ext cx="2354052" cy="15693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1971" y="3789040"/>
            <a:ext cx="2346279" cy="23564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4440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2464934"/>
              </p:ext>
            </p:extLst>
          </p:nvPr>
        </p:nvGraphicFramePr>
        <p:xfrm>
          <a:off x="31458" y="188640"/>
          <a:ext cx="4468535" cy="6522720"/>
        </p:xfrm>
        <a:graphic>
          <a:graphicData uri="http://schemas.openxmlformats.org/drawingml/2006/table">
            <a:tbl>
              <a:tblPr firstRow="1" firstCol="1" bandRow="1"/>
              <a:tblGrid>
                <a:gridCol w="2587046"/>
                <a:gridCol w="729360"/>
                <a:gridCol w="524966"/>
                <a:gridCol w="627163"/>
              </a:tblGrid>
              <a:tr h="196781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1"/>
                          </a:solidFill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หัวข้อและรายละเอียด</a:t>
                      </a:r>
                      <a:endParaRPr lang="en-US" sz="1600" dirty="0">
                        <a:solidFill>
                          <a:schemeClr val="bg1"/>
                        </a:solidFill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1"/>
                          </a:solidFill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ระดับตำแหน่ง</a:t>
                      </a:r>
                      <a:endParaRPr lang="en-US" sz="1600" dirty="0">
                        <a:solidFill>
                          <a:schemeClr val="bg1"/>
                        </a:solidFill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9678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solidFill>
                            <a:schemeClr val="bg1"/>
                          </a:solidFill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ปฏิบัติการ</a:t>
                      </a:r>
                      <a:endParaRPr lang="en-US" sz="1600">
                        <a:solidFill>
                          <a:schemeClr val="bg1"/>
                        </a:solidFill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1"/>
                          </a:solidFill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หัวหน้า</a:t>
                      </a:r>
                      <a:endParaRPr lang="en-US" sz="1600" dirty="0">
                        <a:solidFill>
                          <a:schemeClr val="bg1"/>
                        </a:solidFill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1"/>
                          </a:solidFill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ผู้จัดการ</a:t>
                      </a:r>
                      <a:endParaRPr lang="en-US" sz="1600" dirty="0">
                        <a:solidFill>
                          <a:schemeClr val="bg1"/>
                        </a:solidFill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หมวด ความรู้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1. หลักวิธีการสำรวจแหล่งจำหน่าย</a:t>
                      </a: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ราคาสินค้า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2. การวิเคราะห์คุณสมบัติของสินค้า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3. การใช้งานระบบโปรแกรมที่องค์กรใช้งานด้านการจัดซื้อ จัดหา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4. หลักการจัดซื้อ จัดหา จัดจ้าง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5. ประเภทและลักษณะที่ดีของวัตถุดิบ หน่วยบรรจุสินค้า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6. กระบวนการผลิตและบริการขององค์กร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7. การคัดเลือกผู้ขายและการคัดเลือกสินค้า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8. การจัดการผู้จำหน่าย (</a:t>
                      </a: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Suppliers)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ประเมินเพื่อจัดเกรดผู้ขาย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9. เทคนิคการเจรจาต่อรอง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10. กฏหมายและระเบียบ เงื่อนไขสัญญาซื้อขาย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11. การประสานงานกับหน่วยงานที่เกี่ยวข้อง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12. เทคนิคการสอนงานลูกน้อง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13. การบริหารงานทรัพยากรบุคคลสำหรับหัวหน้า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14. การงบประมาณ การเงิน-บัญชีและการบริหารค่าใช้จ่าย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15. การใช้ข้อมูลสารสนเทศเพื่อการบริหารงาน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16. การบริหารและควบคุมคุณภาพ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17 การวางแผนยุทธศาตร์และการกำหนดกลยุทธ์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18. การวิเคราะห์ผู้จำหน่าย (</a:t>
                      </a: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Suppliers) 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ประเมินเพื่อจัดเกรดผู้ขาย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19. การสร้างภาวะผู้นำและการปกครองบังคับบัญชา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20. เทคนิคการพยากรณ์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5345" marR="5534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9711274"/>
              </p:ext>
            </p:extLst>
          </p:nvPr>
        </p:nvGraphicFramePr>
        <p:xfrm>
          <a:off x="4499992" y="188640"/>
          <a:ext cx="4572000" cy="6461760"/>
        </p:xfrm>
        <a:graphic>
          <a:graphicData uri="http://schemas.openxmlformats.org/drawingml/2006/table">
            <a:tbl>
              <a:tblPr firstRow="1" firstCol="1" bandRow="1"/>
              <a:tblGrid>
                <a:gridCol w="2664296"/>
                <a:gridCol w="720080"/>
                <a:gridCol w="588017"/>
                <a:gridCol w="599607"/>
              </a:tblGrid>
              <a:tr h="174075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หัวข้อและรายละเอียด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ระดับตำแหน่ง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740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ปฏิบัติการ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หัวหน้า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ผู้จัดการ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2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หมวด ทักษะ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1. ทักษะการสื่อสาร การประสานงานและการเจรจาเพื่อให้</a:t>
                      </a:r>
                      <a:r>
                        <a:rPr lang="th-TH" sz="1200" dirty="0" smtClean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ได้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2. แหล่งจำหน่ายสินค้าที่มีคุณภาพ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3. ทักษะทางด้านภาษาอังกฤษเพื่อการจัดซื้อ และชนิดสินค้า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4. ปฏิบัติตามแนวทางการสำรวจแหล่งจำหน่าย ราคา คุณสมบัติผู้ขาย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5. ปฏิบัติตามแนวทางการจัดซื้อ การขอใบเสนอราคา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6. ทักษะการแก้ปัญหาในการปฏิบัติงานจัดซื้อจัดจ้างและจัดหา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7. ความสามารถในการใช้เทคโนโลยีสารสนเทศในการปฏิบัติงาน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8. ทักษะการประสานงานและการเจรจาเพื่อให้ได้ข้อมูล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9. ทักษะการเสาะหาแหล่งจำหน่ายสินค้าที่มีคุณภาพ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10. ปฏิบัติการกำหนดแนวทางและเกณฑ์การคัดเลือกผู้ขาย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11. ทักษะการประยุกต์ใช้เทคโนโลยีสารสนเทศในการปฏิบัติงาน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2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12. การปกครองบังคับบัญชา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2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หมวด คุณลักษณะ (</a:t>
                      </a:r>
                      <a:r>
                        <a:rPr lang="en-US" sz="12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Attribute)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1. </a:t>
                      </a:r>
                      <a:r>
                        <a:rPr lang="th-TH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ความขยันและอดทน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2. </a:t>
                      </a:r>
                      <a:r>
                        <a:rPr lang="th-TH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ความกระฉับกระเฉง คล่องแคล่วว่องไว</a:t>
                      </a: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</a:t>
                      </a:r>
                      <a:r>
                        <a:rPr lang="th-TH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ความกระตือรือร้น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3. </a:t>
                      </a:r>
                      <a:r>
                        <a:rPr lang="th-TH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ความซื่อสัตย์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4. </a:t>
                      </a:r>
                      <a:r>
                        <a:rPr lang="th-TH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ความรับผิดชอบ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5. </a:t>
                      </a:r>
                      <a:r>
                        <a:rPr lang="th-TH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ความมีวินัย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6. </a:t>
                      </a:r>
                      <a:r>
                        <a:rPr lang="th-TH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ความประหยัด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7. </a:t>
                      </a:r>
                      <a:r>
                        <a:rPr lang="th-TH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การทำงานเป็น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8. </a:t>
                      </a:r>
                      <a:r>
                        <a:rPr lang="th-TH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ความละเอียดรอบคอบ ช่างสังเกต (</a:t>
                      </a: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Attention)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9. </a:t>
                      </a:r>
                      <a:r>
                        <a:rPr lang="th-TH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ความถูกต้องแม่นยำ 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10. </a:t>
                      </a:r>
                      <a:r>
                        <a:rPr lang="th-TH" sz="12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ภาวะผู้นำ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48959" marR="489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651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3648" y="1268760"/>
            <a:ext cx="63367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9600" b="1" i="1" dirty="0" smtClean="0">
                <a:solidFill>
                  <a:prstClr val="black"/>
                </a:solidFill>
                <a:effectLst>
                  <a:glow rad="228600">
                    <a:srgbClr val="C0504D">
                      <a:satMod val="175000"/>
                      <a:alpha val="40000"/>
                    </a:srgbClr>
                  </a:glow>
                </a:effectLst>
                <a:latin typeface="TH SarabunPSK" pitchFamily="34" charset="-34"/>
                <a:cs typeface="TH SarabunPSK" pitchFamily="34" charset="-34"/>
              </a:rPr>
              <a:t>กระบวนการทำแผนยุทธศาสตร์</a:t>
            </a:r>
            <a:endParaRPr lang="en-US" sz="9600" b="1" i="1" dirty="0">
              <a:solidFill>
                <a:prstClr val="black"/>
              </a:solidFill>
              <a:effectLst>
                <a:glow rad="228600">
                  <a:srgbClr val="C0504D">
                    <a:satMod val="175000"/>
                    <a:alpha val="40000"/>
                  </a:srgbClr>
                </a:glow>
              </a:effectLst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48472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F6595-C2C4-4B0F-8C94-9FA0A4E7997B}" type="slidenum">
              <a:rPr lang="en-US">
                <a:solidFill>
                  <a:srgbClr val="000000"/>
                </a:solidFill>
              </a:rPr>
              <a:pPr/>
              <a:t>31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109570" name="Rectangle 2"/>
          <p:cNvSpPr>
            <a:spLocks noChangeArrowheads="1"/>
          </p:cNvSpPr>
          <p:nvPr/>
        </p:nvSpPr>
        <p:spPr bwMode="auto">
          <a:xfrm>
            <a:off x="381000" y="55563"/>
            <a:ext cx="8382000" cy="406400"/>
          </a:xfrm>
          <a:prstGeom prst="rect">
            <a:avLst/>
          </a:prstGeom>
          <a:solidFill>
            <a:srgbClr val="CCFF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571500" algn="l"/>
                <a:tab pos="800100" algn="l"/>
              </a:tabLst>
            </a:pPr>
            <a:r>
              <a:rPr lang="th-TH" sz="2000" b="1" dirty="0">
                <a:solidFill>
                  <a:srgbClr val="000000"/>
                </a:solidFill>
                <a:cs typeface="TH SarabunPSK" pitchFamily="34" charset="-34"/>
              </a:rPr>
              <a:t>การจัดทำแผนยุทธศาสตร์การพัฒนาศักยภาพ</a:t>
            </a:r>
            <a:r>
              <a:rPr lang="th-TH" sz="2000" b="1" dirty="0" smtClean="0">
                <a:solidFill>
                  <a:srgbClr val="000000"/>
                </a:solidFill>
                <a:cs typeface="TH SarabunPSK" pitchFamily="34" charset="-34"/>
              </a:rPr>
              <a:t>แรงงาน</a:t>
            </a:r>
            <a:endParaRPr lang="th-TH" sz="2000" b="1" dirty="0">
              <a:solidFill>
                <a:srgbClr val="000000"/>
              </a:solidFill>
              <a:cs typeface="TH SarabunPSK" pitchFamily="34" charset="-34"/>
            </a:endParaRPr>
          </a:p>
        </p:txBody>
      </p:sp>
      <p:sp>
        <p:nvSpPr>
          <p:cNvPr id="109571" name="Text Box 3"/>
          <p:cNvSpPr txBox="1">
            <a:spLocks noChangeArrowheads="1"/>
          </p:cNvSpPr>
          <p:nvPr/>
        </p:nvSpPr>
        <p:spPr bwMode="auto">
          <a:xfrm>
            <a:off x="381000" y="457200"/>
            <a:ext cx="3276600" cy="7302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sz="2000" dirty="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ศึกษาแผนพัฒนาการเศรษฐกิจฯ นโยบาย แผนยุทธศาสตร์ที่</a:t>
            </a:r>
            <a:r>
              <a:rPr lang="th-TH" sz="2000" dirty="0" smtClean="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เกี่ยวข้อง</a:t>
            </a:r>
            <a:endParaRPr lang="th-TH" sz="2000" dirty="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109572" name="Text Box 4"/>
          <p:cNvSpPr txBox="1">
            <a:spLocks noChangeArrowheads="1"/>
          </p:cNvSpPr>
          <p:nvPr/>
        </p:nvSpPr>
        <p:spPr bwMode="auto">
          <a:xfrm>
            <a:off x="381000" y="1250950"/>
            <a:ext cx="3276600" cy="7302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วิเคราะห์ </a:t>
            </a:r>
            <a:r>
              <a:rPr lang="en-US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SWOT </a:t>
            </a:r>
            <a:r>
              <a:rPr lang="th-TH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โดยการสำรวจ สัมภาษณ์ เชิงลึกผู้เกี่ยวข้อง และการศึกษาที่ผ่านมา</a:t>
            </a:r>
          </a:p>
        </p:txBody>
      </p:sp>
      <p:sp>
        <p:nvSpPr>
          <p:cNvPr id="109573" name="Text Box 5"/>
          <p:cNvSpPr txBox="1">
            <a:spLocks noChangeArrowheads="1"/>
          </p:cNvSpPr>
          <p:nvPr/>
        </p:nvSpPr>
        <p:spPr bwMode="auto">
          <a:xfrm>
            <a:off x="381000" y="2057400"/>
            <a:ext cx="3276600" cy="7302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sz="2000" dirty="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สำรวจ สัมภาษณ์เชิง</a:t>
            </a:r>
            <a:r>
              <a:rPr lang="th-TH" sz="2000" dirty="0" smtClean="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ลึก สนทนากลุ่ม  </a:t>
            </a:r>
            <a:r>
              <a:rPr lang="th-TH" sz="2000" dirty="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ความต้องการของทุกภาคส่วน (</a:t>
            </a: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Stakeholder)</a:t>
            </a:r>
            <a:endParaRPr lang="th-TH" sz="2000" dirty="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109574" name="Text Box 6"/>
          <p:cNvSpPr txBox="1">
            <a:spLocks noChangeArrowheads="1"/>
          </p:cNvSpPr>
          <p:nvPr/>
        </p:nvSpPr>
        <p:spPr bwMode="auto">
          <a:xfrm>
            <a:off x="381000" y="2851150"/>
            <a:ext cx="3276600" cy="7302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วิเคราะห์ กำพนดพันธกิจของแผนยุทธศาสตร์การพัฒนาศักยภาพแรงงาน</a:t>
            </a:r>
          </a:p>
        </p:txBody>
      </p:sp>
      <p:sp>
        <p:nvSpPr>
          <p:cNvPr id="109575" name="Text Box 7"/>
          <p:cNvSpPr txBox="1">
            <a:spLocks noChangeArrowheads="1"/>
          </p:cNvSpPr>
          <p:nvPr/>
        </p:nvSpPr>
        <p:spPr bwMode="auto">
          <a:xfrm>
            <a:off x="381000" y="3657600"/>
            <a:ext cx="3276600" cy="7302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กำหนดประเด็นยุทธศาสตร์เพื่อสนองวิสัยทัศน์และพันธกิจ  นโยบาน แผนที่เกี่ยวข้อง</a:t>
            </a:r>
          </a:p>
        </p:txBody>
      </p:sp>
      <p:sp>
        <p:nvSpPr>
          <p:cNvPr id="109576" name="Text Box 8"/>
          <p:cNvSpPr txBox="1">
            <a:spLocks noChangeArrowheads="1"/>
          </p:cNvSpPr>
          <p:nvPr/>
        </p:nvSpPr>
        <p:spPr bwMode="auto">
          <a:xfrm>
            <a:off x="381000" y="5257800"/>
            <a:ext cx="3276600" cy="7302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กำหนดตัวชี้วัด </a:t>
            </a:r>
            <a:r>
              <a:rPr lang="en-US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(KPI) </a:t>
            </a:r>
            <a:r>
              <a:rPr lang="th-TH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เพื่อประเมินผลสำเร็จของเป้าประสงค์ (วัตถุประสงคเชิงกลยุทธ)</a:t>
            </a:r>
          </a:p>
        </p:txBody>
      </p:sp>
      <p:sp>
        <p:nvSpPr>
          <p:cNvPr id="109577" name="Text Box 9"/>
          <p:cNvSpPr txBox="1">
            <a:spLocks noChangeArrowheads="1"/>
          </p:cNvSpPr>
          <p:nvPr/>
        </p:nvSpPr>
        <p:spPr bwMode="auto">
          <a:xfrm>
            <a:off x="381000" y="6051550"/>
            <a:ext cx="3276600" cy="7302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กำหนด เลือกกลยุทธ/โครงการจากวิเคราะห์ </a:t>
            </a:r>
            <a:r>
              <a:rPr lang="en-US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TOWS matrix </a:t>
            </a:r>
            <a:r>
              <a:rPr lang="th-TH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และ การศึกษานโยบาย แผนฯ</a:t>
            </a:r>
          </a:p>
        </p:txBody>
      </p:sp>
      <p:sp>
        <p:nvSpPr>
          <p:cNvPr id="109578" name="Text Box 10"/>
          <p:cNvSpPr txBox="1">
            <a:spLocks noChangeArrowheads="1"/>
          </p:cNvSpPr>
          <p:nvPr/>
        </p:nvSpPr>
        <p:spPr bwMode="auto">
          <a:xfrm>
            <a:off x="4648200" y="457200"/>
            <a:ext cx="4114800" cy="7302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ประเด็นการปฏิบัติเพื่อสนองต่อ แผนพัฒนาการเศรษฐกิจ นโยบาน แผนยุทธศาสตร์กรมฯ  แผนยุทธศาสตร์ที่เกี่ยวข้อง</a:t>
            </a:r>
          </a:p>
        </p:txBody>
      </p:sp>
      <p:sp>
        <p:nvSpPr>
          <p:cNvPr id="109579" name="Text Box 11"/>
          <p:cNvSpPr txBox="1">
            <a:spLocks noChangeArrowheads="1"/>
          </p:cNvSpPr>
          <p:nvPr/>
        </p:nvSpPr>
        <p:spPr bwMode="auto">
          <a:xfrm>
            <a:off x="4648200" y="1250950"/>
            <a:ext cx="4114800" cy="7302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SWOT </a:t>
            </a:r>
            <a:r>
              <a:rPr lang="th-TH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 และ </a:t>
            </a:r>
            <a:r>
              <a:rPr lang="en-US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TOWS Matrix  </a:t>
            </a:r>
            <a:r>
              <a:rPr lang="th-TH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ผลสรุปกลยุทธ (</a:t>
            </a:r>
            <a:r>
              <a:rPr lang="en-US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Tactic) </a:t>
            </a:r>
            <a:endParaRPr lang="th-TH" sz="200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109580" name="Text Box 12"/>
          <p:cNvSpPr txBox="1">
            <a:spLocks noChangeArrowheads="1"/>
          </p:cNvSpPr>
          <p:nvPr/>
        </p:nvSpPr>
        <p:spPr bwMode="auto">
          <a:xfrm>
            <a:off x="4648200" y="2057400"/>
            <a:ext cx="4114800" cy="7302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VISION </a:t>
            </a:r>
            <a:r>
              <a:rPr lang="th-TH" sz="2000" dirty="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 แผน</a:t>
            </a:r>
            <a:r>
              <a:rPr lang="th-TH" sz="2000" dirty="0" smtClean="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ยุทธศาสตร์</a:t>
            </a:r>
            <a:endParaRPr lang="th-TH" sz="2000" dirty="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109581" name="Text Box 13"/>
          <p:cNvSpPr txBox="1">
            <a:spLocks noChangeArrowheads="1"/>
          </p:cNvSpPr>
          <p:nvPr/>
        </p:nvSpPr>
        <p:spPr bwMode="auto">
          <a:xfrm>
            <a:off x="4648200" y="2851150"/>
            <a:ext cx="4114800" cy="7302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MISSION </a:t>
            </a:r>
            <a:r>
              <a:rPr lang="th-TH" sz="2000" dirty="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แผนยุทธสา</a:t>
            </a:r>
            <a:r>
              <a:rPr lang="th-TH" sz="2000" dirty="0" smtClean="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สตร์</a:t>
            </a:r>
            <a:endParaRPr lang="th-TH" sz="2000" dirty="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109582" name="Text Box 14"/>
          <p:cNvSpPr txBox="1">
            <a:spLocks noChangeArrowheads="1"/>
          </p:cNvSpPr>
          <p:nvPr/>
        </p:nvSpPr>
        <p:spPr bwMode="auto">
          <a:xfrm>
            <a:off x="4648200" y="3657600"/>
            <a:ext cx="4114800" cy="7302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STRATEGIC ISSUES </a:t>
            </a:r>
            <a:r>
              <a:rPr lang="th-TH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หรือ </a:t>
            </a:r>
            <a:r>
              <a:rPr lang="en-US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 Strategic Agenda </a:t>
            </a:r>
            <a:r>
              <a:rPr lang="th-TH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หรือ </a:t>
            </a:r>
            <a:r>
              <a:rPr lang="en-US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STRATEGY THEME</a:t>
            </a:r>
            <a:endParaRPr lang="th-TH" sz="200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109583" name="Text Box 15"/>
          <p:cNvSpPr txBox="1">
            <a:spLocks noChangeArrowheads="1"/>
          </p:cNvSpPr>
          <p:nvPr/>
        </p:nvSpPr>
        <p:spPr bwMode="auto">
          <a:xfrm>
            <a:off x="4648200" y="5257800"/>
            <a:ext cx="4114800" cy="7302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ตัวชี้วัด </a:t>
            </a:r>
            <a:r>
              <a:rPr lang="en-US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(KPI) </a:t>
            </a:r>
            <a:r>
              <a:rPr lang="th-TH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 ผลสำเร็จของเป้าประสงค์</a:t>
            </a:r>
          </a:p>
        </p:txBody>
      </p:sp>
      <p:sp>
        <p:nvSpPr>
          <p:cNvPr id="109584" name="Text Box 16"/>
          <p:cNvSpPr txBox="1">
            <a:spLocks noChangeArrowheads="1"/>
          </p:cNvSpPr>
          <p:nvPr/>
        </p:nvSpPr>
        <p:spPr bwMode="auto">
          <a:xfrm>
            <a:off x="4648200" y="6051550"/>
            <a:ext cx="4114800" cy="7302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กำหนด เลือกกลยุทธ/โครงการจากวิเคราะห์ </a:t>
            </a:r>
            <a:r>
              <a:rPr lang="en-US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TOWS matrix </a:t>
            </a:r>
            <a:r>
              <a:rPr lang="th-TH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และ การศึกษานโยบาย แผนฯ</a:t>
            </a:r>
          </a:p>
        </p:txBody>
      </p:sp>
      <p:sp>
        <p:nvSpPr>
          <p:cNvPr id="109585" name="Text Box 17"/>
          <p:cNvSpPr txBox="1">
            <a:spLocks noChangeArrowheads="1"/>
          </p:cNvSpPr>
          <p:nvPr/>
        </p:nvSpPr>
        <p:spPr bwMode="auto">
          <a:xfrm>
            <a:off x="381000" y="4451350"/>
            <a:ext cx="3276600" cy="7302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กำหนดเป้าประสงค์ (</a:t>
            </a:r>
            <a:r>
              <a:rPr lang="en-US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Goal) </a:t>
            </a:r>
            <a:r>
              <a:rPr lang="th-TH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หรือ วัตถุประสงค์เชิงกลยุทธ (</a:t>
            </a:r>
            <a:r>
              <a:rPr lang="en-US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Strategy Objective)</a:t>
            </a:r>
            <a:endParaRPr lang="th-TH" sz="200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109586" name="Text Box 18"/>
          <p:cNvSpPr txBox="1">
            <a:spLocks noChangeArrowheads="1"/>
          </p:cNvSpPr>
          <p:nvPr/>
        </p:nvSpPr>
        <p:spPr bwMode="auto">
          <a:xfrm>
            <a:off x="4648200" y="4451350"/>
            <a:ext cx="4114800" cy="7302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เป้าประสงค์ (</a:t>
            </a:r>
            <a:r>
              <a:rPr lang="en-US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Goal) </a:t>
            </a:r>
            <a:r>
              <a:rPr lang="th-TH" sz="200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 ผลสำเร็จที่มุ่งหวังของประเด็นยุทธศาสตร์ ตามแต่ละยุทธศาสตร์</a:t>
            </a:r>
          </a:p>
        </p:txBody>
      </p:sp>
      <p:sp>
        <p:nvSpPr>
          <p:cNvPr id="109587" name="AutoShape 19"/>
          <p:cNvSpPr>
            <a:spLocks noChangeArrowheads="1"/>
          </p:cNvSpPr>
          <p:nvPr/>
        </p:nvSpPr>
        <p:spPr bwMode="auto">
          <a:xfrm>
            <a:off x="3886200" y="685800"/>
            <a:ext cx="533400" cy="304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109588" name="AutoShape 20"/>
          <p:cNvSpPr>
            <a:spLocks noChangeArrowheads="1"/>
          </p:cNvSpPr>
          <p:nvPr/>
        </p:nvSpPr>
        <p:spPr bwMode="auto">
          <a:xfrm>
            <a:off x="3886200" y="1447800"/>
            <a:ext cx="533400" cy="304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109589" name="AutoShape 21"/>
          <p:cNvSpPr>
            <a:spLocks noChangeArrowheads="1"/>
          </p:cNvSpPr>
          <p:nvPr/>
        </p:nvSpPr>
        <p:spPr bwMode="auto">
          <a:xfrm>
            <a:off x="3886200" y="2286000"/>
            <a:ext cx="533400" cy="304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109590" name="AutoShape 22"/>
          <p:cNvSpPr>
            <a:spLocks noChangeArrowheads="1"/>
          </p:cNvSpPr>
          <p:nvPr/>
        </p:nvSpPr>
        <p:spPr bwMode="auto">
          <a:xfrm>
            <a:off x="3886200" y="3048000"/>
            <a:ext cx="533400" cy="304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109591" name="AutoShape 23"/>
          <p:cNvSpPr>
            <a:spLocks noChangeArrowheads="1"/>
          </p:cNvSpPr>
          <p:nvPr/>
        </p:nvSpPr>
        <p:spPr bwMode="auto">
          <a:xfrm>
            <a:off x="3886200" y="3886200"/>
            <a:ext cx="533400" cy="304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109592" name="AutoShape 24"/>
          <p:cNvSpPr>
            <a:spLocks noChangeArrowheads="1"/>
          </p:cNvSpPr>
          <p:nvPr/>
        </p:nvSpPr>
        <p:spPr bwMode="auto">
          <a:xfrm>
            <a:off x="3886200" y="4648200"/>
            <a:ext cx="533400" cy="304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109593" name="AutoShape 25"/>
          <p:cNvSpPr>
            <a:spLocks noChangeArrowheads="1"/>
          </p:cNvSpPr>
          <p:nvPr/>
        </p:nvSpPr>
        <p:spPr bwMode="auto">
          <a:xfrm>
            <a:off x="3886200" y="5486400"/>
            <a:ext cx="533400" cy="304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109594" name="AutoShape 26"/>
          <p:cNvSpPr>
            <a:spLocks noChangeArrowheads="1"/>
          </p:cNvSpPr>
          <p:nvPr/>
        </p:nvSpPr>
        <p:spPr bwMode="auto">
          <a:xfrm>
            <a:off x="3886200" y="6248400"/>
            <a:ext cx="533400" cy="304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9603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345A-6D9F-4B48-9921-CD2DD2E67957}" type="slidenum">
              <a:rPr lang="en-US">
                <a:solidFill>
                  <a:srgbClr val="000000"/>
                </a:solidFill>
              </a:rPr>
              <a:pPr/>
              <a:t>32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115715" name="Rectangle 3"/>
          <p:cNvSpPr>
            <a:spLocks noChangeArrowheads="1"/>
          </p:cNvSpPr>
          <p:nvPr/>
        </p:nvSpPr>
        <p:spPr bwMode="auto">
          <a:xfrm>
            <a:off x="419100" y="1899085"/>
            <a:ext cx="847338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th-TH" sz="2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นโยบายรัฐบาลที่เกี่ยวข้องกับแผนยุทธศาสตร์</a:t>
            </a:r>
            <a:endParaRPr lang="th-TH" sz="24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th-TH" sz="24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2. แผนพัฒนาการเศรษฐกิจและสังคมแห่งชาติ ฉบับที่ 11 </a:t>
            </a:r>
            <a:endParaRPr lang="th-TH" sz="2400" b="1" dirty="0" smtClean="0">
              <a:solidFill>
                <a:srgbClr val="0000FF"/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th-TH" sz="2400" b="1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3. แผนยุทธศาสตร์การพัฒนาระบบธุรกิจโลจิสติกส์ของประเทศไทย ฉบับที่ 2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th-TH" sz="2400" b="1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4. แผนพัฒนากำลังคนในระดับประเทศ พ.ศ.2555-2559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th-TH" sz="2400" b="1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5. แผน</a:t>
            </a:r>
            <a:r>
              <a:rPr lang="th-TH" sz="24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แม่บทด้าน</a:t>
            </a:r>
            <a:r>
              <a:rPr lang="th-TH" sz="2400" b="1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แรงงาน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th-TH" sz="2400" b="1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6. ภารกิจและกรอบยุทธศาสตร์การพัฒนาแรงงานและประสานการฝึกอาชีพแห่งชาติ ของ กพร.ปช.</a:t>
            </a:r>
            <a:endParaRPr lang="en-US" sz="2400" b="1" dirty="0">
              <a:solidFill>
                <a:srgbClr val="0000FF"/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th-TH" sz="2400" b="1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7. </a:t>
            </a:r>
            <a:r>
              <a:rPr lang="th-TH" sz="24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แผนยุทธศาสตร์กรมพัฒนาฝีมือแรงงาน พ.ศ.2555-2559</a:t>
            </a:r>
            <a:endParaRPr lang="en-US" sz="2400" b="1" dirty="0">
              <a:solidFill>
                <a:srgbClr val="0000FF"/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th-TH" sz="2400" b="1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8</a:t>
            </a:r>
            <a:r>
              <a:rPr lang="en-US" sz="2400" b="1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2400" b="1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แผนพัฒนาการศึกษาของกระทรวงศึกษาธิการ  ฉบับที่สิบเอ็ด พ.ศ. 2555 – 2559</a:t>
            </a:r>
          </a:p>
        </p:txBody>
      </p:sp>
      <p:sp>
        <p:nvSpPr>
          <p:cNvPr id="115716" name="Text Box 4"/>
          <p:cNvSpPr txBox="1">
            <a:spLocks noChangeArrowheads="1"/>
          </p:cNvSpPr>
          <p:nvPr/>
        </p:nvSpPr>
        <p:spPr bwMode="auto">
          <a:xfrm>
            <a:off x="419100" y="200025"/>
            <a:ext cx="8305800" cy="1339850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th-TH" sz="4000" b="1" dirty="0">
                <a:solidFill>
                  <a:srgbClr val="FF3300"/>
                </a:solidFill>
                <a:latin typeface="TH Fah kwang" pitchFamily="2" charset="-34"/>
                <a:cs typeface="TH Fah kwang" pitchFamily="2" charset="-34"/>
              </a:rPr>
              <a:t>ศึกษาแผนพัฒนาการเศรษฐกิจฯ นโยบาย แผนยุทธศาสตร์ที่เกี่ยวข้อง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576" y="5301208"/>
            <a:ext cx="7588324" cy="1200329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th-TH" sz="2400" b="1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ตาราง การวิเคราะห์ความเชื่อมโยงแผนพัฒนาการ</a:t>
            </a:r>
          </a:p>
          <a:p>
            <a:pPr algn="ctr"/>
            <a:r>
              <a:rPr lang="th-TH" sz="2400" b="1" i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เศรษฐกิจและสังคมแห่งชาติ ฉบับที่ 11 / นโยบายรัฐบาล / แผนแม่บทและแผนยุทธศาสตร์ ที่เกี่ยวข้อง เพื่อการจัดทำแผนพัฒนา</a:t>
            </a:r>
            <a:endParaRPr lang="th-TH" sz="2400" b="1" i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1101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15" y="836712"/>
            <a:ext cx="8763769" cy="5753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444208" y="26064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dirty="0" smtClean="0">
                <a:solidFill>
                  <a:prstClr val="black"/>
                </a:solidFill>
              </a:rPr>
              <a:t>หน้า 34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399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4624"/>
            <a:ext cx="7992888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การศึกษาทบทวน นโยบาย แผนยุทธศาสตร์ แผนพัฒนาการเศรษฐกิจ</a:t>
            </a:r>
            <a:endParaRPr lang="en-US" sz="32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59532" y="764704"/>
            <a:ext cx="853294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200" b="1" i="1" dirty="0">
                <a:solidFill>
                  <a:srgbClr val="FF0000"/>
                </a:solidFill>
                <a:latin typeface="Angsana New"/>
                <a:ea typeface="Times New Roman"/>
                <a:cs typeface="TH SarabunPSK"/>
              </a:rPr>
              <a:t>แนวทางในการกำหนดยุทธศาสตร์จำนวน 19 ประเด็น </a:t>
            </a:r>
            <a:endParaRPr lang="th-TH" sz="3200" b="1" i="1" dirty="0" smtClean="0">
              <a:solidFill>
                <a:srgbClr val="FF0000"/>
              </a:solidFill>
              <a:latin typeface="Angsana New"/>
              <a:ea typeface="Times New Roman"/>
              <a:cs typeface="TH SarabunPSK"/>
            </a:endParaRPr>
          </a:p>
          <a:p>
            <a:pPr algn="ctr"/>
            <a:r>
              <a:rPr lang="th-TH" sz="2400" dirty="0" smtClean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1</a:t>
            </a:r>
            <a:r>
              <a:rPr lang="th-TH" sz="2400" dirty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. ผลิตบุคลากรด้านโลจิสติกส์ที่มีความเป็นมืออาชีพเพื่อปรับปรุงประสิทธิภาพการบริหารจัดการโลจิสติกส์</a:t>
            </a:r>
            <a:endParaRPr lang="en-US" sz="2400" dirty="0">
              <a:solidFill>
                <a:srgbClr val="000000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2. พัฒนาบุคลากรทางธุรกิจสำหรับการค้าชายแดน เกี่ยวกับการค้าชายแดนและลักษณะเฉพาะของการค้าชายแดน อนุภูมิภาคแม่น้ำโขง (</a:t>
            </a:r>
            <a:r>
              <a:rPr lang="en-US" sz="2400" dirty="0">
                <a:solidFill>
                  <a:srgbClr val="000000"/>
                </a:solidFill>
                <a:latin typeface="TH SarabunPSK"/>
                <a:ea typeface="Times New Roman"/>
                <a:cs typeface="Cordia New"/>
              </a:rPr>
              <a:t>GMS) </a:t>
            </a:r>
            <a:r>
              <a:rPr lang="th-TH" sz="2400" dirty="0">
                <a:solidFill>
                  <a:srgbClr val="000000"/>
                </a:solidFill>
                <a:latin typeface="TH SarabunPSK"/>
                <a:ea typeface="Times New Roman"/>
                <a:cs typeface="Cordia New"/>
              </a:rPr>
              <a:t>และอาเซียน</a:t>
            </a:r>
            <a:endParaRPr lang="en-US" sz="2400" dirty="0">
              <a:solidFill>
                <a:srgbClr val="000000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3. พัฒนาบุคลากรในธุรกิจขนส่งเพื่อเพิ่มศักยภาพของภาคเอกชน พัฒนาผู้ประกอบการ </a:t>
            </a:r>
            <a:r>
              <a:rPr lang="en-US" sz="2400" dirty="0">
                <a:solidFill>
                  <a:srgbClr val="000000"/>
                </a:solidFill>
                <a:latin typeface="TH SarabunPSK"/>
                <a:ea typeface="Times New Roman"/>
                <a:cs typeface="Cordia New"/>
              </a:rPr>
              <a:t>SME </a:t>
            </a:r>
            <a:r>
              <a:rPr lang="th-TH" sz="2400" dirty="0">
                <a:solidFill>
                  <a:srgbClr val="000000"/>
                </a:solidFill>
                <a:latin typeface="TH SarabunPSK"/>
                <a:ea typeface="Times New Roman"/>
                <a:cs typeface="Cordia New"/>
              </a:rPr>
              <a:t>ให้มีความรู้ด้านศักยภาพการพัฒนาธุรกิจและพัฒนาสมรรถนะให้เป็นผู้ประกอบการในระดับสากล</a:t>
            </a:r>
            <a:endParaRPr lang="en-US" sz="2400" dirty="0">
              <a:solidFill>
                <a:srgbClr val="000000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4. ยกระดับทักษะของแรงงานและผู้ประกอบการ ด้านทักษะด้านอาชีพ เทคโนโลยีสารสนเทศและด้านภาษา</a:t>
            </a:r>
            <a:endParaRPr lang="en-US" sz="2400" dirty="0">
              <a:solidFill>
                <a:srgbClr val="000000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5. ส่งเสริมการพัฒนาและยกระดับมาตรฐานวิชาชีพให้กับบุคลากรในสาขาโลจิสติกส์ พัฒนามาตรฐานฝีมือแรงงานและเส้นทางอาชีพของพนักงานขับรถบรรทุกและพนักงานระดับปฏิบัติการสาขาโลจิสติกส์</a:t>
            </a:r>
            <a:endParaRPr lang="en-US" sz="2400" dirty="0">
              <a:solidFill>
                <a:srgbClr val="000000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6. ส่งเสริมสนับสนุนการพัฒนาศักยภาพแรงงาน มีความรู้ ทักษะฝีมือในระดับสูง และมีคุณสมบัติตามมาตรฐานที่ตลาดแรงงานในภูมิภาคอาเซียนกำหนด</a:t>
            </a:r>
            <a:endParaRPr lang="en-US" sz="2400" dirty="0">
              <a:solidFill>
                <a:srgbClr val="000000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7. สร้างการเรียนรู้เพื่อรองรับการเข้าสู่ประชาคมชาเชียน</a:t>
            </a:r>
            <a:endParaRPr lang="en-US" sz="2400" dirty="0">
              <a:solidFill>
                <a:srgbClr val="000000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8. สร้างความพร้อมให้บุคลากรรองรับการพัฒนาโครงสร้างพื้นฐานด้านคมนาคม </a:t>
            </a:r>
            <a:endParaRPr lang="en-US" sz="2400" dirty="0">
              <a:solidFill>
                <a:srgbClr val="000000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9. สร้างบุคลากรให้มีทักษะที่ประกอบอาชีพได้หลากหลาย</a:t>
            </a:r>
            <a:endParaRPr lang="en-US" sz="2400" dirty="0">
              <a:solidFill>
                <a:srgbClr val="000000"/>
              </a:solidFill>
              <a:latin typeface="Angsana New"/>
              <a:ea typeface="Times New Roman"/>
              <a:cs typeface="Cordia New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36AE86-3770-4525-93DF-C3287FB33D8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34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479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4624"/>
            <a:ext cx="7992888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การศึกษาทบทวน นโยบาย แผนยุทธศาสตร์ แผนพัฒนาการเศรษฐกิจ</a:t>
            </a:r>
            <a:endParaRPr lang="en-US" sz="32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7884" y="980728"/>
            <a:ext cx="8784976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200" b="1" i="1" dirty="0">
                <a:solidFill>
                  <a:srgbClr val="FF0000"/>
                </a:solidFill>
                <a:latin typeface="Angsana New"/>
                <a:ea typeface="Times New Roman"/>
                <a:cs typeface="TH SarabunPSK"/>
              </a:rPr>
              <a:t>แนวทางในการกำหนดยุทธศาสตร์จำนวน 19 ประเด็น </a:t>
            </a:r>
          </a:p>
          <a:p>
            <a:r>
              <a:rPr lang="th-TH" sz="2400" dirty="0" smtClean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11</a:t>
            </a:r>
            <a:r>
              <a:rPr lang="th-TH" sz="2400" dirty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. พัฒนากรอบมาตรฐานฝีมือแรงงาน มาตรฐานคุณวุฒวิชาชีพ มาตรฐานอาชีวศึกษา มาตรฐานอุดมศึกษาให้สอดคล้องกับความต้องการและสากล</a:t>
            </a:r>
            <a:endParaRPr lang="en-US" sz="2400" dirty="0">
              <a:solidFill>
                <a:srgbClr val="000000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12. พัฒนาคุณภาพมาตรฐานการศึกษาให้สามารถเชื่อมโยงกับมาตรฐานวิชาชีพ</a:t>
            </a:r>
            <a:endParaRPr lang="en-US" sz="2400" dirty="0">
              <a:solidFill>
                <a:srgbClr val="000000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13. สร้างระบบประเมินและรับรองมาตรฐานฝีมือแรงงานแห่งชาติโดยใช้หลักสมรรถนะ (</a:t>
            </a:r>
            <a:r>
              <a:rPr lang="en-US" sz="2400" dirty="0">
                <a:solidFill>
                  <a:srgbClr val="000000"/>
                </a:solidFill>
                <a:latin typeface="TH SarabunPSK"/>
                <a:ea typeface="Times New Roman"/>
                <a:cs typeface="Cordia New"/>
              </a:rPr>
              <a:t>Competency)</a:t>
            </a:r>
            <a:endParaRPr lang="en-US" sz="2400" dirty="0">
              <a:solidFill>
                <a:srgbClr val="000000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14. สร้างระบบประกันคุณภาพของกระบวนการพัฒนาฝีมือแรงงานให้สอดคล้องกับระบบสากลเพื่อให้หน่วยงานที่ทำหน้าที่ด้านการศึกษาและพัฒนาฝีมือแรงงานมีคุณภาพได้มาตรฐาน</a:t>
            </a:r>
            <a:endParaRPr lang="en-US" sz="2400" dirty="0">
              <a:solidFill>
                <a:srgbClr val="000000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15 ส่งเสริมให้มีองค์กรกำกับและรับรองคุณภาพ ควบคุมจรรยาบรรณในการทำงาน</a:t>
            </a:r>
            <a:endParaRPr lang="en-US" sz="2400" dirty="0">
              <a:solidFill>
                <a:srgbClr val="000000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16. พัฒนารูปแบบและวิธีการพัฒนาที่หลากหลาย อาทิเช่น การเรียนรู้ด้วยตนเองผ่านสื่อ </a:t>
            </a:r>
            <a:r>
              <a:rPr lang="en-US" sz="2400" dirty="0">
                <a:solidFill>
                  <a:srgbClr val="000000"/>
                </a:solidFill>
                <a:latin typeface="TH SarabunPSK"/>
                <a:ea typeface="Times New Roman"/>
                <a:cs typeface="Cordia New"/>
              </a:rPr>
              <a:t>ICT </a:t>
            </a:r>
            <a:r>
              <a:rPr lang="th-TH" sz="2400" dirty="0">
                <a:solidFill>
                  <a:srgbClr val="000000"/>
                </a:solidFill>
                <a:latin typeface="TH SarabunPSK"/>
                <a:ea typeface="Times New Roman"/>
                <a:cs typeface="Cordia New"/>
              </a:rPr>
              <a:t>การสอนแบบกรณีศึกษา สหกิจศึกษาหรือทวิภาคี</a:t>
            </a:r>
            <a:endParaRPr lang="en-US" sz="2400" dirty="0">
              <a:solidFill>
                <a:srgbClr val="000000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17. พัฒนาความร่วมมือและสร้างเครือข่ายการพัฒนากำลังคน ทั้งในระดับประเทศและต่างประเทศ</a:t>
            </a:r>
            <a:endParaRPr lang="en-US" sz="2400" dirty="0">
              <a:solidFill>
                <a:srgbClr val="000000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18. พัฒนาระบบข้อมูลข่าวสารตลาดแรงงาน ระบบฐานข้อมูลอุปสงค์และอุปทานแรงงาน เพื่อให้มีแหล่งข้อมูลที่เป็นเอกภาพและใข้ประโยชน์</a:t>
            </a:r>
            <a:endParaRPr lang="en-US" sz="2400" dirty="0">
              <a:solidFill>
                <a:srgbClr val="000000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19. จัดทำแผนพัฒนากำลังแรงงานเชิงบูรณาการทั้งระดับประเทศและระดับจังหวัด</a:t>
            </a:r>
            <a:endParaRPr lang="en-US" sz="2400" dirty="0">
              <a:solidFill>
                <a:srgbClr val="000000"/>
              </a:solidFill>
              <a:latin typeface="Angsana New"/>
              <a:ea typeface="Times New Roman"/>
              <a:cs typeface="Cordia New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36AE86-3770-4525-93DF-C3287FB33D8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35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56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4624"/>
            <a:ext cx="7992888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การศึกษาทบทวน นโยบาย แผนยุทธศาสตร์ แผนพัฒนาการเศรษฐกิจ</a:t>
            </a:r>
            <a:endParaRPr lang="en-US" sz="32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58077"/>
              </p:ext>
            </p:extLst>
          </p:nvPr>
        </p:nvGraphicFramePr>
        <p:xfrm>
          <a:off x="3059832" y="908720"/>
          <a:ext cx="5749032" cy="1777365"/>
        </p:xfrm>
        <a:graphic>
          <a:graphicData uri="http://schemas.openxmlformats.org/drawingml/2006/table">
            <a:tbl>
              <a:tblPr/>
              <a:tblGrid>
                <a:gridCol w="5749032"/>
              </a:tblGrid>
              <a:tr h="6096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ส่งเสริมและพัฒนาเพื่อยกระดับมาตรฐานฝีมือแรงงาน มาตรฐานวิชาชีพ มาตรฐานอาชีวศึกษา มาตรฐานอุดมศึกษา และเชื่อมโยงระหว่างกัน</a:t>
                      </a:r>
                    </a:p>
                  </a:txBody>
                  <a:tcPr marL="108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สร้างระบบประกันคุณภาพของกระบวนการพัฒนาฝีมือแรงงานที่สอดคล้องกับระดับสากล</a:t>
                      </a:r>
                    </a:p>
                  </a:txBody>
                  <a:tcPr marL="108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สร้างระบบประเมินและรับรองมาตรฐานฝีมือแรงงานแห่งชาติโดยใช้หลักสมรรถนะ (</a:t>
                      </a:r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Competency)</a:t>
                      </a:r>
                    </a:p>
                  </a:txBody>
                  <a:tcPr marL="108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ให้มีองค์กรกำกับ รองคุณภาพและควบคุมจรรยาบรรณในการทำงาน</a:t>
                      </a:r>
                    </a:p>
                  </a:txBody>
                  <a:tcPr marL="108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23528" y="908720"/>
            <a:ext cx="2736304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itchFamily="34" charset="0"/>
              <a:buChar char="•"/>
            </a:pPr>
            <a:r>
              <a:rPr lang="th-TH" sz="24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พัฒนาระบบมาตรฐานฝีมือ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4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ระบบประกันคุณภาพและรับรอง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4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องค์กรควบคุม รับรอง</a:t>
            </a:r>
            <a:endParaRPr lang="en-US" sz="2400" b="1" dirty="0">
              <a:solidFill>
                <a:srgbClr val="000000">
                  <a:lumMod val="85000"/>
                  <a:lumOff val="1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8470783"/>
              </p:ext>
            </p:extLst>
          </p:nvPr>
        </p:nvGraphicFramePr>
        <p:xfrm>
          <a:off x="3131840" y="2852936"/>
          <a:ext cx="5688632" cy="1828800"/>
        </p:xfrm>
        <a:graphic>
          <a:graphicData uri="http://schemas.openxmlformats.org/drawingml/2006/table">
            <a:tbl>
              <a:tblPr/>
              <a:tblGrid>
                <a:gridCol w="5688632"/>
              </a:tblGrid>
              <a:tr h="6096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ผลิตบุคลากรที่มีความเป็นมืออาชีพ มาตรฐานฝีมือ เพื่อปรับปรุงประสิทธิภาพและเพิ่มศักยภาพการแข่งขัน รองรับการพัฒนาโครงสร้างพื้นฐาน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พัฒนาบุคลากรทางธุรกิจสำหรับการค้าชายแดน อนุภูมิภาคแม่น้ำโขง และอาเซียน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พัฒนาบุคลากรในธุรกิจขนส่ง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ยกระดับทักษะด้านเทคโนโลยีสารสนเทศ  ภาษา  ทักษะด้านอาชีพ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สร้างบุคลากรให้มีทักษะที่ประกอบอาชีพได้หลากหลาย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300158" y="2852936"/>
            <a:ext cx="2736304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พัฒนาบุคลากร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มาตรฐาน มืออาชีพ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รองรับชายแดน อาเซียน </a:t>
            </a:r>
            <a:r>
              <a:rPr lang="en-US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GMS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ภาคขนส่ง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ภาษา  เทคโนโลยี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Multi skill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7748659"/>
              </p:ext>
            </p:extLst>
          </p:nvPr>
        </p:nvGraphicFramePr>
        <p:xfrm>
          <a:off x="3131840" y="4869160"/>
          <a:ext cx="5688632" cy="1756410"/>
        </p:xfrm>
        <a:graphic>
          <a:graphicData uri="http://schemas.openxmlformats.org/drawingml/2006/table">
            <a:tbl>
              <a:tblPr/>
              <a:tblGrid>
                <a:gridCol w="5688632"/>
              </a:tblGrid>
              <a:tr h="48989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พัฒนารูปแบบและวิธีการพัฒนาที่หลากหลาย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พัฒนาเส้นทางสายอาชีพของพนักงานโลจิสติกส์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สร้างความร่วมมือและเครือข่ายการพัฒนากำลังคน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สร้างโอกาสและช่องทางการเข้าถึงการเรียนรู้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พัฒนาระบบฐานข้อมูลอุปสงค์และอุปทานที่เป็นเอกภาพเพื่อใช้ประโยชน์ด้านการพัฒนาบุคลากร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23528" y="4869160"/>
            <a:ext cx="2736304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ระบบและรูปแบบการพัฒนา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วิธีการพัฒนาที่หลากหลาย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สร้าง </a:t>
            </a:r>
            <a:r>
              <a:rPr lang="en-US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Career Path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สร้างเครือข่าย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เพิ่มช่องทาง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ระบบฐานข้อมูล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36AE86-3770-4525-93DF-C3287FB33D8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36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7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4624"/>
            <a:ext cx="7992888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การศึกษาทบทวน นโยบาย แผนยุทธศาสตร์ แผนพัฒนาการเศรษฐกิจ</a:t>
            </a:r>
            <a:endParaRPr lang="en-US" sz="32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6342307"/>
              </p:ext>
            </p:extLst>
          </p:nvPr>
        </p:nvGraphicFramePr>
        <p:xfrm>
          <a:off x="3059832" y="908720"/>
          <a:ext cx="5749032" cy="1777365"/>
        </p:xfrm>
        <a:graphic>
          <a:graphicData uri="http://schemas.openxmlformats.org/drawingml/2006/table">
            <a:tbl>
              <a:tblPr/>
              <a:tblGrid>
                <a:gridCol w="5749032"/>
              </a:tblGrid>
              <a:tr h="6096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ส่งเสริมและพัฒนาเพื่อยกระดับมาตรฐานฝีมือแรงงาน มาตรฐานวิชาชีพ มาตรฐานอาชีวศึกษา มาตรฐานอุดมศึกษา และเชื่อมโยงระหว่างกัน</a:t>
                      </a:r>
                    </a:p>
                  </a:txBody>
                  <a:tcPr marL="108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สร้างระบบประกันคุณภาพของกระบวนการพัฒนาฝีมือแรงงานที่สอดคล้องกับระดับสากล</a:t>
                      </a:r>
                    </a:p>
                  </a:txBody>
                  <a:tcPr marL="108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สร้างระบบประเมินและรับรองมาตรฐานฝีมือแรงงานแห่งชาติโดยใช้หลักสมรรถนะ (</a:t>
                      </a:r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Competency)</a:t>
                      </a:r>
                    </a:p>
                  </a:txBody>
                  <a:tcPr marL="108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ให้มีองค์กรกำกับ รองคุณภาพและควบคุมจรรยาบรรณในการทำงาน</a:t>
                      </a:r>
                    </a:p>
                  </a:txBody>
                  <a:tcPr marL="108000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23528" y="908720"/>
            <a:ext cx="2736304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itchFamily="34" charset="0"/>
              <a:buChar char="•"/>
            </a:pPr>
            <a:r>
              <a:rPr lang="th-TH" sz="24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พัฒนาระบบมาตรฐานฝีมือ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4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ระบบประกันคุณภาพและรับรอง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4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องค์กรควบคุม รับรอง</a:t>
            </a:r>
            <a:endParaRPr lang="en-US" sz="2400" b="1" dirty="0">
              <a:solidFill>
                <a:srgbClr val="000000">
                  <a:lumMod val="85000"/>
                  <a:lumOff val="1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9412765"/>
              </p:ext>
            </p:extLst>
          </p:nvPr>
        </p:nvGraphicFramePr>
        <p:xfrm>
          <a:off x="3131840" y="2852936"/>
          <a:ext cx="5688632" cy="1828800"/>
        </p:xfrm>
        <a:graphic>
          <a:graphicData uri="http://schemas.openxmlformats.org/drawingml/2006/table">
            <a:tbl>
              <a:tblPr/>
              <a:tblGrid>
                <a:gridCol w="5688632"/>
              </a:tblGrid>
              <a:tr h="6096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ผลิตบุคลากรที่มีความเป็นมืออาชีพ มาตรฐานฝีมือ เพื่อปรับปรุงประสิทธิภาพและเพิ่มศักยภาพการแข่งขัน รองรับการพัฒนาโครงสร้างพื้นฐาน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พัฒนาบุคลากรทางธุรกิจสำหรับการค้าชายแดน อนุภูมิภาคแม่น้ำโขง และอาเซียน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พัฒนาบุคลากรในธุรกิจขนส่ง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ยกระดับทักษะด้านเทคโนโลยีสารสนเทศ  ภาษา  ทักษะด้านอาชีพ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สร้างบุคลากรให้มีทักษะที่ประกอบอาชีพได้หลากหลาย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300158" y="2852936"/>
            <a:ext cx="2736304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พัฒนาบุคลากร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มาตรฐาน มืออาชีพ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รองรับชายแดน อาเซียน </a:t>
            </a:r>
            <a:r>
              <a:rPr lang="en-US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GMS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ภาคขนส่ง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ภาษา  เทคโนโลยี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Multi skill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2705951"/>
              </p:ext>
            </p:extLst>
          </p:nvPr>
        </p:nvGraphicFramePr>
        <p:xfrm>
          <a:off x="3131840" y="4869160"/>
          <a:ext cx="5688632" cy="1756410"/>
        </p:xfrm>
        <a:graphic>
          <a:graphicData uri="http://schemas.openxmlformats.org/drawingml/2006/table">
            <a:tbl>
              <a:tblPr/>
              <a:tblGrid>
                <a:gridCol w="5688632"/>
              </a:tblGrid>
              <a:tr h="48989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พัฒนารูปแบบและวิธีการพัฒนาที่หลากหลาย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พัฒนาเส้นทางสายอาชีพของพนักงานโลจิสติกส์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สร้างความร่วมมือและเครือข่ายการพัฒนากำลังคน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สร้างโอกาสและช่องทางการเข้าถึงการเรียนรู้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พัฒนาระบบฐานข้อมูลอุปสงค์และอุปทานที่เป็นเอกภาพเพื่อใช้ประโยชน์ด้านการพัฒนาบุคลากร</a:t>
                      </a:r>
                    </a:p>
                  </a:txBody>
                  <a:tcPr marL="72000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23528" y="4869160"/>
            <a:ext cx="2736304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ระบบและรูปแบบการพัฒนา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วิธีการพัฒนาที่หลากหลาย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สร้าง </a:t>
            </a:r>
            <a:r>
              <a:rPr lang="en-US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Career Path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สร้างเครือข่าย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เพิ่มช่องทาง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000000">
                    <a:lumMod val="85000"/>
                    <a:lumOff val="15000"/>
                  </a:srgbClr>
                </a:solidFill>
                <a:latin typeface="TH SarabunPSK" pitchFamily="34" charset="-34"/>
                <a:cs typeface="TH SarabunPSK" pitchFamily="34" charset="-34"/>
              </a:rPr>
              <a:t>ระบบฐานข้อมูล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36AE86-3770-4525-93DF-C3287FB33D8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37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31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7524" y="1192501"/>
            <a:ext cx="8568952" cy="526297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1. ขอบเขต</a:t>
            </a:r>
            <a:r>
              <a:rPr lang="th-TH" sz="2400" b="1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และการจัดกลุ่มกิจกรรมโลจิส</a:t>
            </a:r>
            <a:r>
              <a:rPr lang="th-TH" sz="2400" b="1" dirty="0" smtClean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สิกส์</a:t>
            </a:r>
          </a:p>
          <a:p>
            <a:r>
              <a:rPr lang="th-TH" sz="2400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1.1 </a:t>
            </a:r>
            <a:r>
              <a:rPr lang="th-TH" sz="2400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การแบ่งขอบเขตโลจิสติกส์ตามมิติ การจัดประเภทธุรกิจ</a:t>
            </a:r>
            <a:endParaRPr lang="en-US" sz="24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1.2 </a:t>
            </a:r>
            <a:r>
              <a:rPr lang="th-TH" sz="2400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การแบ่งขอบเขตโลจิสติกส์ตามมิติ กิจกรรมโลจิสติกส์</a:t>
            </a:r>
            <a:endParaRPr lang="en-US" sz="24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1.3 </a:t>
            </a:r>
            <a:r>
              <a:rPr lang="th-TH" sz="2400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การแบ่งขอบเขตโลจิสติกส์ตามมิติ บทบาทหน้าที่ผู้ปฏิบัติงาน</a:t>
            </a:r>
            <a:endParaRPr lang="en-US" sz="24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1.4 </a:t>
            </a:r>
            <a:r>
              <a:rPr lang="th-TH" sz="2400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การแบ่งขอบเขตโลจิสติกส์ตามมิติ  โครงสร้างธุรกิจโลจิสติกส์</a:t>
            </a:r>
            <a:endParaRPr lang="en-US" sz="24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b="1" dirty="0" smtClean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2</a:t>
            </a:r>
            <a:r>
              <a:rPr lang="th-TH" sz="2400" b="1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. โครงสร้างอุตสาหกรรมโลจิสติกส์  เป็นการศึกษาธุรกิจโลจิสติกส์ในลักษณะของโครงสร้าง ความสามารถทางการแข่งขันรวมทั้งการวิเคราะห์ต้นทุน ประกอบด้วย </a:t>
            </a:r>
            <a:endParaRPr lang="en-US" sz="2400" b="1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2.1 </a:t>
            </a:r>
            <a:r>
              <a:rPr lang="th-TH" sz="2400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โครงสร้างอุตสาหกรรมโลจิสติกส์ของประเทศไทย</a:t>
            </a:r>
            <a:endParaRPr lang="en-US" sz="24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2.2 </a:t>
            </a:r>
            <a:r>
              <a:rPr lang="th-TH" sz="2400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มูลค่าการลงทุนและรายรับ</a:t>
            </a:r>
            <a:endParaRPr lang="en-US" sz="24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2.3 </a:t>
            </a:r>
            <a:r>
              <a:rPr lang="th-TH" sz="2400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ความสามารถทางการแข่งขันของธุรกิจโลจิสติกส์ด้วยดัชนี </a:t>
            </a:r>
            <a:r>
              <a:rPr lang="en-US" sz="2400" dirty="0">
                <a:solidFill>
                  <a:prstClr val="black"/>
                </a:solidFill>
                <a:latin typeface="TH SarabunPSK"/>
                <a:ea typeface="Times New Roman"/>
                <a:cs typeface="Cordia New"/>
              </a:rPr>
              <a:t>LPI</a:t>
            </a:r>
            <a:endParaRPr lang="en-US" sz="24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en-US" sz="2400" dirty="0">
                <a:solidFill>
                  <a:prstClr val="black"/>
                </a:solidFill>
                <a:latin typeface="TH SarabunPSK"/>
                <a:ea typeface="Times New Roman"/>
                <a:cs typeface="Cordia New"/>
              </a:rPr>
              <a:t>	</a:t>
            </a:r>
            <a:r>
              <a:rPr lang="en-US" sz="2400" dirty="0" smtClean="0">
                <a:solidFill>
                  <a:prstClr val="black"/>
                </a:solidFill>
                <a:latin typeface="TH SarabunPSK"/>
                <a:ea typeface="Times New Roman"/>
                <a:cs typeface="Cordia New"/>
              </a:rPr>
              <a:t>2.</a:t>
            </a:r>
            <a:r>
              <a:rPr lang="th-TH" sz="2400" dirty="0">
                <a:solidFill>
                  <a:prstClr val="black"/>
                </a:solidFill>
                <a:latin typeface="TH SarabunPSK"/>
                <a:ea typeface="Times New Roman"/>
              </a:rPr>
              <a:t>4 ต้นทุนโลจิสติกส์</a:t>
            </a:r>
            <a:endParaRPr lang="en-US" sz="24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2.5 </a:t>
            </a:r>
            <a:r>
              <a:rPr lang="th-TH" sz="2400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การจ้างงานในอุตสาหกรรมโลจิสติกส์</a:t>
            </a:r>
            <a:endParaRPr lang="en-US" sz="24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2.6 </a:t>
            </a:r>
            <a:r>
              <a:rPr lang="th-TH" sz="2400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การพัฒนากำลังคนด้านโลจิสติกส์</a:t>
            </a:r>
            <a:endParaRPr lang="en-US" sz="24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b="1" dirty="0" smtClean="0">
                <a:solidFill>
                  <a:prstClr val="black"/>
                </a:solidFill>
                <a:ea typeface="Times New Roman"/>
                <a:cs typeface="TH SarabunPSK"/>
              </a:rPr>
              <a:t>3</a:t>
            </a:r>
            <a:r>
              <a:rPr lang="th-TH" sz="2400" b="1" dirty="0">
                <a:solidFill>
                  <a:prstClr val="black"/>
                </a:solidFill>
                <a:ea typeface="Times New Roman"/>
                <a:cs typeface="TH SarabunPSK"/>
              </a:rPr>
              <a:t>. ตำแหน่งที่มีอยู่ในการปฏิบัติงานอุตสาหกรรมโลจิสติกส์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7524" y="298288"/>
            <a:ext cx="8568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ศึกษาทบทวนในธุรกิจโลจิสติกส์ 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83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073EB-2616-4051-9D9E-BAFA3009856B}" type="slidenum">
              <a:rPr lang="en-US" smtClean="0">
                <a:solidFill>
                  <a:srgbClr val="000000"/>
                </a:solidFill>
              </a:rPr>
              <a:pPr/>
              <a:t>39</a:t>
            </a:fld>
            <a:endParaRPr lang="th-TH">
              <a:solidFill>
                <a:srgbClr val="0000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4158083"/>
              </p:ext>
            </p:extLst>
          </p:nvPr>
        </p:nvGraphicFramePr>
        <p:xfrm>
          <a:off x="318357" y="980728"/>
          <a:ext cx="8507285" cy="4659670"/>
        </p:xfrm>
        <a:graphic>
          <a:graphicData uri="http://schemas.openxmlformats.org/drawingml/2006/table">
            <a:tbl>
              <a:tblPr/>
              <a:tblGrid>
                <a:gridCol w="2596542"/>
                <a:gridCol w="489406"/>
                <a:gridCol w="489406"/>
                <a:gridCol w="489406"/>
                <a:gridCol w="489406"/>
                <a:gridCol w="489406"/>
                <a:gridCol w="489406"/>
                <a:gridCol w="489406"/>
                <a:gridCol w="489406"/>
                <a:gridCol w="489406"/>
                <a:gridCol w="512711"/>
                <a:gridCol w="512711"/>
                <a:gridCol w="480667"/>
              </a:tblGrid>
              <a:tr h="28055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เกณฑ์ดัชนี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LPI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ปี 2557</a:t>
                      </a:r>
                    </a:p>
                  </a:txBody>
                  <a:tcPr marL="8767" marR="8767" marT="876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ปี 2555</a:t>
                      </a:r>
                    </a:p>
                  </a:txBody>
                  <a:tcPr marL="8767" marR="8767" marT="876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8055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ไทย</a:t>
                      </a:r>
                    </a:p>
                  </a:txBody>
                  <a:tcPr marL="8767" marR="8767" marT="876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มาเลเซีย</a:t>
                      </a:r>
                    </a:p>
                  </a:txBody>
                  <a:tcPr marL="8767" marR="8767" marT="876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สิงคโปร์</a:t>
                      </a:r>
                    </a:p>
                  </a:txBody>
                  <a:tcPr marL="8767" marR="8767" marT="876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ไทย</a:t>
                      </a:r>
                    </a:p>
                  </a:txBody>
                  <a:tcPr marL="8767" marR="8767" marT="876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มาเลเซีย</a:t>
                      </a:r>
                    </a:p>
                  </a:txBody>
                  <a:tcPr marL="8767" marR="8767" marT="876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สิงคโปร์</a:t>
                      </a:r>
                    </a:p>
                  </a:txBody>
                  <a:tcPr marL="8767" marR="8767" marT="876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8055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ดัชนี</a:t>
                      </a:r>
                    </a:p>
                  </a:txBody>
                  <a:tcPr marL="8767" marR="8767" marT="876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อันดับ</a:t>
                      </a:r>
                    </a:p>
                  </a:txBody>
                  <a:tcPr marL="8767" marR="8767" marT="876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ดัชนี</a:t>
                      </a:r>
                    </a:p>
                  </a:txBody>
                  <a:tcPr marL="8767" marR="8767" marT="876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อันดับ</a:t>
                      </a:r>
                    </a:p>
                  </a:txBody>
                  <a:tcPr marL="8767" marR="8767" marT="876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ดัชนี</a:t>
                      </a:r>
                    </a:p>
                  </a:txBody>
                  <a:tcPr marL="8767" marR="8767" marT="876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อันดับ</a:t>
                      </a:r>
                    </a:p>
                  </a:txBody>
                  <a:tcPr marL="8767" marR="8767" marT="876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ดัชนี</a:t>
                      </a:r>
                    </a:p>
                  </a:txBody>
                  <a:tcPr marL="8767" marR="8767" marT="876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อันดับ</a:t>
                      </a:r>
                    </a:p>
                  </a:txBody>
                  <a:tcPr marL="8767" marR="8767" marT="876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ดัชนี</a:t>
                      </a:r>
                    </a:p>
                  </a:txBody>
                  <a:tcPr marL="8767" marR="8767" marT="876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อันดับ</a:t>
                      </a:r>
                    </a:p>
                  </a:txBody>
                  <a:tcPr marL="8767" marR="8767" marT="876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ดัชนี</a:t>
                      </a:r>
                    </a:p>
                  </a:txBody>
                  <a:tcPr marL="8767" marR="8767" marT="876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อันดับ</a:t>
                      </a:r>
                    </a:p>
                  </a:txBody>
                  <a:tcPr marL="8767" marR="8767" marT="876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80554">
                <a:tc>
                  <a:txBody>
                    <a:bodyPr/>
                    <a:lstStyle/>
                    <a:p>
                      <a:pPr marL="72000" algn="ctr" fontAlgn="b">
                        <a:spcBef>
                          <a:spcPts val="600"/>
                        </a:spcBef>
                      </a:pP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ดัชนีชี้ประสิทธิภาพทาง 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Logistic (LPI) 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8767" marR="8767" marT="87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3.43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35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3.59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25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4.00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5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3.18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3.49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4.13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554">
                <a:tc>
                  <a:txBody>
                    <a:bodyPr/>
                    <a:lstStyle/>
                    <a:p>
                      <a:pPr marL="72000" algn="l" fontAlgn="ctr">
                        <a:spcBef>
                          <a:spcPts val="600"/>
                        </a:spcBef>
                      </a:pP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พิธีการศุลกากร (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Customs)  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3.21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36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3.37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27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4.01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2.96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42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3.28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29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4.10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1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554">
                <a:tc>
                  <a:txBody>
                    <a:bodyPr/>
                    <a:lstStyle/>
                    <a:p>
                      <a:pPr marL="72000" algn="l" fontAlgn="ctr">
                        <a:spcBef>
                          <a:spcPts val="600"/>
                        </a:spcBef>
                      </a:pP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โครงสร้างพื้นฐาน (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Infrastructure) 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3.40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30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3.56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26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4.28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3.08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44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3.43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27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4.15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109">
                <a:tc>
                  <a:txBody>
                    <a:bodyPr/>
                    <a:lstStyle/>
                    <a:p>
                      <a:pPr marL="72000" algn="l" fontAlgn="ctr">
                        <a:spcBef>
                          <a:spcPts val="600"/>
                        </a:spcBef>
                      </a:pP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การขนส่งระหว่างประเทศ (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International Shipments)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3.30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39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3.64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10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3.70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6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3.21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35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3.40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26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3.99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109">
                <a:tc>
                  <a:txBody>
                    <a:bodyPr/>
                    <a:lstStyle/>
                    <a:p>
                      <a:pPr marL="72000" algn="l" fontAlgn="ctr">
                        <a:spcBef>
                          <a:spcPts val="600"/>
                        </a:spcBef>
                      </a:pP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 ความสามารถในการทำธุรกิจ (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Logistics quality  Competence) 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3.29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38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3.47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32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3.97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8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2.98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49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3.45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30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4.07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6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554">
                <a:tc>
                  <a:txBody>
                    <a:bodyPr/>
                    <a:lstStyle/>
                    <a:p>
                      <a:pPr marL="72000" algn="l" fontAlgn="ctr">
                        <a:spcBef>
                          <a:spcPts val="600"/>
                        </a:spcBef>
                      </a:pP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 การติดตามสินค้า (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Tracking and Tracing)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3.45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33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3.58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23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3.90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11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3.18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45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3.54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28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4.07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6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554">
                <a:tc>
                  <a:txBody>
                    <a:bodyPr/>
                    <a:lstStyle/>
                    <a:p>
                      <a:pPr marL="72000" algn="l" fontAlgn="ctr">
                        <a:spcBef>
                          <a:spcPts val="600"/>
                        </a:spcBef>
                      </a:pP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 ความรวดเร็วในการขนส่ง (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Timeliness) 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3.96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29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3.92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31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4.25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9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3.63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39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3.86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28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4.39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1</a:t>
                      </a:r>
                    </a:p>
                  </a:txBody>
                  <a:tcPr marL="8767" marR="8767" marT="87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95536" y="116632"/>
            <a:ext cx="84249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dirty="0" smtClean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ตารางที่  2-3    แสดงดัชนีชี้ประสิทธิภาพทางโลจิสติกส์ </a:t>
            </a:r>
            <a:r>
              <a:rPr lang="en-US" sz="2400" dirty="0" smtClean="0">
                <a:solidFill>
                  <a:srgbClr val="000000"/>
                </a:solidFill>
                <a:latin typeface="TH SarabunPSK"/>
                <a:ea typeface="Times New Roman"/>
                <a:cs typeface="Cordia New"/>
              </a:rPr>
              <a:t> (Logistics Performance Index :</a:t>
            </a:r>
            <a:r>
              <a:rPr lang="th-TH" sz="2400" dirty="0" smtClean="0">
                <a:solidFill>
                  <a:srgbClr val="000000"/>
                </a:solidFill>
                <a:latin typeface="TH SarabunPSK"/>
                <a:ea typeface="Times New Roman"/>
                <a:cs typeface="Cordia New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TH SarabunPSK"/>
                <a:ea typeface="Times New Roman"/>
                <a:cs typeface="Cordia New"/>
              </a:rPr>
              <a:t>LPI)</a:t>
            </a:r>
            <a:endParaRPr lang="en-US" sz="2400" dirty="0">
              <a:solidFill>
                <a:srgbClr val="000000"/>
              </a:solidFill>
              <a:latin typeface="Angsana New"/>
              <a:ea typeface="Times New Roman"/>
              <a:cs typeface="Cordia New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437928" y="537647"/>
            <a:ext cx="13790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ที่มา </a:t>
            </a:r>
            <a:r>
              <a:rPr lang="en-US" dirty="0" smtClean="0">
                <a:solidFill>
                  <a:srgbClr val="000000"/>
                </a:solidFill>
                <a:latin typeface="TH SarabunPSK"/>
                <a:ea typeface="Times New Roman"/>
                <a:cs typeface="Cordia New"/>
              </a:rPr>
              <a:t>: World Bank</a:t>
            </a:r>
            <a:endParaRPr lang="en-US" sz="2000" dirty="0">
              <a:solidFill>
                <a:srgbClr val="000000"/>
              </a:solidFill>
              <a:latin typeface="Angsana New"/>
              <a:ea typeface="Times New Roman"/>
              <a:cs typeface="Cordia New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26977" y="5714439"/>
            <a:ext cx="8490046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4. </a:t>
            </a:r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ความสามารถในการทำธุรกิจของผู้ประกอบการ (</a:t>
            </a:r>
            <a:r>
              <a:rPr lang="en-US" sz="20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Logistics Competence) </a:t>
            </a:r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หมายถึง </a:t>
            </a:r>
            <a:r>
              <a:rPr lang="en-US" sz="20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สมรรถนะ</a:t>
            </a:r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ของบุคคลากรในอุตสาหกรรมโลจิสติกส์ของประเทศ เช่น ผู้ประกอบการขนส่ง </a:t>
            </a:r>
            <a:r>
              <a:rPr lang="en-US" sz="20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</a:t>
            </a:r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ตัวแทนออก</a:t>
            </a:r>
            <a:r>
              <a:rPr lang="th-TH" sz="20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ของ</a:t>
            </a:r>
            <a:r>
              <a:rPr lang="en-US" sz="20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ผู้ปฏิบัติงานโลจิสติกส์ </a:t>
            </a:r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เป็นต้น</a:t>
            </a:r>
            <a:endParaRPr lang="en-US" sz="2000" b="1" dirty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22567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52424" y="260648"/>
            <a:ext cx="39340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b="1" dirty="0" smtClean="0">
                <a:solidFill>
                  <a:prstClr val="black"/>
                </a:solidFill>
              </a:rPr>
              <a:t>โครงสร้าง และ </a:t>
            </a:r>
            <a:r>
              <a:rPr lang="th-TH" b="1" dirty="0">
                <a:solidFill>
                  <a:prstClr val="black"/>
                </a:solidFill>
              </a:rPr>
              <a:t>การกระจายตัวของธุรกิจโลจิ</a:t>
            </a:r>
            <a:r>
              <a:rPr lang="th-TH" b="1" dirty="0" smtClean="0">
                <a:solidFill>
                  <a:prstClr val="black"/>
                </a:solidFill>
              </a:rPr>
              <a:t>สติกส์ 69</a:t>
            </a:r>
            <a:endParaRPr lang="en-US" b="1" dirty="0">
              <a:solidFill>
                <a:prstClr val="black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596" y="629981"/>
            <a:ext cx="7272808" cy="596737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11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404664"/>
            <a:ext cx="17281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>
                <a:solidFill>
                  <a:prstClr val="black"/>
                </a:solidFill>
                <a:ea typeface="Times New Roman"/>
                <a:cs typeface="TH SarabunPSK"/>
              </a:rPr>
              <a:t>1.2  มูลค่าเงิน</a:t>
            </a:r>
            <a:r>
              <a:rPr lang="th-TH" b="1" dirty="0" smtClean="0">
                <a:solidFill>
                  <a:prstClr val="black"/>
                </a:solidFill>
                <a:ea typeface="Times New Roman"/>
                <a:cs typeface="TH SarabunPSK"/>
              </a:rPr>
              <a:t>ลงทุน  73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13701"/>
            <a:ext cx="8064896" cy="560733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75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260648"/>
            <a:ext cx="63367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>
                <a:solidFill>
                  <a:prstClr val="black"/>
                </a:solidFill>
                <a:ea typeface="Times New Roman"/>
                <a:cs typeface="TH SarabunPSK"/>
              </a:rPr>
              <a:t>2.4  ต้นทุนโลจิสติกส์ของประเทศ</a:t>
            </a:r>
            <a:r>
              <a:rPr lang="th-TH" b="1" dirty="0" smtClean="0">
                <a:solidFill>
                  <a:prstClr val="black"/>
                </a:solidFill>
                <a:ea typeface="Times New Roman"/>
                <a:cs typeface="TH SarabunPSK"/>
              </a:rPr>
              <a:t>ไทย                                      76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0"/>
            <a:ext cx="8640960" cy="511256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62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3523" y="332656"/>
            <a:ext cx="74368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b="1" dirty="0" smtClean="0">
                <a:solidFill>
                  <a:prstClr val="black"/>
                </a:solidFill>
                <a:ea typeface="Times New Roman"/>
                <a:cs typeface="TH SarabunPSK"/>
              </a:rPr>
              <a:t>การ</a:t>
            </a:r>
            <a:r>
              <a:rPr lang="th-TH" sz="2800" b="1" dirty="0">
                <a:solidFill>
                  <a:prstClr val="black"/>
                </a:solidFill>
                <a:ea typeface="Times New Roman"/>
                <a:cs typeface="TH SarabunPSK"/>
              </a:rPr>
              <a:t>จ้างงานในอุตสาหกรรมโลจิสติกส์ </a:t>
            </a:r>
            <a:r>
              <a:rPr lang="th-TH" sz="2800" b="1" dirty="0" smtClean="0">
                <a:solidFill>
                  <a:prstClr val="black"/>
                </a:solidFill>
                <a:ea typeface="Times New Roman"/>
                <a:cs typeface="TH SarabunPSK"/>
              </a:rPr>
              <a:t>          </a:t>
            </a:r>
            <a:endParaRPr lang="en-US" sz="2800" dirty="0">
              <a:solidFill>
                <a:prstClr val="black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85" y="980728"/>
            <a:ext cx="8424936" cy="321246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/>
          <p:cNvSpPr/>
          <p:nvPr/>
        </p:nvSpPr>
        <p:spPr>
          <a:xfrm>
            <a:off x="6660232" y="537647"/>
            <a:ext cx="21567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 smtClean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ที่มา </a:t>
            </a:r>
            <a:r>
              <a:rPr lang="en-US" dirty="0" smtClean="0">
                <a:solidFill>
                  <a:prstClr val="black"/>
                </a:solidFill>
                <a:latin typeface="TH SarabunPSK"/>
                <a:ea typeface="Times New Roman"/>
                <a:cs typeface="Cordia New"/>
              </a:rPr>
              <a:t>: </a:t>
            </a:r>
            <a:r>
              <a:rPr lang="th-TH" dirty="0" smtClean="0">
                <a:solidFill>
                  <a:prstClr val="black"/>
                </a:solidFill>
                <a:latin typeface="TH SarabunPSK"/>
                <a:ea typeface="Times New Roman"/>
              </a:rPr>
              <a:t>สำนักงานสถิติแห่งชาติ</a:t>
            </a:r>
            <a:endParaRPr lang="en-US" sz="20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279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073EB-2616-4051-9D9E-BAFA3009856B}" type="slidenum">
              <a:rPr lang="en-US" smtClean="0">
                <a:solidFill>
                  <a:srgbClr val="000000"/>
                </a:solidFill>
              </a:rPr>
              <a:pPr/>
              <a:t>44</a:t>
            </a:fld>
            <a:endParaRPr lang="th-TH">
              <a:solidFill>
                <a:srgbClr val="000000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765" y="1124744"/>
            <a:ext cx="8596469" cy="3357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84497" y="245259"/>
            <a:ext cx="62646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b="1" dirty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แสดงสัดส่วนการตำแหน่ง/อาชีพแรงงานในภาคโลจิ</a:t>
            </a:r>
            <a:r>
              <a:rPr lang="th-TH" sz="2800" b="1" dirty="0" smtClean="0">
                <a:solidFill>
                  <a:prstClr val="black"/>
                </a:solidFill>
                <a:latin typeface="Angsana New"/>
                <a:ea typeface="Times New Roman"/>
                <a:cs typeface="TH SarabunPSK"/>
              </a:rPr>
              <a:t>สติกส์    </a:t>
            </a:r>
            <a:endParaRPr lang="en-US" sz="2800" b="1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660232" y="537647"/>
            <a:ext cx="21567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 smtClean="0">
                <a:solidFill>
                  <a:srgbClr val="000000"/>
                </a:solidFill>
                <a:latin typeface="Angsana New"/>
                <a:ea typeface="Times New Roman"/>
                <a:cs typeface="TH SarabunPSK"/>
              </a:rPr>
              <a:t>ที่มา </a:t>
            </a:r>
            <a:r>
              <a:rPr lang="en-US" dirty="0" smtClean="0">
                <a:solidFill>
                  <a:srgbClr val="000000"/>
                </a:solidFill>
                <a:latin typeface="TH SarabunPSK"/>
                <a:ea typeface="Times New Roman"/>
                <a:cs typeface="Cordia New"/>
              </a:rPr>
              <a:t>: </a:t>
            </a:r>
            <a:r>
              <a:rPr lang="th-TH" dirty="0" smtClean="0">
                <a:solidFill>
                  <a:srgbClr val="000000"/>
                </a:solidFill>
                <a:latin typeface="TH SarabunPSK"/>
                <a:ea typeface="Times New Roman"/>
                <a:cs typeface="Cordia New"/>
              </a:rPr>
              <a:t>สำนักงานสถิติแห่งชาติ</a:t>
            </a:r>
            <a:endParaRPr lang="en-US" sz="2000" dirty="0">
              <a:solidFill>
                <a:srgbClr val="000000"/>
              </a:solidFill>
              <a:latin typeface="Angsana New"/>
              <a:ea typeface="Times New Roman"/>
              <a:cs typeface="Cordia New"/>
            </a:endParaRPr>
          </a:p>
        </p:txBody>
      </p:sp>
    </p:spTree>
    <p:extLst>
      <p:ext uri="{BB962C8B-B14F-4D97-AF65-F5344CB8AC3E}">
        <p14:creationId xmlns:p14="http://schemas.microsoft.com/office/powerpoint/2010/main" val="412053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4C140-56D8-4CEA-8B1C-20B4AA6F190B}" type="slidenum">
              <a:rPr lang="en-US">
                <a:solidFill>
                  <a:srgbClr val="000000"/>
                </a:solidFill>
              </a:rPr>
              <a:pPr/>
              <a:t>45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79874" name="Rectangle 2"/>
          <p:cNvSpPr>
            <a:spLocks noChangeArrowheads="1"/>
          </p:cNvSpPr>
          <p:nvPr/>
        </p:nvSpPr>
        <p:spPr bwMode="auto">
          <a:xfrm>
            <a:off x="95250" y="92075"/>
            <a:ext cx="5865813" cy="822325"/>
          </a:xfrm>
          <a:prstGeom prst="rect">
            <a:avLst/>
          </a:prstGeom>
          <a:solidFill>
            <a:srgbClr val="FF9900"/>
          </a:solidFill>
          <a:ln>
            <a:noFill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วิเคราะห์ปัญหาและอุปสรรค จุดอ่อนและจุดแข็งทั้งจากปัจจัยภายใน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และปัจจัยภายนอก (</a:t>
            </a:r>
            <a:r>
              <a:rPr lang="en-US" sz="24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SWOT) </a:t>
            </a:r>
            <a:r>
              <a:rPr lang="th-TH" sz="24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ที่มีต่อยุทธศาสตน์ครัวไทยสู่ครัวโลก</a:t>
            </a:r>
          </a:p>
        </p:txBody>
      </p:sp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228600" y="914400"/>
            <a:ext cx="6934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th-TH" sz="2400" b="1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หลักเกณฑ์และรูปแบบ (</a:t>
            </a:r>
            <a:r>
              <a:rPr lang="en-US" sz="2400" b="1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Model) </a:t>
            </a:r>
            <a:r>
              <a:rPr lang="th-TH" sz="2400" b="1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ที่ใช้ในการวิเคราะห์</a:t>
            </a:r>
          </a:p>
        </p:txBody>
      </p:sp>
      <p:sp>
        <p:nvSpPr>
          <p:cNvPr id="79876" name="Rectangle 4"/>
          <p:cNvSpPr>
            <a:spLocks noChangeArrowheads="1"/>
          </p:cNvSpPr>
          <p:nvPr/>
        </p:nvSpPr>
        <p:spPr bwMode="auto">
          <a:xfrm>
            <a:off x="152400" y="1447800"/>
            <a:ext cx="4343400" cy="5334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ปัจจัยภายใน (</a:t>
            </a:r>
            <a:r>
              <a:rPr lang="en-US" sz="2400" b="1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SW)</a:t>
            </a:r>
            <a:endParaRPr lang="th-TH" sz="2400" b="1">
              <a:solidFill>
                <a:srgbClr val="0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79877" name="Rectangle 5" descr="rfid----document-file-tracking_Box14"/>
          <p:cNvSpPr>
            <a:spLocks noChangeArrowheads="1"/>
          </p:cNvSpPr>
          <p:nvPr/>
        </p:nvSpPr>
        <p:spPr bwMode="auto">
          <a:xfrm>
            <a:off x="152400" y="1981200"/>
            <a:ext cx="4343400" cy="38862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7</a:t>
            </a:r>
            <a:r>
              <a:rPr lang="en-US" sz="2400" b="1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S Model </a:t>
            </a:r>
            <a:r>
              <a:rPr lang="th-TH" sz="2400" b="1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ของ </a:t>
            </a:r>
            <a:r>
              <a:rPr lang="en-US" sz="2400" b="1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McKinsey</a:t>
            </a:r>
            <a:endParaRPr lang="th-TH" sz="2400" b="1">
              <a:solidFill>
                <a:srgbClr val="000000"/>
              </a:solidFill>
              <a:latin typeface="TH Fah kwang" pitchFamily="2" charset="-34"/>
              <a:cs typeface="TH Fah kwang" pitchFamily="2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>
                <a:solidFill>
                  <a:srgbClr val="000000"/>
                </a:solidFill>
                <a:latin typeface="Cordia New" pitchFamily="34" charset="-34"/>
              </a:rPr>
              <a:t>1</a:t>
            </a: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en-US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Staff </a:t>
            </a: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บุคลากรขององค์กร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2.  </a:t>
            </a:r>
            <a:r>
              <a:rPr lang="en-US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Style</a:t>
            </a: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ประสิทธิภาพรูปแบบการบริหาร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en-US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Skill  </a:t>
            </a: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ความเชี่ยวชาญ ทักษะ ทัศนคติบุคลากร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4. </a:t>
            </a:r>
            <a:r>
              <a:rPr lang="en-US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Structure  </a:t>
            </a: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โครงสร้างขององค์กร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5. </a:t>
            </a:r>
            <a:r>
              <a:rPr lang="en-US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Strategy  </a:t>
            </a: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การกำหนดแผนงานหรือกลยุทธ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6. </a:t>
            </a:r>
            <a:r>
              <a:rPr lang="en-US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System  </a:t>
            </a: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ระบบและกระบวนการในการทำงาน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7. </a:t>
            </a:r>
            <a:r>
              <a:rPr lang="en-US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Share Vision </a:t>
            </a: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ความเป็นหนึ่งเดียวของบุคลากร</a:t>
            </a:r>
          </a:p>
        </p:txBody>
      </p:sp>
      <p:sp>
        <p:nvSpPr>
          <p:cNvPr id="79878" name="Rectangle 6"/>
          <p:cNvSpPr>
            <a:spLocks noChangeArrowheads="1"/>
          </p:cNvSpPr>
          <p:nvPr/>
        </p:nvSpPr>
        <p:spPr bwMode="auto">
          <a:xfrm>
            <a:off x="4648200" y="1447800"/>
            <a:ext cx="4343400" cy="5334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ปัจจัยภายนอก (</a:t>
            </a:r>
            <a:r>
              <a:rPr lang="en-US" sz="2400" b="1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OT)</a:t>
            </a:r>
            <a:endParaRPr lang="th-TH" sz="2400" b="1">
              <a:solidFill>
                <a:srgbClr val="0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79879" name="Rectangle 7" descr="rfid----document-file-tracking_Box14"/>
          <p:cNvSpPr>
            <a:spLocks noChangeArrowheads="1"/>
          </p:cNvSpPr>
          <p:nvPr/>
        </p:nvSpPr>
        <p:spPr bwMode="auto">
          <a:xfrm>
            <a:off x="4648200" y="1981200"/>
            <a:ext cx="4343400" cy="38862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PEST analysis</a:t>
            </a:r>
            <a:r>
              <a:rPr lang="en-US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240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en-US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P – Polities  </a:t>
            </a: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ได้แก่การวิเคราะห์สภาพทาง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การเมือง กฎหมายและนโยบายทางการเมือง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en-US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E- Economy </a:t>
            </a: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ได้แก่ การวิเคราะห์สภานการณ์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และแนวโน้มทางเศรษฐกิจที่มีผลกระทบต่อ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ความต้องการการพัฒนาศักยภาพแรงงาน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en-US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S- Social </a:t>
            </a: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ได้แก่ การวิเคราะห์สถานกาณณ์และ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กระแสสังคมที่มีต่อการพัฒนาศักยภาพ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4. </a:t>
            </a:r>
            <a:r>
              <a:rPr lang="en-US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T – Technology </a:t>
            </a: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ได้แก่ การวิเคราห์ปัจจัยด้าน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การพัฒนาเทคโนโลยีที่เกี่ยวข้อง</a:t>
            </a:r>
          </a:p>
        </p:txBody>
      </p:sp>
      <p:sp>
        <p:nvSpPr>
          <p:cNvPr id="79880" name="Rectangle 8"/>
          <p:cNvSpPr>
            <a:spLocks noChangeArrowheads="1"/>
          </p:cNvSpPr>
          <p:nvPr/>
        </p:nvSpPr>
        <p:spPr bwMode="auto">
          <a:xfrm>
            <a:off x="152400" y="5943600"/>
            <a:ext cx="8839200" cy="685800"/>
          </a:xfrm>
          <a:prstGeom prst="rect">
            <a:avLst/>
          </a:prstGeom>
          <a:gradFill rotWithShape="1">
            <a:gsLst>
              <a:gs pos="0">
                <a:srgbClr val="FF9900"/>
              </a:gs>
              <a:gs pos="100000">
                <a:srgbClr val="FFFF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200" b="1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แหล่งข้อมูล </a:t>
            </a:r>
            <a:r>
              <a:rPr lang="en-US" sz="2200" b="1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: </a:t>
            </a:r>
            <a:r>
              <a:rPr lang="th-TH" sz="2200" b="1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การสำรวจจากแบบสอบถาม  สัมภาษณ์เชิงลึก เอกสารการวิจัยและรายงาน</a:t>
            </a:r>
          </a:p>
        </p:txBody>
      </p:sp>
      <p:pic>
        <p:nvPicPr>
          <p:cNvPr id="79882" name="Picture 10" descr="ANd9GcSr6qi9mNqBfYrUknVxveqOTEHCnWUQmxBpTQds599d-Kbs45dPA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152400"/>
            <a:ext cx="1952625" cy="1030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1009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2606031"/>
              </p:ext>
            </p:extLst>
          </p:nvPr>
        </p:nvGraphicFramePr>
        <p:xfrm>
          <a:off x="611560" y="980728"/>
          <a:ext cx="7920880" cy="3733800"/>
        </p:xfrm>
        <a:graphic>
          <a:graphicData uri="http://schemas.openxmlformats.org/drawingml/2006/table">
            <a:tbl>
              <a:tblPr firstRow="1" firstCol="1" bandRow="1"/>
              <a:tblGrid>
                <a:gridCol w="3960011"/>
                <a:gridCol w="3960869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จุดแข็ง (</a:t>
                      </a: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Strengths)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จุดอ่อน (</a:t>
                      </a: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Weaknesses)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1. </a:t>
                      </a:r>
                      <a:r>
                        <a:rPr lang="th-TH" sz="2000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มีหน่วยงาน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ผลิต</a:t>
                      </a:r>
                      <a:r>
                        <a:rPr lang="th-TH" sz="2000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และหน่วยงานพัฒนา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อยู่ทั่วประเทศ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2. 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 กพร.ปช. วางแผน ควบคุม ติดตามบริหาร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3. 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มีระบบการควบคุมและประเมินคุณภาพระดับบุคลากรและหน่วยผลิตและพัฒนา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4. 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 พ.ร.บ. ส่งเสริม</a:t>
                      </a:r>
                      <a:r>
                        <a:rPr lang="th-TH" sz="2000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การพัฒนา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ฝีมือแรงงานให้เกิดการพัฒนาบุคลากร 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5. 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มีเครือข่ายการพัฒนาบุคลากระหว่างผู้ประกอบการ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6. 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หลักสูตรการพัฒนาบุคลากรด้านโลจิสติกส์ มีมากครอบคลุมทุกด้าน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7. 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ระบบเทียบโอนทางวิชาชีพและการศึกษา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8. 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บุคลากรและความชำนาญการด้านการสอน มีมาก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1) </a:t>
                      </a:r>
                      <a:r>
                        <a:rPr lang="th-TH" sz="2000" dirty="0" smtClean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ขาด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แคลนบุคลากรมืออาชีพ ระดับสากลใน</a:t>
                      </a:r>
                      <a:r>
                        <a:rPr lang="th-TH" sz="2000" dirty="0" smtClean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การ   ถ่ายทอด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ความรู้ 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2) 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ขาดโครงสร้างหลักสูตรการพัฒนาระดับมาตรฐาน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3) 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ขาดแหล่งฝึกและพัฒนาบุคลากรในเชิงปฏิบัติ 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4) 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ขาดแคลนปริมาณบุคลากรที่ทำงานด้านโลจิสติกส์ 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5) 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ผู้ปฏิบัติงานขาดความรู้ด้านภาษาและเทคโนโลยีด้านโลจิสติกส์ 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6) 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บุคลากรและผู้ประกอบการไม่เข้าใจระบบโลจิสติกส์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7) 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มีองค์กรจากการรวมตัวของผู้ประกอบการหลายองค์กร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8) 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ฐานข้อมูลด้านบุคลากรโลจิสติกส์ยังไม่เป็นสากล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5231596"/>
              </p:ext>
            </p:extLst>
          </p:nvPr>
        </p:nvGraphicFramePr>
        <p:xfrm>
          <a:off x="611560" y="4753744"/>
          <a:ext cx="7920880" cy="1828800"/>
        </p:xfrm>
        <a:graphic>
          <a:graphicData uri="http://schemas.openxmlformats.org/drawingml/2006/table">
            <a:tbl>
              <a:tblPr firstRow="1" firstCol="1" bandRow="1"/>
              <a:tblGrid>
                <a:gridCol w="3960440"/>
                <a:gridCol w="3960440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โอกาส (</a:t>
                      </a: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Opportunities)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อุปสรรค (</a:t>
                      </a: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Threats)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1) นโยบายภาครัฐผลักดันการพัฒนาระบบโลจิสติกส์ 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2) มีพระราชบัญญัติการส่งเสริมการพัฒนาฝีมือแรงงาน   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3) ต้นทุนและดัชนี </a:t>
                      </a:r>
                      <a:r>
                        <a:rPr lang="en-US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LPI 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ทำให้ตระหนักในการพัฒนา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5) การรวมกลุ่มขององค์กรเพื่อร่วมพัฒนาบุคลกร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6) การพัฒนาเทคโนโลยีสนับสนุนการปฏิบัติงานโลจิสติกส์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1) 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การเข้ามาของบุคลากรจากการรวมกลุ่ม </a:t>
                      </a:r>
                      <a:r>
                        <a:rPr lang="en-US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AEC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2) 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ขาดความเข้าใจและเห็นความสำคัญของการพัฒนา 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3) 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ค่านิยมของการทำอาชีพ  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4) </a:t>
                      </a: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ขาดระบบการสำรวจความจำเป็นของการอบรมที่ดี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FFCC"/>
                    </a:solidFill>
                  </a:tcPr>
                </a:tc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611560" y="188640"/>
            <a:ext cx="7920880" cy="720080"/>
          </a:xfrm>
          <a:prstGeom prst="rect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3200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SWOT Analysis : </a:t>
            </a:r>
            <a:r>
              <a:rPr lang="th-TH" sz="3200" dirty="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การพัฒนาบุคลากรด้านโลจิสติกส์</a:t>
            </a:r>
            <a:endParaRPr lang="en-US" sz="3200" dirty="0">
              <a:solidFill>
                <a:srgbClr val="00000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4" name="Oval 3"/>
          <p:cNvSpPr/>
          <p:nvPr/>
        </p:nvSpPr>
        <p:spPr>
          <a:xfrm>
            <a:off x="683568" y="260648"/>
            <a:ext cx="720080" cy="648072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073EB-2616-4051-9D9E-BAFA3009856B}" type="slidenum">
              <a:rPr lang="en-US" smtClean="0">
                <a:solidFill>
                  <a:srgbClr val="000000"/>
                </a:solidFill>
              </a:rPr>
              <a:pPr/>
              <a:t>46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242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13DC3-E710-4914-A6EF-44FFDEFA4193}" type="slidenum">
              <a:rPr lang="en-US">
                <a:solidFill>
                  <a:srgbClr val="000000"/>
                </a:solidFill>
              </a:rPr>
              <a:pPr/>
              <a:t>47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119812" name="Rectangle 4"/>
          <p:cNvSpPr>
            <a:spLocks noChangeArrowheads="1"/>
          </p:cNvSpPr>
          <p:nvPr/>
        </p:nvSpPr>
        <p:spPr bwMode="auto">
          <a:xfrm>
            <a:off x="2322513" y="76200"/>
            <a:ext cx="44973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การวิเคราะห์ความสัมพันธ์สภาวะแวดล้อมภายใน และสภาวะแวดล้อมภายนอก</a:t>
            </a:r>
            <a:endParaRPr lang="th-TH" sz="2800">
              <a:solidFill>
                <a:srgbClr val="000000"/>
              </a:solidFill>
              <a:ea typeface="MS Mincho" pitchFamily="49" charset="-128"/>
              <a:cs typeface="TH SarabunPSK" pitchFamily="34" charset="-34"/>
            </a:endParaRPr>
          </a:p>
        </p:txBody>
      </p:sp>
      <p:sp>
        <p:nvSpPr>
          <p:cNvPr id="119912" name="Text Box 104"/>
          <p:cNvSpPr txBox="1">
            <a:spLocks noChangeArrowheads="1"/>
          </p:cNvSpPr>
          <p:nvPr/>
        </p:nvSpPr>
        <p:spPr bwMode="auto">
          <a:xfrm>
            <a:off x="6819900" y="0"/>
            <a:ext cx="24384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2800" b="1" dirty="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TOWS  Matrix</a:t>
            </a:r>
            <a:endParaRPr lang="th-TH" sz="2800" b="1" dirty="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131656"/>
              </p:ext>
            </p:extLst>
          </p:nvPr>
        </p:nvGraphicFramePr>
        <p:xfrm>
          <a:off x="286730" y="476672"/>
          <a:ext cx="8568951" cy="6285357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728192"/>
                <a:gridCol w="3636404"/>
                <a:gridCol w="3204355"/>
              </a:tblGrid>
              <a:tr h="168565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MATRIX </a:t>
                      </a:r>
                      <a:r>
                        <a:rPr lang="th-TH" sz="1800" b="1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เชื่อมโยง </a:t>
                      </a:r>
                      <a:r>
                        <a:rPr lang="en-US" sz="1800" b="1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SWOT</a:t>
                      </a:r>
                      <a:br>
                        <a:rPr lang="en-US" sz="1800" b="1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</a:br>
                      <a:r>
                        <a:rPr lang="en-US" sz="1800" b="1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(TOWS MATRIX)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182" marR="54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โอกาส (</a:t>
                      </a: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Opportunities)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182" marR="54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อุปสรรค (</a:t>
                      </a: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Threats)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182" marR="54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132323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1) </a:t>
                      </a:r>
                      <a:r>
                        <a:rPr lang="th-TH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นโยบายภาครัฐผลักดันการพัฒนาระบบโลจิสติกส์ 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2) </a:t>
                      </a:r>
                      <a:r>
                        <a:rPr lang="th-TH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มีพระราชบัญญัติการส่งเสริมการพัฒนาฝีมือแรงงาน   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3) </a:t>
                      </a:r>
                      <a:r>
                        <a:rPr lang="th-TH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ต้นทุนและดัชนี </a:t>
                      </a:r>
                      <a:r>
                        <a:rPr lang="en-US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LPI </a:t>
                      </a:r>
                      <a:r>
                        <a:rPr lang="th-TH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ทำให้ตระหนักในการพัฒนา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</a:t>
                      </a:r>
                      <a:r>
                        <a:rPr lang="en-US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) </a:t>
                      </a:r>
                      <a:r>
                        <a:rPr lang="th-TH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การรวมกลุ่มขององค์กรเพื่อร่วมพัฒนาบุคลกร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5</a:t>
                      </a:r>
                      <a:r>
                        <a:rPr lang="en-US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) </a:t>
                      </a:r>
                      <a:r>
                        <a:rPr lang="th-TH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การพัฒนาเทคโนโลยีสนับสนุนการปฏิบัติงานโลจิสติกส์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182" marR="54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1) </a:t>
                      </a:r>
                      <a:r>
                        <a:rPr lang="th-TH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การเข้ามาของบุคลากรจากการรวมกลุ่ม </a:t>
                      </a:r>
                      <a:r>
                        <a:rPr lang="en-US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AEC 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2) </a:t>
                      </a:r>
                      <a:r>
                        <a:rPr lang="th-TH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ขาดความเข้าใจและเห็นความสำคัญของการพัฒนา 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3) </a:t>
                      </a:r>
                      <a:r>
                        <a:rPr lang="th-TH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ค่านิยมของการทำอาชีพ  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9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4) </a:t>
                      </a:r>
                      <a:r>
                        <a:rPr lang="th-TH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ขาดระบบการสำรวจความจำเป็นของการอบรมที่ดี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182" marR="54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1685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จุดแข็ง (</a:t>
                      </a: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Strengths)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182" marR="54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182" marR="54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182" marR="54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656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1. </a:t>
                      </a:r>
                      <a:r>
                        <a:rPr lang="th-TH" sz="18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มีทั้งหน่วยงานผลิตและพัฒนาอยู่ทั่วประเทศ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182" marR="54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 หน่วยผลิตและพัฒนาสนองนโยบายการพัฒนาระบบโลจิสติกส์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1) หน่วยผลิตและพัฒนาที่มีอยู่ทั่วประเทศดำเนินการพัฒนาบุคลากรให้สอดคล้องกับนโยบายภาครัฐผลักดันการพัฒนาระบบโลจิสติกส์ 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2) ใช้ พ.ร.บ.ส่งเสริมการพัฒนาฝีมือแรงงาน เป็นเครื่องมือในการสนองนโยบายด้านการพัฒนาบุคลากรด้านโลจิสติกส์  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3) นำนโยบายภาครัฐด้านโลจิสติกส์พัฒนาบุคลากรเพื่อช่วยลดต้นทุนและดัชนี </a:t>
                      </a:r>
                      <a:r>
                        <a:rPr lang="en-US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LPI </a:t>
                      </a:r>
                      <a:r>
                        <a:rPr lang="th-TH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จากการสร้างความตระหนักในการพัฒนาบุคลากร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4) การรวมกลุ่มขององค์กรเพื่อร่วมพัฒนาบุคลกรสนองนโยบายด้านการพัฒนาโลจิสติกส์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5) การพัฒนาเทคโนโลยีสนับสนุนการปฏิบัติงานโลจิสติกส์ ด้วยการนำนโยบายภาครัฐมาเป็นเครื่องมือในการผลักดันและพัฒนาบุคลากรด้านเทคโนโลยีโลจิสติกส์ 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182" marR="54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1) หน่วยผลิตและพัฒนา ร่วมมือกับชาวต่างชาติพัฒนาบุคลากรโลจิสติกส์จากการเข้ามาของบุคลากรจากการรวมกลุ่ม </a:t>
                      </a:r>
                      <a:r>
                        <a:rPr lang="en-US" sz="1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AEC 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2) พัฒนาความเข้าใจและเห็นความสำคัญของการพัฒนา ด้วยความร่วมมือกับชาวต่างชาติ 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3) สร้างความมั่นใจและพัฒนาค่านิยมของการทำอาชีพโดยใช้ต้นแบบของชาวต่างชาติ  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4) ขอความร่วมมือกับชาวต่างชาติในการสร้างระบบการสำรวจความจำเป็นของการอบรมที่ดี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54182" marR="54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800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073EB-2616-4051-9D9E-BAFA3009856B}" type="slidenum">
              <a:rPr lang="en-US" smtClean="0">
                <a:solidFill>
                  <a:srgbClr val="000000"/>
                </a:solidFill>
              </a:rPr>
              <a:pPr/>
              <a:t>48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475656" y="1340768"/>
            <a:ext cx="7488832" cy="108012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tabLst>
                <a:tab pos="457200" algn="l"/>
              </a:tabLst>
            </a:pP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1. ยุทธศาสตร์ </a:t>
            </a:r>
            <a:r>
              <a:rPr lang="en-US" sz="28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: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พัฒนาเพื่อยกระดับความสามารถและคุณภาพบุคลากรให้</a:t>
            </a:r>
          </a:p>
          <a:p>
            <a:pPr>
              <a:tabLst>
                <a:tab pos="457200" algn="l"/>
              </a:tabLst>
            </a:pP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 เพียงพอต่อความต้องการและเป็นที่ยอมรับในระดับสากล</a:t>
            </a:r>
            <a:endParaRPr lang="en-US" sz="2800" dirty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475656" y="3789040"/>
            <a:ext cx="7488832" cy="1080120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tabLst>
                <a:tab pos="457200" algn="l"/>
              </a:tabLst>
            </a:pP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3. ยุทธศาสตร์ </a:t>
            </a:r>
            <a:r>
              <a:rPr lang="en-US" sz="28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: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พัฒนาระบบควบคุมคุณภาพและสร้างมาตรฐานบุคลากร </a:t>
            </a:r>
          </a:p>
          <a:p>
            <a:pPr>
              <a:tabLst>
                <a:tab pos="457200" algn="l"/>
              </a:tabLst>
            </a:pP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 ด้านโลจิ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สติกส์</a:t>
            </a:r>
            <a:endParaRPr lang="en-US" sz="2800" dirty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475656" y="2564904"/>
            <a:ext cx="7488832" cy="1080120"/>
          </a:xfrm>
          <a:prstGeom prst="round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tabLst>
                <a:tab pos="457200" algn="l"/>
              </a:tabLst>
            </a:pP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2. ยุทธศาสตร์ </a:t>
            </a:r>
            <a:r>
              <a:rPr lang="en-US" sz="28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: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พัฒนาระบบการเรียนการสอนและการพัฒนาบุคลากร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ให้</a:t>
            </a:r>
          </a:p>
          <a:p>
            <a:pPr>
              <a:tabLst>
                <a:tab pos="457200" algn="l"/>
              </a:tabLst>
            </a:pP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 เป็นที่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ยอมรับในระดับ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สากล</a:t>
            </a:r>
            <a:endParaRPr lang="en-US" sz="2800" dirty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75656" y="5013176"/>
            <a:ext cx="7488832" cy="1080120"/>
          </a:xfrm>
          <a:prstGeom prst="roundRect">
            <a:avLst/>
          </a:prstGeom>
          <a:solidFill>
            <a:srgbClr val="66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tabLst>
                <a:tab pos="457200" algn="l"/>
              </a:tabLst>
            </a:pPr>
            <a:r>
              <a:rPr lang="th-TH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Times New Roman"/>
                <a:cs typeface="TH SarabunPSK" pitchFamily="34" charset="-34"/>
              </a:rPr>
              <a:t>4. ยุทธศาสตร์ </a:t>
            </a:r>
            <a:r>
              <a:rPr lang="en-US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Times New Roman"/>
                <a:cs typeface="TH SarabunPSK" pitchFamily="34" charset="-34"/>
              </a:rPr>
              <a:t>:</a:t>
            </a:r>
            <a:r>
              <a:rPr lang="th-TH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Times New Roman"/>
                <a:cs typeface="TH SarabunPSK" pitchFamily="34" charset="-34"/>
              </a:rPr>
              <a:t>สร้างเครือข่ายร่วม พัฒนาส่งเสริม กระตุ้นและจูงใจให้ร่วม </a:t>
            </a:r>
          </a:p>
          <a:p>
            <a:pPr>
              <a:tabLst>
                <a:tab pos="457200" algn="l"/>
              </a:tabLst>
            </a:pPr>
            <a:r>
              <a:rPr lang="th-TH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Times New Roman"/>
                <a:cs typeface="TH SarabunPSK" pitchFamily="34" charset="-34"/>
              </a:rPr>
              <a:t>   พัฒนาบุคลากร</a:t>
            </a:r>
            <a:endParaRPr lang="en-US" sz="28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6" name="Round Diagonal Corner Rectangle 5"/>
          <p:cNvSpPr/>
          <p:nvPr/>
        </p:nvSpPr>
        <p:spPr>
          <a:xfrm>
            <a:off x="323527" y="1340768"/>
            <a:ext cx="1093199" cy="1080120"/>
          </a:xfrm>
          <a:prstGeom prst="round2Diag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Round Diagonal Corner Rectangle 9"/>
          <p:cNvSpPr/>
          <p:nvPr/>
        </p:nvSpPr>
        <p:spPr>
          <a:xfrm>
            <a:off x="324329" y="5021948"/>
            <a:ext cx="1093199" cy="1080120"/>
          </a:xfrm>
          <a:prstGeom prst="round2Diag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" name="Round Diagonal Corner Rectangle 10"/>
          <p:cNvSpPr/>
          <p:nvPr/>
        </p:nvSpPr>
        <p:spPr>
          <a:xfrm>
            <a:off x="323528" y="3816005"/>
            <a:ext cx="1093199" cy="1080120"/>
          </a:xfrm>
          <a:prstGeom prst="round2Diag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2" name="Round Diagonal Corner Rectangle 11"/>
          <p:cNvSpPr/>
          <p:nvPr/>
        </p:nvSpPr>
        <p:spPr>
          <a:xfrm>
            <a:off x="323525" y="2564904"/>
            <a:ext cx="1093199" cy="1080120"/>
          </a:xfrm>
          <a:prstGeom prst="round2Diag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395936" y="188640"/>
            <a:ext cx="835212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ยุทธศาสตร์จากการ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วิเคราะห์ความสัมพันธ์สภาวะแวดล้อมภายใน และสภาวะแวดล้อม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ภายนอก (</a:t>
            </a:r>
            <a:r>
              <a:rPr lang="en-US" sz="28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TOW MATRIX)</a:t>
            </a:r>
            <a:endParaRPr lang="th-TH" sz="4400" dirty="0">
              <a:solidFill>
                <a:srgbClr val="000000"/>
              </a:solidFill>
              <a:ea typeface="MS Mincho" pitchFamily="49" charset="-128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03334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8129" y="1700808"/>
            <a:ext cx="8568952" cy="452431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1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. ดำเนินการจัดประชุมสนทนากลุ่ม (</a:t>
            </a:r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Focus group) 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จำนวน </a:t>
            </a: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4 ครั้ง</a:t>
            </a:r>
            <a:endParaRPr lang="en-US" sz="32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ครั้งที่ 1 ณ โรงแรมดิเอมเมอรัล รัชดา กรุงเทพ </a:t>
            </a: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วันที่ 16 ธันวาคม 2558 ผู้เข้าร่วมสนทนากลุ่มจำนวน 46 คน </a:t>
            </a:r>
            <a:endParaRPr lang="en-US" sz="32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ครั้งที่ 2 ณ โรงแรมบางแสนเฮอริเทจ จังหวัดชลบุรี </a:t>
            </a: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วันที่ 17 ธันวาคม 2558 ผู้เข้าร่วมสนทนกลุ่ม จำนวน  33 คน</a:t>
            </a:r>
            <a:endParaRPr lang="en-US" sz="32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ครั้งที่ 3 ณ โรงแรมโฆษะ จังหวัดขอนแก่น </a:t>
            </a: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วันที่ 13 มกราคม  2559 ผู้เข้าร่วม   สนทนากลุ่ม จำนวน  47 </a:t>
            </a:r>
            <a:r>
              <a:rPr lang="th-TH" sz="32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คน </a:t>
            </a:r>
          </a:p>
          <a:p>
            <a:r>
              <a:rPr lang="th-TH" sz="32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</a:t>
            </a: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ครั้งที่ 4 ณ โรมแรมดิอิมเพรส จังหวัดเชียงใหม่ </a:t>
            </a:r>
            <a:r>
              <a:rPr lang="th-TH" sz="3200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วันที่ 20 มกราคม 2560 ผู้เข้าร่วม 23 คน</a:t>
            </a:r>
            <a:endParaRPr lang="en-US" sz="32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115616" y="169053"/>
            <a:ext cx="5382348" cy="79208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40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สำรวจความต้องการของผู้เกี่ยวข้อง</a:t>
            </a:r>
            <a:endParaRPr lang="en-US" sz="40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F6F3-A3BB-4C28-95D8-157C1342C7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28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073EB-2616-4051-9D9E-BAFA3009856B}" type="slidenum">
              <a:rPr lang="en-US" smtClean="0">
                <a:solidFill>
                  <a:srgbClr val="000000"/>
                </a:solidFill>
              </a:rPr>
              <a:pPr/>
              <a:t>50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06551" y="116632"/>
            <a:ext cx="9036496" cy="1055608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i="1" dirty="0" smtClean="0">
                <a:solidFill>
                  <a:srgbClr val="FFFFFF"/>
                </a:solidFill>
                <a:latin typeface="TH Kodchasal" pitchFamily="2" charset="-34"/>
                <a:cs typeface="TH Kodchasal" pitchFamily="2" charset="-34"/>
              </a:rPr>
              <a:t>ยุทธศาสตร์และกลยุทธจากการสำรวจความต้องการเพื่อกำหนดยุทธศาสตร์การพัฒนาบุคลากรด้านโลจิสติกส์</a:t>
            </a:r>
            <a:endParaRPr lang="en-US" sz="2800" b="1" i="1" dirty="0">
              <a:solidFill>
                <a:srgbClr val="FFFFFF"/>
              </a:solidFill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487681"/>
            <a:ext cx="792926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1. พัฒนาบุคลากรด้านโลจิสติกส์ ให้มีความสามารถตามมาตรฐานสากลและเป็นมืออาฃีพ</a:t>
            </a:r>
          </a:p>
          <a:p>
            <a:pPr marL="800100" lvl="1" indent="-342900">
              <a:buFont typeface="Courier New" pitchFamily="49" charset="0"/>
              <a:buChar char="o"/>
            </a:pPr>
            <a:r>
              <a:rPr lang="th-TH" sz="24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ภาษาและเทคโนโลยี</a:t>
            </a:r>
          </a:p>
          <a:p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2. ภาครัฐกำหนดหลักสูตรที่ทันต่อเทคโนโลยีด้านโลจิสติกส์</a:t>
            </a:r>
          </a:p>
          <a:p>
            <a:pPr marL="800100" lvl="1" indent="-342900">
              <a:buFont typeface="Courier New" pitchFamily="49" charset="0"/>
              <a:buChar char="o"/>
            </a:pPr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ทำเนียบหลักสูตรและวิทยการ หลักสูตรกลาง </a:t>
            </a:r>
          </a:p>
          <a:p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3. ส่งเสริมการพัฒนาบุคลากรด้านโลจิสติกส์</a:t>
            </a:r>
          </a:p>
          <a:p>
            <a:pPr marL="800100" lvl="1" indent="-342900">
              <a:buFont typeface="Courier New" pitchFamily="49" charset="0"/>
              <a:buChar char="o"/>
            </a:pPr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เอกชนเปิดเป็นศูนย์อบรม ที่มีผู้ทรงคุณวุฒิ</a:t>
            </a:r>
          </a:p>
          <a:p>
            <a:pPr marL="800100" lvl="1" indent="-342900">
              <a:buFont typeface="Courier New" pitchFamily="49" charset="0"/>
              <a:buChar char="o"/>
            </a:pPr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ตั้งศูนย์อบรมโลจิสติกส์</a:t>
            </a:r>
          </a:p>
          <a:p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4. กระตุ้นภาคเอกชนให้ความร่วมมือพัฒนาบุคลากร</a:t>
            </a:r>
          </a:p>
          <a:p>
            <a:pPr marL="800100" lvl="1" indent="-342900">
              <a:buFont typeface="Courier New" pitchFamily="49" charset="0"/>
              <a:buChar char="o"/>
            </a:pPr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ประเมินคุณภาพเพื่อให้รู้สถานภาพ</a:t>
            </a:r>
          </a:p>
          <a:p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5. พัฒนาระบบข้อมูลบุคลากรด้านโลจิสติกส์เป็นปัจจุบัน</a:t>
            </a:r>
          </a:p>
          <a:p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6. พัฒนาระบบการบริหารด้านการพัฒนาบุคลากรสอดคล้องกับการพัฒนา</a:t>
            </a:r>
          </a:p>
          <a:p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7. มีระบบและหน่วยงานดูแลวิชาชีพ เพื่อให้ได้มาตรฐานและเป็นมืออาชีพ</a:t>
            </a:r>
          </a:p>
          <a:p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8. พัฒนาเครือข่ายเอกชนเพื่อร่วมมือสร้างระบบและพัฒนา</a:t>
            </a:r>
            <a:endParaRPr lang="en-US" sz="240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03108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8413" y="188640"/>
            <a:ext cx="8424936" cy="1077218"/>
          </a:xfrm>
          <a:prstGeom prst="rect">
            <a:avLst/>
          </a:prstGeom>
          <a:ln w="19050"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>
            <a:spAutoFit/>
          </a:bodyPr>
          <a:lstStyle/>
          <a:p>
            <a:pPr algn="r"/>
            <a:r>
              <a:rPr lang="th-TH" sz="3200" b="1" i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วิสัยทัศน์ </a:t>
            </a:r>
            <a:r>
              <a:rPr lang="en-US" sz="3200" b="1" i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: </a:t>
            </a:r>
            <a:r>
              <a:rPr lang="th-TH" sz="3200" b="1" i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ยุทธศาสตร์การพัฒนาบุคลากรด้านโลจิสติกส์และซัพพลายเชน </a:t>
            </a:r>
            <a:endParaRPr lang="en-US" sz="3200" b="1" i="1" dirty="0" smtClean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pPr algn="r"/>
            <a:r>
              <a:rPr lang="th-TH" sz="3200" b="1" i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ปี พ.ศ. 2560-256</a:t>
            </a:r>
            <a:r>
              <a:rPr lang="en-US" sz="3200" b="1" i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4</a:t>
            </a:r>
            <a:endParaRPr lang="en-US" sz="3200" b="1" i="1" dirty="0" smtClean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51520" y="1268760"/>
            <a:ext cx="8784468" cy="159362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 fontAlgn="base">
              <a:lnSpc>
                <a:spcPct val="90000"/>
              </a:lnSpc>
            </a:pPr>
            <a:r>
              <a:rPr lang="th-TH" sz="4800" b="1" i="1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“บุคลากรโลจิสติกส์และซัพพลายเชน </a:t>
            </a:r>
          </a:p>
          <a:p>
            <a:pPr algn="ctr" fontAlgn="base">
              <a:lnSpc>
                <a:spcPct val="90000"/>
              </a:lnSpc>
            </a:pPr>
            <a:r>
              <a:rPr lang="th-TH" sz="4800" b="1" i="1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มีความเป็นมืออาชีพ  ก้าวสู่ระดับสากล”</a:t>
            </a:r>
            <a:endParaRPr lang="en-US" sz="4800" i="1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00354" y="3068960"/>
            <a:ext cx="8686800" cy="3539430"/>
          </a:xfrm>
          <a:prstGeom prst="rect">
            <a:avLst/>
          </a:prstGeom>
          <a:gradFill rotWithShape="1">
            <a:gsLst>
              <a:gs pos="0">
                <a:srgbClr val="DDDDDD"/>
              </a:gs>
              <a:gs pos="100000">
                <a:srgbClr val="FFFF99"/>
              </a:gs>
            </a:gsLst>
            <a:lin ang="5400000" scaled="1"/>
          </a:gradFill>
          <a:ln w="1905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200" kern="0" dirty="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	</a:t>
            </a:r>
            <a:r>
              <a:rPr lang="th-TH" sz="3200" b="1" i="1" kern="0" dirty="0">
                <a:solidFill>
                  <a:srgbClr val="000000"/>
                </a:solidFill>
                <a:latin typeface="Cordia New" pitchFamily="34" charset="-34"/>
                <a:cs typeface="TH SarabunPSK" pitchFamily="34" charset="-34"/>
              </a:rPr>
              <a:t>ผลการสำรวจความต้องการผู้มีส่วนเกี่ยวข้อง</a:t>
            </a:r>
            <a:endParaRPr lang="en-US" sz="3200" b="1" i="1" kern="0" dirty="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  <a:p>
            <a:r>
              <a:rPr lang="th-TH" sz="2400" dirty="0">
                <a:solidFill>
                  <a:prstClr val="black"/>
                </a:solidFill>
                <a:latin typeface="Angsana New"/>
                <a:ea typeface="Calibri"/>
                <a:cs typeface="TH SarabunPSK"/>
              </a:rPr>
              <a:t>1. พัฒนาบุคลากรด้านโลจิสติกส์และซัพพลายเชน ให้มีฝีมืออย่างมืออาชีพ ทำงานในต่างประเทศได้</a:t>
            </a:r>
            <a:endParaRPr lang="en-US" sz="24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Cordia New"/>
                <a:cs typeface="TH SarabunPSK"/>
              </a:rPr>
              <a:t>2. ภาครัฐมีการกำหนดหลักสูตรและมีการพัฒนาที่ทันต่อเทคโนโลยีด้านโลจิสติกส์</a:t>
            </a:r>
            <a:endParaRPr lang="en-US" sz="24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Cordia New"/>
                <a:cs typeface="TH SarabunPSK"/>
              </a:rPr>
              <a:t>3. ภาครัฐให้ความช่วยเหลือส่งเสริมการพัฒนาบุคลากรด้านโลจิสติกส์</a:t>
            </a:r>
            <a:endParaRPr lang="en-US" sz="24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Cordia New"/>
                <a:cs typeface="TH SarabunPSK"/>
              </a:rPr>
              <a:t>4. กระตุ้นและส่งเสริมให้ภาคเอกชนมืออาชีพให้ความร่วมมือและช่วยเหลือด้านการพัฒนาบุคลากรโลจิสติกส์</a:t>
            </a:r>
            <a:endParaRPr lang="en-US" sz="24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Cordia New"/>
                <a:cs typeface="TH SarabunPSK"/>
              </a:rPr>
              <a:t>5. พัฒนาระบบข้อมูลสารสนเทศเพื่อให้เกิกการบริหารตัดสินใจในงานพัฒนาบุคลากรที่เป็นปัจจุบัน</a:t>
            </a:r>
            <a:endParaRPr lang="en-US" sz="24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srgbClr val="000000"/>
                </a:solidFill>
                <a:latin typeface="Angsana New"/>
                <a:ea typeface="Cordia New"/>
                <a:cs typeface="TH SarabunPSK"/>
              </a:rPr>
              <a:t>6.  พัฒนาระบบการบริหารจัดการด้านการพัฒนาบุคลากรที่มีมาตรฐานและสอดคล้องกับทิศทางการพัฒนา</a:t>
            </a:r>
            <a:endParaRPr lang="en-US" sz="24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r>
              <a:rPr lang="th-TH" sz="2400" dirty="0">
                <a:solidFill>
                  <a:prstClr val="black"/>
                </a:solidFill>
                <a:ea typeface="Calibri"/>
                <a:cs typeface="TH SarabunPSK"/>
              </a:rPr>
              <a:t>7.  มีระบบและหน่วยงานการกำกับดูแลวิชาชีพ เพื่อให้ได้มาตรฐานและความเป็นมืออาชีพ</a:t>
            </a:r>
            <a:endParaRPr lang="en-US" sz="2400" dirty="0">
              <a:solidFill>
                <a:prstClr val="black"/>
              </a:solidFill>
              <a:ea typeface="Calibri"/>
              <a:cs typeface="Cordia New"/>
            </a:endParaRPr>
          </a:p>
          <a:p>
            <a:r>
              <a:rPr lang="th-TH" sz="2400" dirty="0">
                <a:solidFill>
                  <a:prstClr val="black"/>
                </a:solidFill>
                <a:ea typeface="Times New Roman"/>
                <a:cs typeface="TH SarabunPSK"/>
              </a:rPr>
              <a:t>8. พัฒนาเครือข่ายภาคเอกชน ต่างชาติเพื่อร่วมมือและสร้างระบบ เพื่อพัฒนาบุคลากร</a:t>
            </a:r>
            <a:endParaRPr lang="th-TH" sz="2400" kern="0" dirty="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68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36531-CDF6-4B83-9822-4FDA5A47FB91}" type="slidenum">
              <a:rPr lang="en-US">
                <a:solidFill>
                  <a:srgbClr val="000000"/>
                </a:solidFill>
              </a:rPr>
              <a:pPr/>
              <a:t>52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171014" name="Rectangle 6"/>
          <p:cNvSpPr>
            <a:spLocks noChangeArrowheads="1"/>
          </p:cNvSpPr>
          <p:nvPr/>
        </p:nvSpPr>
        <p:spPr bwMode="auto">
          <a:xfrm>
            <a:off x="3124200" y="304800"/>
            <a:ext cx="4267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th-TH" altLang="ja-JP" sz="3600" b="1" dirty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พันธกิจ</a:t>
            </a:r>
            <a:r>
              <a:rPr lang="en-US" altLang="ja-JP" sz="3600" b="1" dirty="0">
                <a:solidFill>
                  <a:srgbClr val="000000"/>
                </a:solidFill>
                <a:latin typeface="TH Fah kwang" pitchFamily="2" charset="-34"/>
                <a:ea typeface="MS PGothic" pitchFamily="34" charset="-128"/>
                <a:cs typeface="TH Fah kwang" pitchFamily="2" charset="-34"/>
              </a:rPr>
              <a:t> (Mission)</a:t>
            </a:r>
          </a:p>
        </p:txBody>
      </p:sp>
      <p:sp>
        <p:nvSpPr>
          <p:cNvPr id="2" name="Rectangle 1"/>
          <p:cNvSpPr/>
          <p:nvPr/>
        </p:nvSpPr>
        <p:spPr>
          <a:xfrm>
            <a:off x="251520" y="1433480"/>
            <a:ext cx="8568952" cy="3539430"/>
          </a:xfrm>
          <a:prstGeom prst="rect">
            <a:avLst/>
          </a:prstGeom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th-TH" sz="3200" b="1" i="1" dirty="0" smtClean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1. บริหาร</a:t>
            </a:r>
            <a:r>
              <a:rPr lang="th-TH" sz="3200" b="1" i="1" dirty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จัดการและพัฒนาบุคลากรด้านโลจิสติกส์และซัพพลายเชน</a:t>
            </a:r>
            <a:r>
              <a:rPr lang="th-TH" sz="3200" b="1" i="1" dirty="0" smtClean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ให้</a:t>
            </a:r>
          </a:p>
          <a:p>
            <a:pPr fontAlgn="base"/>
            <a:r>
              <a:rPr lang="th-TH" sz="3200" b="1" i="1" dirty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 </a:t>
            </a:r>
            <a:r>
              <a:rPr lang="th-TH" sz="3200" b="1" i="1" dirty="0" smtClean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  มีความเป็น</a:t>
            </a:r>
            <a:r>
              <a:rPr lang="th-TH" sz="3200" b="1" i="1" dirty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มืออาชีพและยอมรับในระดับสากล</a:t>
            </a:r>
            <a:endParaRPr lang="en-US" sz="3200" b="1" i="1" dirty="0">
              <a:solidFill>
                <a:srgbClr val="FF0000"/>
              </a:solidFill>
              <a:latin typeface="Angsana New"/>
              <a:ea typeface="Times New Roman"/>
              <a:cs typeface="Cordia New"/>
            </a:endParaRPr>
          </a:p>
          <a:p>
            <a:pPr fontAlgn="base"/>
            <a:r>
              <a:rPr lang="th-TH" sz="3200" b="1" i="1" dirty="0" smtClean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2</a:t>
            </a:r>
            <a:r>
              <a:rPr lang="th-TH" sz="3200" b="1" i="1" dirty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. สร้างและกำหนดมาตรฐาน ระบบการพัฒนาบุคลากร</a:t>
            </a:r>
            <a:endParaRPr lang="en-US" sz="3200" b="1" i="1" dirty="0">
              <a:solidFill>
                <a:srgbClr val="FF0000"/>
              </a:solidFill>
              <a:latin typeface="Angsana New"/>
              <a:ea typeface="Times New Roman"/>
              <a:cs typeface="Cordia New"/>
            </a:endParaRPr>
          </a:p>
          <a:p>
            <a:pPr fontAlgn="base"/>
            <a:r>
              <a:rPr lang="th-TH" sz="3200" b="1" i="1" dirty="0" smtClean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3</a:t>
            </a:r>
            <a:r>
              <a:rPr lang="th-TH" sz="3200" b="1" i="1" dirty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. ส่งเสริม สนับสนุนความร่วมมือภาคเอกชน พัฒนาบุคลากรด้านโลจิ</a:t>
            </a:r>
            <a:r>
              <a:rPr lang="th-TH" sz="3200" b="1" i="1" dirty="0" smtClean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สติกส์</a:t>
            </a:r>
          </a:p>
          <a:p>
            <a:pPr fontAlgn="base"/>
            <a:r>
              <a:rPr lang="th-TH" sz="3200" b="1" i="1" dirty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 </a:t>
            </a:r>
            <a:r>
              <a:rPr lang="th-TH" sz="3200" b="1" i="1" dirty="0" smtClean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   และซัพ</a:t>
            </a:r>
            <a:r>
              <a:rPr lang="th-TH" sz="3200" b="1" i="1" dirty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พลายเชน</a:t>
            </a:r>
            <a:endParaRPr lang="en-US" sz="3200" b="1" i="1" dirty="0">
              <a:solidFill>
                <a:srgbClr val="FF0000"/>
              </a:solidFill>
              <a:latin typeface="Angsana New"/>
              <a:ea typeface="Times New Roman"/>
              <a:cs typeface="Cordia New"/>
            </a:endParaRPr>
          </a:p>
          <a:p>
            <a:pPr fontAlgn="base"/>
            <a:r>
              <a:rPr lang="th-TH" sz="3200" b="1" i="1" dirty="0" smtClean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4</a:t>
            </a:r>
            <a:r>
              <a:rPr lang="th-TH" sz="3200" b="1" i="1" dirty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. พัฒนาระบบกำกับดูแล และสร้างมาตรฐานคุณภาพบุคลากร</a:t>
            </a:r>
            <a:r>
              <a:rPr lang="th-TH" sz="3200" b="1" i="1" dirty="0" smtClean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ด้าน</a:t>
            </a:r>
          </a:p>
          <a:p>
            <a:pPr fontAlgn="base"/>
            <a:r>
              <a:rPr lang="th-TH" sz="3200" b="1" i="1" dirty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 </a:t>
            </a:r>
            <a:r>
              <a:rPr lang="th-TH" sz="3200" b="1" i="1" dirty="0" smtClean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   โล</a:t>
            </a:r>
            <a:r>
              <a:rPr lang="th-TH" sz="3200" b="1" i="1" dirty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จิ</a:t>
            </a:r>
            <a:r>
              <a:rPr lang="th-TH" sz="3200" b="1" i="1" dirty="0" smtClean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สติกส์และซัพ</a:t>
            </a:r>
            <a:r>
              <a:rPr lang="th-TH" sz="3200" b="1" i="1" dirty="0">
                <a:solidFill>
                  <a:srgbClr val="FF0000"/>
                </a:solidFill>
                <a:latin typeface="Angsana New"/>
                <a:ea typeface="MS Mincho"/>
                <a:cs typeface="TH SarabunPSK"/>
              </a:rPr>
              <a:t>พลายเชนในระดับสากล</a:t>
            </a:r>
            <a:endParaRPr lang="en-US" sz="3200" b="1" i="1" dirty="0">
              <a:solidFill>
                <a:srgbClr val="FF0000"/>
              </a:solidFill>
              <a:latin typeface="Angsana New"/>
              <a:ea typeface="Times New Roman"/>
              <a:cs typeface="Cordia New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5536" y="5445224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</a:t>
            </a:r>
            <a:r>
              <a:rPr lang="th-TH" dirty="0" smtClean="0">
                <a:solidFill>
                  <a:srgbClr val="333399">
                    <a:lumMod val="60000"/>
                    <a:lumOff val="40000"/>
                  </a:srgb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สอดคล้ององค์ประกอบ</a:t>
            </a:r>
            <a:r>
              <a:rPr lang="th-TH" dirty="0">
                <a:solidFill>
                  <a:srgbClr val="333399">
                    <a:lumMod val="60000"/>
                    <a:lumOff val="40000"/>
                  </a:srgb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ทั้ง </a:t>
            </a:r>
            <a:r>
              <a:rPr lang="th-TH" dirty="0" smtClean="0">
                <a:solidFill>
                  <a:srgbClr val="333399">
                    <a:lumMod val="60000"/>
                    <a:lumOff val="40000"/>
                  </a:srgb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9 ประการ </a:t>
            </a:r>
            <a:r>
              <a:rPr lang="th-TH" dirty="0">
                <a:solidFill>
                  <a:srgbClr val="333399">
                    <a:lumMod val="60000"/>
                    <a:lumOff val="40000"/>
                  </a:srgb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และคำถาม </a:t>
            </a:r>
            <a:r>
              <a:rPr lang="th-TH" dirty="0" smtClean="0">
                <a:solidFill>
                  <a:srgbClr val="333399">
                    <a:lumMod val="60000"/>
                    <a:lumOff val="40000"/>
                  </a:srgb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5 รายการ </a:t>
            </a:r>
            <a:r>
              <a:rPr lang="th-TH" dirty="0">
                <a:solidFill>
                  <a:srgbClr val="333399">
                    <a:lumMod val="60000"/>
                    <a:lumOff val="40000"/>
                  </a:srgb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ตามแนวทางของ </a:t>
            </a:r>
            <a:r>
              <a:rPr lang="en-US" dirty="0">
                <a:solidFill>
                  <a:srgbClr val="333399">
                    <a:lumMod val="60000"/>
                    <a:lumOff val="40000"/>
                  </a:srgb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Peter </a:t>
            </a:r>
            <a:r>
              <a:rPr lang="en-US" dirty="0" err="1" smtClean="0">
                <a:solidFill>
                  <a:srgbClr val="333399">
                    <a:lumMod val="60000"/>
                    <a:lumOff val="40000"/>
                  </a:srgb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Drucker</a:t>
            </a:r>
            <a:r>
              <a:rPr lang="th-TH" dirty="0" smtClean="0">
                <a:solidFill>
                  <a:srgbClr val="333399">
                    <a:lumMod val="60000"/>
                    <a:lumOff val="40000"/>
                  </a:srgb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ในการกำหนดพันธกิจ </a:t>
            </a:r>
            <a:r>
              <a:rPr lang="en-US" dirty="0">
                <a:solidFill>
                  <a:srgbClr val="333399">
                    <a:lumMod val="60000"/>
                    <a:lumOff val="40000"/>
                  </a:srgb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(Mission) </a:t>
            </a:r>
            <a:r>
              <a:rPr lang="th-TH" dirty="0">
                <a:solidFill>
                  <a:srgbClr val="333399">
                    <a:lumMod val="60000"/>
                    <a:lumOff val="40000"/>
                  </a:srgb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เพื่อให้เกิดผลสำเร็จตามวิสัยทัศน์ของแผนยุทธศาสตร์ </a:t>
            </a:r>
            <a:endParaRPr lang="en-US" dirty="0">
              <a:solidFill>
                <a:srgbClr val="333399">
                  <a:lumMod val="60000"/>
                  <a:lumOff val="40000"/>
                </a:srgbClr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34492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073EB-2616-4051-9D9E-BAFA3009856B}" type="slidenum">
              <a:rPr lang="en-US" smtClean="0">
                <a:solidFill>
                  <a:srgbClr val="000000"/>
                </a:solidFill>
              </a:rPr>
              <a:pPr/>
              <a:t>53</a:t>
            </a:fld>
            <a:endParaRPr lang="th-TH">
              <a:solidFill>
                <a:srgbClr val="00000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17" r="12989"/>
          <a:stretch/>
        </p:blipFill>
        <p:spPr bwMode="auto">
          <a:xfrm>
            <a:off x="453493" y="366957"/>
            <a:ext cx="2428663" cy="18379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2" r="12877"/>
          <a:stretch/>
        </p:blipFill>
        <p:spPr bwMode="auto">
          <a:xfrm>
            <a:off x="3347864" y="363179"/>
            <a:ext cx="2448272" cy="184168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03" r="12431"/>
          <a:stretch/>
        </p:blipFill>
        <p:spPr bwMode="auto">
          <a:xfrm>
            <a:off x="6228184" y="332656"/>
            <a:ext cx="2428663" cy="187220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467544" y="1013498"/>
            <a:ext cx="2428663" cy="541045"/>
          </a:xfrm>
          <a:prstGeom prst="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ทบทวนนโยบาย  แผน</a:t>
            </a:r>
            <a:endParaRPr lang="en-US" sz="28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342750" y="1285910"/>
            <a:ext cx="2428663" cy="541045"/>
          </a:xfrm>
          <a:prstGeom prst="rect">
            <a:avLst/>
          </a:prstGeom>
          <a:solidFill>
            <a:srgbClr val="CC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SWOT analysis</a:t>
            </a:r>
            <a:endParaRPr lang="en-US" sz="28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228183" y="1628800"/>
            <a:ext cx="2428663" cy="541045"/>
          </a:xfrm>
          <a:prstGeom prst="rect">
            <a:avLst/>
          </a:prstGeom>
          <a:solidFill>
            <a:srgbClr val="CC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Focus Group 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ผู้เกี่ยวข้อง</a:t>
            </a:r>
            <a:endParaRPr lang="en-US" sz="24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9442" y="2832025"/>
            <a:ext cx="8237014" cy="397031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th-TH" b="1" dirty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ยุทธศาสตร์ที่ 1 พัฒนาศักยภาพบุคลากรด้านโลจิสติกส์และซัพพลายเชนให้มีมาตรฐานสู่ความเป็นมืออาชีพ </a:t>
            </a:r>
            <a:endParaRPr lang="en-US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r>
              <a:rPr lang="th-TH" dirty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      เป้าประสงค์ที่ 1 ผลิตบุคลากรด้านโลจิสติกส์และซัพพลายเชนในทุกสาขาอาชีพ ให้มีความเป็นมืออาชีพ</a:t>
            </a:r>
            <a:endParaRPr lang="en-US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r>
              <a:rPr lang="th-TH" dirty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 	</a:t>
            </a:r>
            <a:r>
              <a:rPr lang="th-TH" dirty="0" smtClean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       </a:t>
            </a:r>
            <a:r>
              <a:rPr lang="th-TH" dirty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เพียงพอต่อความต้องการของผู้ประกอบการ</a:t>
            </a:r>
            <a:endParaRPr lang="en-US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r>
              <a:rPr lang="th-TH" dirty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      เป้าประสงค์ที่ 2  สร้างแรงจูงใจในการพัฒนาบุคลากรด้านโลจิสติกส์และซัพพลายเชน </a:t>
            </a:r>
            <a:endParaRPr lang="en-US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r>
              <a:rPr lang="th-TH" b="1" dirty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ยุทธศาสตร์ที่ 2 ปรับระบบบริหารการพัฒนาบุคลากรให้ได้มาตรฐานระดับสากล</a:t>
            </a:r>
            <a:endParaRPr lang="en-US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r>
              <a:rPr lang="th-TH" dirty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      เป้าประสงค์ที่ 1 จัดทำกรอบโครงสร้างหลักสูตรโลจิสติกส์และซัพพลายเชนที่สอดคล้องกับมาตรฐานสากล</a:t>
            </a:r>
            <a:endParaRPr lang="en-US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r>
              <a:rPr lang="th-TH" dirty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      เป้าประสงค์ที่ 2 มีสถาบันพัฒนาบุคลากรโลจิสติกส์และซัพพลายเชนทุกอาชีพ ทันสมัยและได้มาตรฐาน</a:t>
            </a:r>
            <a:endParaRPr lang="en-US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r>
              <a:rPr lang="th-TH" dirty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      เป้าประสงค์ที่ 3  มีบุคลากรผู้ทรงคุณวุฒิ และเป็นมืออาชีพในการถ่ายทอด</a:t>
            </a:r>
            <a:endParaRPr lang="en-US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r>
              <a:rPr lang="th-TH" dirty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      เป้าประสงค์ที่ 4  มีองค์กรกำกับดูแลวิชาชีพ มาตรฐาน การประเมินคุณภาพการพัฒนาบุคลากร</a:t>
            </a:r>
            <a:endParaRPr lang="en-US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r>
              <a:rPr lang="th-TH" dirty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                          โลจิสติกส์และซัพพลายเชน</a:t>
            </a:r>
            <a:endParaRPr lang="en-US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r>
              <a:rPr lang="th-TH" dirty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      เป้าประสงค์ที่ 5 มีระบบข้อมูลสารสนเทศเพื่อการบริหารการพัฒนาบุคลากรที่ได้มาตรฐานและเป็นปัจจุบัน</a:t>
            </a:r>
            <a:endParaRPr lang="en-US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r>
              <a:rPr lang="th-TH" b="1" dirty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ยุทธศาสตร์ที่ 3 พัฒนาเครือข่ายและกลไกความร่วมมือพัฒนาบุคลากรโลจิสติกส์และซัพพลายเชน</a:t>
            </a:r>
            <a:endParaRPr lang="en-US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r>
              <a:rPr lang="th-TH" dirty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      เป้าประสงค์ที่ 1 สนับสนุนการสร้างเครือข่ายภาคเอกชนเพื่อร่วมพัฒนาบุคลากรโลจิสติกส์และซัพพลายเชน </a:t>
            </a:r>
            <a:endParaRPr lang="en-US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r>
              <a:rPr lang="th-TH" dirty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      เป้าประสงค์ที่  2 ร่วมกับภาคเอกชนพัฒนา นวัตกรรมการพัฒนาบุคลากรโลจิสติกส์และซัพพลายเชน</a:t>
            </a:r>
            <a:endParaRPr lang="en-US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3493" y="2348880"/>
            <a:ext cx="8237014" cy="461665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srgbClr val="000000"/>
                </a:solidFill>
                <a:latin typeface="TH Kodchasal" pitchFamily="2" charset="-34"/>
                <a:cs typeface="TH Kodchasal" pitchFamily="2" charset="-34"/>
              </a:rPr>
              <a:t>3 ยุทธศาสตร์  9 เป้าประสงค์ 18 กลยุทธ 2 แผนงาน 29 โครงการ</a:t>
            </a:r>
            <a:endParaRPr lang="en-US" sz="2400" b="1" dirty="0">
              <a:solidFill>
                <a:srgbClr val="000000"/>
              </a:solidFill>
              <a:latin typeface="TH Kodchasal" pitchFamily="2" charset="-34"/>
              <a:cs typeface="TH Kodchasal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63170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143000" y="152400"/>
            <a:ext cx="784860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ln w="50800"/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แผนผังความเชื่อมโยง ยุทธศาสตร์การพัฒนาบุคลากรด้านโลจิสติกส์</a:t>
            </a:r>
          </a:p>
        </p:txBody>
      </p:sp>
      <p:sp>
        <p:nvSpPr>
          <p:cNvPr id="2054" name="Text Box 8"/>
          <p:cNvSpPr txBox="1">
            <a:spLocks noChangeArrowheads="1"/>
          </p:cNvSpPr>
          <p:nvPr/>
        </p:nvSpPr>
        <p:spPr bwMode="auto">
          <a:xfrm>
            <a:off x="76200" y="609600"/>
            <a:ext cx="1371600" cy="53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400" b="1">
                <a:solidFill>
                  <a:srgbClr val="000000"/>
                </a:solidFill>
                <a:cs typeface="Angsana New" pitchFamily="18" charset="-34"/>
              </a:rPr>
              <a:t>วิสัยทัศน์ </a:t>
            </a:r>
            <a:endParaRPr lang="en-US" sz="1400" b="1">
              <a:solidFill>
                <a:srgbClr val="000000"/>
              </a:solidFill>
              <a:cs typeface="Angsana New" pitchFamily="18" charset="-34"/>
            </a:endParaRPr>
          </a:p>
          <a:p>
            <a:pPr eaLnBrk="1" fontAlgn="base" hangingPunct="1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1400" b="1">
                <a:solidFill>
                  <a:srgbClr val="000000"/>
                </a:solidFill>
                <a:cs typeface="Angsana New" pitchFamily="18" charset="-34"/>
              </a:rPr>
              <a:t>(Vision)</a:t>
            </a:r>
            <a:endParaRPr lang="th-TH" sz="1400" b="1">
              <a:solidFill>
                <a:srgbClr val="000000"/>
              </a:solidFill>
              <a:cs typeface="Angsana New" pitchFamily="18" charset="-34"/>
            </a:endParaRPr>
          </a:p>
        </p:txBody>
      </p:sp>
      <p:sp>
        <p:nvSpPr>
          <p:cNvPr id="2055" name="Text Box 10"/>
          <p:cNvSpPr txBox="1">
            <a:spLocks noChangeArrowheads="1"/>
          </p:cNvSpPr>
          <p:nvPr/>
        </p:nvSpPr>
        <p:spPr bwMode="auto">
          <a:xfrm>
            <a:off x="76200" y="1305580"/>
            <a:ext cx="9144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00"/>
                </a:solidFill>
                <a:cs typeface="Angsana New" pitchFamily="18" charset="-34"/>
              </a:rPr>
              <a:t>พันธกิจ </a:t>
            </a:r>
            <a:endParaRPr lang="en-US" sz="1400" b="1" dirty="0">
              <a:solidFill>
                <a:srgbClr val="000000"/>
              </a:solidFill>
              <a:cs typeface="Angsana New" pitchFamily="18" charset="-34"/>
            </a:endParaRPr>
          </a:p>
          <a:p>
            <a:pPr eaLnBrk="1" fontAlgn="base" hangingPunct="1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1400" b="1" dirty="0">
                <a:solidFill>
                  <a:srgbClr val="000000"/>
                </a:solidFill>
                <a:cs typeface="Angsana New" pitchFamily="18" charset="-34"/>
              </a:rPr>
              <a:t>(Mission)</a:t>
            </a:r>
            <a:endParaRPr lang="th-TH" sz="1400" b="1" dirty="0">
              <a:solidFill>
                <a:srgbClr val="000000"/>
              </a:solidFill>
              <a:cs typeface="Angsana New" pitchFamily="18" charset="-34"/>
            </a:endParaRPr>
          </a:p>
        </p:txBody>
      </p:sp>
      <p:graphicFrame>
        <p:nvGraphicFramePr>
          <p:cNvPr id="12392" name="Group 1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4809563"/>
              </p:ext>
            </p:extLst>
          </p:nvPr>
        </p:nvGraphicFramePr>
        <p:xfrm>
          <a:off x="1066801" y="3200400"/>
          <a:ext cx="2327116" cy="3396952"/>
        </p:xfrm>
        <a:graphic>
          <a:graphicData uri="http://schemas.openxmlformats.org/drawingml/2006/table">
            <a:tbl>
              <a:tblPr/>
              <a:tblGrid>
                <a:gridCol w="2327116"/>
              </a:tblGrid>
              <a:tr h="33969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1. ผลิตบุคลากรด้านโลจิสติกส์และซัพพลายเชนในทุกสาขาอาชีพ ให้มีความเป็นมืออาชีพเพียงพอต่อความต้องการของผู้ประกอบการ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2.  สร้างแรงจูงใจในการพัฒนาบุคลากรด้านโลจิสติกส์และซัพพลายเชน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MS Mincho" pitchFamily="49" charset="-128"/>
                        <a:cs typeface="TH SarabunPSK" pitchFamily="34" charset="-34"/>
                      </a:endParaRPr>
                    </a:p>
                  </a:txBody>
                  <a:tcPr marT="45629" marB="456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80" name="Text Box 112"/>
          <p:cNvSpPr txBox="1">
            <a:spLocks noChangeArrowheads="1"/>
          </p:cNvSpPr>
          <p:nvPr/>
        </p:nvSpPr>
        <p:spPr bwMode="auto">
          <a:xfrm>
            <a:off x="0" y="4114801"/>
            <a:ext cx="838200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400" b="1" dirty="0" smtClean="0">
                <a:solidFill>
                  <a:srgbClr val="000000"/>
                </a:solidFill>
              </a:rPr>
              <a:t>เป้าประสงค์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400" b="1" dirty="0" smtClean="0">
                <a:solidFill>
                  <a:srgbClr val="000000"/>
                </a:solidFill>
              </a:rPr>
              <a:t>(</a:t>
            </a:r>
            <a:r>
              <a:rPr lang="en-US" sz="1400" b="1" dirty="0" smtClean="0">
                <a:solidFill>
                  <a:srgbClr val="000000"/>
                </a:solidFill>
              </a:rPr>
              <a:t>GOAL)</a:t>
            </a:r>
            <a:endParaRPr lang="th-TH" sz="1400" b="1" dirty="0">
              <a:solidFill>
                <a:srgbClr val="000000"/>
              </a:solidFill>
            </a:endParaRPr>
          </a:p>
        </p:txBody>
      </p:sp>
      <p:sp>
        <p:nvSpPr>
          <p:cNvPr id="2099" name="Text Box 17"/>
          <p:cNvSpPr txBox="1">
            <a:spLocks noChangeArrowheads="1"/>
          </p:cNvSpPr>
          <p:nvPr/>
        </p:nvSpPr>
        <p:spPr bwMode="auto">
          <a:xfrm>
            <a:off x="76200" y="2286000"/>
            <a:ext cx="76200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300" b="1" dirty="0">
                <a:solidFill>
                  <a:srgbClr val="000000"/>
                </a:solidFill>
                <a:cs typeface="Angsana New" pitchFamily="18" charset="-34"/>
              </a:rPr>
              <a:t>ยุทธศาสตร์ </a:t>
            </a:r>
            <a:r>
              <a:rPr lang="en-US" sz="1300" b="1" dirty="0">
                <a:solidFill>
                  <a:srgbClr val="000000"/>
                </a:solidFill>
                <a:cs typeface="Angsana New" pitchFamily="18" charset="-34"/>
              </a:rPr>
              <a:t>(Strategy)</a:t>
            </a:r>
            <a:endParaRPr lang="th-TH" sz="1300" b="1" dirty="0">
              <a:solidFill>
                <a:srgbClr val="000000"/>
              </a:solidFill>
              <a:cs typeface="Angsana New" pitchFamily="18" charset="-34"/>
            </a:endParaRPr>
          </a:p>
        </p:txBody>
      </p:sp>
      <p:sp>
        <p:nvSpPr>
          <p:cNvPr id="2100" name="Rectangle 7"/>
          <p:cNvSpPr>
            <a:spLocks noChangeArrowheads="1"/>
          </p:cNvSpPr>
          <p:nvPr/>
        </p:nvSpPr>
        <p:spPr bwMode="auto">
          <a:xfrm>
            <a:off x="1070778" y="2286000"/>
            <a:ext cx="2323139" cy="8382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altLang="ja-JP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1. พัฒนา</a:t>
            </a:r>
            <a:r>
              <a:rPr lang="th-TH" altLang="ja-JP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ศักยภาพบุคลากร</a:t>
            </a:r>
            <a:r>
              <a:rPr lang="th-TH" altLang="ja-JP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ด้าน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altLang="ja-JP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โล</a:t>
            </a:r>
            <a:r>
              <a:rPr lang="th-TH" altLang="ja-JP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จิ</a:t>
            </a:r>
            <a:r>
              <a:rPr lang="th-TH" altLang="ja-JP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สติกส์และซัพพลายเชนให้</a:t>
            </a:r>
            <a:r>
              <a:rPr lang="th-TH" altLang="ja-JP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มีมาตรฐานสู่ความเป็นมืออาชีพ </a:t>
            </a:r>
          </a:p>
        </p:txBody>
      </p:sp>
      <p:sp>
        <p:nvSpPr>
          <p:cNvPr id="2101" name="Rectangle 7"/>
          <p:cNvSpPr>
            <a:spLocks noChangeArrowheads="1"/>
          </p:cNvSpPr>
          <p:nvPr/>
        </p:nvSpPr>
        <p:spPr bwMode="auto">
          <a:xfrm>
            <a:off x="6664645" y="2286000"/>
            <a:ext cx="2347591" cy="8382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dirty="0">
                <a:solidFill>
                  <a:srgbClr val="000000"/>
                </a:solidFill>
                <a:ea typeface="MS Mincho" pitchFamily="49" charset="-128"/>
                <a:cs typeface="TH SarabunPSK" pitchFamily="34" charset="-34"/>
              </a:rPr>
              <a:t>3.  พัฒนาเครือข่ายและกลไกความร่วมมือพัฒนาบุคลากรโลจิ</a:t>
            </a:r>
            <a:r>
              <a:rPr lang="th-TH" dirty="0" smtClean="0">
                <a:solidFill>
                  <a:srgbClr val="000000"/>
                </a:solidFill>
                <a:ea typeface="MS Mincho" pitchFamily="49" charset="-128"/>
                <a:cs typeface="TH SarabunPSK" pitchFamily="34" charset="-34"/>
              </a:rPr>
              <a:t>สติกส์และซัพพลายเชน</a:t>
            </a:r>
            <a:endParaRPr lang="th-TH" dirty="0">
              <a:solidFill>
                <a:srgbClr val="000000"/>
              </a:solidFill>
              <a:ea typeface="MS Mincho" pitchFamily="49" charset="-128"/>
              <a:cs typeface="TH SarabunPSK" pitchFamily="34" charset="-34"/>
            </a:endParaRPr>
          </a:p>
        </p:txBody>
      </p:sp>
      <p:sp>
        <p:nvSpPr>
          <p:cNvPr id="2102" name="Rectangle 7"/>
          <p:cNvSpPr>
            <a:spLocks noChangeArrowheads="1"/>
          </p:cNvSpPr>
          <p:nvPr/>
        </p:nvSpPr>
        <p:spPr bwMode="auto">
          <a:xfrm>
            <a:off x="3498850" y="2286000"/>
            <a:ext cx="3048000" cy="8382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altLang="ja-JP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2. ปรับระบบบริหารการพัฒนาบุคลากรให้ได้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altLang="ja-JP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   มาตรฐานระดับสากล</a:t>
            </a:r>
            <a:endParaRPr lang="th-TH" dirty="0">
              <a:solidFill>
                <a:srgbClr val="000000"/>
              </a:solidFill>
              <a:ea typeface="MS Mincho" pitchFamily="49" charset="-128"/>
              <a:cs typeface="TH SarabunPSK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100" y="76200"/>
            <a:ext cx="9067800" cy="6705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000">
              <a:solidFill>
                <a:srgbClr val="FFFFFF"/>
              </a:solidFill>
            </a:endParaRPr>
          </a:p>
        </p:txBody>
      </p:sp>
      <p:graphicFrame>
        <p:nvGraphicFramePr>
          <p:cNvPr id="25" name="Group 1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2830676"/>
              </p:ext>
            </p:extLst>
          </p:nvPr>
        </p:nvGraphicFramePr>
        <p:xfrm>
          <a:off x="3505200" y="3200400"/>
          <a:ext cx="3048000" cy="3383098"/>
        </p:xfrm>
        <a:graphic>
          <a:graphicData uri="http://schemas.openxmlformats.org/drawingml/2006/table">
            <a:tbl>
              <a:tblPr/>
              <a:tblGrid>
                <a:gridCol w="3048000"/>
              </a:tblGrid>
              <a:tr h="3200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1. จัดทำกรอบโครงสร้างหลักสูตรโลจิสติกส์และซัพพลายเชนที่สอดคล้องกับมาตรฐานสากล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2. มีสถาบันพัฒนาบุคลากรโลจิสติกส์และ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ซัพพลายเชน ทุกอาชีพ ทันสมัยและได้มาตรฐาน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3. มีบุคลากรผู้ทรงคุณวุฒิ และเป็นมืออาชีพในการถ่ายทอด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4. มีองค์กรกำกับดูแลวิชาชีพ มาตรฐาน การประเมินคุณภาพการพัฒนาบุคลากรโลจิสติกส์และซัพพลายเชน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5. มีระบบข้อมูลสารสนเทศเพื่อการบริหารการพัฒนาบุคลากรที่ได้มาตรฐานและเป็นปัจจุบัน</a:t>
                      </a:r>
                    </a:p>
                  </a:txBody>
                  <a:tcPr marT="45629" marB="456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" name="Group 1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3597516"/>
              </p:ext>
            </p:extLst>
          </p:nvPr>
        </p:nvGraphicFramePr>
        <p:xfrm>
          <a:off x="6664645" y="3200400"/>
          <a:ext cx="2347592" cy="3396952"/>
        </p:xfrm>
        <a:graphic>
          <a:graphicData uri="http://schemas.openxmlformats.org/drawingml/2006/table">
            <a:tbl>
              <a:tblPr/>
              <a:tblGrid>
                <a:gridCol w="2347592"/>
              </a:tblGrid>
              <a:tr h="33969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1. สนับสนุนการสร้างเครือข่ายภาคเอกชนเพื่อร่วมพัฒนาบุคลากรโลจิสติกส์และซัพพลายเชน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2. ร่วมกับภาคเอกชนพัฒนา นวัตกรรมการพัฒนาบุคลากร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โลจิสติกส์และซัพพลายเชน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MS Mincho" pitchFamily="49" charset="-128"/>
                        <a:cs typeface="TH SarabunPSK" pitchFamily="34" charset="-34"/>
                      </a:endParaRPr>
                    </a:p>
                  </a:txBody>
                  <a:tcPr marT="45629" marB="456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1066799" y="609600"/>
            <a:ext cx="7924799" cy="345281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000000"/>
                </a:solidFill>
                <a:latin typeface="Cordia New" pitchFamily="34" charset="-34"/>
                <a:ea typeface="MS Mincho"/>
                <a:cs typeface="TH SarabunPSK"/>
              </a:rPr>
              <a:t>บุคลากรด้านโลจิสติกส์และซัพพลายเชน มีความเป็นมืออาชีพ  ก้าวไกลสู่สากล</a:t>
            </a:r>
            <a:endParaRPr lang="th-TH" dirty="0">
              <a:solidFill>
                <a:srgbClr val="000000"/>
              </a:solidFill>
              <a:latin typeface="TH SarabunPSK" pitchFamily="34" charset="-34"/>
              <a:ea typeface="MS Mincho" pitchFamily="49" charset="-128"/>
              <a:cs typeface="TH SarabunPSK" pitchFamily="34" charset="-34"/>
            </a:endParaRPr>
          </a:p>
        </p:txBody>
      </p:sp>
      <p:sp>
        <p:nvSpPr>
          <p:cNvPr id="22" name="Rectangle 6"/>
          <p:cNvSpPr>
            <a:spLocks noChangeArrowheads="1"/>
          </p:cNvSpPr>
          <p:nvPr/>
        </p:nvSpPr>
        <p:spPr bwMode="auto">
          <a:xfrm>
            <a:off x="1066800" y="1025843"/>
            <a:ext cx="7924799" cy="107721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1. บริหารจัดการและพัฒนาบุคลากรด้านโลจิ</a:t>
            </a:r>
            <a:r>
              <a:rPr lang="th-TH" sz="16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สติกส์และซัพพลายเชนให้</a:t>
            </a: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มีความเป็นมืออาชีพและ</a:t>
            </a:r>
            <a:r>
              <a:rPr lang="th-TH" sz="16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ยอมรับในระดับสากล</a:t>
            </a:r>
            <a:endParaRPr lang="th-TH" sz="1600" b="1" dirty="0">
              <a:solidFill>
                <a:srgbClr val="000000"/>
              </a:solidFill>
              <a:latin typeface="TH SarabunPSK" pitchFamily="34" charset="-34"/>
              <a:ea typeface="MS Mincho" pitchFamily="49" charset="-128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2. สร้างและ</a:t>
            </a:r>
            <a:r>
              <a:rPr lang="th-TH" sz="16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กำหนดมาตรฐาน ระบบ</a:t>
            </a: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การพัฒนา</a:t>
            </a:r>
            <a:r>
              <a:rPr lang="th-TH" sz="16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บุคลากร</a:t>
            </a:r>
            <a:endParaRPr lang="th-TH" sz="1600" b="1" dirty="0">
              <a:solidFill>
                <a:srgbClr val="000000"/>
              </a:solidFill>
              <a:latin typeface="TH SarabunPSK" pitchFamily="34" charset="-34"/>
              <a:ea typeface="MS Mincho" pitchFamily="49" charset="-128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3. </a:t>
            </a:r>
            <a:r>
              <a:rPr lang="th-TH" sz="16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ส่งเสริม สนับสนุน</a:t>
            </a: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ความร่วมมือ</a:t>
            </a:r>
            <a:r>
              <a:rPr lang="th-TH" sz="16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ภาคเอกชนพัฒนาบุคลากรด้านโลจิสติกส์และซัพพลายเชน</a:t>
            </a:r>
            <a:endParaRPr lang="th-TH" sz="1600" b="1" dirty="0">
              <a:solidFill>
                <a:srgbClr val="000000"/>
              </a:solidFill>
              <a:latin typeface="TH SarabunPSK" pitchFamily="34" charset="-34"/>
              <a:ea typeface="MS Mincho" pitchFamily="49" charset="-128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3. </a:t>
            </a:r>
            <a:r>
              <a:rPr lang="th-TH" sz="16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พัฒนาระบบกำกับ</a:t>
            </a: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ดูแล และสร้าง</a:t>
            </a:r>
            <a:r>
              <a:rPr lang="th-TH" sz="16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มาตรฐานคุณภาพบุคลากรด้านโลจิสติกส์และซัพพลายเชนในระ</a:t>
            </a: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ดับ</a:t>
            </a:r>
            <a:r>
              <a:rPr lang="th-TH" sz="1600" b="1" dirty="0" smtClean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สากล</a:t>
            </a:r>
            <a:endParaRPr lang="th-TH" sz="1600" b="1" dirty="0">
              <a:solidFill>
                <a:srgbClr val="000000"/>
              </a:solidFill>
              <a:latin typeface="TH SarabunPSK" pitchFamily="34" charset="-34"/>
              <a:ea typeface="MS Mincho" pitchFamily="49" charset="-128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36AE86-3770-4525-93DF-C3287FB33D8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54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78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066800" y="117624"/>
            <a:ext cx="7848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dirty="0">
                <a:ln w="50800"/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แผนที่ทางยุทธศาสตร์การพัฒนาบุคลากรด้านโลจิสติกส์ (</a:t>
            </a:r>
            <a:r>
              <a:rPr lang="en-US" sz="2400" b="1" dirty="0">
                <a:ln w="50800"/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Strategy Map)</a:t>
            </a:r>
            <a:endParaRPr lang="th-TH" sz="2400" b="1" dirty="0">
              <a:ln w="50800"/>
              <a:solidFill>
                <a:srgbClr val="000000"/>
              </a:solidFill>
              <a:latin typeface="TH SarabunPSK" pitchFamily="34" charset="-34"/>
              <a:ea typeface="MS Mincho" pitchFamily="49" charset="-128"/>
              <a:cs typeface="TH SarabunPSK" pitchFamily="34" charset="-34"/>
            </a:endParaRPr>
          </a:p>
        </p:txBody>
      </p:sp>
      <p:sp>
        <p:nvSpPr>
          <p:cNvPr id="2054" name="Text Box 8"/>
          <p:cNvSpPr txBox="1">
            <a:spLocks noChangeArrowheads="1"/>
          </p:cNvSpPr>
          <p:nvPr/>
        </p:nvSpPr>
        <p:spPr bwMode="auto">
          <a:xfrm>
            <a:off x="152400" y="609600"/>
            <a:ext cx="1371600" cy="53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00"/>
                </a:solidFill>
                <a:cs typeface="Angsana New" pitchFamily="18" charset="-34"/>
              </a:rPr>
              <a:t>วิสัยทัศน์ </a:t>
            </a:r>
            <a:endParaRPr lang="en-US" sz="1400" b="1" dirty="0">
              <a:solidFill>
                <a:srgbClr val="000000"/>
              </a:solidFill>
              <a:cs typeface="Angsana New" pitchFamily="18" charset="-34"/>
            </a:endParaRPr>
          </a:p>
          <a:p>
            <a:pPr eaLnBrk="1" fontAlgn="base" hangingPunct="1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1400" b="1" dirty="0">
                <a:solidFill>
                  <a:srgbClr val="000000"/>
                </a:solidFill>
                <a:cs typeface="Angsana New" pitchFamily="18" charset="-34"/>
              </a:rPr>
              <a:t>(Vision)</a:t>
            </a:r>
            <a:endParaRPr lang="th-TH" sz="1400" b="1" dirty="0">
              <a:solidFill>
                <a:srgbClr val="000000"/>
              </a:solidFill>
              <a:cs typeface="Angsana New" pitchFamily="18" charset="-34"/>
            </a:endParaRPr>
          </a:p>
        </p:txBody>
      </p:sp>
      <p:sp>
        <p:nvSpPr>
          <p:cNvPr id="2055" name="Text Box 10"/>
          <p:cNvSpPr txBox="1">
            <a:spLocks noChangeArrowheads="1"/>
          </p:cNvSpPr>
          <p:nvPr/>
        </p:nvSpPr>
        <p:spPr bwMode="auto">
          <a:xfrm>
            <a:off x="152400" y="1204913"/>
            <a:ext cx="13716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00"/>
                </a:solidFill>
                <a:cs typeface="Angsana New" pitchFamily="18" charset="-34"/>
              </a:rPr>
              <a:t>พันธกิจ </a:t>
            </a:r>
            <a:endParaRPr lang="en-US" sz="1400" b="1" dirty="0">
              <a:solidFill>
                <a:srgbClr val="000000"/>
              </a:solidFill>
              <a:cs typeface="Angsana New" pitchFamily="18" charset="-34"/>
            </a:endParaRPr>
          </a:p>
          <a:p>
            <a:pPr eaLnBrk="1" fontAlgn="base" hangingPunct="1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1400" b="1" dirty="0">
                <a:solidFill>
                  <a:srgbClr val="000000"/>
                </a:solidFill>
                <a:cs typeface="Angsana New" pitchFamily="18" charset="-34"/>
              </a:rPr>
              <a:t>(Mission)</a:t>
            </a:r>
            <a:endParaRPr lang="th-TH" sz="1400" b="1" dirty="0">
              <a:solidFill>
                <a:srgbClr val="000000"/>
              </a:solidFill>
              <a:cs typeface="Angsana New" pitchFamily="18" charset="-34"/>
            </a:endParaRPr>
          </a:p>
        </p:txBody>
      </p:sp>
      <p:sp>
        <p:nvSpPr>
          <p:cNvPr id="2058" name="Text Box 17"/>
          <p:cNvSpPr txBox="1">
            <a:spLocks noChangeArrowheads="1"/>
          </p:cNvSpPr>
          <p:nvPr/>
        </p:nvSpPr>
        <p:spPr bwMode="auto">
          <a:xfrm>
            <a:off x="1066798" y="3200400"/>
            <a:ext cx="792479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800" b="1" dirty="0">
                <a:solidFill>
                  <a:srgbClr val="000000"/>
                </a:solidFill>
                <a:cs typeface="Angsana New" pitchFamily="18" charset="-34"/>
              </a:rPr>
              <a:t>เป้าประสงค์ </a:t>
            </a:r>
            <a:r>
              <a:rPr lang="en-US" sz="1800" b="1" dirty="0">
                <a:solidFill>
                  <a:srgbClr val="000000"/>
                </a:solidFill>
                <a:cs typeface="Angsana New" pitchFamily="18" charset="-34"/>
              </a:rPr>
              <a:t>(Goal)</a:t>
            </a:r>
            <a:endParaRPr lang="th-TH" sz="1800" b="1" dirty="0">
              <a:solidFill>
                <a:srgbClr val="000000"/>
              </a:solidFill>
              <a:cs typeface="Angsana New" pitchFamily="18" charset="-34"/>
            </a:endParaRPr>
          </a:p>
        </p:txBody>
      </p:sp>
      <p:graphicFrame>
        <p:nvGraphicFramePr>
          <p:cNvPr id="12392" name="Group 1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1199313"/>
              </p:ext>
            </p:extLst>
          </p:nvPr>
        </p:nvGraphicFramePr>
        <p:xfrm>
          <a:off x="990600" y="4953000"/>
          <a:ext cx="8001000" cy="1089897"/>
        </p:xfrm>
        <a:graphic>
          <a:graphicData uri="http://schemas.openxmlformats.org/drawingml/2006/table">
            <a:tbl>
              <a:tblPr/>
              <a:tblGrid>
                <a:gridCol w="1800225"/>
                <a:gridCol w="2066925"/>
                <a:gridCol w="2066925"/>
                <a:gridCol w="2066925"/>
              </a:tblGrid>
              <a:tr h="10898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1. จัดทำกรอบโครงสร้างหลักสูตรโลจิสติกส์และซัพพลายเชนที่สอดคล้องกับมาตรฐานสากล</a:t>
                      </a:r>
                    </a:p>
                  </a:txBody>
                  <a:tcPr marT="45629" marB="456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2. มีสถาบันพัฒนาบุคลากร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โลจิสติกส์และซัพพลายเชน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ทุกอาชีพ ทันสมัยและได้มาตรฐาน</a:t>
                      </a:r>
                    </a:p>
                  </a:txBody>
                  <a:tcPr marT="45629" marB="456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TH SarabunPSK" pitchFamily="34" charset="-34"/>
                        </a:rPr>
                        <a:t>3. มีองค์กรกำกับดูแลวิชาชีพ มาตรฐาน การประเมินคุณภาพการพัฒนาบุคลากรโลจิสติกส์และซัพพลายเชน</a:t>
                      </a:r>
                    </a:p>
                  </a:txBody>
                  <a:tcPr marT="45629" marB="456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TH SarabunPSK" pitchFamily="34" charset="-34"/>
                        </a:rPr>
                        <a:t>4. ร่วมกับภาคเอกชนพัฒนา นวัตกรรมการพัฒนาบุคลากร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ea typeface="MS Mincho" pitchFamily="49" charset="-128"/>
                          <a:cs typeface="TH SarabunPSK" pitchFamily="34" charset="-34"/>
                        </a:rPr>
                        <a:t>โลจิสติกส์และซัพพลายเชน</a:t>
                      </a:r>
                    </a:p>
                  </a:txBody>
                  <a:tcPr marT="45629" marB="456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67" name="Text Box 50"/>
          <p:cNvSpPr txBox="1">
            <a:spLocks noChangeArrowheads="1"/>
          </p:cNvSpPr>
          <p:nvPr/>
        </p:nvSpPr>
        <p:spPr bwMode="auto">
          <a:xfrm>
            <a:off x="64258" y="3569732"/>
            <a:ext cx="9144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400" b="1" dirty="0" smtClean="0">
                <a:solidFill>
                  <a:srgbClr val="000000"/>
                </a:solidFill>
              </a:rPr>
              <a:t>มิติการเงินและประสิทธิผล</a:t>
            </a:r>
            <a:endParaRPr lang="th-TH" sz="1400" b="1" dirty="0">
              <a:solidFill>
                <a:srgbClr val="000000"/>
              </a:solidFill>
            </a:endParaRPr>
          </a:p>
        </p:txBody>
      </p:sp>
      <p:graphicFrame>
        <p:nvGraphicFramePr>
          <p:cNvPr id="12412" name="Group 1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2054299"/>
              </p:ext>
            </p:extLst>
          </p:nvPr>
        </p:nvGraphicFramePr>
        <p:xfrm>
          <a:off x="990600" y="6096000"/>
          <a:ext cx="8001000" cy="640008"/>
        </p:xfrm>
        <a:graphic>
          <a:graphicData uri="http://schemas.openxmlformats.org/drawingml/2006/table">
            <a:tbl>
              <a:tblPr/>
              <a:tblGrid>
                <a:gridCol w="3964605"/>
                <a:gridCol w="4036395"/>
              </a:tblGrid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1.มีบุคลากรผู้ทรงคุณวุฒิ และเป็นมืออาชีพในการถ่ายทอด</a:t>
                      </a:r>
                    </a:p>
                  </a:txBody>
                  <a:tcPr marT="45684" marB="4568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2. มีระบบข้อมูลสารสนเทศเพื่อการบริหารการพัฒนาบุคลากรที่ได้มาตรฐานและเป็นปัจจุบัน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78" name="Text Box 110"/>
          <p:cNvSpPr txBox="1">
            <a:spLocks noChangeArrowheads="1"/>
          </p:cNvSpPr>
          <p:nvPr/>
        </p:nvSpPr>
        <p:spPr bwMode="auto">
          <a:xfrm>
            <a:off x="0" y="5105400"/>
            <a:ext cx="8763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00"/>
                </a:solidFill>
              </a:rPr>
              <a:t>มิติด้านการปฏิบัติ</a:t>
            </a:r>
          </a:p>
        </p:txBody>
      </p:sp>
      <p:sp>
        <p:nvSpPr>
          <p:cNvPr id="2079" name="Text Box 111"/>
          <p:cNvSpPr txBox="1">
            <a:spLocks noChangeArrowheads="1"/>
          </p:cNvSpPr>
          <p:nvPr/>
        </p:nvSpPr>
        <p:spPr bwMode="auto">
          <a:xfrm>
            <a:off x="114300" y="4267200"/>
            <a:ext cx="762000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00"/>
                </a:solidFill>
              </a:rPr>
              <a:t>มิติด้านผู้มี</a:t>
            </a:r>
          </a:p>
          <a:p>
            <a:pPr eaLnBrk="1" fontAlgn="base" hangingPunct="1">
              <a:spcBef>
                <a:spcPts val="60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00"/>
                </a:solidFill>
              </a:rPr>
              <a:t>ส่วนได้เสีย</a:t>
            </a:r>
          </a:p>
        </p:txBody>
      </p:sp>
      <p:sp>
        <p:nvSpPr>
          <p:cNvPr id="2080" name="Text Box 112"/>
          <p:cNvSpPr txBox="1">
            <a:spLocks noChangeArrowheads="1"/>
          </p:cNvSpPr>
          <p:nvPr/>
        </p:nvSpPr>
        <p:spPr bwMode="auto">
          <a:xfrm>
            <a:off x="0" y="6096000"/>
            <a:ext cx="838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00"/>
                </a:solidFill>
              </a:rPr>
              <a:t>มิติด้านการ</a:t>
            </a:r>
            <a:r>
              <a:rPr lang="th-TH" sz="1400" b="1" dirty="0" smtClean="0">
                <a:solidFill>
                  <a:srgbClr val="000000"/>
                </a:solidFill>
              </a:rPr>
              <a:t>พัฒนา</a:t>
            </a:r>
            <a:endParaRPr lang="th-TH" sz="1400" b="1" dirty="0">
              <a:solidFill>
                <a:srgbClr val="000000"/>
              </a:solidFill>
            </a:endParaRPr>
          </a:p>
        </p:txBody>
      </p:sp>
      <p:graphicFrame>
        <p:nvGraphicFramePr>
          <p:cNvPr id="63" name="Group 1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8676962"/>
              </p:ext>
            </p:extLst>
          </p:nvPr>
        </p:nvGraphicFramePr>
        <p:xfrm>
          <a:off x="979465" y="4267200"/>
          <a:ext cx="8032771" cy="640008"/>
        </p:xfrm>
        <a:graphic>
          <a:graphicData uri="http://schemas.openxmlformats.org/drawingml/2006/table">
            <a:tbl>
              <a:tblPr/>
              <a:tblGrid>
                <a:gridCol w="3885311"/>
                <a:gridCol w="4147460"/>
              </a:tblGrid>
              <a:tr h="560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1. สร้างแรงจูงใจในการพัฒนาบุคลากรด้านโลจิสติกส์และซัพพลายเชน </a:t>
                      </a:r>
                    </a:p>
                  </a:txBody>
                  <a:tcPr marT="45684" marB="4568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2. สนับสนุนการสร้างเครือข่ายภาคเอกชนเพื่อร่วมพัฒนาบุคลากรโลจิสติกส์และซัพพลายเชน </a:t>
                      </a:r>
                    </a:p>
                  </a:txBody>
                  <a:tcPr marT="45684" marB="456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4" name="Group 1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920886"/>
              </p:ext>
            </p:extLst>
          </p:nvPr>
        </p:nvGraphicFramePr>
        <p:xfrm>
          <a:off x="1008797" y="3569732"/>
          <a:ext cx="7982803" cy="640008"/>
        </p:xfrm>
        <a:graphic>
          <a:graphicData uri="http://schemas.openxmlformats.org/drawingml/2006/table">
            <a:tbl>
              <a:tblPr/>
              <a:tblGrid>
                <a:gridCol w="7982803"/>
              </a:tblGrid>
              <a:tr h="6400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MS Mincho" pitchFamily="49" charset="-128"/>
                          <a:cs typeface="TH SarabunPSK" pitchFamily="34" charset="-34"/>
                        </a:rPr>
                        <a:t>1. ผลิตบุคลากรด้านโลจิสติกส์และซัพพลายเชนในทุกสาขาอาชีพ ให้มีความเป็นมืออาชีพเพียงพอต่อความต้องการของผู้ประกอบการ  </a:t>
                      </a:r>
                    </a:p>
                  </a:txBody>
                  <a:tcPr marT="45684" marB="4568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99" name="Text Box 17"/>
          <p:cNvSpPr txBox="1">
            <a:spLocks noChangeArrowheads="1"/>
          </p:cNvSpPr>
          <p:nvPr/>
        </p:nvSpPr>
        <p:spPr bwMode="auto">
          <a:xfrm>
            <a:off x="76200" y="2423635"/>
            <a:ext cx="864358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300" b="1" dirty="0">
                <a:solidFill>
                  <a:srgbClr val="000000"/>
                </a:solidFill>
                <a:cs typeface="Angsana New" pitchFamily="18" charset="-34"/>
              </a:rPr>
              <a:t>ยุทธศาสตร์ </a:t>
            </a:r>
            <a:r>
              <a:rPr lang="en-US" sz="1300" b="1" dirty="0">
                <a:solidFill>
                  <a:srgbClr val="000000"/>
                </a:solidFill>
                <a:cs typeface="Angsana New" pitchFamily="18" charset="-34"/>
              </a:rPr>
              <a:t>(Strategy)</a:t>
            </a:r>
            <a:endParaRPr lang="th-TH" sz="1300" b="1" dirty="0">
              <a:solidFill>
                <a:srgbClr val="000000"/>
              </a:solidFill>
              <a:cs typeface="Angsana New" pitchFamily="18" charset="-34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38100" y="76200"/>
            <a:ext cx="9067800" cy="6705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000">
              <a:solidFill>
                <a:srgbClr val="FFFFFF"/>
              </a:solidFill>
            </a:endParaRPr>
          </a:p>
        </p:txBody>
      </p:sp>
      <p:sp>
        <p:nvSpPr>
          <p:cNvPr id="31" name="Rectangle 5"/>
          <p:cNvSpPr>
            <a:spLocks noChangeArrowheads="1"/>
          </p:cNvSpPr>
          <p:nvPr/>
        </p:nvSpPr>
        <p:spPr bwMode="auto">
          <a:xfrm>
            <a:off x="1066799" y="609600"/>
            <a:ext cx="7924799" cy="345281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b="1" dirty="0">
                <a:solidFill>
                  <a:srgbClr val="000000"/>
                </a:solidFill>
                <a:latin typeface="Cordia New" pitchFamily="34" charset="-34"/>
                <a:ea typeface="MS Mincho"/>
                <a:cs typeface="TH SarabunPSK"/>
              </a:rPr>
              <a:t>บุคลากรด้านโลจิสติกส์และซัพพลายเชน มีความเป็นมืออาชีพ  ก้าวไกลสู่สากล</a:t>
            </a:r>
            <a:endParaRPr lang="th-TH" dirty="0">
              <a:solidFill>
                <a:srgbClr val="000000"/>
              </a:solidFill>
              <a:latin typeface="TH SarabunPSK" pitchFamily="34" charset="-34"/>
              <a:ea typeface="MS Mincho" pitchFamily="49" charset="-128"/>
              <a:cs typeface="TH SarabunPSK" pitchFamily="34" charset="-34"/>
            </a:endParaRPr>
          </a:p>
        </p:txBody>
      </p:sp>
      <p:sp>
        <p:nvSpPr>
          <p:cNvPr id="34" name="Rectangle 6"/>
          <p:cNvSpPr>
            <a:spLocks noChangeArrowheads="1"/>
          </p:cNvSpPr>
          <p:nvPr/>
        </p:nvSpPr>
        <p:spPr bwMode="auto">
          <a:xfrm>
            <a:off x="1066800" y="1025843"/>
            <a:ext cx="7924799" cy="107721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1. บริหารจัดการและพัฒนาบุคลากรด้านโลจิสติกส์และซัพพลายเชนให้มีความเป็นมืออาชีพและยอมรับในระดับสากล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2. สร้างและกำหนดมาตรฐาน ระบบการพัฒนาบุคลากร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3. ส่งเสริม สนับสนุนความร่วมมือภาคเอกชนพัฒนาบุคลากรด้านโลจิสติกส์และซัพพลายเชน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3. พัฒนาระบบกำกับดูแล และสร้างมาตรฐานคุณภาพบุคลากรด้านโลจิสติกส์และซัพพลายเชนในระดับสากล</a:t>
            </a:r>
          </a:p>
        </p:txBody>
      </p:sp>
      <p:sp>
        <p:nvSpPr>
          <p:cNvPr id="35" name="Rectangle 7"/>
          <p:cNvSpPr>
            <a:spLocks noChangeArrowheads="1"/>
          </p:cNvSpPr>
          <p:nvPr/>
        </p:nvSpPr>
        <p:spPr bwMode="auto">
          <a:xfrm>
            <a:off x="1070778" y="2286000"/>
            <a:ext cx="2323139" cy="914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altLang="ja-JP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1. พัฒนาศักยภาพบุคลากรด้าน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altLang="ja-JP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โลจิสติกส์และซัพพลายเชนให้มีมาตรฐานสู่ความเป็นมืออาชีพ </a:t>
            </a:r>
          </a:p>
        </p:txBody>
      </p:sp>
      <p:sp>
        <p:nvSpPr>
          <p:cNvPr id="36" name="Rectangle 7"/>
          <p:cNvSpPr>
            <a:spLocks noChangeArrowheads="1"/>
          </p:cNvSpPr>
          <p:nvPr/>
        </p:nvSpPr>
        <p:spPr bwMode="auto">
          <a:xfrm>
            <a:off x="6664645" y="2286000"/>
            <a:ext cx="2347591" cy="914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dirty="0">
                <a:solidFill>
                  <a:srgbClr val="000000"/>
                </a:solidFill>
                <a:ea typeface="MS Mincho" pitchFamily="49" charset="-128"/>
                <a:cs typeface="TH SarabunPSK" pitchFamily="34" charset="-34"/>
              </a:rPr>
              <a:t>3.  พัฒนาเครือข่ายและกลไกความร่วมมือพัฒนาบุคลากรโลจิสติกส์และซัพพลายเชน</a:t>
            </a:r>
          </a:p>
        </p:txBody>
      </p:sp>
      <p:sp>
        <p:nvSpPr>
          <p:cNvPr id="37" name="Rectangle 7"/>
          <p:cNvSpPr>
            <a:spLocks noChangeArrowheads="1"/>
          </p:cNvSpPr>
          <p:nvPr/>
        </p:nvSpPr>
        <p:spPr bwMode="auto">
          <a:xfrm>
            <a:off x="3498850" y="2286000"/>
            <a:ext cx="3048000" cy="914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altLang="ja-JP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2. ปรับระบบบริหารการพัฒนาบุคลากรให้ได้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altLang="ja-JP" dirty="0">
                <a:solidFill>
                  <a:srgbClr val="000000"/>
                </a:solidFill>
                <a:latin typeface="TH SarabunPSK" pitchFamily="34" charset="-34"/>
                <a:ea typeface="MS Mincho" pitchFamily="49" charset="-128"/>
                <a:cs typeface="TH SarabunPSK" pitchFamily="34" charset="-34"/>
              </a:rPr>
              <a:t>   มาตรฐานระดับสากล</a:t>
            </a:r>
            <a:endParaRPr lang="th-TH" dirty="0">
              <a:solidFill>
                <a:srgbClr val="000000"/>
              </a:solidFill>
              <a:ea typeface="MS Mincho" pitchFamily="49" charset="-128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36AE86-3770-4525-93DF-C3287FB33D8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55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83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732240" y="2281987"/>
            <a:ext cx="2160240" cy="1440160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04248" y="3827254"/>
            <a:ext cx="2016224" cy="830997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400" dirty="0" smtClean="0">
                <a:solidFill>
                  <a:prstClr val="black"/>
                </a:solidFill>
                <a:latin typeface="TH Charm of AU" pitchFamily="34" charset="-34"/>
                <a:cs typeface="TH Charm of AU" pitchFamily="34" charset="-34"/>
              </a:rPr>
              <a:t>ความเป็นมืออาชีพ</a:t>
            </a:r>
          </a:p>
          <a:p>
            <a:pPr algn="ctr"/>
            <a:r>
              <a:rPr lang="th-TH" sz="2400" dirty="0" smtClean="0">
                <a:solidFill>
                  <a:prstClr val="black"/>
                </a:solidFill>
                <a:latin typeface="TH Charm of AU" pitchFamily="34" charset="-34"/>
                <a:cs typeface="TH Charm of AU" pitchFamily="34" charset="-34"/>
              </a:rPr>
              <a:t>ก้าวสู่สากล</a:t>
            </a:r>
            <a:endParaRPr lang="en-US" sz="2400" dirty="0">
              <a:solidFill>
                <a:prstClr val="black"/>
              </a:solidFill>
              <a:latin typeface="TH Charm of AU" pitchFamily="34" charset="-34"/>
              <a:cs typeface="TH Charm of AU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51520" y="4365104"/>
            <a:ext cx="1512168" cy="720080"/>
          </a:xfrm>
          <a:prstGeom prst="roundRect">
            <a:avLst/>
          </a:prstGeom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สัญญาณเตือน</a:t>
            </a:r>
            <a:endParaRPr lang="en-US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835696" y="4365104"/>
            <a:ext cx="1512168" cy="720080"/>
          </a:xfrm>
          <a:prstGeom prst="roundRect">
            <a:avLst/>
          </a:prstGeom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ผลักดัน ส่งเสริม</a:t>
            </a:r>
            <a:endParaRPr lang="en-US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19872" y="4365104"/>
            <a:ext cx="1512168" cy="720080"/>
          </a:xfrm>
          <a:prstGeom prst="roundRect">
            <a:avLst/>
          </a:prstGeom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ร่วมพัฒนาโดยมืออาชีพ</a:t>
            </a:r>
            <a:endParaRPr lang="en-US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508104" y="116632"/>
            <a:ext cx="3096344" cy="36004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prstClr val="black"/>
                </a:solidFill>
              </a:rPr>
              <a:t>มาตรฐานการควบคุม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779912" y="1340768"/>
            <a:ext cx="1512168" cy="720080"/>
          </a:xfrm>
          <a:prstGeom prst="round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i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มาตรฐานสถาบัน</a:t>
            </a:r>
            <a:endParaRPr lang="en-US" i="1" dirty="0">
              <a:solidFill>
                <a:prstClr val="black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436096" y="548680"/>
            <a:ext cx="1512168" cy="720080"/>
          </a:xfrm>
          <a:prstGeom prst="round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มาตรฐานฝีมือ และมาตรฐานอาชีพ</a:t>
            </a:r>
            <a:endParaRPr lang="en-US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270188" y="548680"/>
            <a:ext cx="1512168" cy="720080"/>
          </a:xfrm>
          <a:prstGeom prst="round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สภาวิชาชีพ</a:t>
            </a:r>
            <a:endParaRPr lang="en-US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004048" y="4359327"/>
            <a:ext cx="1512168" cy="720080"/>
          </a:xfrm>
          <a:prstGeom prst="roundRect">
            <a:avLst/>
          </a:prstGeom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ศูนย์การเรียนรู้และ </a:t>
            </a:r>
            <a:r>
              <a:rPr lang="en-US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KM</a:t>
            </a:r>
            <a:endParaRPr lang="en-US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467544" y="2137971"/>
            <a:ext cx="6264696" cy="2166017"/>
            <a:chOff x="467544" y="2564904"/>
            <a:chExt cx="6264696" cy="2166017"/>
          </a:xfrm>
        </p:grpSpPr>
        <p:sp>
          <p:nvSpPr>
            <p:cNvPr id="5" name="Pentagon 4"/>
            <p:cNvSpPr/>
            <p:nvPr/>
          </p:nvSpPr>
          <p:spPr>
            <a:xfrm>
              <a:off x="467544" y="2564904"/>
              <a:ext cx="6264696" cy="2166017"/>
            </a:xfrm>
            <a:prstGeom prst="homePlate">
              <a:avLst>
                <a:gd name="adj" fmla="val 35157"/>
              </a:avLst>
            </a:prstGeom>
            <a:gradFill flip="none" rotWithShape="1">
              <a:gsLst>
                <a:gs pos="0">
                  <a:schemeClr val="accent6">
                    <a:shade val="30000"/>
                    <a:satMod val="115000"/>
                  </a:schemeClr>
                </a:gs>
                <a:gs pos="50000">
                  <a:schemeClr val="accent6">
                    <a:shade val="67500"/>
                    <a:satMod val="115000"/>
                  </a:schemeClr>
                </a:gs>
                <a:gs pos="100000">
                  <a:schemeClr val="accent6"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539552" y="2636912"/>
              <a:ext cx="2340260" cy="3600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i="1" dirty="0" smtClean="0">
                  <a:solidFill>
                    <a:prstClr val="black"/>
                  </a:solidFill>
                </a:rPr>
                <a:t>ผลิตบุคลากรเข้าสู่ตลาดแรงงาน</a:t>
              </a:r>
              <a:endParaRPr lang="en-US" b="1" i="1" dirty="0">
                <a:solidFill>
                  <a:prstClr val="black"/>
                </a:solidFill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987824" y="2636912"/>
              <a:ext cx="2880320" cy="3600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i="1" dirty="0" smtClean="0">
                  <a:solidFill>
                    <a:prstClr val="black"/>
                  </a:solidFill>
                </a:rPr>
                <a:t>พัฒนาและยกระดับ ในตลาดแรงงาน</a:t>
              </a:r>
              <a:endParaRPr lang="en-US" b="1" i="1" dirty="0">
                <a:solidFill>
                  <a:prstClr val="black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2969822" y="3052698"/>
              <a:ext cx="2898322" cy="1600438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โครงการพัฒนาขีดความสามารถด้านภาษา</a:t>
              </a:r>
            </a:p>
            <a:p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โครงการพัฒนาขีดความสามารถด้านเทคโนโลยีโลจิสติกส์</a:t>
              </a:r>
            </a:p>
            <a:p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โครงการฝึกยกระดับสาขาโลจิสติกส์ ระดับชำนาญการ</a:t>
              </a:r>
            </a:p>
            <a:p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โครงการฝึกยกระดับสาขาโลจิสติกส์ ระดับเจ้าหน้าที่เทคนิค</a:t>
              </a:r>
            </a:p>
            <a:p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โครงการฝึกยกระดับสาขาโลจิสติกส์ ระดับปฏิบัติการ</a:t>
              </a:r>
            </a:p>
            <a:p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โครงการฝึกอบรมระยะยาว ระดับบริหาร สาขาโลจิสติกส์ขั้นสูง</a:t>
              </a:r>
              <a:endPara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28522" y="3050957"/>
              <a:ext cx="2351290" cy="1602179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>
              <a:noAutofit/>
            </a:bodyPr>
            <a:lstStyle/>
            <a:p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1. แผนการผลิตนิสิตนักศึกษาด้านโลจิสติกส์ </a:t>
              </a:r>
            </a:p>
            <a:p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  ในะดับอุดมศึกษาระดับปริญญาโท และ  </a:t>
              </a:r>
            </a:p>
            <a:p>
              <a:r>
                <a:rPr lang="th-TH" sz="14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 ปริญญาตรี</a:t>
              </a:r>
            </a:p>
            <a:p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2. แผนการผลิตนักศึกษาระดับอาชีวศึกษา</a:t>
              </a:r>
            </a:p>
            <a:p>
              <a:r>
                <a:rPr lang="th-TH" sz="14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  ด้านโลจิสติกส์</a:t>
              </a:r>
            </a:p>
            <a:p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3</a:t>
              </a:r>
              <a:r>
                <a:rPr lang="th-TH" sz="14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. </a:t>
              </a:r>
              <a:r>
                <a:rPr lang="th-TH" sz="14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โครงการ การจัด</a:t>
              </a:r>
              <a:r>
                <a:rPr lang="th-TH" sz="14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อาชีวศึกษาระบบทวิภาคี (</a:t>
              </a:r>
              <a:r>
                <a:rPr lang="en-US" sz="14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Dual system)</a:t>
              </a:r>
              <a:endPara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87110" y="5157192"/>
            <a:ext cx="2036618" cy="1169551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โครงการจัดทำเกณฑ์และสัญญาณ</a:t>
            </a: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เตือนภัย  ศักยภาพการดำเนินงาน </a:t>
            </a: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พัฒนาบุคลากร</a:t>
            </a:r>
          </a:p>
          <a:p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โครงการประเมินและจัดทำสัญญาณ</a:t>
            </a: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เตือนภัย  ศักยภาพบุคลากร</a:t>
            </a:r>
            <a:endParaRPr lang="th-TH" sz="1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204736" y="5168084"/>
            <a:ext cx="1863208" cy="1169551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โครงการให้กู้ยืมเงินการพัฒนา</a:t>
            </a: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บุคลากรด้านโลจิสติกส์</a:t>
            </a:r>
          </a:p>
          <a:p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โครงการแก้ไขเพิ่มเติม พ.ร.บ. ว่า</a:t>
            </a: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ว่าด้วย เรื่อง เจ้าหน้าที่ </a:t>
            </a:r>
            <a:r>
              <a:rPr lang="en-US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HRD </a:t>
            </a:r>
            <a:endParaRPr lang="th-TH" sz="14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ประจำ บริษัท  (</a:t>
            </a:r>
            <a:r>
              <a:rPr lang="en-US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HRD Officer)</a:t>
            </a:r>
            <a:endParaRPr lang="en-US" sz="1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139952" y="5162307"/>
            <a:ext cx="2718048" cy="11695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1400" dirty="0" smtClean="0">
                <a:solidFill>
                  <a:prstClr val="black"/>
                </a:solidFill>
              </a:rPr>
              <a:t>1. โครงการ ส่งเสริมการจัดตั้งเครือข่ายองค์กร</a:t>
            </a:r>
          </a:p>
          <a:p>
            <a:r>
              <a:rPr lang="th-TH" sz="1400" dirty="0">
                <a:solidFill>
                  <a:prstClr val="black"/>
                </a:solidFill>
              </a:rPr>
              <a:t> </a:t>
            </a:r>
            <a:r>
              <a:rPr lang="th-TH" sz="1400" dirty="0" smtClean="0">
                <a:solidFill>
                  <a:prstClr val="black"/>
                </a:solidFill>
              </a:rPr>
              <a:t>  ภาคเอกชน </a:t>
            </a:r>
          </a:p>
          <a:p>
            <a:r>
              <a:rPr lang="th-TH" sz="1400" dirty="0" smtClean="0">
                <a:solidFill>
                  <a:prstClr val="black"/>
                </a:solidFill>
              </a:rPr>
              <a:t>2. โครงการพัฒนาความร่วมมือด้านผู้ทรงคุณวุฒิ</a:t>
            </a:r>
          </a:p>
          <a:p>
            <a:r>
              <a:rPr lang="th-TH" sz="1400" dirty="0">
                <a:solidFill>
                  <a:prstClr val="black"/>
                </a:solidFill>
              </a:rPr>
              <a:t> </a:t>
            </a:r>
            <a:r>
              <a:rPr lang="th-TH" sz="1400" dirty="0" smtClean="0">
                <a:solidFill>
                  <a:prstClr val="black"/>
                </a:solidFill>
              </a:rPr>
              <a:t>   พัฒนาบุคลากรด้านโลจิสติกส์	</a:t>
            </a:r>
          </a:p>
          <a:p>
            <a:r>
              <a:rPr lang="th-TH" sz="1400" dirty="0" smtClean="0">
                <a:solidFill>
                  <a:prstClr val="black"/>
                </a:solidFill>
              </a:rPr>
              <a:t>3. โครงการความร่วมมือภาคเอกชนเพัฒนาบุคลากร</a:t>
            </a:r>
            <a:endParaRPr lang="th-TH" sz="1400" dirty="0">
              <a:solidFill>
                <a:prstClr val="black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948264" y="4851737"/>
            <a:ext cx="194421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โครงการพัฒนาศูนย์ความรู้ด้าน</a:t>
            </a: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เทคโนโลยีโลจิสติกส์ (</a:t>
            </a:r>
            <a:r>
              <a:rPr lang="en-US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Logistics </a:t>
            </a:r>
            <a:endParaRPr lang="th-TH" sz="14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Information Center)</a:t>
            </a:r>
            <a:endParaRPr lang="th-TH" sz="1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โครงการสร้างสังคมแห่งการเรียนรู้ </a:t>
            </a: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KM : Knowledge Management)</a:t>
            </a:r>
            <a:endParaRPr lang="en-US" sz="1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79512" y="44624"/>
            <a:ext cx="2088232" cy="1200329"/>
          </a:xfrm>
          <a:prstGeom prst="rect">
            <a:avLst/>
          </a:prstGeom>
          <a:ln w="3175">
            <a:noFill/>
          </a:ln>
        </p:spPr>
        <p:txBody>
          <a:bodyPr wrap="square">
            <a:spAutoFit/>
          </a:bodyPr>
          <a:lstStyle/>
          <a:p>
            <a:r>
              <a:rPr lang="th-TH" sz="1200" dirty="0" smtClean="0">
                <a:solidFill>
                  <a:srgbClr val="FF0000"/>
                </a:solidFill>
              </a:rPr>
              <a:t>1.  โครงการกำหนดกรอบมาตรฐานหลักสูตร</a:t>
            </a:r>
          </a:p>
          <a:p>
            <a:r>
              <a:rPr lang="th-TH" sz="1200" dirty="0" smtClean="0">
                <a:solidFill>
                  <a:srgbClr val="FF0000"/>
                </a:solidFill>
              </a:rPr>
              <a:t>2. โครงการพัฒนาหลักสูตรมาตรฐาน</a:t>
            </a:r>
          </a:p>
          <a:p>
            <a:r>
              <a:rPr lang="th-TH" sz="1200" dirty="0" smtClean="0">
                <a:solidFill>
                  <a:srgbClr val="FF0000"/>
                </a:solidFill>
              </a:rPr>
              <a:t>3. โครงการ เผยแพร่หลักสูตรพัฒนา</a:t>
            </a:r>
          </a:p>
          <a:p>
            <a:r>
              <a:rPr lang="th-TH" sz="1200" dirty="0">
                <a:solidFill>
                  <a:srgbClr val="FF0000"/>
                </a:solidFill>
              </a:rPr>
              <a:t> </a:t>
            </a:r>
            <a:r>
              <a:rPr lang="th-TH" sz="1200" dirty="0" smtClean="0">
                <a:solidFill>
                  <a:srgbClr val="FF0000"/>
                </a:solidFill>
              </a:rPr>
              <a:t>    เทคโนโลยียุคใหม่</a:t>
            </a:r>
          </a:p>
          <a:p>
            <a:r>
              <a:rPr lang="th-TH" sz="1200" dirty="0" smtClean="0">
                <a:solidFill>
                  <a:srgbClr val="FF0000"/>
                </a:solidFill>
              </a:rPr>
              <a:t>4. โครงการพัฒนาระบบข้อมูลมาตรฐาน</a:t>
            </a:r>
          </a:p>
          <a:p>
            <a:r>
              <a:rPr lang="th-TH" sz="1200" dirty="0">
                <a:solidFill>
                  <a:srgbClr val="FF0000"/>
                </a:solidFill>
              </a:rPr>
              <a:t> </a:t>
            </a:r>
            <a:r>
              <a:rPr lang="th-TH" sz="1200" dirty="0" smtClean="0">
                <a:solidFill>
                  <a:srgbClr val="FF0000"/>
                </a:solidFill>
              </a:rPr>
              <a:t>   หลักสูตร</a:t>
            </a:r>
            <a:endParaRPr lang="th-TH" sz="1200" dirty="0">
              <a:solidFill>
                <a:srgbClr val="FF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7110" y="6409643"/>
            <a:ext cx="8949386" cy="33172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ระบบฐานข้อมูลสารสนเทศ </a:t>
            </a:r>
            <a:r>
              <a:rPr lang="en-US" b="1" dirty="0" smtClean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 :  </a:t>
            </a:r>
            <a:r>
              <a:rPr lang="th-TH" b="1" dirty="0" smtClean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โครงการพัฒนาระบบฐานข้อมูลเพื่อการตัดสินใจด้านบุคลากรโลจิสติกส์</a:t>
            </a:r>
            <a:endParaRPr lang="en-US" b="1" dirty="0">
              <a:solidFill>
                <a:prstClr val="white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436096" y="1404065"/>
            <a:ext cx="338437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โครงการจัดตั้ง สภาวิชาชีพโลจิสติกส์และซัพพลายเชน</a:t>
            </a:r>
          </a:p>
          <a:p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โครงการยกระดับมาตรฐานวิชาชีพและมาตรฐานฝีมือแรงงานด้านโลจิสติกส์และซัพพลายเชน</a:t>
            </a:r>
            <a:endParaRPr lang="th-TH" sz="1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95536" y="1340768"/>
            <a:ext cx="1512168" cy="720080"/>
          </a:xfrm>
          <a:prstGeom prst="round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i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มาตรฐานหลักสูตร</a:t>
            </a:r>
            <a:endParaRPr lang="en-US" i="1" dirty="0">
              <a:solidFill>
                <a:prstClr val="black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123728" y="1335653"/>
            <a:ext cx="1512168" cy="720080"/>
          </a:xfrm>
          <a:prstGeom prst="round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i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มาตรฐานวิทยากรและ</a:t>
            </a:r>
          </a:p>
          <a:p>
            <a:pPr algn="ctr"/>
            <a:r>
              <a:rPr lang="th-TH" i="1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ครูฝึก</a:t>
            </a:r>
            <a:endParaRPr lang="en-US" i="1" dirty="0">
              <a:solidFill>
                <a:prstClr val="black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123728" y="116632"/>
            <a:ext cx="1575176" cy="1169551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โครงการพัฒนาวิทยากรด้านโลจิสติกส์ (</a:t>
            </a:r>
            <a:r>
              <a:rPr lang="en-US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Train the Trainer)</a:t>
            </a:r>
          </a:p>
          <a:p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โครงการประเมินและจัดทำทะเบียนมาตรฐานวิทยากร</a:t>
            </a:r>
            <a:endParaRPr lang="th-TH" sz="1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779912" y="44624"/>
            <a:ext cx="163703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1.โครงการจัดตั้งสถาบันพัฒนา</a:t>
            </a: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บุคลากรโลจิสติกส์</a:t>
            </a:r>
          </a:p>
          <a:p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2.โครงการส่งเสริมการจัดตั้ง</a:t>
            </a: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สถาบันพัฒนาบุคลากร</a:t>
            </a:r>
          </a:p>
          <a:p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โลจิสติกส์</a:t>
            </a:r>
            <a:endParaRPr lang="th-TH" sz="1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496" y="44624"/>
            <a:ext cx="9056890" cy="6741368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943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54722"/>
            <a:ext cx="8856984" cy="591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148064" y="188640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dirty="0" smtClean="0">
                <a:solidFill>
                  <a:prstClr val="black"/>
                </a:solidFill>
              </a:rPr>
              <a:t>หน้าที่ 449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540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60" y="348576"/>
            <a:ext cx="8939436" cy="6365961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823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cdn2.slidemodel.com/wp-content/uploads/6956-01-roadmap-concept-for-powerpoint-1-558x3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682" y="620688"/>
            <a:ext cx="7951758" cy="446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91580" y="836712"/>
            <a:ext cx="6840760" cy="8309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800" b="1" i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ROADMAP</a:t>
            </a:r>
            <a:endParaRPr lang="en-US" sz="4800" b="1" i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prstClr val="black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6141" y="5343159"/>
            <a:ext cx="7560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ยุทธศาสตร์การพัฒนาบุคลกรด้านโลจิสติกส์และซัพพลายเชน พ.ศ.2560 -2565</a:t>
            </a:r>
            <a:endParaRPr lang="en-US" sz="32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87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6825055"/>
              </p:ext>
            </p:extLst>
          </p:nvPr>
        </p:nvGraphicFramePr>
        <p:xfrm>
          <a:off x="179512" y="260648"/>
          <a:ext cx="8568951" cy="6230814"/>
        </p:xfrm>
        <a:graphic>
          <a:graphicData uri="http://schemas.openxmlformats.org/drawingml/2006/table">
            <a:tbl>
              <a:tblPr firstRow="1" firstCol="1" bandRow="1"/>
              <a:tblGrid>
                <a:gridCol w="663994"/>
                <a:gridCol w="1431021"/>
                <a:gridCol w="3233577"/>
                <a:gridCol w="1512168"/>
                <a:gridCol w="1728191"/>
              </a:tblGrid>
              <a:tr h="53368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ปีงบประมาณ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ช่วงระยะ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กิจกรรม/โครงการ/แผนงาน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ผู้รับผิดชอบ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ผลผลิต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64055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2559</a:t>
                      </a: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</a:t>
                      </a:r>
                      <a:r>
                        <a:rPr lang="en-US" sz="2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เตรียมการบริหารและขับเคลื่อนแผนยุทธศาสตร์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en-US" sz="2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ปีงบประมาณ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2559</a:t>
                      </a: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</a:t>
                      </a:r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ร่างแผนยุทธศาสตร์การพัฒนาบุคลากรด้านโลจิสติกส์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</a:t>
                      </a:r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จัดตั้ง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“คณะอนุกรรมการชับเคลื่อนยุทธศาสตร์การพัฒนาบุคลากรด้านโลจิสติกส์และซัพพลายเชน”  </a:t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</a:t>
                      </a:r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ทบทวนและพิจารณาการแปลงแผนยุทธศาสตร์ฯ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</a:t>
                      </a:r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นำเสนอ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เพื่อประกาศใช้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 </a:t>
                      </a:r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มอบหมายให้หน่วยงานนำไปบรรจุใน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คำรับรองการปฏิบัติราชการ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 </a:t>
                      </a:r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วางระบบและจัดระเบียบบริหารและติดตามผล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คณะกรรมการพัฒนาแรงงานและประสานการฝึกอาชีพแห่งชาติ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(</a:t>
                      </a:r>
                      <a:r>
                        <a:rPr lang="en-US" sz="2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กพร.ปช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) </a:t>
                      </a:r>
                      <a:b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2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โดย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2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กรมพัฒนาฝีมือแรงงาน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</a:t>
                      </a:r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ร่างแผนยุทธศาสตร์การพัฒนาบุคลากรด้านโลจิสติกส์และซัพพลายเชน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“คณะอนุกรรมการชับเคลื่อนยุทธศาสตร์การพัฒนาบุคลากรด้านโลจิสติกส์และซัพพลายเชน”</a:t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</a:t>
                      </a:r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ตัวชี้วัดในคำรับรองการปฏิบัติราชการ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04248" y="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dirty="0" smtClean="0">
                <a:solidFill>
                  <a:prstClr val="black"/>
                </a:solidFill>
              </a:rPr>
              <a:t>หน้าที่ 487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892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5311665"/>
              </p:ext>
            </p:extLst>
          </p:nvPr>
        </p:nvGraphicFramePr>
        <p:xfrm>
          <a:off x="179512" y="260648"/>
          <a:ext cx="8568951" cy="5904609"/>
        </p:xfrm>
        <a:graphic>
          <a:graphicData uri="http://schemas.openxmlformats.org/drawingml/2006/table">
            <a:tbl>
              <a:tblPr firstRow="1" firstCol="1" bandRow="1"/>
              <a:tblGrid>
                <a:gridCol w="663994"/>
                <a:gridCol w="1431021"/>
                <a:gridCol w="3233577"/>
                <a:gridCol w="1512168"/>
                <a:gridCol w="1728191"/>
              </a:tblGrid>
              <a:tr h="53368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ปีงบประมาณ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ช่วงระยะ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กิจกรรม/โครงการ/แผนงาน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ผู้รับผิดชอบ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ผลผลิต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316246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2560</a:t>
                      </a: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ระยะแผนยุทธศาสตร์ที่ 1 การปรับแก้ปัญหาและข้อผิดพลาดของการดำเนินงานปัจจุบัน ปีงบประมาณ  2560</a:t>
                      </a: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แผนการผลิตนิสิตนักศึกษาด้านโลจิสติกส์ในระดับอุดมศึกษาระดับปริญญาโท และปริญญาตรี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แผนการผลิตนักศึกษาระดับอาชีวศึกษาด้านโลจิสติกส์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โครงการพัฒนาขีดความสามารถด้านภาษา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โครงการพัฒนาขีดความสามารถด้านเทคโนโลยีโลจิสติกส์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 โครงการฝึกอบรมระยะยาว ระดับบริหาร สาขาโลจิสติกส์ขั้นสูง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 โครงการฝึกยกระดับสาขาโลจิสติกส์ ระดับชำนาญการ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7. โครงการฝึกยกระดับสาขาโลจิสติกส์ ระดับเจ้าหน้าที่เทคนิค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8. โครงการฝึกยกระดับสาขาโลจิสติกส์ ระดับปฏิบัติการ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9. โครงการพัฒนาวิทยากรด้านโลจิสติกส์ (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Train the Trainer)</a:t>
                      </a:r>
                    </a:p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10. 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โครงการจัดตั้งสถาบันพัฒนาบุคลากรด้านโลจิสติกส์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11. โครงการพัฒนาระบบฐานข้อมูลเพื่อการตัดสินใจด้านบุคลากรโลจิสติกส์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12. โครงการจัดทำเกณฑ์และสัญญาณเตือนภัย ศักยภาพการดำเนินงานพัฒนาบุคลากร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13. โครงการประเมินและจัดทำสัญญาณเตือนภัยศักยภาพบุคลากรด้านโลจิสติกส์</a:t>
                      </a:r>
                    </a:p>
                    <a:p>
                      <a:pPr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14. โครงการประเมินและจัดทำทะเบียนมาตรฐานวิทยากรด้านโลจิสติกส์และซัพพลายเชน</a:t>
                      </a:r>
                    </a:p>
                  </a:txBody>
                  <a:tcPr marL="6447" marR="6447" marT="64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กระทรวงศึกษาธิการ สำนักงานคณะกรรมการการอุดมศึกษาและ สำนักงานคณะกรรมการการอาชีวศึกษา</a:t>
                      </a:r>
                    </a:p>
                    <a:p>
                      <a:pPr algn="ctr" fontAlgn="ctr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กรมพัฒนาฝีมือแรงงาน กระทรวงแรงงาน</a:t>
                      </a:r>
                    </a:p>
                    <a:p>
                      <a:pPr algn="ctr" fontAlgn="ctr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สำนักโลจิสติกส์ กรมอุตสาหกรรมพื้นฐานและการเหมืองแร่ กระทรวงอุตสาหกรรม</a:t>
                      </a:r>
                    </a:p>
                    <a:p>
                      <a:pPr algn="ctr" fontAlgn="ctr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กระทรวงวิทยาศาสตร์และเทคโนโลยี</a:t>
                      </a:r>
                    </a:p>
                    <a:p>
                      <a:pPr algn="ctr" fontAlgn="ctr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ผลิตบุคลากรด้านโลจิสติกส์เข้าสู่ตลาดแรงงาน</a:t>
                      </a:r>
                    </a:p>
                    <a:p>
                      <a:pPr algn="l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พัฒนาฝีมือแรงงานบุคลากรที่อยู่ในระบบแรงงาน</a:t>
                      </a:r>
                    </a:p>
                    <a:p>
                      <a:pPr algn="l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พัฒนาวิทยากรด้านโลจิสติกส์</a:t>
                      </a:r>
                    </a:p>
                    <a:p>
                      <a:pPr algn="l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จัดตั้งสถาบันพัฒนาบุคลากรด้านโลจิสติกส์โดยเฉพาะ</a:t>
                      </a:r>
                    </a:p>
                    <a:p>
                      <a:pPr algn="l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 ระบบฐานข้อมูลด้านบุคลากรโลจิสติกส์</a:t>
                      </a:r>
                    </a:p>
                    <a:p>
                      <a:pPr algn="l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6.เกณฑ์และสัญญาณเตือนภัยศักยภาพบุคลากรด้านโลจิสติกส์</a:t>
                      </a:r>
                    </a:p>
                    <a:p>
                      <a:pPr algn="l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7. สัญญาณเตือนภัยบุคลากรด้าน</a:t>
                      </a:r>
                    </a:p>
                    <a:p>
                      <a:pPr algn="l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  โลจิสติกส์</a:t>
                      </a:r>
                    </a:p>
                    <a:p>
                      <a:pPr algn="l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8. ทะเบียนมาตรฐานวิทยากร</a:t>
                      </a:r>
                    </a:p>
                    <a:p>
                      <a:pPr algn="l" fontAlgn="t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447" marR="6447" marT="64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04248" y="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dirty="0" smtClean="0">
                <a:solidFill>
                  <a:prstClr val="black"/>
                </a:solidFill>
              </a:rPr>
              <a:t>หน้าที่ 487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83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7498407"/>
              </p:ext>
            </p:extLst>
          </p:nvPr>
        </p:nvGraphicFramePr>
        <p:xfrm>
          <a:off x="144015" y="620688"/>
          <a:ext cx="8964489" cy="4405624"/>
        </p:xfrm>
        <a:graphic>
          <a:graphicData uri="http://schemas.openxmlformats.org/drawingml/2006/table">
            <a:tbl>
              <a:tblPr firstRow="1" firstCol="1" bandRow="1"/>
              <a:tblGrid>
                <a:gridCol w="694644"/>
                <a:gridCol w="1497075"/>
                <a:gridCol w="2622876"/>
                <a:gridCol w="2074947"/>
                <a:gridCol w="2074947"/>
              </a:tblGrid>
              <a:tr h="27230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ปีงบประมาณ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ช่วงระยะ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กิจกรรม/โครงการ/แผนงาน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ผู้รับผิดชอบ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ผลผลิต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359769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2561</a:t>
                      </a: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ระยะแผน</a:t>
                      </a:r>
                      <a:r>
                        <a:rPr lang="en-US" sz="18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ยุทธศาสตร์</a:t>
                      </a:r>
                      <a:endParaRPr lang="th-TH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ctr"/>
                      <a:r>
                        <a:rPr lang="en-US" sz="18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    </a:t>
                      </a:r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การปรับพื้นฐานการดำเนินงาน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ปีงบประมาณ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2561</a:t>
                      </a: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โครงการ ส่งเสริมการจัดตั้งเครือข่ายองค์กรภาคเอกชน </a:t>
                      </a: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โครงการกำหนดกรอบมาตรฐานหลักสูตรพัฒนาบุคลากรด้านโลจิสติกส์</a:t>
                      </a: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โครงการพัฒนาหลักสูตรมาตรฐานด้านโลจิสติกส์</a:t>
                      </a: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โครงการพัฒนาระบบข้อมูลมาตรฐานหลักสูตรด้านโลจิสติกส์และซัพพลายเชน</a:t>
                      </a: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 โครงการจัดตั้ง สภาวิชาชีพผู้ปฏิบัติงานโลจิสติกส์และซัพพลายเชน)</a:t>
                      </a: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 โครงการความร่วมมือภาคเอกชนเพื่อการพัฒนาบุคลากรด้านโลจิสติกส์และซัพพลายเชน</a:t>
                      </a: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7. โครงการการจัดอาชีวศึกษาระบบทวิภาคี (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Dual system)</a:t>
                      </a:r>
                    </a:p>
                  </a:txBody>
                  <a:tcPr marL="8252" marR="8252" marT="82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1.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กระทรวงศึกษาธิการ สำนักงานคณะกรรมการการอุดมศึกษาและ สำนักงานคณะกรรมการการอาชีวศึกษา</a:t>
                      </a: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/>
                      </a:r>
                      <a:b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2.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กรมพัฒนาฝีมือแรงงาน กระทรวงแรงงาน</a:t>
                      </a: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/>
                      </a:r>
                      <a:b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3.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สำนักโลจิสติกส์ กรมอุตสาหกรรมพื้นฐานและการเหมืองแร่ กระทรวงอุตสาหกรรม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1. </a:t>
                      </a: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พัฒนาฝีมือแรงงานบุคลากรโลจิสติกส์ในระบบแรงงาน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2. เครือข่ายองค์กรภาคเอกชนเพื่อ พัฒนาฝีมือแรงงานบุคลากรโลจิสติกส์ในระบบแรงงาน</a:t>
                      </a: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/>
                      </a:r>
                      <a:b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</a:t>
                      </a: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. </a:t>
                      </a: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กรอบหลักสูตรมาตรฐานด้าน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โลจิสติกส์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4. ระบบข้อมูลหลักสูตรมาตรฐานด้านโลจิสติกส์และซัพพลายเชน</a:t>
                      </a: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/>
                      </a:r>
                      <a:b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5. สภาวิชาชีพผู้ปฏิบัติงานด้าน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โลจิสติกส์และซัพพลายเชน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6. เครือข่ายภาคเอกชนด้านด้าน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โลจิสติกส์และซัพพลายเชน</a:t>
                      </a: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/>
                      </a:r>
                      <a:b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7</a:t>
                      </a: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. </a:t>
                      </a: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การพัฒนาบุคลากรตามระบบการจัดอาชีวศึกษาระบบทวิภาคี ด้าน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โลจิสติกส์และซัพพลายเชน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65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8003444"/>
              </p:ext>
            </p:extLst>
          </p:nvPr>
        </p:nvGraphicFramePr>
        <p:xfrm>
          <a:off x="107504" y="260648"/>
          <a:ext cx="8964489" cy="6325864"/>
        </p:xfrm>
        <a:graphic>
          <a:graphicData uri="http://schemas.openxmlformats.org/drawingml/2006/table">
            <a:tbl>
              <a:tblPr firstRow="1" firstCol="1" bandRow="1"/>
              <a:tblGrid>
                <a:gridCol w="694644"/>
                <a:gridCol w="1497075"/>
                <a:gridCol w="2622876"/>
                <a:gridCol w="2074947"/>
                <a:gridCol w="2074947"/>
              </a:tblGrid>
              <a:tr h="27230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ปีงบประมาณ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ช่วงระยะ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กิจกรรม/โครงการ/แผนงาน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ผู้รับผิดชอบ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ผลผลิต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35976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2562-2564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ระยะแผนยุทธศาสตร์ที่ 3  การพัฒนาและขยายผลการดำเนินงานพัฒนาบุคลากรด้านโลจิสติกส์และซัพพลายเชน ปีงบประมาณ  2562 - 2564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โครงการส่งเสริมการจัดตั้งสถาบันหรือศูนย์พัฒนาบุคลากรด้านโลจิสติกส์</a:t>
                      </a: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โครงการพัฒนาความร่วมมือด้านผู้ทรงคุณวุฒิด้านโลจิสติกส์ต่างชาติพัฒนาบุคลากรด้านโลจิสติกส์</a:t>
                      </a: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3. โครงการให้กู้ยืมเงินการพัฒนาบุคลากรด้านโลจิสติกส์และซัพพลายเชน </a:t>
                      </a: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4. โครงการสร้างสังคมแห่งการเรียนรู้ (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KM : Knowledge Management)</a:t>
                      </a:r>
                    </a:p>
                    <a:p>
                      <a:pPr algn="l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5.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โครงการยกระดับมาตรฐานวิชาชีพและมาตรฐานฝีมือแรงงานด้านโลจิสติกส์และซัพพลายเชน</a:t>
                      </a: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6. โครงการพัฒนาศูนย์ความรู้ด้านเทคโนโลยีโลจิสติกส์ (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Logistics Information Center)</a:t>
                      </a:r>
                    </a:p>
                    <a:p>
                      <a:pPr algn="l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7.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โครงการ พัฒนาและเผยแพร่หลักสูตรเทคโนโลยีสมัยใหม่ด้านโลจิสติกส์และซัพพลายเชน</a:t>
                      </a: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8. โครงการแก้ไขเพิ่มเติม พ.ร.บ.ส่งเสริมการพัฒนาฝีมือแรงงาน พ.ศ.2545 ว่าด้วย เรื่อง เจ้าหน้าที่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HRD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ประจำบริษัท  (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HRD Officer)</a:t>
                      </a:r>
                    </a:p>
                  </a:txBody>
                  <a:tcPr marL="8252" marR="8252" marT="82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1.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กรมพัฒนาฝีมือแรงงาน กระทรวงแรงงาน</a:t>
                      </a: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/>
                      </a:r>
                      <a:b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2.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กระทรวงศึกษาธิการ สำนักงานคณะกรรมการการอุดมศึกษาและ สำนักงานคณะกรรมการการอาชีวศึกษา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3.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สำนักโลจิสติกส์ กรมอุตสาหกรรมพื้นฐานและการเหมืองแร่ กระทรวงอุตสาหกรรม</a:t>
                      </a: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/>
                      </a:r>
                      <a:b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</a:t>
                      </a: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.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สถาบันคุณวุฒิวิชาชีพ สำนักนายกรัฐมนตรี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5. กระทรวงการต่างประเทศ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1. </a:t>
                      </a: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พัฒนาฝีมือแรงงานบุคลากรโลจิสติกส์ในระบบแรงงาน</a:t>
                      </a: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/>
                      </a:r>
                      <a:b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2. </a:t>
                      </a: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สถาบันหรือศูนย์พัฒนาบุคลากรโลจิสติกส์ภาคเอกชน</a:t>
                      </a: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/>
                      </a:r>
                      <a:b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3.</a:t>
                      </a: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ความร่วมมือจากภาคเอกชนและผู้ทรงตุณวุฒิ ชาวต่างชาติด้านโลจิสติกส์และซัพพลายเชน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4. การส่งเสริมการพัฒนาฝีมือแรงงานผ่านการกู้ยืมเงิน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5. ศูนย์ความรู้ด้านเทคโนโลยีโลจิสติกส์และ </a:t>
                      </a: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KM</a:t>
                      </a:r>
                      <a:b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6. มาตรฐานวิชาชีพและมาตรฐานฝีมิอแรงงานระดับนานาชาติ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7. ศูนย์พัฒนาความรู้ด้านเทคโนโลยีโลจิสติกส์ </a:t>
                      </a: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(Logistics  </a:t>
                      </a:r>
                      <a:r>
                        <a:rPr lang="en-US" sz="1400" dirty="0" err="1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Infromation</a:t>
                      </a: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Center)</a:t>
                      </a:r>
                      <a:b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</a:b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6. </a:t>
                      </a: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พ.ร.บ ส่งเสริมการพัฒนาฝีมือแรงงาน ว่าด้วยเรื่อง เจ้าหน้าที่ </a:t>
                      </a:r>
                      <a:r>
                        <a:rPr lang="en-US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HRD </a:t>
                      </a:r>
                      <a:r>
                        <a:rPr lang="th-TH" sz="14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ประจำบริษัท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77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9856804"/>
              </p:ext>
            </p:extLst>
          </p:nvPr>
        </p:nvGraphicFramePr>
        <p:xfrm>
          <a:off x="144015" y="620688"/>
          <a:ext cx="8964489" cy="4893304"/>
        </p:xfrm>
        <a:graphic>
          <a:graphicData uri="http://schemas.openxmlformats.org/drawingml/2006/table">
            <a:tbl>
              <a:tblPr firstRow="1" firstCol="1" bandRow="1"/>
              <a:tblGrid>
                <a:gridCol w="694644"/>
                <a:gridCol w="1497075"/>
                <a:gridCol w="2622876"/>
                <a:gridCol w="2074947"/>
                <a:gridCol w="2074947"/>
              </a:tblGrid>
              <a:tr h="27230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ปีงบประมาณ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ช่วงระยะ</a:t>
                      </a:r>
                      <a:endParaRPr lang="en-US" sz="32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กิจกรรม/โครงการ/แผนงาน</a:t>
                      </a:r>
                      <a:endParaRPr lang="en-US" sz="32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ผู้รับผิดชอบ</a:t>
                      </a:r>
                      <a:endParaRPr lang="en-US" sz="32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ผลผลิต</a:t>
                      </a:r>
                      <a:endParaRPr lang="en-US" sz="32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35976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2565</a:t>
                      </a:r>
                      <a:endParaRPr lang="en-US" sz="2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 </a:t>
                      </a:r>
                      <a:r>
                        <a:rPr lang="th-TH" sz="24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ประเมินและขยายผลในระยะต่อไป</a:t>
                      </a:r>
                      <a:r>
                        <a:rPr lang="en-US" sz="24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 </a:t>
                      </a:r>
                      <a:r>
                        <a:rPr lang="th-TH" sz="24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ปีงบประมาณ </a:t>
                      </a:r>
                      <a:r>
                        <a:rPr lang="en-US" sz="24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2565 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1. สรุปผลการดำเนินตามแผนและจัดทำรายงาน</a:t>
                      </a:r>
                    </a:p>
                    <a:p>
                      <a:pPr algn="l" fontAlgn="t"/>
                      <a:r>
                        <a:rPr lang="th-TH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ทำแผนพัฒนาบุคลากรด้านโลจิสติกส์และซัพพลายเชน ฉบับที่ 2 (พ.ศ. 2565 – 2569)</a:t>
                      </a:r>
                    </a:p>
                    <a:p>
                      <a:pPr algn="l" fontAlgn="t"/>
                      <a:endParaRPr lang="en-US" sz="3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252" marR="8252" marT="82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</a:t>
                      </a:r>
                      <a:r>
                        <a:rPr lang="th-TH" sz="24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คณะอนุกรรมการขับเคลื่อนยุทธศาสตร์การพัฒนาบุคลากรด้านโลจิสติกส์และซัพพลายเชน</a:t>
                      </a:r>
                      <a:endParaRPr lang="en-US" sz="28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 </a:t>
                      </a:r>
                      <a:r>
                        <a:rPr lang="th-TH" sz="24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รายผลการดำเนินงานตามแผนยุทธศาสตร์พัฒนาบุคลากรด้านโลจิสติกส์</a:t>
                      </a:r>
                      <a:endParaRPr lang="en-US" sz="28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95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8040048"/>
              </p:ext>
            </p:extLst>
          </p:nvPr>
        </p:nvGraphicFramePr>
        <p:xfrm>
          <a:off x="179513" y="1169248"/>
          <a:ext cx="8784974" cy="5516880"/>
        </p:xfrm>
        <a:graphic>
          <a:graphicData uri="http://schemas.openxmlformats.org/drawingml/2006/table">
            <a:tbl>
              <a:tblPr firstRow="1" firstCol="1" bandRow="1"/>
              <a:tblGrid>
                <a:gridCol w="627247"/>
                <a:gridCol w="3935670"/>
                <a:gridCol w="627247"/>
                <a:gridCol w="725812"/>
                <a:gridCol w="625490"/>
                <a:gridCol w="627247"/>
                <a:gridCol w="627247"/>
                <a:gridCol w="989014"/>
              </a:tblGrid>
              <a:tr h="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 b="1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ที่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 b="1">
                          <a:effectLst/>
                          <a:latin typeface="Angsana New"/>
                          <a:ea typeface="Calibri"/>
                          <a:cs typeface="TH SarabunPSK"/>
                        </a:rPr>
                        <a:t>โครงการ/แผนงาน/กิจกรรม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เวลาที่จะดำเนินการ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หน่วยงานรับผิดชอบ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8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2560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8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2561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2562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2564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แผนการผลิตนิสิตนักศึกษาด้านโลจิสติกส์ในระดับอุดมศึกษาระดับปริญญาโท และปริญญาตรี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กศธ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แผนการผลิตนักศึกษาระดับอาชีวศึกษาด้านโลจิสติกส์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กศธ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โครงการพัฒนาขีดความสามารถด้านภาษา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กอก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4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โครงการพัฒนาขีดความสามารถด้านเทคโนโลยีโลจิสติกส์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กอก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5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โครงการฝึกอบรมระยะยาว ระดับบริหาร สาขาโลจิสติกส์ขั้นสูง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กอก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6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โครงการฝึกยกระดับสาขาโลจิสติกส์ ระดับชำนาญการ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กอก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7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โครงการฝึกยกระดับสาขาโลจิสติกส์ ระดับเจ้าหน้าที่เทคนิค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กอก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8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โครงการฝึกยกระดับสาขาโลจิสติกส์ ระดับปฏิบัติการ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กอก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9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โครงการพัฒนาวิทยากรด้านโลจิสติกส์ (</a:t>
                      </a: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Train the Trainer)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กพร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79512" y="116632"/>
            <a:ext cx="87849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กรอบระยะเวลาแผนปฏิบัติการ ตามแผนยุทธศาสตร์แผนพัฒนา</a:t>
            </a:r>
            <a:r>
              <a:rPr lang="th-TH" sz="32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บุคลากร</a:t>
            </a:r>
          </a:p>
          <a:p>
            <a:pPr algn="ctr"/>
            <a:r>
              <a:rPr lang="th-TH" sz="32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ด้านโล</a:t>
            </a:r>
            <a:r>
              <a:rPr lang="th-TH" sz="32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จิสติกส์และซัพพลาย</a:t>
            </a:r>
            <a:r>
              <a:rPr lang="th-TH" sz="32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เชน ปีงบประมาณ 2560</a:t>
            </a:r>
            <a:endParaRPr lang="en-US" sz="32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68003" y="130428"/>
            <a:ext cx="172819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th-TH" b="1" dirty="0" smtClean="0">
                <a:solidFill>
                  <a:prstClr val="black"/>
                </a:solidFill>
              </a:rPr>
              <a:t>ตาราง 51 หน้าที่ 489</a:t>
            </a:r>
            <a:endParaRPr lang="en-US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562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44624"/>
            <a:ext cx="87849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8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กรอบระยะเวลาแผนปฏิบัติการ ตามแผนยุทธศาสตร์แผนพัฒนา</a:t>
            </a:r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บุคลากร</a:t>
            </a:r>
          </a:p>
          <a:p>
            <a:pPr algn="ctr"/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ด้านโล</a:t>
            </a:r>
            <a:r>
              <a:rPr lang="th-TH" sz="28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จิสติกส์และซัพพลาย</a:t>
            </a:r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เชน ปีงบประมาณ 2561 </a:t>
            </a:r>
            <a:endParaRPr lang="en-US" sz="28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7128434"/>
              </p:ext>
            </p:extLst>
          </p:nvPr>
        </p:nvGraphicFramePr>
        <p:xfrm>
          <a:off x="167085" y="908720"/>
          <a:ext cx="8797403" cy="5895843"/>
        </p:xfrm>
        <a:graphic>
          <a:graphicData uri="http://schemas.openxmlformats.org/drawingml/2006/table">
            <a:tbl>
              <a:tblPr firstRow="1" firstCol="1" bandRow="1"/>
              <a:tblGrid>
                <a:gridCol w="628134"/>
                <a:gridCol w="3941239"/>
                <a:gridCol w="628134"/>
                <a:gridCol w="628134"/>
                <a:gridCol w="626375"/>
                <a:gridCol w="628134"/>
                <a:gridCol w="628134"/>
                <a:gridCol w="1089119"/>
              </a:tblGrid>
              <a:tr h="270865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 b="1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ที่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 b="1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โครงการ/แผนงาน/กิจกรรม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เวลาที่จะดำเนินการ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หน่วยงานรับผิดชอบ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0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8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2560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8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2561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2562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2564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417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10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</a:t>
                      </a: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โครงการจัดตั้งสถาบันพัฒนาบุคลากรด้านโลจิสติกส์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r>
                        <a:rPr lang="en-US" sz="2000" dirty="0" smtClean="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Cordia New"/>
                        </a:rPr>
                        <a:t> 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กพร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7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11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โครงการพัฒนาระบบฐานข้อมูลเพื่อการตัดสินใจด้านบุคลากรโลจิสติกส์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กพร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กวท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8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12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โครงการจัดทำเกณฑ์และสัญญาณเตือนภัย ศักยภาพการดำเนินงานพัฒนาบุคลากร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กพร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อกช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7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13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โครงการประเมินและจัดทำสัญญาณเตือนภัยศักยภาพบุคลากรด้านโลจิสติกส์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กพร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25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14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โครงการประเมินและจัดทำทะเบียนมาตรฐานวิทยากรด้านโลจิสติกส์และซัพพลายเชน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กพร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8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15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โครงการ ส่งเสริมการจัดตั้งเครือข่ายองค์กรภาคเอกชน 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Cordia New"/>
                        </a:rPr>
                        <a:t> 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กพร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7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16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</a:t>
                      </a: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โครงการกำหนดกรอบมาตรฐานหลักสูตรพัฒนาบุคลากรด้านโลจิสติกส์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Cordia New"/>
                        </a:rPr>
                        <a:t> 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กพร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กศธ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7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17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โครงการพัฒนาหลักสูตรมาตรฐานด้านโลจิสติกส์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Cordia New"/>
                        </a:rPr>
                        <a:t> 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กพร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กอก</a:t>
                      </a:r>
                      <a:r>
                        <a:rPr lang="en-US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, </a:t>
                      </a:r>
                      <a:r>
                        <a:rPr lang="th-TH" sz="200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กศธ</a:t>
                      </a:r>
                      <a:endParaRPr lang="en-US" sz="20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7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20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18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โครงการพัฒนาระบบข้อมูลมาตรฐานหลักสูตร ด้านโลจิสติกส์และซัพพลายเชน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>
                          <a:effectLst/>
                          <a:latin typeface="TH SarabunPSK"/>
                          <a:ea typeface="Calibri"/>
                          <a:cs typeface="Cordia New"/>
                        </a:rPr>
                        <a:t> 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 </a:t>
                      </a: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กพร</a:t>
                      </a:r>
                      <a:endParaRPr lang="en-US" sz="20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849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116632"/>
            <a:ext cx="87849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8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กรอบระยะเวลาแผนปฏิบัติการ ตามแผนยุทธศาสตร์แผนพัฒนา</a:t>
            </a:r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บุคลากร</a:t>
            </a:r>
          </a:p>
          <a:p>
            <a:pPr algn="ctr"/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ด้านโล</a:t>
            </a:r>
            <a:r>
              <a:rPr lang="th-TH" sz="28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จิสติกส์และซัพพลาย</a:t>
            </a:r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เชน ปีงบประมาณ 2561-63</a:t>
            </a:r>
            <a:endParaRPr lang="en-US" sz="28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4517478"/>
              </p:ext>
            </p:extLst>
          </p:nvPr>
        </p:nvGraphicFramePr>
        <p:xfrm>
          <a:off x="179512" y="933346"/>
          <a:ext cx="8784976" cy="5611742"/>
        </p:xfrm>
        <a:graphic>
          <a:graphicData uri="http://schemas.openxmlformats.org/drawingml/2006/table">
            <a:tbl>
              <a:tblPr firstRow="1" firstCol="1" bandRow="1"/>
              <a:tblGrid>
                <a:gridCol w="432048"/>
                <a:gridCol w="4392488"/>
                <a:gridCol w="504056"/>
                <a:gridCol w="488819"/>
                <a:gridCol w="625491"/>
                <a:gridCol w="627247"/>
                <a:gridCol w="627247"/>
                <a:gridCol w="1087580"/>
              </a:tblGrid>
              <a:tr h="226236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 b="1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ที่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 b="1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โครงการ/แผนงาน/กิจกรรม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เวลาที่จะดำเนินการ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6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หน่วยงานรับผิดชอบ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6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6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2562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24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19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โครงการจัดตั้ง สภาวิชาชีพผู้ปฏิบัติงานโลจิสติกส์และซัพพลายเชน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dirty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7440" marR="6744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อกช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4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โครงการความร่วมมือภาคเอกชนเพื่อการพัฒนาบุคลากรด้านโลจิสติกส์และซัพพลายเชน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กอก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4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โครงการการจัดอาชีวศึกษาระบบทวิภาคี (</a:t>
                      </a: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Dual system)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กศธ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4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22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โครงการส่งเสริมการจัดตั้งสถาบันหรือศูนย์พัฒนาบุคลากรด้านโลจิสติกส์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4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โครงการพัฒนาความร่วมมือด้านผู้ทรงคุณวุฒิด้านโลจิสติกส์ต่างชาติพัฒนาบุคลากรด้านโลจิสติกส์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กตท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87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โครงการให้กู้ยืมเงินการพัฒนาบุคลากรด้านโลจิสติกส์และซัพพลายเชน 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4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25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โครงการสร้างสังคมแห่งการเรียนรู้ (</a:t>
                      </a: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KM : Knowledge Management)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4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26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โครงการยกระดับมาตรฐานวิชาชีพและมาตรฐานฝีมือแรงงานด้านโลจิสติกส์และซัพพลายเชน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กพร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กศธ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สคว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16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116632"/>
            <a:ext cx="87849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8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กรอบระยะเวลาแผนปฏิบัติการ ตามแผนยุทธศาสตร์แผนพัฒนา</a:t>
            </a:r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บุคลากร</a:t>
            </a:r>
          </a:p>
          <a:p>
            <a:pPr algn="ctr"/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ด้านโล</a:t>
            </a:r>
            <a:r>
              <a:rPr lang="th-TH" sz="28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จิสติกส์และซัพพลาย</a:t>
            </a:r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เชน ปีงบประมาณ 2563-64</a:t>
            </a:r>
            <a:endParaRPr lang="en-US" sz="28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9936932"/>
              </p:ext>
            </p:extLst>
          </p:nvPr>
        </p:nvGraphicFramePr>
        <p:xfrm>
          <a:off x="179512" y="933346"/>
          <a:ext cx="8784976" cy="3635269"/>
        </p:xfrm>
        <a:graphic>
          <a:graphicData uri="http://schemas.openxmlformats.org/drawingml/2006/table">
            <a:tbl>
              <a:tblPr firstRow="1" firstCol="1" bandRow="1"/>
              <a:tblGrid>
                <a:gridCol w="432048"/>
                <a:gridCol w="4392488"/>
                <a:gridCol w="504056"/>
                <a:gridCol w="488819"/>
                <a:gridCol w="625491"/>
                <a:gridCol w="627247"/>
                <a:gridCol w="627247"/>
                <a:gridCol w="1087580"/>
              </a:tblGrid>
              <a:tr h="226236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 b="1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ที่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 b="1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โครงการ/แผนงาน/กิจกรรม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เวลาที่จะดำเนินการ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6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หน่วยงานรับผิดชอบ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6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6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2560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6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2561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2562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2563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/>
                          <a:ea typeface="Calibri"/>
                          <a:cs typeface="Cordia New"/>
                        </a:rPr>
                        <a:t>2564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24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26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โครงการยกระดับมาตรฐานวิชาชีพและมาตรฐานฝีมือแรงงานด้านโลจิสติกส์และซัพพลายเชน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กศธ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สคว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4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27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โครงการพัฒนาศูนย์ความรู้ด้านเทคโนโลยีโลจิสติกส์</a:t>
                      </a:r>
                      <a:r>
                        <a:rPr lang="en-US" sz="20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(Logistics Information Center)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กพร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กวท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87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28</a:t>
                      </a: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 พัฒนาและเผยแพร่หลักสูตรเทคโนโลยีสมัยใหม่ด้านโลจิสติกส์และซัพพลายเชน</a:t>
                      </a:r>
                      <a:endParaRPr lang="en-US" sz="20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กพร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87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800" dirty="0" smtClean="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29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โครงการแก้ไขเพิ่มเติม พ.ร.บ.ส่งเสริมการพัฒนาฝีมือแรงงาน พ.ศ.</a:t>
                      </a: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2545 </a:t>
                      </a:r>
                      <a:r>
                        <a:rPr lang="th-TH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ว่าด้วย เรื่อง เจ้าหน้าที่ </a:t>
                      </a: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HRD </a:t>
                      </a:r>
                      <a:r>
                        <a:rPr lang="th-TH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ประจำบริษัท</a:t>
                      </a:r>
                      <a:r>
                        <a:rPr lang="en-US" sz="2000" dirty="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  (HRD Officer)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0" lang="en-US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/>
                          <a:ea typeface="Calibri"/>
                          <a:cs typeface="TH SarabunPSK"/>
                          <a:sym typeface="Wingdings 2"/>
                        </a:rPr>
                        <a:t></a:t>
                      </a:r>
                      <a:endParaRPr lang="en-US" sz="18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53316" marR="533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dirty="0" smtClean="0">
                          <a:effectLst/>
                          <a:latin typeface="Angsana New"/>
                          <a:ea typeface="Times New Roman"/>
                          <a:cs typeface="Cordia New"/>
                        </a:rPr>
                        <a:t>กพร</a:t>
                      </a:r>
                      <a:endParaRPr lang="en-US" sz="20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47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8276" y="1949446"/>
            <a:ext cx="8136904" cy="2677656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tabLst>
                <a:tab pos="342900" algn="l"/>
                <a:tab pos="571500" algn="l"/>
                <a:tab pos="800100" algn="l"/>
              </a:tabLst>
            </a:pP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1. งบประมาณปี 25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60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จำนวน  14  โครงการ  เป็นเงิน 	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386.7222 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ล้านบาท</a:t>
            </a:r>
            <a:endParaRPr lang="en-US" sz="2800" b="1" dirty="0">
              <a:solidFill>
                <a:srgbClr val="FF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>
              <a:tabLst>
                <a:tab pos="342900" algn="l"/>
                <a:tab pos="571500" algn="l"/>
                <a:tab pos="800100" algn="l"/>
              </a:tabLst>
            </a:pP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2. งบประมาณปี 25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61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จำนวน    7  โครงการ  เป็นเงิน 	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406.5205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ล้านบาท</a:t>
            </a:r>
            <a:endParaRPr lang="en-US" sz="2800" b="1" dirty="0">
              <a:solidFill>
                <a:srgbClr val="FF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>
              <a:tabLst>
                <a:tab pos="342900" algn="l"/>
                <a:tab pos="571500" algn="l"/>
                <a:tab pos="800100" algn="l"/>
              </a:tabLst>
            </a:pP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3. งบประมาณปี 256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2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จำนวน    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4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โครงการ  เป็นเงิน 	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432.1173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ล้านบาท</a:t>
            </a:r>
            <a:endParaRPr lang="en-US" sz="2800" b="1" dirty="0">
              <a:solidFill>
                <a:srgbClr val="FF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>
              <a:tabLst>
                <a:tab pos="342900" algn="l"/>
                <a:tab pos="571500" algn="l"/>
                <a:tab pos="800100" algn="l"/>
              </a:tabLst>
            </a:pP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4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. งบประมาณปี 256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3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จำนวน    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3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โครงการ  เป็นเงิน 	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423.3215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ล้านบาท</a:t>
            </a:r>
            <a:endParaRPr lang="en-US" sz="2800" b="1" dirty="0">
              <a:solidFill>
                <a:srgbClr val="FF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>
              <a:tabLst>
                <a:tab pos="342900" algn="l"/>
                <a:tab pos="571500" algn="l"/>
                <a:tab pos="800100" algn="l"/>
              </a:tabLst>
            </a:pP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5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. งบประมาณปี 256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4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จำนวน    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1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โครงการ  เป็นเงิน	</a:t>
            </a:r>
            <a:r>
              <a:rPr lang="en-US" sz="2800" b="1" u="sng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440.3347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ล้านบาท</a:t>
            </a:r>
            <a:endParaRPr lang="en-US" sz="2800" b="1" dirty="0">
              <a:solidFill>
                <a:srgbClr val="FF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>
              <a:tabLst>
                <a:tab pos="342900" algn="l"/>
                <a:tab pos="571500" algn="l"/>
                <a:tab pos="800100" algn="l"/>
              </a:tabLst>
            </a:pP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			รวมทั้งสิ้น	          			</a:t>
            </a:r>
            <a:r>
              <a:rPr lang="en-US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       </a:t>
            </a:r>
            <a:r>
              <a:rPr lang="en-US" sz="2800" b="1" u="dbl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2</a:t>
            </a:r>
            <a:r>
              <a:rPr lang="th-TH" sz="2800" b="1" u="dbl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,</a:t>
            </a:r>
            <a:r>
              <a:rPr lang="en-US" sz="2800" b="1" u="dbl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089.0162 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ล้าน</a:t>
            </a:r>
            <a:r>
              <a:rPr lang="th-TH" sz="2800" b="1" dirty="0" smtClean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บาท</a:t>
            </a:r>
            <a:r>
              <a:rPr lang="en-US" sz="2800" b="1" dirty="0" smtClean="0">
                <a:solidFill>
                  <a:srgbClr val="FF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 </a:t>
            </a:r>
            <a:endParaRPr lang="en-US" sz="2800" b="1" dirty="0">
              <a:solidFill>
                <a:srgbClr val="FF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9552" y="332656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sz="3600" b="1" dirty="0">
                <a:solidFill>
                  <a:prstClr val="black"/>
                </a:solidFill>
                <a:latin typeface="Angsana New"/>
                <a:ea typeface="Calibri"/>
                <a:cs typeface="TH SarabunPSK"/>
              </a:rPr>
              <a:t>แผนการจัดการทรัพยากรเพื่อดำเนินงาน</a:t>
            </a:r>
            <a:r>
              <a:rPr lang="th-TH" sz="3600" b="1" dirty="0" smtClean="0">
                <a:solidFill>
                  <a:prstClr val="black"/>
                </a:solidFill>
                <a:latin typeface="Angsana New"/>
                <a:ea typeface="Calibri"/>
                <a:cs typeface="TH SarabunPSK"/>
              </a:rPr>
              <a:t>ตาม</a:t>
            </a:r>
          </a:p>
          <a:p>
            <a:pPr algn="r"/>
            <a:r>
              <a:rPr lang="th-TH" sz="3600" b="1" dirty="0" smtClean="0">
                <a:solidFill>
                  <a:prstClr val="black"/>
                </a:solidFill>
                <a:latin typeface="Angsana New"/>
                <a:ea typeface="Calibri"/>
                <a:cs typeface="TH SarabunPSK"/>
              </a:rPr>
              <a:t>แผนยุทธศาสตร์การ</a:t>
            </a:r>
            <a:r>
              <a:rPr lang="th-TH" sz="3600" b="1" dirty="0">
                <a:solidFill>
                  <a:prstClr val="black"/>
                </a:solidFill>
                <a:latin typeface="Angsana New"/>
                <a:ea typeface="Calibri"/>
                <a:cs typeface="TH SarabunPSK"/>
              </a:rPr>
              <a:t>พัฒนาบุคลากรด้านโลจิสติกส์และซัพพลายเชน</a:t>
            </a:r>
            <a:endParaRPr lang="en-US" sz="3600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64288" y="11663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solidFill>
                  <a:prstClr val="black"/>
                </a:solidFill>
              </a:rPr>
              <a:t>หน้าที่ 497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42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1084189"/>
              </p:ext>
            </p:extLst>
          </p:nvPr>
        </p:nvGraphicFramePr>
        <p:xfrm>
          <a:off x="184846" y="268560"/>
          <a:ext cx="8774308" cy="6400800"/>
        </p:xfrm>
        <a:graphic>
          <a:graphicData uri="http://schemas.openxmlformats.org/drawingml/2006/table">
            <a:tbl>
              <a:tblPr firstRow="1" firstCol="1" bandRow="1"/>
              <a:tblGrid>
                <a:gridCol w="635468"/>
                <a:gridCol w="2153368"/>
                <a:gridCol w="2097464"/>
                <a:gridCol w="543685"/>
                <a:gridCol w="624800"/>
                <a:gridCol w="544234"/>
                <a:gridCol w="544234"/>
                <a:gridCol w="543685"/>
                <a:gridCol w="543685"/>
                <a:gridCol w="543685"/>
              </a:tblGrid>
              <a:tr h="155933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 dirty="0" smtClean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โครงการ</a:t>
                      </a:r>
                      <a:r>
                        <a:rPr lang="th-TH" sz="1400" dirty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/แผนงาน</a:t>
                      </a:r>
                      <a:r>
                        <a:rPr lang="th-TH" sz="1400" dirty="0" smtClean="0">
                          <a:effectLst/>
                          <a:latin typeface="Angsana New"/>
                          <a:ea typeface="Calibri"/>
                          <a:cs typeface="TH SarabunPSK"/>
                        </a:rPr>
                        <a:t>/</a:t>
                      </a:r>
                      <a:r>
                        <a:rPr lang="en-US" sz="1400" dirty="0">
                          <a:effectLst/>
                          <a:latin typeface="TH SarabunPSK"/>
                          <a:ea typeface="Calibri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โครงการ/แผนงาน/กิจกรรม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ตัวชี้วัดผลการปฏิบัติงาน (</a:t>
                      </a: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KPI)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เป้าหมาย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(ปี 2560)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งบประมาณ (ล้านบาท)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หน่วยงานรับผิดชอบ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8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2560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2561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2564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237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แผนการผลิตนิสิตนักศึกษาด้านโลจิสติกส์ในะดับอุดมศึกษาระดับปริญญาโท และปริญญาตรี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1.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จำนวนนักศึกษาสำเร็จปริญญาตรีสาขาโลจิสติกส์ (คน)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2. 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จำนวนนักศึกษาสำเร็จปริญญาโทสาขาโลจิสติกส์ (คน)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356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2,814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400">
                          <a:effectLst/>
                          <a:latin typeface="TH SarabunPSK"/>
                          <a:ea typeface="Calibri"/>
                          <a:cs typeface="Cordia New"/>
                        </a:rPr>
                        <a:t>160.55127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400">
                          <a:effectLst/>
                          <a:latin typeface="TH SarabunPSK"/>
                          <a:ea typeface="Calibri"/>
                          <a:cs typeface="Cordia New"/>
                        </a:rPr>
                        <a:t>170.3224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180.6843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191.6332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203.3490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สกอ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7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แผนการผลิตนักศึกษาระดับอาชีวศึกษาด้านโลจิสติกส์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1. </a:t>
                      </a:r>
                      <a:r>
                        <a:rPr lang="th-TH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จำนวนนักศึกษาที่สำเร็จการศึกษาระดับอาชีวศึกษาสาขาโลจิสติกส์  : เจ้าหน้าที่เทคนิค  (คน)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1,157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45.5393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18.3111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51.2651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54.3676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57.6678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สอศ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96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โครงการพัฒนาขีดความสามารถด้านภาษา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MS Mincho"/>
                          <a:cs typeface="TH SarabunPSK"/>
                        </a:rPr>
                        <a:t>1. จำนวนผู้เข้ารับการอบรมด้านภาษาต่างประเทศ หลักสูตร 30 ชม. (คน)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MS Mincho"/>
                          <a:cs typeface="TH SarabunPSK"/>
                        </a:rPr>
                        <a:t>2. ร้อยละของจำนวนผู้สำเร็จการอบรมได้ตามเกณฑ์มาตรฐานการฝึก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20,000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38.0000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38.0000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38.0000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38.0000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38.0000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กพร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96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solidFill>
                            <a:srgbClr val="000000"/>
                          </a:solidFill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โครงการพัฒนาขีดความสามารถด้านเทคโนโลยีโลจิสติกส์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MS Mincho"/>
                          <a:cs typeface="TH SarabunPSK"/>
                        </a:rPr>
                        <a:t>1. จำนวนผู้เข้ารับการอบรมด้านเทคโนโลยีโลจิสติกส์ หลักสูตร 18 ชม. (คน)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MS Mincho"/>
                          <a:cs typeface="TH SarabunPSK"/>
                        </a:rPr>
                        <a:t>2. ร้อยละของจำนวนผู้สำเร็จการอบรมได้ตามเกณฑ์มาตรฐานการฝึก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10,000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80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28.4000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28.4000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28.4000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28.4000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28.4000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กพร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7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โครงการฝึกยกระดับสาขาโลจิสติกส์ ระดับชำนาญการ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MS Mincho"/>
                          <a:cs typeface="TH SarabunPSK"/>
                        </a:rPr>
                        <a:t>1. จำนวนผู้สอบผ่านการฝึกยกระดับหลักสูตร  5 วัน (ระดับชำนาญการ) สาขาโลจิสติกส์ (คน)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176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0.3344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0.3382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0.38000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0.3952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0.4693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400" dirty="0">
                          <a:effectLst/>
                          <a:latin typeface="TH SarabunPSK"/>
                          <a:ea typeface="Calibri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7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6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โครงการฝึกยกระดับสาขาโลจิสติกส์ ระดับเจ้าหน้าที่เทคนิค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MS Mincho"/>
                          <a:cs typeface="TH SarabunPSK"/>
                        </a:rPr>
                        <a:t>1. จำนวนผู้สอบผ่านการฝึกยกระดับหลักสูตร  5 วัน (ระดับเจ้าหน้าที่เทคนิค) สาขาโลจิสติกส์ (คน)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150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0.28500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0.2945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0.3135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0.3249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0.3534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400">
                          <a:effectLst/>
                          <a:latin typeface="TH SarabunPSK"/>
                          <a:ea typeface="Calibri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7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7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โครงการฝึกยกระดับสาขาโลจิสติกส์ ระดับปฏิบัติการ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MS Mincho"/>
                          <a:cs typeface="TH SarabunPSK"/>
                        </a:rPr>
                        <a:t>1. จำนวนผู้สอบผ่านการฝึกยกระดับ หลักสูตร 18 วัน (ระดับปฏิบัติการ) สาขาโลจิสติกส์ (คน)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25,825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36.6715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37.6640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40.3024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41.8204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45.8972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400">
                          <a:effectLst/>
                          <a:latin typeface="TH SarabunPSK"/>
                          <a:ea typeface="Calibri"/>
                          <a:cs typeface="Cordia New"/>
                        </a:rPr>
                        <a:t> 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7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th-TH" sz="1400">
                          <a:effectLst/>
                          <a:latin typeface="Angsana New"/>
                          <a:ea typeface="Calibri"/>
                          <a:cs typeface="TH SarabunPSK"/>
                        </a:rPr>
                        <a:t>8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โครงการพัฒนาวิทยากรด้านโลจิสติกส์ (</a:t>
                      </a: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Train the Trainer)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MS Mincho"/>
                          <a:cs typeface="Cordia New"/>
                        </a:rPr>
                        <a:t>1. </a:t>
                      </a:r>
                      <a:r>
                        <a:rPr lang="th-TH" sz="1400">
                          <a:effectLst/>
                          <a:latin typeface="TH SarabunPSK"/>
                          <a:ea typeface="MS Mincho"/>
                          <a:cs typeface="Cordia New"/>
                        </a:rPr>
                        <a:t>จำนวน สปก.ที่เข้าร่วมพัฒนาครูฝึกประจำสถานประกอบกิจการ ต่อหนึ่งสถาบัน/ศูนย์พัฒนาฝีมือแรงงาน  (แห่ง)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>
                          <a:effectLst/>
                          <a:latin typeface="Angsana New"/>
                          <a:ea typeface="Times New Roman"/>
                          <a:cs typeface="TH SarabunPSK"/>
                        </a:rPr>
                        <a:t>3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400">
                          <a:effectLst/>
                          <a:latin typeface="TH SarabunPSK"/>
                          <a:ea typeface="Calibri"/>
                          <a:cs typeface="Cordia New"/>
                        </a:rPr>
                        <a:t>4.3320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400">
                          <a:effectLst/>
                          <a:latin typeface="TH SarabunPSK"/>
                          <a:ea typeface="Calibri"/>
                          <a:cs typeface="Cordia New"/>
                        </a:rPr>
                        <a:t>4.3320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4.3320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4.3320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H SarabunPSK"/>
                          <a:ea typeface="Times New Roman"/>
                          <a:cs typeface="Cordia New"/>
                        </a:rPr>
                        <a:t>4.3320</a:t>
                      </a:r>
                      <a:endParaRPr lang="en-US" sz="160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571500" algn="l"/>
                          <a:tab pos="800100" algn="l"/>
                        </a:tabLst>
                      </a:pPr>
                      <a:r>
                        <a:rPr lang="en-US" sz="1400" dirty="0">
                          <a:effectLst/>
                          <a:latin typeface="TH SarabunPSK"/>
                          <a:ea typeface="Calibri"/>
                          <a:cs typeface="Cordia New"/>
                        </a:rPr>
                        <a:t> </a:t>
                      </a:r>
                      <a:endParaRPr lang="en-US" sz="1600" dirty="0">
                        <a:effectLst/>
                        <a:latin typeface="Angsana New"/>
                        <a:ea typeface="Times New Roman"/>
                        <a:cs typeface="Cordia New"/>
                      </a:endParaRPr>
                    </a:p>
                  </a:txBody>
                  <a:tcPr marL="36369" marR="363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60232" y="35332"/>
            <a:ext cx="2232248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th-TH" dirty="0" smtClean="0">
                <a:solidFill>
                  <a:prstClr val="black"/>
                </a:solidFill>
              </a:rPr>
              <a:t>ตารางที่ 53 หน้าที่ 498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5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260648"/>
            <a:ext cx="8424936" cy="646331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/>
            <a:r>
              <a:rPr lang="th-TH" sz="3600" b="1" dirty="0" smtClean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แนวทางการติดตามประเมินผล</a:t>
            </a:r>
            <a:endParaRPr lang="en-US" sz="3600" b="1" dirty="0">
              <a:solidFill>
                <a:prstClr val="white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7954" y="1268760"/>
            <a:ext cx="4338041" cy="532859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15742" y="2367315"/>
            <a:ext cx="3012242" cy="13280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ความสอดคล้องและผลสำเร็จตามแผนดำเนินงานแต่ละขั้นตอน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ปัญหาอุปสรรคและการแก้ไข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ความสำเร็จของการแก้ไข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415742" y="3879483"/>
            <a:ext cx="3012242" cy="10215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ผลสำเร็จตามเป้าหมาย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ปัญหาอุปสรรคและการแก้ไข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ความสำเร็จของการแก้ไข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403648" y="5143748"/>
            <a:ext cx="3012242" cy="10215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ผลสำเร็จตามเป้าประสงค์ งบประมาณ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ปัญหาอุปสรรคและการแก้ไข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ความสำเร็จของการแก้ไข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18599" y="2586388"/>
            <a:ext cx="1046322" cy="78319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ความ</a:t>
            </a:r>
          </a:p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สอดคล้อง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90795" y="4017099"/>
            <a:ext cx="1046322" cy="78319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ประสิทธิ</a:t>
            </a:r>
          </a:p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85318" y="5256530"/>
            <a:ext cx="1046322" cy="78319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ประสิทธิ</a:t>
            </a:r>
          </a:p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ภาพ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23528" y="1412776"/>
            <a:ext cx="4104456" cy="792088"/>
          </a:xfrm>
          <a:prstGeom prst="roundRect">
            <a:avLst/>
          </a:prstGeom>
          <a:solidFill>
            <a:srgbClr val="FF99FF"/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ประเมินความก้าวหน้า</a:t>
            </a:r>
          </a:p>
          <a:p>
            <a:pPr algn="ctr"/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Formative Evaluation)</a:t>
            </a:r>
            <a:endParaRPr lang="en-US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698455" y="1268760"/>
            <a:ext cx="4338041" cy="5328592"/>
          </a:xfrm>
          <a:prstGeom prst="rect">
            <a:avLst/>
          </a:prstGeom>
          <a:solidFill>
            <a:srgbClr val="CC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916243" y="2367315"/>
            <a:ext cx="3012242" cy="10215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ผลสำเร็จตามเป้าหมาย ตัวชี้วัด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ปัญหาอุปสรรคและข้อควรปรับปรุง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ความสำเร็จของการแก้ไข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916243" y="3879483"/>
            <a:ext cx="3012242" cy="10215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ผลสำเร็จตามเป้าหมาย  งบประมาณ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ปัญหาอุปสรรคและการแก้ไข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ความสำเร็จของการแก้ไข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904149" y="5143748"/>
            <a:ext cx="3012242" cy="10215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ความต่อเนื่อง ขยายผล เพิ่มเติมงาน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แนวโน้มความยั่งยืนและต่อเนื่อง</a:t>
            </a:r>
          </a:p>
          <a:p>
            <a:pPr marL="342900" indent="-342900">
              <a:buFontTx/>
              <a:buAutoNum type="arabicPeriod"/>
            </a:pPr>
            <a:r>
              <a:rPr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คุณภาพผลผลิต สอดคล้องเป้าหมาย</a:t>
            </a:r>
            <a:endParaRPr lang="en-US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819100" y="2586388"/>
            <a:ext cx="1046322" cy="78319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ประสิทธิ</a:t>
            </a:r>
          </a:p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4791296" y="4017099"/>
            <a:ext cx="1046322" cy="78319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ประสิทธิ</a:t>
            </a:r>
          </a:p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ภาพ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4785819" y="5256530"/>
            <a:ext cx="1046322" cy="78319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ความยั่งยืนของงาน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4824029" y="1412776"/>
            <a:ext cx="4104456" cy="79208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ประเมินสรุปผลหลังสิ้นสุดการดำเนินงาน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Summative Evaluation)</a:t>
            </a:r>
            <a:endParaRPr lang="en-US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993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67544" y="116632"/>
            <a:ext cx="8352928" cy="86409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ข้อเสนอแนะเพื่อขับเคลื่อนแผนยุทธศาสตร์การพัฒนาบุคลากรด้านโลจิสติกส์</a:t>
            </a:r>
            <a:endParaRPr lang="en-US" sz="28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35896" y="1204378"/>
            <a:ext cx="5328592" cy="1938992"/>
          </a:xfrm>
          <a:prstGeom prst="rect">
            <a:avLst/>
          </a:prstGeom>
          <a:noFill/>
          <a:ln>
            <a:solidFill>
              <a:schemeClr val="tx1"/>
            </a:solidFill>
            <a:prstDash val="dashDot"/>
          </a:ln>
        </p:spPr>
        <p:txBody>
          <a:bodyPr wrap="square" rtlCol="0">
            <a:spAutoFit/>
          </a:bodyPr>
          <a:lstStyle/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การขับเคลื่อนจากผู้บริหารระดับสูง </a:t>
            </a:r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กพร.ปช.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การบริหารการขับเคลื่อน</a:t>
            </a:r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อนุกรรมการขับเคลื่อนยุทธศาสตร์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ฯ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แปลงเป็นแผนหรือโครงการ โดยหน่วยปฏิบัติอย่างเป็นรูปธรรม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 สร้างความเชื่อมโยงและบูรณาการ ผ่าน ครม. และประกาศใช้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5. สร้างแรงจูงใจ บรรจุในคำรับรองการปฏิบัติราชการ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6. วางระบบ   จัดระเบียบให้ปฏิบัติ และรายงาน โดยอำนาจอนุกรรมการฯ</a:t>
            </a:r>
            <a:endParaRPr lang="en-US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755576" y="1340768"/>
            <a:ext cx="2808312" cy="194421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 สร้างให้เกิดแผนยุทธศาสตร์ที่ทุกภาคส่วนยอมรับ ให้ความสำคัญและนำไปปฏิบัติได้อย่างเป็นรูปธรรม</a:t>
            </a:r>
            <a:endParaRPr lang="en-US" sz="24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Oval 4"/>
          <p:cNvSpPr/>
          <p:nvPr/>
        </p:nvSpPr>
        <p:spPr>
          <a:xfrm>
            <a:off x="374484" y="1057723"/>
            <a:ext cx="762184" cy="745846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4483" y="3645024"/>
            <a:ext cx="5130627" cy="2246769"/>
          </a:xfrm>
          <a:prstGeom prst="rect">
            <a:avLst/>
          </a:prstGeom>
          <a:noFill/>
          <a:ln>
            <a:solidFill>
              <a:schemeClr val="tx1"/>
            </a:solidFill>
            <a:prstDash val="dashDot"/>
          </a:ln>
        </p:spPr>
        <p:txBody>
          <a:bodyPr wrap="square" rtlCol="0">
            <a:spAutoFit/>
          </a:bodyPr>
          <a:lstStyle/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สื่อสารยุทธศาสตร์ให้บุคลากรที่เกี่ยวข้องเข้าใจและเข้าร่วมอย่างถ่องแท้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สร้างความเข้าใจในภารกิจ และรับเป็นงานที่ตนต้องรับผิดชอบ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ร่วมประเมินความเสี่ยงในภารกิจที่ตนรับผิดชอบและเสนอแนวป้องกัน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 จัดสรรงบประมาณให้สอดคล้องและสัมพันธ์เชื่อมโยงกับยุทธศาสตร์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5. มอบหมายผู้ติดตามและตรวจสอบอย่างเป็นทางการ มิใช่ตามแต่รายงาน</a:t>
            </a:r>
          </a:p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6. มอบหมายผู้ประมวลผลและทำข้อมูลสารสนเทศ อย่างเป็นปัจจุบันและ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สะท้อนความสำเร็จ </a:t>
            </a:r>
            <a:endParaRPr lang="en-US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649127" y="3516293"/>
            <a:ext cx="2808312" cy="194421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 การขับเคลื่อนให้เกิกการตื่นตัวแก่หน่วยงานรับผิดชอบในการพัฒนาบุคลากรด้าน</a:t>
            </a:r>
          </a:p>
          <a:p>
            <a:pPr algn="ctr"/>
            <a:r>
              <a:rPr lang="th-TH" sz="24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โลจิสติกส์และซัพพลายเชน</a:t>
            </a:r>
            <a:endParaRPr lang="en-US" sz="24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Oval 7"/>
          <p:cNvSpPr/>
          <p:nvPr/>
        </p:nvSpPr>
        <p:spPr>
          <a:xfrm>
            <a:off x="8058288" y="3221130"/>
            <a:ext cx="762184" cy="74584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37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8041F-4F72-42E9-87FE-65E9C56BA73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1109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</TotalTime>
  <Words>9114</Words>
  <Application>Microsoft Office PowerPoint</Application>
  <PresentationFormat>นำเสนอทางหน้าจอ (4:3)</PresentationFormat>
  <Paragraphs>2320</Paragraphs>
  <Slides>73</Slides>
  <Notes>2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12</vt:i4>
      </vt:variant>
      <vt:variant>
        <vt:lpstr>ชื่อเรื่องภาพนิ่ง</vt:lpstr>
      </vt:variant>
      <vt:variant>
        <vt:i4>73</vt:i4>
      </vt:variant>
    </vt:vector>
  </HeadingPairs>
  <TitlesOfParts>
    <vt:vector size="85" baseType="lpstr">
      <vt:lpstr>Office Theme</vt:lpstr>
      <vt:lpstr>1_Office Theme</vt:lpstr>
      <vt:lpstr>2_Office Theme</vt:lpstr>
      <vt:lpstr>Default Design</vt:lpstr>
      <vt:lpstr>4_Office Theme</vt:lpstr>
      <vt:lpstr>5_Office Theme</vt:lpstr>
      <vt:lpstr>7_Office Theme</vt:lpstr>
      <vt:lpstr>1_Default Design</vt:lpstr>
      <vt:lpstr>8_Office Theme</vt:lpstr>
      <vt:lpstr>6_Office Theme</vt:lpstr>
      <vt:lpstr>3_Office Theme</vt:lpstr>
      <vt:lpstr>9_Office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Dheerayut</dc:creator>
  <cp:lastModifiedBy>Com01</cp:lastModifiedBy>
  <cp:revision>58</cp:revision>
  <cp:lastPrinted>2016-05-30T02:33:36Z</cp:lastPrinted>
  <dcterms:created xsi:type="dcterms:W3CDTF">2015-11-14T07:41:26Z</dcterms:created>
  <dcterms:modified xsi:type="dcterms:W3CDTF">2016-05-30T02:33:41Z</dcterms:modified>
</cp:coreProperties>
</file>