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83" r:id="rId2"/>
    <p:sldId id="260" r:id="rId3"/>
    <p:sldId id="282" r:id="rId4"/>
    <p:sldId id="294" r:id="rId5"/>
    <p:sldId id="293" r:id="rId6"/>
    <p:sldId id="300" r:id="rId7"/>
    <p:sldId id="301" r:id="rId8"/>
    <p:sldId id="261" r:id="rId9"/>
    <p:sldId id="262" r:id="rId10"/>
    <p:sldId id="257" r:id="rId11"/>
    <p:sldId id="274" r:id="rId12"/>
    <p:sldId id="284" r:id="rId13"/>
    <p:sldId id="295" r:id="rId14"/>
    <p:sldId id="296" r:id="rId15"/>
    <p:sldId id="297" r:id="rId16"/>
    <p:sldId id="298" r:id="rId17"/>
    <p:sldId id="276" r:id="rId18"/>
    <p:sldId id="279" r:id="rId19"/>
    <p:sldId id="299" r:id="rId20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60" d="100"/>
          <a:sy n="60" d="100"/>
        </p:scale>
        <p:origin x="-1656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A914D9-7782-4B54-81C3-AE9F0CB4037B}" type="datetimeFigureOut">
              <a:rPr lang="th-TH" smtClean="0"/>
              <a:t>31/05/59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EE254F-85DF-450E-A4A5-21836331A4B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091368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C9545F-C3EA-41CC-AC8C-F459EEBE0835}" type="datetimeFigureOut">
              <a:rPr lang="th-TH" smtClean="0"/>
              <a:pPr/>
              <a:t>31/05/59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B17C2-E832-49BB-B745-F98AA53760A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99954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C9D607-DC55-4CAF-8FC3-E5632F7868F7}" type="slidenum">
              <a:rPr lang="en-US" smtClean="0">
                <a:solidFill>
                  <a:prstClr val="black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29328" y="4344359"/>
            <a:ext cx="5071424" cy="4113169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342016" indent="-342016">
              <a:spcBef>
                <a:spcPct val="0"/>
              </a:spcBef>
            </a:pPr>
            <a:r>
              <a:rPr lang="th-TH" dirty="0" smtClean="0">
                <a:latin typeface="Tahoma" pitchFamily="34" charset="0"/>
                <a:cs typeface="Tahoma" pitchFamily="34" charset="0"/>
              </a:rPr>
              <a:t>กำลังคน</a:t>
            </a:r>
            <a:r>
              <a:rPr lang="th-TH" dirty="0" err="1" smtClean="0">
                <a:latin typeface="Tahoma" pitchFamily="34" charset="0"/>
                <a:cs typeface="Tahoma" pitchFamily="34" charset="0"/>
              </a:rPr>
              <a:t>ด้านโล</a:t>
            </a:r>
            <a:r>
              <a:rPr lang="th-TH" dirty="0" smtClean="0">
                <a:latin typeface="Tahoma" pitchFamily="34" charset="0"/>
                <a:cs typeface="Tahoma" pitchFamily="34" charset="0"/>
              </a:rPr>
              <a:t>จิ</a:t>
            </a:r>
            <a:r>
              <a:rPr lang="th-TH" dirty="0" err="1" smtClean="0">
                <a:latin typeface="Tahoma" pitchFamily="34" charset="0"/>
                <a:cs typeface="Tahoma" pitchFamily="34" charset="0"/>
              </a:rPr>
              <a:t>สติกส์</a:t>
            </a:r>
            <a:r>
              <a:rPr lang="th-TH" dirty="0" smtClean="0">
                <a:latin typeface="Tahoma" pitchFamily="34" charset="0"/>
                <a:cs typeface="Tahoma" pitchFamily="34" charset="0"/>
              </a:rPr>
              <a:t>ของประเทศ ครอบคลุมถึง</a:t>
            </a:r>
          </a:p>
          <a:p>
            <a:pPr marL="342016" indent="-342016">
              <a:spcBef>
                <a:spcPts val="601"/>
              </a:spcBef>
              <a:buFontTx/>
              <a:buAutoNum type="arabicPeriod"/>
            </a:pPr>
            <a:r>
              <a:rPr lang="th-TH" dirty="0" smtClean="0">
                <a:latin typeface="Tahoma" pitchFamily="34" charset="0"/>
                <a:cs typeface="Tahoma" pitchFamily="34" charset="0"/>
              </a:rPr>
              <a:t>บุคลากรรับผิดชอบการบริหารและการ</a:t>
            </a:r>
            <a:r>
              <a:rPr lang="th-TH" dirty="0" err="1" smtClean="0">
                <a:latin typeface="Tahoma" pitchFamily="34" charset="0"/>
                <a:cs typeface="Tahoma" pitchFamily="34" charset="0"/>
              </a:rPr>
              <a:t>ปฏิบัติการโล</a:t>
            </a:r>
            <a:r>
              <a:rPr lang="th-TH" dirty="0" smtClean="0">
                <a:latin typeface="Tahoma" pitchFamily="34" charset="0"/>
                <a:cs typeface="Tahoma" pitchFamily="34" charset="0"/>
              </a:rPr>
              <a:t>จิ</a:t>
            </a:r>
            <a:r>
              <a:rPr lang="th-TH" dirty="0" err="1" smtClean="0">
                <a:latin typeface="Tahoma" pitchFamily="34" charset="0"/>
                <a:cs typeface="Tahoma" pitchFamily="34" charset="0"/>
              </a:rPr>
              <a:t>สติกส์</a:t>
            </a:r>
            <a:r>
              <a:rPr lang="th-TH" u="sng" dirty="0" smtClean="0">
                <a:latin typeface="Tahoma" pitchFamily="34" charset="0"/>
                <a:cs typeface="Tahoma" pitchFamily="34" charset="0"/>
              </a:rPr>
              <a:t>ในภาคการผลิต</a:t>
            </a:r>
          </a:p>
          <a:p>
            <a:pPr marL="342016" indent="-342016">
              <a:spcBef>
                <a:spcPts val="601"/>
              </a:spcBef>
              <a:buFontTx/>
              <a:buAutoNum type="arabicPeriod"/>
            </a:pPr>
            <a:r>
              <a:rPr lang="th-TH" dirty="0" smtClean="0">
                <a:latin typeface="Tahoma" pitchFamily="34" charset="0"/>
                <a:cs typeface="Tahoma" pitchFamily="34" charset="0"/>
              </a:rPr>
              <a:t>บุคลากรรับผิดชอบการบริหารและการ</a:t>
            </a:r>
            <a:r>
              <a:rPr lang="th-TH" dirty="0" err="1" smtClean="0">
                <a:latin typeface="Tahoma" pitchFamily="34" charset="0"/>
                <a:cs typeface="Tahoma" pitchFamily="34" charset="0"/>
              </a:rPr>
              <a:t>ปฏิบัติการโล</a:t>
            </a:r>
            <a:r>
              <a:rPr lang="th-TH" dirty="0" smtClean="0">
                <a:latin typeface="Tahoma" pitchFamily="34" charset="0"/>
                <a:cs typeface="Tahoma" pitchFamily="34" charset="0"/>
              </a:rPr>
              <a:t>จิ</a:t>
            </a:r>
            <a:r>
              <a:rPr lang="th-TH" dirty="0" err="1" smtClean="0">
                <a:latin typeface="Tahoma" pitchFamily="34" charset="0"/>
                <a:cs typeface="Tahoma" pitchFamily="34" charset="0"/>
              </a:rPr>
              <a:t>สติกส์</a:t>
            </a:r>
            <a:r>
              <a:rPr lang="th-TH" u="sng" dirty="0" smtClean="0">
                <a:latin typeface="Tahoma" pitchFamily="34" charset="0"/>
                <a:cs typeface="Tahoma" pitchFamily="34" charset="0"/>
              </a:rPr>
              <a:t>ในธุรกิจ</a:t>
            </a:r>
            <a:r>
              <a:rPr lang="th-TH" u="sng" dirty="0" err="1" smtClean="0">
                <a:latin typeface="Tahoma" pitchFamily="34" charset="0"/>
                <a:cs typeface="Tahoma" pitchFamily="34" charset="0"/>
              </a:rPr>
              <a:t>ให้บริการโล</a:t>
            </a:r>
            <a:r>
              <a:rPr lang="th-TH" u="sng" dirty="0" smtClean="0">
                <a:latin typeface="Tahoma" pitchFamily="34" charset="0"/>
                <a:cs typeface="Tahoma" pitchFamily="34" charset="0"/>
              </a:rPr>
              <a:t>จิ</a:t>
            </a:r>
            <a:r>
              <a:rPr lang="th-TH" u="sng" dirty="0" err="1" smtClean="0">
                <a:latin typeface="Tahoma" pitchFamily="34" charset="0"/>
                <a:cs typeface="Tahoma" pitchFamily="34" charset="0"/>
              </a:rPr>
              <a:t>สติกส์</a:t>
            </a:r>
            <a:r>
              <a:rPr lang="th-TH" u="sng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u="sng" dirty="0" smtClean="0">
                <a:latin typeface="Tahoma" pitchFamily="34" charset="0"/>
                <a:cs typeface="Tahoma" pitchFamily="34" charset="0"/>
              </a:rPr>
              <a:t>(LSPs)</a:t>
            </a:r>
          </a:p>
          <a:p>
            <a:pPr marL="342016" indent="-342016">
              <a:spcBef>
                <a:spcPts val="601"/>
              </a:spcBef>
              <a:buFontTx/>
              <a:buAutoNum type="arabicPeriod"/>
            </a:pPr>
            <a:r>
              <a:rPr lang="th-TH" dirty="0" smtClean="0">
                <a:latin typeface="Tahoma" pitchFamily="34" charset="0"/>
                <a:cs typeface="Tahoma" pitchFamily="34" charset="0"/>
              </a:rPr>
              <a:t>พนักงานขับรถบรรทุก </a:t>
            </a:r>
            <a:r>
              <a:rPr lang="en-US" dirty="0" smtClean="0">
                <a:latin typeface="Tahoma" pitchFamily="34" charset="0"/>
                <a:cs typeface="Tahoma" pitchFamily="34" charset="0"/>
              </a:rPr>
              <a:t>(</a:t>
            </a:r>
            <a:r>
              <a:rPr lang="th-TH" dirty="0" smtClean="0">
                <a:latin typeface="Tahoma" pitchFamily="34" charset="0"/>
                <a:cs typeface="Tahoma" pitchFamily="34" charset="0"/>
              </a:rPr>
              <a:t>ส่วนหนึ่งของพนักงานระดับปฏิบัติการของข้อ 1. และ 2.</a:t>
            </a:r>
            <a:r>
              <a:rPr lang="en-US" dirty="0" smtClean="0">
                <a:latin typeface="Tahoma" pitchFamily="34" charset="0"/>
                <a:cs typeface="Tahoma" pitchFamily="34" charset="0"/>
              </a:rPr>
              <a:t>)</a:t>
            </a:r>
            <a:endParaRPr lang="th-TH" dirty="0" smtClean="0">
              <a:latin typeface="Tahoma" pitchFamily="34" charset="0"/>
              <a:cs typeface="Tahoma" pitchFamily="34" charset="0"/>
            </a:endParaRPr>
          </a:p>
          <a:p>
            <a:pPr marL="342016" indent="-342016">
              <a:spcBef>
                <a:spcPts val="601"/>
              </a:spcBef>
              <a:buFontTx/>
              <a:buAutoNum type="arabicPeriod"/>
            </a:pPr>
            <a:r>
              <a:rPr lang="th-TH" dirty="0" smtClean="0">
                <a:latin typeface="Tahoma" pitchFamily="34" charset="0"/>
                <a:cs typeface="Tahoma" pitchFamily="34" charset="0"/>
              </a:rPr>
              <a:t>พนักงานขับรถ </a:t>
            </a:r>
            <a:r>
              <a:rPr lang="en-US" dirty="0" smtClean="0">
                <a:latin typeface="Tahoma" pitchFamily="34" charset="0"/>
                <a:cs typeface="Tahoma" pitchFamily="34" charset="0"/>
              </a:rPr>
              <a:t>Forklift (</a:t>
            </a:r>
            <a:r>
              <a:rPr lang="th-TH" dirty="0" smtClean="0">
                <a:latin typeface="Tahoma" pitchFamily="34" charset="0"/>
                <a:cs typeface="Tahoma" pitchFamily="34" charset="0"/>
              </a:rPr>
              <a:t>ส่วนหนึ่งของพนักงานระดับปฏิบัติการของข้อ 1. และ 2.</a:t>
            </a:r>
            <a:r>
              <a:rPr lang="en-US" dirty="0" smtClean="0">
                <a:latin typeface="Tahoma" pitchFamily="34" charset="0"/>
                <a:cs typeface="Tahoma" pitchFamily="34" charset="0"/>
              </a:rPr>
              <a:t>)</a:t>
            </a:r>
            <a:endParaRPr lang="th-TH" dirty="0" smtClean="0">
              <a:latin typeface="Tahoma" pitchFamily="34" charset="0"/>
              <a:cs typeface="Tahoma" pitchFamily="34" charset="0"/>
            </a:endParaRPr>
          </a:p>
          <a:p>
            <a:pPr marL="342016" indent="-342016">
              <a:spcBef>
                <a:spcPct val="0"/>
              </a:spcBef>
              <a:buFontTx/>
              <a:buAutoNum type="arabicPeriod"/>
            </a:pPr>
            <a:endParaRPr lang="th-TH" dirty="0" smtClean="0">
              <a:latin typeface="Tahoma" pitchFamily="34" charset="0"/>
              <a:cs typeface="Tahoma" pitchFamily="34" charset="0"/>
            </a:endParaRPr>
          </a:p>
          <a:p>
            <a:pPr marL="342016" indent="-342016">
              <a:spcBef>
                <a:spcPct val="0"/>
              </a:spcBef>
            </a:pPr>
            <a:r>
              <a:rPr lang="th-TH" dirty="0" smtClean="0">
                <a:latin typeface="Tahoma" pitchFamily="34" charset="0"/>
                <a:cs typeface="Tahoma" pitchFamily="34" charset="0"/>
              </a:rPr>
              <a:t>ปัจจุบัน จากตัวเลขประมาณความต้องการกำลังคน</a:t>
            </a:r>
            <a:r>
              <a:rPr lang="th-TH" dirty="0" err="1" smtClean="0">
                <a:latin typeface="Tahoma" pitchFamily="34" charset="0"/>
                <a:cs typeface="Tahoma" pitchFamily="34" charset="0"/>
              </a:rPr>
              <a:t>ด้านโล</a:t>
            </a:r>
            <a:r>
              <a:rPr lang="th-TH" dirty="0" smtClean="0">
                <a:latin typeface="Tahoma" pitchFamily="34" charset="0"/>
                <a:cs typeface="Tahoma" pitchFamily="34" charset="0"/>
              </a:rPr>
              <a:t>จิ</a:t>
            </a:r>
            <a:r>
              <a:rPr lang="th-TH" dirty="0" err="1" smtClean="0">
                <a:latin typeface="Tahoma" pitchFamily="34" charset="0"/>
                <a:cs typeface="Tahoma" pitchFamily="34" charset="0"/>
              </a:rPr>
              <a:t>สติกส์</a:t>
            </a:r>
            <a:r>
              <a:rPr lang="th-TH" dirty="0" smtClean="0">
                <a:latin typeface="Tahoma" pitchFamily="34" charset="0"/>
                <a:cs typeface="Tahoma" pitchFamily="34" charset="0"/>
              </a:rPr>
              <a:t> 2550-2554 พบว่า ยังมีความต้องการกำลังคน</a:t>
            </a:r>
            <a:r>
              <a:rPr lang="th-TH" dirty="0" err="1" smtClean="0">
                <a:latin typeface="Tahoma" pitchFamily="34" charset="0"/>
                <a:cs typeface="Tahoma" pitchFamily="34" charset="0"/>
              </a:rPr>
              <a:t>ด้านโล</a:t>
            </a:r>
            <a:r>
              <a:rPr lang="th-TH" dirty="0" smtClean="0">
                <a:latin typeface="Tahoma" pitchFamily="34" charset="0"/>
                <a:cs typeface="Tahoma" pitchFamily="34" charset="0"/>
              </a:rPr>
              <a:t>จิ</a:t>
            </a:r>
            <a:r>
              <a:rPr lang="th-TH" dirty="0" err="1" smtClean="0">
                <a:latin typeface="Tahoma" pitchFamily="34" charset="0"/>
                <a:cs typeface="Tahoma" pitchFamily="34" charset="0"/>
              </a:rPr>
              <a:t>สติกส์</a:t>
            </a:r>
            <a:r>
              <a:rPr lang="th-TH" dirty="0" smtClean="0">
                <a:latin typeface="Tahoma" pitchFamily="34" charset="0"/>
                <a:cs typeface="Tahoma" pitchFamily="34" charset="0"/>
              </a:rPr>
              <a:t>เพิ่มประมาณ 500,000 คน </a:t>
            </a:r>
          </a:p>
          <a:p>
            <a:pPr marL="342016" indent="-342016">
              <a:spcBef>
                <a:spcPct val="0"/>
              </a:spcBef>
            </a:pPr>
            <a:endParaRPr lang="en-US" dirty="0" smtClean="0">
              <a:latin typeface="Tahoma" pitchFamily="34" charset="0"/>
              <a:cs typeface="Tahoma" pitchFamily="34" charset="0"/>
            </a:endParaRPr>
          </a:p>
          <a:p>
            <a:pPr marL="342016" indent="-342016">
              <a:spcBef>
                <a:spcPct val="0"/>
              </a:spcBef>
              <a:buFontTx/>
              <a:buAutoNum type="arabicPeriod"/>
            </a:pPr>
            <a:endParaRPr lang="en-US" dirty="0" smtClean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altLang="th-TH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25043FA7-6509-49EA-B598-059EA54FC344}" type="slidenum">
              <a:rPr lang="th-TH" altLang="th-TH" smtClean="0"/>
              <a:pPr/>
              <a:t>11</a:t>
            </a:fld>
            <a:endParaRPr lang="th-TH" altLang="th-TH" smtClean="0"/>
          </a:p>
        </p:txBody>
      </p:sp>
      <p:sp>
        <p:nvSpPr>
          <p:cNvPr id="8197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EA641A-D946-41D4-BBF0-0195C4F142A6}" type="datetime1">
              <a:rPr lang="th-TH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31/05/59</a:t>
            </a:fld>
            <a:endParaRPr lang="th-TH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18417-DD38-4A2E-8E94-461C454819E4}" type="datetimeFigureOut">
              <a:rPr lang="th-TH" smtClean="0"/>
              <a:pPr/>
              <a:t>31/05/59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D9FBC-A117-4D13-A7F4-92042871B82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7026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18417-DD38-4A2E-8E94-461C454819E4}" type="datetimeFigureOut">
              <a:rPr lang="th-TH" smtClean="0"/>
              <a:pPr/>
              <a:t>31/05/59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D9FBC-A117-4D13-A7F4-92042871B82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9800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18417-DD38-4A2E-8E94-461C454819E4}" type="datetimeFigureOut">
              <a:rPr lang="th-TH" smtClean="0"/>
              <a:pPr/>
              <a:t>31/05/59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D9FBC-A117-4D13-A7F4-92042871B82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9936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18417-DD38-4A2E-8E94-461C454819E4}" type="datetimeFigureOut">
              <a:rPr lang="th-TH" smtClean="0"/>
              <a:pPr/>
              <a:t>31/05/59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D9FBC-A117-4D13-A7F4-92042871B82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2261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18417-DD38-4A2E-8E94-461C454819E4}" type="datetimeFigureOut">
              <a:rPr lang="th-TH" smtClean="0"/>
              <a:pPr/>
              <a:t>31/05/59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D9FBC-A117-4D13-A7F4-92042871B82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187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18417-DD38-4A2E-8E94-461C454819E4}" type="datetimeFigureOut">
              <a:rPr lang="th-TH" smtClean="0"/>
              <a:pPr/>
              <a:t>31/05/59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D9FBC-A117-4D13-A7F4-92042871B82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9005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18417-DD38-4A2E-8E94-461C454819E4}" type="datetimeFigureOut">
              <a:rPr lang="th-TH" smtClean="0"/>
              <a:pPr/>
              <a:t>31/05/59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D9FBC-A117-4D13-A7F4-92042871B82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9159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18417-DD38-4A2E-8E94-461C454819E4}" type="datetimeFigureOut">
              <a:rPr lang="th-TH" smtClean="0"/>
              <a:pPr/>
              <a:t>31/05/59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D9FBC-A117-4D13-A7F4-92042871B82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0091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18417-DD38-4A2E-8E94-461C454819E4}" type="datetimeFigureOut">
              <a:rPr lang="th-TH" smtClean="0"/>
              <a:pPr/>
              <a:t>31/05/59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D9FBC-A117-4D13-A7F4-92042871B82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295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18417-DD38-4A2E-8E94-461C454819E4}" type="datetimeFigureOut">
              <a:rPr lang="th-TH" smtClean="0"/>
              <a:pPr/>
              <a:t>31/05/59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D9FBC-A117-4D13-A7F4-92042871B82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796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18417-DD38-4A2E-8E94-461C454819E4}" type="datetimeFigureOut">
              <a:rPr lang="th-TH" smtClean="0"/>
              <a:pPr/>
              <a:t>31/05/59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D9FBC-A117-4D13-A7F4-92042871B82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8979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>
            <a:spLocks noChangeArrowheads="1"/>
          </p:cNvSpPr>
          <p:nvPr/>
        </p:nvSpPr>
        <p:spPr bwMode="ltGray">
          <a:xfrm>
            <a:off x="0" y="981076"/>
            <a:ext cx="9144000" cy="1444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352" tIns="45680" rIns="91352" bIns="45680" anchor="ctr"/>
          <a:lstStyle/>
          <a:p>
            <a:pPr algn="ctr" defTabSz="913520"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666699"/>
              </a:solidFill>
              <a:latin typeface="Arial" pitchFamily="34" charset="0"/>
            </a:endParaRPr>
          </a:p>
        </p:txBody>
      </p:sp>
      <p:graphicFrame>
        <p:nvGraphicFramePr>
          <p:cNvPr id="5" name="Object 16"/>
          <p:cNvGraphicFramePr>
            <a:graphicFrameLocks noChangeAspect="1"/>
          </p:cNvGraphicFramePr>
          <p:nvPr/>
        </p:nvGraphicFramePr>
        <p:xfrm>
          <a:off x="0" y="2"/>
          <a:ext cx="9144000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Image" r:id="rId3" imgW="10387302" imgH="1205924" progId="">
                  <p:embed/>
                </p:oleObj>
              </mc:Choice>
              <mc:Fallback>
                <p:oleObj name="Image" r:id="rId3" imgW="10387302" imgH="1205924" progId="">
                  <p:embed/>
                  <p:pic>
                    <p:nvPicPr>
                      <p:cNvPr id="0" name="Picture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"/>
                        <a:ext cx="9144000" cy="981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417" y="319088"/>
            <a:ext cx="7896225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62071"/>
            <a:ext cx="8229600" cy="5248275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th-TH" noProof="0" smtClean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666699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806CC-EF62-40A0-8973-5D8CDFA6F95C}" type="slidenum">
              <a:rPr lang="en-US">
                <a:solidFill>
                  <a:srgbClr val="666699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66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32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18417-DD38-4A2E-8E94-461C454819E4}" type="datetimeFigureOut">
              <a:rPr lang="th-TH" smtClean="0"/>
              <a:pPr/>
              <a:t>31/05/59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AD9FBC-A117-4D13-A7F4-92042871B82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27616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jpeg"/><Relationship Id="rId5" Type="http://schemas.openxmlformats.org/officeDocument/2006/relationships/image" Target="../media/image7.png"/><Relationship Id="rId15" Type="http://schemas.openxmlformats.org/officeDocument/2006/relationships/image" Target="../media/image17.jpeg"/><Relationship Id="rId10" Type="http://schemas.openxmlformats.org/officeDocument/2006/relationships/image" Target="../media/image12.jpe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jpe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uldissprogis.files.wordpress.com/2015/10/which-direction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2094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91580" y="260648"/>
            <a:ext cx="756084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การอภิปราย</a:t>
            </a:r>
          </a:p>
          <a:p>
            <a:pPr algn="ctr"/>
            <a:endParaRPr lang="th-TH" sz="2000" b="1" dirty="0" smtClean="0">
              <a:latin typeface="BrowalliaUPC" panose="020B0604020202020204" pitchFamily="34" charset="-34"/>
              <a:cs typeface="BrowalliaUPC" panose="020B0604020202020204" pitchFamily="34" charset="-34"/>
            </a:endParaRPr>
          </a:p>
          <a:p>
            <a:pPr algn="ctr"/>
            <a:r>
              <a:rPr lang="th-TH" sz="5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“ทิศทางการพัฒนาฝีมือแรงงาน</a:t>
            </a:r>
          </a:p>
          <a:p>
            <a:pPr algn="ctr"/>
            <a:r>
              <a:rPr lang="th-TH" sz="5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ให้สอดคล้องกับการพัฒนาบุคลากร</a:t>
            </a:r>
            <a:r>
              <a:rPr lang="th-TH" sz="5400" b="1" dirty="0" err="1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ด้านโ</a:t>
            </a:r>
            <a:r>
              <a:rPr lang="th-TH" sz="5400" b="1" dirty="0" err="1">
                <a:latin typeface="BrowalliaUPC" panose="020B0604020202020204" pitchFamily="34" charset="-34"/>
                <a:cs typeface="BrowalliaUPC" panose="020B0604020202020204" pitchFamily="34" charset="-34"/>
              </a:rPr>
              <a:t>ล</a:t>
            </a:r>
            <a:r>
              <a:rPr lang="th-TH" sz="5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จิ</a:t>
            </a:r>
            <a:r>
              <a:rPr lang="th-TH" sz="5400" b="1" dirty="0" err="1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สติกส์และซัพ</a:t>
            </a:r>
            <a:r>
              <a:rPr lang="th-TH" sz="5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พลายเชน และระบบขนส่งทางราง”</a:t>
            </a:r>
          </a:p>
          <a:p>
            <a:pPr algn="ctr"/>
            <a:endParaRPr lang="th-TH" sz="2000" b="1" dirty="0" smtClean="0">
              <a:latin typeface="BrowalliaUPC" panose="020B0604020202020204" pitchFamily="34" charset="-34"/>
              <a:cs typeface="BrowalliaUPC" panose="020B0604020202020204" pitchFamily="34" charset="-34"/>
            </a:endParaRPr>
          </a:p>
          <a:p>
            <a:pPr algn="ctr"/>
            <a:r>
              <a:rPr lang="th-TH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วันที่ ๓๑ พฤษภาคม ๒๕๕๙</a:t>
            </a:r>
          </a:p>
          <a:p>
            <a:pPr algn="ctr"/>
            <a:r>
              <a:rPr lang="th-TH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เวลา ๑๑.๓๐ – ๑๒.๓๐ น</a:t>
            </a:r>
            <a:endParaRPr lang="th-TH" b="1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14336" y="6021288"/>
            <a:ext cx="67489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th-TH" sz="18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นางพจมาน </a:t>
            </a:r>
            <a:r>
              <a:rPr lang="th-TH" sz="1800" b="1" dirty="0" err="1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ภาษวัธน์</a:t>
            </a:r>
            <a:endParaRPr lang="th-TH" sz="1800" b="1" dirty="0" smtClean="0">
              <a:latin typeface="BrowalliaUPC" panose="020B0604020202020204" pitchFamily="34" charset="-34"/>
              <a:cs typeface="BrowalliaUPC" panose="020B0604020202020204" pitchFamily="34" charset="-34"/>
            </a:endParaRPr>
          </a:p>
          <a:p>
            <a:pPr algn="r"/>
            <a:r>
              <a:rPr lang="th-TH" sz="18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ประธานคณะอนุกรรมการพัฒนายุทธศาสตร์การพัฒนาบุคลากร</a:t>
            </a:r>
            <a:r>
              <a:rPr lang="th-TH" sz="1800" b="1" dirty="0" err="1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ด้านโล</a:t>
            </a:r>
            <a:r>
              <a:rPr lang="th-TH" sz="18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จิ</a:t>
            </a:r>
            <a:r>
              <a:rPr lang="th-TH" sz="1800" b="1" dirty="0" err="1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สติกส์และซัพ</a:t>
            </a:r>
            <a:r>
              <a:rPr lang="th-TH" sz="18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พลายเชน</a:t>
            </a:r>
            <a:endParaRPr lang="th-TH" sz="1800" b="1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7935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cerasis.com/wp-content/uploads/2015/03/state-of-third-party-logistics-2015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194" name="Group 57"/>
          <p:cNvGrpSpPr>
            <a:grpSpLocks/>
          </p:cNvGrpSpPr>
          <p:nvPr/>
        </p:nvGrpSpPr>
        <p:grpSpPr bwMode="auto">
          <a:xfrm>
            <a:off x="509134" y="394608"/>
            <a:ext cx="8332107" cy="5863545"/>
            <a:chOff x="8273008" y="5736704"/>
            <a:chExt cx="3960440" cy="3024336"/>
          </a:xfrm>
        </p:grpSpPr>
        <p:sp>
          <p:nvSpPr>
            <p:cNvPr id="8195" name="Oval 3"/>
            <p:cNvSpPr>
              <a:spLocks noChangeArrowheads="1"/>
            </p:cNvSpPr>
            <p:nvPr/>
          </p:nvSpPr>
          <p:spPr bwMode="auto">
            <a:xfrm>
              <a:off x="9757236" y="6768192"/>
              <a:ext cx="986280" cy="822601"/>
            </a:xfrm>
            <a:prstGeom prst="ellipse">
              <a:avLst/>
            </a:prstGeom>
            <a:solidFill>
              <a:srgbClr val="C5F3C7"/>
            </a:solidFill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45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39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3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th-TH" altLang="th-TH" sz="2300" b="1" dirty="0" smtClean="0">
                  <a:latin typeface="Browallia New" pitchFamily="34" charset="-34"/>
                  <a:cs typeface="Browallia New" pitchFamily="34" charset="-34"/>
                </a:rPr>
                <a:t>อุตสาหกรรม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th-TH" altLang="th-TH" sz="2300" b="1" dirty="0" err="1" smtClean="0">
                  <a:latin typeface="Browallia New" pitchFamily="34" charset="-34"/>
                  <a:cs typeface="Browallia New" pitchFamily="34" charset="-34"/>
                </a:rPr>
                <a:t>โล</a:t>
              </a:r>
              <a:r>
                <a:rPr lang="th-TH" altLang="th-TH" sz="2300" b="1" dirty="0" smtClean="0">
                  <a:latin typeface="Browallia New" pitchFamily="34" charset="-34"/>
                  <a:cs typeface="Browallia New" pitchFamily="34" charset="-34"/>
                </a:rPr>
                <a:t>จิ</a:t>
              </a:r>
              <a:r>
                <a:rPr lang="th-TH" altLang="th-TH" sz="2300" b="1" dirty="0" err="1" smtClean="0">
                  <a:latin typeface="Browallia New" pitchFamily="34" charset="-34"/>
                  <a:cs typeface="Browallia New" pitchFamily="34" charset="-34"/>
                </a:rPr>
                <a:t>สติกส์</a:t>
              </a:r>
              <a:endParaRPr lang="en-US" altLang="th-TH" sz="23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8196" name="Oval 4"/>
            <p:cNvSpPr>
              <a:spLocks noChangeArrowheads="1"/>
            </p:cNvSpPr>
            <p:nvPr/>
          </p:nvSpPr>
          <p:spPr bwMode="auto">
            <a:xfrm>
              <a:off x="8489032" y="7492848"/>
              <a:ext cx="806418" cy="548112"/>
            </a:xfrm>
            <a:prstGeom prst="ellipse">
              <a:avLst/>
            </a:prstGeom>
            <a:solidFill>
              <a:srgbClr val="00B0F0"/>
            </a:solidFill>
            <a:ln w="2857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45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39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3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th-TH" altLang="th-TH" sz="1800" b="1" dirty="0" smtClean="0">
                  <a:solidFill>
                    <a:srgbClr val="000000"/>
                  </a:solidFill>
                  <a:latin typeface="Browallia New" pitchFamily="34" charset="-34"/>
                  <a:cs typeface="Browallia New" pitchFamily="34" charset="-34"/>
                </a:rPr>
                <a:t>การบริการลูกค้า</a:t>
              </a:r>
              <a:endParaRPr lang="en-US" altLang="th-TH" sz="1800" b="1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8" name="Oval 5"/>
            <p:cNvSpPr>
              <a:spLocks noChangeArrowheads="1"/>
            </p:cNvSpPr>
            <p:nvPr/>
          </p:nvSpPr>
          <p:spPr bwMode="auto">
            <a:xfrm>
              <a:off x="9857076" y="5757174"/>
              <a:ext cx="806317" cy="549188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 w="2857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1" hangingPunct="1">
                <a:defRPr/>
              </a:pPr>
              <a:r>
                <a:rPr lang="th-TH" sz="1800" b="1" dirty="0" smtClean="0">
                  <a:latin typeface="Browallia New" pitchFamily="34" charset="-34"/>
                  <a:cs typeface="Browallia New" pitchFamily="34" charset="-34"/>
                </a:rPr>
                <a:t>การพยากรณ์</a:t>
              </a:r>
            </a:p>
            <a:p>
              <a:pPr algn="ctr" eaLnBrk="1" hangingPunct="1">
                <a:defRPr/>
              </a:pPr>
              <a:r>
                <a:rPr lang="th-TH" sz="1800" b="1" dirty="0" err="1" smtClean="0">
                  <a:latin typeface="Browallia New" pitchFamily="34" charset="-34"/>
                  <a:cs typeface="Browallia New" pitchFamily="34" charset="-34"/>
                </a:rPr>
                <a:t>อุปสงค์</a:t>
              </a:r>
              <a:r>
                <a:rPr lang="th-TH" sz="1800" b="1" dirty="0" smtClean="0">
                  <a:latin typeface="Browallia New" pitchFamily="34" charset="-34"/>
                  <a:cs typeface="Browallia New" pitchFamily="34" charset="-34"/>
                </a:rPr>
                <a:t>และ</a:t>
              </a:r>
              <a:r>
                <a:rPr lang="th-TH" sz="1800" b="1" dirty="0" err="1" smtClean="0">
                  <a:latin typeface="Browallia New" pitchFamily="34" charset="-34"/>
                  <a:cs typeface="Browallia New" pitchFamily="34" charset="-34"/>
                </a:rPr>
                <a:t>อุปทาน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8198" name="Oval 6"/>
            <p:cNvSpPr>
              <a:spLocks noChangeArrowheads="1"/>
            </p:cNvSpPr>
            <p:nvPr/>
          </p:nvSpPr>
          <p:spPr bwMode="auto">
            <a:xfrm>
              <a:off x="9029500" y="7935529"/>
              <a:ext cx="806418" cy="548112"/>
            </a:xfrm>
            <a:prstGeom prst="ellipse">
              <a:avLst/>
            </a:prstGeom>
            <a:solidFill>
              <a:srgbClr val="7030A0"/>
            </a:solidFill>
            <a:ln w="2857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45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39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3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th-TH" altLang="th-TH" sz="1800" b="1" dirty="0" smtClean="0">
                  <a:solidFill>
                    <a:schemeClr val="bg1"/>
                  </a:solidFill>
                  <a:latin typeface="Browallia New" pitchFamily="34" charset="-34"/>
                  <a:cs typeface="Browallia New" pitchFamily="34" charset="-34"/>
                </a:rPr>
                <a:t>การจัดการ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th-TH" altLang="th-TH" sz="1800" b="1" dirty="0" smtClean="0">
                  <a:solidFill>
                    <a:schemeClr val="bg1"/>
                  </a:solidFill>
                  <a:latin typeface="Browallia New" pitchFamily="34" charset="-34"/>
                  <a:cs typeface="Browallia New" pitchFamily="34" charset="-34"/>
                </a:rPr>
                <a:t>สินค้าคงคลัง</a:t>
              </a:r>
              <a:endParaRPr lang="en-US" altLang="th-TH" sz="1800" b="1" dirty="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8199" name="Oval 7"/>
            <p:cNvSpPr>
              <a:spLocks noChangeArrowheads="1"/>
            </p:cNvSpPr>
            <p:nvPr/>
          </p:nvSpPr>
          <p:spPr bwMode="auto">
            <a:xfrm>
              <a:off x="9821588" y="8162186"/>
              <a:ext cx="806418" cy="548112"/>
            </a:xfrm>
            <a:prstGeom prst="ellipse">
              <a:avLst/>
            </a:prstGeom>
            <a:solidFill>
              <a:srgbClr val="7030A0"/>
            </a:solidFill>
            <a:ln w="2857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45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39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3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th-TH" altLang="th-TH" sz="1600" b="1" dirty="0" smtClean="0">
                  <a:solidFill>
                    <a:schemeClr val="bg1"/>
                  </a:solidFill>
                  <a:latin typeface="Browallia New" pitchFamily="34" charset="-34"/>
                  <a:cs typeface="Browallia New" pitchFamily="34" charset="-34"/>
                </a:rPr>
                <a:t>การเคลื่อนย้ายลำเลียง</a:t>
              </a:r>
              <a:endParaRPr lang="en-US" altLang="th-TH" sz="1600" b="1" dirty="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8200" name="Oval 8"/>
            <p:cNvSpPr>
              <a:spLocks noChangeArrowheads="1"/>
            </p:cNvSpPr>
            <p:nvPr/>
          </p:nvSpPr>
          <p:spPr bwMode="auto">
            <a:xfrm>
              <a:off x="11371775" y="6941997"/>
              <a:ext cx="806418" cy="548112"/>
            </a:xfrm>
            <a:prstGeom prst="ellipse">
              <a:avLst/>
            </a:prstGeom>
            <a:solidFill>
              <a:srgbClr val="7030A0"/>
            </a:solidFill>
            <a:ln w="2857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45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39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3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th-TH" altLang="th-TH" sz="1800" b="1" dirty="0" smtClean="0">
                  <a:solidFill>
                    <a:schemeClr val="bg1"/>
                  </a:solidFill>
                  <a:latin typeface="Browallia New" pitchFamily="34" charset="-34"/>
                  <a:cs typeface="Browallia New" pitchFamily="34" charset="-34"/>
                </a:rPr>
                <a:t>การจัดการคำสั่งซื้</a:t>
              </a:r>
              <a:r>
                <a:rPr lang="th-TH" altLang="th-TH" sz="1800" b="1" dirty="0">
                  <a:solidFill>
                    <a:schemeClr val="bg1"/>
                  </a:solidFill>
                  <a:latin typeface="Browallia New" pitchFamily="34" charset="-34"/>
                  <a:cs typeface="Browallia New" pitchFamily="34" charset="-34"/>
                </a:rPr>
                <a:t>อ</a:t>
              </a:r>
              <a:endParaRPr lang="en-US" altLang="th-TH" sz="1800" b="1" dirty="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2" name="Oval 9"/>
            <p:cNvSpPr>
              <a:spLocks noChangeArrowheads="1"/>
            </p:cNvSpPr>
            <p:nvPr/>
          </p:nvSpPr>
          <p:spPr bwMode="auto">
            <a:xfrm>
              <a:off x="10660159" y="5932049"/>
              <a:ext cx="806856" cy="547433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 w="2857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1" hangingPunct="1">
                <a:defRPr/>
              </a:pPr>
              <a:r>
                <a:rPr lang="th-TH" sz="1800" b="1" dirty="0" smtClean="0">
                  <a:latin typeface="Browallia New" pitchFamily="34" charset="-34"/>
                  <a:cs typeface="Browallia New" pitchFamily="34" charset="-34"/>
                </a:rPr>
                <a:t>การเลือกโครงข่าย</a:t>
              </a:r>
            </a:p>
            <a:p>
              <a:pPr algn="ctr" eaLnBrk="1" hangingPunct="1">
                <a:defRPr/>
              </a:pPr>
              <a:r>
                <a:rPr lang="th-TH" sz="1800" b="1" dirty="0" smtClean="0">
                  <a:latin typeface="Browallia New" pitchFamily="34" charset="-34"/>
                  <a:cs typeface="Browallia New" pitchFamily="34" charset="-34"/>
                </a:rPr>
                <a:t>และตำแหน่งที่ตั้ง</a:t>
              </a:r>
              <a:endParaRPr lang="en-US" sz="18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8202" name="Oval 10"/>
            <p:cNvSpPr>
              <a:spLocks noChangeArrowheads="1"/>
            </p:cNvSpPr>
            <p:nvPr/>
          </p:nvSpPr>
          <p:spPr bwMode="auto">
            <a:xfrm>
              <a:off x="11225336" y="7522324"/>
              <a:ext cx="806418" cy="548112"/>
            </a:xfrm>
            <a:prstGeom prst="ellipse">
              <a:avLst/>
            </a:prstGeom>
            <a:solidFill>
              <a:srgbClr val="7030A0"/>
            </a:solidFill>
            <a:ln w="2857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45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39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3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th-TH" altLang="th-TH" sz="1800" b="1" dirty="0" smtClean="0">
                  <a:solidFill>
                    <a:schemeClr val="bg1"/>
                  </a:solidFill>
                  <a:latin typeface="Browallia New" pitchFamily="34" charset="-34"/>
                  <a:cs typeface="Browallia New" pitchFamily="34" charset="-34"/>
                </a:rPr>
                <a:t>การบรรจุหีบห่อ</a:t>
              </a:r>
              <a:endParaRPr lang="en-US" altLang="th-TH" sz="1800" b="1" dirty="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8203" name="Oval 11"/>
            <p:cNvSpPr>
              <a:spLocks noChangeArrowheads="1"/>
            </p:cNvSpPr>
            <p:nvPr/>
          </p:nvSpPr>
          <p:spPr bwMode="auto">
            <a:xfrm>
              <a:off x="11214703" y="6361986"/>
              <a:ext cx="806418" cy="548112"/>
            </a:xfrm>
            <a:prstGeom prst="ellipse">
              <a:avLst/>
            </a:prstGeom>
            <a:solidFill>
              <a:srgbClr val="92D050"/>
            </a:solidFill>
            <a:ln w="2857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45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39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3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th-TH" altLang="th-TH" sz="1800" b="1" dirty="0" smtClean="0">
                  <a:solidFill>
                    <a:srgbClr val="000000"/>
                  </a:solidFill>
                  <a:latin typeface="Browallia New" pitchFamily="34" charset="-34"/>
                  <a:cs typeface="Browallia New" pitchFamily="34" charset="-34"/>
                </a:rPr>
                <a:t>การจัดซื้อและจัดหา</a:t>
              </a:r>
              <a:endParaRPr lang="en-US" altLang="th-TH" sz="1800" b="1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5" name="Oval 12"/>
            <p:cNvSpPr>
              <a:spLocks noChangeArrowheads="1"/>
            </p:cNvSpPr>
            <p:nvPr/>
          </p:nvSpPr>
          <p:spPr bwMode="auto">
            <a:xfrm>
              <a:off x="8489140" y="6333851"/>
              <a:ext cx="806317" cy="549188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1" hangingPunct="1">
                <a:defRPr/>
              </a:pPr>
              <a:r>
                <a:rPr lang="th-TH" sz="1800" b="1" dirty="0" err="1" smtClean="0">
                  <a:solidFill>
                    <a:srgbClr val="000000"/>
                  </a:solidFill>
                  <a:latin typeface="Browallia New" pitchFamily="34" charset="-34"/>
                  <a:cs typeface="Browallia New" pitchFamily="34" charset="-34"/>
                </a:rPr>
                <a:t>โล</a:t>
              </a:r>
              <a:r>
                <a:rPr lang="th-TH" sz="1800" b="1" dirty="0" smtClean="0">
                  <a:solidFill>
                    <a:srgbClr val="000000"/>
                  </a:solidFill>
                  <a:latin typeface="Browallia New" pitchFamily="34" charset="-34"/>
                  <a:cs typeface="Browallia New" pitchFamily="34" charset="-34"/>
                </a:rPr>
                <a:t>จิ</a:t>
              </a:r>
              <a:r>
                <a:rPr lang="th-TH" sz="1800" b="1" dirty="0" err="1" smtClean="0">
                  <a:solidFill>
                    <a:srgbClr val="000000"/>
                  </a:solidFill>
                  <a:latin typeface="Browallia New" pitchFamily="34" charset="-34"/>
                  <a:cs typeface="Browallia New" pitchFamily="34" charset="-34"/>
                </a:rPr>
                <a:t>สติกส์</a:t>
              </a:r>
              <a:endParaRPr lang="th-TH" sz="1800" b="1" dirty="0" smtClean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  <a:p>
              <a:pPr algn="ctr" eaLnBrk="1" hangingPunct="1">
                <a:defRPr/>
              </a:pPr>
              <a:r>
                <a:rPr lang="th-TH" sz="1800" b="1" dirty="0" smtClean="0">
                  <a:solidFill>
                    <a:srgbClr val="000000"/>
                  </a:solidFill>
                  <a:latin typeface="Browallia New" pitchFamily="34" charset="-34"/>
                  <a:cs typeface="Browallia New" pitchFamily="34" charset="-34"/>
                </a:rPr>
                <a:t>ย้อนกลับ</a:t>
              </a:r>
              <a:endParaRPr lang="en-US" sz="1800" b="1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6" name="Oval 13"/>
            <p:cNvSpPr>
              <a:spLocks noChangeArrowheads="1"/>
            </p:cNvSpPr>
            <p:nvPr/>
          </p:nvSpPr>
          <p:spPr bwMode="auto">
            <a:xfrm>
              <a:off x="9057227" y="5908070"/>
              <a:ext cx="806317" cy="549188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1" hangingPunct="1">
                <a:defRPr/>
              </a:pPr>
              <a:r>
                <a:rPr lang="th-TH" sz="1800" b="1" dirty="0" smtClean="0">
                  <a:solidFill>
                    <a:srgbClr val="000000"/>
                  </a:solidFill>
                  <a:latin typeface="Browallia New" pitchFamily="34" charset="-34"/>
                  <a:cs typeface="Browallia New" pitchFamily="34" charset="-34"/>
                </a:rPr>
                <a:t>งานสนับสนุน</a:t>
              </a:r>
            </a:p>
            <a:p>
              <a:pPr algn="ctr" eaLnBrk="1" hangingPunct="1">
                <a:defRPr/>
              </a:pPr>
              <a:r>
                <a:rPr lang="th-TH" sz="1800" b="1" dirty="0" smtClean="0">
                  <a:solidFill>
                    <a:srgbClr val="000000"/>
                  </a:solidFill>
                  <a:latin typeface="Browallia New" pitchFamily="34" charset="-34"/>
                  <a:cs typeface="Browallia New" pitchFamily="34" charset="-34"/>
                </a:rPr>
                <a:t>บริการและอะไหล่</a:t>
              </a:r>
              <a:endParaRPr lang="en-US" sz="1800" b="1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7" name="Oval 14"/>
            <p:cNvSpPr>
              <a:spLocks noChangeArrowheads="1"/>
            </p:cNvSpPr>
            <p:nvPr/>
          </p:nvSpPr>
          <p:spPr bwMode="auto">
            <a:xfrm>
              <a:off x="8273008" y="6889473"/>
              <a:ext cx="852670" cy="585449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1" hangingPunct="1">
                <a:defRPr/>
              </a:pPr>
              <a:r>
                <a:rPr lang="th-TH" sz="1800" b="1" dirty="0" smtClean="0">
                  <a:solidFill>
                    <a:srgbClr val="000000"/>
                  </a:solidFill>
                  <a:latin typeface="Browallia New" pitchFamily="34" charset="-34"/>
                  <a:cs typeface="Browallia New" pitchFamily="34" charset="-34"/>
                </a:rPr>
                <a:t>การขนส่ง</a:t>
              </a:r>
              <a:endParaRPr lang="en-US" sz="1800" b="1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8207" name="Oval 15"/>
            <p:cNvSpPr>
              <a:spLocks noChangeArrowheads="1"/>
            </p:cNvSpPr>
            <p:nvPr/>
          </p:nvSpPr>
          <p:spPr bwMode="auto">
            <a:xfrm>
              <a:off x="10623938" y="7942965"/>
              <a:ext cx="806418" cy="548112"/>
            </a:xfrm>
            <a:prstGeom prst="ellipse">
              <a:avLst/>
            </a:prstGeom>
            <a:solidFill>
              <a:srgbClr val="7030A0"/>
            </a:solidFill>
            <a:ln w="28575">
              <a:solidFill>
                <a:srgbClr val="CC00CC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45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39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3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th-TH" altLang="th-TH" sz="1600" b="1" dirty="0" smtClean="0">
                  <a:solidFill>
                    <a:schemeClr val="bg1"/>
                  </a:solidFill>
                  <a:latin typeface="Browallia New" pitchFamily="34" charset="-34"/>
                  <a:cs typeface="Browallia New" pitchFamily="34" charset="-34"/>
                </a:rPr>
                <a:t>การจัดการคลังสินค้า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th-TH" altLang="th-TH" sz="1600" b="1" dirty="0" smtClean="0">
                  <a:solidFill>
                    <a:schemeClr val="bg1"/>
                  </a:solidFill>
                  <a:latin typeface="Browallia New" pitchFamily="34" charset="-34"/>
                  <a:cs typeface="Browallia New" pitchFamily="34" charset="-34"/>
                </a:rPr>
                <a:t>และการจัดเก็บ</a:t>
              </a:r>
              <a:endParaRPr lang="en-US" altLang="th-TH" sz="1600" b="1" dirty="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8208" name="Line 16"/>
            <p:cNvSpPr>
              <a:spLocks noChangeShapeType="1"/>
            </p:cNvSpPr>
            <p:nvPr/>
          </p:nvSpPr>
          <p:spPr bwMode="auto">
            <a:xfrm>
              <a:off x="9219624" y="7198914"/>
              <a:ext cx="403209" cy="0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209" name="Line 17"/>
            <p:cNvSpPr>
              <a:spLocks noChangeShapeType="1"/>
            </p:cNvSpPr>
            <p:nvPr/>
          </p:nvSpPr>
          <p:spPr bwMode="auto">
            <a:xfrm>
              <a:off x="9354027" y="6807035"/>
              <a:ext cx="358738" cy="157097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210" name="Line 18"/>
            <p:cNvSpPr>
              <a:spLocks noChangeShapeType="1"/>
            </p:cNvSpPr>
            <p:nvPr/>
          </p:nvSpPr>
          <p:spPr bwMode="auto">
            <a:xfrm>
              <a:off x="9668292" y="6494567"/>
              <a:ext cx="268806" cy="234782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211" name="Line 19"/>
            <p:cNvSpPr>
              <a:spLocks noChangeShapeType="1"/>
            </p:cNvSpPr>
            <p:nvPr/>
          </p:nvSpPr>
          <p:spPr bwMode="auto">
            <a:xfrm>
              <a:off x="10250377" y="6416019"/>
              <a:ext cx="0" cy="273625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212" name="Line 20"/>
            <p:cNvSpPr>
              <a:spLocks noChangeShapeType="1"/>
            </p:cNvSpPr>
            <p:nvPr/>
          </p:nvSpPr>
          <p:spPr bwMode="auto">
            <a:xfrm flipV="1">
              <a:off x="9354027" y="7433696"/>
              <a:ext cx="403209" cy="117391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213" name="Line 21"/>
            <p:cNvSpPr>
              <a:spLocks noChangeShapeType="1"/>
            </p:cNvSpPr>
            <p:nvPr/>
          </p:nvSpPr>
          <p:spPr bwMode="auto">
            <a:xfrm flipV="1">
              <a:off x="9668292" y="7629634"/>
              <a:ext cx="313278" cy="234782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214" name="Line 22"/>
            <p:cNvSpPr>
              <a:spLocks noChangeShapeType="1"/>
            </p:cNvSpPr>
            <p:nvPr/>
          </p:nvSpPr>
          <p:spPr bwMode="auto">
            <a:xfrm flipV="1">
              <a:off x="10205905" y="7668478"/>
              <a:ext cx="0" cy="353037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215" name="Line 23"/>
            <p:cNvSpPr>
              <a:spLocks noChangeShapeType="1"/>
            </p:cNvSpPr>
            <p:nvPr/>
          </p:nvSpPr>
          <p:spPr bwMode="auto">
            <a:xfrm flipH="1">
              <a:off x="10833448" y="7198914"/>
              <a:ext cx="403209" cy="0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216" name="Line 24"/>
            <p:cNvSpPr>
              <a:spLocks noChangeShapeType="1"/>
            </p:cNvSpPr>
            <p:nvPr/>
          </p:nvSpPr>
          <p:spPr bwMode="auto">
            <a:xfrm flipH="1">
              <a:off x="10743516" y="6807035"/>
              <a:ext cx="404197" cy="118255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217" name="Line 25"/>
            <p:cNvSpPr>
              <a:spLocks noChangeShapeType="1"/>
            </p:cNvSpPr>
            <p:nvPr/>
          </p:nvSpPr>
          <p:spPr bwMode="auto">
            <a:xfrm flipH="1" flipV="1">
              <a:off x="10743516" y="7473401"/>
              <a:ext cx="358738" cy="156234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218" name="Line 26"/>
            <p:cNvSpPr>
              <a:spLocks noChangeShapeType="1"/>
            </p:cNvSpPr>
            <p:nvPr/>
          </p:nvSpPr>
          <p:spPr bwMode="auto">
            <a:xfrm flipH="1" flipV="1">
              <a:off x="10520170" y="7629634"/>
              <a:ext cx="223346" cy="274488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219" name="Line 27"/>
            <p:cNvSpPr>
              <a:spLocks noChangeShapeType="1"/>
            </p:cNvSpPr>
            <p:nvPr/>
          </p:nvSpPr>
          <p:spPr bwMode="auto">
            <a:xfrm flipH="1">
              <a:off x="10564642" y="6533410"/>
              <a:ext cx="224334" cy="234782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31" name="Rectangle 30"/>
            <p:cNvSpPr/>
            <p:nvPr/>
          </p:nvSpPr>
          <p:spPr bwMode="auto">
            <a:xfrm>
              <a:off x="8273008" y="5736704"/>
              <a:ext cx="3960440" cy="3024336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th-TH" sz="23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8222" name="TextBox 56"/>
            <p:cNvSpPr txBox="1">
              <a:spLocks noChangeArrowheads="1"/>
            </p:cNvSpPr>
            <p:nvPr/>
          </p:nvSpPr>
          <p:spPr bwMode="auto">
            <a:xfrm>
              <a:off x="9569152" y="7779839"/>
              <a:ext cx="1440160" cy="1904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45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39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3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8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th-TH" altLang="th-TH" sz="1800" b="1" dirty="0" smtClean="0">
                  <a:latin typeface="Browallia New" pitchFamily="34" charset="-34"/>
                  <a:cs typeface="Browallia New" pitchFamily="34" charset="-34"/>
                </a:rPr>
                <a:t>การสื่อสาร</a:t>
              </a:r>
              <a:r>
                <a:rPr lang="th-TH" altLang="th-TH" sz="1800" b="1" dirty="0" err="1" smtClean="0">
                  <a:latin typeface="Browallia New" pitchFamily="34" charset="-34"/>
                  <a:cs typeface="Browallia New" pitchFamily="34" charset="-34"/>
                </a:rPr>
                <a:t>งานโล</a:t>
              </a:r>
              <a:r>
                <a:rPr lang="th-TH" altLang="th-TH" sz="1800" b="1" dirty="0" smtClean="0">
                  <a:latin typeface="Browallia New" pitchFamily="34" charset="-34"/>
                  <a:cs typeface="Browallia New" pitchFamily="34" charset="-34"/>
                </a:rPr>
                <a:t>จิ</a:t>
              </a:r>
              <a:r>
                <a:rPr lang="th-TH" altLang="th-TH" sz="1800" b="1" dirty="0" err="1" smtClean="0">
                  <a:latin typeface="Browallia New" pitchFamily="34" charset="-34"/>
                  <a:cs typeface="Browallia New" pitchFamily="34" charset="-34"/>
                </a:rPr>
                <a:t>สติกส์</a:t>
              </a:r>
              <a:endParaRPr lang="th-TH" altLang="th-TH" sz="1800" b="1" dirty="0">
                <a:latin typeface="Browallia New" pitchFamily="34" charset="-34"/>
                <a:cs typeface="Browallia New" pitchFamily="34" charset="-34"/>
              </a:endParaRPr>
            </a:p>
          </p:txBody>
        </p:sp>
      </p:grpSp>
      <p:sp>
        <p:nvSpPr>
          <p:cNvPr id="32" name="TextBox 56"/>
          <p:cNvSpPr txBox="1">
            <a:spLocks noChangeArrowheads="1"/>
          </p:cNvSpPr>
          <p:nvPr/>
        </p:nvSpPr>
        <p:spPr bwMode="auto">
          <a:xfrm>
            <a:off x="3189961" y="1863943"/>
            <a:ext cx="3029857" cy="369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45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3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3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8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8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8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8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altLang="th-TH" sz="1800" b="1" dirty="0" smtClean="0">
                <a:latin typeface="Browallia New" pitchFamily="34" charset="-34"/>
                <a:cs typeface="Browallia New" pitchFamily="34" charset="-34"/>
              </a:rPr>
              <a:t>การสื่อสาร</a:t>
            </a:r>
            <a:r>
              <a:rPr lang="th-TH" altLang="th-TH" sz="1800" b="1" dirty="0" err="1" smtClean="0">
                <a:latin typeface="Browallia New" pitchFamily="34" charset="-34"/>
                <a:cs typeface="Browallia New" pitchFamily="34" charset="-34"/>
              </a:rPr>
              <a:t>งานโล</a:t>
            </a:r>
            <a:r>
              <a:rPr lang="th-TH" altLang="th-TH" sz="1800" b="1" dirty="0" smtClean="0">
                <a:latin typeface="Browallia New" pitchFamily="34" charset="-34"/>
                <a:cs typeface="Browallia New" pitchFamily="34" charset="-34"/>
              </a:rPr>
              <a:t>จิ</a:t>
            </a:r>
            <a:r>
              <a:rPr lang="th-TH" altLang="th-TH" sz="1800" b="1" dirty="0" err="1" smtClean="0">
                <a:latin typeface="Browallia New" pitchFamily="34" charset="-34"/>
                <a:cs typeface="Browallia New" pitchFamily="34" charset="-34"/>
              </a:rPr>
              <a:t>สติกส์</a:t>
            </a:r>
            <a:endParaRPr lang="th-TH" altLang="th-TH" sz="1800" b="1" dirty="0"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9436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nunutoys.com/images/Truck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413" y="1628800"/>
            <a:ext cx="382792" cy="244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stuckondesigns.com/wp-content/uploads/2013/08/UseIcons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54" t="71280" r="-1273" b="14360"/>
          <a:stretch/>
        </p:blipFill>
        <p:spPr bwMode="auto">
          <a:xfrm>
            <a:off x="3990149" y="1513624"/>
            <a:ext cx="944755" cy="472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4" descr="data:image/png;base64,iVBORw0KGgoAAAANSUhEUgAAAMwAAADMCAMAAAAI/LzAAAAAclBMVEUAAAD///+lpaXc3Nz09PSGhoYwMDCWlpbPz89hYWHx8fHp6em6urrCwsJOTk5tbW1DQ0MjIyMoKCioqKjX19ezs7N7e3s5OTmdnZ3i4uKMjIwRERHa2to/Pz9VVVV4eHgbGxseHh5dXV0TExNJSUmJiYmqcA3BAAAGiElEQVR4nO2d65qqIBRAycrM21SaaXadqfd/xZOXEpWdhiDQYf2az9y21+QFEbZoQo0dzldrxJT1ah7a9BkhahXXZyvyxHepdWhlnB8+Khk/zrgyjsnPBSGT0oZOhq8LtQ2VjM1xHyv4oTpuqGRc3i4IuWPJ2JzOYzg+zU9DIxPyd0EoHEkmwr5zFy9exMt80SVexMWHP4tFeXRha+UUS6P6wniHbTgaSWaDfecS/yDIF5nZZnMeO75X/NX6WuJ/f4lteEORGI0Mvje8ldl2yFiNpbgMVWI0MQ2Zw7Qg2b+TSabP1XAZ+xl8kEQG1QFkXgfECZeJ8eTVkbm1Qx4yhpbhKPOiOgG86JKpIZWMoWUqRMukZsnFwmXyRVe3Wya4mhWpYJmKmkyx6KMTQBOpZY7PFWvXGalk/NAqsTtkXisepJUBTgAEGcImpJahaDUHMskcA+NFUNy8XAOjTPEcBOW9D7ZWTrF0HgRwb4IAGX6MJPM3hsvfSDLL7lSGs+zOg4mMN4aMN5KMc+XvcqXp06TqBITPp8wIaPKikklOvF1OyWgyE4vxQ6Ym6+bNAU8Z3ucAmqOfXmZicXyoYdL9LgMeAyZ3Tjrmnep4GSTz+HGM3wtrk8uvQfuzDJOZTOxXLyXeo1niTgFqT3f2jU0MeNY8UKZJ7fozhdaa4mtRXU8gmMoYn8sYLL9fy0BoGYZoGQgtwxAtA6FlGMKvOQO2fRN8rXGaM8kKScoK/DeBMmfROcOcP5WBe+clADrQAJlwhK4xeq7AkCeyjHPr3qJIbuQuQqLMLOrenliiWW+ZEXosh0I8pZNkku5tiYd0fibI2JvuTYlnQ+j6aMvMJL7C4Jzbh01bZpt2b0gG0m23zGGUh3ws+Dt0ydic+/dZsm4eNk0Z6a8wOM3hwg0ZBa4wOME7GUuJs3LFxoJlkhEG+bPFT0AZRa4wOGdIRrEDpiAgy/B+6soH/FluJeMod8AU+E5bRv57GIjq3uYlo+QBUxA0ZZS4h4FI6jL2rjtEXnY2LqPuAVNQHjaFjCr3MBDlvU0uM8r0Pr6ET5mZklfLOutZKTMXnQkL5oXMVnQebNhmMiHnGeRjYYYPmX33emqwnyBHdA7scNAI0+HHwkW/olNgxy/6ksM/w0TKdGB280UqGZ83ZdZQSLqB2qssQ2DW6POnlytohMDVhx7rsgyBuaE79NHpCHwwh9pyx3iUEHAiwh1Bzf/UjYFPQihkCU4TYhkSu9CeGSKo7sqjFUrea30bCgmgXhGWIWuwle/bCKiIk91Wk/dAFyqis3o0wsk7OsuQO9hh4T4amuRaRdk8CYf0PVnhITiEOHuDZcjKeROCyFWkiq4owhOOoiQUKaQY0EIYc8MypHyGQdg3sxBEDHqOtPGaNs/yVu2QuAxpnTZYhmyeE2ta/4A8JO/QaFReO1ZVn7z6yaYqo9YIMatHv1uTW8iymiTkHgkhZb+ZV0Vd5viYITuovqhW4K5WRu+Oh4TYiYNliBngD2TD+aVS8fB+s4eOFflpdkXeOo3BAo43z04Em6hZetAOo3wvvG2bY4ycbd6uYBmymnuNkJmzzZoPqR9Zz4yZjtEUjZaRFS0jK/+JjBfNpSSCp9fCMtKObIanD2gZsWgZ0UlDaBnRSUNoGdFJQ2gZ0UlDaBl8A9asD/HnIf2wmMqAM0iHhvSj5zxVLcMwpB9aZmBmWqYPWmZgZlqmD1pmYGbqyWRtpQ9DBsNJZrrfIbTbkzNVTMYrHyUeiX2kaskcXsMJdq3pq0AIE3jI4HO4CfOk1ZLBh0CbhDoWSsnUhnkQjhot0wceMtalWnIh1LtUSgavBkyq26uUzMR4DcJLSZtUS6YahEgsQa6YzGSRj3VcLz4IYQCvhubB2O8N0uUfDhmOvgUYmJmW6YOWGZiZlumDlhmYmZbpg5YZmJmW6YOWGZiZlumDlhmY2VfJ9HsxCAVsZcD3r1C8soUCl6mMTGgZ0UlDaBnRSUNoGdFJQ2gZ0UlDaBnRSUP89zKhISnAizTeyiiIlpEVLSMrTRmG80RG4J1MYsUnhSrRmafYgqrPTxeSv9yIxG0xJcksoOJcknNctGQShYscp41K2q7SxQH/XFwmuIjOZxiXoJLxFN7HClLvKaN05fknSSEzk/b9jJ+wmuUy0t6FfYaRyaj30hkyfvKQ+ZIfJvtpkA3W2FSNk/1dlbS/pPZ8xhZB5VIVZElRFVhabt9VFlz5ZllF+g9F3o3Ee6GYVgAAAABJRU5ErkJggg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5" name="AutoShape 16" descr="data:image/png;base64,iVBORw0KGgoAAAANSUhEUgAAAMwAAADMCAMAAAAI/LzAAAAAclBMVEUAAAD///+lpaXc3Nz09PSGhoYwMDCWlpbPz89hYWHx8fHp6em6urrCwsJOTk5tbW1DQ0MjIyMoKCioqKjX19ezs7N7e3s5OTmdnZ3i4uKMjIwRERHa2to/Pz9VVVV4eHgbGxseHh5dXV0TExNJSUmJiYmqcA3BAAAGiElEQVR4nO2d65qqIBRAycrM21SaaXadqfd/xZOXEpWdhiDQYf2az9y21+QFEbZoQo0dzldrxJT1ah7a9BkhahXXZyvyxHepdWhlnB8+Khk/zrgyjsnPBSGT0oZOhq8LtQ2VjM1xHyv4oTpuqGRc3i4IuWPJ2JzOYzg+zU9DIxPyd0EoHEkmwr5zFy9exMt80SVexMWHP4tFeXRha+UUS6P6wniHbTgaSWaDfecS/yDIF5nZZnMeO75X/NX6WuJ/f4lteEORGI0Mvje8ldl2yFiNpbgMVWI0MQ2Zw7Qg2b+TSabP1XAZ+xl8kEQG1QFkXgfECZeJ8eTVkbm1Qx4yhpbhKPOiOgG86JKpIZWMoWUqRMukZsnFwmXyRVe3Wya4mhWpYJmKmkyx6KMTQBOpZY7PFWvXGalk/NAqsTtkXisepJUBTgAEGcImpJahaDUHMskcA+NFUNy8XAOjTPEcBOW9D7ZWTrF0HgRwb4IAGX6MJPM3hsvfSDLL7lSGs+zOg4mMN4aMN5KMc+XvcqXp06TqBITPp8wIaPKikklOvF1OyWgyE4vxQ6Ym6+bNAU8Z3ucAmqOfXmZicXyoYdL9LgMeAyZ3Tjrmnep4GSTz+HGM3wtrk8uvQfuzDJOZTOxXLyXeo1niTgFqT3f2jU0MeNY8UKZJ7fozhdaa4mtRXU8gmMoYn8sYLL9fy0BoGYZoGQgtwxAtA6FlGMKvOQO2fRN8rXGaM8kKScoK/DeBMmfROcOcP5WBe+clADrQAJlwhK4xeq7AkCeyjHPr3qJIbuQuQqLMLOrenliiWW+ZEXosh0I8pZNkku5tiYd0fibI2JvuTYlnQ+j6aMvMJL7C4Jzbh01bZpt2b0gG0m23zGGUh3ws+Dt0ydic+/dZsm4eNk0Z6a8wOM3hwg0ZBa4wOME7GUuJs3LFxoJlkhEG+bPFT0AZRa4wOGdIRrEDpiAgy/B+6soH/FluJeMod8AU+E5bRv57GIjq3uYlo+QBUxA0ZZS4h4FI6jL2rjtEXnY2LqPuAVNQHjaFjCr3MBDlvU0uM8r0Pr6ET5mZklfLOutZKTMXnQkL5oXMVnQebNhmMiHnGeRjYYYPmX33emqwnyBHdA7scNAI0+HHwkW/olNgxy/6ksM/w0TKdGB280UqGZ83ZdZQSLqB2qssQ2DW6POnlytohMDVhx7rsgyBuaE79NHpCHwwh9pyx3iUEHAiwh1Bzf/UjYFPQihkCU4TYhkSu9CeGSKo7sqjFUrea30bCgmgXhGWIWuwle/bCKiIk91Wk/dAFyqis3o0wsk7OsuQO9hh4T4amuRaRdk8CYf0PVnhITiEOHuDZcjKeROCyFWkiq4owhOOoiQUKaQY0EIYc8MypHyGQdg3sxBEDHqOtPGaNs/yVu2QuAxpnTZYhmyeE2ta/4A8JO/QaFReO1ZVn7z6yaYqo9YIMatHv1uTW8iymiTkHgkhZb+ZV0Vd5viYITuovqhW4K5WRu+Oh4TYiYNliBngD2TD+aVS8fB+s4eOFflpdkXeOo3BAo43z04Em6hZetAOo3wvvG2bY4ycbd6uYBmymnuNkJmzzZoPqR9Zz4yZjtEUjZaRFS0jK/+JjBfNpSSCp9fCMtKObIanD2gZsWgZ0UlDaBnRSUNoGdFJQ2gZ0UlDaBl8A9asD/HnIf2wmMqAM0iHhvSj5zxVLcMwpB9aZmBmWqYPWmZgZlqmD1pmYGbqyWRtpQ9DBsNJZrrfIbTbkzNVTMYrHyUeiX2kaskcXsMJdq3pq0AIE3jI4HO4CfOk1ZLBh0CbhDoWSsnUhnkQjhot0wceMtalWnIh1LtUSgavBkyq26uUzMR4DcJLSZtUS6YahEgsQa6YzGSRj3VcLz4IYQCvhubB2O8N0uUfDhmOvgUYmJmW6YOWGZiZlumDlhmYmZbpg5YZmJmW6YOWGZiZlumDlhmY2VfJ9HsxCAVsZcD3r1C8soUCl6mMTGgZ0UlDaBnRSUNoGdFJQ2gZ0UlDaBnRSUP89zKhISnAizTeyiiIlpEVLSMrTRmG80RG4J1MYsUnhSrRmafYgqrPTxeSv9yIxG0xJcksoOJcknNctGQShYscp41K2q7SxQH/XFwmuIjOZxiXoJLxFN7HClLvKaN05fknSSEzk/b9jJ+wmuUy0t6FfYaRyaj30hkyfvKQ+ZIfJvtpkA3W2FSNk/1dlbS/pPZ8xhZB5VIVZElRFVhabt9VFlz5ZllF+g9F3o3Ee6GYVgAAAABJRU5ErkJggg=="/>
          <p:cNvSpPr>
            <a:spLocks noChangeAspect="1" noChangeArrowheads="1"/>
          </p:cNvSpPr>
          <p:nvPr/>
        </p:nvSpPr>
        <p:spPr bwMode="auto">
          <a:xfrm>
            <a:off x="342900" y="-60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3778450" y="1954753"/>
            <a:ext cx="1512168" cy="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6203435" y="1916832"/>
            <a:ext cx="852795" cy="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7947523" y="1946346"/>
            <a:ext cx="533127" cy="4031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/>
          <p:cNvGrpSpPr/>
          <p:nvPr/>
        </p:nvGrpSpPr>
        <p:grpSpPr>
          <a:xfrm>
            <a:off x="35496" y="1072496"/>
            <a:ext cx="1348446" cy="1471950"/>
            <a:chOff x="35496" y="1072496"/>
            <a:chExt cx="1348446" cy="1471950"/>
          </a:xfrm>
        </p:grpSpPr>
        <p:pic>
          <p:nvPicPr>
            <p:cNvPr id="1034" name="Picture 10" descr="https://cdn4.iconfinder.com/data/icons/industrial-vol-2/72/80-512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072496"/>
              <a:ext cx="882257" cy="8822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Box 13"/>
            <p:cNvSpPr txBox="1"/>
            <p:nvPr/>
          </p:nvSpPr>
          <p:spPr>
            <a:xfrm>
              <a:off x="35496" y="1948770"/>
              <a:ext cx="1348446" cy="5956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1900"/>
                </a:lnSpc>
              </a:pPr>
              <a:r>
                <a:rPr lang="th-TH" sz="2000" b="1" dirty="0" smtClean="0"/>
                <a:t>ผู้จัดหาวัตถุดิบ/</a:t>
              </a:r>
            </a:p>
            <a:p>
              <a:pPr>
                <a:lnSpc>
                  <a:spcPts val="1900"/>
                </a:lnSpc>
              </a:pPr>
              <a:r>
                <a:rPr lang="th-TH" sz="2000" b="1" dirty="0" smtClean="0"/>
                <a:t>ส่วนประกอบ</a:t>
              </a:r>
              <a:endParaRPr lang="th-TH" sz="2000" b="1" dirty="0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627784" y="935133"/>
            <a:ext cx="1130637" cy="1413747"/>
            <a:chOff x="2627784" y="935133"/>
            <a:chExt cx="1130637" cy="1413747"/>
          </a:xfrm>
        </p:grpSpPr>
        <p:pic>
          <p:nvPicPr>
            <p:cNvPr id="1030" name="Picture 6" descr="http://simpleicon.com/wp-content/uploads/factory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0525" y="935133"/>
              <a:ext cx="1127896" cy="11278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TextBox 25"/>
            <p:cNvSpPr txBox="1"/>
            <p:nvPr/>
          </p:nvSpPr>
          <p:spPr>
            <a:xfrm>
              <a:off x="2627784" y="1948770"/>
              <a:ext cx="107433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2000" b="1" dirty="0" smtClean="0"/>
                <a:t>โรงงานผลิต</a:t>
              </a:r>
              <a:endParaRPr lang="th-TH" sz="2000" b="1" dirty="0"/>
            </a:p>
          </p:txBody>
        </p:sp>
      </p:grpSp>
      <p:cxnSp>
        <p:nvCxnSpPr>
          <p:cNvPr id="7" name="Straight Arrow Connector 6"/>
          <p:cNvCxnSpPr/>
          <p:nvPr/>
        </p:nvCxnSpPr>
        <p:spPr>
          <a:xfrm>
            <a:off x="1259632" y="1916832"/>
            <a:ext cx="1296144" cy="4031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4883217" y="1246230"/>
            <a:ext cx="1579278" cy="1174658"/>
            <a:chOff x="4883217" y="1246230"/>
            <a:chExt cx="1579278" cy="1174658"/>
          </a:xfrm>
        </p:grpSpPr>
        <p:pic>
          <p:nvPicPr>
            <p:cNvPr id="1036" name="Picture 12" descr="http://bamboost.life/wp-content/uploads/2014/11/distribution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2277" y="1246230"/>
              <a:ext cx="1061158" cy="10611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TextBox 26"/>
            <p:cNvSpPr txBox="1"/>
            <p:nvPr/>
          </p:nvSpPr>
          <p:spPr>
            <a:xfrm>
              <a:off x="4883217" y="2020778"/>
              <a:ext cx="157927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2000" b="1" dirty="0" smtClean="0"/>
                <a:t>ผู้ค้าส่งและค้าปลีก</a:t>
              </a:r>
              <a:endParaRPr lang="th-TH" sz="2000" b="1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7051707" y="1412776"/>
            <a:ext cx="1048685" cy="1008112"/>
            <a:chOff x="7051707" y="1412776"/>
            <a:chExt cx="1048685" cy="1008112"/>
          </a:xfrm>
        </p:grpSpPr>
        <p:pic>
          <p:nvPicPr>
            <p:cNvPr id="1042" name="Picture 18" descr="http://www.iconsdownload.net/icons/256/104-shop-store-frontal-building-icon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75045" y="1412776"/>
              <a:ext cx="576064" cy="5760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TextBox 27"/>
            <p:cNvSpPr txBox="1"/>
            <p:nvPr/>
          </p:nvSpPr>
          <p:spPr>
            <a:xfrm>
              <a:off x="7051707" y="2020778"/>
              <a:ext cx="104868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2000" b="1" dirty="0" smtClean="0"/>
                <a:t>ร้านค้าปลีก</a:t>
              </a:r>
              <a:endParaRPr lang="th-TH" sz="2000" b="1" dirty="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475656" y="2315394"/>
            <a:ext cx="761825" cy="1329630"/>
            <a:chOff x="1475656" y="2315394"/>
            <a:chExt cx="761825" cy="1329630"/>
          </a:xfrm>
        </p:grpSpPr>
        <p:pic>
          <p:nvPicPr>
            <p:cNvPr id="1048" name="Picture 24" descr="http://image.pbs.org/poster_images/assets/widuhci8lfi07uwod9y5_1.png.resize.710x399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5656" y="2315394"/>
              <a:ext cx="574892" cy="6516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0" name="Picture 26" descr="http://cache1.asset-cache.net/xc/156440716.jpg?v=2&amp;c=IWSAsset&amp;k=2&amp;d=5oiYCWjUn9ocCeECv-zRfSrmAPXPfFY37mVHt_FkYNao5aOL3s0Iv6ATwm9Pf11w0"/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199" r="78306" b="70161"/>
            <a:stretch/>
          </p:blipFill>
          <p:spPr bwMode="auto">
            <a:xfrm>
              <a:off x="1523221" y="3074553"/>
              <a:ext cx="714260" cy="5704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3" name="Picture 26" descr="http://cache1.asset-cache.net/xc/156440716.jpg?v=2&amp;c=IWSAsset&amp;k=2&amp;d=5oiYCWjUn9ocCeECv-zRfSrmAPXPfFY37mVHt_FkYNao5aOL3s0Iv6ATwm9Pf11w0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59" t="80676" r="-3531" b="-2892"/>
          <a:stretch/>
        </p:blipFill>
        <p:spPr bwMode="auto">
          <a:xfrm>
            <a:off x="7947523" y="1591427"/>
            <a:ext cx="554082" cy="327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Group 12"/>
          <p:cNvGrpSpPr/>
          <p:nvPr/>
        </p:nvGrpSpPr>
        <p:grpSpPr>
          <a:xfrm>
            <a:off x="323528" y="3129697"/>
            <a:ext cx="746341" cy="3013335"/>
            <a:chOff x="323528" y="3129697"/>
            <a:chExt cx="746341" cy="3013335"/>
          </a:xfrm>
        </p:grpSpPr>
        <p:pic>
          <p:nvPicPr>
            <p:cNvPr id="38" name="Picture 26" descr="http://cache1.asset-cache.net/xc/156440716.jpg?v=2&amp;c=IWSAsset&amp;k=2&amp;d=5oiYCWjUn9ocCeECv-zRfSrmAPXPfFY37mVHt_FkYNao5aOL3s0Iv6ATwm9Pf11w0"/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094" t="-3049" r="40712" b="68321"/>
            <a:stretch/>
          </p:blipFill>
          <p:spPr bwMode="auto">
            <a:xfrm>
              <a:off x="323528" y="4653136"/>
              <a:ext cx="636267" cy="62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26" descr="http://cache1.asset-cache.net/xc/156440716.jpg?v=2&amp;c=IWSAsset&amp;k=2&amp;d=5oiYCWjUn9ocCeECv-zRfSrmAPXPfFY37mVHt_FkYNao5aOL3s0Iv6ATwm9Pf11w0"/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759" t="40901" r="-3531" b="34152"/>
            <a:stretch/>
          </p:blipFill>
          <p:spPr bwMode="auto">
            <a:xfrm>
              <a:off x="377320" y="3861048"/>
              <a:ext cx="692549" cy="4595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28" descr="Distribution Warehouse Icons : Vector Art"/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13" t="54473" r="78621" b="27414"/>
            <a:stretch/>
          </p:blipFill>
          <p:spPr bwMode="auto">
            <a:xfrm>
              <a:off x="387742" y="3129697"/>
              <a:ext cx="507840" cy="545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28" descr="Distribution Warehouse Icons : Vector Art"/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13" t="26238" r="79080" b="50588"/>
            <a:stretch/>
          </p:blipFill>
          <p:spPr bwMode="auto">
            <a:xfrm>
              <a:off x="414741" y="5445224"/>
              <a:ext cx="494045" cy="6978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Group 17"/>
          <p:cNvGrpSpPr/>
          <p:nvPr/>
        </p:nvGrpSpPr>
        <p:grpSpPr>
          <a:xfrm>
            <a:off x="4134165" y="2276872"/>
            <a:ext cx="792088" cy="1368152"/>
            <a:chOff x="4134165" y="2276872"/>
            <a:chExt cx="792088" cy="1368152"/>
          </a:xfrm>
        </p:grpSpPr>
        <p:pic>
          <p:nvPicPr>
            <p:cNvPr id="43" name="Picture 24" descr="http://image.pbs.org/poster_images/assets/widuhci8lfi07uwod9y5_1.png.resize.710x399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4165" y="2276872"/>
              <a:ext cx="574892" cy="6516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4" name="Picture 26" descr="http://cache1.asset-cache.net/xc/156440716.jpg?v=2&amp;c=IWSAsset&amp;k=2&amp;d=5oiYCWjUn9ocCeECv-zRfSrmAPXPfFY37mVHt_FkYNao5aOL3s0Iv6ATwm9Pf11w0"/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199" r="78306" b="70161"/>
            <a:stretch/>
          </p:blipFill>
          <p:spPr bwMode="auto">
            <a:xfrm>
              <a:off x="4211993" y="3074553"/>
              <a:ext cx="714260" cy="5704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Group 14"/>
          <p:cNvGrpSpPr/>
          <p:nvPr/>
        </p:nvGrpSpPr>
        <p:grpSpPr>
          <a:xfrm>
            <a:off x="1331640" y="836712"/>
            <a:ext cx="1187780" cy="1120236"/>
            <a:chOff x="1331640" y="836712"/>
            <a:chExt cx="1187780" cy="1120236"/>
          </a:xfrm>
        </p:grpSpPr>
        <p:pic>
          <p:nvPicPr>
            <p:cNvPr id="1054" name="Picture 30" descr="http://www.iconexperience.com/_img/i_collection_png/512x512/plain/airplane.png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0548" y="1268760"/>
              <a:ext cx="468872" cy="468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http://stuckondesigns.com/wp-content/uploads/2013/08/UseIcons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854" t="71280" r="-1273" b="14360"/>
            <a:stretch/>
          </p:blipFill>
          <p:spPr bwMode="auto">
            <a:xfrm>
              <a:off x="1331640" y="1484784"/>
              <a:ext cx="944755" cy="4721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8" name="Picture 34" descr="http://www.onegypt.net/wp-content/uploads/2015/06/6662854_orig.png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5358" y="1018579"/>
              <a:ext cx="610221" cy="6102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0" name="Picture 36" descr="https://cdn3.iconfinder.com/data/icons/glypho-transport/64/train-front-512.pn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3304" y="836712"/>
              <a:ext cx="525773" cy="5257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2" name="Group 21"/>
          <p:cNvGrpSpPr/>
          <p:nvPr/>
        </p:nvGrpSpPr>
        <p:grpSpPr>
          <a:xfrm>
            <a:off x="6294405" y="2276872"/>
            <a:ext cx="761825" cy="1368152"/>
            <a:chOff x="6294405" y="2276872"/>
            <a:chExt cx="761825" cy="1368152"/>
          </a:xfrm>
        </p:grpSpPr>
        <p:pic>
          <p:nvPicPr>
            <p:cNvPr id="59" name="Picture 24" descr="http://image.pbs.org/poster_images/assets/widuhci8lfi07uwod9y5_1.png.resize.710x399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4405" y="2276872"/>
              <a:ext cx="574892" cy="6516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" name="Picture 26" descr="http://cache1.asset-cache.net/xc/156440716.jpg?v=2&amp;c=IWSAsset&amp;k=2&amp;d=5oiYCWjUn9ocCeECv-zRfSrmAPXPfFY37mVHt_FkYNao5aOL3s0Iv6ATwm9Pf11w0"/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199" r="78306" b="70161"/>
            <a:stretch/>
          </p:blipFill>
          <p:spPr bwMode="auto">
            <a:xfrm>
              <a:off x="6341970" y="3074553"/>
              <a:ext cx="714260" cy="5704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62" name="Picture 38" descr="http://us.cdn4.123rf.com/168nwm/jazzia/jazzia0908/jazzia090800007/5306922-vector-pictogram--man-writes-sign-icon-symbol.jpg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420706" y="2467657"/>
            <a:ext cx="478886" cy="529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Group 20"/>
          <p:cNvGrpSpPr/>
          <p:nvPr/>
        </p:nvGrpSpPr>
        <p:grpSpPr>
          <a:xfrm>
            <a:off x="5358301" y="2451058"/>
            <a:ext cx="746341" cy="4290310"/>
            <a:chOff x="5358301" y="2451058"/>
            <a:chExt cx="746341" cy="4290310"/>
          </a:xfrm>
        </p:grpSpPr>
        <p:pic>
          <p:nvPicPr>
            <p:cNvPr id="49" name="Picture 26" descr="http://cache1.asset-cache.net/xc/156440716.jpg?v=2&amp;c=IWSAsset&amp;k=2&amp;d=5oiYCWjUn9ocCeECv-zRfSrmAPXPfFY37mVHt_FkYNao5aOL3s0Iv6ATwm9Pf11w0"/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094" t="-3049" r="40712" b="68321"/>
            <a:stretch/>
          </p:blipFill>
          <p:spPr bwMode="auto">
            <a:xfrm>
              <a:off x="5358301" y="4641865"/>
              <a:ext cx="636267" cy="62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0" name="Picture 26" descr="http://cache1.asset-cache.net/xc/156440716.jpg?v=2&amp;c=IWSAsset&amp;k=2&amp;d=5oiYCWjUn9ocCeECv-zRfSrmAPXPfFY37mVHt_FkYNao5aOL3s0Iv6ATwm9Pf11w0"/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759" t="40901" r="-3531" b="34152"/>
            <a:stretch/>
          </p:blipFill>
          <p:spPr bwMode="auto">
            <a:xfrm>
              <a:off x="5412093" y="3822264"/>
              <a:ext cx="692549" cy="4595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" name="Picture 28" descr="Distribution Warehouse Icons : Vector Art"/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939" t="79124" r="29041" b="3839"/>
            <a:stretch/>
          </p:blipFill>
          <p:spPr bwMode="auto">
            <a:xfrm>
              <a:off x="5412093" y="6230391"/>
              <a:ext cx="510467" cy="5109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2" name="Picture 28" descr="Distribution Warehouse Icons : Vector Art"/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13" t="54473" r="78621" b="27414"/>
            <a:stretch/>
          </p:blipFill>
          <p:spPr bwMode="auto">
            <a:xfrm>
              <a:off x="5422515" y="3088345"/>
              <a:ext cx="507840" cy="545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3" name="Picture 28" descr="Distribution Warehouse Icons : Vector Art"/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13" t="26238" r="79080" b="50588"/>
            <a:stretch/>
          </p:blipFill>
          <p:spPr bwMode="auto">
            <a:xfrm>
              <a:off x="5412093" y="5456225"/>
              <a:ext cx="494045" cy="6978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7" name="Picture 38" descr="http://us.cdn4.123rf.com/168nwm/jazzia/jazzia0908/jazzia090800007/5306922-vector-pictogram--man-writes-sign-icon-symbol.jpg"/>
            <p:cNvPicPr>
              <a:picLocks noChangeAspect="1" noChangeArrowheads="1"/>
            </p:cNvPicPr>
            <p:nvPr/>
          </p:nvPicPr>
          <p:blipFill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/>
          </p:blipFill>
          <p:spPr bwMode="auto">
            <a:xfrm>
              <a:off x="5441058" y="2451058"/>
              <a:ext cx="478886" cy="529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5" name="Group 24"/>
          <p:cNvGrpSpPr/>
          <p:nvPr/>
        </p:nvGrpSpPr>
        <p:grpSpPr>
          <a:xfrm>
            <a:off x="8026285" y="2384378"/>
            <a:ext cx="746341" cy="4284982"/>
            <a:chOff x="7320792" y="2456386"/>
            <a:chExt cx="746341" cy="4284982"/>
          </a:xfrm>
        </p:grpSpPr>
        <p:pic>
          <p:nvPicPr>
            <p:cNvPr id="54" name="Picture 26" descr="http://cache1.asset-cache.net/xc/156440716.jpg?v=2&amp;c=IWSAsset&amp;k=2&amp;d=5oiYCWjUn9ocCeECv-zRfSrmAPXPfFY37mVHt_FkYNao5aOL3s0Iv6ATwm9Pf11w0"/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094" t="-3049" r="40712" b="68321"/>
            <a:stretch/>
          </p:blipFill>
          <p:spPr bwMode="auto">
            <a:xfrm>
              <a:off x="7320792" y="4641865"/>
              <a:ext cx="636267" cy="62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5" name="Picture 26" descr="http://cache1.asset-cache.net/xc/156440716.jpg?v=2&amp;c=IWSAsset&amp;k=2&amp;d=5oiYCWjUn9ocCeECv-zRfSrmAPXPfFY37mVHt_FkYNao5aOL3s0Iv6ATwm9Pf11w0"/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759" t="40901" r="-3531" b="34152"/>
            <a:stretch/>
          </p:blipFill>
          <p:spPr bwMode="auto">
            <a:xfrm>
              <a:off x="7374584" y="3849777"/>
              <a:ext cx="692549" cy="4595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6" name="Picture 28" descr="Distribution Warehouse Icons : Vector Art"/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939" t="79124" r="29041" b="3839"/>
            <a:stretch/>
          </p:blipFill>
          <p:spPr bwMode="auto">
            <a:xfrm>
              <a:off x="7374584" y="6230391"/>
              <a:ext cx="510467" cy="5109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7" name="Picture 28" descr="Distribution Warehouse Icons : Vector Art"/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13" t="54473" r="78621" b="27414"/>
            <a:stretch/>
          </p:blipFill>
          <p:spPr bwMode="auto">
            <a:xfrm>
              <a:off x="7385006" y="3088345"/>
              <a:ext cx="507840" cy="545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" name="Picture 28" descr="Distribution Warehouse Icons : Vector Art"/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13" t="26238" r="79080" b="50588"/>
            <a:stretch/>
          </p:blipFill>
          <p:spPr bwMode="auto">
            <a:xfrm>
              <a:off x="7429072" y="5456225"/>
              <a:ext cx="494045" cy="6978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8" name="Picture 38" descr="http://us.cdn4.123rf.com/168nwm/jazzia/jazzia0908/jazzia090800007/5306922-vector-pictogram--man-writes-sign-icon-symbol.jpg"/>
            <p:cNvPicPr>
              <a:picLocks noChangeAspect="1" noChangeArrowheads="1"/>
            </p:cNvPicPr>
            <p:nvPr/>
          </p:nvPicPr>
          <p:blipFill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/>
          </p:blipFill>
          <p:spPr bwMode="auto">
            <a:xfrm>
              <a:off x="7399125" y="2456386"/>
              <a:ext cx="478886" cy="529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Group 15"/>
          <p:cNvGrpSpPr/>
          <p:nvPr/>
        </p:nvGrpSpPr>
        <p:grpSpPr>
          <a:xfrm>
            <a:off x="2856237" y="2451058"/>
            <a:ext cx="746341" cy="4279039"/>
            <a:chOff x="2856237" y="2451058"/>
            <a:chExt cx="746341" cy="4279039"/>
          </a:xfrm>
        </p:grpSpPr>
        <p:pic>
          <p:nvPicPr>
            <p:cNvPr id="32" name="Picture 26" descr="http://cache1.asset-cache.net/xc/156440716.jpg?v=2&amp;c=IWSAsset&amp;k=2&amp;d=5oiYCWjUn9ocCeECv-zRfSrmAPXPfFY37mVHt_FkYNao5aOL3s0Iv6ATwm9Pf11w0"/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094" t="-3049" r="40712" b="68321"/>
            <a:stretch/>
          </p:blipFill>
          <p:spPr bwMode="auto">
            <a:xfrm>
              <a:off x="2856237" y="4641865"/>
              <a:ext cx="636267" cy="62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26" descr="http://cache1.asset-cache.net/xc/156440716.jpg?v=2&amp;c=IWSAsset&amp;k=2&amp;d=5oiYCWjUn9ocCeECv-zRfSrmAPXPfFY37mVHt_FkYNao5aOL3s0Iv6ATwm9Pf11w0"/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759" t="40901" r="-3531" b="34152"/>
            <a:stretch/>
          </p:blipFill>
          <p:spPr bwMode="auto">
            <a:xfrm>
              <a:off x="2910029" y="3849777"/>
              <a:ext cx="692549" cy="4595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2" name="Picture 28" descr="Distribution Warehouse Icons : Vector Art"/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939" t="79124" r="29041" b="3839"/>
            <a:stretch/>
          </p:blipFill>
          <p:spPr bwMode="auto">
            <a:xfrm>
              <a:off x="2910029" y="6219120"/>
              <a:ext cx="510467" cy="5109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28" descr="Distribution Warehouse Icons : Vector Art"/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13" t="54473" r="78621" b="27414"/>
            <a:stretch/>
          </p:blipFill>
          <p:spPr bwMode="auto">
            <a:xfrm>
              <a:off x="2920451" y="3088345"/>
              <a:ext cx="507840" cy="545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8" descr="Distribution Warehouse Icons : Vector Art"/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13" t="26238" r="79080" b="50588"/>
            <a:stretch/>
          </p:blipFill>
          <p:spPr bwMode="auto">
            <a:xfrm>
              <a:off x="2910029" y="5456225"/>
              <a:ext cx="494045" cy="6978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9" name="Picture 38" descr="http://us.cdn4.123rf.com/168nwm/jazzia/jazzia0908/jazzia090800007/5306922-vector-pictogram--man-writes-sign-icon-symbol.jpg"/>
            <p:cNvPicPr>
              <a:picLocks noChangeAspect="1" noChangeArrowheads="1"/>
            </p:cNvPicPr>
            <p:nvPr/>
          </p:nvPicPr>
          <p:blipFill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/>
          </p:blipFill>
          <p:spPr bwMode="auto">
            <a:xfrm>
              <a:off x="2956719" y="2451058"/>
              <a:ext cx="478886" cy="529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4" name="Group 23"/>
          <p:cNvGrpSpPr/>
          <p:nvPr/>
        </p:nvGrpSpPr>
        <p:grpSpPr>
          <a:xfrm>
            <a:off x="2679894" y="258318"/>
            <a:ext cx="724180" cy="578394"/>
            <a:chOff x="266320" y="6230391"/>
            <a:chExt cx="724180" cy="578394"/>
          </a:xfrm>
        </p:grpSpPr>
        <p:pic>
          <p:nvPicPr>
            <p:cNvPr id="1064" name="Picture 40" descr="https://cdn2.iconfinder.com/data/icons/seo-accessibility-usability-1/256/Project_Management-512.pn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688" y="6230391"/>
              <a:ext cx="533812" cy="5338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6" name="Picture 42" descr="http://www.sumo.com.au/imgs/sumo-icons/strategic.png?sfvrsn=4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20" y="6525344"/>
              <a:ext cx="417248" cy="2834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5" name="Group 74"/>
          <p:cNvGrpSpPr/>
          <p:nvPr/>
        </p:nvGrpSpPr>
        <p:grpSpPr>
          <a:xfrm>
            <a:off x="251520" y="260648"/>
            <a:ext cx="724180" cy="578394"/>
            <a:chOff x="266320" y="6230391"/>
            <a:chExt cx="724180" cy="578394"/>
          </a:xfrm>
        </p:grpSpPr>
        <p:pic>
          <p:nvPicPr>
            <p:cNvPr id="76" name="Picture 40" descr="https://cdn2.iconfinder.com/data/icons/seo-accessibility-usability-1/256/Project_Management-512.pn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688" y="6230391"/>
              <a:ext cx="533812" cy="5338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7" name="Picture 42" descr="http://www.sumo.com.au/imgs/sumo-icons/strategic.png?sfvrsn=4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20" y="6525344"/>
              <a:ext cx="417248" cy="2834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8" name="Group 77"/>
          <p:cNvGrpSpPr/>
          <p:nvPr/>
        </p:nvGrpSpPr>
        <p:grpSpPr>
          <a:xfrm>
            <a:off x="3984877" y="258318"/>
            <a:ext cx="724180" cy="578394"/>
            <a:chOff x="266320" y="6230391"/>
            <a:chExt cx="724180" cy="578394"/>
          </a:xfrm>
        </p:grpSpPr>
        <p:pic>
          <p:nvPicPr>
            <p:cNvPr id="79" name="Picture 40" descr="https://cdn2.iconfinder.com/data/icons/seo-accessibility-usability-1/256/Project_Management-512.pn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688" y="6230391"/>
              <a:ext cx="533812" cy="5338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0" name="Picture 42" descr="http://www.sumo.com.au/imgs/sumo-icons/strategic.png?sfvrsn=4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20" y="6525344"/>
              <a:ext cx="417248" cy="2834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1" name="Group 80"/>
          <p:cNvGrpSpPr/>
          <p:nvPr/>
        </p:nvGrpSpPr>
        <p:grpSpPr>
          <a:xfrm>
            <a:off x="5261333" y="260648"/>
            <a:ext cx="724180" cy="578394"/>
            <a:chOff x="266320" y="6230391"/>
            <a:chExt cx="724180" cy="578394"/>
          </a:xfrm>
        </p:grpSpPr>
        <p:pic>
          <p:nvPicPr>
            <p:cNvPr id="82" name="Picture 40" descr="https://cdn2.iconfinder.com/data/icons/seo-accessibility-usability-1/256/Project_Management-512.pn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688" y="6230391"/>
              <a:ext cx="533812" cy="5338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3" name="Picture 42" descr="http://www.sumo.com.au/imgs/sumo-icons/strategic.png?sfvrsn=4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20" y="6525344"/>
              <a:ext cx="417248" cy="2834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4" name="Group 83"/>
          <p:cNvGrpSpPr/>
          <p:nvPr/>
        </p:nvGrpSpPr>
        <p:grpSpPr>
          <a:xfrm>
            <a:off x="7126929" y="260648"/>
            <a:ext cx="724180" cy="578394"/>
            <a:chOff x="266320" y="6230391"/>
            <a:chExt cx="724180" cy="578394"/>
          </a:xfrm>
        </p:grpSpPr>
        <p:pic>
          <p:nvPicPr>
            <p:cNvPr id="85" name="Picture 40" descr="https://cdn2.iconfinder.com/data/icons/seo-accessibility-usability-1/256/Project_Management-512.pn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688" y="6230391"/>
              <a:ext cx="533812" cy="5338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6" name="Picture 42" descr="http://www.sumo.com.au/imgs/sumo-icons/strategic.png?sfvrsn=4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20" y="6525344"/>
              <a:ext cx="417248" cy="2834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Group 11"/>
          <p:cNvGrpSpPr/>
          <p:nvPr/>
        </p:nvGrpSpPr>
        <p:grpSpPr>
          <a:xfrm>
            <a:off x="8388424" y="954865"/>
            <a:ext cx="686106" cy="1114605"/>
            <a:chOff x="8388424" y="954865"/>
            <a:chExt cx="686106" cy="1114605"/>
          </a:xfrm>
        </p:grpSpPr>
        <p:pic>
          <p:nvPicPr>
            <p:cNvPr id="1044" name="Picture 20" descr="http://www.mesdelaciudad.com.mx/Mes%20de%20la%20ciudad%20ultimo/House-Icon-Vector.png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80650" y="1513624"/>
              <a:ext cx="555846" cy="5558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8" name="Picture 44" descr="http://www.bps-tv.co.uk/wp-content/uploads/2015/01/33308.png"/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88424" y="954865"/>
              <a:ext cx="686106" cy="6861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0" name="Group 89"/>
          <p:cNvGrpSpPr/>
          <p:nvPr/>
        </p:nvGrpSpPr>
        <p:grpSpPr>
          <a:xfrm>
            <a:off x="1399548" y="258318"/>
            <a:ext cx="724180" cy="578394"/>
            <a:chOff x="266320" y="6230391"/>
            <a:chExt cx="724180" cy="578394"/>
          </a:xfrm>
        </p:grpSpPr>
        <p:pic>
          <p:nvPicPr>
            <p:cNvPr id="91" name="Picture 40" descr="https://cdn2.iconfinder.com/data/icons/seo-accessibility-usability-1/256/Project_Management-512.pn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688" y="6230391"/>
              <a:ext cx="533812" cy="5338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2" name="Picture 42" descr="http://www.sumo.com.au/imgs/sumo-icons/strategic.png?sfvrsn=4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20" y="6525344"/>
              <a:ext cx="417248" cy="2834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7" name="Group 86"/>
          <p:cNvGrpSpPr/>
          <p:nvPr/>
        </p:nvGrpSpPr>
        <p:grpSpPr>
          <a:xfrm>
            <a:off x="6084168" y="260648"/>
            <a:ext cx="724180" cy="578394"/>
            <a:chOff x="266320" y="6230391"/>
            <a:chExt cx="724180" cy="578394"/>
          </a:xfrm>
        </p:grpSpPr>
        <p:pic>
          <p:nvPicPr>
            <p:cNvPr id="88" name="Picture 40" descr="https://cdn2.iconfinder.com/data/icons/seo-accessibility-usability-1/256/Project_Management-512.pn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688" y="6230391"/>
              <a:ext cx="533812" cy="5338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9" name="Picture 42" descr="http://www.sumo.com.au/imgs/sumo-icons/strategic.png?sfvrsn=4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20" y="6525344"/>
              <a:ext cx="417248" cy="2834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9" name="Group 98"/>
          <p:cNvGrpSpPr/>
          <p:nvPr/>
        </p:nvGrpSpPr>
        <p:grpSpPr>
          <a:xfrm>
            <a:off x="7563077" y="1099598"/>
            <a:ext cx="888017" cy="313179"/>
            <a:chOff x="7563077" y="1099598"/>
            <a:chExt cx="888017" cy="313179"/>
          </a:xfrm>
        </p:grpSpPr>
        <p:cxnSp>
          <p:nvCxnSpPr>
            <p:cNvPr id="93" name="Straight Connector 92"/>
            <p:cNvCxnSpPr/>
            <p:nvPr/>
          </p:nvCxnSpPr>
          <p:spPr>
            <a:xfrm flipH="1">
              <a:off x="7563077" y="1099598"/>
              <a:ext cx="888017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 flipV="1">
              <a:off x="7579167" y="1099598"/>
              <a:ext cx="5036" cy="313179"/>
            </a:xfrm>
            <a:prstGeom prst="line">
              <a:avLst/>
            </a:prstGeom>
            <a:ln w="38100"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8710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633417" y="260648"/>
            <a:ext cx="7896225" cy="563562"/>
          </a:xfrm>
        </p:spPr>
        <p:txBody>
          <a:bodyPr>
            <a:noAutofit/>
          </a:bodyPr>
          <a:lstStyle/>
          <a:p>
            <a:pPr algn="ctr" eaLnBrk="1" hangingPunct="1"/>
            <a:r>
              <a:rPr lang="th-TH" sz="36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ตำแหน่งงาน</a:t>
            </a:r>
            <a:r>
              <a:rPr lang="th-TH" sz="3600" b="1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ด้านโล</a:t>
            </a:r>
            <a:r>
              <a:rPr lang="th-TH" sz="36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จิ</a:t>
            </a:r>
            <a:r>
              <a:rPr lang="th-TH" sz="3600" b="1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สติกส์</a:t>
            </a:r>
            <a:r>
              <a:rPr lang="th-TH" sz="36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ฯ</a:t>
            </a:r>
          </a:p>
        </p:txBody>
      </p:sp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997075" y="1355733"/>
            <a:ext cx="607060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Box 9"/>
          <p:cNvSpPr txBox="1">
            <a:spLocks noChangeArrowheads="1"/>
          </p:cNvSpPr>
          <p:nvPr/>
        </p:nvSpPr>
        <p:spPr bwMode="auto">
          <a:xfrm>
            <a:off x="569921" y="5969001"/>
            <a:ext cx="1628775" cy="523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52" tIns="45680" rIns="91352" bIns="4568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พนักงานยก</a:t>
            </a:r>
            <a:r>
              <a:rPr lang="th-TH" sz="1400" b="1" dirty="0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สินค้า</a:t>
            </a:r>
          </a:p>
          <a:p>
            <a:pPr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400" b="1" dirty="0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หยิบสินค้า</a:t>
            </a:r>
            <a:endParaRPr lang="th-TH" sz="1400" b="1" dirty="0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21" name="TextBox 16"/>
          <p:cNvSpPr txBox="1">
            <a:spLocks noChangeArrowheads="1"/>
          </p:cNvSpPr>
          <p:nvPr/>
        </p:nvSpPr>
        <p:spPr bwMode="auto">
          <a:xfrm>
            <a:off x="573088" y="5594351"/>
            <a:ext cx="1625600" cy="312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2" tIns="45680" rIns="91352" bIns="4568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4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พนักงานขับรถยก</a:t>
            </a:r>
          </a:p>
        </p:txBody>
      </p:sp>
      <p:sp>
        <p:nvSpPr>
          <p:cNvPr id="9222" name="TextBox 17"/>
          <p:cNvSpPr txBox="1">
            <a:spLocks noChangeArrowheads="1"/>
          </p:cNvSpPr>
          <p:nvPr/>
        </p:nvSpPr>
        <p:spPr bwMode="auto">
          <a:xfrm>
            <a:off x="565150" y="5272089"/>
            <a:ext cx="2736850" cy="312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2" tIns="45680" rIns="91352" bIns="4568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พนักงานขับรถเคลื่อนย้าย</a:t>
            </a:r>
          </a:p>
        </p:txBody>
      </p:sp>
      <p:sp>
        <p:nvSpPr>
          <p:cNvPr id="9223" name="TextBox 18"/>
          <p:cNvSpPr txBox="1">
            <a:spLocks noChangeArrowheads="1"/>
          </p:cNvSpPr>
          <p:nvPr/>
        </p:nvSpPr>
        <p:spPr bwMode="auto">
          <a:xfrm>
            <a:off x="557213" y="4918076"/>
            <a:ext cx="2735262" cy="312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2" tIns="45680" rIns="91352" bIns="4568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พนักงานจัดส่งสินค้า</a:t>
            </a:r>
          </a:p>
        </p:txBody>
      </p:sp>
      <p:sp>
        <p:nvSpPr>
          <p:cNvPr id="9224" name="TextBox 19"/>
          <p:cNvSpPr txBox="1">
            <a:spLocks noChangeArrowheads="1"/>
          </p:cNvSpPr>
          <p:nvPr/>
        </p:nvSpPr>
        <p:spPr bwMode="auto">
          <a:xfrm>
            <a:off x="565150" y="4598989"/>
            <a:ext cx="2736850" cy="312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2" tIns="45680" rIns="91352" bIns="4568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พนักขับรถขนส่งสินค้า</a:t>
            </a:r>
          </a:p>
        </p:txBody>
      </p:sp>
      <p:sp>
        <p:nvSpPr>
          <p:cNvPr id="9225" name="TextBox 20"/>
          <p:cNvSpPr txBox="1">
            <a:spLocks noChangeArrowheads="1"/>
          </p:cNvSpPr>
          <p:nvPr/>
        </p:nvSpPr>
        <p:spPr bwMode="auto">
          <a:xfrm>
            <a:off x="550863" y="4256089"/>
            <a:ext cx="2736850" cy="312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2" tIns="45680" rIns="91352" bIns="4568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พนักงานคลังสินค้า</a:t>
            </a:r>
          </a:p>
        </p:txBody>
      </p:sp>
      <p:sp>
        <p:nvSpPr>
          <p:cNvPr id="9226" name="TextBox 21"/>
          <p:cNvSpPr txBox="1">
            <a:spLocks noChangeArrowheads="1"/>
          </p:cNvSpPr>
          <p:nvPr/>
        </p:nvSpPr>
        <p:spPr bwMode="auto">
          <a:xfrm>
            <a:off x="554038" y="3935414"/>
            <a:ext cx="2735262" cy="312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2" tIns="45680" rIns="91352" bIns="4568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พนักงานควบคุมสินค้าคงคลัง</a:t>
            </a:r>
          </a:p>
        </p:txBody>
      </p:sp>
      <p:sp>
        <p:nvSpPr>
          <p:cNvPr id="9227" name="TextBox 22"/>
          <p:cNvSpPr txBox="1">
            <a:spLocks noChangeArrowheads="1"/>
          </p:cNvSpPr>
          <p:nvPr/>
        </p:nvSpPr>
        <p:spPr bwMode="auto">
          <a:xfrm>
            <a:off x="541338" y="3529014"/>
            <a:ext cx="2735262" cy="312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2" tIns="45680" rIns="91352" bIns="4568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9900"/>
                </a:solidFill>
                <a:latin typeface="Tahoma" pitchFamily="34" charset="0"/>
                <a:cs typeface="Tahoma" pitchFamily="34" charset="0"/>
              </a:rPr>
              <a:t>เจ้าหน้าที่วางแผนขนส่ง</a:t>
            </a:r>
          </a:p>
        </p:txBody>
      </p:sp>
      <p:sp>
        <p:nvSpPr>
          <p:cNvPr id="9228" name="TextBox 23"/>
          <p:cNvSpPr txBox="1">
            <a:spLocks noChangeArrowheads="1"/>
          </p:cNvSpPr>
          <p:nvPr/>
        </p:nvSpPr>
        <p:spPr bwMode="auto">
          <a:xfrm>
            <a:off x="552450" y="3294401"/>
            <a:ext cx="2736850" cy="312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2" tIns="45680" rIns="91352" bIns="4568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9900"/>
                </a:solidFill>
                <a:latin typeface="Tahoma" pitchFamily="34" charset="0"/>
                <a:cs typeface="Tahoma" pitchFamily="34" charset="0"/>
              </a:rPr>
              <a:t>หัวหน้า</a:t>
            </a:r>
            <a:r>
              <a:rPr lang="th-TH" sz="1400" b="1" dirty="0" smtClean="0">
                <a:solidFill>
                  <a:srgbClr val="009900"/>
                </a:solidFill>
                <a:latin typeface="Tahoma" pitchFamily="34" charset="0"/>
                <a:cs typeface="Tahoma" pitchFamily="34" charset="0"/>
              </a:rPr>
              <a:t>หน่วยงาน </a:t>
            </a:r>
            <a:endParaRPr lang="th-TH" sz="1400" b="1" dirty="0">
              <a:solidFill>
                <a:srgbClr val="0099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29" name="TextBox 24"/>
          <p:cNvSpPr txBox="1">
            <a:spLocks noChangeArrowheads="1"/>
          </p:cNvSpPr>
          <p:nvPr/>
        </p:nvSpPr>
        <p:spPr bwMode="auto">
          <a:xfrm>
            <a:off x="539750" y="2962276"/>
            <a:ext cx="2736850" cy="307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2" tIns="45680" rIns="91352" bIns="4568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9900"/>
                </a:solidFill>
                <a:latin typeface="Tahoma" pitchFamily="34" charset="0"/>
                <a:cs typeface="Tahoma" pitchFamily="34" charset="0"/>
              </a:rPr>
              <a:t>หัวหน้าส่วน</a:t>
            </a:r>
            <a:r>
              <a:rPr lang="th-TH" sz="1400" b="1" dirty="0" smtClean="0">
                <a:solidFill>
                  <a:srgbClr val="009900"/>
                </a:solidFill>
                <a:latin typeface="Tahoma" pitchFamily="34" charset="0"/>
                <a:cs typeface="Tahoma" pitchFamily="34" charset="0"/>
              </a:rPr>
              <a:t>งาน </a:t>
            </a:r>
            <a:r>
              <a:rPr lang="en-US" sz="1400" b="1" dirty="0" smtClean="0">
                <a:solidFill>
                  <a:srgbClr val="009900"/>
                </a:solidFill>
                <a:latin typeface="Tahoma" pitchFamily="34" charset="0"/>
                <a:cs typeface="Tahoma" pitchFamily="34" charset="0"/>
              </a:rPr>
              <a:t>(SUP)</a:t>
            </a:r>
            <a:endParaRPr lang="th-TH" sz="1400" b="1" dirty="0">
              <a:solidFill>
                <a:srgbClr val="0099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30" name="TextBox 25"/>
          <p:cNvSpPr txBox="1">
            <a:spLocks noChangeArrowheads="1"/>
          </p:cNvSpPr>
          <p:nvPr/>
        </p:nvSpPr>
        <p:spPr bwMode="auto">
          <a:xfrm>
            <a:off x="525463" y="2574926"/>
            <a:ext cx="2735262" cy="312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2" tIns="45680" rIns="91352" bIns="4568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CC3300"/>
                </a:solidFill>
                <a:latin typeface="Tahoma" pitchFamily="34" charset="0"/>
                <a:cs typeface="Tahoma" pitchFamily="34" charset="0"/>
              </a:rPr>
              <a:t>ผู้จัดการ</a:t>
            </a:r>
            <a:r>
              <a:rPr lang="th-TH" sz="1400" b="1" dirty="0" smtClean="0">
                <a:solidFill>
                  <a:srgbClr val="CC3300"/>
                </a:solidFill>
                <a:latin typeface="Tahoma" pitchFamily="34" charset="0"/>
                <a:cs typeface="Tahoma" pitchFamily="34" charset="0"/>
              </a:rPr>
              <a:t>แผนก </a:t>
            </a:r>
            <a:r>
              <a:rPr lang="en-US" sz="1400" b="1" dirty="0" smtClean="0">
                <a:solidFill>
                  <a:srgbClr val="CC3300"/>
                </a:solidFill>
                <a:latin typeface="Tahoma" pitchFamily="34" charset="0"/>
                <a:cs typeface="Tahoma" pitchFamily="34" charset="0"/>
              </a:rPr>
              <a:t>(DEPT)</a:t>
            </a:r>
            <a:endParaRPr lang="th-TH" sz="1400" b="1" dirty="0">
              <a:solidFill>
                <a:srgbClr val="CC33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31" name="TextBox 26"/>
          <p:cNvSpPr txBox="1">
            <a:spLocks noChangeArrowheads="1"/>
          </p:cNvSpPr>
          <p:nvPr/>
        </p:nvSpPr>
        <p:spPr bwMode="auto">
          <a:xfrm>
            <a:off x="528638" y="2243139"/>
            <a:ext cx="2736850" cy="312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2" tIns="45680" rIns="91352" bIns="4568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CC3300"/>
                </a:solidFill>
                <a:latin typeface="Tahoma" pitchFamily="34" charset="0"/>
                <a:cs typeface="Tahoma" pitchFamily="34" charset="0"/>
              </a:rPr>
              <a:t>ผู้จัดการ</a:t>
            </a:r>
            <a:r>
              <a:rPr lang="th-TH" sz="1400" b="1" dirty="0" smtClean="0">
                <a:solidFill>
                  <a:srgbClr val="CC3300"/>
                </a:solidFill>
                <a:latin typeface="Tahoma" pitchFamily="34" charset="0"/>
                <a:cs typeface="Tahoma" pitchFamily="34" charset="0"/>
              </a:rPr>
              <a:t>ฝ่าย </a:t>
            </a:r>
            <a:r>
              <a:rPr lang="en-US" sz="1400" b="1" dirty="0" smtClean="0">
                <a:solidFill>
                  <a:srgbClr val="CC3300"/>
                </a:solidFill>
                <a:latin typeface="Tahoma" pitchFamily="34" charset="0"/>
                <a:cs typeface="Tahoma" pitchFamily="34" charset="0"/>
              </a:rPr>
              <a:t>(DIV)</a:t>
            </a:r>
            <a:endParaRPr lang="th-TH" sz="1400" b="1" dirty="0">
              <a:solidFill>
                <a:srgbClr val="CC33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32" name="TextBox 27"/>
          <p:cNvSpPr txBox="1">
            <a:spLocks noChangeArrowheads="1"/>
          </p:cNvSpPr>
          <p:nvPr/>
        </p:nvSpPr>
        <p:spPr bwMode="auto">
          <a:xfrm>
            <a:off x="528638" y="1947864"/>
            <a:ext cx="2736850" cy="312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2" tIns="45680" rIns="91352" bIns="4568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CC3300"/>
                </a:solidFill>
                <a:latin typeface="Tahoma" pitchFamily="34" charset="0"/>
                <a:cs typeface="Tahoma" pitchFamily="34" charset="0"/>
              </a:rPr>
              <a:t>ผู้อำนวยการ</a:t>
            </a:r>
            <a:r>
              <a:rPr lang="th-TH" sz="1400" b="1" dirty="0" smtClean="0">
                <a:solidFill>
                  <a:srgbClr val="CC3300"/>
                </a:solidFill>
                <a:latin typeface="Tahoma" pitchFamily="34" charset="0"/>
                <a:cs typeface="Tahoma" pitchFamily="34" charset="0"/>
              </a:rPr>
              <a:t>ฝ่าย </a:t>
            </a:r>
            <a:r>
              <a:rPr lang="en-US" sz="1400" b="1" dirty="0" smtClean="0">
                <a:solidFill>
                  <a:srgbClr val="CC3300"/>
                </a:solidFill>
                <a:latin typeface="Tahoma" pitchFamily="34" charset="0"/>
                <a:cs typeface="Tahoma" pitchFamily="34" charset="0"/>
              </a:rPr>
              <a:t>(DIR)</a:t>
            </a:r>
            <a:endParaRPr lang="th-TH" sz="1400" b="1" dirty="0">
              <a:solidFill>
                <a:srgbClr val="CC33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33" name="TextBox 28"/>
          <p:cNvSpPr txBox="1">
            <a:spLocks noChangeArrowheads="1"/>
          </p:cNvSpPr>
          <p:nvPr/>
        </p:nvSpPr>
        <p:spPr bwMode="auto">
          <a:xfrm>
            <a:off x="531813" y="1633539"/>
            <a:ext cx="2736850" cy="312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2" tIns="45680" rIns="91352" bIns="4568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CC3300"/>
                </a:solidFill>
                <a:latin typeface="Tahoma" pitchFamily="34" charset="0"/>
                <a:cs typeface="Tahoma" pitchFamily="34" charset="0"/>
              </a:rPr>
              <a:t>ผู้จัดการ</a:t>
            </a:r>
            <a:r>
              <a:rPr lang="th-TH" sz="1400" b="1" dirty="0" smtClean="0">
                <a:solidFill>
                  <a:srgbClr val="CC3300"/>
                </a:solidFill>
                <a:latin typeface="Tahoma" pitchFamily="34" charset="0"/>
                <a:cs typeface="Tahoma" pitchFamily="34" charset="0"/>
              </a:rPr>
              <a:t>ทั่วไป </a:t>
            </a:r>
            <a:r>
              <a:rPr lang="en-US" sz="1400" b="1" dirty="0" smtClean="0">
                <a:solidFill>
                  <a:srgbClr val="CC3300"/>
                </a:solidFill>
                <a:latin typeface="Tahoma" pitchFamily="34" charset="0"/>
                <a:cs typeface="Tahoma" pitchFamily="34" charset="0"/>
              </a:rPr>
              <a:t>(GM)</a:t>
            </a:r>
            <a:endParaRPr lang="th-TH" sz="1400" b="1" dirty="0">
              <a:solidFill>
                <a:srgbClr val="CC33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34" name="TextBox 29"/>
          <p:cNvSpPr txBox="1">
            <a:spLocks noChangeArrowheads="1"/>
          </p:cNvSpPr>
          <p:nvPr/>
        </p:nvSpPr>
        <p:spPr bwMode="auto">
          <a:xfrm>
            <a:off x="512763" y="1268414"/>
            <a:ext cx="2736850" cy="312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2" tIns="45680" rIns="91352" bIns="4568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4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ผช.กรรมการ</a:t>
            </a:r>
            <a:r>
              <a:rPr lang="th-TH" sz="14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ผู้จัดการ (</a:t>
            </a:r>
            <a:r>
              <a:rPr lang="en-GB" sz="14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C</a:t>
            </a:r>
            <a:r>
              <a:rPr lang="en-US" sz="14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L</a:t>
            </a:r>
            <a:r>
              <a:rPr lang="en-GB" sz="14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O)</a:t>
            </a:r>
            <a:endParaRPr lang="th-TH" sz="1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6" name="Heptagon 75"/>
          <p:cNvSpPr/>
          <p:nvPr/>
        </p:nvSpPr>
        <p:spPr bwMode="auto">
          <a:xfrm>
            <a:off x="311150" y="2989263"/>
            <a:ext cx="287338" cy="233362"/>
          </a:xfrm>
          <a:prstGeom prst="heptagon">
            <a:avLst/>
          </a:prstGeom>
          <a:solidFill>
            <a:srgbClr val="FFFF00"/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/>
        </p:spPr>
        <p:txBody>
          <a:bodyPr lIns="91352" tIns="45680" rIns="91352" bIns="45680"/>
          <a:lstStyle/>
          <a:p>
            <a:pPr algn="ctr" defTabSz="913520"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666699"/>
              </a:solidFill>
              <a:latin typeface="Arial" charset="0"/>
            </a:endParaRPr>
          </a:p>
        </p:txBody>
      </p:sp>
      <p:sp>
        <p:nvSpPr>
          <p:cNvPr id="9236" name="TextBox 76"/>
          <p:cNvSpPr txBox="1">
            <a:spLocks noChangeArrowheads="1"/>
          </p:cNvSpPr>
          <p:nvPr/>
        </p:nvSpPr>
        <p:spPr bwMode="auto">
          <a:xfrm>
            <a:off x="265113" y="2992446"/>
            <a:ext cx="400050" cy="235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2" tIns="45680" rIns="91352" bIns="4568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91352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GB" sz="900" b="1">
                <a:solidFill>
                  <a:srgbClr val="666699"/>
                </a:solidFill>
                <a:latin typeface="Tahoma" pitchFamily="34" charset="0"/>
                <a:cs typeface="Tahoma" pitchFamily="34" charset="0"/>
              </a:rPr>
              <a:t>10.</a:t>
            </a:r>
            <a:endParaRPr lang="th-TH" sz="900" b="1">
              <a:solidFill>
                <a:srgbClr val="666699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9237" name="Group 77"/>
          <p:cNvGrpSpPr>
            <a:grpSpLocks/>
          </p:cNvGrpSpPr>
          <p:nvPr/>
        </p:nvGrpSpPr>
        <p:grpSpPr bwMode="auto">
          <a:xfrm>
            <a:off x="292101" y="3279750"/>
            <a:ext cx="360363" cy="245277"/>
            <a:chOff x="6936834" y="2882202"/>
            <a:chExt cx="360040" cy="246133"/>
          </a:xfrm>
        </p:grpSpPr>
        <p:sp>
          <p:nvSpPr>
            <p:cNvPr id="79" name="Heptagon 78"/>
            <p:cNvSpPr/>
            <p:nvPr/>
          </p:nvSpPr>
          <p:spPr bwMode="auto">
            <a:xfrm>
              <a:off x="6947937" y="2882202"/>
              <a:ext cx="288666" cy="234177"/>
            </a:xfrm>
            <a:prstGeom prst="heptagon">
              <a:avLst/>
            </a:prstGeom>
            <a:solidFill>
              <a:srgbClr val="FFFF00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txBody>
            <a:bodyPr/>
            <a:lstStyle/>
            <a:p>
              <a:pPr algn="ctr" defTabSz="91352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9278" name="TextBox 79"/>
            <p:cNvSpPr txBox="1">
              <a:spLocks noChangeArrowheads="1"/>
            </p:cNvSpPr>
            <p:nvPr/>
          </p:nvSpPr>
          <p:spPr bwMode="auto">
            <a:xfrm>
              <a:off x="6936834" y="2896698"/>
              <a:ext cx="360040" cy="231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91352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GB" sz="900" b="1">
                  <a:solidFill>
                    <a:srgbClr val="666699"/>
                  </a:solidFill>
                  <a:latin typeface="Tahoma" pitchFamily="34" charset="0"/>
                  <a:cs typeface="Tahoma" pitchFamily="34" charset="0"/>
                </a:rPr>
                <a:t>9.</a:t>
              </a:r>
              <a:endParaRPr lang="th-TH" sz="900" b="1">
                <a:solidFill>
                  <a:srgbClr val="666699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9238" name="Group 80"/>
          <p:cNvGrpSpPr>
            <a:grpSpLocks/>
          </p:cNvGrpSpPr>
          <p:nvPr/>
        </p:nvGrpSpPr>
        <p:grpSpPr bwMode="auto">
          <a:xfrm>
            <a:off x="306388" y="3559169"/>
            <a:ext cx="360362" cy="245371"/>
            <a:chOff x="6936834" y="2882202"/>
            <a:chExt cx="360040" cy="244639"/>
          </a:xfrm>
        </p:grpSpPr>
        <p:sp>
          <p:nvSpPr>
            <p:cNvPr id="82" name="Heptagon 81"/>
            <p:cNvSpPr/>
            <p:nvPr/>
          </p:nvSpPr>
          <p:spPr bwMode="auto">
            <a:xfrm>
              <a:off x="6947936" y="2882202"/>
              <a:ext cx="288667" cy="234248"/>
            </a:xfrm>
            <a:prstGeom prst="heptagon">
              <a:avLst/>
            </a:prstGeom>
            <a:solidFill>
              <a:srgbClr val="FFFF00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txBody>
            <a:bodyPr/>
            <a:lstStyle/>
            <a:p>
              <a:pPr algn="ctr" defTabSz="91352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9276" name="TextBox 82"/>
            <p:cNvSpPr txBox="1">
              <a:spLocks noChangeArrowheads="1"/>
            </p:cNvSpPr>
            <p:nvPr/>
          </p:nvSpPr>
          <p:spPr bwMode="auto">
            <a:xfrm>
              <a:off x="6936834" y="2896698"/>
              <a:ext cx="360040" cy="230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91352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GB" sz="900" b="1">
                  <a:solidFill>
                    <a:srgbClr val="666699"/>
                  </a:solidFill>
                  <a:latin typeface="Tahoma" pitchFamily="34" charset="0"/>
                  <a:cs typeface="Tahoma" pitchFamily="34" charset="0"/>
                </a:rPr>
                <a:t>8.</a:t>
              </a:r>
              <a:endParaRPr lang="th-TH" sz="900" b="1">
                <a:solidFill>
                  <a:srgbClr val="666699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9239" name="Group 83"/>
          <p:cNvGrpSpPr>
            <a:grpSpLocks/>
          </p:cNvGrpSpPr>
          <p:nvPr/>
        </p:nvGrpSpPr>
        <p:grpSpPr bwMode="auto">
          <a:xfrm>
            <a:off x="331788" y="3967128"/>
            <a:ext cx="360362" cy="245277"/>
            <a:chOff x="6936834" y="2882202"/>
            <a:chExt cx="360040" cy="246134"/>
          </a:xfrm>
        </p:grpSpPr>
        <p:sp>
          <p:nvSpPr>
            <p:cNvPr id="85" name="Heptagon 84"/>
            <p:cNvSpPr/>
            <p:nvPr/>
          </p:nvSpPr>
          <p:spPr bwMode="auto">
            <a:xfrm>
              <a:off x="6947936" y="2882202"/>
              <a:ext cx="288667" cy="234176"/>
            </a:xfrm>
            <a:prstGeom prst="heptagon">
              <a:avLst/>
            </a:prstGeom>
            <a:solidFill>
              <a:srgbClr val="FFFF00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txBody>
            <a:bodyPr/>
            <a:lstStyle/>
            <a:p>
              <a:pPr algn="ctr" defTabSz="91352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9274" name="TextBox 85"/>
            <p:cNvSpPr txBox="1">
              <a:spLocks noChangeArrowheads="1"/>
            </p:cNvSpPr>
            <p:nvPr/>
          </p:nvSpPr>
          <p:spPr bwMode="auto">
            <a:xfrm>
              <a:off x="6936834" y="2896698"/>
              <a:ext cx="360040" cy="231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91352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GB" sz="900" b="1">
                  <a:solidFill>
                    <a:srgbClr val="666699"/>
                  </a:solidFill>
                  <a:latin typeface="Tahoma" pitchFamily="34" charset="0"/>
                  <a:cs typeface="Tahoma" pitchFamily="34" charset="0"/>
                </a:rPr>
                <a:t>7.</a:t>
              </a:r>
              <a:endParaRPr lang="th-TH" sz="900" b="1">
                <a:solidFill>
                  <a:srgbClr val="666699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9240" name="Group 86"/>
          <p:cNvGrpSpPr>
            <a:grpSpLocks/>
          </p:cNvGrpSpPr>
          <p:nvPr/>
        </p:nvGrpSpPr>
        <p:grpSpPr bwMode="auto">
          <a:xfrm>
            <a:off x="304801" y="4292575"/>
            <a:ext cx="360363" cy="245277"/>
            <a:chOff x="6936834" y="2882202"/>
            <a:chExt cx="360040" cy="246133"/>
          </a:xfrm>
        </p:grpSpPr>
        <p:sp>
          <p:nvSpPr>
            <p:cNvPr id="88" name="Heptagon 87"/>
            <p:cNvSpPr/>
            <p:nvPr/>
          </p:nvSpPr>
          <p:spPr bwMode="auto">
            <a:xfrm>
              <a:off x="6947937" y="2882202"/>
              <a:ext cx="288666" cy="234177"/>
            </a:xfrm>
            <a:prstGeom prst="heptagon">
              <a:avLst/>
            </a:prstGeom>
            <a:solidFill>
              <a:srgbClr val="FFFF00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txBody>
            <a:bodyPr/>
            <a:lstStyle/>
            <a:p>
              <a:pPr algn="ctr" defTabSz="91352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9272" name="TextBox 88"/>
            <p:cNvSpPr txBox="1">
              <a:spLocks noChangeArrowheads="1"/>
            </p:cNvSpPr>
            <p:nvPr/>
          </p:nvSpPr>
          <p:spPr bwMode="auto">
            <a:xfrm>
              <a:off x="6936834" y="2896698"/>
              <a:ext cx="360040" cy="231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91352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GB" sz="900" b="1">
                  <a:solidFill>
                    <a:srgbClr val="666699"/>
                  </a:solidFill>
                  <a:latin typeface="Tahoma" pitchFamily="34" charset="0"/>
                  <a:cs typeface="Tahoma" pitchFamily="34" charset="0"/>
                </a:rPr>
                <a:t>6.</a:t>
              </a:r>
              <a:endParaRPr lang="th-TH" sz="900" b="1">
                <a:solidFill>
                  <a:srgbClr val="666699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9241" name="Group 89"/>
          <p:cNvGrpSpPr>
            <a:grpSpLocks/>
          </p:cNvGrpSpPr>
          <p:nvPr/>
        </p:nvGrpSpPr>
        <p:grpSpPr bwMode="auto">
          <a:xfrm>
            <a:off x="330201" y="4627546"/>
            <a:ext cx="360363" cy="245371"/>
            <a:chOff x="6936834" y="2882202"/>
            <a:chExt cx="360040" cy="244640"/>
          </a:xfrm>
        </p:grpSpPr>
        <p:sp>
          <p:nvSpPr>
            <p:cNvPr id="91" name="Heptagon 90"/>
            <p:cNvSpPr/>
            <p:nvPr/>
          </p:nvSpPr>
          <p:spPr bwMode="auto">
            <a:xfrm>
              <a:off x="6947937" y="2882202"/>
              <a:ext cx="288666" cy="234249"/>
            </a:xfrm>
            <a:prstGeom prst="heptagon">
              <a:avLst/>
            </a:prstGeom>
            <a:solidFill>
              <a:srgbClr val="FFFF00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txBody>
            <a:bodyPr/>
            <a:lstStyle/>
            <a:p>
              <a:pPr algn="ctr" defTabSz="91352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9270" name="TextBox 91"/>
            <p:cNvSpPr txBox="1">
              <a:spLocks noChangeArrowheads="1"/>
            </p:cNvSpPr>
            <p:nvPr/>
          </p:nvSpPr>
          <p:spPr bwMode="auto">
            <a:xfrm>
              <a:off x="6936834" y="2896698"/>
              <a:ext cx="360040" cy="230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91352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GB" sz="900" b="1">
                  <a:solidFill>
                    <a:srgbClr val="666699"/>
                  </a:solidFill>
                  <a:latin typeface="Tahoma" pitchFamily="34" charset="0"/>
                  <a:cs typeface="Tahoma" pitchFamily="34" charset="0"/>
                </a:rPr>
                <a:t>5.</a:t>
              </a:r>
              <a:endParaRPr lang="th-TH" sz="900" b="1">
                <a:solidFill>
                  <a:srgbClr val="666699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9242" name="Group 92"/>
          <p:cNvGrpSpPr>
            <a:grpSpLocks/>
          </p:cNvGrpSpPr>
          <p:nvPr/>
        </p:nvGrpSpPr>
        <p:grpSpPr bwMode="auto">
          <a:xfrm>
            <a:off x="336558" y="4949819"/>
            <a:ext cx="358775" cy="245371"/>
            <a:chOff x="6936834" y="2882202"/>
            <a:chExt cx="360040" cy="244639"/>
          </a:xfrm>
        </p:grpSpPr>
        <p:sp>
          <p:nvSpPr>
            <p:cNvPr id="94" name="Heptagon 93"/>
            <p:cNvSpPr/>
            <p:nvPr/>
          </p:nvSpPr>
          <p:spPr bwMode="auto">
            <a:xfrm>
              <a:off x="6947986" y="2882202"/>
              <a:ext cx="288350" cy="234248"/>
            </a:xfrm>
            <a:prstGeom prst="heptagon">
              <a:avLst/>
            </a:prstGeom>
            <a:solidFill>
              <a:srgbClr val="FFFF00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txBody>
            <a:bodyPr/>
            <a:lstStyle/>
            <a:p>
              <a:pPr algn="ctr" defTabSz="91352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9268" name="TextBox 94"/>
            <p:cNvSpPr txBox="1">
              <a:spLocks noChangeArrowheads="1"/>
            </p:cNvSpPr>
            <p:nvPr/>
          </p:nvSpPr>
          <p:spPr bwMode="auto">
            <a:xfrm>
              <a:off x="6936834" y="2896698"/>
              <a:ext cx="360040" cy="230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91352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GB" sz="900" b="1">
                  <a:solidFill>
                    <a:srgbClr val="666699"/>
                  </a:solidFill>
                  <a:latin typeface="Tahoma" pitchFamily="34" charset="0"/>
                  <a:cs typeface="Tahoma" pitchFamily="34" charset="0"/>
                </a:rPr>
                <a:t>4.</a:t>
              </a:r>
              <a:endParaRPr lang="th-TH" sz="900" b="1">
                <a:solidFill>
                  <a:srgbClr val="666699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9243" name="Group 95"/>
          <p:cNvGrpSpPr>
            <a:grpSpLocks/>
          </p:cNvGrpSpPr>
          <p:nvPr/>
        </p:nvGrpSpPr>
        <p:grpSpPr bwMode="auto">
          <a:xfrm>
            <a:off x="327033" y="5322871"/>
            <a:ext cx="358775" cy="245371"/>
            <a:chOff x="6936834" y="2882202"/>
            <a:chExt cx="360040" cy="244640"/>
          </a:xfrm>
        </p:grpSpPr>
        <p:sp>
          <p:nvSpPr>
            <p:cNvPr id="97" name="Heptagon 96"/>
            <p:cNvSpPr/>
            <p:nvPr/>
          </p:nvSpPr>
          <p:spPr bwMode="auto">
            <a:xfrm>
              <a:off x="6947986" y="2882202"/>
              <a:ext cx="288350" cy="234249"/>
            </a:xfrm>
            <a:prstGeom prst="heptagon">
              <a:avLst/>
            </a:prstGeom>
            <a:solidFill>
              <a:srgbClr val="FFFF00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txBody>
            <a:bodyPr/>
            <a:lstStyle/>
            <a:p>
              <a:pPr algn="ctr" defTabSz="91352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9266" name="TextBox 97"/>
            <p:cNvSpPr txBox="1">
              <a:spLocks noChangeArrowheads="1"/>
            </p:cNvSpPr>
            <p:nvPr/>
          </p:nvSpPr>
          <p:spPr bwMode="auto">
            <a:xfrm>
              <a:off x="6936834" y="2896698"/>
              <a:ext cx="360040" cy="230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91352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GB" sz="900" b="1">
                  <a:solidFill>
                    <a:srgbClr val="666699"/>
                  </a:solidFill>
                  <a:latin typeface="Tahoma" pitchFamily="34" charset="0"/>
                  <a:cs typeface="Tahoma" pitchFamily="34" charset="0"/>
                </a:rPr>
                <a:t>3.</a:t>
              </a:r>
              <a:endParaRPr lang="th-TH" sz="900" b="1">
                <a:solidFill>
                  <a:srgbClr val="666699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9244" name="Group 98"/>
          <p:cNvGrpSpPr>
            <a:grpSpLocks/>
          </p:cNvGrpSpPr>
          <p:nvPr/>
        </p:nvGrpSpPr>
        <p:grpSpPr bwMode="auto">
          <a:xfrm>
            <a:off x="338138" y="5657825"/>
            <a:ext cx="360362" cy="245277"/>
            <a:chOff x="6936834" y="2882202"/>
            <a:chExt cx="360040" cy="246133"/>
          </a:xfrm>
        </p:grpSpPr>
        <p:sp>
          <p:nvSpPr>
            <p:cNvPr id="100" name="Heptagon 99"/>
            <p:cNvSpPr/>
            <p:nvPr/>
          </p:nvSpPr>
          <p:spPr bwMode="auto">
            <a:xfrm>
              <a:off x="6947936" y="2882202"/>
              <a:ext cx="288667" cy="234177"/>
            </a:xfrm>
            <a:prstGeom prst="heptagon">
              <a:avLst/>
            </a:prstGeom>
            <a:solidFill>
              <a:srgbClr val="FFFF00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txBody>
            <a:bodyPr/>
            <a:lstStyle/>
            <a:p>
              <a:pPr algn="ctr" defTabSz="91352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9264" name="TextBox 100"/>
            <p:cNvSpPr txBox="1">
              <a:spLocks noChangeArrowheads="1"/>
            </p:cNvSpPr>
            <p:nvPr/>
          </p:nvSpPr>
          <p:spPr bwMode="auto">
            <a:xfrm>
              <a:off x="6936834" y="2896698"/>
              <a:ext cx="360040" cy="231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91352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GB" sz="900" b="1">
                  <a:solidFill>
                    <a:srgbClr val="666699"/>
                  </a:solidFill>
                  <a:latin typeface="Tahoma" pitchFamily="34" charset="0"/>
                  <a:cs typeface="Tahoma" pitchFamily="34" charset="0"/>
                </a:rPr>
                <a:t>2.</a:t>
              </a:r>
              <a:endParaRPr lang="th-TH" sz="900" b="1">
                <a:solidFill>
                  <a:srgbClr val="666699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9245" name="Group 101"/>
          <p:cNvGrpSpPr>
            <a:grpSpLocks/>
          </p:cNvGrpSpPr>
          <p:nvPr/>
        </p:nvGrpSpPr>
        <p:grpSpPr bwMode="auto">
          <a:xfrm>
            <a:off x="325438" y="6008671"/>
            <a:ext cx="360362" cy="245371"/>
            <a:chOff x="6936834" y="2882202"/>
            <a:chExt cx="360040" cy="244640"/>
          </a:xfrm>
        </p:grpSpPr>
        <p:sp>
          <p:nvSpPr>
            <p:cNvPr id="103" name="Heptagon 102"/>
            <p:cNvSpPr/>
            <p:nvPr/>
          </p:nvSpPr>
          <p:spPr bwMode="auto">
            <a:xfrm>
              <a:off x="6947936" y="2882202"/>
              <a:ext cx="288667" cy="234249"/>
            </a:xfrm>
            <a:prstGeom prst="heptagon">
              <a:avLst/>
            </a:prstGeom>
            <a:solidFill>
              <a:srgbClr val="FFFF00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txBody>
            <a:bodyPr/>
            <a:lstStyle/>
            <a:p>
              <a:pPr algn="ctr" defTabSz="91352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9262" name="TextBox 103"/>
            <p:cNvSpPr txBox="1">
              <a:spLocks noChangeArrowheads="1"/>
            </p:cNvSpPr>
            <p:nvPr/>
          </p:nvSpPr>
          <p:spPr bwMode="auto">
            <a:xfrm>
              <a:off x="6936834" y="2896698"/>
              <a:ext cx="360040" cy="230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91352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GB" sz="900" b="1">
                  <a:solidFill>
                    <a:srgbClr val="666699"/>
                  </a:solidFill>
                  <a:latin typeface="Tahoma" pitchFamily="34" charset="0"/>
                  <a:cs typeface="Tahoma" pitchFamily="34" charset="0"/>
                </a:rPr>
                <a:t>1.</a:t>
              </a:r>
              <a:endParaRPr lang="th-TH" sz="900" b="1">
                <a:solidFill>
                  <a:srgbClr val="666699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9246" name="Group 109"/>
          <p:cNvGrpSpPr>
            <a:grpSpLocks/>
          </p:cNvGrpSpPr>
          <p:nvPr/>
        </p:nvGrpSpPr>
        <p:grpSpPr bwMode="auto">
          <a:xfrm>
            <a:off x="222251" y="1333525"/>
            <a:ext cx="442913" cy="233891"/>
            <a:chOff x="6891114" y="2882202"/>
            <a:chExt cx="443478" cy="234427"/>
          </a:xfrm>
        </p:grpSpPr>
        <p:sp>
          <p:nvSpPr>
            <p:cNvPr id="111" name="Heptagon 110"/>
            <p:cNvSpPr/>
            <p:nvPr/>
          </p:nvSpPr>
          <p:spPr bwMode="auto">
            <a:xfrm>
              <a:off x="6948337" y="2882202"/>
              <a:ext cx="287705" cy="233898"/>
            </a:xfrm>
            <a:prstGeom prst="heptagon">
              <a:avLst/>
            </a:prstGeom>
            <a:solidFill>
              <a:srgbClr val="FFFF00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txBody>
            <a:bodyPr/>
            <a:lstStyle/>
            <a:p>
              <a:pPr algn="ctr" defTabSz="91352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9260" name="TextBox 111"/>
            <p:cNvSpPr txBox="1">
              <a:spLocks noChangeArrowheads="1"/>
            </p:cNvSpPr>
            <p:nvPr/>
          </p:nvSpPr>
          <p:spPr bwMode="auto">
            <a:xfrm>
              <a:off x="6891114" y="2885268"/>
              <a:ext cx="443478" cy="2313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91352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GB" sz="900" b="1">
                  <a:solidFill>
                    <a:srgbClr val="666699"/>
                  </a:solidFill>
                  <a:latin typeface="Tahoma" pitchFamily="34" charset="0"/>
                  <a:cs typeface="Tahoma" pitchFamily="34" charset="0"/>
                </a:rPr>
                <a:t>15.</a:t>
              </a:r>
              <a:endParaRPr lang="th-TH" sz="900" b="1">
                <a:solidFill>
                  <a:srgbClr val="666699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9247" name="Group 112"/>
          <p:cNvGrpSpPr>
            <a:grpSpLocks/>
          </p:cNvGrpSpPr>
          <p:nvPr/>
        </p:nvGrpSpPr>
        <p:grpSpPr bwMode="auto">
          <a:xfrm>
            <a:off x="239713" y="1673250"/>
            <a:ext cx="442912" cy="233891"/>
            <a:chOff x="6891114" y="2882202"/>
            <a:chExt cx="443478" cy="234427"/>
          </a:xfrm>
        </p:grpSpPr>
        <p:sp>
          <p:nvSpPr>
            <p:cNvPr id="114" name="Heptagon 113"/>
            <p:cNvSpPr/>
            <p:nvPr/>
          </p:nvSpPr>
          <p:spPr bwMode="auto">
            <a:xfrm>
              <a:off x="6948337" y="2882202"/>
              <a:ext cx="287704" cy="233898"/>
            </a:xfrm>
            <a:prstGeom prst="heptagon">
              <a:avLst/>
            </a:prstGeom>
            <a:solidFill>
              <a:srgbClr val="FFFF00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txBody>
            <a:bodyPr/>
            <a:lstStyle/>
            <a:p>
              <a:pPr algn="ctr" defTabSz="91352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9258" name="TextBox 114"/>
            <p:cNvSpPr txBox="1">
              <a:spLocks noChangeArrowheads="1"/>
            </p:cNvSpPr>
            <p:nvPr/>
          </p:nvSpPr>
          <p:spPr bwMode="auto">
            <a:xfrm>
              <a:off x="6891114" y="2885268"/>
              <a:ext cx="443478" cy="2313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91352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GB" sz="900" b="1">
                  <a:solidFill>
                    <a:srgbClr val="666699"/>
                  </a:solidFill>
                  <a:latin typeface="Tahoma" pitchFamily="34" charset="0"/>
                  <a:cs typeface="Tahoma" pitchFamily="34" charset="0"/>
                </a:rPr>
                <a:t>14.</a:t>
              </a:r>
              <a:endParaRPr lang="th-TH" sz="900" b="1">
                <a:solidFill>
                  <a:srgbClr val="666699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9248" name="Group 115"/>
          <p:cNvGrpSpPr>
            <a:grpSpLocks/>
          </p:cNvGrpSpPr>
          <p:nvPr/>
        </p:nvGrpSpPr>
        <p:grpSpPr bwMode="auto">
          <a:xfrm>
            <a:off x="242888" y="1989138"/>
            <a:ext cx="442912" cy="234950"/>
            <a:chOff x="6891114" y="2882202"/>
            <a:chExt cx="443478" cy="233898"/>
          </a:xfrm>
        </p:grpSpPr>
        <p:sp>
          <p:nvSpPr>
            <p:cNvPr id="117" name="Heptagon 116"/>
            <p:cNvSpPr/>
            <p:nvPr/>
          </p:nvSpPr>
          <p:spPr bwMode="auto">
            <a:xfrm>
              <a:off x="6948337" y="2882202"/>
              <a:ext cx="287704" cy="233898"/>
            </a:xfrm>
            <a:prstGeom prst="heptagon">
              <a:avLst/>
            </a:prstGeom>
            <a:solidFill>
              <a:srgbClr val="FFFF00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txBody>
            <a:bodyPr/>
            <a:lstStyle/>
            <a:p>
              <a:pPr algn="ctr" defTabSz="91352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9256" name="TextBox 117"/>
            <p:cNvSpPr txBox="1">
              <a:spLocks noChangeArrowheads="1"/>
            </p:cNvSpPr>
            <p:nvPr/>
          </p:nvSpPr>
          <p:spPr bwMode="auto">
            <a:xfrm>
              <a:off x="6891114" y="2885268"/>
              <a:ext cx="443478" cy="229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91352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GB" sz="900" b="1">
                  <a:solidFill>
                    <a:srgbClr val="666699"/>
                  </a:solidFill>
                  <a:latin typeface="Tahoma" pitchFamily="34" charset="0"/>
                  <a:cs typeface="Tahoma" pitchFamily="34" charset="0"/>
                </a:rPr>
                <a:t>13.</a:t>
              </a:r>
              <a:endParaRPr lang="th-TH" sz="900" b="1">
                <a:solidFill>
                  <a:srgbClr val="666699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9249" name="Group 118"/>
          <p:cNvGrpSpPr>
            <a:grpSpLocks/>
          </p:cNvGrpSpPr>
          <p:nvPr/>
        </p:nvGrpSpPr>
        <p:grpSpPr bwMode="auto">
          <a:xfrm>
            <a:off x="233363" y="2295550"/>
            <a:ext cx="442912" cy="233891"/>
            <a:chOff x="6891114" y="2882202"/>
            <a:chExt cx="443478" cy="234427"/>
          </a:xfrm>
        </p:grpSpPr>
        <p:sp>
          <p:nvSpPr>
            <p:cNvPr id="120" name="Heptagon 119"/>
            <p:cNvSpPr/>
            <p:nvPr/>
          </p:nvSpPr>
          <p:spPr bwMode="auto">
            <a:xfrm>
              <a:off x="6948337" y="2882202"/>
              <a:ext cx="287704" cy="233898"/>
            </a:xfrm>
            <a:prstGeom prst="heptagon">
              <a:avLst/>
            </a:prstGeom>
            <a:solidFill>
              <a:srgbClr val="FFFF00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txBody>
            <a:bodyPr/>
            <a:lstStyle/>
            <a:p>
              <a:pPr algn="ctr" defTabSz="91352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9254" name="TextBox 120"/>
            <p:cNvSpPr txBox="1">
              <a:spLocks noChangeArrowheads="1"/>
            </p:cNvSpPr>
            <p:nvPr/>
          </p:nvSpPr>
          <p:spPr bwMode="auto">
            <a:xfrm>
              <a:off x="6891114" y="2885268"/>
              <a:ext cx="443478" cy="2313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91352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GB" sz="900" b="1">
                  <a:solidFill>
                    <a:srgbClr val="666699"/>
                  </a:solidFill>
                  <a:latin typeface="Tahoma" pitchFamily="34" charset="0"/>
                  <a:cs typeface="Tahoma" pitchFamily="34" charset="0"/>
                </a:rPr>
                <a:t>12.</a:t>
              </a:r>
              <a:endParaRPr lang="th-TH" sz="900" b="1">
                <a:solidFill>
                  <a:srgbClr val="666699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9250" name="Group 121"/>
          <p:cNvGrpSpPr>
            <a:grpSpLocks/>
          </p:cNvGrpSpPr>
          <p:nvPr/>
        </p:nvGrpSpPr>
        <p:grpSpPr bwMode="auto">
          <a:xfrm>
            <a:off x="250826" y="2617840"/>
            <a:ext cx="442913" cy="233891"/>
            <a:chOff x="6891114" y="2882202"/>
            <a:chExt cx="443478" cy="234428"/>
          </a:xfrm>
        </p:grpSpPr>
        <p:sp>
          <p:nvSpPr>
            <p:cNvPr id="123" name="Heptagon 122"/>
            <p:cNvSpPr/>
            <p:nvPr/>
          </p:nvSpPr>
          <p:spPr bwMode="auto">
            <a:xfrm>
              <a:off x="6948337" y="2882202"/>
              <a:ext cx="287705" cy="233898"/>
            </a:xfrm>
            <a:prstGeom prst="heptagon">
              <a:avLst/>
            </a:prstGeom>
            <a:solidFill>
              <a:srgbClr val="FFFF00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txBody>
            <a:bodyPr/>
            <a:lstStyle/>
            <a:p>
              <a:pPr algn="ctr" defTabSz="91352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>
                <a:solidFill>
                  <a:srgbClr val="666699"/>
                </a:solidFill>
                <a:latin typeface="Arial" charset="0"/>
              </a:endParaRPr>
            </a:p>
          </p:txBody>
        </p:sp>
        <p:sp>
          <p:nvSpPr>
            <p:cNvPr id="9252" name="TextBox 123"/>
            <p:cNvSpPr txBox="1">
              <a:spLocks noChangeArrowheads="1"/>
            </p:cNvSpPr>
            <p:nvPr/>
          </p:nvSpPr>
          <p:spPr bwMode="auto">
            <a:xfrm>
              <a:off x="6891114" y="2885268"/>
              <a:ext cx="443478" cy="231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defTabSz="91352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GB" sz="900" b="1">
                  <a:solidFill>
                    <a:srgbClr val="666699"/>
                  </a:solidFill>
                  <a:latin typeface="Tahoma" pitchFamily="34" charset="0"/>
                  <a:cs typeface="Tahoma" pitchFamily="34" charset="0"/>
                </a:rPr>
                <a:t>11.</a:t>
              </a:r>
              <a:endParaRPr lang="th-TH" sz="900" b="1">
                <a:solidFill>
                  <a:srgbClr val="666699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8940"/>
            <a:ext cx="12128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283968" y="6324608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666699"/>
                </a:solidFill>
              </a:rPr>
              <a:t>                                </a:t>
            </a:r>
            <a:r>
              <a:rPr lang="en-US" sz="1400" dirty="0">
                <a:solidFill>
                  <a:srgbClr val="000066">
                    <a:lumMod val="50000"/>
                  </a:srgbClr>
                </a:solidFill>
              </a:rPr>
              <a:t>By: Suwat Nualkaw</a:t>
            </a:r>
            <a:endParaRPr lang="th-TH" sz="1400" dirty="0">
              <a:solidFill>
                <a:srgbClr val="000066">
                  <a:lumMod val="50000"/>
                </a:srgbClr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 bwMode="auto">
          <a:xfrm flipH="1">
            <a:off x="5342384" y="2399226"/>
            <a:ext cx="597768" cy="813783"/>
          </a:xfrm>
          <a:prstGeom prst="straightConnector1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>
            <a:noFill/>
            <a:tailEnd type="arrow"/>
          </a:ln>
          <a:effectLst/>
          <a:extLst>
            <a:ext uri="{91240B29-F687-4F45-9708-019B960494DF}">
              <a14:hiddenLine xmlns:a14="http://schemas.microsoft.com/office/drawing/2010/main" w="0" cap="flat" cmpd="sng" algn="ctr">
                <a:solidFill>
                  <a:srgbClr val="00A06C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0" name="Right Brace 9"/>
          <p:cNvSpPr/>
          <p:nvPr/>
        </p:nvSpPr>
        <p:spPr bwMode="auto">
          <a:xfrm>
            <a:off x="5945868" y="1474306"/>
            <a:ext cx="642356" cy="914400"/>
          </a:xfrm>
          <a:prstGeom prst="rightBrac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cap="flat" cmpd="sng" algn="ctr">
                <a:solidFill>
                  <a:srgbClr val="00A06C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666699"/>
              </a:solidFill>
              <a:latin typeface="Arial" charset="0"/>
            </a:endParaRPr>
          </a:p>
        </p:txBody>
      </p:sp>
      <p:sp>
        <p:nvSpPr>
          <p:cNvPr id="11" name="Right Brace 10"/>
          <p:cNvSpPr/>
          <p:nvPr/>
        </p:nvSpPr>
        <p:spPr bwMode="auto">
          <a:xfrm>
            <a:off x="6372201" y="2388706"/>
            <a:ext cx="504055" cy="567688"/>
          </a:xfrm>
          <a:prstGeom prst="rightBrace">
            <a:avLst>
              <a:gd name="adj1" fmla="val 8333"/>
              <a:gd name="adj2" fmla="val 38972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cap="flat" cmpd="sng" algn="ctr">
                <a:solidFill>
                  <a:srgbClr val="00A06C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666699"/>
              </a:solidFill>
              <a:latin typeface="Arial" charset="0"/>
            </a:endParaRPr>
          </a:p>
        </p:txBody>
      </p:sp>
      <p:sp>
        <p:nvSpPr>
          <p:cNvPr id="12" name="Right Brace 11"/>
          <p:cNvSpPr/>
          <p:nvPr/>
        </p:nvSpPr>
        <p:spPr bwMode="auto">
          <a:xfrm rot="10800000" flipH="1">
            <a:off x="8067675" y="3058708"/>
            <a:ext cx="824805" cy="3137676"/>
          </a:xfrm>
          <a:prstGeom prst="rightBrace">
            <a:avLst>
              <a:gd name="adj1" fmla="val 0"/>
              <a:gd name="adj2" fmla="val 51326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cap="flat" cmpd="sng" algn="ctr">
                <a:solidFill>
                  <a:srgbClr val="00A06C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666699"/>
              </a:solidFill>
              <a:latin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85497" y="1791725"/>
            <a:ext cx="20689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u="sng" dirty="0">
                <a:solidFill>
                  <a:srgbClr val="000000"/>
                </a:solidFill>
                <a:latin typeface="Arial"/>
                <a:cs typeface="Angsana New"/>
              </a:rPr>
              <a:t>STRATEGIC LEVEL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791808" y="2426870"/>
            <a:ext cx="19578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00" b="1" dirty="0">
                <a:solidFill>
                  <a:srgbClr val="000000"/>
                </a:solidFill>
                <a:latin typeface="Arial"/>
                <a:cs typeface="Angsana New"/>
              </a:rPr>
              <a:t> </a:t>
            </a:r>
            <a:r>
              <a:rPr lang="en-GB" sz="1600" b="1" u="sng" dirty="0">
                <a:solidFill>
                  <a:srgbClr val="CC0000"/>
                </a:solidFill>
                <a:latin typeface="Arial"/>
                <a:cs typeface="Angsana New"/>
              </a:rPr>
              <a:t>TACTICAL LEVEL</a:t>
            </a:r>
            <a:endParaRPr lang="en-US" dirty="0">
              <a:solidFill>
                <a:srgbClr val="666699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48682" y="4318920"/>
            <a:ext cx="223798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1500" b="1" u="sng" dirty="0">
                <a:solidFill>
                  <a:srgbClr val="000000"/>
                </a:solidFill>
                <a:latin typeface="Arial"/>
                <a:cs typeface="Angsana New"/>
              </a:rPr>
              <a:t>OPERATIONAL LEVEL</a:t>
            </a:r>
            <a:endParaRPr lang="en-GB" sz="1500" i="1" dirty="0">
              <a:solidFill>
                <a:srgbClr val="000000"/>
              </a:solidFill>
              <a:latin typeface="Arial"/>
              <a:cs typeface="Angsana New"/>
            </a:endParaRPr>
          </a:p>
        </p:txBody>
      </p:sp>
      <p:cxnSp>
        <p:nvCxnSpPr>
          <p:cNvPr id="3" name="Straight Connector 2"/>
          <p:cNvCxnSpPr/>
          <p:nvPr/>
        </p:nvCxnSpPr>
        <p:spPr bwMode="auto">
          <a:xfrm>
            <a:off x="971600" y="1945713"/>
            <a:ext cx="914400" cy="914400"/>
          </a:xfrm>
          <a:prstGeom prst="lin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cap="flat" cmpd="sng" algn="ctr">
                <a:solidFill>
                  <a:srgbClr val="00A06C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73" name="TextBox 72"/>
          <p:cNvSpPr txBox="1"/>
          <p:nvPr/>
        </p:nvSpPr>
        <p:spPr>
          <a:xfrm>
            <a:off x="-36512" y="6516052"/>
            <a:ext cx="51571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ที่มา</a:t>
            </a:r>
            <a:r>
              <a:rPr lang="en-US" sz="18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: </a:t>
            </a:r>
            <a:r>
              <a:rPr lang="th-TH" sz="18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คุณ</a:t>
            </a:r>
            <a:r>
              <a:rPr lang="th-TH" sz="1800" b="1" dirty="0" err="1" smtClean="0">
                <a:latin typeface="AngsanaUPC" panose="02020603050405020304" pitchFamily="18" charset="-34"/>
                <a:cs typeface="AngsanaUPC" panose="02020603050405020304" pitchFamily="18" charset="-34"/>
              </a:rPr>
              <a:t>สุวัฒน์</a:t>
            </a:r>
            <a:r>
              <a:rPr lang="th-TH" sz="18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 นวลขาว อดีตนายกสมาคม</a:t>
            </a:r>
            <a:r>
              <a:rPr lang="th-TH" sz="1800" b="1" dirty="0" err="1" smtClean="0">
                <a:latin typeface="AngsanaUPC" panose="02020603050405020304" pitchFamily="18" charset="-34"/>
                <a:cs typeface="AngsanaUPC" panose="02020603050405020304" pitchFamily="18" charset="-34"/>
              </a:rPr>
              <a:t>ไทยโล</a:t>
            </a:r>
            <a:r>
              <a:rPr lang="th-TH" sz="18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จิ</a:t>
            </a:r>
            <a:r>
              <a:rPr lang="th-TH" sz="1800" b="1" dirty="0" err="1" smtClean="0">
                <a:latin typeface="AngsanaUPC" panose="02020603050405020304" pitchFamily="18" charset="-34"/>
                <a:cs typeface="AngsanaUPC" panose="02020603050405020304" pitchFamily="18" charset="-34"/>
              </a:rPr>
              <a:t>สติกส์</a:t>
            </a:r>
            <a:r>
              <a:rPr lang="th-TH" sz="18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และการผลิต (</a:t>
            </a:r>
            <a:r>
              <a:rPr lang="en-US" sz="18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TLAPS</a:t>
            </a:r>
            <a:r>
              <a:rPr lang="th-TH" sz="18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) </a:t>
            </a:r>
            <a:endParaRPr lang="th-TH" sz="1800" b="1" dirty="0"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2902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1071538" y="-39142"/>
            <a:ext cx="6429419" cy="169277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th-TH" sz="4000" b="1" dirty="0" smtClean="0">
                <a:solidFill>
                  <a:srgbClr val="FF0000"/>
                </a:solidFill>
                <a:latin typeface="Cordia New" pitchFamily="34" charset="-34"/>
              </a:rPr>
              <a:t>  กำลังคน</a:t>
            </a:r>
            <a:r>
              <a:rPr lang="th-TH" sz="4000" b="1" dirty="0" err="1">
                <a:solidFill>
                  <a:srgbClr val="FF0000"/>
                </a:solidFill>
                <a:latin typeface="Cordia New" pitchFamily="34" charset="-34"/>
              </a:rPr>
              <a:t>ด้านโล</a:t>
            </a:r>
            <a:r>
              <a:rPr lang="th-TH" sz="4000" b="1" dirty="0">
                <a:solidFill>
                  <a:srgbClr val="FF0000"/>
                </a:solidFill>
                <a:latin typeface="Cordia New" pitchFamily="34" charset="-34"/>
              </a:rPr>
              <a:t>จิ</a:t>
            </a:r>
            <a:r>
              <a:rPr lang="th-TH" sz="4000" b="1" dirty="0" err="1" smtClean="0">
                <a:solidFill>
                  <a:srgbClr val="FF0000"/>
                </a:solidFill>
                <a:latin typeface="Cordia New" pitchFamily="34" charset="-34"/>
              </a:rPr>
              <a:t>สติกส์ฯ</a:t>
            </a:r>
            <a:r>
              <a:rPr lang="th-TH" sz="4000" b="1" dirty="0" smtClean="0">
                <a:solidFill>
                  <a:srgbClr val="FF0000"/>
                </a:solidFill>
                <a:latin typeface="Cordia New" pitchFamily="34" charset="-34"/>
              </a:rPr>
              <a:t>ของประเทศ</a:t>
            </a:r>
            <a:r>
              <a:rPr lang="en-US" sz="4000" b="1" dirty="0">
                <a:solidFill>
                  <a:srgbClr val="FF0000"/>
                </a:solidFill>
                <a:latin typeface="Cordia New" pitchFamily="34" charset="-34"/>
                <a:cs typeface="Cordia New" pitchFamily="34" charset="-34"/>
              </a:rPr>
              <a:t>	</a:t>
            </a:r>
            <a:endParaRPr lang="th-TH" sz="4000" b="1" dirty="0">
              <a:solidFill>
                <a:srgbClr val="FF0000"/>
              </a:solidFill>
              <a:latin typeface="Cordia New" pitchFamily="34" charset="-34"/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52400" y="823913"/>
            <a:ext cx="8915400" cy="6096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...ประกอบด้วย บุคลากรรับผิดชอบการบริหารและการ</a:t>
            </a:r>
            <a:r>
              <a:rPr lang="th-TH" sz="2400" b="1" dirty="0" err="1">
                <a:solidFill>
                  <a:prstClr val="black"/>
                </a:solidFill>
                <a:latin typeface="Cordia New" pitchFamily="34" charset="-34"/>
              </a:rPr>
              <a:t>ปฏิบัติการโล</a:t>
            </a:r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จิ</a:t>
            </a:r>
            <a:r>
              <a:rPr lang="th-TH" sz="2400" b="1" dirty="0" err="1" smtClean="0">
                <a:solidFill>
                  <a:prstClr val="black"/>
                </a:solidFill>
                <a:latin typeface="Cordia New" pitchFamily="34" charset="-34"/>
              </a:rPr>
              <a:t>สติกส์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ฯทั้ง</a:t>
            </a:r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ในภาคการผลิตและธุรกิจผู้</a:t>
            </a:r>
            <a:r>
              <a:rPr lang="th-TH" sz="2400" b="1" dirty="0" err="1">
                <a:solidFill>
                  <a:prstClr val="black"/>
                </a:solidFill>
                <a:latin typeface="Cordia New" pitchFamily="34" charset="-34"/>
              </a:rPr>
              <a:t>ให้บริการโล</a:t>
            </a:r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จิ</a:t>
            </a:r>
            <a:r>
              <a:rPr lang="th-TH" sz="2400" b="1" dirty="0" err="1">
                <a:solidFill>
                  <a:prstClr val="black"/>
                </a:solidFill>
                <a:latin typeface="Cordia New" pitchFamily="34" charset="-34"/>
              </a:rPr>
              <a:t>สติกส์</a:t>
            </a:r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 </a:t>
            </a:r>
            <a:r>
              <a:rPr lang="en-US" sz="2400" b="1" dirty="0">
                <a:solidFill>
                  <a:prstClr val="black"/>
                </a:solidFill>
                <a:latin typeface="Cordia New" pitchFamily="34" charset="-34"/>
                <a:cs typeface="Cordia New" pitchFamily="34" charset="-34"/>
              </a:rPr>
              <a:t>(LSPs)</a:t>
            </a:r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 รวมถึงพนักงานขับรถบรรทุก และพนักงานขับรถ </a:t>
            </a:r>
            <a:r>
              <a:rPr lang="en-US" sz="2400" b="1" dirty="0">
                <a:solidFill>
                  <a:prstClr val="black"/>
                </a:solidFill>
                <a:latin typeface="Cordia New" pitchFamily="34" charset="-34"/>
                <a:cs typeface="Cordia New" pitchFamily="34" charset="-34"/>
              </a:rPr>
              <a:t>Forklift</a:t>
            </a:r>
            <a:endParaRPr lang="th-TH" sz="2400" b="1" dirty="0">
              <a:solidFill>
                <a:prstClr val="black"/>
              </a:solidFill>
              <a:latin typeface="Cordia New" pitchFamily="34" charset="-34"/>
            </a:endParaRPr>
          </a:p>
        </p:txBody>
      </p:sp>
      <p:sp>
        <p:nvSpPr>
          <p:cNvPr id="22532" name="AutoShape 5"/>
          <p:cNvSpPr>
            <a:spLocks noChangeArrowheads="1"/>
          </p:cNvSpPr>
          <p:nvPr/>
        </p:nvSpPr>
        <p:spPr bwMode="auto">
          <a:xfrm>
            <a:off x="2347913" y="1530350"/>
            <a:ext cx="4600575" cy="4111625"/>
          </a:xfrm>
          <a:prstGeom prst="rtTriangle">
            <a:avLst/>
          </a:prstGeom>
          <a:solidFill>
            <a:srgbClr val="EAEAEA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2600">
              <a:solidFill>
                <a:prstClr val="black"/>
              </a:solidFill>
            </a:endParaRPr>
          </a:p>
        </p:txBody>
      </p:sp>
      <p:sp>
        <p:nvSpPr>
          <p:cNvPr id="22533" name="AutoShape 6"/>
          <p:cNvSpPr>
            <a:spLocks noChangeArrowheads="1"/>
          </p:cNvSpPr>
          <p:nvPr/>
        </p:nvSpPr>
        <p:spPr bwMode="auto">
          <a:xfrm rot="10800000">
            <a:off x="2357422" y="1500174"/>
            <a:ext cx="4621212" cy="4138612"/>
          </a:xfrm>
          <a:prstGeom prst="rtTriangle">
            <a:avLst/>
          </a:prstGeom>
          <a:solidFill>
            <a:srgbClr val="336699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/>
            <a:endParaRPr lang="en-US" sz="2600">
              <a:solidFill>
                <a:prstClr val="white"/>
              </a:solidFill>
            </a:endParaRPr>
          </a:p>
        </p:txBody>
      </p:sp>
      <p:sp>
        <p:nvSpPr>
          <p:cNvPr id="22534" name="Rectangle 7"/>
          <p:cNvSpPr>
            <a:spLocks noChangeArrowheads="1"/>
          </p:cNvSpPr>
          <p:nvPr/>
        </p:nvSpPr>
        <p:spPr bwMode="auto">
          <a:xfrm>
            <a:off x="6948488" y="1546225"/>
            <a:ext cx="879475" cy="4097338"/>
          </a:xfrm>
          <a:prstGeom prst="rect">
            <a:avLst/>
          </a:prstGeom>
          <a:solidFill>
            <a:srgbClr val="003366"/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2800">
              <a:solidFill>
                <a:prstClr val="black"/>
              </a:solidFill>
            </a:endParaRPr>
          </a:p>
        </p:txBody>
      </p:sp>
      <p:sp>
        <p:nvSpPr>
          <p:cNvPr id="22535" name="Line 8"/>
          <p:cNvSpPr>
            <a:spLocks noChangeShapeType="1"/>
          </p:cNvSpPr>
          <p:nvPr/>
        </p:nvSpPr>
        <p:spPr bwMode="auto">
          <a:xfrm>
            <a:off x="6948488" y="2824163"/>
            <a:ext cx="900112" cy="0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</p:spPr>
        <p:txBody>
          <a:bodyPr/>
          <a:lstStyle/>
          <a:p>
            <a:endParaRPr lang="en-US" sz="2800">
              <a:solidFill>
                <a:prstClr val="black"/>
              </a:solidFill>
            </a:endParaRPr>
          </a:p>
        </p:txBody>
      </p:sp>
      <p:sp>
        <p:nvSpPr>
          <p:cNvPr id="22536" name="Line 9"/>
          <p:cNvSpPr>
            <a:spLocks noChangeShapeType="1"/>
          </p:cNvSpPr>
          <p:nvPr/>
        </p:nvSpPr>
        <p:spPr bwMode="auto">
          <a:xfrm>
            <a:off x="6948488" y="3965575"/>
            <a:ext cx="900112" cy="0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/>
          </a:ln>
        </p:spPr>
        <p:txBody>
          <a:bodyPr/>
          <a:lstStyle/>
          <a:p>
            <a:endParaRPr lang="en-US" sz="2800">
              <a:solidFill>
                <a:prstClr val="black"/>
              </a:solidFill>
            </a:endParaRPr>
          </a:p>
        </p:txBody>
      </p:sp>
      <p:sp>
        <p:nvSpPr>
          <p:cNvPr id="22537" name="Text Box 10"/>
          <p:cNvSpPr txBox="1">
            <a:spLocks noChangeArrowheads="1"/>
          </p:cNvSpPr>
          <p:nvPr/>
        </p:nvSpPr>
        <p:spPr bwMode="auto">
          <a:xfrm rot="5400000">
            <a:off x="6616701" y="1926937"/>
            <a:ext cx="13716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th-TH" sz="2000" dirty="0">
                <a:solidFill>
                  <a:prstClr val="white"/>
                </a:solidFill>
              </a:rPr>
              <a:t>ผู้บริหารระดับสูง(</a:t>
            </a:r>
            <a:r>
              <a:rPr lang="en-US" sz="2000" dirty="0">
                <a:solidFill>
                  <a:prstClr val="white"/>
                </a:solidFill>
              </a:rPr>
              <a:t>Executive)</a:t>
            </a:r>
            <a:endParaRPr lang="th-TH" sz="2000" dirty="0">
              <a:solidFill>
                <a:prstClr val="white"/>
              </a:solidFill>
            </a:endParaRPr>
          </a:p>
        </p:txBody>
      </p:sp>
      <p:sp>
        <p:nvSpPr>
          <p:cNvPr id="22538" name="Text Box 11"/>
          <p:cNvSpPr txBox="1">
            <a:spLocks noChangeArrowheads="1"/>
          </p:cNvSpPr>
          <p:nvPr/>
        </p:nvSpPr>
        <p:spPr bwMode="auto">
          <a:xfrm rot="5400000">
            <a:off x="6738937" y="3220751"/>
            <a:ext cx="13716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th-TH" sz="2000" dirty="0">
                <a:solidFill>
                  <a:prstClr val="white"/>
                </a:solidFill>
              </a:rPr>
              <a:t>ผู้จัดการ</a:t>
            </a:r>
            <a:br>
              <a:rPr lang="th-TH" sz="2000" dirty="0">
                <a:solidFill>
                  <a:prstClr val="white"/>
                </a:solidFill>
              </a:rPr>
            </a:br>
            <a:r>
              <a:rPr lang="en-US" sz="2000" dirty="0">
                <a:solidFill>
                  <a:prstClr val="white"/>
                </a:solidFill>
              </a:rPr>
              <a:t>(Manager)</a:t>
            </a:r>
            <a:endParaRPr lang="th-TH" sz="2000" dirty="0">
              <a:solidFill>
                <a:prstClr val="white"/>
              </a:solidFill>
            </a:endParaRPr>
          </a:p>
        </p:txBody>
      </p:sp>
      <p:sp>
        <p:nvSpPr>
          <p:cNvPr id="22539" name="Text Box 12"/>
          <p:cNvSpPr txBox="1">
            <a:spLocks noChangeArrowheads="1"/>
          </p:cNvSpPr>
          <p:nvPr/>
        </p:nvSpPr>
        <p:spPr bwMode="auto">
          <a:xfrm rot="5400000">
            <a:off x="6539108" y="4363639"/>
            <a:ext cx="1684341" cy="92948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th-TH" sz="2000" dirty="0">
                <a:solidFill>
                  <a:prstClr val="white"/>
                </a:solidFill>
              </a:rPr>
              <a:t>พนักงานปฏิบัติการ</a:t>
            </a:r>
            <a:r>
              <a:rPr lang="en-US" sz="2800" dirty="0">
                <a:solidFill>
                  <a:prstClr val="white"/>
                </a:solidFill>
              </a:rPr>
              <a:t>(</a:t>
            </a:r>
            <a:r>
              <a:rPr lang="en-US" sz="2000" dirty="0">
                <a:solidFill>
                  <a:prstClr val="white"/>
                </a:solidFill>
              </a:rPr>
              <a:t>Operation Officer)</a:t>
            </a:r>
            <a:endParaRPr lang="th-TH" sz="2000" dirty="0">
              <a:solidFill>
                <a:prstClr val="white"/>
              </a:solidFill>
            </a:endParaRPr>
          </a:p>
        </p:txBody>
      </p:sp>
      <p:sp>
        <p:nvSpPr>
          <p:cNvPr id="22540" name="Rectangle 13"/>
          <p:cNvSpPr>
            <a:spLocks noChangeArrowheads="1"/>
          </p:cNvSpPr>
          <p:nvPr/>
        </p:nvSpPr>
        <p:spPr bwMode="auto">
          <a:xfrm>
            <a:off x="1468438" y="1546225"/>
            <a:ext cx="879475" cy="4097338"/>
          </a:xfrm>
          <a:prstGeom prst="rect">
            <a:avLst/>
          </a:prstGeom>
          <a:solidFill>
            <a:srgbClr val="EAEAEA"/>
          </a:solidFill>
          <a:ln w="9525">
            <a:solidFill>
              <a:srgbClr val="00336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2800">
              <a:solidFill>
                <a:prstClr val="black"/>
              </a:solidFill>
            </a:endParaRPr>
          </a:p>
        </p:txBody>
      </p:sp>
      <p:sp>
        <p:nvSpPr>
          <p:cNvPr id="22541" name="Line 14"/>
          <p:cNvSpPr>
            <a:spLocks noChangeShapeType="1"/>
          </p:cNvSpPr>
          <p:nvPr/>
        </p:nvSpPr>
        <p:spPr bwMode="auto">
          <a:xfrm>
            <a:off x="1447800" y="2751138"/>
            <a:ext cx="900113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n-US" sz="2800">
              <a:solidFill>
                <a:prstClr val="black"/>
              </a:solidFill>
            </a:endParaRPr>
          </a:p>
        </p:txBody>
      </p:sp>
      <p:sp>
        <p:nvSpPr>
          <p:cNvPr id="22542" name="Text Box 15"/>
          <p:cNvSpPr txBox="1">
            <a:spLocks noChangeArrowheads="1"/>
          </p:cNvSpPr>
          <p:nvPr/>
        </p:nvSpPr>
        <p:spPr bwMode="auto">
          <a:xfrm rot="-5400000">
            <a:off x="1211263" y="1914525"/>
            <a:ext cx="1371600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th-TH" sz="1600">
                <a:solidFill>
                  <a:prstClr val="black"/>
                </a:solidFill>
                <a:latin typeface="Cordia New" pitchFamily="34" charset="-34"/>
              </a:rPr>
              <a:t>ผู้บริหารระดับสูง(</a:t>
            </a:r>
            <a:r>
              <a:rPr lang="en-US" sz="1600">
                <a:solidFill>
                  <a:prstClr val="black"/>
                </a:solidFill>
                <a:latin typeface="Cordia New" pitchFamily="34" charset="-34"/>
                <a:cs typeface="Cordia New" pitchFamily="34" charset="-34"/>
              </a:rPr>
              <a:t>Executive)</a:t>
            </a:r>
            <a:endParaRPr lang="th-TH" sz="1600">
              <a:solidFill>
                <a:prstClr val="black"/>
              </a:solidFill>
              <a:latin typeface="Cordia New" pitchFamily="34" charset="-34"/>
            </a:endParaRPr>
          </a:p>
        </p:txBody>
      </p:sp>
      <p:sp>
        <p:nvSpPr>
          <p:cNvPr id="22543" name="Text Box 16"/>
          <p:cNvSpPr txBox="1">
            <a:spLocks noChangeArrowheads="1"/>
          </p:cNvSpPr>
          <p:nvPr/>
        </p:nvSpPr>
        <p:spPr bwMode="auto">
          <a:xfrm rot="-5400000">
            <a:off x="1455738" y="2841625"/>
            <a:ext cx="876300" cy="5429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th-TH" sz="1600">
                <a:solidFill>
                  <a:prstClr val="black"/>
                </a:solidFill>
                <a:latin typeface="Cordia New" pitchFamily="34" charset="-34"/>
              </a:rPr>
              <a:t>ผู้จัดการ</a:t>
            </a:r>
            <a:br>
              <a:rPr lang="th-TH" sz="1600">
                <a:solidFill>
                  <a:prstClr val="black"/>
                </a:solidFill>
                <a:latin typeface="Cordia New" pitchFamily="34" charset="-34"/>
              </a:rPr>
            </a:br>
            <a:r>
              <a:rPr lang="en-US" sz="1600">
                <a:solidFill>
                  <a:prstClr val="black"/>
                </a:solidFill>
                <a:latin typeface="Cordia New" pitchFamily="34" charset="-34"/>
                <a:cs typeface="Cordia New" pitchFamily="34" charset="-34"/>
              </a:rPr>
              <a:t>(Manager</a:t>
            </a:r>
            <a:r>
              <a:rPr lang="en-US" altLang="ko-KR" sz="1600">
                <a:solidFill>
                  <a:prstClr val="black"/>
                </a:solidFill>
                <a:latin typeface="Cordia New" pitchFamily="34" charset="-34"/>
                <a:ea typeface="Gulim"/>
                <a:cs typeface="Cordia New" pitchFamily="34" charset="-34"/>
              </a:rPr>
              <a:t>)</a:t>
            </a:r>
            <a:endParaRPr lang="th-TH" sz="1600">
              <a:solidFill>
                <a:prstClr val="black"/>
              </a:solidFill>
              <a:latin typeface="Cordia New" pitchFamily="34" charset="-34"/>
            </a:endParaRPr>
          </a:p>
        </p:txBody>
      </p:sp>
      <p:sp>
        <p:nvSpPr>
          <p:cNvPr id="22544" name="Text Box 17"/>
          <p:cNvSpPr txBox="1">
            <a:spLocks noChangeArrowheads="1"/>
          </p:cNvSpPr>
          <p:nvPr/>
        </p:nvSpPr>
        <p:spPr bwMode="auto">
          <a:xfrm rot="-5400000">
            <a:off x="1341437" y="4619626"/>
            <a:ext cx="1139825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th-TH" sz="1600">
                <a:solidFill>
                  <a:prstClr val="black"/>
                </a:solidFill>
                <a:latin typeface="Cordia New" pitchFamily="34" charset="-34"/>
              </a:rPr>
              <a:t>พนักงานปฏิบัติการ</a:t>
            </a:r>
            <a:r>
              <a:rPr lang="en-US" sz="1600">
                <a:solidFill>
                  <a:prstClr val="black"/>
                </a:solidFill>
                <a:latin typeface="Cordia New" pitchFamily="34" charset="-34"/>
                <a:cs typeface="Cordia New" pitchFamily="34" charset="-34"/>
              </a:rPr>
              <a:t>(Operation)</a:t>
            </a:r>
            <a:endParaRPr lang="th-TH" sz="1600">
              <a:solidFill>
                <a:prstClr val="black"/>
              </a:solidFill>
              <a:latin typeface="Cordia New" pitchFamily="34" charset="-34"/>
            </a:endParaRPr>
          </a:p>
        </p:txBody>
      </p:sp>
      <p:sp>
        <p:nvSpPr>
          <p:cNvPr id="22545" name="Line 18"/>
          <p:cNvSpPr>
            <a:spLocks noChangeShapeType="1"/>
          </p:cNvSpPr>
          <p:nvPr/>
        </p:nvSpPr>
        <p:spPr bwMode="auto">
          <a:xfrm>
            <a:off x="1447800" y="3513138"/>
            <a:ext cx="900113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n-US" sz="2800">
              <a:solidFill>
                <a:prstClr val="black"/>
              </a:solidFill>
            </a:endParaRPr>
          </a:p>
        </p:txBody>
      </p:sp>
      <p:sp>
        <p:nvSpPr>
          <p:cNvPr id="22546" name="Line 19"/>
          <p:cNvSpPr>
            <a:spLocks noChangeShapeType="1"/>
          </p:cNvSpPr>
          <p:nvPr/>
        </p:nvSpPr>
        <p:spPr bwMode="auto">
          <a:xfrm>
            <a:off x="1447800" y="4198938"/>
            <a:ext cx="900113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n-US" sz="2800">
              <a:solidFill>
                <a:prstClr val="black"/>
              </a:solidFill>
            </a:endParaRPr>
          </a:p>
        </p:txBody>
      </p:sp>
      <p:sp>
        <p:nvSpPr>
          <p:cNvPr id="22547" name="Text Box 20"/>
          <p:cNvSpPr txBox="1">
            <a:spLocks noChangeArrowheads="1"/>
          </p:cNvSpPr>
          <p:nvPr/>
        </p:nvSpPr>
        <p:spPr bwMode="auto">
          <a:xfrm rot="-5400000">
            <a:off x="1454150" y="3479800"/>
            <a:ext cx="914400" cy="800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</a:pPr>
            <a:r>
              <a:rPr lang="th-TH" sz="1600">
                <a:solidFill>
                  <a:prstClr val="black"/>
                </a:solidFill>
                <a:latin typeface="Cordia New" pitchFamily="34" charset="-34"/>
              </a:rPr>
              <a:t>พนักงานสำนักงาน</a:t>
            </a:r>
            <a:r>
              <a:rPr lang="en-US" sz="1600">
                <a:solidFill>
                  <a:prstClr val="black"/>
                </a:solidFill>
                <a:latin typeface="Cordia New" pitchFamily="34" charset="-34"/>
                <a:cs typeface="Cordia New" pitchFamily="34" charset="-34"/>
              </a:rPr>
              <a:t>(Admin.  Officer)</a:t>
            </a:r>
            <a:endParaRPr lang="th-TH" sz="1600">
              <a:solidFill>
                <a:prstClr val="black"/>
              </a:solidFill>
              <a:latin typeface="Cordia New" pitchFamily="34" charset="-34"/>
            </a:endParaRPr>
          </a:p>
        </p:txBody>
      </p:sp>
      <p:sp>
        <p:nvSpPr>
          <p:cNvPr id="22548" name="Rectangle 21"/>
          <p:cNvSpPr>
            <a:spLocks noChangeArrowheads="1"/>
          </p:cNvSpPr>
          <p:nvPr/>
        </p:nvSpPr>
        <p:spPr bwMode="auto">
          <a:xfrm>
            <a:off x="2362200" y="4198938"/>
            <a:ext cx="4572000" cy="549275"/>
          </a:xfrm>
          <a:prstGeom prst="rect">
            <a:avLst/>
          </a:prstGeom>
          <a:solidFill>
            <a:srgbClr val="379BFF">
              <a:alpha val="54901"/>
            </a:srgbClr>
          </a:solidFill>
          <a:ln w="19050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2200">
                <a:solidFill>
                  <a:prstClr val="black"/>
                </a:solidFill>
              </a:rPr>
              <a:t>พนักงานขับรถบรรทุก</a:t>
            </a:r>
          </a:p>
        </p:txBody>
      </p:sp>
      <p:sp>
        <p:nvSpPr>
          <p:cNvPr id="22549" name="Rectangle 22"/>
          <p:cNvSpPr>
            <a:spLocks noChangeArrowheads="1"/>
          </p:cNvSpPr>
          <p:nvPr/>
        </p:nvSpPr>
        <p:spPr bwMode="auto">
          <a:xfrm>
            <a:off x="2362200" y="4945063"/>
            <a:ext cx="4572000" cy="549275"/>
          </a:xfrm>
          <a:prstGeom prst="rect">
            <a:avLst/>
          </a:prstGeom>
          <a:solidFill>
            <a:srgbClr val="379BFF">
              <a:alpha val="54901"/>
            </a:srgbClr>
          </a:solidFill>
          <a:ln w="19050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2200">
                <a:solidFill>
                  <a:prstClr val="black"/>
                </a:solidFill>
              </a:rPr>
              <a:t>พนักงานขับรถ </a:t>
            </a:r>
            <a:r>
              <a:rPr lang="en-US" sz="1600">
                <a:solidFill>
                  <a:prstClr val="black"/>
                </a:solidFill>
              </a:rPr>
              <a:t>Forklift</a:t>
            </a:r>
            <a:endParaRPr lang="th-TH" sz="1600">
              <a:solidFill>
                <a:prstClr val="black"/>
              </a:solidFill>
            </a:endParaRPr>
          </a:p>
        </p:txBody>
      </p:sp>
      <p:sp>
        <p:nvSpPr>
          <p:cNvPr id="22550" name="Rectangle 23"/>
          <p:cNvSpPr>
            <a:spLocks noChangeArrowheads="1"/>
          </p:cNvSpPr>
          <p:nvPr/>
        </p:nvSpPr>
        <p:spPr bwMode="auto">
          <a:xfrm>
            <a:off x="1462088" y="1531938"/>
            <a:ext cx="6359525" cy="4114800"/>
          </a:xfrm>
          <a:prstGeom prst="rect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2800">
              <a:solidFill>
                <a:prstClr val="black"/>
              </a:solidFill>
            </a:endParaRPr>
          </a:p>
        </p:txBody>
      </p:sp>
      <p:sp>
        <p:nvSpPr>
          <p:cNvPr id="22551" name="Rectangle 24"/>
          <p:cNvSpPr>
            <a:spLocks noChangeArrowheads="1"/>
          </p:cNvSpPr>
          <p:nvPr/>
        </p:nvSpPr>
        <p:spPr bwMode="auto">
          <a:xfrm rot="-5400000">
            <a:off x="-804862" y="3289300"/>
            <a:ext cx="4038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2800" b="1">
                <a:solidFill>
                  <a:srgbClr val="003366"/>
                </a:solidFill>
                <a:latin typeface="Cordia New" pitchFamily="34" charset="-34"/>
              </a:rPr>
              <a:t>ธุรกิจผู้ให้บริการโลจิสติกส์ </a:t>
            </a:r>
            <a:r>
              <a:rPr lang="en-US" sz="2800" b="1">
                <a:solidFill>
                  <a:srgbClr val="003366"/>
                </a:solidFill>
                <a:latin typeface="Cordia New" pitchFamily="34" charset="-34"/>
                <a:cs typeface="Cordia New" pitchFamily="34" charset="-34"/>
              </a:rPr>
              <a:t>(LSPs)</a:t>
            </a:r>
            <a:endParaRPr lang="th-TH" sz="2800" b="1">
              <a:solidFill>
                <a:srgbClr val="003366"/>
              </a:solidFill>
              <a:latin typeface="Cordia New" pitchFamily="34" charset="-34"/>
            </a:endParaRPr>
          </a:p>
        </p:txBody>
      </p:sp>
      <p:sp>
        <p:nvSpPr>
          <p:cNvPr id="22552" name="Rectangle 25"/>
          <p:cNvSpPr>
            <a:spLocks noChangeArrowheads="1"/>
          </p:cNvSpPr>
          <p:nvPr/>
        </p:nvSpPr>
        <p:spPr bwMode="auto">
          <a:xfrm rot="5400000">
            <a:off x="6005513" y="3327400"/>
            <a:ext cx="41148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2800" b="1">
                <a:solidFill>
                  <a:srgbClr val="003366"/>
                </a:solidFill>
                <a:latin typeface="Cordia New" pitchFamily="34" charset="-34"/>
              </a:rPr>
              <a:t>ภาคการผลิต</a:t>
            </a:r>
            <a:r>
              <a:rPr lang="en-US" sz="2800" b="1">
                <a:solidFill>
                  <a:srgbClr val="003366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2800" b="1">
                <a:solidFill>
                  <a:srgbClr val="003366"/>
                </a:solidFill>
                <a:latin typeface="Cordia New" pitchFamily="34" charset="-34"/>
              </a:rPr>
              <a:t>(</a:t>
            </a:r>
            <a:r>
              <a:rPr lang="en-US" sz="2800" b="1">
                <a:solidFill>
                  <a:srgbClr val="003366"/>
                </a:solidFill>
                <a:latin typeface="Cordia New" pitchFamily="34" charset="-34"/>
                <a:cs typeface="Cordia New" pitchFamily="34" charset="-34"/>
              </a:rPr>
              <a:t>Firm)</a:t>
            </a:r>
            <a:endParaRPr lang="th-TH" sz="2800" b="1">
              <a:solidFill>
                <a:srgbClr val="003366"/>
              </a:solidFill>
              <a:latin typeface="Cordia New" pitchFamily="34" charset="-34"/>
            </a:endParaRPr>
          </a:p>
        </p:txBody>
      </p:sp>
      <p:sp>
        <p:nvSpPr>
          <p:cNvPr id="22553" name="Text Box 26"/>
          <p:cNvSpPr txBox="1">
            <a:spLocks noChangeArrowheads="1"/>
          </p:cNvSpPr>
          <p:nvPr/>
        </p:nvSpPr>
        <p:spPr bwMode="auto">
          <a:xfrm>
            <a:off x="1428750" y="5670550"/>
            <a:ext cx="2713038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sz="1400">
                <a:solidFill>
                  <a:prstClr val="black"/>
                </a:solidFill>
                <a:latin typeface="Cordia New" pitchFamily="34" charset="-34"/>
              </a:rPr>
              <a:t>ที่มา</a:t>
            </a:r>
            <a:r>
              <a:rPr lang="en-US" sz="1400">
                <a:solidFill>
                  <a:prstClr val="black"/>
                </a:solidFill>
                <a:latin typeface="Cordia New" pitchFamily="34" charset="-34"/>
                <a:cs typeface="Cordia New" pitchFamily="34" charset="-34"/>
              </a:rPr>
              <a:t>:</a:t>
            </a:r>
            <a:r>
              <a:rPr lang="th-TH" sz="1400">
                <a:solidFill>
                  <a:prstClr val="black"/>
                </a:solidFill>
                <a:latin typeface="Cordia New" pitchFamily="34" charset="-34"/>
              </a:rPr>
              <a:t> จากการหารือร่วมกับผู้ประกอบการภาคเอกชน</a:t>
            </a:r>
          </a:p>
        </p:txBody>
      </p:sp>
    </p:spTree>
    <p:extLst>
      <p:ext uri="{BB962C8B-B14F-4D97-AF65-F5344CB8AC3E}">
        <p14:creationId xmlns:p14="http://schemas.microsoft.com/office/powerpoint/2010/main" val="220061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590800" y="1758249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57158" y="285728"/>
            <a:ext cx="8429684" cy="861824"/>
          </a:xfrm>
          <a:prstGeom prst="rect">
            <a:avLst/>
          </a:prstGeom>
          <a:gradFill>
            <a:gsLst>
              <a:gs pos="0">
                <a:schemeClr val="accent2">
                  <a:tint val="50000"/>
                  <a:alpha val="100000"/>
                  <a:satMod val="160000"/>
                  <a:lumMod val="105000"/>
                </a:schemeClr>
              </a:gs>
              <a:gs pos="36000">
                <a:schemeClr val="accent2">
                  <a:tint val="57000"/>
                  <a:satMod val="180000"/>
                  <a:lumMod val="99000"/>
                </a:schemeClr>
              </a:gs>
              <a:gs pos="100000">
                <a:schemeClr val="accent2">
                  <a:tint val="80000"/>
                  <a:satMod val="200000"/>
                  <a:lumMod val="104000"/>
                </a:schemeClr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3" name="Group 28"/>
          <p:cNvGrpSpPr/>
          <p:nvPr/>
        </p:nvGrpSpPr>
        <p:grpSpPr>
          <a:xfrm>
            <a:off x="1142976" y="1857364"/>
            <a:ext cx="4240600" cy="4286280"/>
            <a:chOff x="1071538" y="1285860"/>
            <a:chExt cx="4240600" cy="4000528"/>
          </a:xfrm>
        </p:grpSpPr>
        <p:sp>
          <p:nvSpPr>
            <p:cNvPr id="35" name="Isosceles Triangle 34"/>
            <p:cNvSpPr/>
            <p:nvPr/>
          </p:nvSpPr>
          <p:spPr>
            <a:xfrm>
              <a:off x="1071538" y="1285860"/>
              <a:ext cx="4240600" cy="4000528"/>
            </a:xfrm>
            <a:prstGeom prst="triangle">
              <a:avLst/>
            </a:prstGeom>
            <a:solidFill>
              <a:srgbClr val="F9A3B7"/>
            </a:solidFill>
            <a:ln>
              <a:solidFill>
                <a:schemeClr val="accent3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  <a:p>
              <a:pPr algn="ctr"/>
              <a:endParaRPr lang="th-TH" dirty="0"/>
            </a:p>
          </p:txBody>
        </p:sp>
        <p:cxnSp>
          <p:nvCxnSpPr>
            <p:cNvPr id="36" name="Straight Connector 35"/>
            <p:cNvCxnSpPr/>
            <p:nvPr/>
          </p:nvCxnSpPr>
          <p:spPr>
            <a:xfrm>
              <a:off x="2000232" y="3357562"/>
              <a:ext cx="2357454" cy="1588"/>
            </a:xfrm>
            <a:prstGeom prst="line">
              <a:avLst/>
            </a:prstGeom>
            <a:ln w="19050">
              <a:solidFill>
                <a:schemeClr val="accent3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643174" y="2214554"/>
              <a:ext cx="1071570" cy="1588"/>
            </a:xfrm>
            <a:prstGeom prst="line">
              <a:avLst/>
            </a:prstGeom>
            <a:ln w="19050">
              <a:solidFill>
                <a:schemeClr val="accent3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2282606" y="2357431"/>
              <a:ext cx="186076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smtClean="0">
                  <a:solidFill>
                    <a:schemeClr val="bg1"/>
                  </a:solidFill>
                </a:rPr>
                <a:t>Middle </a:t>
              </a:r>
            </a:p>
            <a:p>
              <a:pPr algn="ctr"/>
              <a:r>
                <a:rPr lang="en-US" sz="2400" dirty="0" smtClean="0">
                  <a:solidFill>
                    <a:schemeClr val="bg1"/>
                  </a:solidFill>
                </a:rPr>
                <a:t>Management</a:t>
              </a:r>
              <a:endParaRPr lang="th-TH" sz="2400" dirty="0">
                <a:solidFill>
                  <a:schemeClr val="bg1"/>
                </a:solidFill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857488" y="1785926"/>
              <a:ext cx="5982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dirty="0" smtClean="0">
                  <a:solidFill>
                    <a:schemeClr val="bg1"/>
                  </a:solidFill>
                </a:rPr>
                <a:t>TM</a:t>
              </a:r>
              <a:endParaRPr lang="th-TH" sz="2400" dirty="0">
                <a:solidFill>
                  <a:schemeClr val="bg1"/>
                </a:solidFill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428860" y="4026763"/>
              <a:ext cx="151560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dirty="0" smtClean="0">
                  <a:solidFill>
                    <a:schemeClr val="bg1"/>
                  </a:solidFill>
                </a:rPr>
                <a:t>Operation </a:t>
              </a:r>
            </a:p>
            <a:p>
              <a:pPr algn="ctr"/>
              <a:endParaRPr lang="th-TH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5715008" y="1643050"/>
            <a:ext cx="2928958" cy="40934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600" b="1" u="sng" dirty="0" smtClean="0"/>
              <a:t>ทัศนคติ</a:t>
            </a:r>
          </a:p>
          <a:p>
            <a:r>
              <a:rPr lang="th-TH" sz="2800" dirty="0" smtClean="0"/>
              <a:t>มองบวก</a:t>
            </a:r>
          </a:p>
          <a:p>
            <a:r>
              <a:rPr lang="th-TH" sz="2800" dirty="0" smtClean="0"/>
              <a:t>เราทำได้</a:t>
            </a:r>
          </a:p>
          <a:p>
            <a:r>
              <a:rPr lang="th-TH" sz="2800" dirty="0" smtClean="0"/>
              <a:t>รู้จักให้</a:t>
            </a:r>
          </a:p>
          <a:p>
            <a:r>
              <a:rPr lang="th-TH" sz="2800" dirty="0" smtClean="0"/>
              <a:t>          ฯลฯ</a:t>
            </a:r>
          </a:p>
          <a:p>
            <a:r>
              <a:rPr lang="th-TH" dirty="0" smtClean="0"/>
              <a:t>ความเป็นผู้นำ</a:t>
            </a:r>
          </a:p>
          <a:p>
            <a:r>
              <a:rPr lang="th-TH" dirty="0" smtClean="0"/>
              <a:t>มนุษย์สัมพันธ์ดี</a:t>
            </a:r>
          </a:p>
          <a:p>
            <a:r>
              <a:rPr lang="th-TH" dirty="0" smtClean="0"/>
              <a:t>ความเชื่อมั่นในตัวเอง</a:t>
            </a:r>
          </a:p>
          <a:p>
            <a:endParaRPr lang="th-TH" dirty="0" smtClean="0"/>
          </a:p>
        </p:txBody>
      </p:sp>
      <p:sp>
        <p:nvSpPr>
          <p:cNvPr id="42" name="TextBox 41"/>
          <p:cNvSpPr txBox="1"/>
          <p:nvPr/>
        </p:nvSpPr>
        <p:spPr>
          <a:xfrm>
            <a:off x="2714612" y="6143644"/>
            <a:ext cx="1928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u="sng" dirty="0" smtClean="0"/>
              <a:t>ความรู้ </a:t>
            </a:r>
            <a:endParaRPr lang="th-TH" sz="3600" b="1" u="sng" dirty="0"/>
          </a:p>
        </p:txBody>
      </p:sp>
      <p:sp>
        <p:nvSpPr>
          <p:cNvPr id="43" name="TextBox 42"/>
          <p:cNvSpPr txBox="1"/>
          <p:nvPr/>
        </p:nvSpPr>
        <p:spPr>
          <a:xfrm>
            <a:off x="928662" y="3500438"/>
            <a:ext cx="17254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u="sng" dirty="0" smtClean="0">
                <a:solidFill>
                  <a:sysClr val="windowText" lastClr="000000"/>
                </a:solidFill>
              </a:rPr>
              <a:t>ทักษะ</a:t>
            </a:r>
            <a:endParaRPr lang="th-TH" sz="3600" b="1" u="sng" dirty="0">
              <a:solidFill>
                <a:sysClr val="windowText" lastClr="00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0" y="214290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b="1" dirty="0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คุณสมบัติของบุคลากร</a:t>
            </a:r>
            <a:r>
              <a:rPr lang="th-TH" sz="4400" b="1" dirty="0" err="1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ด้านโล</a:t>
            </a:r>
            <a:r>
              <a:rPr lang="th-TH" sz="4400" b="1" dirty="0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จิ</a:t>
            </a:r>
            <a:r>
              <a:rPr lang="th-TH" sz="4400" b="1" dirty="0" err="1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สติกส์และซัพ</a:t>
            </a:r>
            <a:r>
              <a:rPr lang="th-TH" sz="4400" b="1" dirty="0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พลายเชน</a:t>
            </a:r>
            <a:endParaRPr lang="th-TH" sz="4400" b="1" dirty="0">
              <a:solidFill>
                <a:schemeClr val="accent6">
                  <a:lumMod val="50000"/>
                </a:schemeClr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43042" y="1214422"/>
            <a:ext cx="3214710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b="1" dirty="0" smtClean="0"/>
          </a:p>
          <a:p>
            <a:pPr algn="ctr"/>
            <a:r>
              <a:rPr lang="th-TH" dirty="0" smtClean="0">
                <a:solidFill>
                  <a:schemeClr val="tx1"/>
                </a:solidFill>
              </a:rPr>
              <a:t>การมีทั้งศาสตร์และศิลป์ </a:t>
            </a:r>
          </a:p>
          <a:p>
            <a:pPr algn="ctr"/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2071508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1099" y="883064"/>
            <a:ext cx="3668547" cy="84673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Orchestra Band</a:t>
            </a:r>
            <a:endParaRPr lang="th-TH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913" y="504640"/>
            <a:ext cx="1648077" cy="1144677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960" y="1810287"/>
            <a:ext cx="7418232" cy="451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48759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97518" y="188232"/>
            <a:ext cx="8897938" cy="6532563"/>
          </a:xfrm>
          <a:prstGeom prst="roundRect">
            <a:avLst>
              <a:gd name="adj" fmla="val 416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anchor="ctr"/>
          <a:lstStyle/>
          <a:p>
            <a:pPr algn="ctr" eaLnBrk="1" hangingPunct="1">
              <a:defRPr/>
            </a:pPr>
            <a:endParaRPr lang="th-TH"/>
          </a:p>
        </p:txBody>
      </p:sp>
      <p:sp>
        <p:nvSpPr>
          <p:cNvPr id="9219" name="TextBox 5"/>
          <p:cNvSpPr txBox="1">
            <a:spLocks noChangeArrowheads="1"/>
          </p:cNvSpPr>
          <p:nvPr/>
        </p:nvSpPr>
        <p:spPr bwMode="auto">
          <a:xfrm>
            <a:off x="336725" y="2060848"/>
            <a:ext cx="8408192" cy="2558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5306" tIns="32653" rIns="65306" bIns="32653">
            <a:spAutoFit/>
          </a:bodyPr>
          <a:lstStyle/>
          <a:p>
            <a:pPr algn="ctr" eaLnBrk="1" hangingPunct="1"/>
            <a:r>
              <a:rPr lang="th-TH" altLang="th-TH" sz="5400" b="1" dirty="0">
                <a:latin typeface="AngsanaUPC" pitchFamily="18" charset="-34"/>
                <a:cs typeface="AngsanaUPC" pitchFamily="18" charset="-34"/>
              </a:rPr>
              <a:t>สาขาอาชีพภาคบริการ</a:t>
            </a:r>
          </a:p>
          <a:p>
            <a:pPr algn="ctr" eaLnBrk="1" hangingPunct="1"/>
            <a:r>
              <a:rPr lang="th-TH" altLang="th-TH" sz="5400" b="1" dirty="0">
                <a:latin typeface="AngsanaUPC" pitchFamily="18" charset="-34"/>
                <a:cs typeface="AngsanaUPC" pitchFamily="18" charset="-34"/>
              </a:rPr>
              <a:t>กลุ่ม</a:t>
            </a:r>
            <a:r>
              <a:rPr lang="th-TH" altLang="th-TH" sz="5400" b="1" dirty="0" err="1">
                <a:latin typeface="AngsanaUPC" pitchFamily="18" charset="-34"/>
                <a:cs typeface="AngsanaUPC" pitchFamily="18" charset="-34"/>
              </a:rPr>
              <a:t>อุตสาหกรรมโล</a:t>
            </a:r>
            <a:r>
              <a:rPr lang="th-TH" altLang="th-TH" sz="5400" b="1" dirty="0">
                <a:latin typeface="AngsanaUPC" pitchFamily="18" charset="-34"/>
                <a:cs typeface="AngsanaUPC" pitchFamily="18" charset="-34"/>
              </a:rPr>
              <a:t>จิ</a:t>
            </a:r>
            <a:r>
              <a:rPr lang="th-TH" altLang="th-TH" sz="5400" b="1" dirty="0" err="1" smtClean="0">
                <a:latin typeface="AngsanaUPC" pitchFamily="18" charset="-34"/>
                <a:cs typeface="AngsanaUPC" pitchFamily="18" charset="-34"/>
              </a:rPr>
              <a:t>สติกส์และซัพ</a:t>
            </a:r>
            <a:r>
              <a:rPr lang="th-TH" altLang="th-TH" sz="5400" b="1" dirty="0" smtClean="0">
                <a:latin typeface="AngsanaUPC" pitchFamily="18" charset="-34"/>
                <a:cs typeface="AngsanaUPC" pitchFamily="18" charset="-34"/>
              </a:rPr>
              <a:t>พลายเชน</a:t>
            </a:r>
            <a:endParaRPr lang="th-TH" altLang="th-TH" sz="5400" b="1" dirty="0">
              <a:latin typeface="AngsanaUPC" pitchFamily="18" charset="-34"/>
              <a:cs typeface="AngsanaUPC" pitchFamily="18" charset="-34"/>
            </a:endParaRPr>
          </a:p>
          <a:p>
            <a:pPr algn="ctr" eaLnBrk="1" hangingPunct="1"/>
            <a:r>
              <a:rPr lang="th-TH" altLang="th-TH" sz="5400" b="1" dirty="0">
                <a:latin typeface="AngsanaUPC" pitchFamily="18" charset="-34"/>
                <a:cs typeface="AngsanaUPC" pitchFamily="18" charset="-34"/>
              </a:rPr>
              <a:t>สาขาอาชีพที่ </a:t>
            </a:r>
            <a:r>
              <a:rPr lang="en-US" altLang="th-TH" sz="5400" b="1" dirty="0">
                <a:latin typeface="AngsanaUPC" pitchFamily="18" charset="-34"/>
                <a:cs typeface="AngsanaUPC" pitchFamily="18" charset="-34"/>
              </a:rPr>
              <a:t>1 - </a:t>
            </a:r>
            <a:r>
              <a:rPr lang="en-US" altLang="th-TH" sz="5400" b="1" dirty="0" smtClean="0">
                <a:latin typeface="AngsanaUPC" pitchFamily="18" charset="-34"/>
                <a:cs typeface="AngsanaUPC" pitchFamily="18" charset="-34"/>
              </a:rPr>
              <a:t>15</a:t>
            </a:r>
            <a:endParaRPr lang="th-TH" altLang="th-TH" sz="5400" b="1" dirty="0"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175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5"/>
          <p:cNvSpPr txBox="1">
            <a:spLocks noChangeArrowheads="1"/>
          </p:cNvSpPr>
          <p:nvPr/>
        </p:nvSpPr>
        <p:spPr bwMode="auto">
          <a:xfrm>
            <a:off x="2395565" y="-27384"/>
            <a:ext cx="4408683" cy="51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5298" tIns="32649" rIns="65298" bIns="32649">
            <a:spAutoFit/>
          </a:bodyPr>
          <a:lstStyle/>
          <a:p>
            <a:pPr eaLnBrk="1" hangingPunct="1"/>
            <a:r>
              <a:rPr lang="en-US" altLang="th-TH" sz="2900" b="1" dirty="0" smtClean="0">
                <a:latin typeface="BrowalliaUPC" pitchFamily="34" charset="-34"/>
                <a:cs typeface="BrowalliaUPC" pitchFamily="34" charset="-34"/>
              </a:rPr>
              <a:t>15 </a:t>
            </a:r>
            <a:r>
              <a:rPr lang="th-TH" altLang="th-TH" sz="2900" b="1" dirty="0" smtClean="0">
                <a:latin typeface="BrowalliaUPC" pitchFamily="34" charset="-34"/>
                <a:cs typeface="BrowalliaUPC" pitchFamily="34" charset="-34"/>
              </a:rPr>
              <a:t>สาขาที่อยู่ในระหว่างการดำเนินการ</a:t>
            </a:r>
            <a:endParaRPr lang="th-TH" altLang="th-TH" sz="2900" b="1" dirty="0">
              <a:latin typeface="BrowalliaUPC" pitchFamily="34" charset="-34"/>
              <a:cs typeface="BrowalliaUPC" pitchFamily="34" charset="-34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587943"/>
              </p:ext>
            </p:extLst>
          </p:nvPr>
        </p:nvGraphicFramePr>
        <p:xfrm>
          <a:off x="1043608" y="476672"/>
          <a:ext cx="7457849" cy="62777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43871"/>
                <a:gridCol w="3942306"/>
                <a:gridCol w="2571672"/>
              </a:tblGrid>
              <a:tr h="360060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ลำดับ</a:t>
                      </a:r>
                      <a:endParaRPr lang="th-TH" sz="1800" b="1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สาขา</a:t>
                      </a:r>
                      <a:endParaRPr lang="th-TH" sz="1800" b="1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ความคืบหน้า</a:t>
                      </a:r>
                      <a:r>
                        <a:rPr lang="th-TH" sz="1800" b="1" baseline="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 ณ เวลาปัจจุบัน</a:t>
                      </a:r>
                      <a:endParaRPr lang="th-TH" sz="1800" b="1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/>
                </a:tc>
              </a:tr>
              <a:tr h="33964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ผู้ปฏิบัติการคลังสินค้า</a:t>
                      </a:r>
                    </a:p>
                  </a:txBody>
                  <a:tcPr marL="65313" marR="65313" marT="32659" marB="32659">
                    <a:noFill/>
                  </a:tcPr>
                </a:tc>
                <a:tc rowSpan="4">
                  <a:txBody>
                    <a:bodyPr/>
                    <a:lstStyle/>
                    <a:p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ลงประกาศในราชกิจจา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นุเบกษา</a:t>
                      </a: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แล้วเมื่อวันที่ </a:t>
                      </a:r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16 </a:t>
                      </a: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กรกฎาคม</a:t>
                      </a:r>
                      <a:r>
                        <a:rPr lang="th-TH" sz="1800" baseline="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 </a:t>
                      </a:r>
                      <a:r>
                        <a:rPr lang="en-US" sz="1800" baseline="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2557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 anchor="ctr">
                    <a:noFill/>
                  </a:tcPr>
                </a:tc>
              </a:tr>
              <a:tr h="33964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2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ผู้ควบคุมสินค้าคงคลัง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/>
                </a:tc>
              </a:tr>
              <a:tr h="33964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3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ผู้ควบคุมรถยกสินค้าขนาดไม่เกิน 10 ตัน</a:t>
                      </a:r>
                    </a:p>
                  </a:txBody>
                  <a:tcPr marL="65313" marR="65313" marT="32659" marB="32659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/>
                </a:tc>
              </a:tr>
              <a:tr h="33964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4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นักบริหารการขนส่งสินค้าทางถนน</a:t>
                      </a:r>
                    </a:p>
                  </a:txBody>
                  <a:tcPr marL="65313" marR="65313" marT="32659" marB="32659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/>
                </a:tc>
              </a:tr>
              <a:tr h="33964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5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พนักงาน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บริหารงานโล</a:t>
                      </a: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จิ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สติกส์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 rowSpan="4">
                  <a:txBody>
                    <a:bodyPr/>
                    <a:lstStyle/>
                    <a:p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ลงประกาศในราชกิจจา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นุเบกษา</a:t>
                      </a: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แล้วเมื่อวันที่ </a:t>
                      </a:r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11 </a:t>
                      </a: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มีนาคม</a:t>
                      </a:r>
                      <a:r>
                        <a:rPr lang="th-TH" sz="1800" baseline="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 </a:t>
                      </a:r>
                      <a:r>
                        <a:rPr lang="en-US" sz="1800" baseline="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2558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 anchor="ctr">
                    <a:noFill/>
                  </a:tcPr>
                </a:tc>
              </a:tr>
              <a:tr h="33964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6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พนักงานจัดซื้อและจัดหา</a:t>
                      </a:r>
                    </a:p>
                  </a:txBody>
                  <a:tcPr marL="65313" marR="65313" marT="32659" marB="32659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/>
                </a:tc>
              </a:tr>
              <a:tr h="33964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7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นักบริการลูกค้า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งานโล</a:t>
                      </a: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จิ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สติกส์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/>
                </a:tc>
              </a:tr>
              <a:tr h="33964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8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นักปฏิบัติการขนส่งสินค้าทางถนน</a:t>
                      </a:r>
                    </a:p>
                  </a:txBody>
                  <a:tcPr marL="65313" marR="65313" marT="32659" marB="32659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/>
                </a:tc>
              </a:tr>
              <a:tr h="33964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9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นักปฏิบัติการขนส่งสินค้าทางราง</a:t>
                      </a:r>
                    </a:p>
                  </a:txBody>
                  <a:tcPr marL="65313" marR="65313" marT="32659" marB="32659">
                    <a:noFill/>
                  </a:tcPr>
                </a:tc>
                <a:tc rowSpan="6">
                  <a:txBody>
                    <a:bodyPr/>
                    <a:lstStyle/>
                    <a:p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สาขาอาชีพผ่านคณะกรรมการส่งเสริมการพัฒนาฝีมือแรงงานแล้ว</a:t>
                      </a:r>
                      <a:r>
                        <a:rPr lang="th-TH" sz="1800" baseline="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 เมื่อวันที่ </a:t>
                      </a:r>
                      <a:r>
                        <a:rPr lang="en-US" sz="1800" baseline="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23 </a:t>
                      </a:r>
                      <a:r>
                        <a:rPr lang="th-TH" sz="1800" baseline="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มีนาคม </a:t>
                      </a:r>
                      <a:r>
                        <a:rPr lang="en-US" sz="1800" baseline="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2558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 anchor="ctr">
                    <a:noFill/>
                  </a:tcPr>
                </a:tc>
              </a:tr>
              <a:tr h="33746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10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พนักงานนำเข้าและส่งออก (</a:t>
                      </a:r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Import – Export)</a:t>
                      </a:r>
                    </a:p>
                  </a:txBody>
                  <a:tcPr marL="65313" marR="65313" marT="32659" marB="32659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/>
                </a:tc>
              </a:tr>
              <a:tr h="609604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11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พนักงานขนส่งสินค้าผ่านแดนและข้ามแดน (</a:t>
                      </a:r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Border-crossing)</a:t>
                      </a:r>
                    </a:p>
                  </a:txBody>
                  <a:tcPr marL="65313" marR="65313" marT="32659" marB="32659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/>
                </a:tc>
              </a:tr>
              <a:tr h="33964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12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นักปฏิบัติการจัดส่งสินค้าด้วยรถจักรยานยนต์</a:t>
                      </a:r>
                    </a:p>
                  </a:txBody>
                  <a:tcPr marL="65313" marR="65313" marT="32659" marB="32659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/>
                </a:tc>
              </a:tr>
              <a:tr h="6139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13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นักวางแผน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อุปสงค์</a:t>
                      </a: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และ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อุปทาน</a:t>
                      </a: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 (</a:t>
                      </a:r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Demand &amp; Supply Planning)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/>
                </a:tc>
              </a:tr>
              <a:tr h="6139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14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นักปฏิบัติการลานกองตู้คอน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เทนเนอร์</a:t>
                      </a: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สินค้า (</a:t>
                      </a:r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Container Yard)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/>
                </a:tc>
              </a:tr>
              <a:tr h="29526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15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solidFill>
                            <a:schemeClr val="tx1"/>
                          </a:solidFill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พนักงานขับรถบรรทุกส่งสินค้าทางถนน</a:t>
                      </a:r>
                    </a:p>
                  </a:txBody>
                  <a:tcPr marL="65313" marR="65313" marT="32659" marB="32659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รอลงประกาศในราชกิจจา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นุเบกษา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13" marR="65313" marT="32659" marB="32659"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325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2"/>
          <p:cNvSpPr txBox="1">
            <a:spLocks noChangeArrowheads="1"/>
          </p:cNvSpPr>
          <p:nvPr/>
        </p:nvSpPr>
        <p:spPr bwMode="auto">
          <a:xfrm>
            <a:off x="370644" y="1556792"/>
            <a:ext cx="8404986" cy="2912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5306" tIns="32653" rIns="65306" bIns="32653">
            <a:spAutoFit/>
          </a:bodyPr>
          <a:lstStyle/>
          <a:p>
            <a:pPr algn="ctr"/>
            <a:r>
              <a:rPr lang="th-TH" altLang="th-TH" sz="5100" b="1" dirty="0">
                <a:latin typeface="AngsanaUPC" pitchFamily="18" charset="-34"/>
                <a:cs typeface="AngsanaUPC" pitchFamily="18" charset="-34"/>
              </a:rPr>
              <a:t>แผนผังสาขาอาชีพ</a:t>
            </a:r>
          </a:p>
          <a:p>
            <a:pPr algn="ctr"/>
            <a:r>
              <a:rPr lang="th-TH" altLang="th-TH" sz="5100" b="1" dirty="0" smtClean="0">
                <a:latin typeface="AngsanaUPC" pitchFamily="18" charset="-34"/>
                <a:cs typeface="AngsanaUPC" pitchFamily="18" charset="-34"/>
              </a:rPr>
              <a:t>ในกลุ่ม</a:t>
            </a:r>
            <a:r>
              <a:rPr lang="th-TH" altLang="th-TH" sz="5100" b="1" dirty="0" err="1" smtClean="0">
                <a:latin typeface="AngsanaUPC" pitchFamily="18" charset="-34"/>
                <a:cs typeface="AngsanaUPC" pitchFamily="18" charset="-34"/>
              </a:rPr>
              <a:t>อุตสาหกรรมโล</a:t>
            </a:r>
            <a:r>
              <a:rPr lang="th-TH" altLang="th-TH" sz="5100" b="1" dirty="0">
                <a:latin typeface="AngsanaUPC" pitchFamily="18" charset="-34"/>
                <a:cs typeface="AngsanaUPC" pitchFamily="18" charset="-34"/>
              </a:rPr>
              <a:t>จิ</a:t>
            </a:r>
            <a:r>
              <a:rPr lang="th-TH" altLang="th-TH" sz="5100" b="1" dirty="0" err="1">
                <a:latin typeface="AngsanaUPC" pitchFamily="18" charset="-34"/>
                <a:cs typeface="AngsanaUPC" pitchFamily="18" charset="-34"/>
              </a:rPr>
              <a:t>สติกส์และซัพ</a:t>
            </a:r>
            <a:r>
              <a:rPr lang="th-TH" altLang="th-TH" sz="5100" b="1" dirty="0">
                <a:latin typeface="AngsanaUPC" pitchFamily="18" charset="-34"/>
                <a:cs typeface="AngsanaUPC" pitchFamily="18" charset="-34"/>
              </a:rPr>
              <a:t>พลาย</a:t>
            </a:r>
            <a:r>
              <a:rPr lang="th-TH" altLang="th-TH" sz="5100" b="1" dirty="0" smtClean="0">
                <a:latin typeface="AngsanaUPC" pitchFamily="18" charset="-34"/>
                <a:cs typeface="AngsanaUPC" pitchFamily="18" charset="-34"/>
              </a:rPr>
              <a:t>เชน</a:t>
            </a:r>
          </a:p>
          <a:p>
            <a:pPr algn="ctr"/>
            <a:endParaRPr lang="en-US" altLang="th-TH" sz="3200" b="1" dirty="0" smtClean="0">
              <a:latin typeface="AngsanaUPC" pitchFamily="18" charset="-34"/>
              <a:cs typeface="AngsanaUPC" pitchFamily="18" charset="-34"/>
            </a:endParaRPr>
          </a:p>
          <a:p>
            <a:pPr algn="ctr"/>
            <a:r>
              <a:rPr lang="th-TH" altLang="th-TH" sz="5100" b="1" dirty="0" smtClean="0">
                <a:latin typeface="AngsanaUPC" pitchFamily="18" charset="-34"/>
                <a:cs typeface="AngsanaUPC" pitchFamily="18" charset="-34"/>
              </a:rPr>
              <a:t>(</a:t>
            </a:r>
            <a:r>
              <a:rPr lang="en-US" altLang="th-TH" sz="5100" b="1" dirty="0">
                <a:latin typeface="AngsanaUPC" pitchFamily="18" charset="-34"/>
                <a:cs typeface="AngsanaUPC" pitchFamily="18" charset="-34"/>
              </a:rPr>
              <a:t>Industrial Functional </a:t>
            </a:r>
            <a:r>
              <a:rPr lang="en-US" altLang="th-TH" sz="5100" b="1" dirty="0" smtClean="0">
                <a:latin typeface="AngsanaUPC" pitchFamily="18" charset="-34"/>
                <a:cs typeface="AngsanaUPC" pitchFamily="18" charset="-34"/>
              </a:rPr>
              <a:t>Map</a:t>
            </a:r>
            <a:r>
              <a:rPr lang="th-TH" altLang="th-TH" sz="5100" b="1" dirty="0" smtClean="0">
                <a:latin typeface="AngsanaUPC" pitchFamily="18" charset="-34"/>
                <a:cs typeface="AngsanaUPC" pitchFamily="18" charset="-34"/>
              </a:rPr>
              <a:t>)</a:t>
            </a:r>
            <a:endParaRPr lang="th-TH" altLang="th-TH" sz="51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54215" y="103188"/>
            <a:ext cx="8892268" cy="6668634"/>
          </a:xfrm>
          <a:prstGeom prst="roundRect">
            <a:avLst>
              <a:gd name="adj" fmla="val 4630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anchor="ctr"/>
          <a:lstStyle/>
          <a:p>
            <a:pPr algn="ctr">
              <a:defRPr/>
            </a:pP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6961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Rectangle 104"/>
          <p:cNvSpPr/>
          <p:nvPr/>
        </p:nvSpPr>
        <p:spPr>
          <a:xfrm>
            <a:off x="971778" y="3377974"/>
            <a:ext cx="8115526" cy="89013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90" tIns="32645" rIns="65290" bIns="32645"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44" name="Rectangle 43"/>
          <p:cNvSpPr/>
          <p:nvPr/>
        </p:nvSpPr>
        <p:spPr>
          <a:xfrm>
            <a:off x="5671" y="2348367"/>
            <a:ext cx="977446" cy="764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7" tIns="45705" rIns="91407" bIns="45705" anchor="ctr"/>
          <a:lstStyle/>
          <a:p>
            <a:pPr algn="ctr">
              <a:defRPr/>
            </a:pPr>
            <a:r>
              <a:rPr lang="en-US" sz="1700" b="1" dirty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Occupation/Job</a:t>
            </a:r>
          </a:p>
        </p:txBody>
      </p:sp>
      <p:cxnSp>
        <p:nvCxnSpPr>
          <p:cNvPr id="57" name="Straight Connector 56"/>
          <p:cNvCxnSpPr/>
          <p:nvPr/>
        </p:nvCxnSpPr>
        <p:spPr>
          <a:xfrm>
            <a:off x="971777" y="86179"/>
            <a:ext cx="0" cy="6429375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33" name="Rounded Rectangle 5"/>
          <p:cNvSpPr>
            <a:spLocks noChangeArrowheads="1"/>
          </p:cNvSpPr>
          <p:nvPr/>
        </p:nvSpPr>
        <p:spPr bwMode="auto">
          <a:xfrm>
            <a:off x="28349" y="394608"/>
            <a:ext cx="9081634" cy="6120946"/>
          </a:xfrm>
          <a:prstGeom prst="roundRect">
            <a:avLst>
              <a:gd name="adj" fmla="val 2028"/>
            </a:avLst>
          </a:prstGeom>
          <a:noFill/>
          <a:ln w="25400">
            <a:solidFill>
              <a:srgbClr val="243F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7" tIns="45705" rIns="91407" bIns="45705" anchor="ctr"/>
          <a:lstStyle/>
          <a:p>
            <a:pPr eaLnBrk="1" hangingPunct="1"/>
            <a:endParaRPr lang="th-TH" altLang="th-TH" sz="1400">
              <a:latin typeface="BrowalliaUPC" pitchFamily="34" charset="-34"/>
              <a:cs typeface="BrowalliaUPC" pitchFamily="34" charset="-34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45358" y="3377974"/>
            <a:ext cx="905215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Rectangle 99"/>
          <p:cNvSpPr/>
          <p:nvPr/>
        </p:nvSpPr>
        <p:spPr>
          <a:xfrm>
            <a:off x="97518" y="4816929"/>
            <a:ext cx="874259" cy="1542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7" tIns="45705" rIns="91407" bIns="45705" anchor="ctr"/>
          <a:lstStyle/>
          <a:p>
            <a:pPr algn="ctr">
              <a:defRPr/>
            </a:pPr>
            <a:endParaRPr lang="en-US" b="1" i="1" dirty="0">
              <a:solidFill>
                <a:schemeClr val="tx1"/>
              </a:solidFill>
              <a:latin typeface="BrowalliaUPC" pitchFamily="34" charset="-34"/>
              <a:cs typeface="BrowalliaUPC" pitchFamily="34" charset="-34"/>
            </a:endParaRPr>
          </a:p>
        </p:txBody>
      </p:sp>
      <p:cxnSp>
        <p:nvCxnSpPr>
          <p:cNvPr id="101" name="Straight Connector 100"/>
          <p:cNvCxnSpPr/>
          <p:nvPr/>
        </p:nvCxnSpPr>
        <p:spPr>
          <a:xfrm>
            <a:off x="971777" y="4252232"/>
            <a:ext cx="8079241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 70"/>
          <p:cNvSpPr/>
          <p:nvPr/>
        </p:nvSpPr>
        <p:spPr>
          <a:xfrm>
            <a:off x="714730" y="3634259"/>
            <a:ext cx="308305" cy="10291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91407" tIns="45705" rIns="91407" bIns="45705" anchor="ctr"/>
          <a:lstStyle/>
          <a:p>
            <a:pPr algn="ctr">
              <a:defRPr/>
            </a:pPr>
            <a:r>
              <a:rPr lang="en-US" sz="1400" b="1" i="1" dirty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Management</a:t>
            </a:r>
          </a:p>
        </p:txBody>
      </p:sp>
      <p:sp>
        <p:nvSpPr>
          <p:cNvPr id="72" name="Rectangle 71"/>
          <p:cNvSpPr/>
          <p:nvPr/>
        </p:nvSpPr>
        <p:spPr>
          <a:xfrm>
            <a:off x="765863" y="5486372"/>
            <a:ext cx="205737" cy="10291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91407" tIns="45705" rIns="91407" bIns="45705" anchor="ctr"/>
          <a:lstStyle/>
          <a:p>
            <a:pPr algn="ctr">
              <a:defRPr/>
            </a:pPr>
            <a:r>
              <a:rPr lang="en-US" sz="1400" b="1" i="1" dirty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Operation</a:t>
            </a:r>
          </a:p>
        </p:txBody>
      </p:sp>
      <p:sp>
        <p:nvSpPr>
          <p:cNvPr id="43" name="Rectangle 42"/>
          <p:cNvSpPr/>
          <p:nvPr/>
        </p:nvSpPr>
        <p:spPr>
          <a:xfrm>
            <a:off x="-17009" y="4875893"/>
            <a:ext cx="1005795" cy="764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7" tIns="45705" rIns="91407" bIns="45705" anchor="ctr"/>
          <a:lstStyle/>
          <a:p>
            <a:pPr algn="ctr">
              <a:defRPr/>
            </a:pPr>
            <a:r>
              <a:rPr lang="en-US" sz="1700" b="1" dirty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Certificate</a:t>
            </a:r>
          </a:p>
        </p:txBody>
      </p:sp>
      <p:cxnSp>
        <p:nvCxnSpPr>
          <p:cNvPr id="98" name="Straight Connector 97"/>
          <p:cNvCxnSpPr/>
          <p:nvPr/>
        </p:nvCxnSpPr>
        <p:spPr>
          <a:xfrm>
            <a:off x="21545" y="1062491"/>
            <a:ext cx="907709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Rectangle 98"/>
          <p:cNvSpPr/>
          <p:nvPr/>
        </p:nvSpPr>
        <p:spPr>
          <a:xfrm>
            <a:off x="0" y="486456"/>
            <a:ext cx="1022804" cy="5760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7" tIns="45705" rIns="91407" bIns="45705" anchor="ctr"/>
          <a:lstStyle/>
          <a:p>
            <a:pPr algn="ctr">
              <a:defRPr/>
            </a:pPr>
            <a:r>
              <a:rPr lang="en-US" sz="1700" b="1" dirty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Industrial/</a:t>
            </a:r>
            <a:endParaRPr lang="th-TH" sz="1700" b="1" dirty="0">
              <a:solidFill>
                <a:schemeClr val="tx1"/>
              </a:solidFill>
              <a:latin typeface="BrowalliaUPC" pitchFamily="34" charset="-34"/>
              <a:cs typeface="BrowalliaUPC" pitchFamily="34" charset="-34"/>
            </a:endParaRPr>
          </a:p>
          <a:p>
            <a:pPr algn="ctr">
              <a:defRPr/>
            </a:pPr>
            <a:r>
              <a:rPr lang="en-US" sz="1700" b="1" dirty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Service</a:t>
            </a:r>
          </a:p>
        </p:txBody>
      </p:sp>
      <p:sp>
        <p:nvSpPr>
          <p:cNvPr id="102" name="Rectangle 101"/>
          <p:cNvSpPr/>
          <p:nvPr/>
        </p:nvSpPr>
        <p:spPr>
          <a:xfrm>
            <a:off x="97518" y="1290411"/>
            <a:ext cx="816429" cy="6474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7" tIns="45705" rIns="91407" bIns="45705" anchor="ctr"/>
          <a:lstStyle/>
          <a:p>
            <a:pPr algn="ctr">
              <a:defRPr/>
            </a:pPr>
            <a:r>
              <a:rPr lang="en-US" sz="1700" b="1" dirty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Cluster</a:t>
            </a:r>
          </a:p>
        </p:txBody>
      </p:sp>
      <p:sp>
        <p:nvSpPr>
          <p:cNvPr id="104" name="Rounded Rectangle 103"/>
          <p:cNvSpPr/>
          <p:nvPr/>
        </p:nvSpPr>
        <p:spPr bwMode="auto">
          <a:xfrm>
            <a:off x="1102179" y="1391331"/>
            <a:ext cx="1440089" cy="44336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anchor="ctr"/>
          <a:lstStyle/>
          <a:p>
            <a:pPr algn="ctr" eaLnBrk="1" hangingPunct="1">
              <a:defRPr/>
            </a:pPr>
            <a:r>
              <a:rPr lang="th-TH" sz="1400" b="1" dirty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1. การวิเคราะห์และวางแผน</a:t>
            </a:r>
            <a:endParaRPr lang="en-US" sz="1400" b="1" dirty="0">
              <a:solidFill>
                <a:schemeClr val="tx1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544" name="TextBox 21"/>
          <p:cNvSpPr txBox="1">
            <a:spLocks noChangeArrowheads="1"/>
          </p:cNvSpPr>
          <p:nvPr/>
        </p:nvSpPr>
        <p:spPr bwMode="auto">
          <a:xfrm>
            <a:off x="2173742" y="548822"/>
            <a:ext cx="5760357" cy="327538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lIns="65290" tIns="32645" rIns="65290" bIns="32645">
            <a:spAutoFit/>
          </a:bodyPr>
          <a:lstStyle/>
          <a:p>
            <a:pPr algn="ctr" eaLnBrk="1" hangingPunct="1"/>
            <a:r>
              <a:rPr lang="en-US" altLang="th-TH" sz="1700" b="1">
                <a:latin typeface="BrowalliaUPC" pitchFamily="34" charset="-34"/>
                <a:cs typeface="BrowalliaUPC" pitchFamily="34" charset="-34"/>
              </a:rPr>
              <a:t>Logistics Industrial Functional Map</a:t>
            </a:r>
          </a:p>
        </p:txBody>
      </p:sp>
      <p:grpSp>
        <p:nvGrpSpPr>
          <p:cNvPr id="22545" name="Group 49"/>
          <p:cNvGrpSpPr>
            <a:grpSpLocks/>
          </p:cNvGrpSpPr>
          <p:nvPr/>
        </p:nvGrpSpPr>
        <p:grpSpPr bwMode="auto">
          <a:xfrm>
            <a:off x="1846036" y="876360"/>
            <a:ext cx="6378349" cy="517239"/>
            <a:chOff x="3097407" y="128489"/>
            <a:chExt cx="7950123" cy="1490189"/>
          </a:xfrm>
        </p:grpSpPr>
        <p:cxnSp>
          <p:nvCxnSpPr>
            <p:cNvPr id="108" name="Straight Arrow Connector 107"/>
            <p:cNvCxnSpPr/>
            <p:nvPr/>
          </p:nvCxnSpPr>
          <p:spPr bwMode="auto">
            <a:xfrm>
              <a:off x="3097407" y="1135177"/>
              <a:ext cx="0" cy="47696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Arrow Connector 108"/>
            <p:cNvCxnSpPr/>
            <p:nvPr/>
          </p:nvCxnSpPr>
          <p:spPr bwMode="auto">
            <a:xfrm>
              <a:off x="5084584" y="1138443"/>
              <a:ext cx="0" cy="480235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Arrow Connector 109"/>
            <p:cNvCxnSpPr>
              <a:stCxn id="22544" idx="2"/>
            </p:cNvCxnSpPr>
            <p:nvPr/>
          </p:nvCxnSpPr>
          <p:spPr bwMode="auto">
            <a:xfrm>
              <a:off x="7095790" y="128489"/>
              <a:ext cx="1412" cy="142158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Arrow Connector 110"/>
            <p:cNvCxnSpPr/>
            <p:nvPr/>
          </p:nvCxnSpPr>
          <p:spPr bwMode="auto">
            <a:xfrm>
              <a:off x="9123953" y="1138443"/>
              <a:ext cx="0" cy="480235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Arrow Connector 111"/>
            <p:cNvCxnSpPr/>
            <p:nvPr/>
          </p:nvCxnSpPr>
          <p:spPr bwMode="auto">
            <a:xfrm>
              <a:off x="11047530" y="1138443"/>
              <a:ext cx="0" cy="480235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>
              <a:off x="3097407" y="1135177"/>
              <a:ext cx="7950123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Rounded Rectangle 113"/>
          <p:cNvSpPr/>
          <p:nvPr/>
        </p:nvSpPr>
        <p:spPr bwMode="auto">
          <a:xfrm>
            <a:off x="2720296" y="1392465"/>
            <a:ext cx="1440089" cy="4422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anchor="ctr"/>
          <a:lstStyle/>
          <a:p>
            <a:pPr algn="ctr" eaLnBrk="1" hangingPunct="1">
              <a:defRPr/>
            </a:pPr>
            <a:r>
              <a:rPr lang="th-TH" sz="1400" b="1" dirty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2. การจัดซื้อและจัดหา</a:t>
            </a:r>
            <a:endParaRPr lang="en-US" sz="1400" b="1" dirty="0">
              <a:solidFill>
                <a:schemeClr val="tx1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15" name="Rounded Rectangle 114"/>
          <p:cNvSpPr/>
          <p:nvPr/>
        </p:nvSpPr>
        <p:spPr bwMode="auto">
          <a:xfrm>
            <a:off x="4211411" y="1392465"/>
            <a:ext cx="1646464" cy="4422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anchor="ctr"/>
          <a:lstStyle/>
          <a:p>
            <a:pPr algn="ctr" eaLnBrk="1" hangingPunct="1">
              <a:defRPr/>
            </a:pPr>
            <a:r>
              <a:rPr lang="th-TH" sz="1400" b="1" dirty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3. การจัดการคลังสินค้าและสินค้าคงคลัง</a:t>
            </a:r>
            <a:endParaRPr lang="en-US" sz="1400" b="1" dirty="0">
              <a:solidFill>
                <a:schemeClr val="tx1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16" name="Rounded Rectangle 115"/>
          <p:cNvSpPr/>
          <p:nvPr/>
        </p:nvSpPr>
        <p:spPr bwMode="auto">
          <a:xfrm>
            <a:off x="5961063" y="1392465"/>
            <a:ext cx="1440089" cy="4422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anchor="ctr"/>
          <a:lstStyle/>
          <a:p>
            <a:pPr algn="ctr" eaLnBrk="1" hangingPunct="1">
              <a:defRPr/>
            </a:pPr>
            <a:r>
              <a:rPr lang="th-TH" sz="1400" b="1" dirty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4. การบริการลูกค้า </a:t>
            </a:r>
            <a:endParaRPr lang="en-US" sz="1400" b="1" dirty="0">
              <a:solidFill>
                <a:schemeClr val="tx1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17" name="Rounded Rectangle 116"/>
          <p:cNvSpPr/>
          <p:nvPr/>
        </p:nvSpPr>
        <p:spPr bwMode="auto">
          <a:xfrm>
            <a:off x="7503206" y="1392465"/>
            <a:ext cx="1440089" cy="44223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anchor="ctr"/>
          <a:lstStyle/>
          <a:p>
            <a:pPr algn="ctr" eaLnBrk="1" hangingPunct="1">
              <a:defRPr/>
            </a:pPr>
            <a:r>
              <a:rPr lang="th-TH" sz="1400" b="1" dirty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5. การขนส่ง</a:t>
            </a:r>
            <a:endParaRPr lang="en-US" sz="1400" b="1" dirty="0">
              <a:solidFill>
                <a:schemeClr val="tx1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120" name="Straight Connector 119"/>
          <p:cNvCxnSpPr/>
          <p:nvPr/>
        </p:nvCxnSpPr>
        <p:spPr>
          <a:xfrm>
            <a:off x="45358" y="1937884"/>
            <a:ext cx="905215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9" name="Table 48"/>
          <p:cNvGraphicFramePr>
            <a:graphicFrameLocks noGrp="1"/>
          </p:cNvGraphicFramePr>
          <p:nvPr/>
        </p:nvGraphicFramePr>
        <p:xfrm>
          <a:off x="7404554" y="5949724"/>
          <a:ext cx="1590902" cy="410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0902"/>
              </a:tblGrid>
              <a:tr h="410482">
                <a:tc>
                  <a:txBody>
                    <a:bodyPr/>
                    <a:lstStyle/>
                    <a:p>
                      <a:pPr algn="ctr"/>
                      <a:r>
                        <a:rPr lang="th-TH" sz="1100" b="1" i="1" dirty="0" smtClean="0">
                          <a:solidFill>
                            <a:schemeClr val="tx1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ผู้ช่วยพนักงานปฏิบัติการขนส่งสินค้าทางราง</a:t>
                      </a:r>
                    </a:p>
                  </a:txBody>
                  <a:tcPr marL="65279" marR="65279" marT="32579" marB="3257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1" name="Table 50"/>
          <p:cNvGraphicFramePr>
            <a:graphicFrameLocks noGrp="1"/>
          </p:cNvGraphicFramePr>
          <p:nvPr/>
        </p:nvGraphicFramePr>
        <p:xfrm>
          <a:off x="7348991" y="2759982"/>
          <a:ext cx="1677080" cy="461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7080"/>
              </a:tblGrid>
              <a:tr h="461513">
                <a:tc>
                  <a:txBody>
                    <a:bodyPr/>
                    <a:lstStyle/>
                    <a:p>
                      <a:pPr algn="ctr"/>
                      <a:r>
                        <a:rPr lang="th-TH" sz="1200" b="1" i="1" dirty="0" smtClean="0">
                          <a:solidFill>
                            <a:schemeClr val="tx1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งานปฏิบัติการขนส่ง</a:t>
                      </a:r>
                    </a:p>
                    <a:p>
                      <a:pPr algn="ctr"/>
                      <a:r>
                        <a:rPr lang="th-TH" sz="1200" b="1" i="1" dirty="0" smtClean="0">
                          <a:solidFill>
                            <a:schemeClr val="tx1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สินค้าทางราง</a:t>
                      </a:r>
                    </a:p>
                  </a:txBody>
                  <a:tcPr marL="91482" marR="91482" marT="45699" marB="456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2587" name="Group 133"/>
          <p:cNvGrpSpPr>
            <a:grpSpLocks/>
          </p:cNvGrpSpPr>
          <p:nvPr/>
        </p:nvGrpSpPr>
        <p:grpSpPr bwMode="auto">
          <a:xfrm>
            <a:off x="1384527" y="2039938"/>
            <a:ext cx="7610929" cy="514804"/>
            <a:chOff x="3244561" y="5376666"/>
            <a:chExt cx="9743652" cy="1023876"/>
          </a:xfrm>
        </p:grpSpPr>
        <p:sp>
          <p:nvSpPr>
            <p:cNvPr id="53" name="Rounded Rectangle 52"/>
            <p:cNvSpPr/>
            <p:nvPr/>
          </p:nvSpPr>
          <p:spPr>
            <a:xfrm>
              <a:off x="3244561" y="5667590"/>
              <a:ext cx="1512647" cy="719420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Browallia New" pitchFamily="34" charset="-34"/>
                  <a:cs typeface="Browallia New" pitchFamily="34" charset="-34"/>
                </a:rPr>
                <a:t>ทางถนน</a:t>
              </a:r>
              <a:endParaRPr lang="en-US" sz="1400" b="1" dirty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56" name="Rounded Rectangle 55"/>
            <p:cNvSpPr/>
            <p:nvPr/>
          </p:nvSpPr>
          <p:spPr>
            <a:xfrm>
              <a:off x="5699345" y="5665336"/>
              <a:ext cx="1512647" cy="719419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Browallia New" pitchFamily="34" charset="-34"/>
                  <a:cs typeface="Browallia New" pitchFamily="34" charset="-34"/>
                </a:rPr>
                <a:t>ทางน้ำ</a:t>
              </a:r>
              <a:endParaRPr lang="en-US" sz="1400" b="1" dirty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58" name="Rounded Rectangle 57"/>
            <p:cNvSpPr/>
            <p:nvPr/>
          </p:nvSpPr>
          <p:spPr>
            <a:xfrm>
              <a:off x="7984284" y="5674357"/>
              <a:ext cx="1511196" cy="719419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Browallia New" pitchFamily="34" charset="-34"/>
                  <a:cs typeface="Browallia New" pitchFamily="34" charset="-34"/>
                </a:rPr>
                <a:t>ทางอากาศ</a:t>
              </a:r>
              <a:endParaRPr lang="en-US" sz="1400" b="1" dirty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61" name="Rounded Rectangle 60"/>
            <p:cNvSpPr/>
            <p:nvPr/>
          </p:nvSpPr>
          <p:spPr>
            <a:xfrm>
              <a:off x="11475566" y="5681122"/>
              <a:ext cx="1512647" cy="719420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Browallia New" pitchFamily="34" charset="-34"/>
                  <a:cs typeface="Browallia New" pitchFamily="34" charset="-34"/>
                </a:rPr>
                <a:t>ทางราง</a:t>
              </a:r>
              <a:endParaRPr lang="en-US" sz="1400" b="1" dirty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grpSp>
          <p:nvGrpSpPr>
            <p:cNvPr id="22635" name="Group 49"/>
            <p:cNvGrpSpPr>
              <a:grpSpLocks/>
            </p:cNvGrpSpPr>
            <p:nvPr/>
          </p:nvGrpSpPr>
          <p:grpSpPr bwMode="auto">
            <a:xfrm>
              <a:off x="3952989" y="5376666"/>
              <a:ext cx="8310895" cy="288074"/>
              <a:chOff x="3089711" y="1307222"/>
              <a:chExt cx="6332117" cy="483945"/>
            </a:xfrm>
          </p:grpSpPr>
          <p:cxnSp>
            <p:nvCxnSpPr>
              <p:cNvPr id="63" name="Straight Arrow Connector 62"/>
              <p:cNvCxnSpPr/>
              <p:nvPr/>
            </p:nvCxnSpPr>
            <p:spPr bwMode="auto">
              <a:xfrm>
                <a:off x="3098552" y="1307222"/>
                <a:ext cx="0" cy="477368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Arrow Connector 63"/>
              <p:cNvCxnSpPr/>
              <p:nvPr/>
            </p:nvCxnSpPr>
            <p:spPr bwMode="auto">
              <a:xfrm>
                <a:off x="5009789" y="1311009"/>
                <a:ext cx="0" cy="481158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Arrow Connector 64"/>
              <p:cNvCxnSpPr/>
              <p:nvPr/>
            </p:nvCxnSpPr>
            <p:spPr bwMode="auto">
              <a:xfrm>
                <a:off x="6744060" y="1311009"/>
                <a:ext cx="0" cy="481158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Arrow Connector 65"/>
              <p:cNvCxnSpPr/>
              <p:nvPr/>
            </p:nvCxnSpPr>
            <p:spPr bwMode="auto">
              <a:xfrm>
                <a:off x="9421783" y="1311009"/>
                <a:ext cx="0" cy="481158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Straight Connector 66"/>
              <p:cNvCxnSpPr/>
              <p:nvPr/>
            </p:nvCxnSpPr>
            <p:spPr>
              <a:xfrm>
                <a:off x="3089703" y="1311009"/>
                <a:ext cx="633208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69" name="Straight Connector 68"/>
          <p:cNvCxnSpPr/>
          <p:nvPr/>
        </p:nvCxnSpPr>
        <p:spPr bwMode="auto">
          <a:xfrm>
            <a:off x="8224384" y="1834697"/>
            <a:ext cx="0" cy="20524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/>
          <p:cNvCxnSpPr/>
          <p:nvPr/>
        </p:nvCxnSpPr>
        <p:spPr bwMode="auto">
          <a:xfrm flipH="1">
            <a:off x="7075714" y="2039938"/>
            <a:ext cx="0" cy="15421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Rounded Rectangle 80"/>
          <p:cNvSpPr/>
          <p:nvPr/>
        </p:nvSpPr>
        <p:spPr bwMode="auto">
          <a:xfrm>
            <a:off x="6479268" y="2194153"/>
            <a:ext cx="1212170" cy="3685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anchor="ctr"/>
          <a:lstStyle/>
          <a:p>
            <a:pPr algn="ctr" eaLnBrk="1" hangingPunct="1">
              <a:defRPr/>
            </a:pPr>
            <a:r>
              <a:rPr lang="th-TH" sz="1400" b="1" dirty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ทางท่อ</a:t>
            </a:r>
            <a:endParaRPr lang="en-US" sz="1400" b="1" dirty="0">
              <a:solidFill>
                <a:schemeClr val="tx1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92" name="Table 91"/>
          <p:cNvGraphicFramePr>
            <a:graphicFrameLocks noGrp="1"/>
          </p:cNvGraphicFramePr>
          <p:nvPr/>
        </p:nvGraphicFramePr>
        <p:xfrm>
          <a:off x="7400018" y="3561670"/>
          <a:ext cx="1595438" cy="413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5438"/>
              </a:tblGrid>
              <a:tr h="413884">
                <a:tc>
                  <a:txBody>
                    <a:bodyPr/>
                    <a:lstStyle/>
                    <a:p>
                      <a:pPr algn="ctr"/>
                      <a:r>
                        <a:rPr lang="th-TH" sz="1100" b="1" i="1" dirty="0" smtClean="0">
                          <a:solidFill>
                            <a:schemeClr val="tx1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หัวหน้างานปฏิบัติการขนส่ง</a:t>
                      </a:r>
                    </a:p>
                    <a:p>
                      <a:pPr algn="ctr"/>
                      <a:r>
                        <a:rPr lang="th-TH" sz="1100" b="1" i="1" dirty="0" smtClean="0">
                          <a:solidFill>
                            <a:schemeClr val="tx1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สินค้าทางราง</a:t>
                      </a:r>
                      <a:endParaRPr lang="en-US" sz="1100" b="1" i="1" dirty="0">
                        <a:solidFill>
                          <a:schemeClr val="tx1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65345" marR="65345" marT="32675" marB="32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93" name="Straight Arrow Connector 5"/>
          <p:cNvCxnSpPr>
            <a:stCxn id="51" idx="2"/>
            <a:endCxn id="92" idx="0"/>
          </p:cNvCxnSpPr>
          <p:nvPr/>
        </p:nvCxnSpPr>
        <p:spPr bwMode="auto">
          <a:xfrm>
            <a:off x="8187532" y="3221495"/>
            <a:ext cx="10205" cy="34017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5"/>
          <p:cNvCxnSpPr>
            <a:stCxn id="92" idx="2"/>
            <a:endCxn id="118" idx="0"/>
          </p:cNvCxnSpPr>
          <p:nvPr/>
        </p:nvCxnSpPr>
        <p:spPr bwMode="auto">
          <a:xfrm>
            <a:off x="8197170" y="3975554"/>
            <a:ext cx="1134" cy="58510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3" name="Table 102"/>
          <p:cNvGraphicFramePr>
            <a:graphicFrameLocks noGrp="1"/>
          </p:cNvGraphicFramePr>
          <p:nvPr/>
        </p:nvGraphicFramePr>
        <p:xfrm>
          <a:off x="7404554" y="5290911"/>
          <a:ext cx="1590902" cy="39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0902"/>
              </a:tblGrid>
              <a:tr h="391251">
                <a:tc>
                  <a:txBody>
                    <a:bodyPr/>
                    <a:lstStyle/>
                    <a:p>
                      <a:pPr algn="ctr"/>
                      <a:r>
                        <a:rPr lang="th-TH" sz="1100" b="1" i="1" dirty="0" smtClean="0">
                          <a:solidFill>
                            <a:schemeClr val="tx1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พนักงานปฏิบัติการขนส่ง</a:t>
                      </a:r>
                    </a:p>
                    <a:p>
                      <a:pPr algn="ctr"/>
                      <a:r>
                        <a:rPr lang="th-TH" sz="1100" b="1" i="1" dirty="0" smtClean="0">
                          <a:solidFill>
                            <a:schemeClr val="tx1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สินค้าทางราง</a:t>
                      </a:r>
                    </a:p>
                  </a:txBody>
                  <a:tcPr marL="65279" marR="65279" marT="32340" marB="323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8" name="Table 117"/>
          <p:cNvGraphicFramePr>
            <a:graphicFrameLocks noGrp="1"/>
          </p:cNvGraphicFramePr>
          <p:nvPr/>
        </p:nvGraphicFramePr>
        <p:xfrm>
          <a:off x="7401152" y="4560661"/>
          <a:ext cx="1594304" cy="413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4304"/>
              </a:tblGrid>
              <a:tr h="413884">
                <a:tc>
                  <a:txBody>
                    <a:bodyPr/>
                    <a:lstStyle/>
                    <a:p>
                      <a:pPr algn="ctr"/>
                      <a:r>
                        <a:rPr lang="th-TH" sz="1100" b="1" i="1" dirty="0" smtClean="0">
                          <a:solidFill>
                            <a:schemeClr val="tx1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พนักงานปฏิบัติการขนส่ง</a:t>
                      </a:r>
                    </a:p>
                    <a:p>
                      <a:pPr algn="ctr"/>
                      <a:r>
                        <a:rPr lang="th-TH" sz="1100" b="1" i="1" dirty="0" smtClean="0">
                          <a:solidFill>
                            <a:schemeClr val="tx1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สินค้าทางรางอาวุโส</a:t>
                      </a:r>
                    </a:p>
                  </a:txBody>
                  <a:tcPr marL="65308" marR="65308" marT="32675" marB="32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124" name="Straight Arrow Connector 123"/>
          <p:cNvCxnSpPr>
            <a:stCxn id="118" idx="2"/>
            <a:endCxn id="103" idx="0"/>
          </p:cNvCxnSpPr>
          <p:nvPr/>
        </p:nvCxnSpPr>
        <p:spPr bwMode="auto">
          <a:xfrm>
            <a:off x="8198304" y="4974545"/>
            <a:ext cx="1701" cy="31636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5"/>
          <p:cNvCxnSpPr>
            <a:stCxn id="103" idx="2"/>
            <a:endCxn id="49" idx="0"/>
          </p:cNvCxnSpPr>
          <p:nvPr/>
        </p:nvCxnSpPr>
        <p:spPr bwMode="auto">
          <a:xfrm>
            <a:off x="8200005" y="5690871"/>
            <a:ext cx="0" cy="25885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625" name="TextBox 84"/>
          <p:cNvSpPr txBox="1">
            <a:spLocks noChangeArrowheads="1"/>
          </p:cNvSpPr>
          <p:nvPr/>
        </p:nvSpPr>
        <p:spPr bwMode="auto">
          <a:xfrm>
            <a:off x="6660923" y="95250"/>
            <a:ext cx="2519589" cy="265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306" tIns="32653" rIns="65306" bIns="32653">
            <a:spAutoFit/>
          </a:bodyPr>
          <a:lstStyle/>
          <a:p>
            <a:pPr eaLnBrk="1" hangingPunct="1"/>
            <a:r>
              <a:rPr lang="th-TH" altLang="th-TH" sz="1300" b="1">
                <a:latin typeface="Browallia New" pitchFamily="34" charset="-34"/>
                <a:cs typeface="Browallia New" pitchFamily="34" charset="-34"/>
              </a:rPr>
              <a:t>(ตัวอย่างตำแหน่งงานในแต่ละสาขาอาชีพ)</a:t>
            </a:r>
          </a:p>
        </p:txBody>
      </p:sp>
      <p:cxnSp>
        <p:nvCxnSpPr>
          <p:cNvPr id="96" name="Straight Arrow Connector 95"/>
          <p:cNvCxnSpPr>
            <a:stCxn id="61" idx="2"/>
          </p:cNvCxnSpPr>
          <p:nvPr/>
        </p:nvCxnSpPr>
        <p:spPr bwMode="auto">
          <a:xfrm flipH="1">
            <a:off x="8404679" y="2554741"/>
            <a:ext cx="0" cy="2540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สี่เหลี่ยมผืนผ้า 87"/>
          <p:cNvSpPr/>
          <p:nvPr/>
        </p:nvSpPr>
        <p:spPr>
          <a:xfrm>
            <a:off x="7260545" y="2690813"/>
            <a:ext cx="1790473" cy="3721554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anchor="ctr"/>
          <a:lstStyle/>
          <a:p>
            <a:pPr algn="ctr" eaLnBrk="1" hangingPunct="1">
              <a:defRPr/>
            </a:pPr>
            <a:endParaRPr lang="th-TH"/>
          </a:p>
        </p:txBody>
      </p:sp>
      <p:sp>
        <p:nvSpPr>
          <p:cNvPr id="73" name="Oval 72"/>
          <p:cNvSpPr/>
          <p:nvPr/>
        </p:nvSpPr>
        <p:spPr>
          <a:xfrm>
            <a:off x="7068911" y="2576286"/>
            <a:ext cx="501196" cy="470581"/>
          </a:xfrm>
          <a:prstGeom prst="ellipse">
            <a:avLst/>
          </a:prstGeom>
          <a:solidFill>
            <a:srgbClr val="66FF3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anchor="ctr"/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chemeClr val="tx1"/>
                </a:solidFill>
              </a:rPr>
              <a:t>9</a:t>
            </a:r>
            <a:endParaRPr lang="th-TH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8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512" y="771885"/>
            <a:ext cx="882047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th-TH" sz="3600" b="1" u="sng" dirty="0">
                <a:latin typeface="BrowalliaUPC" panose="020B0604020202020204" pitchFamily="34" charset="-34"/>
                <a:cs typeface="BrowalliaUPC" panose="020B0604020202020204" pitchFamily="34" charset="-34"/>
              </a:rPr>
              <a:t>อาชีพสาขานักปฏิบัติการขนส่งสินค้าทาง</a:t>
            </a:r>
            <a:r>
              <a:rPr lang="th-TH" sz="3600" b="1" u="sng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ราง</a:t>
            </a:r>
          </a:p>
          <a:p>
            <a:pPr>
              <a:lnSpc>
                <a:spcPct val="150000"/>
              </a:lnSpc>
            </a:pP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หมายถึง 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ผู้ที่ทำ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หน้าที่...</a:t>
            </a:r>
          </a:p>
          <a:p>
            <a:pPr marL="273050" indent="-2730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กำหนด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ขั้นตอนการ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ปฏิบัติงาน</a:t>
            </a:r>
          </a:p>
          <a:p>
            <a:pPr marL="273050" indent="-2730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บริหารงาน 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วางแผน กำกับดูแล ติดตามและควบคุมการปฏิบัติการขนส่งสินค้าทาง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ราง</a:t>
            </a:r>
          </a:p>
          <a:p>
            <a:pPr marL="273050" indent="-2730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ตรง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ตามข้อกำหนดในการส่งมอบสินค้าและสอดคล้องกับเงื่อนไขที่ลูกค้ากำหนด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ไว้</a:t>
            </a:r>
          </a:p>
          <a:p>
            <a:pPr marL="273050" indent="-2730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ประสานงาน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กับหน่วยงานต่างๆที่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เกี่ยวข้อง</a:t>
            </a:r>
          </a:p>
          <a:p>
            <a:pPr marL="273050" indent="-2730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ตั้งแต่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ลานขนถ่ายสินค้าต้นทางจนถึงลานขนถ่ายสินค้า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ปลายทาง</a:t>
            </a:r>
          </a:p>
          <a:p>
            <a:pPr marL="273050" indent="-2730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โดย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คำนึงถึงความปลอดภัย อาชีวอนามัยและสภาพแวดล้อมในการทำงาน </a:t>
            </a:r>
          </a:p>
        </p:txBody>
      </p:sp>
    </p:spTree>
    <p:extLst>
      <p:ext uri="{BB962C8B-B14F-4D97-AF65-F5344CB8AC3E}">
        <p14:creationId xmlns:p14="http://schemas.microsoft.com/office/powerpoint/2010/main" val="1204814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512" y="771885"/>
            <a:ext cx="882047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th-TH" sz="3600" b="1" u="sng" dirty="0">
                <a:latin typeface="BrowalliaUPC" panose="020B0604020202020204" pitchFamily="34" charset="-34"/>
                <a:cs typeface="BrowalliaUPC" panose="020B0604020202020204" pitchFamily="34" charset="-34"/>
              </a:rPr>
              <a:t>อาชีพสาขานักปฏิบัติการขนส่งสินค้าทาง</a:t>
            </a:r>
            <a:r>
              <a:rPr lang="th-TH" sz="3600" b="1" u="sng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ราง</a:t>
            </a:r>
          </a:p>
          <a:p>
            <a:pPr>
              <a:lnSpc>
                <a:spcPct val="150000"/>
              </a:lnSpc>
            </a:pP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ระดับ ๑ 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หมายถึง ผู้ที่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สามารถ...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ตรวจสอบ</a:t>
            </a: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ความถูกต้อง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ของสินค้า บรรจุภัณฑ์ภายนอก และเอกสารประกอบการส่ง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มอบ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คัด</a:t>
            </a: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แยกเอกสาร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การส่งมอบสินค้า ณ หน่วยงาน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ปลายทาง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สืบค้น</a:t>
            </a: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ข้อมูล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ตามที่ได้รับ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มอบหมาย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ประสานงาน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ภายในองค์กรและประสานงานภายนอกองค์กร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จัดเก็บ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เอกสารเข้าแฟ้ม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งาน</a:t>
            </a:r>
          </a:p>
        </p:txBody>
      </p:sp>
    </p:spTree>
    <p:extLst>
      <p:ext uri="{BB962C8B-B14F-4D97-AF65-F5344CB8AC3E}">
        <p14:creationId xmlns:p14="http://schemas.microsoft.com/office/powerpoint/2010/main" val="138798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512" y="771885"/>
            <a:ext cx="882047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th-TH" sz="3600" b="1" u="sng" dirty="0">
                <a:latin typeface="BrowalliaUPC" panose="020B0604020202020204" pitchFamily="34" charset="-34"/>
                <a:cs typeface="BrowalliaUPC" panose="020B0604020202020204" pitchFamily="34" charset="-34"/>
              </a:rPr>
              <a:t>อาชีพสาขานักปฏิบัติการขนส่งสินค้าทาง</a:t>
            </a:r>
            <a:r>
              <a:rPr lang="th-TH" sz="3600" b="1" u="sng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ราง</a:t>
            </a:r>
          </a:p>
          <a:p>
            <a:pPr>
              <a:lnSpc>
                <a:spcPct val="150000"/>
              </a:lnSpc>
            </a:pP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ระดับ ๒ 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หมายถึง ผู้ที่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สามารถ...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สอบ</a:t>
            </a: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ทานแผนงาน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ขนส่งสินค้าทางรางเป็นราย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ขบวน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ตรวจ</a:t>
            </a: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สภาพ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การจัดวางสินค้าบนระวางบรรทุกและตำแหน่งจัด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วาง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ตรวจ</a:t>
            </a: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ความพร้อม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ของพื้นที่ขนถ่ายสินค้าขึ้นลงจากระวาง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บรรทุก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ประสานงาน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ภายใน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องค์กรและภายนอกองค์กร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ถ่ายทอดงาน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ให้ผู้ใต้บังคับบัญชาไปลงมือปฏิบัติ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กำกับดูแลงาน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ที่มอบหมายให้สำเร็จลุล่วง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รวบรวม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ข้อมูลการ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ปฏิบัติงาน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สรุปผล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และจัดทำ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รายงาน</a:t>
            </a:r>
          </a:p>
        </p:txBody>
      </p:sp>
    </p:spTree>
    <p:extLst>
      <p:ext uri="{BB962C8B-B14F-4D97-AF65-F5344CB8AC3E}">
        <p14:creationId xmlns:p14="http://schemas.microsoft.com/office/powerpoint/2010/main" val="354556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512" y="771885"/>
            <a:ext cx="882047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th-TH" sz="3600" b="1" u="sng" dirty="0">
                <a:latin typeface="BrowalliaUPC" panose="020B0604020202020204" pitchFamily="34" charset="-34"/>
                <a:cs typeface="BrowalliaUPC" panose="020B0604020202020204" pitchFamily="34" charset="-34"/>
              </a:rPr>
              <a:t>อาชีพสาขานักปฏิบัติการขนส่งสินค้าทาง</a:t>
            </a:r>
            <a:r>
              <a:rPr lang="th-TH" sz="3600" b="1" u="sng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ราง</a:t>
            </a:r>
          </a:p>
          <a:p>
            <a:pPr>
              <a:lnSpc>
                <a:spcPct val="150000"/>
              </a:lnSpc>
            </a:pP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ระดับ ๓ 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หมายถึง ผู้ที่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สามารถ...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ติดตาม</a:t>
            </a: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การปฏิบัติงานรายวัน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ให้เป็นไปตามแผนงานขนส่งสินค้าทางราง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รายวัน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กำหนด</a:t>
            </a: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ตำแหน่งการจัดวาง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ของสินค้าบนระวางระวางบรรทุกในแต่ละ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ขบวน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ยืนยัน</a:t>
            </a: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ความพร้อม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ในการขนส่งสินค้าทาง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ราง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แก้ไข</a:t>
            </a: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ปัญหาเฉพาะหน้า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ที่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เกิดขึ้น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ประเมินผล</a:t>
            </a: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การ</a:t>
            </a: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ปฏิบัติงาน</a:t>
            </a:r>
            <a:endParaRPr lang="th-TH" sz="2400" b="1" u="sng" dirty="0">
              <a:solidFill>
                <a:srgbClr val="0070C0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สอน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งานผู้ใต้บังคับบัญชา</a:t>
            </a:r>
            <a:endParaRPr lang="th-TH" sz="2400" b="1" dirty="0" smtClean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0550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512" y="771885"/>
            <a:ext cx="882047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th-TH" sz="3600" b="1" u="sng" dirty="0">
                <a:latin typeface="BrowalliaUPC" panose="020B0604020202020204" pitchFamily="34" charset="-34"/>
                <a:cs typeface="BrowalliaUPC" panose="020B0604020202020204" pitchFamily="34" charset="-34"/>
              </a:rPr>
              <a:t>อาชีพสาขานักปฏิบัติการขนส่งสินค้าทาง</a:t>
            </a:r>
            <a:r>
              <a:rPr lang="th-TH" sz="3600" b="1" u="sng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ราง</a:t>
            </a:r>
          </a:p>
          <a:p>
            <a:pPr>
              <a:lnSpc>
                <a:spcPct val="150000"/>
              </a:lnSpc>
            </a:pP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ระดับ ๔ 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หมายถึง ผู้ที่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สามารถ...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บริหารงาน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ขนส่งสินค้าทาง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ราง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บริหาร</a:t>
            </a: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ต้นทุน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การ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ดำเนินงาน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บริหาร</a:t>
            </a: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ทรัพยากร</a:t>
            </a: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บุคคล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ประสานงาน</a:t>
            </a: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กับเจ้าหน้าที่ของหน่วยงานภาครัฐใน</a:t>
            </a: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ระดับสูง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วิเคราะห์</a:t>
            </a: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ขั้นตอน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การปฏิบัติงานขนส่งสินค้าทาง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ราง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u="sng" dirty="0" smtClean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สังเคราะห์</a:t>
            </a:r>
            <a:r>
              <a:rPr lang="th-TH" sz="2400" b="1" u="sng" dirty="0">
                <a:solidFill>
                  <a:srgbClr val="0070C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ตัวชี้วัด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ผลการ</a:t>
            </a: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ปฏิบัติงาน</a:t>
            </a:r>
            <a:endParaRPr lang="th-TH" sz="2400" b="1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h-TH" sz="2400" b="1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กำหนด</a:t>
            </a:r>
            <a:r>
              <a:rPr lang="th-TH" sz="2400" b="1" dirty="0">
                <a:latin typeface="BrowalliaUPC" panose="020B0604020202020204" pitchFamily="34" charset="-34"/>
                <a:cs typeface="BrowalliaUPC" panose="020B0604020202020204" pitchFamily="34" charset="-34"/>
              </a:rPr>
              <a:t>แนวทางการปรับปรุง</a:t>
            </a:r>
            <a:endParaRPr lang="th-TH" sz="2400" b="1" dirty="0" smtClean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4032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5"/>
          <p:cNvSpPr txBox="1">
            <a:spLocks noChangeArrowheads="1"/>
          </p:cNvSpPr>
          <p:nvPr/>
        </p:nvSpPr>
        <p:spPr bwMode="auto">
          <a:xfrm>
            <a:off x="1106065" y="36468"/>
            <a:ext cx="6994327" cy="51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5298" tIns="32649" rIns="65298" bIns="32649">
            <a:spAutoFit/>
          </a:bodyPr>
          <a:lstStyle/>
          <a:p>
            <a:r>
              <a:rPr lang="en-US" altLang="th-TH" sz="2900" b="1" dirty="0" smtClean="0">
                <a:latin typeface="BrowalliaUPC" pitchFamily="34" charset="-34"/>
                <a:cs typeface="BrowalliaUPC" pitchFamily="34" charset="-34"/>
              </a:rPr>
              <a:t>15 </a:t>
            </a:r>
            <a:r>
              <a:rPr lang="th-TH" altLang="th-TH" sz="2900" b="1" dirty="0" smtClean="0">
                <a:latin typeface="BrowalliaUPC" pitchFamily="34" charset="-34"/>
                <a:cs typeface="BrowalliaUPC" pitchFamily="34" charset="-34"/>
              </a:rPr>
              <a:t>สาขาอาชีพในกลุ่ม</a:t>
            </a:r>
            <a:r>
              <a:rPr lang="th-TH" altLang="th-TH" sz="2900" b="1" dirty="0" err="1">
                <a:latin typeface="BrowalliaUPC" pitchFamily="34" charset="-34"/>
                <a:cs typeface="BrowalliaUPC" pitchFamily="34" charset="-34"/>
              </a:rPr>
              <a:t>อุตสาหกรรมโล</a:t>
            </a:r>
            <a:r>
              <a:rPr lang="th-TH" altLang="th-TH" sz="2900" b="1" dirty="0">
                <a:latin typeface="BrowalliaUPC" pitchFamily="34" charset="-34"/>
                <a:cs typeface="BrowalliaUPC" pitchFamily="34" charset="-34"/>
              </a:rPr>
              <a:t>จิ</a:t>
            </a:r>
            <a:r>
              <a:rPr lang="th-TH" altLang="th-TH" sz="2900" b="1" dirty="0" err="1">
                <a:latin typeface="BrowalliaUPC" pitchFamily="34" charset="-34"/>
                <a:cs typeface="BrowalliaUPC" pitchFamily="34" charset="-34"/>
              </a:rPr>
              <a:t>สติกส์และซัพ</a:t>
            </a:r>
            <a:r>
              <a:rPr lang="th-TH" altLang="th-TH" sz="2900" b="1" dirty="0">
                <a:latin typeface="BrowalliaUPC" pitchFamily="34" charset="-34"/>
                <a:cs typeface="BrowalliaUPC" pitchFamily="34" charset="-34"/>
              </a:rPr>
              <a:t>พลาย</a:t>
            </a:r>
            <a:r>
              <a:rPr lang="th-TH" altLang="th-TH" sz="2900" b="1" dirty="0" smtClean="0">
                <a:latin typeface="BrowalliaUPC" pitchFamily="34" charset="-34"/>
                <a:cs typeface="BrowalliaUPC" pitchFamily="34" charset="-34"/>
              </a:rPr>
              <a:t>เชน</a:t>
            </a:r>
            <a:endParaRPr lang="th-TH" altLang="th-TH" sz="2900" b="1" dirty="0">
              <a:latin typeface="BrowalliaUPC" pitchFamily="34" charset="-34"/>
              <a:cs typeface="BrowalliaUPC" pitchFamily="34" charset="-34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916480"/>
              </p:ext>
            </p:extLst>
          </p:nvPr>
        </p:nvGraphicFramePr>
        <p:xfrm>
          <a:off x="318634" y="476672"/>
          <a:ext cx="8470448" cy="60480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9349"/>
                <a:gridCol w="3217993"/>
                <a:gridCol w="1570211"/>
                <a:gridCol w="408985"/>
                <a:gridCol w="408985"/>
                <a:gridCol w="408985"/>
                <a:gridCol w="408985"/>
                <a:gridCol w="408985"/>
                <a:gridCol w="408985"/>
                <a:gridCol w="408985"/>
              </a:tblGrid>
              <a:tr h="350369">
                <a:tc rowSpan="2"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ลำดับ</a:t>
                      </a:r>
                      <a:endParaRPr lang="th-TH" sz="1800" b="1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สาขา</a:t>
                      </a:r>
                      <a:endParaRPr lang="th-TH" sz="1800" b="1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สถานะของมาตรฐานฝีมือแรงงานแห่งชาติ</a:t>
                      </a:r>
                      <a:endParaRPr lang="th-TH" sz="1800" b="1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 anchor="ctr"/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วิธีการทดสอบ</a:t>
                      </a:r>
                    </a:p>
                    <a:p>
                      <a:pPr algn="ctr"/>
                      <a:r>
                        <a:rPr lang="th-TH" sz="1800" b="1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(ความรู้และความสามารถ)</a:t>
                      </a:r>
                      <a:endParaRPr lang="th-TH" sz="1800" b="1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/>
                </a:tc>
                <a:tc hMerge="1">
                  <a:txBody>
                    <a:bodyPr/>
                    <a:lstStyle/>
                    <a:p>
                      <a:pPr algn="ctr"/>
                      <a:endParaRPr lang="th-TH" sz="2000" b="1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91438" marR="91438" marT="45723" marB="45723"/>
                </a:tc>
                <a:tc hMerge="1">
                  <a:txBody>
                    <a:bodyPr/>
                    <a:lstStyle/>
                    <a:p>
                      <a:pPr algn="ctr"/>
                      <a:endParaRPr lang="th-TH" sz="2000" b="1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91438" marR="91438" marT="45723" marB="45723"/>
                </a:tc>
                <a:tc hMerge="1">
                  <a:txBody>
                    <a:bodyPr/>
                    <a:lstStyle/>
                    <a:p>
                      <a:pPr algn="ctr"/>
                      <a:endParaRPr lang="th-TH" sz="2000" b="1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91438" marR="91438" marT="45723" marB="45723"/>
                </a:tc>
                <a:tc hMerge="1">
                  <a:txBody>
                    <a:bodyPr/>
                    <a:lstStyle/>
                    <a:p>
                      <a:pPr algn="ctr"/>
                      <a:endParaRPr lang="th-TH" sz="2000" b="1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91438" marR="91438" marT="45723" marB="45723"/>
                </a:tc>
                <a:tc hMerge="1">
                  <a:txBody>
                    <a:bodyPr/>
                    <a:lstStyle/>
                    <a:p>
                      <a:pPr algn="ctr"/>
                      <a:endParaRPr lang="th-TH" sz="2000" b="1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91438" marR="91438" marT="45723" marB="45723"/>
                </a:tc>
                <a:tc hMerge="1">
                  <a:txBody>
                    <a:bodyPr/>
                    <a:lstStyle/>
                    <a:p>
                      <a:pPr algn="ctr"/>
                      <a:endParaRPr lang="th-TH" sz="2000" b="1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91438" marR="91438" marT="45723" marB="45723"/>
                </a:tc>
              </a:tr>
              <a:tr h="283029">
                <a:tc vMerge="1">
                  <a:txBody>
                    <a:bodyPr/>
                    <a:lstStyle/>
                    <a:p>
                      <a:pPr algn="ctr"/>
                      <a:endParaRPr lang="th-TH" sz="20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91438" marR="91438" marT="45723" marB="45723"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0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91438" marR="91438" marT="45723" marB="45723"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0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91438" marR="91438" marT="45723" marB="45723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</a:t>
                      </a:r>
                      <a:endParaRPr lang="th-TH" sz="1800" b="1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2</a:t>
                      </a:r>
                      <a:endParaRPr lang="th-TH" sz="1800" b="1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3</a:t>
                      </a:r>
                      <a:endParaRPr lang="th-TH" sz="1800" b="1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4</a:t>
                      </a:r>
                      <a:endParaRPr lang="th-TH" sz="1800" b="1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5</a:t>
                      </a:r>
                      <a:endParaRPr lang="th-TH" sz="1800" b="1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6</a:t>
                      </a:r>
                      <a:endParaRPr lang="th-TH" sz="1800" b="1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7</a:t>
                      </a:r>
                      <a:endParaRPr lang="th-TH" sz="1800" b="1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</a:tr>
              <a:tr h="28302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ผู้ปฏิบัติการคลังสินค้า</a:t>
                      </a: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ลงราชกิจจา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นุเบกษา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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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</a:tr>
              <a:tr h="28302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2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ผู้ควบคุมสินค้าคงคลัง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ลงราชกิจจานุเบกษา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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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</a:tr>
              <a:tr h="339174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3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ผู้ควบคุมรถยกสินค้าขนาดไม่เกิน 10 ตัน</a:t>
                      </a: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ลงราชกิจจา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นุเบกษา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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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</a:tr>
              <a:tr h="30661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4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นักบริหารการขนส่งสินค้าทางถนน</a:t>
                      </a: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ลงราชกิจจา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นุเบกษา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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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</a:tr>
              <a:tr h="28302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5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พนักงาน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บริหารงานโล</a:t>
                      </a: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จิ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สติกส์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ลงราชกิจจา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นุเบกษา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</a:tr>
              <a:tr h="28302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6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พนักงานจัดซื้อและจัดหา</a:t>
                      </a: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ลงราชกิจจา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นุเบกษา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</a:tr>
              <a:tr h="306332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7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นักบริการลูกค้า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งานโล</a:t>
                      </a: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จิ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สติกส์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ลงราชกิจจา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นุเบกษา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</a:tr>
              <a:tr h="30661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8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นักปฏิบัติการขนส่งสินค้าทางถนน</a:t>
                      </a: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ลงราชกิจจา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นุเบกษา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</a:tr>
              <a:tr h="30661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9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นักปฏิบัติการขนส่งสินค้าทางราง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ร่างประกาศมาตรฐานฯ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</a:tr>
              <a:tr h="28302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10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พนักงานนำเข้าและส่งออก</a:t>
                      </a:r>
                      <a:endParaRPr lang="en-US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ร่างประกาศมาตรฐานฯ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</a:tr>
              <a:tr h="28302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11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พนักงานขนส่งสินค้าผ่านแดนและข้ามแดน</a:t>
                      </a:r>
                      <a:endParaRPr lang="en-US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ร่างประกาศมาตรฐานฯ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</a:tr>
              <a:tr h="306332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12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นักปฏิบัติการจัดส่งสินค้าด้วยรถจักรยานยนต์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ร่างประกาศมาตรฐานฯ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</a:tr>
              <a:tr h="311753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13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นักวางแผน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อุปสงค์</a:t>
                      </a: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และ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อุปทาน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ร่างประกาศมาตรฐานฯ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</a:tr>
              <a:tr h="30148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14</a:t>
                      </a:r>
                      <a:endParaRPr lang="th-TH" sz="1800" dirty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นักปฏิบัติการลานกองตู้คอน</a:t>
                      </a:r>
                      <a:r>
                        <a:rPr lang="th-TH" sz="1800" dirty="0" err="1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เทนเนอร์</a:t>
                      </a: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สินค้า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ร่างประกาศมาตรฐานฯ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</a:tr>
              <a:tr h="30148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15</a:t>
                      </a:r>
                      <a:endParaRPr lang="th-TH" sz="1800" dirty="0">
                        <a:solidFill>
                          <a:schemeClr val="tx1"/>
                        </a:solidFill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solidFill>
                            <a:schemeClr val="tx1"/>
                          </a:solidFill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พนักงานขับรถบรรทุกส่งสินค้าทางถนน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ร่างประกาศมาตรฐานฯ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</a:rPr>
                        <a:t>ร่าง</a:t>
                      </a:r>
                    </a:p>
                  </a:txBody>
                  <a:tcPr marL="65307" marR="65307" marT="32657" marB="32657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2798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 smtClean="0">
                          <a:latin typeface="BrowalliaUPC" panose="020B0604020202020204" pitchFamily="34" charset="-34"/>
                          <a:cs typeface="BrowalliaUPC" panose="020B0604020202020204" pitchFamily="34" charset="-34"/>
                          <a:sym typeface="Wingdings"/>
                        </a:rPr>
                        <a:t></a:t>
                      </a:r>
                      <a:endParaRPr lang="th-TH" sz="1800" dirty="0" smtClean="0">
                        <a:latin typeface="BrowalliaUPC" panose="020B0604020202020204" pitchFamily="34" charset="-34"/>
                        <a:cs typeface="BrowalliaUPC" panose="020B0604020202020204" pitchFamily="34" charset="-34"/>
                      </a:endParaRPr>
                    </a:p>
                  </a:txBody>
                  <a:tcPr marL="65307" marR="65307" marT="32657" marB="32657">
                    <a:noFill/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23528" y="6525344"/>
            <a:ext cx="3794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dirty="0" smtClean="0">
                <a:latin typeface="BrowalliaUPC" panose="020B0604020202020204" pitchFamily="34" charset="-34"/>
                <a:cs typeface="BrowalliaUPC" panose="020B0604020202020204" pitchFamily="34" charset="-34"/>
                <a:sym typeface="Wingdings"/>
              </a:rPr>
              <a:t> กำลังดำเนินการทดสอบ  ยังไม่ได้ดำเนินการ</a:t>
            </a:r>
            <a:endParaRPr lang="th-TH" sz="1800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32240" y="6474822"/>
            <a:ext cx="22044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ข้อมูล ณ วันที่ </a:t>
            </a:r>
            <a:r>
              <a:rPr lang="en-US" sz="1600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26 </a:t>
            </a:r>
            <a:r>
              <a:rPr lang="th-TH" sz="1600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พฤษภาคม </a:t>
            </a:r>
            <a:r>
              <a:rPr lang="en-US" sz="1600" dirty="0" smtClean="0">
                <a:latin typeface="BrowalliaUPC" panose="020B0604020202020204" pitchFamily="34" charset="-34"/>
                <a:cs typeface="BrowalliaUPC" panose="020B0604020202020204" pitchFamily="34" charset="-34"/>
              </a:rPr>
              <a:t>2559</a:t>
            </a:r>
            <a:endParaRPr lang="th-TH" sz="1600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7738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3732" y="6165304"/>
            <a:ext cx="8316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dirty="0" smtClean="0"/>
              <a:t>ที่มา </a:t>
            </a:r>
            <a:r>
              <a:rPr lang="en-US" sz="1800" dirty="0" smtClean="0"/>
              <a:t>: </a:t>
            </a:r>
            <a:r>
              <a:rPr lang="th-TH" sz="1800" dirty="0" smtClean="0"/>
              <a:t>บันทึก</a:t>
            </a:r>
            <a:r>
              <a:rPr lang="th-TH" sz="1800" dirty="0"/>
              <a:t>การ</a:t>
            </a:r>
            <a:r>
              <a:rPr lang="th-TH" sz="1800" dirty="0" smtClean="0"/>
              <a:t>ประชุมคณะอนุกรรมการ</a:t>
            </a:r>
            <a:r>
              <a:rPr lang="th-TH" sz="1800" dirty="0"/>
              <a:t>กำหนดมาตรฐานฝีมือแรงงาน</a:t>
            </a:r>
            <a:r>
              <a:rPr lang="th-TH" sz="1800" dirty="0" smtClean="0"/>
              <a:t>แห่งชาติ กลุ่ม</a:t>
            </a:r>
            <a:r>
              <a:rPr lang="th-TH" sz="1800" dirty="0" err="1" smtClean="0"/>
              <a:t>อุตสาหกรรมโล</a:t>
            </a:r>
            <a:r>
              <a:rPr lang="th-TH" sz="1800" dirty="0" smtClean="0"/>
              <a:t>จิ</a:t>
            </a:r>
            <a:r>
              <a:rPr lang="th-TH" sz="1800" dirty="0" err="1" smtClean="0"/>
              <a:t>สติกส์และซัพ</a:t>
            </a:r>
            <a:r>
              <a:rPr lang="th-TH" sz="1800" dirty="0" smtClean="0"/>
              <a:t>พลายเชน</a:t>
            </a:r>
            <a:endParaRPr lang="en-US" sz="1800" dirty="0"/>
          </a:p>
          <a:p>
            <a:r>
              <a:rPr lang="th-TH" sz="1800" dirty="0"/>
              <a:t>ครั้งที่ ๓/</a:t>
            </a:r>
            <a:r>
              <a:rPr lang="th-TH" sz="1800" dirty="0" smtClean="0"/>
              <a:t>๒๕๕๙ เวลา </a:t>
            </a:r>
            <a:r>
              <a:rPr lang="th-TH" sz="1800" dirty="0"/>
              <a:t>๐๙</a:t>
            </a:r>
            <a:r>
              <a:rPr lang="en-US" sz="1800" dirty="0"/>
              <a:t>.</a:t>
            </a:r>
            <a:r>
              <a:rPr lang="th-TH" sz="1800" dirty="0"/>
              <a:t>๓๐</a:t>
            </a:r>
            <a:r>
              <a:rPr lang="en-US" sz="1800" dirty="0"/>
              <a:t> – </a:t>
            </a:r>
            <a:r>
              <a:rPr lang="th-TH" sz="1800" dirty="0"/>
              <a:t>๑๖</a:t>
            </a:r>
            <a:r>
              <a:rPr lang="en-US" sz="1800" dirty="0"/>
              <a:t>.</a:t>
            </a:r>
            <a:r>
              <a:rPr lang="th-TH" sz="1800" dirty="0"/>
              <a:t>๕๐ น</a:t>
            </a:r>
            <a:r>
              <a:rPr lang="en-US" sz="1800" dirty="0"/>
              <a:t>. </a:t>
            </a:r>
            <a:r>
              <a:rPr lang="th-TH" sz="1800" dirty="0"/>
              <a:t>วันศุกร์ ที่ ๒๕ มีนาคม </a:t>
            </a:r>
            <a:r>
              <a:rPr lang="th-TH" sz="1800" dirty="0" smtClean="0"/>
              <a:t>๒๕๕๙ ห้อง</a:t>
            </a:r>
            <a:r>
              <a:rPr lang="th-TH" sz="1800" dirty="0"/>
              <a:t>มิตรไมตรี ชั้น ๔ </a:t>
            </a:r>
            <a:r>
              <a:rPr lang="th-TH" sz="1800" dirty="0" err="1"/>
              <a:t>โรงแรมปริ้นส์</a:t>
            </a:r>
            <a:r>
              <a:rPr lang="th-TH" sz="1800" dirty="0"/>
              <a:t>ตัน </a:t>
            </a:r>
            <a:r>
              <a:rPr lang="th-TH" sz="1800" dirty="0" err="1"/>
              <a:t>พาร์คสวีท</a:t>
            </a:r>
            <a:r>
              <a:rPr lang="th-TH" sz="1800" dirty="0"/>
              <a:t> ดิน</a:t>
            </a:r>
            <a:r>
              <a:rPr lang="th-TH" sz="1800" dirty="0" smtClean="0"/>
              <a:t>แดง</a:t>
            </a:r>
            <a:endParaRPr lang="en-US" sz="1800" dirty="0"/>
          </a:p>
        </p:txBody>
      </p:sp>
      <p:sp>
        <p:nvSpPr>
          <p:cNvPr id="2" name="TextBox 1"/>
          <p:cNvSpPr txBox="1"/>
          <p:nvPr/>
        </p:nvSpPr>
        <p:spPr>
          <a:xfrm>
            <a:off x="303745" y="255414"/>
            <a:ext cx="81566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	</a:t>
            </a:r>
            <a:r>
              <a:rPr lang="th-TH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สาขา</a:t>
            </a:r>
            <a:r>
              <a:rPr lang="th-TH" b="1" dirty="0">
                <a:latin typeface="AngsanaUPC" panose="02020603050405020304" pitchFamily="18" charset="-34"/>
                <a:cs typeface="AngsanaUPC" panose="02020603050405020304" pitchFamily="18" charset="-34"/>
              </a:rPr>
              <a:t>หรือกลุ่ม</a:t>
            </a:r>
            <a:r>
              <a:rPr lang="th-TH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งานใน</a:t>
            </a:r>
            <a:r>
              <a:rPr lang="th-TH" b="1" dirty="0" err="1">
                <a:latin typeface="AngsanaUPC" panose="02020603050405020304" pitchFamily="18" charset="-34"/>
                <a:cs typeface="AngsanaUPC" panose="02020603050405020304" pitchFamily="18" charset="-34"/>
              </a:rPr>
              <a:t>อุตสาหกรรมโล</a:t>
            </a:r>
            <a:r>
              <a:rPr lang="th-TH" b="1" dirty="0">
                <a:latin typeface="AngsanaUPC" panose="02020603050405020304" pitchFamily="18" charset="-34"/>
                <a:cs typeface="AngsanaUPC" panose="02020603050405020304" pitchFamily="18" charset="-34"/>
              </a:rPr>
              <a:t>จิ</a:t>
            </a:r>
            <a:r>
              <a:rPr lang="th-TH" b="1" dirty="0" err="1">
                <a:latin typeface="AngsanaUPC" panose="02020603050405020304" pitchFamily="18" charset="-34"/>
                <a:cs typeface="AngsanaUPC" panose="02020603050405020304" pitchFamily="18" charset="-34"/>
              </a:rPr>
              <a:t>สติกส์และซัพ</a:t>
            </a:r>
            <a:r>
              <a:rPr lang="th-TH" b="1" dirty="0">
                <a:latin typeface="AngsanaUPC" panose="02020603050405020304" pitchFamily="18" charset="-34"/>
                <a:cs typeface="AngsanaUPC" panose="02020603050405020304" pitchFamily="18" charset="-34"/>
              </a:rPr>
              <a:t>พลายเชนที่มีความสำคัญ ความจำเป็นหรือขาด</a:t>
            </a:r>
            <a:r>
              <a:rPr lang="th-TH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แคลน</a:t>
            </a:r>
            <a:endParaRPr lang="en-US" b="1" dirty="0"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67544" y="1265522"/>
            <a:ext cx="2520280" cy="93262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>
              <a:lnSpc>
                <a:spcPts val="2400"/>
              </a:lnSpc>
            </a:pPr>
            <a:r>
              <a:rPr lang="th-TH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กลุ่มระบบ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สารสนเทศ</a:t>
            </a:r>
            <a:r>
              <a:rPr lang="th-TH" sz="2000" dirty="0" err="1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ด้านโล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จิ</a:t>
            </a:r>
            <a:r>
              <a:rPr lang="th-TH" sz="2000" dirty="0" err="1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สติกส์</a:t>
            </a:r>
            <a:r>
              <a:rPr lang="en-US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(</a:t>
            </a:r>
            <a:r>
              <a:rPr lang="en-US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Logistics </a:t>
            </a:r>
            <a:r>
              <a:rPr lang="en-US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Information </a:t>
            </a:r>
            <a:r>
              <a:rPr lang="en-US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System</a:t>
            </a:r>
            <a:r>
              <a:rPr lang="th-TH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) </a:t>
            </a:r>
            <a:endParaRPr lang="th-TH" sz="2000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311860" y="1265522"/>
            <a:ext cx="2520280" cy="93262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>
              <a:lnSpc>
                <a:spcPts val="2400"/>
              </a:lnSpc>
            </a:pPr>
            <a:r>
              <a:rPr lang="th-TH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พนักงานขับรถย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กสินค้าขนาดเกิน ๑๐ ตันขึ้นไป</a:t>
            </a:r>
            <a:r>
              <a:rPr lang="th-TH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endParaRPr lang="th-TH" sz="2000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115356" y="1255324"/>
            <a:ext cx="2921139" cy="14535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>
              <a:lnSpc>
                <a:spcPts val="2400"/>
              </a:lnSpc>
            </a:pP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กลุ่มการขนส่งสินค้าทางอากาศ เช่น ผู้ให้บริการรับจัดการขนส่ง </a:t>
            </a:r>
            <a:r>
              <a:rPr lang="en-US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(Freight Forwarder), 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ตัวแทนออกของ (</a:t>
            </a:r>
            <a:r>
              <a:rPr lang="en-US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Customs broker</a:t>
            </a:r>
            <a:r>
              <a:rPr lang="en-US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) </a:t>
            </a:r>
            <a:r>
              <a:rPr lang="th-TH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เป็นต้น</a:t>
            </a:r>
            <a:endParaRPr lang="th-TH" sz="2000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115355" y="2894164"/>
            <a:ext cx="2921139" cy="175897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>
              <a:lnSpc>
                <a:spcPts val="2400"/>
              </a:lnSpc>
            </a:pPr>
            <a:r>
              <a:rPr lang="th-TH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กลุ่ม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การขนส่งสินค้าทางแม่น้ำลำคลองและทางทะเล เช่น แรงงานขนถ่ายสินค้า </a:t>
            </a:r>
            <a:r>
              <a:rPr lang="en-US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(Stevedore), 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นักวางตำแหน่งตู้คอน</a:t>
            </a:r>
            <a:r>
              <a:rPr lang="th-TH" sz="2000" dirty="0" err="1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เทนเนอร์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ในเรือขนส่งสินค้า </a:t>
            </a:r>
            <a:r>
              <a:rPr lang="en-US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(Planner) 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เป็น</a:t>
            </a:r>
            <a:r>
              <a:rPr lang="th-TH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ต้น</a:t>
            </a:r>
            <a:endParaRPr lang="th-TH" sz="2000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67544" y="2424371"/>
            <a:ext cx="2520280" cy="93262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>
              <a:lnSpc>
                <a:spcPts val="2400"/>
              </a:lnSpc>
            </a:pP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กลุ่มการขนส่งต่อเนื่องหลาย</a:t>
            </a:r>
            <a:r>
              <a:rPr lang="th-TH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รูปแบบ </a:t>
            </a:r>
            <a:r>
              <a:rPr lang="en-US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(Multimodal </a:t>
            </a:r>
            <a:r>
              <a:rPr lang="en-US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Transportation)</a:t>
            </a:r>
            <a:endParaRPr lang="th-TH" sz="2000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7544" y="3501008"/>
            <a:ext cx="2520280" cy="115212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>
              <a:lnSpc>
                <a:spcPts val="2400"/>
              </a:lnSpc>
            </a:pPr>
            <a:r>
              <a:rPr lang="th-TH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บริหารจัดการความเสี่ยงเชิงปฏิบัติการใน</a:t>
            </a:r>
            <a:r>
              <a:rPr lang="th-TH" sz="2000" dirty="0" err="1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งานโล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จิ</a:t>
            </a:r>
            <a:r>
              <a:rPr lang="th-TH" sz="2000" dirty="0" err="1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สติกส์</a:t>
            </a:r>
            <a:r>
              <a:rPr lang="th-TH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(Operational </a:t>
            </a:r>
            <a:r>
              <a:rPr lang="en-US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Risk </a:t>
            </a:r>
            <a:r>
              <a:rPr lang="en-US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Management) </a:t>
            </a:r>
            <a:endParaRPr lang="th-TH" sz="2000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332922" y="3573016"/>
            <a:ext cx="2520280" cy="23762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>
              <a:lnSpc>
                <a:spcPts val="2400"/>
              </a:lnSpc>
            </a:pPr>
            <a:r>
              <a:rPr lang="th-TH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นักพัฒนา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องค์กรและบุคลากร</a:t>
            </a:r>
            <a:r>
              <a:rPr lang="th-TH" sz="2000" dirty="0" err="1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ด้านโล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จิ</a:t>
            </a:r>
            <a:r>
              <a:rPr lang="th-TH" sz="2000" dirty="0" err="1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สติกส์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(</a:t>
            </a:r>
            <a:r>
              <a:rPr lang="en-US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Logistics Development Practitioners 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) เช่น </a:t>
            </a:r>
            <a:r>
              <a:rPr lang="en-US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Logistics Instructor, </a:t>
            </a:r>
            <a:r>
              <a:rPr lang="en-US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Logistics Trainer</a:t>
            </a:r>
            <a:r>
              <a:rPr lang="en-US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, Logistics Consulting, Logistics Coaching 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เป็น</a:t>
            </a:r>
            <a:r>
              <a:rPr lang="th-TH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ต้น</a:t>
            </a:r>
            <a:endParaRPr lang="th-TH" sz="2000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67544" y="4869160"/>
            <a:ext cx="2520280" cy="108012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>
              <a:lnSpc>
                <a:spcPts val="2400"/>
              </a:lnSpc>
            </a:pP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การประกันคุณภาพ</a:t>
            </a:r>
            <a:r>
              <a:rPr lang="th-TH" sz="2000" dirty="0" err="1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ด้านโล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จิ</a:t>
            </a:r>
            <a:r>
              <a:rPr lang="th-TH" sz="2000" dirty="0" err="1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สติกส์</a:t>
            </a:r>
            <a:r>
              <a:rPr lang="en-US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(Logistics Quality Assurance</a:t>
            </a:r>
            <a:r>
              <a:rPr lang="th-TH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)</a:t>
            </a:r>
            <a:endParaRPr lang="th-TH" sz="2000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115356" y="4854811"/>
            <a:ext cx="2921138" cy="109446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>
              <a:lnSpc>
                <a:spcPts val="2400"/>
              </a:lnSpc>
            </a:pPr>
            <a:r>
              <a:rPr lang="th-TH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ปรับปรุงกระบวนการ</a:t>
            </a:r>
            <a:r>
              <a:rPr lang="th-TH" sz="2000" dirty="0" err="1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ด้านโล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จิ</a:t>
            </a:r>
            <a:r>
              <a:rPr lang="th-TH" sz="2000" dirty="0" err="1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สติกส์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(Logistics </a:t>
            </a:r>
            <a:r>
              <a:rPr lang="en-US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Process Improvement</a:t>
            </a:r>
            <a:r>
              <a:rPr lang="th-TH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)</a:t>
            </a:r>
            <a:endParaRPr lang="en-US" sz="2000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311860" y="2348880"/>
            <a:ext cx="2520280" cy="94739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>
              <a:lnSpc>
                <a:spcPts val="2400"/>
              </a:lnSpc>
            </a:pPr>
            <a:r>
              <a:rPr lang="th-TH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กลุ่ม</a:t>
            </a:r>
            <a:r>
              <a:rPr lang="th-TH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การกระจายสินค้า </a:t>
            </a:r>
            <a:r>
              <a:rPr lang="en-US" sz="200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(Distribution Management</a:t>
            </a:r>
            <a:r>
              <a:rPr lang="en-US" sz="2000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)</a:t>
            </a:r>
            <a:endParaRPr lang="th-TH" sz="2000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3020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ytimg.com/vi/225EYKKNDwY/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522" y="350658"/>
            <a:ext cx="7272808" cy="54546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sungkomonline.com/file/imageBoard/20141101045227cln7maktgnxfnb465ig5lujevxh3lyodjbjmmkfi8ddu5gf0ew-3dfqwa20rj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816673"/>
            <a:ext cx="2857500" cy="142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69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1678</Words>
  <Application>Microsoft Office PowerPoint</Application>
  <PresentationFormat>นำเสนอทางหน้าจอ (4:3)</PresentationFormat>
  <Paragraphs>410</Paragraphs>
  <Slides>19</Slides>
  <Notes>2</Notes>
  <HiddenSlides>0</HiddenSlides>
  <MMClips>0</MMClips>
  <ScaleCrop>false</ScaleCrop>
  <HeadingPairs>
    <vt:vector size="6" baseType="variant"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19</vt:i4>
      </vt:variant>
    </vt:vector>
  </HeadingPairs>
  <TitlesOfParts>
    <vt:vector size="21" baseType="lpstr">
      <vt:lpstr>Office Theme</vt:lpstr>
      <vt:lpstr>Image</vt:lpstr>
      <vt:lpstr>งานนำเสนอ PowerPoint</vt:lpstr>
      <vt:lpstr>งานนำเสนอ PowerPoint</vt:lpstr>
      <vt:lpstr>งานนำเสนอ PowerPoint</vt:lpstr>
      <vt:lpstr>ตำแหน่งงานด้านโลจิสติกส์ฯ</vt:lpstr>
      <vt:lpstr>งานนำเสนอ PowerPoint</vt:lpstr>
      <vt:lpstr> </vt:lpstr>
      <vt:lpstr>Orchestra Band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acer1</dc:creator>
  <cp:lastModifiedBy>Com01</cp:lastModifiedBy>
  <cp:revision>43</cp:revision>
  <dcterms:created xsi:type="dcterms:W3CDTF">2016-04-20T09:00:48Z</dcterms:created>
  <dcterms:modified xsi:type="dcterms:W3CDTF">2016-05-30T23:49:05Z</dcterms:modified>
</cp:coreProperties>
</file>