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73" r:id="rId3"/>
    <p:sldId id="275" r:id="rId4"/>
    <p:sldId id="274" r:id="rId5"/>
    <p:sldId id="276" r:id="rId6"/>
    <p:sldId id="278" r:id="rId7"/>
    <p:sldId id="277" r:id="rId8"/>
    <p:sldId id="279" r:id="rId9"/>
  </p:sldIdLst>
  <p:sldSz cx="9144000" cy="6858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3F0E"/>
    <a:srgbClr val="F68060"/>
    <a:srgbClr val="3383CB"/>
    <a:srgbClr val="4D93D3"/>
    <a:srgbClr val="0F3AEF"/>
    <a:srgbClr val="2C70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2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6F9499-A89A-48AB-AA7E-298EB0A58570}" type="doc">
      <dgm:prSet loTypeId="urn:microsoft.com/office/officeart/2005/8/layout/hChevron3" loCatId="process" qsTypeId="urn:microsoft.com/office/officeart/2005/8/quickstyle/simple1" qsCatId="simple" csTypeId="urn:microsoft.com/office/officeart/2005/8/colors/accent1_3" csCatId="accent1" phldr="1"/>
      <dgm:spPr/>
    </dgm:pt>
    <dgm:pt modelId="{22B35A12-7546-4B25-AE4D-C61F0E78E786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</a:rPr>
            <a:t>5 ปี</a:t>
          </a:r>
          <a:endParaRPr lang="th-TH" sz="2400" b="1" dirty="0">
            <a:solidFill>
              <a:schemeClr val="tx1"/>
            </a:solidFill>
          </a:endParaRPr>
        </a:p>
      </dgm:t>
    </dgm:pt>
    <dgm:pt modelId="{01BA7C4A-6CD4-4FD0-B670-671CC251DD68}" type="parTrans" cxnId="{B71D0E0D-B0A5-4FEA-B765-0B407B6B7A92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446D7110-1A42-43B7-B373-E14CBCCA92DD}" type="sibTrans" cxnId="{B71D0E0D-B0A5-4FEA-B765-0B407B6B7A92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981BF00F-FCF8-4C7A-9349-16E304B9A344}">
      <dgm:prSet phldrT="[ข้อความ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</a:rPr>
            <a:t>10 ปี</a:t>
          </a:r>
          <a:endParaRPr lang="th-TH" sz="2400" b="1" dirty="0">
            <a:solidFill>
              <a:schemeClr val="tx1"/>
            </a:solidFill>
          </a:endParaRPr>
        </a:p>
      </dgm:t>
    </dgm:pt>
    <dgm:pt modelId="{B9A1182C-B0C4-49B2-B507-751D46FA4340}" type="parTrans" cxnId="{06D88191-CE04-4BFA-9342-C91F5F066AB6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28234CAE-B9C0-4AB1-8E96-589EFB073FC0}" type="sibTrans" cxnId="{06D88191-CE04-4BFA-9342-C91F5F066AB6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CE921B2D-85BD-448C-B00A-05BB90E9AFCE}">
      <dgm:prSet phldrT="[ข้อความ]" custT="1"/>
      <dgm:spPr>
        <a:solidFill>
          <a:srgbClr val="00B0F0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</a:rPr>
            <a:t>20 ปี</a:t>
          </a:r>
          <a:endParaRPr lang="th-TH" sz="2400" b="1" dirty="0">
            <a:solidFill>
              <a:schemeClr val="tx1"/>
            </a:solidFill>
          </a:endParaRPr>
        </a:p>
      </dgm:t>
    </dgm:pt>
    <dgm:pt modelId="{24A63C6E-ADEB-4B32-B25F-D0E6259B7E4A}" type="parTrans" cxnId="{6B8AAA1A-EF77-47D7-A9F8-7E7E1BCE2B25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2770A416-1C18-43BF-BFFC-272639AFBAAF}" type="sibTrans" cxnId="{6B8AAA1A-EF77-47D7-A9F8-7E7E1BCE2B25}">
      <dgm:prSet/>
      <dgm:spPr/>
      <dgm:t>
        <a:bodyPr/>
        <a:lstStyle/>
        <a:p>
          <a:endParaRPr lang="th-TH" sz="2400" b="1">
            <a:solidFill>
              <a:schemeClr val="tx1"/>
            </a:solidFill>
          </a:endParaRPr>
        </a:p>
      </dgm:t>
    </dgm:pt>
    <dgm:pt modelId="{642655FF-1D81-409A-A6A0-88FB18F732D8}" type="pres">
      <dgm:prSet presAssocID="{366F9499-A89A-48AB-AA7E-298EB0A58570}" presName="Name0" presStyleCnt="0">
        <dgm:presLayoutVars>
          <dgm:dir/>
          <dgm:resizeHandles val="exact"/>
        </dgm:presLayoutVars>
      </dgm:prSet>
      <dgm:spPr/>
    </dgm:pt>
    <dgm:pt modelId="{646E2B2F-C04A-47E3-9559-4018A6F694EB}" type="pres">
      <dgm:prSet presAssocID="{22B35A12-7546-4B25-AE4D-C61F0E78E786}" presName="parTxOnly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BF52269-7CCC-4332-8AB7-F7B05530753D}" type="pres">
      <dgm:prSet presAssocID="{446D7110-1A42-43B7-B373-E14CBCCA92DD}" presName="parSpace" presStyleCnt="0"/>
      <dgm:spPr/>
    </dgm:pt>
    <dgm:pt modelId="{0B8B97D4-9AA3-446B-B4F9-3CDA549AAF39}" type="pres">
      <dgm:prSet presAssocID="{981BF00F-FCF8-4C7A-9349-16E304B9A344}" presName="parTxOnly" presStyleLbl="node1" presStyleIdx="1" presStyleCnt="3" custLinFactNeighborX="0" custLinFactNeighborY="-20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EF0C35-3949-43AF-AB79-7F2943C2486C}" type="pres">
      <dgm:prSet presAssocID="{28234CAE-B9C0-4AB1-8E96-589EFB073FC0}" presName="parSpace" presStyleCnt="0"/>
      <dgm:spPr/>
    </dgm:pt>
    <dgm:pt modelId="{2959D26E-4A72-478D-8BB1-26C0B163BA12}" type="pres">
      <dgm:prSet presAssocID="{CE921B2D-85BD-448C-B00A-05BB90E9AFCE}" presName="parTxOnly" presStyleLbl="node1" presStyleIdx="2" presStyleCnt="3" custScaleX="949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06D88191-CE04-4BFA-9342-C91F5F066AB6}" srcId="{366F9499-A89A-48AB-AA7E-298EB0A58570}" destId="{981BF00F-FCF8-4C7A-9349-16E304B9A344}" srcOrd="1" destOrd="0" parTransId="{B9A1182C-B0C4-49B2-B507-751D46FA4340}" sibTransId="{28234CAE-B9C0-4AB1-8E96-589EFB073FC0}"/>
    <dgm:cxn modelId="{101BC383-A4C7-46AA-AFEA-F5A85664F655}" type="presOf" srcId="{981BF00F-FCF8-4C7A-9349-16E304B9A344}" destId="{0B8B97D4-9AA3-446B-B4F9-3CDA549AAF39}" srcOrd="0" destOrd="0" presId="urn:microsoft.com/office/officeart/2005/8/layout/hChevron3"/>
    <dgm:cxn modelId="{B71D0E0D-B0A5-4FEA-B765-0B407B6B7A92}" srcId="{366F9499-A89A-48AB-AA7E-298EB0A58570}" destId="{22B35A12-7546-4B25-AE4D-C61F0E78E786}" srcOrd="0" destOrd="0" parTransId="{01BA7C4A-6CD4-4FD0-B670-671CC251DD68}" sibTransId="{446D7110-1A42-43B7-B373-E14CBCCA92DD}"/>
    <dgm:cxn modelId="{6B8AAA1A-EF77-47D7-A9F8-7E7E1BCE2B25}" srcId="{366F9499-A89A-48AB-AA7E-298EB0A58570}" destId="{CE921B2D-85BD-448C-B00A-05BB90E9AFCE}" srcOrd="2" destOrd="0" parTransId="{24A63C6E-ADEB-4B32-B25F-D0E6259B7E4A}" sibTransId="{2770A416-1C18-43BF-BFFC-272639AFBAAF}"/>
    <dgm:cxn modelId="{F8E66412-6360-4BFD-B1F1-001B4F8AA018}" type="presOf" srcId="{22B35A12-7546-4B25-AE4D-C61F0E78E786}" destId="{646E2B2F-C04A-47E3-9559-4018A6F694EB}" srcOrd="0" destOrd="0" presId="urn:microsoft.com/office/officeart/2005/8/layout/hChevron3"/>
    <dgm:cxn modelId="{96B7A5CB-593A-4534-BD1C-9B3C98642737}" type="presOf" srcId="{CE921B2D-85BD-448C-B00A-05BB90E9AFCE}" destId="{2959D26E-4A72-478D-8BB1-26C0B163BA12}" srcOrd="0" destOrd="0" presId="urn:microsoft.com/office/officeart/2005/8/layout/hChevron3"/>
    <dgm:cxn modelId="{85474122-4E31-4FDF-A326-72E740042194}" type="presOf" srcId="{366F9499-A89A-48AB-AA7E-298EB0A58570}" destId="{642655FF-1D81-409A-A6A0-88FB18F732D8}" srcOrd="0" destOrd="0" presId="urn:microsoft.com/office/officeart/2005/8/layout/hChevron3"/>
    <dgm:cxn modelId="{6AA30DA2-B7D2-4010-9535-39C618D2AA54}" type="presParOf" srcId="{642655FF-1D81-409A-A6A0-88FB18F732D8}" destId="{646E2B2F-C04A-47E3-9559-4018A6F694EB}" srcOrd="0" destOrd="0" presId="urn:microsoft.com/office/officeart/2005/8/layout/hChevron3"/>
    <dgm:cxn modelId="{F1F15177-BDB5-47C0-9497-544694774392}" type="presParOf" srcId="{642655FF-1D81-409A-A6A0-88FB18F732D8}" destId="{FBF52269-7CCC-4332-8AB7-F7B05530753D}" srcOrd="1" destOrd="0" presId="urn:microsoft.com/office/officeart/2005/8/layout/hChevron3"/>
    <dgm:cxn modelId="{8D590464-0A93-4277-97AE-6E96FE636F12}" type="presParOf" srcId="{642655FF-1D81-409A-A6A0-88FB18F732D8}" destId="{0B8B97D4-9AA3-446B-B4F9-3CDA549AAF39}" srcOrd="2" destOrd="0" presId="urn:microsoft.com/office/officeart/2005/8/layout/hChevron3"/>
    <dgm:cxn modelId="{F2B8F1B8-2803-4397-9D30-DB0BA59B7012}" type="presParOf" srcId="{642655FF-1D81-409A-A6A0-88FB18F732D8}" destId="{15EF0C35-3949-43AF-AB79-7F2943C2486C}" srcOrd="3" destOrd="0" presId="urn:microsoft.com/office/officeart/2005/8/layout/hChevron3"/>
    <dgm:cxn modelId="{68BD572D-CEA2-4E18-A3D0-5A2306D31506}" type="presParOf" srcId="{642655FF-1D81-409A-A6A0-88FB18F732D8}" destId="{2959D26E-4A72-478D-8BB1-26C0B163BA12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6E2B2F-C04A-47E3-9559-4018A6F694EB}">
      <dsp:nvSpPr>
        <dsp:cNvPr id="0" name=""/>
        <dsp:cNvSpPr/>
      </dsp:nvSpPr>
      <dsp:spPr>
        <a:xfrm>
          <a:off x="719" y="0"/>
          <a:ext cx="2416481" cy="506161"/>
        </a:xfrm>
        <a:prstGeom prst="homePlat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</a:rPr>
            <a:t>5 ปี</a:t>
          </a:r>
          <a:endParaRPr lang="th-TH" sz="2400" b="1" kern="1200" dirty="0">
            <a:solidFill>
              <a:schemeClr val="tx1"/>
            </a:solidFill>
          </a:endParaRPr>
        </a:p>
      </dsp:txBody>
      <dsp:txXfrm>
        <a:off x="719" y="0"/>
        <a:ext cx="2289941" cy="506161"/>
      </dsp:txXfrm>
    </dsp:sp>
    <dsp:sp modelId="{0B8B97D4-9AA3-446B-B4F9-3CDA549AAF39}">
      <dsp:nvSpPr>
        <dsp:cNvPr id="0" name=""/>
        <dsp:cNvSpPr/>
      </dsp:nvSpPr>
      <dsp:spPr>
        <a:xfrm>
          <a:off x="1933905" y="0"/>
          <a:ext cx="2416481" cy="506161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</a:rPr>
            <a:t>10 ปี</a:t>
          </a:r>
          <a:endParaRPr lang="th-TH" sz="2400" b="1" kern="1200" dirty="0">
            <a:solidFill>
              <a:schemeClr val="tx1"/>
            </a:solidFill>
          </a:endParaRPr>
        </a:p>
      </dsp:txBody>
      <dsp:txXfrm>
        <a:off x="2186986" y="0"/>
        <a:ext cx="1910320" cy="506161"/>
      </dsp:txXfrm>
    </dsp:sp>
    <dsp:sp modelId="{2959D26E-4A72-478D-8BB1-26C0B163BA12}">
      <dsp:nvSpPr>
        <dsp:cNvPr id="0" name=""/>
        <dsp:cNvSpPr/>
      </dsp:nvSpPr>
      <dsp:spPr>
        <a:xfrm>
          <a:off x="3867090" y="0"/>
          <a:ext cx="2295270" cy="506161"/>
        </a:xfrm>
        <a:prstGeom prst="chevron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</a:rPr>
            <a:t>20 ปี</a:t>
          </a:r>
          <a:endParaRPr lang="th-TH" sz="2400" b="1" kern="1200" dirty="0">
            <a:solidFill>
              <a:schemeClr val="tx1"/>
            </a:solidFill>
          </a:endParaRPr>
        </a:p>
      </dsp:txBody>
      <dsp:txXfrm>
        <a:off x="4120171" y="0"/>
        <a:ext cx="1789109" cy="506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4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5539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898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73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5836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1179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234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2321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9675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4981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295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82000" cy="792162"/>
          </a:xfrm>
        </p:spPr>
        <p:txBody>
          <a:bodyPr/>
          <a:lstStyle/>
          <a:p>
            <a:r>
              <a:rPr lang="th-TH" altLang="en-US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143000"/>
            <a:ext cx="8382000" cy="381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97FD4-D0A4-4D4C-86E9-665B98B79B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00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21CC5-5EA3-4020-BC89-544CC88AE579}" type="datetimeFigureOut">
              <a:rPr lang="th-TH" smtClean="0"/>
              <a:t>30/05/59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9509E-595B-401E-BAF5-6B5FF1A20B3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4028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742422" y="1159933"/>
            <a:ext cx="7886700" cy="930276"/>
          </a:xfrm>
        </p:spPr>
        <p:txBody>
          <a:bodyPr>
            <a:normAutofit fontScale="90000"/>
          </a:bodyPr>
          <a:lstStyle/>
          <a:p>
            <a:pPr algn="ctr"/>
            <a:r>
              <a:rPr lang="th-TH" sz="3600" dirty="0" smtClean="0"/>
              <a:t>ข้อมูลประกอบการบรรยาย</a:t>
            </a:r>
            <a:br>
              <a:rPr lang="th-TH" sz="3600" dirty="0" smtClean="0"/>
            </a:br>
            <a:r>
              <a:rPr lang="th-TH" sz="3600" dirty="0" smtClean="0"/>
              <a:t>ทิศทางการพัฒนาฝีมือแรงงานให้สอดคล้องกับการพัฒนากำลังแรงงาน</a:t>
            </a:r>
            <a:r>
              <a:rPr lang="th-TH" sz="3600" dirty="0" err="1" smtClean="0"/>
              <a:t>ด้านโล</a:t>
            </a:r>
            <a:r>
              <a:rPr lang="th-TH" sz="3600" dirty="0" smtClean="0"/>
              <a:t>จิ</a:t>
            </a:r>
            <a:r>
              <a:rPr lang="th-TH" sz="3600" dirty="0" err="1" smtClean="0"/>
              <a:t>สติกส์และซัพ</a:t>
            </a:r>
            <a:r>
              <a:rPr lang="th-TH" sz="3600" dirty="0" smtClean="0"/>
              <a:t>พลายเชนและระบบขนส่งทางราง</a:t>
            </a:r>
            <a:endParaRPr lang="th-TH" sz="3600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th-TH" sz="2800" b="1" dirty="0" smtClean="0"/>
              <a:t>นาย</a:t>
            </a:r>
            <a:r>
              <a:rPr lang="th-TH" sz="2800" b="1" dirty="0" err="1" smtClean="0"/>
              <a:t>ชัยวัฒน์</a:t>
            </a:r>
            <a:r>
              <a:rPr lang="th-TH" sz="2800" b="1" dirty="0" smtClean="0"/>
              <a:t> ทองคำคูณ</a:t>
            </a:r>
          </a:p>
          <a:p>
            <a:pPr algn="r"/>
            <a:r>
              <a:rPr lang="th-TH" dirty="0" smtClean="0"/>
              <a:t>ผู้อำนวยการสำนักงานนโยบายและแผนการขนส่งและจราจร</a:t>
            </a:r>
          </a:p>
          <a:p>
            <a:pPr algn="r"/>
            <a:r>
              <a:rPr lang="th-TH" sz="1800" dirty="0" smtClean="0"/>
              <a:t>31 พฤษภาคม 2559</a:t>
            </a:r>
            <a:endParaRPr lang="th-TH" sz="1800" dirty="0"/>
          </a:p>
          <a:p>
            <a:pPr algn="r"/>
            <a:endParaRPr lang="th-TH" dirty="0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0" y="4439283"/>
            <a:ext cx="2926080" cy="4571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3104198" y="4439284"/>
            <a:ext cx="2926080" cy="4571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17920" y="4439283"/>
            <a:ext cx="2926080" cy="45719"/>
          </a:xfrm>
          <a:prstGeom prst="rect">
            <a:avLst/>
          </a:prstGeom>
          <a:solidFill>
            <a:srgbClr val="F23F0E"/>
          </a:solidFill>
          <a:ln>
            <a:solidFill>
              <a:srgbClr val="F23F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5912483"/>
            <a:ext cx="2926080" cy="4571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3104198" y="5912484"/>
            <a:ext cx="2926080" cy="4571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217920" y="5912483"/>
            <a:ext cx="2926080" cy="45719"/>
          </a:xfrm>
          <a:prstGeom prst="rect">
            <a:avLst/>
          </a:prstGeom>
          <a:solidFill>
            <a:srgbClr val="F23F0E"/>
          </a:solidFill>
          <a:ln>
            <a:solidFill>
              <a:srgbClr val="F23F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32" name="Picture 8" descr="ผลการค้นหารูปภาพสำหรับ โลโก้ สนข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4" y="4669231"/>
            <a:ext cx="2495232" cy="105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15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ประเทศ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ไทยมีเป้าหมายที่จะเพิ่มศักยภาพด้านการขนส่งใน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ฐานะ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hub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ูมิภาคและมุ่งเน้นการลดต้นทุนการคมนาคมขนส่งของประเทศเพื่อเพิ่มขีดความสามารถในการแข่งขันด้านสินค้าและบริการ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การพัฒนาบุคลากรด้านการขนส่งที่ผ่านมาเพียงพอต่อการพัฒนาภาคการขนส่งหรือไม่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อย่างไร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499" y="1015663"/>
            <a:ext cx="5941428" cy="3057784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690" y="4510127"/>
            <a:ext cx="5941237" cy="2434414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1698498" y="4073447"/>
            <a:ext cx="5941429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solidFill>
                  <a:srgbClr val="002060"/>
                </a:solidFill>
              </a:rPr>
              <a:t>ความต้องการบุคลากรในโครงการพัฒนาโครงสร้างพื้นฐานระบบขนส่ง </a:t>
            </a:r>
            <a:r>
              <a:rPr lang="th-TH" sz="1800" b="1" dirty="0" smtClean="0">
                <a:solidFill>
                  <a:srgbClr val="002060"/>
                </a:solidFill>
              </a:rPr>
              <a:t>(ปี 58-65)</a:t>
            </a:r>
            <a:endParaRPr lang="th-TH" sz="1800" dirty="0">
              <a:solidFill>
                <a:srgbClr val="002060"/>
              </a:solidFill>
            </a:endParaRP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7840131" y="697099"/>
            <a:ext cx="1253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บุคลากร</a:t>
            </a:r>
          </a:p>
          <a:p>
            <a:pPr algn="ctr"/>
            <a:r>
              <a:rPr lang="th-TH" dirty="0" smtClean="0">
                <a:solidFill>
                  <a:srgbClr val="FF0000"/>
                </a:solidFill>
              </a:rPr>
              <a:t>ไม่เพียงพอ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7840131" y="756366"/>
            <a:ext cx="1253067" cy="8948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7639927" y="4510127"/>
            <a:ext cx="1453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rgbClr val="0070C0"/>
                </a:solidFill>
              </a:rPr>
              <a:t>รวม</a:t>
            </a:r>
          </a:p>
          <a:p>
            <a:pPr algn="ctr"/>
            <a:r>
              <a:rPr lang="th-TH" sz="2000" dirty="0" smtClean="0">
                <a:solidFill>
                  <a:srgbClr val="0070C0"/>
                </a:solidFill>
              </a:rPr>
              <a:t>280,558 คน</a:t>
            </a:r>
            <a:endParaRPr lang="th-TH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19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7770" y="1913464"/>
            <a:ext cx="5116230" cy="3234268"/>
          </a:xfrm>
          <a:prstGeom prst="rect">
            <a:avLst/>
          </a:prstGeom>
        </p:spPr>
      </p:pic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329453"/>
              </p:ext>
            </p:extLst>
          </p:nvPr>
        </p:nvGraphicFramePr>
        <p:xfrm>
          <a:off x="110066" y="1141948"/>
          <a:ext cx="4086601" cy="5699119"/>
        </p:xfrm>
        <a:graphic>
          <a:graphicData uri="http://schemas.openxmlformats.org/drawingml/2006/table">
            <a:tbl>
              <a:tblPr firstRow="1" firstCol="1" bandRow="1"/>
              <a:tblGrid>
                <a:gridCol w="2397775"/>
                <a:gridCol w="562942"/>
                <a:gridCol w="562942"/>
                <a:gridCol w="562942"/>
              </a:tblGrid>
              <a:tr h="31551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ประเภทบุคลากร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ระยะการพัฒนา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1551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ปี</a:t>
                      </a:r>
                      <a:r>
                        <a:rPr lang="th-TH" sz="1400" b="1" baseline="0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61-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66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67-71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ปี 72-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76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วิศวกร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402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124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124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</a:t>
                      </a: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Airframe MRO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40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Engine MRO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49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Component MRO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278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Composite Manu.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35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35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35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ช่างเทคนิค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1,833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543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543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</a:t>
                      </a: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Airframe MRO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370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370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370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Engine MRO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173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173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173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Component MRO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1,290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   - Composite Manu.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พนักงานสนับสนุน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694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694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694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เจ้าหน้าที่บริหาร/บริการ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156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79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แรงงานทั่วไป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350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700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700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53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MY" sz="1400" kern="1200" spc="45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Times New Roman"/>
                          <a:cs typeface="TH SarabunPSK" panose="020B0500040200020003" pitchFamily="34" charset="-34"/>
                        </a:rPr>
                        <a:t>Composite Manu. </a:t>
                      </a:r>
                      <a:r>
                        <a:rPr lang="en-US" sz="1400" kern="1200" spc="45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Times New Roman"/>
                          <a:cs typeface="TH SarabunPSK" panose="020B0500040200020003" pitchFamily="34" charset="-34"/>
                        </a:rPr>
                        <a:t>+ Tier 3 &amp; Tier 2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350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700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700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รวมในแต่ละระยะ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3,435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2,090</a:t>
                      </a:r>
                      <a:endParaRPr lang="en-US" sz="14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2,090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15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ระยะ</a:t>
                      </a:r>
                      <a:endParaRPr lang="en-US" sz="1400" u="sng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u="sng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</a:rPr>
                        <a:t>7,615</a:t>
                      </a:r>
                      <a:endParaRPr lang="en-US" sz="1400" u="sng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49696" marR="49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794" y="5335855"/>
            <a:ext cx="2322141" cy="143681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935" y="5335855"/>
            <a:ext cx="2348563" cy="143681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กล่องข้อความ 5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ประเทศ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ไทยมีเป้าหมายที่จะเพิ่มศักยภาพด้านการขนส่งใน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ฐานะ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hub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ูมิภาคและมุ่งเน้นการลดต้นทุนการคมนาคมขนส่งของประเทศเพื่อเพิ่มขีดความสามารถในการแข่งขันด้านสินค้าและบริการ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</a:t>
            </a:r>
            <a:r>
              <a:rPr lang="th-TH" sz="2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การพัฒนาบุคลากรด้านการขนส่งที่ผ่านมาเพียงพอต่อการพัฒนาภาคการขนส่งหรือไม่ 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อย่างไร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/>
          <p:cNvSpPr txBox="1"/>
          <p:nvPr/>
        </p:nvSpPr>
        <p:spPr>
          <a:xfrm>
            <a:off x="4378794" y="1100667"/>
            <a:ext cx="4670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โครงการพัฒนานิคมอุตสาหกรรมการบิน</a:t>
            </a:r>
            <a:endParaRPr lang="th-TH" sz="2400" b="1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7840131" y="697099"/>
            <a:ext cx="1253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บุคลากร</a:t>
            </a:r>
          </a:p>
          <a:p>
            <a:pPr algn="ctr"/>
            <a:r>
              <a:rPr lang="th-TH" dirty="0" smtClean="0">
                <a:solidFill>
                  <a:srgbClr val="FF0000"/>
                </a:solidFill>
              </a:rPr>
              <a:t>ไม่เพียงพอ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7840131" y="756366"/>
            <a:ext cx="1253067" cy="8948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109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70C0"/>
                </a:solidFill>
              </a:rPr>
              <a:t>แผนงาน</a:t>
            </a:r>
            <a:r>
              <a:rPr lang="th-TH" sz="2000" b="1" dirty="0">
                <a:solidFill>
                  <a:srgbClr val="0070C0"/>
                </a:solidFill>
              </a:rPr>
              <a:t>ด้านบุคลากรภาคขนส่งในอนาคตทางกระทรวงคมนาคมมีจุดเน้นดำเนินการในเรื่องใด ทั้งในส่วนของการวิเคราะห์วิจัย การวางแผน การออกแบบวิศวกรรม การก่อสร้าง รวมไปถึงการปฏิบัติการและ</a:t>
            </a:r>
            <a:r>
              <a:rPr lang="th-TH" sz="2000" b="1" dirty="0" smtClean="0">
                <a:solidFill>
                  <a:srgbClr val="0070C0"/>
                </a:solidFill>
              </a:rPr>
              <a:t>บำรุงรักษา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1062" y="1869214"/>
            <a:ext cx="1322731" cy="18645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71" t="10998" r="32814" b="6390"/>
          <a:stretch/>
        </p:blipFill>
        <p:spPr bwMode="auto">
          <a:xfrm>
            <a:off x="297929" y="4873513"/>
            <a:ext cx="1322731" cy="1872208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8"/>
          <p:cNvSpPr/>
          <p:nvPr/>
        </p:nvSpPr>
        <p:spPr>
          <a:xfrm>
            <a:off x="-495745" y="1313701"/>
            <a:ext cx="3096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แผน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ยุทธศาสตร์โล</a:t>
            </a: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จิ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สติกส์ </a:t>
            </a:r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ฉบับที่ 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๒</a:t>
            </a:r>
          </a:p>
          <a:p>
            <a:pPr algn="ctr"/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(สศช.) </a:t>
            </a:r>
            <a:endParaRPr lang="th-TH" sz="16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" name="Rectangle 11"/>
          <p:cNvSpPr/>
          <p:nvPr/>
        </p:nvSpPr>
        <p:spPr>
          <a:xfrm>
            <a:off x="276414" y="4260051"/>
            <a:ext cx="1552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dirty="0">
                <a:latin typeface="TH SarabunIT๙" pitchFamily="34" charset="-34"/>
                <a:cs typeface="TH SarabunIT๙" pitchFamily="34" charset="-34"/>
              </a:rPr>
              <a:t>แผน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ยุทธศาสตร์ ฉบับที่ ๒</a:t>
            </a:r>
          </a:p>
          <a:p>
            <a:pPr algn="ctr"/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(กระทรวงคมนาคม) </a:t>
            </a:r>
            <a:endParaRPr lang="th-TH" sz="16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4" name="Down Arrow 9"/>
          <p:cNvSpPr/>
          <p:nvPr/>
        </p:nvSpPr>
        <p:spPr>
          <a:xfrm rot="16200000">
            <a:off x="1598122" y="2439111"/>
            <a:ext cx="1296911" cy="576064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ชื่อเรื่อง 1"/>
          <p:cNvSpPr>
            <a:spLocks noGrp="1"/>
          </p:cNvSpPr>
          <p:nvPr>
            <p:ph type="title"/>
          </p:nvPr>
        </p:nvSpPr>
        <p:spPr>
          <a:xfrm>
            <a:off x="2714512" y="640274"/>
            <a:ext cx="6288616" cy="773064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th-TH" sz="2000" b="1" dirty="0"/>
              <a:t>ร่างยุทธศาสตร์การพัฒนาโครงสร้างพื้นฐานและ</a:t>
            </a:r>
            <a:r>
              <a:rPr lang="th-TH" sz="2000" b="1" dirty="0" err="1" smtClean="0"/>
              <a:t>ระบบโล</a:t>
            </a:r>
            <a:r>
              <a:rPr lang="th-TH" sz="2000" b="1" dirty="0"/>
              <a:t>จิ</a:t>
            </a:r>
            <a:r>
              <a:rPr lang="th-TH" sz="2000" b="1" dirty="0" err="1"/>
              <a:t>สติกส์</a:t>
            </a:r>
            <a:r>
              <a:rPr lang="th-TH" sz="2000" b="1" dirty="0"/>
              <a:t> ภายใต้แผนพัฒนาเศรษฐกิจและสังคม</a:t>
            </a:r>
            <a:r>
              <a:rPr lang="th-TH" sz="2000" b="1" dirty="0" smtClean="0"/>
              <a:t>แห่งชาติ ฉบับ</a:t>
            </a:r>
            <a:r>
              <a:rPr lang="th-TH" sz="2000" b="1" dirty="0"/>
              <a:t>ที่ 12 (2560-2564</a:t>
            </a:r>
            <a:r>
              <a:rPr lang="th-TH" sz="2000" b="1" dirty="0" smtClean="0"/>
              <a:t>)</a:t>
            </a:r>
            <a:endParaRPr lang="th-TH" sz="2000" dirty="0"/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2708635" y="1254997"/>
            <a:ext cx="3150185" cy="58687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rgbClr val="0070C0"/>
                </a:solidFill>
              </a:rPr>
              <a:t>ทิศทางการพัฒนาในอนาคต 20 ปี</a:t>
            </a:r>
            <a:endParaRPr lang="th-TH" sz="2000" b="1" dirty="0">
              <a:solidFill>
                <a:srgbClr val="0070C0"/>
              </a:solidFill>
            </a:endParaRPr>
          </a:p>
        </p:txBody>
      </p:sp>
      <p:graphicFrame>
        <p:nvGraphicFramePr>
          <p:cNvPr id="15" name="ตัวแทนเนื้อหา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1228673"/>
              </p:ext>
            </p:extLst>
          </p:nvPr>
        </p:nvGraphicFramePr>
        <p:xfrm>
          <a:off x="2777279" y="1707368"/>
          <a:ext cx="6163081" cy="506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8" name="กล่องข้อความ 17"/>
          <p:cNvSpPr txBox="1"/>
          <p:nvPr/>
        </p:nvSpPr>
        <p:spPr>
          <a:xfrm>
            <a:off x="2779360" y="2241535"/>
            <a:ext cx="1948516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ขับเคลื่อนการพัฒนา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NWS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พัฒนาบุคลากร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ปรับปรุงกฎหมาย/กฎระเบียบ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ยกระดับมาตรฐานสากล</a:t>
            </a:r>
          </a:p>
          <a:p>
            <a:endParaRPr lang="th-TH" sz="14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h-TH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4766029" y="2241472"/>
            <a:ext cx="1948516" cy="163127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ศูนย์กลางทางการค้าและบริการในอนุภูมิภาค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E-Commerce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E-payment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ASW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ยกระดับการพัฒนาของประเทศเพื่อนบ้าน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6752698" y="2241501"/>
            <a:ext cx="1948516" cy="163961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Trade Nation</a:t>
            </a:r>
          </a:p>
          <a:p>
            <a:pPr algn="ctr"/>
            <a:endParaRPr lang="en-US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Modern Farming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Modern Industry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Green Logistics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การพัฒนานวัตกรรมและเทคโนโลยีของตนเอง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เอกชนมีบทบาทนำ</a:t>
            </a:r>
            <a:endParaRPr lang="en-US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1961621" y="6614267"/>
            <a:ext cx="74302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/>
              <a:t>ที่มา </a:t>
            </a:r>
            <a:r>
              <a:rPr lang="en-US" sz="1200" dirty="0" smtClean="0"/>
              <a:t>: </a:t>
            </a:r>
            <a:r>
              <a:rPr lang="th-TH" sz="1200" dirty="0"/>
              <a:t>เ</a:t>
            </a:r>
            <a:r>
              <a:rPr lang="th-TH" sz="1200" dirty="0" smtClean="0"/>
              <a:t>อกสารประชุมรับฟังความคิดเห็น ร่างยุทธศาสตร์การพัฒนาโครงสร้างพื้นฐานและ</a:t>
            </a:r>
            <a:r>
              <a:rPr lang="th-TH" sz="1200" dirty="0" err="1" smtClean="0"/>
              <a:t>ระบบโล</a:t>
            </a:r>
            <a:r>
              <a:rPr lang="th-TH" sz="1200" dirty="0" smtClean="0"/>
              <a:t>จิ</a:t>
            </a:r>
            <a:r>
              <a:rPr lang="th-TH" sz="1200" dirty="0" err="1" smtClean="0"/>
              <a:t>สติกส์</a:t>
            </a:r>
            <a:r>
              <a:rPr lang="th-TH" sz="1200" dirty="0" smtClean="0"/>
              <a:t> ภายใต้ แผนพัฒนาเศรษฐกิจและสังคมแห่งชาติฉบับที่ 12 (2560-2564)</a:t>
            </a:r>
            <a:endParaRPr lang="th-TH" sz="1200" dirty="0"/>
          </a:p>
        </p:txBody>
      </p:sp>
      <p:sp>
        <p:nvSpPr>
          <p:cNvPr id="22" name="ตัวแทนเนื้อหา 2"/>
          <p:cNvSpPr txBox="1">
            <a:spLocks/>
          </p:cNvSpPr>
          <p:nvPr/>
        </p:nvSpPr>
        <p:spPr>
          <a:xfrm>
            <a:off x="2708635" y="3933149"/>
            <a:ext cx="6294493" cy="1603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</a:p>
          <a:p>
            <a:pPr marL="179388" lvl="1" indent="-179388">
              <a:buFont typeface="Arial" panose="020B0604020202020204" pitchFamily="34" charset="0"/>
              <a:buAutoNum type="arabicParenR"/>
            </a:pP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ดัชนีความสามารถในการแข่งขัน</a:t>
            </a:r>
            <a:r>
              <a:rPr lang="th-TH" sz="18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ด้านโล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18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ของประเทศไทยอยู่ในอันดับที่ดีขึ้นใน ปี 63</a:t>
            </a:r>
          </a:p>
          <a:p>
            <a:pPr marL="179388" lvl="1" indent="-179388">
              <a:buFont typeface="Arial" panose="020B0604020202020204" pitchFamily="34" charset="0"/>
              <a:buAutoNum type="arabicParenR"/>
            </a:pPr>
            <a:r>
              <a:rPr lang="th-TH" sz="18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ต้นทุนโล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18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ของประเทศไทยคิดเป็นสัดส่วนเท่ากับร้อยละ 12 ของ </a:t>
            </a:r>
            <a:r>
              <a:rPr lang="en-US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GDP </a:t>
            </a: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ณ ราคา ปี64</a:t>
            </a:r>
          </a:p>
          <a:p>
            <a:pPr marL="179388" lvl="1" indent="-179388">
              <a:buFont typeface="Arial" panose="020B0604020202020204" pitchFamily="34" charset="0"/>
              <a:buAutoNum type="arabicParenR"/>
            </a:pPr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จำนวนบุคลากร</a:t>
            </a:r>
            <a:r>
              <a:rPr lang="th-TH" sz="1800" b="1" dirty="0" err="1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ด้านโล</a:t>
            </a:r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1800" b="1" dirty="0" err="1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ได้รับการอบรมหลักสูตรมาตรฐานสากลเพิ่มขึ้น ร้อยละ 20 ต่อปี</a:t>
            </a:r>
          </a:p>
          <a:p>
            <a:pPr marL="179388" lvl="1" indent="-179388">
              <a:buFont typeface="Arial" panose="020B0604020202020204" pitchFamily="34" charset="0"/>
              <a:buAutoNum type="arabicParenR"/>
            </a:pPr>
            <a:r>
              <a:rPr lang="th-TH" sz="1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ประสิทธิภาพในการอำนวยความสะดวกทางการค้าของประเทศไทยอยู่ในอันดับที่ดีขึ้นในปี 64</a:t>
            </a:r>
            <a:endParaRPr lang="th-TH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2708635" y="5510726"/>
            <a:ext cx="64606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srgbClr val="0070C0"/>
                </a:solidFill>
              </a:rPr>
              <a:t>แนวทางการพัฒนาบุคลากร</a:t>
            </a:r>
            <a:r>
              <a:rPr lang="th-TH" sz="1800" b="1" dirty="0" err="1">
                <a:solidFill>
                  <a:srgbClr val="0070C0"/>
                </a:solidFill>
              </a:rPr>
              <a:t>ด้านโล</a:t>
            </a:r>
            <a:r>
              <a:rPr lang="th-TH" sz="1800" b="1" dirty="0">
                <a:solidFill>
                  <a:srgbClr val="0070C0"/>
                </a:solidFill>
              </a:rPr>
              <a:t>จิ</a:t>
            </a:r>
            <a:r>
              <a:rPr lang="th-TH" sz="1800" b="1" dirty="0" err="1" smtClean="0">
                <a:solidFill>
                  <a:srgbClr val="0070C0"/>
                </a:solidFill>
              </a:rPr>
              <a:t>สติกส์</a:t>
            </a:r>
            <a:endParaRPr lang="th-TH" sz="1800" b="1" dirty="0" smtClean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dirty="0" smtClean="0"/>
              <a:t>ปรับปรุง</a:t>
            </a:r>
            <a:r>
              <a:rPr lang="th-TH" sz="1800" dirty="0"/>
              <a:t>หลักสูตรการศึกษา</a:t>
            </a:r>
            <a:r>
              <a:rPr lang="th-TH" sz="1800" dirty="0" err="1"/>
              <a:t>สาขาโล</a:t>
            </a:r>
            <a:r>
              <a:rPr lang="th-TH" sz="1800" dirty="0"/>
              <a:t>จิ</a:t>
            </a:r>
            <a:r>
              <a:rPr lang="th-TH" sz="1800" dirty="0" err="1"/>
              <a:t>สติกส์</a:t>
            </a:r>
            <a:r>
              <a:rPr lang="th-TH" sz="1800" dirty="0"/>
              <a:t>ในระดับอาชีวะศึกษาและระดับ</a:t>
            </a:r>
            <a:r>
              <a:rPr lang="th-TH" sz="1800" dirty="0" smtClean="0"/>
              <a:t>ปริญญา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dirty="0" smtClean="0"/>
              <a:t>การ</a:t>
            </a:r>
            <a:r>
              <a:rPr lang="th-TH" sz="1800" dirty="0"/>
              <a:t>ฝึกอบรมวิชาชีพเฉพาะ เช่น คนขับรถบรรทุก การใช้อุปกรณ์และเทคโนโลยีใหม่ของภาคการขนส่ง </a:t>
            </a:r>
          </a:p>
        </p:txBody>
      </p:sp>
    </p:spTree>
    <p:extLst>
      <p:ext uri="{BB962C8B-B14F-4D97-AF65-F5344CB8AC3E}">
        <p14:creationId xmlns:p14="http://schemas.microsoft.com/office/powerpoint/2010/main" val="122634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70C0"/>
                </a:solidFill>
              </a:rPr>
              <a:t>แผนงาน</a:t>
            </a:r>
            <a:r>
              <a:rPr lang="th-TH" sz="2000" b="1" dirty="0">
                <a:solidFill>
                  <a:srgbClr val="0070C0"/>
                </a:solidFill>
              </a:rPr>
              <a:t>ด้านบุคลากรภาคขนส่งในอนาคตทางกระทรวงคมนาคมมีจุดเน้นดำเนินการในเรื่องใด ทั้งในส่วนของการวิเคราะห์วิจัย การวางแผน การออกแบบวิศวกรรม การก่อสร้าง รวมไปถึงการปฏิบัติการและ</a:t>
            </a:r>
            <a:r>
              <a:rPr lang="th-TH" sz="2000" b="1" dirty="0" smtClean="0">
                <a:solidFill>
                  <a:srgbClr val="0070C0"/>
                </a:solidFill>
              </a:rPr>
              <a:t>บำรุงรักษา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648" y="899703"/>
            <a:ext cx="5220000" cy="2690556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48" y="3782076"/>
            <a:ext cx="5220000" cy="293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2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70C0"/>
                </a:solidFill>
              </a:rPr>
              <a:t>แผนงาน</a:t>
            </a:r>
            <a:r>
              <a:rPr lang="th-TH" sz="2000" b="1" dirty="0">
                <a:solidFill>
                  <a:srgbClr val="0070C0"/>
                </a:solidFill>
              </a:rPr>
              <a:t>ด้านบุคลากรภาคขนส่งในอนาคตทางกระทรวงคมนาคมมีจุดเน้นดำเนินการในเรื่องใด ทั้งในส่วนของการวิเคราะห์วิจัย การวางแผน การออกแบบวิศวกรรม การก่อสร้าง รวมไปถึงการปฏิบัติการและ</a:t>
            </a:r>
            <a:r>
              <a:rPr lang="th-TH" sz="2000" b="1" dirty="0" smtClean="0">
                <a:solidFill>
                  <a:srgbClr val="0070C0"/>
                </a:solidFill>
              </a:rPr>
              <a:t>บำรุงรักษา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0" y="925423"/>
            <a:ext cx="6180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70C0"/>
                </a:solidFill>
              </a:rPr>
              <a:t>ภาพรวมการพัฒนากำลังคน</a:t>
            </a:r>
            <a:r>
              <a:rPr lang="th-TH" sz="2400" b="1" dirty="0" err="1">
                <a:solidFill>
                  <a:srgbClr val="0070C0"/>
                </a:solidFill>
              </a:rPr>
              <a:t>ด้านโล</a:t>
            </a:r>
            <a:r>
              <a:rPr lang="th-TH" sz="2400" b="1" dirty="0">
                <a:solidFill>
                  <a:srgbClr val="0070C0"/>
                </a:solidFill>
              </a:rPr>
              <a:t>จิ</a:t>
            </a:r>
            <a:r>
              <a:rPr lang="th-TH" sz="2400" b="1" dirty="0" err="1">
                <a:solidFill>
                  <a:srgbClr val="0070C0"/>
                </a:solidFill>
              </a:rPr>
              <a:t>สติกส์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76200" y="1282905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/>
              <a:t>ยังมุ่งเน้นเชิงปริมาณมากกว่าคุณภาพ และขาดความต่อเนื่องของการดำเนินงานในหน่วยงานภาครัฐหรือสถาบันการศึกษาที่</a:t>
            </a:r>
            <a:r>
              <a:rPr lang="th-TH" sz="2000" dirty="0" smtClean="0"/>
              <a:t>เกี่ยวข้อง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/>
              <a:t>มี</a:t>
            </a:r>
            <a:r>
              <a:rPr lang="th-TH" sz="2000" dirty="0"/>
              <a:t>จำนวนสถาบันการศึกษาที่เปิดให้มีการเรียนการสอนและอบรมสาขา</a:t>
            </a:r>
            <a:r>
              <a:rPr lang="th-TH" sz="2000" dirty="0" err="1"/>
              <a:t>ด้านโล</a:t>
            </a:r>
            <a:r>
              <a:rPr lang="th-TH" sz="2000" dirty="0"/>
              <a:t>จิ</a:t>
            </a:r>
            <a:r>
              <a:rPr lang="th-TH" sz="2000" dirty="0" err="1"/>
              <a:t>สติกส์</a:t>
            </a:r>
            <a:r>
              <a:rPr lang="th-TH" sz="2000" dirty="0"/>
              <a:t>ในระดับอาชีวะศึกษาและอุดมศึกษาเพิ่มขึ้นอย่างต่อเนื่อง แต่</a:t>
            </a:r>
            <a:r>
              <a:rPr lang="th-TH" sz="2000" b="1" dirty="0"/>
              <a:t>คุณภาพของนักศึกษาที่จบมายังไม่ถึงระดับความคาดหวังของผู้ประกอบการ</a:t>
            </a:r>
            <a:r>
              <a:rPr lang="th-TH" sz="2000" dirty="0"/>
              <a:t> และส่วนใหญ่ยังต้องใช้เวลาทดลองงานนานกว่า 3-6 เดือน ก่อนจะสามารถทำงานได้</a:t>
            </a:r>
            <a:r>
              <a:rPr lang="th-TH" sz="2000" dirty="0" smtClean="0"/>
              <a:t>จริง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/>
              <a:t>จำเป็นต้องพัฒนา</a:t>
            </a:r>
            <a:r>
              <a:rPr lang="th-TH" sz="2000" b="1" dirty="0"/>
              <a:t>หลักสูตรการเรียนการ</a:t>
            </a:r>
            <a:r>
              <a:rPr lang="th-TH" sz="2000" b="1" dirty="0" smtClean="0"/>
              <a:t>สอน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/>
              <a:t>จำเป็นต้องพัฒนานักวิจัยและ</a:t>
            </a:r>
            <a:r>
              <a:rPr lang="th-TH" sz="2000" b="1" dirty="0"/>
              <a:t>กำลังคนด้าน</a:t>
            </a:r>
            <a:r>
              <a:rPr lang="th-TH" sz="2000" b="1" dirty="0" smtClean="0"/>
              <a:t>วิชาการ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/>
              <a:t>ภาวะขาดแคลนแรงงานที่คุณภาพและสามารถปฏิบัติงานได้จริง</a:t>
            </a:r>
          </a:p>
          <a:p>
            <a:pPr marL="355600"/>
            <a:r>
              <a:rPr lang="th-TH" sz="2000" dirty="0" smtClean="0"/>
              <a:t>ระดับกลาง ขาดแคลนบุคลากร</a:t>
            </a:r>
            <a:r>
              <a:rPr lang="th-TH" sz="2000" dirty="0" err="1" smtClean="0"/>
              <a:t>ด้านโล</a:t>
            </a:r>
            <a:r>
              <a:rPr lang="th-TH" sz="2000" dirty="0" smtClean="0"/>
              <a:t>จิ</a:t>
            </a:r>
            <a:r>
              <a:rPr lang="th-TH" sz="2000" dirty="0" err="1" smtClean="0"/>
              <a:t>สติกส์</a:t>
            </a:r>
            <a:r>
              <a:rPr lang="th-TH" sz="2000" dirty="0" smtClean="0"/>
              <a:t>ที่มีคุณภาพและตรงตามความต้องการของภาคธุรกิจ</a:t>
            </a:r>
          </a:p>
          <a:p>
            <a:pPr marL="355600"/>
            <a:r>
              <a:rPr lang="th-TH" sz="2000" dirty="0" smtClean="0"/>
              <a:t>ระดับปฏิบัติการ ขาดแคลนพนักงานขับรถบรรทุก </a:t>
            </a:r>
            <a:endParaRPr lang="th-TH" sz="2000" dirty="0"/>
          </a:p>
        </p:txBody>
      </p:sp>
      <p:sp>
        <p:nvSpPr>
          <p:cNvPr id="15" name="ตัวแทนเนื้อหา 2"/>
          <p:cNvSpPr txBox="1">
            <a:spLocks/>
          </p:cNvSpPr>
          <p:nvPr/>
        </p:nvSpPr>
        <p:spPr>
          <a:xfrm>
            <a:off x="0" y="4145227"/>
            <a:ext cx="9144000" cy="2934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2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การดำเนินงานที่ผ่านมา</a:t>
            </a:r>
          </a:p>
          <a:p>
            <a:pPr marL="541338" lvl="1" indent="-447675">
              <a:buFont typeface="Arial" panose="020B0604020202020204" pitchFamily="34" charset="0"/>
              <a:buChar char="•"/>
              <a:tabLst>
                <a:tab pos="541338" algn="l"/>
              </a:tabLst>
            </a:pP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แผนพัฒนาศักยภาพบุคลากรด้านการขนส่งทางถนน</a:t>
            </a:r>
          </a:p>
          <a:p>
            <a:pPr marL="541338" lvl="1" indent="-447675">
              <a:buFont typeface="Arial" panose="020B0604020202020204" pitchFamily="34" charset="0"/>
              <a:buChar char="•"/>
              <a:tabLst>
                <a:tab pos="541338" algn="l"/>
              </a:tabLst>
            </a:pP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โครงการสร้างนักขับมืออาชีพ </a:t>
            </a:r>
          </a:p>
          <a:p>
            <a:r>
              <a:rPr lang="th-TH" sz="22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การพัฒนาและยกมาตรฐานวิชาชีพให้กับบุคลากรด้านการขนส่ง </a:t>
            </a:r>
          </a:p>
          <a:p>
            <a:pPr marL="449263" indent="-355600">
              <a:buFont typeface="Arial" panose="020B0604020202020204" pitchFamily="34" charset="0"/>
              <a:buChar char="•"/>
            </a:pPr>
            <a:r>
              <a:rPr lang="th-TH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กรมเจ้าท่า </a:t>
            </a:r>
            <a:r>
              <a:rPr lang="en-US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 อบรม พัฒนาคนประจำเรือ บุคลากรด้าน</a:t>
            </a:r>
            <a:r>
              <a:rPr lang="th-TH" sz="2000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พาณิชย</a:t>
            </a:r>
            <a:r>
              <a:rPr lang="th-TH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นาวีให้เป็นไปตามมาตรฐานสากล </a:t>
            </a:r>
            <a:endParaRPr lang="en-US" sz="20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93663">
              <a:spcBef>
                <a:spcPts val="0"/>
              </a:spcBef>
              <a:tabLst>
                <a:tab pos="449263" algn="l"/>
              </a:tabLst>
            </a:pP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56-58 ระยะสั้นรวม 11,976 คน ระยะยาว 747 คน)</a:t>
            </a:r>
          </a:p>
          <a:p>
            <a:pPr marL="449263" lvl="1" indent="-355600">
              <a:buFont typeface="Arial" panose="020B0604020202020204" pitchFamily="34" charset="0"/>
              <a:buChar char="•"/>
            </a:pPr>
            <a:r>
              <a:rPr lang="th-TH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รฟท</a:t>
            </a: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en-US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อยู่ระหว่างปรับปรุงหลักสูตรให้สอดคล้องกับเทคโนโลยี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ทางคู่ระบบไฟฟ้า </a:t>
            </a: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ในหลักสูตร </a:t>
            </a:r>
            <a:r>
              <a:rPr lang="th-TH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ปวส</a:t>
            </a:r>
            <a:r>
              <a:rPr lang="th-TH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5 สาขา ช่างเครื่องกล ช่างเทคนิคไฟฟ้ารถจักรและล้อเลื่อน ช่างอาณัติ สัญญาณโทรคมนาคม ช่างโยธา การจัดการเดินรถ</a:t>
            </a:r>
          </a:p>
          <a:p>
            <a:pPr lvl="1"/>
            <a:endParaRPr lang="th-TH" dirty="0" smtClean="0"/>
          </a:p>
          <a:p>
            <a:pPr lvl="1"/>
            <a:endParaRPr lang="th-TH" dirty="0" smtClean="0"/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4881033" y="4257093"/>
            <a:ext cx="1875367" cy="92630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อบรมพนักงานขับรถบรรทุก 65 รุ่น </a:t>
            </a:r>
          </a:p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รวม 5249 คน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17" name="ลูกศรขวาท้ายบาก 16"/>
          <p:cNvSpPr/>
          <p:nvPr/>
        </p:nvSpPr>
        <p:spPr>
          <a:xfrm>
            <a:off x="4220633" y="4452360"/>
            <a:ext cx="547981" cy="535772"/>
          </a:xfrm>
          <a:prstGeom prst="notched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9670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 :</a:t>
            </a:r>
            <a:r>
              <a:rPr lang="th-TH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70C0"/>
                </a:solidFill>
              </a:rPr>
              <a:t>แผนงาน</a:t>
            </a:r>
            <a:r>
              <a:rPr lang="th-TH" sz="2000" b="1" dirty="0">
                <a:solidFill>
                  <a:srgbClr val="0070C0"/>
                </a:solidFill>
              </a:rPr>
              <a:t>ด้านบุคลากรภาคขนส่งในอนาคตทางกระทรวงคมนาคมมีจุดเน้นดำเนินการในเรื่องใด ทั้งในส่วนของการวิเคราะห์วิจัย การวางแผน การออกแบบวิศวกรรม การก่อสร้าง รวมไปถึงการปฏิบัติการและ</a:t>
            </a:r>
            <a:r>
              <a:rPr lang="th-TH" sz="2000" b="1" dirty="0" smtClean="0">
                <a:solidFill>
                  <a:srgbClr val="0070C0"/>
                </a:solidFill>
              </a:rPr>
              <a:t>บำรุงรักษา</a:t>
            </a:r>
            <a:r>
              <a:rPr lang="en-US" sz="20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en-US" sz="20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37" y="2565248"/>
            <a:ext cx="1081967" cy="72000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34" y="4716730"/>
            <a:ext cx="1081968" cy="7200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34" y="5709496"/>
            <a:ext cx="1081970" cy="720000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334" y="3723964"/>
            <a:ext cx="1081970" cy="720000"/>
          </a:xfrm>
          <a:prstGeom prst="rect">
            <a:avLst/>
          </a:prstGeom>
        </p:spPr>
      </p:pic>
      <p:sp>
        <p:nvSpPr>
          <p:cNvPr id="10" name="กล่องข้อความ 9"/>
          <p:cNvSpPr txBox="1"/>
          <p:nvPr/>
        </p:nvSpPr>
        <p:spPr>
          <a:xfrm>
            <a:off x="-202982" y="1646151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MOU </a:t>
            </a:r>
            <a:endParaRPr lang="th-TH" sz="1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ความร่วมมือด้านรถไฟ</a:t>
            </a:r>
            <a:endParaRPr lang="th-TH" sz="1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Down Arrow 9"/>
          <p:cNvSpPr/>
          <p:nvPr/>
        </p:nvSpPr>
        <p:spPr>
          <a:xfrm rot="16200000">
            <a:off x="1462656" y="2652905"/>
            <a:ext cx="1296911" cy="576064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2802467" y="1646151"/>
            <a:ext cx="62314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70C0"/>
                </a:solidFill>
              </a:rPr>
              <a:t>อบรมบุคลากรด้านระบบราง 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Seminar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on railway Management for Thailand Senior officer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จำนวน 25 คน</a:t>
            </a:r>
            <a:endParaRPr lang="th-TH" sz="1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28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(8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พ.ค.-4 มิ.ย.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Seminar on the Executive Management of Thailand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40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</a:p>
          <a:p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12 วัน (12-23 มิ.ย. 59)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2016 Training Curse for the Lecture of Thailand railway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30 คน</a:t>
            </a:r>
          </a:p>
          <a:p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16 วัน (11-26 ก.ย. 59) </a:t>
            </a:r>
            <a:endParaRPr lang="th-TH" sz="2000" b="1" dirty="0"/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2726267" y="3723964"/>
            <a:ext cx="623146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70C0"/>
                </a:solidFill>
              </a:rPr>
              <a:t>ฝึกอบรมบุคลากรสำหรับโครงการรถไฟความเร็วสูง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5 รุ่น รวม 100 คน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1 ระยะเวลา 1 เดือน (ส.ค. 56)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 1 เดือน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(ก.ย.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 1 เดือน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(ต.ค.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 1 เดือน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(พ.ย.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รุ่นที่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 1 เดือน </a:t>
            </a: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(ธ.ค. </a:t>
            </a:r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56)</a:t>
            </a:r>
          </a:p>
          <a:p>
            <a:endParaRPr lang="th-TH" sz="1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2777067" y="1232546"/>
            <a:ext cx="6180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ตัวอย่างความร่วมมือทางวิชาการด้านระบบราง (ไทย-จีน)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7522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0" y="2392120"/>
            <a:ext cx="2926080" cy="4571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04198" y="2392121"/>
            <a:ext cx="2926080" cy="4571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17920" y="2392120"/>
            <a:ext cx="2926080" cy="45719"/>
          </a:xfrm>
          <a:prstGeom prst="rect">
            <a:avLst/>
          </a:prstGeom>
          <a:solidFill>
            <a:srgbClr val="F23F0E"/>
          </a:solidFill>
          <a:ln>
            <a:solidFill>
              <a:srgbClr val="F23F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5161859"/>
            <a:ext cx="2926080" cy="45719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3104198" y="5161860"/>
            <a:ext cx="2926080" cy="4571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17920" y="5161859"/>
            <a:ext cx="2926080" cy="45719"/>
          </a:xfrm>
          <a:prstGeom prst="rect">
            <a:avLst/>
          </a:prstGeom>
          <a:solidFill>
            <a:srgbClr val="F23F0E"/>
          </a:solidFill>
          <a:ln>
            <a:solidFill>
              <a:srgbClr val="F23F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Picture 8" descr="ผลการค้นหารูปภาพสำหรับ โลโก้ สนข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655" y="2464066"/>
            <a:ext cx="3111166" cy="132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กล่องข้อความ 11"/>
          <p:cNvSpPr txBox="1"/>
          <p:nvPr/>
        </p:nvSpPr>
        <p:spPr>
          <a:xfrm>
            <a:off x="3695044" y="1496878"/>
            <a:ext cx="1744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dirty="0" smtClean="0">
                <a:solidFill>
                  <a:schemeClr val="accent1">
                    <a:lumMod val="50000"/>
                  </a:schemeClr>
                </a:solidFill>
              </a:rPr>
              <a:t>ขอขอบคุณ</a:t>
            </a:r>
            <a:endParaRPr lang="th-TH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3323949" y="4042739"/>
            <a:ext cx="2486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www.otp.go.th</a:t>
            </a:r>
            <a:endParaRPr lang="th-TH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17502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arabunPSK">
      <a:majorFont>
        <a:latin typeface="TH SarabunPSK"/>
        <a:ea typeface=""/>
        <a:cs typeface="TH SarabunPSK"/>
      </a:majorFont>
      <a:minorFont>
        <a:latin typeface="TH SarabunPSK"/>
        <a:ea typeface=""/>
        <a:cs typeface="TH SarabunPSK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1682</TotalTime>
  <Words>1028</Words>
  <Application>Microsoft Office PowerPoint</Application>
  <PresentationFormat>นำเสนอทางหน้าจอ (4:3)</PresentationFormat>
  <Paragraphs>156</Paragraphs>
  <Slides>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14" baseType="lpstr">
      <vt:lpstr>Arial</vt:lpstr>
      <vt:lpstr>Calibri</vt:lpstr>
      <vt:lpstr>TH SarabunIT๙</vt:lpstr>
      <vt:lpstr>TH SarabunPSK</vt:lpstr>
      <vt:lpstr>Times New Roman</vt:lpstr>
      <vt:lpstr>ธีมของ Office</vt:lpstr>
      <vt:lpstr>ข้อมูลประกอบการบรรยาย ทิศทางการพัฒนาฝีมือแรงงานให้สอดคล้องกับการพัฒนากำลังแรงงานด้านโลจิสติกส์และซัพพลายเชนและระบบขนส่งทางราง</vt:lpstr>
      <vt:lpstr>งานนำเสนอ PowerPoint</vt:lpstr>
      <vt:lpstr>งานนำเสนอ PowerPoint</vt:lpstr>
      <vt:lpstr>ร่างยุทธศาสตร์การพัฒนาโครงสร้างพื้นฐานและระบบโลจิสติกส์ ภายใต้แผนพัฒนาเศรษฐกิจและสังคมแห่งชาติ ฉบับที่ 12 (2560-2564)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ยุทธศาสตร์ที่ 6 ปรับปรุงระบบการพัฒนาและจัดการกำลังคน (Human Resource Development System)</dc:title>
  <dc:creator>jinnat</dc:creator>
  <cp:lastModifiedBy>jinnat</cp:lastModifiedBy>
  <cp:revision>56</cp:revision>
  <cp:lastPrinted>2016-05-30T09:19:49Z</cp:lastPrinted>
  <dcterms:created xsi:type="dcterms:W3CDTF">2016-05-18T02:23:36Z</dcterms:created>
  <dcterms:modified xsi:type="dcterms:W3CDTF">2016-05-30T09:40:59Z</dcterms:modified>
</cp:coreProperties>
</file>