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7" r:id="rId1"/>
    <p:sldMasterId id="2147483700" r:id="rId2"/>
    <p:sldMasterId id="2147483712" r:id="rId3"/>
    <p:sldMasterId id="2147483724" r:id="rId4"/>
    <p:sldMasterId id="2147483735" r:id="rId5"/>
    <p:sldMasterId id="2147483746" r:id="rId6"/>
  </p:sldMasterIdLst>
  <p:notesMasterIdLst>
    <p:notesMasterId r:id="rId44"/>
  </p:notesMasterIdLst>
  <p:sldIdLst>
    <p:sldId id="298" r:id="rId7"/>
    <p:sldId id="286" r:id="rId8"/>
    <p:sldId id="289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290" r:id="rId17"/>
    <p:sldId id="291" r:id="rId18"/>
    <p:sldId id="292" r:id="rId19"/>
    <p:sldId id="311" r:id="rId20"/>
    <p:sldId id="257" r:id="rId21"/>
    <p:sldId id="260" r:id="rId22"/>
    <p:sldId id="261" r:id="rId23"/>
    <p:sldId id="262" r:id="rId24"/>
    <p:sldId id="263" r:id="rId25"/>
    <p:sldId id="264" r:id="rId26"/>
    <p:sldId id="265" r:id="rId27"/>
    <p:sldId id="266" r:id="rId28"/>
    <p:sldId id="267" r:id="rId29"/>
    <p:sldId id="268" r:id="rId30"/>
    <p:sldId id="335" r:id="rId31"/>
    <p:sldId id="270" r:id="rId32"/>
    <p:sldId id="271" r:id="rId33"/>
    <p:sldId id="272" r:id="rId34"/>
    <p:sldId id="336" r:id="rId35"/>
    <p:sldId id="327" r:id="rId36"/>
    <p:sldId id="328" r:id="rId37"/>
    <p:sldId id="329" r:id="rId38"/>
    <p:sldId id="330" r:id="rId39"/>
    <p:sldId id="331" r:id="rId40"/>
    <p:sldId id="332" r:id="rId41"/>
    <p:sldId id="333" r:id="rId42"/>
    <p:sldId id="334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1E387C-AC23-482F-9AE4-96D699133FF9}" type="datetimeFigureOut">
              <a:rPr lang="en-US" smtClean="0"/>
              <a:t>5/30/2016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826E03-9C11-448B-A2ED-109E2CA7D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336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405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9497" y="139931"/>
            <a:ext cx="7870357" cy="822257"/>
          </a:xfrm>
        </p:spPr>
        <p:txBody>
          <a:bodyPr>
            <a:noAutofit/>
          </a:bodyPr>
          <a:lstStyle>
            <a:lvl1pPr algn="l">
              <a:lnSpc>
                <a:spcPct val="90000"/>
              </a:lnSpc>
              <a:defRPr sz="4800" b="1"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</a:lstStyle>
          <a:p>
            <a:r>
              <a:rPr lang="th-TH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5" y="1058689"/>
            <a:ext cx="8668939" cy="5289859"/>
          </a:xfrm>
        </p:spPr>
        <p:txBody>
          <a:bodyPr>
            <a:normAutofit/>
          </a:bodyPr>
          <a:lstStyle>
            <a:lvl1pPr>
              <a:defRPr sz="3600"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  <a:lvl2pPr>
              <a:defRPr sz="3200">
                <a:latin typeface="TH SarabunIT๙" panose="020B0500040200020003" pitchFamily="34" charset="-34"/>
                <a:cs typeface="TH SarabunIT๙" panose="020B0500040200020003" pitchFamily="34" charset="-34"/>
              </a:defRPr>
            </a:lvl2pPr>
            <a:lvl3pPr>
              <a:defRPr sz="2800">
                <a:latin typeface="TH SarabunIT๙" panose="020B0500040200020003" pitchFamily="34" charset="-34"/>
                <a:cs typeface="TH SarabunIT๙" panose="020B0500040200020003" pitchFamily="34" charset="-34"/>
              </a:defRPr>
            </a:lvl3pPr>
            <a:lvl4pPr>
              <a:defRPr sz="2400">
                <a:latin typeface="TH SarabunIT๙" panose="020B0500040200020003" pitchFamily="34" charset="-34"/>
                <a:cs typeface="TH SarabunIT๙" panose="020B0500040200020003" pitchFamily="34" charset="-34"/>
              </a:defRPr>
            </a:lvl4pPr>
            <a:lvl5pPr>
              <a:defRPr sz="2400">
                <a:latin typeface="TH SarabunIT๙" panose="020B0500040200020003" pitchFamily="34" charset="-34"/>
                <a:cs typeface="TH SarabunIT๙" panose="020B0500040200020003" pitchFamily="34" charset="-34"/>
              </a:defRPr>
            </a:lvl5pPr>
          </a:lstStyle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300"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</a:lstStyle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</a:lstStyle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8" name="Picture 7" descr="kmutt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9497" cy="105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908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677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403" y="130310"/>
            <a:ext cx="7960349" cy="754904"/>
          </a:xfrm>
        </p:spPr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2051" y="1058408"/>
            <a:ext cx="4293749" cy="506775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58408"/>
            <a:ext cx="4251654" cy="506775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8" name="Picture 7" descr="kmutt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9497" cy="105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771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024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9497" y="130310"/>
            <a:ext cx="7870358" cy="754904"/>
          </a:xfrm>
        </p:spPr>
        <p:txBody>
          <a:bodyPr/>
          <a:lstStyle>
            <a:lvl1pPr>
              <a:defRPr b="1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 descr="kmutt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9497" cy="105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360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5" name="Picture 4" descr="kmutt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9497" cy="105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209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738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561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229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0416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 txBox="1">
            <a:spLocks/>
          </p:cNvSpPr>
          <p:nvPr userDrawn="1"/>
        </p:nvSpPr>
        <p:spPr bwMode="auto">
          <a:xfrm>
            <a:off x="7239000" y="-6985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defTabSz="457200" eaLnBrk="1" hangingPunct="1">
              <a:defRPr/>
            </a:pPr>
            <a:fld id="{23C1909E-227B-472B-9F59-40B313680A53}" type="slidenum">
              <a:rPr lang="en-US" sz="2200" b="1" smtClean="0">
                <a:solidFill>
                  <a:srgbClr val="000000"/>
                </a:solidFill>
                <a:latin typeface="Century Gothic" pitchFamily="34" charset="0"/>
              </a:rPr>
              <a:pPr algn="r" defTabSz="457200" eaLnBrk="1" hangingPunct="1">
                <a:defRPr/>
              </a:pPr>
              <a:t>‹#›</a:t>
            </a:fld>
            <a:endParaRPr lang="en-US" sz="2200" b="1" smtClean="0">
              <a:solidFill>
                <a:srgbClr val="000000"/>
              </a:solidFill>
              <a:latin typeface="Century Gothic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38913"/>
            <a:ext cx="9144000" cy="3190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7970846"/>
      </p:ext>
    </p:extLst>
  </p:cSld>
  <p:clrMapOvr>
    <a:masterClrMapping/>
  </p:clrMapOvr>
  <p:transition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2" y="18290"/>
            <a:ext cx="2895600" cy="329184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6"/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92F58-5E57-4AC9-BC22-30DA4234353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1974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2" y="18290"/>
            <a:ext cx="2895600" cy="329184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6"/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92F58-5E57-4AC9-BC22-30DA4234353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266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2" y="18290"/>
            <a:ext cx="2895600" cy="329184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6"/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92F58-5E57-4AC9-BC22-30DA4234353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2678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2" y="18290"/>
            <a:ext cx="2895600" cy="329184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6"/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92F58-5E57-4AC9-BC22-30DA4234353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5042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5280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9497" y="139931"/>
            <a:ext cx="7870357" cy="822257"/>
          </a:xfrm>
        </p:spPr>
        <p:txBody>
          <a:bodyPr>
            <a:noAutofit/>
          </a:bodyPr>
          <a:lstStyle>
            <a:lvl1pPr algn="l">
              <a:lnSpc>
                <a:spcPct val="90000"/>
              </a:lnSpc>
              <a:defRPr sz="4800" b="1"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</a:lstStyle>
          <a:p>
            <a:r>
              <a:rPr lang="th-TH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5" y="1058689"/>
            <a:ext cx="8668939" cy="5289859"/>
          </a:xfrm>
        </p:spPr>
        <p:txBody>
          <a:bodyPr>
            <a:normAutofit/>
          </a:bodyPr>
          <a:lstStyle>
            <a:lvl1pPr>
              <a:defRPr sz="3600"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  <a:lvl2pPr>
              <a:defRPr sz="3200">
                <a:latin typeface="TH SarabunIT๙" panose="020B0500040200020003" pitchFamily="34" charset="-34"/>
                <a:cs typeface="TH SarabunIT๙" panose="020B0500040200020003" pitchFamily="34" charset="-34"/>
              </a:defRPr>
            </a:lvl2pPr>
            <a:lvl3pPr>
              <a:defRPr sz="2800">
                <a:latin typeface="TH SarabunIT๙" panose="020B0500040200020003" pitchFamily="34" charset="-34"/>
                <a:cs typeface="TH SarabunIT๙" panose="020B0500040200020003" pitchFamily="34" charset="-34"/>
              </a:defRPr>
            </a:lvl3pPr>
            <a:lvl4pPr>
              <a:defRPr sz="2400">
                <a:latin typeface="TH SarabunIT๙" panose="020B0500040200020003" pitchFamily="34" charset="-34"/>
                <a:cs typeface="TH SarabunIT๙" panose="020B0500040200020003" pitchFamily="34" charset="-34"/>
              </a:defRPr>
            </a:lvl4pPr>
            <a:lvl5pPr>
              <a:defRPr sz="2400">
                <a:latin typeface="TH SarabunIT๙" panose="020B0500040200020003" pitchFamily="34" charset="-34"/>
                <a:cs typeface="TH SarabunIT๙" panose="020B0500040200020003" pitchFamily="34" charset="-34"/>
              </a:defRPr>
            </a:lvl5pPr>
          </a:lstStyle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300"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</a:lstStyle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</a:lstStyle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8" name="Picture 7" descr="kmutt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9497" cy="105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2864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7967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2051" y="1058408"/>
            <a:ext cx="4293749" cy="506775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58408"/>
            <a:ext cx="4251654" cy="506775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5259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932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9497" y="130310"/>
            <a:ext cx="7870358" cy="754904"/>
          </a:xfrm>
        </p:spPr>
        <p:txBody>
          <a:bodyPr/>
          <a:lstStyle>
            <a:lvl1pPr>
              <a:defRPr b="1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 descr="kmutt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9497" cy="105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4208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5" name="Picture 4" descr="kmutt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9497" cy="105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3602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6187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5430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1335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7360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5292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9497" y="139931"/>
            <a:ext cx="7870357" cy="822257"/>
          </a:xfrm>
        </p:spPr>
        <p:txBody>
          <a:bodyPr>
            <a:noAutofit/>
          </a:bodyPr>
          <a:lstStyle>
            <a:lvl1pPr algn="l">
              <a:lnSpc>
                <a:spcPct val="90000"/>
              </a:lnSpc>
              <a:defRPr sz="4800" b="1"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</a:lstStyle>
          <a:p>
            <a:r>
              <a:rPr lang="th-TH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5" y="1058689"/>
            <a:ext cx="8668939" cy="5289859"/>
          </a:xfrm>
        </p:spPr>
        <p:txBody>
          <a:bodyPr>
            <a:normAutofit/>
          </a:bodyPr>
          <a:lstStyle>
            <a:lvl1pPr>
              <a:defRPr sz="3600"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  <a:lvl2pPr>
              <a:defRPr sz="3200">
                <a:latin typeface="TH SarabunIT๙" panose="020B0500040200020003" pitchFamily="34" charset="-34"/>
                <a:cs typeface="TH SarabunIT๙" panose="020B0500040200020003" pitchFamily="34" charset="-34"/>
              </a:defRPr>
            </a:lvl2pPr>
            <a:lvl3pPr>
              <a:defRPr sz="2800">
                <a:latin typeface="TH SarabunIT๙" panose="020B0500040200020003" pitchFamily="34" charset="-34"/>
                <a:cs typeface="TH SarabunIT๙" panose="020B0500040200020003" pitchFamily="34" charset="-34"/>
              </a:defRPr>
            </a:lvl3pPr>
            <a:lvl4pPr>
              <a:defRPr sz="2400">
                <a:latin typeface="TH SarabunIT๙" panose="020B0500040200020003" pitchFamily="34" charset="-34"/>
                <a:cs typeface="TH SarabunIT๙" panose="020B0500040200020003" pitchFamily="34" charset="-34"/>
              </a:defRPr>
            </a:lvl4pPr>
            <a:lvl5pPr>
              <a:defRPr sz="2400">
                <a:latin typeface="TH SarabunIT๙" panose="020B0500040200020003" pitchFamily="34" charset="-34"/>
                <a:cs typeface="TH SarabunIT๙" panose="020B0500040200020003" pitchFamily="34" charset="-34"/>
              </a:defRPr>
            </a:lvl5pPr>
          </a:lstStyle>
          <a:p>
            <a:pPr lvl="0"/>
            <a:r>
              <a:rPr lang="th-TH" dirty="0" smtClean="0"/>
              <a:t>Click to edit Master text styles</a:t>
            </a:r>
          </a:p>
          <a:p>
            <a:pPr lvl="1"/>
            <a:r>
              <a:rPr lang="th-TH" dirty="0" smtClean="0"/>
              <a:t>Second level</a:t>
            </a:r>
          </a:p>
          <a:p>
            <a:pPr lvl="2"/>
            <a:r>
              <a:rPr lang="th-TH" dirty="0" smtClean="0"/>
              <a:t>Third level</a:t>
            </a:r>
          </a:p>
          <a:p>
            <a:pPr lvl="3"/>
            <a:r>
              <a:rPr lang="th-TH" dirty="0" smtClean="0"/>
              <a:t>Fourth level</a:t>
            </a:r>
          </a:p>
          <a:p>
            <a:pPr lvl="4"/>
            <a:r>
              <a:rPr lang="th-TH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300"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</a:lstStyle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H SarabunIT๙" panose="020B0500040200020003" pitchFamily="34" charset="-34"/>
                <a:cs typeface="TH SarabunIT๙" panose="020B0500040200020003" pitchFamily="34" charset="-34"/>
              </a:defRPr>
            </a:lvl1pPr>
          </a:lstStyle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8" name="Picture 7" descr="kmutt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9497" cy="105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4825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7495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2051" y="1058408"/>
            <a:ext cx="4293749" cy="506775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58408"/>
            <a:ext cx="4251654" cy="506775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1002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755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9497" y="130310"/>
            <a:ext cx="7870358" cy="754904"/>
          </a:xfrm>
        </p:spPr>
        <p:txBody>
          <a:bodyPr/>
          <a:lstStyle>
            <a:lvl1pPr>
              <a:defRPr b="1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 descr="kmutt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9497" cy="105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0776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5" name="Picture 4" descr="kmutt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29497" cy="1058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018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35512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4733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8282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0769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999042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4090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7265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9172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7801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3154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60209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41382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6731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5883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97008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8818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9992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2117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90023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48784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12202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51033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25476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83234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7200" y="228601"/>
            <a:ext cx="7772400" cy="3702930"/>
          </a:xfrm>
          <a:solidFill>
            <a:schemeClr val="tx2">
              <a:lumMod val="10000"/>
              <a:lumOff val="90000"/>
            </a:schemeClr>
          </a:solidFill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000" b="1" spc="-80" baseline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4146317"/>
            <a:ext cx="6858000" cy="2222575"/>
          </a:xfrm>
        </p:spPr>
        <p:txBody>
          <a:bodyPr/>
          <a:lstStyle>
            <a:lvl1pPr marL="0" indent="0" algn="l">
              <a:buNone/>
              <a:defRPr b="1" cap="none" spc="120" baseline="0">
                <a:solidFill>
                  <a:schemeClr val="tx2"/>
                </a:solidFill>
                <a:latin typeface="Arial Unicode MS"/>
                <a:cs typeface="Arial Unicode M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903766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88519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72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0292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469" y="1087230"/>
            <a:ext cx="4193951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8574" y="1087230"/>
            <a:ext cx="4134100" cy="52808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42382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61814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13662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09627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39661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56794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755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1109" y="130310"/>
            <a:ext cx="8866644" cy="7549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108" y="1068030"/>
            <a:ext cx="8866645" cy="5314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1109" y="6464251"/>
            <a:ext cx="8325366" cy="287996"/>
          </a:xfrm>
          <a:prstGeom prst="rect">
            <a:avLst/>
          </a:prstGeom>
          <a:solidFill>
            <a:srgbClr val="FF762C"/>
          </a:solidFill>
          <a:ln>
            <a:solidFill>
              <a:srgbClr val="FF762C"/>
            </a:solidFill>
          </a:ln>
        </p:spPr>
        <p:txBody>
          <a:bodyPr vert="horz" lIns="72000" tIns="0" rIns="72000" bIns="0" rtlCol="0" anchor="ctr"/>
          <a:lstStyle>
            <a:lvl1pPr algn="l">
              <a:lnSpc>
                <a:spcPct val="70000"/>
              </a:lnSpc>
              <a:defRPr sz="1300" b="1">
                <a:solidFill>
                  <a:srgbClr val="FFFFFF"/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 defTabSz="457200"/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6304" y="6464251"/>
            <a:ext cx="471449" cy="287996"/>
          </a:xfrm>
          <a:prstGeom prst="rect">
            <a:avLst/>
          </a:prstGeom>
          <a:ln w="28575" cmpd="sng">
            <a:solidFill>
              <a:srgbClr val="FF762C"/>
            </a:solidFill>
          </a:ln>
        </p:spPr>
        <p:txBody>
          <a:bodyPr vert="horz" lIns="72000" tIns="0" rIns="72000" bIns="0" rtlCol="0" anchor="ctr"/>
          <a:lstStyle>
            <a:lvl1pPr algn="ctr">
              <a:lnSpc>
                <a:spcPct val="70000"/>
              </a:lnSpc>
              <a:defRPr sz="2000" b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 defTabSz="457200"/>
            <a:fld id="{36C59108-3266-7944-92B4-C9F549FEF462}" type="slidenum">
              <a:rPr lang="en-US" smtClean="0">
                <a:solidFill>
                  <a:prstClr val="black"/>
                </a:solidFill>
              </a:rPr>
              <a:pPr defTabSz="457200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84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672" r:id="rId13"/>
    <p:sldLayoutId id="2147483673" r:id="rId14"/>
    <p:sldLayoutId id="2147483674" r:id="rId15"/>
    <p:sldLayoutId id="2147483675" r:id="rId16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TH SarabunIT๙" pitchFamily="34" charset="-34"/>
          <a:ea typeface="+mj-ea"/>
          <a:cs typeface="TH SarabunIT๙" pitchFamily="34" charset="-34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1109" y="130310"/>
            <a:ext cx="8866644" cy="7549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108" y="1068030"/>
            <a:ext cx="8866645" cy="5314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1109" y="6464251"/>
            <a:ext cx="8325366" cy="287996"/>
          </a:xfrm>
          <a:prstGeom prst="rect">
            <a:avLst/>
          </a:prstGeom>
          <a:solidFill>
            <a:srgbClr val="FF762C"/>
          </a:solidFill>
          <a:ln>
            <a:solidFill>
              <a:srgbClr val="FF762C"/>
            </a:solidFill>
          </a:ln>
        </p:spPr>
        <p:txBody>
          <a:bodyPr vert="horz" lIns="72000" tIns="0" rIns="72000" bIns="0" rtlCol="0" anchor="ctr"/>
          <a:lstStyle>
            <a:lvl1pPr algn="l">
              <a:lnSpc>
                <a:spcPct val="70000"/>
              </a:lnSpc>
              <a:defRPr sz="1300" b="1">
                <a:solidFill>
                  <a:srgbClr val="FFFFFF"/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 defTabSz="457200"/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6304" y="6464251"/>
            <a:ext cx="471449" cy="287996"/>
          </a:xfrm>
          <a:prstGeom prst="rect">
            <a:avLst/>
          </a:prstGeom>
          <a:ln w="28575" cmpd="sng">
            <a:solidFill>
              <a:srgbClr val="FF762C"/>
            </a:solidFill>
          </a:ln>
        </p:spPr>
        <p:txBody>
          <a:bodyPr vert="horz" lIns="72000" tIns="0" rIns="72000" bIns="0" rtlCol="0" anchor="ctr"/>
          <a:lstStyle>
            <a:lvl1pPr algn="ctr">
              <a:lnSpc>
                <a:spcPct val="70000"/>
              </a:lnSpc>
              <a:defRPr sz="2000" b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 defTabSz="457200"/>
            <a:fld id="{36C59108-3266-7944-92B4-C9F549FEF462}" type="slidenum">
              <a:rPr lang="en-US" smtClean="0">
                <a:solidFill>
                  <a:prstClr val="black"/>
                </a:solidFill>
              </a:rPr>
              <a:pPr defTabSz="457200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404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TH SarabunIT๙" pitchFamily="34" charset="-34"/>
          <a:ea typeface="+mj-ea"/>
          <a:cs typeface="TH SarabunIT๙" pitchFamily="34" charset="-34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1109" y="130310"/>
            <a:ext cx="8866644" cy="7549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108" y="1068030"/>
            <a:ext cx="8866645" cy="5314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1109" y="6464251"/>
            <a:ext cx="8325366" cy="287996"/>
          </a:xfrm>
          <a:prstGeom prst="rect">
            <a:avLst/>
          </a:prstGeom>
          <a:solidFill>
            <a:srgbClr val="FF762C"/>
          </a:solidFill>
          <a:ln>
            <a:solidFill>
              <a:srgbClr val="FF762C"/>
            </a:solidFill>
          </a:ln>
        </p:spPr>
        <p:txBody>
          <a:bodyPr vert="horz" lIns="72000" tIns="0" rIns="72000" bIns="0" rtlCol="0" anchor="ctr"/>
          <a:lstStyle>
            <a:lvl1pPr algn="l">
              <a:lnSpc>
                <a:spcPct val="70000"/>
              </a:lnSpc>
              <a:defRPr sz="1300" b="1">
                <a:solidFill>
                  <a:srgbClr val="FFFFFF"/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 defTabSz="457200"/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6304" y="6464251"/>
            <a:ext cx="471449" cy="287996"/>
          </a:xfrm>
          <a:prstGeom prst="rect">
            <a:avLst/>
          </a:prstGeom>
          <a:ln w="28575" cmpd="sng">
            <a:solidFill>
              <a:srgbClr val="FF762C"/>
            </a:solidFill>
          </a:ln>
        </p:spPr>
        <p:txBody>
          <a:bodyPr vert="horz" lIns="72000" tIns="0" rIns="72000" bIns="0" rtlCol="0" anchor="ctr"/>
          <a:lstStyle>
            <a:lvl1pPr algn="ctr">
              <a:lnSpc>
                <a:spcPct val="70000"/>
              </a:lnSpc>
              <a:defRPr sz="2000" b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defRPr>
            </a:lvl1pPr>
          </a:lstStyle>
          <a:p>
            <a:pPr defTabSz="457200"/>
            <a:fld id="{36C59108-3266-7944-92B4-C9F549FEF462}" type="slidenum">
              <a:rPr lang="en-US" smtClean="0">
                <a:solidFill>
                  <a:prstClr val="black"/>
                </a:solidFill>
              </a:rPr>
              <a:pPr defTabSz="457200"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83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TH SarabunIT๙" pitchFamily="34" charset="-34"/>
          <a:ea typeface="+mj-ea"/>
          <a:cs typeface="TH SarabunIT๙" pitchFamily="34" charset="-34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b="1" kern="1200">
          <a:solidFill>
            <a:schemeClr val="tx1"/>
          </a:solidFill>
          <a:latin typeface="TH SarabunIT๙" pitchFamily="34" charset="-34"/>
          <a:ea typeface="+mn-ea"/>
          <a:cs typeface="TH SarabunIT๙" pitchFamily="34" charset="-34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" y="6492875"/>
            <a:ext cx="836676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900" i="1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66760" y="6492875"/>
            <a:ext cx="532821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694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" y="6492875"/>
            <a:ext cx="836676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900" i="1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66760" y="6492875"/>
            <a:ext cx="532821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788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001123" cy="91363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469" y="1096366"/>
            <a:ext cx="8538205" cy="52899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" y="6492875"/>
            <a:ext cx="836676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900" i="1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66760" y="6492875"/>
            <a:ext cx="532821" cy="3327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="1"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040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3600" b="1" kern="1200" cap="none" spc="-60" baseline="0">
          <a:solidFill>
            <a:schemeClr val="tx1"/>
          </a:solidFill>
          <a:latin typeface="Arial Unicode MS"/>
          <a:ea typeface="+mj-ea"/>
          <a:cs typeface="Arial Unicode M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400" b="1" kern="1200">
          <a:solidFill>
            <a:schemeClr val="tx1"/>
          </a:solidFill>
          <a:latin typeface="Arial Unicode MS"/>
          <a:ea typeface="+mn-ea"/>
          <a:cs typeface="Arial Unicode M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400" kern="1200">
          <a:solidFill>
            <a:schemeClr val="tx1"/>
          </a:solidFill>
          <a:latin typeface="Arial Unicode MS"/>
          <a:ea typeface="+mn-ea"/>
          <a:cs typeface="Arial Unicode M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Arial Unicode MS"/>
          <a:ea typeface="+mn-ea"/>
          <a:cs typeface="Arial Unicode M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Arial Unicode MS"/>
          <a:ea typeface="+mn-ea"/>
          <a:cs typeface="Arial Unicode M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hemeOverride" Target="../theme/themeOverrid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6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-32409" y="1916832"/>
            <a:ext cx="9008374" cy="2260518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th-TH" sz="5400" dirty="0" smtClean="0"/>
              <a:t>ความก้าวหน้า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th-TH" sz="5400" dirty="0" smtClean="0"/>
              <a:t>การจัดทำแผนการพัฒนากำลังคน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th-TH" sz="5400" dirty="0" smtClean="0"/>
              <a:t>เพื่อสนับสนุนการพัฒนาระบบการขนส่งทางราง</a:t>
            </a:r>
            <a:endParaRPr lang="en-US" i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08642" y="4255129"/>
            <a:ext cx="8926716" cy="210040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th-TH" sz="28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โดย </a:t>
            </a:r>
            <a:r>
              <a:rPr lang="th-TH" sz="2800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กรมพัฒนาฝีมือแรงงาน</a:t>
            </a:r>
            <a:r>
              <a:rPr lang="th-TH" sz="28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>
              <a:spcBef>
                <a:spcPts val="0"/>
              </a:spcBef>
            </a:pPr>
            <a:r>
              <a:rPr lang="th-TH" sz="28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ร่วมกับ </a:t>
            </a:r>
            <a:r>
              <a:rPr lang="th-TH" sz="2800" dirty="0" smtClean="0">
                <a:solidFill>
                  <a:srgbClr val="0000FF"/>
                </a:solidFill>
                <a:latin typeface="TH SarabunIT๙" pitchFamily="34" charset="-34"/>
                <a:cs typeface="TH SarabunIT๙" pitchFamily="34" charset="-34"/>
              </a:rPr>
              <a:t>มหาวิทยาลัยเทคโนโลยีพระจอมเกล้าธนบุรี</a:t>
            </a:r>
          </a:p>
          <a:p>
            <a:pPr>
              <a:spcBef>
                <a:spcPts val="0"/>
              </a:spcBef>
            </a:pPr>
            <a:r>
              <a:rPr lang="th-TH" sz="2400" dirty="0" smtClean="0">
                <a:solidFill>
                  <a:schemeClr val="tx1"/>
                </a:solidFill>
              </a:rPr>
              <a:t>อังคารที่ </a:t>
            </a:r>
            <a:r>
              <a:rPr lang="en-US" sz="2400" dirty="0" smtClean="0">
                <a:solidFill>
                  <a:schemeClr val="tx1"/>
                </a:solidFill>
              </a:rPr>
              <a:t>31 </a:t>
            </a:r>
            <a:r>
              <a:rPr lang="th-TH" sz="2400" dirty="0" smtClean="0">
                <a:solidFill>
                  <a:schemeClr val="tx1"/>
                </a:solidFill>
              </a:rPr>
              <a:t>พฤษภาคม </a:t>
            </a:r>
            <a:r>
              <a:rPr lang="en-US" sz="2400" dirty="0" smtClean="0">
                <a:solidFill>
                  <a:schemeClr val="tx1"/>
                </a:solidFill>
              </a:rPr>
              <a:t>2559</a:t>
            </a:r>
            <a:endParaRPr lang="th-TH" sz="2400" dirty="0" smtClean="0">
              <a:solidFill>
                <a:schemeClr val="tx1"/>
              </a:solidFill>
            </a:endParaRPr>
          </a:p>
        </p:txBody>
      </p:sp>
      <p:pic>
        <p:nvPicPr>
          <p:cNvPr id="10" name="Picture 9" descr="KMUTT Logo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409356"/>
            <a:ext cx="1202161" cy="1202161"/>
          </a:xfrm>
          <a:prstGeom prst="rect">
            <a:avLst/>
          </a:prstGeom>
        </p:spPr>
      </p:pic>
      <p:pic>
        <p:nvPicPr>
          <p:cNvPr id="1027" name="Picture 3" descr="\\psf\Home\Downloads\images-2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409356"/>
            <a:ext cx="1286474" cy="1286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42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>
              <a:buNone/>
            </a:pPr>
            <a:endParaRPr lang="en-US" dirty="0" smtClean="0">
              <a:latin typeface="TH SarabunIT๙" pitchFamily="34" charset="-34"/>
              <a:cs typeface="TH SarabunIT๙" pitchFamily="34" charset="-34"/>
            </a:endParaRPr>
          </a:p>
          <a:p>
            <a:pPr marL="0" indent="0" algn="ctr">
              <a:buNone/>
            </a:pPr>
            <a:r>
              <a:rPr lang="en-US" dirty="0" smtClean="0">
                <a:latin typeface="TH SarabunIT๙" pitchFamily="34" charset="-34"/>
                <a:cs typeface="TH SarabunIT๙" pitchFamily="34" charset="-34"/>
              </a:rPr>
              <a:t>(1)</a:t>
            </a:r>
          </a:p>
          <a:p>
            <a:pPr marL="0" indent="0" algn="ctr">
              <a:buNone/>
            </a:pPr>
            <a:r>
              <a:rPr lang="th-TH" dirty="0" smtClean="0"/>
              <a:t>ที่มาและบริบทเชิงนโยบาย</a:t>
            </a:r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59108-3266-7944-92B4-C9F549FEF46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3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44624"/>
            <a:ext cx="6995120" cy="778098"/>
          </a:xfrm>
        </p:spPr>
        <p:txBody>
          <a:bodyPr anchor="t"/>
          <a:lstStyle/>
          <a:p>
            <a:r>
              <a:rPr lang="th-TH" b="1" dirty="0" smtClean="0">
                <a:latin typeface="TH SarabunPSK"/>
                <a:cs typeface="TH SarabunPSK"/>
              </a:rPr>
              <a:t>ปัญหาสำคัญของแรงงานไทย</a:t>
            </a:r>
            <a:endParaRPr lang="en-US" b="1" dirty="0">
              <a:latin typeface="TH SarabunPSK"/>
              <a:cs typeface="TH SarabunPSK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7A9DDA-3D52-4BBF-AC7D-F3AA6737512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th-TH" dirty="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11960" y="908720"/>
            <a:ext cx="4783184" cy="549381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marL="360363" indent="-360363" defTabSz="457200">
              <a:spcAft>
                <a:spcPts val="600"/>
              </a:spcAft>
              <a:buFont typeface="Calibri" pitchFamily="34" charset="0"/>
              <a:buAutoNum type="arabicPeriod"/>
              <a:tabLst>
                <a:tab pos="360363" algn="l"/>
              </a:tabLst>
            </a:pP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ผลิตภาพแรงงาน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อยู่ในระดับต่ำ </a:t>
            </a:r>
            <a:b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(เติบโตเพียงร้อยละ</a:t>
            </a:r>
            <a:r>
              <a:rPr lang="en-US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2.6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ต่อปี)</a:t>
            </a:r>
          </a:p>
          <a:p>
            <a:pPr marL="360363" indent="-360363" defTabSz="457200">
              <a:spcAft>
                <a:spcPts val="600"/>
              </a:spcAft>
              <a:buFont typeface="Calibri" pitchFamily="34" charset="0"/>
              <a:buAutoNum type="arabicPeriod"/>
              <a:tabLst>
                <a:tab pos="360363" algn="l"/>
              </a:tabLst>
            </a:pP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ภาคการศึกษาผลิตคนไม่ตรงกับความต้องการของ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ตลาดแรงงานทั้งด้านปริมาณและคุณภาพ </a:t>
            </a:r>
          </a:p>
          <a:p>
            <a:pPr marL="360363" indent="-360363" defTabSz="457200">
              <a:spcAft>
                <a:spcPts val="600"/>
              </a:spcAft>
              <a:buFont typeface="Calibri" pitchFamily="34" charset="0"/>
              <a:buAutoNum type="arabicPeriod"/>
              <a:tabLst>
                <a:tab pos="360363" algn="l"/>
              </a:tabLst>
            </a:pP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แรงงานไทยมีประสบการณ์ มีฝีมือ </a:t>
            </a:r>
            <a:b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มีสมรรถนะสูง แต่มีการศึกษาต่ำ </a:t>
            </a:r>
            <a:b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จึงมี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ข้อจำกัดในการเข้าสู่การจ้างงาน</a:t>
            </a:r>
            <a:b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ในระดับสูงขึ้น </a:t>
            </a:r>
          </a:p>
          <a:p>
            <a:pPr marL="360363" indent="-360363" defTabSz="457200">
              <a:spcAft>
                <a:spcPts val="600"/>
              </a:spcAft>
              <a:buFont typeface="Calibri" pitchFamily="34" charset="0"/>
              <a:buAutoNum type="arabicPeriod"/>
              <a:tabLst>
                <a:tab pos="360363" algn="l"/>
              </a:tabLst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กำลังแรงงาน</a:t>
            </a: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ปรับตัวไม่ทัน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ต่อการเปลี่ยนแปลงทาง</a:t>
            </a:r>
            <a:r>
              <a:rPr lang="th-TH" sz="2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เทคโนโลยี  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เช่น เทคโนโลยีอัตโนมัติ  เทคโนโลยีสารสนเทศ  เป็นต้น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467" y="963038"/>
            <a:ext cx="2880320" cy="2860036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 flipV="1">
            <a:off x="2987824" y="908720"/>
            <a:ext cx="1224136" cy="648072"/>
          </a:xfrm>
          <a:prstGeom prst="line">
            <a:avLst/>
          </a:prstGeom>
          <a:ln w="28575" cmpd="sng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059832" y="3068960"/>
            <a:ext cx="1152128" cy="3312368"/>
          </a:xfrm>
          <a:prstGeom prst="line">
            <a:avLst/>
          </a:prstGeom>
          <a:ln w="28575" cmpd="sng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41109" y="6464251"/>
            <a:ext cx="8325366" cy="287996"/>
          </a:xfrm>
        </p:spPr>
        <p:txBody>
          <a:bodyPr/>
          <a:lstStyle/>
          <a:p>
            <a:r>
              <a:rPr lang="th-TH" smtClean="0"/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5266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 txBox="1">
            <a:spLocks/>
          </p:cNvSpPr>
          <p:nvPr/>
        </p:nvSpPr>
        <p:spPr>
          <a:xfrm>
            <a:off x="240804" y="116632"/>
            <a:ext cx="8363644" cy="938207"/>
          </a:xfrm>
          <a:prstGeom prst="rect">
            <a:avLst/>
          </a:prstGeom>
          <a:solidFill>
            <a:srgbClr val="FFFFCC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" rIns="0" anchor="ctr"/>
          <a:lstStyle/>
          <a:p>
            <a:pPr algn="ctr" defTabSz="4572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ระเบียบสำนักนายกรัฐมนตรีว่าด้วยการพัฒนาแรงงานและประสานงานการฝึกอาชีพแห่งชาติ พ.ศ. 2552 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240804" y="1061529"/>
            <a:ext cx="8363644" cy="5391807"/>
          </a:xfrm>
          <a:prstGeom prst="rect">
            <a:avLst/>
          </a:prstGeom>
          <a:solidFill>
            <a:srgbClr val="FFFFE1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45720" rIns="0"/>
          <a:lstStyle/>
          <a:p>
            <a:pPr marL="228600" indent="-228600" defTabSz="4572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61740" y="1187711"/>
            <a:ext cx="7754676" cy="3990188"/>
            <a:chOff x="1107083" y="1187711"/>
            <a:chExt cx="6663990" cy="4376826"/>
          </a:xfrm>
        </p:grpSpPr>
        <p:sp>
          <p:nvSpPr>
            <p:cNvPr id="9" name="Rounded Rectangle 8"/>
            <p:cNvSpPr/>
            <p:nvPr/>
          </p:nvSpPr>
          <p:spPr bwMode="auto">
            <a:xfrm>
              <a:off x="1107083" y="1187711"/>
              <a:ext cx="6632907" cy="773275"/>
            </a:xfrm>
            <a:prstGeom prst="roundRect">
              <a:avLst>
                <a:gd name="adj" fmla="val 10417"/>
              </a:avLst>
            </a:prstGeom>
            <a:solidFill>
              <a:schemeClr val="bg1"/>
            </a:solidFill>
            <a:ln w="12700" cap="flat" cmpd="sng" algn="ctr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" tIns="0" rIns="9144" bIns="0" numCol="1" rtlCol="0" anchor="ctr" anchorCtr="0" compatLnSpc="1">
              <a:prstTxWarp prst="textNoShape">
                <a:avLst/>
              </a:prstTxWarp>
            </a:bodyPr>
            <a:lstStyle/>
            <a:p>
              <a:pPr defTabSz="45720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u="sng" dirty="0" smtClean="0">
                  <a:solidFill>
                    <a:srgbClr val="000099"/>
                  </a:solidFill>
                  <a:latin typeface="Arial Unicode MS"/>
                  <a:cs typeface="Arial Unicode MS"/>
                </a:rPr>
                <a:t>1. </a:t>
              </a:r>
              <a:r>
                <a:rPr lang="th-TH" sz="2000" b="1" u="sng" dirty="0" smtClean="0">
                  <a:solidFill>
                    <a:srgbClr val="000099"/>
                  </a:solidFill>
                  <a:latin typeface="Arial Unicode MS"/>
                  <a:cs typeface="Arial Unicode MS"/>
                </a:rPr>
                <a:t>กำหนดนโยบายและแนวทางในการพัฒนา</a:t>
              </a:r>
              <a:r>
                <a:rPr lang="th-TH" sz="20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แรงงานและประสานงานการฝึกอาชีพ</a:t>
              </a:r>
            </a:p>
          </p:txBody>
        </p:sp>
        <p:sp>
          <p:nvSpPr>
            <p:cNvPr id="10" name="Rounded Rectangle 9"/>
            <p:cNvSpPr/>
            <p:nvPr/>
          </p:nvSpPr>
          <p:spPr bwMode="auto">
            <a:xfrm>
              <a:off x="1107083" y="2088599"/>
              <a:ext cx="6632907" cy="773275"/>
            </a:xfrm>
            <a:prstGeom prst="roundRect">
              <a:avLst>
                <a:gd name="adj" fmla="val 10417"/>
              </a:avLst>
            </a:prstGeom>
            <a:solidFill>
              <a:schemeClr val="bg1"/>
            </a:solidFill>
            <a:ln w="12700" cap="flat" cmpd="sng" algn="ctr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" tIns="0" rIns="9144" bIns="0" numCol="1" rtlCol="0" anchor="ctr" anchorCtr="0" compatLnSpc="1">
              <a:prstTxWarp prst="textNoShape">
                <a:avLst/>
              </a:prstTxWarp>
            </a:bodyPr>
            <a:lstStyle/>
            <a:p>
              <a:pPr defTabSz="45720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20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2. </a:t>
              </a:r>
              <a:r>
                <a:rPr lang="th-TH" sz="20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ประสานแผนการพัฒนาทรัพยากรมนุษย์ระหว่าง</a:t>
              </a:r>
              <a:r>
                <a:rPr lang="th-TH" sz="2000" b="1" u="sng" dirty="0" smtClean="0">
                  <a:solidFill>
                    <a:srgbClr val="000099"/>
                  </a:solidFill>
                  <a:latin typeface="Arial Unicode MS"/>
                  <a:cs typeface="Arial Unicode MS"/>
                </a:rPr>
                <a:t>ระบบการศึกษากับระบบการพัฒนากำลังแรงงาน</a:t>
              </a:r>
            </a:p>
          </p:txBody>
        </p:sp>
        <p:sp>
          <p:nvSpPr>
            <p:cNvPr id="11" name="Rounded Rectangle 10"/>
            <p:cNvSpPr/>
            <p:nvPr/>
          </p:nvSpPr>
          <p:spPr bwMode="auto">
            <a:xfrm>
              <a:off x="1138166" y="2989486"/>
              <a:ext cx="6632907" cy="773275"/>
            </a:xfrm>
            <a:prstGeom prst="roundRect">
              <a:avLst>
                <a:gd name="adj" fmla="val 10417"/>
              </a:avLst>
            </a:prstGeom>
            <a:solidFill>
              <a:schemeClr val="bg1"/>
            </a:solidFill>
            <a:ln w="12700" cap="flat" cmpd="sng" algn="ctr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" tIns="0" rIns="9144" bIns="0" numCol="1" rtlCol="0" anchor="ctr" anchorCtr="0" compatLnSpc="1">
              <a:prstTxWarp prst="textNoShape">
                <a:avLst/>
              </a:prstTxWarp>
            </a:bodyPr>
            <a:lstStyle/>
            <a:p>
              <a:pPr defTabSz="45720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20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3. </a:t>
              </a:r>
              <a:r>
                <a:rPr lang="th-TH" sz="20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ประสานนโยบาย แผนการพัฒนาฝีมือแรงงาน และ</a:t>
              </a:r>
              <a:r>
                <a:rPr lang="th-TH" sz="2000" b="1" u="sng" dirty="0" smtClean="0">
                  <a:solidFill>
                    <a:srgbClr val="000099"/>
                  </a:solidFill>
                  <a:latin typeface="Arial Unicode MS"/>
                  <a:cs typeface="Arial Unicode MS"/>
                </a:rPr>
                <a:t>แผนการฝึกอาชีพของทุกหน่วยงานทั้งภาครัฐและภาคเอกชน</a:t>
              </a:r>
            </a:p>
          </p:txBody>
        </p:sp>
        <p:sp>
          <p:nvSpPr>
            <p:cNvPr id="12" name="Rounded Rectangle 11"/>
            <p:cNvSpPr/>
            <p:nvPr/>
          </p:nvSpPr>
          <p:spPr bwMode="auto">
            <a:xfrm>
              <a:off x="1107083" y="3890374"/>
              <a:ext cx="6632907" cy="773275"/>
            </a:xfrm>
            <a:prstGeom prst="roundRect">
              <a:avLst>
                <a:gd name="adj" fmla="val 10417"/>
              </a:avLst>
            </a:prstGeom>
            <a:solidFill>
              <a:schemeClr val="bg1"/>
            </a:solidFill>
            <a:ln w="12700" cap="flat" cmpd="sng" algn="ctr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" tIns="0" rIns="9144" bIns="0" numCol="1" rtlCol="0" anchor="ctr" anchorCtr="0" compatLnSpc="1">
              <a:prstTxWarp prst="textNoShape">
                <a:avLst/>
              </a:prstTxWarp>
            </a:bodyPr>
            <a:lstStyle/>
            <a:p>
              <a:pPr defTabSz="45720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u="sng" dirty="0" smtClean="0">
                  <a:solidFill>
                    <a:srgbClr val="000099"/>
                  </a:solidFill>
                  <a:latin typeface="Arial Unicode MS"/>
                  <a:cs typeface="Arial Unicode MS"/>
                </a:rPr>
                <a:t>4. </a:t>
              </a:r>
              <a:r>
                <a:rPr lang="th-TH" sz="2000" b="1" u="sng" dirty="0" smtClean="0">
                  <a:solidFill>
                    <a:srgbClr val="000099"/>
                  </a:solidFill>
                  <a:latin typeface="Arial Unicode MS"/>
                  <a:cs typeface="Arial Unicode MS"/>
                </a:rPr>
                <a:t>ติดตามและประเมินผล</a:t>
              </a:r>
              <a:r>
                <a:rPr lang="th-TH" sz="20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การดำเนินงานตามนโยบายและแผนงาน</a:t>
              </a:r>
            </a:p>
          </p:txBody>
        </p:sp>
        <p:sp>
          <p:nvSpPr>
            <p:cNvPr id="13" name="Rounded Rectangle 12"/>
            <p:cNvSpPr/>
            <p:nvPr/>
          </p:nvSpPr>
          <p:spPr bwMode="auto">
            <a:xfrm>
              <a:off x="1107083" y="4791262"/>
              <a:ext cx="6632907" cy="773275"/>
            </a:xfrm>
            <a:prstGeom prst="roundRect">
              <a:avLst>
                <a:gd name="adj" fmla="val 10417"/>
              </a:avLst>
            </a:prstGeom>
            <a:solidFill>
              <a:schemeClr val="bg1"/>
            </a:solidFill>
            <a:ln w="12700" cap="flat" cmpd="sng" algn="ctr">
              <a:solidFill>
                <a:srgbClr val="000000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" tIns="0" rIns="9144" bIns="0" numCol="1" rtlCol="0" anchor="ctr" anchorCtr="0" compatLnSpc="1">
              <a:prstTxWarp prst="textNoShape">
                <a:avLst/>
              </a:prstTxWarp>
            </a:bodyPr>
            <a:lstStyle/>
            <a:p>
              <a:pPr defTabSz="457200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20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5. </a:t>
              </a:r>
              <a:r>
                <a:rPr lang="th-TH" sz="2000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เสนอแนวทางการแก้ไขปัญหาและอุปสรรคเกี่ยวกับการพัฒนาแรงงานและประสานงานการฝึกอาชีพ</a:t>
              </a: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ounded Rectangle 13"/>
          <p:cNvSpPr/>
          <p:nvPr/>
        </p:nvSpPr>
        <p:spPr bwMode="auto">
          <a:xfrm>
            <a:off x="528836" y="5301208"/>
            <a:ext cx="7787580" cy="1008112"/>
          </a:xfrm>
          <a:prstGeom prst="roundRect">
            <a:avLst>
              <a:gd name="adj" fmla="val 10417"/>
            </a:avLst>
          </a:prstGeom>
          <a:solidFill>
            <a:schemeClr val="bg1"/>
          </a:solidFill>
          <a:ln w="12700" cap="flat" cmpd="sng" algn="ctr">
            <a:solidFill>
              <a:srgbClr val="0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" tIns="0" rIns="9144" bIns="0" numCol="1" rtlCol="0" anchor="t" anchorCtr="0" compatLnSpc="1">
            <a:prstTxWarp prst="textNoShape">
              <a:avLst/>
            </a:prstTxWarp>
          </a:bodyPr>
          <a:lstStyle/>
          <a:p>
            <a:pPr defTabSz="4572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solidFill>
                  <a:srgbClr val="000099"/>
                </a:solidFill>
                <a:latin typeface="Arial Unicode MS"/>
                <a:cs typeface="Arial Unicode MS"/>
              </a:rPr>
              <a:t>ในการดำเนินการตามอำนาจหนาที่ในเรื่องใด ถ้าคณะกรรมการเห็นว่ามีกรณีจำเป็นอาจเสนอต่อคณะรัฐมนตรีเพื่อพิจารณาได้ เมื่อคณะรัฐมนตรีมีมติอย่างใด ให้หน่วยงานของรัฐที่เกี่ยวข้องมีหน้าที่ปฏิบัติตามโดยเร็ว</a:t>
            </a:r>
            <a:endParaRPr lang="th-TH" sz="2000" dirty="0" smtClean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34261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โครงสร้าง</a:t>
            </a:r>
            <a:r>
              <a:rPr lang="en-US" dirty="0" smtClean="0"/>
              <a:t> </a:t>
            </a:r>
            <a:r>
              <a:rPr lang="th-TH" dirty="0" smtClean="0"/>
              <a:t>กพร.ปช.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469" y="913639"/>
            <a:ext cx="8538205" cy="5472695"/>
          </a:xfrm>
        </p:spPr>
        <p:txBody>
          <a:bodyPr/>
          <a:lstStyle/>
          <a:p>
            <a:r>
              <a:rPr lang="th-TH" dirty="0" smtClean="0"/>
              <a:t>กพร.ปช. ตั้งขึ้นตาม </a:t>
            </a:r>
            <a:r>
              <a:rPr lang="en-US" dirty="0" smtClean="0"/>
              <a:t>“</a:t>
            </a:r>
            <a:r>
              <a:rPr lang="th-TH" dirty="0">
                <a:solidFill>
                  <a:srgbClr val="C00000"/>
                </a:solidFill>
              </a:rPr>
              <a:t>ระเบียบสำนักนายกรัฐมนตรีว่าด้วยการพัฒนาแรงงานและประสานงานการฝึกอาชีพแห่งชาติ พ.ศ. </a:t>
            </a:r>
            <a:r>
              <a:rPr lang="th-TH" dirty="0" smtClean="0">
                <a:solidFill>
                  <a:srgbClr val="C00000"/>
                </a:solidFill>
              </a:rPr>
              <a:t>2552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620655" y="1773836"/>
            <a:ext cx="1507138" cy="615222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25964" y="2512291"/>
            <a:ext cx="4285671" cy="9316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>
              <a:lnSpc>
                <a:spcPct val="80000"/>
              </a:lnSpc>
            </a:pPr>
            <a:r>
              <a:rPr lang="th-TH" sz="20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นายกรัฐมนตรี </a:t>
            </a:r>
          </a:p>
          <a:p>
            <a:pPr algn="ctr" defTabSz="457200">
              <a:lnSpc>
                <a:spcPct val="80000"/>
              </a:lnSpc>
            </a:pPr>
            <a:r>
              <a:rPr lang="th-TH" sz="20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หรือรองนายกฯ ที่ได้รับมอบหมาย</a:t>
            </a:r>
          </a:p>
          <a:p>
            <a:pPr algn="ctr" defTabSz="457200">
              <a:lnSpc>
                <a:spcPct val="80000"/>
              </a:lnSpc>
            </a:pPr>
            <a:r>
              <a:rPr lang="th-TH" sz="20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(ประธาน)</a:t>
            </a:r>
            <a:endParaRPr lang="en-US" sz="20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84950" y="3555116"/>
            <a:ext cx="2555175" cy="4174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th-TH" sz="20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รมว.รง. (รองประธาน)</a:t>
            </a:r>
            <a:endParaRPr lang="en-US" sz="20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1803" y="4087491"/>
            <a:ext cx="7689332" cy="241680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numCol="3" rtlCol="0" anchor="ctr"/>
          <a:lstStyle/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ปลัด ก.ท่องเที่ยวฯ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ปลัด ก.พัฒนาสังคมฯ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ปลัด ก.เกษตรฯ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ปลัด ก.</a:t>
            </a:r>
            <a:r>
              <a:rPr lang="th-TH" dirty="0">
                <a:solidFill>
                  <a:prstClr val="black"/>
                </a:solidFill>
                <a:latin typeface="Arial Unicode MS"/>
                <a:cs typeface="Arial Unicode MS"/>
              </a:rPr>
              <a:t>ม</a:t>
            </a: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หาดไทย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ปลัด ก.ยุติธรรม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ปลัด ก.แรงงาน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ปลัด ก.วิทย์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ปลัด ก.ศึกษาฯ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ปลัด ก.อุตสาหกรรม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เลขาธิการ กอศ.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เลขาธิการ สศช.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ผอ.สำนักงบประมาณ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อธิบดีกรมการจัดหางาน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อธิบดีกรมสวัสดิการฯ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ผอ.สนง.ประกันสังคมฯ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ผอ.สนง.ส่งเสริมการลงทุน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ผอ.สสย.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ปลัดกรุงเทพมหานคร</a:t>
            </a:r>
          </a:p>
          <a:p>
            <a:pPr defTabSz="457200">
              <a:lnSpc>
                <a:spcPct val="80000"/>
              </a:lnSpc>
            </a:pPr>
            <a:r>
              <a:rPr lang="en-US" dirty="0" smtClean="0">
                <a:solidFill>
                  <a:prstClr val="black"/>
                </a:solidFill>
                <a:latin typeface="Arial Unicode MS"/>
                <a:cs typeface="Arial Unicode MS"/>
              </a:rPr>
              <a:t>TDRI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สภาหอการค้า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สภาอุตสาหกรรม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สมาคมการจัดการงานบุคคล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สภาองค์กรนายจ้าง/ลูกจ้าง</a:t>
            </a:r>
          </a:p>
          <a:p>
            <a:pPr defTabSz="457200">
              <a:lnSpc>
                <a:spcPct val="80000"/>
              </a:lnSpc>
            </a:pPr>
            <a:r>
              <a:rPr lang="th-TH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อธิบดีกรมพัฒนาฝีมือแรงงาน </a:t>
            </a:r>
            <a:r>
              <a:rPr lang="th-TH" dirty="0" smtClean="0">
                <a:solidFill>
                  <a:srgbClr val="FF0000"/>
                </a:solidFill>
                <a:latin typeface="Arial Unicode MS"/>
                <a:cs typeface="Arial Unicode MS"/>
              </a:rPr>
              <a:t>(เลขานุการ)</a:t>
            </a:r>
          </a:p>
        </p:txBody>
      </p:sp>
      <p:cxnSp>
        <p:nvCxnSpPr>
          <p:cNvPr id="10" name="Straight Connector 9"/>
          <p:cNvCxnSpPr>
            <a:stCxn id="7" idx="2"/>
            <a:endCxn id="8" idx="0"/>
          </p:cNvCxnSpPr>
          <p:nvPr/>
        </p:nvCxnSpPr>
        <p:spPr>
          <a:xfrm flipH="1">
            <a:off x="4362538" y="3443915"/>
            <a:ext cx="6262" cy="1112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8" idx="2"/>
            <a:endCxn id="9" idx="0"/>
          </p:cNvCxnSpPr>
          <p:nvPr/>
        </p:nvCxnSpPr>
        <p:spPr>
          <a:xfrm>
            <a:off x="4362538" y="3972580"/>
            <a:ext cx="3931" cy="11491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43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บทบาทของ กพร.ปช.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511" y="979053"/>
            <a:ext cx="7965002" cy="5047061"/>
          </a:xfrm>
        </p:spPr>
        <p:txBody>
          <a:bodyPr>
            <a:normAutofit fontScale="92500" lnSpcReduction="10000"/>
          </a:bodyPr>
          <a:lstStyle/>
          <a:p>
            <a:pPr algn="ctr">
              <a:lnSpc>
                <a:spcPct val="150000"/>
              </a:lnSpc>
            </a:pPr>
            <a:r>
              <a:rPr lang="en-US" sz="3200" dirty="0" smtClean="0"/>
              <a:t>“</a:t>
            </a:r>
            <a:r>
              <a:rPr lang="th-TH" sz="4400" dirty="0" smtClean="0">
                <a:solidFill>
                  <a:srgbClr val="C00000"/>
                </a:solidFill>
              </a:rPr>
              <a:t>กพร.ปช.</a:t>
            </a:r>
            <a:r>
              <a:rPr lang="th-TH" sz="3600" dirty="0" smtClean="0"/>
              <a:t> </a:t>
            </a:r>
            <a:r>
              <a:rPr lang="th-TH" sz="3200" dirty="0" smtClean="0"/>
              <a:t>คือคณะกรรมการระดับชาติ ผู้</a:t>
            </a:r>
            <a:r>
              <a:rPr lang="th-TH" sz="3200" dirty="0" smtClean="0">
                <a:solidFill>
                  <a:srgbClr val="0000FF"/>
                </a:solidFill>
              </a:rPr>
              <a:t>กำหนดนโยบายการพัฒนาทรัพยากรมนุษย์</a:t>
            </a:r>
            <a:r>
              <a:rPr lang="th-TH" sz="3200" dirty="0" smtClean="0">
                <a:solidFill>
                  <a:srgbClr val="FF0000"/>
                </a:solidFill>
              </a:rPr>
              <a:t>รองรับการเปลี่ยนแปลงที่เป็นพลวัตร เพื่อสนับสนุนการพัฒนาประเทศ </a:t>
            </a:r>
            <a:r>
              <a:rPr lang="th-TH" sz="3200" dirty="0"/>
              <a:t>ในมิติเศรษฐกิจ สังคม และความมั่นคง</a:t>
            </a:r>
            <a:r>
              <a:rPr lang="en-US" sz="3200" dirty="0"/>
              <a:t> </a:t>
            </a:r>
            <a:r>
              <a:rPr lang="th-TH" sz="3200" dirty="0" smtClean="0"/>
              <a:t>และเป็น</a:t>
            </a:r>
            <a:r>
              <a:rPr lang="th-TH" sz="3200" dirty="0" smtClean="0">
                <a:solidFill>
                  <a:srgbClr val="0000FF"/>
                </a:solidFill>
              </a:rPr>
              <a:t>ผู้บูรณาการการดำเนินงาน</a:t>
            </a:r>
            <a:r>
              <a:rPr lang="th-TH" sz="3200" dirty="0" smtClean="0"/>
              <a:t>ระหว่างภาคการศึกษา ภาคการพัฒนาฝีมือแรงงาน และภาคธุรกิจอุตสาหกรรม </a:t>
            </a:r>
            <a:r>
              <a:rPr lang="en-US" sz="3200" dirty="0" smtClean="0"/>
              <a:t>”</a:t>
            </a: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69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การนำแผนการพัฒนากำลังคนไปสู่การปฏิบัติ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136077" y="4544962"/>
            <a:ext cx="2041235" cy="1615681"/>
          </a:xfrm>
          <a:prstGeom prst="roundRect">
            <a:avLst>
              <a:gd name="adj" fmla="val 5389"/>
            </a:avLst>
          </a:prstGeom>
          <a:solidFill>
            <a:schemeClr val="tx2">
              <a:lumMod val="25000"/>
              <a:lumOff val="75000"/>
              <a:alpha val="73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th-TH" sz="2000" dirty="0" smtClean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ภาคการศึกษา</a:t>
            </a:r>
          </a:p>
          <a:p>
            <a:pPr algn="ctr" defTabSz="457200"/>
            <a:endParaRPr lang="en-US" sz="20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543760" y="4544962"/>
            <a:ext cx="2041235" cy="1615681"/>
          </a:xfrm>
          <a:prstGeom prst="roundRect">
            <a:avLst>
              <a:gd name="adj" fmla="val 5389"/>
            </a:avLst>
          </a:prstGeom>
          <a:solidFill>
            <a:srgbClr val="FFFF00">
              <a:alpha val="43000"/>
            </a:srgb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th-TH" sz="2000" dirty="0" smtClean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ภาคการพัฒนาแรงงาน</a:t>
            </a:r>
            <a:endParaRPr lang="en-US" sz="20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658784" y="2629633"/>
            <a:ext cx="1774186" cy="861699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>
                <a:solidFill>
                  <a:prstClr val="white"/>
                </a:solidFill>
                <a:latin typeface="Arial Unicode MS"/>
                <a:cs typeface="Arial Unicode MS"/>
              </a:rPr>
              <a:t>กพร.ปช.</a:t>
            </a:r>
            <a:endParaRPr lang="en-US" sz="2400" dirty="0">
              <a:solidFill>
                <a:prstClr val="white"/>
              </a:solidFill>
              <a:latin typeface="Arial Unicode MS"/>
              <a:cs typeface="Arial Unicode M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914443" y="4544962"/>
            <a:ext cx="2041235" cy="1615681"/>
          </a:xfrm>
          <a:prstGeom prst="roundRect">
            <a:avLst>
              <a:gd name="adj" fmla="val 5389"/>
            </a:avLst>
          </a:prstGeom>
          <a:solidFill>
            <a:schemeClr val="accent6">
              <a:lumMod val="40000"/>
              <a:lumOff val="60000"/>
              <a:alpha val="43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th-TH" sz="2000" dirty="0" smtClean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ภาคธุรกิจอุตสาหกรรม</a:t>
            </a:r>
            <a:endParaRPr lang="en-US" sz="20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Right Brace 10"/>
          <p:cNvSpPr/>
          <p:nvPr/>
        </p:nvSpPr>
        <p:spPr>
          <a:xfrm rot="16200000">
            <a:off x="4351575" y="830024"/>
            <a:ext cx="388608" cy="6819602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17713" y="3583331"/>
            <a:ext cx="5525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th-TH" dirty="0" smtClean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กำหนดนโยบาย/ บูรณาการการทำงาน/ ติดตามประเมินผล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479669" y="1091778"/>
            <a:ext cx="2132419" cy="861699"/>
          </a:xfrm>
          <a:prstGeom prst="roundRect">
            <a:avLst>
              <a:gd name="adj" fmla="val 819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solidFill>
                  <a:prstClr val="black"/>
                </a:solidFill>
                <a:latin typeface="Arial Unicode MS"/>
                <a:cs typeface="Arial Unicode MS"/>
              </a:rPr>
              <a:t>คณะรัฐมนตรี</a:t>
            </a:r>
            <a:endParaRPr lang="en-US" sz="2400" dirty="0">
              <a:solidFill>
                <a:prstClr val="black"/>
              </a:solidFill>
              <a:latin typeface="Arial Unicode MS"/>
              <a:cs typeface="Arial Unicode MS"/>
            </a:endParaRPr>
          </a:p>
        </p:txBody>
      </p:sp>
      <p:sp>
        <p:nvSpPr>
          <p:cNvPr id="14" name="Up Arrow 13"/>
          <p:cNvSpPr/>
          <p:nvPr/>
        </p:nvSpPr>
        <p:spPr>
          <a:xfrm>
            <a:off x="4273404" y="2027490"/>
            <a:ext cx="544946" cy="540330"/>
          </a:xfrm>
          <a:prstGeom prst="upArrow">
            <a:avLst>
              <a:gd name="adj1" fmla="val 50000"/>
              <a:gd name="adj2" fmla="val 39744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83032" y="2027490"/>
            <a:ext cx="3951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th-TH" dirty="0" smtClean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เสนอเรื่องต่อ ครม.เพื่อพิจารณาเห็นชอบ</a:t>
            </a:r>
          </a:p>
        </p:txBody>
      </p:sp>
    </p:spTree>
    <p:extLst>
      <p:ext uri="{BB962C8B-B14F-4D97-AF65-F5344CB8AC3E}">
        <p14:creationId xmlns:p14="http://schemas.microsoft.com/office/powerpoint/2010/main" val="60260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/>
      <p:bldP spid="13" grpId="0" animBg="1"/>
      <p:bldP spid="14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 bwMode="auto">
          <a:xfrm>
            <a:off x="4488199" y="1564194"/>
            <a:ext cx="4400216" cy="1344705"/>
          </a:xfrm>
          <a:prstGeom prst="roundRect">
            <a:avLst>
              <a:gd name="adj" fmla="val 9284"/>
            </a:avLst>
          </a:prstGeom>
          <a:solidFill>
            <a:schemeClr val="tx2">
              <a:lumMod val="20000"/>
              <a:lumOff val="80000"/>
              <a:alpha val="67000"/>
            </a:schemeClr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endParaRPr lang="th-TH" sz="140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5" name="Freeform 64"/>
          <p:cNvSpPr/>
          <p:nvPr/>
        </p:nvSpPr>
        <p:spPr bwMode="auto">
          <a:xfrm>
            <a:off x="158551" y="3043371"/>
            <a:ext cx="3576917" cy="2380130"/>
          </a:xfrm>
          <a:custGeom>
            <a:avLst/>
            <a:gdLst>
              <a:gd name="connsiteX0" fmla="*/ 13447 w 3576917"/>
              <a:gd name="connsiteY0" fmla="*/ 0 h 2151530"/>
              <a:gd name="connsiteX1" fmla="*/ 3576917 w 3576917"/>
              <a:gd name="connsiteY1" fmla="*/ 0 h 2151530"/>
              <a:gd name="connsiteX2" fmla="*/ 3563470 w 3576917"/>
              <a:gd name="connsiteY2" fmla="*/ 1062318 h 2151530"/>
              <a:gd name="connsiteX3" fmla="*/ 2299447 w 3576917"/>
              <a:gd name="connsiteY3" fmla="*/ 1062318 h 2151530"/>
              <a:gd name="connsiteX4" fmla="*/ 2286000 w 3576917"/>
              <a:gd name="connsiteY4" fmla="*/ 2151530 h 2151530"/>
              <a:gd name="connsiteX5" fmla="*/ 0 w 3576917"/>
              <a:gd name="connsiteY5" fmla="*/ 2151530 h 2151530"/>
              <a:gd name="connsiteX6" fmla="*/ 13447 w 3576917"/>
              <a:gd name="connsiteY6" fmla="*/ 0 h 2151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76917" h="2151530">
                <a:moveTo>
                  <a:pt x="13447" y="0"/>
                </a:moveTo>
                <a:lnTo>
                  <a:pt x="3576917" y="0"/>
                </a:lnTo>
                <a:lnTo>
                  <a:pt x="3563470" y="1062318"/>
                </a:lnTo>
                <a:lnTo>
                  <a:pt x="2299447" y="1062318"/>
                </a:lnTo>
                <a:lnTo>
                  <a:pt x="2286000" y="2151530"/>
                </a:lnTo>
                <a:lnTo>
                  <a:pt x="0" y="2151530"/>
                </a:lnTo>
                <a:cubicBezTo>
                  <a:pt x="4482" y="1434353"/>
                  <a:pt x="8965" y="717177"/>
                  <a:pt x="1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  <a:alpha val="67000"/>
            </a:schemeClr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endParaRPr lang="th-TH" sz="140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3" name="Rounded Rectangle 62"/>
          <p:cNvSpPr/>
          <p:nvPr/>
        </p:nvSpPr>
        <p:spPr bwMode="auto">
          <a:xfrm>
            <a:off x="5093622" y="3000341"/>
            <a:ext cx="3845858" cy="1118796"/>
          </a:xfrm>
          <a:prstGeom prst="roundRect">
            <a:avLst>
              <a:gd name="adj" fmla="val 9284"/>
            </a:avLst>
          </a:prstGeom>
          <a:solidFill>
            <a:schemeClr val="tx2">
              <a:lumMod val="20000"/>
              <a:lumOff val="80000"/>
              <a:alpha val="67000"/>
            </a:schemeClr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endParaRPr lang="th-TH" sz="1400" dirty="0" smtClean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6" name="Rounded Rectangle 45"/>
          <p:cNvSpPr/>
          <p:nvPr/>
        </p:nvSpPr>
        <p:spPr bwMode="auto">
          <a:xfrm>
            <a:off x="79908" y="1564194"/>
            <a:ext cx="4320000" cy="1344705"/>
          </a:xfrm>
          <a:prstGeom prst="roundRect">
            <a:avLst>
              <a:gd name="adj" fmla="val 9284"/>
            </a:avLst>
          </a:prstGeom>
          <a:solidFill>
            <a:schemeClr val="tx2">
              <a:lumMod val="20000"/>
              <a:lumOff val="80000"/>
              <a:alpha val="67000"/>
            </a:schemeClr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endParaRPr lang="th-TH" sz="140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" name="Rounded Rectangle 40"/>
          <p:cNvSpPr/>
          <p:nvPr/>
        </p:nvSpPr>
        <p:spPr bwMode="auto">
          <a:xfrm>
            <a:off x="2614132" y="4280501"/>
            <a:ext cx="3626970" cy="2195853"/>
          </a:xfrm>
          <a:prstGeom prst="roundRect">
            <a:avLst>
              <a:gd name="adj" fmla="val 9284"/>
            </a:avLst>
          </a:prstGeom>
          <a:solidFill>
            <a:schemeClr val="accent6">
              <a:lumMod val="40000"/>
              <a:lumOff val="60000"/>
              <a:alpha val="67000"/>
            </a:schemeClr>
          </a:solidFill>
          <a:ln w="19050" cap="flat" cmpd="sng" algn="ctr">
            <a:solidFill>
              <a:schemeClr val="accent1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endParaRPr lang="th-TH" sz="1400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1" name="Rounded Rectangle 3"/>
          <p:cNvSpPr>
            <a:spLocks noChangeArrowheads="1"/>
          </p:cNvSpPr>
          <p:nvPr/>
        </p:nvSpPr>
        <p:spPr bwMode="auto">
          <a:xfrm>
            <a:off x="3943714" y="3202193"/>
            <a:ext cx="1148970" cy="54292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 algn="ctr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0" rIns="0" anchor="ctr"/>
          <a:lstStyle/>
          <a:p>
            <a:pPr algn="ctr">
              <a:lnSpc>
                <a:spcPts val="1900"/>
              </a:lnSpc>
            </a:pPr>
            <a:r>
              <a:rPr lang="th-TH" sz="1600" b="1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ยุทธศาสตร์ฯ</a:t>
            </a:r>
            <a:endParaRPr lang="th-TH" sz="1600" b="1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1743740" y="1605214"/>
            <a:ext cx="2233631" cy="1238866"/>
          </a:xfrm>
          <a:prstGeom prst="roundRect">
            <a:avLst>
              <a:gd name="adj" fmla="val 9801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>
              <a:lnSpc>
                <a:spcPts val="2200"/>
              </a:lnSpc>
            </a:pPr>
            <a:r>
              <a:rPr lang="th-TH" sz="1600" b="1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พัฒนาฝีมือแรงงานเพื่อรองรับการเคลื่อนย้ายแรงงานมีฝีมืออย่างเสรีในภูมิภาค </a:t>
            </a:r>
            <a:r>
              <a:rPr lang="en-US" sz="1600" b="1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ASEAN</a:t>
            </a:r>
            <a:endParaRPr lang="th-TH" sz="1600" b="1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4840355" y="1605214"/>
            <a:ext cx="2262193" cy="1108206"/>
          </a:xfrm>
          <a:prstGeom prst="roundRect">
            <a:avLst>
              <a:gd name="adj" fmla="val 7947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 algn="ctr">
              <a:lnSpc>
                <a:spcPts val="2200"/>
              </a:lnSpc>
            </a:pPr>
            <a:r>
              <a:rPr lang="th-TH" sz="1600" b="1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พัฒนาและยกระดับมาตรฐานวิชาชีพ/มาตรฐานฝีมือแรงงาน</a:t>
            </a:r>
            <a:endParaRPr lang="th-TH" sz="1600" b="1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1860697" y="3150553"/>
            <a:ext cx="1753045" cy="968583"/>
          </a:xfrm>
          <a:prstGeom prst="roundRect">
            <a:avLst>
              <a:gd name="adj" fmla="val 11178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>
              <a:lnSpc>
                <a:spcPts val="2400"/>
              </a:lnSpc>
            </a:pPr>
            <a:r>
              <a:rPr lang="th-TH" sz="1600" b="1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บริหารจัดการเครือข่าย</a:t>
            </a:r>
            <a:r>
              <a:rPr lang="en-US" sz="1600" b="1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n-US" sz="1600" b="1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th-TH" sz="1600" b="1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การพัฒนาแรงงาน</a:t>
            </a:r>
            <a:endParaRPr lang="th-TH" sz="1600" b="1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5" name="Rectangle 8"/>
          <p:cNvSpPr>
            <a:spLocks noChangeArrowheads="1"/>
          </p:cNvSpPr>
          <p:nvPr/>
        </p:nvSpPr>
        <p:spPr bwMode="auto">
          <a:xfrm>
            <a:off x="3506175" y="4426352"/>
            <a:ext cx="2052418" cy="1032041"/>
          </a:xfrm>
          <a:prstGeom prst="roundRect">
            <a:avLst>
              <a:gd name="adj" fmla="val 12546"/>
            </a:avLst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>
              <a:lnSpc>
                <a:spcPts val="2400"/>
              </a:lnSpc>
            </a:pPr>
            <a:r>
              <a:rPr lang="th-TH" b="1" dirty="0" smtClean="0">
                <a:solidFill>
                  <a:prstClr val="white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จัดทำแผนการพัฒนากำลังคน</a:t>
            </a:r>
            <a:endParaRPr lang="th-TH" b="1" dirty="0">
              <a:solidFill>
                <a:prstClr val="white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cxnSp>
        <p:nvCxnSpPr>
          <p:cNvPr id="20" name="Straight Connector 19"/>
          <p:cNvCxnSpPr>
            <a:stCxn id="22531" idx="0"/>
            <a:endCxn id="22532" idx="3"/>
          </p:cNvCxnSpPr>
          <p:nvPr/>
        </p:nvCxnSpPr>
        <p:spPr bwMode="auto">
          <a:xfrm flipH="1" flipV="1">
            <a:off x="3977371" y="2224647"/>
            <a:ext cx="540828" cy="977546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Straight Connector 21"/>
          <p:cNvCxnSpPr>
            <a:stCxn id="22531" idx="0"/>
            <a:endCxn id="22533" idx="1"/>
          </p:cNvCxnSpPr>
          <p:nvPr/>
        </p:nvCxnSpPr>
        <p:spPr bwMode="auto">
          <a:xfrm flipV="1">
            <a:off x="4518199" y="2159317"/>
            <a:ext cx="322156" cy="1042876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/>
          <p:cNvCxnSpPr>
            <a:stCxn id="22535" idx="0"/>
            <a:endCxn id="22531" idx="2"/>
          </p:cNvCxnSpPr>
          <p:nvPr/>
        </p:nvCxnSpPr>
        <p:spPr bwMode="auto">
          <a:xfrm flipH="1" flipV="1">
            <a:off x="4518199" y="3745118"/>
            <a:ext cx="14185" cy="681234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>
            <a:stCxn id="22534" idx="3"/>
            <a:endCxn id="22531" idx="1"/>
          </p:cNvCxnSpPr>
          <p:nvPr/>
        </p:nvCxnSpPr>
        <p:spPr bwMode="auto">
          <a:xfrm flipV="1">
            <a:off x="3613742" y="3473656"/>
            <a:ext cx="329972" cy="161189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/>
          <p:cNvCxnSpPr>
            <a:stCxn id="22531" idx="3"/>
            <a:endCxn id="69" idx="1"/>
          </p:cNvCxnSpPr>
          <p:nvPr/>
        </p:nvCxnSpPr>
        <p:spPr bwMode="auto">
          <a:xfrm>
            <a:off x="5092684" y="3473656"/>
            <a:ext cx="359579" cy="56501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7" name="Rounded Rectangle 56"/>
          <p:cNvSpPr/>
          <p:nvPr/>
        </p:nvSpPr>
        <p:spPr bwMode="auto">
          <a:xfrm>
            <a:off x="4519737" y="1757801"/>
            <a:ext cx="468000" cy="46800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ctr"/>
          <a:lstStyle/>
          <a:p>
            <a:pPr algn="ctr">
              <a:defRPr/>
            </a:pPr>
            <a:r>
              <a:rPr lang="en-US" sz="2000" b="1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</a:t>
            </a:r>
            <a:endParaRPr lang="th-TH" sz="2000" b="1" dirty="0">
              <a:solidFill>
                <a:srgbClr val="FFFF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9" name="Rectangle 9"/>
          <p:cNvSpPr>
            <a:spLocks noChangeArrowheads="1"/>
          </p:cNvSpPr>
          <p:nvPr/>
        </p:nvSpPr>
        <p:spPr bwMode="auto">
          <a:xfrm>
            <a:off x="5452263" y="3048974"/>
            <a:ext cx="1820410" cy="962365"/>
          </a:xfrm>
          <a:prstGeom prst="roundRect">
            <a:avLst>
              <a:gd name="adj" fmla="val 10038"/>
            </a:avLst>
          </a:prstGeom>
          <a:solidFill>
            <a:schemeClr val="bg1"/>
          </a:solidFill>
          <a:ln w="9525" algn="ctr">
            <a:solidFill>
              <a:srgbClr val="3333CC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/>
          <a:lstStyle/>
          <a:p>
            <a:pPr algn="ctr">
              <a:lnSpc>
                <a:spcPts val="2200"/>
              </a:lnSpc>
            </a:pPr>
            <a:r>
              <a:rPr lang="th-TH" sz="1600" b="1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พัฒนาฐานข้อมูล</a:t>
            </a:r>
          </a:p>
          <a:p>
            <a:pPr algn="ctr">
              <a:lnSpc>
                <a:spcPts val="2200"/>
              </a:lnSpc>
            </a:pPr>
            <a:r>
              <a:rPr lang="th-TH" sz="1600" b="1" dirty="0" smtClean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ด้านแรงงาน</a:t>
            </a:r>
            <a:endParaRPr lang="th-TH" sz="1600" b="1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7272672" y="3012476"/>
            <a:ext cx="16668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100" b="1" dirty="0" smtClean="0">
                <a:solidFill>
                  <a:srgbClr val="000099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ประสานแผนการพัฒนาทรัพยากรมนุษย์ระหว่างระบบการศึกษากับระบบการพัฒนากำลังแรงงาน</a:t>
            </a:r>
            <a:r>
              <a:rPr lang="en-US" sz="1100" b="1" dirty="0" smtClean="0">
                <a:solidFill>
                  <a:srgbClr val="000099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lang="th-TH" sz="1100" dirty="0">
              <a:solidFill>
                <a:srgbClr val="000099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7198242" y="1583948"/>
            <a:ext cx="169017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100" b="1" dirty="0" smtClean="0">
                <a:solidFill>
                  <a:srgbClr val="000099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เสนอแนวทางการแก้ไขปัญหาและอุปสรรคเกี่ยวกับการพัฒนาแรงงานและประสานงานการฝึกอาชีพ</a:t>
            </a:r>
            <a:endParaRPr lang="th-TH" sz="1100" dirty="0">
              <a:solidFill>
                <a:srgbClr val="000099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2627580" y="5553024"/>
            <a:ext cx="3613522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1600"/>
              </a:lnSpc>
              <a:buFont typeface="Wingdings" pitchFamily="2" charset="2"/>
              <a:buChar char="Ø"/>
            </a:pPr>
            <a:r>
              <a:rPr lang="th-TH" sz="1100" b="1" dirty="0" smtClean="0">
                <a:solidFill>
                  <a:srgbClr val="000099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กำหนดนโยบายและแนวทางในการพัฒนาแรงงานและประสานงานการฝึกอาชีพ</a:t>
            </a:r>
          </a:p>
          <a:p>
            <a:pPr marL="177800" indent="-177800">
              <a:lnSpc>
                <a:spcPts val="1600"/>
              </a:lnSpc>
              <a:buFont typeface="Wingdings" pitchFamily="2" charset="2"/>
              <a:buChar char="Ø"/>
            </a:pPr>
            <a:r>
              <a:rPr lang="th-TH" sz="1100" b="1" dirty="0" smtClean="0">
                <a:solidFill>
                  <a:srgbClr val="000099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ติดตามและประเมินผลการดำเนินงานตามนโยบายและแผนงาน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0974" y="3090280"/>
            <a:ext cx="1809723" cy="2054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1700"/>
              </a:lnSpc>
            </a:pPr>
            <a:r>
              <a:rPr lang="th-TH" sz="1100" b="1" dirty="0" smtClean="0">
                <a:solidFill>
                  <a:srgbClr val="000099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ประสานนโยบาย แผนการพัฒนาฝีมือแรงงาน และแผนการฝึกอาชีพของทุกหน่วยงานทั้งภาครัฐและภาคเอกชนเพื่อความเป็นเอกภาพในการพัฒนาแรงงานขจัดปัญหาความซ้ำซ้อนและความสิ้นเปลือง</a:t>
            </a:r>
          </a:p>
        </p:txBody>
      </p:sp>
      <p:sp>
        <p:nvSpPr>
          <p:cNvPr id="29" name="Rectangle 28"/>
          <p:cNvSpPr/>
          <p:nvPr/>
        </p:nvSpPr>
        <p:spPr>
          <a:xfrm>
            <a:off x="-3222" y="1583945"/>
            <a:ext cx="174696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100" b="1" dirty="0" smtClean="0">
                <a:solidFill>
                  <a:srgbClr val="000099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เสนอแนวทางการแก้ไขปัญหาและอุปสรรคเกี่ยวกับการพัฒนาแรงงานและประสานงานการฝึกอาชีพ</a:t>
            </a:r>
            <a:endParaRPr lang="th-TH" sz="1100" dirty="0">
              <a:solidFill>
                <a:srgbClr val="000099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3" name="Rounded Rectangle 52"/>
          <p:cNvSpPr/>
          <p:nvPr/>
        </p:nvSpPr>
        <p:spPr bwMode="auto">
          <a:xfrm>
            <a:off x="5218263" y="3600854"/>
            <a:ext cx="468000" cy="46800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ctr"/>
          <a:lstStyle/>
          <a:p>
            <a:pPr algn="ctr">
              <a:defRPr/>
            </a:pPr>
            <a:r>
              <a:rPr lang="en-US" sz="2000" b="1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endParaRPr lang="th-TH" sz="2000" b="1" dirty="0">
              <a:solidFill>
                <a:srgbClr val="FFFF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4" name="Rounded Rectangle 53"/>
          <p:cNvSpPr/>
          <p:nvPr/>
        </p:nvSpPr>
        <p:spPr bwMode="auto">
          <a:xfrm>
            <a:off x="4284199" y="4046501"/>
            <a:ext cx="468000" cy="46800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ctr"/>
          <a:lstStyle/>
          <a:p>
            <a:pPr algn="ctr">
              <a:defRPr/>
            </a:pPr>
            <a:r>
              <a:rPr lang="en-US" sz="2000" b="1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endParaRPr lang="th-TH" sz="2000" b="1" dirty="0">
              <a:solidFill>
                <a:srgbClr val="FFFF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5" name="Rounded Rectangle 54"/>
          <p:cNvSpPr/>
          <p:nvPr/>
        </p:nvSpPr>
        <p:spPr bwMode="auto">
          <a:xfrm>
            <a:off x="3379742" y="2968193"/>
            <a:ext cx="468000" cy="46800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ctr"/>
          <a:lstStyle/>
          <a:p>
            <a:pPr algn="ctr">
              <a:defRPr/>
            </a:pPr>
            <a:r>
              <a:rPr lang="en-US" sz="2000" b="1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</a:t>
            </a:r>
            <a:endParaRPr lang="th-TH" sz="2000" b="1" dirty="0">
              <a:solidFill>
                <a:srgbClr val="FFFF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8" name="Rounded Rectangle 57"/>
          <p:cNvSpPr/>
          <p:nvPr/>
        </p:nvSpPr>
        <p:spPr bwMode="auto">
          <a:xfrm>
            <a:off x="3871308" y="1755115"/>
            <a:ext cx="468000" cy="46800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0" rIns="0" bIns="0" anchor="ctr"/>
          <a:lstStyle/>
          <a:p>
            <a:pPr algn="ctr">
              <a:defRPr/>
            </a:pPr>
            <a:r>
              <a:rPr lang="en-US" sz="2000" b="1" dirty="0" smtClean="0"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</a:t>
            </a:r>
            <a:endParaRPr lang="th-TH" sz="2000" b="1" dirty="0">
              <a:solidFill>
                <a:srgbClr val="FFFF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0" y="0"/>
            <a:ext cx="9144000" cy="1201479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" tIns="45720" rIns="9144" bIns="4572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ts val="4000"/>
              </a:lnSpc>
              <a:defRPr/>
            </a:pPr>
            <a:r>
              <a:rPr lang="th-TH" sz="3200" b="1" kern="0" dirty="0">
                <a:solidFill>
                  <a:srgbClr val="FFFFFF"/>
                </a:solidFill>
                <a:effectLst>
                  <a:glow rad="63500">
                    <a:srgbClr val="93C052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กรอบยุทธศาสตร์การพัฒนาแรงงาน</a:t>
            </a:r>
          </a:p>
          <a:p>
            <a:pPr algn="ctr">
              <a:lnSpc>
                <a:spcPts val="4000"/>
              </a:lnSpc>
              <a:defRPr/>
            </a:pPr>
            <a:r>
              <a:rPr lang="th-TH" sz="3200" b="1" kern="0" dirty="0">
                <a:solidFill>
                  <a:srgbClr val="FFFFFF"/>
                </a:solidFill>
                <a:effectLst>
                  <a:glow rad="63500">
                    <a:srgbClr val="93C052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และประสานงานการฝึกอาชีพ</a:t>
            </a:r>
            <a:r>
              <a:rPr lang="th-TH" sz="3200" b="1" kern="0" dirty="0" smtClean="0">
                <a:solidFill>
                  <a:srgbClr val="FFFFFF"/>
                </a:solidFill>
                <a:effectLst>
                  <a:glow rad="63500">
                    <a:srgbClr val="93C052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แห่งชาติ</a:t>
            </a:r>
            <a:endParaRPr lang="en-US" sz="2800" b="1" kern="0" dirty="0">
              <a:solidFill>
                <a:srgbClr val="FFFFFF"/>
              </a:solidFill>
              <a:effectLst>
                <a:glow rad="63500">
                  <a:srgbClr val="93C052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z="500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sz="500">
              <a:solidFill>
                <a:prstClr val="black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z="1200" smtClean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pPr/>
              <a:t>8</a:t>
            </a:fld>
            <a:endParaRPr lang="en-US" sz="120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5370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5496" y="-42664"/>
            <a:ext cx="8991560" cy="447328"/>
          </a:xfrm>
        </p:spPr>
        <p:txBody>
          <a:bodyPr>
            <a:noAutofit/>
          </a:bodyPr>
          <a:lstStyle/>
          <a:p>
            <a:r>
              <a:rPr lang="th-TH" sz="3600" dirty="0" smtClean="0"/>
              <a:t>โครงสร้าง </a:t>
            </a:r>
            <a:r>
              <a:rPr lang="en-US" sz="3600" dirty="0" smtClean="0"/>
              <a:t>“</a:t>
            </a:r>
            <a:r>
              <a:rPr lang="th-TH" sz="3600" dirty="0" smtClean="0"/>
              <a:t>แผนการพัฒนากำลังคน</a:t>
            </a:r>
            <a:r>
              <a:rPr lang="en-US" sz="3600" dirty="0" smtClean="0"/>
              <a:t>”</a:t>
            </a:r>
            <a:endParaRPr lang="en-US" sz="36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 wrap="none" lIns="0" tIns="0" rIns="0" bIns="0"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51096" y="1010106"/>
            <a:ext cx="2293023" cy="9676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70000"/>
              </a:lnSpc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</a:p>
          <a:p>
            <a:pPr algn="ctr">
              <a:lnSpc>
                <a:spcPct val="70000"/>
              </a:lnSpc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(ปริมาณ</a:t>
            </a:r>
            <a:r>
              <a:rPr lang="en-US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คุณภาพ)</a:t>
            </a:r>
            <a:endParaRPr lang="en-US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916719" y="2098708"/>
            <a:ext cx="2012413" cy="2102699"/>
            <a:chOff x="395536" y="2329678"/>
            <a:chExt cx="2376264" cy="2450774"/>
          </a:xfrm>
        </p:grpSpPr>
        <p:sp>
          <p:nvSpPr>
            <p:cNvPr id="6" name="Rectangle 5"/>
            <p:cNvSpPr/>
            <p:nvPr/>
          </p:nvSpPr>
          <p:spPr>
            <a:xfrm>
              <a:off x="395536" y="2329678"/>
              <a:ext cx="2376264" cy="11521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70000"/>
                </a:lnSpc>
              </a:pPr>
              <a:r>
                <a:rPr lang="th-TH" sz="2800" b="1" dirty="0" smtClean="0">
                  <a:solidFill>
                    <a:srgbClr val="0000CC"/>
                  </a:solidFill>
                  <a:latin typeface="TH SarabunPSK" pitchFamily="34" charset="-34"/>
                  <a:cs typeface="TH SarabunPSK" pitchFamily="34" charset="-34"/>
                </a:rPr>
                <a:t>แผนการ</a:t>
              </a:r>
              <a:r>
                <a:rPr lang="th-TH" sz="2800" b="1" u="sng" dirty="0" smtClean="0">
                  <a:solidFill>
                    <a:srgbClr val="0000CC"/>
                  </a:solidFill>
                  <a:latin typeface="TH SarabunPSK" pitchFamily="34" charset="-34"/>
                  <a:cs typeface="TH SarabunPSK" pitchFamily="34" charset="-34"/>
                </a:rPr>
                <a:t>ผลิต</a:t>
              </a:r>
              <a:r>
                <a:rPr lang="th-TH" sz="2800" b="1" dirty="0" smtClean="0">
                  <a:solidFill>
                    <a:srgbClr val="0000CC"/>
                  </a:solidFill>
                  <a:latin typeface="TH SarabunPSK" pitchFamily="34" charset="-34"/>
                  <a:cs typeface="TH SarabunPSK" pitchFamily="34" charset="-34"/>
                </a:rPr>
                <a:t>กำลังคน</a:t>
              </a:r>
              <a:endParaRPr lang="en-US" sz="2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395536" y="3628324"/>
              <a:ext cx="2376264" cy="11521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70000"/>
                </a:lnSpc>
              </a:pPr>
              <a:r>
                <a:rPr lang="th-TH" sz="2800" b="1" dirty="0" smtClean="0">
                  <a:solidFill>
                    <a:srgbClr val="0000CC"/>
                  </a:solidFill>
                  <a:latin typeface="TH SarabunPSK" pitchFamily="34" charset="-34"/>
                  <a:cs typeface="TH SarabunPSK" pitchFamily="34" charset="-34"/>
                </a:rPr>
                <a:t>แผนการ</a:t>
              </a:r>
              <a:r>
                <a:rPr lang="th-TH" sz="2800" b="1" u="sng" dirty="0" smtClean="0">
                  <a:solidFill>
                    <a:srgbClr val="0000CC"/>
                  </a:solidFill>
                  <a:latin typeface="TH SarabunPSK" pitchFamily="34" charset="-34"/>
                  <a:cs typeface="TH SarabunPSK" pitchFamily="34" charset="-34"/>
                </a:rPr>
                <a:t>พัฒนา</a:t>
              </a:r>
              <a:r>
                <a:rPr lang="th-TH" sz="2800" b="1" dirty="0" smtClean="0">
                  <a:solidFill>
                    <a:srgbClr val="0000CC"/>
                  </a:solidFill>
                  <a:latin typeface="TH SarabunPSK" pitchFamily="34" charset="-34"/>
                  <a:cs typeface="TH SarabunPSK" pitchFamily="34" charset="-34"/>
                </a:rPr>
                <a:t>กำลังคน</a:t>
              </a:r>
              <a:endParaRPr lang="en-US" sz="2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6490386" y="2098708"/>
            <a:ext cx="2012413" cy="21026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70000"/>
              </a:lnSpc>
            </a:pPr>
            <a:r>
              <a:rPr lang="th-TH" sz="2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ความต้องการกำลังคนรายอุตสาหกรรม</a:t>
            </a:r>
          </a:p>
          <a:p>
            <a:pPr algn="ctr">
              <a:lnSpc>
                <a:spcPct val="70000"/>
              </a:lnSpc>
            </a:pP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(ปริมาณ ระดับการศึกษา ประเภทกำลังคน)</a:t>
            </a:r>
            <a:endParaRPr lang="en-US" sz="20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Left-Right Arrow 11"/>
          <p:cNvSpPr/>
          <p:nvPr/>
        </p:nvSpPr>
        <p:spPr>
          <a:xfrm>
            <a:off x="4234043" y="2159186"/>
            <a:ext cx="1829467" cy="665257"/>
          </a:xfrm>
          <a:prstGeom prst="left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70000"/>
              </a:lnSpc>
            </a:pPr>
            <a:endParaRPr lang="en-US" sz="28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Left-Right Arrow 12"/>
          <p:cNvSpPr/>
          <p:nvPr/>
        </p:nvSpPr>
        <p:spPr>
          <a:xfrm>
            <a:off x="4234043" y="2847669"/>
            <a:ext cx="1829467" cy="665257"/>
          </a:xfrm>
          <a:prstGeom prst="left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70000"/>
              </a:lnSpc>
            </a:pPr>
            <a:endParaRPr lang="en-US" sz="28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Left-Right Arrow 13"/>
          <p:cNvSpPr/>
          <p:nvPr/>
        </p:nvSpPr>
        <p:spPr>
          <a:xfrm>
            <a:off x="4234043" y="3536151"/>
            <a:ext cx="1829467" cy="665257"/>
          </a:xfrm>
          <a:prstGeom prst="left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70000"/>
              </a:lnSpc>
            </a:pPr>
            <a:endParaRPr lang="en-US" sz="28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051097" y="2098708"/>
            <a:ext cx="2317324" cy="2102699"/>
          </a:xfrm>
          <a:prstGeom prst="roundRect">
            <a:avLst>
              <a:gd name="adj" fmla="val 5581"/>
            </a:avLst>
          </a:prstGeom>
          <a:solidFill>
            <a:schemeClr val="bg1">
              <a:lumMod val="85000"/>
              <a:alpha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70000"/>
              </a:lnSpc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ระบบที่เชื่อมโยง    อุปสงค์ และอุปทาน</a:t>
            </a:r>
            <a:endParaRPr lang="en-US" sz="2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33389" y="1307117"/>
            <a:ext cx="2171059" cy="7148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noAutofit/>
          </a:bodyPr>
          <a:lstStyle/>
          <a:p>
            <a:pPr algn="ctr">
              <a:lnSpc>
                <a:spcPct val="70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กำหนดโดยผู้ใช้กำลังคน </a:t>
            </a:r>
          </a:p>
          <a:p>
            <a:pPr algn="ctr">
              <a:lnSpc>
                <a:spcPct val="70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(ผู้ประกอบการภาคการผลิตและบริการ)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496" y="1772816"/>
            <a:ext cx="1892382" cy="7148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/>
          <a:p>
            <a:pPr algn="ctr">
              <a:lnSpc>
                <a:spcPct val="70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กำหนดโดยหน่วยงานผู้ผลิตกำลังคน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(ภาคการศึกษา)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ให้สอดคล้องกับความต้องการใน</a:t>
            </a:r>
            <a:r>
              <a:rPr lang="th-TH" sz="2000" b="1" u="sng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ระยะปานกลางและระยะยาว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496" y="3359610"/>
            <a:ext cx="1841263" cy="7148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0" tIns="0" rIns="0" bIns="0" rtlCol="0">
            <a:noAutofit/>
          </a:bodyPr>
          <a:lstStyle/>
          <a:p>
            <a:pPr algn="ctr">
              <a:lnSpc>
                <a:spcPct val="70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กำหนดโดยหน่วยงานผู้พัฒนากำลังคน (ภาคการพัฒนาฝีมือแรงงาน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วิชาชีพ) ให้สอดคล้องกับความต้องการใน</a:t>
            </a:r>
            <a:r>
              <a:rPr lang="th-TH" sz="2000" b="1" u="sng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ระยะสั้นและระยะปานกลาง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73061" y="476672"/>
            <a:ext cx="2171059" cy="7148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noAutofit/>
          </a:bodyPr>
          <a:lstStyle/>
          <a:p>
            <a:pPr algn="ctr">
              <a:lnSpc>
                <a:spcPct val="70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กำหนดเป้าหมายร่วมกัน </a:t>
            </a:r>
          </a:p>
          <a:p>
            <a:pPr algn="ctr">
              <a:lnSpc>
                <a:spcPct val="70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โดยภาคผู้ผลิต ผู้พัฒนาและผู้ใช้กำลังคน</a:t>
            </a:r>
          </a:p>
        </p:txBody>
      </p:sp>
      <p:sp>
        <p:nvSpPr>
          <p:cNvPr id="22" name="Pentagon 21"/>
          <p:cNvSpPr/>
          <p:nvPr/>
        </p:nvSpPr>
        <p:spPr>
          <a:xfrm rot="16200000">
            <a:off x="5187808" y="4811466"/>
            <a:ext cx="1728193" cy="1555546"/>
          </a:xfrm>
          <a:prstGeom prst="homePlate">
            <a:avLst>
              <a:gd name="adj" fmla="val 14845"/>
            </a:avLst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vert" lIns="36000" tIns="36000" rIns="36000" bIns="36000" rtlCol="0" anchor="ctr"/>
          <a:lstStyle/>
          <a:p>
            <a:pPr algn="ctr">
              <a:lnSpc>
                <a:spcPct val="80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การปรับเพิ่ม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ลด เปลี่ยนบทบาทของหน่วยงานภาครัฐและเอกชนให้สนับสนุนการดำเนินการตามแผน</a:t>
            </a:r>
            <a:endParaRPr lang="en-US" sz="20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Pentagon 22"/>
          <p:cNvSpPr/>
          <p:nvPr/>
        </p:nvSpPr>
        <p:spPr>
          <a:xfrm rot="16200000">
            <a:off x="6860934" y="4811470"/>
            <a:ext cx="1728195" cy="1555540"/>
          </a:xfrm>
          <a:prstGeom prst="homePlate">
            <a:avLst>
              <a:gd name="adj" fmla="val 14845"/>
            </a:avLst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vert" lIns="36000" tIns="36000" rIns="36000" bIns="36000" rtlCol="0" anchor="ctr"/>
          <a:lstStyle/>
          <a:p>
            <a:pPr algn="ctr">
              <a:lnSpc>
                <a:spcPct val="80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การบูรณาการการดำเนินงานร่วมกันอย่างมีประสิทธิภาพระหว่างหน่วยงานที่เกี่ยวข้อง</a:t>
            </a:r>
            <a:endParaRPr lang="en-US" sz="20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Pentagon 23"/>
          <p:cNvSpPr/>
          <p:nvPr/>
        </p:nvSpPr>
        <p:spPr>
          <a:xfrm rot="16200000">
            <a:off x="3514681" y="4811468"/>
            <a:ext cx="1728193" cy="1555540"/>
          </a:xfrm>
          <a:prstGeom prst="homePlate">
            <a:avLst>
              <a:gd name="adj" fmla="val 14845"/>
            </a:avLst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vert" lIns="36000" tIns="36000" rIns="36000" bIns="36000" rtlCol="0" anchor="ctr"/>
          <a:lstStyle/>
          <a:p>
            <a:pPr algn="ctr">
              <a:lnSpc>
                <a:spcPct val="80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การปรับกฎหมาย ตลอดจนการกำหนดนโยบายและเครื่องมือทางงบประมาณ การคลังเพื่อสับสนุนการดำเนินการ</a:t>
            </a:r>
            <a:endParaRPr lang="en-US" sz="20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Pentagon 25"/>
          <p:cNvSpPr/>
          <p:nvPr/>
        </p:nvSpPr>
        <p:spPr>
          <a:xfrm rot="16200000">
            <a:off x="1841553" y="4811467"/>
            <a:ext cx="1728195" cy="1555546"/>
          </a:xfrm>
          <a:prstGeom prst="homePlate">
            <a:avLst>
              <a:gd name="adj" fmla="val 14845"/>
            </a:avLst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vert" lIns="36000" tIns="36000" rIns="36000" bIns="36000" rtlCol="0" anchor="ctr"/>
          <a:lstStyle/>
          <a:p>
            <a:pPr algn="ctr">
              <a:lnSpc>
                <a:spcPct val="80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การปรับวิธีการผลิตและพัฒนากำลังคนให้ได้กำลังคนที่มีคุณภาพตรงกับความต้องการ</a:t>
            </a:r>
            <a:endParaRPr lang="en-US" sz="20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95936" y="4335487"/>
            <a:ext cx="2448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ปัจจัยสู่ความสำเร็จที่สำคัญ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1629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การจำแนกประเภทกลุ่มอุตสาหกรรม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9541324"/>
              </p:ext>
            </p:extLst>
          </p:nvPr>
        </p:nvGraphicFramePr>
        <p:xfrm>
          <a:off x="164469" y="747395"/>
          <a:ext cx="8680320" cy="5745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74043"/>
                <a:gridCol w="3191069"/>
                <a:gridCol w="2715208"/>
              </a:tblGrid>
              <a:tr h="569491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solidFill>
                            <a:srgbClr val="0000FF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กลุ่มอุตสาหกรรมแบบรวมตัว</a:t>
                      </a:r>
                    </a:p>
                    <a:p>
                      <a:pPr algn="ctr"/>
                      <a:r>
                        <a:rPr lang="en-US" sz="1600" b="1" dirty="0" smtClean="0">
                          <a:solidFill>
                            <a:srgbClr val="0000FF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(Concentrated Industry)</a:t>
                      </a:r>
                      <a:endParaRPr lang="en-US" sz="1600" b="1" dirty="0">
                        <a:solidFill>
                          <a:srgbClr val="0000FF"/>
                        </a:solidFill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solidFill>
                            <a:srgbClr val="0000FF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กลุ่มอุตสาหกรรมแบบกึ่งกระจาย</a:t>
                      </a:r>
                      <a:endParaRPr lang="en-US" sz="1600" b="1" dirty="0" smtClean="0">
                        <a:solidFill>
                          <a:srgbClr val="0000FF"/>
                        </a:solidFill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algn="ctr"/>
                      <a:r>
                        <a:rPr lang="en-US" sz="1600" b="1" dirty="0" smtClean="0">
                          <a:solidFill>
                            <a:srgbClr val="0000FF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(Semi-fragmented Industry)</a:t>
                      </a:r>
                      <a:endParaRPr lang="en-US" sz="1600" b="1" dirty="0">
                        <a:solidFill>
                          <a:srgbClr val="0000FF"/>
                        </a:solidFill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smtClean="0">
                          <a:solidFill>
                            <a:srgbClr val="0000FF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กลุ่มอุตสากรรมแบบกระจายตัว</a:t>
                      </a:r>
                      <a:endParaRPr lang="en-US" sz="1600" b="1" dirty="0" smtClean="0">
                        <a:solidFill>
                          <a:srgbClr val="0000FF"/>
                        </a:solidFill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algn="ctr"/>
                      <a:r>
                        <a:rPr lang="en-US" sz="1600" b="1" dirty="0" smtClean="0">
                          <a:solidFill>
                            <a:srgbClr val="0000FF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(Fragmented Industry)</a:t>
                      </a:r>
                      <a:endParaRPr lang="en-US" sz="1600" b="1" dirty="0">
                        <a:solidFill>
                          <a:srgbClr val="0000FF"/>
                        </a:solidFill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1789399">
                <a:tc>
                  <a:txBody>
                    <a:bodyPr/>
                    <a:lstStyle/>
                    <a:p>
                      <a:pPr marL="273050" indent="-27305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มีจำนวนผู้ประกอบการน้อยราย และมีขนาดใหญ่ สามารถครองตลาด</a:t>
                      </a:r>
                    </a:p>
                    <a:p>
                      <a:pPr marL="273050" indent="-27305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มีการรวมตัวเป็นสมาคม</a:t>
                      </a:r>
                      <a:r>
                        <a:rPr lang="en-US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/</a:t>
                      </a:r>
                      <a:r>
                        <a:rPr lang="th-TH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สภาธุรกิจอุตสาหกรรมที่ชัดเจน ครอบคลุมผู้ประกอบการส่วนใหญ่ในอุตสาหกรรม</a:t>
                      </a:r>
                    </a:p>
                    <a:p>
                      <a:pPr marL="273050" indent="-27305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ผู้ประกอบการรวมตัวกันเป็นพื้นที่ๆ ที่มีศักยภาพ</a:t>
                      </a:r>
                      <a:endParaRPr lang="en-US" sz="1400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68275" indent="-168275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มีจำนวนบริษัททั้งขนาดเล็ก และขนาดใหญ่ปะปนกัน</a:t>
                      </a:r>
                    </a:p>
                    <a:p>
                      <a:pPr marL="168275" indent="-168275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ไม่มีรายใดมีอิทธิพลเหนืออุตสาหกรรมอย่างชัดเจน</a:t>
                      </a:r>
                    </a:p>
                    <a:p>
                      <a:pPr marL="168275" indent="-168275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มีการรวมตัวของบริษัทเป็นสมาคม</a:t>
                      </a:r>
                      <a:r>
                        <a:rPr lang="en-US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/</a:t>
                      </a:r>
                      <a:r>
                        <a:rPr lang="th-TH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สภาธุรกิจอุตสาหกรรม แต่สมาชิกไม่ครอบคลุมผู้ประกอบการส่วนใหญ่ของอุตสาหกรรม</a:t>
                      </a:r>
                    </a:p>
                    <a:p>
                      <a:pPr marL="168275" indent="-168275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ผู้ประกอบการกระจายไปตามพื้นที่ต่างๆ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73050" indent="-27305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ส่วนมากเป็นผู้ประกอบการขนาดเล็ก</a:t>
                      </a:r>
                    </a:p>
                    <a:p>
                      <a:pPr marL="273050" indent="-27305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ไม่มีรายใดมีอิทธิพลเหนืออุตสาหกรรมได้</a:t>
                      </a:r>
                    </a:p>
                    <a:p>
                      <a:pPr marL="273050" indent="-27305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ไม่มีการรวมตัวของบริษัท เป็นสมาคม</a:t>
                      </a:r>
                      <a:r>
                        <a:rPr lang="en-US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/</a:t>
                      </a:r>
                      <a:r>
                        <a:rPr lang="th-TH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สภาธุรกิจอุตสาหกรรมอย่างชัดเจน</a:t>
                      </a:r>
                      <a:endParaRPr lang="en-US" sz="1400" dirty="0" smtClean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marL="273050" marR="0" lvl="0" indent="-27305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ผู้ประกอบการกระจายไปตามพื้นที่ต่างๆ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141457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u="sng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ตัวอย่าง</a:t>
                      </a:r>
                      <a:endParaRPr lang="en-US" sz="1400" u="sng" dirty="0" smtClean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อุตสาหกรรมยานยนต์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อุตสาหกรรมชิ้นส่วนอะไหล่ยานยนต์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อุตสาหกรรมปูนซีเมนต์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อุตสาหกรรมเยื่อและกระดาษ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อุตสาหกรรมอาหาร</a:t>
                      </a:r>
                      <a:endParaRPr lang="en-US" sz="1400" dirty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u="sng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ตัวอย่าง</a:t>
                      </a:r>
                      <a:endParaRPr lang="en-US" sz="1400" u="sng" dirty="0" smtClean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อุตสาหกรรมท่องเที่ยว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b="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อุตสาหกรรมโลจิสติกส์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อุตสาหกรรมก่อสร้าง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อุตสาหกรรมค้าปลีก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u="sng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ตัวอย่าง</a:t>
                      </a:r>
                      <a:endParaRPr lang="en-US" sz="1400" u="sng" dirty="0" smtClean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อุตสาหกรรมการค้าชายแดน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อุตสาหกรรมผลิตภัณฑ์ชุมชน</a:t>
                      </a:r>
                      <a:r>
                        <a:rPr lang="th-TH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 (</a:t>
                      </a:r>
                      <a:r>
                        <a:rPr lang="en-US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OTOP</a:t>
                      </a:r>
                      <a:r>
                        <a:rPr lang="th-TH" sz="1400" baseline="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)  และวิหสากิจชุมชน</a:t>
                      </a:r>
                      <a:endParaRPr lang="th-TH" sz="1400" dirty="0" smtClean="0"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1222906">
                <a:tc>
                  <a:txBody>
                    <a:bodyPr/>
                    <a:lstStyle/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มีข้อมูลกำลังคน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มีประมาณการเติบโตของธุรกิจในอนาคต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มีเจ้าภาพที่ดูแลเรื่องการพัฒนาบุคลากร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มีข้อมูลกำลังคน แต่ไม่ครบถ้วน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มีประมาณการเติบโตของธุรกิจ แต่อาจไม่ครบถ้วน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ไม่มีเจ้าภาพที่ดูแลการพัฒนาบุคลากรอย่างชัดเจน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ไม่มีการจัดการเรื่องข้อมูลกำลังคน 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ไม่มีประมาณการเติบโตของธุรกิจ </a:t>
                      </a:r>
                    </a:p>
                    <a:p>
                      <a:pPr marL="176213" indent="-176213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ไม่มีเจ้าภาพที่ดูแลการพัฒนาบุคลากร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21509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None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solidFill>
                            <a:srgbClr val="C00000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จัดทำแผนการพัฒนากำลังคนได้ง่าย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None/>
                        <a:tabLst>
                          <a:tab pos="176213" algn="l"/>
                        </a:tabLst>
                      </a:pPr>
                      <a:r>
                        <a:rPr lang="th-TH" sz="1400" dirty="0" smtClean="0">
                          <a:solidFill>
                            <a:srgbClr val="C00000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อาจจัดทำแผนการพัฒนากำลังคนได้</a:t>
                      </a:r>
                      <a:r>
                        <a:rPr lang="th-TH" sz="1400" baseline="0" dirty="0" smtClean="0">
                          <a:solidFill>
                            <a:srgbClr val="C00000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 แต่ต้องมีเจ้าภาพที่จะรับผิดชอบดำเนินการ และเกิดความร่วมมือกันในอุตสาหกรรม</a:t>
                      </a:r>
                      <a:endParaRPr lang="th-TH" sz="1400" dirty="0" smtClean="0">
                        <a:solidFill>
                          <a:srgbClr val="C00000"/>
                        </a:solidFill>
                        <a:latin typeface="Arial Unicode MS" pitchFamily="34" charset="-128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itchFamily="34" charset="0"/>
                        <a:buNone/>
                        <a:tabLst/>
                      </a:pPr>
                      <a:r>
                        <a:rPr lang="th-TH" sz="1400" dirty="0" smtClean="0">
                          <a:solidFill>
                            <a:srgbClr val="C00000"/>
                          </a:solidFill>
                          <a:latin typeface="Arial Unicode MS" pitchFamily="34" charset="-128"/>
                          <a:ea typeface="Arial Unicode MS" pitchFamily="34" charset="-128"/>
                          <a:cs typeface="Arial Unicode MS" pitchFamily="34" charset="-128"/>
                        </a:rPr>
                        <a:t>จัดทำแผนการพัฒนากำลังคนยาก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55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จุดเน้นตามนโยบายรัฐบาล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5314" y="1058689"/>
            <a:ext cx="3327864" cy="528985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dirty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๗.๓ </a:t>
            </a:r>
            <a:r>
              <a:rPr lang="th-TH" sz="2000" dirty="0"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พัฒนาแรงงานของภาคอุตสาหกรรม</a:t>
            </a:r>
            <a:r>
              <a:rPr lang="th-TH" sz="2000" dirty="0" smtClean="0"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เพื่อร</a:t>
            </a:r>
            <a:r>
              <a:rPr lang="th-TH" sz="2000" dirty="0"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องรับการ</a:t>
            </a:r>
            <a:r>
              <a:rPr lang="th-TH" sz="2000" dirty="0" smtClean="0"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เข้าสู่ประชาคม </a:t>
            </a:r>
            <a:r>
              <a:rPr lang="th-TH" sz="2000" dirty="0"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อาเซียน ทั้งแรงงานวิชาชีพ แรงงานมีทักษะ และแรงงานไม่มีทักษะ โดยการเร่งรัดและขยายผล การใช้</a:t>
            </a:r>
            <a:r>
              <a:rPr lang="th-TH" sz="2000" dirty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ระบบคุณวุฒิวิชาชีพให้เกิดผลในทางปฏิบัติ</a:t>
            </a:r>
            <a:r>
              <a:rPr lang="th-TH" sz="2000" dirty="0" smtClean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โดยคำนึงถึง</a:t>
            </a:r>
            <a:r>
              <a:rPr lang="th-TH" sz="2000" dirty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ความเป็นเอกภาพกับระบบ</a:t>
            </a:r>
            <a:r>
              <a:rPr lang="th-TH" sz="2000" dirty="0" smtClean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มาตรฐานฝีมือ</a:t>
            </a:r>
            <a:r>
              <a:rPr lang="th-TH" sz="2000" dirty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แรงงานและมาตรฐานวิชาชีพใน ๘ กลุ่มที่มีข้อตกลงการเปิดเสรีในอาเซียน</a:t>
            </a:r>
            <a:r>
              <a:rPr lang="th-TH" sz="2000" dirty="0"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ควบคู่ไปกับ </a:t>
            </a:r>
            <a:r>
              <a:rPr lang="th-TH" sz="2000" dirty="0">
                <a:solidFill>
                  <a:srgbClr val="0000FF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การวางแผนด้านการผลิตให้เพียงพอ การยกระดับฝีมือแรงงานในกลุ่ม</a:t>
            </a:r>
            <a:r>
              <a:rPr lang="th-TH" sz="2000" dirty="0" smtClean="0">
                <a:solidFill>
                  <a:srgbClr val="0000FF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อุตสาหกรรมที่มี</a:t>
            </a:r>
            <a:r>
              <a:rPr lang="th-TH" sz="2000" dirty="0">
                <a:solidFill>
                  <a:srgbClr val="0000FF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ศักยภาพ และ</a:t>
            </a:r>
            <a:r>
              <a:rPr lang="th-TH" sz="2000" dirty="0" smtClean="0">
                <a:solidFill>
                  <a:srgbClr val="0000FF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อุตสาหกรรมที่ใช้</a:t>
            </a:r>
            <a:r>
              <a:rPr lang="th-TH" sz="2000" dirty="0">
                <a:solidFill>
                  <a:srgbClr val="0000FF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แรงงานเข้มข้น </a:t>
            </a:r>
            <a:r>
              <a:rPr lang="th-TH" sz="2000" dirty="0"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การส่งเสริมการพัฒนาระบบ</a:t>
            </a:r>
            <a:r>
              <a:rPr lang="th-TH" sz="2000" dirty="0">
                <a:solidFill>
                  <a:srgbClr val="C00000"/>
                </a:solidFill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การทดสอบมาตรฐานฝีมือแรงงาน </a:t>
            </a:r>
            <a:r>
              <a:rPr lang="th-TH" sz="2000" dirty="0"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เพื่อใช้ในการประเมินค่าจ้างแรงงาน </a:t>
            </a:r>
          </a:p>
          <a:p>
            <a:endParaRPr lang="en-US" sz="2000" dirty="0">
              <a:latin typeface="TH SarabunIT๙" pitchFamily="34" charset="-34"/>
              <a:ea typeface="Arial Unicode MS" pitchFamily="34" charset="-128"/>
              <a:cs typeface="TH SarabunIT๙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1" y="1190731"/>
            <a:ext cx="2511422" cy="3526946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8" name="Straight Arrow Connector 7"/>
          <p:cNvCxnSpPr/>
          <p:nvPr/>
        </p:nvCxnSpPr>
        <p:spPr>
          <a:xfrm flipV="1">
            <a:off x="5913177" y="2573518"/>
            <a:ext cx="519950" cy="57608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6433127" y="1666546"/>
            <a:ext cx="2369472" cy="1272438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th-TH" sz="1600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เร่งพัฒนาระบบมาตรฐานฝีมือแรงงาน/วิชาชีพ/คุณวุฒิ</a:t>
            </a:r>
            <a:endParaRPr lang="en-US" sz="16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433127" y="3363859"/>
            <a:ext cx="2369472" cy="131607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C0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th-TH" sz="1600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การพัฒนากำลังคนรายอุตสาหกรรม</a:t>
            </a:r>
            <a:endParaRPr lang="en-US" sz="16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15" name="Straight Arrow Connector 14"/>
          <p:cNvCxnSpPr>
            <a:endCxn id="14" idx="2"/>
          </p:cNvCxnSpPr>
          <p:nvPr/>
        </p:nvCxnSpPr>
        <p:spPr>
          <a:xfrm>
            <a:off x="5913177" y="4021895"/>
            <a:ext cx="51995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6433127" y="4968546"/>
            <a:ext cx="2369472" cy="12724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th-TH" sz="1600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เร่งพัฒนาระบบทดสอบมาตรฐานฝีมือแรงงาน</a:t>
            </a:r>
            <a:endParaRPr lang="en-US" sz="1600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5913177" y="5062194"/>
            <a:ext cx="519950" cy="27337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196790" y="939921"/>
            <a:ext cx="274123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457200"/>
            <a:r>
              <a:rPr lang="th-TH" dirty="0">
                <a:solidFill>
                  <a:prstClr val="black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แนวทางการดำเนินงานเพื่อสนับสนุนนโยบายรัฐบาล</a:t>
            </a:r>
            <a:endParaRPr lang="en-US" dirty="0">
              <a:solidFill>
                <a:prstClr val="black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5450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dirty="0" smtClean="0"/>
              <a:t>นโยบายเขตเศรษฐกิจพิเศษ</a:t>
            </a:r>
            <a:endParaRPr lang="en-US" sz="40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14" y="913639"/>
            <a:ext cx="7158777" cy="531675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14369" y="6226732"/>
            <a:ext cx="13324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th-TH" sz="12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ที่มา</a:t>
            </a:r>
            <a:r>
              <a:rPr lang="en-US" sz="12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: </a:t>
            </a:r>
            <a:r>
              <a:rPr lang="th-TH" sz="12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12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BOI (2558)</a:t>
            </a:r>
          </a:p>
        </p:txBody>
      </p:sp>
    </p:spTree>
    <p:extLst>
      <p:ext uri="{BB962C8B-B14F-4D97-AF65-F5344CB8AC3E}">
        <p14:creationId xmlns:p14="http://schemas.microsoft.com/office/powerpoint/2010/main" val="207365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600" dirty="0" smtClean="0">
                <a:solidFill>
                  <a:srgbClr val="002060"/>
                </a:solidFill>
              </a:rPr>
              <a:t>อุตส</a:t>
            </a:r>
            <a:r>
              <a:rPr lang="th-TH" sz="3600" dirty="0">
                <a:solidFill>
                  <a:srgbClr val="002060"/>
                </a:solidFill>
              </a:rPr>
              <a:t>า</a:t>
            </a:r>
            <a:r>
              <a:rPr lang="th-TH" sz="3600" dirty="0" smtClean="0">
                <a:solidFill>
                  <a:srgbClr val="002060"/>
                </a:solidFill>
              </a:rPr>
              <a:t>หกรรม </a:t>
            </a:r>
            <a:r>
              <a:rPr lang="en-US" sz="3600" dirty="0" smtClean="0">
                <a:solidFill>
                  <a:srgbClr val="002060"/>
                </a:solidFill>
              </a:rPr>
              <a:t>5+5 </a:t>
            </a:r>
            <a:r>
              <a:rPr lang="th-TH" sz="3600" dirty="0" smtClean="0">
                <a:solidFill>
                  <a:srgbClr val="002060"/>
                </a:solidFill>
              </a:rPr>
              <a:t>(มติ ครม.</a:t>
            </a:r>
            <a:r>
              <a:rPr lang="en-US" sz="3600" dirty="0" smtClean="0">
                <a:solidFill>
                  <a:srgbClr val="002060"/>
                </a:solidFill>
              </a:rPr>
              <a:t> 17 </a:t>
            </a:r>
            <a:r>
              <a:rPr lang="th-TH" sz="3600" dirty="0" smtClean="0">
                <a:solidFill>
                  <a:srgbClr val="002060"/>
                </a:solidFill>
              </a:rPr>
              <a:t>พ.ย.</a:t>
            </a:r>
            <a:r>
              <a:rPr lang="en-US" sz="3600" dirty="0" smtClean="0">
                <a:solidFill>
                  <a:srgbClr val="002060"/>
                </a:solidFill>
              </a:rPr>
              <a:t>58)</a:t>
            </a:r>
            <a:endParaRPr lang="en-US" sz="36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h-TH" sz="2800" b="1" dirty="0" smtClean="0">
                <a:solidFill>
                  <a:srgbClr val="C00000"/>
                </a:solidFill>
              </a:rPr>
              <a:t>คณะรัฐมนตรี </a:t>
            </a:r>
            <a:r>
              <a:rPr lang="th-TH" sz="2800" b="1" dirty="0">
                <a:solidFill>
                  <a:srgbClr val="C00000"/>
                </a:solidFill>
              </a:rPr>
              <a:t>(ครม.) มีมติเห็นชอบในหลักการในการกำหนด 10 อุตสาหกรรม เพื่อเป็นกลไกหลักในการขับเคลื่อนเศรษฐกิจเพื่อ</a:t>
            </a:r>
            <a:r>
              <a:rPr lang="th-TH" sz="2800" b="1" dirty="0" smtClean="0">
                <a:solidFill>
                  <a:srgbClr val="C00000"/>
                </a:solidFill>
              </a:rPr>
              <a:t>อนาคต</a:t>
            </a:r>
            <a:r>
              <a:rPr lang="en-US" sz="2800" b="1" dirty="0" smtClean="0">
                <a:solidFill>
                  <a:srgbClr val="C00000"/>
                </a:solidFill>
              </a:rPr>
              <a:t> (New </a:t>
            </a:r>
            <a:r>
              <a:rPr lang="en-US" sz="2800" dirty="0" smtClean="0">
                <a:solidFill>
                  <a:srgbClr val="C00000"/>
                </a:solidFill>
              </a:rPr>
              <a:t>Growth</a:t>
            </a:r>
            <a:r>
              <a:rPr lang="th-TH" sz="2800" dirty="0" smtClean="0">
                <a:solidFill>
                  <a:srgbClr val="C00000"/>
                </a:solidFill>
              </a:rPr>
              <a:t> </a:t>
            </a:r>
            <a:r>
              <a:rPr lang="en-US" sz="2800" dirty="0" smtClean="0">
                <a:solidFill>
                  <a:srgbClr val="C00000"/>
                </a:solidFill>
              </a:rPr>
              <a:t>Engine</a:t>
            </a:r>
            <a:r>
              <a:rPr lang="en-US" sz="2800" dirty="0">
                <a:solidFill>
                  <a:srgbClr val="C00000"/>
                </a:solidFill>
              </a:rPr>
              <a:t>)</a:t>
            </a:r>
            <a:r>
              <a:rPr lang="th-TH" sz="2800" b="1" dirty="0" smtClean="0">
                <a:solidFill>
                  <a:srgbClr val="C00000"/>
                </a:solidFill>
              </a:rPr>
              <a:t> </a:t>
            </a:r>
            <a:r>
              <a:rPr lang="th-TH" sz="2800" b="1" dirty="0">
                <a:solidFill>
                  <a:srgbClr val="C00000"/>
                </a:solidFill>
              </a:rPr>
              <a:t>ประกอบด้วย </a:t>
            </a:r>
            <a:endParaRPr lang="th-TH" sz="2800" b="1" dirty="0" smtClean="0">
              <a:solidFill>
                <a:srgbClr val="C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A824D-1C13-4530-9DC0-73E69301AC88}" type="slidenum">
              <a:rPr lang="th-TH" sz="1400" smtClean="0">
                <a:solidFill>
                  <a:prstClr val="black"/>
                </a:solidFill>
              </a:rPr>
              <a:pPr/>
              <a:t>13</a:t>
            </a:fld>
            <a:endParaRPr lang="th-TH" sz="140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5720" y="2334342"/>
            <a:ext cx="4362480" cy="30953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noAutofit/>
          </a:bodyPr>
          <a:lstStyle/>
          <a:p>
            <a:pPr defTabSz="457200"/>
            <a:r>
              <a:rPr lang="th-TH" sz="20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การต่อยอดในกลุ่มอุตสาหกรรมเดิม 5 กลุ่ม </a:t>
            </a:r>
          </a:p>
          <a:p>
            <a:pPr marL="252000" lvl="1" indent="-252000" defTabSz="457200">
              <a:buFont typeface="+mj-lt"/>
              <a:buAutoNum type="arabicPeriod"/>
            </a:pPr>
            <a:r>
              <a:rPr lang="th-TH" sz="20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อุตสาหกรรมยานยนต์สมัยใหม่</a:t>
            </a:r>
          </a:p>
          <a:p>
            <a:pPr marL="252000" lvl="1" indent="-252000" defTabSz="457200">
              <a:buFont typeface="+mj-lt"/>
              <a:buAutoNum type="arabicPeriod"/>
            </a:pPr>
            <a:r>
              <a:rPr lang="th-TH" sz="20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อุตสาหกรรมอิเล็กทรอนิกส์อัจฉริยะ </a:t>
            </a:r>
          </a:p>
          <a:p>
            <a:pPr marL="252000" lvl="1" indent="-252000" defTabSz="457200">
              <a:buFont typeface="+mj-lt"/>
              <a:buAutoNum type="arabicPeriod"/>
            </a:pPr>
            <a:r>
              <a:rPr lang="th-TH" sz="20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อุตสาหกรรมการท่องเที่ยวกลุ่มรายได้ดีและการท่องเที่ยวเชิงสุขภาพ </a:t>
            </a:r>
          </a:p>
          <a:p>
            <a:pPr marL="252000" lvl="1" indent="-252000" defTabSz="457200">
              <a:buFont typeface="+mj-lt"/>
              <a:buAutoNum type="arabicPeriod"/>
            </a:pPr>
            <a:r>
              <a:rPr lang="th-TH" sz="20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การเกษตรและเทคโนโลยีชีวภาพ </a:t>
            </a:r>
          </a:p>
          <a:p>
            <a:pPr marL="252000" lvl="1" indent="-252000" defTabSz="457200">
              <a:buFont typeface="+mj-lt"/>
              <a:buAutoNum type="arabicPeriod"/>
            </a:pPr>
            <a:r>
              <a:rPr lang="th-TH" sz="20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อุตสาหกรรมการแปรรูปอาหาร</a:t>
            </a:r>
            <a:endParaRPr lang="en-US" sz="2000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330" y="2357430"/>
            <a:ext cx="3981002" cy="308935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noAutofit/>
          </a:bodyPr>
          <a:lstStyle/>
          <a:p>
            <a:pPr defTabSz="457200"/>
            <a:r>
              <a:rPr lang="th-TH" sz="20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เพิ่มเติม 5 กลุ่มอุตสาหกรรมใหม่  </a:t>
            </a:r>
          </a:p>
          <a:p>
            <a:pPr defTabSz="457200"/>
            <a:endParaRPr lang="th-TH" sz="20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252000" lvl="1" indent="-252000" defTabSz="457200">
              <a:buFont typeface="+mj-lt"/>
              <a:buAutoNum type="arabicPeriod"/>
            </a:pPr>
            <a:r>
              <a:rPr lang="th-TH" sz="20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อุตสาหกรรมหุ่นยนต์ </a:t>
            </a:r>
          </a:p>
          <a:p>
            <a:pPr marL="252000" lvl="1" indent="-252000" defTabSz="457200">
              <a:buFont typeface="+mj-lt"/>
              <a:buAutoNum type="arabicPeriod"/>
            </a:pPr>
            <a:r>
              <a:rPr lang="th-TH" sz="20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อุตสาหกรรมการบินและโลจิสติกส์ </a:t>
            </a:r>
          </a:p>
          <a:p>
            <a:pPr marL="252000" lvl="1" indent="-252000" defTabSz="457200">
              <a:buFont typeface="+mj-lt"/>
              <a:buAutoNum type="arabicPeriod"/>
            </a:pPr>
            <a:r>
              <a:rPr lang="th-TH" sz="20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อุตสาหกรรมเชื้อเพลิงชีวภาพและเคมีชีวภาพ </a:t>
            </a:r>
          </a:p>
          <a:p>
            <a:pPr marL="252000" lvl="1" indent="-252000" defTabSz="457200">
              <a:buFont typeface="+mj-lt"/>
              <a:buAutoNum type="arabicPeriod"/>
            </a:pPr>
            <a:r>
              <a:rPr lang="th-TH" sz="20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อุตสาหกรรมดิจิตอล </a:t>
            </a:r>
          </a:p>
          <a:p>
            <a:pPr marL="252000" lvl="1" indent="-252000" defTabSz="457200">
              <a:buFont typeface="+mj-lt"/>
              <a:buAutoNum type="arabicPeriod"/>
            </a:pPr>
            <a:r>
              <a:rPr lang="th-TH" sz="20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อุตสาหกรรมการแพทย์ครบวงจร</a:t>
            </a:r>
            <a:endParaRPr lang="en-US" sz="2000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5674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ทิศทางการพัฒนาระบบราง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84" t="15264" r="2336"/>
          <a:stretch/>
        </p:blipFill>
        <p:spPr>
          <a:xfrm>
            <a:off x="1" y="913635"/>
            <a:ext cx="8803628" cy="485936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1815" y="5377220"/>
            <a:ext cx="3267223" cy="1211191"/>
          </a:xfrm>
        </p:spPr>
        <p:txBody>
          <a:bodyPr>
            <a:noAutofit/>
          </a:bodyPr>
          <a:lstStyle/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th-TH" sz="2000" dirty="0" smtClean="0"/>
              <a:t>รถไฟรางคู่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th-TH" sz="2000" dirty="0" smtClean="0"/>
              <a:t>รถไฟความเร็วสูง</a:t>
            </a:r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th-TH" sz="2000" dirty="0" smtClean="0"/>
              <a:t>รถไฟฟ้าขนส่งมวลชน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" y="6123543"/>
            <a:ext cx="18469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ที่มา</a:t>
            </a:r>
            <a:r>
              <a:rPr lang="en-US" sz="1400" b="1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: </a:t>
            </a:r>
            <a:r>
              <a:rPr lang="th-TH" sz="1400" b="1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สวทน. และ สนข.</a:t>
            </a:r>
            <a:endParaRPr lang="en-US" sz="1400" b="1" i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168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th-TH" dirty="0" smtClean="0"/>
          </a:p>
          <a:p>
            <a:pPr marL="0" indent="0">
              <a:buNone/>
            </a:pPr>
            <a:endParaRPr lang="th-TH" dirty="0"/>
          </a:p>
          <a:p>
            <a:pPr marL="0" indent="0" algn="ctr">
              <a:buNone/>
            </a:pPr>
            <a:r>
              <a:rPr lang="en-US" dirty="0" smtClean="0">
                <a:ea typeface="Arial Unicode MS" pitchFamily="34" charset="-128"/>
              </a:rPr>
              <a:t>(2)</a:t>
            </a:r>
            <a:endParaRPr lang="th-TH" dirty="0" smtClean="0">
              <a:ea typeface="Arial Unicode MS" pitchFamily="34" charset="-128"/>
            </a:endParaRPr>
          </a:p>
          <a:p>
            <a:pPr marL="0" indent="0" algn="ctr">
              <a:buNone/>
            </a:pPr>
            <a:r>
              <a:rPr lang="th-TH" dirty="0" smtClean="0">
                <a:ea typeface="Arial Unicode MS" pitchFamily="34" charset="-128"/>
              </a:rPr>
              <a:t>ข้อมูล</a:t>
            </a:r>
            <a:r>
              <a:rPr lang="th-TH" dirty="0" smtClean="0"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ระบบ</a:t>
            </a:r>
            <a:r>
              <a:rPr lang="th-TH" dirty="0">
                <a:latin typeface="TH SarabunIT๙" pitchFamily="34" charset="-34"/>
                <a:ea typeface="Arial Unicode MS" pitchFamily="34" charset="-128"/>
                <a:cs typeface="TH SarabunIT๙" pitchFamily="34" charset="-34"/>
              </a:rPr>
              <a:t>การขนส่งทางราง</a:t>
            </a:r>
            <a:endParaRPr lang="en-US" dirty="0">
              <a:latin typeface="TH SarabunIT๙" pitchFamily="34" charset="-34"/>
              <a:ea typeface="Arial Unicode MS" pitchFamily="34" charset="-128"/>
              <a:cs typeface="TH SarabunIT๙" pitchFamily="34" charset="-34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4758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แผนการพัฒนาโครงสร้างพื้นฐานระบบราง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469" y="913639"/>
            <a:ext cx="8538205" cy="547269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th-TH" sz="2800" dirty="0" smtClean="0"/>
              <a:t>วันที่ </a:t>
            </a:r>
            <a:r>
              <a:rPr lang="en-US" sz="2800" dirty="0" smtClean="0"/>
              <a:t>27 </a:t>
            </a:r>
            <a:r>
              <a:rPr lang="th-TH" sz="2800" dirty="0" smtClean="0"/>
              <a:t>มีนาคม </a:t>
            </a:r>
            <a:r>
              <a:rPr lang="en-US" sz="2800" dirty="0" smtClean="0"/>
              <a:t>2558 </a:t>
            </a:r>
            <a:r>
              <a:rPr lang="th-TH" sz="2800" dirty="0" smtClean="0"/>
              <a:t>คณะรัฐมนตรีได้เห็นชอบ </a:t>
            </a:r>
            <a:r>
              <a:rPr lang="en-US" sz="2800" dirty="0" smtClean="0"/>
              <a:t>‘</a:t>
            </a:r>
            <a:r>
              <a:rPr lang="th-TH" sz="2800" dirty="0" smtClean="0">
                <a:solidFill>
                  <a:srgbClr val="C00000"/>
                </a:solidFill>
              </a:rPr>
              <a:t>แผนพัฒนาโครงสร้างพื้นฐานด้านคมนาคมขนส่งของประเทศไทย พ.ศ.</a:t>
            </a:r>
            <a:r>
              <a:rPr lang="en-US" sz="2800" dirty="0" smtClean="0">
                <a:solidFill>
                  <a:srgbClr val="C00000"/>
                </a:solidFill>
              </a:rPr>
              <a:t>2558-2565 </a:t>
            </a:r>
            <a:r>
              <a:rPr lang="en-US" sz="2800" dirty="0" smtClean="0"/>
              <a:t>’ </a:t>
            </a:r>
            <a:r>
              <a:rPr lang="th-TH" sz="2800" dirty="0" smtClean="0"/>
              <a:t>และ </a:t>
            </a:r>
            <a:r>
              <a:rPr lang="en-US" sz="2800" dirty="0" smtClean="0"/>
              <a:t>‘</a:t>
            </a:r>
            <a:r>
              <a:rPr lang="th-TH" sz="2800" dirty="0" smtClean="0">
                <a:solidFill>
                  <a:srgbClr val="0000CC"/>
                </a:solidFill>
              </a:rPr>
              <a:t>แผนปฏิบัติการด้านการคมนาคมขนส่ง</a:t>
            </a:r>
            <a:r>
              <a:rPr lang="en-US" sz="2800" dirty="0" smtClean="0">
                <a:solidFill>
                  <a:srgbClr val="0000CC"/>
                </a:solidFill>
              </a:rPr>
              <a:t> </a:t>
            </a:r>
            <a:r>
              <a:rPr lang="th-TH" sz="2800" dirty="0" smtClean="0">
                <a:solidFill>
                  <a:srgbClr val="0000CC"/>
                </a:solidFill>
              </a:rPr>
              <a:t>ระยะเร่งด่วน พ.ศ.</a:t>
            </a:r>
            <a:r>
              <a:rPr lang="en-US" sz="2800" dirty="0" smtClean="0">
                <a:solidFill>
                  <a:srgbClr val="0000CC"/>
                </a:solidFill>
              </a:rPr>
              <a:t>2558  (Action Plan)</a:t>
            </a:r>
            <a:r>
              <a:rPr lang="en-US" sz="2800" dirty="0" smtClean="0"/>
              <a:t>’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354" y="2103007"/>
            <a:ext cx="2943429" cy="3943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840" y="2103007"/>
            <a:ext cx="2774950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1439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095" y="158471"/>
            <a:ext cx="8388425" cy="822257"/>
          </a:xfrm>
        </p:spPr>
        <p:txBody>
          <a:bodyPr>
            <a:noAutofit/>
          </a:bodyPr>
          <a:lstStyle/>
          <a:p>
            <a:r>
              <a:rPr lang="th-TH" sz="3600" dirty="0" smtClean="0"/>
              <a:t>แผนงานภายใต้แผนการพัฒนาโครงสร้างพื้นฐานฯ </a:t>
            </a:r>
            <a:r>
              <a:rPr lang="en-US" sz="3600" dirty="0" smtClean="0"/>
              <a:t>2558-2565</a:t>
            </a:r>
            <a:endParaRPr lang="en-US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60" y="942553"/>
            <a:ext cx="7911919" cy="543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5076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dirty="0" smtClean="0"/>
              <a:t>ภาพการพัฒนาระบบราง</a:t>
            </a:r>
            <a:endParaRPr lang="en-US" sz="40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56" y="973952"/>
            <a:ext cx="3752850" cy="50577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" r="9327"/>
          <a:stretch/>
        </p:blipFill>
        <p:spPr>
          <a:xfrm>
            <a:off x="4539769" y="973952"/>
            <a:ext cx="4142912" cy="505777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293341" y="6125519"/>
            <a:ext cx="1624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ระบบรถไฟไทย</a:t>
            </a:r>
            <a:endParaRPr lang="en-US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23472" y="6123543"/>
            <a:ext cx="2727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ระบบรถไฟฟ้าขนส่งมวลชน</a:t>
            </a:r>
            <a:endParaRPr lang="en-US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407432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สรุปการพัฒนาระบบการขนส่งทางราง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376524" y="972064"/>
            <a:ext cx="2091658" cy="624157"/>
          </a:xfrm>
          <a:prstGeom prst="roundRect">
            <a:avLst>
              <a:gd name="adj" fmla="val 10598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prstClr val="white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ระบบการขนส่งทางราง</a:t>
            </a:r>
            <a:endParaRPr lang="en-US" sz="2000" b="1" dirty="0">
              <a:solidFill>
                <a:prstClr val="white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173137" y="1920833"/>
            <a:ext cx="6498431" cy="599945"/>
            <a:chOff x="471489" y="2052638"/>
            <a:chExt cx="8127205" cy="814388"/>
          </a:xfrm>
        </p:grpSpPr>
        <p:sp>
          <p:nvSpPr>
            <p:cNvPr id="7" name="Rounded Rectangle 6"/>
            <p:cNvSpPr/>
            <p:nvPr/>
          </p:nvSpPr>
          <p:spPr>
            <a:xfrm>
              <a:off x="471489" y="2052638"/>
              <a:ext cx="2433636" cy="814388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algn="ctr"/>
              <a:r>
                <a:rPr lang="th-TH" sz="1600" b="1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รถไฟ</a:t>
              </a:r>
              <a:endPara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3318274" y="2052638"/>
              <a:ext cx="2433636" cy="814388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algn="ctr"/>
              <a:r>
                <a:rPr lang="th-TH" sz="1600" b="1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รถไฟฟ้าขนส่งมวลชน</a:t>
              </a:r>
              <a:endPara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6165058" y="2052638"/>
              <a:ext cx="2433636" cy="814388"/>
            </a:xfrm>
            <a:prstGeom prst="roundRect">
              <a:avLst/>
            </a:prstGeom>
            <a:solidFill>
              <a:schemeClr val="bg1"/>
            </a:solidFill>
            <a:ln>
              <a:prstDash val="sysDash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algn="ctr"/>
              <a:r>
                <a:rPr lang="th-TH" sz="1600" b="1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รถไฟความเร็วสูง</a:t>
              </a:r>
              <a:endPara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/>
              <a:r>
                <a:rPr lang="th-TH" sz="1200" b="1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(ไทย-ญี่ปุ่น)</a:t>
              </a:r>
              <a:endParaRPr lang="en-US" sz="12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365062" y="3325436"/>
            <a:ext cx="9476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ปัจจุบัน</a:t>
            </a:r>
            <a:endParaRPr lang="en-US" sz="20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1475" y="5343585"/>
            <a:ext cx="9348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อนาคต</a:t>
            </a:r>
            <a:endParaRPr lang="en-US" sz="20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1852039" y="3882331"/>
            <a:ext cx="477795" cy="1365172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15" name="Elbow Connector 14"/>
          <p:cNvCxnSpPr>
            <a:stCxn id="6" idx="2"/>
            <a:endCxn id="7" idx="0"/>
          </p:cNvCxnSpPr>
          <p:nvPr/>
        </p:nvCxnSpPr>
        <p:spPr>
          <a:xfrm rot="5400000">
            <a:off x="4121917" y="620397"/>
            <a:ext cx="324612" cy="2276260"/>
          </a:xfrm>
          <a:prstGeom prst="bentConnector3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6" idx="2"/>
            <a:endCxn id="8" idx="0"/>
          </p:cNvCxnSpPr>
          <p:nvPr/>
        </p:nvCxnSpPr>
        <p:spPr>
          <a:xfrm rot="16200000" flipH="1">
            <a:off x="5260047" y="1758526"/>
            <a:ext cx="324612" cy="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6" idx="2"/>
            <a:endCxn id="9" idx="0"/>
          </p:cNvCxnSpPr>
          <p:nvPr/>
        </p:nvCxnSpPr>
        <p:spPr>
          <a:xfrm rot="16200000" flipH="1">
            <a:off x="6398177" y="620397"/>
            <a:ext cx="324612" cy="227626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649950" y="3386138"/>
            <a:ext cx="881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251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กม.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1749779" y="2619568"/>
            <a:ext cx="2792627" cy="700281"/>
            <a:chOff x="2189615" y="2578445"/>
            <a:chExt cx="2111240" cy="667717"/>
          </a:xfrm>
        </p:grpSpPr>
        <p:sp>
          <p:nvSpPr>
            <p:cNvPr id="24" name="Rounded Rectangle 23"/>
            <p:cNvSpPr/>
            <p:nvPr/>
          </p:nvSpPr>
          <p:spPr>
            <a:xfrm>
              <a:off x="2189615" y="2578445"/>
              <a:ext cx="652595" cy="667717"/>
            </a:xfrm>
            <a:prstGeom prst="roundRect">
              <a:avLst>
                <a:gd name="adj" fmla="val 14253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algn="ctr"/>
              <a:r>
                <a:rPr lang="th-TH" sz="1200" b="1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รถไฟทางคู่</a:t>
              </a:r>
              <a:endParaRPr lang="en-US" sz="12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918937" y="2578445"/>
              <a:ext cx="652595" cy="667717"/>
            </a:xfrm>
            <a:prstGeom prst="roundRect">
              <a:avLst>
                <a:gd name="adj" fmla="val 14253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algn="ctr"/>
              <a:r>
                <a:rPr lang="th-TH" sz="1200" b="1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รถไฟสายใหม่ </a:t>
              </a:r>
              <a:br>
                <a:rPr lang="th-TH" sz="1200" b="1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</a:br>
              <a:r>
                <a:rPr lang="th-TH" sz="1200" b="1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(ทางคู่)</a:t>
              </a:r>
              <a:endParaRPr lang="en-US" sz="12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3648260" y="2578445"/>
              <a:ext cx="652595" cy="667717"/>
            </a:xfrm>
            <a:prstGeom prst="roundRect">
              <a:avLst>
                <a:gd name="adj" fmla="val 14253"/>
              </a:avLst>
            </a:prstGeom>
            <a:solidFill>
              <a:schemeClr val="bg1"/>
            </a:solidFill>
            <a:ln>
              <a:solidFill>
                <a:srgbClr val="FF66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t"/>
            <a:lstStyle/>
            <a:p>
              <a:pPr algn="ctr"/>
              <a:r>
                <a:rPr lang="th-TH" sz="1200" b="1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รถไฟรางมาตรฐาน</a:t>
              </a:r>
              <a:endParaRPr lang="en-US" sz="12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/>
              <a:r>
                <a:rPr lang="th-TH" sz="1200" b="1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(ไทย-จีน)</a:t>
              </a:r>
              <a:endParaRPr lang="en-US" sz="8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103933" y="2707205"/>
            <a:ext cx="1523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ปัจจุบันมีระยะทางรวม </a:t>
            </a:r>
            <a:r>
              <a:rPr lang="en-US" sz="14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4,043</a:t>
            </a:r>
            <a:r>
              <a:rPr lang="th-TH" sz="14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กม.</a:t>
            </a:r>
            <a:endParaRPr lang="en-US" sz="14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564188" y="5379573"/>
            <a:ext cx="10534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2,529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กม.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3" name="Down Arrow 32"/>
          <p:cNvSpPr/>
          <p:nvPr/>
        </p:nvSpPr>
        <p:spPr>
          <a:xfrm>
            <a:off x="2895251" y="3883185"/>
            <a:ext cx="477795" cy="1365172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007350" y="3386992"/>
            <a:ext cx="2535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693162" y="5380427"/>
            <a:ext cx="8819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830</a:t>
            </a:r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กม.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9" name="Down Arrow 38"/>
          <p:cNvSpPr/>
          <p:nvPr/>
        </p:nvSpPr>
        <p:spPr>
          <a:xfrm>
            <a:off x="3905907" y="3883185"/>
            <a:ext cx="477795" cy="1365172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018006" y="3386992"/>
            <a:ext cx="2535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703818" y="5380427"/>
            <a:ext cx="8819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</a:t>
            </a:r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73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กม.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2" name="Down Arrow 41"/>
          <p:cNvSpPr/>
          <p:nvPr/>
        </p:nvSpPr>
        <p:spPr>
          <a:xfrm>
            <a:off x="5183456" y="3898706"/>
            <a:ext cx="477795" cy="1365172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38275" y="3263027"/>
            <a:ext cx="7681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สาย 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80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กม.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981369" y="5395948"/>
            <a:ext cx="8819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10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สาย 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464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กม.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8" name="Down Arrow 47"/>
          <p:cNvSpPr/>
          <p:nvPr/>
        </p:nvSpPr>
        <p:spPr>
          <a:xfrm>
            <a:off x="7559388" y="3907899"/>
            <a:ext cx="477795" cy="1365172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671487" y="3411706"/>
            <a:ext cx="2535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625528" y="5405141"/>
            <a:ext cx="23455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สาย</a:t>
            </a:r>
            <a:endParaRPr lang="en-US" sz="16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กทม-ระยอง</a:t>
            </a:r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+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กทม-หัวหิน</a:t>
            </a:r>
          </a:p>
          <a:p>
            <a:pPr algn="ctr"/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404.5 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กม.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28821" y="6094276"/>
            <a:ext cx="68977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100" dirty="0">
                <a:solidFill>
                  <a:prstClr val="black"/>
                </a:solidFill>
                <a:latin typeface="Arial Unicode MS"/>
                <a:cs typeface="Arial Unicode MS"/>
              </a:rPr>
              <a:t>ที่มา</a:t>
            </a:r>
            <a:r>
              <a:rPr lang="en-US" sz="1100" dirty="0">
                <a:solidFill>
                  <a:prstClr val="black"/>
                </a:solidFill>
                <a:latin typeface="Arial Unicode MS"/>
                <a:cs typeface="Arial Unicode MS"/>
              </a:rPr>
              <a:t>: </a:t>
            </a:r>
            <a:r>
              <a:rPr lang="th-TH" sz="1100" dirty="0">
                <a:solidFill>
                  <a:prstClr val="black"/>
                </a:solidFill>
                <a:latin typeface="Arial Unicode MS"/>
                <a:cs typeface="Arial Unicode MS"/>
              </a:rPr>
              <a:t>แผนพัฒนาโครงสร้างพื้นฐานด้านคมนาคมขนส่งของประเทศไทย พ.ศ.</a:t>
            </a:r>
            <a:r>
              <a:rPr lang="en-US" sz="1100" dirty="0">
                <a:solidFill>
                  <a:prstClr val="black"/>
                </a:solidFill>
                <a:latin typeface="Arial Unicode MS"/>
                <a:cs typeface="Arial Unicode MS"/>
              </a:rPr>
              <a:t>2558-2565 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597772" y="2520778"/>
            <a:ext cx="214742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(ไม่ได้อยู่ในแผนพัฒนาโครงสร้างพื้นฐานฯ</a:t>
            </a:r>
            <a:r>
              <a:rPr lang="en-US" sz="105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2558-2560 </a:t>
            </a:r>
            <a:r>
              <a:rPr lang="th-TH" sz="105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แต่เป็นนโยบายหนึ่งที่รัฐบาลพิจารณา</a:t>
            </a:r>
            <a:r>
              <a:rPr lang="en-US" sz="105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476421" y="2681167"/>
            <a:ext cx="10098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(อยู่ระหว่างการหาข้อสรุปกับจีน ยังไม่ยุติ</a:t>
            </a:r>
            <a:r>
              <a:rPr lang="en-US" sz="10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999141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ภาคส่วนย่อยภายในระบบราง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365502" y="4585648"/>
            <a:ext cx="63786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ส่วนใดบ้างที่มีความต้องการเร่งด่วน</a:t>
            </a:r>
            <a:r>
              <a:rPr lang="en-US" sz="2000" b="1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/</a:t>
            </a:r>
            <a:r>
              <a:rPr lang="th-TH" sz="2000" b="1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วิกฤต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แผนการพัฒนากำลังคนฯ ควรครอบคลุมระบบ</a:t>
            </a:r>
            <a:r>
              <a:rPr lang="en-US" sz="2000" b="1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/</a:t>
            </a:r>
            <a:r>
              <a:rPr lang="th-TH" sz="2000" b="1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ส่วนใดบ้าง</a:t>
            </a:r>
            <a:endParaRPr lang="en-US" sz="2000" b="1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นโยบายการการดำเนินงานของภาครัฐ</a:t>
            </a:r>
            <a:endParaRPr lang="en-US" sz="2000" b="1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37718" y="1357192"/>
            <a:ext cx="8761863" cy="3078329"/>
            <a:chOff x="137718" y="1357193"/>
            <a:chExt cx="8761863" cy="2511948"/>
          </a:xfrm>
        </p:grpSpPr>
        <p:sp>
          <p:nvSpPr>
            <p:cNvPr id="3" name="Pentagon 2"/>
            <p:cNvSpPr/>
            <p:nvPr/>
          </p:nvSpPr>
          <p:spPr>
            <a:xfrm>
              <a:off x="137718" y="1692324"/>
              <a:ext cx="1680798" cy="1924335"/>
            </a:xfrm>
            <a:prstGeom prst="homePlate">
              <a:avLst>
                <a:gd name="adj" fmla="val 17164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pPr algn="ctr"/>
              <a:r>
                <a:rPr lang="th-TH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วางแผน</a:t>
              </a:r>
              <a:r>
                <a:rPr lang="en-US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/</a:t>
              </a:r>
              <a:endParaRPr lang="th-TH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/>
              <a:r>
                <a:rPr lang="th-TH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วิเคราะห์</a:t>
              </a:r>
              <a:r>
                <a:rPr lang="en-US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/</a:t>
              </a:r>
              <a:r>
                <a:rPr lang="th-TH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วิจัยและพัฒนา</a:t>
              </a:r>
              <a:endParaRPr lang="en-US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/>
              <a:r>
                <a:rPr lang="en-US" sz="1600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(Planning/ R&amp;D)</a:t>
              </a:r>
            </a:p>
          </p:txBody>
        </p:sp>
        <p:sp>
          <p:nvSpPr>
            <p:cNvPr id="17" name="Pentagon 16"/>
            <p:cNvSpPr/>
            <p:nvPr/>
          </p:nvSpPr>
          <p:spPr>
            <a:xfrm>
              <a:off x="1907985" y="1692324"/>
              <a:ext cx="1680798" cy="1924335"/>
            </a:xfrm>
            <a:prstGeom prst="homePlate">
              <a:avLst>
                <a:gd name="adj" fmla="val 17164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pPr algn="ctr"/>
              <a:r>
                <a:rPr lang="th-TH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ออกแบบ</a:t>
              </a:r>
              <a:r>
                <a:rPr lang="en-US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/</a:t>
              </a:r>
            </a:p>
            <a:p>
              <a:pPr algn="ctr"/>
              <a:r>
                <a:rPr lang="th-TH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 งานวิศกรรม</a:t>
              </a:r>
              <a:endParaRPr lang="en-US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/>
              <a:r>
                <a:rPr lang="en-US" sz="1600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(Design &amp; Engineering)</a:t>
              </a:r>
              <a:endParaRPr lang="th-TH" sz="16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18" name="Pentagon 17"/>
            <p:cNvSpPr/>
            <p:nvPr/>
          </p:nvSpPr>
          <p:spPr>
            <a:xfrm>
              <a:off x="3678251" y="1357193"/>
              <a:ext cx="1680798" cy="1214650"/>
            </a:xfrm>
            <a:prstGeom prst="homePlate">
              <a:avLst>
                <a:gd name="adj" fmla="val 17164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pPr algn="ctr"/>
              <a:r>
                <a:rPr lang="th-TH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การก่อสร้าง</a:t>
              </a:r>
              <a:endParaRPr lang="en-US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/>
              <a:r>
                <a:rPr lang="en-US" sz="1600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(Construction)</a:t>
              </a:r>
            </a:p>
          </p:txBody>
        </p:sp>
        <p:sp>
          <p:nvSpPr>
            <p:cNvPr id="19" name="Pentagon 18"/>
            <p:cNvSpPr/>
            <p:nvPr/>
          </p:nvSpPr>
          <p:spPr>
            <a:xfrm>
              <a:off x="5448516" y="1692324"/>
              <a:ext cx="1680798" cy="1924335"/>
            </a:xfrm>
            <a:prstGeom prst="homePlate">
              <a:avLst>
                <a:gd name="adj" fmla="val 17164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pPr algn="ctr"/>
              <a:r>
                <a:rPr lang="th-TH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การปฏิบัติการ</a:t>
              </a:r>
            </a:p>
            <a:p>
              <a:pPr algn="ctr"/>
              <a:r>
                <a:rPr lang="en-US" sz="1600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(Operation)</a:t>
              </a:r>
            </a:p>
          </p:txBody>
        </p:sp>
        <p:sp>
          <p:nvSpPr>
            <p:cNvPr id="20" name="Pentagon 19"/>
            <p:cNvSpPr/>
            <p:nvPr/>
          </p:nvSpPr>
          <p:spPr>
            <a:xfrm>
              <a:off x="7218783" y="1692324"/>
              <a:ext cx="1680798" cy="1924335"/>
            </a:xfrm>
            <a:prstGeom prst="homePlate">
              <a:avLst>
                <a:gd name="adj" fmla="val 17164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pPr algn="ctr"/>
              <a:r>
                <a:rPr lang="th-TH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การบำรุงรักษา</a:t>
              </a:r>
            </a:p>
            <a:p>
              <a:pPr algn="ctr"/>
              <a:r>
                <a:rPr lang="en-US" sz="1600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(Maintenance)</a:t>
              </a:r>
            </a:p>
          </p:txBody>
        </p:sp>
        <p:sp>
          <p:nvSpPr>
            <p:cNvPr id="22" name="Pentagon 21"/>
            <p:cNvSpPr/>
            <p:nvPr/>
          </p:nvSpPr>
          <p:spPr>
            <a:xfrm>
              <a:off x="3678251" y="2654491"/>
              <a:ext cx="1680798" cy="1214650"/>
            </a:xfrm>
            <a:prstGeom prst="homePlate">
              <a:avLst>
                <a:gd name="adj" fmla="val 17164"/>
              </a:avLst>
            </a:prstGeom>
            <a:ln>
              <a:prstDash val="sysDash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lIns="36000" rIns="36000" rtlCol="0" anchor="ctr"/>
            <a:lstStyle/>
            <a:p>
              <a:pPr algn="ctr"/>
              <a:r>
                <a:rPr lang="th-TH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การผลิตรถไฟ</a:t>
              </a:r>
              <a:endParaRPr lang="en-US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endParaRPr>
            </a:p>
            <a:p>
              <a:pPr algn="ctr"/>
              <a:r>
                <a:rPr lang="en-US" sz="1600" dirty="0">
                  <a:solidFill>
                    <a:prstClr val="black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(Manufacturing)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128821" y="6094276"/>
            <a:ext cx="68977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100" dirty="0">
                <a:solidFill>
                  <a:prstClr val="black"/>
                </a:solidFill>
                <a:latin typeface="Arial Unicode MS"/>
                <a:cs typeface="Arial Unicode MS"/>
              </a:rPr>
              <a:t>ที่มา</a:t>
            </a:r>
            <a:r>
              <a:rPr lang="en-US" sz="1100" dirty="0">
                <a:solidFill>
                  <a:prstClr val="black"/>
                </a:solidFill>
                <a:latin typeface="Arial Unicode MS"/>
                <a:cs typeface="Arial Unicode MS"/>
              </a:rPr>
              <a:t>: </a:t>
            </a:r>
            <a:r>
              <a:rPr lang="th-TH" sz="1100" dirty="0">
                <a:solidFill>
                  <a:prstClr val="black"/>
                </a:solidFill>
                <a:latin typeface="Arial Unicode MS"/>
                <a:cs typeface="Arial Unicode MS"/>
              </a:rPr>
              <a:t>คณะผู้วิจัย</a:t>
            </a:r>
            <a:endParaRPr lang="en-US" sz="1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0964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โครงการ/กิจกรรมสำคัญที่เกี่ยวข้อง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3611" y="6053226"/>
            <a:ext cx="86359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10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***</a:t>
            </a:r>
            <a:r>
              <a:rPr lang="th-TH" sz="10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หมายเหตุ ยังไม่นับรวมกิจกรรมการฝึกอบรมโดยสถาบันการศึกษา สถาบันฝึกอบรมทั้งของรัฐและเอกชนต่างๆที่เริ่มมีการดำเนินการมากขึ้นตั้งแต่ประมาณปี </a:t>
            </a:r>
            <a:r>
              <a:rPr lang="en-US" sz="10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</a:t>
            </a:r>
            <a:r>
              <a:rPr lang="th-TH" sz="10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en-US" sz="10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th-TH" sz="10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มาจนถึงปัจจุบัน เช่น โรงเรียนวิศวกรรมรถไฟ การรถไฟแห่งประเทศไทย สมาคมส่งเสริมเทคโนโลยีไทย-ญี่ปุ่น สถาบันอุดมศึกษา และบริษัทผู้ให้บริการระบบราง</a:t>
            </a:r>
            <a:endParaRPr lang="en-US" sz="1000" i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164469" y="947344"/>
            <a:ext cx="8735112" cy="528996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343025" marR="0" lvl="0" indent="-13430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>
                <a:tab pos="1343025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พ.ศ.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2553	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สถาบันขนส่ง จุฬาลงกรณ์มหาวิทยาลัย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ได้ศึกษาความต้องการกำลังคนด้านปฏิบัติการระบบขนส่งทางราง ในปี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2557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และ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2558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โดยได้รับทุนอุดหนุนจาก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สวทน.</a:t>
            </a:r>
          </a:p>
          <a:p>
            <a:pPr marL="1343025" marR="0" lvl="0" indent="-13430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>
                <a:tab pos="1343025" algn="l"/>
              </a:tabLst>
              <a:defRPr/>
            </a:pP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พ.ศ.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2553	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โครงการจัดตั้งสถาบันพัฒนากำลังคนและเทคโนโลยีระบบขนส่งทางรางแห่งชาติ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โดย สวทช. มีหลักสูตร วศร. ตั้งแต่ปี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2554</a:t>
            </a:r>
          </a:p>
          <a:p>
            <a:pPr marL="1343025" marR="0" lvl="0" indent="-13430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>
                <a:tab pos="1343025" algn="l"/>
              </a:tabLst>
              <a:defRPr/>
            </a:pP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พ.ศ.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2556 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	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สวทน.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ประมาณการโดยอ้างอิงต้นแบบการศึกษาของ สถาบันขนส่ง จุฬาลงกรณ์มหาวิทยาลัย ได้ประมาณการความต้องการบุคลากรด้านระบบขนส่งทางราง ภายในปี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2563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343025" marR="0" lvl="0" indent="-13430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>
                <a:tab pos="1343025" algn="l"/>
              </a:tabLst>
              <a:defRPr/>
            </a:pP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พ.ศ.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2556	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19 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หน่วยงาน 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(นโยบาย ภาคอุตสาหกรรม และ ภาคการศึกษาวิจัย) ได้ลงนามบันทึกความเข้าใจ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(MOU)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เป็น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เครือข่ายพัฒนากำลังคนและความเชี่ยวชาญเทคโนโลยีระบบขนส่งทางราง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ของประเทศ (พัฒนาหลักสูตร และดำเนินการฝึกอบรมในระดับ วิศวกร ช่างเทคนิค และวิศวกรรมขนส่งทางรางระดับ ป.ตรี)</a:t>
            </a:r>
          </a:p>
          <a:p>
            <a:pPr marL="1343025" marR="0" lvl="0" indent="-134302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>
                <a:tab pos="1343025" algn="l"/>
              </a:tabLst>
              <a:defRPr/>
            </a:pP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พ.ศ.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2557	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สถาบันคุณวุฒิวิชาชีพ (องค์กรมหาชน) 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มอบหมายให้ม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หาวิทยาลัยเกษตรศาสตร์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จัดทำมาตรฐานอาชีพและคุณวุฒิวิชาชีพ สาขาวิชาชีพรถไฟความเร็วสูงและระบบราง จำนวน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13 </a:t>
            </a:r>
            <a:r>
              <a:rPr kumimoji="0" lang="th-TH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คุณวุฒิ</a:t>
            </a:r>
          </a:p>
          <a:p>
            <a:pPr marL="1795463" marR="0" lvl="0" indent="-1795463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>
                <a:tab pos="1795463" algn="l"/>
              </a:tabLst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405801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600" dirty="0" smtClean="0"/>
              <a:t>การประมาณการความต้องการบุคลากร โดย สวทน.</a:t>
            </a:r>
            <a:endParaRPr lang="en-US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84" y="1029731"/>
            <a:ext cx="7133967" cy="373717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815546" y="4992129"/>
            <a:ext cx="7142205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th-TH" sz="1600" b="1" u="sng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จุดเน้น</a:t>
            </a:r>
            <a:endParaRPr lang="en-US" sz="1600" b="1" u="sng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q"/>
            </a:pP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ขอบเขตเฉพาะบุคลากรในช่วงการปฏิบัติการและบำรุงรักษา </a:t>
            </a:r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(Operation</a:t>
            </a: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&amp; Maintenance)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q"/>
            </a:pPr>
            <a:r>
              <a:rPr lang="th-TH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กรอบเวลาถึง ปี พ.ศ.</a:t>
            </a:r>
            <a:r>
              <a:rPr lang="en-US" sz="16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2563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1626" y="4766909"/>
            <a:ext cx="56961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ที่มา</a:t>
            </a:r>
            <a:r>
              <a:rPr lang="en-US" sz="9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: </a:t>
            </a:r>
            <a:r>
              <a:rPr lang="th-TH" sz="9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เอกสารบรรยายการประชุมประจำปี </a:t>
            </a:r>
            <a:r>
              <a:rPr lang="en-US" sz="9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2557 </a:t>
            </a:r>
            <a:r>
              <a:rPr lang="th-TH" sz="9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เรื่องการพัฒนาคนเพื่ออนาคตประเทศไทย โดย ดร.พิเชฐ ดุรงคเวโรจน์</a:t>
            </a:r>
            <a:endParaRPr lang="en-US" sz="900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906387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dirty="0" smtClean="0"/>
              <a:t>การเกิดเครือข่าย </a:t>
            </a:r>
            <a:r>
              <a:rPr lang="en-US" sz="4000" dirty="0" smtClean="0"/>
              <a:t>19 </a:t>
            </a:r>
            <a:r>
              <a:rPr lang="th-TH" sz="4000" dirty="0" smtClean="0"/>
              <a:t>หน่วยงาน</a:t>
            </a:r>
            <a:endParaRPr lang="en-US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18" y="908720"/>
            <a:ext cx="6236043" cy="327855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27360" y="4232568"/>
            <a:ext cx="7992716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th-TH" b="1" u="sng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จุดเน้น</a:t>
            </a:r>
            <a:endParaRPr lang="en-US" b="1" u="sng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q"/>
            </a:pP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มุ่งเน้นการพัฒนาหลักสูตร และการดำเนินการฝึกอบรมและจัดการเรียนการสอน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q"/>
            </a:pP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มุ่งเน้นกำลังคนทางเทคนิคในระดับ </a:t>
            </a:r>
          </a:p>
          <a:p>
            <a:pPr marL="800100" lvl="1" indent="-342900">
              <a:spcAft>
                <a:spcPts val="600"/>
              </a:spcAft>
              <a:buFont typeface="+mj-lt"/>
              <a:buAutoNum type="arabicPeriod"/>
            </a:pP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ระดับวิศวกร (</a:t>
            </a:r>
            <a:r>
              <a:rPr lang="en-US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12 </a:t>
            </a: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รายวิชาในสถาบันอุดมศึกษา </a:t>
            </a:r>
            <a:r>
              <a:rPr lang="en-US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 </a:t>
            </a: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แห่ง) </a:t>
            </a:r>
          </a:p>
          <a:p>
            <a:pPr marL="800100" lvl="1" indent="-342900">
              <a:spcAft>
                <a:spcPts val="600"/>
              </a:spcAft>
              <a:buFont typeface="+mj-lt"/>
              <a:buAutoNum type="arabicPeriod"/>
            </a:pP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ระดับช่างเทคนิค (</a:t>
            </a:r>
            <a:r>
              <a:rPr lang="en-US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 </a:t>
            </a: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รายวิชา ในสถาบันการอาชีวศึกษา </a:t>
            </a:r>
            <a:r>
              <a:rPr lang="en-US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 </a:t>
            </a: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แห่ง) </a:t>
            </a:r>
          </a:p>
          <a:p>
            <a:pPr marL="800100" lvl="1" indent="-342900">
              <a:spcAft>
                <a:spcPts val="600"/>
              </a:spcAft>
              <a:buFont typeface="+mj-lt"/>
              <a:buAutoNum type="arabicPeriod"/>
            </a:pP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พัฒนาบุคลากรในภาคส่วนต่างๆ (หลักสูตร วศร. และหลักสูตรระยะสั้นอื่นๆ)</a:t>
            </a:r>
            <a:endParaRPr lang="en-US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656" y="4232177"/>
            <a:ext cx="56961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ที่มา</a:t>
            </a:r>
            <a:r>
              <a:rPr lang="en-US" sz="9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: </a:t>
            </a:r>
            <a:r>
              <a:rPr lang="th-TH" sz="9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เอกสารบรรยายการประชุมประจำปี </a:t>
            </a:r>
            <a:r>
              <a:rPr lang="en-US" sz="9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2557 </a:t>
            </a:r>
            <a:r>
              <a:rPr lang="th-TH" sz="900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เรื่องการพัฒนาคนเพื่ออนาคตประเทศไทย โดย ดร.พิเชฐ ดุรงคเวโรจน์</a:t>
            </a:r>
            <a:endParaRPr lang="en-US" sz="900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141011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30659" y="1194485"/>
            <a:ext cx="4217773" cy="494844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2400" dirty="0" smtClean="0"/>
              <a:t>การจัดทำมาตรฐานอาชีพและคุณวุฒิวิชาชีพโดยสถาบันคุณวุฒิวิชาชีพ และ ม.เกษตรศาสตร์</a:t>
            </a:r>
            <a:endParaRPr lang="en-US" sz="24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19844" y="1341617"/>
            <a:ext cx="1856970" cy="1646605"/>
          </a:xfrm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1200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 </a:t>
            </a:r>
            <a:r>
              <a:rPr lang="th-TH" sz="1200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สาขางานปฏิบัติการ จํานวน</a:t>
            </a:r>
            <a:r>
              <a:rPr lang="en-US" sz="1200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1200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 </a:t>
            </a:r>
            <a:r>
              <a:rPr lang="th-TH" sz="1200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 </a:t>
            </a:r>
            <a:r>
              <a:rPr lang="th-TH" sz="1200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ดังต่อไปนี้</a:t>
            </a:r>
          </a:p>
          <a:p>
            <a:pPr marL="271463" indent="-180975">
              <a:spcBef>
                <a:spcPts val="0"/>
              </a:spcBef>
              <a:buSzPct val="100000"/>
              <a:buFont typeface="Wingdings" pitchFamily="2" charset="2"/>
              <a:buChar char="q"/>
            </a:pPr>
            <a:r>
              <a:rPr lang="th-TH" sz="11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อาชีพผู้ควบคุมการเดินรถไฟฟ้าในศูนย์ควบคุมการเดินรถ </a:t>
            </a:r>
          </a:p>
          <a:p>
            <a:pPr marL="271463" indent="-180975">
              <a:spcBef>
                <a:spcPts val="0"/>
              </a:spcBef>
              <a:buSzPct val="100000"/>
              <a:buFont typeface="Wingdings" pitchFamily="2" charset="2"/>
              <a:buChar char="q"/>
            </a:pPr>
            <a:r>
              <a:rPr lang="th-TH" sz="11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อาชีพผู้ควบคุมรถไฟฟ้า</a:t>
            </a:r>
          </a:p>
          <a:p>
            <a:pPr marL="271463" indent="-180975">
              <a:spcBef>
                <a:spcPts val="0"/>
              </a:spcBef>
              <a:buSzPct val="100000"/>
              <a:buFont typeface="Wingdings" pitchFamily="2" charset="2"/>
              <a:buChar char="q"/>
            </a:pPr>
            <a:r>
              <a:rPr lang="th-TH" sz="11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อาชีพผู้ควบคุมรถไฟความเร็วสูง</a:t>
            </a:r>
          </a:p>
          <a:p>
            <a:pPr marL="271463" indent="-180975">
              <a:spcBef>
                <a:spcPts val="0"/>
              </a:spcBef>
              <a:buSzPct val="100000"/>
              <a:buFont typeface="Wingdings" pitchFamily="2" charset="2"/>
              <a:buChar char="q"/>
            </a:pPr>
            <a:r>
              <a:rPr lang="th-TH" sz="11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อาชีพนายสถานี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76814" y="1341617"/>
            <a:ext cx="2070390" cy="4801314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>
              <a:spcAft>
                <a:spcPts val="600"/>
              </a:spcAft>
              <a:buFont typeface="Arial" pitchFamily="34" charset="0"/>
              <a:buNone/>
            </a:pPr>
            <a:r>
              <a:rPr lang="th-TH" sz="12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</a:t>
            </a:r>
            <a:r>
              <a:rPr lang="en-US" sz="12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th-TH" sz="12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 สาขางานซ่อมบํารุง จํานวน </a:t>
            </a:r>
            <a:r>
              <a:rPr lang="en-US" sz="12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8</a:t>
            </a:r>
            <a:r>
              <a:rPr lang="th-TH" sz="12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อาชีพ ดังต่อไปนี้</a:t>
            </a:r>
          </a:p>
          <a:p>
            <a:pPr marL="180975" indent="-180975">
              <a:spcAft>
                <a:spcPts val="600"/>
              </a:spcAft>
              <a:buSzPct val="100000"/>
              <a:buFont typeface="Wingdings" pitchFamily="2" charset="2"/>
              <a:buChar char="q"/>
            </a:pPr>
            <a:r>
              <a:rPr lang="th-TH" sz="11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อาชีพช่างเทคนิคซ่อมบํารุงระบบอาณัติสัญญาณ</a:t>
            </a:r>
          </a:p>
          <a:p>
            <a:pPr marL="180975" indent="-180975">
              <a:spcAft>
                <a:spcPts val="600"/>
              </a:spcAft>
              <a:buSzPct val="100000"/>
              <a:buFont typeface="Wingdings" pitchFamily="2" charset="2"/>
              <a:buChar char="q"/>
            </a:pPr>
            <a:r>
              <a:rPr lang="th-TH" sz="11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อาชีพผู้วางแผนงานซ่อมบํารุงระบบอาณัติสัญญาณ</a:t>
            </a:r>
          </a:p>
          <a:p>
            <a:pPr marL="180975" indent="-180975">
              <a:spcAft>
                <a:spcPts val="600"/>
              </a:spcAft>
              <a:buSzPct val="100000"/>
              <a:buFont typeface="Wingdings" pitchFamily="2" charset="2"/>
              <a:buChar char="q"/>
            </a:pPr>
            <a:r>
              <a:rPr lang="th-TH" sz="11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อาชีพช่างเทคนิคซ่อมบํารุงระบบอาณัติสัญญาณไฟสีและโทรคมนาคม </a:t>
            </a:r>
          </a:p>
          <a:p>
            <a:pPr marL="180975" indent="-180975">
              <a:spcAft>
                <a:spcPts val="600"/>
              </a:spcAft>
              <a:buSzPct val="100000"/>
              <a:buFont typeface="Wingdings" pitchFamily="2" charset="2"/>
              <a:buChar char="q"/>
            </a:pPr>
            <a:r>
              <a:rPr lang="th-TH" sz="11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อาชีพช่างเทคนิคซ่อมบํารุงระบบช่วงล่างรถไฟฟ้าด้านระบบเครื่องกล </a:t>
            </a:r>
          </a:p>
          <a:p>
            <a:pPr marL="180975" indent="-180975">
              <a:spcAft>
                <a:spcPts val="600"/>
              </a:spcAft>
              <a:buSzPct val="100000"/>
              <a:buFont typeface="Wingdings" pitchFamily="2" charset="2"/>
              <a:buChar char="q"/>
            </a:pPr>
            <a:r>
              <a:rPr lang="th-TH" sz="11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อาชีพช่างเทคนิคซ่อมบํารุงระบบรถไฟฟ้าด้านระบบไฟฟ้า</a:t>
            </a:r>
          </a:p>
          <a:p>
            <a:pPr marL="180975" indent="-180975">
              <a:spcAft>
                <a:spcPts val="600"/>
              </a:spcAft>
              <a:buSzPct val="100000"/>
              <a:buFont typeface="Wingdings" pitchFamily="2" charset="2"/>
              <a:buChar char="q"/>
            </a:pPr>
            <a:r>
              <a:rPr lang="th-TH" sz="11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อาชีพผู้วางแผนงานซ่อมบํารุงระบบช่วงล่างรถไฟฟ้าด้านระบบเครื่องกล </a:t>
            </a:r>
          </a:p>
          <a:p>
            <a:pPr marL="180975" indent="-180975">
              <a:spcAft>
                <a:spcPts val="600"/>
              </a:spcAft>
              <a:buSzPct val="100000"/>
              <a:buFont typeface="Wingdings" pitchFamily="2" charset="2"/>
              <a:buChar char="q"/>
            </a:pPr>
            <a:r>
              <a:rPr lang="th-TH" sz="11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อาชีพช่างเทคนิคซ่อมบํารุงระบบจัดเก็บค่าโดยสารอัตโนมัติ</a:t>
            </a:r>
          </a:p>
          <a:p>
            <a:pPr marL="180975" indent="-180975">
              <a:spcAft>
                <a:spcPts val="600"/>
              </a:spcAft>
              <a:buSzPct val="100000"/>
              <a:buFont typeface="Wingdings" pitchFamily="2" charset="2"/>
              <a:buChar char="q"/>
            </a:pPr>
            <a:r>
              <a:rPr lang="th-TH" sz="11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อาชีพผู้วางแผนงานซ่อมบํารุงระบบจัดเก็บค่าโดยสารอัตโนมัติ</a:t>
            </a:r>
          </a:p>
        </p:txBody>
      </p:sp>
      <p:sp>
        <p:nvSpPr>
          <p:cNvPr id="8" name="Rectangle 7"/>
          <p:cNvSpPr/>
          <p:nvPr/>
        </p:nvSpPr>
        <p:spPr>
          <a:xfrm>
            <a:off x="419844" y="3369274"/>
            <a:ext cx="1697939" cy="138499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spAutoFit/>
          </a:bodyPr>
          <a:lstStyle/>
          <a:p>
            <a:pPr>
              <a:spcAft>
                <a:spcPts val="600"/>
              </a:spcAft>
              <a:buFont typeface="Arial" pitchFamily="34" charset="0"/>
              <a:buNone/>
            </a:pPr>
            <a:r>
              <a:rPr lang="th-TH" sz="12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</a:t>
            </a:r>
            <a:r>
              <a:rPr lang="en-US" sz="12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</a:t>
            </a:r>
            <a:r>
              <a:rPr lang="th-TH" sz="12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 สาขางานความปลอดภัย สําหรับอาชีพ </a:t>
            </a:r>
            <a:endParaRPr lang="en-US" sz="1200" b="1" dirty="0">
              <a:solidFill>
                <a:srgbClr val="C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180975" indent="-180975">
              <a:spcAft>
                <a:spcPts val="600"/>
              </a:spcAft>
              <a:buSzPct val="100000"/>
              <a:buFont typeface="Wingdings" pitchFamily="2" charset="2"/>
              <a:buChar char="q"/>
            </a:pPr>
            <a:r>
              <a:rPr lang="th-TH" sz="1100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อาชีพผู้ดูแลความปลอดภัยและลดความเสี่ยง ที่อาจเกิดจากทั้งภายในและภายนอกระบบ</a:t>
            </a:r>
            <a:endParaRPr lang="en-US" sz="1100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53233" y="1268627"/>
            <a:ext cx="407773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ในปี </a:t>
            </a:r>
            <a:r>
              <a:rPr lang="en-US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2557 </a:t>
            </a: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สถาบันคุณวุฒิวิชาชีพ (องค์การมหาชน) ได้มอบหมายให้มหาวิทยาลัยเกษตรศาสตร์ จัดทำมาตรฐานอาชีพและคุณวุฒิวิชาชีพ </a:t>
            </a:r>
            <a:r>
              <a:rPr lang="th-TH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สาขาวิชาชีพรถไฟความเร็วสูงและระบบราง</a:t>
            </a:r>
          </a:p>
          <a:p>
            <a:pPr marL="285750" indent="-285750">
              <a:spcAft>
                <a:spcPts val="600"/>
              </a:spcAft>
              <a:buFont typeface="Arial" pitchFamily="34" charset="0"/>
              <a:buChar char="•"/>
            </a:pPr>
            <a:r>
              <a:rPr lang="th-TH" b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มุ่งเน้นอาชีพในกลุ่มปฏิบัติการ ซ่อมบำรุง และงานความปลอดภัย </a:t>
            </a:r>
            <a:r>
              <a:rPr lang="th-TH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จำนวน </a:t>
            </a:r>
            <a:r>
              <a:rPr lang="en-US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13 </a:t>
            </a:r>
            <a:r>
              <a:rPr lang="th-TH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อาชีพ</a:t>
            </a:r>
          </a:p>
          <a:p>
            <a:pPr marL="285750" indent="-285750">
              <a:buFont typeface="Arial" pitchFamily="34" charset="0"/>
              <a:buChar char="•"/>
            </a:pPr>
            <a:endParaRPr lang="en-US" b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058755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th-TH" dirty="0" smtClean="0"/>
          </a:p>
          <a:p>
            <a:pPr marL="0" indent="0">
              <a:buNone/>
            </a:pPr>
            <a:endParaRPr lang="th-TH" dirty="0"/>
          </a:p>
          <a:p>
            <a:pPr marL="0" indent="0" algn="ctr">
              <a:buNone/>
            </a:pPr>
            <a:r>
              <a:rPr lang="en-US" dirty="0" smtClean="0">
                <a:ea typeface="Arial Unicode MS" pitchFamily="34" charset="-128"/>
              </a:rPr>
              <a:t>(3)</a:t>
            </a:r>
            <a:endParaRPr lang="th-TH" dirty="0" smtClean="0">
              <a:ea typeface="Arial Unicode MS" pitchFamily="34" charset="-128"/>
            </a:endParaRPr>
          </a:p>
          <a:p>
            <a:pPr marL="0" indent="0" algn="ctr">
              <a:buNone/>
            </a:pPr>
            <a:r>
              <a:rPr lang="th-TH" dirty="0" smtClean="0">
                <a:ea typeface="Arial Unicode MS" pitchFamily="34" charset="-128"/>
              </a:rPr>
              <a:t>การประชุมผู้มีส่วนได้ส่วนเสีย</a:t>
            </a:r>
            <a:endParaRPr lang="en-US" dirty="0">
              <a:latin typeface="TH SarabunIT๙" pitchFamily="34" charset="-34"/>
              <a:ea typeface="Arial Unicode MS" pitchFamily="34" charset="-128"/>
              <a:cs typeface="TH SarabunIT๙" pitchFamily="34" charset="-34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71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ประเด็นที่ได้รับจากการประชุมผู้มีส่วนได้เสีย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h-TH" sz="2400" b="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ประเด็นด้าน </a:t>
            </a:r>
            <a:r>
              <a:rPr lang="en-US" sz="2400" b="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Demand</a:t>
            </a:r>
            <a:endParaRPr lang="th-TH" sz="2400" b="0" u="sng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ความต้องการในอนาคตที่ควรพิจารณาคือตำแหน่งในส่วนของ </a:t>
            </a:r>
            <a:r>
              <a:rPr lang="en-US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Operation &amp; Maintenance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n-US" sz="2000" b="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endParaRPr lang="en-US" sz="2000" b="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ในการบำรุงรักษาในปัจจุบัน ดำเนินการโดย </a:t>
            </a:r>
            <a:r>
              <a:rPr lang="en-US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Operator </a:t>
            </a: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และ </a:t>
            </a:r>
            <a:r>
              <a:rPr lang="en-US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Supplier </a:t>
            </a:r>
            <a:endParaRPr lang="th-TH" sz="2000" b="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ในปัจจุบันผู้ให้บริการรถไฟฟ้าฯ ใช้ </a:t>
            </a:r>
            <a:r>
              <a:rPr lang="en-US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On-the-job Training </a:t>
            </a: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โดยขอให้ภาคการศึกษาผลิตคนที่มีความรู้พื้นฐานที่ดี ส่วนการต่อยอดน่าจะใช้ </a:t>
            </a:r>
            <a:r>
              <a:rPr lang="en-US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OJT</a:t>
            </a:r>
            <a:endParaRPr lang="th-TH" sz="2000" b="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กำลังคนในระดับช่างเทคนิค ยังมีประเด็นเรื่องเส้นทางความก้าวหน้าในสายอาชีพ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ในส่วนการก่อสร้างอาจใช้คนเหมือนการก่อสร้างโครงสร้างพื้นฐานอื่นๆโดยทั่วไป มีเฉพาะทางในเรื่องการวางราง ที่ต้องมีความรู้ ทักษะ และประสบการณ์เฉพาะ</a:t>
            </a:r>
            <a:endParaRPr lang="en-US" sz="2000" b="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00510" y="2163026"/>
            <a:ext cx="1656184" cy="539895"/>
          </a:xfrm>
          <a:prstGeom prst="roundRect">
            <a:avLst>
              <a:gd name="adj" fmla="val 14054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206"/>
            <a:r>
              <a:rPr lang="en-US" dirty="0">
                <a:solidFill>
                  <a:prstClr val="black"/>
                </a:solidFill>
              </a:rPr>
              <a:t>Operation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909673" y="2157924"/>
            <a:ext cx="1656184" cy="539895"/>
          </a:xfrm>
          <a:prstGeom prst="roundRect">
            <a:avLst>
              <a:gd name="adj" fmla="val 14054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206"/>
            <a:r>
              <a:rPr lang="en-US" dirty="0">
                <a:solidFill>
                  <a:prstClr val="black"/>
                </a:solidFill>
              </a:rPr>
              <a:t>Maintenance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85923" y="2780928"/>
            <a:ext cx="1159697" cy="678243"/>
          </a:xfrm>
          <a:prstGeom prst="roundRect">
            <a:avLst>
              <a:gd name="adj" fmla="val 1405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206">
              <a:lnSpc>
                <a:spcPct val="80000"/>
              </a:lnSpc>
            </a:pPr>
            <a:r>
              <a:rPr lang="th-TH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กลุ่มปฏิบัติการบนรถไฟ</a:t>
            </a:r>
            <a:endParaRPr lang="en-US" dirty="0">
              <a:solidFill>
                <a:prstClr val="black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662252" y="2780928"/>
            <a:ext cx="1159697" cy="678243"/>
          </a:xfrm>
          <a:prstGeom prst="roundRect">
            <a:avLst>
              <a:gd name="adj" fmla="val 1405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206">
              <a:lnSpc>
                <a:spcPct val="80000"/>
              </a:lnSpc>
            </a:pPr>
            <a:r>
              <a:rPr lang="th-TH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กลุ่มปฏิบัติการในสถานี</a:t>
            </a:r>
            <a:endParaRPr lang="en-US" dirty="0">
              <a:solidFill>
                <a:prstClr val="black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981658" y="2780928"/>
            <a:ext cx="1159697" cy="678243"/>
          </a:xfrm>
          <a:prstGeom prst="roundRect">
            <a:avLst>
              <a:gd name="adj" fmla="val 1405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206">
              <a:lnSpc>
                <a:spcPct val="80000"/>
              </a:lnSpc>
            </a:pPr>
            <a:r>
              <a:rPr lang="th-TH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กลุ่มผู้ควบคุมการปฏิบัติการ</a:t>
            </a:r>
            <a:endParaRPr lang="en-US" dirty="0">
              <a:solidFill>
                <a:prstClr val="black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897777" y="2805997"/>
            <a:ext cx="1159697" cy="678243"/>
          </a:xfrm>
          <a:prstGeom prst="roundRect">
            <a:avLst>
              <a:gd name="adj" fmla="val 1405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206">
              <a:lnSpc>
                <a:spcPct val="80000"/>
              </a:lnSpc>
            </a:pPr>
            <a:r>
              <a:rPr lang="th-TH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กลุ่มผู้ซ่อมบำรุงตัวรถ</a:t>
            </a:r>
            <a:endParaRPr lang="en-US" dirty="0">
              <a:solidFill>
                <a:prstClr val="black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157917" y="2805997"/>
            <a:ext cx="1159697" cy="678243"/>
          </a:xfrm>
          <a:prstGeom prst="roundRect">
            <a:avLst>
              <a:gd name="adj" fmla="val 1405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206">
              <a:lnSpc>
                <a:spcPct val="80000"/>
              </a:lnSpc>
            </a:pPr>
            <a:r>
              <a:rPr lang="th-TH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กลุ่มผู้ซ่อมบำรุงระบบ</a:t>
            </a:r>
            <a:endParaRPr lang="en-US" dirty="0">
              <a:solidFill>
                <a:prstClr val="black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418057" y="2805996"/>
            <a:ext cx="1159697" cy="678243"/>
          </a:xfrm>
          <a:prstGeom prst="roundRect">
            <a:avLst>
              <a:gd name="adj" fmla="val 1405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206">
              <a:lnSpc>
                <a:spcPct val="80000"/>
              </a:lnSpc>
            </a:pPr>
            <a:r>
              <a:rPr lang="th-TH" dirty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กลุ่มผู้ซ่อมบำรุงโครงสร้างพื้นฐาน</a:t>
            </a:r>
            <a:endParaRPr lang="en-US" dirty="0">
              <a:solidFill>
                <a:prstClr val="black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462907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ประเด็นที่ได้รับจากการประชุมผู้มีส่วนได้เสีย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เรื่องความปลอดภัย</a:t>
            </a:r>
            <a:r>
              <a:rPr lang="en-US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อาชีวอนามัย และสิ่งแวดล้อม เป็นเรื่องสำคัญสำหรับการขนส่งทางราง โดยเฉพาะเรื่องความปลอดภัย ควรฝึกคนในตำแหน่งงานที่เกี่ยวข้องเพื่อให้มีความรู้และทักษะด้านนี้อย่างจริงจัง</a:t>
            </a:r>
          </a:p>
          <a:p>
            <a:pPr marL="3429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ในส่วนของการผลิตรถไฟนั้น ประเทศไทยคงยังไม่สามารถผลิตส่วนเครื่องยนต์หรือระบบได้เองทั้งหมด เพราะต้องการความรู้และเทคโนโลยีสูงมาก แต่มีโอกาสคือ</a:t>
            </a:r>
          </a:p>
          <a:p>
            <a:pPr marL="800100" lvl="1" indent="-342900">
              <a:spcBef>
                <a:spcPts val="0"/>
              </a:spcBef>
              <a:spcAft>
                <a:spcPts val="1200"/>
              </a:spcAft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การผลิตตัวรถ (โครงสร้าง ตังถัง และอุปกรณ์ภายในตัวรถ)</a:t>
            </a:r>
          </a:p>
          <a:p>
            <a:pPr marL="800100" lvl="1" indent="-342900">
              <a:spcBef>
                <a:spcPts val="0"/>
              </a:spcBef>
              <a:spcAft>
                <a:spcPts val="1200"/>
              </a:spcAft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การผลิตชิ้นส่วนอะไหล่ของเครื่องยนต์ เฉพาะส่วน</a:t>
            </a:r>
          </a:p>
          <a:p>
            <a:pPr marL="3429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หากจะให้เกิดอุตสาหกรรมผลิตรถไฟจริง ภาครัฐจะต้องมีนโยบายชัดเจนและมีมาตรการสนับสนุนอย่างจริงจัง</a:t>
            </a:r>
          </a:p>
          <a:p>
            <a:pPr marL="3429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ในระยะสั้นผู้ประกอบการอาจจะพึ่งพาระบบการพัฒนาคนของตนเองได้ แต่ในระยะยาวหากมีการขยายตัวอย่างที่มีแผน ก็อาจจะต้องให้ภาครัฐมีส่วนสนับสนุนการพัฒนาคนอย่างชัดเจน</a:t>
            </a:r>
            <a:endParaRPr lang="th-TH" sz="2000" b="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800100" lvl="1" indent="-342900">
              <a:spcBef>
                <a:spcPts val="0"/>
              </a:spcBef>
              <a:spcAft>
                <a:spcPts val="1200"/>
              </a:spcAft>
            </a:pPr>
            <a:endParaRPr lang="en-US" sz="2000" b="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8886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ประเด็นที่ได้รับจากการประชุมผู้มีส่วนได้เสีย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ในปัจจุบัน การรถไฟแห่งประเทศไทย มีการขาดแคลนบุคลากรจำนวนมาก เนื่องจากมีมาตรการจำกัดการจ้างคนใหม่ (มติ ครม.) การขยายการดำเนินงานตามแผนการพัฒนาโครงสร้างพื้นฐาน ก็จะทำให้เกิดควมขาดแคลนมากขึ้นไปอีก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การสร้างรถไฟทางคู่อีกมากกว่า </a:t>
            </a:r>
            <a:r>
              <a:rPr lang="en-US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 </a:t>
            </a: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พันกิโลเมตร จะทำให้การปัญหาการขาดแคลนมากขึ้นไปอีก ในขณะที่โรงเรียนวิศวกรรมรถไฟ (ของ รฟท.เอง) ผลิตคนป้อนได้ปีละเพียง </a:t>
            </a:r>
            <a:r>
              <a:rPr lang="en-US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200 </a:t>
            </a: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คน</a:t>
            </a:r>
          </a:p>
          <a:p>
            <a:pPr marL="0" indent="0">
              <a:buNone/>
            </a:pPr>
            <a:r>
              <a:rPr lang="th-TH" sz="2000" b="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ประเด็นด้าน </a:t>
            </a:r>
            <a:r>
              <a:rPr lang="en-US" sz="2000" b="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Supply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ผู้จบการศึกษายังมีความรู้และทักษะพื้นฐานไม่เพียงพอสำหรับการต่อยอด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ยังไม่มีสถาบันเฉพาะทางสำหรับการฝึกอบรมฝีมือสำหรับบุคลากร มีเพียงโรงเรียนวิศวกรรมรถไฟ (รฟท.) ซึ่งผลิตคนป้อนระบบของตนเอง และผลิตได้จำนวนน้อย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ขาดการกำหนดมาตรฐานฝีมือ/มาตรฐานอาชีพ อย่างครอบคลุม มีการริเริ่มโดยสถาบันคุณวุฒิวิชาชีพ แต่ควรมีการผลักดันอย่างจริงจัง และกรมพัฒนาฝีมือแรงงานควรมีส่วนร่วม เนื่องจากมีกลไกเชิงระบบพร้อม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6348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th-TH" dirty="0" smtClean="0"/>
          </a:p>
          <a:p>
            <a:pPr marL="0" indent="0">
              <a:buNone/>
            </a:pPr>
            <a:endParaRPr lang="th-TH" dirty="0"/>
          </a:p>
          <a:p>
            <a:pPr marL="0" indent="0" algn="ctr">
              <a:buNone/>
            </a:pPr>
            <a:r>
              <a:rPr lang="en-US" dirty="0" smtClean="0">
                <a:ea typeface="Arial Unicode MS" pitchFamily="34" charset="-128"/>
              </a:rPr>
              <a:t>(4)</a:t>
            </a:r>
            <a:endParaRPr lang="th-TH" dirty="0" smtClean="0">
              <a:ea typeface="Arial Unicode MS" pitchFamily="34" charset="-128"/>
            </a:endParaRPr>
          </a:p>
          <a:p>
            <a:pPr marL="0" indent="0" algn="ctr">
              <a:buNone/>
            </a:pPr>
            <a:r>
              <a:rPr lang="th-TH" dirty="0" smtClean="0">
                <a:ea typeface="Arial Unicode MS" pitchFamily="34" charset="-128"/>
              </a:rPr>
              <a:t>แนวทางการดำเนินการต่อไป</a:t>
            </a:r>
            <a:endParaRPr lang="en-US" dirty="0">
              <a:latin typeface="TH SarabunIT๙" pitchFamily="34" charset="-34"/>
              <a:ea typeface="Arial Unicode MS" pitchFamily="34" charset="-128"/>
              <a:cs typeface="TH SarabunIT๙" pitchFamily="34" charset="-34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schemeClr val="bg1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66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2800" dirty="0" smtClean="0"/>
              <a:t>แนวคิดการทำงานร่วมกันระหว่างรัฐและเอกชน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84085" y="1541289"/>
            <a:ext cx="7920764" cy="4245964"/>
            <a:chOff x="256584" y="1564977"/>
            <a:chExt cx="6053825" cy="4245964"/>
          </a:xfrm>
        </p:grpSpPr>
        <p:sp>
          <p:nvSpPr>
            <p:cNvPr id="6" name="Pentagon 5"/>
            <p:cNvSpPr/>
            <p:nvPr/>
          </p:nvSpPr>
          <p:spPr>
            <a:xfrm>
              <a:off x="256584" y="1564977"/>
              <a:ext cx="1911549" cy="2899057"/>
            </a:xfrm>
            <a:prstGeom prst="homePlate">
              <a:avLst>
                <a:gd name="adj" fmla="val 17857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จัดทำแผนการพัฒนากำลังคน</a:t>
              </a:r>
            </a:p>
            <a:p>
              <a:pPr algn="ctr"/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รายอุตสาหกรรม</a:t>
              </a:r>
            </a:p>
            <a:p>
              <a:pPr algn="ctr"/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(ปริมาณ</a:t>
              </a:r>
              <a:r>
                <a:rPr lang="en-US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/</a:t>
              </a:r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สมรรถนะ)</a:t>
              </a:r>
              <a:endParaRPr lang="en-US" dirty="0">
                <a:solidFill>
                  <a:prstClr val="black"/>
                </a:solidFill>
                <a:latin typeface="Arial Unicode MS"/>
                <a:cs typeface="Arial Unicode MS"/>
              </a:endParaRPr>
            </a:p>
          </p:txBody>
        </p:sp>
        <p:sp>
          <p:nvSpPr>
            <p:cNvPr id="7" name="Pentagon 6"/>
            <p:cNvSpPr/>
            <p:nvPr/>
          </p:nvSpPr>
          <p:spPr>
            <a:xfrm>
              <a:off x="2334910" y="1564977"/>
              <a:ext cx="1911549" cy="2899057"/>
            </a:xfrm>
            <a:prstGeom prst="homePlate">
              <a:avLst>
                <a:gd name="adj" fmla="val 17857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จัดทำมาตรฐานวิชาชีพ</a:t>
              </a:r>
              <a:r>
                <a:rPr lang="en-US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/</a:t>
              </a:r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ฝีมือแรงงาน/คุณวุฒิวิชาชีพในตำแหน่งงาน/อาชีพสำคัญ</a:t>
              </a:r>
              <a:endParaRPr lang="en-US" dirty="0">
                <a:solidFill>
                  <a:prstClr val="black"/>
                </a:solidFill>
                <a:latin typeface="Arial Unicode MS"/>
                <a:cs typeface="Arial Unicode MS"/>
              </a:endParaRPr>
            </a:p>
          </p:txBody>
        </p:sp>
        <p:sp>
          <p:nvSpPr>
            <p:cNvPr id="8" name="Pentagon 7"/>
            <p:cNvSpPr/>
            <p:nvPr/>
          </p:nvSpPr>
          <p:spPr>
            <a:xfrm>
              <a:off x="4398860" y="1564977"/>
              <a:ext cx="1911549" cy="2899057"/>
            </a:xfrm>
            <a:prstGeom prst="homePlate">
              <a:avLst>
                <a:gd name="adj" fmla="val 17857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การฝึกอบรม</a:t>
              </a:r>
              <a:r>
                <a:rPr lang="en-US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/</a:t>
              </a:r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จัดการเรียนการสอน รวมกับระหว่าง</a:t>
              </a:r>
            </a:p>
            <a:p>
              <a:pPr marL="285750" indent="-195263">
                <a:buFont typeface="Arial"/>
                <a:buChar char="•"/>
              </a:pPr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สถาบันการศึกษา</a:t>
              </a:r>
            </a:p>
            <a:p>
              <a:pPr marL="285750" indent="-195263">
                <a:buFont typeface="Arial"/>
                <a:buChar char="•"/>
              </a:pPr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หน่วยงานรัฐ</a:t>
              </a:r>
            </a:p>
            <a:p>
              <a:pPr marL="285750" indent="-195263">
                <a:buFont typeface="Arial"/>
                <a:buChar char="•"/>
              </a:pPr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ภาคเอกชน </a:t>
              </a:r>
            </a:p>
            <a:p>
              <a:pPr marL="285750" indent="-195263">
                <a:buFont typeface="Arial"/>
                <a:buChar char="•"/>
              </a:pPr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สมาคม</a:t>
              </a:r>
              <a:r>
                <a:rPr lang="en-US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/</a:t>
              </a:r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สภาวิชาชีพ</a:t>
              </a:r>
            </a:p>
            <a:p>
              <a:pPr marL="285750" indent="-195263">
                <a:buFont typeface="Arial"/>
                <a:buChar char="•"/>
              </a:pPr>
              <a:r>
                <a:rPr lang="th-TH" dirty="0">
                  <a:solidFill>
                    <a:prstClr val="black"/>
                  </a:solidFill>
                  <a:latin typeface="Arial Unicode MS"/>
                  <a:cs typeface="Arial Unicode MS"/>
                </a:rPr>
                <a:t>กรมพัฒนาฝีมือแรงงาน </a:t>
              </a:r>
            </a:p>
          </p:txBody>
        </p:sp>
        <p:sp>
          <p:nvSpPr>
            <p:cNvPr id="9" name="Pentagon 8"/>
            <p:cNvSpPr/>
            <p:nvPr/>
          </p:nvSpPr>
          <p:spPr>
            <a:xfrm>
              <a:off x="256584" y="4616435"/>
              <a:ext cx="5965570" cy="1194506"/>
            </a:xfrm>
            <a:prstGeom prst="homePlate">
              <a:avLst>
                <a:gd name="adj" fmla="val 17857"/>
              </a:avLst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prstClr val="black"/>
                  </a:solidFill>
                  <a:latin typeface="Arial Unicode MS"/>
                  <a:cs typeface="Arial Unicode MS"/>
                </a:rPr>
                <a:t>การลงทุนโดยภาครัฐเพื่อสนับสนุนการผลิตและพัฒนากำลังคนรองรับการพัฒนาโครงสร้างพื้นฐานระบบราง</a:t>
              </a:r>
              <a:endParaRPr lang="en-US" dirty="0">
                <a:solidFill>
                  <a:prstClr val="black"/>
                </a:solidFill>
                <a:latin typeface="Arial Unicode MS"/>
                <a:cs typeface="Arial Unicode MS"/>
              </a:endParaRPr>
            </a:p>
          </p:txBody>
        </p:sp>
      </p:grpSp>
      <p:sp>
        <p:nvSpPr>
          <p:cNvPr id="3" name="Oval 2"/>
          <p:cNvSpPr/>
          <p:nvPr/>
        </p:nvSpPr>
        <p:spPr>
          <a:xfrm>
            <a:off x="1294507" y="1271289"/>
            <a:ext cx="540000" cy="54000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prstClr val="white"/>
                </a:solidFill>
              </a:rPr>
              <a:t>1</a:t>
            </a:r>
            <a:endParaRPr lang="en-US" b="1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4000636" y="1246982"/>
            <a:ext cx="540000" cy="54000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prstClr val="white"/>
                </a:solidFill>
              </a:rPr>
              <a:t>2</a:t>
            </a:r>
            <a:endParaRPr lang="en-US" b="1" dirty="0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6706766" y="1246982"/>
            <a:ext cx="540000" cy="54000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prstClr val="white"/>
                </a:solidFill>
              </a:rPr>
              <a:t>3</a:t>
            </a:r>
            <a:endParaRPr lang="en-US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74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กรอบแนวคิดการดำเนินงาน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th-TH" sz="3200" dirty="0" smtClean="0"/>
              <a:t>วัตถุประสงค์</a:t>
            </a:r>
            <a:r>
              <a:rPr lang="en-US" sz="3200" dirty="0" smtClean="0"/>
              <a:t>/</a:t>
            </a:r>
            <a:r>
              <a:rPr lang="th-TH" sz="3200" dirty="0" smtClean="0"/>
              <a:t> การใช้ประโยชน์</a:t>
            </a:r>
          </a:p>
          <a:p>
            <a:pPr marL="457200" indent="-457200">
              <a:buFont typeface="+mj-lt"/>
              <a:buAutoNum type="arabicPeriod"/>
            </a:pPr>
            <a:r>
              <a:rPr lang="th-TH" sz="3200" dirty="0" smtClean="0"/>
              <a:t>ผลที่คาดว่าจะได้รับ</a:t>
            </a:r>
          </a:p>
          <a:p>
            <a:pPr marL="457200" indent="-457200">
              <a:buFont typeface="+mj-lt"/>
              <a:buAutoNum type="arabicPeriod"/>
            </a:pPr>
            <a:r>
              <a:rPr lang="th-TH" sz="3200" dirty="0" smtClean="0"/>
              <a:t>วิธีการ</a:t>
            </a:r>
            <a:r>
              <a:rPr lang="en-US" sz="3200" dirty="0"/>
              <a:t>/</a:t>
            </a:r>
            <a:r>
              <a:rPr lang="th-TH" sz="3200" dirty="0"/>
              <a:t>ขั้นตอนการจัดทำแผนการพัฒนากำลังคน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00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1) </a:t>
            </a:r>
            <a:r>
              <a:rPr lang="th-TH" dirty="0" smtClean="0"/>
              <a:t>วัตถุประสงค์</a:t>
            </a:r>
            <a:r>
              <a:rPr lang="en-US" dirty="0" smtClean="0"/>
              <a:t>/</a:t>
            </a:r>
            <a:r>
              <a:rPr lang="th-TH" dirty="0" smtClean="0"/>
              <a:t>การใช้ประโยชน์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แผนการพัฒนากำลังคนเพื่อรองรับการพัฒนาระบบขนส่งทางราง จะได้รับการนำไปใช้ประโยชน์อย่างน้อย </a:t>
            </a:r>
            <a:r>
              <a:rPr lang="en-US" dirty="0" smtClean="0"/>
              <a:t>2 </a:t>
            </a:r>
            <a:r>
              <a:rPr lang="th-TH" dirty="0" smtClean="0"/>
              <a:t>ประการ ได้แก่</a:t>
            </a:r>
          </a:p>
          <a:p>
            <a:pPr marL="457200" indent="-457200">
              <a:buFont typeface="+mj-lt"/>
              <a:buAutoNum type="arabicPeriod"/>
            </a:pPr>
            <a:r>
              <a:rPr lang="th-TH" dirty="0" smtClean="0">
                <a:solidFill>
                  <a:srgbClr val="FF0000"/>
                </a:solidFill>
              </a:rPr>
              <a:t>ใช้เป็นแผนการทำงานกลางร่วมกันระหว่างภาคส่วนต่างๆ </a:t>
            </a:r>
            <a:r>
              <a:rPr lang="th-TH" b="0" dirty="0" smtClean="0"/>
              <a:t>เพื่อให้มั่นใจว่าสามารถผลิตกำลังคนในตำแหน่งงานสำคัญให้รองรับการพัฒนา สอดคล้องกับความต้องการ</a:t>
            </a:r>
          </a:p>
          <a:p>
            <a:pPr marL="457200" indent="-457200">
              <a:buFont typeface="+mj-lt"/>
              <a:buAutoNum type="arabicPeriod"/>
            </a:pPr>
            <a:r>
              <a:rPr lang="th-TH" dirty="0" smtClean="0">
                <a:solidFill>
                  <a:srgbClr val="FF0000"/>
                </a:solidFill>
              </a:rPr>
              <a:t>ใช้เป็นฐานในการติดตามและประเมินผลการดำเนินงาน </a:t>
            </a:r>
            <a:r>
              <a:rPr lang="th-TH" b="0" dirty="0" smtClean="0"/>
              <a:t>เพื่อปรับปรุงการผลิตและพัฒนากำลังคนให้เกิดประสิทธิภาพ</a:t>
            </a:r>
          </a:p>
          <a:p>
            <a:pPr marL="457200" indent="-457200">
              <a:buFont typeface="+mj-lt"/>
              <a:buAutoNum type="arabicPeriod"/>
            </a:pPr>
            <a:r>
              <a:rPr lang="th-TH" dirty="0" smtClean="0">
                <a:solidFill>
                  <a:srgbClr val="FF0000"/>
                </a:solidFill>
              </a:rPr>
              <a:t>นำไปสู่การนำเสนอต่อ กพร.ปช. และคณะรัฐมนตรี</a:t>
            </a:r>
            <a:r>
              <a:rPr lang="th-TH" b="0" dirty="0" smtClean="0"/>
              <a:t>เพื่อขอความเห็นชอบ พร้อมงบประมาณ (หากจำเป็น) ในการผลิตและพัฒนากำลังคน (ในลักษณะเช่นเดียวกับอุตสาหกรรมยานยนต์ฯ)</a:t>
            </a:r>
            <a:endParaRPr lang="en-US" b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97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2) </a:t>
            </a:r>
            <a:r>
              <a:rPr lang="th-TH" dirty="0" smtClean="0"/>
              <a:t>ผลที่คาดว่าจะได้รับ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b="0" dirty="0" smtClean="0"/>
              <a:t>โจทย์ของการจัดทำแผนการพัฒนากำลังคนเพื่อรองรับการพัฒนาระบบขนส่งทางราง ผลที่ความว่าจะได้รับที่เป็นรูปธรรม </a:t>
            </a:r>
            <a:r>
              <a:rPr lang="en-US" b="0" dirty="0" smtClean="0"/>
              <a:t>2 </a:t>
            </a:r>
            <a:r>
              <a:rPr lang="th-TH" b="0" dirty="0" smtClean="0"/>
              <a:t>ประการ ได้แก่</a:t>
            </a:r>
          </a:p>
          <a:p>
            <a:pPr marL="457200" indent="-457200">
              <a:buFont typeface="+mj-lt"/>
              <a:buAutoNum type="arabicPeriod"/>
            </a:pPr>
            <a:r>
              <a:rPr lang="th-TH" dirty="0" smtClean="0">
                <a:solidFill>
                  <a:srgbClr val="C00000"/>
                </a:solidFill>
              </a:rPr>
              <a:t>มีความต้องการกำลังคนมากน้อยเท่าใด </a:t>
            </a:r>
            <a:r>
              <a:rPr lang="th-TH" b="0" dirty="0" smtClean="0"/>
              <a:t>เพื่อสนับสนุนการพัฒนาระบบการขนส่งทางราง ในระยะ </a:t>
            </a:r>
            <a:r>
              <a:rPr lang="en-US" b="0" dirty="0" smtClean="0">
                <a:solidFill>
                  <a:srgbClr val="C00000"/>
                </a:solidFill>
              </a:rPr>
              <a:t>5 </a:t>
            </a:r>
            <a:r>
              <a:rPr lang="th-TH" b="0" dirty="0" smtClean="0"/>
              <a:t>ปีข้างหน้า และอยู่ในตำแหน่งงาน</a:t>
            </a:r>
            <a:r>
              <a:rPr lang="en-US" b="0" dirty="0" smtClean="0"/>
              <a:t>/</a:t>
            </a:r>
            <a:r>
              <a:rPr lang="th-TH" b="0" dirty="0" smtClean="0"/>
              <a:t>อาชีพใดบ้าง</a:t>
            </a:r>
          </a:p>
          <a:p>
            <a:pPr marL="457200" indent="-457200">
              <a:buFont typeface="+mj-lt"/>
              <a:buAutoNum type="arabicPeriod"/>
            </a:pPr>
            <a:r>
              <a:rPr lang="th-TH" dirty="0" smtClean="0">
                <a:solidFill>
                  <a:srgbClr val="C00000"/>
                </a:solidFill>
              </a:rPr>
              <a:t>มีแนวทางในการผลิตและพัฒนากำลังคนอย่างไร</a:t>
            </a:r>
            <a:r>
              <a:rPr lang="th-TH" b="0" dirty="0" smtClean="0"/>
              <a:t>เพื่อรองรับความต้องการกำลังคนดังกล่าว และมีหน่วยงานใดเป็นผู้รับผิดชอบส่วนใด และมีแผนการดำเนินการดังกล่าวอย่างไร</a:t>
            </a:r>
          </a:p>
          <a:p>
            <a:pPr marL="914400" lvl="1" indent="-457200">
              <a:buFont typeface="Wingdings" pitchFamily="2" charset="2"/>
              <a:buChar char="q"/>
            </a:pPr>
            <a:r>
              <a:rPr lang="th-TH" dirty="0" smtClean="0"/>
              <a:t>หลักสูตรการผลิต</a:t>
            </a:r>
            <a:r>
              <a:rPr lang="en-US" dirty="0" smtClean="0"/>
              <a:t>/</a:t>
            </a:r>
            <a:r>
              <a:rPr lang="th-TH" dirty="0" smtClean="0"/>
              <a:t>พัฒนากำลังคน</a:t>
            </a:r>
          </a:p>
          <a:p>
            <a:pPr marL="914400" lvl="1" indent="-457200">
              <a:buFont typeface="Wingdings" pitchFamily="2" charset="2"/>
              <a:buChar char="q"/>
            </a:pPr>
            <a:r>
              <a:rPr lang="th-TH" b="0" dirty="0" smtClean="0"/>
              <a:t>การจัดทำมาตรฐานวิชาชีพ</a:t>
            </a:r>
            <a:r>
              <a:rPr lang="en-US" b="0" dirty="0" smtClean="0"/>
              <a:t>/</a:t>
            </a:r>
            <a:r>
              <a:rPr lang="th-TH" b="0" dirty="0" smtClean="0"/>
              <a:t>มาตรฐานฝีมือ</a:t>
            </a:r>
          </a:p>
          <a:p>
            <a:pPr marL="914400" lvl="1" indent="-457200">
              <a:buFont typeface="Wingdings" pitchFamily="2" charset="2"/>
              <a:buChar char="q"/>
            </a:pPr>
            <a:r>
              <a:rPr lang="th-TH" dirty="0" smtClean="0"/>
              <a:t>การมอบหมาย</a:t>
            </a:r>
            <a:r>
              <a:rPr lang="en-US" dirty="0" smtClean="0"/>
              <a:t>/</a:t>
            </a:r>
            <a:r>
              <a:rPr lang="th-TH" dirty="0" smtClean="0"/>
              <a:t>ตั้งสถาบันเฉพาะเพื่อพัฒนากำลังคน</a:t>
            </a:r>
            <a:endParaRPr lang="th-TH" b="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81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โจทย์ของการจัดทำแผนการ</a:t>
            </a:r>
            <a:r>
              <a:rPr lang="th-TH" sz="3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พัฒนากำลังคน</a:t>
            </a:r>
            <a:endParaRPr lang="en-US" sz="32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621" y="913639"/>
            <a:ext cx="7933447" cy="5147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236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3) </a:t>
            </a:r>
            <a:r>
              <a:rPr lang="th-TH" sz="3200" dirty="0" smtClean="0"/>
              <a:t>วิธีการ</a:t>
            </a:r>
            <a:r>
              <a:rPr lang="en-US" sz="3200" dirty="0" smtClean="0"/>
              <a:t>/</a:t>
            </a:r>
            <a:r>
              <a:rPr lang="th-TH" sz="3200" dirty="0" smtClean="0"/>
              <a:t>ขั้นตอนการจัดทำแผนการพัฒนากำลังคน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th-TH" sz="2000" dirty="0" smtClean="0"/>
              <a:t>การจัดทำแผนการพัฒนากำลังคนมีขั้นตอนดังต่อไปนี้</a:t>
            </a:r>
          </a:p>
          <a:p>
            <a:pPr marL="1874838" lvl="0" indent="-1874838">
              <a:tabLst>
                <a:tab pos="1874838" algn="l"/>
              </a:tabLst>
            </a:pPr>
            <a:r>
              <a:rPr lang="th-TH" sz="2000" dirty="0" smtClean="0"/>
              <a:t>ขั้นตอนที่ </a:t>
            </a:r>
            <a:r>
              <a:rPr lang="en-US" sz="2000" dirty="0" smtClean="0"/>
              <a:t>1:	</a:t>
            </a:r>
            <a:r>
              <a:rPr lang="th-TH" sz="2000" dirty="0" smtClean="0"/>
              <a:t>คัดเลือกอุตสาหกรรม</a:t>
            </a:r>
            <a:endParaRPr lang="en-US" sz="2000" dirty="0"/>
          </a:p>
          <a:p>
            <a:pPr marL="1874838" indent="-1874838">
              <a:tabLst>
                <a:tab pos="1874838" algn="l"/>
              </a:tabLst>
            </a:pPr>
            <a:r>
              <a:rPr lang="th-TH" sz="2000" dirty="0"/>
              <a:t>ขั้นตอนที่ </a:t>
            </a:r>
            <a:r>
              <a:rPr lang="en-US" sz="2000" dirty="0" smtClean="0"/>
              <a:t>2:</a:t>
            </a:r>
            <a:r>
              <a:rPr lang="en-US" sz="2000" dirty="0"/>
              <a:t>	</a:t>
            </a:r>
            <a:r>
              <a:rPr lang="th-TH" sz="2000" dirty="0" smtClean="0"/>
              <a:t>วิเคราะห์</a:t>
            </a:r>
            <a:r>
              <a:rPr lang="th-TH" sz="2000" dirty="0"/>
              <a:t>อัตราการเติบโตของอุตสาหกรรม</a:t>
            </a:r>
            <a:endParaRPr lang="en-US" sz="2000" dirty="0"/>
          </a:p>
          <a:p>
            <a:pPr marL="1874838" indent="-1874838">
              <a:tabLst>
                <a:tab pos="1874838" algn="l"/>
              </a:tabLst>
            </a:pPr>
            <a:r>
              <a:rPr lang="th-TH" sz="2000" dirty="0"/>
              <a:t>ขั้นตอนที่ </a:t>
            </a:r>
            <a:r>
              <a:rPr lang="en-US" sz="2000" dirty="0" smtClean="0"/>
              <a:t>3:</a:t>
            </a:r>
            <a:r>
              <a:rPr lang="en-US" sz="2000" dirty="0"/>
              <a:t>	</a:t>
            </a:r>
            <a:r>
              <a:rPr lang="th-TH" sz="2000" dirty="0" smtClean="0"/>
              <a:t>วิเคราะห์</a:t>
            </a:r>
            <a:r>
              <a:rPr lang="th-TH" sz="2000" dirty="0"/>
              <a:t>ห่วงโซ่คุณค่าของอุตสาหกรรม</a:t>
            </a:r>
            <a:endParaRPr lang="en-US" sz="2000" dirty="0"/>
          </a:p>
          <a:p>
            <a:pPr marL="1874838" indent="-1874838">
              <a:tabLst>
                <a:tab pos="1874838" algn="l"/>
              </a:tabLst>
            </a:pPr>
            <a:r>
              <a:rPr lang="th-TH" sz="2000" dirty="0"/>
              <a:t>ขั้นตอนที่ </a:t>
            </a:r>
            <a:r>
              <a:rPr lang="en-US" sz="2000" dirty="0" smtClean="0"/>
              <a:t>4:</a:t>
            </a:r>
            <a:r>
              <a:rPr lang="en-US" sz="2000" dirty="0"/>
              <a:t>	</a:t>
            </a:r>
            <a:r>
              <a:rPr lang="th-TH" sz="2000" dirty="0" smtClean="0"/>
              <a:t>วิเคราะห์</a:t>
            </a:r>
            <a:r>
              <a:rPr lang="th-TH" sz="2000" dirty="0"/>
              <a:t>ตำแหน่งงานหลักและปริมาณกำลังคนในปัจจุบันของแต่ละตำแหน่งงาน</a:t>
            </a:r>
            <a:endParaRPr lang="en-US" sz="2000" dirty="0"/>
          </a:p>
          <a:p>
            <a:pPr marL="1874838" indent="-1874838">
              <a:tabLst>
                <a:tab pos="1874838" algn="l"/>
              </a:tabLst>
            </a:pPr>
            <a:r>
              <a:rPr lang="th-TH" sz="2000" dirty="0"/>
              <a:t>ขั้นตอนที่ </a:t>
            </a:r>
            <a:r>
              <a:rPr lang="en-US" sz="2000" dirty="0" smtClean="0"/>
              <a:t>5:</a:t>
            </a:r>
            <a:r>
              <a:rPr lang="en-US" sz="2000" dirty="0"/>
              <a:t>	</a:t>
            </a:r>
            <a:r>
              <a:rPr lang="th-TH" sz="2000" dirty="0" smtClean="0"/>
              <a:t>วิเคราะห์</a:t>
            </a:r>
            <a:r>
              <a:rPr lang="th-TH" sz="2000" dirty="0"/>
              <a:t>ความต้องการกำลังคนในแต่ละตำแหน่งงาน</a:t>
            </a:r>
            <a:endParaRPr lang="en-US" sz="2000" dirty="0"/>
          </a:p>
          <a:p>
            <a:pPr marL="1874838" indent="-1874838">
              <a:tabLst>
                <a:tab pos="1874838" algn="l"/>
              </a:tabLst>
            </a:pPr>
            <a:r>
              <a:rPr lang="th-TH" sz="2000" dirty="0"/>
              <a:t>ขั้นตอนที่ </a:t>
            </a:r>
            <a:r>
              <a:rPr lang="en-US" sz="2000" dirty="0" smtClean="0"/>
              <a:t>6:</a:t>
            </a:r>
            <a:r>
              <a:rPr lang="en-US" sz="2000" dirty="0"/>
              <a:t>	</a:t>
            </a:r>
            <a:r>
              <a:rPr lang="th-TH" sz="2000" dirty="0" smtClean="0"/>
              <a:t>การ</a:t>
            </a:r>
            <a:r>
              <a:rPr lang="th-TH" sz="2000" dirty="0"/>
              <a:t>รวบรวมข้อมูลการผลิตและการพัฒนากำลังคน</a:t>
            </a:r>
            <a:endParaRPr lang="en-US" sz="2000" dirty="0"/>
          </a:p>
          <a:p>
            <a:pPr marL="1874838" indent="-1874838">
              <a:tabLst>
                <a:tab pos="1874838" algn="l"/>
              </a:tabLst>
            </a:pPr>
            <a:r>
              <a:rPr lang="th-TH" sz="2000" dirty="0"/>
              <a:t>ขั้นตอนที่ </a:t>
            </a:r>
            <a:r>
              <a:rPr lang="en-US" sz="2000" dirty="0" smtClean="0"/>
              <a:t>7:</a:t>
            </a:r>
            <a:r>
              <a:rPr lang="en-US" sz="2000" dirty="0"/>
              <a:t>	</a:t>
            </a:r>
            <a:r>
              <a:rPr lang="th-TH" sz="2000" dirty="0" smtClean="0"/>
              <a:t>การ</a:t>
            </a:r>
            <a:r>
              <a:rPr lang="th-TH" sz="2000" dirty="0"/>
              <a:t>กำหนดมาตรการเพื่อปรับความสมดุลระหว่างอุปสงค์และอุปทานของกำลังคน ทั้งในเชิงปริมาณและคุณภาพ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469" y="5737017"/>
            <a:ext cx="873511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dirty="0" smtClean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ที่มา</a:t>
            </a:r>
            <a:r>
              <a:rPr lang="en-US" sz="1100" dirty="0" smtClean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: </a:t>
            </a:r>
            <a:r>
              <a:rPr lang="th-TH" sz="1100" i="1" dirty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โครงการศึกษาและกำหนดแนวทางการจัดทำแผนพัฒนากำลังคนรายอุตสาหกรรมเพื่อสนับสนุนการขับเคลื่อนยุทธศาสตร์การพัฒนาแรงงานและประสานงานการฝึกอาชีพแห่งชาติ ระยะที่ ๓-๕ โดย กรมพัฒนาฝีมือแรงงาน และ มหาวิทยาลัยเทคโนโลยีพระจอมเกล้าธนบุรี</a:t>
            </a:r>
            <a:endParaRPr lang="en-US" sz="1100" i="1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en-US" sz="1100" dirty="0" smtClean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lang="en-US" sz="1100" dirty="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788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สรุปลักษณะของแผนการพัฒนากำลังคนที่ต้องการ</a:t>
            </a:r>
            <a:endParaRPr lang="en-US" sz="32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lvl="0" indent="-4572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q"/>
            </a:pPr>
            <a:r>
              <a:rPr lang="th-TH" sz="2000" b="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แผนฯจะต้องให้ผลเป็นปริมาณความต้องการกำลังคนที่อุตสาหกรรมต้องการ</a:t>
            </a:r>
            <a:endParaRPr lang="en-US" sz="2000" b="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457200" lvl="0" indent="-4572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q"/>
            </a:pPr>
            <a:r>
              <a:rPr lang="th-TH" sz="2000" b="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แผนฯจะจำแนกความต้องการเชิงปริมาณดังกล่าวตามตำแหน่งงานสำคัญของอุตสาหกรรม โดยจะมีการกำหนดตำแหน่งงานสำคัญในขั้นตอนการ</a:t>
            </a: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วิเคราะห์</a:t>
            </a:r>
          </a:p>
          <a:p>
            <a:pPr marL="457200" lvl="0" indent="-4572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q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ในแต่ละตำแหน่งงานจะต้องมีการระบุถึงคุณสมบัติ เช่น คุณวุฒิ สมรรถนะ ประสบการณ์ ตลอดจน มาตรฐานฝีมือแรงงาน ที่จำเป็นสำหรับการทำงานในตำแหน่งงานนั้นๆ</a:t>
            </a:r>
            <a:endParaRPr lang="en-US" sz="2000" b="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457200" lvl="0" indent="-4572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q"/>
            </a:pPr>
            <a:r>
              <a:rPr lang="th-TH" sz="2000" b="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แผนฯประกอบด้วยการประมาณ</a:t>
            </a:r>
            <a:r>
              <a:rPr lang="th-TH" sz="2000" b="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การความต้องการกำลังคนในอนาคตล่วงหน้า </a:t>
            </a:r>
            <a:r>
              <a:rPr lang="en-US" sz="2000" b="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 </a:t>
            </a:r>
            <a:r>
              <a:rPr lang="th-TH" sz="2000" b="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ปี เพื่อให้ภาคส่วนที่นำไปใช้สามารถนำไปกำหนดแผนการดำเนินงานของตนล่วงหน้าได้อย่างมีประสิทธิภาพ</a:t>
            </a:r>
            <a:endParaRPr lang="en-US" sz="2000" b="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457200" lvl="0" indent="-457200">
              <a:lnSpc>
                <a:spcPct val="90000"/>
              </a:lnSpc>
              <a:spcBef>
                <a:spcPts val="600"/>
              </a:spcBef>
              <a:buFont typeface="Wingdings" pitchFamily="2" charset="2"/>
              <a:buChar char="q"/>
            </a:pPr>
            <a:r>
              <a:rPr lang="th-TH" sz="2000" b="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การวิเคราะห์คำนึงถึงปัจจัยสำคัญที่จะส่งผลกระทบต่อปริมาณกำลังคนที่ต้องการในอนาคต ได้แก่ การเพิ่มผลิตภาพแรงงาน อัตราการเกษียณอายุ อัตราจำนวนบุคลากรที่ย้ายออกจากอุตสาหกรรม เป็นต้น</a:t>
            </a:r>
            <a:endParaRPr lang="en-US" sz="2000" b="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lnSpc>
                <a:spcPct val="90000"/>
              </a:lnSpc>
            </a:pPr>
            <a:endParaRPr lang="en-US" sz="2000" b="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z="700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sz="700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z="1600" smtClean="0">
                <a:solidFill>
                  <a:prstClr val="black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pPr/>
              <a:t>36</a:t>
            </a:fld>
            <a:endParaRPr lang="en-US" sz="1600">
              <a:solidFill>
                <a:prstClr val="black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0858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ตำแหน่งงาน/อาชีพ</a:t>
            </a:r>
            <a:r>
              <a:rPr lang="en-US" dirty="0" smtClean="0"/>
              <a:t> (</a:t>
            </a:r>
            <a:r>
              <a:rPr lang="th-TH" dirty="0" smtClean="0"/>
              <a:t>ตัวอย่าง)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7691903"/>
              </p:ext>
            </p:extLst>
          </p:nvPr>
        </p:nvGraphicFramePr>
        <p:xfrm>
          <a:off x="232006" y="1137905"/>
          <a:ext cx="8376534" cy="40783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6089"/>
                <a:gridCol w="1396089"/>
                <a:gridCol w="1396089"/>
                <a:gridCol w="1396089"/>
                <a:gridCol w="1396089"/>
                <a:gridCol w="1396089"/>
              </a:tblGrid>
              <a:tr h="439713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ระดับบุคลากร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วางแผน</a:t>
                      </a:r>
                      <a:r>
                        <a:rPr lang="en-US" b="1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/</a:t>
                      </a:r>
                      <a:r>
                        <a:rPr lang="th-TH" b="1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วิเคราะห์วิจัย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ออกแบบ</a:t>
                      </a:r>
                      <a:r>
                        <a:rPr lang="en-US" b="1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/ </a:t>
                      </a:r>
                      <a:r>
                        <a:rPr lang="th-TH" b="1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งานวิศวกรรม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ก่อสร้าง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ปฏิบัติการ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บำรุงรักษา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4612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ผู้เชี่ยวชาญ</a:t>
                      </a:r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นักวิจัย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นักวิจัยด้าน...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นักวางแผนการขนส่ง</a:t>
                      </a: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นักวิจัยวิศวกรรมระบบราง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นักวิจัยการก่อสร้างระบบราง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นักวิเคราะห์ระบบเดินรถ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นักวิจัยด้านการบำรุงรักษาระบบราง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</a:tr>
              <a:tr h="54612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วิศวกร</a:t>
                      </a:r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สถาปนิก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วิศวกรชนส่ง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วิศวกรระบบราง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สถาปนิก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วิศวกรโยธา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วิศวกรเครื่องกล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วิศวกรไฟฟ้า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วิศวกรควบคุมการเดินรถ</a:t>
                      </a:r>
                      <a:r>
                        <a:rPr lang="en-US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/</a:t>
                      </a: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ระบบอาณัติสัญญาณ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วิศวกรบำรุงรักษา</a:t>
                      </a:r>
                    </a:p>
                  </a:txBody>
                  <a:tcPr marL="36000" marR="36000"/>
                </a:tc>
              </a:tr>
              <a:tr h="686828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พนักงานปฏิบัติการ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พนักงานขับรถไฟ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พนักงานควบคุมขบวน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พนักงานสถานี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</a:tr>
              <a:tr h="54612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ช่างเทคนิค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ช่างสำรวจ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ช่างเชียนแบบระบบราง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ช่างควบคุมงาน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ช่างเทคนิคควบคุมระบบอาณัติสัญญาณ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ช่างเทคนิคซ่อมบำรุงราง</a:t>
                      </a:r>
                    </a:p>
                  </a:txBody>
                  <a:tcPr marL="36000" marR="36000"/>
                </a:tc>
              </a:tr>
              <a:tr h="54612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ช่างฝีมือ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ช่างฝีมือตัวถัง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sz="1600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ช่างฝีมืออุปกรณ์ภายใน</a:t>
                      </a: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</a:tr>
              <a:tr h="546127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th-TH" b="1" dirty="0" smtClean="0">
                          <a:latin typeface="TH SarabunPSK" pitchFamily="34" charset="-34"/>
                          <a:ea typeface="Arial Unicode MS" pitchFamily="34" charset="-128"/>
                          <a:cs typeface="TH SarabunPSK" pitchFamily="34" charset="-34"/>
                        </a:rPr>
                        <a:t>อื่นๆ</a:t>
                      </a:r>
                      <a:endParaRPr lang="en-US" b="1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en-US" sz="1600" dirty="0">
                        <a:latin typeface="TH SarabunPSK" pitchFamily="34" charset="-34"/>
                        <a:ea typeface="Arial Unicode MS" pitchFamily="34" charset="-128"/>
                        <a:cs typeface="TH SarabunPSK" pitchFamily="34" charset="-34"/>
                      </a:endParaRPr>
                    </a:p>
                  </a:txBody>
                  <a:tcPr marL="36000" marR="36000"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การจัดทำแผนการพัฒนากำลังคนเพื่อสนับสนุนการพัฒนาระบบการขนส่งทางราง - พฤษภาคม 2559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8899" y="5412842"/>
            <a:ext cx="67265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ส่วนใดบ้างที่มีความต้องการเร่งด่วน</a:t>
            </a:r>
            <a:r>
              <a:rPr lang="en-US" sz="20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/</a:t>
            </a:r>
            <a:r>
              <a:rPr lang="th-TH" sz="20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วิกฤต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20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แผนการพัฒนากำลังคนฯ ควรครอบคลุมบุคลากรระดับใดบ้าง</a:t>
            </a:r>
            <a:endParaRPr lang="en-US" sz="2000" b="1" dirty="0" smtClean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0469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Essential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Breeze">
    <a:dk1>
      <a:sysClr val="windowText" lastClr="000000"/>
    </a:dk1>
    <a:lt1>
      <a:sysClr val="window" lastClr="FFFFFF"/>
    </a:lt1>
    <a:dk2>
      <a:srgbClr val="09213B"/>
    </a:dk2>
    <a:lt2>
      <a:srgbClr val="D5EDF4"/>
    </a:lt2>
    <a:accent1>
      <a:srgbClr val="2C7C9F"/>
    </a:accent1>
    <a:accent2>
      <a:srgbClr val="244A58"/>
    </a:accent2>
    <a:accent3>
      <a:srgbClr val="E2751D"/>
    </a:accent3>
    <a:accent4>
      <a:srgbClr val="FFB400"/>
    </a:accent4>
    <a:accent5>
      <a:srgbClr val="7EB606"/>
    </a:accent5>
    <a:accent6>
      <a:srgbClr val="C00000"/>
    </a:accent6>
    <a:hlink>
      <a:srgbClr val="7030A0"/>
    </a:hlink>
    <a:folHlink>
      <a:srgbClr val="00B0F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3792</Words>
  <Application>Microsoft Office PowerPoint</Application>
  <PresentationFormat>นำเสนอทางหน้าจอ (4:3)</PresentationFormat>
  <Paragraphs>471</Paragraphs>
  <Slides>37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6</vt:i4>
      </vt:variant>
      <vt:variant>
        <vt:lpstr>ชื่อเรื่องภาพนิ่ง</vt:lpstr>
      </vt:variant>
      <vt:variant>
        <vt:i4>37</vt:i4>
      </vt:variant>
    </vt:vector>
  </HeadingPairs>
  <TitlesOfParts>
    <vt:vector size="43" baseType="lpstr">
      <vt:lpstr>1_Office Theme</vt:lpstr>
      <vt:lpstr>2_Office Theme</vt:lpstr>
      <vt:lpstr>3_Office Theme</vt:lpstr>
      <vt:lpstr>Essential</vt:lpstr>
      <vt:lpstr>1_Essential</vt:lpstr>
      <vt:lpstr>2_Essential</vt:lpstr>
      <vt:lpstr>ความก้าวหน้า การจัดทำแผนการพัฒนากำลังคน เพื่อสนับสนุนการพัฒนาระบบการขนส่งทางราง</vt:lpstr>
      <vt:lpstr>งานนำเสนอ PowerPoint</vt:lpstr>
      <vt:lpstr>ปัญหาสำคัญของแรงงานไทย</vt:lpstr>
      <vt:lpstr>งานนำเสนอ PowerPoint</vt:lpstr>
      <vt:lpstr>โครงสร้าง กพร.ปช.</vt:lpstr>
      <vt:lpstr>บทบาทของ กพร.ปช.</vt:lpstr>
      <vt:lpstr>การนำแผนการพัฒนากำลังคนไปสู่การปฏิบัติ</vt:lpstr>
      <vt:lpstr>งานนำเสนอ PowerPoint</vt:lpstr>
      <vt:lpstr>โครงสร้าง “แผนการพัฒนากำลังคน”</vt:lpstr>
      <vt:lpstr>การจำแนกประเภทกลุ่มอุตสาหกรรม</vt:lpstr>
      <vt:lpstr>จุดเน้นตามนโยบายรัฐบาล</vt:lpstr>
      <vt:lpstr>นโยบายเขตเศรษฐกิจพิเศษ</vt:lpstr>
      <vt:lpstr>อุตสาหกรรม 5+5 (มติ ครม. 17 พ.ย.58)</vt:lpstr>
      <vt:lpstr>ทิศทางการพัฒนาระบบราง</vt:lpstr>
      <vt:lpstr>งานนำเสนอ PowerPoint</vt:lpstr>
      <vt:lpstr>แผนการพัฒนาโครงสร้างพื้นฐานระบบราง</vt:lpstr>
      <vt:lpstr>แผนงานภายใต้แผนการพัฒนาโครงสร้างพื้นฐานฯ 2558-2565</vt:lpstr>
      <vt:lpstr>ภาพการพัฒนาระบบราง</vt:lpstr>
      <vt:lpstr>สรุปการพัฒนาระบบการขนส่งทางราง</vt:lpstr>
      <vt:lpstr>ภาคส่วนย่อยภายในระบบราง</vt:lpstr>
      <vt:lpstr>โครงการ/กิจกรรมสำคัญที่เกี่ยวข้อง</vt:lpstr>
      <vt:lpstr>การประมาณการความต้องการบุคลากร โดย สวทน.</vt:lpstr>
      <vt:lpstr>การเกิดเครือข่าย 19 หน่วยงาน</vt:lpstr>
      <vt:lpstr>การจัดทำมาตรฐานอาชีพและคุณวุฒิวิชาชีพโดยสถาบันคุณวุฒิวิชาชีพ และ ม.เกษตรศาสตร์</vt:lpstr>
      <vt:lpstr>งานนำเสนอ PowerPoint</vt:lpstr>
      <vt:lpstr>ประเด็นที่ได้รับจากการประชุมผู้มีส่วนได้เสีย</vt:lpstr>
      <vt:lpstr>ประเด็นที่ได้รับจากการประชุมผู้มีส่วนได้เสีย</vt:lpstr>
      <vt:lpstr>ประเด็นที่ได้รับจากการประชุมผู้มีส่วนได้เสีย</vt:lpstr>
      <vt:lpstr>งานนำเสนอ PowerPoint</vt:lpstr>
      <vt:lpstr>แนวคิดการทำงานร่วมกันระหว่างรัฐและเอกชน</vt:lpstr>
      <vt:lpstr>กรอบแนวคิดการดำเนินงาน</vt:lpstr>
      <vt:lpstr>1) วัตถุประสงค์/การใช้ประโยชน์</vt:lpstr>
      <vt:lpstr>2) ผลที่คาดว่าจะได้รับ</vt:lpstr>
      <vt:lpstr>โจทย์ของการจัดทำแผนการพัฒนากำลังคน</vt:lpstr>
      <vt:lpstr>3) วิธีการ/ขั้นตอนการจัดทำแผนการพัฒนากำลังคน</vt:lpstr>
      <vt:lpstr>สรุปลักษณะของแผนการพัฒนากำลังคนที่ต้องการ</vt:lpstr>
      <vt:lpstr>ตำแหน่งงาน/อาชีพ (ตัวอย่าง)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 Ch</dc:creator>
  <cp:lastModifiedBy>Com01</cp:lastModifiedBy>
  <cp:revision>21</cp:revision>
  <dcterms:created xsi:type="dcterms:W3CDTF">2016-05-11T13:33:44Z</dcterms:created>
  <dcterms:modified xsi:type="dcterms:W3CDTF">2016-05-30T02:38:27Z</dcterms:modified>
</cp:coreProperties>
</file>