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421" r:id="rId3"/>
    <p:sldId id="422" r:id="rId4"/>
    <p:sldId id="376" r:id="rId5"/>
    <p:sldId id="430" r:id="rId6"/>
    <p:sldId id="431" r:id="rId7"/>
    <p:sldId id="432" r:id="rId8"/>
    <p:sldId id="433" r:id="rId9"/>
    <p:sldId id="434" r:id="rId10"/>
    <p:sldId id="435" r:id="rId11"/>
    <p:sldId id="436" r:id="rId12"/>
    <p:sldId id="437" r:id="rId13"/>
    <p:sldId id="438" r:id="rId14"/>
    <p:sldId id="393" r:id="rId15"/>
  </p:sldIdLst>
  <p:sldSz cx="9144000" cy="6858000" type="screen4x3"/>
  <p:notesSz cx="6797675" cy="9928225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Angsana New" panose="02020603050405020304" pitchFamily="18" charset="-34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CC"/>
    <a:srgbClr val="EE5612"/>
    <a:srgbClr val="FEF8FE"/>
    <a:srgbClr val="EBFFFF"/>
    <a:srgbClr val="F6D6F4"/>
    <a:srgbClr val="1D487D"/>
    <a:srgbClr val="F6D2F2"/>
    <a:srgbClr val="073E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43" autoAdjust="0"/>
    <p:restoredTop sz="94660"/>
  </p:normalViewPr>
  <p:slideViewPr>
    <p:cSldViewPr>
      <p:cViewPr>
        <p:scale>
          <a:sx n="81" d="100"/>
          <a:sy n="81" d="100"/>
        </p:scale>
        <p:origin x="-108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5DB50C-D833-4EC9-B37A-9F18D28D359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37639521-A92D-47BF-AC52-C0A8993D1E49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1.1 : ส่งเสริมการจัดทำมาตรฐานสมรรถนะการใช้ภาษา และวัฒนธรรม</a:t>
          </a:r>
          <a:endParaRPr lang="th-TH" sz="24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C44A07DA-6726-4E12-A4C7-45F075CF3E57}" type="par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637DF83-21E2-4A06-AFE3-F1B3C4D1EF84}" type="sib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90A6D96-4C6C-4436-ABB8-D9F4A4D97502}">
      <dgm:prSet phldrT="[Text]" custT="1"/>
      <dgm:spPr/>
      <dgm:t>
        <a:bodyPr/>
        <a:lstStyle/>
        <a:p>
          <a:r>
            <a:rPr lang="th-TH" sz="18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โครงการจัดทำมาตรฐานสมรรถนะการใช้ภาษาและวัฒนธรรมที่เหมาะสมสำหรับแรงงานในระบบและนอกระบบ</a:t>
          </a:r>
          <a:endParaRPr lang="th-TH" sz="18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C4EAC0D-D089-4E3D-B0C7-95B51217C792}" type="par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FF92A072-5A52-4028-965A-2F90A3B9BCD3}" type="sib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6D85CA65-5DAA-4883-8AB4-ECBE08D81E03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1.2</a:t>
          </a: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 :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 เตรียมความพร้อมวิทยากรและผู้ให้การฝึก ด้านภาษาและวัฒนธรรม</a:t>
          </a:r>
          <a:endParaRPr lang="th-TH" sz="24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673F6F16-31E3-46A8-B4F5-C814E9755164}" type="par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14DD86C-5B76-48AD-BD33-A78F235787AC}" type="sib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E7F4B92-0E1D-4ACE-9BE2-1192F75EA59D}">
      <dgm:prSet phldrT="[Text]" custT="1"/>
      <dgm:spPr/>
      <dgm:t>
        <a:bodyPr/>
        <a:lstStyle/>
        <a:p>
          <a:r>
            <a:rPr lang="th-TH" sz="18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โครงการจัดทำมาตรฐานสมรรถนะวิทยากรด้านภาษาและวัฒนธรรม</a:t>
          </a:r>
          <a:endParaRPr lang="th-TH" sz="18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8A71C8AD-FA85-4BBA-9357-2562C2354B8C}" type="par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78B2469-AD17-4BA7-8F62-86FA7B88D509}" type="sib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07B7F2D-8B0B-4893-A292-80EC2E4DF2F5}">
      <dgm:prSet custT="1"/>
      <dgm:spPr/>
      <dgm:t>
        <a:bodyPr/>
        <a:lstStyle/>
        <a:p>
          <a:pPr marL="1252538" indent="-1252538">
            <a:tabLst>
              <a:tab pos="1252538" algn="l"/>
            </a:tabLst>
          </a:pP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1.3 : 	ส่งเสริมความร่วมมือระหว่างภาครัฐ/เอกชนในการฝึกและทดสอบการใช้ภาษา</a:t>
          </a:r>
          <a:b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และวัฒนธรรม</a:t>
          </a:r>
          <a:endParaRPr lang="th-TH" sz="24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5692AD69-A867-4577-AA59-5DB935D526AD}" type="parTrans" cxnId="{812EED8E-E229-4313-BEFF-673F5FE2D160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59578A0A-DF86-4986-9CDB-41EC8953D406}" type="sibTrans" cxnId="{812EED8E-E229-4313-BEFF-673F5FE2D160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4E72BDB-B931-4726-B81C-84D3A63FC199}">
      <dgm:prSet custT="1"/>
      <dgm:spPr/>
      <dgm:t>
        <a:bodyPr/>
        <a:lstStyle/>
        <a:p>
          <a:r>
            <a:rPr lang="th-TH" sz="18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โครงการฝึกอบรมและทดสอบสมรรถนะการใช้ภาษาและวัฒนธรรมเชิงบูรณาการระหว่างหน่วยงาน</a:t>
          </a:r>
          <a:endParaRPr lang="th-TH" sz="18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83946A8-F8B9-4673-A9D0-1A86422A0DAB}" type="parTrans" cxnId="{A5A00B90-C501-43FA-8C62-0CEBB2C5CA77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6DBB13F-ED8B-4B83-A969-0A7E4DAB5AD4}" type="sibTrans" cxnId="{A5A00B90-C501-43FA-8C62-0CEBB2C5CA77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9D3837B8-608E-43E7-8239-E609C0D94891}">
      <dgm:prSet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1.4 : สนับสนุนให้มีหน่วยงานกลางทดสอบภาษาเพื่อการปฏิบัติงานสำหรับแรงงานไทย</a:t>
          </a:r>
          <a:endParaRPr lang="th-TH" sz="24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5030060C-24B6-413D-ABCB-A7C7D419F626}" type="parTrans" cxnId="{E74D87BC-C402-4596-8E70-A921A7ECE0E9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AF82D0A-B944-45CD-AD50-1FE0942BA490}" type="sibTrans" cxnId="{E74D87BC-C402-4596-8E70-A921A7ECE0E9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697106C-199C-4556-8178-10E34244F440}">
      <dgm:prSet custT="1"/>
      <dgm:spPr/>
      <dgm:t>
        <a:bodyPr/>
        <a:lstStyle/>
        <a:p>
          <a:r>
            <a:rPr lang="th-TH" sz="18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โครงการจัดตั้งสำนักงานทดสอบมาตรฐานทักษะด้านภาษาเพื่อการปฏิบัติงานสำหรับแรงงานไทย</a:t>
          </a:r>
          <a:endParaRPr lang="th-TH" sz="18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445CF65-A6B5-4ABE-A304-D47C91369603}" type="parTrans" cxnId="{96C6F029-4014-40E9-A937-46AE96878837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92F2F57F-FBB4-4F42-B4C3-828310BF3AA6}" type="sibTrans" cxnId="{96C6F029-4014-40E9-A937-46AE96878837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D70B6EEB-A765-4495-BA5E-F43038995ACD}" type="pres">
      <dgm:prSet presAssocID="{415DB50C-D833-4EC9-B37A-9F18D28D35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A497FAD-EC05-45A3-AB8B-2396C0D7B44C}" type="pres">
      <dgm:prSet presAssocID="{37639521-A92D-47BF-AC52-C0A8993D1E49}" presName="parentText" presStyleLbl="node1" presStyleIdx="0" presStyleCnt="4" custLinFactNeighborY="-2195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6C283C-657E-4194-8D54-76A1F3558357}" type="pres">
      <dgm:prSet presAssocID="{37639521-A92D-47BF-AC52-C0A8993D1E49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C1C3081-80EA-47F8-B265-63D361A42E38}" type="pres">
      <dgm:prSet presAssocID="{6D85CA65-5DAA-4883-8AB4-ECBE08D81E0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679BDD-1623-4B0D-B843-1CC6D94923B7}" type="pres">
      <dgm:prSet presAssocID="{6D85CA65-5DAA-4883-8AB4-ECBE08D81E03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1742A27-77F9-4356-A53B-706C17E2AA26}" type="pres">
      <dgm:prSet presAssocID="{207B7F2D-8B0B-4893-A292-80EC2E4DF2F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7B1B711-7F88-4D0D-84BC-DEFC1E537596}" type="pres">
      <dgm:prSet presAssocID="{207B7F2D-8B0B-4893-A292-80EC2E4DF2F5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875C30F-DDFB-48E4-BCDC-4C02B10ABB0D}" type="pres">
      <dgm:prSet presAssocID="{9D3837B8-608E-43E7-8239-E609C0D9489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B030625-C175-4880-A0C0-F69F9E5CF968}" type="pres">
      <dgm:prSet presAssocID="{9D3837B8-608E-43E7-8239-E609C0D94891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5A00B90-C501-43FA-8C62-0CEBB2C5CA77}" srcId="{207B7F2D-8B0B-4893-A292-80EC2E4DF2F5}" destId="{74E72BDB-B931-4726-B81C-84D3A63FC199}" srcOrd="0" destOrd="0" parTransId="{B83946A8-F8B9-4673-A9D0-1A86422A0DAB}" sibTransId="{76DBB13F-ED8B-4B83-A969-0A7E4DAB5AD4}"/>
    <dgm:cxn modelId="{9B2FD5F3-969A-4086-BDF0-B410F0BAE6E8}" type="presOf" srcId="{2E7F4B92-0E1D-4ACE-9BE2-1192F75EA59D}" destId="{FA679BDD-1623-4B0D-B843-1CC6D94923B7}" srcOrd="0" destOrd="0" presId="urn:microsoft.com/office/officeart/2005/8/layout/vList2"/>
    <dgm:cxn modelId="{E74D87BC-C402-4596-8E70-A921A7ECE0E9}" srcId="{415DB50C-D833-4EC9-B37A-9F18D28D3591}" destId="{9D3837B8-608E-43E7-8239-E609C0D94891}" srcOrd="3" destOrd="0" parTransId="{5030060C-24B6-413D-ABCB-A7C7D419F626}" sibTransId="{2AF82D0A-B944-45CD-AD50-1FE0942BA490}"/>
    <dgm:cxn modelId="{F8E4657D-60A8-4497-9194-31D4B0C195B3}" type="presOf" srcId="{A697106C-199C-4556-8178-10E34244F440}" destId="{CB030625-C175-4880-A0C0-F69F9E5CF968}" srcOrd="0" destOrd="0" presId="urn:microsoft.com/office/officeart/2005/8/layout/vList2"/>
    <dgm:cxn modelId="{96C6F029-4014-40E9-A937-46AE96878837}" srcId="{9D3837B8-608E-43E7-8239-E609C0D94891}" destId="{A697106C-199C-4556-8178-10E34244F440}" srcOrd="0" destOrd="0" parTransId="{B445CF65-A6B5-4ABE-A304-D47C91369603}" sibTransId="{92F2F57F-FBB4-4F42-B4C3-828310BF3AA6}"/>
    <dgm:cxn modelId="{AF0CA5C0-3DC3-4A79-97F9-3CB548A54270}" type="presOf" srcId="{790A6D96-4C6C-4436-ABB8-D9F4A4D97502}" destId="{306C283C-657E-4194-8D54-76A1F3558357}" srcOrd="0" destOrd="0" presId="urn:microsoft.com/office/officeart/2005/8/layout/vList2"/>
    <dgm:cxn modelId="{7DE38299-448B-427C-B0A0-DF5F61E019C7}" type="presOf" srcId="{74E72BDB-B931-4726-B81C-84D3A63FC199}" destId="{07B1B711-7F88-4D0D-84BC-DEFC1E537596}" srcOrd="0" destOrd="0" presId="urn:microsoft.com/office/officeart/2005/8/layout/vList2"/>
    <dgm:cxn modelId="{2E702D1B-7D43-4FB9-9C47-349B5CC04D26}" type="presOf" srcId="{6D85CA65-5DAA-4883-8AB4-ECBE08D81E03}" destId="{EC1C3081-80EA-47F8-B265-63D361A42E38}" srcOrd="0" destOrd="0" presId="urn:microsoft.com/office/officeart/2005/8/layout/vList2"/>
    <dgm:cxn modelId="{7E842461-EF67-4C15-9D72-D58EA957B86C}" srcId="{6D85CA65-5DAA-4883-8AB4-ECBE08D81E03}" destId="{2E7F4B92-0E1D-4ACE-9BE2-1192F75EA59D}" srcOrd="0" destOrd="0" parTransId="{8A71C8AD-FA85-4BBA-9357-2562C2354B8C}" sibTransId="{B78B2469-AD17-4BA7-8F62-86FA7B88D509}"/>
    <dgm:cxn modelId="{F468779F-E70A-442B-AEA5-1980F078810B}" srcId="{415DB50C-D833-4EC9-B37A-9F18D28D3591}" destId="{37639521-A92D-47BF-AC52-C0A8993D1E49}" srcOrd="0" destOrd="0" parTransId="{C44A07DA-6726-4E12-A4C7-45F075CF3E57}" sibTransId="{A637DF83-21E2-4A06-AFE3-F1B3C4D1EF84}"/>
    <dgm:cxn modelId="{9642405F-6C8B-4D98-9094-B18D67C96BCA}" type="presOf" srcId="{207B7F2D-8B0B-4893-A292-80EC2E4DF2F5}" destId="{21742A27-77F9-4356-A53B-706C17E2AA26}" srcOrd="0" destOrd="0" presId="urn:microsoft.com/office/officeart/2005/8/layout/vList2"/>
    <dgm:cxn modelId="{812EED8E-E229-4313-BEFF-673F5FE2D160}" srcId="{415DB50C-D833-4EC9-B37A-9F18D28D3591}" destId="{207B7F2D-8B0B-4893-A292-80EC2E4DF2F5}" srcOrd="2" destOrd="0" parTransId="{5692AD69-A867-4577-AA59-5DB935D526AD}" sibTransId="{59578A0A-DF86-4986-9CDB-41EC8953D406}"/>
    <dgm:cxn modelId="{6AD5118D-9B1C-4576-B9B0-0DFBDF6199FE}" srcId="{415DB50C-D833-4EC9-B37A-9F18D28D3591}" destId="{6D85CA65-5DAA-4883-8AB4-ECBE08D81E03}" srcOrd="1" destOrd="0" parTransId="{673F6F16-31E3-46A8-B4F5-C814E9755164}" sibTransId="{A14DD86C-5B76-48AD-BD33-A78F235787AC}"/>
    <dgm:cxn modelId="{DCAA57F9-3407-4F60-9716-63B68521ECF4}" type="presOf" srcId="{415DB50C-D833-4EC9-B37A-9F18D28D3591}" destId="{D70B6EEB-A765-4495-BA5E-F43038995ACD}" srcOrd="0" destOrd="0" presId="urn:microsoft.com/office/officeart/2005/8/layout/vList2"/>
    <dgm:cxn modelId="{A2DD07EF-6C72-40B6-8873-39F820A05622}" srcId="{37639521-A92D-47BF-AC52-C0A8993D1E49}" destId="{790A6D96-4C6C-4436-ABB8-D9F4A4D97502}" srcOrd="0" destOrd="0" parTransId="{4C4EAC0D-D089-4E3D-B0C7-95B51217C792}" sibTransId="{FF92A072-5A52-4028-965A-2F90A3B9BCD3}"/>
    <dgm:cxn modelId="{F42706FD-253A-47F8-A80A-97E9816FC865}" type="presOf" srcId="{37639521-A92D-47BF-AC52-C0A8993D1E49}" destId="{0A497FAD-EC05-45A3-AB8B-2396C0D7B44C}" srcOrd="0" destOrd="0" presId="urn:microsoft.com/office/officeart/2005/8/layout/vList2"/>
    <dgm:cxn modelId="{21A1700D-3DBF-4040-A75E-30F6CCD0CE48}" type="presOf" srcId="{9D3837B8-608E-43E7-8239-E609C0D94891}" destId="{B875C30F-DDFB-48E4-BCDC-4C02B10ABB0D}" srcOrd="0" destOrd="0" presId="urn:microsoft.com/office/officeart/2005/8/layout/vList2"/>
    <dgm:cxn modelId="{8995B04B-EE02-45B3-88B9-539AD7C804F3}" type="presParOf" srcId="{D70B6EEB-A765-4495-BA5E-F43038995ACD}" destId="{0A497FAD-EC05-45A3-AB8B-2396C0D7B44C}" srcOrd="0" destOrd="0" presId="urn:microsoft.com/office/officeart/2005/8/layout/vList2"/>
    <dgm:cxn modelId="{C2E38921-02D7-48DD-9879-E437EF6D9951}" type="presParOf" srcId="{D70B6EEB-A765-4495-BA5E-F43038995ACD}" destId="{306C283C-657E-4194-8D54-76A1F3558357}" srcOrd="1" destOrd="0" presId="urn:microsoft.com/office/officeart/2005/8/layout/vList2"/>
    <dgm:cxn modelId="{FEEAB833-330B-4797-A821-90D2FFBCDDA8}" type="presParOf" srcId="{D70B6EEB-A765-4495-BA5E-F43038995ACD}" destId="{EC1C3081-80EA-47F8-B265-63D361A42E38}" srcOrd="2" destOrd="0" presId="urn:microsoft.com/office/officeart/2005/8/layout/vList2"/>
    <dgm:cxn modelId="{8DD9EF55-A72A-4253-B4B8-BA7F92D227D6}" type="presParOf" srcId="{D70B6EEB-A765-4495-BA5E-F43038995ACD}" destId="{FA679BDD-1623-4B0D-B843-1CC6D94923B7}" srcOrd="3" destOrd="0" presId="urn:microsoft.com/office/officeart/2005/8/layout/vList2"/>
    <dgm:cxn modelId="{50325F56-CC84-4B37-8A8F-A17EFBBD654A}" type="presParOf" srcId="{D70B6EEB-A765-4495-BA5E-F43038995ACD}" destId="{21742A27-77F9-4356-A53B-706C17E2AA26}" srcOrd="4" destOrd="0" presId="urn:microsoft.com/office/officeart/2005/8/layout/vList2"/>
    <dgm:cxn modelId="{350EE009-107D-4C3A-ADE2-97C791E7D6DB}" type="presParOf" srcId="{D70B6EEB-A765-4495-BA5E-F43038995ACD}" destId="{07B1B711-7F88-4D0D-84BC-DEFC1E537596}" srcOrd="5" destOrd="0" presId="urn:microsoft.com/office/officeart/2005/8/layout/vList2"/>
    <dgm:cxn modelId="{48649F5C-24B2-47B3-8F65-7896127EF432}" type="presParOf" srcId="{D70B6EEB-A765-4495-BA5E-F43038995ACD}" destId="{B875C30F-DDFB-48E4-BCDC-4C02B10ABB0D}" srcOrd="6" destOrd="0" presId="urn:microsoft.com/office/officeart/2005/8/layout/vList2"/>
    <dgm:cxn modelId="{63B83468-11A5-4410-9FF2-52B7F7322603}" type="presParOf" srcId="{D70B6EEB-A765-4495-BA5E-F43038995ACD}" destId="{CB030625-C175-4880-A0C0-F69F9E5CF96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5DB50C-D833-4EC9-B37A-9F18D28D359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37639521-A92D-47BF-AC52-C0A8993D1E49}">
      <dgm:prSet phldrT="[Text]" custT="1"/>
      <dgm:spPr/>
      <dgm:t>
        <a:bodyPr/>
        <a:lstStyle/>
        <a:p>
          <a:pPr marL="1165225" indent="-1165225">
            <a:tabLst>
              <a:tab pos="1165225" algn="l"/>
            </a:tabLst>
          </a:pP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2.1 	ส่งเสริมหลักสูตรจิตสำนึกด้านภาษา และวัฒนธรรมสำหรับแรงงานใหม่ </a:t>
          </a:r>
          <a:b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ตามความต้องการของท้องถิ่น</a:t>
          </a:r>
        </a:p>
      </dgm:t>
    </dgm:pt>
    <dgm:pt modelId="{C44A07DA-6726-4E12-A4C7-45F075CF3E57}" type="par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637DF83-21E2-4A06-AFE3-F1B3C4D1EF84}" type="sib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90A6D96-4C6C-4436-ABB8-D9F4A4D97502}">
      <dgm:prSet phldrT="[Text]"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โครงการพัฒนาหลักสูตรฝึกอบรมด้านภาษาและวัฒนธรรมสำหรับแรงงานไทยตามความต้องการของท้องถิ่น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C4EAC0D-D089-4E3D-B0C7-95B51217C792}" type="par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FF92A072-5A52-4028-965A-2F90A3B9BCD3}" type="sib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6D85CA65-5DAA-4883-8AB4-ECBE08D81E03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2.2  สร้างจิตสำนึกในการอนุรักษ์มรดกทางวัฒนธรรม</a:t>
          </a:r>
        </a:p>
      </dgm:t>
    </dgm:pt>
    <dgm:pt modelId="{673F6F16-31E3-46A8-B4F5-C814E9755164}" type="par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14DD86C-5B76-48AD-BD33-A78F235787AC}" type="sib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E7F4B92-0E1D-4ACE-9BE2-1192F75EA59D}">
      <dgm:prSet phldrT="[Text]"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โครงการรณรงค์การใช้สินค้าไทย การรักษาประเพณีไทย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8A71C8AD-FA85-4BBA-9357-2562C2354B8C}" type="par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78B2469-AD17-4BA7-8F62-86FA7B88D509}" type="sib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D66BA26-C31B-44C8-9A42-CBD722CC71BD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2.3 ส่งเสริมมาตรการจูงใจผู้ประกอบกิจการ</a:t>
          </a:r>
          <a:endParaRPr lang="th-TH" sz="24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BE003B8-D8F7-45D0-8E4F-403CCD81E645}" type="parTrans" cxnId="{B2DC46DF-1080-435A-8F49-FA2FF362C37E}">
      <dgm:prSet/>
      <dgm:spPr/>
      <dgm:t>
        <a:bodyPr/>
        <a:lstStyle/>
        <a:p>
          <a:endParaRPr lang="th-TH"/>
        </a:p>
      </dgm:t>
    </dgm:pt>
    <dgm:pt modelId="{22CAB550-2704-48B5-9421-3E1448829CAF}" type="sibTrans" cxnId="{B2DC46DF-1080-435A-8F49-FA2FF362C37E}">
      <dgm:prSet/>
      <dgm:spPr/>
      <dgm:t>
        <a:bodyPr/>
        <a:lstStyle/>
        <a:p>
          <a:endParaRPr lang="th-TH"/>
        </a:p>
      </dgm:t>
    </dgm:pt>
    <dgm:pt modelId="{D99A0B12-E1A0-426D-8DFC-9F4D187AC7CF}">
      <dgm:prSet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โครงการสิทธิประโยชน์ทางภาษีและการกู้ยืมเงินเพื่อการฝึกอบรมและทดสอบด้านภาษาและวัฒนธรรม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1E5427F0-2243-4E36-A153-DE69A0159FCF}" type="parTrans" cxnId="{6E4D6F84-117F-4EF6-ADDE-C6AA9D896B12}">
      <dgm:prSet/>
      <dgm:spPr/>
      <dgm:t>
        <a:bodyPr/>
        <a:lstStyle/>
        <a:p>
          <a:endParaRPr lang="th-TH"/>
        </a:p>
      </dgm:t>
    </dgm:pt>
    <dgm:pt modelId="{5507662E-E98B-4490-B624-42EB64E30FD8}" type="sibTrans" cxnId="{6E4D6F84-117F-4EF6-ADDE-C6AA9D896B12}">
      <dgm:prSet/>
      <dgm:spPr/>
      <dgm:t>
        <a:bodyPr/>
        <a:lstStyle/>
        <a:p>
          <a:endParaRPr lang="th-TH"/>
        </a:p>
      </dgm:t>
    </dgm:pt>
    <dgm:pt modelId="{D70B6EEB-A765-4495-BA5E-F43038995ACD}" type="pres">
      <dgm:prSet presAssocID="{415DB50C-D833-4EC9-B37A-9F18D28D35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A497FAD-EC05-45A3-AB8B-2396C0D7B44C}" type="pres">
      <dgm:prSet presAssocID="{37639521-A92D-47BF-AC52-C0A8993D1E4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6C283C-657E-4194-8D54-76A1F3558357}" type="pres">
      <dgm:prSet presAssocID="{37639521-A92D-47BF-AC52-C0A8993D1E49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C1C3081-80EA-47F8-B265-63D361A42E38}" type="pres">
      <dgm:prSet presAssocID="{6D85CA65-5DAA-4883-8AB4-ECBE08D81E0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679BDD-1623-4B0D-B843-1CC6D94923B7}" type="pres">
      <dgm:prSet presAssocID="{6D85CA65-5DAA-4883-8AB4-ECBE08D81E03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A98E35-247F-439B-9ED8-FA69A85331BC}" type="pres">
      <dgm:prSet presAssocID="{4D66BA26-C31B-44C8-9A42-CBD722CC71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E9EE766-0276-4BDB-8A23-CC7C69B158B8}" type="pres">
      <dgm:prSet presAssocID="{4D66BA26-C31B-44C8-9A42-CBD722CC71BD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491015D-7990-414A-ADA0-BE10B1F2F48D}" type="presOf" srcId="{790A6D96-4C6C-4436-ABB8-D9F4A4D97502}" destId="{306C283C-657E-4194-8D54-76A1F3558357}" srcOrd="0" destOrd="0" presId="urn:microsoft.com/office/officeart/2005/8/layout/vList2"/>
    <dgm:cxn modelId="{D7AA0166-83EE-4D56-A17C-D7F1D28CF964}" type="presOf" srcId="{4D66BA26-C31B-44C8-9A42-CBD722CC71BD}" destId="{60A98E35-247F-439B-9ED8-FA69A85331BC}" srcOrd="0" destOrd="0" presId="urn:microsoft.com/office/officeart/2005/8/layout/vList2"/>
    <dgm:cxn modelId="{C6942EBE-0768-4461-BD7D-080DC11DC6EF}" type="presOf" srcId="{415DB50C-D833-4EC9-B37A-9F18D28D3591}" destId="{D70B6EEB-A765-4495-BA5E-F43038995ACD}" srcOrd="0" destOrd="0" presId="urn:microsoft.com/office/officeart/2005/8/layout/vList2"/>
    <dgm:cxn modelId="{B2DC46DF-1080-435A-8F49-FA2FF362C37E}" srcId="{415DB50C-D833-4EC9-B37A-9F18D28D3591}" destId="{4D66BA26-C31B-44C8-9A42-CBD722CC71BD}" srcOrd="2" destOrd="0" parTransId="{7BE003B8-D8F7-45D0-8E4F-403CCD81E645}" sibTransId="{22CAB550-2704-48B5-9421-3E1448829CAF}"/>
    <dgm:cxn modelId="{154F68F9-96E7-4774-8B82-01FE14DEC641}" type="presOf" srcId="{6D85CA65-5DAA-4883-8AB4-ECBE08D81E03}" destId="{EC1C3081-80EA-47F8-B265-63D361A42E38}" srcOrd="0" destOrd="0" presId="urn:microsoft.com/office/officeart/2005/8/layout/vList2"/>
    <dgm:cxn modelId="{7E842461-EF67-4C15-9D72-D58EA957B86C}" srcId="{6D85CA65-5DAA-4883-8AB4-ECBE08D81E03}" destId="{2E7F4B92-0E1D-4ACE-9BE2-1192F75EA59D}" srcOrd="0" destOrd="0" parTransId="{8A71C8AD-FA85-4BBA-9357-2562C2354B8C}" sibTransId="{B78B2469-AD17-4BA7-8F62-86FA7B88D509}"/>
    <dgm:cxn modelId="{F468779F-E70A-442B-AEA5-1980F078810B}" srcId="{415DB50C-D833-4EC9-B37A-9F18D28D3591}" destId="{37639521-A92D-47BF-AC52-C0A8993D1E49}" srcOrd="0" destOrd="0" parTransId="{C44A07DA-6726-4E12-A4C7-45F075CF3E57}" sibTransId="{A637DF83-21E2-4A06-AFE3-F1B3C4D1EF84}"/>
    <dgm:cxn modelId="{3732ECAE-E83A-4D06-B645-1717069BDF4B}" type="presOf" srcId="{37639521-A92D-47BF-AC52-C0A8993D1E49}" destId="{0A497FAD-EC05-45A3-AB8B-2396C0D7B44C}" srcOrd="0" destOrd="0" presId="urn:microsoft.com/office/officeart/2005/8/layout/vList2"/>
    <dgm:cxn modelId="{62592BC1-E558-45F7-94D2-260B581EB9C3}" type="presOf" srcId="{2E7F4B92-0E1D-4ACE-9BE2-1192F75EA59D}" destId="{FA679BDD-1623-4B0D-B843-1CC6D94923B7}" srcOrd="0" destOrd="0" presId="urn:microsoft.com/office/officeart/2005/8/layout/vList2"/>
    <dgm:cxn modelId="{6AD5118D-9B1C-4576-B9B0-0DFBDF6199FE}" srcId="{415DB50C-D833-4EC9-B37A-9F18D28D3591}" destId="{6D85CA65-5DAA-4883-8AB4-ECBE08D81E03}" srcOrd="1" destOrd="0" parTransId="{673F6F16-31E3-46A8-B4F5-C814E9755164}" sibTransId="{A14DD86C-5B76-48AD-BD33-A78F235787AC}"/>
    <dgm:cxn modelId="{6E4D6F84-117F-4EF6-ADDE-C6AA9D896B12}" srcId="{4D66BA26-C31B-44C8-9A42-CBD722CC71BD}" destId="{D99A0B12-E1A0-426D-8DFC-9F4D187AC7CF}" srcOrd="0" destOrd="0" parTransId="{1E5427F0-2243-4E36-A153-DE69A0159FCF}" sibTransId="{5507662E-E98B-4490-B624-42EB64E30FD8}"/>
    <dgm:cxn modelId="{A2DD07EF-6C72-40B6-8873-39F820A05622}" srcId="{37639521-A92D-47BF-AC52-C0A8993D1E49}" destId="{790A6D96-4C6C-4436-ABB8-D9F4A4D97502}" srcOrd="0" destOrd="0" parTransId="{4C4EAC0D-D089-4E3D-B0C7-95B51217C792}" sibTransId="{FF92A072-5A52-4028-965A-2F90A3B9BCD3}"/>
    <dgm:cxn modelId="{51A8D4E2-50A6-48AA-A36E-BC451C41E3C4}" type="presOf" srcId="{D99A0B12-E1A0-426D-8DFC-9F4D187AC7CF}" destId="{7E9EE766-0276-4BDB-8A23-CC7C69B158B8}" srcOrd="0" destOrd="0" presId="urn:microsoft.com/office/officeart/2005/8/layout/vList2"/>
    <dgm:cxn modelId="{65D96D51-77FC-4D8E-931F-D21BF6C37E4B}" type="presParOf" srcId="{D70B6EEB-A765-4495-BA5E-F43038995ACD}" destId="{0A497FAD-EC05-45A3-AB8B-2396C0D7B44C}" srcOrd="0" destOrd="0" presId="urn:microsoft.com/office/officeart/2005/8/layout/vList2"/>
    <dgm:cxn modelId="{85D51878-C0B6-46ED-8ECC-0DE431DCA1F1}" type="presParOf" srcId="{D70B6EEB-A765-4495-BA5E-F43038995ACD}" destId="{306C283C-657E-4194-8D54-76A1F3558357}" srcOrd="1" destOrd="0" presId="urn:microsoft.com/office/officeart/2005/8/layout/vList2"/>
    <dgm:cxn modelId="{181B7738-DA87-423A-AFDB-8112F59B8357}" type="presParOf" srcId="{D70B6EEB-A765-4495-BA5E-F43038995ACD}" destId="{EC1C3081-80EA-47F8-B265-63D361A42E38}" srcOrd="2" destOrd="0" presId="urn:microsoft.com/office/officeart/2005/8/layout/vList2"/>
    <dgm:cxn modelId="{E56D1968-D76B-490B-AC76-E72023F66173}" type="presParOf" srcId="{D70B6EEB-A765-4495-BA5E-F43038995ACD}" destId="{FA679BDD-1623-4B0D-B843-1CC6D94923B7}" srcOrd="3" destOrd="0" presId="urn:microsoft.com/office/officeart/2005/8/layout/vList2"/>
    <dgm:cxn modelId="{38F4B429-8A15-4036-B369-32E7B91D0978}" type="presParOf" srcId="{D70B6EEB-A765-4495-BA5E-F43038995ACD}" destId="{60A98E35-247F-439B-9ED8-FA69A85331BC}" srcOrd="4" destOrd="0" presId="urn:microsoft.com/office/officeart/2005/8/layout/vList2"/>
    <dgm:cxn modelId="{B603DD43-3CA8-4E00-AAC8-F9D6A41D979A}" type="presParOf" srcId="{D70B6EEB-A765-4495-BA5E-F43038995ACD}" destId="{7E9EE766-0276-4BDB-8A23-CC7C69B158B8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5DB50C-D833-4EC9-B37A-9F18D28D359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37639521-A92D-47BF-AC52-C0A8993D1E49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3.1 : ประชาสัมพันธ์เผยแพร่ยุทธศาสตร์และผลการดำเนินงานตามยุทธศาสตร์</a:t>
          </a:r>
        </a:p>
      </dgm:t>
    </dgm:pt>
    <dgm:pt modelId="{C44A07DA-6726-4E12-A4C7-45F075CF3E57}" type="par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637DF83-21E2-4A06-AFE3-F1B3C4D1EF84}" type="sib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90A6D96-4C6C-4436-ABB8-D9F4A4D97502}">
      <dgm:prSet phldrT="[Text]"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โครงการพัฒนาสื่อสิ่งพิมพ์ สื่อออนไลน์ 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C4EAC0D-D089-4E3D-B0C7-95B51217C792}" type="par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FF92A072-5A52-4028-965A-2F90A3B9BCD3}" type="sib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6D85CA65-5DAA-4883-8AB4-ECBE08D81E03}">
      <dgm:prSet phldrT="[Text]" custT="1"/>
      <dgm:spPr/>
      <dgm:t>
        <a:bodyPr/>
        <a:lstStyle/>
        <a:p>
          <a:pPr marL="1252538" indent="-1252538">
            <a:tabLst>
              <a:tab pos="1252538" algn="l"/>
            </a:tabLst>
          </a:pP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3.2 : 	สนับสนุนภาคีเครือข่ายทุกภาคส่วน ร่วมพัฒนาสมรรถนะด้านภาษาและวัฒนธรรมให้แก่แรงงานไทย</a:t>
          </a:r>
        </a:p>
      </dgm:t>
    </dgm:pt>
    <dgm:pt modelId="{673F6F16-31E3-46A8-B4F5-C814E9755164}" type="par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14DD86C-5B76-48AD-BD33-A78F235787AC}" type="sib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E7F4B92-0E1D-4ACE-9BE2-1192F75EA59D}">
      <dgm:prSet phldrT="[Text]"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โครงการจัดประชุมสัมมนาเครือข่ายเพื่อการขับเคลื่อนยุทธศาสตร์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8A71C8AD-FA85-4BBA-9357-2562C2354B8C}" type="par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78B2469-AD17-4BA7-8F62-86FA7B88D509}" type="sib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D70B6EEB-A765-4495-BA5E-F43038995ACD}" type="pres">
      <dgm:prSet presAssocID="{415DB50C-D833-4EC9-B37A-9F18D28D35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A497FAD-EC05-45A3-AB8B-2396C0D7B44C}" type="pres">
      <dgm:prSet presAssocID="{37639521-A92D-47BF-AC52-C0A8993D1E4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6C283C-657E-4194-8D54-76A1F3558357}" type="pres">
      <dgm:prSet presAssocID="{37639521-A92D-47BF-AC52-C0A8993D1E49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C1C3081-80EA-47F8-B265-63D361A42E38}" type="pres">
      <dgm:prSet presAssocID="{6D85CA65-5DAA-4883-8AB4-ECBE08D81E0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679BDD-1623-4B0D-B843-1CC6D94923B7}" type="pres">
      <dgm:prSet presAssocID="{6D85CA65-5DAA-4883-8AB4-ECBE08D81E0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1BDAB32-9D3E-4492-A125-D16FBD9B6E4E}" type="presOf" srcId="{6D85CA65-5DAA-4883-8AB4-ECBE08D81E03}" destId="{EC1C3081-80EA-47F8-B265-63D361A42E38}" srcOrd="0" destOrd="0" presId="urn:microsoft.com/office/officeart/2005/8/layout/vList2"/>
    <dgm:cxn modelId="{76D55847-683B-4A04-A4CD-B9EB8DD0EA81}" type="presOf" srcId="{2E7F4B92-0E1D-4ACE-9BE2-1192F75EA59D}" destId="{FA679BDD-1623-4B0D-B843-1CC6D94923B7}" srcOrd="0" destOrd="0" presId="urn:microsoft.com/office/officeart/2005/8/layout/vList2"/>
    <dgm:cxn modelId="{A2DD07EF-6C72-40B6-8873-39F820A05622}" srcId="{37639521-A92D-47BF-AC52-C0A8993D1E49}" destId="{790A6D96-4C6C-4436-ABB8-D9F4A4D97502}" srcOrd="0" destOrd="0" parTransId="{4C4EAC0D-D089-4E3D-B0C7-95B51217C792}" sibTransId="{FF92A072-5A52-4028-965A-2F90A3B9BCD3}"/>
    <dgm:cxn modelId="{4F5A9970-C28A-4FF5-B9CE-575E5FFD7AB9}" type="presOf" srcId="{415DB50C-D833-4EC9-B37A-9F18D28D3591}" destId="{D70B6EEB-A765-4495-BA5E-F43038995ACD}" srcOrd="0" destOrd="0" presId="urn:microsoft.com/office/officeart/2005/8/layout/vList2"/>
    <dgm:cxn modelId="{244E330A-3A3D-474A-908B-05F1C678D463}" type="presOf" srcId="{790A6D96-4C6C-4436-ABB8-D9F4A4D97502}" destId="{306C283C-657E-4194-8D54-76A1F3558357}" srcOrd="0" destOrd="0" presId="urn:microsoft.com/office/officeart/2005/8/layout/vList2"/>
    <dgm:cxn modelId="{6AD5118D-9B1C-4576-B9B0-0DFBDF6199FE}" srcId="{415DB50C-D833-4EC9-B37A-9F18D28D3591}" destId="{6D85CA65-5DAA-4883-8AB4-ECBE08D81E03}" srcOrd="1" destOrd="0" parTransId="{673F6F16-31E3-46A8-B4F5-C814E9755164}" sibTransId="{A14DD86C-5B76-48AD-BD33-A78F235787AC}"/>
    <dgm:cxn modelId="{7E842461-EF67-4C15-9D72-D58EA957B86C}" srcId="{6D85CA65-5DAA-4883-8AB4-ECBE08D81E03}" destId="{2E7F4B92-0E1D-4ACE-9BE2-1192F75EA59D}" srcOrd="0" destOrd="0" parTransId="{8A71C8AD-FA85-4BBA-9357-2562C2354B8C}" sibTransId="{B78B2469-AD17-4BA7-8F62-86FA7B88D509}"/>
    <dgm:cxn modelId="{F468779F-E70A-442B-AEA5-1980F078810B}" srcId="{415DB50C-D833-4EC9-B37A-9F18D28D3591}" destId="{37639521-A92D-47BF-AC52-C0A8993D1E49}" srcOrd="0" destOrd="0" parTransId="{C44A07DA-6726-4E12-A4C7-45F075CF3E57}" sibTransId="{A637DF83-21E2-4A06-AFE3-F1B3C4D1EF84}"/>
    <dgm:cxn modelId="{A4A81CA9-7BE0-4BA9-8633-E4B2CA60E9B3}" type="presOf" srcId="{37639521-A92D-47BF-AC52-C0A8993D1E49}" destId="{0A497FAD-EC05-45A3-AB8B-2396C0D7B44C}" srcOrd="0" destOrd="0" presId="urn:microsoft.com/office/officeart/2005/8/layout/vList2"/>
    <dgm:cxn modelId="{DB21065B-0A56-4DA8-BBDF-BCF57015B032}" type="presParOf" srcId="{D70B6EEB-A765-4495-BA5E-F43038995ACD}" destId="{0A497FAD-EC05-45A3-AB8B-2396C0D7B44C}" srcOrd="0" destOrd="0" presId="urn:microsoft.com/office/officeart/2005/8/layout/vList2"/>
    <dgm:cxn modelId="{5340B396-0AAC-4017-839F-9DD954F40B65}" type="presParOf" srcId="{D70B6EEB-A765-4495-BA5E-F43038995ACD}" destId="{306C283C-657E-4194-8D54-76A1F3558357}" srcOrd="1" destOrd="0" presId="urn:microsoft.com/office/officeart/2005/8/layout/vList2"/>
    <dgm:cxn modelId="{5923F610-2D09-4453-BBFE-9E8DD7E29A6B}" type="presParOf" srcId="{D70B6EEB-A765-4495-BA5E-F43038995ACD}" destId="{EC1C3081-80EA-47F8-B265-63D361A42E38}" srcOrd="2" destOrd="0" presId="urn:microsoft.com/office/officeart/2005/8/layout/vList2"/>
    <dgm:cxn modelId="{4CFB2E64-12A0-451E-8F26-D41E6B991D28}" type="presParOf" srcId="{D70B6EEB-A765-4495-BA5E-F43038995ACD}" destId="{FA679BDD-1623-4B0D-B843-1CC6D94923B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5DB50C-D833-4EC9-B37A-9F18D28D359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37639521-A92D-47BF-AC52-C0A8993D1E49}">
      <dgm:prSet phldrT="[Text]" custT="1"/>
      <dgm:spPr/>
      <dgm:t>
        <a:bodyPr/>
        <a:lstStyle/>
        <a:p>
          <a:r>
            <a:rPr lang="th-TH" sz="26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4.1 : สร้างความร่วมมือด้านการฝึกอบรมและแลกเปลี่ยนเรียนรู้ระหว่างประเทศ</a:t>
          </a:r>
        </a:p>
      </dgm:t>
    </dgm:pt>
    <dgm:pt modelId="{C44A07DA-6726-4E12-A4C7-45F075CF3E57}" type="par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637DF83-21E2-4A06-AFE3-F1B3C4D1EF84}" type="sib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90A6D96-4C6C-4436-ABB8-D9F4A4D97502}">
      <dgm:prSet phldrT="[Text]" custT="1"/>
      <dgm:spPr/>
      <dgm:t>
        <a:bodyPr/>
        <a:lstStyle/>
        <a:p>
          <a:r>
            <a:rPr lang="th-TH" sz="22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โครงการฝึกอบรมและแลกเปลี่ยนเรียนรู้ด้านภาษาและวัฒนธรรมในกลุ่มประเทศสมาชิกอาเซียน</a:t>
          </a:r>
          <a:endParaRPr lang="th-TH" sz="22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C4EAC0D-D089-4E3D-B0C7-95B51217C792}" type="par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FF92A072-5A52-4028-965A-2F90A3B9BCD3}" type="sib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6D85CA65-5DAA-4883-8AB4-ECBE08D81E03}">
      <dgm:prSet phldrT="[Text]" custT="1"/>
      <dgm:spPr/>
      <dgm:t>
        <a:bodyPr/>
        <a:lstStyle/>
        <a:p>
          <a:pPr marL="1349375" indent="-1349375">
            <a:tabLst>
              <a:tab pos="1349375" algn="l"/>
            </a:tabLst>
          </a:pPr>
          <a:r>
            <a:rPr lang="th-TH" sz="26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4.2 :	เตรียมความพร้อมการมีศูนย์กลางพัฒนาสมรรถนะด้านภาษาและวัฒนธรรม           ในกลุ่มประเทศสมาชิกอาเซียน</a:t>
          </a:r>
        </a:p>
      </dgm:t>
    </dgm:pt>
    <dgm:pt modelId="{673F6F16-31E3-46A8-B4F5-C814E9755164}" type="par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14DD86C-5B76-48AD-BD33-A78F235787AC}" type="sib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E7F4B92-0E1D-4ACE-9BE2-1192F75EA59D}">
      <dgm:prSet phldrT="[Text]" custT="1"/>
      <dgm:spPr/>
      <dgm:t>
        <a:bodyPr/>
        <a:lstStyle/>
        <a:p>
          <a:r>
            <a:rPr lang="th-TH" sz="22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ศึกษาความเป็นไปได้ในการจัดตั้งหน่วยงานกลางพัฒนาสมรรถนะด้านภาษาและวัฒนธรรมระหว่างประเทศสมาชิกอาเซียน</a:t>
          </a:r>
          <a:endParaRPr lang="th-TH" sz="22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8A71C8AD-FA85-4BBA-9357-2562C2354B8C}" type="par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78B2469-AD17-4BA7-8F62-86FA7B88D509}" type="sib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D70B6EEB-A765-4495-BA5E-F43038995ACD}" type="pres">
      <dgm:prSet presAssocID="{415DB50C-D833-4EC9-B37A-9F18D28D35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A497FAD-EC05-45A3-AB8B-2396C0D7B44C}" type="pres">
      <dgm:prSet presAssocID="{37639521-A92D-47BF-AC52-C0A8993D1E4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6C283C-657E-4194-8D54-76A1F3558357}" type="pres">
      <dgm:prSet presAssocID="{37639521-A92D-47BF-AC52-C0A8993D1E49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C1C3081-80EA-47F8-B265-63D361A42E38}" type="pres">
      <dgm:prSet presAssocID="{6D85CA65-5DAA-4883-8AB4-ECBE08D81E0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679BDD-1623-4B0D-B843-1CC6D94923B7}" type="pres">
      <dgm:prSet presAssocID="{6D85CA65-5DAA-4883-8AB4-ECBE08D81E03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2DD07EF-6C72-40B6-8873-39F820A05622}" srcId="{37639521-A92D-47BF-AC52-C0A8993D1E49}" destId="{790A6D96-4C6C-4436-ABB8-D9F4A4D97502}" srcOrd="0" destOrd="0" parTransId="{4C4EAC0D-D089-4E3D-B0C7-95B51217C792}" sibTransId="{FF92A072-5A52-4028-965A-2F90A3B9BCD3}"/>
    <dgm:cxn modelId="{BB0547F0-F303-44CD-8E0D-88E4C8B0696D}" type="presOf" srcId="{790A6D96-4C6C-4436-ABB8-D9F4A4D97502}" destId="{306C283C-657E-4194-8D54-76A1F3558357}" srcOrd="0" destOrd="0" presId="urn:microsoft.com/office/officeart/2005/8/layout/vList2"/>
    <dgm:cxn modelId="{95C324E1-E36E-49F7-9F4E-4B919E5C5FA8}" type="presOf" srcId="{2E7F4B92-0E1D-4ACE-9BE2-1192F75EA59D}" destId="{FA679BDD-1623-4B0D-B843-1CC6D94923B7}" srcOrd="0" destOrd="0" presId="urn:microsoft.com/office/officeart/2005/8/layout/vList2"/>
    <dgm:cxn modelId="{6AD5118D-9B1C-4576-B9B0-0DFBDF6199FE}" srcId="{415DB50C-D833-4EC9-B37A-9F18D28D3591}" destId="{6D85CA65-5DAA-4883-8AB4-ECBE08D81E03}" srcOrd="1" destOrd="0" parTransId="{673F6F16-31E3-46A8-B4F5-C814E9755164}" sibTransId="{A14DD86C-5B76-48AD-BD33-A78F235787AC}"/>
    <dgm:cxn modelId="{52B8483A-B3E0-4A59-B586-E4F7E2B56D75}" type="presOf" srcId="{6D85CA65-5DAA-4883-8AB4-ECBE08D81E03}" destId="{EC1C3081-80EA-47F8-B265-63D361A42E38}" srcOrd="0" destOrd="0" presId="urn:microsoft.com/office/officeart/2005/8/layout/vList2"/>
    <dgm:cxn modelId="{6F1197C0-4B1A-4B74-947D-CDA32AFBA7EA}" type="presOf" srcId="{37639521-A92D-47BF-AC52-C0A8993D1E49}" destId="{0A497FAD-EC05-45A3-AB8B-2396C0D7B44C}" srcOrd="0" destOrd="0" presId="urn:microsoft.com/office/officeart/2005/8/layout/vList2"/>
    <dgm:cxn modelId="{AF590476-A77A-4B2C-9D39-3FA8A3C551F8}" type="presOf" srcId="{415DB50C-D833-4EC9-B37A-9F18D28D3591}" destId="{D70B6EEB-A765-4495-BA5E-F43038995ACD}" srcOrd="0" destOrd="0" presId="urn:microsoft.com/office/officeart/2005/8/layout/vList2"/>
    <dgm:cxn modelId="{7E842461-EF67-4C15-9D72-D58EA957B86C}" srcId="{6D85CA65-5DAA-4883-8AB4-ECBE08D81E03}" destId="{2E7F4B92-0E1D-4ACE-9BE2-1192F75EA59D}" srcOrd="0" destOrd="0" parTransId="{8A71C8AD-FA85-4BBA-9357-2562C2354B8C}" sibTransId="{B78B2469-AD17-4BA7-8F62-86FA7B88D509}"/>
    <dgm:cxn modelId="{F468779F-E70A-442B-AEA5-1980F078810B}" srcId="{415DB50C-D833-4EC9-B37A-9F18D28D3591}" destId="{37639521-A92D-47BF-AC52-C0A8993D1E49}" srcOrd="0" destOrd="0" parTransId="{C44A07DA-6726-4E12-A4C7-45F075CF3E57}" sibTransId="{A637DF83-21E2-4A06-AFE3-F1B3C4D1EF84}"/>
    <dgm:cxn modelId="{11845DD5-BE9D-4112-A1A2-BC62F68A136C}" type="presParOf" srcId="{D70B6EEB-A765-4495-BA5E-F43038995ACD}" destId="{0A497FAD-EC05-45A3-AB8B-2396C0D7B44C}" srcOrd="0" destOrd="0" presId="urn:microsoft.com/office/officeart/2005/8/layout/vList2"/>
    <dgm:cxn modelId="{144FC623-723F-4E54-84D7-E813A3EFAEEC}" type="presParOf" srcId="{D70B6EEB-A765-4495-BA5E-F43038995ACD}" destId="{306C283C-657E-4194-8D54-76A1F3558357}" srcOrd="1" destOrd="0" presId="urn:microsoft.com/office/officeart/2005/8/layout/vList2"/>
    <dgm:cxn modelId="{05123014-8A81-4F9B-8B20-A92946567C95}" type="presParOf" srcId="{D70B6EEB-A765-4495-BA5E-F43038995ACD}" destId="{EC1C3081-80EA-47F8-B265-63D361A42E38}" srcOrd="2" destOrd="0" presId="urn:microsoft.com/office/officeart/2005/8/layout/vList2"/>
    <dgm:cxn modelId="{E29BCAE2-0910-4785-A717-619B0AF67621}" type="presParOf" srcId="{D70B6EEB-A765-4495-BA5E-F43038995ACD}" destId="{FA679BDD-1623-4B0D-B843-1CC6D94923B7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5DB50C-D833-4EC9-B37A-9F18D28D359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37639521-A92D-47BF-AC52-C0A8993D1E49}">
      <dgm:prSet phldrT="[Text]" custT="1"/>
      <dgm:spPr/>
      <dgm:t>
        <a:bodyPr/>
        <a:lstStyle/>
        <a:p>
          <a:pPr marL="1252538" indent="-1252538">
            <a:tabLst>
              <a:tab pos="1252538" algn="l"/>
            </a:tabLst>
          </a:pP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5.1 :	สนับสนุนการจัดทำ/พัฒนาสื่อการเรียนรู้ด้านภาษาและวัฒนธรรมเพื่อการท่องเที่ยวในประเทศและต่างประเทศ</a:t>
          </a:r>
        </a:p>
      </dgm:t>
    </dgm:pt>
    <dgm:pt modelId="{C44A07DA-6726-4E12-A4C7-45F075CF3E57}" type="par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637DF83-21E2-4A06-AFE3-F1B3C4D1EF84}" type="sibTrans" cxnId="{F468779F-E70A-442B-AEA5-1980F078810B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90A6D96-4C6C-4436-ABB8-D9F4A4D97502}">
      <dgm:prSet phldrT="[Text]"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โครงการจัดทำสื่อสร้างสรรค์จิตสำนึกด้านอนุรักษ์มรดกทางวัฒนธรรม 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C4EAC0D-D089-4E3D-B0C7-95B51217C792}" type="par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FF92A072-5A52-4028-965A-2F90A3B9BCD3}" type="sibTrans" cxnId="{A2DD07EF-6C72-40B6-8873-39F820A05622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6D85CA65-5DAA-4883-8AB4-ECBE08D81E03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5.2 : สร้างสื่อการเรียนรู้ด้านภาษา  และวัฒนธรรม</a:t>
          </a:r>
        </a:p>
      </dgm:t>
    </dgm:pt>
    <dgm:pt modelId="{673F6F16-31E3-46A8-B4F5-C814E9755164}" type="par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A14DD86C-5B76-48AD-BD33-A78F235787AC}" type="sibTrans" cxnId="{6AD5118D-9B1C-4576-B9B0-0DFBDF6199FE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2E7F4B92-0E1D-4ACE-9BE2-1192F75EA59D}">
      <dgm:prSet phldrT="[Text]"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พัฒนาสื่อการเรียนรู้ด้านภาษาและวัฒนธรรมที่สอดคล้องความต้องการและวิถีชุมชนในแต่ละท้องถิ่น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8A71C8AD-FA85-4BBA-9357-2562C2354B8C}" type="par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78B2469-AD17-4BA7-8F62-86FA7B88D509}" type="sibTrans" cxnId="{7E842461-EF67-4C15-9D72-D58EA957B86C}">
      <dgm:prSet/>
      <dgm:spPr/>
      <dgm:t>
        <a:bodyPr/>
        <a:lstStyle/>
        <a:p>
          <a:endParaRPr lang="th-TH"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D66BA26-C31B-44C8-9A42-CBD722CC71BD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กลยุทธ์ที่  5.3 : สนับสนุนให้มีฐานข้อมูลการเรียนรู้ด้านภาษาและวัฒนธรรม</a:t>
          </a:r>
        </a:p>
      </dgm:t>
    </dgm:pt>
    <dgm:pt modelId="{7BE003B8-D8F7-45D0-8E4F-403CCD81E645}" type="parTrans" cxnId="{B2DC46DF-1080-435A-8F49-FA2FF362C37E}">
      <dgm:prSet/>
      <dgm:spPr/>
      <dgm:t>
        <a:bodyPr/>
        <a:lstStyle/>
        <a:p>
          <a:endParaRPr lang="th-TH"/>
        </a:p>
      </dgm:t>
    </dgm:pt>
    <dgm:pt modelId="{22CAB550-2704-48B5-9421-3E1448829CAF}" type="sibTrans" cxnId="{B2DC46DF-1080-435A-8F49-FA2FF362C37E}">
      <dgm:prSet/>
      <dgm:spPr/>
      <dgm:t>
        <a:bodyPr/>
        <a:lstStyle/>
        <a:p>
          <a:endParaRPr lang="th-TH"/>
        </a:p>
      </dgm:t>
    </dgm:pt>
    <dgm:pt modelId="{D99A0B12-E1A0-426D-8DFC-9F4D187AC7CF}">
      <dgm:prSet custT="1"/>
      <dgm:spPr/>
      <dgm:t>
        <a:bodyPr/>
        <a:lstStyle/>
        <a:p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โครงการจัดทำเว็บรวบรวม (</a:t>
          </a:r>
          <a:r>
            <a:rPr lang="en-US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Portal site) </a:t>
          </a:r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เชื่อมโยงข้อมูลการเรียนรู้และสื่อการเรียนรู้ด้านภาษาและวัฒนธรรม </a:t>
          </a:r>
          <a:b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000" dirty="0" smtClean="0">
              <a:solidFill>
                <a:srgbClr val="EE5612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จากหน่วยงานต่างๆ</a:t>
          </a:r>
          <a:endParaRPr lang="th-TH" sz="2000" dirty="0">
            <a:solidFill>
              <a:srgbClr val="EE5612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1E5427F0-2243-4E36-A153-DE69A0159FCF}" type="parTrans" cxnId="{6E4D6F84-117F-4EF6-ADDE-C6AA9D896B12}">
      <dgm:prSet/>
      <dgm:spPr/>
      <dgm:t>
        <a:bodyPr/>
        <a:lstStyle/>
        <a:p>
          <a:endParaRPr lang="th-TH"/>
        </a:p>
      </dgm:t>
    </dgm:pt>
    <dgm:pt modelId="{5507662E-E98B-4490-B624-42EB64E30FD8}" type="sibTrans" cxnId="{6E4D6F84-117F-4EF6-ADDE-C6AA9D896B12}">
      <dgm:prSet/>
      <dgm:spPr/>
      <dgm:t>
        <a:bodyPr/>
        <a:lstStyle/>
        <a:p>
          <a:endParaRPr lang="th-TH"/>
        </a:p>
      </dgm:t>
    </dgm:pt>
    <dgm:pt modelId="{D70B6EEB-A765-4495-BA5E-F43038995ACD}" type="pres">
      <dgm:prSet presAssocID="{415DB50C-D833-4EC9-B37A-9F18D28D35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A497FAD-EC05-45A3-AB8B-2396C0D7B44C}" type="pres">
      <dgm:prSet presAssocID="{37639521-A92D-47BF-AC52-C0A8993D1E4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6C283C-657E-4194-8D54-76A1F3558357}" type="pres">
      <dgm:prSet presAssocID="{37639521-A92D-47BF-AC52-C0A8993D1E49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C1C3081-80EA-47F8-B265-63D361A42E38}" type="pres">
      <dgm:prSet presAssocID="{6D85CA65-5DAA-4883-8AB4-ECBE08D81E0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A679BDD-1623-4B0D-B843-1CC6D94923B7}" type="pres">
      <dgm:prSet presAssocID="{6D85CA65-5DAA-4883-8AB4-ECBE08D81E03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0A98E35-247F-439B-9ED8-FA69A85331BC}" type="pres">
      <dgm:prSet presAssocID="{4D66BA26-C31B-44C8-9A42-CBD722CC71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E9EE766-0276-4BDB-8A23-CC7C69B158B8}" type="pres">
      <dgm:prSet presAssocID="{4D66BA26-C31B-44C8-9A42-CBD722CC71BD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7F212BC-248F-4F28-B878-DDDBA0363333}" type="presOf" srcId="{2E7F4B92-0E1D-4ACE-9BE2-1192F75EA59D}" destId="{FA679BDD-1623-4B0D-B843-1CC6D94923B7}" srcOrd="0" destOrd="0" presId="urn:microsoft.com/office/officeart/2005/8/layout/vList2"/>
    <dgm:cxn modelId="{B2DC46DF-1080-435A-8F49-FA2FF362C37E}" srcId="{415DB50C-D833-4EC9-B37A-9F18D28D3591}" destId="{4D66BA26-C31B-44C8-9A42-CBD722CC71BD}" srcOrd="2" destOrd="0" parTransId="{7BE003B8-D8F7-45D0-8E4F-403CCD81E645}" sibTransId="{22CAB550-2704-48B5-9421-3E1448829CAF}"/>
    <dgm:cxn modelId="{70C9F79A-5360-448C-84E4-BE67D821B2A1}" type="presOf" srcId="{D99A0B12-E1A0-426D-8DFC-9F4D187AC7CF}" destId="{7E9EE766-0276-4BDB-8A23-CC7C69B158B8}" srcOrd="0" destOrd="0" presId="urn:microsoft.com/office/officeart/2005/8/layout/vList2"/>
    <dgm:cxn modelId="{A2DD07EF-6C72-40B6-8873-39F820A05622}" srcId="{37639521-A92D-47BF-AC52-C0A8993D1E49}" destId="{790A6D96-4C6C-4436-ABB8-D9F4A4D97502}" srcOrd="0" destOrd="0" parTransId="{4C4EAC0D-D089-4E3D-B0C7-95B51217C792}" sibTransId="{FF92A072-5A52-4028-965A-2F90A3B9BCD3}"/>
    <dgm:cxn modelId="{F0B01588-1B54-4849-8EEA-E963E2E19941}" type="presOf" srcId="{37639521-A92D-47BF-AC52-C0A8993D1E49}" destId="{0A497FAD-EC05-45A3-AB8B-2396C0D7B44C}" srcOrd="0" destOrd="0" presId="urn:microsoft.com/office/officeart/2005/8/layout/vList2"/>
    <dgm:cxn modelId="{983FB0F7-E22B-4705-8277-67328A6BD9D2}" type="presOf" srcId="{790A6D96-4C6C-4436-ABB8-D9F4A4D97502}" destId="{306C283C-657E-4194-8D54-76A1F3558357}" srcOrd="0" destOrd="0" presId="urn:microsoft.com/office/officeart/2005/8/layout/vList2"/>
    <dgm:cxn modelId="{6276A33E-4502-4BFF-8536-111C79A3759A}" type="presOf" srcId="{4D66BA26-C31B-44C8-9A42-CBD722CC71BD}" destId="{60A98E35-247F-439B-9ED8-FA69A85331BC}" srcOrd="0" destOrd="0" presId="urn:microsoft.com/office/officeart/2005/8/layout/vList2"/>
    <dgm:cxn modelId="{E742896D-9176-4062-B187-1A2100FD75B3}" type="presOf" srcId="{6D85CA65-5DAA-4883-8AB4-ECBE08D81E03}" destId="{EC1C3081-80EA-47F8-B265-63D361A42E38}" srcOrd="0" destOrd="0" presId="urn:microsoft.com/office/officeart/2005/8/layout/vList2"/>
    <dgm:cxn modelId="{6E4D6F84-117F-4EF6-ADDE-C6AA9D896B12}" srcId="{4D66BA26-C31B-44C8-9A42-CBD722CC71BD}" destId="{D99A0B12-E1A0-426D-8DFC-9F4D187AC7CF}" srcOrd="0" destOrd="0" parTransId="{1E5427F0-2243-4E36-A153-DE69A0159FCF}" sibTransId="{5507662E-E98B-4490-B624-42EB64E30FD8}"/>
    <dgm:cxn modelId="{6AD5118D-9B1C-4576-B9B0-0DFBDF6199FE}" srcId="{415DB50C-D833-4EC9-B37A-9F18D28D3591}" destId="{6D85CA65-5DAA-4883-8AB4-ECBE08D81E03}" srcOrd="1" destOrd="0" parTransId="{673F6F16-31E3-46A8-B4F5-C814E9755164}" sibTransId="{A14DD86C-5B76-48AD-BD33-A78F235787AC}"/>
    <dgm:cxn modelId="{7E842461-EF67-4C15-9D72-D58EA957B86C}" srcId="{6D85CA65-5DAA-4883-8AB4-ECBE08D81E03}" destId="{2E7F4B92-0E1D-4ACE-9BE2-1192F75EA59D}" srcOrd="0" destOrd="0" parTransId="{8A71C8AD-FA85-4BBA-9357-2562C2354B8C}" sibTransId="{B78B2469-AD17-4BA7-8F62-86FA7B88D509}"/>
    <dgm:cxn modelId="{75DAAADB-3271-40F4-B85B-1C6D6786EE86}" type="presOf" srcId="{415DB50C-D833-4EC9-B37A-9F18D28D3591}" destId="{D70B6EEB-A765-4495-BA5E-F43038995ACD}" srcOrd="0" destOrd="0" presId="urn:microsoft.com/office/officeart/2005/8/layout/vList2"/>
    <dgm:cxn modelId="{F468779F-E70A-442B-AEA5-1980F078810B}" srcId="{415DB50C-D833-4EC9-B37A-9F18D28D3591}" destId="{37639521-A92D-47BF-AC52-C0A8993D1E49}" srcOrd="0" destOrd="0" parTransId="{C44A07DA-6726-4E12-A4C7-45F075CF3E57}" sibTransId="{A637DF83-21E2-4A06-AFE3-F1B3C4D1EF84}"/>
    <dgm:cxn modelId="{E457E005-4835-4571-BA68-B6D7A8A2F65D}" type="presParOf" srcId="{D70B6EEB-A765-4495-BA5E-F43038995ACD}" destId="{0A497FAD-EC05-45A3-AB8B-2396C0D7B44C}" srcOrd="0" destOrd="0" presId="urn:microsoft.com/office/officeart/2005/8/layout/vList2"/>
    <dgm:cxn modelId="{CB814DCF-D565-4F6B-83A7-6265DAF39DF5}" type="presParOf" srcId="{D70B6EEB-A765-4495-BA5E-F43038995ACD}" destId="{306C283C-657E-4194-8D54-76A1F3558357}" srcOrd="1" destOrd="0" presId="urn:microsoft.com/office/officeart/2005/8/layout/vList2"/>
    <dgm:cxn modelId="{A2EBC209-9C86-4763-AE22-83026435F375}" type="presParOf" srcId="{D70B6EEB-A765-4495-BA5E-F43038995ACD}" destId="{EC1C3081-80EA-47F8-B265-63D361A42E38}" srcOrd="2" destOrd="0" presId="urn:microsoft.com/office/officeart/2005/8/layout/vList2"/>
    <dgm:cxn modelId="{FDBCCDC4-E3B4-4899-A3BA-79903D6598DA}" type="presParOf" srcId="{D70B6EEB-A765-4495-BA5E-F43038995ACD}" destId="{FA679BDD-1623-4B0D-B843-1CC6D94923B7}" srcOrd="3" destOrd="0" presId="urn:microsoft.com/office/officeart/2005/8/layout/vList2"/>
    <dgm:cxn modelId="{FC1402A3-EE4E-44C2-A5EA-18AD121A26C7}" type="presParOf" srcId="{D70B6EEB-A765-4495-BA5E-F43038995ACD}" destId="{60A98E35-247F-439B-9ED8-FA69A85331BC}" srcOrd="4" destOrd="0" presId="urn:microsoft.com/office/officeart/2005/8/layout/vList2"/>
    <dgm:cxn modelId="{5AB239DC-4351-4F4F-B937-12C42192F4F3}" type="presParOf" srcId="{D70B6EEB-A765-4495-BA5E-F43038995ACD}" destId="{7E9EE766-0276-4BDB-8A23-CC7C69B158B8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D30FA4D-7E36-4A6D-AD70-6742FBCB128D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10CDDEA8-9B03-494F-8EE9-DA9D253FD335}">
      <dgm:prSet phldrT="[Text]" custT="1"/>
      <dgm:spPr/>
      <dgm:t>
        <a:bodyPr/>
        <a:lstStyle/>
        <a:p>
          <a:r>
            <a:rPr lang="th-TH" sz="26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1. ผลักดันการมีส่วนร่วมของภาคีเครือข่ายทุกภาคส่วน อย่างต่อเนื่อง</a:t>
          </a:r>
          <a:endParaRPr lang="th-TH" sz="26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192F3020-DEB5-44E6-B80B-E06823729BF0}" type="parTrans" cxnId="{72A615C7-785A-4A18-A06F-E7297AB25C49}">
      <dgm:prSet/>
      <dgm:spPr/>
      <dgm:t>
        <a:bodyPr/>
        <a:lstStyle/>
        <a:p>
          <a:endParaRPr lang="th-TH" sz="2600" b="1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D3BFCD23-6AF4-4ADF-BE20-AEE04C724379}" type="sibTrans" cxnId="{72A615C7-785A-4A18-A06F-E7297AB25C49}">
      <dgm:prSet/>
      <dgm:spPr/>
      <dgm:t>
        <a:bodyPr/>
        <a:lstStyle/>
        <a:p>
          <a:endParaRPr lang="th-TH" sz="2600" b="1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449E214-247A-4C28-87CF-C93D7E99F77B}">
      <dgm:prSet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2. ศึกษาวิจัย สร้างองค์ความรู้ด้านสถานการณ์ด้านการท่องเที่ยวในภูมิภาค </a:t>
          </a:r>
          <a:b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ด้านอุปสงค์ อุปทานของแรงงานในอุตสาหกรรมท่องเที่ยวและบริการ</a:t>
          </a:r>
          <a:b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ในระดับประเทศ และระดับภูมิภาค</a:t>
          </a:r>
          <a:endParaRPr lang="th-TH" sz="24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799396BB-D53A-4861-8264-1953D877C060}" type="parTrans" cxnId="{93ABD475-2A47-4668-873A-52CD9E10B6CA}">
      <dgm:prSet/>
      <dgm:spPr/>
      <dgm:t>
        <a:bodyPr/>
        <a:lstStyle/>
        <a:p>
          <a:endParaRPr lang="th-TH" sz="2600" b="1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D645D99D-4DD2-4F26-B07B-40D79FBE42B3}" type="sibTrans" cxnId="{93ABD475-2A47-4668-873A-52CD9E10B6CA}">
      <dgm:prSet/>
      <dgm:spPr/>
      <dgm:t>
        <a:bodyPr/>
        <a:lstStyle/>
        <a:p>
          <a:endParaRPr lang="th-TH" sz="2600" b="1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D97720D6-BE68-4F0B-9DC0-43DDA8428A34}">
      <dgm:prSet custT="1"/>
      <dgm:spPr/>
      <dgm:t>
        <a:bodyPr/>
        <a:lstStyle/>
        <a:p>
          <a:r>
            <a:rPr lang="th-TH" sz="2600" b="1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3. พัฒนาระบบการติดตามประเมินผล และสร้างดัชนีชี้วัดความสำเร็จ              </a:t>
          </a:r>
          <a:endParaRPr lang="th-TH" sz="2600" b="1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80A6ADDC-2294-4AC2-9C42-B3D67BE1BC0B}" type="parTrans" cxnId="{1FF70559-903A-4779-BAB7-0DA593075816}">
      <dgm:prSet/>
      <dgm:spPr/>
      <dgm:t>
        <a:bodyPr/>
        <a:lstStyle/>
        <a:p>
          <a:endParaRPr lang="th-TH" sz="2600" b="1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B9828CAA-203B-43B7-8CE0-BE9EF9CFD27E}" type="sibTrans" cxnId="{1FF70559-903A-4779-BAB7-0DA593075816}">
      <dgm:prSet/>
      <dgm:spPr/>
      <dgm:t>
        <a:bodyPr/>
        <a:lstStyle/>
        <a:p>
          <a:endParaRPr lang="th-TH" sz="2600" b="1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gm:t>
    </dgm:pt>
    <dgm:pt modelId="{44208C73-B850-43D7-8B2F-8ED37AC359D3}" type="pres">
      <dgm:prSet presAssocID="{ED30FA4D-7E36-4A6D-AD70-6742FBCB128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th-TH"/>
        </a:p>
      </dgm:t>
    </dgm:pt>
    <dgm:pt modelId="{FB80BA9D-CE95-4229-A96F-FBB38A87E871}" type="pres">
      <dgm:prSet presAssocID="{ED30FA4D-7E36-4A6D-AD70-6742FBCB128D}" presName="Name1" presStyleCnt="0"/>
      <dgm:spPr/>
    </dgm:pt>
    <dgm:pt modelId="{C076E78F-AF77-410D-BB1F-FD5954D18299}" type="pres">
      <dgm:prSet presAssocID="{ED30FA4D-7E36-4A6D-AD70-6742FBCB128D}" presName="cycle" presStyleCnt="0"/>
      <dgm:spPr/>
    </dgm:pt>
    <dgm:pt modelId="{45E3D30D-F478-4634-8D50-6FB61828E258}" type="pres">
      <dgm:prSet presAssocID="{ED30FA4D-7E36-4A6D-AD70-6742FBCB128D}" presName="srcNode" presStyleLbl="node1" presStyleIdx="0" presStyleCnt="3"/>
      <dgm:spPr/>
    </dgm:pt>
    <dgm:pt modelId="{F9E627B6-2EF0-41FC-BF8B-5649FFD4B588}" type="pres">
      <dgm:prSet presAssocID="{ED30FA4D-7E36-4A6D-AD70-6742FBCB128D}" presName="conn" presStyleLbl="parChTrans1D2" presStyleIdx="0" presStyleCnt="1"/>
      <dgm:spPr/>
      <dgm:t>
        <a:bodyPr/>
        <a:lstStyle/>
        <a:p>
          <a:endParaRPr lang="th-TH"/>
        </a:p>
      </dgm:t>
    </dgm:pt>
    <dgm:pt modelId="{EA28DAB2-05CF-4575-A841-3A6387804A8B}" type="pres">
      <dgm:prSet presAssocID="{ED30FA4D-7E36-4A6D-AD70-6742FBCB128D}" presName="extraNode" presStyleLbl="node1" presStyleIdx="0" presStyleCnt="3"/>
      <dgm:spPr/>
    </dgm:pt>
    <dgm:pt modelId="{15C71E51-F782-458B-8ACF-170A1A419069}" type="pres">
      <dgm:prSet presAssocID="{ED30FA4D-7E36-4A6D-AD70-6742FBCB128D}" presName="dstNode" presStyleLbl="node1" presStyleIdx="0" presStyleCnt="3"/>
      <dgm:spPr/>
    </dgm:pt>
    <dgm:pt modelId="{C850F5AD-1FEC-4BFE-82A1-972F1FB18C8B}" type="pres">
      <dgm:prSet presAssocID="{10CDDEA8-9B03-494F-8EE9-DA9D253FD335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36A0486-8FE0-40ED-85C5-BC7A45811C1D}" type="pres">
      <dgm:prSet presAssocID="{10CDDEA8-9B03-494F-8EE9-DA9D253FD335}" presName="accent_1" presStyleCnt="0"/>
      <dgm:spPr/>
    </dgm:pt>
    <dgm:pt modelId="{06670ADE-5817-44DF-AE79-A6F621D1B81B}" type="pres">
      <dgm:prSet presAssocID="{10CDDEA8-9B03-494F-8EE9-DA9D253FD335}" presName="accentRepeatNode" presStyleLbl="solidFgAcc1" presStyleIdx="0" presStyleCnt="3"/>
      <dgm:spPr/>
    </dgm:pt>
    <dgm:pt modelId="{733C0650-EE47-4345-8E10-1100899225BA}" type="pres">
      <dgm:prSet presAssocID="{4449E214-247A-4C28-87CF-C93D7E99F77B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E25BEBB-402F-4A9E-A7E8-FF35A3417C1F}" type="pres">
      <dgm:prSet presAssocID="{4449E214-247A-4C28-87CF-C93D7E99F77B}" presName="accent_2" presStyleCnt="0"/>
      <dgm:spPr/>
    </dgm:pt>
    <dgm:pt modelId="{1A7BB7D2-765D-45DA-96E4-0732ED5BBEDA}" type="pres">
      <dgm:prSet presAssocID="{4449E214-247A-4C28-87CF-C93D7E99F77B}" presName="accentRepeatNode" presStyleLbl="solidFgAcc1" presStyleIdx="1" presStyleCnt="3"/>
      <dgm:spPr/>
    </dgm:pt>
    <dgm:pt modelId="{69E35008-CD59-47EB-8A04-F735AE2B91D5}" type="pres">
      <dgm:prSet presAssocID="{D97720D6-BE68-4F0B-9DC0-43DDA8428A34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0A03F96-E918-414F-ACD3-0671ABDECA84}" type="pres">
      <dgm:prSet presAssocID="{D97720D6-BE68-4F0B-9DC0-43DDA8428A34}" presName="accent_3" presStyleCnt="0"/>
      <dgm:spPr/>
    </dgm:pt>
    <dgm:pt modelId="{8A2B53C6-4C46-483E-8B75-1BB566CC0B0C}" type="pres">
      <dgm:prSet presAssocID="{D97720D6-BE68-4F0B-9DC0-43DDA8428A34}" presName="accentRepeatNode" presStyleLbl="solidFgAcc1" presStyleIdx="2" presStyleCnt="3"/>
      <dgm:spPr/>
    </dgm:pt>
  </dgm:ptLst>
  <dgm:cxnLst>
    <dgm:cxn modelId="{1FF70559-903A-4779-BAB7-0DA593075816}" srcId="{ED30FA4D-7E36-4A6D-AD70-6742FBCB128D}" destId="{D97720D6-BE68-4F0B-9DC0-43DDA8428A34}" srcOrd="2" destOrd="0" parTransId="{80A6ADDC-2294-4AC2-9C42-B3D67BE1BC0B}" sibTransId="{B9828CAA-203B-43B7-8CE0-BE9EF9CFD27E}"/>
    <dgm:cxn modelId="{18B13A00-C7E3-42AA-A312-6FD1397DCC7E}" type="presOf" srcId="{10CDDEA8-9B03-494F-8EE9-DA9D253FD335}" destId="{C850F5AD-1FEC-4BFE-82A1-972F1FB18C8B}" srcOrd="0" destOrd="0" presId="urn:microsoft.com/office/officeart/2008/layout/VerticalCurvedList"/>
    <dgm:cxn modelId="{D717E858-191E-42B6-8AEC-3ACEF5E5B14A}" type="presOf" srcId="{D3BFCD23-6AF4-4ADF-BE20-AEE04C724379}" destId="{F9E627B6-2EF0-41FC-BF8B-5649FFD4B588}" srcOrd="0" destOrd="0" presId="urn:microsoft.com/office/officeart/2008/layout/VerticalCurvedList"/>
    <dgm:cxn modelId="{93ABD475-2A47-4668-873A-52CD9E10B6CA}" srcId="{ED30FA4D-7E36-4A6D-AD70-6742FBCB128D}" destId="{4449E214-247A-4C28-87CF-C93D7E99F77B}" srcOrd="1" destOrd="0" parTransId="{799396BB-D53A-4861-8264-1953D877C060}" sibTransId="{D645D99D-4DD2-4F26-B07B-40D79FBE42B3}"/>
    <dgm:cxn modelId="{742D9C42-0FE8-4716-AFA7-2840F8648B73}" type="presOf" srcId="{D97720D6-BE68-4F0B-9DC0-43DDA8428A34}" destId="{69E35008-CD59-47EB-8A04-F735AE2B91D5}" srcOrd="0" destOrd="0" presId="urn:microsoft.com/office/officeart/2008/layout/VerticalCurvedList"/>
    <dgm:cxn modelId="{72A615C7-785A-4A18-A06F-E7297AB25C49}" srcId="{ED30FA4D-7E36-4A6D-AD70-6742FBCB128D}" destId="{10CDDEA8-9B03-494F-8EE9-DA9D253FD335}" srcOrd="0" destOrd="0" parTransId="{192F3020-DEB5-44E6-B80B-E06823729BF0}" sibTransId="{D3BFCD23-6AF4-4ADF-BE20-AEE04C724379}"/>
    <dgm:cxn modelId="{AD8E7538-314E-42F5-9511-2836A7F00B09}" type="presOf" srcId="{4449E214-247A-4C28-87CF-C93D7E99F77B}" destId="{733C0650-EE47-4345-8E10-1100899225BA}" srcOrd="0" destOrd="0" presId="urn:microsoft.com/office/officeart/2008/layout/VerticalCurvedList"/>
    <dgm:cxn modelId="{4F0170A2-53AA-4A26-867A-428A1B1C86FB}" type="presOf" srcId="{ED30FA4D-7E36-4A6D-AD70-6742FBCB128D}" destId="{44208C73-B850-43D7-8B2F-8ED37AC359D3}" srcOrd="0" destOrd="0" presId="urn:microsoft.com/office/officeart/2008/layout/VerticalCurvedList"/>
    <dgm:cxn modelId="{6B18D4C7-476B-4624-870C-C585BF12C574}" type="presParOf" srcId="{44208C73-B850-43D7-8B2F-8ED37AC359D3}" destId="{FB80BA9D-CE95-4229-A96F-FBB38A87E871}" srcOrd="0" destOrd="0" presId="urn:microsoft.com/office/officeart/2008/layout/VerticalCurvedList"/>
    <dgm:cxn modelId="{CE5BA2EB-8374-47C7-8931-9FFD52018AFE}" type="presParOf" srcId="{FB80BA9D-CE95-4229-A96F-FBB38A87E871}" destId="{C076E78F-AF77-410D-BB1F-FD5954D18299}" srcOrd="0" destOrd="0" presId="urn:microsoft.com/office/officeart/2008/layout/VerticalCurvedList"/>
    <dgm:cxn modelId="{37BA03E5-513D-4572-8A84-CEA2A56DA7E9}" type="presParOf" srcId="{C076E78F-AF77-410D-BB1F-FD5954D18299}" destId="{45E3D30D-F478-4634-8D50-6FB61828E258}" srcOrd="0" destOrd="0" presId="urn:microsoft.com/office/officeart/2008/layout/VerticalCurvedList"/>
    <dgm:cxn modelId="{A90D52B4-7B81-45C9-BB6D-7A30007F348C}" type="presParOf" srcId="{C076E78F-AF77-410D-BB1F-FD5954D18299}" destId="{F9E627B6-2EF0-41FC-BF8B-5649FFD4B588}" srcOrd="1" destOrd="0" presId="urn:microsoft.com/office/officeart/2008/layout/VerticalCurvedList"/>
    <dgm:cxn modelId="{231D330B-A74F-40E6-8C51-E9F62971BC27}" type="presParOf" srcId="{C076E78F-AF77-410D-BB1F-FD5954D18299}" destId="{EA28DAB2-05CF-4575-A841-3A6387804A8B}" srcOrd="2" destOrd="0" presId="urn:microsoft.com/office/officeart/2008/layout/VerticalCurvedList"/>
    <dgm:cxn modelId="{04CAE034-283F-4340-8560-3EDC1082BB12}" type="presParOf" srcId="{C076E78F-AF77-410D-BB1F-FD5954D18299}" destId="{15C71E51-F782-458B-8ACF-170A1A419069}" srcOrd="3" destOrd="0" presId="urn:microsoft.com/office/officeart/2008/layout/VerticalCurvedList"/>
    <dgm:cxn modelId="{1796F9B9-0A1D-4D1F-AA54-346146758CC4}" type="presParOf" srcId="{FB80BA9D-CE95-4229-A96F-FBB38A87E871}" destId="{C850F5AD-1FEC-4BFE-82A1-972F1FB18C8B}" srcOrd="1" destOrd="0" presId="urn:microsoft.com/office/officeart/2008/layout/VerticalCurvedList"/>
    <dgm:cxn modelId="{4A6DC85E-A24A-495B-8873-6EE5CA450C06}" type="presParOf" srcId="{FB80BA9D-CE95-4229-A96F-FBB38A87E871}" destId="{E36A0486-8FE0-40ED-85C5-BC7A45811C1D}" srcOrd="2" destOrd="0" presId="urn:microsoft.com/office/officeart/2008/layout/VerticalCurvedList"/>
    <dgm:cxn modelId="{A777069A-314F-451A-A395-5CCDA7DF194A}" type="presParOf" srcId="{E36A0486-8FE0-40ED-85C5-BC7A45811C1D}" destId="{06670ADE-5817-44DF-AE79-A6F621D1B81B}" srcOrd="0" destOrd="0" presId="urn:microsoft.com/office/officeart/2008/layout/VerticalCurvedList"/>
    <dgm:cxn modelId="{7E60313B-207B-48AB-92A1-3902AD2BAA19}" type="presParOf" srcId="{FB80BA9D-CE95-4229-A96F-FBB38A87E871}" destId="{733C0650-EE47-4345-8E10-1100899225BA}" srcOrd="3" destOrd="0" presId="urn:microsoft.com/office/officeart/2008/layout/VerticalCurvedList"/>
    <dgm:cxn modelId="{6E48C9CE-BC68-49D7-A8D0-833D2A6B2820}" type="presParOf" srcId="{FB80BA9D-CE95-4229-A96F-FBB38A87E871}" destId="{3E25BEBB-402F-4A9E-A7E8-FF35A3417C1F}" srcOrd="4" destOrd="0" presId="urn:microsoft.com/office/officeart/2008/layout/VerticalCurvedList"/>
    <dgm:cxn modelId="{17F3BECE-F43C-4ACC-80F3-B56F4BBC4C95}" type="presParOf" srcId="{3E25BEBB-402F-4A9E-A7E8-FF35A3417C1F}" destId="{1A7BB7D2-765D-45DA-96E4-0732ED5BBEDA}" srcOrd="0" destOrd="0" presId="urn:microsoft.com/office/officeart/2008/layout/VerticalCurvedList"/>
    <dgm:cxn modelId="{67F61CAE-1DFF-46A7-A4B7-B33ADFA34E96}" type="presParOf" srcId="{FB80BA9D-CE95-4229-A96F-FBB38A87E871}" destId="{69E35008-CD59-47EB-8A04-F735AE2B91D5}" srcOrd="5" destOrd="0" presId="urn:microsoft.com/office/officeart/2008/layout/VerticalCurvedList"/>
    <dgm:cxn modelId="{690B0899-3272-4809-8055-E0809A4042E4}" type="presParOf" srcId="{FB80BA9D-CE95-4229-A96F-FBB38A87E871}" destId="{40A03F96-E918-414F-ACD3-0671ABDECA84}" srcOrd="6" destOrd="0" presId="urn:microsoft.com/office/officeart/2008/layout/VerticalCurvedList"/>
    <dgm:cxn modelId="{65D7883E-D9AD-43A4-AC42-C52D954D2EF6}" type="presParOf" srcId="{40A03F96-E918-414F-ACD3-0671ABDECA84}" destId="{8A2B53C6-4C46-483E-8B75-1BB566CC0B0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627B6-2EF0-41FC-BF8B-5649FFD4B588}">
      <dsp:nvSpPr>
        <dsp:cNvPr id="0" name=""/>
        <dsp:cNvSpPr/>
      </dsp:nvSpPr>
      <dsp:spPr>
        <a:xfrm>
          <a:off x="-6041264" y="-924631"/>
          <a:ext cx="7193630" cy="7193630"/>
        </a:xfrm>
        <a:prstGeom prst="blockArc">
          <a:avLst>
            <a:gd name="adj1" fmla="val 18900000"/>
            <a:gd name="adj2" fmla="val 2700000"/>
            <a:gd name="adj3" fmla="val 300"/>
          </a:avLst>
        </a:prstGeom>
        <a:noFill/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50F5AD-1FEC-4BFE-82A1-972F1FB18C8B}">
      <dsp:nvSpPr>
        <dsp:cNvPr id="0" name=""/>
        <dsp:cNvSpPr/>
      </dsp:nvSpPr>
      <dsp:spPr>
        <a:xfrm>
          <a:off x="741798" y="534436"/>
          <a:ext cx="7680935" cy="106887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8418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1. ผลักดันการมีส่วนร่วมของภาคีเครือข่ายทุกภาคส่วน อย่างต่อเนื่อง</a:t>
          </a:r>
          <a:endParaRPr lang="th-TH" sz="2600" b="1" kern="1200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sp:txBody>
      <dsp:txXfrm>
        <a:off x="741798" y="534436"/>
        <a:ext cx="7680935" cy="1068873"/>
      </dsp:txXfrm>
    </dsp:sp>
    <dsp:sp modelId="{06670ADE-5817-44DF-AE79-A6F621D1B81B}">
      <dsp:nvSpPr>
        <dsp:cNvPr id="0" name=""/>
        <dsp:cNvSpPr/>
      </dsp:nvSpPr>
      <dsp:spPr>
        <a:xfrm>
          <a:off x="73752" y="400827"/>
          <a:ext cx="1336092" cy="1336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3C0650-EE47-4345-8E10-1100899225BA}">
      <dsp:nvSpPr>
        <dsp:cNvPr id="0" name=""/>
        <dsp:cNvSpPr/>
      </dsp:nvSpPr>
      <dsp:spPr>
        <a:xfrm>
          <a:off x="1130333" y="2137747"/>
          <a:ext cx="7292399" cy="1068873"/>
        </a:xfrm>
        <a:prstGeom prst="rect">
          <a:avLst/>
        </a:prstGeom>
        <a:solidFill>
          <a:schemeClr val="accent2">
            <a:hueOff val="-2355276"/>
            <a:satOff val="-3145"/>
            <a:lumOff val="186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8418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2. ศึกษาวิจัย สร้างองค์ความรู้ด้านสถานการณ์ด้านการท่องเที่ยวในภูมิภาค </a:t>
          </a:r>
          <a:b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ด้านอุปสงค์ อุปทานของแรงงานในอุตสาหกรรมท่องเที่ยวและบริการ</a:t>
          </a:r>
          <a:b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ในระดับประเทศ และระดับภูมิภาค</a:t>
          </a:r>
          <a:endParaRPr lang="th-TH" sz="2400" b="1" kern="1200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sp:txBody>
      <dsp:txXfrm>
        <a:off x="1130333" y="2137747"/>
        <a:ext cx="7292399" cy="1068873"/>
      </dsp:txXfrm>
    </dsp:sp>
    <dsp:sp modelId="{1A7BB7D2-765D-45DA-96E4-0732ED5BBEDA}">
      <dsp:nvSpPr>
        <dsp:cNvPr id="0" name=""/>
        <dsp:cNvSpPr/>
      </dsp:nvSpPr>
      <dsp:spPr>
        <a:xfrm>
          <a:off x="462287" y="2004138"/>
          <a:ext cx="1336092" cy="1336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2355276"/>
              <a:satOff val="-3145"/>
              <a:lumOff val="1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E35008-CD59-47EB-8A04-F735AE2B91D5}">
      <dsp:nvSpPr>
        <dsp:cNvPr id="0" name=""/>
        <dsp:cNvSpPr/>
      </dsp:nvSpPr>
      <dsp:spPr>
        <a:xfrm>
          <a:off x="741798" y="3741057"/>
          <a:ext cx="7680935" cy="1068873"/>
        </a:xfrm>
        <a:prstGeom prst="rect">
          <a:avLst/>
        </a:prstGeom>
        <a:solidFill>
          <a:schemeClr val="accent2">
            <a:hueOff val="-4710551"/>
            <a:satOff val="-6290"/>
            <a:lumOff val="372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8418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rPr>
            <a:t>3. พัฒนาระบบการติดตามประเมินผล และสร้างดัชนีชี้วัดความสำเร็จ              </a:t>
          </a:r>
          <a:endParaRPr lang="th-TH" sz="2600" b="1" kern="1200" dirty="0">
            <a:solidFill>
              <a:schemeClr val="tx1"/>
            </a:solidFill>
            <a:latin typeface="AngsanaUPC" panose="02020603050405020304" pitchFamily="18" charset="-34"/>
            <a:cs typeface="AngsanaUPC" panose="02020603050405020304" pitchFamily="18" charset="-34"/>
          </a:endParaRPr>
        </a:p>
      </dsp:txBody>
      <dsp:txXfrm>
        <a:off x="741798" y="3741057"/>
        <a:ext cx="7680935" cy="1068873"/>
      </dsp:txXfrm>
    </dsp:sp>
    <dsp:sp modelId="{8A2B53C6-4C46-483E-8B75-1BB566CC0B0C}">
      <dsp:nvSpPr>
        <dsp:cNvPr id="0" name=""/>
        <dsp:cNvSpPr/>
      </dsp:nvSpPr>
      <dsp:spPr>
        <a:xfrm>
          <a:off x="73752" y="3607448"/>
          <a:ext cx="1336092" cy="1336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-4710551"/>
              <a:satOff val="-6290"/>
              <a:lumOff val="37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9010" tIns="49504" rIns="99010" bIns="4950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9010" tIns="49504" rIns="99010" bIns="4950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A9DF47B0-BDA2-477C-BF86-7B2EAB7388A7}" type="datetimeFigureOut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9010" tIns="49504" rIns="99010" bIns="4950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9010" tIns="49504" rIns="99010" bIns="4950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  <a:cs typeface="Cordia New" panose="020B0304020202020204" pitchFamily="34" charset="-34"/>
              </a:defRPr>
            </a:lvl1pPr>
          </a:lstStyle>
          <a:p>
            <a:pPr>
              <a:defRPr/>
            </a:pPr>
            <a:fld id="{CC5D745A-749A-4C8E-B00A-2D3C2D6970DA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605887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9010" tIns="49504" rIns="99010" bIns="4950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9010" tIns="49504" rIns="99010" bIns="4950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E27CD7F7-A1A8-4F20-AAFA-CDB9757C0D00}" type="datetimeFigureOut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10" tIns="49504" rIns="99010" bIns="49504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9010" tIns="49504" rIns="99010" bIns="49504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9010" tIns="49504" rIns="99010" bIns="4950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9010" tIns="49504" rIns="99010" bIns="4950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  <a:cs typeface="Cordia New" panose="020B0304020202020204" pitchFamily="34" charset="-34"/>
              </a:defRPr>
            </a:lvl1pPr>
          </a:lstStyle>
          <a:p>
            <a:pPr>
              <a:defRPr/>
            </a:pPr>
            <a:fld id="{0CC62698-AC88-4A17-8235-138E45F04363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7504391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6ACF1-20C7-47EF-A881-5FD9F41D5D13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363AD-9797-4114-99DF-4F278B9476DA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964060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F9877-628E-4F99-8DBE-9AAC63AC1E03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4D06B-7453-4A78-9DEE-87CB8EFE5E98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745300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6 w 2706"/>
              <a:gd name="T1" fmla="*/ 0 h 640"/>
              <a:gd name="T2" fmla="*/ 2147483646 w 2706"/>
              <a:gd name="T3" fmla="*/ 0 h 640"/>
              <a:gd name="T4" fmla="*/ 2147483646 w 2706"/>
              <a:gd name="T5" fmla="*/ 2147483646 h 640"/>
              <a:gd name="T6" fmla="*/ 2147483646 w 2706"/>
              <a:gd name="T7" fmla="*/ 2147483646 h 640"/>
              <a:gd name="T8" fmla="*/ 2147483646 w 2706"/>
              <a:gd name="T9" fmla="*/ 2147483646 h 640"/>
              <a:gd name="T10" fmla="*/ 2147483646 w 2706"/>
              <a:gd name="T11" fmla="*/ 2147483646 h 640"/>
              <a:gd name="T12" fmla="*/ 2147483646 w 2706"/>
              <a:gd name="T13" fmla="*/ 2147483646 h 640"/>
              <a:gd name="T14" fmla="*/ 2147483646 w 2706"/>
              <a:gd name="T15" fmla="*/ 2147483646 h 640"/>
              <a:gd name="T16" fmla="*/ 2147483646 w 2706"/>
              <a:gd name="T17" fmla="*/ 2147483646 h 640"/>
              <a:gd name="T18" fmla="*/ 2147483646 w 2706"/>
              <a:gd name="T19" fmla="*/ 2147483646 h 640"/>
              <a:gd name="T20" fmla="*/ 2147483646 w 2706"/>
              <a:gd name="T21" fmla="*/ 2147483646 h 640"/>
              <a:gd name="T22" fmla="*/ 2147483646 w 2706"/>
              <a:gd name="T23" fmla="*/ 2147483646 h 640"/>
              <a:gd name="T24" fmla="*/ 2147483646 w 2706"/>
              <a:gd name="T25" fmla="*/ 2147483646 h 640"/>
              <a:gd name="T26" fmla="*/ 2147483646 w 2706"/>
              <a:gd name="T27" fmla="*/ 2147483646 h 640"/>
              <a:gd name="T28" fmla="*/ 2147483646 w 2706"/>
              <a:gd name="T29" fmla="*/ 2147483646 h 640"/>
              <a:gd name="T30" fmla="*/ 2147483646 w 2706"/>
              <a:gd name="T31" fmla="*/ 2147483646 h 640"/>
              <a:gd name="T32" fmla="*/ 2147483646 w 2706"/>
              <a:gd name="T33" fmla="*/ 2147483646 h 640"/>
              <a:gd name="T34" fmla="*/ 2147483646 w 2706"/>
              <a:gd name="T35" fmla="*/ 2147483646 h 640"/>
              <a:gd name="T36" fmla="*/ 0 w 2706"/>
              <a:gd name="T37" fmla="*/ 2147483646 h 640"/>
              <a:gd name="T38" fmla="*/ 0 w 2706"/>
              <a:gd name="T39" fmla="*/ 2147483646 h 640"/>
              <a:gd name="T40" fmla="*/ 2147483646 w 2706"/>
              <a:gd name="T41" fmla="*/ 2147483646 h 640"/>
              <a:gd name="T42" fmla="*/ 2147483646 w 2706"/>
              <a:gd name="T43" fmla="*/ 2147483646 h 640"/>
              <a:gd name="T44" fmla="*/ 2147483646 w 2706"/>
              <a:gd name="T45" fmla="*/ 2147483646 h 640"/>
              <a:gd name="T46" fmla="*/ 2147483646 w 2706"/>
              <a:gd name="T47" fmla="*/ 2147483646 h 640"/>
              <a:gd name="T48" fmla="*/ 2147483646 w 2706"/>
              <a:gd name="T49" fmla="*/ 2147483646 h 640"/>
              <a:gd name="T50" fmla="*/ 2147483646 w 2706"/>
              <a:gd name="T51" fmla="*/ 2147483646 h 640"/>
              <a:gd name="T52" fmla="*/ 2147483646 w 2706"/>
              <a:gd name="T53" fmla="*/ 2147483646 h 640"/>
              <a:gd name="T54" fmla="*/ 2147483646 w 2706"/>
              <a:gd name="T55" fmla="*/ 2147483646 h 640"/>
              <a:gd name="T56" fmla="*/ 2147483646 w 2706"/>
              <a:gd name="T57" fmla="*/ 2147483646 h 640"/>
              <a:gd name="T58" fmla="*/ 2147483646 w 2706"/>
              <a:gd name="T59" fmla="*/ 2147483646 h 640"/>
              <a:gd name="T60" fmla="*/ 2147483646 w 2706"/>
              <a:gd name="T61" fmla="*/ 2147483646 h 640"/>
              <a:gd name="T62" fmla="*/ 2147483646 w 2706"/>
              <a:gd name="T63" fmla="*/ 2147483646 h 640"/>
              <a:gd name="T64" fmla="*/ 2147483646 w 2706"/>
              <a:gd name="T65" fmla="*/ 2147483646 h 640"/>
              <a:gd name="T66" fmla="*/ 2147483646 w 2706"/>
              <a:gd name="T67" fmla="*/ 2147483646 h 640"/>
              <a:gd name="T68" fmla="*/ 2147483646 w 2706"/>
              <a:gd name="T69" fmla="*/ 2147483646 h 640"/>
              <a:gd name="T70" fmla="*/ 2147483646 w 2706"/>
              <a:gd name="T71" fmla="*/ 2147483646 h 640"/>
              <a:gd name="T72" fmla="*/ 2147483646 w 2706"/>
              <a:gd name="T73" fmla="*/ 2147483646 h 640"/>
              <a:gd name="T74" fmla="*/ 2147483646 w 2706"/>
              <a:gd name="T75" fmla="*/ 2147483646 h 640"/>
              <a:gd name="T76" fmla="*/ 2147483646 w 2706"/>
              <a:gd name="T77" fmla="*/ 2147483646 h 640"/>
              <a:gd name="T78" fmla="*/ 2147483646 w 2706"/>
              <a:gd name="T79" fmla="*/ 2147483646 h 640"/>
              <a:gd name="T80" fmla="*/ 2147483646 w 2706"/>
              <a:gd name="T81" fmla="*/ 2147483646 h 640"/>
              <a:gd name="T82" fmla="*/ 2147483646 w 2706"/>
              <a:gd name="T83" fmla="*/ 2147483646 h 640"/>
              <a:gd name="T84" fmla="*/ 2147483646 w 2706"/>
              <a:gd name="T85" fmla="*/ 2147483646 h 640"/>
              <a:gd name="T86" fmla="*/ 2147483646 w 2706"/>
              <a:gd name="T87" fmla="*/ 2147483646 h 640"/>
              <a:gd name="T88" fmla="*/ 2147483646 w 2706"/>
              <a:gd name="T89" fmla="*/ 2147483646 h 640"/>
              <a:gd name="T90" fmla="*/ 2147483646 w 2706"/>
              <a:gd name="T91" fmla="*/ 2147483646 h 640"/>
              <a:gd name="T92" fmla="*/ 2147483646 w 2706"/>
              <a:gd name="T93" fmla="*/ 2147483646 h 640"/>
              <a:gd name="T94" fmla="*/ 2147483646 w 2706"/>
              <a:gd name="T95" fmla="*/ 2147483646 h 640"/>
              <a:gd name="T96" fmla="*/ 2147483646 w 2706"/>
              <a:gd name="T97" fmla="*/ 2147483646 h 640"/>
              <a:gd name="T98" fmla="*/ 2147483646 w 2706"/>
              <a:gd name="T99" fmla="*/ 2147483646 h 640"/>
              <a:gd name="T100" fmla="*/ 2147483646 w 2706"/>
              <a:gd name="T101" fmla="*/ 2147483646 h 640"/>
              <a:gd name="T102" fmla="*/ 2147483646 w 2706"/>
              <a:gd name="T103" fmla="*/ 2147483646 h 640"/>
              <a:gd name="T104" fmla="*/ 2147483646 w 2706"/>
              <a:gd name="T105" fmla="*/ 2147483646 h 640"/>
              <a:gd name="T106" fmla="*/ 2147483646 w 2706"/>
              <a:gd name="T107" fmla="*/ 0 h 640"/>
              <a:gd name="T108" fmla="*/ 2147483646 w 2706"/>
              <a:gd name="T109" fmla="*/ 0 h 640"/>
              <a:gd name="T110" fmla="*/ 2147483646 w 2706"/>
              <a:gd name="T111" fmla="*/ 0 h 640"/>
              <a:gd name="T112" fmla="*/ 2147483646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6 w 5216"/>
              <a:gd name="T1" fmla="*/ 2147483646 h 762"/>
              <a:gd name="T2" fmla="*/ 2147483646 w 5216"/>
              <a:gd name="T3" fmla="*/ 2147483646 h 762"/>
              <a:gd name="T4" fmla="*/ 2147483646 w 5216"/>
              <a:gd name="T5" fmla="*/ 2147483646 h 762"/>
              <a:gd name="T6" fmla="*/ 2147483646 w 5216"/>
              <a:gd name="T7" fmla="*/ 2147483646 h 762"/>
              <a:gd name="T8" fmla="*/ 2147483646 w 5216"/>
              <a:gd name="T9" fmla="*/ 2147483646 h 762"/>
              <a:gd name="T10" fmla="*/ 2147483646 w 5216"/>
              <a:gd name="T11" fmla="*/ 2147483646 h 762"/>
              <a:gd name="T12" fmla="*/ 2147483646 w 5216"/>
              <a:gd name="T13" fmla="*/ 2147483646 h 762"/>
              <a:gd name="T14" fmla="*/ 2147483646 w 5216"/>
              <a:gd name="T15" fmla="*/ 2147483646 h 762"/>
              <a:gd name="T16" fmla="*/ 2147483646 w 5216"/>
              <a:gd name="T17" fmla="*/ 2147483646 h 762"/>
              <a:gd name="T18" fmla="*/ 2147483646 w 5216"/>
              <a:gd name="T19" fmla="*/ 2147483646 h 762"/>
              <a:gd name="T20" fmla="*/ 2147483646 w 5216"/>
              <a:gd name="T21" fmla="*/ 2147483646 h 762"/>
              <a:gd name="T22" fmla="*/ 2147483646 w 5216"/>
              <a:gd name="T23" fmla="*/ 2147483646 h 762"/>
              <a:gd name="T24" fmla="*/ 2147483646 w 5216"/>
              <a:gd name="T25" fmla="*/ 2147483646 h 762"/>
              <a:gd name="T26" fmla="*/ 2147483646 w 5216"/>
              <a:gd name="T27" fmla="*/ 0 h 762"/>
              <a:gd name="T28" fmla="*/ 2147483646 w 5216"/>
              <a:gd name="T29" fmla="*/ 2147483646 h 762"/>
              <a:gd name="T30" fmla="*/ 2147483646 w 5216"/>
              <a:gd name="T31" fmla="*/ 2147483646 h 762"/>
              <a:gd name="T32" fmla="*/ 0 w 5216"/>
              <a:gd name="T33" fmla="*/ 2147483646 h 762"/>
              <a:gd name="T34" fmla="*/ 2147483646 w 5216"/>
              <a:gd name="T35" fmla="*/ 2147483646 h 762"/>
              <a:gd name="T36" fmla="*/ 2147483646 w 5216"/>
              <a:gd name="T37" fmla="*/ 2147483646 h 762"/>
              <a:gd name="T38" fmla="*/ 2147483646 w 5216"/>
              <a:gd name="T39" fmla="*/ 2147483646 h 762"/>
              <a:gd name="T40" fmla="*/ 2147483646 w 5216"/>
              <a:gd name="T41" fmla="*/ 2147483646 h 762"/>
              <a:gd name="T42" fmla="*/ 2147483646 w 5216"/>
              <a:gd name="T43" fmla="*/ 2147483646 h 762"/>
              <a:gd name="T44" fmla="*/ 2147483646 w 5216"/>
              <a:gd name="T45" fmla="*/ 2147483646 h 762"/>
              <a:gd name="T46" fmla="*/ 2147483646 w 5216"/>
              <a:gd name="T47" fmla="*/ 2147483646 h 762"/>
              <a:gd name="T48" fmla="*/ 2147483646 w 5216"/>
              <a:gd name="T49" fmla="*/ 2147483646 h 762"/>
              <a:gd name="T50" fmla="*/ 2147483646 w 5216"/>
              <a:gd name="T51" fmla="*/ 2147483646 h 762"/>
              <a:gd name="T52" fmla="*/ 2147483646 w 5216"/>
              <a:gd name="T53" fmla="*/ 2147483646 h 762"/>
              <a:gd name="T54" fmla="*/ 2147483646 w 5216"/>
              <a:gd name="T55" fmla="*/ 2147483646 h 762"/>
              <a:gd name="T56" fmla="*/ 2147483646 w 5216"/>
              <a:gd name="T57" fmla="*/ 2147483646 h 762"/>
              <a:gd name="T58" fmla="*/ 2147483646 w 5216"/>
              <a:gd name="T59" fmla="*/ 2147483646 h 762"/>
              <a:gd name="T60" fmla="*/ 2147483646 w 5216"/>
              <a:gd name="T61" fmla="*/ 2147483646 h 762"/>
              <a:gd name="T62" fmla="*/ 2147483646 w 5216"/>
              <a:gd name="T63" fmla="*/ 2147483646 h 762"/>
              <a:gd name="T64" fmla="*/ 2147483646 w 5216"/>
              <a:gd name="T65" fmla="*/ 2147483646 h 762"/>
              <a:gd name="T66" fmla="*/ 2147483646 w 5216"/>
              <a:gd name="T67" fmla="*/ 2147483646 h 762"/>
              <a:gd name="T68" fmla="*/ 2147483646 w 5216"/>
              <a:gd name="T69" fmla="*/ 2147483646 h 762"/>
              <a:gd name="T70" fmla="*/ 2147483646 w 5216"/>
              <a:gd name="T71" fmla="*/ 2147483646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6 h 694"/>
              <a:gd name="T2" fmla="*/ 0 w 5144"/>
              <a:gd name="T3" fmla="*/ 2147483646 h 694"/>
              <a:gd name="T4" fmla="*/ 2147483646 w 5144"/>
              <a:gd name="T5" fmla="*/ 2147483646 h 694"/>
              <a:gd name="T6" fmla="*/ 2147483646 w 5144"/>
              <a:gd name="T7" fmla="*/ 2147483646 h 694"/>
              <a:gd name="T8" fmla="*/ 2147483646 w 5144"/>
              <a:gd name="T9" fmla="*/ 2147483646 h 694"/>
              <a:gd name="T10" fmla="*/ 2147483646 w 5144"/>
              <a:gd name="T11" fmla="*/ 2147483646 h 694"/>
              <a:gd name="T12" fmla="*/ 2147483646 w 5144"/>
              <a:gd name="T13" fmla="*/ 2147483646 h 694"/>
              <a:gd name="T14" fmla="*/ 2147483646 w 5144"/>
              <a:gd name="T15" fmla="*/ 2147483646 h 694"/>
              <a:gd name="T16" fmla="*/ 2147483646 w 5144"/>
              <a:gd name="T17" fmla="*/ 2147483646 h 694"/>
              <a:gd name="T18" fmla="*/ 2147483646 w 5144"/>
              <a:gd name="T19" fmla="*/ 2147483646 h 694"/>
              <a:gd name="T20" fmla="*/ 2147483646 w 5144"/>
              <a:gd name="T21" fmla="*/ 2147483646 h 694"/>
              <a:gd name="T22" fmla="*/ 2147483646 w 5144"/>
              <a:gd name="T23" fmla="*/ 2147483646 h 694"/>
              <a:gd name="T24" fmla="*/ 2147483646 w 5144"/>
              <a:gd name="T25" fmla="*/ 0 h 694"/>
              <a:gd name="T26" fmla="*/ 2147483646 w 5144"/>
              <a:gd name="T27" fmla="*/ 2147483646 h 694"/>
              <a:gd name="T28" fmla="*/ 2147483646 w 5144"/>
              <a:gd name="T29" fmla="*/ 2147483646 h 694"/>
              <a:gd name="T30" fmla="*/ 2147483646 w 5144"/>
              <a:gd name="T31" fmla="*/ 2147483646 h 694"/>
              <a:gd name="T32" fmla="*/ 2147483646 w 5144"/>
              <a:gd name="T33" fmla="*/ 2147483646 h 694"/>
              <a:gd name="T34" fmla="*/ 2147483646 w 5144"/>
              <a:gd name="T35" fmla="*/ 2147483646 h 694"/>
              <a:gd name="T36" fmla="*/ 2147483646 w 5144"/>
              <a:gd name="T37" fmla="*/ 2147483646 h 694"/>
              <a:gd name="T38" fmla="*/ 2147483646 w 5144"/>
              <a:gd name="T39" fmla="*/ 2147483646 h 694"/>
              <a:gd name="T40" fmla="*/ 2147483646 w 5144"/>
              <a:gd name="T41" fmla="*/ 2147483646 h 694"/>
              <a:gd name="T42" fmla="*/ 2147483646 w 5144"/>
              <a:gd name="T43" fmla="*/ 2147483646 h 694"/>
              <a:gd name="T44" fmla="*/ 2147483646 w 5144"/>
              <a:gd name="T45" fmla="*/ 2147483646 h 694"/>
              <a:gd name="T46" fmla="*/ 2147483646 w 5144"/>
              <a:gd name="T47" fmla="*/ 2147483646 h 694"/>
              <a:gd name="T48" fmla="*/ 2147483646 w 5144"/>
              <a:gd name="T49" fmla="*/ 2147483646 h 694"/>
              <a:gd name="T50" fmla="*/ 2147483646 w 5144"/>
              <a:gd name="T51" fmla="*/ 2147483646 h 694"/>
              <a:gd name="T52" fmla="*/ 2147483646 w 5144"/>
              <a:gd name="T53" fmla="*/ 2147483646 h 694"/>
              <a:gd name="T54" fmla="*/ 2147483646 w 5144"/>
              <a:gd name="T55" fmla="*/ 2147483646 h 694"/>
              <a:gd name="T56" fmla="*/ 2147483646 w 5144"/>
              <a:gd name="T57" fmla="*/ 2147483646 h 694"/>
              <a:gd name="T58" fmla="*/ 2147483646 w 5144"/>
              <a:gd name="T59" fmla="*/ 2147483646 h 694"/>
              <a:gd name="T60" fmla="*/ 2147483646 w 5144"/>
              <a:gd name="T61" fmla="*/ 2147483646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6 h 584"/>
              <a:gd name="T2" fmla="*/ 0 w 3112"/>
              <a:gd name="T3" fmla="*/ 2147483646 h 584"/>
              <a:gd name="T4" fmla="*/ 2147483646 w 3112"/>
              <a:gd name="T5" fmla="*/ 2147483646 h 584"/>
              <a:gd name="T6" fmla="*/ 2147483646 w 3112"/>
              <a:gd name="T7" fmla="*/ 2147483646 h 584"/>
              <a:gd name="T8" fmla="*/ 2147483646 w 3112"/>
              <a:gd name="T9" fmla="*/ 2147483646 h 584"/>
              <a:gd name="T10" fmla="*/ 2147483646 w 3112"/>
              <a:gd name="T11" fmla="*/ 2147483646 h 584"/>
              <a:gd name="T12" fmla="*/ 2147483646 w 3112"/>
              <a:gd name="T13" fmla="*/ 2147483646 h 584"/>
              <a:gd name="T14" fmla="*/ 2147483646 w 3112"/>
              <a:gd name="T15" fmla="*/ 2147483646 h 584"/>
              <a:gd name="T16" fmla="*/ 2147483646 w 3112"/>
              <a:gd name="T17" fmla="*/ 2147483646 h 584"/>
              <a:gd name="T18" fmla="*/ 2147483646 w 3112"/>
              <a:gd name="T19" fmla="*/ 2147483646 h 584"/>
              <a:gd name="T20" fmla="*/ 2147483646 w 3112"/>
              <a:gd name="T21" fmla="*/ 2147483646 h 584"/>
              <a:gd name="T22" fmla="*/ 2147483646 w 3112"/>
              <a:gd name="T23" fmla="*/ 2147483646 h 584"/>
              <a:gd name="T24" fmla="*/ 2147483646 w 3112"/>
              <a:gd name="T25" fmla="*/ 2147483646 h 584"/>
              <a:gd name="T26" fmla="*/ 2147483646 w 3112"/>
              <a:gd name="T27" fmla="*/ 2147483646 h 584"/>
              <a:gd name="T28" fmla="*/ 2147483646 w 3112"/>
              <a:gd name="T29" fmla="*/ 2147483646 h 584"/>
              <a:gd name="T30" fmla="*/ 2147483646 w 3112"/>
              <a:gd name="T31" fmla="*/ 2147483646 h 584"/>
              <a:gd name="T32" fmla="*/ 2147483646 w 3112"/>
              <a:gd name="T33" fmla="*/ 2147483646 h 584"/>
              <a:gd name="T34" fmla="*/ 2147483646 w 3112"/>
              <a:gd name="T35" fmla="*/ 2147483646 h 584"/>
              <a:gd name="T36" fmla="*/ 2147483646 w 3112"/>
              <a:gd name="T37" fmla="*/ 2147483646 h 584"/>
              <a:gd name="T38" fmla="*/ 2147483646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th-TH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6 w 8196"/>
              <a:gd name="T1" fmla="*/ 2147483646 h 1192"/>
              <a:gd name="T2" fmla="*/ 2147483646 w 8196"/>
              <a:gd name="T3" fmla="*/ 2147483646 h 1192"/>
              <a:gd name="T4" fmla="*/ 2147483646 w 8196"/>
              <a:gd name="T5" fmla="*/ 2147483646 h 1192"/>
              <a:gd name="T6" fmla="*/ 2147483646 w 8196"/>
              <a:gd name="T7" fmla="*/ 2147483646 h 1192"/>
              <a:gd name="T8" fmla="*/ 2147483646 w 8196"/>
              <a:gd name="T9" fmla="*/ 2147483646 h 1192"/>
              <a:gd name="T10" fmla="*/ 2147483646 w 8196"/>
              <a:gd name="T11" fmla="*/ 2147483646 h 1192"/>
              <a:gd name="T12" fmla="*/ 2147483646 w 8196"/>
              <a:gd name="T13" fmla="*/ 2147483646 h 1192"/>
              <a:gd name="T14" fmla="*/ 2147483646 w 8196"/>
              <a:gd name="T15" fmla="*/ 2147483646 h 1192"/>
              <a:gd name="T16" fmla="*/ 2147483646 w 8196"/>
              <a:gd name="T17" fmla="*/ 2147483646 h 1192"/>
              <a:gd name="T18" fmla="*/ 2147483646 w 8196"/>
              <a:gd name="T19" fmla="*/ 2147483646 h 1192"/>
              <a:gd name="T20" fmla="*/ 2147483646 w 8196"/>
              <a:gd name="T21" fmla="*/ 2147483646 h 1192"/>
              <a:gd name="T22" fmla="*/ 2147483646 w 8196"/>
              <a:gd name="T23" fmla="*/ 2147483646 h 1192"/>
              <a:gd name="T24" fmla="*/ 2147483646 w 8196"/>
              <a:gd name="T25" fmla="*/ 2147483646 h 1192"/>
              <a:gd name="T26" fmla="*/ 2147483646 w 8196"/>
              <a:gd name="T27" fmla="*/ 2147483646 h 1192"/>
              <a:gd name="T28" fmla="*/ 2147483646 w 8196"/>
              <a:gd name="T29" fmla="*/ 2147483646 h 1192"/>
              <a:gd name="T30" fmla="*/ 2147483646 w 8196"/>
              <a:gd name="T31" fmla="*/ 2147483646 h 1192"/>
              <a:gd name="T32" fmla="*/ 2147483646 w 8196"/>
              <a:gd name="T33" fmla="*/ 2147483646 h 1192"/>
              <a:gd name="T34" fmla="*/ 2147483646 w 8196"/>
              <a:gd name="T35" fmla="*/ 2147483646 h 1192"/>
              <a:gd name="T36" fmla="*/ 2147483646 w 8196"/>
              <a:gd name="T37" fmla="*/ 2147483646 h 1192"/>
              <a:gd name="T38" fmla="*/ 2147483646 w 8196"/>
              <a:gd name="T39" fmla="*/ 2147483646 h 1192"/>
              <a:gd name="T40" fmla="*/ 2147483646 w 8196"/>
              <a:gd name="T41" fmla="*/ 2147483646 h 1192"/>
              <a:gd name="T42" fmla="*/ 2147483646 w 8196"/>
              <a:gd name="T43" fmla="*/ 2147483646 h 1192"/>
              <a:gd name="T44" fmla="*/ 2147483646 w 8196"/>
              <a:gd name="T45" fmla="*/ 0 h 1192"/>
              <a:gd name="T46" fmla="*/ 2147483646 w 8196"/>
              <a:gd name="T47" fmla="*/ 2147483646 h 1192"/>
              <a:gd name="T48" fmla="*/ 2147483646 w 8196"/>
              <a:gd name="T49" fmla="*/ 2147483646 h 1192"/>
              <a:gd name="T50" fmla="*/ 2147483646 w 8196"/>
              <a:gd name="T51" fmla="*/ 2147483646 h 1192"/>
              <a:gd name="T52" fmla="*/ 2147483646 w 8196"/>
              <a:gd name="T53" fmla="*/ 2147483646 h 1192"/>
              <a:gd name="T54" fmla="*/ 2147483646 w 8196"/>
              <a:gd name="T55" fmla="*/ 2147483646 h 1192"/>
              <a:gd name="T56" fmla="*/ 2147483646 w 8196"/>
              <a:gd name="T57" fmla="*/ 2147483646 h 1192"/>
              <a:gd name="T58" fmla="*/ 2147483646 w 8196"/>
              <a:gd name="T59" fmla="*/ 2147483646 h 1192"/>
              <a:gd name="T60" fmla="*/ 2147483646 w 8196"/>
              <a:gd name="T61" fmla="*/ 2147483646 h 1192"/>
              <a:gd name="T62" fmla="*/ 0 w 8196"/>
              <a:gd name="T63" fmla="*/ 2147483646 h 1192"/>
              <a:gd name="T64" fmla="*/ 2147483646 w 8196"/>
              <a:gd name="T65" fmla="*/ 2147483646 h 1192"/>
              <a:gd name="T66" fmla="*/ 2147483646 w 8196"/>
              <a:gd name="T67" fmla="*/ 2147483646 h 1192"/>
              <a:gd name="T68" fmla="*/ 2147483646 w 8196"/>
              <a:gd name="T69" fmla="*/ 2147483646 h 1192"/>
              <a:gd name="T70" fmla="*/ 2147483646 w 8196"/>
              <a:gd name="T71" fmla="*/ 2147483646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FD1C0-00DD-48CD-AC45-7A8B69CEF70B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22631-643F-4185-868C-CBB828E2E3B3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933177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907D0-4300-4EE8-8C64-2CA0E63489CE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E8C8D-7A37-44DD-9186-9EA22139FF24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07519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39E5A-95F4-4CE3-9CF6-3066FFF9E9ED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34EB4-7670-42F0-9887-7AE7B0381DCB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144340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C003E-A8A1-47BB-8790-AA95088D29A1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6DBC5-6459-4B64-99F9-3496C5CCBC0F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918761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24115-033A-4EF0-87FC-AD07C2D00E0D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73842-A04C-4442-98A4-6B501EE4775D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758401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5F306-0150-41E7-8675-00C594DFBFD1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29687-2571-434D-826D-1406B0B5141B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2988279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 useBgFill="1">
          <p:nvSpPr>
            <p:cNvPr id="11" name="Freeform 2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2660D-4F9D-4F24-9176-083A7196C55D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417F5-CC85-4CAF-844D-465EDC0B2F6C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948910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9A677-E20A-4C36-8865-6530DDBEDD38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D0CA1-29E5-404F-BAAC-702D5585DA62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169618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6B883-B3B2-47FE-A3E5-D270272DE966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C516-4963-44D9-B1AF-1C4EE20B6B69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val="388531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996F55-E25F-4533-B725-E890163A2049}" type="datetime1">
              <a:rPr lang="th-TH"/>
              <a:pPr>
                <a:defRPr/>
              </a:pPr>
              <a:t>10/12/58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</a:lstStyle>
          <a:p>
            <a:pPr>
              <a:defRPr/>
            </a:pPr>
            <a:fld id="{7507BFB0-6A4B-46C9-82F6-6CF8B11B0FA3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48" r:id="rId2"/>
    <p:sldLayoutId id="2147483854" r:id="rId3"/>
    <p:sldLayoutId id="2147483849" r:id="rId4"/>
    <p:sldLayoutId id="2147483850" r:id="rId5"/>
    <p:sldLayoutId id="2147483851" r:id="rId6"/>
    <p:sldLayoutId id="2147483855" r:id="rId7"/>
    <p:sldLayoutId id="2147483856" r:id="rId8"/>
    <p:sldLayoutId id="2147483857" r:id="rId9"/>
    <p:sldLayoutId id="2147483852" r:id="rId10"/>
    <p:sldLayoutId id="2147483858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cs typeface="KodchiangUPC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cs typeface="KodchiangUPC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cs typeface="KodchiangUPC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  <a:cs typeface="KodchiangUPC" pitchFamily="18" charset="-34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388" y="981075"/>
            <a:ext cx="8785225" cy="46624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en-US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en-US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th-TH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th-TH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th-TH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th-TH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  <a:t/>
            </a:r>
            <a:b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 New" pitchFamily="34" charset="-34"/>
                <a:cs typeface="TH Sarabun New" pitchFamily="34" charset="-34"/>
              </a:rPr>
            </a:br>
            <a:r>
              <a:rPr lang="th-TH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/>
            </a:r>
            <a:br>
              <a:rPr lang="th-TH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</a:br>
            <a: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/>
            </a:r>
            <a:br>
              <a:rPr lang="th-TH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</a:br>
            <a:r>
              <a:rPr lang="th-TH" sz="50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โครงการจัดทำยุทธศาสตร์การพัฒนาศักยภาพแรงงาน</a:t>
            </a:r>
            <a:br>
              <a:rPr lang="th-TH" sz="50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sz="50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ด้านภาษาและวัฒนธรรมเพื่อรองรับประชาคมอาเซียน </a:t>
            </a:r>
            <a:r>
              <a:rPr lang="en-US" sz="51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51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th-TH" sz="51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51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ASEAN  Community : AC)</a:t>
            </a:r>
            <a:r>
              <a:rPr lang="en-US" sz="49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9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49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/>
            </a:r>
            <a:br>
              <a:rPr lang="en-US" sz="4900" b="1" dirty="0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</a:br>
            <a:endParaRPr lang="en-US" sz="39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0243" name="Picture 3" descr="D:\PEN\สสว2012\Chula Unisearc Logo-64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82"/>
          <a:stretch>
            <a:fillRect/>
          </a:stretch>
        </p:blipFill>
        <p:spPr bwMode="auto">
          <a:xfrm>
            <a:off x="357188" y="5527675"/>
            <a:ext cx="142875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C:\Users\Administrator\Desktop\dsd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5643563"/>
            <a:ext cx="1071563" cy="108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 bwMode="auto">
          <a:xfrm>
            <a:off x="7866063" y="6464300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15FEFA4-6C7D-4ECC-8F79-BBB8DF85BECF}" type="slidenum">
              <a:rPr lang="th-TH" altLang="th-TH" sz="10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th-TH" altLang="th-TH" sz="1000" smtClean="0"/>
          </a:p>
        </p:txBody>
      </p:sp>
      <p:sp>
        <p:nvSpPr>
          <p:cNvPr id="11267" name="ชื่อเรื่อง 3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660400"/>
          </a:xfrm>
        </p:spPr>
        <p:txBody>
          <a:bodyPr/>
          <a:lstStyle/>
          <a:p>
            <a:pPr eaLnBrk="1" hangingPunct="1"/>
            <a:r>
              <a:rPr lang="th-TH" altLang="th-TH" sz="3600" b="1" smtClean="0">
                <a:solidFill>
                  <a:srgbClr val="FFC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การวิเคราะห์ความเชื่อมโยงของข้อมูลเพื่อการจัดทำยุทธศาสตร์</a:t>
            </a:r>
            <a:endParaRPr lang="en-US" altLang="th-TH" sz="3600" b="1" smtClean="0">
              <a:solidFill>
                <a:srgbClr val="FFC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268" name="Text Box 2"/>
          <p:cNvSpPr txBox="1">
            <a:spLocks noChangeArrowheads="1"/>
          </p:cNvSpPr>
          <p:nvPr/>
        </p:nvSpPr>
        <p:spPr bwMode="auto">
          <a:xfrm>
            <a:off x="381000" y="5657850"/>
            <a:ext cx="1566863" cy="1116013"/>
          </a:xfrm>
          <a:prstGeom prst="rect">
            <a:avLst/>
          </a:prstGeom>
          <a:solidFill>
            <a:srgbClr val="FEF8FE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solidFill>
                  <a:srgbClr val="CC00CC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ยุทธศาสตร์ที่ 1</a:t>
            </a:r>
            <a:endParaRPr lang="en-US" altLang="th-TH" sz="1800" b="1">
              <a:solidFill>
                <a:srgbClr val="CC00CC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400" b="1">
                <a:solidFill>
                  <a:srgbClr val="073E87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ยกระดับมาตรฐานการเรียนรู้          และการทดสอบสมรรถนะด้านภาษาและวัฒนธรรม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700" b="1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(Life-Long-Learning)</a:t>
            </a:r>
          </a:p>
        </p:txBody>
      </p:sp>
      <p:sp>
        <p:nvSpPr>
          <p:cNvPr id="11269" name="Text Box 2"/>
          <p:cNvSpPr txBox="1">
            <a:spLocks noChangeArrowheads="1"/>
          </p:cNvSpPr>
          <p:nvPr/>
        </p:nvSpPr>
        <p:spPr bwMode="auto">
          <a:xfrm>
            <a:off x="290513" y="849313"/>
            <a:ext cx="1689100" cy="623887"/>
          </a:xfrm>
          <a:prstGeom prst="rect">
            <a:avLst/>
          </a:prstGeom>
          <a:solidFill>
            <a:srgbClr val="FBE5F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lnSpc>
                <a:spcPts val="11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500" b="1">
              <a:solidFill>
                <a:schemeClr val="tx1"/>
              </a:solidFill>
              <a:latin typeface="Calibri" panose="020F0502020204030204" pitchFamily="34" charset="0"/>
              <a:cs typeface="Angsana New" panose="02020603050405020304" pitchFamily="18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400" b="1">
                <a:latin typeface="Angsana New" panose="02020603050405020304" pitchFamily="18" charset="-34"/>
                <a:cs typeface="Angsana New" panose="02020603050405020304" pitchFamily="18" charset="-34"/>
              </a:rPr>
              <a:t>ประเด็นสำคัญแผน นโยบาย ยุทธศาสตร์ที่เกี่ยวข้อง</a:t>
            </a:r>
            <a:endParaRPr lang="en-US" altLang="th-TH" sz="1400" b="1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270" name="Text Box 2"/>
          <p:cNvSpPr txBox="1">
            <a:spLocks noChangeArrowheads="1"/>
          </p:cNvSpPr>
          <p:nvPr/>
        </p:nvSpPr>
        <p:spPr bwMode="auto">
          <a:xfrm>
            <a:off x="2051050" y="5661025"/>
            <a:ext cx="1663700" cy="1112838"/>
          </a:xfrm>
          <a:prstGeom prst="rect">
            <a:avLst/>
          </a:prstGeom>
          <a:solidFill>
            <a:srgbClr val="FEF8FE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solidFill>
                  <a:srgbClr val="CC00CC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ยุทธศาสตร์ที่ 2</a:t>
            </a:r>
            <a:endParaRPr lang="en-US" altLang="th-TH" sz="1800" b="1">
              <a:solidFill>
                <a:srgbClr val="CC00CC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400" b="1">
                <a:solidFill>
                  <a:srgbClr val="073E87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พัฒนาหลักสูตรและเสริมสร้างจิตสำนึกถึงคุณค่าของภาษาและวัฒนธรรม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th-TH" sz="1700" b="1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 T h a i n e s s ) 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th-TH" sz="1400" b="1">
              <a:solidFill>
                <a:srgbClr val="073E87"/>
              </a:solidFill>
              <a:latin typeface="Calibri" panose="020F0502020204030204" pitchFamily="34" charset="0"/>
              <a:cs typeface="Cordia New" panose="020B0304020202020204" pitchFamily="34" charset="-34"/>
            </a:endParaRP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altLang="th-TH" sz="1100">
                <a:solidFill>
                  <a:schemeClr val="tx1"/>
                </a:solidFill>
                <a:latin typeface="TH Sarabun New" pitchFamily="34" charset="-34"/>
                <a:cs typeface="Cordia New" panose="020B0304020202020204" pitchFamily="34" charset="-34"/>
              </a:rPr>
              <a:t> </a:t>
            </a:r>
            <a:endParaRPr lang="en-US" altLang="th-TH" sz="1100">
              <a:solidFill>
                <a:schemeClr val="tx1"/>
              </a:solidFill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1271" name="Text Box 2"/>
          <p:cNvSpPr txBox="1">
            <a:spLocks noChangeArrowheads="1"/>
          </p:cNvSpPr>
          <p:nvPr/>
        </p:nvSpPr>
        <p:spPr bwMode="auto">
          <a:xfrm>
            <a:off x="5316538" y="5643563"/>
            <a:ext cx="1717675" cy="1130300"/>
          </a:xfrm>
          <a:prstGeom prst="rect">
            <a:avLst/>
          </a:prstGeom>
          <a:solidFill>
            <a:srgbClr val="FEF8FE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solidFill>
                  <a:srgbClr val="CC00CC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ยุทธศาสตร์ที่ 4</a:t>
            </a:r>
            <a:endParaRPr lang="en-US" altLang="th-TH" sz="1800">
              <a:solidFill>
                <a:srgbClr val="CC00CC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400" b="1">
                <a:solidFill>
                  <a:srgbClr val="073E87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สร้างความร่วมมือระหว่างประเทศ ในการพัฒนาทักษะด้านภาษาและวัฒนธรรม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700" b="1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(ความร่วมมือ </a:t>
            </a:r>
            <a:r>
              <a:rPr lang="en-US" altLang="th-TH" sz="1700" b="1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ASEAN)</a:t>
            </a:r>
          </a:p>
        </p:txBody>
      </p:sp>
      <p:sp>
        <p:nvSpPr>
          <p:cNvPr id="11272" name="Text Box 2"/>
          <p:cNvSpPr txBox="1">
            <a:spLocks noChangeArrowheads="1"/>
          </p:cNvSpPr>
          <p:nvPr/>
        </p:nvSpPr>
        <p:spPr bwMode="auto">
          <a:xfrm>
            <a:off x="3803650" y="5635625"/>
            <a:ext cx="1416050" cy="1138238"/>
          </a:xfrm>
          <a:prstGeom prst="rect">
            <a:avLst/>
          </a:prstGeom>
          <a:solidFill>
            <a:srgbClr val="FEF8FE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solidFill>
                  <a:srgbClr val="CC00CC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ยุทธศาสตร์ที่ 3</a:t>
            </a:r>
            <a:endParaRPr lang="en-US" altLang="th-TH" sz="1800" b="1">
              <a:solidFill>
                <a:srgbClr val="CC00CC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400" b="1">
                <a:solidFill>
                  <a:srgbClr val="073E87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ส่งเสริมความร่วมมือระหว่างภาคีเครือข่าย      ทุกภาคส่วน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pt-BR" altLang="th-TH" sz="1600" b="1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 C o o p e r a t i o n )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1400" b="1">
              <a:solidFill>
                <a:srgbClr val="073E87"/>
              </a:solidFill>
              <a:latin typeface="Calibri" panose="020F0502020204030204" pitchFamily="34" charset="0"/>
              <a:cs typeface="Angsana New" panose="02020603050405020304" pitchFamily="18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th-TH" sz="1400" b="1">
              <a:solidFill>
                <a:srgbClr val="073E87"/>
              </a:solidFill>
              <a:latin typeface="Calibri" panose="020F0502020204030204" pitchFamily="34" charset="0"/>
              <a:cs typeface="Cordia New" panose="020B0304020202020204" pitchFamily="34" charset="-34"/>
            </a:endParaRP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altLang="th-TH" sz="1000">
                <a:solidFill>
                  <a:srgbClr val="7030A0"/>
                </a:solidFill>
                <a:latin typeface="TH Sarabun New" pitchFamily="34" charset="-34"/>
                <a:cs typeface="Cordia New" panose="020B0304020202020204" pitchFamily="34" charset="-34"/>
              </a:rPr>
              <a:t> </a:t>
            </a:r>
            <a:endParaRPr lang="en-US" altLang="th-TH" sz="1100">
              <a:solidFill>
                <a:srgbClr val="7030A0"/>
              </a:solidFill>
              <a:latin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1273" name="Text Box 2"/>
          <p:cNvSpPr txBox="1">
            <a:spLocks noChangeArrowheads="1"/>
          </p:cNvSpPr>
          <p:nvPr/>
        </p:nvSpPr>
        <p:spPr bwMode="auto">
          <a:xfrm>
            <a:off x="7178675" y="5643563"/>
            <a:ext cx="1612900" cy="1130300"/>
          </a:xfrm>
          <a:prstGeom prst="rect">
            <a:avLst/>
          </a:prstGeom>
          <a:solidFill>
            <a:srgbClr val="FEF8FE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solidFill>
                  <a:srgbClr val="CC00CC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ยุทธศาสตร์ที่ 5</a:t>
            </a:r>
            <a:endParaRPr lang="en-US" altLang="th-TH" sz="1800">
              <a:solidFill>
                <a:srgbClr val="CC00CC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400" b="1">
                <a:solidFill>
                  <a:srgbClr val="073E87"/>
                </a:solidFill>
                <a:latin typeface="Calibri" panose="020F0502020204030204" pitchFamily="34" charset="0"/>
                <a:cs typeface="Angsana New" panose="02020603050405020304" pitchFamily="18" charset="-34"/>
              </a:rPr>
              <a:t>สนับสนุนการจัดทำสื่อการเรียนรู้และฐานข้อมูลกลางด้านภาษาและวัฒนธรรม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1700" b="1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(Easy Use)</a:t>
            </a:r>
          </a:p>
        </p:txBody>
      </p:sp>
      <p:sp>
        <p:nvSpPr>
          <p:cNvPr id="11274" name="Text Box 2"/>
          <p:cNvSpPr txBox="1">
            <a:spLocks noChangeArrowheads="1"/>
          </p:cNvSpPr>
          <p:nvPr/>
        </p:nvSpPr>
        <p:spPr bwMode="auto">
          <a:xfrm>
            <a:off x="3705225" y="849313"/>
            <a:ext cx="3013075" cy="623887"/>
          </a:xfrm>
          <a:prstGeom prst="rect">
            <a:avLst/>
          </a:prstGeom>
          <a:solidFill>
            <a:srgbClr val="FBE5F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lnSpc>
                <a:spcPts val="11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200" b="1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ประเด็นยุทธศาสตร์เบื้องต้น</a:t>
            </a: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จากตาราง </a:t>
            </a:r>
            <a:r>
              <a:rPr lang="en-US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SWOT Matrix</a:t>
            </a:r>
            <a:r>
              <a:rPr lang="en-US" altLang="th-TH" sz="1800" b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altLang="th-TH" sz="1400">
                <a:solidFill>
                  <a:schemeClr val="tx1"/>
                </a:solidFill>
                <a:latin typeface="TH Sarabun New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US" altLang="th-TH" sz="11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1275" name="Text Box 2"/>
          <p:cNvSpPr txBox="1">
            <a:spLocks noChangeArrowheads="1"/>
          </p:cNvSpPr>
          <p:nvPr/>
        </p:nvSpPr>
        <p:spPr bwMode="auto">
          <a:xfrm>
            <a:off x="6829425" y="849313"/>
            <a:ext cx="1990725" cy="623887"/>
          </a:xfrm>
          <a:prstGeom prst="rect">
            <a:avLst/>
          </a:prstGeom>
          <a:solidFill>
            <a:srgbClr val="FBE5F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lnSpc>
                <a:spcPts val="1100"/>
              </a:lnSpc>
              <a:spcBef>
                <a:spcPct val="0"/>
              </a:spcBef>
              <a:buClrTx/>
              <a:buSzTx/>
              <a:buFontTx/>
              <a:buNone/>
            </a:pPr>
            <a:endParaRPr lang="th-TH" altLang="th-TH" sz="800" b="1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ความต้องการ</a:t>
            </a:r>
            <a:r>
              <a:rPr lang="en-US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</a:t>
            </a:r>
            <a:r>
              <a:rPr lang="th-TH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ของผู้มีส่วนได้ส่วนเสีย</a:t>
            </a:r>
            <a:endParaRPr lang="en-US" altLang="th-TH" sz="1800" b="1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altLang="th-TH" sz="1400">
                <a:solidFill>
                  <a:schemeClr val="tx1"/>
                </a:solidFill>
                <a:latin typeface="TH Sarabun New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 </a:t>
            </a:r>
            <a:endParaRPr lang="en-US" altLang="th-TH" sz="110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3705225" y="1616075"/>
            <a:ext cx="3087688" cy="2384425"/>
          </a:xfrm>
          <a:prstGeom prst="rect">
            <a:avLst/>
          </a:prstGeom>
          <a:solidFill>
            <a:srgbClr val="EBFFFF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upright="1"/>
          <a:lstStyle/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</a:t>
            </a:r>
            <a:r>
              <a:rPr lang="th-TH" sz="1350" b="1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บูรณาการความร่วมมือหน่วยงานด้านการพัฒนาศักยภาพแรงงานที่สอดคล้องกับนโยบายของรัฐบาล</a:t>
            </a:r>
            <a:endParaRPr lang="en-US" sz="1350" b="1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ส่งเสริมเครือข่ายความร่วมมือกับภาคประชาชนเพื่อพัฒนาศักยภาพแรงงานที่สอดคล้องกับวัฒนธรรมอันดีของประเทศ</a:t>
            </a:r>
            <a:endParaRPr lang="en-US" sz="1350" b="1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spc="-6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พัฒนา จัดทำข้อมูลข่าวสาร และสื่อเสริมทักษะ เพื่อเพิ่มศักยภาพแรงงานทั้งด้านภาษา</a:t>
            </a:r>
            <a:r>
              <a:rPr lang="th-TH" sz="1350" b="1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และวัฒนธรรมทั้งของไทยและต่างชาติ</a:t>
            </a:r>
            <a:endParaRPr lang="en-US" sz="1350" b="1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spc="-5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สนับสนุนนโยบายด้านการพัฒนาศักยภาพแรงงานที่เป็นระบบของหน่วยงานด้านการพัฒนา</a:t>
            </a:r>
            <a:r>
              <a:rPr lang="th-TH" sz="1350" b="1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ศักยภาพแรงงาน</a:t>
            </a:r>
            <a:endParaRPr lang="en-US" sz="1350" b="1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spc="-6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พัฒนาข้อมูลข่าวสาร เพื่อสร้างความตระหนักถึงคุณค่า </a:t>
            </a:r>
            <a:br>
              <a:rPr lang="th-TH" sz="1350" b="1" spc="-6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</a:br>
            <a:r>
              <a:rPr lang="th-TH" sz="1350" b="1" spc="-6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ของการพัฒนาทักษะด้านภาษา</a:t>
            </a:r>
            <a:r>
              <a:rPr lang="th-TH" sz="1350" b="1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และคุณค่าของวัฒนธรรม</a:t>
            </a:r>
            <a:endParaRPr lang="en-US" sz="1350" b="1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spc="-5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สร้างเครือข่ายด้านการพัฒนาศักยภาพแรงงานด้านภา</a:t>
            </a:r>
            <a:r>
              <a:rPr lang="th-TH" sz="1350" b="1" cap="small" spc="-5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ษาและวัฒนธรรมเพื่อเพิ่มโอกาส</a:t>
            </a:r>
            <a:r>
              <a:rPr lang="th-TH" sz="1350" b="1" cap="small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การจ้างงาน</a:t>
            </a:r>
            <a:endParaRPr lang="en-US" sz="1350" b="1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cap="small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- 	</a:t>
            </a:r>
            <a:r>
              <a:rPr lang="th-TH" sz="1350" b="1" spc="-8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ส่งเสริมการลงทุนด้านการพัฒนาแรงงานด้านภาษา และวัฒนธรรม  </a:t>
            </a:r>
            <a:br>
              <a:rPr lang="th-TH" sz="1350" b="1" spc="-8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</a:br>
            <a:r>
              <a:rPr lang="th-TH" sz="1350" b="1" spc="-80" dirty="0">
                <a:solidFill>
                  <a:schemeClr val="accent6">
                    <a:lumMod val="50000"/>
                  </a:schemeClr>
                </a:solidFill>
                <a:latin typeface="Angsana New" pitchFamily="18" charset="-34"/>
                <a:ea typeface="Calibri"/>
              </a:rPr>
              <a:t>เพื่อเพิ่มโอกาสการจ้างงานและเพิ่มค่าครองชีพ</a:t>
            </a:r>
            <a:endParaRPr lang="en-US" sz="1350" b="1" spc="-80" dirty="0">
              <a:solidFill>
                <a:schemeClr val="accent6">
                  <a:lumMod val="50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174625" algn="l"/>
              </a:tabLst>
              <a:defRPr/>
            </a:pPr>
            <a:r>
              <a:rPr lang="en-US" sz="1050" dirty="0">
                <a:latin typeface="Angsana New" pitchFamily="18" charset="-34"/>
                <a:ea typeface="Calibri"/>
              </a:rPr>
              <a:t> </a:t>
            </a:r>
          </a:p>
        </p:txBody>
      </p:sp>
      <p:sp>
        <p:nvSpPr>
          <p:cNvPr id="11277" name="Text Box 2"/>
          <p:cNvSpPr txBox="1">
            <a:spLocks noChangeArrowheads="1"/>
          </p:cNvSpPr>
          <p:nvPr/>
        </p:nvSpPr>
        <p:spPr bwMode="auto">
          <a:xfrm>
            <a:off x="179388" y="1616075"/>
            <a:ext cx="1800225" cy="2384425"/>
          </a:xfrm>
          <a:prstGeom prst="rect">
            <a:avLst/>
          </a:prstGeom>
          <a:solidFill>
            <a:srgbClr val="EBFFFF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tabLst>
                <a:tab pos="174625" algn="l"/>
              </a:tabLst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200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	การยกระดับมาตรฐาน</a:t>
            </a:r>
            <a:r>
              <a:rPr lang="en-US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</a:t>
            </a: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และทักษะฝีมือแรงงาน </a:t>
            </a:r>
            <a:endParaRPr lang="en-US" altLang="th-TH" sz="1600" b="1" dirty="0">
              <a:solidFill>
                <a:srgbClr val="CC00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	การยกระดับคุณภาพการศึกษา</a:t>
            </a:r>
            <a:endParaRPr lang="en-US" altLang="th-TH" sz="1600" b="1" dirty="0">
              <a:solidFill>
                <a:srgbClr val="CC00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	การส่งเสริมการเรียนรู้ด้วยตนเอง</a:t>
            </a:r>
            <a:endParaRPr lang="en-US" altLang="th-TH" sz="1600" b="1" dirty="0">
              <a:solidFill>
                <a:srgbClr val="CC00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	การจัดทำกรอบคุณวุฒิวิชาชีพ</a:t>
            </a:r>
            <a:endParaRPr lang="en-US" altLang="th-TH" sz="1600" b="1" dirty="0">
              <a:solidFill>
                <a:srgbClr val="CC00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	</a:t>
            </a:r>
            <a:r>
              <a:rPr lang="th-TH" altLang="th-TH" sz="1600" b="1" spc="-30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การบูรณา</a:t>
            </a:r>
            <a:r>
              <a:rPr lang="th-TH" altLang="th-TH" sz="1600" b="1" spc="-30" dirty="0" smtClean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การความร่วมมือ</a:t>
            </a: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ระหว่างภาคส่วนต่างๆ</a:t>
            </a:r>
            <a:endParaRPr lang="en-US" altLang="th-TH" sz="1600" b="1" dirty="0">
              <a:solidFill>
                <a:srgbClr val="CC00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600" b="1" dirty="0">
                <a:solidFill>
                  <a:srgbClr val="CC00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 	การเรียนรู้และตระหนักถึงความสำคัญของประเด็น    ด้านวัฒนธรรม</a:t>
            </a:r>
            <a:endParaRPr lang="en-US" altLang="th-TH" sz="1600" b="1" dirty="0">
              <a:solidFill>
                <a:srgbClr val="CC00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altLang="th-TH" sz="1200" dirty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 </a:t>
            </a: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853238" y="1617663"/>
            <a:ext cx="2111375" cy="2382837"/>
          </a:xfrm>
          <a:prstGeom prst="rect">
            <a:avLst/>
          </a:prstGeom>
          <a:solidFill>
            <a:srgbClr val="EBFFFF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upright="1"/>
          <a:lstStyle/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400" b="1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-	</a:t>
            </a:r>
            <a:r>
              <a:rPr lang="th-TH" sz="1350" b="1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มีหลักสูตรอบรมทักษะด้านภาษา          ที่สามารถนำไป ใช้ได้ </a:t>
            </a:r>
            <a:r>
              <a:rPr lang="th-TH" sz="1350" b="1" spc="-60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ในสถานการณ์จริง </a:t>
            </a:r>
            <a:endParaRPr lang="en-US" sz="1350" b="1" dirty="0">
              <a:solidFill>
                <a:srgbClr val="FF0000"/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spc="-60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-	มีเทคโนโลยีช่วยในการพัฒนาทักษะ          ด้านการพูด การฟัง  เช่น   แผ่นซีดีรอมภาษาต่างๆ</a:t>
            </a:r>
            <a:r>
              <a:rPr lang="th-TH" sz="1350" b="1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  และสิ่งพิมพ์ที่ง่าย ต่อการนำไปใช้ </a:t>
            </a:r>
            <a:endParaRPr lang="en-US" sz="1350" b="1" dirty="0">
              <a:solidFill>
                <a:srgbClr val="FF0000"/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- 	ส่งเสริมให้เข้ารับการฝึกอบรม           โดยสามารถนำ </a:t>
            </a:r>
            <a:r>
              <a:rPr lang="th-TH" sz="1350" b="1" spc="-50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ใบประกาศนียบัตรไปใช้ประกอบการสมัครงาน//เพิ่มขั้นเงินเดือน </a:t>
            </a:r>
            <a:endParaRPr lang="en-US" sz="1350" b="1" dirty="0">
              <a:solidFill>
                <a:srgbClr val="FF0000"/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spc="-50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- 	มีหลักสูตรอบรมด้าน</a:t>
            </a:r>
            <a:r>
              <a:rPr lang="th-TH" sz="1350" b="1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วัฒนธรรม ความคิด ความเชื่อของกลุ่มเป้าหมาย  เช่น กลุ่มนักท่องเที่ยว กลุ่มแรงงานต่างด้าว</a:t>
            </a: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350" b="1" dirty="0">
                <a:solidFill>
                  <a:srgbClr val="FF0000"/>
                </a:solidFill>
                <a:latin typeface="Angsana New" pitchFamily="18" charset="-34"/>
                <a:ea typeface="Calibri"/>
              </a:rPr>
              <a:t>- 	มีรายการโทรทัศน์/วิทยุเพื่อประชาสัมพันธ์ความรู้เกี่ยวกับภาษา  และวัฒนธรรมในประชาคมอาเซียน</a:t>
            </a:r>
            <a:endParaRPr lang="en-US" sz="1350" b="1" dirty="0">
              <a:solidFill>
                <a:srgbClr val="FF0000"/>
              </a:solidFill>
              <a:latin typeface="Angsana New" pitchFamily="18" charset="-34"/>
              <a:ea typeface="Calibri"/>
            </a:endParaRPr>
          </a:p>
        </p:txBody>
      </p:sp>
      <p:cxnSp>
        <p:nvCxnSpPr>
          <p:cNvPr id="20" name="AutoShape 14"/>
          <p:cNvCxnSpPr>
            <a:cxnSpLocks noChangeShapeType="1"/>
          </p:cNvCxnSpPr>
          <p:nvPr/>
        </p:nvCxnSpPr>
        <p:spPr bwMode="auto">
          <a:xfrm>
            <a:off x="2890838" y="1417638"/>
            <a:ext cx="0" cy="182562"/>
          </a:xfrm>
          <a:prstGeom prst="straightConnector1">
            <a:avLst/>
          </a:prstGeom>
          <a:noFill/>
          <a:ln w="9525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21" name="AutoShape 15"/>
          <p:cNvCxnSpPr>
            <a:cxnSpLocks noChangeShapeType="1"/>
          </p:cNvCxnSpPr>
          <p:nvPr/>
        </p:nvCxnSpPr>
        <p:spPr bwMode="auto">
          <a:xfrm>
            <a:off x="5253038" y="1482725"/>
            <a:ext cx="0" cy="117475"/>
          </a:xfrm>
          <a:prstGeom prst="straightConnector1">
            <a:avLst/>
          </a:prstGeom>
          <a:noFill/>
          <a:ln w="9525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22" name="AutoShape 16"/>
          <p:cNvCxnSpPr>
            <a:cxnSpLocks noChangeShapeType="1"/>
          </p:cNvCxnSpPr>
          <p:nvPr/>
        </p:nvCxnSpPr>
        <p:spPr bwMode="auto">
          <a:xfrm>
            <a:off x="7897813" y="1492250"/>
            <a:ext cx="0" cy="117475"/>
          </a:xfrm>
          <a:prstGeom prst="straightConnector1">
            <a:avLst/>
          </a:prstGeom>
          <a:noFill/>
          <a:ln w="9525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sp>
        <p:nvSpPr>
          <p:cNvPr id="11282" name="Text Box 2"/>
          <p:cNvSpPr txBox="1">
            <a:spLocks noChangeArrowheads="1"/>
          </p:cNvSpPr>
          <p:nvPr/>
        </p:nvSpPr>
        <p:spPr bwMode="auto">
          <a:xfrm>
            <a:off x="2051050" y="849313"/>
            <a:ext cx="1558925" cy="623887"/>
          </a:xfrm>
          <a:prstGeom prst="rect">
            <a:avLst/>
          </a:prstGeom>
          <a:solidFill>
            <a:srgbClr val="FBE5FB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algn="ctr" eaLnBrk="1" hangingPunct="1">
              <a:lnSpc>
                <a:spcPts val="1100"/>
              </a:lnSpc>
              <a:spcBef>
                <a:spcPts val="600"/>
              </a:spcBef>
              <a:buClrTx/>
              <a:buSzTx/>
              <a:buFontTx/>
              <a:buNone/>
            </a:pPr>
            <a:endParaRPr lang="th-TH" altLang="th-TH" sz="500" b="1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 eaLnBrk="1" hangingPunct="1">
              <a:lnSpc>
                <a:spcPts val="13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สถานการณ์แรงงาน</a:t>
            </a:r>
            <a:endParaRPr lang="en-US" altLang="th-TH" sz="1800" b="1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 eaLnBrk="1" hangingPunct="1">
              <a:lnSpc>
                <a:spcPts val="1300"/>
              </a:lnSpc>
              <a:spcBef>
                <a:spcPts val="600"/>
              </a:spcBef>
              <a:buClrTx/>
              <a:buSzTx/>
              <a:buFontTx/>
              <a:buNone/>
            </a:pPr>
            <a:r>
              <a:rPr lang="th-TH" altLang="th-TH" sz="1800" b="1">
                <a:latin typeface="Angsana New" panose="02020603050405020304" pitchFamily="18" charset="-34"/>
                <a:cs typeface="Angsana New" panose="02020603050405020304" pitchFamily="18" charset="-34"/>
              </a:rPr>
              <a:t>ที่เกี่ยวข้อง</a:t>
            </a:r>
            <a:endParaRPr lang="en-US" altLang="th-TH" sz="1800" b="1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en-US" altLang="th-TH" sz="1200" b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 </a:t>
            </a:r>
          </a:p>
        </p:txBody>
      </p:sp>
      <p:cxnSp>
        <p:nvCxnSpPr>
          <p:cNvPr id="24" name="AutoShape 18"/>
          <p:cNvCxnSpPr>
            <a:cxnSpLocks noChangeShapeType="1"/>
          </p:cNvCxnSpPr>
          <p:nvPr/>
        </p:nvCxnSpPr>
        <p:spPr bwMode="auto">
          <a:xfrm>
            <a:off x="1062038" y="1482725"/>
            <a:ext cx="0" cy="117475"/>
          </a:xfrm>
          <a:prstGeom prst="straightConnector1">
            <a:avLst/>
          </a:prstGeom>
          <a:noFill/>
          <a:ln w="9525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2051050" y="1609725"/>
            <a:ext cx="1558925" cy="2390775"/>
          </a:xfrm>
          <a:prstGeom prst="rect">
            <a:avLst/>
          </a:prstGeom>
          <a:solidFill>
            <a:srgbClr val="EBFFFF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upright="1"/>
          <a:lstStyle/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- 	การขยายตัวของอุตสาหกรรม ท่องเที่ยว </a:t>
            </a:r>
            <a:endParaRPr lang="en-US" sz="1400" b="1" dirty="0">
              <a:solidFill>
                <a:schemeClr val="bg2">
                  <a:lumMod val="25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- 	การเพิ่มสูงขึ้นในความต้องการแรงงานที่มีทักษะด้านภาษาและวัฒนธรรม</a:t>
            </a:r>
            <a:endParaRPr lang="en-US" sz="1400" b="1" dirty="0">
              <a:solidFill>
                <a:schemeClr val="bg2">
                  <a:lumMod val="25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- 	การขาดแคลนแรงงานในธุรกิจ</a:t>
            </a:r>
            <a:r>
              <a:rPr lang="th-TH" sz="1400" b="1" spc="-50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โรงแรม และท่องเที่ยว </a:t>
            </a: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- </a:t>
            </a:r>
            <a:r>
              <a:rPr lang="th-TH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	การขาดแคลนแรงงานในระดับต่ำกว่าอุดมศึกษา</a:t>
            </a:r>
            <a:endParaRPr lang="en-US" sz="1400" b="1" dirty="0">
              <a:solidFill>
                <a:schemeClr val="bg2">
                  <a:lumMod val="25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- </a:t>
            </a:r>
            <a:r>
              <a:rPr lang="th-TH" sz="1400" b="1" dirty="0">
                <a:solidFill>
                  <a:schemeClr val="bg2">
                    <a:lumMod val="25000"/>
                  </a:schemeClr>
                </a:solidFill>
                <a:latin typeface="Angsana New" pitchFamily="18" charset="-34"/>
                <a:ea typeface="Calibri"/>
              </a:rPr>
              <a:t>	การขาดทักษะด้านภาษาและขาดความเข้าใจทางวัฒนธรรมของแรงงาน</a:t>
            </a:r>
            <a:endParaRPr lang="en-US" sz="1400" b="1" dirty="0">
              <a:solidFill>
                <a:schemeClr val="bg2">
                  <a:lumMod val="25000"/>
                </a:schemeClr>
              </a:solidFill>
              <a:latin typeface="Angsana New" pitchFamily="18" charset="-34"/>
              <a:ea typeface="Calibri"/>
            </a:endParaRPr>
          </a:p>
          <a:p>
            <a:pPr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US" sz="1050" dirty="0">
                <a:latin typeface="Angsana New" pitchFamily="18" charset="-34"/>
                <a:ea typeface="Calibri"/>
              </a:rPr>
              <a:t> </a:t>
            </a: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1660525" y="4257675"/>
            <a:ext cx="6162675" cy="1008063"/>
          </a:xfrm>
          <a:prstGeom prst="ellipse">
            <a:avLst/>
          </a:prstGeom>
          <a:solidFill>
            <a:srgbClr val="DDFFFF"/>
          </a:solidFill>
          <a:ln w="1905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/>
        </p:spPr>
        <p:txBody>
          <a:bodyPr upright="1"/>
          <a:lstStyle/>
          <a:p>
            <a:pPr algn="ctr" eaLnBrk="1" fontAlgn="auto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rgbClr val="7030A0"/>
                </a:solidFill>
                <a:latin typeface="Calibri"/>
                <a:ea typeface="Calibri"/>
                <a:cs typeface="Angsana New"/>
              </a:rPr>
              <a:t>การยกระดับมาตรฐานการเรียนรู้  การพัฒนาหลักสูตรการอบรม การสร้างความตระหนักถึงความสำคัญของการพัฒนาทักษะภาษา การสร้างความเข้าใจและเห็นถึงคุณค่า      </a:t>
            </a:r>
            <a:br>
              <a:rPr lang="th-TH" sz="1400" b="1" dirty="0">
                <a:solidFill>
                  <a:srgbClr val="7030A0"/>
                </a:solidFill>
                <a:latin typeface="Calibri"/>
                <a:ea typeface="Calibri"/>
                <a:cs typeface="Angsana New"/>
              </a:rPr>
            </a:br>
            <a:r>
              <a:rPr lang="th-TH" sz="1400" b="1" dirty="0">
                <a:solidFill>
                  <a:srgbClr val="7030A0"/>
                </a:solidFill>
                <a:latin typeface="Calibri"/>
                <a:ea typeface="Calibri"/>
                <a:cs typeface="Angsana New"/>
              </a:rPr>
              <a:t>ของวัฒนธรรม การส่งเสริม ความร่วมมือ/สร้างเครือข่าย/บูรณาการความร่วมมือ           การทดสอบสมรรถนะ การส่งเสริมการจัดทำสื่อการเรียนรู้และฐานข้อมูล </a:t>
            </a:r>
            <a:endParaRPr lang="en-US" sz="1400" b="1" dirty="0">
              <a:solidFill>
                <a:srgbClr val="7030A0"/>
              </a:solidFill>
              <a:latin typeface="Calibri"/>
              <a:ea typeface="Calibri"/>
              <a:cs typeface="Cordia New"/>
            </a:endParaRPr>
          </a:p>
        </p:txBody>
      </p:sp>
      <p:cxnSp>
        <p:nvCxnSpPr>
          <p:cNvPr id="27" name="AutoShape 21"/>
          <p:cNvCxnSpPr>
            <a:cxnSpLocks noChangeShapeType="1"/>
          </p:cNvCxnSpPr>
          <p:nvPr/>
        </p:nvCxnSpPr>
        <p:spPr bwMode="auto">
          <a:xfrm>
            <a:off x="1631950" y="4025900"/>
            <a:ext cx="1820863" cy="195263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28" name="AutoShape 22"/>
          <p:cNvCxnSpPr>
            <a:cxnSpLocks noChangeShapeType="1"/>
          </p:cNvCxnSpPr>
          <p:nvPr/>
        </p:nvCxnSpPr>
        <p:spPr bwMode="auto">
          <a:xfrm>
            <a:off x="3078163" y="4000500"/>
            <a:ext cx="1033462" cy="220663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29" name="AutoShape 23"/>
          <p:cNvCxnSpPr>
            <a:cxnSpLocks noChangeShapeType="1"/>
          </p:cNvCxnSpPr>
          <p:nvPr/>
        </p:nvCxnSpPr>
        <p:spPr bwMode="auto">
          <a:xfrm flipH="1">
            <a:off x="5000625" y="4025900"/>
            <a:ext cx="527050" cy="195263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30" name="AutoShape 24"/>
          <p:cNvCxnSpPr>
            <a:cxnSpLocks noChangeShapeType="1"/>
          </p:cNvCxnSpPr>
          <p:nvPr/>
        </p:nvCxnSpPr>
        <p:spPr bwMode="auto">
          <a:xfrm flipH="1">
            <a:off x="5641975" y="4014788"/>
            <a:ext cx="2052638" cy="206375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31" name="AutoShape 25"/>
          <p:cNvCxnSpPr>
            <a:cxnSpLocks noChangeShapeType="1"/>
          </p:cNvCxnSpPr>
          <p:nvPr/>
        </p:nvCxnSpPr>
        <p:spPr bwMode="auto">
          <a:xfrm flipH="1">
            <a:off x="1347788" y="5265738"/>
            <a:ext cx="2736850" cy="344487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32" name="AutoShape 26"/>
          <p:cNvCxnSpPr>
            <a:cxnSpLocks noChangeShapeType="1"/>
          </p:cNvCxnSpPr>
          <p:nvPr/>
        </p:nvCxnSpPr>
        <p:spPr bwMode="auto">
          <a:xfrm flipH="1">
            <a:off x="3270250" y="5276850"/>
            <a:ext cx="1066800" cy="333375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33" name="AutoShape 27"/>
          <p:cNvCxnSpPr>
            <a:cxnSpLocks noChangeShapeType="1"/>
          </p:cNvCxnSpPr>
          <p:nvPr/>
        </p:nvCxnSpPr>
        <p:spPr bwMode="auto">
          <a:xfrm>
            <a:off x="5641975" y="5248275"/>
            <a:ext cx="2052638" cy="361950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34" name="AutoShape 28"/>
          <p:cNvCxnSpPr>
            <a:cxnSpLocks noChangeShapeType="1"/>
          </p:cNvCxnSpPr>
          <p:nvPr/>
        </p:nvCxnSpPr>
        <p:spPr bwMode="auto">
          <a:xfrm>
            <a:off x="5148263" y="5276850"/>
            <a:ext cx="936625" cy="333375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cxnSp>
        <p:nvCxnSpPr>
          <p:cNvPr id="35" name="AutoShape 29"/>
          <p:cNvCxnSpPr>
            <a:cxnSpLocks noChangeShapeType="1"/>
          </p:cNvCxnSpPr>
          <p:nvPr/>
        </p:nvCxnSpPr>
        <p:spPr bwMode="auto">
          <a:xfrm>
            <a:off x="4643438" y="5257800"/>
            <a:ext cx="0" cy="352425"/>
          </a:xfrm>
          <a:prstGeom prst="straightConnector1">
            <a:avLst/>
          </a:prstGeom>
          <a:noFill/>
          <a:ln w="12700">
            <a:solidFill>
              <a:schemeClr val="accent2">
                <a:lumMod val="75000"/>
              </a:schemeClr>
            </a:solidFill>
            <a:round/>
            <a:headEnd/>
            <a:tailEnd type="triangle" w="med" len="med"/>
          </a:ln>
          <a:extLst/>
        </p:spPr>
      </p:cxnSp>
      <p:sp>
        <p:nvSpPr>
          <p:cNvPr id="11295" name="Rectangle 3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2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 bwMode="auto">
          <a:xfrm>
            <a:off x="7866063" y="6464300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D813B69-4ECC-4783-B2DE-B8DA0D8FF114}" type="slidenum">
              <a:rPr lang="th-TH" altLang="th-TH" sz="1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th-TH" altLang="th-TH" sz="1400" smtClean="0"/>
          </a:p>
        </p:txBody>
      </p:sp>
      <p:sp>
        <p:nvSpPr>
          <p:cNvPr id="11268" name="Text Box 2"/>
          <p:cNvSpPr txBox="1">
            <a:spLocks noChangeArrowheads="1"/>
          </p:cNvSpPr>
          <p:nvPr/>
        </p:nvSpPr>
        <p:spPr bwMode="auto">
          <a:xfrm>
            <a:off x="323850" y="2636838"/>
            <a:ext cx="8496300" cy="4192587"/>
          </a:xfrm>
          <a:prstGeom prst="rect">
            <a:avLst/>
          </a:prstGeom>
          <a:solidFill>
            <a:srgbClr val="FEF8FE"/>
          </a:solidFill>
          <a:ln w="28575">
            <a:solidFill>
              <a:srgbClr val="7030A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algn="ctr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th-TH" b="1" dirty="0">
                <a:solidFill>
                  <a:schemeClr val="tx2">
                    <a:lumMod val="50000"/>
                  </a:schemeClr>
                </a:solidFill>
                <a:latin typeface="Angsana New" pitchFamily="18" charset="-34"/>
              </a:rPr>
              <a:t>พันธกิจ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Angsana New" pitchFamily="18" charset="-34"/>
              </a:rPr>
              <a:t>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Angsana New" pitchFamily="18" charset="-34"/>
              </a:rPr>
              <a:t>:</a:t>
            </a:r>
            <a:endParaRPr lang="th-TH" sz="900" b="1" dirty="0" smtClean="0">
              <a:solidFill>
                <a:srgbClr val="7030A0"/>
              </a:solidFill>
              <a:latin typeface="Angsana New" pitchFamily="18" charset="-34"/>
            </a:endParaRPr>
          </a:p>
          <a:p>
            <a:pPr marL="174625" indent="-174625"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1.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	กำหนด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กรอบแนวทางการพัฒนาศักยภาพแรงงานไทยให้มีมาตรฐานสมรรถนะด้านภาษาและวัฒนธรรม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 New" pitchFamily="18" charset="-34"/>
            </a:endParaRPr>
          </a:p>
          <a:p>
            <a:pPr marL="174625" indent="-174625"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ngsana New" pitchFamily="18" charset="-34"/>
              </a:rPr>
              <a:t>2.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	ปรับปรุง</a:t>
            </a:r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</a:rPr>
              <a:t>เครื่องมือ ระบบ กลไก และมาตรการสนับสนุนการพัฒนาศักยภาพแรงงาน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ไทยด้านภาษา</a:t>
            </a:r>
            <a:b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และวัฒนธรรม</a:t>
            </a:r>
          </a:p>
          <a:p>
            <a:pPr marL="174625" indent="-174625"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3.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	ส่งเสริม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ความร่วมมือและเสริมสร้างเครือข่ายทุกภาคส่วนในการพัฒนาศักยภาพแรงงาน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ไทย</a:t>
            </a:r>
            <a:b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</a:b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ด้าน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ภาษาและ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วัฒนธรรม</a:t>
            </a:r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 New" pitchFamily="18" charset="-34"/>
            </a:endParaRPr>
          </a:p>
          <a:p>
            <a:pPr marL="174625" indent="-174625"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ngsana New" pitchFamily="18" charset="-34"/>
              </a:rPr>
              <a:t>4.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	ขยาย</a:t>
            </a:r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</a:rPr>
              <a:t>เครือข่ายความร่วมมือระหว่างประเทศ เพื่อเพิ่มขีดความสามารถในการพัฒนา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ศักยภาพ</a:t>
            </a:r>
            <a:b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แรงงาน</a:t>
            </a:r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</a:rPr>
              <a:t>ไทย ด้านภาษาและ</a:t>
            </a:r>
            <a:r>
              <a:rPr lang="th-TH" sz="2400" b="1" dirty="0" smtClean="0">
                <a:solidFill>
                  <a:srgbClr val="FF0000"/>
                </a:solidFill>
                <a:latin typeface="Angsana New" pitchFamily="18" charset="-34"/>
              </a:rPr>
              <a:t>วัฒนธรรม</a:t>
            </a:r>
            <a:endParaRPr lang="en-US" sz="2400" b="1" dirty="0">
              <a:solidFill>
                <a:srgbClr val="FF0000"/>
              </a:solidFill>
              <a:latin typeface="Angsana New" pitchFamily="18" charset="-34"/>
            </a:endParaRPr>
          </a:p>
          <a:p>
            <a:pPr marL="174625" indent="-174625" algn="thaiDist"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.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	พัฒนา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สื่อการเรียนรู้ ข้อมูล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ความรู้และ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ฐานข้อมูลที่เกี่ยวข้องกับการพัฒนาสมรรถนะแรงงาน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ไทย</a:t>
            </a:r>
            <a:b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</a:b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ด้าน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 New" pitchFamily="18" charset="-34"/>
              </a:rPr>
              <a:t>ภาษาและวัฒนธรรม</a:t>
            </a:r>
            <a:endParaRPr lang="en-US" sz="1400" b="1" dirty="0">
              <a:solidFill>
                <a:schemeClr val="accent3">
                  <a:lumMod val="50000"/>
                </a:schemeClr>
              </a:solidFill>
              <a:latin typeface="Angsana New" pitchFamily="18" charset="-34"/>
            </a:endParaRPr>
          </a:p>
          <a:p>
            <a:pPr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endParaRPr lang="en-US" sz="2400" b="1" dirty="0">
              <a:solidFill>
                <a:srgbClr val="FF0000"/>
              </a:solidFill>
              <a:latin typeface="Angsana New" pitchFamily="18" charset="-34"/>
            </a:endParaRPr>
          </a:p>
          <a:p>
            <a:pPr eaLnBrk="1" fontAlgn="auto" hangingPunct="1">
              <a:spcAft>
                <a:spcPts val="0"/>
              </a:spcAft>
              <a:buFont typeface="Symbol" pitchFamily="18" charset="2"/>
              <a:buNone/>
              <a:tabLst>
                <a:tab pos="174625" algn="l"/>
              </a:tabLst>
              <a:defRPr/>
            </a:pPr>
            <a:r>
              <a:rPr lang="en-US" sz="1800" b="1" dirty="0">
                <a:solidFill>
                  <a:srgbClr val="1A4170"/>
                </a:solidFill>
                <a:latin typeface="Angsana New" pitchFamily="18" charset="-34"/>
              </a:rPr>
              <a:t>	</a:t>
            </a:r>
            <a:endParaRPr lang="en-US" sz="2400" dirty="0">
              <a:solidFill>
                <a:srgbClr val="7030A0"/>
              </a:solidFill>
              <a:latin typeface="Angsana New" pitchFamily="18" charset="-34"/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1522413" y="1052513"/>
            <a:ext cx="6162675" cy="1512887"/>
          </a:xfrm>
          <a:prstGeom prst="ellipse">
            <a:avLst/>
          </a:prstGeom>
          <a:solidFill>
            <a:srgbClr val="DDFFFF"/>
          </a:solidFill>
          <a:ln w="19050">
            <a:solidFill>
              <a:schemeClr val="accent2">
                <a:lumMod val="75000"/>
              </a:schemeClr>
            </a:solidFill>
            <a:round/>
            <a:headEnd/>
            <a:tailEnd/>
          </a:ln>
          <a:effectLst/>
        </p:spPr>
        <p:txBody>
          <a:bodyPr upright="1"/>
          <a:lstStyle/>
          <a:p>
            <a:pPr algn="ctr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th-TH" b="1" dirty="0">
                <a:solidFill>
                  <a:srgbClr val="7030A0"/>
                </a:solidFill>
                <a:latin typeface="Angsana New" pitchFamily="18" charset="-34"/>
              </a:rPr>
              <a:t>วิสัยทัศน์ </a:t>
            </a:r>
            <a:r>
              <a:rPr lang="en-US" b="1" dirty="0">
                <a:solidFill>
                  <a:srgbClr val="7030A0"/>
                </a:solidFill>
                <a:latin typeface="Angsana New" pitchFamily="18" charset="-34"/>
              </a:rPr>
              <a:t>:</a:t>
            </a:r>
            <a:endParaRPr lang="en-US" dirty="0">
              <a:solidFill>
                <a:srgbClr val="7030A0"/>
              </a:solidFill>
              <a:latin typeface="Angsana New" pitchFamily="18" charset="-34"/>
            </a:endParaRPr>
          </a:p>
          <a:p>
            <a:pPr algn="ctr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th-TH" sz="2400" b="1" dirty="0">
                <a:solidFill>
                  <a:srgbClr val="EE5612"/>
                </a:solidFill>
                <a:latin typeface="Angsana New" pitchFamily="18" charset="-34"/>
              </a:rPr>
              <a:t>กำลังแรงงานไทยมีมาตรฐานสมรรถนะด้านภาษาและวัฒนธรรมรองรับประชาคมอาเซียน </a:t>
            </a:r>
            <a:endParaRPr lang="en-US" sz="2400" b="1" dirty="0">
              <a:solidFill>
                <a:srgbClr val="EE5612"/>
              </a:solidFill>
              <a:latin typeface="Angsana New" pitchFamily="18" charset="-34"/>
            </a:endParaRPr>
          </a:p>
        </p:txBody>
      </p:sp>
      <p:sp>
        <p:nvSpPr>
          <p:cNvPr id="12293" name="Rectangle 3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th-TH" sz="2800">
              <a:solidFill>
                <a:schemeClr val="tx1"/>
              </a:solidFill>
            </a:endParaRPr>
          </a:p>
        </p:txBody>
      </p:sp>
      <p:sp>
        <p:nvSpPr>
          <p:cNvPr id="12294" name="Title 3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936625"/>
          </a:xfrm>
        </p:spPr>
        <p:txBody>
          <a:bodyPr/>
          <a:lstStyle/>
          <a:p>
            <a:pPr eaLnBrk="1" hangingPunct="1">
              <a:lnSpc>
                <a:spcPts val="2800"/>
              </a:lnSpc>
            </a:pPr>
            <a:r>
              <a:rPr lang="th-TH" altLang="th-TH" sz="36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ยุทธศาสตร์การพัฒนาศักยภาพแรงงานด้านภาษาและวัฒนธรรม</a:t>
            </a:r>
            <a:r>
              <a:rPr lang="en-US" altLang="th-TH" sz="36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en-US" altLang="th-TH" sz="36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th-TH" sz="36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เพื่อรองรับประชาคมอาเซียน (</a:t>
            </a:r>
            <a:r>
              <a:rPr lang="en-US" altLang="th-TH" sz="36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ASEAN  Community : AC)</a:t>
            </a:r>
            <a:r>
              <a:rPr lang="th-TH" altLang="th-TH" sz="36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*</a:t>
            </a:r>
            <a:endParaRPr lang="en-US" altLang="th-TH" sz="3600" dirty="0" smtClean="0">
              <a:solidFill>
                <a:schemeClr val="bg1"/>
              </a:solidFill>
            </a:endParaRPr>
          </a:p>
        </p:txBody>
      </p:sp>
      <p:sp>
        <p:nvSpPr>
          <p:cNvPr id="8" name="ตัวแทนหมายเลขภาพนิ่ง 2"/>
          <p:cNvSpPr txBox="1">
            <a:spLocks/>
          </p:cNvSpPr>
          <p:nvPr/>
        </p:nvSpPr>
        <p:spPr bwMode="auto">
          <a:xfrm>
            <a:off x="7685088" y="6464300"/>
            <a:ext cx="116205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anchor="ctr"/>
          <a:lstStyle>
            <a:defPPr>
              <a:defRPr lang="th-TH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 algn="thaiDist" eaLnBrk="1" hangingPunct="1">
              <a:defRPr/>
            </a:pPr>
            <a:r>
              <a:rPr lang="th-TH" sz="1600" b="1" dirty="0">
                <a:solidFill>
                  <a:schemeClr val="tx2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* ระยะเวลา 5 ปี 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8A8BB81-BF60-449F-9ADA-4450E45885EE}" type="slidenum">
              <a:rPr lang="th-TH" altLang="th-TH" sz="1600" smtClean="0">
                <a:latin typeface="Angsana New" panose="02020603050405020304" pitchFamily="18" charset="-34"/>
                <a:cs typeface="Angsana New" panose="02020603050405020304" pitchFamily="18" charset="-34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th-TH" altLang="th-TH" sz="160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/>
          <a:lstStyle/>
          <a:p>
            <a:pPr marL="1970088" indent="-1970088" algn="l">
              <a:tabLst>
                <a:tab pos="1970088" algn="l"/>
              </a:tabLst>
              <a:defRPr/>
            </a:pPr>
            <a:r>
              <a:rPr lang="th-TH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ยุทธศาสตร์ที่ 1</a:t>
            </a:r>
            <a:r>
              <a:rPr lang="en-US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:</a:t>
            </a:r>
            <a:r>
              <a:rPr lang="th-TH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35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ยกระดับมาตรฐานการเรียนรู้และการทดสอบสมรรถนะด้านภาษาและวัฒนธรรม </a:t>
            </a:r>
            <a:endParaRPr lang="th-TH" sz="3500" b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520" y="1484784"/>
            <a:ext cx="8579296" cy="5803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tabLst>
                <a:tab pos="1077913" algn="l"/>
              </a:tabLst>
              <a:defRPr/>
            </a:pP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เป้าหมาย : 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กำลังแรงงานเข้าถึงการเรียนรู้และพัฒนาอย่างต่อเนื่อง </a:t>
            </a: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Life-Long-Learning)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11071778"/>
              </p:ext>
            </p:extLst>
          </p:nvPr>
        </p:nvGraphicFramePr>
        <p:xfrm>
          <a:off x="426554" y="2154627"/>
          <a:ext cx="8321910" cy="4685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8A8BB81-BF60-449F-9ADA-4450E45885EE}" type="slidenum">
              <a:rPr lang="th-TH" altLang="th-TH" sz="1600" smtClean="0">
                <a:latin typeface="Angsana New" panose="02020603050405020304" pitchFamily="18" charset="-34"/>
                <a:cs typeface="Angsana New" panose="02020603050405020304" pitchFamily="18" charset="-34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th-TH" altLang="th-TH" sz="160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/>
          <a:lstStyle/>
          <a:p>
            <a:pPr marL="1882775" indent="-1882775" algn="l">
              <a:tabLst>
                <a:tab pos="1882775" algn="l"/>
              </a:tabLst>
              <a:defRPr/>
            </a:pP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ยุทธศาสตร์ที่ 2 </a:t>
            </a:r>
            <a:r>
              <a:rPr lang="th-TH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	พัฒนา</a:t>
            </a: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หลักสูตรการสร้างจิตสำนึกถึงคุณค่าของภาษาและวัฒนธรรม </a:t>
            </a:r>
            <a:r>
              <a:rPr lang="th-TH" sz="3500" b="1" dirty="0" smtClean="0">
                <a:solidFill>
                  <a:schemeClr val="bg2">
                    <a:lumMod val="1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endParaRPr lang="th-TH" sz="3500" b="1" dirty="0">
              <a:solidFill>
                <a:schemeClr val="bg2">
                  <a:lumMod val="1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590675"/>
            <a:ext cx="8075613" cy="8302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077913" indent="-1077913">
              <a:tabLst>
                <a:tab pos="1077913" algn="l"/>
              </a:tabLst>
              <a:defRPr/>
            </a:pP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เป้าหมาย : 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กำลังแรงงานมีจิตสำนึกและความภาคภูมิใจในมรดกทางภาษาและวัฒนธรรมไทย</a:t>
            </a: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 </a:t>
            </a: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 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T h a </a:t>
            </a:r>
            <a:r>
              <a:rPr lang="en-US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i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n e s </a:t>
            </a:r>
            <a:r>
              <a:rPr lang="en-US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s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) 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63720430"/>
              </p:ext>
            </p:extLst>
          </p:nvPr>
        </p:nvGraphicFramePr>
        <p:xfrm>
          <a:off x="426554" y="2636912"/>
          <a:ext cx="8321910" cy="4057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577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8A8BB81-BF60-449F-9ADA-4450E45885EE}" type="slidenum">
              <a:rPr lang="th-TH" altLang="th-TH" sz="1600" smtClean="0">
                <a:latin typeface="Angsana New" panose="02020603050405020304" pitchFamily="18" charset="-34"/>
                <a:cs typeface="Angsana New" panose="02020603050405020304" pitchFamily="18" charset="-34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th-TH" altLang="th-TH" sz="160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/>
          <a:lstStyle/>
          <a:p>
            <a:pPr algn="l">
              <a:defRPr/>
            </a:pP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ยุทธศาสตร์ที่ 3 </a:t>
            </a:r>
            <a:r>
              <a:rPr lang="th-TH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ขยาย</a:t>
            </a: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ความร่วมมือระหว่างภาคีเครือข่ายทุกภาคส่วน 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90675"/>
            <a:ext cx="8075613" cy="8302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077913" indent="-1077913">
              <a:tabLst>
                <a:tab pos="1077913" algn="l"/>
              </a:tabLst>
              <a:defRPr/>
            </a:pP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เป้าหมาย : 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ทุกภาคส่วนร่วมมือพัฒนาสมรรถนะกำลังแรงงานด้านภาษาและวัฒนธรรมอย่างเป็นระบบ </a:t>
            </a: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 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C o </a:t>
            </a:r>
            <a:r>
              <a:rPr lang="en-US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o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p e r a t </a:t>
            </a:r>
            <a:r>
              <a:rPr lang="en-US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i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o n )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034609308"/>
              </p:ext>
            </p:extLst>
          </p:nvPr>
        </p:nvGraphicFramePr>
        <p:xfrm>
          <a:off x="426554" y="2636912"/>
          <a:ext cx="832191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042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8A8BB81-BF60-449F-9ADA-4450E45885EE}" type="slidenum">
              <a:rPr lang="th-TH" altLang="th-TH" sz="1600" smtClean="0">
                <a:latin typeface="Angsana New" panose="02020603050405020304" pitchFamily="18" charset="-34"/>
                <a:cs typeface="Angsana New" panose="02020603050405020304" pitchFamily="18" charset="-34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th-TH" altLang="th-TH" sz="160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/>
          <a:lstStyle/>
          <a:p>
            <a:pPr marL="1882775" indent="-1882775" algn="l">
              <a:tabLst>
                <a:tab pos="1882775" algn="l"/>
              </a:tabLst>
              <a:defRPr/>
            </a:pP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ยุทธศาสตร์ที่ </a:t>
            </a:r>
            <a:r>
              <a:rPr lang="th-TH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4	ขยาย</a:t>
            </a: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ความร่วมมือระหว่างประเทศในการพัฒนาทักษะด้านภาษาและวัฒนธรรม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90675"/>
            <a:ext cx="8075613" cy="8302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077913" indent="-1077913">
              <a:tabLst>
                <a:tab pos="1077913" algn="l"/>
              </a:tabLst>
              <a:defRPr/>
            </a:pP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เป้าหมาย : 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ยกระดับมาตรฐานการฝึกอบรมแรงงานไทย/ต่างชาติ แบบทวิภาคี </a:t>
            </a:r>
            <a:r>
              <a:rPr lang="th-TH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พหุ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ภาคี  </a:t>
            </a: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(ความร่วมมือ 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ASEAN)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01634934"/>
              </p:ext>
            </p:extLst>
          </p:nvPr>
        </p:nvGraphicFramePr>
        <p:xfrm>
          <a:off x="426554" y="2636911"/>
          <a:ext cx="8321910" cy="3671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887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81724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8A8BB81-BF60-449F-9ADA-4450E45885EE}" type="slidenum">
              <a:rPr lang="th-TH" altLang="th-TH" sz="1600" smtClean="0">
                <a:latin typeface="Angsana New" panose="02020603050405020304" pitchFamily="18" charset="-34"/>
                <a:cs typeface="Angsana New" panose="02020603050405020304" pitchFamily="18" charset="-34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th-TH" altLang="th-TH" sz="160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252537"/>
          </a:xfrm>
        </p:spPr>
        <p:txBody>
          <a:bodyPr/>
          <a:lstStyle/>
          <a:p>
            <a:pPr marL="1882775" indent="-1882775" algn="l">
              <a:tabLst>
                <a:tab pos="1882775" algn="l"/>
              </a:tabLst>
              <a:defRPr/>
            </a:pP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ยุทธศาสตร์ที่ </a:t>
            </a:r>
            <a:r>
              <a:rPr lang="th-TH" sz="35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5	ปรับปรุง</a:t>
            </a:r>
            <a:r>
              <a:rPr lang="th-TH" sz="35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สื่อการเรียนรู้และฐานข้อมูลกลางด้านภาษาและวัฒนธรรม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590675"/>
            <a:ext cx="8075613" cy="8302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077913" indent="-1077913">
              <a:tabLst>
                <a:tab pos="1077913" algn="l"/>
              </a:tabLst>
              <a:defRPr/>
            </a:pP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เป้าหมาย : </a:t>
            </a:r>
            <a:r>
              <a:rPr lang="th-TH" dirty="0">
                <a:latin typeface="Angsana New" panose="02020603050405020304" pitchFamily="18" charset="-34"/>
                <a:cs typeface="Angsana New" panose="02020603050405020304" pitchFamily="18" charset="-34"/>
              </a:rPr>
              <a:t>กำลังแรงงานสามารถเข้าถึงการฝึกและฐานข้อมูลได้ตามอัธยาศัย </a:t>
            </a:r>
            <a:r>
              <a:rPr lang="th-TH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Easy Use)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41490651"/>
              </p:ext>
            </p:extLst>
          </p:nvPr>
        </p:nvGraphicFramePr>
        <p:xfrm>
          <a:off x="426554" y="2636912"/>
          <a:ext cx="8321910" cy="4057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47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2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935038"/>
          </a:xfrm>
        </p:spPr>
        <p:txBody>
          <a:bodyPr/>
          <a:lstStyle/>
          <a:p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แผนการดำเนินกิจกรรม/โครงการระยะสั้น (ไม่เกิน </a:t>
            </a:r>
            <a:r>
              <a:rPr lang="en-US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ปี)</a:t>
            </a:r>
            <a:endParaRPr lang="en-US" altLang="th-TH" sz="4000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461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9819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E82A661-5616-44F2-B6A3-52196FBAD7E8}" type="slidenum">
              <a:rPr lang="th-TH" altLang="th-TH" sz="18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th-TH" altLang="th-TH" sz="1800" smtClean="0"/>
          </a:p>
        </p:txBody>
      </p:sp>
      <p:sp>
        <p:nvSpPr>
          <p:cNvPr id="2" name="Oval 1"/>
          <p:cNvSpPr/>
          <p:nvPr/>
        </p:nvSpPr>
        <p:spPr>
          <a:xfrm>
            <a:off x="395536" y="1556792"/>
            <a:ext cx="2664296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หน่วยงาน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148064" y="1556792"/>
            <a:ext cx="2808312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โครงการ/กิจกรรม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3528" y="2924944"/>
            <a:ext cx="2808312" cy="792088"/>
          </a:xfrm>
          <a:prstGeom prst="roundRect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กระทรวงศึกษาธิการ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3528" y="4221088"/>
            <a:ext cx="2808312" cy="792088"/>
          </a:xfrm>
          <a:prstGeom prst="roundRect">
            <a:avLst/>
          </a:prstGeom>
          <a:ln w="2857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กระทรวงแรงงาน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3528" y="5517232"/>
            <a:ext cx="2808312" cy="792088"/>
          </a:xfrm>
          <a:prstGeom prst="round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สภาอุตสาหกรรม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5936" y="2583838"/>
            <a:ext cx="4896544" cy="917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1. จัดทำมาตรฐานสมรรถนะการใช้ภาษาและวัฒนธรรมที่เหมาะสมสำหรับแรงงานในระบบและนอกระบบ ในสาขาท่องเที่ยวและบริการ</a:t>
            </a:r>
          </a:p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(ก. 1.1)</a:t>
            </a:r>
            <a:endParaRPr lang="th-TH" sz="20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95936" y="3627446"/>
            <a:ext cx="4896544" cy="936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2. จัดทำมาตรฐานสมรรถนะวิทยากรและผู้ให้การฝึกสอนด้านภาษา                 และวัฒนธรรมผ่านกระบวนการเรียนรู้แบบต่างๆ (แบบกลุ่ม 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แบบเรียนรู้ด้วยตนเอง) (ก. 1.2)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95936" y="4671599"/>
            <a:ext cx="4896544" cy="9176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3. การฝึกอบรมและทดสอบสมรรถนะการใช้ภาษาและวัฒนธรรม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เชิงบูรณาการระหว่างหน่วยงาน (ก. 1.3)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95936" y="5679711"/>
            <a:ext cx="4896544" cy="9941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4. พัฒนาหลักสูตรฝึกอบรมด้านภาษาและวัฒนธรรมสำหรับ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แรงงานไทยตามความต้องการของท้องถิ่น (ก. 2.1)</a:t>
            </a:r>
          </a:p>
        </p:txBody>
      </p:sp>
      <p:cxnSp>
        <p:nvCxnSpPr>
          <p:cNvPr id="10" name="Straight Arrow Connector 9"/>
          <p:cNvCxnSpPr>
            <a:stCxn id="3" idx="3"/>
            <a:endCxn id="4" idx="1"/>
          </p:cNvCxnSpPr>
          <p:nvPr/>
        </p:nvCxnSpPr>
        <p:spPr>
          <a:xfrm flipV="1">
            <a:off x="3131840" y="3042423"/>
            <a:ext cx="864096" cy="278565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3" idx="3"/>
            <a:endCxn id="12" idx="1"/>
          </p:cNvCxnSpPr>
          <p:nvPr/>
        </p:nvCxnSpPr>
        <p:spPr>
          <a:xfrm>
            <a:off x="3131840" y="3320988"/>
            <a:ext cx="864096" cy="1809432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8" idx="3"/>
            <a:endCxn id="4" idx="1"/>
          </p:cNvCxnSpPr>
          <p:nvPr/>
        </p:nvCxnSpPr>
        <p:spPr>
          <a:xfrm flipV="1">
            <a:off x="3131840" y="3042423"/>
            <a:ext cx="864096" cy="1574709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9" idx="3"/>
            <a:endCxn id="4" idx="1"/>
          </p:cNvCxnSpPr>
          <p:nvPr/>
        </p:nvCxnSpPr>
        <p:spPr>
          <a:xfrm flipV="1">
            <a:off x="3131840" y="3042423"/>
            <a:ext cx="864096" cy="2870853"/>
          </a:xfrm>
          <a:prstGeom prst="straightConnector1">
            <a:avLst/>
          </a:prstGeom>
          <a:ln w="19050">
            <a:solidFill>
              <a:srgbClr val="FF0000"/>
            </a:solidFill>
            <a:prstDash val="lgDashDotDot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8" idx="3"/>
            <a:endCxn id="11" idx="1"/>
          </p:cNvCxnSpPr>
          <p:nvPr/>
        </p:nvCxnSpPr>
        <p:spPr>
          <a:xfrm flipV="1">
            <a:off x="3131840" y="4095498"/>
            <a:ext cx="864096" cy="521634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12" idx="1"/>
          </p:cNvCxnSpPr>
          <p:nvPr/>
        </p:nvCxnSpPr>
        <p:spPr>
          <a:xfrm>
            <a:off x="3131840" y="4617132"/>
            <a:ext cx="864096" cy="513288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9" idx="3"/>
            <a:endCxn id="12" idx="1"/>
          </p:cNvCxnSpPr>
          <p:nvPr/>
        </p:nvCxnSpPr>
        <p:spPr>
          <a:xfrm flipV="1">
            <a:off x="3131840" y="5130420"/>
            <a:ext cx="864096" cy="782856"/>
          </a:xfrm>
          <a:prstGeom prst="straightConnector1">
            <a:avLst/>
          </a:prstGeom>
          <a:ln w="19050">
            <a:solidFill>
              <a:srgbClr val="FF0000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3" idx="3"/>
            <a:endCxn id="13" idx="1"/>
          </p:cNvCxnSpPr>
          <p:nvPr/>
        </p:nvCxnSpPr>
        <p:spPr>
          <a:xfrm>
            <a:off x="3131840" y="3320988"/>
            <a:ext cx="864096" cy="2855793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422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2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935038"/>
          </a:xfrm>
        </p:spPr>
        <p:txBody>
          <a:bodyPr/>
          <a:lstStyle/>
          <a:p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แผนการดำเนินกิจกรรม/โครงการระยะสั้น (ไม่เกิน </a:t>
            </a:r>
            <a:r>
              <a:rPr lang="en-US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ปี)</a:t>
            </a:r>
            <a:endParaRPr lang="en-US" altLang="th-TH" sz="4000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461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9819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E82A661-5616-44F2-B6A3-52196FBAD7E8}" type="slidenum">
              <a:rPr lang="th-TH" altLang="th-TH" sz="18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th-TH" altLang="th-TH" sz="1800" smtClean="0"/>
          </a:p>
        </p:txBody>
      </p:sp>
      <p:sp>
        <p:nvSpPr>
          <p:cNvPr id="2" name="Oval 1"/>
          <p:cNvSpPr/>
          <p:nvPr/>
        </p:nvSpPr>
        <p:spPr>
          <a:xfrm>
            <a:off x="395536" y="1556792"/>
            <a:ext cx="2664296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หน่วยงาน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148064" y="1556792"/>
            <a:ext cx="2808312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โครงการ/กิจกรรม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3528" y="4221088"/>
            <a:ext cx="2808312" cy="792088"/>
          </a:xfrm>
          <a:prstGeom prst="roundRect">
            <a:avLst/>
          </a:prstGeom>
          <a:ln w="2857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กระทรวงแรงงาน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5936" y="2852936"/>
            <a:ext cx="4896544" cy="917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5. จัดประชุมสัมมนาเครือข่าย เพื่อชี้แจงการขับเคลื่อนยุทธศาสตร์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และแนวทางความร่วมมือดำเนินการตามยุทธศาสตร์ (ก. 3.2)</a:t>
            </a:r>
            <a:endParaRPr lang="th-TH" sz="20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95936" y="4149080"/>
            <a:ext cx="4896544" cy="936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6. ฝึกอบรมและแลกเปลี่ยนเรียนรู้ด้านภาษาและวัฒนธรรม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ในกลุ่มประเทศสมาชิกอาเซียน และภูมิภาคอื่นๆ (ก. 4.1)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95936" y="5445224"/>
            <a:ext cx="4896544" cy="9176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7.ศึกษาความเป็นไปได้  ในการจัดตั้งหน่วยงานกลางพัฒนาสมรรถนะด้านภาษาและวัฒนธรรมระหว่างประเทศสมาชิกอาเซียน (ก. 4.2)</a:t>
            </a:r>
          </a:p>
        </p:txBody>
      </p:sp>
      <p:cxnSp>
        <p:nvCxnSpPr>
          <p:cNvPr id="17" name="Straight Arrow Connector 16"/>
          <p:cNvCxnSpPr>
            <a:stCxn id="8" idx="3"/>
            <a:endCxn id="4" idx="1"/>
          </p:cNvCxnSpPr>
          <p:nvPr/>
        </p:nvCxnSpPr>
        <p:spPr>
          <a:xfrm flipV="1">
            <a:off x="3131840" y="3311521"/>
            <a:ext cx="864096" cy="1305611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8" idx="3"/>
            <a:endCxn id="11" idx="1"/>
          </p:cNvCxnSpPr>
          <p:nvPr/>
        </p:nvCxnSpPr>
        <p:spPr>
          <a:xfrm>
            <a:off x="3131840" y="4617132"/>
            <a:ext cx="864096" cy="0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12" idx="1"/>
          </p:cNvCxnSpPr>
          <p:nvPr/>
        </p:nvCxnSpPr>
        <p:spPr>
          <a:xfrm>
            <a:off x="3131840" y="4617132"/>
            <a:ext cx="864096" cy="1286913"/>
          </a:xfrm>
          <a:prstGeom prst="straightConnector1">
            <a:avLst/>
          </a:prstGeom>
          <a:ln w="19050">
            <a:solidFill>
              <a:schemeClr val="accent5">
                <a:lumMod val="50000"/>
              </a:schemeClr>
            </a:solidFill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6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2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935038"/>
          </a:xfrm>
        </p:spPr>
        <p:txBody>
          <a:bodyPr/>
          <a:lstStyle/>
          <a:p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แผนการดำเนินกิจกรรม/โครงการระยะกลาง (</a:t>
            </a:r>
            <a:r>
              <a:rPr lang="en-US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1-3</a:t>
            </a:r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ปี)</a:t>
            </a:r>
            <a:endParaRPr lang="en-US" altLang="th-TH" sz="4000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461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9819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E82A661-5616-44F2-B6A3-52196FBAD7E8}" type="slidenum">
              <a:rPr lang="th-TH" altLang="th-TH" sz="18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th-TH" altLang="th-TH" sz="1800" smtClean="0"/>
          </a:p>
        </p:txBody>
      </p:sp>
      <p:sp>
        <p:nvSpPr>
          <p:cNvPr id="2" name="Oval 1"/>
          <p:cNvSpPr/>
          <p:nvPr/>
        </p:nvSpPr>
        <p:spPr>
          <a:xfrm>
            <a:off x="395536" y="1268760"/>
            <a:ext cx="2664296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หน่วยงาน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2808312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โครงการ/กิจกรรม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3528" y="2276872"/>
            <a:ext cx="2808312" cy="792088"/>
          </a:xfrm>
          <a:prstGeom prst="roundRect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กระทรวงศึกษาธิการ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3528" y="3212976"/>
            <a:ext cx="2808312" cy="792088"/>
          </a:xfrm>
          <a:prstGeom prst="roundRect">
            <a:avLst/>
          </a:prstGeom>
          <a:ln w="2857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กระทรวงแรงงาน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3528" y="4149080"/>
            <a:ext cx="2808312" cy="792088"/>
          </a:xfrm>
          <a:prstGeom prst="round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สภาอุตสาหกรรม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5936" y="2204864"/>
            <a:ext cx="4896544" cy="4660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1. รณรงค์การสร้าง   </a:t>
            </a:r>
            <a:r>
              <a:rPr lang="en-US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Brand </a:t>
            </a: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ดัง  สินค้าไทย (ก. 2.2)</a:t>
            </a:r>
            <a:endParaRPr lang="th-TH" sz="20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95936" y="3716184"/>
            <a:ext cx="4896544" cy="7209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3. พัฒนาสื่อสิ่งพิมพ์ สปอตโฆษณา </a:t>
            </a:r>
            <a:r>
              <a:rPr lang="en-US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Website  </a:t>
            </a: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สื่อออนไลน์ ช่องทาง      การเผยแพร่ให้ทั่วถึงแรงงานกลุ่มเป้าหมายต่างๆ (ก. 3.1)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95936" y="4652764"/>
            <a:ext cx="4896544" cy="12245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4. จัดทำเว็บรวบรวม (</a:t>
            </a:r>
            <a:r>
              <a:rPr lang="en-US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Portal site) </a:t>
            </a: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เชื่อมโยงข้อมูลและสื่อการเรียนรู้    ด้านภาษาและวัฒนธรรม  จากหน่วยงานต่างๆ ตลอดจนจัดทำ              สื่ออิเล็กทรอนิกส์ และสื่อประสม (</a:t>
            </a:r>
            <a:r>
              <a:rPr lang="en-US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Multimedia) </a:t>
            </a: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ด้านภาษา                และวัฒนธรรม (ก. 5.3)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95936" y="6017207"/>
            <a:ext cx="4896544" cy="72416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5. พัฒนาสื่อการเรียนรู้ด้านภาษา และวัฒนธรรมที่สอดคล้องวิถีชุมชนและความต้องการในแต่ละท้องถิ่น (ก. 5.2)</a:t>
            </a:r>
          </a:p>
        </p:txBody>
      </p:sp>
      <p:cxnSp>
        <p:nvCxnSpPr>
          <p:cNvPr id="15" name="Straight Arrow Connector 14"/>
          <p:cNvCxnSpPr>
            <a:stCxn id="3" idx="3"/>
            <a:endCxn id="24" idx="1"/>
          </p:cNvCxnSpPr>
          <p:nvPr/>
        </p:nvCxnSpPr>
        <p:spPr>
          <a:xfrm>
            <a:off x="3131840" y="2672916"/>
            <a:ext cx="864096" cy="490924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9" idx="3"/>
            <a:endCxn id="4" idx="1"/>
          </p:cNvCxnSpPr>
          <p:nvPr/>
        </p:nvCxnSpPr>
        <p:spPr>
          <a:xfrm flipV="1">
            <a:off x="3131840" y="2437896"/>
            <a:ext cx="864096" cy="2107228"/>
          </a:xfrm>
          <a:prstGeom prst="straightConnector1">
            <a:avLst/>
          </a:prstGeom>
          <a:ln w="19050">
            <a:solidFill>
              <a:srgbClr val="C00000"/>
            </a:solidFill>
            <a:prstDash val="lgDashDotDot"/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8" idx="3"/>
            <a:endCxn id="11" idx="1"/>
          </p:cNvCxnSpPr>
          <p:nvPr/>
        </p:nvCxnSpPr>
        <p:spPr>
          <a:xfrm>
            <a:off x="3131840" y="3609020"/>
            <a:ext cx="864096" cy="467628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3" idx="3"/>
            <a:endCxn id="13" idx="1"/>
          </p:cNvCxnSpPr>
          <p:nvPr/>
        </p:nvCxnSpPr>
        <p:spPr>
          <a:xfrm>
            <a:off x="3131840" y="2672916"/>
            <a:ext cx="864096" cy="3706372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3995936" y="2826671"/>
            <a:ext cx="4896544" cy="6743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2. กำหนดมาตรการ/นโยบายรณรงค์การรักษาประเพณี เช่น การเคารพความอาวุโส การใช้วาจาสุภาพ  การไม่ส่งเสียงดัง การเข้าคิว (ก. 2.2)</a:t>
            </a:r>
            <a:endParaRPr lang="th-TH" sz="20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323528" y="5085184"/>
            <a:ext cx="2808312" cy="792088"/>
          </a:xfrm>
          <a:prstGeom prst="roundRect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กระทรวงวัฒนธรรม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23528" y="6021288"/>
            <a:ext cx="2808312" cy="792088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กระทรวงเทคโนโลยีสารสนเทศฯ</a:t>
            </a:r>
            <a:endParaRPr lang="th-TH" sz="26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cxnSp>
        <p:nvCxnSpPr>
          <p:cNvPr id="29" name="Straight Arrow Connector 28"/>
          <p:cNvCxnSpPr>
            <a:stCxn id="30" idx="3"/>
            <a:endCxn id="24" idx="1"/>
          </p:cNvCxnSpPr>
          <p:nvPr/>
        </p:nvCxnSpPr>
        <p:spPr>
          <a:xfrm flipV="1">
            <a:off x="3131840" y="3163840"/>
            <a:ext cx="864096" cy="2317388"/>
          </a:xfrm>
          <a:prstGeom prst="straightConnector1">
            <a:avLst/>
          </a:prstGeom>
          <a:ln w="19050">
            <a:prstDash val="dashDot"/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8435" name="Straight Arrow Connector 18434"/>
          <p:cNvCxnSpPr>
            <a:stCxn id="31" idx="3"/>
            <a:endCxn id="12" idx="1"/>
          </p:cNvCxnSpPr>
          <p:nvPr/>
        </p:nvCxnSpPr>
        <p:spPr>
          <a:xfrm flipV="1">
            <a:off x="3131840" y="5265018"/>
            <a:ext cx="864096" cy="1152314"/>
          </a:xfrm>
          <a:prstGeom prst="straightConnector1">
            <a:avLst/>
          </a:prstGeom>
          <a:ln w="19050">
            <a:solidFill>
              <a:srgbClr val="7030A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30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2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935038"/>
          </a:xfrm>
        </p:spPr>
        <p:txBody>
          <a:bodyPr/>
          <a:lstStyle/>
          <a:p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แผนการดำเนินกิจกรรม/โครงการระยะกลาง (</a:t>
            </a:r>
            <a:r>
              <a:rPr lang="en-US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-3 ปี)</a:t>
            </a:r>
            <a:endParaRPr lang="en-US" altLang="th-TH" sz="4000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461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9819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E82A661-5616-44F2-B6A3-52196FBAD7E8}" type="slidenum">
              <a:rPr lang="th-TH" altLang="th-TH" sz="18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th-TH" altLang="th-TH" sz="1800" smtClean="0"/>
          </a:p>
        </p:txBody>
      </p:sp>
      <p:sp>
        <p:nvSpPr>
          <p:cNvPr id="2" name="Oval 1"/>
          <p:cNvSpPr/>
          <p:nvPr/>
        </p:nvSpPr>
        <p:spPr>
          <a:xfrm>
            <a:off x="395536" y="1556792"/>
            <a:ext cx="2664296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หน่วยงาน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148064" y="1556792"/>
            <a:ext cx="2808312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โครงการ/กิจกรรม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3528" y="2924944"/>
            <a:ext cx="2808312" cy="792088"/>
          </a:xfrm>
          <a:prstGeom prst="roundRect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กระทรวงการท่องเที่ยว</a:t>
            </a:r>
            <a:br>
              <a:rPr lang="th-TH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และกีฬา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23528" y="4221088"/>
            <a:ext cx="2808312" cy="792088"/>
          </a:xfrm>
          <a:prstGeom prst="roundRect">
            <a:avLst/>
          </a:prstGeom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กระทรวงวัฒนธรรม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23528" y="5517232"/>
            <a:ext cx="2808312" cy="792088"/>
          </a:xfrm>
          <a:prstGeom prst="round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การท่องเที่ยวแห่งประเทศไทย</a:t>
            </a:r>
          </a:p>
        </p:txBody>
      </p:sp>
      <p:sp>
        <p:nvSpPr>
          <p:cNvPr id="4" name="Rectangle 3"/>
          <p:cNvSpPr/>
          <p:nvPr/>
        </p:nvSpPr>
        <p:spPr>
          <a:xfrm>
            <a:off x="3995936" y="2583838"/>
            <a:ext cx="4896544" cy="917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6. จัดทำคู่มือพัฒนาการใช้ภาษา และวัฒนธรรมสำหรับอาสาสมัคร 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ที่ช่วยปฏิบัติงานราชการ (ก. 5.1)</a:t>
            </a:r>
            <a:endParaRPr lang="th-TH" sz="20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95936" y="3627446"/>
            <a:ext cx="4896544" cy="936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7. จัดทำสื่อรณรงค์การใช้สินค้าไทย และการรักษาขนบธรรมเนียม   ประเพณีไทย (ก. 5.1)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95936" y="4671599"/>
            <a:ext cx="4896544" cy="9176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8. จัดทำสื่อสร้างสรรค์จิตสำนึกด้านอนุรักษ์มรดกทางวัฒนธรรม 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(ก. 5.1)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95936" y="5679711"/>
            <a:ext cx="4896544" cy="9941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9. จัดทำ/พัฒนาเอกสารเผยแพร่ สื่อการเรียนรู้ สิ่งที่ควรทำ-ไม่ควรทำ (</a:t>
            </a:r>
            <a:r>
              <a:rPr lang="en-US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DO - DO NOT) </a:t>
            </a: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และเผยแพร่ ผ่านช่องทางต่างๆ (ก. 5.1)</a:t>
            </a:r>
          </a:p>
        </p:txBody>
      </p:sp>
      <p:cxnSp>
        <p:nvCxnSpPr>
          <p:cNvPr id="10" name="Straight Arrow Connector 9"/>
          <p:cNvCxnSpPr>
            <a:stCxn id="3" idx="3"/>
            <a:endCxn id="4" idx="1"/>
          </p:cNvCxnSpPr>
          <p:nvPr/>
        </p:nvCxnSpPr>
        <p:spPr>
          <a:xfrm flipV="1">
            <a:off x="3131840" y="3042423"/>
            <a:ext cx="864096" cy="27856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3" idx="3"/>
            <a:endCxn id="11" idx="1"/>
          </p:cNvCxnSpPr>
          <p:nvPr/>
        </p:nvCxnSpPr>
        <p:spPr>
          <a:xfrm>
            <a:off x="3131840" y="3320988"/>
            <a:ext cx="864096" cy="77451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3"/>
            <a:endCxn id="12" idx="1"/>
          </p:cNvCxnSpPr>
          <p:nvPr/>
        </p:nvCxnSpPr>
        <p:spPr>
          <a:xfrm>
            <a:off x="3131840" y="4617132"/>
            <a:ext cx="864096" cy="513288"/>
          </a:xfrm>
          <a:prstGeom prst="straightConnector1">
            <a:avLst/>
          </a:prstGeom>
          <a:ln w="19050">
            <a:prstDash val="dashDot"/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9" idx="3"/>
            <a:endCxn id="13" idx="1"/>
          </p:cNvCxnSpPr>
          <p:nvPr/>
        </p:nvCxnSpPr>
        <p:spPr>
          <a:xfrm>
            <a:off x="3131840" y="5913276"/>
            <a:ext cx="864096" cy="26350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023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2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935038"/>
          </a:xfrm>
        </p:spPr>
        <p:txBody>
          <a:bodyPr/>
          <a:lstStyle/>
          <a:p>
            <a:r>
              <a:rPr lang="th-TH" altLang="th-TH" sz="40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แผนการดำเนินกิจกรรม/โครงการระยะยาว (มากกว่า 3 ปี)</a:t>
            </a:r>
            <a:endParaRPr lang="en-US" altLang="th-TH" sz="4000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8461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xfrm>
            <a:off x="7981950" y="630872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E82A661-5616-44F2-B6A3-52196FBAD7E8}" type="slidenum">
              <a:rPr lang="th-TH" altLang="th-TH" sz="18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th-TH" altLang="th-TH" sz="1800" smtClean="0"/>
          </a:p>
        </p:txBody>
      </p:sp>
      <p:sp>
        <p:nvSpPr>
          <p:cNvPr id="2" name="Oval 1"/>
          <p:cNvSpPr/>
          <p:nvPr/>
        </p:nvSpPr>
        <p:spPr>
          <a:xfrm>
            <a:off x="395536" y="1268760"/>
            <a:ext cx="2664296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หน่วยงาน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5148064" y="1268760"/>
            <a:ext cx="2808312" cy="8640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โครงการ/กิจกรรม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95936" y="2276872"/>
            <a:ext cx="4896544" cy="9171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1. จัดตั้งสำนักงานทดสอบมาตรฐานทักษะด้านภาษา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เพื่อการปฏิบัติงานสำหรับแรงงานไทย (ก. 1.4)</a:t>
            </a:r>
            <a:endParaRPr lang="th-TH" sz="20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95936" y="3429000"/>
            <a:ext cx="4896544" cy="9361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2. กำหนดมาตรการด้านการลงทุน (ก. 2.3)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95936" y="4581128"/>
            <a:ext cx="4896544" cy="9176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3. ให้สิทธิประโยชน์ทางภาษี และการกู้ยืมเงิน เพื่อการฝึกอบรม </a:t>
            </a:r>
            <a:b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และทดสอบด้านภาษาและวัฒนธรรม</a:t>
            </a:r>
            <a:r>
              <a:rPr lang="th-TH" sz="2000" b="1" dirty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(ก. 2.3)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95936" y="5679711"/>
            <a:ext cx="4896544" cy="9941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0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4. จัดนิทรรศการเผยแพร่ ผลการดำเนินงาน ตามยุทธศาสตร์          ของหน่วยงานต่างๆ ตามยุทธศาสตร์ (ก. 3.1)</a:t>
            </a:r>
          </a:p>
        </p:txBody>
      </p:sp>
      <p:cxnSp>
        <p:nvCxnSpPr>
          <p:cNvPr id="10" name="Straight Arrow Connector 9"/>
          <p:cNvCxnSpPr>
            <a:stCxn id="17" idx="3"/>
            <a:endCxn id="4" idx="1"/>
          </p:cNvCxnSpPr>
          <p:nvPr/>
        </p:nvCxnSpPr>
        <p:spPr>
          <a:xfrm>
            <a:off x="3131840" y="2672916"/>
            <a:ext cx="864096" cy="62541"/>
          </a:xfrm>
          <a:prstGeom prst="straightConnector1">
            <a:avLst/>
          </a:prstGeom>
          <a:ln w="1905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21" idx="3"/>
            <a:endCxn id="11" idx="1"/>
          </p:cNvCxnSpPr>
          <p:nvPr/>
        </p:nvCxnSpPr>
        <p:spPr>
          <a:xfrm flipV="1">
            <a:off x="3131840" y="3897052"/>
            <a:ext cx="864096" cy="2520280"/>
          </a:xfrm>
          <a:prstGeom prst="straightConnector1">
            <a:avLst/>
          </a:prstGeom>
          <a:ln w="190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4" idx="1"/>
          </p:cNvCxnSpPr>
          <p:nvPr/>
        </p:nvCxnSpPr>
        <p:spPr>
          <a:xfrm flipV="1">
            <a:off x="3131840" y="2735457"/>
            <a:ext cx="864096" cy="867142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9" idx="3"/>
            <a:endCxn id="12" idx="1"/>
          </p:cNvCxnSpPr>
          <p:nvPr/>
        </p:nvCxnSpPr>
        <p:spPr>
          <a:xfrm>
            <a:off x="3131840" y="4545124"/>
            <a:ext cx="864096" cy="494825"/>
          </a:xfrm>
          <a:prstGeom prst="straightConnector1">
            <a:avLst/>
          </a:prstGeom>
          <a:ln w="19050">
            <a:solidFill>
              <a:srgbClr val="FF0000"/>
            </a:solidFill>
            <a:prstDash val="lgDashDot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323528" y="2276872"/>
            <a:ext cx="2808312" cy="792088"/>
          </a:xfrm>
          <a:prstGeom prst="roundRect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กระทรวงศึกษาธิการ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23528" y="3212976"/>
            <a:ext cx="2808312" cy="792088"/>
          </a:xfrm>
          <a:prstGeom prst="roundRect">
            <a:avLst/>
          </a:prstGeom>
          <a:ln w="2857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กระทรวงแรงงาน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23528" y="4149080"/>
            <a:ext cx="2808312" cy="792088"/>
          </a:xfrm>
          <a:prstGeom prst="roundRect">
            <a:avLst/>
          </a:prstGeom>
          <a:ln w="28575">
            <a:solidFill>
              <a:srgbClr val="C00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สภาอุตสาหกรรม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23528" y="5085184"/>
            <a:ext cx="2808312" cy="792088"/>
          </a:xfrm>
          <a:prstGeom prst="roundRect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กระทรวงการต่างประเทศ</a:t>
            </a:r>
            <a:endParaRPr lang="th-TH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23528" y="6021288"/>
            <a:ext cx="2808312" cy="792088"/>
          </a:xfrm>
          <a:prstGeom prst="roundRect">
            <a:avLst/>
          </a:prstGeom>
          <a:ln w="28575">
            <a:solidFill>
              <a:srgbClr val="7030A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สำนักงานคณะกรรมการส่งเสริมการลงทุน (</a:t>
            </a:r>
            <a:r>
              <a:rPr lang="en-US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BOI</a:t>
            </a:r>
            <a:r>
              <a:rPr lang="th-TH" sz="2600" b="1" dirty="0" smtClean="0">
                <a:solidFill>
                  <a:schemeClr val="tx1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)</a:t>
            </a:r>
            <a:endParaRPr lang="th-TH" sz="2600" b="1" dirty="0">
              <a:solidFill>
                <a:schemeClr val="tx1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cxnSp>
        <p:nvCxnSpPr>
          <p:cNvPr id="16" name="Straight Arrow Connector 15"/>
          <p:cNvCxnSpPr>
            <a:stCxn id="20" idx="3"/>
            <a:endCxn id="4" idx="1"/>
          </p:cNvCxnSpPr>
          <p:nvPr/>
        </p:nvCxnSpPr>
        <p:spPr>
          <a:xfrm flipV="1">
            <a:off x="3131840" y="2735457"/>
            <a:ext cx="864096" cy="274577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12" idx="1"/>
          </p:cNvCxnSpPr>
          <p:nvPr/>
        </p:nvCxnSpPr>
        <p:spPr>
          <a:xfrm>
            <a:off x="3131840" y="3601773"/>
            <a:ext cx="864096" cy="1438176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18" idx="3"/>
            <a:endCxn id="13" idx="1"/>
          </p:cNvCxnSpPr>
          <p:nvPr/>
        </p:nvCxnSpPr>
        <p:spPr>
          <a:xfrm>
            <a:off x="3131840" y="3609020"/>
            <a:ext cx="864096" cy="2567761"/>
          </a:xfrm>
          <a:prstGeom prst="straightConnector1">
            <a:avLst/>
          </a:prstGeom>
          <a:ln w="19050">
            <a:prstDash val="sysDot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388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0275"/>
          </a:xfrm>
        </p:spPr>
        <p:txBody>
          <a:bodyPr/>
          <a:lstStyle/>
          <a:p>
            <a:pPr eaLnBrk="1" hangingPunct="1">
              <a:lnSpc>
                <a:spcPts val="2600"/>
              </a:lnSpc>
            </a:pPr>
            <a:r>
              <a:rPr lang="th-TH" altLang="th-TH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การขับเคลื่อนยุทธศาสตร์สู่การปฏิบัติ</a:t>
            </a:r>
            <a:endParaRPr lang="en-US" altLang="th-TH" dirty="0" smtClean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3556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8243888" y="6492875"/>
            <a:ext cx="116205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  <a:cs typeface="KodchiangUPC" panose="02020603050405020304" pitchFamily="18" charset="-3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E6380CF-3D5D-42B0-BDAA-A8442228735B}" type="slidenum">
              <a:rPr lang="th-TH" altLang="th-TH" sz="1600" smtClean="0">
                <a:latin typeface="Angsana New" panose="02020603050405020304" pitchFamily="18" charset="-34"/>
                <a:cs typeface="Angsana New" panose="02020603050405020304" pitchFamily="18" charset="-34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th-TH" altLang="th-TH" sz="160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76763704"/>
              </p:ext>
            </p:extLst>
          </p:nvPr>
        </p:nvGraphicFramePr>
        <p:xfrm>
          <a:off x="190314" y="1469008"/>
          <a:ext cx="8496486" cy="5344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4421</TotalTime>
  <Words>1244</Words>
  <Application>Microsoft Office PowerPoint</Application>
  <PresentationFormat>นำเสนอทางหน้าจอ (4:3)</PresentationFormat>
  <Paragraphs>182</Paragraphs>
  <Slides>14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5" baseType="lpstr">
      <vt:lpstr>Waveform</vt:lpstr>
      <vt:lpstr>         โครงการจัดทำยุทธศาสตร์การพัฒนาศักยภาพแรงงาน ด้านภาษาและวัฒนธรรมเพื่อรองรับประชาคมอาเซียน  (ASEAN  Community : AC)  </vt:lpstr>
      <vt:lpstr>การวิเคราะห์ความเชื่อมโยงของข้อมูลเพื่อการจัดทำยุทธศาสตร์</vt:lpstr>
      <vt:lpstr>ยุทธศาสตร์การพัฒนาศักยภาพแรงงานด้านภาษาและวัฒนธรรม เพื่อรองรับประชาคมอาเซียน (ASEAN  Community : AC)*</vt:lpstr>
      <vt:lpstr>ยุทธศาสตร์ที่ 1: ยกระดับมาตรฐานการเรียนรู้และการทดสอบสมรรถนะด้านภาษาและวัฒนธรรม </vt:lpstr>
      <vt:lpstr>ยุทธศาสตร์ที่ 2  พัฒนาหลักสูตรการสร้างจิตสำนึกถึงคุณค่าของภาษาและวัฒนธรรม  </vt:lpstr>
      <vt:lpstr>ยุทธศาสตร์ที่ 3 ขยายความร่วมมือระหว่างภาคีเครือข่ายทุกภาคส่วน </vt:lpstr>
      <vt:lpstr>ยุทธศาสตร์ที่ 4 ขยายความร่วมมือระหว่างประเทศในการพัฒนาทักษะด้านภาษาและวัฒนธรรม</vt:lpstr>
      <vt:lpstr>ยุทธศาสตร์ที่ 5 ปรับปรุงสื่อการเรียนรู้และฐานข้อมูลกลางด้านภาษาและวัฒนธรรม</vt:lpstr>
      <vt:lpstr>แผนการดำเนินกิจกรรม/โครงการระยะสั้น (ไม่เกิน 1 ปี)</vt:lpstr>
      <vt:lpstr>แผนการดำเนินกิจกรรม/โครงการระยะสั้น (ไม่เกิน 1 ปี)</vt:lpstr>
      <vt:lpstr>แผนการดำเนินกิจกรรม/โครงการระยะกลาง (1-3 ปี)</vt:lpstr>
      <vt:lpstr>แผนการดำเนินกิจกรรม/โครงการระยะกลาง (1-3 ปี)</vt:lpstr>
      <vt:lpstr>แผนการดำเนินกิจกรรม/โครงการระยะยาว (มากกว่า 3 ปี)</vt:lpstr>
      <vt:lpstr>การขับเคลื่อนยุทธศาสตร์สู่การปฏิบัติ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ข้อเสนอโครงการด้านเทคนิค การประเมินผลการดำเนินงานตามภารกิจพื้นฐาน                   ของสำนักงาน ปี 2555-2556</dc:title>
  <dc:creator>user</dc:creator>
  <cp:lastModifiedBy>Com01</cp:lastModifiedBy>
  <cp:revision>460</cp:revision>
  <cp:lastPrinted>2015-12-09T07:20:39Z</cp:lastPrinted>
  <dcterms:created xsi:type="dcterms:W3CDTF">2014-04-09T08:43:07Z</dcterms:created>
  <dcterms:modified xsi:type="dcterms:W3CDTF">2015-12-10T05:18:21Z</dcterms:modified>
</cp:coreProperties>
</file>