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65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238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794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538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94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48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103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423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79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989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84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15D92-C994-447A-B849-EC10077171BA}" type="datetimeFigureOut">
              <a:rPr lang="en-US" smtClean="0"/>
              <a:t>12/25/2015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0B85F-7791-423B-8D60-3F4B6A18E8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188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1">
                    <a:tint val="75000"/>
                  </a:scheme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fld id="{9B415D92-C994-447A-B849-EC10077171BA}" type="datetimeFigureOut">
              <a:rPr lang="en-US" smtClean="0"/>
              <a:pPr/>
              <a:t>12/25/2015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tint val="75000"/>
                  </a:scheme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  <a:latin typeface="TH SarabunPSK" pitchFamily="34" charset="-34"/>
                <a:cs typeface="TH SarabunPSK" pitchFamily="34" charset="-34"/>
              </a:defRPr>
            </a:lvl1pPr>
          </a:lstStyle>
          <a:p>
            <a:fld id="{6B00B85F-7791-423B-8D60-3F4B6A18E8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850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/>
          </a:solidFill>
          <a:latin typeface="TH SarabunPSK" pitchFamily="34" charset="-34"/>
          <a:ea typeface="+mj-ea"/>
          <a:cs typeface="TH SarabunPSK" pitchFamily="34" charset="-34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b="1" kern="1200">
          <a:solidFill>
            <a:schemeClr val="tx1"/>
          </a:solidFill>
          <a:latin typeface="TH SarabunPSK" pitchFamily="34" charset="-34"/>
          <a:ea typeface="+mn-ea"/>
          <a:cs typeface="TH SarabunPSK" pitchFamily="34" charset="-34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คำถามที่พบบ่อย</a:t>
            </a:r>
            <a:br>
              <a:rPr lang="th-TH" b="1" dirty="0" smtClean="0">
                <a:latin typeface="TH SarabunPSK" pitchFamily="34" charset="-34"/>
                <a:cs typeface="TH SarabunPSK" pitchFamily="34" charset="-34"/>
              </a:rPr>
            </a:br>
            <a:r>
              <a:rPr lang="en-US" b="1" dirty="0" smtClean="0">
                <a:latin typeface="TH SarabunPSK" pitchFamily="34" charset="-34"/>
                <a:cs typeface="TH SarabunPSK" pitchFamily="34" charset="-34"/>
              </a:rPr>
              <a:t>(Frequently Asked Questions - FAQ)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0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449263" indent="-449263" algn="l">
              <a:buFont typeface="+mj-lt"/>
              <a:buAutoNum type="arabicPeriod"/>
            </a:pPr>
            <a:r>
              <a:rPr lang="th-TH" dirty="0" smtClean="0"/>
              <a:t>แผนการพัฒนากำลังคน ซ้ำซ้อนกับยุทธศาสตร์</a:t>
            </a:r>
            <a:r>
              <a:rPr lang="en-US" dirty="0" smtClean="0"/>
              <a:t>/</a:t>
            </a:r>
            <a:r>
              <a:rPr lang="th-TH" dirty="0" smtClean="0"/>
              <a:t>แผนอื่นๆของจังหวัดหรือไม่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u="sng" dirty="0" smtClean="0"/>
              <a:t>คำตอบ</a:t>
            </a:r>
          </a:p>
          <a:p>
            <a:r>
              <a:rPr lang="th-TH" dirty="0" smtClean="0"/>
              <a:t>ไม่ซ้ำซ้อน แต่เป็นการสนับสนุนแผนอื่นๆให้มีความเป็นไปได้มากขึ้น</a:t>
            </a:r>
          </a:p>
          <a:p>
            <a:pPr lvl="1"/>
            <a:r>
              <a:rPr lang="th-TH" dirty="0" smtClean="0"/>
              <a:t>เทียบกับยุทธศาสตร์จังหวัด</a:t>
            </a:r>
            <a:r>
              <a:rPr lang="en-US" dirty="0" smtClean="0"/>
              <a:t>/</a:t>
            </a:r>
            <a:r>
              <a:rPr lang="th-TH" dirty="0" smtClean="0"/>
              <a:t>กลุ่มจังหวัด</a:t>
            </a:r>
            <a:r>
              <a:rPr lang="en-US" dirty="0" smtClean="0"/>
              <a:t>: </a:t>
            </a:r>
            <a:r>
              <a:rPr lang="th-TH" dirty="0" smtClean="0"/>
              <a:t>แผนการพัฒนากำลังคนของ กพร.ปจ.เป็นแผนที่จะช่วยสนับสนุนการพัฒนาจังหวัดตามยุทธศาสตร์</a:t>
            </a:r>
          </a:p>
          <a:p>
            <a:pPr lvl="1"/>
            <a:r>
              <a:rPr lang="th-TH" dirty="0" smtClean="0"/>
              <a:t>เทียบกับแผนการพัฒนาแรงงาน (โดย รง.จังหวัด)</a:t>
            </a:r>
            <a:r>
              <a:rPr lang="en-US" dirty="0" smtClean="0"/>
              <a:t>: </a:t>
            </a:r>
            <a:r>
              <a:rPr lang="th-TH" dirty="0" smtClean="0"/>
              <a:t>แผนการพัฒนากำลังคน ของ กพร.ปจ. มุ่งเน้นเฉพาะแผนเพื่อการพัฒนาความรู้</a:t>
            </a:r>
            <a:r>
              <a:rPr lang="en-US" dirty="0" smtClean="0"/>
              <a:t>/</a:t>
            </a:r>
            <a:r>
              <a:rPr lang="th-TH" dirty="0" smtClean="0"/>
              <a:t>ทักษะ</a:t>
            </a:r>
            <a:r>
              <a:rPr lang="en-US" dirty="0" smtClean="0"/>
              <a:t>/</a:t>
            </a:r>
            <a:r>
              <a:rPr lang="th-TH" dirty="0" smtClean="0"/>
              <a:t>ฝีมือ ของกำลังคน มีรายละเอียดเชิงปริมาณและคุณภาพ ในขณะที่แผนการพัฒนาแรงงาน (โดย รง.จังหวัด) มองในหลายมิติ และไม่ได้มีรายละเอียดเฉพาะด้านการพัฒนาคน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2388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2. </a:t>
            </a:r>
            <a:r>
              <a:rPr lang="th-TH" dirty="0" smtClean="0"/>
              <a:t>แผนการพัฒนากำลังคน เป็นแผนสำหรับกรมพัฒนาฝีมือแรงงาน ใช่หรือไม่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u="sng" dirty="0" smtClean="0"/>
              <a:t>คำตอบ</a:t>
            </a:r>
          </a:p>
          <a:p>
            <a:r>
              <a:rPr lang="th-TH" dirty="0" smtClean="0"/>
              <a:t>ไม่ใช่ </a:t>
            </a:r>
          </a:p>
          <a:p>
            <a:pPr lvl="1"/>
            <a:r>
              <a:rPr lang="th-TH" dirty="0" smtClean="0"/>
              <a:t>แผนการพัฒนากำลังคน เป็นแผนสำหรับการพัฒนาคนของทุกภาคส่วนในจังหวัด ทั้งภาครัฐและเอกชน</a:t>
            </a:r>
          </a:p>
          <a:p>
            <a:pPr lvl="1"/>
            <a:r>
              <a:rPr lang="th-TH" dirty="0" smtClean="0"/>
              <a:t>แผนการพัฒนากำลังคน เริ่มต้นจากวิเคราะห์ </a:t>
            </a:r>
            <a:r>
              <a:rPr lang="en-US" dirty="0" smtClean="0"/>
              <a:t>Demand-side </a:t>
            </a:r>
            <a:r>
              <a:rPr lang="th-TH" dirty="0" smtClean="0"/>
              <a:t>(อุปสงค์) ของภาคอุตสาหกรรมในจังหวัด แล้วจึงชี้มาว่าหน่วยงานใดควรเป็นผู้รับผิดชอบดำเนินการ ซึ่งอาจเป็นหน่วยงานรัฐ สถาบันการศึกษา หน่วยงานภาคเอกชน ขึ้นอยู่กับความถนัด ความพร้อม และบาบาทของหน่วยงาน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727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3. </a:t>
            </a:r>
            <a:r>
              <a:rPr lang="th-TH" dirty="0" smtClean="0"/>
              <a:t>การคัดเลือกอุตสาหกรรมสำคัญของจังหวัด มีหลักเกณฑ์อย่างไร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u="sng" dirty="0" smtClean="0"/>
              <a:t>คำตอบ</a:t>
            </a:r>
          </a:p>
          <a:p>
            <a:r>
              <a:rPr lang="th-TH" dirty="0" smtClean="0"/>
              <a:t>หลักเกณฑ์ในการเลือกอุตสาหกรรมสำคัญ ได้แก่</a:t>
            </a:r>
          </a:p>
          <a:p>
            <a:pPr lvl="1"/>
            <a:r>
              <a:rPr lang="th-TH" dirty="0" smtClean="0"/>
              <a:t>อุตสาหกรรมที่มี </a:t>
            </a:r>
            <a:r>
              <a:rPr lang="en-US" dirty="0" smtClean="0"/>
              <a:t>GDP </a:t>
            </a:r>
            <a:r>
              <a:rPr lang="th-TH" dirty="0" smtClean="0"/>
              <a:t>สูง หรือ อุตสาหกรรมที่มีการเติบโตเป็นอนาคตของจังหวัด หรือ อุตสาหกรรมที่มีการจ้างงานมาก หรืออุตสาหกรรมที่เป็นเป้าหมายการพัฒนาของจังหวัด</a:t>
            </a:r>
          </a:p>
          <a:p>
            <a:pPr marL="457200" lvl="1" indent="0" algn="ctr">
              <a:buNone/>
            </a:pPr>
            <a:r>
              <a:rPr lang="th-TH" sz="4000" dirty="0" smtClean="0">
                <a:solidFill>
                  <a:srgbClr val="0033CC"/>
                </a:solidFill>
              </a:rPr>
              <a:t>และ</a:t>
            </a:r>
          </a:p>
          <a:p>
            <a:pPr lvl="1"/>
            <a:r>
              <a:rPr lang="th-TH" dirty="0">
                <a:solidFill>
                  <a:prstClr val="black"/>
                </a:solidFill>
              </a:rPr>
              <a:t>อุตสาหกรรมที่</a:t>
            </a:r>
            <a:r>
              <a:rPr lang="th-TH" dirty="0" smtClean="0">
                <a:solidFill>
                  <a:prstClr val="black"/>
                </a:solidFill>
              </a:rPr>
              <a:t>มีภาคธุรกิจอุตสาหกรรมยินดีร่วมมาเป็นเจ้าภาพในการจัดทำแผน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392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4. </a:t>
            </a:r>
            <a:r>
              <a:rPr lang="th-TH" dirty="0" smtClean="0"/>
              <a:t>ปี งปม.</a:t>
            </a:r>
            <a:r>
              <a:rPr lang="en-US" dirty="0" smtClean="0"/>
              <a:t>2559 </a:t>
            </a:r>
            <a:r>
              <a:rPr lang="th-TH" dirty="0" smtClean="0"/>
              <a:t>ทำแค่ </a:t>
            </a:r>
            <a:r>
              <a:rPr lang="en-US" dirty="0" smtClean="0"/>
              <a:t>1-2 </a:t>
            </a:r>
            <a:r>
              <a:rPr lang="th-TH" dirty="0" smtClean="0"/>
              <a:t>อุตสาหกรรมก่อน ได้หรือไม่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u="sng" dirty="0" smtClean="0"/>
              <a:t>คำตอบ</a:t>
            </a:r>
          </a:p>
          <a:p>
            <a:r>
              <a:rPr lang="th-TH" dirty="0" smtClean="0"/>
              <a:t>ระดับนโยบายกำหนดให้ทำ </a:t>
            </a:r>
            <a:r>
              <a:rPr lang="en-US" dirty="0" smtClean="0"/>
              <a:t>3 </a:t>
            </a:r>
            <a:r>
              <a:rPr lang="th-TH" dirty="0" smtClean="0"/>
              <a:t>อุตสาหกรรม (เป็นอย่างน้อย) เนื่องจากหากน้อยกว่า</a:t>
            </a:r>
            <a:r>
              <a:rPr lang="en-US" dirty="0" smtClean="0"/>
              <a:t> 3 </a:t>
            </a:r>
            <a:r>
              <a:rPr lang="th-TH" dirty="0" smtClean="0"/>
              <a:t>อุตสาหกรรม เกรงจะไม่สามารถครอบคลุมการพัฒนาคนของจังหวัดได้อย่างมีนัยสำคัญ </a:t>
            </a:r>
            <a:endParaRPr lang="th-TH" dirty="0"/>
          </a:p>
          <a:p>
            <a:r>
              <a:rPr lang="th-TH" dirty="0" smtClean="0"/>
              <a:t>อย่างไรก็ตาม หากพิจารณาแล้ว เห็นว่าเป็นไปไม่ได้ กพร.ปจ.ก็อาจลงความเห็นร่วมกันว่าจะดำเนินการกี่อุตสาหกรรม พร้อมเหตุผลจำเป็นที่จะดำเนินการได้น้อยกว่าที่กำหนดไว้</a:t>
            </a:r>
          </a:p>
        </p:txBody>
      </p:sp>
    </p:spTree>
    <p:extLst>
      <p:ext uri="{BB962C8B-B14F-4D97-AF65-F5344CB8AC3E}">
        <p14:creationId xmlns:p14="http://schemas.microsoft.com/office/powerpoint/2010/main" val="13337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 smtClean="0"/>
              <a:t>5. </a:t>
            </a:r>
            <a:r>
              <a:rPr lang="th-TH" dirty="0" smtClean="0"/>
              <a:t>ประธาน กพร.ปจ. ให้ความสำคัญในเรื่องนี้น้อย ทำอย่างไร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u="sng" dirty="0" smtClean="0"/>
              <a:t>คำตอบ</a:t>
            </a:r>
          </a:p>
          <a:p>
            <a:r>
              <a:rPr lang="th-TH" dirty="0" smtClean="0"/>
              <a:t>กพร.ปช. มีมติให้ กพร.ปจ.จัดทำแผนการพัฒนาจังหวัดทุกจังหวัด และได้มีหนังสือไปยัง มท. เพื่อแจ้งมติดังกล่าวแล้ว</a:t>
            </a:r>
          </a:p>
          <a:p>
            <a:r>
              <a:rPr lang="th-TH" dirty="0" smtClean="0"/>
              <a:t>ผอ.ศูนย์</a:t>
            </a:r>
            <a:r>
              <a:rPr lang="en-US" dirty="0" smtClean="0"/>
              <a:t>/</a:t>
            </a:r>
            <a:r>
              <a:rPr lang="th-TH" dirty="0" smtClean="0"/>
              <a:t>สถาบันฯ อาจหาโอกาสนำเรียน พร้อมส่งหนังสือดังกล่าวให้ท่าน ผวจ.ทราบ</a:t>
            </a:r>
          </a:p>
          <a:p>
            <a:r>
              <a:rPr lang="th-TH" dirty="0" smtClean="0"/>
              <a:t>กรมฯ จะได้หาโอกาสชี้แจง เน้นย้ำ กับ มท. อย่างต่อเนื่องต่อไป</a:t>
            </a:r>
          </a:p>
        </p:txBody>
      </p:sp>
    </p:spTree>
    <p:extLst>
      <p:ext uri="{BB962C8B-B14F-4D97-AF65-F5344CB8AC3E}">
        <p14:creationId xmlns:p14="http://schemas.microsoft.com/office/powerpoint/2010/main" val="2166439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en-US" dirty="0"/>
              <a:t>6</a:t>
            </a:r>
            <a:r>
              <a:rPr lang="en-US" dirty="0" smtClean="0"/>
              <a:t>. </a:t>
            </a:r>
            <a:r>
              <a:rPr lang="th-TH" dirty="0" smtClean="0"/>
              <a:t>ควรจ้าง หน่วยงาน</a:t>
            </a:r>
            <a:r>
              <a:rPr lang="en-US" dirty="0" smtClean="0"/>
              <a:t>/</a:t>
            </a:r>
            <a:r>
              <a:rPr lang="th-TH" dirty="0" smtClean="0"/>
              <a:t>บุคคลฯ ภายนอกมาเป็นที่ปรึกษาช่วยดำเนินการหรือไม่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h-TH" u="sng" dirty="0" smtClean="0"/>
              <a:t>คำตอบ</a:t>
            </a:r>
          </a:p>
          <a:p>
            <a:r>
              <a:rPr lang="th-TH" dirty="0" smtClean="0"/>
              <a:t>นโยบายเปิดกว้างให้ ศูนย์</a:t>
            </a:r>
            <a:r>
              <a:rPr lang="en-US" dirty="0" smtClean="0"/>
              <a:t>/</a:t>
            </a:r>
            <a:r>
              <a:rPr lang="th-TH" dirty="0" smtClean="0"/>
              <a:t>สถาบัน ดำเนินการเอง หรือจ้างที่ปรึกษาภายนอกมาช่วยดำเนินการ</a:t>
            </a:r>
          </a:p>
          <a:p>
            <a:r>
              <a:rPr lang="th-TH" dirty="0" smtClean="0"/>
              <a:t>ในชั้นนี้ ขอให้ศูนย์</a:t>
            </a:r>
            <a:r>
              <a:rPr lang="en-US" dirty="0" smtClean="0"/>
              <a:t>/</a:t>
            </a:r>
            <a:r>
              <a:rPr lang="th-TH" dirty="0" smtClean="0"/>
              <a:t>สถาบัน  ลองขอการสนับสนุน งปม.เพื่อจ้างที่ปรึกษาดังกล่าวนี้กับ ผวจ. โดยชี้แจงความสำคัญจำเป็นและประโยชน์ที่จะเกิดขึ้นกับจังหวัด</a:t>
            </a:r>
          </a:p>
          <a:p>
            <a:r>
              <a:rPr lang="th-TH" dirty="0" smtClean="0"/>
              <a:t>ในปี งปม.ต่อๆไป กรมฯกำลังอยู่ระหว่างการปรับโครงสร้างผลผลิต และการจัดสรรงบประมาณ จะดึงเอาเรื่องการจัดทำแผนพัฒนากำลังคนเป็นกิจกรรมหลัก ซึ่งจะมี งปม.เฉพาะสำหรับการดำเนินการในปีต่อไป (อยู่ระหว่างการพิจารณา)</a:t>
            </a:r>
          </a:p>
          <a:p>
            <a:endParaRPr lang="th-TH" dirty="0" smtClean="0"/>
          </a:p>
        </p:txBody>
      </p:sp>
    </p:spTree>
    <p:extLst>
      <p:ext uri="{BB962C8B-B14F-4D97-AF65-F5344CB8AC3E}">
        <p14:creationId xmlns:p14="http://schemas.microsoft.com/office/powerpoint/2010/main" val="61006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dirty="0"/>
              <a:t>7</a:t>
            </a:r>
            <a:r>
              <a:rPr lang="en-US" dirty="0" smtClean="0"/>
              <a:t>. </a:t>
            </a:r>
            <a:r>
              <a:rPr lang="th-TH" dirty="0" smtClean="0"/>
              <a:t>หาข้อมูลไม่ได้ ควรทำอย่างไร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h-TH" u="sng" dirty="0" smtClean="0"/>
              <a:t>คำตอบ</a:t>
            </a:r>
          </a:p>
          <a:p>
            <a:r>
              <a:rPr lang="th-TH" dirty="0" smtClean="0"/>
              <a:t>หากหาข้อมูลจากแหล่งข้อมูลที่เป็นทางการไม่ได้ อาจใช้วิธีการระดมความเห็นและขอข้อมูลจากภาคอุตสาหกรรม และมีการยืนยันข้อมูลจากภาคอุตสาหกรรม</a:t>
            </a:r>
          </a:p>
          <a:p>
            <a:r>
              <a:rPr lang="th-TH" dirty="0" smtClean="0"/>
              <a:t>ฉะนั้นควรเชิญภาคอุตสาหกรรมมาเป็นเจ้าภาพในการขับเคลื่อนในคณะทำงาน</a:t>
            </a:r>
            <a:endParaRPr lang="th-TH" dirty="0" smtClean="0"/>
          </a:p>
          <a:p>
            <a:pPr marL="0" indent="0">
              <a:buNone/>
            </a:pPr>
            <a:endParaRPr lang="th-TH" dirty="0" smtClean="0"/>
          </a:p>
          <a:p>
            <a:endParaRPr lang="th-TH" dirty="0" smtClean="0"/>
          </a:p>
        </p:txBody>
      </p:sp>
    </p:spTree>
    <p:extLst>
      <p:ext uri="{BB962C8B-B14F-4D97-AF65-F5344CB8AC3E}">
        <p14:creationId xmlns:p14="http://schemas.microsoft.com/office/powerpoint/2010/main" val="1251297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567</Words>
  <Application>Microsoft Office PowerPoint</Application>
  <PresentationFormat>On-screen Show (4:3)</PresentationFormat>
  <Paragraphs>35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คำถามที่พบบ่อย (Frequently Asked Questions - FAQ)</vt:lpstr>
      <vt:lpstr>แผนการพัฒนากำลังคน ซ้ำซ้อนกับยุทธศาสตร์/แผนอื่นๆของจังหวัดหรือไม่</vt:lpstr>
      <vt:lpstr>2. แผนการพัฒนากำลังคน เป็นแผนสำหรับกรมพัฒนาฝีมือแรงงาน ใช่หรือไม่</vt:lpstr>
      <vt:lpstr>3. การคัดเลือกอุตสาหกรรมสำคัญของจังหวัด มีหลักเกณฑ์อย่างไร</vt:lpstr>
      <vt:lpstr>4. ปี งปม.2559 ทำแค่ 1-2 อุตสาหกรรมก่อน ได้หรือไม่</vt:lpstr>
      <vt:lpstr>5. ประธาน กพร.ปจ. ให้ความสำคัญในเรื่องนี้น้อย ทำอย่างไร</vt:lpstr>
      <vt:lpstr>6. ควรจ้าง หน่วยงาน/บุคคลฯ ภายนอกมาเป็นที่ปรึกษาช่วยดำเนินการหรือไม่ </vt:lpstr>
      <vt:lpstr>7. หาข้อมูลไม่ได้ ควรทำอย่างไร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คำถามที่พบบ่อย (Frequently Asked Questions - FAQ)</dc:title>
  <dc:creator>Santi Ch</dc:creator>
  <cp:lastModifiedBy>Waranya S</cp:lastModifiedBy>
  <cp:revision>7</cp:revision>
  <dcterms:created xsi:type="dcterms:W3CDTF">2015-12-25T00:31:03Z</dcterms:created>
  <dcterms:modified xsi:type="dcterms:W3CDTF">2015-12-25T04:37:04Z</dcterms:modified>
</cp:coreProperties>
</file>