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84" r:id="rId3"/>
    <p:sldId id="285" r:id="rId4"/>
    <p:sldId id="287" r:id="rId5"/>
    <p:sldId id="286" r:id="rId6"/>
    <p:sldId id="291" r:id="rId7"/>
    <p:sldId id="290" r:id="rId8"/>
    <p:sldId id="295" r:id="rId9"/>
    <p:sldId id="298" r:id="rId10"/>
    <p:sldId id="324" r:id="rId11"/>
    <p:sldId id="294" r:id="rId12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7D792-56CA-9E4C-9D05-74CCD41FD53B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AC41B-90E5-D243-8C4F-29890B4E8C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843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A6C47-C13B-7844-A1FB-5DF85C1BB23C}" type="datetimeFigureOut">
              <a:rPr lang="en-US" smtClean="0"/>
              <a:pPr/>
              <a:t>11/13/2015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A709F-0F09-314A-8AFA-9AD5A574D4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987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1664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48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2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1679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151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47850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7486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52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382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defTabSz="914400"/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pPr defTabSz="914400"/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 defTabSz="914400"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4781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228601"/>
            <a:ext cx="8040255" cy="3702930"/>
          </a:xfrm>
        </p:spPr>
        <p:txBody>
          <a:bodyPr>
            <a:noAutofit/>
          </a:bodyPr>
          <a:lstStyle/>
          <a:p>
            <a:pPr algn="ctr"/>
            <a:r>
              <a:rPr lang="th-TH" sz="3600" spc="-3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การขับเคลื่อนการจัดทำแผนการ</a:t>
            </a:r>
            <a:r>
              <a:rPr lang="th-TH" sz="3600" spc="-3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</a:t>
            </a:r>
            <a:r>
              <a:rPr lang="th-TH" sz="3600" spc="-3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กำลังคนรายจังหวัด</a:t>
            </a:r>
            <a:endParaRPr lang="en-US" sz="3600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199" y="4146317"/>
            <a:ext cx="7892473" cy="2222575"/>
          </a:xfrm>
        </p:spPr>
        <p:txBody>
          <a:bodyPr>
            <a:normAutofit/>
          </a:bodyPr>
          <a:lstStyle/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 18 มีนาคม 2558</a:t>
            </a:r>
          </a:p>
          <a:p>
            <a:pPr algn="ctr"/>
            <a:r>
              <a:rPr lang="th-TH" sz="2000" dirty="0" smtClean="0">
                <a:solidFill>
                  <a:schemeClr val="tx1"/>
                </a:solidFill>
              </a:rPr>
              <a:t>ณ โรงแรมรามา</a:t>
            </a:r>
            <a:r>
              <a:rPr lang="th-TH" sz="2000" dirty="0" err="1" smtClean="0">
                <a:solidFill>
                  <a:schemeClr val="tx1"/>
                </a:solidFill>
              </a:rPr>
              <a:t>การ์</a:t>
            </a:r>
            <a:r>
              <a:rPr lang="th-TH" sz="2000" dirty="0" smtClean="0">
                <a:solidFill>
                  <a:schemeClr val="tx1"/>
                </a:solidFill>
              </a:rPr>
              <a:t>เดน กรุงเทพฯ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403189" y="5643563"/>
            <a:ext cx="32239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นายวิชัย คง</a:t>
            </a:r>
            <a:r>
              <a:rPr lang="th-TH" b="1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รัตน</a:t>
            </a:r>
            <a:r>
              <a:rPr lang="th-TH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ชาติ</a:t>
            </a:r>
          </a:p>
          <a:p>
            <a:pPr algn="ctr"/>
            <a:r>
              <a:rPr lang="th-TH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รองอธิบดีกรมพัฒนาฝีมือแรงงาน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1063951"/>
            <a:ext cx="8538205" cy="544034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th-TH" sz="1200" b="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th-TH" sz="1200" b="0" dirty="0" smtClean="0">
                <a:solidFill>
                  <a:srgbClr val="FF0000"/>
                </a:solidFill>
              </a:rPr>
              <a:t>พลเอก ประวิตร วงษ์สุวรรณ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th-TH" sz="1800" b="0" dirty="0" smtClean="0">
                <a:solidFill>
                  <a:srgbClr val="FF0000"/>
                </a:solidFill>
              </a:rPr>
              <a:t>รองนายกรัฐมนตรี</a:t>
            </a:r>
            <a:endParaRPr lang="en-US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2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23401" y="1303387"/>
            <a:ext cx="1878271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3633" y="2407530"/>
            <a:ext cx="4285671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นายกรัฐมนตรี 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หรือรองนายกฯ ที่ได้รับมอบหมาย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(ประธาน)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84950" y="3555116"/>
            <a:ext cx="2555175" cy="4174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latin typeface="Arial Unicode MS"/>
                <a:cs typeface="Arial Unicode MS"/>
              </a:rPr>
              <a:t>รมว.รง. (รองประธาน)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9398" y="4184476"/>
            <a:ext cx="7689332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ก.ท่องเที่ยวฯ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ก.พัฒนาสังคมฯ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ก.เกษตรฯ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</a:t>
            </a:r>
            <a:r>
              <a:rPr lang="th-TH" dirty="0">
                <a:latin typeface="Arial Unicode MS"/>
                <a:cs typeface="Arial Unicode MS"/>
              </a:rPr>
              <a:t>ม</a:t>
            </a:r>
            <a:r>
              <a:rPr lang="th-TH" dirty="0" smtClean="0">
                <a:latin typeface="Arial Unicode MS"/>
                <a:cs typeface="Arial Unicode MS"/>
              </a:rPr>
              <a:t>หาดไทย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ก.ยุติธรรม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ก.แรงงาน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ก.วิทย์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ก.ศึกษาฯ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 ก.อุตสาหกรรม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เลขาธิการ กอศ.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เลขาธิการ สศช.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ผอ.สำนักงบประมาณ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อธิบดีกรมการจัดหางาน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อธิบดีกรมสวัสดิการฯ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ผอ.สนง.ประกันสังคมฯ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ผอ.สนง.ส่งเสริมการลงทุน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ผอ.สสย.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ปลัดกรุงเทพมหานคร</a:t>
            </a:r>
          </a:p>
          <a:p>
            <a:pPr>
              <a:lnSpc>
                <a:spcPct val="80000"/>
              </a:lnSpc>
            </a:pPr>
            <a:r>
              <a:rPr lang="en-US" dirty="0" smtClean="0">
                <a:latin typeface="Arial Unicode MS"/>
                <a:cs typeface="Arial Unicode MS"/>
              </a:rPr>
              <a:t>TDRI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สภาหอการค้าฯ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สภาอุตสาหกรรมฯ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สมาคมการจัดการงานบุคคลฯ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สภาองค์กรนายจ้าง/ลูกจ้าง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ผู้ทรงคุณวุฒิ  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อธิบดีกรมพัฒนาฝีมือแรงงาน (เลขานุการ)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รองอธิบดี (ผู้ช่วยฯ)</a:t>
            </a:r>
          </a:p>
        </p:txBody>
      </p:sp>
      <p:cxnSp>
        <p:nvCxnSpPr>
          <p:cNvPr id="10" name="Straight Connector 9"/>
          <p:cNvCxnSpPr>
            <a:stCxn id="7" idx="2"/>
            <a:endCxn id="8" idx="0"/>
          </p:cNvCxnSpPr>
          <p:nvPr/>
        </p:nvCxnSpPr>
        <p:spPr>
          <a:xfrm rot="5400000">
            <a:off x="4256523" y="3445170"/>
            <a:ext cx="215962" cy="393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8" idx="2"/>
            <a:endCxn id="9" idx="0"/>
          </p:cNvCxnSpPr>
          <p:nvPr/>
        </p:nvCxnSpPr>
        <p:spPr>
          <a:xfrm rot="5400000">
            <a:off x="4182353" y="4004291"/>
            <a:ext cx="211896" cy="14847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0" y="41565"/>
            <a:ext cx="9001123" cy="1063951"/>
          </a:xfrm>
        </p:spPr>
        <p:txBody>
          <a:bodyPr>
            <a:normAutofit fontScale="90000"/>
          </a:bodyPr>
          <a:lstStyle/>
          <a:p>
            <a:pPr lvl="0" algn="ctr">
              <a:spcBef>
                <a:spcPct val="20000"/>
              </a:spcBef>
              <a:spcAft>
                <a:spcPts val="600"/>
              </a:spcAft>
            </a:pPr>
            <a:r>
              <a:rPr lang="th-TH" sz="2400" spc="0" dirty="0" smtClean="0">
                <a:solidFill>
                  <a:prstClr val="black"/>
                </a:solidFill>
                <a:ea typeface="+mn-ea"/>
              </a:rPr>
              <a:t/>
            </a:r>
            <a:br>
              <a:rPr lang="th-TH" sz="2400" spc="0" dirty="0" smtClean="0">
                <a:solidFill>
                  <a:prstClr val="black"/>
                </a:solidFill>
                <a:ea typeface="+mn-ea"/>
              </a:rPr>
            </a:br>
            <a:r>
              <a:rPr lang="th-TH" sz="2400" spc="0" dirty="0" err="1" smtClean="0">
                <a:solidFill>
                  <a:prstClr val="black"/>
                </a:solidFill>
                <a:ea typeface="+mn-ea"/>
              </a:rPr>
              <a:t>กพร.ปช</a:t>
            </a:r>
            <a:r>
              <a:rPr lang="th-TH" sz="2400" spc="0" dirty="0" smtClean="0">
                <a:solidFill>
                  <a:prstClr val="black"/>
                </a:solidFill>
                <a:ea typeface="+mn-ea"/>
              </a:rPr>
              <a:t>. </a:t>
            </a:r>
            <a:r>
              <a:rPr lang="th-TH" sz="2400" spc="0" dirty="0">
                <a:solidFill>
                  <a:prstClr val="black"/>
                </a:solidFill>
                <a:ea typeface="+mn-ea"/>
              </a:rPr>
              <a:t>เป็นคณะกรรมการตาม </a:t>
            </a:r>
            <a:r>
              <a:rPr lang="en-US" sz="2400" spc="0" dirty="0">
                <a:solidFill>
                  <a:prstClr val="black"/>
                </a:solidFill>
                <a:ea typeface="+mn-ea"/>
              </a:rPr>
              <a:t>“</a:t>
            </a:r>
            <a:r>
              <a:rPr lang="th-TH" sz="2400" spc="0" dirty="0">
                <a:solidFill>
                  <a:srgbClr val="C00000"/>
                </a:solidFill>
                <a:ea typeface="+mn-ea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2552</a:t>
            </a:r>
            <a:r>
              <a:rPr lang="en-US" sz="2400" spc="0" dirty="0">
                <a:solidFill>
                  <a:prstClr val="black"/>
                </a:solidFill>
                <a:ea typeface="+mn-ea"/>
              </a:rPr>
              <a:t>”</a:t>
            </a:r>
            <a:br>
              <a:rPr lang="en-US" sz="2400" spc="0" dirty="0">
                <a:solidFill>
                  <a:prstClr val="black"/>
                </a:solidFill>
                <a:ea typeface="+mn-ea"/>
              </a:rPr>
            </a:br>
            <a:endParaRPr lang="th-TH" dirty="0"/>
          </a:p>
        </p:txBody>
      </p:sp>
      <p:pic>
        <p:nvPicPr>
          <p:cNvPr id="19458" name="Picture 2" descr="http://www.dsd.go.th/Content/themes/Images/507/%E0%B8%AD%E0%B8%98%E0%B8%B4%E0%B8%9A%E0%B8%94%E0%B8%B5%E0%B8%81%E0%B8%9E%E0%B8%A3.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36197" y="3555117"/>
            <a:ext cx="966478" cy="1327379"/>
          </a:xfrm>
          <a:prstGeom prst="rect">
            <a:avLst/>
          </a:prstGeom>
          <a:noFill/>
        </p:spPr>
      </p:pic>
      <p:pic>
        <p:nvPicPr>
          <p:cNvPr id="19460" name="Picture 4" descr="http://www.mol.go.th/sites/default/files/images/highlight/labor-minister-27.8.58.jpg?14407252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42236" y="1303388"/>
            <a:ext cx="1960438" cy="1342830"/>
          </a:xfrm>
          <a:prstGeom prst="rect">
            <a:avLst/>
          </a:prstGeom>
          <a:noFill/>
        </p:spPr>
      </p:pic>
      <p:pic>
        <p:nvPicPr>
          <p:cNvPr id="19462" name="Picture 6" descr="http://www.sso.go.th/uploads/thumbnail?src=/uploads/gallery/10ab4c70-3222-41b9-bdd3-67f389317f43.JPG&amp;w=200&amp;h=1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6759" y="1372663"/>
            <a:ext cx="1905000" cy="1238251"/>
          </a:xfrm>
          <a:prstGeom prst="rect">
            <a:avLst/>
          </a:prstGeom>
          <a:noFill/>
        </p:spPr>
      </p:pic>
      <p:sp>
        <p:nvSpPr>
          <p:cNvPr id="14" name="สี่เหลี่ยมผืนผ้า 13"/>
          <p:cNvSpPr/>
          <p:nvPr/>
        </p:nvSpPr>
        <p:spPr>
          <a:xfrm>
            <a:off x="7433285" y="5209315"/>
            <a:ext cx="1507861" cy="92333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นายก</a:t>
            </a:r>
            <a:r>
              <a:rPr lang="th-TH" b="1" dirty="0" err="1" smtClean="0">
                <a:solidFill>
                  <a:srgbClr val="FF0000"/>
                </a:solidFill>
              </a:rPr>
              <a:t>รีฑา</a:t>
            </a:r>
            <a:r>
              <a:rPr lang="th-TH" b="1" dirty="0" smtClean="0">
                <a:solidFill>
                  <a:srgbClr val="FF0000"/>
                </a:solidFill>
              </a:rPr>
              <a:t> </a:t>
            </a:r>
            <a:r>
              <a:rPr lang="th-TH" b="1" dirty="0" err="1" smtClean="0">
                <a:solidFill>
                  <a:srgbClr val="FF0000"/>
                </a:solidFill>
              </a:rPr>
              <a:t>สพ</a:t>
            </a:r>
            <a:r>
              <a:rPr lang="th-TH" b="1" dirty="0" smtClean="0">
                <a:solidFill>
                  <a:srgbClr val="FF0000"/>
                </a:solidFill>
              </a:rPr>
              <a:t>โชค</a:t>
            </a:r>
          </a:p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อธิบดีกรมพัฒนา</a:t>
            </a:r>
          </a:p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ฝีมือแรงงาน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6523159" y="2673928"/>
            <a:ext cx="2390277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600" b="1" dirty="0" smtClean="0">
                <a:solidFill>
                  <a:srgbClr val="FF0000"/>
                </a:solidFill>
              </a:rPr>
              <a:t>พลเอก </a:t>
            </a:r>
            <a:r>
              <a:rPr lang="th-TH" sz="1600" b="1" dirty="0" err="1" smtClean="0">
                <a:solidFill>
                  <a:srgbClr val="FF0000"/>
                </a:solidFill>
              </a:rPr>
              <a:t>ศิ</a:t>
            </a:r>
            <a:r>
              <a:rPr lang="th-TH" sz="1600" b="1" dirty="0" smtClean="0">
                <a:solidFill>
                  <a:srgbClr val="FF0000"/>
                </a:solidFill>
              </a:rPr>
              <a:t>ริชัย </a:t>
            </a:r>
            <a:r>
              <a:rPr lang="th-TH" sz="1600" b="1" dirty="0" err="1" smtClean="0">
                <a:solidFill>
                  <a:srgbClr val="FF0000"/>
                </a:solidFill>
              </a:rPr>
              <a:t>ดิษฐ</a:t>
            </a:r>
            <a:r>
              <a:rPr lang="th-TH" sz="1600" b="1" dirty="0" smtClean="0">
                <a:solidFill>
                  <a:srgbClr val="FF0000"/>
                </a:solidFill>
              </a:rPr>
              <a:t>กุล</a:t>
            </a:r>
          </a:p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รัฐมนตรีว่าการกระทรวงแรงงาน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4115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อำนาจหน้าที่ กพร.ปช.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3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6570" y="1101223"/>
            <a:ext cx="3110047" cy="1044173"/>
          </a:xfrm>
          <a:prstGeom prst="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 anchor="ctr"/>
          <a:lstStyle/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๒๕๕๒ 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3687947" y="762697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1.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กำหนดนโยบายและแนวทาง</a:t>
            </a:r>
            <a:r>
              <a:rPr lang="th-TH" dirty="0" smtClean="0">
                <a:latin typeface="Arial Unicode MS"/>
                <a:cs typeface="Arial Unicode MS"/>
              </a:rPr>
              <a:t>ในการพัฒนา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แรงงานและประสานงานการฝึกอาชีพ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687947" y="1765335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2.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ประสาน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แผนการพัฒนาทรัพยากรมนุษย์ระหว่าง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ระบบการศึกษากับระบบการพัฒนากำลังแรงงาน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3700190" y="2767973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3.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ประสานนโยบาย 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แผนการพัฒนาฝีมือแรงงาน และ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แผนการฝึกอาชีพของทุกหน่วยงาน</a:t>
            </a:r>
            <a:r>
              <a:rPr lang="th-TH" dirty="0" smtClean="0">
                <a:latin typeface="Arial Unicode MS"/>
                <a:cs typeface="Arial Unicode MS"/>
              </a:rPr>
              <a:t>ทั้งภาครัฐและภาคเอกชน</a:t>
            </a:r>
            <a:endParaRPr lang="th-TH" sz="1600" dirty="0" smtClean="0">
              <a:latin typeface="Arial Unicode MS"/>
              <a:cs typeface="Arial Unicode MS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3687947" y="3770611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4.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ติดตามและประเมินผล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การดำเนินงานตามนโยบายและแผนงาน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3687947" y="4773250"/>
            <a:ext cx="4929579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prstClr val="black"/>
                </a:solidFill>
                <a:latin typeface="Arial Unicode MS"/>
                <a:cs typeface="Arial Unicode MS"/>
              </a:rPr>
              <a:t>5. </a:t>
            </a:r>
            <a:r>
              <a:rPr lang="th-TH" sz="2000" b="1" dirty="0" smtClean="0">
                <a:solidFill>
                  <a:srgbClr val="C00000"/>
                </a:solidFill>
                <a:latin typeface="Arial Unicode MS"/>
                <a:cs typeface="Arial Unicode MS"/>
              </a:rPr>
              <a:t>เสนอแนวทางการแก้ไขปัญหาและอุปสรรค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เกี่ยวกับการพัฒนาแรงงานและประสานงานการฝึกอาชีพ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3" y="2278028"/>
            <a:ext cx="2810723" cy="3662218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3276617" y="5846544"/>
            <a:ext cx="5179226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มาตรา ๘ </a:t>
            </a:r>
            <a:r>
              <a:rPr lang="en-US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“…</a:t>
            </a:r>
            <a:r>
              <a:rPr lang="th-TH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ถ้าคณะกรรมการเห็นว่ามีกรณีจำเป็นอาจเสนอต่อคณะรัฐมนตรีเพื่อพิจารณาได้ </a:t>
            </a:r>
            <a:r>
              <a:rPr lang="en-US" b="1" dirty="0" smtClean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…”</a:t>
            </a:r>
            <a:endParaRPr lang="en-US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12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หลักการดำเนินงานของ กพร.ปช.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7348" y="6382035"/>
            <a:ext cx="722233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4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1049" y="4392557"/>
            <a:ext cx="2512294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ภาคการศึกษา</a:t>
            </a:r>
          </a:p>
          <a:p>
            <a:pPr algn="ctr"/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08225" y="4392557"/>
            <a:ext cx="2552248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ภาคการพัฒนาแรงงาน</a:t>
            </a:r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658784" y="2477228"/>
            <a:ext cx="1774186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260818" y="4392557"/>
            <a:ext cx="2495266" cy="1947913"/>
          </a:xfrm>
          <a:prstGeom prst="roundRect">
            <a:avLst>
              <a:gd name="adj" fmla="val 5389"/>
            </a:avLst>
          </a:prstGeom>
          <a:noFill/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ภาคธุรกิจอุตสาหกรรม</a:t>
            </a:r>
            <a:endParaRPr lang="en-US" sz="200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Right Brace 10"/>
          <p:cNvSpPr/>
          <p:nvPr/>
        </p:nvSpPr>
        <p:spPr>
          <a:xfrm rot="16200000">
            <a:off x="4351575" y="677619"/>
            <a:ext cx="388608" cy="6819602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717713" y="3430926"/>
            <a:ext cx="5525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กำหนดนโยบาย/ บูรณาการการทำงาน/ ติดตามประเมินผล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479669" y="939373"/>
            <a:ext cx="2132419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th-TH" sz="2400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คณะรัฐมนตรี</a:t>
            </a:r>
            <a:endParaRPr lang="en-US" sz="2400" dirty="0">
              <a:solidFill>
                <a:schemeClr val="tx1"/>
              </a:solidFill>
              <a:latin typeface="Arial Unicode MS"/>
              <a:cs typeface="Arial Unicode MS"/>
            </a:endParaRPr>
          </a:p>
        </p:txBody>
      </p:sp>
      <p:sp>
        <p:nvSpPr>
          <p:cNvPr id="14" name="Up Arrow 13"/>
          <p:cNvSpPr/>
          <p:nvPr/>
        </p:nvSpPr>
        <p:spPr>
          <a:xfrm>
            <a:off x="4273404" y="1875085"/>
            <a:ext cx="544946" cy="540330"/>
          </a:xfrm>
          <a:prstGeom prst="upArrow">
            <a:avLst>
              <a:gd name="adj1" fmla="val 50000"/>
              <a:gd name="adj2" fmla="val 39744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883032" y="1875085"/>
            <a:ext cx="3951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เสนอเรื่องต่อ ครม.เพื่อพิจารณาเห็นชอบ</a:t>
            </a:r>
          </a:p>
        </p:txBody>
      </p:sp>
      <p:sp>
        <p:nvSpPr>
          <p:cNvPr id="17410" name="AutoShape 2" descr="ผลการค้นหารูปภาพสำหรับ การศึกษา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7412" name="AutoShape 4" descr="ผลการค้นหารูปภาพสำหรับ การศึกษา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7414" name="Picture 6" descr="http://thailand.prd.go.th/1700/ewt/aseanthai/images/content/2014/8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323" y="4862937"/>
            <a:ext cx="1968064" cy="1297418"/>
          </a:xfrm>
          <a:prstGeom prst="rect">
            <a:avLst/>
          </a:prstGeom>
          <a:noFill/>
        </p:spPr>
      </p:pic>
      <p:pic>
        <p:nvPicPr>
          <p:cNvPr id="17416" name="Picture 8" descr="http://www.thaihealth.or.th/data/content/19605/resize/19605_thaihealth_abhioptv12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91993" y="5037080"/>
            <a:ext cx="2020095" cy="1247970"/>
          </a:xfrm>
          <a:prstGeom prst="rect">
            <a:avLst/>
          </a:prstGeom>
          <a:noFill/>
        </p:spPr>
      </p:pic>
      <p:pic>
        <p:nvPicPr>
          <p:cNvPr id="17420" name="Picture 12" descr="https://imsschoolblog.files.wordpress.com/2014/10/05160607gaportssa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95681" y="5051399"/>
            <a:ext cx="2066679" cy="1233652"/>
          </a:xfrm>
          <a:prstGeom prst="rect">
            <a:avLst/>
          </a:prstGeom>
          <a:noFill/>
        </p:spPr>
      </p:pic>
      <p:pic>
        <p:nvPicPr>
          <p:cNvPr id="17422" name="Picture 14" descr="http://www.matichon.co.th/online/2013/10/13826829111382682945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9012" y="997518"/>
            <a:ext cx="2181926" cy="1066809"/>
          </a:xfrm>
          <a:prstGeom prst="rect">
            <a:avLst/>
          </a:prstGeom>
          <a:noFill/>
        </p:spPr>
      </p:pic>
      <p:pic>
        <p:nvPicPr>
          <p:cNvPr id="17426" name="Picture 18" descr="http://www.tnamcot.com/wp-content/uploads/image/2014/09/09/%E0%B8%99%E0%B8%B2%E0%B8%A2%E0%B8%81%E0%B8%AF-%E0%B8%9B%E0%B8%98.%E0%B8%9B%E0%B8%A3%E0%B8%B0%E0%B8%8A%E0%B8%B8%E0%B8%A1-%E0%B8%84%E0%B8%A3%E0%B8%A1.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67678" y="2244417"/>
            <a:ext cx="1500069" cy="76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962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/>
      <p:bldP spid="13" grpId="0" animBg="1"/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001123" cy="720436"/>
          </a:xfrm>
        </p:spPr>
        <p:txBody>
          <a:bodyPr/>
          <a:lstStyle/>
          <a:p>
            <a:r>
              <a:rPr lang="th-TH" dirty="0" smtClean="0"/>
              <a:t>การดำเนินงานที่ผ่านมา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749990"/>
            <a:ext cx="8538205" cy="5937117"/>
          </a:xfrm>
        </p:spPr>
        <p:txBody>
          <a:bodyPr/>
          <a:lstStyle/>
          <a:p>
            <a:pPr marL="1652588" indent="-1652588">
              <a:tabLst>
                <a:tab pos="1652588" algn="l"/>
              </a:tabLst>
            </a:pPr>
            <a:r>
              <a:rPr lang="th-TH" u="sng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ปี 2553 </a:t>
            </a:r>
            <a:r>
              <a:rPr lang="en-US" dirty="0" smtClean="0"/>
              <a:t>	</a:t>
            </a:r>
            <a:r>
              <a:rPr lang="th-TH" dirty="0" err="1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กพร.ปช.</a:t>
            </a:r>
            <a:r>
              <a:rPr lang="th-TH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 เห็นชอบให้จัดทำกรอบยุทธศาสตร์ </a:t>
            </a:r>
            <a:r>
              <a:rPr lang="th-TH" dirty="0" err="1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กพร.ปช.</a:t>
            </a:r>
            <a:r>
              <a:rPr lang="th-TH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 ประกอบด้วยยุทธศาสตร์ 5 ด้าน</a:t>
            </a:r>
          </a:p>
          <a:p>
            <a:pPr marL="1652588" indent="-1652588">
              <a:tabLst>
                <a:tab pos="1652588" algn="l"/>
              </a:tabLst>
            </a:pPr>
            <a:r>
              <a:rPr lang="th-TH" dirty="0" smtClean="0"/>
              <a:t>		 </a:t>
            </a:r>
            <a:r>
              <a:rPr lang="th-TH" dirty="0" smtClean="0">
                <a:solidFill>
                  <a:schemeClr val="accent6"/>
                </a:solidFill>
              </a:rPr>
              <a:t> (</a:t>
            </a:r>
            <a:r>
              <a:rPr lang="th-TH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มติคณะรัฐมนตรี 29 ตุลาคม 2556)</a:t>
            </a:r>
            <a:endParaRPr lang="en-US" u="sng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7958" y="6354325"/>
            <a:ext cx="722233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5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3"/>
          <p:cNvSpPr>
            <a:spLocks noChangeArrowheads="1"/>
          </p:cNvSpPr>
          <p:nvPr/>
        </p:nvSpPr>
        <p:spPr bwMode="auto">
          <a:xfrm>
            <a:off x="3676747" y="3890390"/>
            <a:ext cx="1560270" cy="874459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0" rIns="0" anchor="ctr"/>
          <a:lstStyle/>
          <a:p>
            <a:pPr algn="ctr" defTabSz="914400"/>
            <a:r>
              <a:rPr lang="th-TH" sz="2000" dirty="0" smtClean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ยุทธศาสตร์</a:t>
            </a:r>
            <a:endParaRPr lang="en-US" sz="2000" dirty="0" smtClean="0">
              <a:solidFill>
                <a:srgbClr val="0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defTabSz="914400"/>
            <a:r>
              <a:rPr lang="th-TH" sz="2000" dirty="0" smtClean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กพร.ปช.</a:t>
            </a:r>
            <a:endParaRPr lang="th-TH" sz="2000" dirty="0">
              <a:solidFill>
                <a:srgbClr val="0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917657" y="2216554"/>
            <a:ext cx="2570869" cy="1528037"/>
          </a:xfrm>
          <a:prstGeom prst="roundRect">
            <a:avLst>
              <a:gd name="adj" fmla="val 9801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 defTabSz="914400"/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พัฒนาฝีมือแรงงานเพื่อรองรับการเคลื่อนย้ายแรงงานมีฝีมืออย่างเสรีในภูมิภาค </a:t>
            </a:r>
            <a:r>
              <a:rPr lang="en-US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ASEAN</a:t>
            </a:r>
            <a:endParaRPr lang="th-TH" dirty="0">
              <a:solidFill>
                <a:srgbClr val="0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147973" y="2239525"/>
            <a:ext cx="2443526" cy="1081587"/>
          </a:xfrm>
          <a:prstGeom prst="roundRect">
            <a:avLst>
              <a:gd name="adj" fmla="val 794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 defTabSz="914400"/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พัฒนาและยกระดับมาตรฐานวิชาชีพ/มาตรฐานฝีมือแรงงาน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917657" y="4534851"/>
            <a:ext cx="1761122" cy="945318"/>
          </a:xfrm>
          <a:prstGeom prst="roundRect">
            <a:avLst>
              <a:gd name="adj" fmla="val 11178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 defTabSz="914400"/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บริหารจัดการเครือ</a:t>
            </a:r>
            <a:r>
              <a:rPr lang="th-TH" dirty="0" smtClean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ข่ายการ</a:t>
            </a:r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พัฒนาแรงงาน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425944" y="5529798"/>
            <a:ext cx="2061875" cy="1007251"/>
          </a:xfrm>
          <a:prstGeom prst="roundRect">
            <a:avLst>
              <a:gd name="adj" fmla="val 12546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 defTabSz="914400"/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จัดทำแผนการพัฒนากำลังคน</a:t>
            </a:r>
          </a:p>
        </p:txBody>
      </p:sp>
      <p:cxnSp>
        <p:nvCxnSpPr>
          <p:cNvPr id="11" name="Straight Connector 10"/>
          <p:cNvCxnSpPr>
            <a:stCxn id="6" idx="0"/>
            <a:endCxn id="7" idx="3"/>
          </p:cNvCxnSpPr>
          <p:nvPr/>
        </p:nvCxnSpPr>
        <p:spPr bwMode="auto">
          <a:xfrm flipH="1" flipV="1">
            <a:off x="3488526" y="2980573"/>
            <a:ext cx="968356" cy="909817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>
            <a:stCxn id="6" idx="0"/>
            <a:endCxn id="8" idx="1"/>
          </p:cNvCxnSpPr>
          <p:nvPr/>
        </p:nvCxnSpPr>
        <p:spPr bwMode="auto">
          <a:xfrm flipV="1">
            <a:off x="4456882" y="2780319"/>
            <a:ext cx="691091" cy="1110071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>
            <a:stCxn id="10" idx="0"/>
            <a:endCxn id="6" idx="2"/>
          </p:cNvCxnSpPr>
          <p:nvPr/>
        </p:nvCxnSpPr>
        <p:spPr bwMode="auto">
          <a:xfrm flipV="1">
            <a:off x="4456882" y="4764849"/>
            <a:ext cx="0" cy="764949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>
            <a:stCxn id="9" idx="3"/>
            <a:endCxn id="6" idx="1"/>
          </p:cNvCxnSpPr>
          <p:nvPr/>
        </p:nvCxnSpPr>
        <p:spPr bwMode="auto">
          <a:xfrm flipV="1">
            <a:off x="2678779" y="4327620"/>
            <a:ext cx="997968" cy="679890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/>
          <p:cNvCxnSpPr>
            <a:stCxn id="6" idx="3"/>
            <a:endCxn id="17" idx="1"/>
          </p:cNvCxnSpPr>
          <p:nvPr/>
        </p:nvCxnSpPr>
        <p:spPr bwMode="auto">
          <a:xfrm>
            <a:off x="5237017" y="4327620"/>
            <a:ext cx="738828" cy="5369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ounded Rectangle 15"/>
          <p:cNvSpPr/>
          <p:nvPr/>
        </p:nvSpPr>
        <p:spPr bwMode="auto">
          <a:xfrm>
            <a:off x="4568086" y="3090640"/>
            <a:ext cx="470156" cy="45676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 defTabSz="914400">
              <a:defRPr/>
            </a:pPr>
            <a:r>
              <a:rPr lang="en-US" dirty="0">
                <a:solidFill>
                  <a:srgbClr val="FFFF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</a:t>
            </a:r>
            <a:endParaRPr lang="th-TH" dirty="0">
              <a:solidFill>
                <a:srgbClr val="FFFFF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5975845" y="3863364"/>
            <a:ext cx="2028189" cy="939249"/>
          </a:xfrm>
          <a:prstGeom prst="roundRect">
            <a:avLst>
              <a:gd name="adj" fmla="val 10038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 defTabSz="914400"/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พัฒนาฐาน</a:t>
            </a:r>
            <a:r>
              <a:rPr lang="th-TH" dirty="0" smtClean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ข้อมูลด้าน</a:t>
            </a:r>
            <a:r>
              <a:rPr lang="th-TH" dirty="0">
                <a:solidFill>
                  <a:srgbClr val="0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แรงงาน</a:t>
            </a:r>
          </a:p>
        </p:txBody>
      </p:sp>
      <p:sp>
        <p:nvSpPr>
          <p:cNvPr id="18" name="Rounded Rectangle 17"/>
          <p:cNvSpPr/>
          <p:nvPr/>
        </p:nvSpPr>
        <p:spPr bwMode="auto">
          <a:xfrm>
            <a:off x="5439686" y="4104228"/>
            <a:ext cx="470156" cy="45676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 defTabSz="914400">
              <a:defRPr/>
            </a:pPr>
            <a:r>
              <a:rPr lang="en-US" dirty="0">
                <a:solidFill>
                  <a:srgbClr val="FFFF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  <a:endParaRPr lang="th-TH" dirty="0">
              <a:solidFill>
                <a:srgbClr val="FFFFF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4221803" y="5007510"/>
            <a:ext cx="470156" cy="456759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 defTabSz="914400">
              <a:defRPr/>
            </a:pPr>
            <a:r>
              <a:rPr lang="en-US" dirty="0">
                <a:solidFill>
                  <a:srgbClr val="FFFF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</a:t>
            </a:r>
            <a:endParaRPr lang="th-TH" dirty="0">
              <a:solidFill>
                <a:srgbClr val="FFFFF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0" name="Rounded Rectangle 19"/>
          <p:cNvSpPr/>
          <p:nvPr/>
        </p:nvSpPr>
        <p:spPr bwMode="auto">
          <a:xfrm>
            <a:off x="3018370" y="4430459"/>
            <a:ext cx="470156" cy="456759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 defTabSz="914400">
              <a:defRPr/>
            </a:pPr>
            <a:r>
              <a:rPr lang="en-US" dirty="0">
                <a:solidFill>
                  <a:srgbClr val="FFFF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4</a:t>
            </a:r>
            <a:endParaRPr lang="th-TH" dirty="0">
              <a:solidFill>
                <a:srgbClr val="FFFFF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" name="Rounded Rectangle 20"/>
          <p:cNvSpPr/>
          <p:nvPr/>
        </p:nvSpPr>
        <p:spPr bwMode="auto">
          <a:xfrm>
            <a:off x="3753123" y="3092732"/>
            <a:ext cx="470156" cy="45676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 defTabSz="914400">
              <a:defRPr/>
            </a:pPr>
            <a:r>
              <a:rPr lang="en-US" dirty="0">
                <a:solidFill>
                  <a:srgbClr val="FFFF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5</a:t>
            </a:r>
            <a:endParaRPr lang="th-TH" dirty="0">
              <a:solidFill>
                <a:srgbClr val="FFFFF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5275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7832"/>
            <a:ext cx="7772400" cy="855394"/>
          </a:xfrm>
        </p:spPr>
        <p:txBody>
          <a:bodyPr/>
          <a:lstStyle/>
          <a:p>
            <a:r>
              <a:rPr lang="th-TH" b="1" dirty="0" smtClean="0"/>
              <a:t>เป้าหมายสำคัญของการพัฒนาแรงงาน</a:t>
            </a:r>
            <a:endParaRPr lang="th-TH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7239000" y="6531429"/>
            <a:ext cx="1618673" cy="326571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11BE5A93-BA0B-49F9-A888-D2D293ABE161}" type="slidenum">
              <a:rPr lang="en-US" smtClean="0">
                <a:solidFill>
                  <a:prstClr val="black"/>
                </a:solidFill>
              </a:rPr>
              <a:pPr algn="r">
                <a:defRPr/>
              </a:pPr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Rounded Rectangle 3"/>
          <p:cNvSpPr/>
          <p:nvPr/>
        </p:nvSpPr>
        <p:spPr bwMode="auto">
          <a:xfrm>
            <a:off x="550614" y="1160213"/>
            <a:ext cx="2595717" cy="1415839"/>
          </a:xfrm>
          <a:prstGeom prst="roundRect">
            <a:avLst>
              <a:gd name="adj" fmla="val 1041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การบูรณาการ</a:t>
            </a:r>
          </a:p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การดำเนินงาน</a:t>
            </a:r>
          </a:p>
        </p:txBody>
      </p:sp>
      <p:sp>
        <p:nvSpPr>
          <p:cNvPr id="5" name="Rounded Rectangle 4"/>
          <p:cNvSpPr/>
          <p:nvPr/>
        </p:nvSpPr>
        <p:spPr bwMode="auto">
          <a:xfrm>
            <a:off x="3298731" y="1160213"/>
            <a:ext cx="2595717" cy="1415839"/>
          </a:xfrm>
          <a:prstGeom prst="roundRect">
            <a:avLst>
              <a:gd name="adj" fmla="val 1041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รองรับการเกิด</a:t>
            </a:r>
          </a:p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ประชาคมเศรษฐกิจ</a:t>
            </a:r>
          </a:p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อาเซียน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6046848" y="1160213"/>
            <a:ext cx="2595717" cy="1415839"/>
          </a:xfrm>
          <a:prstGeom prst="roundRect">
            <a:avLst>
              <a:gd name="adj" fmla="val 1041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non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การพัฒนาแรงงาน</a:t>
            </a:r>
          </a:p>
          <a:p>
            <a:pPr marL="0" marR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อย่างยั่งยืน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550613" y="2728452"/>
            <a:ext cx="2595717" cy="3229896"/>
          </a:xfrm>
          <a:prstGeom prst="roundRect">
            <a:avLst>
              <a:gd name="adj" fmla="val 4735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3000"/>
              </a:lnSpc>
            </a:pPr>
            <a:r>
              <a:rPr kumimoji="0" lang="th-TH" sz="28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kumimoji="0" lang="th-TH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การการดำเนินงานของหน่วยงานทั้งภาครัฐ ภาคเอกชน และภาคประชาชน</a:t>
            </a:r>
            <a:r>
              <a:rPr kumimoji="0" lang="th-TH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 </a:t>
            </a:r>
            <a:r>
              <a:rPr kumimoji="0" lang="th-TH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ที่เกี่ยวข้องกับการพัฒนาแรงงาน</a:t>
            </a:r>
            <a:r>
              <a:rPr kumimoji="0" lang="th-TH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 </a:t>
            </a:r>
            <a:r>
              <a:rPr kumimoji="0" lang="th-TH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ให้สามารถดำเนินงานร่วมกันได้อย่าง</a:t>
            </a:r>
            <a:r>
              <a:rPr lang="th-TH" sz="2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มีประสิทธิภาพในทุกมิติ</a:t>
            </a:r>
            <a:endParaRPr kumimoji="0" lang="th-TH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3298730" y="2728452"/>
            <a:ext cx="2595717" cy="3229896"/>
          </a:xfrm>
          <a:prstGeom prst="roundRect">
            <a:avLst>
              <a:gd name="adj" fmla="val 4735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การพัฒนาเพื่อเตรียมแรงงานไทยให้พร้อมต่อการเกิดประชาคมเศรษฐกิจอาเซียน </a:t>
            </a:r>
            <a:r>
              <a:rPr kumimoji="0" lang="en-US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(AEC) </a:t>
            </a:r>
            <a:r>
              <a:rPr kumimoji="0" lang="th-TH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ซึ่งจะเริ่มในปี</a:t>
            </a:r>
            <a:r>
              <a:rPr kumimoji="0" lang="th-TH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 </a:t>
            </a:r>
            <a:r>
              <a:rPr kumimoji="0" lang="en-US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2558 </a:t>
            </a:r>
            <a:r>
              <a:rPr kumimoji="0" lang="th-TH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เพื่อมิให้แรงงานไทยอยู่ในสภาพที่เ</a:t>
            </a:r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สียเปรียบจากการเกิด </a:t>
            </a:r>
            <a:r>
              <a:rPr lang="en-US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AEC</a:t>
            </a:r>
            <a:endParaRPr kumimoji="0" lang="th-TH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6046847" y="2728452"/>
            <a:ext cx="2595717" cy="3229896"/>
          </a:xfrm>
          <a:prstGeom prst="roundRect">
            <a:avLst>
              <a:gd name="adj" fmla="val 4735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3000"/>
              </a:lnSpc>
            </a:pPr>
            <a:r>
              <a:rPr kumimoji="0" lang="th-TH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พัฒนาคุณภาพ</a:t>
            </a:r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>
              <a:lnSpc>
                <a:spcPts val="3000"/>
              </a:lnSpc>
            </a:pPr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2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สามารถ</a:t>
            </a:r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เติบโตอยู่รอด และมีความมั่นคงสามารถดำรงอยู่ได้อย่าง</a:t>
            </a:r>
            <a:r>
              <a:rPr lang="th-TH" sz="28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ยั่งยืน</a:t>
            </a:r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ในตลาดแรงงานทั้งในระยะสั้น ระยะกลาง และระยะยาว</a:t>
            </a:r>
            <a:endParaRPr kumimoji="0" lang="th-TH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4197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 smtClean="0"/>
              <a:t>จุดเน้นของ </a:t>
            </a:r>
            <a:r>
              <a:rPr lang="th-TH" dirty="0" err="1" smtClean="0"/>
              <a:t>กพร.ปช.</a:t>
            </a:r>
            <a:r>
              <a:rPr lang="th-TH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1096366"/>
            <a:ext cx="8735112" cy="5289968"/>
          </a:xfrm>
        </p:spPr>
        <p:txBody>
          <a:bodyPr>
            <a:normAutofit lnSpcReduction="10000"/>
          </a:bodyPr>
          <a:lstStyle/>
          <a:p>
            <a:pPr marL="457200" indent="-457200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</a:pPr>
            <a:r>
              <a:rPr lang="th-TH" dirty="0" smtClean="0"/>
              <a:t>จัดทำ</a:t>
            </a:r>
            <a:r>
              <a:rPr lang="th-TH" dirty="0" smtClean="0">
                <a:solidFill>
                  <a:srgbClr val="0000FF"/>
                </a:solidFill>
              </a:rPr>
              <a:t>แผนพัฒนากำลังคนรายอุตสาหกรรม </a:t>
            </a:r>
            <a:r>
              <a:rPr lang="th-TH" dirty="0" smtClean="0"/>
              <a:t>เน้น ๑๒ อุตสาหกรรมสำคัญ โดยที่</a:t>
            </a:r>
            <a:r>
              <a:rPr lang="th-TH" dirty="0" smtClean="0">
                <a:solidFill>
                  <a:srgbClr val="C00000"/>
                </a:solidFill>
              </a:rPr>
              <a:t>ได้มีการเริ่มต้นแล้ว ๓ อุตสาหกรรม</a:t>
            </a:r>
            <a:r>
              <a:rPr lang="th-TH" dirty="0" smtClean="0"/>
              <a:t>ได้แก่</a:t>
            </a:r>
          </a:p>
          <a:p>
            <a:pPr marL="914400" lvl="1" indent="-457200"/>
            <a:r>
              <a:rPr lang="th-TH" dirty="0" smtClean="0"/>
              <a:t>อุตสาหกรรมยานยนต์ฯ (ต่อยอดจากงานเดิม)</a:t>
            </a:r>
          </a:p>
          <a:p>
            <a:pPr marL="914400" lvl="1" indent="-457200"/>
            <a:r>
              <a:rPr lang="th-TH" dirty="0" smtClean="0"/>
              <a:t>อุตสาหกรรมท่องเที่ยว (เริ่มการจัดทำแผน)</a:t>
            </a:r>
          </a:p>
          <a:p>
            <a:pPr marL="914400" lvl="1" indent="-457200"/>
            <a:r>
              <a:rPr lang="th-TH" dirty="0" smtClean="0"/>
              <a:t>อุตสาหกรรมโลจิสติกส์และซัพพลายเชน (เริ่มการจัดทำแผน)</a:t>
            </a:r>
          </a:p>
          <a:p>
            <a:pPr marL="457200" lvl="0" indent="-457200">
              <a:buFont typeface="+mj-lt"/>
              <a:buAutoNum type="arabicPeriod"/>
            </a:pPr>
            <a:r>
              <a:rPr lang="th-TH" dirty="0" smtClean="0">
                <a:solidFill>
                  <a:prstClr val="black"/>
                </a:solidFill>
              </a:rPr>
              <a:t>จัดทำ</a:t>
            </a:r>
            <a:r>
              <a:rPr lang="th-TH" dirty="0" smtClean="0">
                <a:solidFill>
                  <a:srgbClr val="0000FF"/>
                </a:solidFill>
              </a:rPr>
              <a:t>แผนพัฒนากำลังคนรายจังหวัด เน้น</a:t>
            </a:r>
            <a:r>
              <a:rPr lang="th-TH" dirty="0" smtClean="0">
                <a:solidFill>
                  <a:prstClr val="black"/>
                </a:solidFill>
              </a:rPr>
              <a:t>สาขา</a:t>
            </a:r>
            <a:r>
              <a:rPr lang="th-TH" dirty="0">
                <a:solidFill>
                  <a:prstClr val="black"/>
                </a:solidFill>
              </a:rPr>
              <a:t>อาชีพและตำแหน่งงานที่สำคัญต่อการพัฒนาประเทศและเป็นที่ต้องการ</a:t>
            </a:r>
            <a:r>
              <a:rPr lang="th-TH" dirty="0" smtClean="0">
                <a:solidFill>
                  <a:prstClr val="black"/>
                </a:solidFill>
              </a:rPr>
              <a:t>ของพื้นที่จังหวัด</a:t>
            </a:r>
          </a:p>
          <a:p>
            <a:pPr marL="457200" lvl="0" indent="-457200">
              <a:buFont typeface="+mj-lt"/>
              <a:buAutoNum type="arabicPeriod"/>
            </a:pPr>
            <a:r>
              <a:rPr lang="th-TH" dirty="0" smtClean="0">
                <a:solidFill>
                  <a:prstClr val="black"/>
                </a:solidFill>
              </a:rPr>
              <a:t>ระบบข้อมูล </a:t>
            </a:r>
            <a:r>
              <a:rPr lang="en-US" dirty="0" smtClean="0">
                <a:solidFill>
                  <a:srgbClr val="C00000"/>
                </a:solidFill>
              </a:rPr>
              <a:t>Demand &amp; Supply </a:t>
            </a:r>
            <a:r>
              <a:rPr lang="th-TH" dirty="0" smtClean="0">
                <a:solidFill>
                  <a:prstClr val="black"/>
                </a:solidFill>
              </a:rPr>
              <a:t>ด้านการพัฒนากำลังคน</a:t>
            </a:r>
            <a:endParaRPr lang="th-TH" dirty="0">
              <a:solidFill>
                <a:prstClr val="black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th-TH" dirty="0" smtClean="0"/>
              <a:t>เร่งสร้าง</a:t>
            </a:r>
            <a:r>
              <a:rPr lang="th-TH" dirty="0" smtClean="0">
                <a:solidFill>
                  <a:srgbClr val="0000FF"/>
                </a:solidFill>
              </a:rPr>
              <a:t>เครือข่ายการทำงาน</a:t>
            </a:r>
            <a:r>
              <a:rPr lang="th-TH" dirty="0" smtClean="0"/>
              <a:t>แบบบูรณาการ</a:t>
            </a:r>
          </a:p>
          <a:p>
            <a:pPr marL="914400" lvl="1" indent="-457200"/>
            <a:r>
              <a:rPr lang="th-TH" dirty="0" smtClean="0"/>
              <a:t>ร่วมมือกับภาคอุตสาหกรรมในการดำเนินงานร่วมกัน</a:t>
            </a:r>
          </a:p>
          <a:p>
            <a:pPr marL="914400" lvl="1" indent="-457200"/>
            <a:r>
              <a:rPr lang="th-TH" dirty="0" smtClean="0"/>
              <a:t>ร่วมมือกับสถาบันการอาชีวศึกษา เพื่อร่วมผลิตและพัฒนาคนตั้งแต่ต้นน้ำ</a:t>
            </a:r>
            <a:endParaRPr lang="th-TH" dirty="0"/>
          </a:p>
          <a:p>
            <a:pPr lvl="1" indent="0">
              <a:buNone/>
            </a:pPr>
            <a:endParaRPr lang="th-TH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7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014441"/>
            <a:ext cx="8040255" cy="3702930"/>
          </a:xfrm>
        </p:spPr>
        <p:txBody>
          <a:bodyPr>
            <a:noAutofit/>
          </a:bodyPr>
          <a:lstStyle/>
          <a:p>
            <a:pPr algn="ctr"/>
            <a:r>
              <a:rPr lang="th-TH" sz="3200" dirty="0" smtClean="0">
                <a:solidFill>
                  <a:srgbClr val="C00000"/>
                </a:solidFill>
              </a:rPr>
              <a:t>คณะอนุกรรมการพัฒนาแรงงานและประสานงานการฝึกอาชีพจังหวัด</a:t>
            </a:r>
            <a:r>
              <a:rPr lang="th-TH" sz="2400" dirty="0" smtClean="0"/>
              <a:t/>
            </a:r>
            <a:br>
              <a:rPr lang="th-TH" sz="2400" dirty="0" smtClean="0"/>
            </a:br>
            <a:r>
              <a:rPr lang="en-US" sz="3200" dirty="0" smtClean="0"/>
              <a:t>(</a:t>
            </a:r>
            <a:r>
              <a:rPr lang="th-TH" sz="3200" dirty="0" err="1" smtClean="0"/>
              <a:t>กพร.ปจ.</a:t>
            </a:r>
            <a:r>
              <a:rPr lang="th-TH" sz="3200" dirty="0" smtClean="0"/>
              <a:t>) </a:t>
            </a:r>
            <a:br>
              <a:rPr lang="th-TH" sz="3200" dirty="0" smtClean="0"/>
            </a:b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คณะอนุกรรมการ </a:t>
            </a:r>
            <a:r>
              <a:rPr lang="th-TH" dirty="0" err="1" smtClean="0"/>
              <a:t>กพร.ปจ.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9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084950" y="1030860"/>
            <a:ext cx="2555175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 smtClean="0">
                <a:solidFill>
                  <a:prstClr val="white"/>
                </a:solidFill>
                <a:latin typeface="Arial Unicode MS"/>
                <a:cs typeface="Arial Unicode MS"/>
              </a:rPr>
              <a:t> </a:t>
            </a:r>
            <a:r>
              <a:rPr lang="th-TH" sz="2400" dirty="0" err="1" smtClean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5964" y="2512291"/>
            <a:ext cx="4285671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sz="2000" dirty="0" smtClean="0">
                <a:solidFill>
                  <a:schemeClr val="accent6"/>
                </a:solidFill>
                <a:latin typeface="Arial Unicode MS"/>
                <a:cs typeface="Arial Unicode MS"/>
              </a:rPr>
              <a:t>ผู้ว่าราชการจังหวัด</a:t>
            </a:r>
          </a:p>
          <a:p>
            <a:pPr algn="ctr">
              <a:lnSpc>
                <a:spcPct val="80000"/>
              </a:lnSpc>
            </a:pPr>
            <a:r>
              <a:rPr lang="th-TH" sz="2000" dirty="0" smtClean="0">
                <a:latin typeface="Arial Unicode MS"/>
                <a:cs typeface="Arial Unicode MS"/>
              </a:rPr>
              <a:t>(ประธาน)</a:t>
            </a:r>
            <a:endParaRPr lang="en-US" sz="2000" dirty="0"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4326" y="4087491"/>
            <a:ext cx="8272462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หัวหน้าสำนักงานจังหวัด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เกษตรและสหกรณ์จังหวัดสถิติจังหวัด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พัฒนาสังคมฯ 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พาณิชย์จังหวัด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แรงงานจังหวัด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สวัสดิการและคุ้มครองแรงงานจังหวัด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จัดหางานจังหวัด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latin typeface="Arial Unicode MS"/>
                <a:cs typeface="Arial Unicode MS"/>
              </a:rPr>
              <a:t>ประกันสังคมจังหวัด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อุตสาหกรรมจังหวัด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นายก </a:t>
            </a:r>
            <a:r>
              <a:rPr lang="th-TH" dirty="0" err="1" smtClean="0">
                <a:solidFill>
                  <a:schemeClr val="tx1"/>
                </a:solidFill>
                <a:latin typeface="Arial Unicode MS"/>
                <a:cs typeface="Arial Unicode MS"/>
              </a:rPr>
              <a:t>อบจ.</a:t>
            </a:r>
            <a:endParaRPr lang="th-TH" dirty="0" smtClean="0">
              <a:solidFill>
                <a:schemeClr val="tx1"/>
              </a:solidFill>
              <a:latin typeface="Arial Unicode MS"/>
              <a:cs typeface="Arial Unicode MS"/>
            </a:endParaRP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ประธานสภาอุตสาหกรรมฯ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ประธานหอการค้าจังหวัด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วัฒนธรรมจังหวัด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ผู้บัญชาการเรือนจำจังหวัด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พัฒนาการจังหวัด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ผู้ทรงคุณวุฒิ 4 คน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ผู้แทนหน่วยงานด้านการท่องเที่ยว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ผู้แทนหน่วยงานการศึกษา 3 คน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ผู้อำนวยการ </a:t>
            </a:r>
            <a:r>
              <a:rPr lang="th-TH" dirty="0" err="1" smtClean="0">
                <a:solidFill>
                  <a:schemeClr val="tx1"/>
                </a:solidFill>
                <a:latin typeface="Arial Unicode MS"/>
                <a:cs typeface="Arial Unicode MS"/>
              </a:rPr>
              <a:t>สพภ.ศพจ.</a:t>
            </a: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(เลขานุการ)</a:t>
            </a:r>
          </a:p>
          <a:p>
            <a:pPr>
              <a:lnSpc>
                <a:spcPct val="80000"/>
              </a:lnSpc>
            </a:pPr>
            <a:r>
              <a:rPr lang="th-TH" dirty="0" smtClean="0">
                <a:solidFill>
                  <a:schemeClr val="tx1"/>
                </a:solidFill>
                <a:latin typeface="Arial Unicode MS"/>
                <a:cs typeface="Arial Unicode MS"/>
              </a:rPr>
              <a:t>เจ้าหน้าที่ที่ได้รับมอบหมาย </a:t>
            </a:r>
            <a:r>
              <a:rPr lang="th-TH" dirty="0" smtClean="0">
                <a:solidFill>
                  <a:schemeClr val="accent6"/>
                </a:solidFill>
                <a:latin typeface="Arial Unicode MS"/>
                <a:cs typeface="Arial Unicode MS"/>
              </a:rPr>
              <a:t>(ผู้ช่วยเลขานุการ)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4376826" y="3443915"/>
            <a:ext cx="6262" cy="1112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4112930" y="3821303"/>
            <a:ext cx="532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Rounded Rectangle 5"/>
          <p:cNvSpPr>
            <a:spLocks noGrp="1"/>
          </p:cNvSpPr>
          <p:nvPr>
            <p:ph idx="1"/>
          </p:nvPr>
        </p:nvSpPr>
        <p:spPr>
          <a:xfrm>
            <a:off x="3665537" y="1771647"/>
            <a:ext cx="1406525" cy="614362"/>
          </a:xfrm>
          <a:prstGeom prst="roundRect">
            <a:avLst>
              <a:gd name="adj" fmla="val 8193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th-TH" sz="2400" dirty="0" err="1" smtClean="0">
                <a:solidFill>
                  <a:prstClr val="white"/>
                </a:solidFill>
                <a:latin typeface="Arial Unicode MS"/>
                <a:cs typeface="Arial Unicode MS"/>
              </a:rPr>
              <a:t>กพร.ปจ.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pic>
        <p:nvPicPr>
          <p:cNvPr id="9218" name="Picture 2" descr="http://www.kruwandee.com/UserFiles/Image/ftrgjn65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6" y="913639"/>
            <a:ext cx="1638300" cy="2183035"/>
          </a:xfrm>
          <a:prstGeom prst="rect">
            <a:avLst/>
          </a:prstGeom>
          <a:noFill/>
        </p:spPr>
      </p:pic>
      <p:sp>
        <p:nvSpPr>
          <p:cNvPr id="12" name="สี่เหลี่ยมผืนผ้า 11"/>
          <p:cNvSpPr/>
          <p:nvPr/>
        </p:nvSpPr>
        <p:spPr>
          <a:xfrm>
            <a:off x="526045" y="3059668"/>
            <a:ext cx="12153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latin typeface="Arial Unicode MS"/>
                <a:cs typeface="Arial Unicode MS"/>
              </a:rPr>
              <a:t>76 จังหวัด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115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 smtClean="0"/>
              <a:t>งานต้องเร่งดำเนินการ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83" y="1124076"/>
            <a:ext cx="8832097" cy="5289968"/>
          </a:xfrm>
        </p:spPr>
        <p:txBody>
          <a:bodyPr>
            <a:normAutofit/>
          </a:bodyPr>
          <a:lstStyle/>
          <a:p>
            <a:pPr marL="914400" lvl="1" indent="-457200">
              <a:buFont typeface="Arial" pitchFamily="34" charset="0"/>
              <a:buAutoNum type="arabicPeriod"/>
            </a:pPr>
            <a:r>
              <a:rPr lang="th-TH" sz="3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จัดทำแผนพัฒนากำลังคน พ.ศ. 2560 – 2564 ตามตรงกับจุดเน้นของจังหวัด</a:t>
            </a:r>
          </a:p>
          <a:p>
            <a:pPr marL="914400" lvl="1" indent="-457200">
              <a:buAutoNum type="arabicPeriod"/>
            </a:pP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ประชุม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 เป็นประจำทุกปี ราย</a:t>
            </a:r>
            <a:r>
              <a:rPr lang="th-TH" sz="3600" b="1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endParaRPr lang="th-TH" sz="3600" b="1" dirty="0" smtClean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buAutoNum type="arabicPeriod" startAt="3"/>
            </a:pP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สำรวจความต้องการพัฒนาแรงงานในพื้นที่จังหวัดให้ชัดเจน</a:t>
            </a:r>
          </a:p>
          <a:p>
            <a:pPr marL="914400" lvl="1" indent="-457200">
              <a:buAutoNum type="arabicPeriod" startAt="3"/>
            </a:pPr>
            <a:r>
              <a:rPr lang="th-TH" sz="36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เพิ่มความร่วมมือกับจังหวัด และหน่วยงานอื่นในพื้นที่ เพื่อขอสนับสนุนงบประมาณจากจังหวัด สนับสนุนการดำเนินงานของ </a:t>
            </a:r>
            <a:r>
              <a:rPr lang="th-TH" sz="3600" b="1" dirty="0" err="1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endParaRPr lang="th-TH" sz="36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buAutoNum type="arabicPeriod" startAt="3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ดำเนินการให้รวดเร็ว กระชับ และเกิดผลลัพธ์อย่างเป็นรูปธรรม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10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1014441"/>
            <a:ext cx="8040255" cy="3702930"/>
          </a:xfrm>
        </p:spPr>
        <p:txBody>
          <a:bodyPr>
            <a:noAutofit/>
          </a:bodyPr>
          <a:lstStyle/>
          <a:p>
            <a:pPr algn="ctr"/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en-US" sz="4000" dirty="0" smtClean="0">
                <a:solidFill>
                  <a:srgbClr val="C00000"/>
                </a:solidFill>
              </a:rPr>
              <a:t>THANK YOU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4000" dirty="0" smtClean="0"/>
              <a:t>ขอบคุณ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2623</TotalTime>
  <Words>768</Words>
  <Application>Microsoft Office PowerPoint</Application>
  <PresentationFormat>นำเสนอทางหน้าจอ (4:3)</PresentationFormat>
  <Paragraphs>143</Paragraphs>
  <Slides>11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11</vt:i4>
      </vt:variant>
    </vt:vector>
  </HeadingPairs>
  <TitlesOfParts>
    <vt:vector size="12" baseType="lpstr">
      <vt:lpstr>Essential</vt:lpstr>
      <vt:lpstr>การขับเคลื่อนการจัดทำแผนการพัฒนากำลังคนรายจังหวัด</vt:lpstr>
      <vt:lpstr> กพร.ปช. เป็นคณะกรรมการตาม “ระเบียบสำนักนายกรัฐมนตรีว่าด้วยการพัฒนาแรงงานและประสานงานการฝึกอาชีพแห่งชาติ พ.ศ. 2552” </vt:lpstr>
      <vt:lpstr>อำนาจหน้าที่ กพร.ปช.</vt:lpstr>
      <vt:lpstr>หลักการดำเนินงานของ กพร.ปช.</vt:lpstr>
      <vt:lpstr>การดำเนินงานที่ผ่านมา</vt:lpstr>
      <vt:lpstr>เป้าหมายสำคัญของการพัฒนาแรงงาน</vt:lpstr>
      <vt:lpstr>จุดเน้นของ กพร.ปช. </vt:lpstr>
      <vt:lpstr>คณะอนุกรรมการพัฒนาแรงงานและประสานงานการฝึกอาชีพจังหวัด (กพร.ปจ.)  </vt:lpstr>
      <vt:lpstr>คณะอนุกรรมการ กพร.ปจ.</vt:lpstr>
      <vt:lpstr>งานต้องเร่งดำเนินการ </vt:lpstr>
      <vt:lpstr> THANK YOU ขอบคุณ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โครงสร้างการพัฒนาฝีมือแรงงานของประเทศ  (National Skill Development Platform)</dc:title>
  <dc:creator>Santi T</dc:creator>
  <cp:lastModifiedBy>Com01</cp:lastModifiedBy>
  <cp:revision>132</cp:revision>
  <cp:lastPrinted>2015-11-13T11:20:56Z</cp:lastPrinted>
  <dcterms:created xsi:type="dcterms:W3CDTF">2014-12-20T22:40:42Z</dcterms:created>
  <dcterms:modified xsi:type="dcterms:W3CDTF">2015-11-13T11:21:55Z</dcterms:modified>
</cp:coreProperties>
</file>