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84" r:id="rId3"/>
    <p:sldId id="285" r:id="rId4"/>
    <p:sldId id="326" r:id="rId5"/>
    <p:sldId id="325" r:id="rId6"/>
    <p:sldId id="328" r:id="rId7"/>
    <p:sldId id="324" r:id="rId8"/>
    <p:sldId id="294" r:id="rId9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7D792-56CA-9E4C-9D05-74CCD41FD53B}" type="datetimeFigureOut">
              <a:rPr lang="en-US" smtClean="0"/>
              <a:pPr/>
              <a:t>11/16/2015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AC41B-90E5-D243-8C4F-29890B4E8C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3843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A6C47-C13B-7844-A1FB-5DF85C1BB23C}" type="datetimeFigureOut">
              <a:rPr lang="en-US" smtClean="0"/>
              <a:pPr/>
              <a:t>11/16/2015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A709F-0F09-314A-8AFA-9AD5A574D4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69872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116646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48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20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31679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151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47850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5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17486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3523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93828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 defTabSz="914400"/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pPr defTabSz="914400"/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 defTabSz="914400"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4781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228601"/>
            <a:ext cx="8040255" cy="3702930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4000" dirty="0" smtClean="0">
                <a:solidFill>
                  <a:srgbClr val="FF0000"/>
                </a:solidFill>
              </a:rPr>
              <a:t>การขับเคลื่อน</a:t>
            </a:r>
            <a:br>
              <a:rPr lang="th-TH" sz="4000" dirty="0" smtClean="0">
                <a:solidFill>
                  <a:srgbClr val="FF0000"/>
                </a:solidFill>
              </a:rPr>
            </a:br>
            <a:r>
              <a:rPr lang="th-TH" sz="4000" dirty="0" smtClean="0">
                <a:solidFill>
                  <a:srgbClr val="FF0000"/>
                </a:solidFill>
              </a:rPr>
              <a:t>การจัดทำแผนการพัฒนากำลังคน</a:t>
            </a:r>
            <a:br>
              <a:rPr lang="th-TH" sz="4000" dirty="0" smtClean="0">
                <a:solidFill>
                  <a:srgbClr val="FF0000"/>
                </a:solidFill>
              </a:rPr>
            </a:br>
            <a:r>
              <a:rPr lang="th-TH" sz="4000" dirty="0" smtClean="0">
                <a:solidFill>
                  <a:srgbClr val="FF0000"/>
                </a:solidFill>
              </a:rPr>
              <a:t>รายจังหวัด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199" y="4146317"/>
            <a:ext cx="7892473" cy="2222575"/>
          </a:xfrm>
        </p:spPr>
        <p:txBody>
          <a:bodyPr>
            <a:normAutofit/>
          </a:bodyPr>
          <a:lstStyle/>
          <a:p>
            <a:pPr algn="ctr"/>
            <a:r>
              <a:rPr lang="th-TH" sz="2000" dirty="0" smtClean="0">
                <a:solidFill>
                  <a:schemeClr val="tx1"/>
                </a:solidFill>
              </a:rPr>
              <a:t> 18 พฤศจิกายน 2558</a:t>
            </a:r>
          </a:p>
          <a:p>
            <a:pPr algn="ctr"/>
            <a:r>
              <a:rPr lang="th-TH" sz="2000" dirty="0" smtClean="0">
                <a:solidFill>
                  <a:schemeClr val="tx1"/>
                </a:solidFill>
              </a:rPr>
              <a:t>ณ โรงแรมรามา</a:t>
            </a:r>
            <a:r>
              <a:rPr lang="th-TH" sz="2000" dirty="0" err="1" smtClean="0">
                <a:solidFill>
                  <a:schemeClr val="tx1"/>
                </a:solidFill>
              </a:rPr>
              <a:t>การ์</a:t>
            </a:r>
            <a:r>
              <a:rPr lang="th-TH" sz="2000" dirty="0" smtClean="0">
                <a:solidFill>
                  <a:schemeClr val="tx1"/>
                </a:solidFill>
              </a:rPr>
              <a:t>เดน กรุงเทพฯ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399983" y="5643563"/>
            <a:ext cx="32303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400" b="1" dirty="0" smtClean="0"/>
              <a:t>นายวิชัย คง</a:t>
            </a:r>
            <a:r>
              <a:rPr lang="th-TH" sz="2400" b="1" dirty="0" err="1" smtClean="0"/>
              <a:t>รัตน</a:t>
            </a:r>
            <a:r>
              <a:rPr lang="th-TH" sz="2400" b="1" dirty="0" smtClean="0"/>
              <a:t>ชาติ</a:t>
            </a:r>
          </a:p>
          <a:p>
            <a:pPr algn="ctr"/>
            <a:r>
              <a:rPr lang="th-TH" sz="2400" b="1" dirty="0" smtClean="0"/>
              <a:t>รองอธิบดีกรมพัฒนาฝีมือแรงงาน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11624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469" y="1063951"/>
            <a:ext cx="8538205" cy="5440343"/>
          </a:xfrm>
        </p:spPr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th-TH" sz="1200" b="0" dirty="0" smtClean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th-TH" sz="1200" b="0" dirty="0" smtClean="0">
                <a:solidFill>
                  <a:srgbClr val="FF0000"/>
                </a:solidFill>
              </a:rPr>
              <a:t>พลเอก ประวิตร วงษ์สุวรรณ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th-TH" sz="1800" b="0" dirty="0" smtClean="0">
                <a:solidFill>
                  <a:srgbClr val="FF0000"/>
                </a:solidFill>
              </a:rPr>
              <a:t>รองนายกรัฐมนตรี</a:t>
            </a:r>
            <a:endParaRPr lang="en-US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2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423401" y="1303387"/>
            <a:ext cx="1878271" cy="615222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23633" y="2407530"/>
            <a:ext cx="4285671" cy="9316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Arial Unicode MS"/>
                <a:cs typeface="Arial Unicode MS"/>
              </a:rPr>
              <a:t>นายกรัฐมนตรี </a:t>
            </a:r>
          </a:p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Arial Unicode MS"/>
                <a:cs typeface="Arial Unicode MS"/>
              </a:rPr>
              <a:t>หรือรองนายกฯ ที่ได้รับมอบหมาย</a:t>
            </a:r>
          </a:p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Arial Unicode MS"/>
                <a:cs typeface="Arial Unicode MS"/>
              </a:rPr>
              <a:t>(ประธาน)</a:t>
            </a:r>
            <a:endParaRPr lang="en-US" sz="2000" dirty="0">
              <a:latin typeface="Arial Unicode MS"/>
              <a:cs typeface="Arial Unicode M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84950" y="3555116"/>
            <a:ext cx="2555175" cy="4174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dirty="0" smtClean="0">
                <a:latin typeface="Arial Unicode MS"/>
                <a:cs typeface="Arial Unicode MS"/>
              </a:rPr>
              <a:t>รมว.รง. (รองประธาน)</a:t>
            </a:r>
            <a:endParaRPr lang="en-US" sz="2000" dirty="0">
              <a:latin typeface="Arial Unicode MS"/>
              <a:cs typeface="Arial Unicode M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1803" y="4184476"/>
            <a:ext cx="7689332" cy="241680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numCol="3" rtlCol="0" anchor="ctr"/>
          <a:lstStyle/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ก.ท่องเที่ยวฯ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ก.พัฒนาสังคมฯ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ก.เกษตรฯ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</a:t>
            </a:r>
            <a:r>
              <a:rPr lang="th-TH" dirty="0">
                <a:latin typeface="Arial Unicode MS"/>
                <a:cs typeface="Arial Unicode MS"/>
              </a:rPr>
              <a:t>ม</a:t>
            </a:r>
            <a:r>
              <a:rPr lang="th-TH" dirty="0" smtClean="0">
                <a:latin typeface="Arial Unicode MS"/>
                <a:cs typeface="Arial Unicode MS"/>
              </a:rPr>
              <a:t>หาดไทย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ก.ยุติธรรม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ก.แรงงาน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ก.วิทย์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ก.ศึกษาฯ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ก.อุตสาหกรรม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เลขาธิการ กอศ.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เลขาธิการ สศช.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ผอ.สำนักงบประมาณ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อธิบดีกรมการจัดหางาน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อธิบดีกรมสวัสดิการฯ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ผอ.สนง.ประกันสังคมฯ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ผอ.สนง.ส่งเสริมการลงทุน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ผอ.สสย.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ปลัดกรุงเทพมหานคร</a:t>
            </a:r>
          </a:p>
          <a:p>
            <a:pPr>
              <a:lnSpc>
                <a:spcPct val="80000"/>
              </a:lnSpc>
            </a:pPr>
            <a:r>
              <a:rPr lang="en-US" dirty="0" smtClean="0">
                <a:latin typeface="Arial Unicode MS"/>
                <a:cs typeface="Arial Unicode MS"/>
              </a:rPr>
              <a:t>TDRI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สภาหอการค้าฯ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สภาอุตสาหกรรมฯ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สมาคมการจัดการงานบุคคลฯ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สภาองค์กรนายจ้าง/ลูกจ้าง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ผู้ทรงคุณวุฒิ  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rgbClr val="FF0000"/>
                </a:solidFill>
                <a:latin typeface="Arial Unicode MS"/>
                <a:cs typeface="Arial Unicode MS"/>
              </a:rPr>
              <a:t>อธิบดีกรมพัฒนาฝีมือแรงงาน (เลขานุการ)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rgbClr val="FF0000"/>
                </a:solidFill>
                <a:latin typeface="Arial Unicode MS"/>
                <a:cs typeface="Arial Unicode MS"/>
              </a:rPr>
              <a:t>รองอธิบดี (ผู้ช่วยฯ)</a:t>
            </a:r>
          </a:p>
        </p:txBody>
      </p:sp>
      <p:cxnSp>
        <p:nvCxnSpPr>
          <p:cNvPr id="10" name="Straight Connector 9"/>
          <p:cNvCxnSpPr>
            <a:stCxn id="7" idx="2"/>
            <a:endCxn id="8" idx="0"/>
          </p:cNvCxnSpPr>
          <p:nvPr/>
        </p:nvCxnSpPr>
        <p:spPr>
          <a:xfrm rot="5400000">
            <a:off x="4256523" y="3445170"/>
            <a:ext cx="215962" cy="393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8" idx="2"/>
            <a:endCxn id="9" idx="0"/>
          </p:cNvCxnSpPr>
          <p:nvPr/>
        </p:nvCxnSpPr>
        <p:spPr>
          <a:xfrm rot="16200000" flipH="1">
            <a:off x="4258555" y="4076562"/>
            <a:ext cx="211896" cy="393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0" y="41565"/>
            <a:ext cx="9001123" cy="1063951"/>
          </a:xfrm>
          <a:solidFill>
            <a:schemeClr val="tx2">
              <a:lumMod val="10000"/>
              <a:lumOff val="90000"/>
            </a:schemeClr>
          </a:solidFill>
        </p:spPr>
        <p:txBody>
          <a:bodyPr>
            <a:normAutofit fontScale="90000"/>
          </a:bodyPr>
          <a:lstStyle/>
          <a:p>
            <a:pPr lvl="0" algn="ctr">
              <a:spcBef>
                <a:spcPct val="20000"/>
              </a:spcBef>
              <a:spcAft>
                <a:spcPts val="600"/>
              </a:spcAft>
            </a:pPr>
            <a:r>
              <a:rPr lang="th-TH" sz="2400" spc="0" dirty="0" smtClean="0">
                <a:solidFill>
                  <a:prstClr val="black"/>
                </a:solidFill>
                <a:ea typeface="+mn-ea"/>
              </a:rPr>
              <a:t/>
            </a:r>
            <a:br>
              <a:rPr lang="th-TH" sz="2400" spc="0" dirty="0" smtClean="0">
                <a:solidFill>
                  <a:prstClr val="black"/>
                </a:solidFill>
                <a:ea typeface="+mn-ea"/>
              </a:rPr>
            </a:br>
            <a:r>
              <a:rPr lang="th-TH" sz="2400" spc="0" dirty="0" err="1" smtClean="0">
                <a:solidFill>
                  <a:prstClr val="black"/>
                </a:solidFill>
                <a:ea typeface="+mn-ea"/>
              </a:rPr>
              <a:t>กพร.ปช</a:t>
            </a:r>
            <a:r>
              <a:rPr lang="th-TH" sz="2400" spc="0" dirty="0" smtClean="0">
                <a:solidFill>
                  <a:prstClr val="black"/>
                </a:solidFill>
                <a:ea typeface="+mn-ea"/>
              </a:rPr>
              <a:t>. </a:t>
            </a:r>
            <a:r>
              <a:rPr lang="th-TH" sz="2400" spc="0" dirty="0">
                <a:solidFill>
                  <a:prstClr val="black"/>
                </a:solidFill>
                <a:ea typeface="+mn-ea"/>
              </a:rPr>
              <a:t>เป็นคณะกรรมการตาม </a:t>
            </a:r>
            <a:r>
              <a:rPr lang="en-US" sz="2400" spc="0" dirty="0">
                <a:solidFill>
                  <a:prstClr val="black"/>
                </a:solidFill>
                <a:ea typeface="+mn-ea"/>
              </a:rPr>
              <a:t>“</a:t>
            </a:r>
            <a:r>
              <a:rPr lang="th-TH" sz="2400" spc="0" dirty="0">
                <a:solidFill>
                  <a:srgbClr val="C00000"/>
                </a:solidFill>
                <a:ea typeface="+mn-ea"/>
              </a:rPr>
              <a:t>ระเบียบสำนักนายกรัฐมนตรีว่าด้วยการพัฒนาแรงงานและประสานงานการฝึกอาชีพแห่งชาติ พ.ศ. 2552</a:t>
            </a:r>
            <a:r>
              <a:rPr lang="en-US" sz="2400" spc="0" dirty="0">
                <a:solidFill>
                  <a:prstClr val="black"/>
                </a:solidFill>
                <a:ea typeface="+mn-ea"/>
              </a:rPr>
              <a:t>”</a:t>
            </a:r>
            <a:br>
              <a:rPr lang="en-US" sz="2400" spc="0" dirty="0">
                <a:solidFill>
                  <a:prstClr val="black"/>
                </a:solidFill>
                <a:ea typeface="+mn-ea"/>
              </a:rPr>
            </a:br>
            <a:endParaRPr lang="th-TH" dirty="0"/>
          </a:p>
        </p:txBody>
      </p:sp>
      <p:pic>
        <p:nvPicPr>
          <p:cNvPr id="19460" name="Picture 4" descr="http://www.mol.go.th/sites/default/files/images/highlight/labor-minister-27.8.58.jpg?14407252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42236" y="1303388"/>
            <a:ext cx="1960438" cy="1342830"/>
          </a:xfrm>
          <a:prstGeom prst="rect">
            <a:avLst/>
          </a:prstGeom>
          <a:noFill/>
        </p:spPr>
      </p:pic>
      <p:pic>
        <p:nvPicPr>
          <p:cNvPr id="19462" name="Picture 6" descr="http://www.sso.go.th/uploads/thumbnail?src=/uploads/gallery/10ab4c70-3222-41b9-bdd3-67f389317f43.JPG&amp;w=200&amp;h=1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6759" y="1372663"/>
            <a:ext cx="1905000" cy="1238251"/>
          </a:xfrm>
          <a:prstGeom prst="rect">
            <a:avLst/>
          </a:prstGeom>
          <a:noFill/>
        </p:spPr>
      </p:pic>
      <p:sp>
        <p:nvSpPr>
          <p:cNvPr id="15" name="สี่เหลี่ยมผืนผ้า 14"/>
          <p:cNvSpPr/>
          <p:nvPr/>
        </p:nvSpPr>
        <p:spPr>
          <a:xfrm>
            <a:off x="6523159" y="2673928"/>
            <a:ext cx="2390277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600" b="1" dirty="0" smtClean="0">
                <a:solidFill>
                  <a:srgbClr val="FF0000"/>
                </a:solidFill>
              </a:rPr>
              <a:t>พลเอก </a:t>
            </a:r>
            <a:r>
              <a:rPr lang="th-TH" sz="1600" b="1" dirty="0" err="1" smtClean="0">
                <a:solidFill>
                  <a:srgbClr val="FF0000"/>
                </a:solidFill>
              </a:rPr>
              <a:t>ศิ</a:t>
            </a:r>
            <a:r>
              <a:rPr lang="th-TH" sz="1600" b="1" dirty="0" smtClean="0">
                <a:solidFill>
                  <a:srgbClr val="FF0000"/>
                </a:solidFill>
              </a:rPr>
              <a:t>ริชัย </a:t>
            </a:r>
            <a:r>
              <a:rPr lang="th-TH" sz="1600" b="1" dirty="0" err="1" smtClean="0">
                <a:solidFill>
                  <a:srgbClr val="FF0000"/>
                </a:solidFill>
              </a:rPr>
              <a:t>ดิษฐ</a:t>
            </a:r>
            <a:r>
              <a:rPr lang="th-TH" sz="1600" b="1" dirty="0" smtClean="0">
                <a:solidFill>
                  <a:srgbClr val="FF0000"/>
                </a:solidFill>
              </a:rPr>
              <a:t>กุล</a:t>
            </a:r>
          </a:p>
          <a:p>
            <a:pPr algn="ctr"/>
            <a:r>
              <a:rPr lang="th-TH" b="1" dirty="0" smtClean="0">
                <a:solidFill>
                  <a:srgbClr val="FF0000"/>
                </a:solidFill>
              </a:rPr>
              <a:t>รัฐมนตรีว่าการกระทรวงแรงงาน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141159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th-TH" dirty="0" smtClean="0"/>
              <a:t>อำนาจหน้าที่ กพร.ปช.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3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6570" y="1101223"/>
            <a:ext cx="3110047" cy="1044173"/>
          </a:xfrm>
          <a:prstGeom prst="rect">
            <a:avLst/>
          </a:prstGeom>
          <a:solidFill>
            <a:srgbClr val="FFFFCC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" rIns="0" anchor="ctr"/>
          <a:lstStyle/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ระเบียบสำนักนายกรัฐมนตรีว่าด้วยการพัฒนาแรงงานและประสานงานการฝึกอาชีพแห่งชาติ พ.ศ. ๒๕๕๒ 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3687947" y="762697"/>
            <a:ext cx="4929579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1. 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กำหนดนโยบายและแนวทาง</a:t>
            </a:r>
            <a:r>
              <a:rPr lang="th-TH" dirty="0" smtClean="0">
                <a:latin typeface="Arial Unicode MS"/>
                <a:cs typeface="Arial Unicode MS"/>
              </a:rPr>
              <a:t>ในการพัฒนา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แรงงานและประสานงานการฝึกอาชีพ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687947" y="1765335"/>
            <a:ext cx="4929579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2. 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ประสาน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แผนการพัฒนาทรัพยากรมนุษย์ระหว่าง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ระบบการศึกษากับระบบการพัฒนากำลังแรงงาน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3700190" y="2767973"/>
            <a:ext cx="4929579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3. 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ประสานนโยบาย 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แผนการพัฒนาฝีมือแรงงาน และ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แผนการฝึกอาชีพของทุกหน่วยงาน</a:t>
            </a:r>
            <a:r>
              <a:rPr lang="th-TH" dirty="0" smtClean="0">
                <a:latin typeface="Arial Unicode MS"/>
                <a:cs typeface="Arial Unicode MS"/>
              </a:rPr>
              <a:t>ทั้งภาครัฐและภาคเอกชน</a:t>
            </a:r>
            <a:endParaRPr lang="th-TH" sz="1600" dirty="0" smtClean="0">
              <a:latin typeface="Arial Unicode MS"/>
              <a:cs typeface="Arial Unicode MS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3687947" y="3770611"/>
            <a:ext cx="4929579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4. 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ติดตามและประเมินผล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การดำเนินงานตามนโยบายและแผนงาน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3687947" y="4773250"/>
            <a:ext cx="4929579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black"/>
                </a:solidFill>
                <a:latin typeface="Arial Unicode MS"/>
                <a:cs typeface="Arial Unicode MS"/>
              </a:rPr>
              <a:t>5. 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เสนอแนวทางการแก้ไขปัญหาและอุปสรรค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เกี่ยวกับการพัฒนาแรงงานและประสานงานการฝึกอาชีพ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33" y="2278028"/>
            <a:ext cx="2810723" cy="366221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3387457" y="5846544"/>
            <a:ext cx="5179226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มาตรา ๘ </a:t>
            </a:r>
            <a:r>
              <a:rPr lang="en-US" b="1" dirty="0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“…</a:t>
            </a:r>
            <a:r>
              <a:rPr lang="th-TH" b="1" dirty="0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ถ้าคณะกรรมการเห็นว่ามีกรณีจำเป็นอาจเสนอต่อคณะรัฐมนตรีเพื่อพิจารณาได้ </a:t>
            </a:r>
            <a:r>
              <a:rPr lang="en-US" b="1" dirty="0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…”</a:t>
            </a:r>
            <a:endParaRPr lang="en-US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712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pPr algn="ctr"/>
            <a:r>
              <a:rPr lang="th-TH" dirty="0" smtClean="0"/>
              <a:t>หลักการดำเนินงานของ กพร.ปช.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7348" y="6382035"/>
            <a:ext cx="722233" cy="332782"/>
          </a:xfrm>
        </p:spPr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4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1049" y="4392557"/>
            <a:ext cx="2512294" cy="1947913"/>
          </a:xfrm>
          <a:prstGeom prst="roundRect">
            <a:avLst>
              <a:gd name="adj" fmla="val 5389"/>
            </a:avLst>
          </a:prstGeom>
          <a:noFill/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ภาคการศึกษา</a:t>
            </a:r>
          </a:p>
          <a:p>
            <a:pPr algn="ctr"/>
            <a:endParaRPr lang="en-US" sz="200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308225" y="4392557"/>
            <a:ext cx="2552248" cy="1947913"/>
          </a:xfrm>
          <a:prstGeom prst="roundRect">
            <a:avLst>
              <a:gd name="adj" fmla="val 5389"/>
            </a:avLst>
          </a:prstGeom>
          <a:noFill/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ภาคการพัฒนาแรงงาน</a:t>
            </a:r>
            <a:endParaRPr lang="en-US" sz="200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658784" y="2477228"/>
            <a:ext cx="1774186" cy="861699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260818" y="4392557"/>
            <a:ext cx="2495266" cy="1947913"/>
          </a:xfrm>
          <a:prstGeom prst="roundRect">
            <a:avLst>
              <a:gd name="adj" fmla="val 5389"/>
            </a:avLst>
          </a:prstGeom>
          <a:noFill/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ภาคธุรกิจอุตสาหกรรม</a:t>
            </a:r>
            <a:endParaRPr lang="en-US" sz="200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Right Brace 10"/>
          <p:cNvSpPr/>
          <p:nvPr/>
        </p:nvSpPr>
        <p:spPr>
          <a:xfrm rot="16200000">
            <a:off x="4351575" y="677619"/>
            <a:ext cx="388608" cy="6819602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717713" y="3430926"/>
            <a:ext cx="5525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กำหนดนโยบาย/ บูรณาการการทำงาน/ ติดตามประเมินผล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479669" y="939373"/>
            <a:ext cx="2132419" cy="861699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th-TH" sz="2400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คณะรัฐมนตรี</a:t>
            </a:r>
            <a:endParaRPr lang="en-US" sz="2400" dirty="0">
              <a:solidFill>
                <a:schemeClr val="tx1"/>
              </a:solidFill>
              <a:latin typeface="Arial Unicode MS"/>
              <a:cs typeface="Arial Unicode MS"/>
            </a:endParaRPr>
          </a:p>
        </p:txBody>
      </p:sp>
      <p:sp>
        <p:nvSpPr>
          <p:cNvPr id="14" name="Up Arrow 13"/>
          <p:cNvSpPr/>
          <p:nvPr/>
        </p:nvSpPr>
        <p:spPr>
          <a:xfrm>
            <a:off x="4273404" y="1875085"/>
            <a:ext cx="544946" cy="540330"/>
          </a:xfrm>
          <a:prstGeom prst="upArrow">
            <a:avLst>
              <a:gd name="adj1" fmla="val 50000"/>
              <a:gd name="adj2" fmla="val 39744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4883032" y="1875085"/>
            <a:ext cx="3951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เสนอเรื่องต่อ ครม.เพื่อพิจารณาเห็นชอบ</a:t>
            </a:r>
          </a:p>
        </p:txBody>
      </p:sp>
      <p:sp>
        <p:nvSpPr>
          <p:cNvPr id="17410" name="AutoShape 2" descr="ผลการค้นหารูปภาพสำหรับ การศึกษา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7412" name="AutoShape 4" descr="ผลการค้นหารูปภาพสำหรับ การศึกษา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7414" name="Picture 6" descr="http://thailand.prd.go.th/1700/ewt/aseanthai/images/content/2014/8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4323" y="4862937"/>
            <a:ext cx="1968064" cy="1297418"/>
          </a:xfrm>
          <a:prstGeom prst="rect">
            <a:avLst/>
          </a:prstGeom>
          <a:noFill/>
        </p:spPr>
      </p:pic>
      <p:pic>
        <p:nvPicPr>
          <p:cNvPr id="17416" name="Picture 8" descr="http://www.thaihealth.or.th/data/content/19605/resize/19605_thaihealth_abhioptv12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91993" y="5037080"/>
            <a:ext cx="2020095" cy="1247970"/>
          </a:xfrm>
          <a:prstGeom prst="rect">
            <a:avLst/>
          </a:prstGeom>
          <a:noFill/>
        </p:spPr>
      </p:pic>
      <p:pic>
        <p:nvPicPr>
          <p:cNvPr id="17420" name="Picture 12" descr="https://imsschoolblog.files.wordpress.com/2014/10/05160607gaportssa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95681" y="5051399"/>
            <a:ext cx="2066679" cy="1233652"/>
          </a:xfrm>
          <a:prstGeom prst="rect">
            <a:avLst/>
          </a:prstGeom>
          <a:noFill/>
        </p:spPr>
      </p:pic>
      <p:pic>
        <p:nvPicPr>
          <p:cNvPr id="17422" name="Picture 14" descr="http://www.matichon.co.th/online/2013/10/13826829111382682945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9012" y="997518"/>
            <a:ext cx="2181926" cy="1066809"/>
          </a:xfrm>
          <a:prstGeom prst="rect">
            <a:avLst/>
          </a:prstGeom>
          <a:noFill/>
        </p:spPr>
      </p:pic>
      <p:pic>
        <p:nvPicPr>
          <p:cNvPr id="17426" name="Picture 18" descr="http://www.tnamcot.com/wp-content/uploads/image/2014/09/09/%E0%B8%99%E0%B8%B2%E0%B8%A2%E0%B8%81%E0%B8%AF-%E0%B8%9B%E0%B8%98.%E0%B8%9B%E0%B8%A3%E0%B8%B0%E0%B8%8A%E0%B8%B8%E0%B8%A1-%E0%B8%84%E0%B8%A3%E0%B8%A1.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67678" y="2244417"/>
            <a:ext cx="1500069" cy="7647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6962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/>
      <p:bldP spid="13" grpId="0" animBg="1"/>
      <p:bldP spid="14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th-TH" dirty="0" smtClean="0"/>
              <a:t>คณะอนุกรรมการ </a:t>
            </a:r>
            <a:r>
              <a:rPr lang="th-TH" dirty="0" err="1" smtClean="0"/>
              <a:t>กพร.ปจ.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5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084950" y="1030860"/>
            <a:ext cx="2555175" cy="615222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 smtClean="0">
                <a:solidFill>
                  <a:prstClr val="white"/>
                </a:solidFill>
                <a:latin typeface="Arial Unicode MS"/>
                <a:cs typeface="Arial Unicode MS"/>
              </a:rPr>
              <a:t> </a:t>
            </a:r>
            <a:r>
              <a:rPr lang="th-TH" sz="2400" dirty="0" err="1" smtClean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25964" y="2512291"/>
            <a:ext cx="4285671" cy="9316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th-TH" sz="2000" dirty="0" smtClean="0">
                <a:solidFill>
                  <a:schemeClr val="accent6"/>
                </a:solidFill>
                <a:latin typeface="Arial Unicode MS"/>
                <a:cs typeface="Arial Unicode MS"/>
              </a:rPr>
              <a:t>ผู้ว่าราชการจังหวัด</a:t>
            </a:r>
          </a:p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Arial Unicode MS"/>
                <a:cs typeface="Arial Unicode MS"/>
              </a:rPr>
              <a:t>(ประธาน)</a:t>
            </a:r>
            <a:endParaRPr lang="en-US" sz="2000" dirty="0">
              <a:latin typeface="Arial Unicode MS"/>
              <a:cs typeface="Arial Unicode M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4326" y="4087491"/>
            <a:ext cx="8272462" cy="241680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numCol="3" rtlCol="0" anchor="ctr"/>
          <a:lstStyle/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หัวหน้าสำนักงานจังหวัด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เกษตรและสหกรณ์จังหวัดสถิติจังหวัด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พัฒนาสังคมฯ 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พาณิชย์จังหวัด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แรงงานจังหวัด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สวัสดิการและคุ้มครองแรงงานจังหวัด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จัดหางานจังหวัด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ประกันสังคมจังหวัด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อุตสาหกรรมจังหวัด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นายก </a:t>
            </a:r>
            <a:r>
              <a:rPr lang="th-TH" dirty="0" err="1" smtClean="0">
                <a:solidFill>
                  <a:schemeClr val="tx1"/>
                </a:solidFill>
                <a:latin typeface="Arial Unicode MS"/>
                <a:cs typeface="Arial Unicode MS"/>
              </a:rPr>
              <a:t>อบจ.</a:t>
            </a:r>
            <a:endParaRPr lang="th-TH" dirty="0" smtClean="0">
              <a:solidFill>
                <a:schemeClr val="tx1"/>
              </a:solidFill>
              <a:latin typeface="Arial Unicode MS"/>
              <a:cs typeface="Arial Unicode MS"/>
            </a:endParaRP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ประธานสภาอุตสาหกรรมฯ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ประธานหอการค้าจังหวัด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วัฒนธรรมจังหวัด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ผู้บัญชาการเรือนจำจังหวัด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พัฒนาการจังหวัด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ผู้ทรงคุณวุฒิ 4 คน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ผู้แทนหน่วยงานด้านการท่องเที่ยว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ผู้แทนหน่วยงานการศึกษา 3 คน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ผู้อำนวยการ </a:t>
            </a:r>
            <a:r>
              <a:rPr lang="th-TH" dirty="0" err="1" smtClean="0">
                <a:solidFill>
                  <a:schemeClr val="tx1"/>
                </a:solidFill>
                <a:latin typeface="Arial Unicode MS"/>
                <a:cs typeface="Arial Unicode MS"/>
              </a:rPr>
              <a:t>สพภ.ศพจ.</a:t>
            </a:r>
            <a:r>
              <a:rPr lang="th-TH" dirty="0" smtClean="0">
                <a:solidFill>
                  <a:srgbClr val="FF0000"/>
                </a:solidFill>
                <a:latin typeface="Arial Unicode MS"/>
                <a:cs typeface="Arial Unicode MS"/>
              </a:rPr>
              <a:t>(เลขานุการ)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เจ้าหน้าที่ที่ได้รับมอบหมาย </a:t>
            </a:r>
            <a:r>
              <a:rPr lang="th-TH" dirty="0" smtClean="0">
                <a:solidFill>
                  <a:schemeClr val="accent6"/>
                </a:solidFill>
                <a:latin typeface="Arial Unicode MS"/>
                <a:cs typeface="Arial Unicode MS"/>
              </a:rPr>
              <a:t>(ผู้ช่วยเลขานุการ)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4376826" y="3443915"/>
            <a:ext cx="6262" cy="1112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>
            <a:off x="4112930" y="3821303"/>
            <a:ext cx="53237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Rounded Rectangle 5"/>
          <p:cNvSpPr>
            <a:spLocks noGrp="1"/>
          </p:cNvSpPr>
          <p:nvPr>
            <p:ph idx="1"/>
          </p:nvPr>
        </p:nvSpPr>
        <p:spPr>
          <a:xfrm>
            <a:off x="3665537" y="1771647"/>
            <a:ext cx="1406525" cy="614362"/>
          </a:xfrm>
          <a:prstGeom prst="roundRect">
            <a:avLst>
              <a:gd name="adj" fmla="val 819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 err="1" smtClean="0">
                <a:solidFill>
                  <a:prstClr val="white"/>
                </a:solidFill>
                <a:latin typeface="Arial Unicode MS"/>
                <a:cs typeface="Arial Unicode MS"/>
              </a:rPr>
              <a:t>กพร.ปจ.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pic>
        <p:nvPicPr>
          <p:cNvPr id="9218" name="Picture 2" descr="http://www.kruwandee.com/UserFiles/Image/ftrgjn65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6" y="913639"/>
            <a:ext cx="1638300" cy="2183035"/>
          </a:xfrm>
          <a:prstGeom prst="rect">
            <a:avLst/>
          </a:prstGeom>
          <a:noFill/>
        </p:spPr>
      </p:pic>
      <p:sp>
        <p:nvSpPr>
          <p:cNvPr id="12" name="สี่เหลี่ยมผืนผ้า 11"/>
          <p:cNvSpPr/>
          <p:nvPr/>
        </p:nvSpPr>
        <p:spPr>
          <a:xfrm>
            <a:off x="526045" y="3059668"/>
            <a:ext cx="12153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latin typeface="Arial Unicode MS"/>
                <a:cs typeface="Arial Unicode MS"/>
              </a:rPr>
              <a:t>76 จังหวัด </a:t>
            </a:r>
            <a:endParaRPr lang="th-TH" dirty="0"/>
          </a:p>
        </p:txBody>
      </p:sp>
      <p:pic>
        <p:nvPicPr>
          <p:cNvPr id="1026" name="Picture 2" descr="http://photos.wikimapia.org/p/00/01/05/86/01_b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90316" y="1251531"/>
            <a:ext cx="1810327" cy="13577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1159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382" y="971670"/>
            <a:ext cx="8485730" cy="5618189"/>
          </a:xfrm>
        </p:spPr>
        <p:txBody>
          <a:bodyPr>
            <a:normAutofit/>
          </a:bodyPr>
          <a:lstStyle/>
          <a:p>
            <a:pPr lvl="1" indent="0" algn="ctr">
              <a:buNone/>
            </a:pPr>
            <a:r>
              <a:rPr lang="th-TH" sz="2800" b="1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วันที่ 31 สิงหาคม 2558</a:t>
            </a:r>
          </a:p>
          <a:p>
            <a:pPr lvl="1" indent="0" algn="ctr">
              <a:buNone/>
            </a:pPr>
            <a:endParaRPr lang="th-TH" sz="1050" b="1" dirty="0" smtClean="0">
              <a:solidFill>
                <a:schemeClr val="accent1">
                  <a:lumMod val="75000"/>
                </a:schemeClr>
              </a:solidFill>
              <a:cs typeface="+mj-cs"/>
            </a:endParaRPr>
          </a:p>
          <a:p>
            <a:pPr lvl="0"/>
            <a:r>
              <a:rPr lang="th-TH" sz="2800" b="1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	1) </a:t>
            </a:r>
            <a:r>
              <a:rPr lang="th-TH" dirty="0" smtClean="0">
                <a:cs typeface="+mj-cs"/>
              </a:rPr>
              <a:t>เห็นชอบในหลักการให้จัดทำแผนพัฒนากำลังคนรายจังหวัด พ.ศ.2560 – 2564 โดยดำเนินการให้แล้วเสร็จภายใน พ.ศ.2559</a:t>
            </a:r>
            <a:endParaRPr lang="en-US" sz="800" dirty="0" smtClean="0">
              <a:cs typeface="+mj-cs"/>
            </a:endParaRPr>
          </a:p>
          <a:p>
            <a:pPr lvl="0"/>
            <a:r>
              <a:rPr lang="th-TH" dirty="0" smtClean="0">
                <a:cs typeface="+mj-cs"/>
              </a:rPr>
              <a:t>	</a:t>
            </a:r>
            <a:r>
              <a:rPr lang="th-TH" dirty="0" smtClean="0">
                <a:solidFill>
                  <a:schemeClr val="tx2"/>
                </a:solidFill>
                <a:cs typeface="+mj-cs"/>
              </a:rPr>
              <a:t>2)</a:t>
            </a:r>
            <a:r>
              <a:rPr lang="th-TH" dirty="0" smtClean="0">
                <a:cs typeface="+mj-cs"/>
              </a:rPr>
              <a:t> </a:t>
            </a:r>
            <a:r>
              <a:rPr lang="th-TH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มอบหมายให้</a:t>
            </a:r>
            <a:r>
              <a:rPr lang="th-TH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คณะกรรมการพัฒนาแรงงานและประสานงานการฝึกอาชีพจังหวัด </a:t>
            </a:r>
            <a:r>
              <a:rPr lang="th-TH" u="sng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กพร.ปจ.</a:t>
            </a:r>
            <a:r>
              <a:rPr lang="th-TH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 </a:t>
            </a:r>
            <a:r>
              <a:rPr lang="th-TH" dirty="0" smtClean="0">
                <a:cs typeface="+mj-cs"/>
              </a:rPr>
              <a:t>โดยมีผู้ว่าราชการจังหวัดเป็นประธาน </a:t>
            </a:r>
            <a:r>
              <a:rPr lang="th-TH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เป็นเจ้าภาพหลักในการดำเนินการจัดทำแผนพัฒนากำลังคน</a:t>
            </a:r>
            <a:endParaRPr lang="en-US" sz="1800" u="sng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  <a:p>
            <a:pPr lvl="1" indent="0">
              <a:buNone/>
            </a:pPr>
            <a:endParaRPr lang="th-TH" sz="40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6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pic>
        <p:nvPicPr>
          <p:cNvPr id="7172" name="Picture 4" descr="http://www.dsd.go.th/DSD/Activity/ShowDetails/~/filedownload_edoc.ashx?filename=%C3%D0%BA%BA%E0%C7%E7%BA%E4%AB%B5%EC%A1%C3%C1%BE%D1%B2%B9%D2%BD%D5%C1%D7%CD%E1%C3%A7%A7%D2%B9%5C%A2%E8%D2%C7%5C%A2%E8%D2%C7%BB%C3%D0%AA%D2%CA%D1%C1%BE%D1%B9%B8%EC%5C%A1%C3%C1%BE%D1%B2%B9%D2%BD%D5%C1%D7%CD%E1%C3%A7%A7%D2%B9%5C507_IMG_2390_255808310658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69669" y="4447052"/>
            <a:ext cx="3200400" cy="2004275"/>
          </a:xfrm>
          <a:prstGeom prst="rect">
            <a:avLst/>
          </a:prstGeom>
          <a:noFill/>
        </p:spPr>
      </p:pic>
      <p:sp>
        <p:nvSpPr>
          <p:cNvPr id="7" name="สี่เหลี่ยมผืนผ้า 6"/>
          <p:cNvSpPr/>
          <p:nvPr/>
        </p:nvSpPr>
        <p:spPr>
          <a:xfrm>
            <a:off x="0" y="0"/>
            <a:ext cx="8899581" cy="7694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1" indent="0" algn="ctr">
              <a:buNone/>
            </a:pPr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มติที่ประชุม </a:t>
            </a:r>
            <a:r>
              <a:rPr lang="th-TH" sz="4400" b="1" dirty="0" err="1" smtClean="0">
                <a:solidFill>
                  <a:srgbClr val="FF0000"/>
                </a:solidFill>
                <a:cs typeface="+mj-cs"/>
              </a:rPr>
              <a:t>กพร.ปช.</a:t>
            </a:r>
            <a:r>
              <a:rPr lang="th-TH" sz="4400" b="1" dirty="0" smtClean="0">
                <a:solidFill>
                  <a:srgbClr val="FF0000"/>
                </a:solidFill>
                <a:cs typeface="+mj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5541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855"/>
            <a:ext cx="9001123" cy="913639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th-TH" dirty="0" smtClean="0"/>
              <a:t>ภารกิจ </a:t>
            </a:r>
            <a:r>
              <a:rPr lang="th-TH" dirty="0" err="1" smtClean="0"/>
              <a:t>กพร.ปจ.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904" y="985525"/>
            <a:ext cx="8550044" cy="5618451"/>
          </a:xfrm>
        </p:spPr>
        <p:txBody>
          <a:bodyPr>
            <a:noAutofit/>
          </a:bodyPr>
          <a:lstStyle/>
          <a:p>
            <a:pPr marL="914400" lvl="1" indent="-457200">
              <a:buFont typeface="Arial" pitchFamily="34" charset="0"/>
              <a:buAutoNum type="arabicPeriod"/>
            </a:pPr>
            <a:r>
              <a:rPr lang="th-TH" sz="3600" b="1" u="sng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จัดทำแผนพัฒนากำลังคน </a:t>
            </a: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พ.ศ. 2560 – 2564 </a:t>
            </a:r>
            <a:endParaRPr lang="th-TH" sz="36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lvl="1" indent="0">
              <a:spcBef>
                <a:spcPts val="0"/>
              </a:spcBef>
              <a:buNone/>
            </a:pPr>
            <a:r>
              <a:rPr lang="th-TH" sz="28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	 - อุตสาหกรรมหลักของจังหวัด</a:t>
            </a:r>
          </a:p>
          <a:p>
            <a:pPr marL="0" lvl="1" indent="0">
              <a:spcBef>
                <a:spcPts val="0"/>
              </a:spcBef>
              <a:buNone/>
            </a:pPr>
            <a:r>
              <a:rPr lang="th-TH" sz="28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- จำนวนแรงงานในอุตสาหกรรม / ข้อมูลแรงงานจังหวัด</a:t>
            </a:r>
          </a:p>
          <a:p>
            <a:pPr marL="0" lvl="1" indent="0">
              <a:spcBef>
                <a:spcPts val="0"/>
              </a:spcBef>
              <a:buNone/>
            </a:pPr>
            <a:r>
              <a:rPr lang="th-TH" sz="28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- สมรรถนะที่ต้องการพัฒนา</a:t>
            </a:r>
          </a:p>
          <a:p>
            <a:pPr marL="0" lvl="1" indent="0">
              <a:spcBef>
                <a:spcPts val="0"/>
              </a:spcBef>
              <a:buNone/>
            </a:pPr>
            <a:r>
              <a:rPr lang="th-TH" sz="28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- สำรวจความต้องการ </a:t>
            </a:r>
            <a:r>
              <a:rPr lang="th-TH" sz="2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0" lvl="1" indent="0">
              <a:spcBef>
                <a:spcPts val="0"/>
              </a:spcBef>
              <a:buNone/>
            </a:pPr>
            <a:r>
              <a:rPr lang="th-TH" sz="2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2.  ป</a:t>
            </a: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ระชุม </a:t>
            </a:r>
            <a:r>
              <a:rPr lang="th-TH" sz="3600" b="1" dirty="0" err="1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600" b="1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เป็นประจำทุกปี </a:t>
            </a: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ราย</a:t>
            </a:r>
            <a:r>
              <a:rPr lang="th-TH" sz="3600" b="1" dirty="0" err="1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endParaRPr lang="th-TH" sz="3600" b="1" dirty="0" smtClean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spcBef>
                <a:spcPts val="0"/>
              </a:spcBef>
              <a:buAutoNum type="arabicPeriod" startAt="3"/>
            </a:pPr>
            <a:r>
              <a:rPr lang="th-TH" sz="36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</a:t>
            </a:r>
            <a:r>
              <a:rPr lang="th-TH" sz="36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ความร่วมมือกับจังหวัด และหน่วยงานอื่นในพื้นที่ 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sz="36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600" b="1" u="sng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เพื่อขอสนับสนุนงบประมาณจาก</a:t>
            </a:r>
            <a:r>
              <a:rPr lang="th-TH" sz="3600" b="1" u="sng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จังหวัด/กรม</a:t>
            </a:r>
            <a:r>
              <a:rPr lang="th-TH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สนับสนุนการดำเนินงานของ </a:t>
            </a:r>
            <a:r>
              <a:rPr lang="th-TH" sz="3600" b="1" dirty="0" err="1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sz="36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pPr marL="914400" lvl="1" indent="-457200">
              <a:spcBef>
                <a:spcPts val="600"/>
              </a:spcBef>
              <a:buNone/>
            </a:pPr>
            <a:r>
              <a:rPr lang="th-TH" sz="3600" b="1" dirty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36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 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ดำเนินการให้รวดเร็ว กระชับ และเกิดผลลัพธ์อย่างเป็นรูปธรรม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7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541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1014441"/>
            <a:ext cx="8040255" cy="3702930"/>
          </a:xfrm>
        </p:spPr>
        <p:txBody>
          <a:bodyPr>
            <a:noAutofit/>
          </a:bodyPr>
          <a:lstStyle/>
          <a:p>
            <a:pPr algn="ctr"/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en-US" sz="4000" dirty="0" smtClean="0">
                <a:solidFill>
                  <a:srgbClr val="C00000"/>
                </a:solidFill>
              </a:rPr>
              <a:t>THANK YOU</a:t>
            </a:r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th-TH" sz="4000" dirty="0" smtClean="0"/>
              <a:t>ขอบคุณ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1624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2679</TotalTime>
  <Words>409</Words>
  <Application>Microsoft Office PowerPoint</Application>
  <PresentationFormat>นำเสนอทางหน้าจอ (4:3)</PresentationFormat>
  <Paragraphs>109</Paragraphs>
  <Slides>8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8</vt:i4>
      </vt:variant>
    </vt:vector>
  </HeadingPairs>
  <TitlesOfParts>
    <vt:vector size="9" baseType="lpstr">
      <vt:lpstr>Essential</vt:lpstr>
      <vt:lpstr>การขับเคลื่อน การจัดทำแผนการพัฒนากำลังคน รายจังหวัด</vt:lpstr>
      <vt:lpstr> กพร.ปช. เป็นคณะกรรมการตาม “ระเบียบสำนักนายกรัฐมนตรีว่าด้วยการพัฒนาแรงงานและประสานงานการฝึกอาชีพแห่งชาติ พ.ศ. 2552” </vt:lpstr>
      <vt:lpstr>อำนาจหน้าที่ กพร.ปช.</vt:lpstr>
      <vt:lpstr>หลักการดำเนินงานของ กพร.ปช.</vt:lpstr>
      <vt:lpstr>คณะอนุกรรมการ กพร.ปจ.</vt:lpstr>
      <vt:lpstr>งานนำเสนอ PowerPoint</vt:lpstr>
      <vt:lpstr>ภารกิจ กพร.ปจ.</vt:lpstr>
      <vt:lpstr> THANK YOU ขอบคุณ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โครงสร้างการพัฒนาฝีมือแรงงานของประเทศ  (National Skill Development Platform)</dc:title>
  <dc:creator>Santi T</dc:creator>
  <cp:lastModifiedBy>Com01</cp:lastModifiedBy>
  <cp:revision>136</cp:revision>
  <cp:lastPrinted>2015-11-14T04:57:42Z</cp:lastPrinted>
  <dcterms:created xsi:type="dcterms:W3CDTF">2014-12-20T22:40:42Z</dcterms:created>
  <dcterms:modified xsi:type="dcterms:W3CDTF">2015-11-16T06:39:20Z</dcterms:modified>
</cp:coreProperties>
</file>