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3" r:id="rId3"/>
    <p:sldMasterId id="2147483688" r:id="rId4"/>
  </p:sldMasterIdLst>
  <p:sldIdLst>
    <p:sldId id="256" r:id="rId5"/>
    <p:sldId id="262" r:id="rId6"/>
    <p:sldId id="263" r:id="rId7"/>
    <p:sldId id="264" r:id="rId8"/>
    <p:sldId id="257" r:id="rId9"/>
    <p:sldId id="259" r:id="rId10"/>
    <p:sldId id="258" r:id="rId11"/>
    <p:sldId id="260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7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659654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503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0501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83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7767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4004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066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4839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1233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7832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2209800"/>
            <a:ext cx="77724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71600" y="3505200"/>
            <a:ext cx="6400800" cy="1066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3600" b="1">
                <a:solidFill>
                  <a:srgbClr val="000000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096000"/>
            <a:ext cx="1905000" cy="381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b="0">
                <a:solidFill>
                  <a:srgbClr val="969696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096000"/>
            <a:ext cx="2895600" cy="381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solidFill>
                  <a:srgbClr val="969696"/>
                </a:solidFill>
                <a:latin typeface="+mn-lt"/>
                <a:cs typeface="Arial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31429"/>
            <a:ext cx="1905000" cy="326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latin typeface="Browallia New" pitchFamily="34" charset="-34"/>
                <a:cs typeface="Browallia New" pitchFamily="34" charset="-34"/>
              </a:defRPr>
            </a:lvl1pPr>
          </a:lstStyle>
          <a:p>
            <a:pPr algn="r">
              <a:defRPr/>
            </a:pPr>
            <a:fld id="{11BE5A93-BA0B-49F9-A888-D2D293ABE161}" type="slidenum">
              <a:rPr lang="en-US" smtClean="0">
                <a:solidFill>
                  <a:prstClr val="black"/>
                </a:solidFill>
              </a:rPr>
              <a:pPr algn="r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145110"/>
      </p:ext>
    </p:extLst>
  </p:cSld>
  <p:clrMapOvr>
    <a:masterClrMapping/>
  </p:clrMapOvr>
  <p:transition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>
            <a:lvl1pPr>
              <a:buFont typeface="Wingdings" pitchFamily="2" charset="2"/>
              <a:buChar char="Ø"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Rectangle 6"/>
          <p:cNvSpPr txBox="1">
            <a:spLocks noChangeArrowheads="1"/>
          </p:cNvSpPr>
          <p:nvPr userDrawn="1"/>
        </p:nvSpPr>
        <p:spPr bwMode="auto">
          <a:xfrm>
            <a:off x="7239000" y="6531429"/>
            <a:ext cx="1905000" cy="326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latin typeface="Browallia New" pitchFamily="34" charset="-34"/>
                <a:cs typeface="Browallia New" pitchFamily="34" charset="-34"/>
              </a:defRPr>
            </a:lvl1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1BE5A93-BA0B-49F9-A888-D2D293ABE161}" type="slidenum">
              <a:rPr lang="en-US" smtClean="0">
                <a:solidFill>
                  <a:prstClr val="black"/>
                </a:solidFill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51327"/>
      </p:ext>
    </p:extLst>
  </p:cSld>
  <p:clrMapOvr>
    <a:masterClrMapping/>
  </p:clrMapOvr>
  <p:transition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Rectangle 6"/>
          <p:cNvSpPr txBox="1">
            <a:spLocks noChangeArrowheads="1"/>
          </p:cNvSpPr>
          <p:nvPr userDrawn="1"/>
        </p:nvSpPr>
        <p:spPr bwMode="auto">
          <a:xfrm>
            <a:off x="7239000" y="6531429"/>
            <a:ext cx="1905000" cy="326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latin typeface="Browallia New" pitchFamily="34" charset="-34"/>
                <a:cs typeface="Browallia New" pitchFamily="34" charset="-34"/>
              </a:defRPr>
            </a:lvl1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1BE5A93-BA0B-49F9-A888-D2D293ABE161}" type="slidenum">
              <a:rPr lang="en-US" smtClean="0">
                <a:solidFill>
                  <a:prstClr val="black"/>
                </a:solidFill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591931"/>
      </p:ext>
    </p:extLst>
  </p:cSld>
  <p:clrMapOvr>
    <a:masterClrMapping/>
  </p:clrMapOvr>
  <p:transition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 userDrawn="1"/>
        </p:nvSpPr>
        <p:spPr bwMode="auto">
          <a:xfrm>
            <a:off x="7239000" y="6531429"/>
            <a:ext cx="1905000" cy="326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latin typeface="Browallia New" pitchFamily="34" charset="-34"/>
                <a:cs typeface="Browallia New" pitchFamily="34" charset="-34"/>
              </a:defRPr>
            </a:lvl1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1BE5A93-BA0B-49F9-A888-D2D293ABE161}" type="slidenum">
              <a:rPr lang="en-US" smtClean="0">
                <a:solidFill>
                  <a:prstClr val="black"/>
                </a:solidFill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243585"/>
      </p:ext>
    </p:extLst>
  </p:cSld>
  <p:clrMapOvr>
    <a:masterClrMapping/>
  </p:clrMapOvr>
  <p:transition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45889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7792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8176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1730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5924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6039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182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43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94692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30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0EBA5BC-F758-4BBA-B08E-3521670E99C3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829DDB-B720-4764-9001-DB88084FB2AF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84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0" y="6581775"/>
            <a:ext cx="2044700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200" dirty="0">
                <a:solidFill>
                  <a:prstClr val="black"/>
                </a:solidFill>
              </a:rPr>
              <a:t>คณะเศรษฐศาสตร์ จุฬาลงกรณ์มหาวิทยาลัย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31429"/>
            <a:ext cx="1905000" cy="326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latin typeface="Browallia New" pitchFamily="34" charset="-34"/>
                <a:cs typeface="Browallia New" pitchFamily="34" charset="-34"/>
              </a:defRPr>
            </a:lvl1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1BE5A93-BA0B-49F9-A888-D2D293ABE161}" type="slidenum">
              <a:rPr lang="en-US" smtClean="0">
                <a:solidFill>
                  <a:prstClr val="black"/>
                </a:solidFill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59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</p:sldLayoutIdLst>
  <p:transition>
    <p:dissolv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768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3733800"/>
            <a:ext cx="7162800" cy="9906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บทบาทภารกิจของ กพร.ปจ. ในการจัดทำ</a:t>
            </a:r>
            <a:b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“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แผนการพัฒนากำลังคน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”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ให้ตอบสนองความต้องการของพื้นที่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รศ.ดร.โชติชัย เจริญงาม</a:t>
            </a:r>
            <a:endParaRPr lang="en-US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0818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3352801" y="957942"/>
            <a:ext cx="5617027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/>
            </a:outerShdw>
          </a:effectLst>
        </p:spPr>
        <p:txBody>
          <a:bodyPr wrap="square" lIns="36000" rIns="36000">
            <a:spAutoFit/>
          </a:bodyPr>
          <a:lstStyle/>
          <a:p>
            <a:pPr marL="268288" indent="-268288">
              <a:buFont typeface="Wingdings" pitchFamily="2" charset="2"/>
              <a:buChar char="v"/>
              <a:defRPr/>
            </a:pPr>
            <a:r>
              <a:rPr lang="th-TH" sz="2200" dirty="0" smtClean="0">
                <a:solidFill>
                  <a:prstClr val="black"/>
                </a:solidFill>
              </a:rPr>
              <a:t>ระเบียบสำนักนายกรัฐมนตรีฯ </a:t>
            </a:r>
            <a:r>
              <a:rPr lang="th-TH" sz="2200" u="sng" dirty="0" smtClean="0">
                <a:solidFill>
                  <a:srgbClr val="C00000"/>
                </a:solidFill>
              </a:rPr>
              <a:t>ได้ให้อำนาจหน้าที่ในการพัฒนาทรัพยากรมนุษย์ทั้งระบบ </a:t>
            </a:r>
            <a:r>
              <a:rPr lang="th-TH" sz="2200" dirty="0" smtClean="0">
                <a:solidFill>
                  <a:prstClr val="black"/>
                </a:solidFill>
              </a:rPr>
              <a:t>อีกทั้งมีหัวหน้าส่วนราชการที่เกี่ยวข้องเป็นคณะกรรมการ ทำให้การจัดการข้อมูล การวางแผน </a:t>
            </a:r>
            <a:br>
              <a:rPr lang="th-TH" sz="2200" dirty="0" smtClean="0">
                <a:solidFill>
                  <a:prstClr val="black"/>
                </a:solidFill>
              </a:rPr>
            </a:br>
            <a:r>
              <a:rPr lang="th-TH" sz="2200" dirty="0" smtClean="0">
                <a:solidFill>
                  <a:prstClr val="black"/>
                </a:solidFill>
              </a:rPr>
              <a:t>การปฏิบัติงานร่วม และการใช้ทรัพยากรร่วมกันได้อย่างเป็นระบบ</a:t>
            </a:r>
          </a:p>
          <a:p>
            <a:pPr marL="268288" indent="-268288">
              <a:buFont typeface="Wingdings" pitchFamily="2" charset="2"/>
              <a:buChar char="v"/>
              <a:defRPr/>
            </a:pPr>
            <a:r>
              <a:rPr lang="th-TH" sz="2200" dirty="0" smtClean="0">
                <a:solidFill>
                  <a:prstClr val="black"/>
                </a:solidFill>
              </a:rPr>
              <a:t>กรมพัฒนาฝีมือแรงงานเป็นฝ่ายเลขาฯ ของ กพร.ปช. ซึ่งมี</a:t>
            </a:r>
            <a:r>
              <a:rPr lang="th-TH" sz="2200" u="sng" dirty="0" smtClean="0">
                <a:solidFill>
                  <a:srgbClr val="C00000"/>
                </a:solidFill>
              </a:rPr>
              <a:t>บทบาทหลักในการขับเคลื่อนการพัฒนาแรงงานและฝึกอาชีพ </a:t>
            </a:r>
          </a:p>
          <a:p>
            <a:pPr marL="268288" indent="-268288">
              <a:buFont typeface="Wingdings" pitchFamily="2" charset="2"/>
              <a:buChar char="v"/>
              <a:defRPr/>
            </a:pPr>
            <a:r>
              <a:rPr lang="th-TH" sz="2200" dirty="0" smtClean="0">
                <a:solidFill>
                  <a:prstClr val="black"/>
                </a:solidFill>
              </a:rPr>
              <a:t>เปิดโอกาสกรมพัฒนาฝีมือแรงงาน</a:t>
            </a:r>
            <a:r>
              <a:rPr lang="th-TH" sz="2200" u="sng" dirty="0" smtClean="0">
                <a:solidFill>
                  <a:srgbClr val="C00000"/>
                </a:solidFill>
              </a:rPr>
              <a:t>สามารถปรับปรุงเชิงโครงสร้างการบริหารจัดการด้านแรงงานของประเทศ </a:t>
            </a:r>
            <a:r>
              <a:rPr lang="th-TH" sz="2200" dirty="0" smtClean="0">
                <a:solidFill>
                  <a:prstClr val="black"/>
                </a:solidFill>
              </a:rPr>
              <a:t>ที่สามารถ</a:t>
            </a:r>
            <a:r>
              <a:rPr lang="th-TH" sz="2200" dirty="0" err="1" smtClean="0">
                <a:solidFill>
                  <a:prstClr val="black"/>
                </a:solidFill>
              </a:rPr>
              <a:t>บูรณา</a:t>
            </a:r>
            <a:r>
              <a:rPr lang="th-TH" sz="2200" dirty="0" smtClean="0">
                <a:solidFill>
                  <a:prstClr val="black"/>
                </a:solidFill>
              </a:rPr>
              <a:t>การการศึกษาและการพัฒนาฝีมือแรงงาน</a:t>
            </a:r>
          </a:p>
          <a:p>
            <a:pPr marL="268288" indent="-268288">
              <a:buFont typeface="Wingdings" pitchFamily="2" charset="2"/>
              <a:buChar char="v"/>
              <a:defRPr/>
            </a:pPr>
            <a:r>
              <a:rPr lang="th-TH" sz="2200" dirty="0" smtClean="0">
                <a:solidFill>
                  <a:prstClr val="black"/>
                </a:solidFill>
              </a:rPr>
              <a:t>มีเวทีที่เป็นทางการให้กรมพัฒนาฝีมือแรงงาน</a:t>
            </a:r>
            <a:r>
              <a:rPr lang="th-TH" sz="2200" u="sng" dirty="0" smtClean="0">
                <a:solidFill>
                  <a:srgbClr val="C00000"/>
                </a:solidFill>
              </a:rPr>
              <a:t>ร่วมกับหน่วยงานภาคอุตสาหกรรมในการกำหนดแผนการผลิตและพัฒนาแรงงาน</a:t>
            </a:r>
            <a:r>
              <a:rPr lang="th-TH" sz="2200" dirty="0" smtClean="0">
                <a:solidFill>
                  <a:prstClr val="black"/>
                </a:solidFill>
              </a:rPr>
              <a:t>ให้สอดคล้องกับความต้องการแรงงานในแต่ละอุตสาหกรรม และ</a:t>
            </a:r>
            <a:r>
              <a:rPr lang="th-TH" sz="2200" u="sng" dirty="0" smtClean="0">
                <a:solidFill>
                  <a:srgbClr val="C00000"/>
                </a:solidFill>
              </a:rPr>
              <a:t>มีกลไกในการติดตามและประเมินผลที่เป็นรูปธรรม</a:t>
            </a:r>
          </a:p>
          <a:p>
            <a:pPr marL="268288" indent="-268288">
              <a:buFont typeface="Wingdings" pitchFamily="2" charset="2"/>
              <a:buChar char="v"/>
              <a:defRPr/>
            </a:pPr>
            <a:r>
              <a:rPr lang="th-TH" sz="2200" dirty="0" smtClean="0">
                <a:solidFill>
                  <a:prstClr val="black"/>
                </a:solidFill>
              </a:rPr>
              <a:t>ระเบียบสำนักนายกฯ เอื้อให้</a:t>
            </a:r>
            <a:r>
              <a:rPr lang="th-TH" sz="2200" u="sng" dirty="0" smtClean="0">
                <a:solidFill>
                  <a:srgbClr val="C00000"/>
                </a:solidFill>
              </a:rPr>
              <a:t>กรมพัฒนาฝีมือแรงงานมีอำนาจหน้าที่ในการประสานการดำเนินงานทั้งภาครัฐและเอกชนอย่างเป็นระบบ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526969" y="217715"/>
            <a:ext cx="5305399" cy="565429"/>
          </a:xfrm>
          <a:prstGeom prst="rect">
            <a:avLst/>
          </a:prstGeom>
          <a:noFill/>
          <a:ln>
            <a:noFill/>
          </a:ln>
          <a:effectLst/>
        </p:spPr>
        <p:txBody>
          <a:bodyPr lIns="45720" rIns="0" anchor="ctr"/>
          <a:lstStyle/>
          <a:p>
            <a:pPr marL="228600" indent="-22860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 u="sng" dirty="0" smtClean="0">
                <a:solidFill>
                  <a:srgbClr val="0070C0"/>
                </a:solidFill>
              </a:rPr>
              <a:t>โอกาส</a:t>
            </a:r>
            <a:r>
              <a:rPr lang="th-TH" sz="3600" b="1" dirty="0" smtClean="0">
                <a:solidFill>
                  <a:prstClr val="black"/>
                </a:solidFill>
              </a:rPr>
              <a:t>ของกรมพัฒนาฝีมือแรงงาน</a:t>
            </a:r>
            <a:endParaRPr lang="th-TH" sz="3600" dirty="0">
              <a:solidFill>
                <a:prstClr val="black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87968" y="290286"/>
            <a:ext cx="2961632" cy="1044173"/>
          </a:xfrm>
          <a:prstGeom prst="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 anchor="ctr"/>
          <a:lstStyle/>
          <a:p>
            <a:pPr algn="ctr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000" b="1" dirty="0" smtClean="0">
                <a:solidFill>
                  <a:prstClr val="black"/>
                </a:solidFill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2552 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87968" y="1341904"/>
            <a:ext cx="2961632" cy="5206813"/>
          </a:xfrm>
          <a:prstGeom prst="rect">
            <a:avLst/>
          </a:prstGeom>
          <a:solidFill>
            <a:srgbClr val="FFFFE1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/>
          <a:lstStyle/>
          <a:p>
            <a:pPr marL="228600" indent="-22860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th-TH" sz="1600" dirty="0">
              <a:solidFill>
                <a:prstClr val="black"/>
              </a:solidFill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362857" y="1482338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u="sng" dirty="0" smtClean="0">
                <a:solidFill>
                  <a:srgbClr val="000099"/>
                </a:solidFill>
              </a:rPr>
              <a:t>1. </a:t>
            </a:r>
            <a:r>
              <a:rPr lang="th-TH" b="1" u="sng" dirty="0" smtClean="0">
                <a:solidFill>
                  <a:srgbClr val="000099"/>
                </a:solidFill>
              </a:rPr>
              <a:t>กำหนดนโยบายและแนวทางในการพัฒนา</a:t>
            </a:r>
            <a:r>
              <a:rPr lang="th-TH" dirty="0" smtClean="0">
                <a:solidFill>
                  <a:prstClr val="black"/>
                </a:solidFill>
              </a:rPr>
              <a:t>แรงงานและประสานงานการฝึกอาชีพ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362857" y="2484976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2. </a:t>
            </a:r>
            <a:r>
              <a:rPr lang="th-TH" dirty="0" smtClean="0">
                <a:solidFill>
                  <a:prstClr val="black"/>
                </a:solidFill>
              </a:rPr>
              <a:t>ประสานแผนการพัฒนาทรัพยากรมนุษย์ระหว่าง</a:t>
            </a:r>
            <a:r>
              <a:rPr lang="th-TH" b="1" u="sng" dirty="0" smtClean="0">
                <a:solidFill>
                  <a:srgbClr val="000099"/>
                </a:solidFill>
              </a:rPr>
              <a:t>ระบบการศึกษากับระบบการพัฒนากำลังแรงงาน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375100" y="3487614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3. </a:t>
            </a:r>
            <a:r>
              <a:rPr lang="th-TH" dirty="0" smtClean="0">
                <a:solidFill>
                  <a:prstClr val="black"/>
                </a:solidFill>
              </a:rPr>
              <a:t>ประสานนโยบาย แผนการพัฒนาฝีมือแรงงาน และ</a:t>
            </a:r>
            <a:r>
              <a:rPr lang="th-TH" b="1" u="sng" dirty="0" smtClean="0">
                <a:solidFill>
                  <a:srgbClr val="000099"/>
                </a:solidFill>
              </a:rPr>
              <a:t>แผนการฝึกอาชีพของทุกหน่วยงานทั้งภาครัฐและภาคเอกชน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362857" y="4490252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u="sng" dirty="0" smtClean="0">
                <a:solidFill>
                  <a:srgbClr val="000099"/>
                </a:solidFill>
              </a:rPr>
              <a:t>4. </a:t>
            </a:r>
            <a:r>
              <a:rPr lang="th-TH" b="1" u="sng" dirty="0" smtClean="0">
                <a:solidFill>
                  <a:srgbClr val="000099"/>
                </a:solidFill>
              </a:rPr>
              <a:t>ติดตามและประเมินผล</a:t>
            </a:r>
            <a:r>
              <a:rPr lang="th-TH" dirty="0" smtClean="0">
                <a:solidFill>
                  <a:prstClr val="black"/>
                </a:solidFill>
              </a:rPr>
              <a:t>การดำเนินงานตามนโยบายและแผนงาน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362857" y="5492891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5. </a:t>
            </a:r>
            <a:r>
              <a:rPr lang="th-TH" dirty="0" smtClean="0">
                <a:solidFill>
                  <a:prstClr val="black"/>
                </a:solidFill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</a:p>
        </p:txBody>
      </p:sp>
    </p:spTree>
    <p:extLst>
      <p:ext uri="{BB962C8B-B14F-4D97-AF65-F5344CB8AC3E}">
        <p14:creationId xmlns:p14="http://schemas.microsoft.com/office/powerpoint/2010/main" val="394402991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20921" y="1204685"/>
            <a:ext cx="8476336" cy="5428343"/>
          </a:xfrm>
          <a:prstGeom prst="roundRect">
            <a:avLst>
              <a:gd name="adj" fmla="val 2155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12700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" tIns="0" rIns="9144" bIns="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prstClr val="black"/>
                </a:solidFill>
              </a:rPr>
              <a:t>1. </a:t>
            </a:r>
            <a:r>
              <a:rPr lang="th-TH" b="1" dirty="0" smtClean="0">
                <a:solidFill>
                  <a:prstClr val="black"/>
                </a:solidFill>
              </a:rPr>
              <a:t>กำหนดนโยบายและแนวทางในการพัฒนาแรงงานและประสานงานการฝึกอาชีพ</a:t>
            </a:r>
          </a:p>
        </p:txBody>
      </p:sp>
      <p:sp>
        <p:nvSpPr>
          <p:cNvPr id="15" name="Rounded Rectangle 14"/>
          <p:cNvSpPr/>
          <p:nvPr/>
        </p:nvSpPr>
        <p:spPr bwMode="auto">
          <a:xfrm>
            <a:off x="1038752" y="6095144"/>
            <a:ext cx="6713155" cy="436282"/>
          </a:xfrm>
          <a:prstGeom prst="roundRect">
            <a:avLst>
              <a:gd name="adj" fmla="val 10417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3500000" scaled="1"/>
            <a:tileRect/>
          </a:gra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prstClr val="black"/>
                </a:solidFill>
              </a:rPr>
              <a:t>5. </a:t>
            </a:r>
            <a:r>
              <a:rPr lang="th-TH" sz="1600" b="1" dirty="0" smtClean="0">
                <a:solidFill>
                  <a:prstClr val="black"/>
                </a:solidFill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</a:p>
        </p:txBody>
      </p:sp>
      <p:sp>
        <p:nvSpPr>
          <p:cNvPr id="21" name="Rounded Rectangle 20"/>
          <p:cNvSpPr/>
          <p:nvPr/>
        </p:nvSpPr>
        <p:spPr bwMode="auto">
          <a:xfrm>
            <a:off x="1161150" y="2235198"/>
            <a:ext cx="5457370" cy="3672113"/>
          </a:xfrm>
          <a:prstGeom prst="roundRect">
            <a:avLst>
              <a:gd name="adj" fmla="val 4105"/>
            </a:avLst>
          </a:prstGeom>
          <a:solidFill>
            <a:schemeClr val="accent1">
              <a:lumMod val="20000"/>
              <a:lumOff val="80000"/>
            </a:schemeClr>
          </a:solidFill>
          <a:ln w="19050" cap="flat" cmpd="sng" algn="ctr">
            <a:solidFill>
              <a:srgbClr val="5F5F5F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none" lIns="9144" tIns="45720" rIns="9144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000000"/>
                </a:solidFill>
              </a:rPr>
              <a:t>การศึกษา</a:t>
            </a:r>
            <a:endParaRPr lang="en-US" sz="2000" b="1" dirty="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(Education)</a:t>
            </a:r>
            <a:endParaRPr lang="th-TH" sz="2000" b="1" dirty="0" smtClean="0">
              <a:solidFill>
                <a:srgbClr val="000000"/>
              </a:solidFill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2435911" y="1828797"/>
            <a:ext cx="5286828" cy="3497943"/>
          </a:xfrm>
          <a:prstGeom prst="roundRect">
            <a:avLst>
              <a:gd name="adj" fmla="val 4105"/>
            </a:avLst>
          </a:prstGeom>
          <a:solidFill>
            <a:srgbClr val="CCFFCC"/>
          </a:solidFill>
          <a:ln w="19050" cap="flat" cmpd="sng" algn="ctr">
            <a:solidFill>
              <a:srgbClr val="5F5F5F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none" lIns="9144" tIns="45720" rIns="9144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000000"/>
                </a:solidFill>
              </a:rPr>
              <a:t>การจ้างงาน</a:t>
            </a:r>
            <a:endParaRPr lang="en-US" sz="2000" b="1" dirty="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(Employment)</a:t>
            </a:r>
            <a:endParaRPr lang="th-TH" sz="2000" b="1" dirty="0" smtClean="0">
              <a:solidFill>
                <a:srgbClr val="000000"/>
              </a:solidFill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768543" y="246743"/>
            <a:ext cx="7533628" cy="738909"/>
          </a:xfrm>
          <a:prstGeom prst="rect">
            <a:avLst/>
          </a:prstGeom>
          <a:noFill/>
          <a:ln>
            <a:noFill/>
          </a:ln>
          <a:effectLst/>
        </p:spPr>
        <p:txBody>
          <a:bodyPr lIns="45720" rIns="0" anchor="ctr"/>
          <a:lstStyle/>
          <a:p>
            <a:pPr marL="228600" indent="-228600" algn="ctr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dirty="0" smtClean="0">
                <a:solidFill>
                  <a:srgbClr val="0070C0"/>
                </a:solidFill>
              </a:rPr>
              <a:t>ระเบียบสำนักนายกรัฐมนตรีว่าด้วยการพัฒนาแรงงาน</a:t>
            </a:r>
            <a:br>
              <a:rPr lang="th-TH" sz="2800" b="1" dirty="0" smtClean="0">
                <a:solidFill>
                  <a:srgbClr val="0070C0"/>
                </a:solidFill>
              </a:rPr>
            </a:br>
            <a:r>
              <a:rPr lang="th-TH" sz="2800" b="1" dirty="0" smtClean="0">
                <a:solidFill>
                  <a:srgbClr val="0070C0"/>
                </a:solidFill>
              </a:rPr>
              <a:t>และประสานงานการฝึกอาชีพแห่งชาติ พ.ศ. 2552 </a:t>
            </a:r>
          </a:p>
        </p:txBody>
      </p:sp>
      <p:sp>
        <p:nvSpPr>
          <p:cNvPr id="16" name="Rounded Rectangle 15"/>
          <p:cNvSpPr/>
          <p:nvPr/>
        </p:nvSpPr>
        <p:spPr bwMode="auto">
          <a:xfrm>
            <a:off x="533390" y="2908867"/>
            <a:ext cx="2001100" cy="975154"/>
          </a:xfrm>
          <a:prstGeom prst="roundRect">
            <a:avLst>
              <a:gd name="adj" fmla="val 10417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3500000" scaled="1"/>
            <a:tileRect/>
          </a:gra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prstClr val="black"/>
                </a:solidFill>
              </a:rPr>
              <a:t>2. </a:t>
            </a:r>
            <a:r>
              <a:rPr lang="th-TH" sz="1600" b="1" dirty="0" smtClean="0">
                <a:solidFill>
                  <a:prstClr val="black"/>
                </a:solidFill>
              </a:rPr>
              <a:t>ประสานแผนการพัฒนาทรัพยากรมนุษย์ระหว่างระบบการศึกษากับระบบการพัฒนากำลังแรงงาน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0241" y="2261180"/>
            <a:ext cx="5026508" cy="3011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" name="Rounded Rectangle 39"/>
          <p:cNvSpPr/>
          <p:nvPr/>
        </p:nvSpPr>
        <p:spPr>
          <a:xfrm>
            <a:off x="4990425" y="1912026"/>
            <a:ext cx="1990946" cy="557212"/>
          </a:xfrm>
          <a:prstGeom prst="roundRect">
            <a:avLst>
              <a:gd name="adj" fmla="val 5524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1500" dist="25400" dir="5400000" rotWithShape="0">
              <a:srgbClr val="000000">
                <a:alpha val="40000"/>
              </a:srgbClr>
            </a:outerShdw>
          </a:effectLst>
        </p:spPr>
        <p:txBody>
          <a:bodyPr lIns="0" rIns="0" anchor="ctr"/>
          <a:lstStyle/>
          <a:p>
            <a:pPr algn="ctr">
              <a:defRPr/>
            </a:pPr>
            <a:r>
              <a:rPr lang="en-US" sz="1700" kern="0" dirty="0" smtClean="0">
                <a:solidFill>
                  <a:prstClr val="white"/>
                </a:solidFill>
              </a:rPr>
              <a:t>1. </a:t>
            </a:r>
            <a:r>
              <a:rPr lang="th-TH" sz="1700" kern="0" dirty="0" smtClean="0">
                <a:solidFill>
                  <a:prstClr val="white"/>
                </a:solidFill>
              </a:rPr>
              <a:t>พัฒนา</a:t>
            </a:r>
            <a:r>
              <a:rPr lang="th-TH" sz="1700" kern="0" dirty="0">
                <a:solidFill>
                  <a:prstClr val="white"/>
                </a:solidFill>
              </a:rPr>
              <a:t>มาตรฐานฝีมือแรงงาน</a:t>
            </a:r>
          </a:p>
          <a:p>
            <a:pPr algn="ctr">
              <a:defRPr/>
            </a:pPr>
            <a:r>
              <a:rPr lang="th-TH" sz="1700" kern="0" dirty="0">
                <a:solidFill>
                  <a:prstClr val="white"/>
                </a:solidFill>
              </a:rPr>
              <a:t>และทดสอบและแข่งขัน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2936315" y="4672916"/>
            <a:ext cx="1758722" cy="557212"/>
          </a:xfrm>
          <a:prstGeom prst="roundRect">
            <a:avLst>
              <a:gd name="adj" fmla="val 5524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1500" dist="25400" dir="5400000" rotWithShape="0">
              <a:srgbClr val="000000">
                <a:alpha val="40000"/>
              </a:srgbClr>
            </a:outerShdw>
          </a:effectLst>
        </p:spPr>
        <p:txBody>
          <a:bodyPr lIns="0" rIns="0" anchor="ctr"/>
          <a:lstStyle/>
          <a:p>
            <a:pPr algn="ctr">
              <a:defRPr/>
            </a:pPr>
            <a:r>
              <a:rPr lang="en-US" sz="1700" kern="0" dirty="0" smtClean="0">
                <a:solidFill>
                  <a:prstClr val="white"/>
                </a:solidFill>
              </a:rPr>
              <a:t>2. </a:t>
            </a:r>
            <a:r>
              <a:rPr lang="th-TH" sz="1700" kern="0" dirty="0" smtClean="0">
                <a:solidFill>
                  <a:prstClr val="white"/>
                </a:solidFill>
              </a:rPr>
              <a:t>พัฒนา</a:t>
            </a:r>
            <a:r>
              <a:rPr lang="th-TH" sz="1700" kern="0" dirty="0">
                <a:solidFill>
                  <a:prstClr val="white"/>
                </a:solidFill>
              </a:rPr>
              <a:t>ฝีมือแรงงาน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736087" y="4669287"/>
            <a:ext cx="1758722" cy="557212"/>
          </a:xfrm>
          <a:prstGeom prst="roundRect">
            <a:avLst>
              <a:gd name="adj" fmla="val 5524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1500" dist="25400" dir="5400000" rotWithShape="0">
              <a:srgbClr val="000000">
                <a:alpha val="40000"/>
              </a:srgbClr>
            </a:outerShdw>
          </a:effectLst>
        </p:spPr>
        <p:txBody>
          <a:bodyPr lIns="0" rIns="0" anchor="ctr"/>
          <a:lstStyle/>
          <a:p>
            <a:pPr algn="ctr">
              <a:defRPr/>
            </a:pPr>
            <a:r>
              <a:rPr lang="en-US" sz="1700" kern="0" dirty="0" smtClean="0">
                <a:solidFill>
                  <a:prstClr val="white"/>
                </a:solidFill>
              </a:rPr>
              <a:t>3. </a:t>
            </a:r>
            <a:r>
              <a:rPr lang="th-TH" sz="1700" kern="0" dirty="0" smtClean="0">
                <a:solidFill>
                  <a:prstClr val="white"/>
                </a:solidFill>
              </a:rPr>
              <a:t>ส่งเสริม</a:t>
            </a:r>
            <a:r>
              <a:rPr lang="th-TH" sz="1700" kern="0" dirty="0">
                <a:solidFill>
                  <a:prstClr val="white"/>
                </a:solidFill>
              </a:rPr>
              <a:t>การพัฒนาฝีมือแรงงาน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6154058" y="3280226"/>
            <a:ext cx="1901378" cy="746125"/>
          </a:xfrm>
          <a:prstGeom prst="roundRect">
            <a:avLst>
              <a:gd name="adj" fmla="val 5524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1500" dist="25400" dir="5400000" rotWithShape="0">
              <a:srgbClr val="000000">
                <a:alpha val="40000"/>
              </a:srgbClr>
            </a:outerShdw>
          </a:effectLst>
        </p:spPr>
        <p:txBody>
          <a:bodyPr lIns="0" rIns="0" anchor="ctr"/>
          <a:lstStyle/>
          <a:p>
            <a:pPr algn="ctr">
              <a:defRPr/>
            </a:pPr>
            <a:r>
              <a:rPr lang="en-US" sz="1700" kern="0" dirty="0" smtClean="0">
                <a:solidFill>
                  <a:prstClr val="white"/>
                </a:solidFill>
              </a:rPr>
              <a:t>4. </a:t>
            </a:r>
            <a:r>
              <a:rPr lang="th-TH" sz="1700" kern="0" dirty="0" smtClean="0">
                <a:solidFill>
                  <a:prstClr val="white"/>
                </a:solidFill>
              </a:rPr>
              <a:t>ประสาน</a:t>
            </a:r>
            <a:r>
              <a:rPr lang="th-TH" sz="1700" kern="0" dirty="0">
                <a:solidFill>
                  <a:prstClr val="white"/>
                </a:solidFill>
              </a:rPr>
              <a:t>และส่งเสริมให้ภาครัฐและภาคเอกชนจัดทำแผนความต้องการ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3570521" y="1886852"/>
            <a:ext cx="1331912" cy="986971"/>
          </a:xfrm>
          <a:prstGeom prst="roundRect">
            <a:avLst>
              <a:gd name="adj" fmla="val 5524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1500" dist="25400" dir="5400000" rotWithShape="0">
              <a:srgbClr val="000000">
                <a:alpha val="40000"/>
              </a:srgbClr>
            </a:outerShdw>
          </a:effectLst>
        </p:spPr>
        <p:txBody>
          <a:bodyPr lIns="0" rIns="0" anchor="ctr"/>
          <a:lstStyle/>
          <a:p>
            <a:pPr algn="ctr">
              <a:defRPr/>
            </a:pPr>
            <a:r>
              <a:rPr lang="en-US" sz="1700" kern="0" dirty="0" smtClean="0">
                <a:solidFill>
                  <a:prstClr val="white"/>
                </a:solidFill>
              </a:rPr>
              <a:t>5. </a:t>
            </a:r>
            <a:r>
              <a:rPr lang="th-TH" sz="1700" kern="0" dirty="0" smtClean="0">
                <a:solidFill>
                  <a:prstClr val="white"/>
                </a:solidFill>
              </a:rPr>
              <a:t>ดำเนินการ</a:t>
            </a:r>
            <a:r>
              <a:rPr lang="th-TH" sz="1700" kern="0" dirty="0">
                <a:solidFill>
                  <a:prstClr val="white"/>
                </a:solidFill>
              </a:rPr>
              <a:t>ตามกฎหมายว่าด้วยการส่งเสริมการพัฒนาพัฒนาฝีมือ ฯ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6154057" y="4064450"/>
            <a:ext cx="1901378" cy="557213"/>
          </a:xfrm>
          <a:prstGeom prst="roundRect">
            <a:avLst>
              <a:gd name="adj" fmla="val 5524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1500" dist="25400" dir="5400000" rotWithShape="0">
              <a:srgbClr val="000000">
                <a:alpha val="40000"/>
              </a:srgbClr>
            </a:outerShdw>
          </a:effectLst>
        </p:spPr>
        <p:txBody>
          <a:bodyPr lIns="0" rIns="0" anchor="ctr"/>
          <a:lstStyle/>
          <a:p>
            <a:pPr algn="ctr">
              <a:defRPr/>
            </a:pPr>
            <a:r>
              <a:rPr lang="en-US" sz="1700" kern="0" dirty="0" smtClean="0">
                <a:solidFill>
                  <a:prstClr val="white"/>
                </a:solidFill>
              </a:rPr>
              <a:t>6. </a:t>
            </a:r>
            <a:r>
              <a:rPr lang="th-TH" sz="1700" kern="0" dirty="0" smtClean="0">
                <a:solidFill>
                  <a:prstClr val="white"/>
                </a:solidFill>
              </a:rPr>
              <a:t>สร้าง</a:t>
            </a:r>
            <a:r>
              <a:rPr lang="th-TH" sz="1700" kern="0" dirty="0">
                <a:solidFill>
                  <a:prstClr val="white"/>
                </a:solidFill>
              </a:rPr>
              <a:t>และพัฒนาเครือข่ายการพัฒนาศักยภาพกำลังแรงงาน</a:t>
            </a:r>
          </a:p>
        </p:txBody>
      </p:sp>
      <p:sp>
        <p:nvSpPr>
          <p:cNvPr id="14" name="Rounded Rectangle 13"/>
          <p:cNvSpPr/>
          <p:nvPr/>
        </p:nvSpPr>
        <p:spPr bwMode="auto">
          <a:xfrm>
            <a:off x="7373263" y="1579025"/>
            <a:ext cx="1403744" cy="1459580"/>
          </a:xfrm>
          <a:prstGeom prst="roundRect">
            <a:avLst>
              <a:gd name="adj" fmla="val 6281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3500000" scaled="1"/>
            <a:tileRect/>
          </a:gra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prstClr val="black"/>
                </a:solidFill>
              </a:rPr>
              <a:t>4. </a:t>
            </a:r>
            <a:r>
              <a:rPr lang="th-TH" sz="1600" b="1" dirty="0" smtClean="0">
                <a:solidFill>
                  <a:prstClr val="black"/>
                </a:solidFill>
              </a:rPr>
              <a:t>ติดตามและประเมินผลการดำเนินงานตามนโยบายและแผนงาน</a:t>
            </a:r>
          </a:p>
        </p:txBody>
      </p:sp>
      <p:sp>
        <p:nvSpPr>
          <p:cNvPr id="17" name="Rounded Rectangle 16"/>
          <p:cNvSpPr/>
          <p:nvPr/>
        </p:nvSpPr>
        <p:spPr bwMode="auto">
          <a:xfrm>
            <a:off x="6605593" y="4761829"/>
            <a:ext cx="2232025" cy="1145483"/>
          </a:xfrm>
          <a:prstGeom prst="roundRect">
            <a:avLst>
              <a:gd name="adj" fmla="val 10417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3500000" scaled="1"/>
            <a:tileRect/>
          </a:gra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prstClr val="black"/>
                </a:solidFill>
              </a:rPr>
              <a:t>3. </a:t>
            </a:r>
            <a:r>
              <a:rPr lang="th-TH" sz="1600" b="1" dirty="0" smtClean="0">
                <a:solidFill>
                  <a:prstClr val="black"/>
                </a:solidFill>
              </a:rPr>
              <a:t>ประสานนโยบาย แผนการพัฒนาฝีมือแรงงาน และแผนการฝึกอาชีพของทุกหน่วยงานทั้งภาครัฐและภาคเอกชน</a:t>
            </a:r>
          </a:p>
        </p:txBody>
      </p:sp>
    </p:spTree>
    <p:extLst>
      <p:ext uri="{BB962C8B-B14F-4D97-AF65-F5344CB8AC3E}">
        <p14:creationId xmlns:p14="http://schemas.microsoft.com/office/powerpoint/2010/main" val="2308492140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14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 bwMode="auto">
          <a:xfrm>
            <a:off x="4488199" y="1564194"/>
            <a:ext cx="4400216" cy="1344705"/>
          </a:xfrm>
          <a:prstGeom prst="roundRect">
            <a:avLst>
              <a:gd name="adj" fmla="val 9284"/>
            </a:avLst>
          </a:pr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20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Freeform 64"/>
          <p:cNvSpPr/>
          <p:nvPr/>
        </p:nvSpPr>
        <p:spPr bwMode="auto">
          <a:xfrm>
            <a:off x="158551" y="3043371"/>
            <a:ext cx="3576917" cy="2380130"/>
          </a:xfrm>
          <a:custGeom>
            <a:avLst/>
            <a:gdLst>
              <a:gd name="connsiteX0" fmla="*/ 13447 w 3576917"/>
              <a:gd name="connsiteY0" fmla="*/ 0 h 2151530"/>
              <a:gd name="connsiteX1" fmla="*/ 3576917 w 3576917"/>
              <a:gd name="connsiteY1" fmla="*/ 0 h 2151530"/>
              <a:gd name="connsiteX2" fmla="*/ 3563470 w 3576917"/>
              <a:gd name="connsiteY2" fmla="*/ 1062318 h 2151530"/>
              <a:gd name="connsiteX3" fmla="*/ 2299447 w 3576917"/>
              <a:gd name="connsiteY3" fmla="*/ 1062318 h 2151530"/>
              <a:gd name="connsiteX4" fmla="*/ 2286000 w 3576917"/>
              <a:gd name="connsiteY4" fmla="*/ 2151530 h 2151530"/>
              <a:gd name="connsiteX5" fmla="*/ 0 w 3576917"/>
              <a:gd name="connsiteY5" fmla="*/ 2151530 h 2151530"/>
              <a:gd name="connsiteX6" fmla="*/ 13447 w 3576917"/>
              <a:gd name="connsiteY6" fmla="*/ 0 h 215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76917" h="2151530">
                <a:moveTo>
                  <a:pt x="13447" y="0"/>
                </a:moveTo>
                <a:lnTo>
                  <a:pt x="3576917" y="0"/>
                </a:lnTo>
                <a:lnTo>
                  <a:pt x="3563470" y="1062318"/>
                </a:lnTo>
                <a:lnTo>
                  <a:pt x="2299447" y="1062318"/>
                </a:lnTo>
                <a:lnTo>
                  <a:pt x="2286000" y="2151530"/>
                </a:lnTo>
                <a:lnTo>
                  <a:pt x="0" y="2151530"/>
                </a:lnTo>
                <a:cubicBezTo>
                  <a:pt x="4482" y="1434353"/>
                  <a:pt x="8965" y="717177"/>
                  <a:pt x="1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20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Rounded Rectangle 62"/>
          <p:cNvSpPr/>
          <p:nvPr/>
        </p:nvSpPr>
        <p:spPr bwMode="auto">
          <a:xfrm>
            <a:off x="5093622" y="3000341"/>
            <a:ext cx="3845858" cy="1118796"/>
          </a:xfrm>
          <a:prstGeom prst="roundRect">
            <a:avLst>
              <a:gd name="adj" fmla="val 9284"/>
            </a:avLst>
          </a:pr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20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79908" y="1564194"/>
            <a:ext cx="4320000" cy="1344705"/>
          </a:xfrm>
          <a:prstGeom prst="roundRect">
            <a:avLst>
              <a:gd name="adj" fmla="val 9284"/>
            </a:avLst>
          </a:pr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20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Rounded Rectangle 40"/>
          <p:cNvSpPr/>
          <p:nvPr/>
        </p:nvSpPr>
        <p:spPr bwMode="auto">
          <a:xfrm>
            <a:off x="2614132" y="4280501"/>
            <a:ext cx="3626970" cy="2195853"/>
          </a:xfrm>
          <a:prstGeom prst="roundRect">
            <a:avLst>
              <a:gd name="adj" fmla="val 9284"/>
            </a:avLst>
          </a:prstGeom>
          <a:solidFill>
            <a:schemeClr val="accent6">
              <a:lumMod val="40000"/>
              <a:lumOff val="6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20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531" name="Rounded Rectangle 3"/>
          <p:cNvSpPr>
            <a:spLocks noChangeArrowheads="1"/>
          </p:cNvSpPr>
          <p:nvPr/>
        </p:nvSpPr>
        <p:spPr bwMode="auto">
          <a:xfrm>
            <a:off x="3943714" y="3202193"/>
            <a:ext cx="1148970" cy="5429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0" rIns="0" anchor="ctr"/>
          <a:lstStyle/>
          <a:p>
            <a:pPr algn="ctr">
              <a:lnSpc>
                <a:spcPts val="1900"/>
              </a:lnSpc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ยุทธศาสตร์ฯ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1743740" y="1605214"/>
            <a:ext cx="2233631" cy="1238866"/>
          </a:xfrm>
          <a:prstGeom prst="roundRect">
            <a:avLst>
              <a:gd name="adj" fmla="val 9801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>
              <a:lnSpc>
                <a:spcPts val="2200"/>
              </a:lnSpc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พัฒนาฝีมือแรงงานเพื่อรองรับการเคลื่อนย้ายแรงงานมีฝีมืออย่างเสรีในภูมิภาค 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ASEAN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4840355" y="1605214"/>
            <a:ext cx="2262193" cy="1108206"/>
          </a:xfrm>
          <a:prstGeom prst="roundRect">
            <a:avLst>
              <a:gd name="adj" fmla="val 794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>
              <a:lnSpc>
                <a:spcPts val="2200"/>
              </a:lnSpc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พัฒนาและยกระดับมาตรฐานวิชาชีพ/มาตรฐานฝีมือแรงงาน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1860697" y="3150553"/>
            <a:ext cx="1753045" cy="968583"/>
          </a:xfrm>
          <a:prstGeom prst="roundRect">
            <a:avLst>
              <a:gd name="adj" fmla="val 11178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>
              <a:lnSpc>
                <a:spcPts val="2400"/>
              </a:lnSpc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บริหารจัดการเครือข่าย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การพัฒนาแรงงาน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3506175" y="4426352"/>
            <a:ext cx="2052418" cy="1032041"/>
          </a:xfrm>
          <a:prstGeom prst="roundRect">
            <a:avLst>
              <a:gd name="adj" fmla="val 12546"/>
            </a:avLst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>
              <a:lnSpc>
                <a:spcPts val="2400"/>
              </a:lnSpc>
            </a:pPr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จัดทำแผนการพัฒนากำลังคน</a:t>
            </a:r>
            <a:endParaRPr lang="th-TH" sz="28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0" name="Straight Connector 19"/>
          <p:cNvCxnSpPr>
            <a:stCxn id="22531" idx="0"/>
            <a:endCxn id="22532" idx="3"/>
          </p:cNvCxnSpPr>
          <p:nvPr/>
        </p:nvCxnSpPr>
        <p:spPr bwMode="auto">
          <a:xfrm flipH="1" flipV="1">
            <a:off x="3977371" y="2224647"/>
            <a:ext cx="540828" cy="977546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/>
          <p:cNvCxnSpPr>
            <a:stCxn id="22531" idx="0"/>
            <a:endCxn id="22533" idx="1"/>
          </p:cNvCxnSpPr>
          <p:nvPr/>
        </p:nvCxnSpPr>
        <p:spPr bwMode="auto">
          <a:xfrm flipV="1">
            <a:off x="4518199" y="2159317"/>
            <a:ext cx="322156" cy="1042876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>
            <a:stCxn id="22535" idx="0"/>
            <a:endCxn id="22531" idx="2"/>
          </p:cNvCxnSpPr>
          <p:nvPr/>
        </p:nvCxnSpPr>
        <p:spPr bwMode="auto">
          <a:xfrm flipH="1" flipV="1">
            <a:off x="4518199" y="3745118"/>
            <a:ext cx="14185" cy="681234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>
            <a:stCxn id="22534" idx="3"/>
            <a:endCxn id="22531" idx="1"/>
          </p:cNvCxnSpPr>
          <p:nvPr/>
        </p:nvCxnSpPr>
        <p:spPr bwMode="auto">
          <a:xfrm flipV="1">
            <a:off x="3613742" y="3473656"/>
            <a:ext cx="329972" cy="161189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>
            <a:stCxn id="22531" idx="3"/>
            <a:endCxn id="69" idx="1"/>
          </p:cNvCxnSpPr>
          <p:nvPr/>
        </p:nvCxnSpPr>
        <p:spPr bwMode="auto">
          <a:xfrm>
            <a:off x="5092684" y="3473656"/>
            <a:ext cx="359579" cy="56501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7" name="Rounded Rectangle 56"/>
          <p:cNvSpPr/>
          <p:nvPr/>
        </p:nvSpPr>
        <p:spPr bwMode="auto">
          <a:xfrm>
            <a:off x="4519737" y="1757801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b"/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32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" name="Rectangle 9"/>
          <p:cNvSpPr>
            <a:spLocks noChangeArrowheads="1"/>
          </p:cNvSpPr>
          <p:nvPr/>
        </p:nvSpPr>
        <p:spPr bwMode="auto">
          <a:xfrm>
            <a:off x="5452263" y="3048974"/>
            <a:ext cx="1820410" cy="962365"/>
          </a:xfrm>
          <a:prstGeom prst="roundRect">
            <a:avLst>
              <a:gd name="adj" fmla="val 10038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>
              <a:lnSpc>
                <a:spcPts val="2200"/>
              </a:lnSpc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พัฒนาฐานข้อมูล</a:t>
            </a:r>
          </a:p>
          <a:p>
            <a:pPr algn="ctr">
              <a:lnSpc>
                <a:spcPts val="2200"/>
              </a:lnSpc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ด้านแรงงาน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272672" y="3012476"/>
            <a:ext cx="16668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ประสานแผนการพัฒนาทรัพยากรมนุษย์ระหว่างระบบการศึกษากับระบบการพัฒนากำลังแรงงาน</a:t>
            </a:r>
            <a:r>
              <a:rPr lang="en-US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60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198242" y="1583948"/>
            <a:ext cx="16901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  <a:endParaRPr lang="th-TH" sz="160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627580" y="5553024"/>
            <a:ext cx="36135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1600"/>
              </a:lnSpc>
              <a:buFont typeface="Wingdings" pitchFamily="2" charset="2"/>
              <a:buChar char="Ø"/>
            </a:pPr>
            <a:r>
              <a:rPr lang="th-TH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กำหนดนโยบายและแนวทางในการพัฒนาแรงงานและประสานงานการฝึกอาชีพ</a:t>
            </a:r>
          </a:p>
          <a:p>
            <a:pPr marL="177800" indent="-177800">
              <a:lnSpc>
                <a:spcPts val="1600"/>
              </a:lnSpc>
              <a:buFont typeface="Wingdings" pitchFamily="2" charset="2"/>
              <a:buChar char="Ø"/>
            </a:pPr>
            <a:r>
              <a:rPr lang="th-TH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ติดตามและประเมินผลการดำเนินงานตามนโยบายและแผนงาน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0974" y="3090280"/>
            <a:ext cx="1809723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1700"/>
              </a:lnSpc>
            </a:pPr>
            <a:r>
              <a:rPr lang="th-TH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ประสานนโยบาย แผนการพัฒนาฝีมือแรงงาน และแผนการฝึกอาชีพของทุกหน่วยงานทั้งภาครัฐและภาคเอกชนเพื่อความเป็นเอกภาพในการพัฒนาแรงงานขจัดปัญหาความซ้ำซ้อนและความสิ้นเปลือง</a:t>
            </a:r>
          </a:p>
        </p:txBody>
      </p:sp>
      <p:sp>
        <p:nvSpPr>
          <p:cNvPr id="29" name="Rectangle 28"/>
          <p:cNvSpPr/>
          <p:nvPr/>
        </p:nvSpPr>
        <p:spPr>
          <a:xfrm>
            <a:off x="-3222" y="1583945"/>
            <a:ext cx="17469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  <a:endParaRPr lang="th-TH" sz="160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Rounded Rectangle 52"/>
          <p:cNvSpPr/>
          <p:nvPr/>
        </p:nvSpPr>
        <p:spPr bwMode="auto">
          <a:xfrm>
            <a:off x="5218263" y="3600854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b"/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32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Rounded Rectangle 53"/>
          <p:cNvSpPr/>
          <p:nvPr/>
        </p:nvSpPr>
        <p:spPr bwMode="auto">
          <a:xfrm>
            <a:off x="4284199" y="4046501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b"/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32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Rounded Rectangle 54"/>
          <p:cNvSpPr/>
          <p:nvPr/>
        </p:nvSpPr>
        <p:spPr bwMode="auto">
          <a:xfrm>
            <a:off x="3379742" y="2968193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b"/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32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Rounded Rectangle 57"/>
          <p:cNvSpPr/>
          <p:nvPr/>
        </p:nvSpPr>
        <p:spPr bwMode="auto">
          <a:xfrm>
            <a:off x="3871308" y="1755115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b"/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32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0" y="0"/>
            <a:ext cx="9144000" cy="120147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" tIns="45720" rIns="9144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4000"/>
              </a:lnSpc>
              <a:defRPr/>
            </a:pPr>
            <a:r>
              <a:rPr lang="th-TH" sz="4400" b="1" kern="0" dirty="0">
                <a:solidFill>
                  <a:srgbClr val="FFFFFF"/>
                </a:solidFill>
                <a:effectLst>
                  <a:glow rad="63500">
                    <a:srgbClr val="93C052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กรอบยุทธศาสตร์การพัฒนาแรงงาน</a:t>
            </a:r>
          </a:p>
          <a:p>
            <a:pPr algn="ctr">
              <a:lnSpc>
                <a:spcPts val="4000"/>
              </a:lnSpc>
              <a:defRPr/>
            </a:pPr>
            <a:r>
              <a:rPr lang="th-TH" sz="4400" b="1" kern="0" dirty="0">
                <a:solidFill>
                  <a:srgbClr val="FFFFFF"/>
                </a:solidFill>
                <a:effectLst>
                  <a:glow rad="63500">
                    <a:srgbClr val="93C052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และประสานงานการฝึกอาชีพ</a:t>
            </a:r>
            <a:r>
              <a:rPr lang="th-TH" sz="4400" b="1" kern="0" dirty="0" smtClean="0">
                <a:solidFill>
                  <a:srgbClr val="FFFFFF"/>
                </a:solidFill>
                <a:effectLst>
                  <a:glow rad="63500">
                    <a:srgbClr val="93C052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แห่งชาติ</a:t>
            </a:r>
            <a:endParaRPr lang="en-US" sz="4000" b="1" kern="0" dirty="0">
              <a:solidFill>
                <a:srgbClr val="FFFFFF"/>
              </a:solidFill>
              <a:effectLst>
                <a:glow rad="63500">
                  <a:srgbClr val="93C052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Slide Number Placeholder 2"/>
          <p:cNvSpPr txBox="1">
            <a:spLocks/>
          </p:cNvSpPr>
          <p:nvPr/>
        </p:nvSpPr>
        <p:spPr>
          <a:xfrm>
            <a:off x="8177348" y="6477000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647A9DDA-3D52-4BBF-AC7D-F3AA6737512E}" type="slidenum">
              <a:rPr lang="th-TH" smtClean="0">
                <a:solidFill>
                  <a:prstClr val="black"/>
                </a:solidFill>
                <a:latin typeface="TH SarabunPSK" pitchFamily="34" charset="-34"/>
              </a:rPr>
              <a:pPr>
                <a:defRPr/>
              </a:pPr>
              <a:t>4</a:t>
            </a:fld>
            <a:endParaRPr lang="th-TH" dirty="0">
              <a:solidFill>
                <a:prstClr val="black"/>
              </a:solidFill>
              <a:latin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851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อำนาจหน้าที่ของ กพร.ปจ.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686800" cy="5257800"/>
          </a:xfrm>
        </p:spPr>
        <p:txBody>
          <a:bodyPr>
            <a:noAutofit/>
          </a:bodyPr>
          <a:lstStyle/>
          <a:p>
            <a:pPr marL="285750" indent="-285750">
              <a:buSzPct val="90000"/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ศึกษาและรวบรวมข้อมูลด้านกำลังแรงงาน 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เพื่อวิเคราะห์ความต้องการแรงงาน  ความต้องการพัฒนาทักษะฝีมือแรงงานในภาพรวมของจังหวัดฯ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ติดตามและดำเนินงานตามแผนการพัฒนากำลังแรงงาน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และการพัฒนาฝีมือแรงงานทั้งด้านคุณภาพและปริมาณในพื้นที่จังหวัด ฯ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รวบรวมข้อมูลเพื่อสังเคราะห์และจัดทำข้อเสนอแนะ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ในการพัฒนากำลังคนในพื้นที่ประจำปีเพื่อแจ้งให้หน่วยงานที่เกี่ยวข้องในพื้นที่จังหวัด และ กพร.ปช. ได้ทราบฯ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</a:t>
            </a: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สถานประกอบการและองค์กรในภาคเอกชนของจังหวัดให้มีส่วนร่วม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ในการพัฒนากำลังแรงงานและการฝึกอาชีพของจังหวัด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ขอข้อมูลหน่วยงานภาครัฐและเอกชนในพื้นที่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จังหวัดได้ตามที่เห็นสมควร</a:t>
            </a:r>
            <a:endParaRPr lang="en-US" sz="28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 กพร.ปช. ที่ 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6/2555 </a:t>
            </a: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แต่งตั้งคณะกรมการพัฒนาแรงงานและประสานงานการฝึกอาชีพจังหวัด (กพร.ปจ.) 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 </a:t>
            </a: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สิงหาคม 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2555</a:t>
            </a:r>
            <a:endParaRPr lang="en-US" sz="1800" b="0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7348" y="6492875"/>
            <a:ext cx="722233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8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องค์ประกอบ กพร.ปจ.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9929" y="1274248"/>
            <a:ext cx="4285671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>
              <a:lnSpc>
                <a:spcPct val="80000"/>
              </a:lnSpc>
            </a:pPr>
            <a:r>
              <a:rPr lang="th-TH" sz="20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ผู้ว่าราชการจังหวัด</a:t>
            </a:r>
          </a:p>
          <a:p>
            <a:pPr algn="ctr" defTabSz="457200">
              <a:lnSpc>
                <a:spcPct val="80000"/>
              </a:lnSpc>
            </a:pPr>
            <a:r>
              <a:rPr lang="th-TH" sz="20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(ประธาน)</a:t>
            </a:r>
            <a:endParaRPr lang="en-US" sz="20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3202" y="2514600"/>
            <a:ext cx="8545998" cy="28956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หัวหน้าสำนักงานจังหวัด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เกษตรและสหกรณ์จังหวัด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สถิติจังหวัด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พัฒนาสังคมและความมั่นคงของมนุษย์จังหวัด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พาณิชย์จังหวัด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แรงงานจังหวัด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สวัสดิการและคุ้มครองแรงงานจังหวัด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จัดหางานจังหวัด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ประกันสังคมจังหวัด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อุตสาหกรรมจังหวัด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นายก อบจ.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ประธานสภาอุตสาหกรรมจังหวัด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ประธานหอการค้าจังหวัด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วัฒนธรรมจังหวัด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ประชาสัมพันธ์จังหวัด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ผู้บัญชาการเรือนจำจังหวัด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พัฒนาการจังหวัด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ผู้แทนหน่วยงานด้านการท่องเที่ยวในพื้นที่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ผู้ทรงคุณวุฒิ 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ผู้แทนหน่วยงานการศึกษาในพื้นที่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ผู้อำนวยการสถาบัน/ศูนย์พัฒนาฝีมือแรงงานฯ (เลขานุการ)</a:t>
            </a:r>
          </a:p>
          <a:p>
            <a:pPr defTabSz="457200">
              <a:lnSpc>
                <a:spcPct val="80000"/>
              </a:lnSpc>
              <a:spcAft>
                <a:spcPts val="600"/>
              </a:spcAft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จนท.สถาบัน/ศูนย์พัฒนาฝีมือแรงงานฯ (ผู้ช่วยเลขานุการณ์)</a:t>
            </a:r>
            <a:endParaRPr lang="th-TH" sz="1600" dirty="0">
              <a:solidFill>
                <a:srgbClr val="FF0000"/>
              </a:solidFill>
              <a:latin typeface="Arial Unicode MS"/>
              <a:cs typeface="Arial Unicode MS"/>
            </a:endParaRPr>
          </a:p>
        </p:txBody>
      </p:sp>
      <p:cxnSp>
        <p:nvCxnSpPr>
          <p:cNvPr id="11" name="Straight Connector 10"/>
          <p:cNvCxnSpPr>
            <a:stCxn id="7" idx="2"/>
            <a:endCxn id="9" idx="0"/>
          </p:cNvCxnSpPr>
          <p:nvPr/>
        </p:nvCxnSpPr>
        <p:spPr>
          <a:xfrm>
            <a:off x="4562765" y="2205872"/>
            <a:ext cx="3436" cy="30872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95510" y="5638800"/>
            <a:ext cx="85436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 กพร.ปช. ที่ </a:t>
            </a:r>
            <a:r>
              <a:rPr lang="en-US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6/2555 </a:t>
            </a:r>
            <a:r>
              <a:rPr lang="th-TH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แต่งตั้งคณะกรมการพัฒนาแรงงานและประสานงานการฝึกอาชีพจังหวัด (กพร.ปจ.) </a:t>
            </a:r>
            <a:r>
              <a:rPr lang="en-US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 </a:t>
            </a:r>
            <a:r>
              <a:rPr lang="th-TH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สิงหาคม </a:t>
            </a:r>
            <a:r>
              <a:rPr lang="en-US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2555</a:t>
            </a:r>
            <a:endParaRPr lang="en-US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577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บทบาทสำคัญของ กพร.ปจ.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913199" y="762000"/>
            <a:ext cx="1752600" cy="763757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95601" y="2883324"/>
            <a:ext cx="1787797" cy="89446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>
                <a:solidFill>
                  <a:prstClr val="black"/>
                </a:solidFill>
                <a:latin typeface="Arial Unicode MS"/>
                <a:cs typeface="Arial Unicode MS"/>
              </a:rPr>
              <a:t>กพร.ปจ.</a:t>
            </a:r>
            <a:endParaRPr lang="en-US" sz="20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2883324"/>
            <a:ext cx="1676400" cy="89446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สถาบัน/ศูนย์พัฒนา</a:t>
            </a:r>
            <a:r>
              <a:rPr lang="th-TH" sz="1600" dirty="0">
                <a:solidFill>
                  <a:prstClr val="black"/>
                </a:solidFill>
                <a:latin typeface="Arial Unicode MS"/>
                <a:cs typeface="Arial Unicode MS"/>
              </a:rPr>
              <a:t>ฝีมือ</a:t>
            </a:r>
            <a:r>
              <a:rPr lang="th-TH" sz="16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แรงงานฯ</a:t>
            </a:r>
            <a:endParaRPr lang="en-US" sz="16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cxnSp>
        <p:nvCxnSpPr>
          <p:cNvPr id="10" name="Straight Arrow Connector 9"/>
          <p:cNvCxnSpPr>
            <a:stCxn id="5" idx="2"/>
            <a:endCxn id="6" idx="0"/>
          </p:cNvCxnSpPr>
          <p:nvPr/>
        </p:nvCxnSpPr>
        <p:spPr>
          <a:xfrm>
            <a:off x="3789499" y="1525757"/>
            <a:ext cx="1" cy="1357567"/>
          </a:xfrm>
          <a:prstGeom prst="straightConnector1">
            <a:avLst/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7" idx="3"/>
            <a:endCxn id="6" idx="1"/>
          </p:cNvCxnSpPr>
          <p:nvPr/>
        </p:nvCxnSpPr>
        <p:spPr>
          <a:xfrm>
            <a:off x="1905000" y="3330557"/>
            <a:ext cx="990601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/>
          <p:cNvGrpSpPr/>
          <p:nvPr/>
        </p:nvGrpSpPr>
        <p:grpSpPr>
          <a:xfrm>
            <a:off x="922540" y="4974022"/>
            <a:ext cx="5918200" cy="1204799"/>
            <a:chOff x="1930400" y="4724400"/>
            <a:chExt cx="4299318" cy="899999"/>
          </a:xfrm>
        </p:grpSpPr>
        <p:sp>
          <p:nvSpPr>
            <p:cNvPr id="17" name="Oval 16"/>
            <p:cNvSpPr/>
            <p:nvPr/>
          </p:nvSpPr>
          <p:spPr>
            <a:xfrm>
              <a:off x="5332619" y="4724400"/>
              <a:ext cx="897099" cy="899999"/>
            </a:xfrm>
            <a:prstGeom prst="ellipse">
              <a:avLst/>
            </a:prstGeom>
            <a:ln>
              <a:solidFill>
                <a:srgbClr val="FF404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ศูนย์</a:t>
              </a:r>
              <a:r>
                <a:rPr lang="en-US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/</a:t>
              </a:r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สถาบัน</a:t>
              </a:r>
            </a:p>
            <a:p>
              <a:pPr algn="ctr"/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ฝึกฝีมือของ</a:t>
              </a:r>
            </a:p>
            <a:p>
              <a:pPr algn="ctr"/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ส่วนราชการ</a:t>
              </a:r>
              <a:endParaRPr lang="en-US" sz="1400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930400" y="4724400"/>
              <a:ext cx="897099" cy="899999"/>
            </a:xfrm>
            <a:prstGeom prst="ellipse">
              <a:avLst/>
            </a:prstGeom>
            <a:ln>
              <a:solidFill>
                <a:srgbClr val="FF404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th-TH" sz="1400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ภาคการ</a:t>
              </a:r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ผลิต</a:t>
              </a:r>
              <a:endParaRPr lang="en-US" sz="1400" dirty="0" smtClean="0">
                <a:solidFill>
                  <a:prstClr val="black"/>
                </a:solidFill>
                <a:latin typeface="Arial Unicode MS"/>
                <a:cs typeface="Arial Unicode MS"/>
              </a:endParaRPr>
            </a:p>
            <a:p>
              <a:pPr algn="ctr"/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เอกชน</a:t>
              </a:r>
              <a:endParaRPr lang="en-US" sz="1400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3064473" y="4724400"/>
              <a:ext cx="897099" cy="899999"/>
            </a:xfrm>
            <a:prstGeom prst="ellipse">
              <a:avLst/>
            </a:prstGeom>
            <a:ln>
              <a:solidFill>
                <a:srgbClr val="FF404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ส่วนราชการ</a:t>
              </a:r>
            </a:p>
            <a:p>
              <a:pPr algn="ctr"/>
              <a:r>
                <a:rPr lang="th-TH" sz="14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ในพื้นที่</a:t>
              </a:r>
              <a:endParaRPr lang="en-US" sz="1400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4198546" y="4724400"/>
              <a:ext cx="897099" cy="899999"/>
            </a:xfrm>
            <a:prstGeom prst="ellipse">
              <a:avLst/>
            </a:prstGeom>
            <a:ln>
              <a:solidFill>
                <a:srgbClr val="FF404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th-TH" sz="1400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สถาบันการศึกษา</a:t>
              </a:r>
              <a:endParaRPr lang="en-US" sz="1400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  <a:p>
              <a:pPr algn="ctr"/>
              <a:r>
                <a:rPr lang="th-TH" sz="1400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(อาชีว</a:t>
              </a:r>
              <a:r>
                <a:rPr lang="en-US" sz="1400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/</a:t>
              </a:r>
              <a:r>
                <a:rPr lang="th-TH" sz="1400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อุดมฯ)</a:t>
              </a:r>
            </a:p>
            <a:p>
              <a:pPr algn="ctr"/>
              <a:r>
                <a:rPr lang="th-TH" sz="1400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รัฐ/เอกชน</a:t>
              </a:r>
              <a:endParaRPr lang="en-US" sz="1400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</p:grpSp>
      <p:cxnSp>
        <p:nvCxnSpPr>
          <p:cNvPr id="30" name="Straight Arrow Connector 29"/>
          <p:cNvCxnSpPr/>
          <p:nvPr/>
        </p:nvCxnSpPr>
        <p:spPr>
          <a:xfrm>
            <a:off x="3790019" y="3777790"/>
            <a:ext cx="0" cy="1022810"/>
          </a:xfrm>
          <a:prstGeom prst="straightConnector1">
            <a:avLst/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>
          <a:xfrm>
            <a:off x="707054" y="4800600"/>
            <a:ext cx="6514686" cy="1600200"/>
          </a:xfrm>
          <a:prstGeom prst="roundRect">
            <a:avLst>
              <a:gd name="adj" fmla="val 6114"/>
            </a:avLst>
          </a:prstGeom>
          <a:noFill/>
          <a:ln>
            <a:solidFill>
              <a:schemeClr val="accent3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41531" y="4014504"/>
            <a:ext cx="3887297" cy="54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b="1" dirty="0" smtClean="0"/>
              <a:t>- ประสานความร่วมมือกับหน่วยงานในพื้นที่เพื่อจัดทำแผนการพัฒนากำลังคนนระดับจังหวัด</a:t>
            </a:r>
            <a:endParaRPr lang="en-US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1066800" y="1583533"/>
            <a:ext cx="2743200" cy="1214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b="1" dirty="0" smtClean="0"/>
              <a:t>- รับนโยบายด้านการพัฒนาแรงงานจาก กพร.ปช.</a:t>
            </a:r>
          </a:p>
          <a:p>
            <a:pPr>
              <a:lnSpc>
                <a:spcPct val="80000"/>
              </a:lnSpc>
            </a:pPr>
            <a:r>
              <a:rPr lang="th-TH" b="1" dirty="0" smtClean="0"/>
              <a:t>- เสนอแผน/ผลการพัฒนากำลังคนระดับจังหวัดให้ กพร.ปช.</a:t>
            </a:r>
          </a:p>
          <a:p>
            <a:pPr>
              <a:lnSpc>
                <a:spcPct val="80000"/>
              </a:lnSpc>
            </a:pPr>
            <a:endParaRPr lang="th-TH" b="1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1905000" y="2766974"/>
            <a:ext cx="1196089" cy="54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b="1" dirty="0" smtClean="0"/>
              <a:t>เป็นฝ่ายเลขานุการ</a:t>
            </a:r>
            <a:endParaRPr lang="en-US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4889756" y="1295400"/>
            <a:ext cx="4025643" cy="24716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tx1"/>
            </a:solidFill>
            <a:prstDash val="dash"/>
          </a:ln>
        </p:spPr>
        <p:txBody>
          <a:bodyPr wrap="square" lIns="182880" rIns="0" rtlCol="0">
            <a:no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กิจกรรมที่ กพร.ปจ.ควรดำเนินการในแต่ละปี</a:t>
            </a:r>
          </a:p>
          <a:p>
            <a:pPr marL="284163" indent="-284163">
              <a:buAutoNum type="arabicParenR"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 </a:t>
            </a:r>
            <a:r>
              <a:rPr lang="en-US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แผนการพัฒนากำลังคนระดับจังหวัด</a:t>
            </a:r>
            <a:r>
              <a:rPr lang="en-US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”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ที่สอดคล้องกับแผนพัฒนาจังหวัดและความต้องการแรงงานของพื้นที่</a:t>
            </a:r>
            <a:endParaRPr lang="en-US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4163" indent="-284163">
              <a:buAutoNum type="arabicParenR"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ติดตามความก้าวหน้าของการพัฒนากำลังคนตามแผนฯ</a:t>
            </a:r>
            <a:endParaRPr lang="en-US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7348" y="6492875"/>
            <a:ext cx="722233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776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จุดยืน </a:t>
            </a:r>
            <a:r>
              <a:rPr lang="en-US" dirty="0" smtClean="0"/>
              <a:t>(Positioning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th-TH" dirty="0" smtClean="0"/>
              <a:t>ของ กพร.ปจ.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Positioning </a:t>
            </a:r>
            <a:r>
              <a:rPr lang="th-TH" dirty="0" smtClean="0"/>
              <a:t>ของ กพร.ปจ.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dirty="0" smtClean="0"/>
              <a:t>กพร.ปจ.</a:t>
            </a:r>
            <a:r>
              <a:rPr lang="th-TH" dirty="0" smtClean="0">
                <a:solidFill>
                  <a:srgbClr val="C00000"/>
                </a:solidFill>
              </a:rPr>
              <a:t>เป็นองค์คณะสูงสุ</a:t>
            </a:r>
            <a:r>
              <a:rPr lang="th-TH" dirty="0" smtClean="0"/>
              <a:t>ดที่รับผิดชอบกำหนดนโยบายและแผนการพัฒนาทรัพยากรมนุษย์ระดับจังหวัด </a:t>
            </a:r>
            <a:r>
              <a:rPr lang="en-US" dirty="0" smtClean="0">
                <a:solidFill>
                  <a:srgbClr val="C00000"/>
                </a:solidFill>
              </a:rPr>
              <a:t>(HRD Committee)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dirty="0" smtClean="0"/>
              <a:t>กพร.ปจ. เป็น</a:t>
            </a:r>
            <a:r>
              <a:rPr lang="th-TH" dirty="0" smtClean="0">
                <a:solidFill>
                  <a:srgbClr val="C00000"/>
                </a:solidFill>
              </a:rPr>
              <a:t>จุดบูรณาการการพัฒนากำลังคน</a:t>
            </a:r>
            <a:r>
              <a:rPr lang="th-TH" dirty="0" smtClean="0"/>
              <a:t>ของทุกภาคส่วนในจังหวัด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“</a:t>
            </a:r>
            <a:r>
              <a:rPr lang="th-TH" dirty="0" smtClean="0">
                <a:solidFill>
                  <a:srgbClr val="C00000"/>
                </a:solidFill>
              </a:rPr>
              <a:t>แผนการพัฒนากำลังคนระดับจังหวัด</a:t>
            </a:r>
            <a:r>
              <a:rPr lang="en-US" dirty="0" smtClean="0"/>
              <a:t>” </a:t>
            </a:r>
            <a:r>
              <a:rPr lang="th-TH" dirty="0" smtClean="0"/>
              <a:t>ของ กพร.ปจ. </a:t>
            </a:r>
            <a:r>
              <a:rPr lang="th-TH" dirty="0" smtClean="0">
                <a:solidFill>
                  <a:srgbClr val="C00000"/>
                </a:solidFill>
              </a:rPr>
              <a:t>เป็นเครื่องมือของจังหวัด </a:t>
            </a:r>
            <a:r>
              <a:rPr lang="en-US" dirty="0" smtClean="0">
                <a:solidFill>
                  <a:srgbClr val="C00000"/>
                </a:solidFill>
              </a:rPr>
              <a:t>(</a:t>
            </a:r>
            <a:r>
              <a:rPr lang="th-TH" dirty="0" smtClean="0">
                <a:solidFill>
                  <a:srgbClr val="C00000"/>
                </a:solidFill>
              </a:rPr>
              <a:t>ผู้ว่าราชการจังหวัด) </a:t>
            </a:r>
            <a:r>
              <a:rPr lang="th-TH" dirty="0" smtClean="0"/>
              <a:t>ในการวางแผน จัดการทรัพยากร และติดตามประเมินผล การพัฒนากำลังคนของจังหวัด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8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ปัจจัยสู่ความสำเร็จ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th-TH" dirty="0" smtClean="0">
                <a:solidFill>
                  <a:srgbClr val="C00000"/>
                </a:solidFill>
              </a:rPr>
              <a:t>กพร.ปช. มีนโยบาย</a:t>
            </a:r>
            <a:r>
              <a:rPr lang="th-TH" dirty="0" smtClean="0"/>
              <a:t>และแผนการพัฒนากำลังคนในระดับชาติที่ชัดเจน </a:t>
            </a:r>
          </a:p>
          <a:p>
            <a:pPr marL="457200" indent="-457200">
              <a:buFont typeface="+mj-lt"/>
              <a:buAutoNum type="arabicParenR"/>
            </a:pPr>
            <a:r>
              <a:rPr lang="th-TH" dirty="0" smtClean="0"/>
              <a:t>การทำให้</a:t>
            </a:r>
            <a:r>
              <a:rPr lang="th-TH" dirty="0" smtClean="0">
                <a:solidFill>
                  <a:srgbClr val="C00000"/>
                </a:solidFill>
              </a:rPr>
              <a:t>ผู้ว่าราชการจังหวัด เห็นความสำคัญของ กพร.ปจ. </a:t>
            </a:r>
            <a:r>
              <a:rPr lang="th-TH" dirty="0" smtClean="0"/>
              <a:t>และใช้ กพร.ปจ.เป็นกลไกในการพัฒนากำลังคนของจังหวัด</a:t>
            </a:r>
          </a:p>
          <a:p>
            <a:pPr marL="457200" indent="-457200">
              <a:buFont typeface="+mj-lt"/>
              <a:buAutoNum type="arabicParenR"/>
            </a:pPr>
            <a:r>
              <a:rPr lang="th-TH" dirty="0" smtClean="0">
                <a:solidFill>
                  <a:srgbClr val="C00000"/>
                </a:solidFill>
              </a:rPr>
              <a:t>แผนการพัฒนากำลังคนของ กพร.ปจ. ถูกนำไปใช้เป็นข้อมูลสำคัญในการจัดสรรงบประมาณ</a:t>
            </a:r>
            <a:r>
              <a:rPr lang="th-TH" dirty="0" smtClean="0"/>
              <a:t>ด้านการพัฒนากำลังคนของส่วนราชการในพื้นที่ (ทั้งงบประมาณจังหวัด และงบประมาณของส่วนราชการ)</a:t>
            </a:r>
          </a:p>
          <a:p>
            <a:pPr marL="457200" indent="-457200">
              <a:buFont typeface="+mj-lt"/>
              <a:buAutoNum type="arabicParenR"/>
            </a:pPr>
            <a:r>
              <a:rPr lang="th-TH" dirty="0" smtClean="0">
                <a:solidFill>
                  <a:srgbClr val="C00000"/>
                </a:solidFill>
              </a:rPr>
              <a:t>ภาคธุรกิจอุตสาหกรรม</a:t>
            </a:r>
            <a:r>
              <a:rPr lang="th-TH" dirty="0" smtClean="0"/>
              <a:t>ในจังหวัดเข้าร่วมและให้ความสำคัญ</a:t>
            </a:r>
          </a:p>
          <a:p>
            <a:pPr marL="457200" indent="-457200">
              <a:buFont typeface="+mj-lt"/>
              <a:buAutoNum type="arabicParenR"/>
            </a:pPr>
            <a:r>
              <a:rPr lang="th-TH" dirty="0" smtClean="0">
                <a:solidFill>
                  <a:srgbClr val="C00000"/>
                </a:solidFill>
              </a:rPr>
              <a:t>สถาบัน/ศูนย์พัฒนาฝีมือแรงงาน (ในฐานะฝ่ายเลขานุการ) มีความพร้อม</a:t>
            </a:r>
            <a:r>
              <a:rPr lang="th-TH" dirty="0" smtClean="0"/>
              <a:t>ในด้านการประสานงาน การวิเคราะห์ และการจัดทำแผนการพัฒนากำลังคน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0959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Blue at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Browallia New"/>
        <a:ea typeface=""/>
        <a:cs typeface="Browallia New"/>
      </a:majorFont>
      <a:minorFont>
        <a:latin typeface="Browallia New"/>
        <a:ea typeface=""/>
        <a:cs typeface="Browalli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" tIns="45720" rIns="9144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Browallia New" pitchFamily="34" charset="-34"/>
            <a:cs typeface="Browallia New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" tIns="45720" rIns="9144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Browallia New" pitchFamily="34" charset="-34"/>
            <a:cs typeface="Browallia New" pitchFamily="34" charset="-34"/>
          </a:defRPr>
        </a:defPPr>
      </a:lstStyle>
    </a:lnDef>
  </a:objectDefaults>
  <a:extraClrSchemeLst>
    <a:extraClrScheme>
      <a:clrScheme name="Blue atom 1">
        <a:dk1>
          <a:srgbClr val="336699"/>
        </a:dk1>
        <a:lt1>
          <a:srgbClr val="FFFFFF"/>
        </a:lt1>
        <a:dk2>
          <a:srgbClr val="87BBDF"/>
        </a:dk2>
        <a:lt2>
          <a:srgbClr val="E3EBF1"/>
        </a:lt2>
        <a:accent1>
          <a:srgbClr val="0099CC"/>
        </a:accent1>
        <a:accent2>
          <a:srgbClr val="468A4B"/>
        </a:accent2>
        <a:accent3>
          <a:srgbClr val="C3DAEC"/>
        </a:accent3>
        <a:accent4>
          <a:srgbClr val="DADADA"/>
        </a:accent4>
        <a:accent5>
          <a:srgbClr val="AACAE2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2">
        <a:dk1>
          <a:srgbClr val="777777"/>
        </a:dk1>
        <a:lt1>
          <a:srgbClr val="FFFFFF"/>
        </a:lt1>
        <a:dk2>
          <a:srgbClr val="B7B9AF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D8D9D4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3">
        <a:dk1>
          <a:srgbClr val="3E3E5C"/>
        </a:dk1>
        <a:lt1>
          <a:srgbClr val="FFFFFF"/>
        </a:lt1>
        <a:dk2>
          <a:srgbClr val="5C87A4"/>
        </a:dk2>
        <a:lt2>
          <a:srgbClr val="FFFFFF"/>
        </a:lt2>
        <a:accent1>
          <a:srgbClr val="4C8877"/>
        </a:accent1>
        <a:accent2>
          <a:srgbClr val="6666FF"/>
        </a:accent2>
        <a:accent3>
          <a:srgbClr val="B5C3CF"/>
        </a:accent3>
        <a:accent4>
          <a:srgbClr val="DADADA"/>
        </a:accent4>
        <a:accent5>
          <a:srgbClr val="B2C3BD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4">
        <a:dk1>
          <a:srgbClr val="003366"/>
        </a:dk1>
        <a:lt1>
          <a:srgbClr val="FFFFFF"/>
        </a:lt1>
        <a:dk2>
          <a:srgbClr val="1C72E4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BBCE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5">
        <a:dk1>
          <a:srgbClr val="003366"/>
        </a:dk1>
        <a:lt1>
          <a:srgbClr val="FFFFFF"/>
        </a:lt1>
        <a:dk2>
          <a:srgbClr val="99D3FF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CAE6F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6">
        <a:dk1>
          <a:srgbClr val="3F7EBD"/>
        </a:dk1>
        <a:lt1>
          <a:srgbClr val="D9F8FF"/>
        </a:lt1>
        <a:dk2>
          <a:srgbClr val="336699"/>
        </a:dk2>
        <a:lt2>
          <a:srgbClr val="777777"/>
        </a:lt2>
        <a:accent1>
          <a:srgbClr val="CCECFF"/>
        </a:accent1>
        <a:accent2>
          <a:srgbClr val="579CDB"/>
        </a:accent2>
        <a:accent3>
          <a:srgbClr val="E9FBFF"/>
        </a:accent3>
        <a:accent4>
          <a:srgbClr val="346BA1"/>
        </a:accent4>
        <a:accent5>
          <a:srgbClr val="E2F4FF"/>
        </a:accent5>
        <a:accent6>
          <a:srgbClr val="4E8DC6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atom 7">
        <a:dk1>
          <a:srgbClr val="5C1F00"/>
        </a:dk1>
        <a:lt1>
          <a:srgbClr val="FFFFFF"/>
        </a:lt1>
        <a:dk2>
          <a:srgbClr val="A84724"/>
        </a:dk2>
        <a:lt2>
          <a:srgbClr val="DFD293"/>
        </a:lt2>
        <a:accent1>
          <a:srgbClr val="DF7475"/>
        </a:accent1>
        <a:accent2>
          <a:srgbClr val="5C8FC2"/>
        </a:accent2>
        <a:accent3>
          <a:srgbClr val="D1B1AC"/>
        </a:accent3>
        <a:accent4>
          <a:srgbClr val="DADADA"/>
        </a:accent4>
        <a:accent5>
          <a:srgbClr val="ECBCBD"/>
        </a:accent5>
        <a:accent6>
          <a:srgbClr val="5381B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8">
        <a:dk1>
          <a:srgbClr val="3E3E5C"/>
        </a:dk1>
        <a:lt1>
          <a:srgbClr val="C2FEE1"/>
        </a:lt1>
        <a:dk2>
          <a:srgbClr val="0066CC"/>
        </a:dk2>
        <a:lt2>
          <a:srgbClr val="CCECFF"/>
        </a:lt2>
        <a:accent1>
          <a:srgbClr val="3C9698"/>
        </a:accent1>
        <a:accent2>
          <a:srgbClr val="6666FF"/>
        </a:accent2>
        <a:accent3>
          <a:srgbClr val="AAB8E2"/>
        </a:accent3>
        <a:accent4>
          <a:srgbClr val="A5D9C0"/>
        </a:accent4>
        <a:accent5>
          <a:srgbClr val="AFC9CA"/>
        </a:accent5>
        <a:accent6>
          <a:srgbClr val="5C5CE7"/>
        </a:accent6>
        <a:hlink>
          <a:srgbClr val="99CCFF"/>
        </a:hlink>
        <a:folHlink>
          <a:srgbClr val="CC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atom 9">
        <a:dk1>
          <a:srgbClr val="969696"/>
        </a:dk1>
        <a:lt1>
          <a:srgbClr val="FFFFFF"/>
        </a:lt1>
        <a:dk2>
          <a:srgbClr val="0099CC"/>
        </a:dk2>
        <a:lt2>
          <a:srgbClr val="969696"/>
        </a:lt2>
        <a:accent1>
          <a:srgbClr val="D2F8B8"/>
        </a:accent1>
        <a:accent2>
          <a:srgbClr val="CCCC00"/>
        </a:accent2>
        <a:accent3>
          <a:srgbClr val="FFFFFF"/>
        </a:accent3>
        <a:accent4>
          <a:srgbClr val="7F7F7F"/>
        </a:accent4>
        <a:accent5>
          <a:srgbClr val="E5FBD8"/>
        </a:accent5>
        <a:accent6>
          <a:srgbClr val="B9B900"/>
        </a:accent6>
        <a:hlink>
          <a:srgbClr val="00CC99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atom 10">
        <a:dk1>
          <a:srgbClr val="CCFFCC"/>
        </a:dk1>
        <a:lt1>
          <a:srgbClr val="FFFFFF"/>
        </a:lt1>
        <a:dk2>
          <a:srgbClr val="9BD9FF"/>
        </a:dk2>
        <a:lt2>
          <a:srgbClr val="808080"/>
        </a:lt2>
        <a:accent1>
          <a:srgbClr val="6DB6FF"/>
        </a:accent1>
        <a:accent2>
          <a:srgbClr val="CCFFCC"/>
        </a:accent2>
        <a:accent3>
          <a:srgbClr val="FFFFFF"/>
        </a:accent3>
        <a:accent4>
          <a:srgbClr val="AEDAAE"/>
        </a:accent4>
        <a:accent5>
          <a:srgbClr val="BAD7FF"/>
        </a:accent5>
        <a:accent6>
          <a:srgbClr val="B9E7B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atom 11">
        <a:dk1>
          <a:srgbClr val="EAEAEA"/>
        </a:dk1>
        <a:lt1>
          <a:srgbClr val="FFFFFF"/>
        </a:lt1>
        <a:dk2>
          <a:srgbClr val="EAEAEA"/>
        </a:dk2>
        <a:lt2>
          <a:srgbClr val="333333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C8C8C8"/>
        </a:accent4>
        <a:accent5>
          <a:srgbClr val="D5D5D5"/>
        </a:accent5>
        <a:accent6>
          <a:srgbClr val="737373"/>
        </a:accent6>
        <a:hlink>
          <a:srgbClr val="4D4D4D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atom 12">
        <a:dk1>
          <a:srgbClr val="969696"/>
        </a:dk1>
        <a:lt1>
          <a:srgbClr val="FFFFFF"/>
        </a:lt1>
        <a:dk2>
          <a:srgbClr val="99EFF1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7F7F7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reeze">
    <a:dk1>
      <a:sysClr val="windowText" lastClr="000000"/>
    </a:dk1>
    <a:lt1>
      <a:sysClr val="window" lastClr="FFFFFF"/>
    </a:lt1>
    <a:dk2>
      <a:srgbClr val="09213B"/>
    </a:dk2>
    <a:lt2>
      <a:srgbClr val="D5EDF4"/>
    </a:lt2>
    <a:accent1>
      <a:srgbClr val="2C7C9F"/>
    </a:accent1>
    <a:accent2>
      <a:srgbClr val="244A58"/>
    </a:accent2>
    <a:accent3>
      <a:srgbClr val="E2751D"/>
    </a:accent3>
    <a:accent4>
      <a:srgbClr val="FFB400"/>
    </a:accent4>
    <a:accent5>
      <a:srgbClr val="7EB606"/>
    </a:accent5>
    <a:accent6>
      <a:srgbClr val="C00000"/>
    </a:accent6>
    <a:hlink>
      <a:srgbClr val="7030A0"/>
    </a:hlink>
    <a:folHlink>
      <a:srgbClr val="00B0F0"/>
    </a:folHlink>
  </a:clrScheme>
</a:themeOverride>
</file>

<file path=ppt/theme/themeOverride2.xml><?xml version="1.0" encoding="utf-8"?>
<a:themeOverride xmlns:a="http://schemas.openxmlformats.org/drawingml/2006/main">
  <a:clrScheme name="Breeze">
    <a:dk1>
      <a:sysClr val="windowText" lastClr="000000"/>
    </a:dk1>
    <a:lt1>
      <a:sysClr val="window" lastClr="FFFFFF"/>
    </a:lt1>
    <a:dk2>
      <a:srgbClr val="09213B"/>
    </a:dk2>
    <a:lt2>
      <a:srgbClr val="D5EDF4"/>
    </a:lt2>
    <a:accent1>
      <a:srgbClr val="2C7C9F"/>
    </a:accent1>
    <a:accent2>
      <a:srgbClr val="244A58"/>
    </a:accent2>
    <a:accent3>
      <a:srgbClr val="E2751D"/>
    </a:accent3>
    <a:accent4>
      <a:srgbClr val="FFB400"/>
    </a:accent4>
    <a:accent5>
      <a:srgbClr val="7EB606"/>
    </a:accent5>
    <a:accent6>
      <a:srgbClr val="C00000"/>
    </a:accent6>
    <a:hlink>
      <a:srgbClr val="7030A0"/>
    </a:hlink>
    <a:folHlink>
      <a:srgbClr val="00B0F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3390</TotalTime>
  <Words>1013</Words>
  <Application>Microsoft Office PowerPoint</Application>
  <PresentationFormat>นำเสนอทางหน้าจอ (4:3)</PresentationFormat>
  <Paragraphs>122</Paragraphs>
  <Slides>9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4</vt:i4>
      </vt:variant>
      <vt:variant>
        <vt:lpstr>ชื่อเรื่องภาพนิ่ง</vt:lpstr>
      </vt:variant>
      <vt:variant>
        <vt:i4>9</vt:i4>
      </vt:variant>
    </vt:vector>
  </HeadingPairs>
  <TitlesOfParts>
    <vt:vector size="13" baseType="lpstr">
      <vt:lpstr>Origin</vt:lpstr>
      <vt:lpstr>4_Essential</vt:lpstr>
      <vt:lpstr>Blue atom</vt:lpstr>
      <vt:lpstr>Essential</vt:lpstr>
      <vt:lpstr>บทบาทภารกิจของ กพร.ปจ. ในการจัดทำ “แผนการพัฒนากำลังคน” ให้ตอบสนองความต้องการของพื้นที่</vt:lpstr>
      <vt:lpstr>งานนำเสนอ PowerPoint</vt:lpstr>
      <vt:lpstr>งานนำเสนอ PowerPoint</vt:lpstr>
      <vt:lpstr>งานนำเสนอ PowerPoint</vt:lpstr>
      <vt:lpstr>อำนาจหน้าที่ของ กพร.ปจ.</vt:lpstr>
      <vt:lpstr>องค์ประกอบ กพร.ปจ.</vt:lpstr>
      <vt:lpstr>บทบาทสำคัญของ กพร.ปจ.</vt:lpstr>
      <vt:lpstr>จุดยืน (Positioning) ของ กพร.ปจ.</vt:lpstr>
      <vt:lpstr>ปัจจัยสู่ความสำเร็จ</vt:lpstr>
    </vt:vector>
  </TitlesOfParts>
  <Company>KMUTT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บทบาทของ กพร.ปจ.</dc:title>
  <dc:creator>Santi</dc:creator>
  <cp:lastModifiedBy>Com01</cp:lastModifiedBy>
  <cp:revision>14</cp:revision>
  <dcterms:created xsi:type="dcterms:W3CDTF">2015-03-14T16:57:51Z</dcterms:created>
  <dcterms:modified xsi:type="dcterms:W3CDTF">2015-11-17T04:25:44Z</dcterms:modified>
</cp:coreProperties>
</file>