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00" r:id="rId2"/>
    <p:sldId id="262" r:id="rId3"/>
    <p:sldId id="304" r:id="rId4"/>
    <p:sldId id="305" r:id="rId5"/>
    <p:sldId id="277" r:id="rId6"/>
    <p:sldId id="278" r:id="rId7"/>
    <p:sldId id="279" r:id="rId8"/>
    <p:sldId id="280" r:id="rId9"/>
    <p:sldId id="281" r:id="rId10"/>
    <p:sldId id="306" r:id="rId11"/>
    <p:sldId id="283" r:id="rId12"/>
    <p:sldId id="284" r:id="rId13"/>
    <p:sldId id="285" r:id="rId14"/>
    <p:sldId id="286" r:id="rId15"/>
    <p:sldId id="303" r:id="rId16"/>
    <p:sldId id="291" r:id="rId17"/>
    <p:sldId id="301" r:id="rId18"/>
    <p:sldId id="292" r:id="rId19"/>
    <p:sldId id="293" r:id="rId20"/>
    <p:sldId id="294" r:id="rId21"/>
    <p:sldId id="295" r:id="rId22"/>
    <p:sldId id="296" r:id="rId23"/>
    <p:sldId id="297" r:id="rId24"/>
    <p:sldId id="298" r:id="rId2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2E8EB-9896-4C07-B18B-98F25796E56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1E44D5-A86C-498C-A063-74C842A3963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43050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xfrm>
            <a:off x="685480" y="4346069"/>
            <a:ext cx="5487041" cy="4112094"/>
          </a:xfrm>
          <a:noFill/>
          <a:ln/>
        </p:spPr>
        <p:txBody>
          <a:bodyPr lIns="88394" tIns="44198" rIns="88394" bIns="44198"/>
          <a:lstStyle/>
          <a:p>
            <a:pPr eaLnBrk="1" hangingPunct="1"/>
            <a:endParaRPr lang="en-US" altLang="en-US" smtClean="0">
              <a:cs typeface="Cordia New" pitchFamily="34" charset="-34"/>
            </a:endParaRPr>
          </a:p>
        </p:txBody>
      </p:sp>
      <p:sp>
        <p:nvSpPr>
          <p:cNvPr id="55300" name="Slide Number Placeholder 3"/>
          <p:cNvSpPr txBox="1">
            <a:spLocks noGrp="1"/>
          </p:cNvSpPr>
          <p:nvPr/>
        </p:nvSpPr>
        <p:spPr bwMode="auto">
          <a:xfrm>
            <a:off x="3883852" y="8684827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394" tIns="44198" rIns="88394" bIns="44198" anchor="b"/>
          <a:lstStyle/>
          <a:p>
            <a:pPr algn="r" defTabSz="879475" eaLnBrk="0" hangingPunct="0"/>
            <a:fld id="{BF11C63A-AE20-4EA8-A1BF-355AB845C921}" type="slidenum">
              <a:rPr lang="en-US" altLang="en-US" sz="1200"/>
              <a:pPr algn="r" defTabSz="879475" eaLnBrk="0" hangingPunct="0"/>
              <a:t>8</a:t>
            </a:fld>
            <a:endParaRPr lang="th-TH" altLang="en-US" sz="120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87F33A-D394-4E91-ADE0-EDEC933CBDA4}" type="slidenum">
              <a:rPr lang="en-US" smtClean="0"/>
              <a:pPr/>
              <a:t>14</a:t>
            </a:fld>
            <a:endParaRPr lang="th-TH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/>
          <p:nvPr userDrawn="1"/>
        </p:nvSpPr>
        <p:spPr>
          <a:xfrm>
            <a:off x="8604250" y="0"/>
            <a:ext cx="539750" cy="260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D081E-1B84-463C-823D-C18515FABC86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C0E0E-E423-49F4-8FAE-A23C4763F672}" type="datetimeFigureOut">
              <a:rPr lang="th-TH" smtClean="0"/>
              <a:pPr/>
              <a:t>16/11/58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55633-F4DA-4FF0-8629-821563526DB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71414"/>
            <a:ext cx="8208962" cy="4500593"/>
          </a:xfrm>
          <a:solidFill>
            <a:srgbClr val="000066"/>
          </a:solidFill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การพัฒนาบุคลากร</a:t>
            </a:r>
            <a:b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ในอุตสาหกรรมยานยนต์และชิ้นส่วนฯ</a:t>
            </a:r>
            <a:b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ภายใต้ </a:t>
            </a:r>
            <a:b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ภารกิจคณะกรรมการพัฒนาแรงงานและประสานงานการฝึกอาชีพแห่งชาติ </a:t>
            </a:r>
            <a:r>
              <a:rPr lang="th-TH" sz="5400" b="1" dirty="0" err="1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กพร.ปช.</a:t>
            </a:r>
            <a:endParaRPr lang="th-TH" sz="5400" b="1" dirty="0" smtClean="0">
              <a:solidFill>
                <a:schemeClr val="bg1"/>
              </a:solidFill>
              <a:latin typeface="Arial Narrow" pitchFamily="34" charset="0"/>
              <a:cs typeface="Browallia New" pitchFamily="34" charset="-34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857356" y="5469783"/>
            <a:ext cx="7056437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600" b="1" dirty="0">
                <a:latin typeface="Tahoma" pitchFamily="34" charset="0"/>
                <a:cs typeface="Tahoma" pitchFamily="34" charset="0"/>
              </a:rPr>
              <a:t>	คณะอนุกรรมการพัฒนากรอบยุทธศาสตร์การพัฒนากำลังแรงงาน	ในอุตสาหกรรมยานยนต์และชิ้นส่วนอะไหล่ยานยนต์</a:t>
            </a:r>
            <a:r>
              <a:rPr lang="th-TH" sz="1800" b="1" dirty="0">
                <a:latin typeface="Tahoma" pitchFamily="34" charset="0"/>
                <a:cs typeface="Tahoma" pitchFamily="34" charset="0"/>
              </a:rPr>
              <a:t>  </a:t>
            </a:r>
            <a:endParaRPr lang="th-TH" sz="1800" b="1" dirty="0" smtClean="0">
              <a:latin typeface="Tahoma" pitchFamily="34" charset="0"/>
              <a:cs typeface="Tahoma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th-TH" sz="1800" b="1" dirty="0">
                <a:latin typeface="Tahoma" pitchFamily="34" charset="0"/>
                <a:cs typeface="Tahoma" pitchFamily="34" charset="0"/>
              </a:rPr>
              <a:t>	</a:t>
            </a:r>
            <a:r>
              <a:rPr lang="th-TH" sz="1800" b="1" dirty="0" smtClean="0">
                <a:latin typeface="Tahoma" pitchFamily="34" charset="0"/>
                <a:cs typeface="Tahoma" pitchFamily="34" charset="0"/>
              </a:rPr>
              <a:t>	18 พฤศจิกายน 2558                                                         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" name="Picture 4" descr="D:\กรรมการ 57-59\075-2ถาวร ชลัษเฐียร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857772"/>
            <a:ext cx="13049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กพร.ปจ.59\Automotive Industry Situation 2015 and Govenment Policy_by Rachanida_30Mar2015r1_Page_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15" y="158753"/>
            <a:ext cx="9030979" cy="6342081"/>
          </a:xfrm>
          <a:prstGeom prst="rect">
            <a:avLst/>
          </a:prstGeom>
          <a:noFill/>
        </p:spPr>
      </p:pic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7286644" y="5857892"/>
            <a:ext cx="1785950" cy="57150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       </a:t>
            </a:r>
          </a:p>
        </p:txBody>
      </p:sp>
      <p:sp>
        <p:nvSpPr>
          <p:cNvPr id="4" name="วงรี 3"/>
          <p:cNvSpPr/>
          <p:nvPr/>
        </p:nvSpPr>
        <p:spPr>
          <a:xfrm>
            <a:off x="7858125" y="628650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6146" name="Picture 2" descr="C:\Users\Administrator\Desktop\กพร.ปจ.59\Automotive Industry Situation 2015 and Govenment Policy_by Rachanida_30Mar2015r1_Page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485"/>
            <a:ext cx="9144000" cy="6421030"/>
          </a:xfrm>
          <a:prstGeom prst="rect">
            <a:avLst/>
          </a:prstGeom>
          <a:noFill/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0" y="71414"/>
            <a:ext cx="9144032" cy="857256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ภาพรวมของอุตสาหกรรมยานยนต์โลกและของไทย</a:t>
            </a:r>
            <a:endParaRPr kumimoji="0" lang="th-TH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8215338" y="6072206"/>
            <a:ext cx="785818" cy="42862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7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7929593" y="635795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42" name="Picture 2" descr="C:\Users\Administrator\Desktop\กพร.ปจ.59\Automotive Industry Situation 2015 and Govenment Policy_by Rachanida_30Mar2015r1_Page_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421292"/>
          </a:xfrm>
          <a:prstGeom prst="rect">
            <a:avLst/>
          </a:prstGeom>
          <a:noFill/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929454" y="6072206"/>
            <a:ext cx="2071702" cy="42862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       </a:t>
            </a:r>
            <a:r>
              <a:rPr kumimoji="0" lang="th-TH" sz="17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ที่มา</a:t>
            </a:r>
            <a:r>
              <a:rPr kumimoji="0" lang="th-TH" sz="17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สถาบันยานยนต์</a:t>
            </a:r>
            <a:endParaRPr kumimoji="0" lang="th-TH" sz="17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7858148" y="6429396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3/23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00042"/>
            <a:ext cx="8208962" cy="4000528"/>
          </a:xfrm>
          <a:solidFill>
            <a:srgbClr val="000066"/>
          </a:solidFill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ยุทธศาสตร์การพัฒนากำลังแรงงาน</a:t>
            </a:r>
            <a:b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ในอุตสาหกรรมยานยนต์และชิ้นส่วนฯ</a:t>
            </a:r>
            <a:b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ภายใต้ </a:t>
            </a:r>
            <a:br>
              <a:rPr lang="th-TH" sz="54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ภารกิจคณะกรรมการพัฒนาแรงงานและประสานงาน</a:t>
            </a:r>
            <a:br>
              <a:rPr lang="th-TH" sz="36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การฝึกอาชีพแห่งชาติ </a:t>
            </a:r>
            <a:r>
              <a:rPr lang="th-TH" sz="5400" b="1" dirty="0" err="1" smtClean="0">
                <a:solidFill>
                  <a:schemeClr val="bg1"/>
                </a:solidFill>
                <a:latin typeface="Arial Narrow" pitchFamily="34" charset="0"/>
                <a:cs typeface="Browallia New" pitchFamily="34" charset="-34"/>
              </a:rPr>
              <a:t>กพร.ปช.</a:t>
            </a:r>
            <a:endParaRPr lang="th-TH" sz="5400" b="1" dirty="0" smtClean="0">
              <a:solidFill>
                <a:schemeClr val="bg1"/>
              </a:solidFill>
              <a:latin typeface="Arial Narrow" pitchFamily="34" charset="0"/>
              <a:cs typeface="Browallia New" pitchFamily="34" charset="-34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928813" y="5786454"/>
            <a:ext cx="7056437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600" b="1" dirty="0">
                <a:latin typeface="Tahoma" pitchFamily="34" charset="0"/>
                <a:cs typeface="Tahoma" pitchFamily="34" charset="0"/>
              </a:rPr>
              <a:t>	คณะอนุกรรมการพัฒนากรอบยุทธศาสตร์การพัฒนากำลังแรงงาน	ในอุตสาหกรรมยานยนต์และชิ้นส่วนอะไหล่ยานยนต์</a:t>
            </a:r>
            <a:r>
              <a:rPr lang="th-TH" sz="1800" b="1" dirty="0">
                <a:latin typeface="Tahoma" pitchFamily="34" charset="0"/>
                <a:cs typeface="Tahoma" pitchFamily="34" charset="0"/>
              </a:rPr>
              <a:t>                                                           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/>
        </p:nvCxnSpPr>
        <p:spPr>
          <a:xfrm>
            <a:off x="4357688" y="2357438"/>
            <a:ext cx="0" cy="8461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3" name="TextBox 16"/>
          <p:cNvSpPr txBox="1">
            <a:spLocks noChangeArrowheads="1"/>
          </p:cNvSpPr>
          <p:nvPr/>
        </p:nvSpPr>
        <p:spPr bwMode="auto">
          <a:xfrm>
            <a:off x="642938" y="4565650"/>
            <a:ext cx="8001000" cy="1077913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h-TH" sz="3200" b="1">
                <a:latin typeface="TH SarabunPSK" pitchFamily="34" charset="-34"/>
                <a:cs typeface="TH SarabunPSK" pitchFamily="34" charset="-34"/>
              </a:rPr>
              <a:t>กรรมการประกอบด้วย ภาครัฐและเอกชน ภาคการศึกษา</a:t>
            </a:r>
          </a:p>
          <a:p>
            <a:pPr algn="ctr" eaLnBrk="0" hangingPunct="0"/>
            <a:r>
              <a:rPr lang="th-TH" sz="3200" b="1">
                <a:latin typeface="TH SarabunPSK" pitchFamily="34" charset="-34"/>
                <a:cs typeface="TH SarabunPSK" pitchFamily="34" charset="-34"/>
              </a:rPr>
              <a:t> ภาคแรงงาน กลุ่มอุตสาหกรรมยานยนต์ กลุ่มชิ้นส่วนอะไหล่ยานยนต์ </a:t>
            </a:r>
          </a:p>
        </p:txBody>
      </p:sp>
      <p:sp>
        <p:nvSpPr>
          <p:cNvPr id="25604" name="Rectangle 11"/>
          <p:cNvSpPr>
            <a:spLocks noChangeArrowheads="1"/>
          </p:cNvSpPr>
          <p:nvPr/>
        </p:nvSpPr>
        <p:spPr bwMode="auto">
          <a:xfrm>
            <a:off x="2760663" y="5708650"/>
            <a:ext cx="3240087" cy="107791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h-TH" sz="3200" b="1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เลขานุการ </a:t>
            </a:r>
          </a:p>
          <a:p>
            <a:pPr algn="ctr" eaLnBrk="0" hangingPunct="0"/>
            <a:r>
              <a:rPr lang="th-TH" sz="3200" b="1">
                <a:solidFill>
                  <a:schemeClr val="bg1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กรมพัฒนาฝีมือแรงงาน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000250" y="3044825"/>
            <a:ext cx="3643313" cy="138430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ประธาน</a:t>
            </a:r>
          </a:p>
          <a:p>
            <a:pPr algn="ctr" eaLnBrk="0" hangingPunct="0">
              <a:defRPr/>
            </a:pP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นายถาวร </a:t>
            </a:r>
            <a:r>
              <a:rPr lang="th-TH" b="1" dirty="0" err="1">
                <a:solidFill>
                  <a:srgbClr val="C0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ชลัษเฐียร</a:t>
            </a: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รองประธาน                 สภาอุตสาหกรรมแห่งประเทศไทย</a:t>
            </a:r>
          </a:p>
        </p:txBody>
      </p:sp>
      <p:sp>
        <p:nvSpPr>
          <p:cNvPr id="25606" name="Rectangle 20"/>
          <p:cNvSpPr>
            <a:spLocks noChangeArrowheads="1"/>
          </p:cNvSpPr>
          <p:nvPr/>
        </p:nvSpPr>
        <p:spPr bwMode="auto">
          <a:xfrm>
            <a:off x="5786438" y="3157538"/>
            <a:ext cx="1643062" cy="1200150"/>
          </a:xfrm>
          <a:prstGeom prst="rect">
            <a:avLst/>
          </a:prstGeom>
          <a:noFill/>
          <a:ln w="9525">
            <a:solidFill>
              <a:schemeClr val="accent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h-TH" sz="2400" b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รองประธาน</a:t>
            </a:r>
          </a:p>
          <a:p>
            <a:pPr algn="ctr" eaLnBrk="0" hangingPunct="0"/>
            <a:r>
              <a:rPr lang="th-TH" sz="2400" b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อธิบดีกรมพัฒนา</a:t>
            </a:r>
          </a:p>
          <a:p>
            <a:pPr algn="ctr" eaLnBrk="0" hangingPunct="0"/>
            <a:r>
              <a:rPr lang="th-TH" sz="2400" b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</a:p>
        </p:txBody>
      </p:sp>
      <p:sp>
        <p:nvSpPr>
          <p:cNvPr id="18" name="Rectangle 27"/>
          <p:cNvSpPr/>
          <p:nvPr/>
        </p:nvSpPr>
        <p:spPr>
          <a:xfrm>
            <a:off x="7072313" y="428625"/>
            <a:ext cx="1928812" cy="143827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algn="ctr" eaLnBrk="0" hangingPunct="0">
              <a:lnSpc>
                <a:spcPts val="2100"/>
              </a:lnSpc>
              <a:defRPr/>
            </a:pPr>
            <a:r>
              <a:rPr lang="th-TH" sz="2000" b="1" dirty="0">
                <a:solidFill>
                  <a:srgbClr val="FF0000"/>
                </a:solidFill>
                <a:latin typeface="Calibri" pitchFamily="34" charset="0"/>
                <a:cs typeface="Cordia New" pitchFamily="34" charset="-34"/>
              </a:rPr>
              <a:t>ระเบียบสำนักนายกรัฐมนตรี</a:t>
            </a:r>
          </a:p>
          <a:p>
            <a:pPr algn="ctr" eaLnBrk="0" hangingPunct="0">
              <a:lnSpc>
                <a:spcPts val="2100"/>
              </a:lnSpc>
              <a:defRPr/>
            </a:pPr>
            <a:r>
              <a:rPr lang="th-TH" sz="2000" dirty="0">
                <a:solidFill>
                  <a:schemeClr val="tx2"/>
                </a:solidFill>
                <a:latin typeface="Calibri" pitchFamily="34" charset="0"/>
                <a:cs typeface="Cordia New" pitchFamily="34" charset="-34"/>
              </a:rPr>
              <a:t>ว่าด้วยการพัฒนาแรงงานและประสานงานการฝึกอาชีพแห่งชาติ พ.ศ.2552</a:t>
            </a:r>
          </a:p>
        </p:txBody>
      </p:sp>
      <p:pic>
        <p:nvPicPr>
          <p:cNvPr id="25608" name="Picture 4" descr="D:\กรรมการ 57-59\075-2ถาวร ชลัษเฐียร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450" y="2857508"/>
            <a:ext cx="13049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5"/>
          <p:cNvCxnSpPr/>
          <p:nvPr/>
        </p:nvCxnSpPr>
        <p:spPr>
          <a:xfrm>
            <a:off x="4357688" y="654050"/>
            <a:ext cx="0" cy="8461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6"/>
          <p:cNvSpPr/>
          <p:nvPr/>
        </p:nvSpPr>
        <p:spPr>
          <a:xfrm>
            <a:off x="1571625" y="1473200"/>
            <a:ext cx="5400675" cy="11080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h-TH" sz="22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คณะอนุกรรมการพัฒนากรอบยุทธศาสตร์</a:t>
            </a:r>
          </a:p>
          <a:p>
            <a:pPr algn="ctr" eaLnBrk="0" hangingPunct="0">
              <a:defRPr/>
            </a:pPr>
            <a:r>
              <a:rPr lang="th-TH" sz="22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การพัฒนากำลังแรงงานในอุตสาหกรรม</a:t>
            </a:r>
          </a:p>
          <a:p>
            <a:pPr algn="ctr" eaLnBrk="0" hangingPunct="0">
              <a:defRPr/>
            </a:pPr>
            <a:r>
              <a:rPr lang="th-TH" sz="22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ยานยนต์และชิ้นส่วนอะไหล่ยานยนต์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2858660" y="428628"/>
            <a:ext cx="3499290" cy="7143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r>
              <a:rPr lang="th-TH" sz="4000" b="1" dirty="0">
                <a:solidFill>
                  <a:srgbClr val="558ED5"/>
                </a:solidFill>
                <a:latin typeface="TH SarabunPSK" pitchFamily="34" charset="-34"/>
                <a:cs typeface="TH SarabunPSK" pitchFamily="34" charset="-34"/>
              </a:rPr>
              <a:t>คณะกรรมการ </a:t>
            </a:r>
            <a:r>
              <a:rPr lang="th-TH" sz="4000" b="1" dirty="0" err="1">
                <a:solidFill>
                  <a:srgbClr val="558ED5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endParaRPr lang="th-TH" sz="4000" b="1" dirty="0">
              <a:solidFill>
                <a:srgbClr val="558ED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615" name="Picture 2" descr="http://www.thairath.co.th/media/EyWwB5WU57MYnKOuFNAQC8XvzZvIovjQL6sJh72cvfMO6yQ8QeoTW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142875"/>
            <a:ext cx="200025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AutoShape 4" descr="https://fbcdn-photos-a-a.akamaihd.net/hphotos-ak-xpa1/v/t1.0-0/s526x395/12072546_1231830953509578_1410473730152355082_n.jpg?oh=f92a7e33a4bc062bfd21bb3364086ded&amp;oe=56B855DB&amp;__gda__=1451872798_06aed9bfdc6882e86ad0664b49607f11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9702" name="AutoShape 6" descr="https://fbcdn-photos-a-a.akamaihd.net/hphotos-ak-xpa1/v/t1.0-0/s526x395/12072546_1231830953509578_1410473730152355082_n.jpg?oh=f92a7e33a4bc062bfd21bb3364086ded&amp;oe=56B855DB&amp;__gda__=1451872798_06aed9bfdc6882e86ad0664b49607f11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9704" name="Picture 8" descr="http://www.dsd.go.th/Content/themes/Images/507/%E0%B8%AD%E0%B8%98%E0%B8%B4%E0%B8%9A%E0%B8%94%E0%B8%B5%E0%B8%81%E0%B8%9E%E0%B8%A3.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0958" y="2735120"/>
            <a:ext cx="1285884" cy="1908326"/>
          </a:xfrm>
          <a:prstGeom prst="rect">
            <a:avLst/>
          </a:prstGeom>
          <a:noFill/>
        </p:spPr>
      </p:pic>
      <p:sp>
        <p:nvSpPr>
          <p:cNvPr id="17" name="วงรี 16"/>
          <p:cNvSpPr/>
          <p:nvPr/>
        </p:nvSpPr>
        <p:spPr>
          <a:xfrm>
            <a:off x="7858148" y="628652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5/23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52413" y="2852738"/>
            <a:ext cx="4248150" cy="16827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627" name="AutoShape 2"/>
          <p:cNvSpPr>
            <a:spLocks noChangeArrowheads="1"/>
          </p:cNvSpPr>
          <p:nvPr/>
        </p:nvSpPr>
        <p:spPr bwMode="auto">
          <a:xfrm>
            <a:off x="5148263" y="1125538"/>
            <a:ext cx="3924300" cy="3598862"/>
          </a:xfrm>
          <a:prstGeom prst="roundRect">
            <a:avLst>
              <a:gd name="adj" fmla="val 14375"/>
            </a:avLst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58763"/>
            <a:ext cx="8229600" cy="43338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Car Production &amp; Situation in Thailand</a:t>
            </a:r>
            <a:endParaRPr lang="th-TH" sz="28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5651500" y="981075"/>
            <a:ext cx="2890838" cy="366713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ja-JP" sz="1800" b="1" i="1">
                <a:latin typeface="Tahoma" pitchFamily="34" charset="0"/>
                <a:ea typeface="MS PGothic" pitchFamily="34" charset="-128"/>
              </a:rPr>
              <a:t>Economic Impact Event</a:t>
            </a:r>
          </a:p>
        </p:txBody>
      </p:sp>
      <p:pic>
        <p:nvPicPr>
          <p:cNvPr id="2253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508500"/>
            <a:ext cx="4075113" cy="2322513"/>
          </a:xfrm>
          <a:prstGeom prst="rect">
            <a:avLst/>
          </a:prstGeom>
          <a:noFill/>
          <a:ln>
            <a:noFill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/>
        </p:spPr>
      </p:pic>
      <p:sp>
        <p:nvSpPr>
          <p:cNvPr id="26631" name="AutoShape 6"/>
          <p:cNvSpPr>
            <a:spLocks noChangeArrowheads="1"/>
          </p:cNvSpPr>
          <p:nvPr/>
        </p:nvSpPr>
        <p:spPr bwMode="auto">
          <a:xfrm>
            <a:off x="107950" y="1652588"/>
            <a:ext cx="287338" cy="215900"/>
          </a:xfrm>
          <a:prstGeom prst="star4">
            <a:avLst>
              <a:gd name="adj" fmla="val 12500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/>
          </a:p>
        </p:txBody>
      </p:sp>
      <p:sp>
        <p:nvSpPr>
          <p:cNvPr id="26632" name="AutoShape 7"/>
          <p:cNvSpPr>
            <a:spLocks noChangeArrowheads="1"/>
          </p:cNvSpPr>
          <p:nvPr/>
        </p:nvSpPr>
        <p:spPr bwMode="auto">
          <a:xfrm>
            <a:off x="107950" y="2011363"/>
            <a:ext cx="287338" cy="215900"/>
          </a:xfrm>
          <a:prstGeom prst="star4">
            <a:avLst>
              <a:gd name="adj" fmla="val 12500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/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323850" y="787400"/>
            <a:ext cx="5040313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latin typeface="Tahoma" pitchFamily="34" charset="0"/>
              </a:rPr>
              <a:t>1960 - Start Auto Industry by importing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latin typeface="Tahoma" pitchFamily="34" charset="0"/>
              </a:rPr>
              <a:t>2000 - Production  405,761 Units.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latin typeface="Tahoma" pitchFamily="34" charset="0"/>
              </a:rPr>
              <a:t>2005 - 1 Mil. Unit Milestone (1.1 Mil.)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latin typeface="Tahoma" pitchFamily="34" charset="0"/>
              </a:rPr>
              <a:t>2012 - 2 Mil. Unit Milestone (2.2 Mil.)  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sz="1800" b="1">
                <a:latin typeface="Tahoma" pitchFamily="34" charset="0"/>
              </a:rPr>
              <a:t>	 (World ranking  12 </a:t>
            </a:r>
            <a:r>
              <a:rPr lang="en-US" altLang="en-US" sz="1800" b="1" baseline="30000">
                <a:latin typeface="Tahoma" pitchFamily="34" charset="0"/>
              </a:rPr>
              <a:t>th</a:t>
            </a:r>
            <a:r>
              <a:rPr lang="en-US" altLang="en-US" sz="1800" b="1">
                <a:latin typeface="Tahoma" pitchFamily="34" charset="0"/>
              </a:rPr>
              <a:t> )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solidFill>
                  <a:schemeClr val="accent2"/>
                </a:solidFill>
                <a:latin typeface="Tahoma" pitchFamily="34" charset="0"/>
              </a:rPr>
              <a:t> 2015  - 2.6 Mil. Unit Milestone	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solidFill>
                  <a:schemeClr val="accent2"/>
                </a:solidFill>
                <a:latin typeface="Tahoma" pitchFamily="34" charset="0"/>
              </a:rPr>
              <a:t> 2018  - 3.3 Mil. Unit Milestone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altLang="en-US" sz="1800" b="1">
                <a:solidFill>
                  <a:schemeClr val="accent2"/>
                </a:solidFill>
                <a:latin typeface="Tahoma" pitchFamily="34" charset="0"/>
              </a:rPr>
              <a:t> 2020  - 3.5 Mil. Unit Milestone	 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en-US" sz="1800" b="1">
                <a:solidFill>
                  <a:schemeClr val="accent2"/>
                </a:solidFill>
                <a:latin typeface="Tahoma" pitchFamily="34" charset="0"/>
              </a:rPr>
              <a:t>	 (World ranking 8</a:t>
            </a:r>
            <a:r>
              <a:rPr lang="en-US" altLang="en-US" sz="1800" b="1" baseline="30000">
                <a:solidFill>
                  <a:schemeClr val="accent2"/>
                </a:solidFill>
                <a:latin typeface="Tahoma" pitchFamily="34" charset="0"/>
              </a:rPr>
              <a:t>th</a:t>
            </a:r>
            <a:r>
              <a:rPr lang="en-US" altLang="en-US" sz="1800" b="1">
                <a:solidFill>
                  <a:schemeClr val="accent2"/>
                </a:solidFill>
                <a:latin typeface="Tahoma" pitchFamily="34" charset="0"/>
              </a:rPr>
              <a:t>)</a:t>
            </a:r>
          </a:p>
        </p:txBody>
      </p:sp>
      <p:sp>
        <p:nvSpPr>
          <p:cNvPr id="26634" name="AutoShape 9"/>
          <p:cNvSpPr>
            <a:spLocks noChangeArrowheads="1"/>
          </p:cNvSpPr>
          <p:nvPr/>
        </p:nvSpPr>
        <p:spPr bwMode="auto">
          <a:xfrm>
            <a:off x="107950" y="3740150"/>
            <a:ext cx="287338" cy="215900"/>
          </a:xfrm>
          <a:prstGeom prst="star4">
            <a:avLst>
              <a:gd name="adj" fmla="val 12500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/>
          </a:p>
        </p:txBody>
      </p:sp>
      <p:sp>
        <p:nvSpPr>
          <p:cNvPr id="26635" name="Text Box 10"/>
          <p:cNvSpPr txBox="1">
            <a:spLocks noChangeArrowheads="1"/>
          </p:cNvSpPr>
          <p:nvPr/>
        </p:nvSpPr>
        <p:spPr bwMode="auto">
          <a:xfrm>
            <a:off x="5214938" y="1341438"/>
            <a:ext cx="4037012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 u="sng">
                <a:solidFill>
                  <a:schemeClr val="accent2"/>
                </a:solidFill>
                <a:latin typeface="Tahoma" pitchFamily="34" charset="0"/>
              </a:rPr>
              <a:t>2008  </a:t>
            </a:r>
            <a:r>
              <a:rPr lang="en-US" altLang="en-US" sz="1400" b="1" u="sng">
                <a:latin typeface="Tahoma" pitchFamily="34" charset="0"/>
              </a:rPr>
              <a:t>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- Hamburger Crisis</a:t>
            </a:r>
            <a:endParaRPr lang="en-US" altLang="en-US" sz="1400" b="1" u="sng">
              <a:solidFill>
                <a:schemeClr val="accent2"/>
              </a:solidFill>
              <a:latin typeface="Tahoma" pitchFamily="34" charset="0"/>
            </a:endParaRP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- Suvarnabhumi Airport Shut down 	 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  by Political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 u="sng">
                <a:solidFill>
                  <a:schemeClr val="accent2"/>
                </a:solidFill>
                <a:latin typeface="Tahoma" pitchFamily="34" charset="0"/>
              </a:rPr>
              <a:t>2009 </a:t>
            </a:r>
            <a:r>
              <a:rPr lang="en-US" altLang="en-US" sz="1400" b="1">
                <a:latin typeface="Tahoma" pitchFamily="34" charset="0"/>
              </a:rPr>
              <a:t> 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- Protests at Royal Cliff Beach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  Resort Pattaya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  (ASEAN Summit Meeting/Apr.)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 u="sng">
                <a:solidFill>
                  <a:schemeClr val="accent2"/>
                </a:solidFill>
                <a:latin typeface="Tahoma" pitchFamily="34" charset="0"/>
              </a:rPr>
              <a:t>2010  </a:t>
            </a:r>
            <a:r>
              <a:rPr lang="en-US" altLang="en-US" sz="1400" b="1">
                <a:latin typeface="Tahoma" pitchFamily="34" charset="0"/>
              </a:rPr>
              <a:t>  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- Protests at Ratchaprasong Road         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  </a:t>
            </a:r>
            <a:r>
              <a:rPr lang="en-US" altLang="en-US" sz="1200" b="1">
                <a:latin typeface="Tahoma" pitchFamily="34" charset="0"/>
              </a:rPr>
              <a:t>(Fire at Central World Bangkok/May.)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 u="sng">
                <a:solidFill>
                  <a:schemeClr val="accent2"/>
                </a:solidFill>
                <a:latin typeface="Tahoma" pitchFamily="34" charset="0"/>
              </a:rPr>
              <a:t>2011</a:t>
            </a:r>
            <a:r>
              <a:rPr lang="en-US" altLang="en-US" sz="1400" b="1">
                <a:latin typeface="Tahoma" pitchFamily="34" charset="0"/>
              </a:rPr>
              <a:t>	   </a:t>
            </a: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 - Japan Tsunami &amp; Earthquake /Feb.</a:t>
            </a:r>
            <a:r>
              <a:rPr lang="th-TH" altLang="en-US" sz="1400" b="1">
                <a:latin typeface="Tahoma" pitchFamily="34" charset="0"/>
              </a:rPr>
              <a:t>       </a:t>
            </a:r>
            <a:endParaRPr lang="en-US" altLang="en-US" sz="1400" b="1">
              <a:latin typeface="Tahoma" pitchFamily="34" charset="0"/>
            </a:endParaRPr>
          </a:p>
          <a:p>
            <a:pPr marL="533400" indent="-533400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</a:rPr>
              <a:t>  - Thailand Flood/Sep.</a:t>
            </a:r>
            <a:endParaRPr lang="th-TH" altLang="en-US" sz="1400">
              <a:latin typeface="Tahoma" pitchFamily="34" charset="0"/>
            </a:endParaRPr>
          </a:p>
        </p:txBody>
      </p:sp>
      <p:sp>
        <p:nvSpPr>
          <p:cNvPr id="22540" name="AutoShape 11"/>
          <p:cNvSpPr>
            <a:spLocks noChangeArrowheads="1"/>
          </p:cNvSpPr>
          <p:nvPr/>
        </p:nvSpPr>
        <p:spPr bwMode="auto">
          <a:xfrm>
            <a:off x="4932363" y="1700213"/>
            <a:ext cx="287337" cy="4318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en-US" altLang="en-US"/>
          </a:p>
        </p:txBody>
      </p:sp>
      <p:pic>
        <p:nvPicPr>
          <p:cNvPr id="22541" name="Picture 12" descr="51950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4714875" y="4791075"/>
            <a:ext cx="3851275" cy="20891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/>
        </p:spPr>
      </p:pic>
      <p:sp>
        <p:nvSpPr>
          <p:cNvPr id="3085" name="AutoShape 13"/>
          <p:cNvSpPr>
            <a:spLocks noChangeArrowheads="1"/>
          </p:cNvSpPr>
          <p:nvPr/>
        </p:nvSpPr>
        <p:spPr bwMode="auto">
          <a:xfrm>
            <a:off x="214313" y="5394325"/>
            <a:ext cx="5111750" cy="1239838"/>
          </a:xfrm>
          <a:prstGeom prst="irregularSeal1">
            <a:avLst/>
          </a:prstGeom>
          <a:solidFill>
            <a:schemeClr val="accent1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  <a:defRPr/>
            </a:pPr>
            <a:r>
              <a: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Growth 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6%</a:t>
            </a:r>
            <a:r>
              <a: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/ Year</a:t>
            </a:r>
            <a:endParaRPr lang="th-TH" sz="24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604250" y="0"/>
            <a:ext cx="539750" cy="260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วงรี 17"/>
          <p:cNvSpPr/>
          <p:nvPr/>
        </p:nvSpPr>
        <p:spPr>
          <a:xfrm>
            <a:off x="8001031" y="635796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6/23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0" y="1557338"/>
            <a:ext cx="1655763" cy="3743325"/>
          </a:xfrm>
          <a:prstGeom prst="irregularSeal1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51" name="AutoShape 3"/>
          <p:cNvSpPr>
            <a:spLocks noChangeArrowheads="1"/>
          </p:cNvSpPr>
          <p:nvPr/>
        </p:nvSpPr>
        <p:spPr bwMode="auto">
          <a:xfrm>
            <a:off x="7524750" y="1412875"/>
            <a:ext cx="1584325" cy="3384550"/>
          </a:xfrm>
          <a:prstGeom prst="can">
            <a:avLst>
              <a:gd name="adj" fmla="val 5340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 rot="10800000">
            <a:off x="1116013" y="1412875"/>
            <a:ext cx="2446337" cy="3311525"/>
          </a:xfrm>
          <a:prstGeom prst="chevron">
            <a:avLst>
              <a:gd name="adj" fmla="val 22236"/>
            </a:avLst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 alt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0725" name="AutoShape 5"/>
          <p:cNvSpPr>
            <a:spLocks noChangeArrowheads="1"/>
          </p:cNvSpPr>
          <p:nvPr/>
        </p:nvSpPr>
        <p:spPr bwMode="auto">
          <a:xfrm rot="10800000">
            <a:off x="2770188" y="1412875"/>
            <a:ext cx="3095625" cy="3384550"/>
          </a:xfrm>
          <a:prstGeom prst="chevron">
            <a:avLst>
              <a:gd name="adj" fmla="val 22236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 alt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654" name="AutoShape 6"/>
          <p:cNvSpPr>
            <a:spLocks noChangeArrowheads="1"/>
          </p:cNvSpPr>
          <p:nvPr/>
        </p:nvSpPr>
        <p:spPr bwMode="auto">
          <a:xfrm rot="10800000">
            <a:off x="5148263" y="1412875"/>
            <a:ext cx="2447925" cy="3384550"/>
          </a:xfrm>
          <a:prstGeom prst="chevron">
            <a:avLst>
              <a:gd name="adj" fmla="val 22236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9" name="AutoShape 6"/>
          <p:cNvSpPr>
            <a:spLocks noChangeArrowheads="1"/>
          </p:cNvSpPr>
          <p:nvPr/>
        </p:nvSpPr>
        <p:spPr bwMode="gray">
          <a:xfrm>
            <a:off x="5362575" y="3284538"/>
            <a:ext cx="1697038" cy="39052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altLang="en-US" sz="2000" b="1">
                <a:latin typeface="Tahoma" pitchFamily="34" charset="0"/>
                <a:ea typeface="Tahoma" pitchFamily="34" charset="0"/>
                <a:cs typeface="Tahoma" pitchFamily="34" charset="0"/>
              </a:rPr>
              <a:t>Tier 2 &amp; 3</a:t>
            </a:r>
          </a:p>
        </p:txBody>
      </p:sp>
      <p:sp>
        <p:nvSpPr>
          <p:cNvPr id="23560" name="AutoShape 7"/>
          <p:cNvSpPr>
            <a:spLocks noChangeArrowheads="1"/>
          </p:cNvSpPr>
          <p:nvPr/>
        </p:nvSpPr>
        <p:spPr bwMode="gray">
          <a:xfrm>
            <a:off x="3059113" y="3284538"/>
            <a:ext cx="2160587" cy="390525"/>
          </a:xfrm>
          <a:prstGeom prst="roundRect">
            <a:avLst>
              <a:gd name="adj" fmla="val 50000"/>
            </a:avLst>
          </a:prstGeom>
          <a:solidFill>
            <a:schemeClr val="accent2">
              <a:lumMod val="60000"/>
              <a:lumOff val="4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alt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Tier 1</a:t>
            </a:r>
          </a:p>
        </p:txBody>
      </p:sp>
      <p:sp>
        <p:nvSpPr>
          <p:cNvPr id="23561" name="AutoShape 8"/>
          <p:cNvSpPr>
            <a:spLocks noChangeArrowheads="1"/>
          </p:cNvSpPr>
          <p:nvPr/>
        </p:nvSpPr>
        <p:spPr bwMode="gray">
          <a:xfrm>
            <a:off x="1187450" y="3284538"/>
            <a:ext cx="1728788" cy="390525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th-TH" alt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กลุ่มผู้ประกอบ</a:t>
            </a:r>
            <a:endParaRPr lang="en-US" altLang="en-US" sz="1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658" name="Rectangle 5"/>
          <p:cNvSpPr>
            <a:spLocks noChangeArrowheads="1"/>
          </p:cNvSpPr>
          <p:nvPr/>
        </p:nvSpPr>
        <p:spPr bwMode="auto">
          <a:xfrm>
            <a:off x="3419475" y="3708400"/>
            <a:ext cx="3571875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eaLnBrk="0" hangingPunct="0">
              <a:lnSpc>
                <a:spcPct val="150000"/>
              </a:lnSpc>
            </a:pPr>
            <a:r>
              <a:rPr lang="th-TH" altLang="en-US" sz="1400" b="1">
                <a:latin typeface="Tahoma" pitchFamily="34" charset="0"/>
                <a:cs typeface="Tahoma" pitchFamily="34" charset="0"/>
              </a:rPr>
              <a:t>ผู้ผลิตชิ้นส่วนยานยนต์</a:t>
            </a:r>
            <a:r>
              <a:rPr lang="en-US" altLang="en-US" sz="1400" b="1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1400" b="1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1400" b="1" u="sng">
                <a:latin typeface="Tahoma" pitchFamily="34" charset="0"/>
                <a:cs typeface="Tahoma" pitchFamily="34" charset="0"/>
              </a:rPr>
              <a:t>450,000</a:t>
            </a:r>
            <a:r>
              <a:rPr lang="en-US" altLang="en-US" sz="1400" b="1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1400" b="1">
                <a:latin typeface="Tahoma" pitchFamily="34" charset="0"/>
                <a:cs typeface="Tahoma" pitchFamily="34" charset="0"/>
              </a:rPr>
              <a:t>คน</a:t>
            </a:r>
          </a:p>
          <a:p>
            <a:pPr algn="ctr" eaLnBrk="0" hangingPunct="0">
              <a:lnSpc>
                <a:spcPct val="150000"/>
              </a:lnSpc>
            </a:pPr>
            <a:r>
              <a:rPr lang="th-TH" altLang="en-US" sz="1400" b="1">
                <a:latin typeface="Tahoma" pitchFamily="34" charset="0"/>
                <a:cs typeface="Tahoma" pitchFamily="34" charset="0"/>
              </a:rPr>
              <a:t>อุตสาหกรรมสนับสนุน 100,000 คน</a:t>
            </a:r>
          </a:p>
        </p:txBody>
      </p:sp>
      <p:sp>
        <p:nvSpPr>
          <p:cNvPr id="27659" name="Rectangle 6"/>
          <p:cNvSpPr>
            <a:spLocks noChangeArrowheads="1"/>
          </p:cNvSpPr>
          <p:nvPr/>
        </p:nvSpPr>
        <p:spPr bwMode="auto">
          <a:xfrm>
            <a:off x="1116013" y="2276475"/>
            <a:ext cx="1870075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3975" indent="-53975" algn="ctr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ผู้ประกอบ</a:t>
            </a:r>
          </a:p>
          <a:p>
            <a:pPr marL="53975" indent="-53975" algn="ctr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รถยนต์นั่ง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/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 กระบะ</a:t>
            </a:r>
            <a:endParaRPr lang="en-US" altLang="en-US" sz="1200" b="1">
              <a:latin typeface="Tahoma" pitchFamily="34" charset="0"/>
              <a:cs typeface="Tahoma" pitchFamily="34" charset="0"/>
            </a:endParaRPr>
          </a:p>
          <a:p>
            <a:pPr marL="53975" indent="-53975" algn="ctr" eaLnBrk="0" hangingPunct="0"/>
            <a:r>
              <a:rPr lang="en-US" altLang="en-US" sz="1200" b="1">
                <a:latin typeface="Tahoma" pitchFamily="34" charset="0"/>
                <a:cs typeface="Tahoma" pitchFamily="34" charset="0"/>
              </a:rPr>
              <a:t>17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บริษัท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, </a:t>
            </a:r>
          </a:p>
          <a:p>
            <a:pPr marL="53975" indent="-53975" algn="ctr" eaLnBrk="0" hangingPunct="0"/>
            <a:r>
              <a:rPr lang="en-US" altLang="en-US" sz="1200" b="1">
                <a:latin typeface="Tahoma" pitchFamily="34" charset="0"/>
                <a:cs typeface="Tahoma" pitchFamily="34" charset="0"/>
              </a:rPr>
              <a:t>23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โรงงาน</a:t>
            </a:r>
            <a:endParaRPr lang="en-US" altLang="en-US" sz="12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60" name="Rectangle 7"/>
          <p:cNvSpPr>
            <a:spLocks noChangeArrowheads="1"/>
          </p:cNvSpPr>
          <p:nvPr/>
        </p:nvSpPr>
        <p:spPr bwMode="auto">
          <a:xfrm>
            <a:off x="1330325" y="1341438"/>
            <a:ext cx="1928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th-TH" altLang="en-US" sz="1200" b="1">
              <a:latin typeface="Tahoma" pitchFamily="34" charset="0"/>
              <a:cs typeface="Tahoma" pitchFamily="34" charset="0"/>
            </a:endParaRPr>
          </a:p>
          <a:p>
            <a:pPr algn="ctr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ผู้ประกอบ</a:t>
            </a:r>
          </a:p>
          <a:p>
            <a:pPr algn="ctr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รถจักรยานยนต์</a:t>
            </a:r>
            <a:endParaRPr lang="en-US" altLang="en-US" sz="1200" b="1">
              <a:latin typeface="Tahoma" pitchFamily="34" charset="0"/>
              <a:cs typeface="Tahoma" pitchFamily="34" charset="0"/>
            </a:endParaRPr>
          </a:p>
          <a:p>
            <a:pPr algn="ctr" eaLnBrk="0" hangingPunct="0"/>
            <a:r>
              <a:rPr lang="en-US" altLang="en-US" sz="1200" b="1">
                <a:latin typeface="Tahoma" pitchFamily="34" charset="0"/>
                <a:cs typeface="Tahoma" pitchFamily="34" charset="0"/>
              </a:rPr>
              <a:t>8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บริษัท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 </a:t>
            </a:r>
          </a:p>
          <a:p>
            <a:pPr algn="ctr" eaLnBrk="0" hangingPunct="0"/>
            <a:r>
              <a:rPr lang="en-US" altLang="en-US" sz="1200" b="1">
                <a:latin typeface="Tahoma" pitchFamily="34" charset="0"/>
                <a:cs typeface="Tahoma" pitchFamily="34" charset="0"/>
              </a:rPr>
              <a:t>8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โรงงาน</a:t>
            </a:r>
          </a:p>
          <a:p>
            <a:pPr algn="ctr" eaLnBrk="0" hangingPunct="0"/>
            <a:endParaRPr lang="en-US" altLang="en-US" sz="12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61" name="Rectangle 14"/>
          <p:cNvSpPr>
            <a:spLocks noChangeArrowheads="1"/>
          </p:cNvSpPr>
          <p:nvPr/>
        </p:nvSpPr>
        <p:spPr bwMode="auto">
          <a:xfrm>
            <a:off x="5164138" y="1641475"/>
            <a:ext cx="2143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  <a:cs typeface="Tahoma" pitchFamily="34" charset="0"/>
              </a:rPr>
              <a:t>ผู้ผลิตชิ้นส่วน</a:t>
            </a:r>
          </a:p>
          <a:p>
            <a:pPr algn="ctr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  <a:cs typeface="Tahoma" pitchFamily="34" charset="0"/>
              </a:rPr>
              <a:t>ขนาดกลางและ</a:t>
            </a:r>
          </a:p>
          <a:p>
            <a:pPr algn="ctr" eaLnBrk="0" hangingPunct="0">
              <a:lnSpc>
                <a:spcPct val="110000"/>
              </a:lnSpc>
            </a:pPr>
            <a:r>
              <a:rPr lang="en-US" altLang="en-US" sz="1400" b="1">
                <a:latin typeface="Tahoma" pitchFamily="34" charset="0"/>
                <a:cs typeface="Tahoma" pitchFamily="34" charset="0"/>
              </a:rPr>
              <a:t>ขนาดเล็ก</a:t>
            </a:r>
          </a:p>
          <a:p>
            <a:pPr algn="ctr" eaLnBrk="0" hangingPunct="0">
              <a:lnSpc>
                <a:spcPct val="110000"/>
              </a:lnSpc>
            </a:pPr>
            <a:r>
              <a:rPr lang="en-US" altLang="en-US" sz="16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(1,700 บริษัท)</a:t>
            </a:r>
          </a:p>
          <a:p>
            <a:pPr algn="ctr" eaLnBrk="0" hangingPunct="0">
              <a:lnSpc>
                <a:spcPct val="110000"/>
              </a:lnSpc>
            </a:pPr>
            <a:r>
              <a:rPr lang="en-US" altLang="en-US" sz="1000">
                <a:latin typeface="Tahoma" pitchFamily="34" charset="0"/>
                <a:cs typeface="Tahoma" pitchFamily="34" charset="0"/>
              </a:rPr>
              <a:t>Stamping, plastics, rubber, machining, casting, forging, function, electrical, </a:t>
            </a:r>
          </a:p>
          <a:p>
            <a:pPr algn="ctr" eaLnBrk="0" hangingPunct="0">
              <a:lnSpc>
                <a:spcPct val="110000"/>
              </a:lnSpc>
            </a:pPr>
            <a:r>
              <a:rPr lang="en-US" altLang="en-US" sz="1000">
                <a:latin typeface="Tahoma" pitchFamily="34" charset="0"/>
                <a:cs typeface="Tahoma" pitchFamily="34" charset="0"/>
              </a:rPr>
              <a:t>trimming</a:t>
            </a:r>
          </a:p>
        </p:txBody>
      </p:sp>
      <p:sp>
        <p:nvSpPr>
          <p:cNvPr id="27662" name="Rectangle 18"/>
          <p:cNvSpPr>
            <a:spLocks noChangeArrowheads="1"/>
          </p:cNvSpPr>
          <p:nvPr/>
        </p:nvSpPr>
        <p:spPr bwMode="auto">
          <a:xfrm>
            <a:off x="2843213" y="2709863"/>
            <a:ext cx="22860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altLang="en-US" sz="800" i="1">
                <a:latin typeface="Tahoma" pitchFamily="34" charset="0"/>
                <a:cs typeface="Tahoma" pitchFamily="34" charset="0"/>
              </a:rPr>
              <a:t>Engines, Drivetrains, Steering, Suspension, </a:t>
            </a:r>
          </a:p>
          <a:p>
            <a:pPr algn="ctr" eaLnBrk="0" hangingPunct="0"/>
            <a:r>
              <a:rPr lang="en-US" altLang="en-US" sz="800" i="1">
                <a:latin typeface="Tahoma" pitchFamily="34" charset="0"/>
                <a:cs typeface="Tahoma" pitchFamily="34" charset="0"/>
              </a:rPr>
              <a:t>Brake Wheel, Tire, Bodyworks, </a:t>
            </a:r>
          </a:p>
          <a:p>
            <a:pPr algn="ctr" eaLnBrk="0" hangingPunct="0"/>
            <a:r>
              <a:rPr lang="en-US" altLang="en-US" sz="800" i="1">
                <a:latin typeface="Tahoma" pitchFamily="34" charset="0"/>
                <a:cs typeface="Tahoma" pitchFamily="34" charset="0"/>
              </a:rPr>
              <a:t>Interiors, Electronics and Elec Systems </a:t>
            </a:r>
          </a:p>
        </p:txBody>
      </p:sp>
      <p:sp>
        <p:nvSpPr>
          <p:cNvPr id="27663" name="Rectangle 19"/>
          <p:cNvSpPr>
            <a:spLocks noChangeArrowheads="1"/>
          </p:cNvSpPr>
          <p:nvPr/>
        </p:nvSpPr>
        <p:spPr bwMode="auto">
          <a:xfrm>
            <a:off x="3490913" y="1412875"/>
            <a:ext cx="178593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ผู้ผลิตชิ้นส่วนรถยนต์</a:t>
            </a:r>
            <a:endParaRPr lang="en-US" altLang="en-US" sz="1200" b="1">
              <a:latin typeface="Tahoma" pitchFamily="34" charset="0"/>
              <a:cs typeface="Tahoma" pitchFamily="34" charset="0"/>
            </a:endParaRPr>
          </a:p>
          <a:p>
            <a:pPr algn="ctr" eaLnBrk="0" hangingPunct="0"/>
            <a:r>
              <a:rPr lang="en-US" altLang="en-US" sz="16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(386 </a:t>
            </a:r>
            <a:r>
              <a:rPr lang="th-TH" altLang="en-US" sz="16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บริษัท</a:t>
            </a:r>
            <a:r>
              <a:rPr lang="en-US" altLang="en-US" sz="1600" b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27664" name="Rectangle 20"/>
          <p:cNvSpPr>
            <a:spLocks noChangeArrowheads="1"/>
          </p:cNvSpPr>
          <p:nvPr/>
        </p:nvSpPr>
        <p:spPr bwMode="auto">
          <a:xfrm>
            <a:off x="3073400" y="2205038"/>
            <a:ext cx="214312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ผู้ผลิตชิ้นส่วนจักรยานยนต์</a:t>
            </a:r>
            <a:endParaRPr lang="en-US" altLang="en-US" sz="1200" b="1">
              <a:latin typeface="Tahoma" pitchFamily="34" charset="0"/>
              <a:cs typeface="Tahoma" pitchFamily="34" charset="0"/>
            </a:endParaRPr>
          </a:p>
          <a:p>
            <a:pPr algn="ctr" eaLnBrk="0" hangingPunct="0"/>
            <a:r>
              <a:rPr lang="en-US" altLang="en-US" sz="1200" b="1">
                <a:latin typeface="Tahoma" pitchFamily="34" charset="0"/>
                <a:cs typeface="Tahoma" pitchFamily="34" charset="0"/>
              </a:rPr>
              <a:t>(201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บริษัท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27665" name="Rectangle 21"/>
          <p:cNvSpPr>
            <a:spLocks noChangeArrowheads="1"/>
          </p:cNvSpPr>
          <p:nvPr/>
        </p:nvSpPr>
        <p:spPr bwMode="auto">
          <a:xfrm>
            <a:off x="3130550" y="1773238"/>
            <a:ext cx="21431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rtl="1" eaLnBrk="0" hangingPunct="0"/>
            <a:r>
              <a:rPr lang="th-TH" altLang="en-US" sz="1200" b="1">
                <a:latin typeface="Tahoma" pitchFamily="34" charset="0"/>
                <a:cs typeface="Tahoma" pitchFamily="34" charset="0"/>
              </a:rPr>
              <a:t>ผู้ผลิตชิ้นส่วนรถยนต์และจักรยานยนต์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 (122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บริษัท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27666" name="Rectangle 26"/>
          <p:cNvSpPr>
            <a:spLocks noChangeArrowheads="1"/>
          </p:cNvSpPr>
          <p:nvPr/>
        </p:nvSpPr>
        <p:spPr bwMode="auto">
          <a:xfrm>
            <a:off x="1285875" y="3500438"/>
            <a:ext cx="2135188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eaLnBrk="0" hangingPunct="0"/>
            <a:r>
              <a:rPr lang="en-US" altLang="en-US" sz="1200" b="1">
                <a:latin typeface="Tahoma" pitchFamily="34" charset="0"/>
                <a:cs typeface="Tahoma" pitchFamily="34" charset="0"/>
              </a:rPr>
              <a:t>*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ผู้ประกอบรถยนต์ </a:t>
            </a:r>
          </a:p>
          <a:p>
            <a:pPr algn="ctr" eaLnBrk="0" hangingPunct="0"/>
            <a:r>
              <a:rPr lang="th-TH" altLang="en-US" sz="1200" b="1" u="sng">
                <a:latin typeface="Tahoma" pitchFamily="34" charset="0"/>
                <a:cs typeface="Tahoma" pitchFamily="34" charset="0"/>
              </a:rPr>
              <a:t>100,000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คน</a:t>
            </a:r>
          </a:p>
          <a:p>
            <a:pPr algn="ctr" eaLnBrk="0" hangingPunct="0">
              <a:buFontTx/>
              <a:buChar char="•"/>
            </a:pPr>
            <a:r>
              <a:rPr lang="th-TH" altLang="en-US" sz="1200" b="1">
                <a:latin typeface="Tahoma" pitchFamily="34" charset="0"/>
                <a:cs typeface="Tahoma" pitchFamily="34" charset="0"/>
              </a:rPr>
              <a:t>ตัวแทนจำหน่าย, </a:t>
            </a:r>
          </a:p>
          <a:p>
            <a:pPr algn="ctr" eaLnBrk="0" hangingPunct="0">
              <a:lnSpc>
                <a:spcPct val="90000"/>
              </a:lnSpc>
              <a:buFontTx/>
              <a:buChar char="•"/>
            </a:pPr>
            <a:r>
              <a:rPr lang="th-TH" altLang="en-US" sz="1200" b="1">
                <a:latin typeface="Tahoma" pitchFamily="34" charset="0"/>
                <a:cs typeface="Tahoma" pitchFamily="34" charset="0"/>
              </a:rPr>
              <a:t>ศูนย์บริการ</a:t>
            </a:r>
            <a:endParaRPr lang="en-US" altLang="en-US" sz="1200" b="1">
              <a:latin typeface="Tahoma" pitchFamily="34" charset="0"/>
              <a:cs typeface="Tahoma" pitchFamily="34" charset="0"/>
            </a:endParaRPr>
          </a:p>
          <a:p>
            <a:pPr algn="ctr" eaLnBrk="0" hangingPunct="0">
              <a:lnSpc>
                <a:spcPct val="90000"/>
              </a:lnSpc>
            </a:pPr>
            <a:r>
              <a:rPr lang="th-TH" altLang="en-US" sz="1200" b="1">
                <a:latin typeface="Tahoma" pitchFamily="34" charset="0"/>
                <a:cs typeface="Tahoma" pitchFamily="34" charset="0"/>
              </a:rPr>
              <a:t>200,000</a:t>
            </a:r>
            <a:r>
              <a:rPr lang="en-US" altLang="en-US" sz="1200" b="1">
                <a:latin typeface="Tahoma" pitchFamily="34" charset="0"/>
                <a:cs typeface="Tahoma" pitchFamily="34" charset="0"/>
              </a:rPr>
              <a:t> </a:t>
            </a:r>
            <a:r>
              <a:rPr lang="en-US" altLang="en-US" sz="1200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1200" b="1">
                <a:latin typeface="Tahoma" pitchFamily="34" charset="0"/>
                <a:cs typeface="Tahoma" pitchFamily="34" charset="0"/>
              </a:rPr>
              <a:t>คน</a:t>
            </a:r>
            <a:r>
              <a:rPr lang="en-US" altLang="en-US" sz="1200"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69" name="Rectangle 28"/>
          <p:cNvSpPr>
            <a:spLocks noChangeArrowheads="1"/>
          </p:cNvSpPr>
          <p:nvPr/>
        </p:nvSpPr>
        <p:spPr bwMode="auto">
          <a:xfrm>
            <a:off x="395288" y="0"/>
            <a:ext cx="8353425" cy="488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130000"/>
              </a:lnSpc>
              <a:defRPr/>
            </a:pPr>
            <a:r>
              <a:rPr lang="th-TH" altLang="ja-JP" sz="20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โครงสร้างคลัสเตอร์และ </a:t>
            </a:r>
            <a:r>
              <a:rPr lang="en-US" altLang="ja-JP" sz="20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PGothic" pitchFamily="34" charset="-128"/>
              </a:rPr>
              <a:t>Supply Chain </a:t>
            </a:r>
            <a:r>
              <a:rPr lang="th-TH" altLang="ja-JP" sz="20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อุตสาหกรรมยานยนต์ของไทย</a:t>
            </a:r>
            <a:endParaRPr lang="th-TH" sz="20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27668" name="Rectangle 6"/>
          <p:cNvSpPr>
            <a:spLocks noChangeArrowheads="1"/>
          </p:cNvSpPr>
          <p:nvPr/>
        </p:nvSpPr>
        <p:spPr bwMode="auto">
          <a:xfrm>
            <a:off x="7524750" y="2133600"/>
            <a:ext cx="1655763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3975" indent="-53975" eaLnBrk="0" hangingPunct="0">
              <a:lnSpc>
                <a:spcPct val="110000"/>
              </a:lnSpc>
              <a:buFontTx/>
              <a:buChar char="-"/>
            </a:pPr>
            <a:r>
              <a:rPr lang="th-TH" altLang="en-US" sz="1600" b="1">
                <a:latin typeface="Tahoma" pitchFamily="34" charset="0"/>
                <a:cs typeface="Tahoma" pitchFamily="34" charset="0"/>
              </a:rPr>
              <a:t>กระจายสินค้า </a:t>
            </a:r>
            <a:r>
              <a:rPr lang="en-US" altLang="en-US" sz="1600" b="1">
                <a:latin typeface="Tahoma" pitchFamily="34" charset="0"/>
                <a:cs typeface="Tahoma" pitchFamily="34" charset="0"/>
              </a:rPr>
              <a:t>W/H</a:t>
            </a:r>
            <a:endParaRPr lang="th-TH" altLang="en-US" sz="1600" b="1">
              <a:latin typeface="Tahoma" pitchFamily="34" charset="0"/>
              <a:cs typeface="Tahoma" pitchFamily="34" charset="0"/>
            </a:endParaRPr>
          </a:p>
          <a:p>
            <a:pPr marL="53975" indent="-53975" eaLnBrk="0" hangingPunct="0">
              <a:lnSpc>
                <a:spcPct val="110000"/>
              </a:lnSpc>
              <a:buFontTx/>
              <a:buChar char="-"/>
            </a:pPr>
            <a:r>
              <a:rPr lang="th-TH" altLang="en-US" sz="1600" b="1">
                <a:latin typeface="Tahoma" pitchFamily="34" charset="0"/>
                <a:cs typeface="Tahoma" pitchFamily="34" charset="0"/>
              </a:rPr>
              <a:t>การเงิน</a:t>
            </a:r>
          </a:p>
          <a:p>
            <a:pPr marL="53975" indent="-53975" eaLnBrk="0" hangingPunct="0">
              <a:lnSpc>
                <a:spcPct val="110000"/>
              </a:lnSpc>
              <a:buFontTx/>
              <a:buChar char="-"/>
            </a:pPr>
            <a:r>
              <a:rPr lang="th-TH" altLang="en-US" sz="1600" b="1">
                <a:latin typeface="Tahoma" pitchFamily="34" charset="0"/>
                <a:cs typeface="Tahoma" pitchFamily="34" charset="0"/>
              </a:rPr>
              <a:t>การทดสอบ</a:t>
            </a:r>
          </a:p>
          <a:p>
            <a:pPr marL="53975" indent="-53975" eaLnBrk="0" hangingPunct="0">
              <a:lnSpc>
                <a:spcPct val="110000"/>
              </a:lnSpc>
              <a:buFontTx/>
              <a:buChar char="-"/>
            </a:pPr>
            <a:r>
              <a:rPr lang="th-TH" altLang="en-US" sz="1600" b="1">
                <a:latin typeface="Tahoma" pitchFamily="34" charset="0"/>
                <a:cs typeface="Tahoma" pitchFamily="34" charset="0"/>
              </a:rPr>
              <a:t>การปรึกษา</a:t>
            </a:r>
          </a:p>
          <a:p>
            <a:pPr marL="53975" indent="-53975" eaLnBrk="0" hangingPunct="0">
              <a:lnSpc>
                <a:spcPct val="110000"/>
              </a:lnSpc>
            </a:pPr>
            <a:r>
              <a:rPr lang="th-TH" altLang="en-US" sz="1600" b="1">
                <a:latin typeface="Tahoma" pitchFamily="34" charset="0"/>
                <a:cs typeface="Tahoma" pitchFamily="34" charset="0"/>
              </a:rPr>
              <a:t>  เฉพาะด้าน</a:t>
            </a:r>
          </a:p>
          <a:p>
            <a:pPr marL="53975" indent="-53975" eaLnBrk="0" hangingPunct="0">
              <a:lnSpc>
                <a:spcPct val="110000"/>
              </a:lnSpc>
              <a:buFontTx/>
              <a:buChar char="-"/>
            </a:pPr>
            <a:r>
              <a:rPr lang="en-US" altLang="en-US" sz="1600" b="1">
                <a:latin typeface="Tahoma" pitchFamily="34" charset="0"/>
                <a:cs typeface="Tahoma" pitchFamily="34" charset="0"/>
              </a:rPr>
              <a:t>Logistic</a:t>
            </a:r>
          </a:p>
          <a:p>
            <a:pPr marL="53975" indent="-53975" eaLnBrk="0" hangingPunct="0">
              <a:lnSpc>
                <a:spcPct val="110000"/>
              </a:lnSpc>
              <a:buFontTx/>
              <a:buChar char="-"/>
            </a:pPr>
            <a:r>
              <a:rPr lang="th-TH" altLang="en-US" sz="1600" b="1">
                <a:latin typeface="Tahoma" pitchFamily="34" charset="0"/>
                <a:cs typeface="Tahoma" pitchFamily="34" charset="0"/>
              </a:rPr>
              <a:t>ลิสซี่ง,ธนาคาร</a:t>
            </a:r>
            <a:endParaRPr lang="en-US" altLang="en-US" sz="16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69" name="Oval 21"/>
          <p:cNvSpPr>
            <a:spLocks noChangeArrowheads="1"/>
          </p:cNvSpPr>
          <p:nvPr/>
        </p:nvSpPr>
        <p:spPr bwMode="auto">
          <a:xfrm>
            <a:off x="971550" y="6040438"/>
            <a:ext cx="2376488" cy="433387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th-TH" altLang="en-US" sz="1400" b="1">
                <a:latin typeface="Tahoma" pitchFamily="34" charset="0"/>
                <a:cs typeface="Tahoma" pitchFamily="34" charset="0"/>
              </a:rPr>
              <a:t>สถาบันและสมาคม</a:t>
            </a:r>
          </a:p>
          <a:p>
            <a:pPr algn="ctr" eaLnBrk="0" hangingPunct="0"/>
            <a:r>
              <a:rPr lang="th-TH" altLang="en-US" sz="1400" b="1">
                <a:latin typeface="Tahoma" pitchFamily="34" charset="0"/>
                <a:cs typeface="Tahoma" pitchFamily="34" charset="0"/>
              </a:rPr>
              <a:t>ผู้ประกอบการต่างๆ</a:t>
            </a:r>
          </a:p>
        </p:txBody>
      </p:sp>
      <p:sp>
        <p:nvSpPr>
          <p:cNvPr id="27670" name="Oval 22"/>
          <p:cNvSpPr>
            <a:spLocks noChangeArrowheads="1"/>
          </p:cNvSpPr>
          <p:nvPr/>
        </p:nvSpPr>
        <p:spPr bwMode="auto">
          <a:xfrm>
            <a:off x="3492500" y="6045200"/>
            <a:ext cx="2447925" cy="433388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90000"/>
              </a:lnSpc>
            </a:pPr>
            <a:r>
              <a:rPr lang="th-TH" altLang="en-US" sz="1400" b="1">
                <a:latin typeface="Tahoma" pitchFamily="34" charset="0"/>
                <a:cs typeface="Tahoma" pitchFamily="34" charset="0"/>
              </a:rPr>
              <a:t>สถาบันการศึกษาและ</a:t>
            </a:r>
          </a:p>
          <a:p>
            <a:pPr algn="ctr" eaLnBrk="0" hangingPunct="0">
              <a:lnSpc>
                <a:spcPct val="90000"/>
              </a:lnSpc>
            </a:pPr>
            <a:r>
              <a:rPr lang="th-TH" altLang="en-US" sz="1400" b="1">
                <a:latin typeface="Tahoma" pitchFamily="34" charset="0"/>
                <a:cs typeface="Tahoma" pitchFamily="34" charset="0"/>
              </a:rPr>
              <a:t>สถาบันทางเทคนิคต่าง ๆ</a:t>
            </a:r>
          </a:p>
        </p:txBody>
      </p:sp>
      <p:sp>
        <p:nvSpPr>
          <p:cNvPr id="27671" name="Oval 23"/>
          <p:cNvSpPr>
            <a:spLocks noChangeArrowheads="1"/>
          </p:cNvSpPr>
          <p:nvPr/>
        </p:nvSpPr>
        <p:spPr bwMode="auto">
          <a:xfrm>
            <a:off x="6065838" y="6040438"/>
            <a:ext cx="1962150" cy="360362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th-TH" altLang="en-US" sz="1400" b="1">
                <a:latin typeface="Tahoma" pitchFamily="34" charset="0"/>
                <a:cs typeface="Tahoma" pitchFamily="34" charset="0"/>
              </a:rPr>
              <a:t>รัฐบาล</a:t>
            </a:r>
          </a:p>
        </p:txBody>
      </p:sp>
      <p:sp>
        <p:nvSpPr>
          <p:cNvPr id="27672" name="AutoShape 24"/>
          <p:cNvSpPr>
            <a:spLocks noChangeArrowheads="1"/>
          </p:cNvSpPr>
          <p:nvPr/>
        </p:nvSpPr>
        <p:spPr bwMode="auto">
          <a:xfrm>
            <a:off x="1908175" y="5895975"/>
            <a:ext cx="514350" cy="73025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73" name="AutoShape 25"/>
          <p:cNvSpPr>
            <a:spLocks noChangeArrowheads="1"/>
          </p:cNvSpPr>
          <p:nvPr/>
        </p:nvSpPr>
        <p:spPr bwMode="auto">
          <a:xfrm>
            <a:off x="4489450" y="5895975"/>
            <a:ext cx="514350" cy="73025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74" name="AutoShape 26"/>
          <p:cNvSpPr>
            <a:spLocks noChangeArrowheads="1"/>
          </p:cNvSpPr>
          <p:nvPr/>
        </p:nvSpPr>
        <p:spPr bwMode="auto">
          <a:xfrm>
            <a:off x="6732588" y="5895975"/>
            <a:ext cx="514350" cy="73025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4123" name="Rectangle 6"/>
          <p:cNvSpPr>
            <a:spLocks noChangeArrowheads="1"/>
          </p:cNvSpPr>
          <p:nvPr/>
        </p:nvSpPr>
        <p:spPr bwMode="auto">
          <a:xfrm>
            <a:off x="900113" y="4868863"/>
            <a:ext cx="7200900" cy="960437"/>
          </a:xfrm>
          <a:prstGeom prst="roundRect">
            <a:avLst>
              <a:gd name="adj" fmla="val 30093"/>
            </a:avLst>
          </a:prstGeom>
          <a:solidFill>
            <a:srgbClr val="CCCCFF"/>
          </a:solidFill>
          <a:ln w="9525">
            <a:solidFill>
              <a:srgbClr val="CCCCFF"/>
            </a:solidFill>
            <a:round/>
            <a:headEnd/>
            <a:tailEnd/>
          </a:ln>
        </p:spPr>
        <p:txBody>
          <a:bodyPr anchor="ctr"/>
          <a:lstStyle/>
          <a:p>
            <a:pPr marL="53975" indent="-53975" algn="ctr" eaLnBrk="0" hangingPunct="0">
              <a:defRPr/>
            </a:pPr>
            <a:r>
              <a:rPr lang="th-TH" sz="1800" b="1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อุตสาหกรรมต้นน้ำ</a:t>
            </a:r>
          </a:p>
          <a:p>
            <a:pPr marL="53975" indent="-53975" algn="ctr" eaLnBrk="0" hangingPunct="0">
              <a:lnSpc>
                <a:spcPct val="140000"/>
              </a:lnSpc>
              <a:defRPr/>
            </a:pPr>
            <a:r>
              <a:rPr lang="th-TH" sz="1600" b="1">
                <a:latin typeface="Tahoma" pitchFamily="34" charset="0"/>
                <a:ea typeface="Tahoma" pitchFamily="34" charset="0"/>
                <a:cs typeface="Tahoma" pitchFamily="34" charset="0"/>
              </a:rPr>
              <a:t>เหล็ก, พลาสติก, ยาง, อิเล็คทรอนิคส์, แก้วและกระจก, </a:t>
            </a:r>
          </a:p>
          <a:p>
            <a:pPr marL="53975" indent="-53975" algn="ctr" eaLnBrk="0" hangingPunct="0">
              <a:defRPr/>
            </a:pPr>
            <a:r>
              <a:rPr lang="th-TH" sz="1600" b="1">
                <a:latin typeface="Tahoma" pitchFamily="34" charset="0"/>
                <a:ea typeface="Tahoma" pitchFamily="34" charset="0"/>
                <a:cs typeface="Tahoma" pitchFamily="34" charset="0"/>
              </a:rPr>
              <a:t>สิ่งทอและเครื่องหนัง, เคมี</a:t>
            </a:r>
            <a:r>
              <a:rPr lang="en-US" sz="1600" b="1"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1600" b="1">
                <a:latin typeface="Tahoma" pitchFamily="34" charset="0"/>
                <a:ea typeface="Tahoma" pitchFamily="34" charset="0"/>
                <a:cs typeface="Tahoma" pitchFamily="34" charset="0"/>
              </a:rPr>
              <a:t>น้ำมัน, สีและชุบผิว</a:t>
            </a:r>
            <a:endParaRPr lang="en-US" sz="1600" b="1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676" name="AutoShape 28"/>
          <p:cNvSpPr>
            <a:spLocks noChangeArrowheads="1"/>
          </p:cNvSpPr>
          <p:nvPr/>
        </p:nvSpPr>
        <p:spPr bwMode="auto">
          <a:xfrm>
            <a:off x="4429125" y="4724400"/>
            <a:ext cx="358775" cy="144463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77" name="AutoShape 29"/>
          <p:cNvSpPr>
            <a:spLocks noChangeArrowheads="1"/>
          </p:cNvSpPr>
          <p:nvPr/>
        </p:nvSpPr>
        <p:spPr bwMode="auto">
          <a:xfrm rot="-5400000">
            <a:off x="7165181" y="2924969"/>
            <a:ext cx="358775" cy="71438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4126" name="Rectangle 30"/>
          <p:cNvSpPr>
            <a:spLocks noChangeArrowheads="1"/>
          </p:cNvSpPr>
          <p:nvPr/>
        </p:nvSpPr>
        <p:spPr bwMode="auto">
          <a:xfrm>
            <a:off x="3060700" y="6477000"/>
            <a:ext cx="31337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th-TH" altLang="ja-JP" sz="16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กลุ่มนโยบายและองค์กรสนับสนุน</a:t>
            </a:r>
            <a:endParaRPr lang="th-TH" sz="16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27" name="Rectangle 31"/>
          <p:cNvSpPr>
            <a:spLocks noChangeArrowheads="1"/>
          </p:cNvSpPr>
          <p:nvPr/>
        </p:nvSpPr>
        <p:spPr bwMode="auto">
          <a:xfrm>
            <a:off x="7596188" y="1557338"/>
            <a:ext cx="14398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h-TH" sz="1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</a:t>
            </a:r>
          </a:p>
          <a:p>
            <a:pPr algn="ctr" eaLnBrk="0" hangingPunct="0">
              <a:defRPr/>
            </a:pPr>
            <a:r>
              <a:rPr lang="th-TH" sz="1600" b="1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บริการ</a:t>
            </a:r>
          </a:p>
        </p:txBody>
      </p:sp>
      <p:sp>
        <p:nvSpPr>
          <p:cNvPr id="4128" name="AutoShape 32"/>
          <p:cNvSpPr>
            <a:spLocks noChangeArrowheads="1"/>
          </p:cNvSpPr>
          <p:nvPr/>
        </p:nvSpPr>
        <p:spPr bwMode="auto">
          <a:xfrm>
            <a:off x="819150" y="454025"/>
            <a:ext cx="7902575" cy="889000"/>
          </a:xfrm>
          <a:prstGeom prst="roundRect">
            <a:avLst>
              <a:gd name="adj" fmla="val 39343"/>
            </a:avLst>
          </a:prstGeom>
          <a:solidFill>
            <a:srgbClr val="FFCC66"/>
          </a:soli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h-TH" sz="1800" b="1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อุตสาหกรรมสนับสนุน</a:t>
            </a:r>
          </a:p>
          <a:p>
            <a:pPr algn="ctr" eaLnBrk="0" hangingPunct="0">
              <a:lnSpc>
                <a:spcPct val="130000"/>
              </a:lnSpc>
              <a:defRPr/>
            </a:pPr>
            <a:r>
              <a:rPr lang="th-TH" sz="1600" b="1">
                <a:latin typeface="Tahoma" pitchFamily="34" charset="0"/>
                <a:ea typeface="Tahoma" pitchFamily="34" charset="0"/>
                <a:cs typeface="Tahoma" pitchFamily="34" charset="0"/>
              </a:rPr>
              <a:t>เครื่องจักรกล, เครื่องมือและอุปกรณ์ทางกล, แม่พิมพ์, เครื่องมือและอุปกรจับชิ้นงาน</a:t>
            </a:r>
          </a:p>
        </p:txBody>
      </p:sp>
      <p:sp>
        <p:nvSpPr>
          <p:cNvPr id="27681" name="AutoShape 33"/>
          <p:cNvSpPr>
            <a:spLocks noChangeArrowheads="1"/>
          </p:cNvSpPr>
          <p:nvPr/>
        </p:nvSpPr>
        <p:spPr bwMode="auto">
          <a:xfrm rot="10800000">
            <a:off x="4356100" y="1268413"/>
            <a:ext cx="358775" cy="144462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4130" name="Rectangle 34"/>
          <p:cNvSpPr>
            <a:spLocks noChangeArrowheads="1"/>
          </p:cNvSpPr>
          <p:nvPr/>
        </p:nvSpPr>
        <p:spPr bwMode="auto">
          <a:xfrm>
            <a:off x="136525" y="2924175"/>
            <a:ext cx="12223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World </a:t>
            </a:r>
          </a:p>
          <a:p>
            <a:pPr algn="ctr" eaLnBrk="0" hangingPunct="0">
              <a:defRPr/>
            </a:pPr>
            <a:r>
              <a:rPr lang="en-US" sz="1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Ranking</a:t>
            </a:r>
          </a:p>
          <a:p>
            <a:pPr algn="ctr" eaLnBrk="0" hangingPunct="0">
              <a:defRPr/>
            </a:pPr>
            <a:r>
              <a:rPr lang="en-US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8</a:t>
            </a:r>
            <a:r>
              <a:rPr lang="en-US" sz="3200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th</a:t>
            </a:r>
          </a:p>
          <a:p>
            <a:pPr algn="ctr" eaLnBrk="0" hangingPunct="0">
              <a:lnSpc>
                <a:spcPct val="70000"/>
              </a:lnSpc>
              <a:defRPr/>
            </a:pPr>
            <a:r>
              <a:rPr lang="en-US" sz="1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Production </a:t>
            </a:r>
          </a:p>
          <a:p>
            <a:pPr algn="ctr" eaLnBrk="0" hangingPunct="0">
              <a:defRPr/>
            </a:pPr>
            <a:r>
              <a:rPr lang="en-US" sz="1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Base </a:t>
            </a:r>
          </a:p>
        </p:txBody>
      </p:sp>
      <p:sp>
        <p:nvSpPr>
          <p:cNvPr id="27683" name="Oval 35"/>
          <p:cNvSpPr>
            <a:spLocks noChangeArrowheads="1"/>
          </p:cNvSpPr>
          <p:nvPr/>
        </p:nvSpPr>
        <p:spPr bwMode="auto">
          <a:xfrm>
            <a:off x="3348038" y="4868863"/>
            <a:ext cx="2447925" cy="358775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84" name="Oval 36"/>
          <p:cNvSpPr>
            <a:spLocks noChangeArrowheads="1"/>
          </p:cNvSpPr>
          <p:nvPr/>
        </p:nvSpPr>
        <p:spPr bwMode="auto">
          <a:xfrm>
            <a:off x="3421063" y="549275"/>
            <a:ext cx="2644775" cy="358775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4133" name="Rectangle 37"/>
          <p:cNvSpPr>
            <a:spLocks noChangeArrowheads="1"/>
          </p:cNvSpPr>
          <p:nvPr/>
        </p:nvSpPr>
        <p:spPr bwMode="auto">
          <a:xfrm>
            <a:off x="0" y="2492375"/>
            <a:ext cx="144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th-TH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</a:t>
            </a:r>
            <a:endParaRPr lang="en-US" sz="2400" b="1" i="1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686" name="Oval 38"/>
          <p:cNvSpPr>
            <a:spLocks noChangeArrowheads="1"/>
          </p:cNvSpPr>
          <p:nvPr/>
        </p:nvSpPr>
        <p:spPr bwMode="auto">
          <a:xfrm>
            <a:off x="5435600" y="3933825"/>
            <a:ext cx="1295400" cy="358775"/>
          </a:xfrm>
          <a:prstGeom prst="ellipse">
            <a:avLst/>
          </a:prstGeom>
          <a:noFill/>
          <a:ln w="9525">
            <a:solidFill>
              <a:srgbClr val="FF0066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87" name="Oval 39"/>
          <p:cNvSpPr>
            <a:spLocks noChangeArrowheads="1"/>
          </p:cNvSpPr>
          <p:nvPr/>
        </p:nvSpPr>
        <p:spPr bwMode="auto">
          <a:xfrm>
            <a:off x="1692275" y="3933825"/>
            <a:ext cx="1295400" cy="358775"/>
          </a:xfrm>
          <a:prstGeom prst="ellipse">
            <a:avLst/>
          </a:prstGeom>
          <a:noFill/>
          <a:ln w="9525">
            <a:solidFill>
              <a:srgbClr val="FF0066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altLang="en-US">
              <a:latin typeface="Tahoma" pitchFamily="34" charset="0"/>
              <a:cs typeface="Tahoma" pitchFamily="34" charset="0"/>
            </a:endParaRPr>
          </a:p>
        </p:txBody>
      </p:sp>
      <p:sp>
        <p:nvSpPr>
          <p:cNvPr id="41" name="วงรี 40"/>
          <p:cNvSpPr/>
          <p:nvPr/>
        </p:nvSpPr>
        <p:spPr>
          <a:xfrm>
            <a:off x="8001031" y="635796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7/23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2"/>
          <p:cNvSpPr>
            <a:spLocks noChangeArrowheads="1"/>
          </p:cNvSpPr>
          <p:nvPr/>
        </p:nvSpPr>
        <p:spPr bwMode="auto">
          <a:xfrm>
            <a:off x="3810000" y="2819400"/>
            <a:ext cx="1600200" cy="990600"/>
          </a:xfrm>
          <a:prstGeom prst="ellipse">
            <a:avLst/>
          </a:prstGeom>
          <a:solidFill>
            <a:srgbClr val="CCFFFF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719138" y="1803400"/>
            <a:ext cx="0" cy="3810000"/>
          </a:xfrm>
          <a:prstGeom prst="line">
            <a:avLst/>
          </a:prstGeom>
          <a:noFill/>
          <a:ln w="12700">
            <a:noFill/>
            <a:round/>
            <a:headEnd/>
            <a:tailEnd/>
          </a:ln>
        </p:spPr>
        <p:txBody>
          <a:bodyPr wrap="none"/>
          <a:lstStyle/>
          <a:p>
            <a:endParaRPr lang="th-TH"/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>
            <a:off x="250825" y="0"/>
            <a:ext cx="8534400" cy="685800"/>
          </a:xfrm>
          <a:prstGeom prst="bevel">
            <a:avLst>
              <a:gd name="adj" fmla="val 12500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160000"/>
              </a:lnSpc>
            </a:pPr>
            <a:r>
              <a:rPr lang="th-TH" sz="2400" b="1">
                <a:latin typeface="Tahoma" pitchFamily="34" charset="0"/>
                <a:cs typeface="Tahoma" pitchFamily="34" charset="0"/>
              </a:rPr>
              <a:t>ช่องว่างเชิงยุทธศาสตร์ในการพัฒนาชิ้นส่วนของไทย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990600" y="692150"/>
            <a:ext cx="24225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defRPr/>
            </a:pPr>
            <a:r>
              <a:rPr 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Cordia New" pitchFamily="34" charset="-34"/>
                <a:cs typeface="Cordia New" pitchFamily="34" charset="-34"/>
              </a:rPr>
              <a:t>Nutcracker Effect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250825" y="1052513"/>
            <a:ext cx="3976688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</a:pPr>
            <a:r>
              <a:rPr lang="th-TH" sz="2200" b="1">
                <a:latin typeface="Cordia New" pitchFamily="34" charset="-34"/>
                <a:cs typeface="Cordia New" pitchFamily="34" charset="-34"/>
              </a:rPr>
              <a:t>มีช่องว่างระหว่างไทยกับต่างประเทศ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3733800" y="1600200"/>
            <a:ext cx="1774825" cy="1330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 rIns="45720">
            <a:spAutoFit/>
          </a:bodyPr>
          <a:lstStyle/>
          <a:p>
            <a:pPr marL="187325" indent="-187325" eaLnBrk="0" hangingPunct="0">
              <a:lnSpc>
                <a:spcPct val="90000"/>
              </a:lnSpc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 ผู้นำทางด้านการสร้าง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  <a:p>
            <a:pPr marL="187325" indent="-187325" eaLnBrk="0" hangingPunct="0">
              <a:lnSpc>
                <a:spcPct val="90000"/>
              </a:lnSpc>
            </a:pPr>
            <a:r>
              <a:rPr lang="en-US" sz="1800" b="1">
                <a:latin typeface="Cordia New" pitchFamily="34" charset="-34"/>
                <a:cs typeface="Cordia New" pitchFamily="34" charset="-34"/>
              </a:rPr>
              <a:t>  </a:t>
            </a:r>
            <a:r>
              <a:rPr lang="th-TH" sz="1800" b="1">
                <a:latin typeface="Cordia New" pitchFamily="34" charset="-34"/>
                <a:cs typeface="Cordia New" pitchFamily="34" charset="-34"/>
              </a:rPr>
              <a:t>ความแตกต่าง 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  <a:p>
            <a:pPr marL="187325" indent="-187325" eaLnBrk="0" hangingPunct="0">
              <a:lnSpc>
                <a:spcPct val="90000"/>
              </a:lnSpc>
            </a:pPr>
            <a:r>
              <a:rPr lang="en-US" sz="1800" b="1">
                <a:latin typeface="Cordia New" pitchFamily="34" charset="-34"/>
                <a:cs typeface="Cordia New" pitchFamily="34" charset="-34"/>
              </a:rPr>
              <a:t>  </a:t>
            </a:r>
            <a:r>
              <a:rPr lang="th-TH" sz="1800" b="1">
                <a:latin typeface="Cordia New" pitchFamily="34" charset="-34"/>
                <a:cs typeface="Cordia New" pitchFamily="34" charset="-34"/>
              </a:rPr>
              <a:t>มูลค่าส่วนเพิ่มที่สูง</a:t>
            </a:r>
          </a:p>
          <a:p>
            <a:pPr marL="187325" indent="-187325" eaLnBrk="0" hangingPunct="0">
              <a:lnSpc>
                <a:spcPct val="90000"/>
              </a:lnSpc>
              <a:buFontTx/>
              <a:buChar char="•"/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แรงงานมีทักษะ</a:t>
            </a:r>
          </a:p>
          <a:p>
            <a:pPr marL="187325" indent="-187325" eaLnBrk="0" hangingPunct="0">
              <a:lnSpc>
                <a:spcPct val="90000"/>
              </a:lnSpc>
              <a:buFontTx/>
              <a:buChar char="•"/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ผลิตภาพสูง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3830638" y="4508500"/>
            <a:ext cx="1677987" cy="1406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 rIns="45720">
            <a:spAutoFit/>
          </a:bodyPr>
          <a:lstStyle/>
          <a:p>
            <a:pPr marL="187325" indent="-187325" eaLnBrk="0" hangingPunct="0">
              <a:lnSpc>
                <a:spcPct val="80000"/>
              </a:lnSpc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ผู้นำทางด้านต้นทุน</a:t>
            </a:r>
          </a:p>
          <a:p>
            <a:pPr marL="187325" indent="-187325" eaLnBrk="0" hangingPunct="0">
              <a:lnSpc>
                <a:spcPct val="80000"/>
              </a:lnSpc>
              <a:buFontTx/>
              <a:buChar char="•"/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ตลาดภายในประเทศขนาดใหญ่</a:t>
            </a:r>
          </a:p>
          <a:p>
            <a:pPr marL="187325" indent="-187325" eaLnBrk="0" hangingPunct="0">
              <a:lnSpc>
                <a:spcPct val="80000"/>
              </a:lnSpc>
              <a:buFontTx/>
              <a:buChar char="•"/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แรงงานและทรัพยากรราคาถูก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886200" y="2971800"/>
            <a:ext cx="1828800" cy="730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45720" rIns="45720">
            <a:spAutoFit/>
          </a:bodyPr>
          <a:lstStyle/>
          <a:p>
            <a:pPr eaLnBrk="0" hangingPunct="0">
              <a:lnSpc>
                <a:spcPct val="70000"/>
              </a:lnSpc>
            </a:pPr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ยกระดับเทคโนโลยี</a:t>
            </a:r>
          </a:p>
          <a:p>
            <a:pPr eaLnBrk="0" hangingPunct="0">
              <a:lnSpc>
                <a:spcPct val="70000"/>
              </a:lnSpc>
            </a:pPr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ยกระดับคุณภาพ</a:t>
            </a:r>
          </a:p>
          <a:p>
            <a:pPr eaLnBrk="0" hangingPunct="0">
              <a:lnSpc>
                <a:spcPct val="70000"/>
              </a:lnSpc>
            </a:pPr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แข่งขันด้านต้นทุน</a:t>
            </a:r>
            <a:endParaRPr lang="en-US" sz="2000" b="1" i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163638" y="6184900"/>
            <a:ext cx="1757362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 rot="-5400000">
            <a:off x="-1222375" y="3405188"/>
            <a:ext cx="32781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th-TH" b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เทคโนโลยีและการออกแบบ</a:t>
            </a:r>
            <a:endParaRPr lang="en-US" b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304800" y="6172200"/>
            <a:ext cx="38735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lnSpc>
                <a:spcPct val="140000"/>
              </a:lnSpc>
            </a:pPr>
            <a:r>
              <a:rPr lang="th-TH" sz="2600" b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การสร้างความได้เปรียบในการแข่งขัน</a:t>
            </a:r>
            <a:endParaRPr lang="en-US" sz="2600" b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181" name="AutoShape 13"/>
          <p:cNvSpPr>
            <a:spLocks noChangeArrowheads="1"/>
          </p:cNvSpPr>
          <p:nvPr/>
        </p:nvSpPr>
        <p:spPr bwMode="auto">
          <a:xfrm>
            <a:off x="609600" y="1447800"/>
            <a:ext cx="3055938" cy="4343400"/>
          </a:xfrm>
          <a:prstGeom prst="roundRect">
            <a:avLst>
              <a:gd name="adj" fmla="val 5037"/>
            </a:avLst>
          </a:prstGeom>
          <a:gradFill rotWithShape="0">
            <a:gsLst>
              <a:gs pos="0">
                <a:srgbClr val="FFCCCC"/>
              </a:gs>
              <a:gs pos="50000">
                <a:srgbClr val="FFF1F1"/>
              </a:gs>
              <a:gs pos="100000">
                <a:srgbClr val="FFCCCC"/>
              </a:gs>
            </a:gsLst>
            <a:lin ang="5400000" scaled="1"/>
          </a:gra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 sz="1200" b="1">
              <a:latin typeface="Cordia New" pitchFamily="34" charset="-34"/>
              <a:cs typeface="Cordia New" pitchFamily="34" charset="-34"/>
            </a:endParaRP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2079625" y="1601788"/>
            <a:ext cx="11113" cy="4111625"/>
            <a:chOff x="3436" y="1221"/>
            <a:chExt cx="8" cy="2048"/>
          </a:xfrm>
        </p:grpSpPr>
        <p:sp>
          <p:nvSpPr>
            <p:cNvPr id="28783" name="Rectangle 15"/>
            <p:cNvSpPr>
              <a:spLocks noChangeArrowheads="1"/>
            </p:cNvSpPr>
            <p:nvPr/>
          </p:nvSpPr>
          <p:spPr bwMode="auto">
            <a:xfrm>
              <a:off x="3436" y="122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84" name="Rectangle 16"/>
            <p:cNvSpPr>
              <a:spLocks noChangeArrowheads="1"/>
            </p:cNvSpPr>
            <p:nvPr/>
          </p:nvSpPr>
          <p:spPr bwMode="auto">
            <a:xfrm>
              <a:off x="3436" y="127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85" name="Rectangle 17"/>
            <p:cNvSpPr>
              <a:spLocks noChangeArrowheads="1"/>
            </p:cNvSpPr>
            <p:nvPr/>
          </p:nvSpPr>
          <p:spPr bwMode="auto">
            <a:xfrm>
              <a:off x="3436" y="133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86" name="Rectangle 18"/>
            <p:cNvSpPr>
              <a:spLocks noChangeArrowheads="1"/>
            </p:cNvSpPr>
            <p:nvPr/>
          </p:nvSpPr>
          <p:spPr bwMode="auto">
            <a:xfrm>
              <a:off x="3436" y="138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87" name="Rectangle 19"/>
            <p:cNvSpPr>
              <a:spLocks noChangeArrowheads="1"/>
            </p:cNvSpPr>
            <p:nvPr/>
          </p:nvSpPr>
          <p:spPr bwMode="auto">
            <a:xfrm>
              <a:off x="3436" y="144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88" name="Rectangle 20"/>
            <p:cNvSpPr>
              <a:spLocks noChangeArrowheads="1"/>
            </p:cNvSpPr>
            <p:nvPr/>
          </p:nvSpPr>
          <p:spPr bwMode="auto">
            <a:xfrm>
              <a:off x="3436" y="150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89" name="Rectangle 21"/>
            <p:cNvSpPr>
              <a:spLocks noChangeArrowheads="1"/>
            </p:cNvSpPr>
            <p:nvPr/>
          </p:nvSpPr>
          <p:spPr bwMode="auto">
            <a:xfrm>
              <a:off x="3436" y="155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0" name="Rectangle 22"/>
            <p:cNvSpPr>
              <a:spLocks noChangeArrowheads="1"/>
            </p:cNvSpPr>
            <p:nvPr/>
          </p:nvSpPr>
          <p:spPr bwMode="auto">
            <a:xfrm>
              <a:off x="3436" y="161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1" name="Rectangle 23"/>
            <p:cNvSpPr>
              <a:spLocks noChangeArrowheads="1"/>
            </p:cNvSpPr>
            <p:nvPr/>
          </p:nvSpPr>
          <p:spPr bwMode="auto">
            <a:xfrm>
              <a:off x="3436" y="166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2" name="Rectangle 24"/>
            <p:cNvSpPr>
              <a:spLocks noChangeArrowheads="1"/>
            </p:cNvSpPr>
            <p:nvPr/>
          </p:nvSpPr>
          <p:spPr bwMode="auto">
            <a:xfrm>
              <a:off x="3436" y="172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3" name="Rectangle 25"/>
            <p:cNvSpPr>
              <a:spLocks noChangeArrowheads="1"/>
            </p:cNvSpPr>
            <p:nvPr/>
          </p:nvSpPr>
          <p:spPr bwMode="auto">
            <a:xfrm>
              <a:off x="3436" y="178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4" name="Rectangle 26"/>
            <p:cNvSpPr>
              <a:spLocks noChangeArrowheads="1"/>
            </p:cNvSpPr>
            <p:nvPr/>
          </p:nvSpPr>
          <p:spPr bwMode="auto">
            <a:xfrm>
              <a:off x="3436" y="183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5" name="Rectangle 27"/>
            <p:cNvSpPr>
              <a:spLocks noChangeArrowheads="1"/>
            </p:cNvSpPr>
            <p:nvPr/>
          </p:nvSpPr>
          <p:spPr bwMode="auto">
            <a:xfrm>
              <a:off x="3436" y="189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6" name="Rectangle 28"/>
            <p:cNvSpPr>
              <a:spLocks noChangeArrowheads="1"/>
            </p:cNvSpPr>
            <p:nvPr/>
          </p:nvSpPr>
          <p:spPr bwMode="auto">
            <a:xfrm>
              <a:off x="3436" y="194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7" name="Rectangle 29"/>
            <p:cNvSpPr>
              <a:spLocks noChangeArrowheads="1"/>
            </p:cNvSpPr>
            <p:nvPr/>
          </p:nvSpPr>
          <p:spPr bwMode="auto">
            <a:xfrm>
              <a:off x="3436" y="200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8" name="Rectangle 30"/>
            <p:cNvSpPr>
              <a:spLocks noChangeArrowheads="1"/>
            </p:cNvSpPr>
            <p:nvPr/>
          </p:nvSpPr>
          <p:spPr bwMode="auto">
            <a:xfrm>
              <a:off x="3436" y="206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799" name="Rectangle 31"/>
            <p:cNvSpPr>
              <a:spLocks noChangeArrowheads="1"/>
            </p:cNvSpPr>
            <p:nvPr/>
          </p:nvSpPr>
          <p:spPr bwMode="auto">
            <a:xfrm>
              <a:off x="3436" y="211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0" name="Rectangle 32"/>
            <p:cNvSpPr>
              <a:spLocks noChangeArrowheads="1"/>
            </p:cNvSpPr>
            <p:nvPr/>
          </p:nvSpPr>
          <p:spPr bwMode="auto">
            <a:xfrm>
              <a:off x="3436" y="217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1" name="Rectangle 33"/>
            <p:cNvSpPr>
              <a:spLocks noChangeArrowheads="1"/>
            </p:cNvSpPr>
            <p:nvPr/>
          </p:nvSpPr>
          <p:spPr bwMode="auto">
            <a:xfrm>
              <a:off x="3436" y="222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2" name="Rectangle 34"/>
            <p:cNvSpPr>
              <a:spLocks noChangeArrowheads="1"/>
            </p:cNvSpPr>
            <p:nvPr/>
          </p:nvSpPr>
          <p:spPr bwMode="auto">
            <a:xfrm>
              <a:off x="3436" y="228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3" name="Rectangle 35"/>
            <p:cNvSpPr>
              <a:spLocks noChangeArrowheads="1"/>
            </p:cNvSpPr>
            <p:nvPr/>
          </p:nvSpPr>
          <p:spPr bwMode="auto">
            <a:xfrm>
              <a:off x="3436" y="234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4" name="Rectangle 36"/>
            <p:cNvSpPr>
              <a:spLocks noChangeArrowheads="1"/>
            </p:cNvSpPr>
            <p:nvPr/>
          </p:nvSpPr>
          <p:spPr bwMode="auto">
            <a:xfrm>
              <a:off x="3436" y="239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5" name="Rectangle 37"/>
            <p:cNvSpPr>
              <a:spLocks noChangeArrowheads="1"/>
            </p:cNvSpPr>
            <p:nvPr/>
          </p:nvSpPr>
          <p:spPr bwMode="auto">
            <a:xfrm>
              <a:off x="3436" y="245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6" name="Rectangle 38"/>
            <p:cNvSpPr>
              <a:spLocks noChangeArrowheads="1"/>
            </p:cNvSpPr>
            <p:nvPr/>
          </p:nvSpPr>
          <p:spPr bwMode="auto">
            <a:xfrm>
              <a:off x="3436" y="250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7" name="Rectangle 39"/>
            <p:cNvSpPr>
              <a:spLocks noChangeArrowheads="1"/>
            </p:cNvSpPr>
            <p:nvPr/>
          </p:nvSpPr>
          <p:spPr bwMode="auto">
            <a:xfrm>
              <a:off x="3436" y="256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8" name="Rectangle 40"/>
            <p:cNvSpPr>
              <a:spLocks noChangeArrowheads="1"/>
            </p:cNvSpPr>
            <p:nvPr/>
          </p:nvSpPr>
          <p:spPr bwMode="auto">
            <a:xfrm>
              <a:off x="3436" y="262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09" name="Rectangle 41"/>
            <p:cNvSpPr>
              <a:spLocks noChangeArrowheads="1"/>
            </p:cNvSpPr>
            <p:nvPr/>
          </p:nvSpPr>
          <p:spPr bwMode="auto">
            <a:xfrm>
              <a:off x="3436" y="267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0" name="Rectangle 42"/>
            <p:cNvSpPr>
              <a:spLocks noChangeArrowheads="1"/>
            </p:cNvSpPr>
            <p:nvPr/>
          </p:nvSpPr>
          <p:spPr bwMode="auto">
            <a:xfrm>
              <a:off x="3436" y="273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1" name="Rectangle 43"/>
            <p:cNvSpPr>
              <a:spLocks noChangeArrowheads="1"/>
            </p:cNvSpPr>
            <p:nvPr/>
          </p:nvSpPr>
          <p:spPr bwMode="auto">
            <a:xfrm>
              <a:off x="3436" y="278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2" name="Rectangle 44"/>
            <p:cNvSpPr>
              <a:spLocks noChangeArrowheads="1"/>
            </p:cNvSpPr>
            <p:nvPr/>
          </p:nvSpPr>
          <p:spPr bwMode="auto">
            <a:xfrm>
              <a:off x="3436" y="284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3" name="Rectangle 45"/>
            <p:cNvSpPr>
              <a:spLocks noChangeArrowheads="1"/>
            </p:cNvSpPr>
            <p:nvPr/>
          </p:nvSpPr>
          <p:spPr bwMode="auto">
            <a:xfrm>
              <a:off x="3436" y="290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4" name="Rectangle 46"/>
            <p:cNvSpPr>
              <a:spLocks noChangeArrowheads="1"/>
            </p:cNvSpPr>
            <p:nvPr/>
          </p:nvSpPr>
          <p:spPr bwMode="auto">
            <a:xfrm>
              <a:off x="3436" y="295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5" name="Rectangle 47"/>
            <p:cNvSpPr>
              <a:spLocks noChangeArrowheads="1"/>
            </p:cNvSpPr>
            <p:nvPr/>
          </p:nvSpPr>
          <p:spPr bwMode="auto">
            <a:xfrm>
              <a:off x="3436" y="3013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6" name="Rectangle 48"/>
            <p:cNvSpPr>
              <a:spLocks noChangeArrowheads="1"/>
            </p:cNvSpPr>
            <p:nvPr/>
          </p:nvSpPr>
          <p:spPr bwMode="auto">
            <a:xfrm>
              <a:off x="3436" y="3069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7" name="Rectangle 49"/>
            <p:cNvSpPr>
              <a:spLocks noChangeArrowheads="1"/>
            </p:cNvSpPr>
            <p:nvPr/>
          </p:nvSpPr>
          <p:spPr bwMode="auto">
            <a:xfrm>
              <a:off x="3436" y="3125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8" name="Rectangle 50"/>
            <p:cNvSpPr>
              <a:spLocks noChangeArrowheads="1"/>
            </p:cNvSpPr>
            <p:nvPr/>
          </p:nvSpPr>
          <p:spPr bwMode="auto">
            <a:xfrm>
              <a:off x="3436" y="3181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  <p:sp>
          <p:nvSpPr>
            <p:cNvPr id="28819" name="Rectangle 51"/>
            <p:cNvSpPr>
              <a:spLocks noChangeArrowheads="1"/>
            </p:cNvSpPr>
            <p:nvPr/>
          </p:nvSpPr>
          <p:spPr bwMode="auto">
            <a:xfrm>
              <a:off x="3436" y="3237"/>
              <a:ext cx="8" cy="3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th-TH"/>
            </a:p>
          </p:txBody>
        </p:sp>
      </p:grpSp>
      <p:sp>
        <p:nvSpPr>
          <p:cNvPr id="7183" name="Oval 52"/>
          <p:cNvSpPr>
            <a:spLocks noChangeArrowheads="1"/>
          </p:cNvSpPr>
          <p:nvPr/>
        </p:nvSpPr>
        <p:spPr bwMode="auto">
          <a:xfrm>
            <a:off x="3124200" y="1752600"/>
            <a:ext cx="336550" cy="381000"/>
          </a:xfrm>
          <a:prstGeom prst="ellipse">
            <a:avLst/>
          </a:prstGeom>
          <a:solidFill>
            <a:schemeClr val="bg2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7184" name="Oval 53"/>
          <p:cNvSpPr>
            <a:spLocks noChangeArrowheads="1"/>
          </p:cNvSpPr>
          <p:nvPr/>
        </p:nvSpPr>
        <p:spPr bwMode="auto">
          <a:xfrm>
            <a:off x="838200" y="5334000"/>
            <a:ext cx="228600" cy="220663"/>
          </a:xfrm>
          <a:prstGeom prst="ellipse">
            <a:avLst/>
          </a:prstGeom>
          <a:solidFill>
            <a:schemeClr val="accent2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89" name="Rectangle 54"/>
          <p:cNvSpPr>
            <a:spLocks noChangeArrowheads="1"/>
          </p:cNvSpPr>
          <p:nvPr/>
        </p:nvSpPr>
        <p:spPr bwMode="auto">
          <a:xfrm>
            <a:off x="0" y="1600200"/>
            <a:ext cx="609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th-TH" sz="2400" b="1">
                <a:latin typeface="Cordia New" pitchFamily="34" charset="-34"/>
                <a:cs typeface="Cordia New" pitchFamily="34" charset="-34"/>
              </a:rPr>
              <a:t>ผู้นำ</a:t>
            </a:r>
            <a:endParaRPr lang="en-US" sz="24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90" name="Rectangle 55"/>
          <p:cNvSpPr>
            <a:spLocks noChangeArrowheads="1"/>
          </p:cNvSpPr>
          <p:nvPr/>
        </p:nvSpPr>
        <p:spPr bwMode="auto">
          <a:xfrm>
            <a:off x="0" y="5334000"/>
            <a:ext cx="585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eaLnBrk="0" hangingPunct="0"/>
            <a:r>
              <a:rPr lang="th-TH" sz="2400" b="1">
                <a:latin typeface="Cordia New" pitchFamily="34" charset="-34"/>
                <a:cs typeface="Cordia New" pitchFamily="34" charset="-34"/>
              </a:rPr>
              <a:t>ผู้ตาม</a:t>
            </a:r>
            <a:endParaRPr lang="en-US" sz="24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91" name="Rectangle 56"/>
          <p:cNvSpPr>
            <a:spLocks noChangeArrowheads="1"/>
          </p:cNvSpPr>
          <p:nvPr/>
        </p:nvSpPr>
        <p:spPr bwMode="auto">
          <a:xfrm>
            <a:off x="381000" y="5867400"/>
            <a:ext cx="11017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การมีต้นทุนต่ำ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92" name="Rectangle 57"/>
          <p:cNvSpPr>
            <a:spLocks noChangeArrowheads="1"/>
          </p:cNvSpPr>
          <p:nvPr/>
        </p:nvSpPr>
        <p:spPr bwMode="auto">
          <a:xfrm>
            <a:off x="2044700" y="5919788"/>
            <a:ext cx="731838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693" name="Rectangle 58"/>
          <p:cNvSpPr>
            <a:spLocks noChangeArrowheads="1"/>
          </p:cNvSpPr>
          <p:nvPr/>
        </p:nvSpPr>
        <p:spPr bwMode="auto">
          <a:xfrm>
            <a:off x="2852738" y="5938838"/>
            <a:ext cx="735012" cy="19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694" name="Rectangle 59"/>
          <p:cNvSpPr>
            <a:spLocks noChangeArrowheads="1"/>
          </p:cNvSpPr>
          <p:nvPr/>
        </p:nvSpPr>
        <p:spPr bwMode="auto">
          <a:xfrm>
            <a:off x="2514600" y="5791200"/>
            <a:ext cx="17192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lnSpc>
                <a:spcPct val="14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การสร้างความแตกต่าง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95" name="Rectangle 60"/>
          <p:cNvSpPr>
            <a:spLocks noChangeArrowheads="1"/>
          </p:cNvSpPr>
          <p:nvPr/>
        </p:nvSpPr>
        <p:spPr bwMode="auto">
          <a:xfrm>
            <a:off x="2782888" y="1698625"/>
            <a:ext cx="736600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696" name="Rectangle 61"/>
          <p:cNvSpPr>
            <a:spLocks noChangeArrowheads="1"/>
          </p:cNvSpPr>
          <p:nvPr/>
        </p:nvSpPr>
        <p:spPr bwMode="auto">
          <a:xfrm>
            <a:off x="2971800" y="1524000"/>
            <a:ext cx="609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th-TH" sz="1800" b="1">
                <a:latin typeface="Cordia New" pitchFamily="34" charset="-34"/>
                <a:cs typeface="Cordia New" pitchFamily="34" charset="-34"/>
              </a:rPr>
              <a:t>เยอรมัน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97" name="Rectangle 62"/>
          <p:cNvSpPr>
            <a:spLocks noChangeArrowheads="1"/>
          </p:cNvSpPr>
          <p:nvPr/>
        </p:nvSpPr>
        <p:spPr bwMode="auto">
          <a:xfrm>
            <a:off x="2884488" y="2895600"/>
            <a:ext cx="6969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เกาหลีใต้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698" name="Rectangle 63"/>
          <p:cNvSpPr>
            <a:spLocks noChangeArrowheads="1"/>
          </p:cNvSpPr>
          <p:nvPr/>
        </p:nvSpPr>
        <p:spPr bwMode="auto">
          <a:xfrm>
            <a:off x="615950" y="4586288"/>
            <a:ext cx="466725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699" name="Rectangle 64"/>
          <p:cNvSpPr>
            <a:spLocks noChangeArrowheads="1"/>
          </p:cNvSpPr>
          <p:nvPr/>
        </p:nvSpPr>
        <p:spPr bwMode="auto">
          <a:xfrm>
            <a:off x="1128713" y="3552825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จีน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00" name="Rectangle 65"/>
          <p:cNvSpPr>
            <a:spLocks noChangeArrowheads="1"/>
          </p:cNvSpPr>
          <p:nvPr/>
        </p:nvSpPr>
        <p:spPr bwMode="auto">
          <a:xfrm>
            <a:off x="1784350" y="4492625"/>
            <a:ext cx="469900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701" name="Rectangle 66"/>
          <p:cNvSpPr>
            <a:spLocks noChangeArrowheads="1"/>
          </p:cNvSpPr>
          <p:nvPr/>
        </p:nvSpPr>
        <p:spPr bwMode="auto">
          <a:xfrm>
            <a:off x="2255838" y="3657600"/>
            <a:ext cx="11017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th-TH" sz="2400" b="1">
                <a:latin typeface="Cordia New" pitchFamily="34" charset="-34"/>
                <a:cs typeface="Cordia New" pitchFamily="34" charset="-34"/>
              </a:rPr>
              <a:t>ประเทศไทย</a:t>
            </a:r>
            <a:endParaRPr lang="en-US" sz="24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02" name="Rectangle 67"/>
          <p:cNvSpPr>
            <a:spLocks noChangeArrowheads="1"/>
          </p:cNvSpPr>
          <p:nvPr/>
        </p:nvSpPr>
        <p:spPr bwMode="auto">
          <a:xfrm>
            <a:off x="1395413" y="5051425"/>
            <a:ext cx="801687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28703" name="Rectangle 68"/>
          <p:cNvSpPr>
            <a:spLocks noChangeArrowheads="1"/>
          </p:cNvSpPr>
          <p:nvPr/>
        </p:nvSpPr>
        <p:spPr bwMode="auto">
          <a:xfrm>
            <a:off x="1470025" y="5486400"/>
            <a:ext cx="1349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คู่แข่งที่มีต้นทุนต่ำ</a:t>
            </a:r>
            <a:endParaRPr lang="en-US" sz="2000" b="1" i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200" name="Oval 69"/>
          <p:cNvSpPr>
            <a:spLocks noChangeArrowheads="1"/>
          </p:cNvSpPr>
          <p:nvPr/>
        </p:nvSpPr>
        <p:spPr bwMode="auto">
          <a:xfrm>
            <a:off x="1714500" y="3929063"/>
            <a:ext cx="333375" cy="252412"/>
          </a:xfrm>
          <a:prstGeom prst="ellipse">
            <a:avLst/>
          </a:prstGeom>
          <a:solidFill>
            <a:srgbClr val="FFFF99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05" name="Rectangle 70"/>
          <p:cNvSpPr>
            <a:spLocks noChangeArrowheads="1"/>
          </p:cNvSpPr>
          <p:nvPr/>
        </p:nvSpPr>
        <p:spPr bwMode="auto">
          <a:xfrm>
            <a:off x="2143125" y="4000500"/>
            <a:ext cx="919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th-TH" sz="1800" b="1">
                <a:latin typeface="Cordia New" pitchFamily="34" charset="-34"/>
                <a:cs typeface="Cordia New" pitchFamily="34" charset="-34"/>
              </a:rPr>
              <a:t>อินโดนีเซีย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202" name="Oval 71"/>
          <p:cNvSpPr>
            <a:spLocks noChangeArrowheads="1"/>
          </p:cNvSpPr>
          <p:nvPr/>
        </p:nvSpPr>
        <p:spPr bwMode="auto">
          <a:xfrm>
            <a:off x="2819400" y="1828800"/>
            <a:ext cx="444500" cy="381000"/>
          </a:xfrm>
          <a:prstGeom prst="ellipse">
            <a:avLst/>
          </a:prstGeom>
          <a:solidFill>
            <a:srgbClr val="FFFF00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07" name="Rectangle 72"/>
          <p:cNvSpPr>
            <a:spLocks noChangeArrowheads="1"/>
          </p:cNvSpPr>
          <p:nvPr/>
        </p:nvSpPr>
        <p:spPr bwMode="auto">
          <a:xfrm>
            <a:off x="3048000" y="2209800"/>
            <a:ext cx="365125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th-TH" sz="1800" b="1">
                <a:latin typeface="Cordia New" pitchFamily="34" charset="-34"/>
                <a:cs typeface="Cordia New" pitchFamily="34" charset="-34"/>
              </a:rPr>
              <a:t>ญี่ปุ่น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204" name="AutoShape 73"/>
          <p:cNvSpPr>
            <a:spLocks noChangeArrowheads="1"/>
          </p:cNvSpPr>
          <p:nvPr/>
        </p:nvSpPr>
        <p:spPr bwMode="auto">
          <a:xfrm>
            <a:off x="3497263" y="2012950"/>
            <a:ext cx="260350" cy="3429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09" name="Rectangle 74"/>
          <p:cNvSpPr>
            <a:spLocks noChangeArrowheads="1"/>
          </p:cNvSpPr>
          <p:nvPr/>
        </p:nvSpPr>
        <p:spPr bwMode="auto">
          <a:xfrm>
            <a:off x="990600" y="1509713"/>
            <a:ext cx="1843088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คู่แข่งที่เน้นการออกแบบ</a:t>
            </a:r>
          </a:p>
          <a:p>
            <a:pPr algn="ctr" eaLnBrk="0" hangingPunct="0">
              <a:lnSpc>
                <a:spcPct val="70000"/>
              </a:lnSpc>
            </a:pPr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และการสร้างความ</a:t>
            </a:r>
            <a:endParaRPr lang="en-US" sz="2000" b="1" i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  <a:p>
            <a:pPr algn="ctr" eaLnBrk="0" hangingPunct="0">
              <a:lnSpc>
                <a:spcPct val="70000"/>
              </a:lnSpc>
            </a:pPr>
            <a:r>
              <a:rPr lang="th-TH" sz="2000" b="1" i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แตกต่าง, คุณภาพสูง</a:t>
            </a:r>
            <a:endParaRPr lang="en-US" sz="2000" b="1" i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</p:txBody>
      </p:sp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1905000" y="3505200"/>
            <a:ext cx="381000" cy="347663"/>
            <a:chOff x="2448" y="1488"/>
            <a:chExt cx="144" cy="144"/>
          </a:xfrm>
        </p:grpSpPr>
        <p:sp>
          <p:nvSpPr>
            <p:cNvPr id="28781" name="Oval 76"/>
            <p:cNvSpPr>
              <a:spLocks noChangeArrowheads="1"/>
            </p:cNvSpPr>
            <p:nvPr/>
          </p:nvSpPr>
          <p:spPr bwMode="auto">
            <a:xfrm>
              <a:off x="2448" y="1488"/>
              <a:ext cx="144" cy="144"/>
            </a:xfrm>
            <a:prstGeom prst="ellipse">
              <a:avLst/>
            </a:prstGeom>
            <a:solidFill>
              <a:schemeClr val="tx1"/>
            </a:solidFill>
            <a:ln w="2857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th-TH"/>
            </a:p>
          </p:txBody>
        </p:sp>
        <p:pic>
          <p:nvPicPr>
            <p:cNvPr id="28782" name="Picture 77" descr="ball2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72" y="1509"/>
              <a:ext cx="101" cy="1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207" name="AutoShape 78"/>
          <p:cNvSpPr>
            <a:spLocks noChangeArrowheads="1"/>
          </p:cNvSpPr>
          <p:nvPr/>
        </p:nvSpPr>
        <p:spPr bwMode="auto">
          <a:xfrm rot="-2383103">
            <a:off x="1157288" y="3929063"/>
            <a:ext cx="455612" cy="481012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6464A2"/>
              </a:gs>
              <a:gs pos="100000">
                <a:srgbClr val="000066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7208" name="AutoShape 79"/>
          <p:cNvSpPr>
            <a:spLocks noChangeArrowheads="1"/>
          </p:cNvSpPr>
          <p:nvPr/>
        </p:nvSpPr>
        <p:spPr bwMode="auto">
          <a:xfrm rot="8416897">
            <a:off x="2667000" y="2514600"/>
            <a:ext cx="454025" cy="481013"/>
          </a:xfrm>
          <a:prstGeom prst="righ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000066"/>
              </a:gs>
              <a:gs pos="100000">
                <a:srgbClr val="6464A2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7209" name="AutoShape 80"/>
          <p:cNvSpPr>
            <a:spLocks noChangeArrowheads="1"/>
          </p:cNvSpPr>
          <p:nvPr/>
        </p:nvSpPr>
        <p:spPr bwMode="auto">
          <a:xfrm>
            <a:off x="3497263" y="5103813"/>
            <a:ext cx="260350" cy="3429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9777" name="AutoShape 81"/>
          <p:cNvSpPr>
            <a:spLocks noChangeArrowheads="1"/>
          </p:cNvSpPr>
          <p:nvPr/>
        </p:nvSpPr>
        <p:spPr bwMode="auto">
          <a:xfrm rot="10820821">
            <a:off x="3276600" y="3046413"/>
            <a:ext cx="488950" cy="458787"/>
          </a:xfrm>
          <a:prstGeom prst="leftArrow">
            <a:avLst>
              <a:gd name="adj1" fmla="val 50000"/>
              <a:gd name="adj2" fmla="val 26644"/>
            </a:avLst>
          </a:prstGeom>
          <a:gradFill rotWithShape="0">
            <a:gsLst>
              <a:gs pos="0">
                <a:schemeClr val="accent2">
                  <a:gamma/>
                  <a:tint val="58824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2075" tIns="46038" rIns="92075" bIns="46038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7211" name="Oval 82"/>
          <p:cNvSpPr>
            <a:spLocks noChangeArrowheads="1"/>
          </p:cNvSpPr>
          <p:nvPr/>
        </p:nvSpPr>
        <p:spPr bwMode="auto">
          <a:xfrm>
            <a:off x="2286000" y="2501900"/>
            <a:ext cx="304800" cy="284163"/>
          </a:xfrm>
          <a:prstGeom prst="ellipse">
            <a:avLst/>
          </a:prstGeom>
          <a:solidFill>
            <a:srgbClr val="00FF00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16" name="Rectangle 83"/>
          <p:cNvSpPr>
            <a:spLocks noChangeArrowheads="1"/>
          </p:cNvSpPr>
          <p:nvPr/>
        </p:nvSpPr>
        <p:spPr bwMode="auto">
          <a:xfrm>
            <a:off x="2362200" y="2286000"/>
            <a:ext cx="6683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th-TH" sz="1800" b="1">
                <a:latin typeface="Cordia New" pitchFamily="34" charset="-34"/>
                <a:cs typeface="Cordia New" pitchFamily="34" charset="-34"/>
              </a:rPr>
              <a:t>ไต้หวัน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17" name="Line 84"/>
          <p:cNvSpPr>
            <a:spLocks noChangeShapeType="1"/>
          </p:cNvSpPr>
          <p:nvPr/>
        </p:nvSpPr>
        <p:spPr bwMode="auto">
          <a:xfrm>
            <a:off x="609600" y="3505200"/>
            <a:ext cx="30845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18" name="Rectangle 85"/>
          <p:cNvSpPr>
            <a:spLocks noChangeArrowheads="1"/>
          </p:cNvSpPr>
          <p:nvPr/>
        </p:nvSpPr>
        <p:spPr bwMode="auto">
          <a:xfrm>
            <a:off x="6832600" y="1879600"/>
            <a:ext cx="23114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th-TH" sz="1900" b="1">
                <a:latin typeface="Cordia New" pitchFamily="34" charset="-34"/>
                <a:cs typeface="Cordia New" pitchFamily="34" charset="-34"/>
              </a:rPr>
              <a:t>ศูนย์ทดสอบผลิตภัณฑ์</a:t>
            </a:r>
            <a:endParaRPr lang="en-US" sz="19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19" name="Rectangle 86"/>
          <p:cNvSpPr>
            <a:spLocks noChangeArrowheads="1"/>
          </p:cNvSpPr>
          <p:nvPr/>
        </p:nvSpPr>
        <p:spPr bwMode="auto">
          <a:xfrm>
            <a:off x="5689600" y="3406775"/>
            <a:ext cx="1447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eaLnBrk="0" hangingPunct="0">
              <a:lnSpc>
                <a:spcPct val="50000"/>
              </a:lnSpc>
            </a:pPr>
            <a:r>
              <a:rPr lang="en-US" sz="2000" b="1">
                <a:latin typeface="Cordia New" pitchFamily="34" charset="-34"/>
                <a:cs typeface="Cordia New" pitchFamily="34" charset="-34"/>
              </a:rPr>
              <a:t>- Cluster</a:t>
            </a:r>
          </a:p>
        </p:txBody>
      </p:sp>
      <p:sp>
        <p:nvSpPr>
          <p:cNvPr id="28720" name="Rectangle 87"/>
          <p:cNvSpPr>
            <a:spLocks noChangeArrowheads="1"/>
          </p:cNvSpPr>
          <p:nvPr/>
        </p:nvSpPr>
        <p:spPr bwMode="auto">
          <a:xfrm>
            <a:off x="6781800" y="4343400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          วัตถุดิบ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21" name="Line 88"/>
          <p:cNvSpPr>
            <a:spLocks noChangeShapeType="1"/>
          </p:cNvSpPr>
          <p:nvPr/>
        </p:nvSpPr>
        <p:spPr bwMode="auto">
          <a:xfrm>
            <a:off x="7086600" y="27813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22" name="Line 89"/>
          <p:cNvSpPr>
            <a:spLocks noChangeShapeType="1"/>
          </p:cNvSpPr>
          <p:nvPr/>
        </p:nvSpPr>
        <p:spPr bwMode="auto">
          <a:xfrm>
            <a:off x="7086600" y="2781300"/>
            <a:ext cx="0" cy="148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23" name="Line 90"/>
          <p:cNvSpPr>
            <a:spLocks noChangeShapeType="1"/>
          </p:cNvSpPr>
          <p:nvPr/>
        </p:nvSpPr>
        <p:spPr bwMode="auto">
          <a:xfrm>
            <a:off x="7086600" y="3962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24" name="Line 91"/>
          <p:cNvSpPr>
            <a:spLocks noChangeShapeType="1"/>
          </p:cNvSpPr>
          <p:nvPr/>
        </p:nvSpPr>
        <p:spPr bwMode="auto">
          <a:xfrm>
            <a:off x="7086600" y="3048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25" name="Line 92"/>
          <p:cNvSpPr>
            <a:spLocks noChangeShapeType="1"/>
          </p:cNvSpPr>
          <p:nvPr/>
        </p:nvSpPr>
        <p:spPr bwMode="auto">
          <a:xfrm>
            <a:off x="7086600" y="3352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26" name="Line 93"/>
          <p:cNvSpPr>
            <a:spLocks noChangeShapeType="1"/>
          </p:cNvSpPr>
          <p:nvPr/>
        </p:nvSpPr>
        <p:spPr bwMode="auto">
          <a:xfrm>
            <a:off x="7086600" y="361315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27" name="Rectangle 94"/>
          <p:cNvSpPr>
            <a:spLocks noChangeArrowheads="1"/>
          </p:cNvSpPr>
          <p:nvPr/>
        </p:nvSpPr>
        <p:spPr bwMode="auto">
          <a:xfrm>
            <a:off x="7204075" y="2559050"/>
            <a:ext cx="1905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ผลิตภัณฑ์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กระบวนการผลิต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วัตถุดิบ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ระบบโลจิสติกส์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เครื่องจักร, แม่พิมพ์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ค่าแรงงาน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28" name="Oval 95"/>
          <p:cNvSpPr>
            <a:spLocks noChangeArrowheads="1"/>
          </p:cNvSpPr>
          <p:nvPr/>
        </p:nvSpPr>
        <p:spPr bwMode="auto">
          <a:xfrm>
            <a:off x="5867400" y="1971675"/>
            <a:ext cx="1143000" cy="533400"/>
          </a:xfrm>
          <a:prstGeom prst="ellipse">
            <a:avLst/>
          </a:prstGeom>
          <a:solidFill>
            <a:srgbClr val="FF9999"/>
          </a:solidFill>
          <a:ln w="9525">
            <a:solidFill>
              <a:srgbClr val="FF9999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คุณภาพ</a:t>
            </a:r>
          </a:p>
        </p:txBody>
      </p:sp>
      <p:sp>
        <p:nvSpPr>
          <p:cNvPr id="28729" name="Oval 96"/>
          <p:cNvSpPr>
            <a:spLocks noChangeArrowheads="1"/>
          </p:cNvSpPr>
          <p:nvPr/>
        </p:nvSpPr>
        <p:spPr bwMode="auto">
          <a:xfrm>
            <a:off x="5867400" y="2590800"/>
            <a:ext cx="1143000" cy="533400"/>
          </a:xfrm>
          <a:prstGeom prst="ellipse">
            <a:avLst/>
          </a:prstGeom>
          <a:solidFill>
            <a:srgbClr val="FF9999"/>
          </a:solidFill>
          <a:ln w="9525">
            <a:solidFill>
              <a:srgbClr val="FF9999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ต้นทุน</a:t>
            </a:r>
          </a:p>
        </p:txBody>
      </p:sp>
      <p:sp>
        <p:nvSpPr>
          <p:cNvPr id="28730" name="Oval 97"/>
          <p:cNvSpPr>
            <a:spLocks noChangeArrowheads="1"/>
          </p:cNvSpPr>
          <p:nvPr/>
        </p:nvSpPr>
        <p:spPr bwMode="auto">
          <a:xfrm>
            <a:off x="5867400" y="4343400"/>
            <a:ext cx="1219200" cy="533400"/>
          </a:xfrm>
          <a:prstGeom prst="ellipse">
            <a:avLst/>
          </a:prstGeom>
          <a:solidFill>
            <a:srgbClr val="FF9999"/>
          </a:solidFill>
          <a:ln w="9525">
            <a:solidFill>
              <a:srgbClr val="FF9999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th-TH" sz="2400" b="1">
                <a:latin typeface="Cordia New" pitchFamily="34" charset="-34"/>
                <a:cs typeface="Cordia New" pitchFamily="34" charset="-34"/>
              </a:rPr>
              <a:t>ภาษี</a:t>
            </a:r>
          </a:p>
        </p:txBody>
      </p:sp>
      <p:sp>
        <p:nvSpPr>
          <p:cNvPr id="28731" name="Rectangle 98"/>
          <p:cNvSpPr>
            <a:spLocks noChangeArrowheads="1"/>
          </p:cNvSpPr>
          <p:nvPr/>
        </p:nvSpPr>
        <p:spPr bwMode="auto">
          <a:xfrm>
            <a:off x="5486400" y="620713"/>
            <a:ext cx="320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2500" b="1" dirty="0" err="1">
                <a:latin typeface="Cordia New" pitchFamily="34" charset="-34"/>
                <a:cs typeface="Cordia New" pitchFamily="34" charset="-34"/>
              </a:rPr>
              <a:t>ประเทศไทยจะก้าวข้ามช่องว่าง</a:t>
            </a:r>
            <a:endParaRPr lang="th-TH" sz="2500" b="1" dirty="0">
              <a:latin typeface="Cordia New" pitchFamily="34" charset="-34"/>
              <a:cs typeface="Cordia New" pitchFamily="34" charset="-34"/>
            </a:endParaRPr>
          </a:p>
          <a:p>
            <a:pPr algn="ctr" eaLnBrk="0" hangingPunct="0">
              <a:lnSpc>
                <a:spcPct val="80000"/>
              </a:lnSpc>
            </a:pPr>
            <a:r>
              <a:rPr lang="en-US" sz="2500" b="1" dirty="0" err="1">
                <a:latin typeface="Cordia New" pitchFamily="34" charset="-34"/>
                <a:cs typeface="Cordia New" pitchFamily="34" charset="-34"/>
              </a:rPr>
              <a:t>ทางยุทธศาสตร์</a:t>
            </a:r>
            <a:r>
              <a:rPr lang="th-TH" sz="2500" b="1" dirty="0">
                <a:latin typeface="Cordia New" pitchFamily="34" charset="-34"/>
                <a:cs typeface="Cordia New" pitchFamily="34" charset="-34"/>
              </a:rPr>
              <a:t>ไปได้อย่างไร </a:t>
            </a:r>
            <a:r>
              <a:rPr lang="en-US" sz="2500" b="1" dirty="0">
                <a:latin typeface="Cordia New" pitchFamily="34" charset="-34"/>
                <a:cs typeface="Cordia New" pitchFamily="34" charset="-34"/>
              </a:rPr>
              <a:t>?</a:t>
            </a:r>
            <a:endParaRPr lang="th-TH" sz="25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32" name="AutoShape 99"/>
          <p:cNvSpPr>
            <a:spLocks noChangeArrowheads="1"/>
          </p:cNvSpPr>
          <p:nvPr/>
        </p:nvSpPr>
        <p:spPr bwMode="auto">
          <a:xfrm>
            <a:off x="5357813" y="1295400"/>
            <a:ext cx="3505200" cy="5410200"/>
          </a:xfrm>
          <a:prstGeom prst="roundRect">
            <a:avLst>
              <a:gd name="adj" fmla="val 4458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28733" name="Line 100"/>
          <p:cNvSpPr>
            <a:spLocks noChangeShapeType="1"/>
          </p:cNvSpPr>
          <p:nvPr/>
        </p:nvSpPr>
        <p:spPr bwMode="auto">
          <a:xfrm>
            <a:off x="6934200" y="3505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230" name="Oval 101"/>
          <p:cNvSpPr>
            <a:spLocks noChangeArrowheads="1"/>
          </p:cNvSpPr>
          <p:nvPr/>
        </p:nvSpPr>
        <p:spPr bwMode="auto">
          <a:xfrm>
            <a:off x="1143000" y="5257800"/>
            <a:ext cx="333375" cy="252413"/>
          </a:xfrm>
          <a:prstGeom prst="ellipse">
            <a:avLst/>
          </a:prstGeom>
          <a:solidFill>
            <a:srgbClr val="FFCCCC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7231" name="Oval 102"/>
          <p:cNvSpPr>
            <a:spLocks noChangeArrowheads="1"/>
          </p:cNvSpPr>
          <p:nvPr/>
        </p:nvSpPr>
        <p:spPr bwMode="auto">
          <a:xfrm>
            <a:off x="1600200" y="4419600"/>
            <a:ext cx="333375" cy="252413"/>
          </a:xfrm>
          <a:prstGeom prst="ellipse">
            <a:avLst/>
          </a:prstGeom>
          <a:solidFill>
            <a:schemeClr val="hlink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36" name="Rectangle 103"/>
          <p:cNvSpPr>
            <a:spLocks noChangeArrowheads="1"/>
          </p:cNvSpPr>
          <p:nvPr/>
        </p:nvSpPr>
        <p:spPr bwMode="auto">
          <a:xfrm>
            <a:off x="1981200" y="4419600"/>
            <a:ext cx="919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th-TH" sz="1800" b="1">
                <a:latin typeface="Cordia New" pitchFamily="34" charset="-34"/>
                <a:cs typeface="Cordia New" pitchFamily="34" charset="-34"/>
              </a:rPr>
              <a:t>มาเลเซีย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37" name="Rectangle 104"/>
          <p:cNvSpPr>
            <a:spLocks noChangeArrowheads="1"/>
          </p:cNvSpPr>
          <p:nvPr/>
        </p:nvSpPr>
        <p:spPr bwMode="auto">
          <a:xfrm>
            <a:off x="1600200" y="5181600"/>
            <a:ext cx="919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th-TH" sz="1800" b="1">
                <a:latin typeface="Cordia New" pitchFamily="34" charset="-34"/>
                <a:cs typeface="Cordia New" pitchFamily="34" charset="-34"/>
              </a:rPr>
              <a:t>ฟิลิปปินส์</a:t>
            </a:r>
            <a:endParaRPr lang="en-US" sz="18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38" name="Oval 105"/>
          <p:cNvSpPr>
            <a:spLocks noChangeArrowheads="1"/>
          </p:cNvSpPr>
          <p:nvPr/>
        </p:nvSpPr>
        <p:spPr bwMode="auto">
          <a:xfrm>
            <a:off x="5867400" y="4953000"/>
            <a:ext cx="1524000" cy="609600"/>
          </a:xfrm>
          <a:prstGeom prst="ellipse">
            <a:avLst/>
          </a:prstGeom>
          <a:solidFill>
            <a:srgbClr val="FF9999"/>
          </a:solidFill>
          <a:ln w="9525">
            <a:solidFill>
              <a:srgbClr val="FF9999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การพัฒนา</a:t>
            </a:r>
          </a:p>
          <a:p>
            <a:pPr algn="ctr" eaLnBrk="0" hangingPunct="0">
              <a:lnSpc>
                <a:spcPct val="8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ทรัพยากรมนุษย์</a:t>
            </a:r>
          </a:p>
        </p:txBody>
      </p:sp>
      <p:sp>
        <p:nvSpPr>
          <p:cNvPr id="28739" name="Line 106"/>
          <p:cNvSpPr>
            <a:spLocks noChangeShapeType="1"/>
          </p:cNvSpPr>
          <p:nvPr/>
        </p:nvSpPr>
        <p:spPr bwMode="auto">
          <a:xfrm>
            <a:off x="5638800" y="1612900"/>
            <a:ext cx="0" cy="36449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40" name="Line 107"/>
          <p:cNvSpPr>
            <a:spLocks noChangeShapeType="1"/>
          </p:cNvSpPr>
          <p:nvPr/>
        </p:nvSpPr>
        <p:spPr bwMode="auto">
          <a:xfrm>
            <a:off x="5638800" y="4622800"/>
            <a:ext cx="2286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41" name="Line 108"/>
          <p:cNvSpPr>
            <a:spLocks noChangeShapeType="1"/>
          </p:cNvSpPr>
          <p:nvPr/>
        </p:nvSpPr>
        <p:spPr bwMode="auto">
          <a:xfrm>
            <a:off x="5638800" y="2200275"/>
            <a:ext cx="2286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42" name="Line 109"/>
          <p:cNvSpPr>
            <a:spLocks noChangeShapeType="1"/>
          </p:cNvSpPr>
          <p:nvPr/>
        </p:nvSpPr>
        <p:spPr bwMode="auto">
          <a:xfrm>
            <a:off x="5638800" y="2876550"/>
            <a:ext cx="2286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43" name="Line 110"/>
          <p:cNvSpPr>
            <a:spLocks noChangeShapeType="1"/>
          </p:cNvSpPr>
          <p:nvPr/>
        </p:nvSpPr>
        <p:spPr bwMode="auto">
          <a:xfrm>
            <a:off x="5638800" y="5245100"/>
            <a:ext cx="2286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44" name="Rectangle 111"/>
          <p:cNvSpPr>
            <a:spLocks noChangeArrowheads="1"/>
          </p:cNvSpPr>
          <p:nvPr/>
        </p:nvSpPr>
        <p:spPr bwMode="auto">
          <a:xfrm>
            <a:off x="5486400" y="5559425"/>
            <a:ext cx="38100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          </a:t>
            </a:r>
            <a:r>
              <a:rPr lang="en-US" sz="2000" b="1">
                <a:latin typeface="Cordia New" pitchFamily="34" charset="-34"/>
                <a:cs typeface="Cordia New" pitchFamily="34" charset="-34"/>
              </a:rPr>
              <a:t>- </a:t>
            </a:r>
            <a:r>
              <a:rPr lang="th-TH" sz="2000" b="1">
                <a:latin typeface="Cordia New" pitchFamily="34" charset="-34"/>
                <a:cs typeface="Cordia New" pitchFamily="34" charset="-34"/>
              </a:rPr>
              <a:t>ระดับ </a:t>
            </a:r>
            <a:r>
              <a:rPr lang="en-US" sz="2000" b="1">
                <a:latin typeface="Cordia New" pitchFamily="34" charset="-34"/>
                <a:cs typeface="Cordia New" pitchFamily="34" charset="-34"/>
              </a:rPr>
              <a:t>Technical &amp; Skill </a:t>
            </a:r>
            <a:r>
              <a:rPr lang="th-TH" sz="2000" b="1">
                <a:latin typeface="Cordia New" pitchFamily="34" charset="-34"/>
                <a:cs typeface="Cordia New" pitchFamily="34" charset="-34"/>
              </a:rPr>
              <a:t>ต้องเพิ่มขึ้น          </a:t>
            </a:r>
          </a:p>
          <a:p>
            <a:pPr eaLnBrk="0" hangingPunct="0">
              <a:lnSpc>
                <a:spcPct val="7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          </a:t>
            </a:r>
            <a:r>
              <a:rPr lang="en-US" sz="2000" b="1">
                <a:latin typeface="Cordia New" pitchFamily="34" charset="-34"/>
                <a:cs typeface="Cordia New" pitchFamily="34" charset="-34"/>
              </a:rPr>
              <a:t>- Engineer </a:t>
            </a:r>
          </a:p>
          <a:p>
            <a:pPr eaLnBrk="0" hangingPunct="0">
              <a:lnSpc>
                <a:spcPct val="70000"/>
              </a:lnSpc>
            </a:pPr>
            <a:r>
              <a:rPr lang="en-US" sz="2000" b="1">
                <a:latin typeface="Cordia New" pitchFamily="34" charset="-34"/>
                <a:cs typeface="Cordia New" pitchFamily="34" charset="-34"/>
              </a:rPr>
              <a:t>          </a:t>
            </a:r>
            <a:endParaRPr lang="th-TH" sz="2000" b="1">
              <a:latin typeface="Cordia New" pitchFamily="34" charset="-34"/>
              <a:cs typeface="Cordia New" pitchFamily="34" charset="-34"/>
            </a:endParaRPr>
          </a:p>
          <a:p>
            <a:pPr eaLnBrk="0" hangingPunct="0">
              <a:lnSpc>
                <a:spcPct val="7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          </a:t>
            </a:r>
            <a:r>
              <a:rPr lang="en-US" sz="2000" b="1">
                <a:latin typeface="Cordia New" pitchFamily="34" charset="-34"/>
                <a:cs typeface="Cordia New" pitchFamily="34" charset="-34"/>
              </a:rPr>
              <a:t>- </a:t>
            </a:r>
            <a:r>
              <a:rPr lang="th-TH" sz="2000" b="1">
                <a:latin typeface="Cordia New" pitchFamily="34" charset="-34"/>
                <a:cs typeface="Cordia New" pitchFamily="34" charset="-34"/>
              </a:rPr>
              <a:t>อบรมเพิ่มทักษะเฉพาะด้าน</a:t>
            </a:r>
          </a:p>
          <a:p>
            <a:pPr eaLnBrk="0" hangingPunct="0">
              <a:lnSpc>
                <a:spcPct val="7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          </a:t>
            </a:r>
            <a:r>
              <a:rPr lang="en-US" sz="2000" b="1">
                <a:latin typeface="Cordia New" pitchFamily="34" charset="-34"/>
                <a:cs typeface="Cordia New" pitchFamily="34" charset="-34"/>
              </a:rPr>
              <a:t>- </a:t>
            </a:r>
            <a:r>
              <a:rPr lang="th-TH" sz="2000" b="1">
                <a:latin typeface="Cordia New" pitchFamily="34" charset="-34"/>
                <a:cs typeface="Cordia New" pitchFamily="34" charset="-34"/>
              </a:rPr>
              <a:t>การจัดการ </a:t>
            </a:r>
            <a:r>
              <a:rPr lang="en-US" sz="2000" b="1">
                <a:latin typeface="Cordia New" pitchFamily="34" charset="-34"/>
                <a:cs typeface="Cordia New" pitchFamily="34" charset="-34"/>
              </a:rPr>
              <a:t>Mind &amp; Management</a:t>
            </a:r>
          </a:p>
        </p:txBody>
      </p:sp>
      <p:sp>
        <p:nvSpPr>
          <p:cNvPr id="28745" name="Line 112"/>
          <p:cNvSpPr>
            <a:spLocks noChangeShapeType="1"/>
          </p:cNvSpPr>
          <p:nvPr/>
        </p:nvSpPr>
        <p:spPr bwMode="auto">
          <a:xfrm flipH="1" flipV="1">
            <a:off x="1993900" y="3098800"/>
            <a:ext cx="139700" cy="4064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8746" name="Oval 113"/>
          <p:cNvSpPr>
            <a:spLocks noChangeArrowheads="1"/>
          </p:cNvSpPr>
          <p:nvPr/>
        </p:nvSpPr>
        <p:spPr bwMode="auto">
          <a:xfrm>
            <a:off x="1828800" y="2819400"/>
            <a:ext cx="381000" cy="304800"/>
          </a:xfrm>
          <a:prstGeom prst="ellips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28747" name="Oval 114"/>
          <p:cNvSpPr>
            <a:spLocks noChangeArrowheads="1"/>
          </p:cNvSpPr>
          <p:nvPr/>
        </p:nvSpPr>
        <p:spPr bwMode="auto">
          <a:xfrm>
            <a:off x="1295400" y="2743200"/>
            <a:ext cx="381000" cy="304800"/>
          </a:xfrm>
          <a:prstGeom prst="ellips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28748" name="Oval 115"/>
          <p:cNvSpPr>
            <a:spLocks noChangeArrowheads="1"/>
          </p:cNvSpPr>
          <p:nvPr/>
        </p:nvSpPr>
        <p:spPr bwMode="auto">
          <a:xfrm>
            <a:off x="2438400" y="2971800"/>
            <a:ext cx="381000" cy="304800"/>
          </a:xfrm>
          <a:prstGeom prst="ellipse">
            <a:avLst/>
          </a:prstGeom>
          <a:noFill/>
          <a:ln w="28575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28749" name="Rectangle 116"/>
          <p:cNvSpPr>
            <a:spLocks noChangeArrowheads="1"/>
          </p:cNvSpPr>
          <p:nvPr/>
        </p:nvSpPr>
        <p:spPr bwMode="auto">
          <a:xfrm>
            <a:off x="1828800" y="2590800"/>
            <a:ext cx="45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US" sz="2000" b="1">
                <a:latin typeface="Cordia New" pitchFamily="34" charset="-34"/>
                <a:cs typeface="Cordia New" pitchFamily="34" charset="-34"/>
              </a:rPr>
              <a:t>REM</a:t>
            </a:r>
          </a:p>
        </p:txBody>
      </p:sp>
      <p:sp>
        <p:nvSpPr>
          <p:cNvPr id="28750" name="Oval 117"/>
          <p:cNvSpPr>
            <a:spLocks noChangeArrowheads="1"/>
          </p:cNvSpPr>
          <p:nvPr/>
        </p:nvSpPr>
        <p:spPr bwMode="auto">
          <a:xfrm>
            <a:off x="5867400" y="1343025"/>
            <a:ext cx="1143000" cy="533400"/>
          </a:xfrm>
          <a:prstGeom prst="ellipse">
            <a:avLst/>
          </a:prstGeom>
          <a:solidFill>
            <a:srgbClr val="FF9999"/>
          </a:solidFill>
          <a:ln w="9525">
            <a:solidFill>
              <a:srgbClr val="FF9999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เทคโนโลยี</a:t>
            </a:r>
          </a:p>
        </p:txBody>
      </p:sp>
      <p:sp>
        <p:nvSpPr>
          <p:cNvPr id="28751" name="Line 118"/>
          <p:cNvSpPr>
            <a:spLocks noChangeShapeType="1"/>
          </p:cNvSpPr>
          <p:nvPr/>
        </p:nvSpPr>
        <p:spPr bwMode="auto">
          <a:xfrm>
            <a:off x="5638800" y="1609725"/>
            <a:ext cx="2286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52" name="Rectangle 119"/>
          <p:cNvSpPr>
            <a:spLocks noChangeArrowheads="1"/>
          </p:cNvSpPr>
          <p:nvPr/>
        </p:nvSpPr>
        <p:spPr bwMode="auto">
          <a:xfrm>
            <a:off x="2819400" y="32004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US" sz="2000" b="1">
                <a:latin typeface="Cordia New" pitchFamily="34" charset="-34"/>
                <a:cs typeface="Cordia New" pitchFamily="34" charset="-34"/>
              </a:rPr>
              <a:t>OEM</a:t>
            </a:r>
          </a:p>
        </p:txBody>
      </p:sp>
      <p:sp>
        <p:nvSpPr>
          <p:cNvPr id="28753" name="Rectangle 120"/>
          <p:cNvSpPr>
            <a:spLocks noChangeArrowheads="1"/>
          </p:cNvSpPr>
          <p:nvPr/>
        </p:nvSpPr>
        <p:spPr bwMode="auto">
          <a:xfrm>
            <a:off x="673100" y="5524500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th-TH" sz="2000" b="1">
                <a:latin typeface="Cordia New" pitchFamily="34" charset="-34"/>
                <a:cs typeface="Cordia New" pitchFamily="34" charset="-34"/>
              </a:rPr>
              <a:t>เวียดนาม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250" name="Oval 121"/>
          <p:cNvSpPr>
            <a:spLocks noChangeArrowheads="1"/>
          </p:cNvSpPr>
          <p:nvPr/>
        </p:nvSpPr>
        <p:spPr bwMode="auto">
          <a:xfrm>
            <a:off x="1371600" y="3214688"/>
            <a:ext cx="457200" cy="449262"/>
          </a:xfrm>
          <a:prstGeom prst="ellipse">
            <a:avLst/>
          </a:prstGeom>
          <a:solidFill>
            <a:srgbClr val="FF6600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55" name="Line 122"/>
          <p:cNvSpPr>
            <a:spLocks noChangeShapeType="1"/>
          </p:cNvSpPr>
          <p:nvPr/>
        </p:nvSpPr>
        <p:spPr bwMode="auto">
          <a:xfrm>
            <a:off x="7162800" y="14303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56" name="Line 123"/>
          <p:cNvSpPr>
            <a:spLocks noChangeShapeType="1"/>
          </p:cNvSpPr>
          <p:nvPr/>
        </p:nvSpPr>
        <p:spPr bwMode="auto">
          <a:xfrm>
            <a:off x="7162800" y="14351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57" name="Line 124"/>
          <p:cNvSpPr>
            <a:spLocks noChangeShapeType="1"/>
          </p:cNvSpPr>
          <p:nvPr/>
        </p:nvSpPr>
        <p:spPr bwMode="auto">
          <a:xfrm>
            <a:off x="7162800" y="181768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58" name="Line 125"/>
          <p:cNvSpPr>
            <a:spLocks noChangeShapeType="1"/>
          </p:cNvSpPr>
          <p:nvPr/>
        </p:nvSpPr>
        <p:spPr bwMode="auto">
          <a:xfrm>
            <a:off x="7010400" y="15954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59" name="Rectangle 126"/>
          <p:cNvSpPr>
            <a:spLocks noChangeArrowheads="1"/>
          </p:cNvSpPr>
          <p:nvPr/>
        </p:nvSpPr>
        <p:spPr bwMode="auto">
          <a:xfrm>
            <a:off x="7277100" y="1228725"/>
            <a:ext cx="623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>
                <a:latin typeface="Cordia New" pitchFamily="34" charset="-34"/>
                <a:cs typeface="Cordia New" pitchFamily="34" charset="-34"/>
              </a:rPr>
              <a:t>R&amp;D</a:t>
            </a:r>
          </a:p>
        </p:txBody>
      </p:sp>
      <p:sp>
        <p:nvSpPr>
          <p:cNvPr id="28760" name="Rectangle 127"/>
          <p:cNvSpPr>
            <a:spLocks noChangeArrowheads="1"/>
          </p:cNvSpPr>
          <p:nvPr/>
        </p:nvSpPr>
        <p:spPr bwMode="auto">
          <a:xfrm>
            <a:off x="7277100" y="1609725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>
                <a:latin typeface="Cordia New" pitchFamily="34" charset="-34"/>
                <a:cs typeface="Cordia New" pitchFamily="34" charset="-34"/>
              </a:rPr>
              <a:t>Design</a:t>
            </a:r>
          </a:p>
        </p:txBody>
      </p:sp>
      <p:sp>
        <p:nvSpPr>
          <p:cNvPr id="7257" name="Oval 128"/>
          <p:cNvSpPr>
            <a:spLocks noChangeArrowheads="1"/>
          </p:cNvSpPr>
          <p:nvPr/>
        </p:nvSpPr>
        <p:spPr bwMode="auto">
          <a:xfrm>
            <a:off x="2463800" y="2743200"/>
            <a:ext cx="431800" cy="436563"/>
          </a:xfrm>
          <a:prstGeom prst="ellipse">
            <a:avLst/>
          </a:prstGeom>
          <a:solidFill>
            <a:srgbClr val="D60093"/>
          </a:solidFill>
          <a:ln w="12700">
            <a:noFill/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762" name="Line 129"/>
          <p:cNvSpPr>
            <a:spLocks noChangeShapeType="1"/>
          </p:cNvSpPr>
          <p:nvPr/>
        </p:nvSpPr>
        <p:spPr bwMode="auto">
          <a:xfrm flipV="1">
            <a:off x="2286000" y="3276600"/>
            <a:ext cx="228600" cy="3048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8763" name="Line 130"/>
          <p:cNvSpPr>
            <a:spLocks noChangeShapeType="1"/>
          </p:cNvSpPr>
          <p:nvPr/>
        </p:nvSpPr>
        <p:spPr bwMode="auto">
          <a:xfrm>
            <a:off x="7032625" y="22225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64" name="Line 131"/>
          <p:cNvSpPr>
            <a:spLocks noChangeShapeType="1"/>
          </p:cNvSpPr>
          <p:nvPr/>
        </p:nvSpPr>
        <p:spPr bwMode="auto">
          <a:xfrm>
            <a:off x="7188200" y="20447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65" name="Line 132"/>
          <p:cNvSpPr>
            <a:spLocks noChangeShapeType="1"/>
          </p:cNvSpPr>
          <p:nvPr/>
        </p:nvSpPr>
        <p:spPr bwMode="auto">
          <a:xfrm>
            <a:off x="7191375" y="20447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66" name="Line 133"/>
          <p:cNvSpPr>
            <a:spLocks noChangeShapeType="1"/>
          </p:cNvSpPr>
          <p:nvPr/>
        </p:nvSpPr>
        <p:spPr bwMode="auto">
          <a:xfrm>
            <a:off x="7188200" y="24257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67" name="Rectangle 134"/>
          <p:cNvSpPr>
            <a:spLocks noChangeArrowheads="1"/>
          </p:cNvSpPr>
          <p:nvPr/>
        </p:nvSpPr>
        <p:spPr bwMode="auto">
          <a:xfrm>
            <a:off x="6838950" y="2273300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th-TH" sz="1900" b="1">
                <a:latin typeface="Cordia New" pitchFamily="34" charset="-34"/>
                <a:cs typeface="Cordia New" pitchFamily="34" charset="-34"/>
              </a:rPr>
              <a:t>มาตรฐานของสินค้า</a:t>
            </a:r>
            <a:endParaRPr lang="en-US" sz="19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8768" name="Line 135"/>
          <p:cNvSpPr>
            <a:spLocks noChangeShapeType="1"/>
          </p:cNvSpPr>
          <p:nvPr/>
        </p:nvSpPr>
        <p:spPr bwMode="auto">
          <a:xfrm>
            <a:off x="7086600" y="426085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69" name="Line 136"/>
          <p:cNvSpPr>
            <a:spLocks noChangeShapeType="1"/>
          </p:cNvSpPr>
          <p:nvPr/>
        </p:nvSpPr>
        <p:spPr bwMode="auto">
          <a:xfrm>
            <a:off x="7000875" y="589915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0" name="Line 137"/>
          <p:cNvSpPr>
            <a:spLocks noChangeShapeType="1"/>
          </p:cNvSpPr>
          <p:nvPr/>
        </p:nvSpPr>
        <p:spPr bwMode="auto">
          <a:xfrm>
            <a:off x="7156450" y="58515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1" name="Line 138"/>
          <p:cNvSpPr>
            <a:spLocks noChangeShapeType="1"/>
          </p:cNvSpPr>
          <p:nvPr/>
        </p:nvSpPr>
        <p:spPr bwMode="auto">
          <a:xfrm>
            <a:off x="7159625" y="5851525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2" name="Line 139"/>
          <p:cNvSpPr>
            <a:spLocks noChangeShapeType="1"/>
          </p:cNvSpPr>
          <p:nvPr/>
        </p:nvSpPr>
        <p:spPr bwMode="auto">
          <a:xfrm>
            <a:off x="7156450" y="6080125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3" name="Rectangle 140"/>
          <p:cNvSpPr>
            <a:spLocks noChangeArrowheads="1"/>
          </p:cNvSpPr>
          <p:nvPr/>
        </p:nvSpPr>
        <p:spPr bwMode="auto">
          <a:xfrm>
            <a:off x="7289800" y="56515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>
                <a:latin typeface="Cordia New" pitchFamily="34" charset="-34"/>
                <a:cs typeface="Cordia New" pitchFamily="34" charset="-34"/>
              </a:rPr>
              <a:t>Design Engineer</a:t>
            </a:r>
          </a:p>
        </p:txBody>
      </p:sp>
      <p:sp>
        <p:nvSpPr>
          <p:cNvPr id="28774" name="Rectangle 141"/>
          <p:cNvSpPr>
            <a:spLocks noChangeArrowheads="1"/>
          </p:cNvSpPr>
          <p:nvPr/>
        </p:nvSpPr>
        <p:spPr bwMode="auto">
          <a:xfrm>
            <a:off x="7289800" y="59182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>
                <a:latin typeface="Cordia New" pitchFamily="34" charset="-34"/>
                <a:cs typeface="Cordia New" pitchFamily="34" charset="-34"/>
              </a:rPr>
              <a:t>Process Engineer</a:t>
            </a:r>
          </a:p>
        </p:txBody>
      </p:sp>
      <p:sp>
        <p:nvSpPr>
          <p:cNvPr id="28775" name="Line 142"/>
          <p:cNvSpPr>
            <a:spLocks noChangeShapeType="1"/>
          </p:cNvSpPr>
          <p:nvPr/>
        </p:nvSpPr>
        <p:spPr bwMode="auto">
          <a:xfrm>
            <a:off x="7086600" y="46101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6" name="Line 143"/>
          <p:cNvSpPr>
            <a:spLocks noChangeShapeType="1"/>
          </p:cNvSpPr>
          <p:nvPr/>
        </p:nvSpPr>
        <p:spPr bwMode="auto">
          <a:xfrm>
            <a:off x="7239000" y="4492625"/>
            <a:ext cx="0" cy="307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7" name="Line 144"/>
          <p:cNvSpPr>
            <a:spLocks noChangeShapeType="1"/>
          </p:cNvSpPr>
          <p:nvPr/>
        </p:nvSpPr>
        <p:spPr bwMode="auto">
          <a:xfrm>
            <a:off x="7239000" y="4495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8" name="Line 145"/>
          <p:cNvSpPr>
            <a:spLocks noChangeShapeType="1"/>
          </p:cNvSpPr>
          <p:nvPr/>
        </p:nvSpPr>
        <p:spPr bwMode="auto">
          <a:xfrm>
            <a:off x="7239000" y="4800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8779" name="Rectangle 146"/>
          <p:cNvSpPr>
            <a:spLocks noChangeArrowheads="1"/>
          </p:cNvSpPr>
          <p:nvPr/>
        </p:nvSpPr>
        <p:spPr bwMode="auto">
          <a:xfrm>
            <a:off x="6934200" y="4657725"/>
            <a:ext cx="1828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th-TH" sz="2000" b="1">
                <a:latin typeface="Cordia New" pitchFamily="34" charset="-34"/>
                <a:cs typeface="Cordia New" pitchFamily="34" charset="-34"/>
              </a:rPr>
              <a:t>       โครงสร้างภาษี</a:t>
            </a:r>
            <a:endParaRPr lang="en-US" sz="20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8" name="วงรี 147"/>
          <p:cNvSpPr/>
          <p:nvPr/>
        </p:nvSpPr>
        <p:spPr>
          <a:xfrm>
            <a:off x="8072437" y="21429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8/23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042988" y="1773238"/>
            <a:ext cx="2405062" cy="912812"/>
          </a:xfrm>
          <a:prstGeom prst="rect">
            <a:avLst/>
          </a:prstGeom>
          <a:solidFill>
            <a:srgbClr val="FFCC99"/>
          </a:solidFill>
          <a:ln w="12700" algn="ctr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marL="471488" indent="-471488" algn="ctr" eaLnBrk="0" hangingPunct="0">
              <a:lnSpc>
                <a:spcPct val="90000"/>
              </a:lnSpc>
            </a:pPr>
            <a:r>
              <a:rPr lang="en-US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1. </a:t>
            </a:r>
            <a:r>
              <a:rPr lang="th-TH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ยกระดับมาตรฐานและ</a:t>
            </a:r>
          </a:p>
          <a:p>
            <a:pPr marL="471488" indent="-471488" algn="ctr" eaLnBrk="0" hangingPunct="0">
              <a:lnSpc>
                <a:spcPct val="90000"/>
              </a:lnSpc>
            </a:pPr>
            <a:r>
              <a:rPr lang="th-TH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พัฒนาผลิตภัณฑ์และ</a:t>
            </a:r>
          </a:p>
          <a:p>
            <a:pPr marL="471488" indent="-471488" algn="ctr" eaLnBrk="0" hangingPunct="0">
              <a:lnSpc>
                <a:spcPct val="90000"/>
              </a:lnSpc>
            </a:pPr>
            <a:r>
              <a:rPr lang="th-TH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เทคโนโลยีการผลิต</a:t>
            </a:r>
            <a:endParaRPr lang="en-US" altLang="th-TH" b="1" dirty="0">
              <a:solidFill>
                <a:srgbClr val="1E1C1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563938" y="1773238"/>
            <a:ext cx="1993900" cy="912812"/>
          </a:xfrm>
          <a:prstGeom prst="rect">
            <a:avLst/>
          </a:prstGeom>
          <a:solidFill>
            <a:srgbClr val="FFCC99"/>
          </a:solidFill>
          <a:ln w="12700" algn="ctr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ct val="80000"/>
              </a:lnSpc>
            </a:pPr>
            <a:r>
              <a:rPr lang="en-US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2. </a:t>
            </a:r>
            <a:r>
              <a:rPr lang="th-TH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พัฒนาเครือข่ายวิสาหกิจ</a:t>
            </a:r>
          </a:p>
          <a:p>
            <a:pPr algn="ctr" eaLnBrk="0" hangingPunct="0">
              <a:lnSpc>
                <a:spcPct val="80000"/>
              </a:lnSpc>
            </a:pPr>
            <a:r>
              <a:rPr lang="th-TH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ของชิ้นส่วนยานยนต์</a:t>
            </a:r>
            <a:r>
              <a:rPr lang="en-US" altLang="th-TH" b="1" dirty="0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 </a:t>
            </a:r>
          </a:p>
        </p:txBody>
      </p:sp>
      <p:sp>
        <p:nvSpPr>
          <p:cNvPr id="5124" name="Line 6"/>
          <p:cNvSpPr>
            <a:spLocks noChangeShapeType="1"/>
          </p:cNvSpPr>
          <p:nvPr/>
        </p:nvSpPr>
        <p:spPr bwMode="auto">
          <a:xfrm flipH="1">
            <a:off x="5037138" y="1293813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81043" tIns="40522" rIns="81043" bIns="40522"/>
          <a:lstStyle/>
          <a:p>
            <a:endParaRPr lang="th-TH"/>
          </a:p>
        </p:txBody>
      </p:sp>
      <p:sp>
        <p:nvSpPr>
          <p:cNvPr id="5125" name="Line 7"/>
          <p:cNvSpPr>
            <a:spLocks noChangeShapeType="1"/>
          </p:cNvSpPr>
          <p:nvPr/>
        </p:nvSpPr>
        <p:spPr bwMode="auto">
          <a:xfrm>
            <a:off x="2078038" y="15446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81043" tIns="40522" rIns="81043" bIns="40522"/>
          <a:lstStyle/>
          <a:p>
            <a:endParaRPr lang="th-TH"/>
          </a:p>
        </p:txBody>
      </p:sp>
      <p:sp>
        <p:nvSpPr>
          <p:cNvPr id="5126" name="Line 8"/>
          <p:cNvSpPr>
            <a:spLocks noChangeShapeType="1"/>
          </p:cNvSpPr>
          <p:nvPr/>
        </p:nvSpPr>
        <p:spPr bwMode="auto">
          <a:xfrm>
            <a:off x="4605338" y="15446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81043" tIns="40522" rIns="81043" bIns="40522"/>
          <a:lstStyle/>
          <a:p>
            <a:endParaRPr lang="th-TH"/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2071688" y="1531938"/>
            <a:ext cx="63388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lIns="76277" tIns="38138" rIns="76277" bIns="38138" anchor="ctr"/>
          <a:lstStyle/>
          <a:p>
            <a:endParaRPr lang="th-TH"/>
          </a:p>
        </p:txBody>
      </p:sp>
      <p:sp>
        <p:nvSpPr>
          <p:cNvPr id="5128" name="Rectangle 11"/>
          <p:cNvSpPr>
            <a:spLocks noChangeArrowheads="1"/>
          </p:cNvSpPr>
          <p:nvPr/>
        </p:nvSpPr>
        <p:spPr bwMode="auto">
          <a:xfrm>
            <a:off x="0" y="188913"/>
            <a:ext cx="8891588" cy="360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1043" tIns="40522" rIns="81043" bIns="40522"/>
          <a:lstStyle/>
          <a:p>
            <a:pPr>
              <a:lnSpc>
                <a:spcPct val="70000"/>
              </a:lnSpc>
            </a:pPr>
            <a:endParaRPr lang="en-US" altLang="th-TH" sz="250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129" name="Rectangle 12"/>
          <p:cNvSpPr>
            <a:spLocks noChangeArrowheads="1"/>
          </p:cNvSpPr>
          <p:nvPr/>
        </p:nvSpPr>
        <p:spPr bwMode="auto">
          <a:xfrm>
            <a:off x="5718175" y="1773238"/>
            <a:ext cx="1625600" cy="912812"/>
          </a:xfrm>
          <a:prstGeom prst="rect">
            <a:avLst/>
          </a:prstGeom>
          <a:solidFill>
            <a:srgbClr val="FFCC99"/>
          </a:solidFill>
          <a:ln w="12700" algn="ctr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ct val="90000"/>
              </a:lnSpc>
            </a:pPr>
            <a:r>
              <a:rPr lang="en-US" altLang="th-TH" sz="2000" b="1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3. </a:t>
            </a:r>
            <a:r>
              <a:rPr lang="th-TH" altLang="th-TH" sz="2000" b="1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พัฒนาทรัพยากรมนุษย์</a:t>
            </a:r>
            <a:r>
              <a:rPr lang="en-US" altLang="th-TH" sz="2000" b="1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  </a:t>
            </a:r>
          </a:p>
        </p:txBody>
      </p:sp>
      <p:sp>
        <p:nvSpPr>
          <p:cNvPr id="5130" name="Line 14"/>
          <p:cNvSpPr>
            <a:spLocks noChangeShapeType="1"/>
          </p:cNvSpPr>
          <p:nvPr/>
        </p:nvSpPr>
        <p:spPr bwMode="auto">
          <a:xfrm>
            <a:off x="6586538" y="153193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81043" tIns="40522" rIns="81043" bIns="40522"/>
          <a:lstStyle/>
          <a:p>
            <a:endParaRPr lang="th-TH"/>
          </a:p>
        </p:txBody>
      </p:sp>
      <p:sp>
        <p:nvSpPr>
          <p:cNvPr id="5131" name="Rectangle 16"/>
          <p:cNvSpPr>
            <a:spLocks noChangeArrowheads="1"/>
          </p:cNvSpPr>
          <p:nvPr/>
        </p:nvSpPr>
        <p:spPr bwMode="auto">
          <a:xfrm>
            <a:off x="7451725" y="1771650"/>
            <a:ext cx="1558925" cy="914400"/>
          </a:xfrm>
          <a:prstGeom prst="rect">
            <a:avLst/>
          </a:prstGeom>
          <a:solidFill>
            <a:srgbClr val="FFCC99"/>
          </a:solidFill>
          <a:ln w="12700" algn="ctr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 anchor="ctr"/>
          <a:lstStyle/>
          <a:p>
            <a:pPr algn="ctr" eaLnBrk="0" hangingPunct="0">
              <a:lnSpc>
                <a:spcPct val="90000"/>
              </a:lnSpc>
            </a:pPr>
            <a:r>
              <a:rPr lang="en-US" altLang="th-TH" b="1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4.  </a:t>
            </a:r>
            <a:r>
              <a:rPr lang="th-TH" altLang="th-TH" b="1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สร้างความเข้มแข็ง</a:t>
            </a:r>
          </a:p>
          <a:p>
            <a:pPr algn="ctr" eaLnBrk="0" hangingPunct="0">
              <a:lnSpc>
                <a:spcPct val="90000"/>
              </a:lnSpc>
            </a:pPr>
            <a:r>
              <a:rPr lang="th-TH" altLang="th-TH" b="1">
                <a:solidFill>
                  <a:srgbClr val="1E1C11"/>
                </a:solidFill>
                <a:latin typeface="Browallia New" pitchFamily="34" charset="-34"/>
                <a:cs typeface="Browallia New" pitchFamily="34" charset="-34"/>
              </a:rPr>
              <a:t>แก่ผู้ประกอบการ</a:t>
            </a:r>
            <a:endParaRPr lang="en-US" altLang="th-TH" b="1">
              <a:solidFill>
                <a:srgbClr val="1E1C1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132" name="Line 17"/>
          <p:cNvSpPr>
            <a:spLocks noChangeShapeType="1"/>
          </p:cNvSpPr>
          <p:nvPr/>
        </p:nvSpPr>
        <p:spPr bwMode="auto">
          <a:xfrm>
            <a:off x="8385175" y="1531938"/>
            <a:ext cx="0" cy="215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76277" tIns="38138" rIns="76277" bIns="38138" anchor="ctr"/>
          <a:lstStyle/>
          <a:p>
            <a:endParaRPr lang="th-TH"/>
          </a:p>
        </p:txBody>
      </p:sp>
      <p:sp>
        <p:nvSpPr>
          <p:cNvPr id="27668" name="AutoShape 21"/>
          <p:cNvSpPr>
            <a:spLocks noChangeArrowheads="1"/>
          </p:cNvSpPr>
          <p:nvPr/>
        </p:nvSpPr>
        <p:spPr bwMode="auto">
          <a:xfrm>
            <a:off x="250825" y="1754188"/>
            <a:ext cx="703263" cy="889000"/>
          </a:xfrm>
          <a:prstGeom prst="homePlate">
            <a:avLst>
              <a:gd name="adj" fmla="val 27032"/>
            </a:avLst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bg2">
                <a:alpha val="50000"/>
              </a:schemeClr>
            </a:outerShdw>
          </a:effectLst>
        </p:spPr>
        <p:txBody>
          <a:bodyPr wrap="none" lIns="81043" tIns="40522" rIns="81043" bIns="40522"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th-TH" sz="1600" b="1">
                <a:latin typeface="Browallia New" pitchFamily="34" charset="-34"/>
                <a:cs typeface="Browallia New" pitchFamily="34" charset="-34"/>
              </a:rPr>
              <a:t>ยุทธ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th-TH" sz="1600" b="1">
                <a:latin typeface="Browallia New" pitchFamily="34" charset="-34"/>
                <a:cs typeface="Browallia New" pitchFamily="34" charset="-34"/>
              </a:rPr>
              <a:t>ศาสตร์</a:t>
            </a:r>
          </a:p>
        </p:txBody>
      </p:sp>
      <p:sp>
        <p:nvSpPr>
          <p:cNvPr id="2020374" name="AutoShape 22"/>
          <p:cNvSpPr>
            <a:spLocks noChangeArrowheads="1"/>
          </p:cNvSpPr>
          <p:nvPr/>
        </p:nvSpPr>
        <p:spPr bwMode="auto">
          <a:xfrm>
            <a:off x="263525" y="765175"/>
            <a:ext cx="779463" cy="519113"/>
          </a:xfrm>
          <a:prstGeom prst="homePlate">
            <a:avLst>
              <a:gd name="adj" fmla="val 27111"/>
            </a:avLst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bg2">
                <a:alpha val="50000"/>
              </a:schemeClr>
            </a:outerShdw>
          </a:effectLst>
        </p:spPr>
        <p:txBody>
          <a:bodyPr wrap="none" lIns="81043" tIns="40522" rIns="81043" bIns="40522" anchor="ctr"/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0" fontAlgn="auto" hangingPunct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th-TH" sz="1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Browallia New" pitchFamily="34" charset="-34"/>
                <a:cs typeface="Browallia New" pitchFamily="34" charset="-34"/>
              </a:rPr>
              <a:t>เป้าหมาย</a:t>
            </a:r>
          </a:p>
        </p:txBody>
      </p:sp>
      <p:sp>
        <p:nvSpPr>
          <p:cNvPr id="29719" name="Rectangle 24"/>
          <p:cNvSpPr>
            <a:spLocks noGrp="1" noChangeArrowheads="1"/>
          </p:cNvSpPr>
          <p:nvPr>
            <p:ph type="title" idx="4294967295"/>
          </p:nvPr>
        </p:nvSpPr>
        <p:spPr>
          <a:xfrm>
            <a:off x="1187450" y="692150"/>
            <a:ext cx="7669213" cy="720725"/>
          </a:xfrm>
          <a:solidFill>
            <a:srgbClr val="CCECFF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altLang="th-TH" sz="2400" b="1" smtClean="0">
                <a:latin typeface="Browallia New" pitchFamily="34" charset="-34"/>
                <a:cs typeface="Browallia New" pitchFamily="34" charset="-34"/>
              </a:rPr>
              <a:t>ผลักดันอุตสาหกรรมให้เป็นฐานการผลิตและส่งออกยานยนต์และชิ้นส่วน</a:t>
            </a:r>
            <a:br>
              <a:rPr lang="th-TH" altLang="th-TH" sz="2400" b="1" smtClean="0">
                <a:latin typeface="Browallia New" pitchFamily="34" charset="-34"/>
                <a:cs typeface="Browallia New" pitchFamily="34" charset="-34"/>
              </a:rPr>
            </a:br>
            <a:r>
              <a:rPr lang="th-TH" altLang="th-TH" sz="2400" b="1" smtClean="0">
                <a:latin typeface="Browallia New" pitchFamily="34" charset="-34"/>
                <a:cs typeface="Browallia New" pitchFamily="34" charset="-34"/>
              </a:rPr>
              <a:t>พร้อมทั้งมุ่งเน้นการสร้างมูลค่าเพิ่มจากภายในประเทศ</a:t>
            </a:r>
            <a:endParaRPr lang="en-US" altLang="th-TH" sz="2400" b="1" smtClean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136" name="Text Box 21"/>
          <p:cNvSpPr txBox="1">
            <a:spLocks noChangeArrowheads="1"/>
          </p:cNvSpPr>
          <p:nvPr/>
        </p:nvSpPr>
        <p:spPr bwMode="auto">
          <a:xfrm>
            <a:off x="684213" y="130175"/>
            <a:ext cx="8359775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altLang="th-TH" sz="2800" b="1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เป้าหมายและแผนปฏิบัติการพัฒนาอุตสาหกรรมยานยนต์ไทย</a:t>
            </a:r>
            <a:endParaRPr lang="en-US" altLang="th-TH" sz="2800" b="1">
              <a:solidFill>
                <a:schemeClr val="accent2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3525" y="2686050"/>
            <a:ext cx="8485188" cy="41417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Human Development 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การจัดตั้งศูนย์ </a:t>
            </a:r>
            <a:r>
              <a:rPr lang="en-US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AHRDA (Automotive Human Resource Development Academy) </a:t>
            </a:r>
            <a:r>
              <a:rPr lang="th-TH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ให้เป็นรูปธรรม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การจัดการปัญหาขาดแรงงานด้านคุณภาพ ด้านช่างเทคนิค </a:t>
            </a:r>
            <a:r>
              <a:rPr lang="en-US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อาชีวะ</a:t>
            </a:r>
            <a:r>
              <a:rPr lang="en-US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1400" b="1" u="sng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การสร้างความร่วมมือกับ มจธ</a:t>
            </a:r>
            <a:r>
              <a:rPr lang="en-US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th-TH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เพื่อจัดทำหลักสูตรวิศวกรรมชิ้นส่วนยานยนต์ </a:t>
            </a:r>
            <a:r>
              <a:rPr lang="en-US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en-US" sz="1400" b="1" u="sng" dirty="0" err="1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Monozukuri</a:t>
            </a:r>
            <a:r>
              <a:rPr lang="en-US" sz="14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Technology Improvement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การจัดตั้งศูนย์ทดสอบสมรรถนะยานยนต์และชิ้นส่วนและอะไหล่ยานยนต์</a:t>
            </a:r>
            <a:r>
              <a:rPr lang="en-US" sz="11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(Automotive Research and Testing Center :ARTC)</a:t>
            </a:r>
            <a:endParaRPr lang="th-TH" sz="1100" b="1" u="sng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682625" lvl="2" indent="-334963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ผลักดันให้ภาครัฐสนับสนุนการจัดตั้งศูนย์ทดสอบฯ เพื่อเพิ่มประสิทธิภาพการแข่งขันให้กับผู้ประกอบการไทยและ 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SMEs</a:t>
            </a:r>
            <a:endParaRPr lang="th-TH" sz="11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การสนับสนุนให้ผู้ประกอบการไทยทำการพัฒนา </a:t>
            </a:r>
            <a:r>
              <a:rPr lang="en-US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 &amp; D </a:t>
            </a:r>
            <a:r>
              <a:rPr lang="th-TH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จนถึงการออกแบบด้วยตนเอง</a:t>
            </a:r>
            <a:endParaRPr lang="en-US" sz="1200" b="1" u="sng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Strengthen Management 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การเพิ่ม </a:t>
            </a:r>
            <a:r>
              <a:rPr lang="en-US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Productivity </a:t>
            </a:r>
            <a:r>
              <a:rPr lang="th-TH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ให้กับผู้ประกอบการ</a:t>
            </a:r>
            <a:r>
              <a:rPr lang="en-US" sz="1200" b="1" u="sng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1200" b="1" u="sng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682625" lvl="2" indent="-334963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ภาครัฐสนับสนุนการพัฒนาและเสริมสร้างความเข็มแข็งให้กับผู้ประกอบการ ในการทำ 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Cost Reduction, TPS </a:t>
            </a:r>
            <a:r>
              <a:rPr lang="th-TH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และ 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TPM</a:t>
            </a:r>
            <a:r>
              <a:rPr lang="th-TH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กระจายทั่วไปถึงระดับ 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SMEs</a:t>
            </a:r>
          </a:p>
          <a:p>
            <a:pPr marL="682625" lvl="2" indent="-334963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จัดตั้งสถาบัน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ศูนย์เครื่องกลอัตโนมัติและหุ่นยนต์ในการผลิต 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(Manufacturing Automatic and Robotic Institute : MARI)</a:t>
            </a:r>
          </a:p>
        </p:txBody>
      </p:sp>
      <p:sp>
        <p:nvSpPr>
          <p:cNvPr id="3" name="Rectangle 2"/>
          <p:cNvSpPr/>
          <p:nvPr/>
        </p:nvSpPr>
        <p:spPr>
          <a:xfrm>
            <a:off x="250825" y="2708275"/>
            <a:ext cx="8682038" cy="136842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3300"/>
              </a:solidFill>
            </a:endParaRPr>
          </a:p>
        </p:txBody>
      </p:sp>
      <p:sp>
        <p:nvSpPr>
          <p:cNvPr id="19" name="วงรี 18"/>
          <p:cNvSpPr/>
          <p:nvPr/>
        </p:nvSpPr>
        <p:spPr>
          <a:xfrm>
            <a:off x="8001031" y="6500836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9/23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/>
          <p:cNvSpPr>
            <a:spLocks noGrp="1"/>
          </p:cNvSpPr>
          <p:nvPr>
            <p:ph idx="4294967295"/>
          </p:nvPr>
        </p:nvSpPr>
        <p:spPr>
          <a:xfrm>
            <a:off x="250825" y="765175"/>
            <a:ext cx="8785225" cy="5616575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sz="20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Human Development </a:t>
            </a:r>
          </a:p>
          <a:p>
            <a:pPr marL="341313" lvl="1" indent="-287338">
              <a:lnSpc>
                <a:spcPct val="140000"/>
              </a:lnSpc>
            </a:pPr>
            <a:r>
              <a:rPr lang="th-TH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การจัดตั้งศูนย์ </a:t>
            </a:r>
            <a:r>
              <a:rPr lang="en-US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AHRDA (Automotive Human Resource Development Academy) </a:t>
            </a:r>
            <a:r>
              <a:rPr lang="th-TH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ให้เป็นรูปธรรม</a:t>
            </a:r>
          </a:p>
          <a:p>
            <a:pPr marL="341313" lvl="1" indent="-287338">
              <a:lnSpc>
                <a:spcPct val="140000"/>
              </a:lnSpc>
            </a:pPr>
            <a:r>
              <a:rPr lang="th-TH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การจัดการปัญหาขาดแรงงานด้านคุณภาพ ด้านช่างเทคนิค </a:t>
            </a:r>
            <a:r>
              <a:rPr lang="en-US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อาชีวะ</a:t>
            </a:r>
            <a:r>
              <a:rPr lang="en-US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>
              <a:lnSpc>
                <a:spcPct val="140000"/>
              </a:lnSpc>
              <a:buFont typeface="Courier New" pitchFamily="49" charset="0"/>
              <a:buChar char="o"/>
            </a:pPr>
            <a:r>
              <a:rPr lang="en-US" sz="20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Technology Improvement</a:t>
            </a:r>
          </a:p>
          <a:p>
            <a:pPr marL="341313" lvl="1" indent="-287338">
              <a:lnSpc>
                <a:spcPct val="140000"/>
              </a:lnSpc>
            </a:pPr>
            <a:r>
              <a:rPr lang="th-TH" sz="14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การจัดตั้งศูนย์ทดสอบสมรรถนะยานยนต์และชิ้นส่วนและอะไหล่ยานยนต์</a:t>
            </a:r>
          </a:p>
          <a:p>
            <a:pPr marL="682625" lvl="2" indent="-334963">
              <a:lnSpc>
                <a:spcPct val="140000"/>
              </a:lnSpc>
            </a:pPr>
            <a:r>
              <a:rPr lang="th-TH" sz="14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ผลักดันให้ภาครัฐสนับสนุนการจัดตั้งศูนย์ทดสอบฯ เพื่อเพิ่มประสิทธิภาพการแข่งขันให้กับผู้ประกอบการไทยและ </a:t>
            </a:r>
            <a:r>
              <a:rPr lang="en-US" sz="14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SMEs</a:t>
            </a:r>
            <a:endParaRPr lang="th-TH" sz="1400" b="1" smtClean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marL="341313" lvl="1" indent="-287338">
              <a:lnSpc>
                <a:spcPct val="140000"/>
              </a:lnSpc>
            </a:pPr>
            <a:r>
              <a:rPr lang="th-TH" sz="1600" b="1" u="sng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การสนับสนุนให้ผู้ประกอบการไทยทำการพัฒนา </a:t>
            </a:r>
            <a:r>
              <a:rPr lang="en-US" sz="1600" b="1" u="sng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R &amp; D </a:t>
            </a:r>
            <a:r>
              <a:rPr lang="th-TH" sz="1600" b="1" u="sng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จนถึงการออกแบบด้วยตนเอง</a:t>
            </a:r>
            <a:endParaRPr lang="en-US" sz="1600" b="1" u="sng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40000"/>
              </a:lnSpc>
              <a:buFont typeface="Courier New" pitchFamily="49" charset="0"/>
              <a:buChar char="o"/>
            </a:pPr>
            <a:r>
              <a:rPr lang="en-US" sz="20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Strengthen Management </a:t>
            </a:r>
          </a:p>
          <a:p>
            <a:pPr marL="341313" lvl="1" indent="-287338">
              <a:lnSpc>
                <a:spcPct val="140000"/>
              </a:lnSpc>
            </a:pPr>
            <a:r>
              <a:rPr lang="th-TH" sz="16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การเพิ่ม </a:t>
            </a:r>
            <a:r>
              <a:rPr lang="en-US" sz="16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Productivity </a:t>
            </a:r>
            <a:r>
              <a:rPr lang="th-TH" sz="16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ให้กับผู้ประกอบการ</a:t>
            </a:r>
            <a:r>
              <a:rPr lang="en-US" sz="1600" b="1" u="sng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1600" b="1" u="sng" smtClean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marL="682625" lvl="2" indent="-334963">
              <a:lnSpc>
                <a:spcPct val="140000"/>
              </a:lnSpc>
            </a:pPr>
            <a:r>
              <a:rPr lang="th-TH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ภาครัฐสนับสนุนการพัฒนาและเสริมสร้างความเข็มแข็งให้กับผู้ประกอบการ ในการทำ </a:t>
            </a:r>
            <a:r>
              <a:rPr lang="en-US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Cost Reduction, TPS </a:t>
            </a:r>
            <a:r>
              <a:rPr lang="th-TH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และ </a:t>
            </a:r>
            <a:r>
              <a:rPr lang="en-US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TPM</a:t>
            </a:r>
            <a:r>
              <a:rPr lang="th-TH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กระจายทั่วไปถึงระดับ </a:t>
            </a:r>
            <a:r>
              <a:rPr lang="en-US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SMEs</a:t>
            </a:r>
          </a:p>
          <a:p>
            <a:pPr marL="682625" lvl="2" indent="-334963">
              <a:lnSpc>
                <a:spcPct val="140000"/>
              </a:lnSpc>
            </a:pPr>
            <a:r>
              <a:rPr lang="th-TH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จัดตั้งสถาบัน</a:t>
            </a:r>
            <a:r>
              <a:rPr lang="en-US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ศูนย์เครื่องกลอัตโนมัติและหุ่นยนต์ในการผลิต </a:t>
            </a:r>
            <a:r>
              <a:rPr lang="en-US" sz="1600" b="1" smtClean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(Automatic and Robotic for manufacturing)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179388" y="806450"/>
            <a:ext cx="431800" cy="390525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srgbClr val="FF0000"/>
              </a:solidFill>
            </a:endParaRPr>
          </a:p>
        </p:txBody>
      </p:sp>
      <p:sp>
        <p:nvSpPr>
          <p:cNvPr id="30724" name="Text Box 6"/>
          <p:cNvSpPr txBox="1">
            <a:spLocks noChangeArrowheads="1"/>
          </p:cNvSpPr>
          <p:nvPr/>
        </p:nvSpPr>
        <p:spPr bwMode="auto">
          <a:xfrm>
            <a:off x="900113" y="260350"/>
            <a:ext cx="7200900" cy="396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2000" b="1">
                <a:solidFill>
                  <a:schemeClr val="bg1"/>
                </a:solidFill>
                <a:cs typeface="Tahoma" pitchFamily="34" charset="0"/>
              </a:rPr>
              <a:t>ยุทธศาสตร์ที่สำคัญในการเพิ่ม</a:t>
            </a:r>
            <a:r>
              <a:rPr lang="th-TH" sz="2000" b="1">
                <a:solidFill>
                  <a:srgbClr val="FF0000"/>
                </a:solidFill>
                <a:cs typeface="Tahoma" pitchFamily="34" charset="0"/>
              </a:rPr>
              <a:t>ขีดความสามารถในการแข่งขัน</a:t>
            </a:r>
          </a:p>
        </p:txBody>
      </p:sp>
      <p:sp>
        <p:nvSpPr>
          <p:cNvPr id="7" name="วงรี 6"/>
          <p:cNvSpPr/>
          <p:nvPr/>
        </p:nvSpPr>
        <p:spPr>
          <a:xfrm>
            <a:off x="7929586" y="635796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10/23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-168275" y="1149350"/>
            <a:ext cx="9144000" cy="81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คาดการณ์ความต้องการแรงงาน</a:t>
            </a:r>
            <a:r>
              <a:rPr lang="th-TH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ในอุตสาหกรรมชิ้นส่วนและอะไหล่ยานยนต์</a:t>
            </a:r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 </a:t>
            </a:r>
          </a:p>
          <a:p>
            <a:pPr algn="ctr">
              <a:lnSpc>
                <a:spcPct val="90000"/>
              </a:lnSpc>
              <a:defRPr/>
            </a:pPr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ตั้งแต่ปี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2556-2560</a:t>
            </a:r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5</a:t>
            </a:r>
            <a:r>
              <a:rPr lang="th-TH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owallia New" pitchFamily="34" charset="-34"/>
                <a:cs typeface="Browallia New" pitchFamily="34" charset="-34"/>
              </a:rPr>
              <a:t> ปี)</a:t>
            </a:r>
          </a:p>
        </p:txBody>
      </p:sp>
      <p:graphicFrame>
        <p:nvGraphicFramePr>
          <p:cNvPr id="35843" name="Group 3"/>
          <p:cNvGraphicFramePr>
            <a:graphicFrameLocks noGrp="1"/>
          </p:cNvGraphicFramePr>
          <p:nvPr>
            <p:ph/>
          </p:nvPr>
        </p:nvGraphicFramePr>
        <p:xfrm>
          <a:off x="144463" y="2060575"/>
          <a:ext cx="8856663" cy="3724286"/>
        </p:xfrm>
        <a:graphic>
          <a:graphicData uri="http://schemas.openxmlformats.org/drawingml/2006/table">
            <a:tbl>
              <a:tblPr/>
              <a:tblGrid>
                <a:gridCol w="885825"/>
                <a:gridCol w="985838"/>
                <a:gridCol w="936625"/>
                <a:gridCol w="736600"/>
                <a:gridCol w="1063625"/>
                <a:gridCol w="706437"/>
                <a:gridCol w="1022350"/>
                <a:gridCol w="749300"/>
                <a:gridCol w="1050925"/>
                <a:gridCol w="719138"/>
              </a:tblGrid>
              <a:tr h="388103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ปี</a:t>
                      </a: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จำนวน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แรงงาน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ความต้องการแรงงาน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ระดับการศึกษา (สัดส่วนรวมกัน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100%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1424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ไม่เกิน ม.6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ปวช.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/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ปวส.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ปริญาตรี ขึ้นไป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63166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จำนวน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%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ความต้องการ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จำนวน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%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ความต้องการ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จำนวน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%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ความต้องการ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จำนวน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%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ความต้องการ</a:t>
                      </a: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9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2556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637,895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1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666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,667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28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,772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4.51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14,961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52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10,646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37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3,165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11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1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2558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700,000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33,333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4.99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16,333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49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13,000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39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4,000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1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2559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731,707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31,707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4.52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14,585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46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13,000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41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4,122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1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2560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761,905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30,197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4.13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12,683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42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12,985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4,530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18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รวม</a:t>
                      </a:r>
                    </a:p>
                  </a:txBody>
                  <a:tcPr marL="90000" marR="90000" marT="46789" marB="4678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124,010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19.44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58,563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47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49,630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40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15,816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13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0000" marR="90000" marT="46789" marB="467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843" name="Rectangle 99"/>
          <p:cNvSpPr>
            <a:spLocks noChangeArrowheads="1"/>
          </p:cNvSpPr>
          <p:nvPr/>
        </p:nvSpPr>
        <p:spPr bwMode="auto">
          <a:xfrm>
            <a:off x="250825" y="6216650"/>
            <a:ext cx="77057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th-TH" altLang="en-US" sz="1800" b="1">
                <a:solidFill>
                  <a:srgbClr val="800000"/>
                </a:solidFill>
                <a:latin typeface="Browallia New" pitchFamily="34" charset="-34"/>
                <a:cs typeface="Browallia New" pitchFamily="34" charset="-34"/>
              </a:rPr>
              <a:t>** อ้างอิงข้อมูลกระทรวงแรงงาน กลุ่มอุตสาหกรรมชิ้นส่วนและอะไหล่ยานยนต์ และกลุ่มยานยนต์ </a:t>
            </a:r>
          </a:p>
        </p:txBody>
      </p:sp>
      <p:sp>
        <p:nvSpPr>
          <p:cNvPr id="31844" name="Oval 100"/>
          <p:cNvSpPr>
            <a:spLocks noChangeArrowheads="1"/>
          </p:cNvSpPr>
          <p:nvPr/>
        </p:nvSpPr>
        <p:spPr bwMode="auto">
          <a:xfrm>
            <a:off x="1981200" y="5272088"/>
            <a:ext cx="936625" cy="431800"/>
          </a:xfrm>
          <a:prstGeom prst="ellipse">
            <a:avLst/>
          </a:prstGeom>
          <a:noFill/>
          <a:ln w="38100">
            <a:solidFill>
              <a:srgbClr val="FF0066"/>
            </a:solidFill>
            <a:prstDash val="lgDash"/>
            <a:round/>
            <a:headEnd/>
            <a:tailEnd/>
          </a:ln>
        </p:spPr>
        <p:txBody>
          <a:bodyPr wrap="none" anchor="ctr"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5941" name="Rectangle 101"/>
          <p:cNvSpPr>
            <a:spLocks noChangeArrowheads="1"/>
          </p:cNvSpPr>
          <p:nvPr/>
        </p:nvSpPr>
        <p:spPr bwMode="auto">
          <a:xfrm>
            <a:off x="260350" y="6921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th-TH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ปริมาณบุคลากรในอุตสาหกรรมยานยนต์และชิ้นส่วนฯ</a:t>
            </a:r>
          </a:p>
        </p:txBody>
      </p:sp>
      <p:sp>
        <p:nvSpPr>
          <p:cNvPr id="31846" name="Rectangle 1"/>
          <p:cNvSpPr>
            <a:spLocks noChangeArrowheads="1"/>
          </p:cNvSpPr>
          <p:nvPr/>
        </p:nvSpPr>
        <p:spPr bwMode="auto">
          <a:xfrm>
            <a:off x="0" y="0"/>
            <a:ext cx="2924175" cy="584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sz="3200" b="1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Human Development</a:t>
            </a:r>
            <a:r>
              <a:rPr lang="en-US" altLang="th-TH" sz="3200" b="1">
                <a:solidFill>
                  <a:schemeClr val="accent2"/>
                </a:solidFill>
                <a:latin typeface="Browallia New" pitchFamily="34" charset="-34"/>
                <a:cs typeface="Browallia New" pitchFamily="34" charset="-34"/>
              </a:rPr>
              <a:t> </a:t>
            </a:r>
          </a:p>
        </p:txBody>
      </p:sp>
      <p:sp>
        <p:nvSpPr>
          <p:cNvPr id="10" name="วงรี 9"/>
          <p:cNvSpPr/>
          <p:nvPr/>
        </p:nvSpPr>
        <p:spPr>
          <a:xfrm>
            <a:off x="7929586" y="635796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11/23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684213" y="496888"/>
            <a:ext cx="8023225" cy="64135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dist="17961" dir="2700000" algn="ctr" rotWithShape="0">
              <a:srgbClr val="FFFFFF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h-TH" altLang="th-TH" sz="3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เป้าประสงค์</a:t>
            </a:r>
            <a:r>
              <a:rPr lang="en-US" altLang="th-TH" sz="3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2020 (</a:t>
            </a:r>
            <a:r>
              <a:rPr lang="th-TH" altLang="th-TH" sz="36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</a:t>
            </a:r>
            <a:r>
              <a:rPr lang="th-TH" altLang="th-TH" sz="3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altLang="th-TH" sz="3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2563)</a:t>
            </a:r>
          </a:p>
        </p:txBody>
      </p:sp>
      <p:sp>
        <p:nvSpPr>
          <p:cNvPr id="32771" name="Title 6"/>
          <p:cNvSpPr>
            <a:spLocks/>
          </p:cNvSpPr>
          <p:nvPr/>
        </p:nvSpPr>
        <p:spPr bwMode="auto">
          <a:xfrm>
            <a:off x="285750" y="1204913"/>
            <a:ext cx="8715375" cy="5224462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</p:spPr>
        <p:txBody>
          <a:bodyPr lIns="36000" tIns="108000" rIns="0"/>
          <a:lstStyle/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AutoNum type="arabicPeriod"/>
            </a:pPr>
            <a:r>
              <a:rPr lang="th-TH" altLang="th-TH" sz="2000" b="1">
                <a:latin typeface="Tahoma" pitchFamily="34" charset="0"/>
                <a:cs typeface="Tahoma" pitchFamily="34" charset="0"/>
              </a:rPr>
              <a:t>มูลค่าการผลิตคิดเป็น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 ≥ 12% 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ของ 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GDP 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ไทย (</a:t>
            </a:r>
            <a:r>
              <a:rPr lang="th-TH" altLang="th-TH" sz="20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ผลิตที่ </a:t>
            </a:r>
            <a:r>
              <a:rPr lang="en-US" altLang="th-TH" sz="20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3.5 </a:t>
            </a:r>
            <a:r>
              <a:rPr lang="th-TH" altLang="th-TH" sz="20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ล้านคัน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)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AutoNum type="arabicPeriod" startAt="2"/>
            </a:pPr>
            <a:r>
              <a:rPr lang="th-TH" altLang="th-TH" sz="2000" b="1">
                <a:latin typeface="Tahoma" pitchFamily="34" charset="0"/>
                <a:cs typeface="Tahoma" pitchFamily="34" charset="0"/>
              </a:rPr>
              <a:t>เพิ่มผลิตภาพการผลิต 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≥ 8% 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ต่อปี 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3.0 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คัน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คน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ปี</a:t>
            </a:r>
            <a:r>
              <a:rPr lang="en-US" altLang="th-TH" sz="2000" b="1">
                <a:latin typeface="Tahoma" pitchFamily="34" charset="0"/>
                <a:cs typeface="Tahoma" pitchFamily="34" charset="0"/>
                <a:sym typeface="Wingdings" pitchFamily="2" charset="2"/>
              </a:rPr>
              <a:t>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4.5 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คัน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/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คน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/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Wingdings" pitchFamily="2" charset="2"/>
              </a:rPr>
              <a:t>ปี</a:t>
            </a:r>
            <a:endParaRPr lang="th-TH" altLang="th-TH" sz="2000" b="1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AutoNum type="arabicPeriod" startAt="2"/>
            </a:pPr>
            <a:r>
              <a:rPr lang="th-TH" altLang="th-TH" sz="2000" b="1">
                <a:latin typeface="Tahoma" pitchFamily="34" charset="0"/>
                <a:cs typeface="Tahoma" pitchFamily="34" charset="0"/>
              </a:rPr>
              <a:t>มูลค่าการส่งออก (ยานยนต์และชิ้นส่วน)  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≥</a:t>
            </a:r>
            <a:r>
              <a:rPr lang="en-US" altLang="th-TH" sz="2000">
                <a:latin typeface="Tahoma" pitchFamily="34" charset="0"/>
                <a:cs typeface="Tahoma" pitchFamily="34" charset="0"/>
              </a:rPr>
              <a:t> 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2 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ล้านล้านบาทต่อปี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AutoNum type="arabicPeriod" startAt="2"/>
            </a:pPr>
            <a:r>
              <a:rPr lang="th-TH" altLang="th-TH" sz="2000" b="1">
                <a:latin typeface="Tahoma" pitchFamily="34" charset="0"/>
                <a:cs typeface="Tahoma" pitchFamily="34" charset="0"/>
              </a:rPr>
              <a:t>ปรับปรุงโครงสร้างกำลังแรงงาน</a:t>
            </a:r>
            <a:r>
              <a:rPr lang="en-US" altLang="th-TH" sz="2000" b="1">
                <a:latin typeface="Tahoma" pitchFamily="34" charset="0"/>
                <a:cs typeface="Tahoma" pitchFamily="34" charset="0"/>
                <a:sym typeface="Wingdings" pitchFamily="2" charset="2"/>
              </a:rPr>
              <a:t></a:t>
            </a:r>
            <a:r>
              <a:rPr lang="th-TH" altLang="th-TH" sz="2000" b="1">
                <a:latin typeface="Tahoma" pitchFamily="34" charset="0"/>
                <a:cs typeface="Tahoma" pitchFamily="34" charset="0"/>
                <a:sym typeface="Wingdings" pitchFamily="2" charset="2"/>
              </a:rPr>
              <a:t>สู่เทคโนโลยีการผลิตระดับสูง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AutoNum type="arabicPeriod" startAt="5"/>
            </a:pP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Local Content Valued 30%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	 </a:t>
            </a:r>
            <a:endParaRPr lang="en-US" altLang="th-TH" sz="2000" b="1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None/>
            </a:pP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		≥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40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% 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ปี 2563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None/>
            </a:pP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		≥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50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% 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ปี 2568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				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None/>
            </a:pPr>
            <a:r>
              <a:rPr lang="en-US" altLang="th-TH" sz="2000" b="1">
                <a:latin typeface="Tahoma" pitchFamily="34" charset="0"/>
                <a:cs typeface="Tahoma" pitchFamily="34" charset="0"/>
              </a:rPr>
              <a:t>6. </a:t>
            </a:r>
            <a:r>
              <a:rPr lang="th-TH" altLang="th-TH" sz="2000" b="1">
                <a:latin typeface="Tahoma" pitchFamily="34" charset="0"/>
                <a:cs typeface="Tahoma" pitchFamily="34" charset="0"/>
              </a:rPr>
              <a:t>จัดทำมาตรฐานคุณวุฒิวิชาชีพของอุตสาหกรรมยานยนต์และชิ้นส่วน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None/>
            </a:pPr>
            <a:r>
              <a:rPr lang="th-TH" altLang="th-TH" sz="2000" b="1">
                <a:latin typeface="Tahoma" pitchFamily="34" charset="0"/>
                <a:cs typeface="Tahoma" pitchFamily="34" charset="0"/>
              </a:rPr>
              <a:t>    ภายในปี </a:t>
            </a:r>
            <a:r>
              <a:rPr lang="en-US" altLang="th-TH" sz="2000" b="1">
                <a:latin typeface="Tahoma" pitchFamily="34" charset="0"/>
                <a:cs typeface="Tahoma" pitchFamily="34" charset="0"/>
              </a:rPr>
              <a:t>2558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None/>
            </a:pP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7. </a:t>
            </a: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จัดตั้งสถาบันพัฒนาทรัพยากรมนุษย์ของอุตสาหกรรมยานยนต์</a:t>
            </a:r>
          </a:p>
          <a:p>
            <a:pPr marL="990600" lvl="1" indent="-533400" eaLnBrk="0" hangingPunct="0">
              <a:lnSpc>
                <a:spcPct val="140000"/>
              </a:lnSpc>
              <a:buSzPct val="85000"/>
              <a:buFont typeface="Wingdings" pitchFamily="2" charset="2"/>
              <a:buNone/>
            </a:pPr>
            <a:r>
              <a:rPr lang="th-TH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และชิ้นส่วนภายในปี </a:t>
            </a:r>
            <a:r>
              <a:rPr lang="en-US" altLang="th-TH" sz="20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2558</a:t>
            </a:r>
          </a:p>
        </p:txBody>
      </p:sp>
      <p:sp>
        <p:nvSpPr>
          <p:cNvPr id="8" name="วงรี 7"/>
          <p:cNvSpPr/>
          <p:nvPr/>
        </p:nvSpPr>
        <p:spPr>
          <a:xfrm>
            <a:off x="285750" y="5000625"/>
            <a:ext cx="8572500" cy="15001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/>
          </a:p>
        </p:txBody>
      </p:sp>
      <p:sp>
        <p:nvSpPr>
          <p:cNvPr id="7" name="วงรี 6"/>
          <p:cNvSpPr/>
          <p:nvPr/>
        </p:nvSpPr>
        <p:spPr>
          <a:xfrm>
            <a:off x="7929586" y="635796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12/23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0" y="7938"/>
            <a:ext cx="9144000" cy="762000"/>
            <a:chOff x="0" y="0"/>
            <a:chExt cx="5760" cy="480"/>
          </a:xfrm>
        </p:grpSpPr>
        <p:sp>
          <p:nvSpPr>
            <p:cNvPr id="10250" name="AutoShape 64"/>
            <p:cNvSpPr>
              <a:spLocks noChangeArrowheads="1"/>
            </p:cNvSpPr>
            <p:nvPr/>
          </p:nvSpPr>
          <p:spPr bwMode="ltGray">
            <a:xfrm>
              <a:off x="0" y="0"/>
              <a:ext cx="5652" cy="456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th-TH" sz="4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ยุทธศาสตร์การพัฒนากำลังแรงงานยานยนต์และชิ้นส่วนฯ</a:t>
              </a:r>
              <a:endPara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804" name="Line 65"/>
            <p:cNvSpPr>
              <a:spLocks noChangeShapeType="1"/>
            </p:cNvSpPr>
            <p:nvPr/>
          </p:nvSpPr>
          <p:spPr bwMode="ltGray">
            <a:xfrm>
              <a:off x="0" y="480"/>
              <a:ext cx="5760" cy="0"/>
            </a:xfrm>
            <a:prstGeom prst="line">
              <a:avLst/>
            </a:prstGeom>
            <a:noFill/>
            <a:ln w="57150" cmpd="thickThin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5" name="Line 66"/>
            <p:cNvSpPr>
              <a:spLocks noChangeShapeType="1"/>
            </p:cNvSpPr>
            <p:nvPr/>
          </p:nvSpPr>
          <p:spPr bwMode="ltGray">
            <a:xfrm>
              <a:off x="0" y="0"/>
              <a:ext cx="5760" cy="0"/>
            </a:xfrm>
            <a:prstGeom prst="line">
              <a:avLst/>
            </a:prstGeom>
            <a:noFill/>
            <a:ln w="57150" cmpd="thickThin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" name="Rounded Rectangle 12"/>
          <p:cNvSpPr/>
          <p:nvPr/>
        </p:nvSpPr>
        <p:spPr bwMode="auto">
          <a:xfrm>
            <a:off x="107950" y="1603375"/>
            <a:ext cx="4073525" cy="1501775"/>
          </a:xfrm>
          <a:prstGeom prst="roundRect">
            <a:avLst/>
          </a:prstGeom>
          <a:noFill/>
          <a:ln>
            <a:solidFill>
              <a:schemeClr val="tx1"/>
            </a:solidFill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tIns="9144" bIns="9144" anchor="ctr"/>
          <a:lstStyle/>
          <a:p>
            <a:pPr algn="ctr" eaLnBrk="0" hangingPunct="0">
              <a:defRPr/>
            </a:pPr>
            <a:r>
              <a:rPr lang="th-TH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ยุทธศาสตร์ </a:t>
            </a:r>
            <a:r>
              <a:rPr lang="en-US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</a:br>
            <a:r>
              <a:rPr lang="th-TH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พัฒนากำลังแรงงานให้มีสมรรถนะในระดับมาตรฐานสากล</a:t>
            </a:r>
            <a:endParaRPr lang="en-US" sz="2000" dirty="0">
              <a:solidFill>
                <a:schemeClr val="tx1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5010150" y="1555750"/>
            <a:ext cx="3995738" cy="1549400"/>
          </a:xfrm>
          <a:prstGeom prst="roundRect">
            <a:avLst/>
          </a:prstGeom>
          <a:noFill/>
          <a:ln w="9525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tIns="9144" bIns="9144" anchor="ctr"/>
          <a:lstStyle/>
          <a:p>
            <a:pPr algn="ctr" eaLnBrk="0" hangingPunct="0">
              <a:defRPr/>
            </a:pPr>
            <a:r>
              <a:rPr lang="th-TH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ยุทธศาสตร์ </a:t>
            </a:r>
            <a:r>
              <a:rPr lang="en-US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</a:br>
            <a:r>
              <a:rPr lang="th-TH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พัฒนามาตรฐานวิชาชีพ </a:t>
            </a:r>
            <a: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/ </a:t>
            </a:r>
            <a:r>
              <a:rPr lang="th-TH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มาตรฐานฝีมือแรงงาน และมาตรฐานสมรรถนะ</a:t>
            </a:r>
            <a:endParaRPr lang="en-US" sz="2000" dirty="0">
              <a:solidFill>
                <a:schemeClr val="tx1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Rounded Rectangle 15"/>
          <p:cNvSpPr/>
          <p:nvPr/>
        </p:nvSpPr>
        <p:spPr bwMode="auto">
          <a:xfrm>
            <a:off x="5010150" y="4724400"/>
            <a:ext cx="4067175" cy="1944688"/>
          </a:xfrm>
          <a:prstGeom prst="roundRect">
            <a:avLst/>
          </a:prstGeom>
          <a:noFill/>
          <a:ln>
            <a:solidFill>
              <a:schemeClr val="tx1"/>
            </a:solidFill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45720" tIns="9144" rIns="45720" bIns="9144" anchor="ctr"/>
          <a:lstStyle/>
          <a:p>
            <a:pPr algn="ctr" eaLnBrk="0" hangingPunct="0">
              <a:defRPr/>
            </a:pPr>
            <a:r>
              <a:rPr lang="th-TH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ยุทธศาสตร์ </a:t>
            </a:r>
            <a:r>
              <a:rPr lang="en-US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3</a:t>
            </a:r>
            <a: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</a:br>
            <a:r>
              <a:rPr lang="th-TH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พัฒนาระบบฐานข้อมูลด้านแรงงานของตลาดแรงงาน และความต้องการพัฒนาทักษะฝีมือแรงงาน และการพัฒนาเครือข่ายการพัฒนาฝีมือแรงงาน</a:t>
            </a:r>
            <a:endParaRPr lang="en-US" sz="2000" dirty="0">
              <a:solidFill>
                <a:schemeClr val="tx1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4-Point Star 16"/>
          <p:cNvSpPr/>
          <p:nvPr/>
        </p:nvSpPr>
        <p:spPr bwMode="auto">
          <a:xfrm>
            <a:off x="2879725" y="2608263"/>
            <a:ext cx="3455988" cy="2620962"/>
          </a:xfrm>
          <a:prstGeom prst="star4">
            <a:avLst>
              <a:gd name="adj" fmla="val 28491"/>
            </a:avLst>
          </a:prstGeom>
          <a:solidFill>
            <a:schemeClr val="accent1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defRPr/>
            </a:pPr>
            <a:endParaRPr lang="en-US">
              <a:solidFill>
                <a:schemeClr val="tx1"/>
              </a:solidFill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348038" y="3033713"/>
            <a:ext cx="2808287" cy="15700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PGothic" pitchFamily="34" charset="-128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4 </a:t>
            </a:r>
            <a:r>
              <a:rPr lang="th-TH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</a:t>
            </a:r>
            <a:br>
              <a:rPr lang="th-TH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</a:t>
            </a:r>
            <a:br>
              <a:rPr lang="th-TH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กำลังแรงงาน</a:t>
            </a:r>
            <a:endParaRPr lang="en-US" sz="32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3800" name="TextBox 26"/>
          <p:cNvSpPr txBox="1">
            <a:spLocks noChangeArrowheads="1"/>
          </p:cNvSpPr>
          <p:nvPr/>
        </p:nvSpPr>
        <p:spPr bwMode="auto">
          <a:xfrm>
            <a:off x="26988" y="728663"/>
            <a:ext cx="8974137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th-TH">
                <a:cs typeface="Tahoma" pitchFamily="34" charset="0"/>
              </a:rPr>
              <a:t>	    </a:t>
            </a:r>
            <a:r>
              <a:rPr lang="th-TH">
                <a:solidFill>
                  <a:srgbClr val="C00000"/>
                </a:solidFill>
                <a:cs typeface="Tahoma" pitchFamily="34" charset="0"/>
              </a:rPr>
              <a:t>ตามมติคณะรัฐมนตรี วันที่ 3 กันยายน 2556</a:t>
            </a:r>
            <a:endParaRPr lang="en-US">
              <a:solidFill>
                <a:srgbClr val="C00000"/>
              </a:solidFill>
              <a:cs typeface="Tahoma" pitchFamily="34" charset="0"/>
            </a:endParaRPr>
          </a:p>
        </p:txBody>
      </p:sp>
      <p:sp>
        <p:nvSpPr>
          <p:cNvPr id="19" name="Rounded Rectangle 15"/>
          <p:cNvSpPr/>
          <p:nvPr/>
        </p:nvSpPr>
        <p:spPr bwMode="auto">
          <a:xfrm>
            <a:off x="142875" y="4699000"/>
            <a:ext cx="4067175" cy="1944688"/>
          </a:xfrm>
          <a:prstGeom prst="roundRect">
            <a:avLst/>
          </a:prstGeom>
          <a:noFill/>
          <a:ln>
            <a:solidFill>
              <a:schemeClr val="tx1"/>
            </a:solidFill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45720" tIns="9144" rIns="45720" bIns="9144" anchor="ctr"/>
          <a:lstStyle/>
          <a:p>
            <a:pPr algn="ctr" eaLnBrk="0" hangingPunct="0">
              <a:defRPr/>
            </a:pPr>
            <a:r>
              <a:rPr lang="th-TH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ยุทธศาสตร์ </a:t>
            </a:r>
            <a:r>
              <a:rPr lang="en-US" sz="2000" b="1" u="sng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4</a:t>
            </a:r>
            <a: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</a:br>
            <a:r>
              <a:rPr lang="th-TH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พัฒนาสถาบันพัฒนาทรัพยากรบุคคลระดับกลาง</a:t>
            </a:r>
            <a:r>
              <a:rPr lang="en-US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-</a:t>
            </a:r>
            <a:r>
              <a:rPr lang="th-TH" sz="2000" dirty="0">
                <a:solidFill>
                  <a:schemeClr val="tx1"/>
                </a:solidFill>
                <a:ea typeface="Tahoma" pitchFamily="34" charset="0"/>
                <a:cs typeface="Tahoma" pitchFamily="34" charset="0"/>
              </a:rPr>
              <a:t>สูงในกลุ่มอุตสาหกรรมยานยนต์</a:t>
            </a:r>
            <a:endParaRPr lang="en-US" sz="2000" dirty="0">
              <a:solidFill>
                <a:schemeClr val="tx1"/>
              </a:solidFill>
              <a:ea typeface="Tahoma" pitchFamily="34" charset="0"/>
              <a:cs typeface="Tahoma" pitchFamily="34" charset="0"/>
            </a:endParaRPr>
          </a:p>
          <a:p>
            <a:pPr algn="ctr" eaLnBrk="0" hangingPunct="0">
              <a:defRPr/>
            </a:pPr>
            <a:endParaRPr lang="en-US" sz="2000" dirty="0">
              <a:solidFill>
                <a:schemeClr val="tx1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วงรี 19"/>
          <p:cNvSpPr/>
          <p:nvPr/>
        </p:nvSpPr>
        <p:spPr>
          <a:xfrm>
            <a:off x="7929586" y="642939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13/23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 rot="16200000">
            <a:off x="4279107" y="5899944"/>
            <a:ext cx="609600" cy="17303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30" name="Rectangle 29"/>
          <p:cNvSpPr/>
          <p:nvPr/>
        </p:nvSpPr>
        <p:spPr>
          <a:xfrm rot="16200000">
            <a:off x="4279107" y="5252244"/>
            <a:ext cx="609600" cy="17303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28" name="Rectangle 27"/>
          <p:cNvSpPr/>
          <p:nvPr/>
        </p:nvSpPr>
        <p:spPr>
          <a:xfrm rot="16200000">
            <a:off x="4279107" y="3931444"/>
            <a:ext cx="609600" cy="17303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29" name="Rectangle 28"/>
          <p:cNvSpPr/>
          <p:nvPr/>
        </p:nvSpPr>
        <p:spPr>
          <a:xfrm rot="16200000">
            <a:off x="4279107" y="4647406"/>
            <a:ext cx="609600" cy="17303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22" name="Rectangle 21"/>
          <p:cNvSpPr/>
          <p:nvPr/>
        </p:nvSpPr>
        <p:spPr>
          <a:xfrm rot="5400000">
            <a:off x="1618457" y="3444081"/>
            <a:ext cx="609600" cy="17303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20" name="Rectangle 19"/>
          <p:cNvSpPr/>
          <p:nvPr/>
        </p:nvSpPr>
        <p:spPr>
          <a:xfrm rot="10800000">
            <a:off x="739775" y="2860675"/>
            <a:ext cx="457200" cy="233363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19" name="Rectangle 18"/>
          <p:cNvSpPr/>
          <p:nvPr/>
        </p:nvSpPr>
        <p:spPr>
          <a:xfrm rot="5400000">
            <a:off x="1618457" y="2372519"/>
            <a:ext cx="609600" cy="17303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600"/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166813" y="120650"/>
            <a:ext cx="7289800" cy="547688"/>
          </a:xfrm>
          <a:solidFill>
            <a:schemeClr val="accent3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Strategic move for automotive cluster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633788" y="860425"/>
            <a:ext cx="1965325" cy="885825"/>
          </a:xfrm>
          <a:prstGeom prst="roundRect">
            <a:avLst/>
          </a:prstGeom>
          <a:solidFill>
            <a:schemeClr val="accent5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Sustainability</a:t>
            </a:r>
            <a:endParaRPr lang="th-TH" sz="2800" b="1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6" name="Right Arrow 5"/>
          <p:cNvSpPr/>
          <p:nvPr/>
        </p:nvSpPr>
        <p:spPr>
          <a:xfrm rot="16200000">
            <a:off x="4486275" y="1695450"/>
            <a:ext cx="260350" cy="41910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7" name="Rounded Rectangle 6"/>
          <p:cNvSpPr/>
          <p:nvPr/>
        </p:nvSpPr>
        <p:spPr>
          <a:xfrm>
            <a:off x="3633788" y="2090738"/>
            <a:ext cx="1965325" cy="887412"/>
          </a:xfrm>
          <a:prstGeom prst="roundRect">
            <a:avLst/>
          </a:prstGeom>
          <a:solidFill>
            <a:srgbClr val="FFC0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Competitiveness</a:t>
            </a:r>
            <a:endParaRPr lang="th-TH" sz="2400" b="1" dirty="0"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8" name="Right Arrow 7"/>
          <p:cNvSpPr/>
          <p:nvPr/>
        </p:nvSpPr>
        <p:spPr>
          <a:xfrm rot="20294763">
            <a:off x="3109913" y="2203450"/>
            <a:ext cx="425450" cy="60642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11" name="Rounded Rectangle 10"/>
          <p:cNvSpPr/>
          <p:nvPr/>
        </p:nvSpPr>
        <p:spPr>
          <a:xfrm>
            <a:off x="1077913" y="2541588"/>
            <a:ext cx="1965325" cy="885825"/>
          </a:xfrm>
          <a:prstGeom prst="roundRect">
            <a:avLst/>
          </a:prstGeom>
          <a:solidFill>
            <a:srgbClr val="FFFF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Innovation</a:t>
            </a:r>
            <a:endParaRPr lang="th-TH" sz="3200" b="1" dirty="0"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37300" y="2432050"/>
            <a:ext cx="1965325" cy="885825"/>
          </a:xfrm>
          <a:prstGeom prst="roundRect">
            <a:avLst/>
          </a:prstGeom>
          <a:solidFill>
            <a:srgbClr val="0070C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Productivity</a:t>
            </a:r>
            <a:endParaRPr lang="th-TH" sz="3200" b="1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73050" y="2689225"/>
            <a:ext cx="695325" cy="590550"/>
          </a:xfrm>
          <a:prstGeom prst="roundRect">
            <a:avLst/>
          </a:prstGeom>
          <a:solidFill>
            <a:srgbClr val="7030A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Creation</a:t>
            </a:r>
            <a:endParaRPr lang="th-TH" b="1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441450" y="1774825"/>
            <a:ext cx="1052513" cy="590550"/>
          </a:xfrm>
          <a:prstGeom prst="roundRect">
            <a:avLst/>
          </a:prstGeom>
          <a:solidFill>
            <a:srgbClr val="7030A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Implementation</a:t>
            </a:r>
            <a:endParaRPr lang="th-TH" b="1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365250" y="3732213"/>
            <a:ext cx="1204913" cy="590550"/>
          </a:xfrm>
          <a:prstGeom prst="roundRect">
            <a:avLst/>
          </a:prstGeom>
          <a:solidFill>
            <a:srgbClr val="7030A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00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Commercialization</a:t>
            </a: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</a:t>
            </a:r>
            <a:endParaRPr lang="th-TH" sz="1700" b="1" dirty="0"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663950" y="3530600"/>
            <a:ext cx="1965325" cy="487363"/>
          </a:xfrm>
          <a:prstGeom prst="roundRect">
            <a:avLst/>
          </a:prstGeom>
          <a:solidFill>
            <a:srgbClr val="00B0F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Technology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663950" y="4170363"/>
            <a:ext cx="1965325" cy="487362"/>
          </a:xfrm>
          <a:prstGeom prst="roundRect">
            <a:avLst/>
          </a:prstGeom>
          <a:solidFill>
            <a:srgbClr val="FFFF99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Automation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90863" y="4810125"/>
            <a:ext cx="3173412" cy="488950"/>
          </a:xfrm>
          <a:prstGeom prst="roundRect">
            <a:avLst/>
          </a:prstGeom>
          <a:solidFill>
            <a:srgbClr val="00FF0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Human Capacities Building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90863" y="5451475"/>
            <a:ext cx="3173412" cy="487363"/>
          </a:xfrm>
          <a:prstGeom prst="roundRect">
            <a:avLst/>
          </a:prstGeom>
          <a:solidFill>
            <a:srgbClr val="CC99FF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Quality Management </a:t>
            </a:r>
          </a:p>
        </p:txBody>
      </p:sp>
      <p:sp>
        <p:nvSpPr>
          <p:cNvPr id="26" name="Right Arrow 25"/>
          <p:cNvSpPr/>
          <p:nvPr/>
        </p:nvSpPr>
        <p:spPr>
          <a:xfrm rot="12156616">
            <a:off x="5754688" y="2230438"/>
            <a:ext cx="396875" cy="68897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1" name="Rounded Rectangle 30"/>
          <p:cNvSpPr/>
          <p:nvPr/>
        </p:nvSpPr>
        <p:spPr>
          <a:xfrm>
            <a:off x="4203700" y="6134100"/>
            <a:ext cx="742950" cy="511175"/>
          </a:xfrm>
          <a:prstGeom prst="roundRect">
            <a:avLst/>
          </a:prstGeom>
          <a:solidFill>
            <a:srgbClr val="0070C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bg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IT</a:t>
            </a:r>
            <a:endParaRPr lang="th-TH" sz="3200" b="1" dirty="0">
              <a:solidFill>
                <a:schemeClr val="bg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32" name="Right Arrow 31"/>
          <p:cNvSpPr/>
          <p:nvPr/>
        </p:nvSpPr>
        <p:spPr>
          <a:xfrm rot="19710934">
            <a:off x="5770563" y="3048000"/>
            <a:ext cx="420687" cy="61753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33" name="Right Arrow 32"/>
          <p:cNvSpPr/>
          <p:nvPr/>
        </p:nvSpPr>
        <p:spPr>
          <a:xfrm rot="12747678">
            <a:off x="3144838" y="3078163"/>
            <a:ext cx="396875" cy="6667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27" name="วงรี 26"/>
          <p:cNvSpPr/>
          <p:nvPr/>
        </p:nvSpPr>
        <p:spPr>
          <a:xfrm>
            <a:off x="7929586" y="642939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14/23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Line 3"/>
          <p:cNvSpPr>
            <a:spLocks noChangeShapeType="1"/>
          </p:cNvSpPr>
          <p:nvPr/>
        </p:nvSpPr>
        <p:spPr bwMode="auto">
          <a:xfrm flipV="1">
            <a:off x="2368550" y="2728913"/>
            <a:ext cx="381000" cy="3810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9939" name="Line 4"/>
          <p:cNvSpPr>
            <a:spLocks noChangeShapeType="1"/>
          </p:cNvSpPr>
          <p:nvPr/>
        </p:nvSpPr>
        <p:spPr bwMode="auto">
          <a:xfrm>
            <a:off x="2268538" y="4508500"/>
            <a:ext cx="457200" cy="3048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9940" name="Line 5"/>
          <p:cNvSpPr>
            <a:spLocks noChangeShapeType="1"/>
          </p:cNvSpPr>
          <p:nvPr/>
        </p:nvSpPr>
        <p:spPr bwMode="auto">
          <a:xfrm>
            <a:off x="2749550" y="2728913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39941" name="Line 6"/>
          <p:cNvSpPr>
            <a:spLocks noChangeShapeType="1"/>
          </p:cNvSpPr>
          <p:nvPr/>
        </p:nvSpPr>
        <p:spPr bwMode="auto">
          <a:xfrm>
            <a:off x="2725738" y="48133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gray">
          <a:xfrm>
            <a:off x="304800" y="2514852"/>
            <a:ext cx="2673350" cy="267176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ex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gray">
          <a:xfrm>
            <a:off x="481013" y="2687638"/>
            <a:ext cx="2319337" cy="23225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gray">
          <a:xfrm>
            <a:off x="492125" y="3513138"/>
            <a:ext cx="2319338" cy="695325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  <a:alpha val="0"/>
                </a:schemeClr>
              </a:gs>
            </a:gsLst>
            <a:lin ang="2700000" scaled="1"/>
          </a:gradFill>
          <a:ln>
            <a:noFill/>
          </a:ln>
          <a:extLst/>
        </p:spPr>
        <p:txBody>
          <a:bodyPr anchor="ctr">
            <a:spAutoFit/>
          </a:bodyPr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39945" name="Oval 12"/>
          <p:cNvSpPr>
            <a:spLocks noChangeArrowheads="1"/>
          </p:cNvSpPr>
          <p:nvPr/>
        </p:nvSpPr>
        <p:spPr bwMode="gray">
          <a:xfrm>
            <a:off x="595313" y="2805113"/>
            <a:ext cx="2090737" cy="2089150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39946" name="Oval 13"/>
          <p:cNvSpPr>
            <a:spLocks noChangeArrowheads="1"/>
          </p:cNvSpPr>
          <p:nvPr/>
        </p:nvSpPr>
        <p:spPr bwMode="gray">
          <a:xfrm>
            <a:off x="628650" y="2838450"/>
            <a:ext cx="2025650" cy="2027238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/>
          </a:p>
        </p:txBody>
      </p:sp>
      <p:sp>
        <p:nvSpPr>
          <p:cNvPr id="39947" name="Oval 14"/>
          <p:cNvSpPr>
            <a:spLocks noChangeArrowheads="1"/>
          </p:cNvSpPr>
          <p:nvPr/>
        </p:nvSpPr>
        <p:spPr bwMode="gray">
          <a:xfrm>
            <a:off x="654050" y="2849563"/>
            <a:ext cx="1978025" cy="19780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/>
          </a:p>
        </p:txBody>
      </p:sp>
      <p:sp>
        <p:nvSpPr>
          <p:cNvPr id="39948" name="Oval 15"/>
          <p:cNvSpPr>
            <a:spLocks noChangeArrowheads="1"/>
          </p:cNvSpPr>
          <p:nvPr/>
        </p:nvSpPr>
        <p:spPr bwMode="gray">
          <a:xfrm>
            <a:off x="676275" y="2868613"/>
            <a:ext cx="1879600" cy="184785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/>
          </a:p>
        </p:txBody>
      </p:sp>
      <p:sp>
        <p:nvSpPr>
          <p:cNvPr id="39949" name="Oval 16"/>
          <p:cNvSpPr>
            <a:spLocks noChangeArrowheads="1"/>
          </p:cNvSpPr>
          <p:nvPr/>
        </p:nvSpPr>
        <p:spPr bwMode="gray">
          <a:xfrm>
            <a:off x="785813" y="2921000"/>
            <a:ext cx="1671637" cy="150018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en-US"/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3347864" y="2033967"/>
            <a:ext cx="5105400" cy="139503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eaLnBrk="0" hangingPunct="0">
              <a:defRPr/>
            </a:pPr>
            <a:endParaRPr lang="en-US" sz="3200" b="1"/>
          </a:p>
        </p:txBody>
      </p:sp>
      <p:sp>
        <p:nvSpPr>
          <p:cNvPr id="39951" name="Rectangle 20"/>
          <p:cNvSpPr>
            <a:spLocks noChangeArrowheads="1"/>
          </p:cNvSpPr>
          <p:nvPr/>
        </p:nvSpPr>
        <p:spPr bwMode="auto">
          <a:xfrm>
            <a:off x="3429000" y="2425700"/>
            <a:ext cx="5127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eaLnBrk="0" hangingPunct="0">
              <a:buFontTx/>
              <a:buAutoNum type="arabicPeriod"/>
            </a:pPr>
            <a:r>
              <a:rPr lang="th-TH" sz="1800" b="1">
                <a:latin typeface="Tahoma" pitchFamily="34" charset="0"/>
                <a:cs typeface="Tahoma" pitchFamily="34" charset="0"/>
              </a:rPr>
              <a:t>หลักสูตรและแผนผังสถาบันพัฒนาบุคลากร</a:t>
            </a:r>
          </a:p>
          <a:p>
            <a:pPr marL="342900" indent="-342900" eaLnBrk="0" hangingPunct="0"/>
            <a:r>
              <a:rPr lang="th-TH" sz="1800" b="1">
                <a:latin typeface="Tahoma" pitchFamily="34" charset="0"/>
                <a:cs typeface="Tahoma" pitchFamily="34" charset="0"/>
              </a:rPr>
              <a:t>	ในอุตสาหกรรมยานยนต์และชิ้นส่วนยานยนต์ </a:t>
            </a:r>
          </a:p>
        </p:txBody>
      </p:sp>
      <p:sp>
        <p:nvSpPr>
          <p:cNvPr id="21" name="Oval 23"/>
          <p:cNvSpPr>
            <a:spLocks noChangeArrowheads="1"/>
          </p:cNvSpPr>
          <p:nvPr/>
        </p:nvSpPr>
        <p:spPr bwMode="gray">
          <a:xfrm>
            <a:off x="3263900" y="2617788"/>
            <a:ext cx="228600" cy="228600"/>
          </a:xfrm>
          <a:prstGeom prst="ellipse">
            <a:avLst/>
          </a:prstGeom>
          <a:gradFill rotWithShape="1">
            <a:gsLst>
              <a:gs pos="0">
                <a:srgbClr val="CCFF99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190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gray">
          <a:xfrm>
            <a:off x="3328194" y="4512484"/>
            <a:ext cx="5105400" cy="715872"/>
          </a:xfrm>
          <a:prstGeom prst="roundRect">
            <a:avLst>
              <a:gd name="adj" fmla="val 50000"/>
            </a:avLst>
          </a:prstGeom>
          <a:solidFill>
            <a:srgbClr val="CCFFCC"/>
          </a:soli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eaLnBrk="0" hangingPunct="0">
              <a:defRPr/>
            </a:pPr>
            <a:endParaRPr lang="en-US" sz="3200" b="1"/>
          </a:p>
        </p:txBody>
      </p:sp>
      <p:sp>
        <p:nvSpPr>
          <p:cNvPr id="39954" name="Rectangle 27"/>
          <p:cNvSpPr>
            <a:spLocks noChangeArrowheads="1"/>
          </p:cNvSpPr>
          <p:nvPr/>
        </p:nvSpPr>
        <p:spPr bwMode="auto">
          <a:xfrm>
            <a:off x="3513138" y="4548188"/>
            <a:ext cx="45577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>
                <a:latin typeface="Tahoma" pitchFamily="34" charset="0"/>
                <a:cs typeface="Tahoma" pitchFamily="34" charset="0"/>
              </a:rPr>
              <a:t>.  แผนแม่บทในการดำเนินงานของสถาบัน</a:t>
            </a:r>
          </a:p>
          <a:p>
            <a:pPr eaLnBrk="0" hangingPunct="0"/>
            <a:r>
              <a:rPr lang="en-US" sz="1800" b="1">
                <a:latin typeface="Tahoma" pitchFamily="34" charset="0"/>
                <a:cs typeface="Tahoma" pitchFamily="34" charset="0"/>
              </a:rPr>
              <a:t>      AHRDA </a:t>
            </a:r>
            <a:r>
              <a:rPr lang="th-TH" sz="1800" b="1">
                <a:latin typeface="Tahoma" pitchFamily="34" charset="0"/>
                <a:cs typeface="Tahoma" pitchFamily="34" charset="0"/>
              </a:rPr>
              <a:t>ปี 2558-2562</a:t>
            </a:r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gray">
          <a:xfrm>
            <a:off x="3252788" y="4759325"/>
            <a:ext cx="228600" cy="228600"/>
          </a:xfrm>
          <a:prstGeom prst="ellipse">
            <a:avLst/>
          </a:prstGeom>
          <a:gradFill rotWithShape="1">
            <a:gsLst>
              <a:gs pos="0">
                <a:srgbClr val="CCFF99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190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99649" y="3489264"/>
            <a:ext cx="20361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AHRDA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3720" y="555450"/>
            <a:ext cx="9036496" cy="627511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9" name="AutoShape 21"/>
          <p:cNvSpPr>
            <a:spLocks noChangeArrowheads="1"/>
          </p:cNvSpPr>
          <p:nvPr/>
        </p:nvSpPr>
        <p:spPr bwMode="gray">
          <a:xfrm>
            <a:off x="454025" y="852488"/>
            <a:ext cx="8221663" cy="48895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Automotive Human Resource Development Academy</a:t>
            </a:r>
          </a:p>
        </p:txBody>
      </p:sp>
      <p:sp>
        <p:nvSpPr>
          <p:cNvPr id="26" name="วงรี 25"/>
          <p:cNvSpPr/>
          <p:nvPr/>
        </p:nvSpPr>
        <p:spPr>
          <a:xfrm>
            <a:off x="7929586" y="6357960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15/23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68"/>
          <p:cNvGrpSpPr>
            <a:grpSpLocks/>
          </p:cNvGrpSpPr>
          <p:nvPr/>
        </p:nvGrpSpPr>
        <p:grpSpPr bwMode="auto">
          <a:xfrm>
            <a:off x="142875" y="1625600"/>
            <a:ext cx="6805613" cy="3783013"/>
            <a:chOff x="575556" y="1806928"/>
            <a:chExt cx="4536582" cy="2522172"/>
          </a:xfrm>
        </p:grpSpPr>
        <p:sp>
          <p:nvSpPr>
            <p:cNvPr id="6" name="Isosceles Triangle 5"/>
            <p:cNvSpPr/>
            <p:nvPr/>
          </p:nvSpPr>
          <p:spPr bwMode="auto">
            <a:xfrm>
              <a:off x="1958648" y="1806928"/>
              <a:ext cx="1770399" cy="971613"/>
            </a:xfrm>
            <a:prstGeom prst="triangle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  <a:defRPr/>
              </a:pPr>
              <a:endParaRPr lang="en-US" sz="3600">
                <a:solidFill>
                  <a:schemeClr val="tx1"/>
                </a:solidFill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3" name="Trapezoid 12"/>
            <p:cNvSpPr/>
            <p:nvPr/>
          </p:nvSpPr>
          <p:spPr bwMode="auto">
            <a:xfrm>
              <a:off x="575556" y="2997630"/>
              <a:ext cx="4536582" cy="1331470"/>
            </a:xfrm>
            <a:prstGeom prst="trapezoid">
              <a:avLst>
                <a:gd name="adj" fmla="val 98611"/>
              </a:avLst>
            </a:prstGeom>
            <a:ln w="76200">
              <a:solidFill>
                <a:srgbClr val="FFFF00"/>
              </a:solidFill>
              <a:headEnd type="none" w="med" len="med"/>
              <a:tailEnd type="none" w="med" len="med"/>
            </a:ln>
            <a:ex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  <a:defRPr/>
              </a:pPr>
              <a:endParaRPr lang="en-US" sz="3600">
                <a:solidFill>
                  <a:schemeClr val="tx1"/>
                </a:solidFill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181" name="TextBox 27"/>
            <p:cNvSpPr txBox="1">
              <a:spLocks noChangeArrowheads="1"/>
            </p:cNvSpPr>
            <p:nvPr/>
          </p:nvSpPr>
          <p:spPr bwMode="auto">
            <a:xfrm>
              <a:off x="2339503" y="2329716"/>
              <a:ext cx="100860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 sz="3600">
                  <a:solidFill>
                    <a:srgbClr val="000000"/>
                  </a:solidFill>
                  <a:cs typeface="Tahoma" pitchFamily="34" charset="0"/>
                </a:rPr>
                <a:t>ยานยนต์</a:t>
              </a:r>
              <a:endParaRPr lang="en-US" sz="3600">
                <a:solidFill>
                  <a:srgbClr val="000000"/>
                </a:solidFill>
                <a:cs typeface="Tahoma" pitchFamily="34" charset="0"/>
              </a:endParaRPr>
            </a:p>
          </p:txBody>
        </p:sp>
        <p:sp>
          <p:nvSpPr>
            <p:cNvPr id="7182" name="TextBox 30"/>
            <p:cNvSpPr txBox="1">
              <a:spLocks noChangeArrowheads="1"/>
            </p:cNvSpPr>
            <p:nvPr/>
          </p:nvSpPr>
          <p:spPr bwMode="auto">
            <a:xfrm>
              <a:off x="1958791" y="3121804"/>
              <a:ext cx="177003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 sz="3600">
                  <a:solidFill>
                    <a:srgbClr val="000000"/>
                  </a:solidFill>
                  <a:cs typeface="Tahoma" pitchFamily="34" charset="0"/>
                </a:rPr>
                <a:t>ชิ้นส่วนยานยนต์</a:t>
              </a:r>
              <a:endParaRPr lang="en-US" sz="3600">
                <a:solidFill>
                  <a:srgbClr val="000000"/>
                </a:solidFill>
                <a:cs typeface="Tahoma" pitchFamily="34" charset="0"/>
              </a:endParaRPr>
            </a:p>
          </p:txBody>
        </p:sp>
        <p:cxnSp>
          <p:nvCxnSpPr>
            <p:cNvPr id="30" name="Straight Connector 29"/>
            <p:cNvCxnSpPr>
              <a:stCxn id="13" idx="1"/>
              <a:endCxn id="13" idx="3"/>
            </p:cNvCxnSpPr>
            <p:nvPr/>
          </p:nvCxnSpPr>
          <p:spPr bwMode="auto">
            <a:xfrm>
              <a:off x="1231651" y="3662307"/>
              <a:ext cx="3224391" cy="0"/>
            </a:xfrm>
            <a:prstGeom prst="line">
              <a:avLst/>
            </a:prstGeom>
            <a:ln w="38100">
              <a:solidFill>
                <a:schemeClr val="tx1"/>
              </a:solidFill>
              <a:headEnd type="none" w="med" len="med"/>
              <a:tailEnd type="none" w="med" len="med"/>
            </a:ln>
            <a:extLst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184" name="TextBox 33"/>
            <p:cNvSpPr txBox="1">
              <a:spLocks noChangeArrowheads="1"/>
            </p:cNvSpPr>
            <p:nvPr/>
          </p:nvSpPr>
          <p:spPr bwMode="auto">
            <a:xfrm>
              <a:off x="1776279" y="3733872"/>
              <a:ext cx="21499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600">
                  <a:solidFill>
                    <a:srgbClr val="000000"/>
                  </a:solidFill>
                  <a:cs typeface="Tahoma" pitchFamily="34" charset="0"/>
                </a:rPr>
                <a:t>Tier 2, Tier 3 (SME)</a:t>
              </a:r>
            </a:p>
          </p:txBody>
        </p:sp>
      </p:grpSp>
      <p:grpSp>
        <p:nvGrpSpPr>
          <p:cNvPr id="3" name="Group 63"/>
          <p:cNvGrpSpPr>
            <a:grpSpLocks/>
          </p:cNvGrpSpPr>
          <p:nvPr/>
        </p:nvGrpSpPr>
        <p:grpSpPr bwMode="auto">
          <a:xfrm>
            <a:off x="0" y="7938"/>
            <a:ext cx="9144000" cy="762000"/>
            <a:chOff x="0" y="0"/>
            <a:chExt cx="5760" cy="480"/>
          </a:xfrm>
        </p:grpSpPr>
        <p:sp>
          <p:nvSpPr>
            <p:cNvPr id="25" name="AutoShape 64"/>
            <p:cNvSpPr>
              <a:spLocks noChangeArrowheads="1"/>
            </p:cNvSpPr>
            <p:nvPr/>
          </p:nvSpPr>
          <p:spPr bwMode="ltGray">
            <a:xfrm>
              <a:off x="0" y="0"/>
              <a:ext cx="5652" cy="456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r>
                <a:rPr lang="th-TH" sz="5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แนวทางการจัดตั้งสถาบันพัฒนาบุคลากร</a:t>
              </a:r>
              <a:endPara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7177" name="Line 65"/>
            <p:cNvSpPr>
              <a:spLocks noChangeShapeType="1"/>
            </p:cNvSpPr>
            <p:nvPr/>
          </p:nvSpPr>
          <p:spPr bwMode="ltGray">
            <a:xfrm>
              <a:off x="0" y="480"/>
              <a:ext cx="5760" cy="0"/>
            </a:xfrm>
            <a:prstGeom prst="line">
              <a:avLst/>
            </a:prstGeom>
            <a:noFill/>
            <a:ln w="57150" cmpd="thickThin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7178" name="Line 66"/>
            <p:cNvSpPr>
              <a:spLocks noChangeShapeType="1"/>
            </p:cNvSpPr>
            <p:nvPr/>
          </p:nvSpPr>
          <p:spPr bwMode="ltGray">
            <a:xfrm>
              <a:off x="0" y="0"/>
              <a:ext cx="5760" cy="0"/>
            </a:xfrm>
            <a:prstGeom prst="line">
              <a:avLst/>
            </a:prstGeom>
            <a:noFill/>
            <a:ln w="57150" cmpd="thickThin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7172" name="TextBox 18"/>
          <p:cNvSpPr txBox="1">
            <a:spLocks noChangeArrowheads="1"/>
          </p:cNvSpPr>
          <p:nvPr/>
        </p:nvSpPr>
        <p:spPr bwMode="auto">
          <a:xfrm>
            <a:off x="71438" y="800100"/>
            <a:ext cx="89201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>
                <a:cs typeface="Tahoma" pitchFamily="34" charset="0"/>
              </a:rPr>
              <a:t>กลุ่มเป้าหมายของสถาบันพัฒนาบุคลากร</a:t>
            </a:r>
            <a:endParaRPr lang="en-US">
              <a:cs typeface="Tahoma" pitchFamily="34" charset="0"/>
            </a:endParaRPr>
          </a:p>
        </p:txBody>
      </p:sp>
      <p:sp>
        <p:nvSpPr>
          <p:cNvPr id="4" name="Left Arrow Callout 3"/>
          <p:cNvSpPr/>
          <p:nvPr/>
        </p:nvSpPr>
        <p:spPr>
          <a:xfrm>
            <a:off x="6200775" y="3411538"/>
            <a:ext cx="2835275" cy="2070100"/>
          </a:xfrm>
          <a:prstGeom prst="leftArrowCallout">
            <a:avLst>
              <a:gd name="adj1" fmla="val 26291"/>
              <a:gd name="adj2" fmla="val 26936"/>
              <a:gd name="adj3" fmla="val 30161"/>
              <a:gd name="adj4" fmla="val 69512"/>
            </a:avLst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>
              <a:defRPr/>
            </a:pPr>
            <a:r>
              <a:rPr lang="th-TH" sz="2400" dirty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ยังขาดการพัฒนาบุคลากร เนื่องจากไปมุ่งเน้นการผลิต</a:t>
            </a:r>
            <a:endParaRPr lang="en-US" sz="2400" dirty="0">
              <a:solidFill>
                <a:srgbClr val="00000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31" name="Left Arrow Callout 30"/>
          <p:cNvSpPr/>
          <p:nvPr/>
        </p:nvSpPr>
        <p:spPr>
          <a:xfrm>
            <a:off x="4486275" y="2133600"/>
            <a:ext cx="4549775" cy="939800"/>
          </a:xfrm>
          <a:prstGeom prst="leftArrowCallout">
            <a:avLst>
              <a:gd name="adj1" fmla="val 26291"/>
              <a:gd name="adj2" fmla="val 26936"/>
              <a:gd name="adj3" fmla="val 30161"/>
              <a:gd name="adj4" fmla="val 87620"/>
            </a:avLst>
          </a:prstGeom>
          <a:solidFill>
            <a:srgbClr val="00FF00"/>
          </a:solidFill>
          <a:ln w="19050">
            <a:solidFill>
              <a:schemeClr val="tx1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400" dirty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มีระบบการฝึกอบรมภายใน</a:t>
            </a:r>
            <a:br>
              <a:rPr lang="th-TH" sz="2400" dirty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</a:br>
            <a:r>
              <a:rPr lang="th-TH" sz="2400" dirty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อยู่แล้ว</a:t>
            </a:r>
            <a:endParaRPr lang="en-US" sz="2400" dirty="0">
              <a:solidFill>
                <a:srgbClr val="00000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7175" name="TextBox 18"/>
          <p:cNvSpPr txBox="1">
            <a:spLocks noChangeArrowheads="1"/>
          </p:cNvSpPr>
          <p:nvPr/>
        </p:nvSpPr>
        <p:spPr bwMode="auto">
          <a:xfrm>
            <a:off x="52388" y="5697538"/>
            <a:ext cx="8920162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i="1" dirty="0">
                <a:cs typeface="Tahoma" pitchFamily="34" charset="0"/>
              </a:rPr>
              <a:t>มุ่งเน้นการพัฒนาบุคลากรจากรากฐาน เพื่อสร้าง</a:t>
            </a:r>
            <a:br>
              <a:rPr lang="th-TH" i="1" dirty="0">
                <a:cs typeface="Tahoma" pitchFamily="34" charset="0"/>
              </a:rPr>
            </a:br>
            <a:r>
              <a:rPr lang="th-TH" i="1" dirty="0">
                <a:cs typeface="Tahoma" pitchFamily="34" charset="0"/>
              </a:rPr>
              <a:t>ความแข็งแกร่งของอุตสาหกรรมยานยนต์และชิ้นส่วน</a:t>
            </a:r>
            <a:endParaRPr lang="en-US" i="1" dirty="0">
              <a:cs typeface="Tahoma" pitchFamily="34" charset="0"/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8072469" y="6429396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16/23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1258888" y="5661025"/>
            <a:ext cx="7200900" cy="288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203575" y="5299075"/>
            <a:ext cx="5256213" cy="35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075238" y="4938713"/>
            <a:ext cx="3384550" cy="3603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804025" y="4581525"/>
            <a:ext cx="1655763" cy="35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สามเหลี่ยมหน้าจั่ว 8"/>
          <p:cNvSpPr/>
          <p:nvPr/>
        </p:nvSpPr>
        <p:spPr>
          <a:xfrm>
            <a:off x="1331913" y="5157788"/>
            <a:ext cx="647700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สามเหลี่ยมหน้าจั่ว 9"/>
          <p:cNvSpPr/>
          <p:nvPr/>
        </p:nvSpPr>
        <p:spPr>
          <a:xfrm>
            <a:off x="3346450" y="4797425"/>
            <a:ext cx="649288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สามเหลี่ยมหน้าจั่ว 10"/>
          <p:cNvSpPr/>
          <p:nvPr/>
        </p:nvSpPr>
        <p:spPr>
          <a:xfrm>
            <a:off x="5248275" y="4437063"/>
            <a:ext cx="647700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สามเหลี่ยมหน้าจั่ว 11"/>
          <p:cNvSpPr/>
          <p:nvPr/>
        </p:nvSpPr>
        <p:spPr>
          <a:xfrm>
            <a:off x="7237413" y="4076700"/>
            <a:ext cx="647700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70" name="TextBox 12"/>
          <p:cNvSpPr txBox="1">
            <a:spLocks noChangeArrowheads="1"/>
          </p:cNvSpPr>
          <p:nvPr/>
        </p:nvSpPr>
        <p:spPr bwMode="auto">
          <a:xfrm>
            <a:off x="1001713" y="4421188"/>
            <a:ext cx="1376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1800">
                <a:latin typeface="Tahoma" pitchFamily="34" charset="0"/>
                <a:cs typeface="Tahoma" pitchFamily="34" charset="0"/>
              </a:rPr>
              <a:t>พนักงานใหม่</a:t>
            </a:r>
          </a:p>
        </p:txBody>
      </p:sp>
      <p:sp>
        <p:nvSpPr>
          <p:cNvPr id="40971" name="TextBox 13"/>
          <p:cNvSpPr txBox="1">
            <a:spLocks noChangeArrowheads="1"/>
          </p:cNvSpPr>
          <p:nvPr/>
        </p:nvSpPr>
        <p:spPr bwMode="auto">
          <a:xfrm>
            <a:off x="2771775" y="4286250"/>
            <a:ext cx="2066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1800">
                <a:latin typeface="Tahoma" pitchFamily="34" charset="0"/>
                <a:cs typeface="Tahoma" pitchFamily="34" charset="0"/>
              </a:rPr>
              <a:t> พนง</a:t>
            </a:r>
            <a:r>
              <a:rPr lang="en-US" sz="1800">
                <a:latin typeface="Tahoma" pitchFamily="34" charset="0"/>
                <a:cs typeface="Tahoma" pitchFamily="34" charset="0"/>
              </a:rPr>
              <a:t>.</a:t>
            </a:r>
            <a:r>
              <a:rPr lang="th-TH" sz="1800">
                <a:latin typeface="Tahoma" pitchFamily="34" charset="0"/>
                <a:cs typeface="Tahoma" pitchFamily="34" charset="0"/>
              </a:rPr>
              <a:t>มีประสบการณ์</a:t>
            </a:r>
          </a:p>
        </p:txBody>
      </p:sp>
      <p:sp>
        <p:nvSpPr>
          <p:cNvPr id="40972" name="TextBox 14"/>
          <p:cNvSpPr txBox="1">
            <a:spLocks noChangeArrowheads="1"/>
          </p:cNvSpPr>
          <p:nvPr/>
        </p:nvSpPr>
        <p:spPr bwMode="auto">
          <a:xfrm>
            <a:off x="4997450" y="4065588"/>
            <a:ext cx="1214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1800">
                <a:latin typeface="Tahoma" pitchFamily="34" charset="0"/>
                <a:cs typeface="Tahoma" pitchFamily="34" charset="0"/>
              </a:rPr>
              <a:t>หัวหน้างาน</a:t>
            </a:r>
          </a:p>
        </p:txBody>
      </p:sp>
      <p:sp>
        <p:nvSpPr>
          <p:cNvPr id="40973" name="TextBox 16"/>
          <p:cNvSpPr txBox="1">
            <a:spLocks noChangeArrowheads="1"/>
          </p:cNvSpPr>
          <p:nvPr/>
        </p:nvSpPr>
        <p:spPr bwMode="auto">
          <a:xfrm>
            <a:off x="1042988" y="4005263"/>
            <a:ext cx="1617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Semi-Skilled</a:t>
            </a:r>
            <a:endParaRPr lang="th-TH" sz="1800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74" name="TextBox 17"/>
          <p:cNvSpPr txBox="1">
            <a:spLocks noChangeArrowheads="1"/>
          </p:cNvSpPr>
          <p:nvPr/>
        </p:nvSpPr>
        <p:spPr bwMode="auto">
          <a:xfrm>
            <a:off x="3203575" y="3902075"/>
            <a:ext cx="952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Skilled</a:t>
            </a:r>
            <a:endParaRPr lang="th-TH" sz="1800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75" name="TextBox 18"/>
          <p:cNvSpPr txBox="1">
            <a:spLocks noChangeArrowheads="1"/>
          </p:cNvSpPr>
          <p:nvPr/>
        </p:nvSpPr>
        <p:spPr bwMode="auto">
          <a:xfrm>
            <a:off x="4887913" y="3708400"/>
            <a:ext cx="1411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Supervisor</a:t>
            </a:r>
            <a:endParaRPr lang="th-TH" sz="1800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76" name="TextBox 19"/>
          <p:cNvSpPr txBox="1">
            <a:spLocks noChangeArrowheads="1"/>
          </p:cNvSpPr>
          <p:nvPr/>
        </p:nvSpPr>
        <p:spPr bwMode="auto">
          <a:xfrm>
            <a:off x="6969125" y="3275013"/>
            <a:ext cx="1058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>
                <a:latin typeface="Tahoma" pitchFamily="34" charset="0"/>
                <a:cs typeface="Tahoma" pitchFamily="34" charset="0"/>
              </a:rPr>
              <a:t>Manager</a:t>
            </a:r>
            <a:endParaRPr lang="th-TH" sz="18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755650" y="1700213"/>
            <a:ext cx="1800225" cy="20161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78" name="TextBox 20"/>
          <p:cNvSpPr txBox="1">
            <a:spLocks noChangeArrowheads="1"/>
          </p:cNvSpPr>
          <p:nvPr/>
        </p:nvSpPr>
        <p:spPr bwMode="auto">
          <a:xfrm>
            <a:off x="738188" y="2060575"/>
            <a:ext cx="17811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Fundamental </a:t>
            </a:r>
          </a:p>
          <a:p>
            <a:pPr algn="ctr" eaLnBrk="0" hangingPunct="0"/>
            <a:r>
              <a:rPr lang="en-US" sz="18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&amp; </a:t>
            </a:r>
          </a:p>
          <a:p>
            <a:pPr algn="ctr" eaLnBrk="0" hangingPunct="0"/>
            <a:r>
              <a:rPr lang="en-US" sz="18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Basic</a:t>
            </a:r>
            <a:endParaRPr lang="th-TH" sz="1800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2862263" y="1676400"/>
            <a:ext cx="1727200" cy="20161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80" name="TextBox 22"/>
          <p:cNvSpPr txBox="1">
            <a:spLocks noChangeArrowheads="1"/>
          </p:cNvSpPr>
          <p:nvPr/>
        </p:nvSpPr>
        <p:spPr bwMode="auto">
          <a:xfrm>
            <a:off x="3041650" y="2133600"/>
            <a:ext cx="1385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Functional</a:t>
            </a:r>
            <a:endParaRPr lang="th-TH" sz="1800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4857750" y="1670050"/>
            <a:ext cx="1657350" cy="20161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82" name="TextBox 23"/>
          <p:cNvSpPr txBox="1">
            <a:spLocks noChangeArrowheads="1"/>
          </p:cNvSpPr>
          <p:nvPr/>
        </p:nvSpPr>
        <p:spPr bwMode="auto">
          <a:xfrm>
            <a:off x="4943475" y="2133600"/>
            <a:ext cx="1428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Super Blue</a:t>
            </a:r>
          </a:p>
          <a:p>
            <a:pPr eaLnBrk="0" hangingPunct="0"/>
            <a:r>
              <a:rPr lang="en-US" sz="1800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Collar</a:t>
            </a:r>
            <a:endParaRPr lang="th-TH" sz="1800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9" name="สี่เหลี่ยมมุมมน 28"/>
          <p:cNvSpPr/>
          <p:nvPr/>
        </p:nvSpPr>
        <p:spPr>
          <a:xfrm>
            <a:off x="611188" y="1196975"/>
            <a:ext cx="6048375" cy="48958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84" name="สี่เหลี่ยมผืนผ้า 26"/>
          <p:cNvSpPr>
            <a:spLocks noChangeArrowheads="1"/>
          </p:cNvSpPr>
          <p:nvPr/>
        </p:nvSpPr>
        <p:spPr bwMode="auto">
          <a:xfrm>
            <a:off x="6802438" y="1700213"/>
            <a:ext cx="1657350" cy="2016125"/>
          </a:xfrm>
          <a:prstGeom prst="rect">
            <a:avLst/>
          </a:prstGeom>
          <a:solidFill>
            <a:srgbClr val="66FF33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th-TH" sz="180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85" name="TextBox 15"/>
          <p:cNvSpPr txBox="1">
            <a:spLocks noChangeArrowheads="1"/>
          </p:cNvSpPr>
          <p:nvPr/>
        </p:nvSpPr>
        <p:spPr bwMode="auto">
          <a:xfrm>
            <a:off x="6753225" y="2630488"/>
            <a:ext cx="17795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1800" i="1">
                <a:latin typeface="Tahoma" pitchFamily="34" charset="0"/>
                <a:cs typeface="Tahoma" pitchFamily="34" charset="0"/>
              </a:rPr>
              <a:t>ผู้จัดการ</a:t>
            </a:r>
            <a:r>
              <a:rPr lang="en-US" sz="1800" i="1">
                <a:latin typeface="Tahoma" pitchFamily="34" charset="0"/>
                <a:cs typeface="Tahoma" pitchFamily="34" charset="0"/>
              </a:rPr>
              <a:t>/</a:t>
            </a:r>
            <a:r>
              <a:rPr lang="th-TH" sz="1800" i="1">
                <a:latin typeface="Tahoma" pitchFamily="34" charset="0"/>
                <a:cs typeface="Tahoma" pitchFamily="34" charset="0"/>
              </a:rPr>
              <a:t>ผู้บริหาร</a:t>
            </a:r>
          </a:p>
        </p:txBody>
      </p:sp>
      <p:sp>
        <p:nvSpPr>
          <p:cNvPr id="40986" name="Rectangle 28"/>
          <p:cNvSpPr>
            <a:spLocks noChangeArrowheads="1"/>
          </p:cNvSpPr>
          <p:nvPr/>
        </p:nvSpPr>
        <p:spPr bwMode="auto">
          <a:xfrm>
            <a:off x="755650" y="3284538"/>
            <a:ext cx="5761038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0987" name="Text Box 29"/>
          <p:cNvSpPr txBox="1">
            <a:spLocks noChangeArrowheads="1"/>
          </p:cNvSpPr>
          <p:nvPr/>
        </p:nvSpPr>
        <p:spPr bwMode="auto">
          <a:xfrm>
            <a:off x="3059113" y="3357563"/>
            <a:ext cx="9366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latin typeface="Tahoma" pitchFamily="34" charset="0"/>
                <a:cs typeface="Tahoma" pitchFamily="34" charset="0"/>
              </a:rPr>
              <a:t>AHRDP</a:t>
            </a:r>
            <a:endParaRPr lang="th-TH" sz="16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0988" name="Rectangle 30"/>
          <p:cNvSpPr>
            <a:spLocks noChangeArrowheads="1"/>
          </p:cNvSpPr>
          <p:nvPr/>
        </p:nvSpPr>
        <p:spPr bwMode="auto">
          <a:xfrm>
            <a:off x="1398588" y="115888"/>
            <a:ext cx="4613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2400" b="1" i="1">
                <a:solidFill>
                  <a:srgbClr val="000066"/>
                </a:solidFill>
                <a:cs typeface="Tahoma" pitchFamily="34" charset="0"/>
              </a:rPr>
              <a:t>   หลักสูตรการพัฒนาบุคลากรใน</a:t>
            </a:r>
          </a:p>
          <a:p>
            <a:pPr eaLnBrk="0" hangingPunct="0"/>
            <a:r>
              <a:rPr lang="th-TH" sz="2400" b="1" i="1">
                <a:solidFill>
                  <a:srgbClr val="000066"/>
                </a:solidFill>
                <a:cs typeface="Tahoma" pitchFamily="34" charset="0"/>
              </a:rPr>
              <a:t>อุตสาหกรรมยานยนต์และชิ้นส่วน</a:t>
            </a:r>
          </a:p>
        </p:txBody>
      </p:sp>
      <p:sp>
        <p:nvSpPr>
          <p:cNvPr id="40989" name="TextBox 18"/>
          <p:cNvSpPr txBox="1">
            <a:spLocks noChangeArrowheads="1"/>
          </p:cNvSpPr>
          <p:nvPr/>
        </p:nvSpPr>
        <p:spPr bwMode="auto">
          <a:xfrm>
            <a:off x="6732588" y="3644900"/>
            <a:ext cx="1684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Managemant</a:t>
            </a:r>
            <a:endParaRPr lang="th-TH" sz="1800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วงรี 30"/>
          <p:cNvSpPr/>
          <p:nvPr/>
        </p:nvSpPr>
        <p:spPr>
          <a:xfrm>
            <a:off x="8072469" y="6429396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17/23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24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9663" y="3284538"/>
            <a:ext cx="1144587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252413" y="644525"/>
            <a:ext cx="8640762" cy="60245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1988" name="Line 6"/>
          <p:cNvSpPr>
            <a:spLocks noChangeShapeType="1"/>
          </p:cNvSpPr>
          <p:nvPr/>
        </p:nvSpPr>
        <p:spPr bwMode="auto">
          <a:xfrm>
            <a:off x="252413" y="950913"/>
            <a:ext cx="8640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1989" name="Line 7"/>
          <p:cNvSpPr>
            <a:spLocks noChangeShapeType="1"/>
          </p:cNvSpPr>
          <p:nvPr/>
        </p:nvSpPr>
        <p:spPr bwMode="auto">
          <a:xfrm flipH="1">
            <a:off x="6010275" y="644525"/>
            <a:ext cx="1588" cy="4729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1990" name="Line 8"/>
          <p:cNvSpPr>
            <a:spLocks noChangeShapeType="1"/>
          </p:cNvSpPr>
          <p:nvPr/>
        </p:nvSpPr>
        <p:spPr bwMode="auto">
          <a:xfrm>
            <a:off x="2916238" y="644525"/>
            <a:ext cx="0" cy="4729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1991" name="Text Box 9"/>
          <p:cNvSpPr txBox="1">
            <a:spLocks noChangeArrowheads="1"/>
          </p:cNvSpPr>
          <p:nvPr/>
        </p:nvSpPr>
        <p:spPr bwMode="auto">
          <a:xfrm>
            <a:off x="6229350" y="1323975"/>
            <a:ext cx="21605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3.Super Blue Collar</a:t>
            </a:r>
            <a:endParaRPr 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992" name="Text Box 10"/>
          <p:cNvSpPr txBox="1">
            <a:spLocks noChangeArrowheads="1"/>
          </p:cNvSpPr>
          <p:nvPr/>
        </p:nvSpPr>
        <p:spPr bwMode="auto">
          <a:xfrm>
            <a:off x="3133725" y="1281113"/>
            <a:ext cx="25939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2. DSD                         Functional Course</a:t>
            </a:r>
            <a:endParaRPr 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993" name="Text Box 11"/>
          <p:cNvSpPr txBox="1">
            <a:spLocks noChangeArrowheads="1"/>
          </p:cNvSpPr>
          <p:nvPr/>
        </p:nvSpPr>
        <p:spPr bwMode="auto">
          <a:xfrm>
            <a:off x="252413" y="1196975"/>
            <a:ext cx="2593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1. Fundamental</a:t>
            </a:r>
            <a:r>
              <a:rPr lang="en-US" sz="16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                </a:t>
            </a: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(Safety &amp; Quality)</a:t>
            </a:r>
            <a:endParaRPr 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994" name="Text Box 12"/>
          <p:cNvSpPr txBox="1">
            <a:spLocks noChangeArrowheads="1"/>
          </p:cNvSpPr>
          <p:nvPr/>
        </p:nvSpPr>
        <p:spPr bwMode="auto">
          <a:xfrm>
            <a:off x="900113" y="162877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12 </a:t>
            </a:r>
            <a:r>
              <a:rPr lang="th-TH" sz="1400">
                <a:latin typeface="Tahoma" pitchFamily="34" charset="0"/>
                <a:cs typeface="Tahoma" pitchFamily="34" charset="0"/>
              </a:rPr>
              <a:t>หลักสูตร</a:t>
            </a:r>
          </a:p>
        </p:txBody>
      </p:sp>
      <p:sp>
        <p:nvSpPr>
          <p:cNvPr id="41995" name="Rectangle 13"/>
          <p:cNvSpPr>
            <a:spLocks noChangeArrowheads="1"/>
          </p:cNvSpPr>
          <p:nvPr/>
        </p:nvSpPr>
        <p:spPr bwMode="auto">
          <a:xfrm>
            <a:off x="250825" y="3716338"/>
            <a:ext cx="26654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400" b="1" u="sng">
                <a:latin typeface="Tahoma" pitchFamily="34" charset="0"/>
                <a:ea typeface="MS PGothic" pitchFamily="34" charset="-128"/>
                <a:cs typeface="Tahoma" pitchFamily="34" charset="0"/>
              </a:rPr>
              <a:t>Quality</a:t>
            </a:r>
            <a:r>
              <a:rPr lang="en-US" altLang="ja-JP" sz="1400" b="1">
                <a:latin typeface="Tahoma" pitchFamily="34" charset="0"/>
                <a:ea typeface="MS PGothic" pitchFamily="34" charset="-128"/>
                <a:cs typeface="Tahoma" pitchFamily="34" charset="0"/>
              </a:rPr>
              <a:t>  :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1.</a:t>
            </a:r>
            <a:r>
              <a:rPr lang="th-TH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ความรู้พื้นฐานทางด้านตรรกะ                             </a:t>
            </a: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                 </a:t>
            </a: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2. Quality Mind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3. 5S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4. 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การใช้เครื่องมือวัดพื้นฐาน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5. </a:t>
            </a:r>
            <a:r>
              <a:rPr lang="th-TH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การอ่านแบบพื้นฐาน</a:t>
            </a: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6. Basic QC. 7 Tools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7. 5W2H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8. 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ทักษะการตรวจสอบพื้นฐาน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</p:txBody>
      </p:sp>
      <p:sp>
        <p:nvSpPr>
          <p:cNvPr id="41996" name="Rectangle 14"/>
          <p:cNvSpPr>
            <a:spLocks noChangeArrowheads="1"/>
          </p:cNvSpPr>
          <p:nvPr/>
        </p:nvSpPr>
        <p:spPr bwMode="auto">
          <a:xfrm>
            <a:off x="252413" y="1909763"/>
            <a:ext cx="2663825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ja-JP" sz="1400" b="1" u="sng">
                <a:latin typeface="Tahoma" pitchFamily="34" charset="0"/>
                <a:ea typeface="MS PGothic" pitchFamily="34" charset="-128"/>
                <a:cs typeface="Tahoma" pitchFamily="34" charset="0"/>
              </a:rPr>
              <a:t>Safety</a:t>
            </a:r>
            <a:r>
              <a:rPr lang="en-US" altLang="ja-JP" sz="1400" b="1">
                <a:latin typeface="Tahoma" pitchFamily="34" charset="0"/>
                <a:ea typeface="MS PGothic" pitchFamily="34" charset="-128"/>
                <a:cs typeface="Tahoma" pitchFamily="34" charset="0"/>
              </a:rPr>
              <a:t>  :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1.</a:t>
            </a:r>
            <a:r>
              <a:rPr lang="th-TH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Safety for New comer</a:t>
            </a:r>
            <a:r>
              <a:rPr lang="th-TH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                           </a:t>
            </a:r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                        </a:t>
            </a: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2. Safety for Operator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ea typeface="MS PGothic" pitchFamily="34" charset="-128"/>
                <a:cs typeface="Tahoma" pitchFamily="34" charset="0"/>
              </a:rPr>
              <a:t>3. Safety for Leader/Supervisor</a:t>
            </a: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4. Safety for Trainer</a:t>
            </a: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……………………………………………………</a:t>
            </a:r>
            <a:endParaRPr lang="en-US" altLang="ja-JP" sz="1200">
              <a:solidFill>
                <a:srgbClr val="FF33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</p:txBody>
      </p:sp>
      <p:sp>
        <p:nvSpPr>
          <p:cNvPr id="41997" name="Rectangle 15"/>
          <p:cNvSpPr>
            <a:spLocks noChangeArrowheads="1"/>
          </p:cNvSpPr>
          <p:nvPr/>
        </p:nvSpPr>
        <p:spPr bwMode="auto">
          <a:xfrm>
            <a:off x="2916238" y="1941513"/>
            <a:ext cx="3024187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000" b="1" u="sng" dirty="0">
                <a:latin typeface="Tahoma" pitchFamily="34" charset="0"/>
                <a:ea typeface="MS PGothic" pitchFamily="34" charset="-128"/>
                <a:cs typeface="Tahoma" pitchFamily="34" charset="0"/>
              </a:rPr>
              <a:t>Functional</a:t>
            </a:r>
            <a:r>
              <a:rPr lang="en-US" altLang="ja-JP" sz="1000" b="1" dirty="0">
                <a:latin typeface="Tahoma" pitchFamily="34" charset="0"/>
                <a:ea typeface="MS PGothic" pitchFamily="34" charset="-128"/>
                <a:cs typeface="Tahoma" pitchFamily="34" charset="0"/>
              </a:rPr>
              <a:t> :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1.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000" dirty="0">
                <a:ea typeface="MS PGothic" pitchFamily="34" charset="-128"/>
                <a:cs typeface="Tahoma" pitchFamily="34" charset="0"/>
              </a:rPr>
              <a:t>กลึงรูปพรรณเพื่อผลิตชิ้นส่วนยานยนต์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                 </a:t>
            </a: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2.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กัดรูปพรรณเพื่อผลิตชิ้นส่วนยานยนต์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3.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กลึง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CNC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เพื่อผลิตชิ้นส่วนยานยนต์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4.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กัด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CNC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เพื่อผลิตแม่พิมพ์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5.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การใช้เครื่อง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Wire Cut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เพื่อผลิตแม่พิมพ์ 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  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6.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การใช้เครื่อง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EDM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เพื่อผลิตแม่พิมพ์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7.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เครื่องมือวัดละเอียดด้านมิติ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8.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การใช้เครื่อง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CMM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เพื่อการตรวจสอบชิ้นส่วนยานยนต์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9.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การออกแบบ 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Jig &amp; Figure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ด้วยโปรแกรมคอมพิวเตอร์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10.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การอ่านแบบตามมาตรฐานสากล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11.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การกำหนดค่าพิกัดความเผื่ออิสระ 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GD&amp;T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12. 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การตรวจสอบงานเชื่อมชิ้นส่วนยานยนต์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13.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เชื่อม</a:t>
            </a:r>
            <a:r>
              <a:rPr lang="th-TH" altLang="ja-JP" sz="1000" dirty="0" err="1">
                <a:latin typeface="Tahoma" pitchFamily="34" charset="0"/>
                <a:ea typeface="MS PGothic" pitchFamily="34" charset="-128"/>
                <a:cs typeface="Tahoma" pitchFamily="34" charset="0"/>
              </a:rPr>
              <a:t>แม็ก</a:t>
            </a:r>
            <a:r>
              <a:rPr lang="th-TH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สำหรับการผลิตชิ้นส่วนยานยนต์</a:t>
            </a: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14. </a:t>
            </a:r>
            <a:r>
              <a:rPr lang="th-TH" altLang="ja-JP" sz="10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การเชื่อมจุดด้วยความต้านทานในการผลิตชิ้นส่วน</a:t>
            </a:r>
            <a:r>
              <a:rPr lang="en-US" altLang="ja-JP" sz="10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</a:t>
            </a:r>
            <a:r>
              <a:rPr lang="en-US" altLang="ja-JP" sz="1000" strike="sngStrike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5. </a:t>
            </a:r>
            <a:r>
              <a:rPr lang="th-TH" altLang="ja-JP" sz="1000" strike="sngStrike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พนักงานควบคุมการเชื่อมชิ้นส่วนยานยนต์ด้วยหุ่นยนต์</a:t>
            </a:r>
            <a:r>
              <a:rPr lang="en-US" altLang="ja-JP" sz="1000" strike="sngStrike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16. Modeling Drafting Assembly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17. Mold  Design Process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18.Reverse Engineering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19. Free Form Modeling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0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20. Mill Manufacturing Process</a:t>
            </a:r>
          </a:p>
        </p:txBody>
      </p:sp>
      <p:pic>
        <p:nvPicPr>
          <p:cNvPr id="41998" name="Picture 16" descr="2407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5925" y="2924175"/>
            <a:ext cx="9413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9" name="Text Box 18"/>
          <p:cNvSpPr txBox="1">
            <a:spLocks noChangeArrowheads="1"/>
          </p:cNvSpPr>
          <p:nvPr/>
        </p:nvSpPr>
        <p:spPr bwMode="auto">
          <a:xfrm>
            <a:off x="3781425" y="162877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20 </a:t>
            </a:r>
            <a:r>
              <a:rPr lang="th-TH" sz="1400">
                <a:latin typeface="Tahoma" pitchFamily="34" charset="0"/>
                <a:cs typeface="Tahoma" pitchFamily="34" charset="0"/>
              </a:rPr>
              <a:t>หลักสูตร</a:t>
            </a:r>
          </a:p>
        </p:txBody>
      </p:sp>
      <p:sp>
        <p:nvSpPr>
          <p:cNvPr id="42000" name="Line 19"/>
          <p:cNvSpPr>
            <a:spLocks noChangeShapeType="1"/>
          </p:cNvSpPr>
          <p:nvPr/>
        </p:nvSpPr>
        <p:spPr bwMode="auto">
          <a:xfrm>
            <a:off x="250825" y="1225550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2001" name="Line 20"/>
          <p:cNvSpPr>
            <a:spLocks noChangeShapeType="1"/>
          </p:cNvSpPr>
          <p:nvPr/>
        </p:nvSpPr>
        <p:spPr bwMode="auto">
          <a:xfrm flipV="1">
            <a:off x="250825" y="5373688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2002" name="Rectangle 23"/>
          <p:cNvSpPr>
            <a:spLocks noChangeArrowheads="1"/>
          </p:cNvSpPr>
          <p:nvPr/>
        </p:nvSpPr>
        <p:spPr bwMode="auto">
          <a:xfrm>
            <a:off x="323850" y="5770563"/>
            <a:ext cx="1368425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1.</a:t>
            </a:r>
            <a:r>
              <a:rPr lang="th-TH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งานขึ้นรูปโลหะ                           </a:t>
            </a:r>
            <a:r>
              <a:rPr lang="en-US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                       </a:t>
            </a: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2. </a:t>
            </a:r>
            <a:r>
              <a:rPr lang="th-TH" altLang="ja-JP" sz="12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งานฉีดพลาสติก</a:t>
            </a:r>
            <a:endParaRPr lang="en-US" altLang="ja-JP" sz="12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ja-JP" sz="12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3. </a:t>
            </a:r>
            <a:r>
              <a:rPr lang="th-TH" altLang="ja-JP" sz="1200" dirty="0">
                <a:ea typeface="MS PGothic" pitchFamily="34" charset="-128"/>
                <a:cs typeface="Tahoma" pitchFamily="34" charset="0"/>
              </a:rPr>
              <a:t>งานหล่อเหล็ก</a:t>
            </a:r>
            <a:endParaRPr lang="en-US" altLang="ja-JP" sz="1200" dirty="0"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4.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งานกลึง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</p:txBody>
      </p:sp>
      <p:sp>
        <p:nvSpPr>
          <p:cNvPr id="42003" name="Rectangle 24"/>
          <p:cNvSpPr>
            <a:spLocks noChangeArrowheads="1"/>
          </p:cNvSpPr>
          <p:nvPr/>
        </p:nvSpPr>
        <p:spPr bwMode="auto">
          <a:xfrm>
            <a:off x="1690688" y="5786438"/>
            <a:ext cx="21605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5. </a:t>
            </a:r>
            <a:r>
              <a:rPr lang="th-TH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งานกัด</a:t>
            </a:r>
            <a:endParaRPr lang="en-US" altLang="ja-JP" sz="8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/>
            <a:r>
              <a:rPr lang="en-US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6.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 งานปรับแต่งแม่พิมพ์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7.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งานปรับ</a:t>
            </a:r>
            <a:r>
              <a:rPr lang="en-US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/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ประกอบเครื่องกล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/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8. </a:t>
            </a:r>
            <a:r>
              <a:rPr lang="th-TH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งานกลึงด้วยโปรแกรม 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</p:txBody>
      </p:sp>
      <p:sp>
        <p:nvSpPr>
          <p:cNvPr id="42004" name="Rectangle 25"/>
          <p:cNvSpPr>
            <a:spLocks noChangeArrowheads="1"/>
          </p:cNvSpPr>
          <p:nvPr/>
        </p:nvSpPr>
        <p:spPr bwMode="auto">
          <a:xfrm>
            <a:off x="3492500" y="5715000"/>
            <a:ext cx="26638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9</a:t>
            </a:r>
            <a:r>
              <a:rPr lang="en-US" altLang="ja-JP" sz="24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.</a:t>
            </a:r>
            <a:r>
              <a:rPr lang="th-TH" altLang="ja-JP" sz="24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งานกัดด้วยโปรแกรม</a:t>
            </a:r>
            <a:endParaRPr lang="en-US" altLang="ja-JP" sz="8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10.</a:t>
            </a:r>
            <a:r>
              <a:rPr lang="th-TH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งานเขียนแบบเครื่องกลด้วยมือ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11.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งานเขียนแบบเครื่องกลด้วย</a:t>
            </a:r>
            <a:r>
              <a:rPr lang="en-US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CAD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12.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งานประกอบอุปกรณ์อิเล็กทรอนิกส์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</p:txBody>
      </p:sp>
      <p:sp>
        <p:nvSpPr>
          <p:cNvPr id="42005" name="Rectangle 26"/>
          <p:cNvSpPr>
            <a:spLocks noChangeArrowheads="1"/>
          </p:cNvSpPr>
          <p:nvPr/>
        </p:nvSpPr>
        <p:spPr bwMode="auto">
          <a:xfrm>
            <a:off x="6156325" y="5715000"/>
            <a:ext cx="26638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13.</a:t>
            </a:r>
            <a:r>
              <a:rPr lang="th-TH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200" dirty="0">
                <a:solidFill>
                  <a:srgbClr val="FF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งานประกอบอุปกรณ์ไฟฟ้า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14.</a:t>
            </a:r>
            <a:r>
              <a:rPr lang="th-TH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งานออกแบบและประกอบ</a:t>
            </a:r>
            <a:r>
              <a:rPr lang="th-TH" altLang="ja-JP" sz="1200" dirty="0" err="1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นิวแมติก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15.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งานปรับแต่ง</a:t>
            </a:r>
            <a:r>
              <a:rPr lang="th-TH" altLang="ja-JP" sz="1200" dirty="0" err="1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ระบบไฮดรอลิก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16.</a:t>
            </a:r>
            <a:r>
              <a:rPr lang="th-TH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งานซ่อมบำรุงเครื่องจักรกล</a:t>
            </a:r>
          </a:p>
          <a:p>
            <a:pPr eaLnBrk="0" hangingPunct="0">
              <a:lnSpc>
                <a:spcPct val="90000"/>
              </a:lnSpc>
            </a:pPr>
            <a:r>
              <a:rPr lang="th-TH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17.</a:t>
            </a:r>
            <a:r>
              <a:rPr lang="th-TH" altLang="ja-JP" sz="1200" dirty="0">
                <a:ea typeface="MS PGothic" pitchFamily="34" charset="-128"/>
                <a:cs typeface="Tahoma" pitchFamily="34" charset="0"/>
              </a:rPr>
              <a:t> </a:t>
            </a:r>
            <a:r>
              <a:rPr lang="th-TH" altLang="ja-JP" sz="1200" dirty="0">
                <a:solidFill>
                  <a:srgbClr val="FF0000"/>
                </a:solidFill>
                <a:ea typeface="MS PGothic" pitchFamily="34" charset="-128"/>
                <a:cs typeface="Tahoma" pitchFamily="34" charset="0"/>
              </a:rPr>
              <a:t>งานซ่อมบำรุงระบบไฟฟ้า</a:t>
            </a:r>
            <a:endParaRPr lang="en-US" altLang="ja-JP" sz="1200" dirty="0">
              <a:solidFill>
                <a:srgbClr val="FF0000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</p:txBody>
      </p:sp>
      <p:sp>
        <p:nvSpPr>
          <p:cNvPr id="42006" name="Line 27"/>
          <p:cNvSpPr>
            <a:spLocks noChangeShapeType="1"/>
          </p:cNvSpPr>
          <p:nvPr/>
        </p:nvSpPr>
        <p:spPr bwMode="auto">
          <a:xfrm>
            <a:off x="250825" y="1916113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2007" name="Line 28"/>
          <p:cNvSpPr>
            <a:spLocks noChangeShapeType="1"/>
          </p:cNvSpPr>
          <p:nvPr/>
        </p:nvSpPr>
        <p:spPr bwMode="auto">
          <a:xfrm>
            <a:off x="250825" y="1628775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2008" name="Text Box 29"/>
          <p:cNvSpPr txBox="1">
            <a:spLocks noChangeArrowheads="1"/>
          </p:cNvSpPr>
          <p:nvPr/>
        </p:nvSpPr>
        <p:spPr bwMode="auto">
          <a:xfrm>
            <a:off x="827088" y="676275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Semi-Skill</a:t>
            </a:r>
            <a:endParaRPr 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09" name="Text Box 30"/>
          <p:cNvSpPr txBox="1">
            <a:spLocks noChangeArrowheads="1"/>
          </p:cNvSpPr>
          <p:nvPr/>
        </p:nvSpPr>
        <p:spPr bwMode="auto">
          <a:xfrm>
            <a:off x="3635375" y="676275"/>
            <a:ext cx="15128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Skilled</a:t>
            </a:r>
            <a:endParaRPr 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10" name="Text Box 31"/>
          <p:cNvSpPr txBox="1">
            <a:spLocks noChangeArrowheads="1"/>
          </p:cNvSpPr>
          <p:nvPr/>
        </p:nvSpPr>
        <p:spPr bwMode="auto">
          <a:xfrm>
            <a:off x="6659563" y="676275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Supervisors</a:t>
            </a:r>
            <a:endParaRPr 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11" name="Text Box 32"/>
          <p:cNvSpPr txBox="1">
            <a:spLocks noChangeArrowheads="1"/>
          </p:cNvSpPr>
          <p:nvPr/>
        </p:nvSpPr>
        <p:spPr bwMode="auto">
          <a:xfrm>
            <a:off x="6372225" y="936625"/>
            <a:ext cx="230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for Leader/Foreman</a:t>
            </a:r>
            <a:endParaRPr lang="th-TH" sz="14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12" name="Text Box 33"/>
          <p:cNvSpPr txBox="1">
            <a:spLocks noChangeArrowheads="1"/>
          </p:cNvSpPr>
          <p:nvPr/>
        </p:nvSpPr>
        <p:spPr bwMode="auto">
          <a:xfrm>
            <a:off x="827088" y="935038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for New Comer</a:t>
            </a:r>
            <a:endParaRPr lang="th-TH" sz="14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13" name="Text Box 34"/>
          <p:cNvSpPr txBox="1">
            <a:spLocks noChangeArrowheads="1"/>
          </p:cNvSpPr>
          <p:nvPr/>
        </p:nvSpPr>
        <p:spPr bwMode="auto">
          <a:xfrm>
            <a:off x="3305175" y="935038"/>
            <a:ext cx="23764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for Experience Operator</a:t>
            </a:r>
            <a:endParaRPr lang="th-TH" sz="14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14" name="Rectangle 35"/>
          <p:cNvSpPr>
            <a:spLocks noChangeArrowheads="1"/>
          </p:cNvSpPr>
          <p:nvPr/>
        </p:nvSpPr>
        <p:spPr bwMode="auto">
          <a:xfrm>
            <a:off x="6084888" y="2013992"/>
            <a:ext cx="2735262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1. </a:t>
            </a:r>
            <a:r>
              <a:rPr lang="th-TH" altLang="ja-JP" sz="1200" dirty="0">
                <a:ea typeface="MS PGothic" pitchFamily="34" charset="-128"/>
                <a:cs typeface="Tahoma" pitchFamily="34" charset="0"/>
              </a:rPr>
              <a:t>กิจกรรมกลุ่มสัมพันธ์</a:t>
            </a:r>
            <a:endParaRPr lang="en-US" altLang="ja-JP" sz="12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/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2. </a:t>
            </a:r>
            <a:r>
              <a:rPr lang="en-US" altLang="ja-JP" sz="12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Workmanship Training Course</a:t>
            </a:r>
            <a:endParaRPr lang="en-US" altLang="ja-JP" sz="12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/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3. </a:t>
            </a:r>
            <a:r>
              <a:rPr lang="th-TH" altLang="ja-JP" sz="1200" dirty="0">
                <a:ea typeface="MS PGothic" pitchFamily="34" charset="-128"/>
                <a:cs typeface="Tahoma" pitchFamily="34" charset="0"/>
              </a:rPr>
              <a:t>การเรียนรู้การทำงานแบบญี่ปุ่น</a:t>
            </a:r>
            <a:endParaRPr lang="en-US" altLang="ja-JP" sz="12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Tahoma" pitchFamily="34" charset="0"/>
            </a:endParaRPr>
          </a:p>
          <a:p>
            <a:pPr eaLnBrk="0" hangingPunct="0"/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4. </a:t>
            </a:r>
            <a:r>
              <a:rPr lang="en-US" altLang="ja-JP" sz="1200" dirty="0">
                <a:latin typeface="Tahoma" pitchFamily="34" charset="0"/>
                <a:ea typeface="MS PGothic" pitchFamily="34" charset="-128"/>
                <a:cs typeface="Tahoma" pitchFamily="34" charset="0"/>
              </a:rPr>
              <a:t>Daily Management</a:t>
            </a:r>
            <a:endParaRPr lang="en-US" altLang="ja-JP" sz="1200" dirty="0">
              <a:solidFill>
                <a:schemeClr val="accent2"/>
              </a:solidFill>
              <a:latin typeface="Tahoma" pitchFamily="34" charset="0"/>
              <a:ea typeface="MS PGothic" pitchFamily="34" charset="-128"/>
              <a:cs typeface="Arial" pitchFamily="34" charset="0"/>
            </a:endParaRPr>
          </a:p>
          <a:p>
            <a:pPr eaLnBrk="0" hangingPunct="0"/>
            <a:r>
              <a:rPr lang="en-US" altLang="ja-JP" sz="1200" dirty="0">
                <a:solidFill>
                  <a:schemeClr val="accent2"/>
                </a:solidFill>
                <a:latin typeface="Tahoma" pitchFamily="34" charset="0"/>
                <a:ea typeface="MS PGothic" pitchFamily="34" charset="-128"/>
                <a:cs typeface="Arial" pitchFamily="34" charset="0"/>
              </a:rPr>
              <a:t>5. </a:t>
            </a:r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Safety for Management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6</a:t>
            </a:r>
            <a:r>
              <a:rPr lang="en-US" altLang="ja-JP" sz="1200" dirty="0" smtClean="0">
                <a:latin typeface="Tahoma" pitchFamily="34" charset="0"/>
                <a:ea typeface="MS PGothic" pitchFamily="34" charset="-128"/>
                <a:cs typeface="Arial" pitchFamily="34" charset="0"/>
              </a:rPr>
              <a:t>. 5S </a:t>
            </a:r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for Management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7. Problem Solving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8. TPS </a:t>
            </a:r>
            <a:endParaRPr lang="en-US" altLang="ja-JP" sz="800" dirty="0">
              <a:latin typeface="Tahoma" pitchFamily="34" charset="0"/>
              <a:ea typeface="MS PGothic" pitchFamily="34" charset="-128"/>
              <a:cs typeface="Arial" pitchFamily="34" charset="0"/>
            </a:endParaRP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9. TQM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10. TPM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11. ISO/TS16949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12. Competency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13. Leadership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14. TWI-JI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15. TWI-JR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  <a:cs typeface="Arial" pitchFamily="34" charset="0"/>
              </a:rPr>
              <a:t>16. </a:t>
            </a:r>
            <a:r>
              <a:rPr lang="th-TH" altLang="ja-JP" sz="1200" dirty="0">
                <a:latin typeface="Tahoma" pitchFamily="34" charset="0"/>
                <a:cs typeface="Tahoma" pitchFamily="34" charset="0"/>
              </a:rPr>
              <a:t>การดูงานจากสถานประกอบการ</a:t>
            </a:r>
            <a:r>
              <a:rPr lang="en-US" altLang="ja-JP" sz="1200" dirty="0">
                <a:latin typeface="Tahoma" pitchFamily="34" charset="0"/>
                <a:ea typeface="MS PGothic" pitchFamily="34" charset="-128"/>
              </a:rPr>
              <a:t> </a:t>
            </a:r>
          </a:p>
          <a:p>
            <a:pPr eaLnBrk="0" hangingPunct="0"/>
            <a:r>
              <a:rPr lang="en-US" altLang="ja-JP" sz="1200" dirty="0">
                <a:latin typeface="Tahoma" pitchFamily="34" charset="0"/>
                <a:ea typeface="MS PGothic" pitchFamily="34" charset="-128"/>
              </a:rPr>
              <a:t>17. </a:t>
            </a:r>
            <a:r>
              <a:rPr lang="th-TH" altLang="ja-JP" sz="1200" dirty="0">
                <a:cs typeface="Tahoma" pitchFamily="34" charset="0"/>
              </a:rPr>
              <a:t>เทคนิคการนำเสนอผลงาน</a:t>
            </a:r>
            <a:endParaRPr lang="en-US" altLang="ja-JP" sz="1200" dirty="0">
              <a:ea typeface="MS PGothic" pitchFamily="34" charset="-128"/>
            </a:endParaRPr>
          </a:p>
        </p:txBody>
      </p:sp>
      <p:sp>
        <p:nvSpPr>
          <p:cNvPr id="42015" name="Text Box 36"/>
          <p:cNvSpPr txBox="1">
            <a:spLocks noChangeArrowheads="1"/>
          </p:cNvSpPr>
          <p:nvPr/>
        </p:nvSpPr>
        <p:spPr bwMode="auto">
          <a:xfrm>
            <a:off x="6804025" y="162877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17 </a:t>
            </a:r>
            <a:r>
              <a:rPr lang="th-TH" sz="1400">
                <a:latin typeface="Tahoma" pitchFamily="34" charset="0"/>
                <a:cs typeface="Tahoma" pitchFamily="34" charset="0"/>
              </a:rPr>
              <a:t>หลักสูตร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-36513" y="188913"/>
            <a:ext cx="8929688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altLang="ja-JP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หลักสูตรสำหรับสถาบันพัฒนาบุคลากร</a:t>
            </a:r>
            <a:r>
              <a:rPr lang="en-US" altLang="ja-JP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PGothic" pitchFamily="34" charset="-128"/>
                <a:cs typeface="Tahoma" pitchFamily="34" charset="0"/>
              </a:rPr>
              <a:t> (Phase #1)</a:t>
            </a:r>
            <a:endParaRPr lang="th-TH" altLang="ja-JP" sz="2400" b="1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42017" name="Line 43"/>
          <p:cNvSpPr>
            <a:spLocks noChangeShapeType="1"/>
          </p:cNvSpPr>
          <p:nvPr/>
        </p:nvSpPr>
        <p:spPr bwMode="auto">
          <a:xfrm>
            <a:off x="250825" y="5734050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2018" name="Text Box 44"/>
          <p:cNvSpPr txBox="1">
            <a:spLocks noChangeArrowheads="1"/>
          </p:cNvSpPr>
          <p:nvPr/>
        </p:nvSpPr>
        <p:spPr bwMode="auto">
          <a:xfrm>
            <a:off x="2124075" y="5373688"/>
            <a:ext cx="5184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800" b="1">
                <a:latin typeface="Tahoma" pitchFamily="34" charset="0"/>
                <a:cs typeface="Tahoma" pitchFamily="34" charset="0"/>
              </a:rPr>
              <a:t>หลักสูตรเพิ่มเติมด้าน </a:t>
            </a:r>
            <a:r>
              <a:rPr lang="en-US" sz="1800" b="1">
                <a:latin typeface="Tahoma" pitchFamily="34" charset="0"/>
                <a:cs typeface="Tahoma" pitchFamily="34" charset="0"/>
              </a:rPr>
              <a:t>Engineering (AHRDP)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36" name="วงรี 35"/>
          <p:cNvSpPr/>
          <p:nvPr/>
        </p:nvSpPr>
        <p:spPr>
          <a:xfrm>
            <a:off x="8072469" y="6429396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18/23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6"/>
          <p:cNvSpPr txBox="1">
            <a:spLocks noChangeArrowheads="1"/>
          </p:cNvSpPr>
          <p:nvPr/>
        </p:nvSpPr>
        <p:spPr bwMode="auto">
          <a:xfrm>
            <a:off x="323850" y="838200"/>
            <a:ext cx="2655888" cy="30480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4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กิจกรรม/โครงการ</a:t>
            </a:r>
            <a:endParaRPr lang="en-US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83" name="Text Box 16"/>
          <p:cNvSpPr txBox="1">
            <a:spLocks noChangeArrowheads="1"/>
          </p:cNvSpPr>
          <p:nvPr/>
        </p:nvSpPr>
        <p:spPr bwMode="auto">
          <a:xfrm>
            <a:off x="323850" y="1412875"/>
            <a:ext cx="2655888" cy="3968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000">
                <a:solidFill>
                  <a:srgbClr val="0033CC"/>
                </a:solidFill>
                <a:cs typeface="Tahoma" pitchFamily="34" charset="0"/>
              </a:rPr>
              <a:t>1. จัดตั้ง </a:t>
            </a:r>
            <a:r>
              <a:rPr lang="en-US" sz="1000">
                <a:solidFill>
                  <a:srgbClr val="0033CC"/>
                </a:solidFill>
                <a:cs typeface="Tahoma" pitchFamily="34" charset="0"/>
              </a:rPr>
              <a:t>AHRDA  </a:t>
            </a:r>
            <a:r>
              <a:rPr lang="th-TH" sz="1000">
                <a:solidFill>
                  <a:srgbClr val="0033CC"/>
                </a:solidFill>
                <a:cs typeface="Tahoma" pitchFamily="34" charset="0"/>
              </a:rPr>
              <a:t>และสร้างแผนกลยุทธ์ระยะยาวของ </a:t>
            </a:r>
            <a:r>
              <a:rPr lang="en-US" sz="1000">
                <a:solidFill>
                  <a:srgbClr val="0033CC"/>
                </a:solidFill>
                <a:cs typeface="Tahoma" pitchFamily="34" charset="0"/>
              </a:rPr>
              <a:t>AHRDA</a:t>
            </a:r>
          </a:p>
        </p:txBody>
      </p:sp>
      <p:sp>
        <p:nvSpPr>
          <p:cNvPr id="46084" name="Text Box 16"/>
          <p:cNvSpPr txBox="1">
            <a:spLocks noChangeArrowheads="1"/>
          </p:cNvSpPr>
          <p:nvPr/>
        </p:nvSpPr>
        <p:spPr bwMode="auto">
          <a:xfrm>
            <a:off x="323850" y="1982788"/>
            <a:ext cx="2655888" cy="11588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sz="1000">
                <a:solidFill>
                  <a:srgbClr val="161645"/>
                </a:solidFill>
                <a:cs typeface="Tahoma" pitchFamily="34" charset="0"/>
              </a:rPr>
              <a:t>2.</a:t>
            </a:r>
            <a:r>
              <a:rPr lang="th-TH" sz="1000">
                <a:solidFill>
                  <a:srgbClr val="161645"/>
                </a:solidFill>
                <a:cs typeface="Tahoma" pitchFamily="34" charset="0"/>
              </a:rPr>
              <a:t> การฝึกพัฒนาฝีมือแรงงานในอุตสาหกรรมยานยนต์และชิ้นส่วนอะไหล่ยานยนต์</a:t>
            </a:r>
          </a:p>
          <a:p>
            <a:pPr eaLnBrk="0" fontAlgn="ctr" hangingPunct="0"/>
            <a:r>
              <a:rPr lang="en-US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2.1</a:t>
            </a:r>
            <a:r>
              <a:rPr 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โครงการฝึกอบรมครูอาชีวะและผู้บริหารในอุตสาหกรรมชิ้นส่วนยานยนต์ไทย (</a:t>
            </a:r>
            <a:r>
              <a:rPr lang="en-US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SBC)</a:t>
            </a:r>
          </a:p>
          <a:p>
            <a:pPr eaLnBrk="0" fontAlgn="ctr" hangingPunct="0"/>
            <a:r>
              <a:rPr lang="en-US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2.2</a:t>
            </a:r>
            <a:r>
              <a:rPr 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พัฒนาทักษะฝีมือแรงงานในอุตสาหกรรมในอุตสาหกรรมยานยนต์และชิ้นส่วนอะไหล่ยานยนต์ (เน้นเชิงคุณภาพของทักษะฝีมือแรงงาน) </a:t>
            </a:r>
            <a:endParaRPr lang="en-US" sz="300">
              <a:solidFill>
                <a:srgbClr val="2D2DB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85" name="Text Box 16"/>
          <p:cNvSpPr txBox="1">
            <a:spLocks noChangeArrowheads="1"/>
          </p:cNvSpPr>
          <p:nvPr/>
        </p:nvSpPr>
        <p:spPr bwMode="auto">
          <a:xfrm>
            <a:off x="3008313" y="1455738"/>
            <a:ext cx="1079500" cy="461962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Board &amp; AHRDA</a:t>
            </a:r>
            <a:endParaRPr 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86" name="Text Box 16"/>
          <p:cNvSpPr txBox="1">
            <a:spLocks noChangeArrowheads="1"/>
          </p:cNvSpPr>
          <p:nvPr/>
        </p:nvSpPr>
        <p:spPr bwMode="auto">
          <a:xfrm>
            <a:off x="323850" y="3754438"/>
            <a:ext cx="2655888" cy="4667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sz="1000">
                <a:latin typeface="Tahoma" pitchFamily="34" charset="0"/>
                <a:cs typeface="Tahoma" pitchFamily="34" charset="0"/>
              </a:rPr>
              <a:t>4.</a:t>
            </a:r>
            <a:r>
              <a:rPr lang="th-TH" sz="1000">
                <a:latin typeface="Tahoma" pitchFamily="34" charset="0"/>
                <a:cs typeface="Tahoma" pitchFamily="34" charset="0"/>
              </a:rPr>
              <a:t> การปรับปรุงและพัฒนามาตรฐานและหลักสูตรฝึกอบรมของ </a:t>
            </a:r>
            <a:r>
              <a:rPr lang="en-US" sz="1000">
                <a:latin typeface="Tahoma" pitchFamily="34" charset="0"/>
                <a:cs typeface="Tahoma" pitchFamily="34" charset="0"/>
              </a:rPr>
              <a:t>AHRDA</a:t>
            </a:r>
          </a:p>
          <a:p>
            <a:pPr algn="ctr" eaLnBrk="0" hangingPunct="0">
              <a:spcBef>
                <a:spcPct val="50000"/>
              </a:spcBef>
            </a:pPr>
            <a:endParaRPr lang="en-US" sz="3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87" name="Text Box 16"/>
          <p:cNvSpPr txBox="1">
            <a:spLocks noChangeArrowheads="1"/>
          </p:cNvSpPr>
          <p:nvPr/>
        </p:nvSpPr>
        <p:spPr bwMode="auto">
          <a:xfrm>
            <a:off x="331788" y="5483225"/>
            <a:ext cx="2655887" cy="2444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solidFill>
                  <a:srgbClr val="2D2DB9"/>
                </a:solidFill>
                <a:latin typeface="Tahoma" pitchFamily="34" charset="0"/>
                <a:cs typeface="Tahoma" pitchFamily="34" charset="0"/>
              </a:rPr>
              <a:t>7. </a:t>
            </a:r>
            <a:r>
              <a:rPr lang="th-TH" sz="1000">
                <a:solidFill>
                  <a:srgbClr val="2D2DB9"/>
                </a:solidFill>
                <a:latin typeface="Tahoma" pitchFamily="34" charset="0"/>
                <a:cs typeface="Tahoma" pitchFamily="34" charset="0"/>
              </a:rPr>
              <a:t>การนำมาตรฐานฝีมือแรงงานมาทดสอบ</a:t>
            </a:r>
            <a:r>
              <a:rPr lang="en-US" sz="1000">
                <a:solidFill>
                  <a:srgbClr val="2D2DB9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46088" name="Text Box 16"/>
          <p:cNvSpPr txBox="1">
            <a:spLocks noChangeArrowheads="1"/>
          </p:cNvSpPr>
          <p:nvPr/>
        </p:nvSpPr>
        <p:spPr bwMode="auto">
          <a:xfrm>
            <a:off x="323850" y="6092825"/>
            <a:ext cx="2655888" cy="6191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9.</a:t>
            </a:r>
            <a:r>
              <a:rPr 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โครงการสัมมนาเชิงปฏิบัติการความต้องการแรงงานและการพัฒนาบุคลากรในอุตสาหกรรมยานยนต์และชิ้นส่วนอะไหล่ยานยนต์ </a:t>
            </a:r>
          </a:p>
          <a:p>
            <a:pPr algn="ctr" eaLnBrk="0" hangingPunct="0">
              <a:spcBef>
                <a:spcPct val="50000"/>
              </a:spcBef>
            </a:pPr>
            <a:endParaRPr lang="en-US" sz="30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89" name="Text Box 16"/>
          <p:cNvSpPr txBox="1">
            <a:spLocks noChangeArrowheads="1"/>
          </p:cNvSpPr>
          <p:nvPr/>
        </p:nvSpPr>
        <p:spPr bwMode="auto">
          <a:xfrm>
            <a:off x="323850" y="5807075"/>
            <a:ext cx="2655888" cy="2286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900">
                <a:latin typeface="Tahoma" pitchFamily="34" charset="0"/>
                <a:cs typeface="Tahoma" pitchFamily="34" charset="0"/>
              </a:rPr>
              <a:t>8. </a:t>
            </a:r>
            <a:r>
              <a:rPr lang="th-TH" sz="900">
                <a:latin typeface="Tahoma" pitchFamily="34" charset="0"/>
                <a:cs typeface="Tahoma" pitchFamily="34" charset="0"/>
              </a:rPr>
              <a:t>การทบทวนผนกลยุทธ์ของ </a:t>
            </a:r>
            <a:r>
              <a:rPr lang="en-US" sz="900">
                <a:latin typeface="Tahoma" pitchFamily="34" charset="0"/>
                <a:cs typeface="Tahoma" pitchFamily="34" charset="0"/>
              </a:rPr>
              <a:t>AHRDA</a:t>
            </a:r>
          </a:p>
        </p:txBody>
      </p:sp>
      <p:sp>
        <p:nvSpPr>
          <p:cNvPr id="46090" name="Text Box 16"/>
          <p:cNvSpPr txBox="1">
            <a:spLocks noChangeArrowheads="1"/>
          </p:cNvSpPr>
          <p:nvPr/>
        </p:nvSpPr>
        <p:spPr bwMode="auto">
          <a:xfrm>
            <a:off x="4211638" y="908050"/>
            <a:ext cx="655637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2558</a:t>
            </a:r>
          </a:p>
        </p:txBody>
      </p:sp>
      <p:sp>
        <p:nvSpPr>
          <p:cNvPr id="46091" name="Text Box 16"/>
          <p:cNvSpPr txBox="1">
            <a:spLocks noChangeArrowheads="1"/>
          </p:cNvSpPr>
          <p:nvPr/>
        </p:nvSpPr>
        <p:spPr bwMode="auto">
          <a:xfrm>
            <a:off x="8126413" y="836613"/>
            <a:ext cx="720725" cy="501650"/>
          </a:xfrm>
          <a:prstGeom prst="rect">
            <a:avLst/>
          </a:prstGeom>
          <a:solidFill>
            <a:srgbClr val="CCFF33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th-TH" sz="1000" dirty="0">
                <a:latin typeface="Tahoma" pitchFamily="34" charset="0"/>
                <a:cs typeface="Tahoma" pitchFamily="34" charset="0"/>
              </a:rPr>
              <a:t>แผน    กลยุทธ์ </a:t>
            </a:r>
            <a:r>
              <a:rPr lang="th-TH" sz="1000" dirty="0" err="1">
                <a:latin typeface="Tahoma" pitchFamily="34" charset="0"/>
                <a:cs typeface="Tahoma" pitchFamily="34" charset="0"/>
              </a:rPr>
              <a:t>กพร</a:t>
            </a:r>
            <a:r>
              <a:rPr lang="en-US" sz="1000" dirty="0">
                <a:latin typeface="Tahoma" pitchFamily="34" charset="0"/>
                <a:cs typeface="Tahoma" pitchFamily="34" charset="0"/>
              </a:rPr>
              <a:t>.</a:t>
            </a:r>
            <a:r>
              <a:rPr lang="th-TH" sz="1000" dirty="0" err="1">
                <a:latin typeface="Tahoma" pitchFamily="34" charset="0"/>
                <a:cs typeface="Tahoma" pitchFamily="34" charset="0"/>
              </a:rPr>
              <a:t>ปช</a:t>
            </a:r>
            <a:r>
              <a:rPr lang="en-US" sz="1000" dirty="0">
                <a:latin typeface="Tahoma" pitchFamily="34" charset="0"/>
                <a:cs typeface="Tahoma" pitchFamily="34" charset="0"/>
              </a:rPr>
              <a:t>.</a:t>
            </a:r>
          </a:p>
        </p:txBody>
      </p:sp>
      <p:sp>
        <p:nvSpPr>
          <p:cNvPr id="46092" name="Text Box 16"/>
          <p:cNvSpPr txBox="1">
            <a:spLocks noChangeArrowheads="1"/>
          </p:cNvSpPr>
          <p:nvPr/>
        </p:nvSpPr>
        <p:spPr bwMode="auto">
          <a:xfrm>
            <a:off x="3009900" y="2276475"/>
            <a:ext cx="1079500" cy="5492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AHRDA , 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สอศ</a:t>
            </a:r>
            <a:r>
              <a:rPr lang="en-US" sz="1000">
                <a:latin typeface="Tahoma" pitchFamily="34" charset="0"/>
                <a:cs typeface="Tahoma" pitchFamily="34" charset="0"/>
              </a:rPr>
              <a:t>./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สอท</a:t>
            </a:r>
            <a:r>
              <a:rPr lang="en-US" sz="1000">
                <a:latin typeface="Tahoma" pitchFamily="34" charset="0"/>
                <a:cs typeface="Tahoma" pitchFamily="34" charset="0"/>
              </a:rPr>
              <a:t>., TAPMA , </a:t>
            </a:r>
            <a:r>
              <a:rPr lang="th-TH" sz="1000">
                <a:latin typeface="Tahoma" pitchFamily="34" charset="0"/>
                <a:cs typeface="Tahoma" pitchFamily="34" charset="0"/>
              </a:rPr>
              <a:t>กพร</a:t>
            </a:r>
            <a:r>
              <a:rPr lang="en-US" sz="1000">
                <a:latin typeface="Tahoma" pitchFamily="34" charset="0"/>
                <a:cs typeface="Tahoma" pitchFamily="34" charset="0"/>
              </a:rPr>
              <a:t>.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93" name="Text Box 16"/>
          <p:cNvSpPr txBox="1">
            <a:spLocks noChangeArrowheads="1"/>
          </p:cNvSpPr>
          <p:nvPr/>
        </p:nvSpPr>
        <p:spPr bwMode="auto">
          <a:xfrm>
            <a:off x="3008313" y="3789363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AHRDA , </a:t>
            </a:r>
            <a:r>
              <a:rPr lang="th-TH" sz="1000">
                <a:latin typeface="Tahoma" pitchFamily="34" charset="0"/>
                <a:cs typeface="Tahoma" pitchFamily="34" charset="0"/>
              </a:rPr>
              <a:t>กพร</a:t>
            </a:r>
            <a:r>
              <a:rPr lang="en-US" sz="1000">
                <a:latin typeface="Tahoma" pitchFamily="34" charset="0"/>
                <a:cs typeface="Tahoma" pitchFamily="34" charset="0"/>
              </a:rPr>
              <a:t>. , TAI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94" name="Text Box 16"/>
          <p:cNvSpPr txBox="1">
            <a:spLocks noChangeArrowheads="1"/>
          </p:cNvSpPr>
          <p:nvPr/>
        </p:nvSpPr>
        <p:spPr bwMode="auto">
          <a:xfrm>
            <a:off x="3008313" y="5013325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000">
                <a:latin typeface="Tahoma" pitchFamily="34" charset="0"/>
                <a:cs typeface="Tahoma" pitchFamily="34" charset="0"/>
              </a:rPr>
              <a:t>ภาค </a:t>
            </a:r>
            <a:r>
              <a:rPr lang="en-US" sz="1000">
                <a:latin typeface="Tahoma" pitchFamily="34" charset="0"/>
                <a:cs typeface="Tahoma" pitchFamily="34" charset="0"/>
              </a:rPr>
              <a:t>1 &amp; AHRDA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95" name="Text Box 16"/>
          <p:cNvSpPr txBox="1">
            <a:spLocks noChangeArrowheads="1"/>
          </p:cNvSpPr>
          <p:nvPr/>
        </p:nvSpPr>
        <p:spPr bwMode="auto">
          <a:xfrm>
            <a:off x="3009900" y="5516563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AHRDA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3008313" y="5921375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Board &amp; </a:t>
            </a:r>
            <a:r>
              <a:rPr lang="th-TH" sz="1000">
                <a:latin typeface="Tahoma" pitchFamily="34" charset="0"/>
                <a:cs typeface="Tahoma" pitchFamily="34" charset="0"/>
              </a:rPr>
              <a:t>วางแผน</a:t>
            </a:r>
          </a:p>
        </p:txBody>
      </p:sp>
      <p:sp>
        <p:nvSpPr>
          <p:cNvPr id="46097" name="Text Box 16"/>
          <p:cNvSpPr txBox="1">
            <a:spLocks noChangeArrowheads="1"/>
          </p:cNvSpPr>
          <p:nvPr/>
        </p:nvSpPr>
        <p:spPr bwMode="auto">
          <a:xfrm>
            <a:off x="3008313" y="6381750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AHRDA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098" name="Rectangle 18"/>
          <p:cNvSpPr>
            <a:spLocks noChangeArrowheads="1"/>
          </p:cNvSpPr>
          <p:nvPr/>
        </p:nvSpPr>
        <p:spPr bwMode="auto">
          <a:xfrm>
            <a:off x="4140200" y="1330325"/>
            <a:ext cx="3960813" cy="803275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099" name="Rectangle 19"/>
          <p:cNvSpPr>
            <a:spLocks noChangeArrowheads="1"/>
          </p:cNvSpPr>
          <p:nvPr/>
        </p:nvSpPr>
        <p:spPr bwMode="auto">
          <a:xfrm>
            <a:off x="4140200" y="2276475"/>
            <a:ext cx="3960813" cy="58578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0" name="Rectangle 20"/>
          <p:cNvSpPr>
            <a:spLocks noChangeArrowheads="1"/>
          </p:cNvSpPr>
          <p:nvPr/>
        </p:nvSpPr>
        <p:spPr bwMode="auto">
          <a:xfrm>
            <a:off x="4140200" y="2916238"/>
            <a:ext cx="3960813" cy="296862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1" name="Rectangle 21"/>
          <p:cNvSpPr>
            <a:spLocks noChangeArrowheads="1"/>
          </p:cNvSpPr>
          <p:nvPr/>
        </p:nvSpPr>
        <p:spPr bwMode="auto">
          <a:xfrm>
            <a:off x="4140200" y="3744913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4140200" y="4854575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3" name="Rectangle 23"/>
          <p:cNvSpPr>
            <a:spLocks noChangeArrowheads="1"/>
          </p:cNvSpPr>
          <p:nvPr/>
        </p:nvSpPr>
        <p:spPr bwMode="auto">
          <a:xfrm>
            <a:off x="4140200" y="5837238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4" name="Rectangle 24"/>
          <p:cNvSpPr>
            <a:spLocks noChangeArrowheads="1"/>
          </p:cNvSpPr>
          <p:nvPr/>
        </p:nvSpPr>
        <p:spPr bwMode="auto">
          <a:xfrm>
            <a:off x="4140200" y="6330950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5" name="Rectangle 25"/>
          <p:cNvSpPr>
            <a:spLocks noChangeArrowheads="1"/>
          </p:cNvSpPr>
          <p:nvPr/>
        </p:nvSpPr>
        <p:spPr bwMode="auto">
          <a:xfrm>
            <a:off x="4140200" y="5340350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06" name="Text Box 16"/>
          <p:cNvSpPr txBox="1">
            <a:spLocks noChangeArrowheads="1"/>
          </p:cNvSpPr>
          <p:nvPr/>
        </p:nvSpPr>
        <p:spPr bwMode="auto">
          <a:xfrm>
            <a:off x="3025775" y="882650"/>
            <a:ext cx="1058863" cy="3048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400" dirty="0">
                <a:latin typeface="Tahoma" pitchFamily="34" charset="0"/>
                <a:cs typeface="Tahoma" pitchFamily="34" charset="0"/>
              </a:rPr>
              <a:t>ผู้รับผิดชอบ</a:t>
            </a:r>
            <a:endParaRPr lang="en-US" sz="14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07" name="Text Box 16"/>
          <p:cNvSpPr txBox="1">
            <a:spLocks noChangeArrowheads="1"/>
          </p:cNvSpPr>
          <p:nvPr/>
        </p:nvSpPr>
        <p:spPr bwMode="auto">
          <a:xfrm>
            <a:off x="306388" y="3213100"/>
            <a:ext cx="2655887" cy="4667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3.</a:t>
            </a:r>
            <a:r>
              <a:rPr 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การพัฒนาสมรรถนะของ </a:t>
            </a:r>
            <a:r>
              <a:rPr lang="en-US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Master Trainer (Re-training  &amp; Re-testing)</a:t>
            </a:r>
          </a:p>
          <a:p>
            <a:pPr algn="ctr" eaLnBrk="0" hangingPunct="0">
              <a:spcBef>
                <a:spcPct val="50000"/>
              </a:spcBef>
            </a:pPr>
            <a:endParaRPr lang="en-US" sz="30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08" name="Text Box 16"/>
          <p:cNvSpPr txBox="1">
            <a:spLocks noChangeArrowheads="1"/>
          </p:cNvSpPr>
          <p:nvPr/>
        </p:nvSpPr>
        <p:spPr bwMode="auto">
          <a:xfrm>
            <a:off x="3013075" y="3328988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AHRDA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09" name="Rectangle 29"/>
          <p:cNvSpPr>
            <a:spLocks noChangeArrowheads="1"/>
          </p:cNvSpPr>
          <p:nvPr/>
        </p:nvSpPr>
        <p:spPr bwMode="auto">
          <a:xfrm>
            <a:off x="4133850" y="3252788"/>
            <a:ext cx="396716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10" name="Rectangle 30"/>
          <p:cNvSpPr>
            <a:spLocks noChangeArrowheads="1"/>
          </p:cNvSpPr>
          <p:nvPr/>
        </p:nvSpPr>
        <p:spPr bwMode="auto">
          <a:xfrm>
            <a:off x="4135438" y="4302125"/>
            <a:ext cx="3965575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11" name="Text Box 16"/>
          <p:cNvSpPr txBox="1">
            <a:spLocks noChangeArrowheads="1"/>
          </p:cNvSpPr>
          <p:nvPr/>
        </p:nvSpPr>
        <p:spPr bwMode="auto">
          <a:xfrm>
            <a:off x="344488" y="4292600"/>
            <a:ext cx="2655887" cy="7016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5.</a:t>
            </a:r>
            <a:r>
              <a:rPr 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การปรับปรุงและพัฒนามาตรฐานฝีมือแรงงานและระบบการรับรองความสามารถของฝีมือแรงงานในอุตสาหกรรมยานยนต์และชิ้นส่วนอะไหล่ยานยนต์</a:t>
            </a:r>
            <a:endParaRPr lang="en-US" sz="30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12" name="Text Box 16"/>
          <p:cNvSpPr txBox="1">
            <a:spLocks noChangeArrowheads="1"/>
          </p:cNvSpPr>
          <p:nvPr/>
        </p:nvSpPr>
        <p:spPr bwMode="auto">
          <a:xfrm>
            <a:off x="344488" y="5056188"/>
            <a:ext cx="2655887" cy="3968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6.</a:t>
            </a:r>
            <a:r>
              <a:rPr 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 เป็นศูนย์ทดสอบฝีมือแรงงานตามมาตรฐานแรงงานแห่งชาติ</a:t>
            </a:r>
            <a:r>
              <a:rPr lang="en-US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เริ่มที่ชิ้นส่วนยานยนต์</a:t>
            </a:r>
            <a:r>
              <a:rPr lang="en-US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46113" name="Line 33"/>
          <p:cNvSpPr>
            <a:spLocks noChangeShapeType="1"/>
          </p:cNvSpPr>
          <p:nvPr/>
        </p:nvSpPr>
        <p:spPr bwMode="auto">
          <a:xfrm>
            <a:off x="4932363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6114" name="Line 34"/>
          <p:cNvSpPr>
            <a:spLocks noChangeShapeType="1"/>
          </p:cNvSpPr>
          <p:nvPr/>
        </p:nvSpPr>
        <p:spPr bwMode="auto">
          <a:xfrm>
            <a:off x="5724525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6115" name="Line 35"/>
          <p:cNvSpPr>
            <a:spLocks noChangeShapeType="1"/>
          </p:cNvSpPr>
          <p:nvPr/>
        </p:nvSpPr>
        <p:spPr bwMode="auto">
          <a:xfrm>
            <a:off x="6516688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6116" name="Line 36"/>
          <p:cNvSpPr>
            <a:spLocks noChangeShapeType="1"/>
          </p:cNvSpPr>
          <p:nvPr/>
        </p:nvSpPr>
        <p:spPr bwMode="auto">
          <a:xfrm>
            <a:off x="7308850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6117" name="สี่เหลี่ยมผืนผ้า 1"/>
          <p:cNvSpPr>
            <a:spLocks noChangeArrowheads="1"/>
          </p:cNvSpPr>
          <p:nvPr/>
        </p:nvSpPr>
        <p:spPr bwMode="auto">
          <a:xfrm>
            <a:off x="0" y="173038"/>
            <a:ext cx="9144000" cy="528637"/>
          </a:xfrm>
          <a:prstGeom prst="rect">
            <a:avLst/>
          </a:prstGeom>
          <a:solidFill>
            <a:srgbClr val="66FF33"/>
          </a:solidFill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th-TH" b="1">
                <a:latin typeface="Tahoma" pitchFamily="34" charset="0"/>
                <a:cs typeface="Tahoma" pitchFamily="34" charset="0"/>
              </a:rPr>
              <a:t>AHRDA Long Term Plan 2558 - 2562</a:t>
            </a:r>
          </a:p>
        </p:txBody>
      </p:sp>
      <p:sp>
        <p:nvSpPr>
          <p:cNvPr id="46118" name="Line 38"/>
          <p:cNvSpPr>
            <a:spLocks noChangeShapeType="1"/>
          </p:cNvSpPr>
          <p:nvPr/>
        </p:nvSpPr>
        <p:spPr bwMode="auto">
          <a:xfrm>
            <a:off x="8101013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6119" name="Rectangle 39"/>
          <p:cNvSpPr>
            <a:spLocks noChangeArrowheads="1"/>
          </p:cNvSpPr>
          <p:nvPr/>
        </p:nvSpPr>
        <p:spPr bwMode="auto">
          <a:xfrm>
            <a:off x="8101013" y="1412875"/>
            <a:ext cx="71913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0" name="Rectangle 40"/>
          <p:cNvSpPr>
            <a:spLocks noChangeArrowheads="1"/>
          </p:cNvSpPr>
          <p:nvPr/>
        </p:nvSpPr>
        <p:spPr bwMode="auto">
          <a:xfrm>
            <a:off x="8101013" y="2349500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1" name="Rectangle 41"/>
          <p:cNvSpPr>
            <a:spLocks noChangeArrowheads="1"/>
          </p:cNvSpPr>
          <p:nvPr/>
        </p:nvSpPr>
        <p:spPr bwMode="auto">
          <a:xfrm>
            <a:off x="8101013" y="3259138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2" name="Rectangle 42"/>
          <p:cNvSpPr>
            <a:spLocks noChangeArrowheads="1"/>
          </p:cNvSpPr>
          <p:nvPr/>
        </p:nvSpPr>
        <p:spPr bwMode="auto">
          <a:xfrm>
            <a:off x="8101013" y="3743325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3" name="Rectangle 43"/>
          <p:cNvSpPr>
            <a:spLocks noChangeArrowheads="1"/>
          </p:cNvSpPr>
          <p:nvPr/>
        </p:nvSpPr>
        <p:spPr bwMode="auto">
          <a:xfrm>
            <a:off x="8101013" y="4292600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4" name="Rectangle 44"/>
          <p:cNvSpPr>
            <a:spLocks noChangeArrowheads="1"/>
          </p:cNvSpPr>
          <p:nvPr/>
        </p:nvSpPr>
        <p:spPr bwMode="auto">
          <a:xfrm>
            <a:off x="8101013" y="4856163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5" name="Rectangle 45"/>
          <p:cNvSpPr>
            <a:spLocks noChangeArrowheads="1"/>
          </p:cNvSpPr>
          <p:nvPr/>
        </p:nvSpPr>
        <p:spPr bwMode="auto">
          <a:xfrm>
            <a:off x="8101013" y="5335588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6" name="Rectangle 46"/>
          <p:cNvSpPr>
            <a:spLocks noChangeArrowheads="1"/>
          </p:cNvSpPr>
          <p:nvPr/>
        </p:nvSpPr>
        <p:spPr bwMode="auto">
          <a:xfrm>
            <a:off x="8101013" y="5838825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7" name="Rectangle 47"/>
          <p:cNvSpPr>
            <a:spLocks noChangeArrowheads="1"/>
          </p:cNvSpPr>
          <p:nvPr/>
        </p:nvSpPr>
        <p:spPr bwMode="auto">
          <a:xfrm>
            <a:off x="8101013" y="6334125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28" name="Text Box 16"/>
          <p:cNvSpPr txBox="1">
            <a:spLocks noChangeArrowheads="1"/>
          </p:cNvSpPr>
          <p:nvPr/>
        </p:nvSpPr>
        <p:spPr bwMode="auto">
          <a:xfrm>
            <a:off x="4995863" y="908050"/>
            <a:ext cx="655637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2559</a:t>
            </a:r>
          </a:p>
        </p:txBody>
      </p:sp>
      <p:sp>
        <p:nvSpPr>
          <p:cNvPr id="46129" name="Text Box 16"/>
          <p:cNvSpPr txBox="1">
            <a:spLocks noChangeArrowheads="1"/>
          </p:cNvSpPr>
          <p:nvPr/>
        </p:nvSpPr>
        <p:spPr bwMode="auto">
          <a:xfrm>
            <a:off x="5795963" y="908050"/>
            <a:ext cx="655637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2560</a:t>
            </a:r>
          </a:p>
        </p:txBody>
      </p:sp>
      <p:sp>
        <p:nvSpPr>
          <p:cNvPr id="46130" name="Text Box 16"/>
          <p:cNvSpPr txBox="1">
            <a:spLocks noChangeArrowheads="1"/>
          </p:cNvSpPr>
          <p:nvPr/>
        </p:nvSpPr>
        <p:spPr bwMode="auto">
          <a:xfrm>
            <a:off x="6588125" y="892175"/>
            <a:ext cx="655638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2561</a:t>
            </a:r>
          </a:p>
        </p:txBody>
      </p:sp>
      <p:sp>
        <p:nvSpPr>
          <p:cNvPr id="46131" name="Text Box 16"/>
          <p:cNvSpPr txBox="1">
            <a:spLocks noChangeArrowheads="1"/>
          </p:cNvSpPr>
          <p:nvPr/>
        </p:nvSpPr>
        <p:spPr bwMode="auto">
          <a:xfrm>
            <a:off x="7372350" y="892175"/>
            <a:ext cx="655638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latin typeface="Tahoma" pitchFamily="34" charset="0"/>
                <a:cs typeface="Tahoma" pitchFamily="34" charset="0"/>
              </a:rPr>
              <a:t>2562</a:t>
            </a:r>
          </a:p>
        </p:txBody>
      </p:sp>
      <p:sp>
        <p:nvSpPr>
          <p:cNvPr id="46132" name="Text Box 52"/>
          <p:cNvSpPr txBox="1">
            <a:spLocks noChangeArrowheads="1"/>
          </p:cNvSpPr>
          <p:nvPr/>
        </p:nvSpPr>
        <p:spPr bwMode="auto">
          <a:xfrm>
            <a:off x="8316913" y="15494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4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3" name="Text Box 53"/>
          <p:cNvSpPr txBox="1">
            <a:spLocks noChangeArrowheads="1"/>
          </p:cNvSpPr>
          <p:nvPr/>
        </p:nvSpPr>
        <p:spPr bwMode="auto">
          <a:xfrm>
            <a:off x="8316913" y="24145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1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4" name="Text Box 54"/>
          <p:cNvSpPr txBox="1">
            <a:spLocks noChangeArrowheads="1"/>
          </p:cNvSpPr>
          <p:nvPr/>
        </p:nvSpPr>
        <p:spPr bwMode="auto">
          <a:xfrm>
            <a:off x="8316913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1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5" name="Text Box 55"/>
          <p:cNvSpPr txBox="1">
            <a:spLocks noChangeArrowheads="1"/>
          </p:cNvSpPr>
          <p:nvPr/>
        </p:nvSpPr>
        <p:spPr bwMode="auto">
          <a:xfrm>
            <a:off x="8316913" y="378301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2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6" name="Text Box 56"/>
          <p:cNvSpPr txBox="1">
            <a:spLocks noChangeArrowheads="1"/>
          </p:cNvSpPr>
          <p:nvPr/>
        </p:nvSpPr>
        <p:spPr bwMode="auto">
          <a:xfrm>
            <a:off x="8316913" y="43576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1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7" name="Text Box 57"/>
          <p:cNvSpPr txBox="1">
            <a:spLocks noChangeArrowheads="1"/>
          </p:cNvSpPr>
          <p:nvPr/>
        </p:nvSpPr>
        <p:spPr bwMode="auto">
          <a:xfrm>
            <a:off x="8316913" y="486251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2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8" name="Text Box 58"/>
          <p:cNvSpPr txBox="1">
            <a:spLocks noChangeArrowheads="1"/>
          </p:cNvSpPr>
          <p:nvPr/>
        </p:nvSpPr>
        <p:spPr bwMode="auto">
          <a:xfrm>
            <a:off x="8316913" y="53736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2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39" name="Text Box 59"/>
          <p:cNvSpPr txBox="1">
            <a:spLocks noChangeArrowheads="1"/>
          </p:cNvSpPr>
          <p:nvPr/>
        </p:nvSpPr>
        <p:spPr bwMode="auto">
          <a:xfrm>
            <a:off x="8316913" y="63754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3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40" name="Text Box 60"/>
          <p:cNvSpPr txBox="1">
            <a:spLocks noChangeArrowheads="1"/>
          </p:cNvSpPr>
          <p:nvPr/>
        </p:nvSpPr>
        <p:spPr bwMode="auto">
          <a:xfrm>
            <a:off x="8316913" y="58769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4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41" name="Text Box 16"/>
          <p:cNvSpPr txBox="1">
            <a:spLocks noChangeArrowheads="1"/>
          </p:cNvSpPr>
          <p:nvPr/>
        </p:nvSpPr>
        <p:spPr bwMode="auto">
          <a:xfrm>
            <a:off x="3059113" y="2924175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AHRDA</a:t>
            </a:r>
            <a:endParaRPr 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42" name="Rectangle 62"/>
          <p:cNvSpPr>
            <a:spLocks noChangeArrowheads="1"/>
          </p:cNvSpPr>
          <p:nvPr/>
        </p:nvSpPr>
        <p:spPr bwMode="auto">
          <a:xfrm>
            <a:off x="8101013" y="2859088"/>
            <a:ext cx="7191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/>
          </a:p>
        </p:txBody>
      </p:sp>
      <p:sp>
        <p:nvSpPr>
          <p:cNvPr id="46143" name="Text Box 63"/>
          <p:cNvSpPr txBox="1">
            <a:spLocks noChangeArrowheads="1"/>
          </p:cNvSpPr>
          <p:nvPr/>
        </p:nvSpPr>
        <p:spPr bwMode="auto">
          <a:xfrm>
            <a:off x="8316913" y="28527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latin typeface="Tahoma" pitchFamily="34" charset="0"/>
                <a:cs typeface="Tahoma" pitchFamily="34" charset="0"/>
              </a:rPr>
              <a:t>1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44" name="Text Box 16"/>
          <p:cNvSpPr txBox="1">
            <a:spLocks noChangeArrowheads="1"/>
          </p:cNvSpPr>
          <p:nvPr/>
        </p:nvSpPr>
        <p:spPr bwMode="auto">
          <a:xfrm>
            <a:off x="3013075" y="4327525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dirty="0">
                <a:latin typeface="Tahoma" pitchFamily="34" charset="0"/>
                <a:cs typeface="Tahoma" pitchFamily="34" charset="0"/>
              </a:rPr>
              <a:t>AHRDA , </a:t>
            </a:r>
            <a:r>
              <a:rPr lang="th-TH" sz="1000" dirty="0" err="1">
                <a:latin typeface="Tahoma" pitchFamily="34" charset="0"/>
                <a:cs typeface="Tahoma" pitchFamily="34" charset="0"/>
              </a:rPr>
              <a:t>กพร</a:t>
            </a:r>
            <a:r>
              <a:rPr lang="en-US" sz="1000" dirty="0">
                <a:latin typeface="Tahoma" pitchFamily="34" charset="0"/>
                <a:cs typeface="Tahoma" pitchFamily="34" charset="0"/>
              </a:rPr>
              <a:t>. , TAI</a:t>
            </a:r>
            <a:endParaRPr lang="th-TH" sz="1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45" name="Text Box 65"/>
          <p:cNvSpPr txBox="1">
            <a:spLocks noChangeArrowheads="1"/>
          </p:cNvSpPr>
          <p:nvPr/>
        </p:nvSpPr>
        <p:spPr bwMode="auto">
          <a:xfrm>
            <a:off x="4283075" y="3860800"/>
            <a:ext cx="576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46" name="Text Box 66"/>
          <p:cNvSpPr txBox="1">
            <a:spLocks noChangeArrowheads="1"/>
          </p:cNvSpPr>
          <p:nvPr/>
        </p:nvSpPr>
        <p:spPr bwMode="auto">
          <a:xfrm>
            <a:off x="5795963" y="3860800"/>
            <a:ext cx="5762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47" name="Text Box 67"/>
          <p:cNvSpPr txBox="1">
            <a:spLocks noChangeArrowheads="1"/>
          </p:cNvSpPr>
          <p:nvPr/>
        </p:nvSpPr>
        <p:spPr bwMode="auto">
          <a:xfrm>
            <a:off x="7451725" y="3860800"/>
            <a:ext cx="576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48" name="Text Box 68"/>
          <p:cNvSpPr txBox="1">
            <a:spLocks noChangeArrowheads="1"/>
          </p:cNvSpPr>
          <p:nvPr/>
        </p:nvSpPr>
        <p:spPr bwMode="auto">
          <a:xfrm>
            <a:off x="5219700" y="378936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49" name="Text Box 69"/>
          <p:cNvSpPr txBox="1">
            <a:spLocks noChangeArrowheads="1"/>
          </p:cNvSpPr>
          <p:nvPr/>
        </p:nvSpPr>
        <p:spPr bwMode="auto">
          <a:xfrm>
            <a:off x="6804025" y="378936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50" name="Text Box 70"/>
          <p:cNvSpPr txBox="1">
            <a:spLocks noChangeArrowheads="1"/>
          </p:cNvSpPr>
          <p:nvPr/>
        </p:nvSpPr>
        <p:spPr bwMode="auto">
          <a:xfrm>
            <a:off x="4211638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1 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46151" name="Text Box 71"/>
          <p:cNvSpPr txBox="1">
            <a:spLocks noChangeArrowheads="1"/>
          </p:cNvSpPr>
          <p:nvPr/>
        </p:nvSpPr>
        <p:spPr bwMode="auto">
          <a:xfrm>
            <a:off x="5003800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4 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46152" name="Text Box 72"/>
          <p:cNvSpPr txBox="1">
            <a:spLocks noChangeArrowheads="1"/>
          </p:cNvSpPr>
          <p:nvPr/>
        </p:nvSpPr>
        <p:spPr bwMode="auto">
          <a:xfrm>
            <a:off x="5795963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7 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46153" name="Text Box 73"/>
          <p:cNvSpPr txBox="1">
            <a:spLocks noChangeArrowheads="1"/>
          </p:cNvSpPr>
          <p:nvPr/>
        </p:nvSpPr>
        <p:spPr bwMode="auto">
          <a:xfrm>
            <a:off x="6588125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10 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46154" name="Text Box 74"/>
          <p:cNvSpPr txBox="1">
            <a:spLocks noChangeArrowheads="1"/>
          </p:cNvSpPr>
          <p:nvPr/>
        </p:nvSpPr>
        <p:spPr bwMode="auto">
          <a:xfrm>
            <a:off x="7380288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11 </a:t>
            </a:r>
            <a:r>
              <a:rPr 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46155" name="Line 75"/>
          <p:cNvSpPr>
            <a:spLocks noChangeShapeType="1"/>
          </p:cNvSpPr>
          <p:nvPr/>
        </p:nvSpPr>
        <p:spPr bwMode="auto">
          <a:xfrm flipV="1">
            <a:off x="4500563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56" name="Line 76"/>
          <p:cNvSpPr>
            <a:spLocks noChangeShapeType="1"/>
          </p:cNvSpPr>
          <p:nvPr/>
        </p:nvSpPr>
        <p:spPr bwMode="auto">
          <a:xfrm flipV="1">
            <a:off x="5292725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57" name="Line 77"/>
          <p:cNvSpPr>
            <a:spLocks noChangeShapeType="1"/>
          </p:cNvSpPr>
          <p:nvPr/>
        </p:nvSpPr>
        <p:spPr bwMode="auto">
          <a:xfrm flipV="1">
            <a:off x="6084888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58" name="Line 78"/>
          <p:cNvSpPr>
            <a:spLocks noChangeShapeType="1"/>
          </p:cNvSpPr>
          <p:nvPr/>
        </p:nvSpPr>
        <p:spPr bwMode="auto">
          <a:xfrm flipV="1">
            <a:off x="6948488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59" name="Line 79"/>
          <p:cNvSpPr>
            <a:spLocks noChangeShapeType="1"/>
          </p:cNvSpPr>
          <p:nvPr/>
        </p:nvSpPr>
        <p:spPr bwMode="auto">
          <a:xfrm flipV="1">
            <a:off x="7740650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60" name="Line 80"/>
          <p:cNvSpPr>
            <a:spLocks noChangeShapeType="1"/>
          </p:cNvSpPr>
          <p:nvPr/>
        </p:nvSpPr>
        <p:spPr bwMode="auto">
          <a:xfrm flipV="1">
            <a:off x="4500563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61" name="Line 81"/>
          <p:cNvSpPr>
            <a:spLocks noChangeShapeType="1"/>
          </p:cNvSpPr>
          <p:nvPr/>
        </p:nvSpPr>
        <p:spPr bwMode="auto">
          <a:xfrm flipV="1">
            <a:off x="5292725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62" name="Line 82"/>
          <p:cNvSpPr>
            <a:spLocks noChangeShapeType="1"/>
          </p:cNvSpPr>
          <p:nvPr/>
        </p:nvSpPr>
        <p:spPr bwMode="auto">
          <a:xfrm flipV="1">
            <a:off x="6084888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63" name="Line 83"/>
          <p:cNvSpPr>
            <a:spLocks noChangeShapeType="1"/>
          </p:cNvSpPr>
          <p:nvPr/>
        </p:nvSpPr>
        <p:spPr bwMode="auto">
          <a:xfrm flipV="1">
            <a:off x="6948488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64" name="Line 84"/>
          <p:cNvSpPr>
            <a:spLocks noChangeShapeType="1"/>
          </p:cNvSpPr>
          <p:nvPr/>
        </p:nvSpPr>
        <p:spPr bwMode="auto">
          <a:xfrm flipV="1">
            <a:off x="7740650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46165" name="Text Box 85"/>
          <p:cNvSpPr txBox="1">
            <a:spLocks noChangeArrowheads="1"/>
          </p:cNvSpPr>
          <p:nvPr/>
        </p:nvSpPr>
        <p:spPr bwMode="auto">
          <a:xfrm>
            <a:off x="4284663" y="59483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66" name="Text Box 86"/>
          <p:cNvSpPr txBox="1">
            <a:spLocks noChangeArrowheads="1"/>
          </p:cNvSpPr>
          <p:nvPr/>
        </p:nvSpPr>
        <p:spPr bwMode="auto">
          <a:xfrm>
            <a:off x="5797550" y="5948363"/>
            <a:ext cx="5762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67" name="Text Box 87"/>
          <p:cNvSpPr txBox="1">
            <a:spLocks noChangeArrowheads="1"/>
          </p:cNvSpPr>
          <p:nvPr/>
        </p:nvSpPr>
        <p:spPr bwMode="auto">
          <a:xfrm>
            <a:off x="7453313" y="59483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68" name="Text Box 88"/>
          <p:cNvSpPr txBox="1">
            <a:spLocks noChangeArrowheads="1"/>
          </p:cNvSpPr>
          <p:nvPr/>
        </p:nvSpPr>
        <p:spPr bwMode="auto">
          <a:xfrm>
            <a:off x="5221288" y="5876925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69" name="Text Box 89"/>
          <p:cNvSpPr txBox="1">
            <a:spLocks noChangeArrowheads="1"/>
          </p:cNvSpPr>
          <p:nvPr/>
        </p:nvSpPr>
        <p:spPr bwMode="auto">
          <a:xfrm>
            <a:off x="6805613" y="5876925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70" name="Text Box 90"/>
          <p:cNvSpPr txBox="1">
            <a:spLocks noChangeArrowheads="1"/>
          </p:cNvSpPr>
          <p:nvPr/>
        </p:nvSpPr>
        <p:spPr bwMode="auto">
          <a:xfrm>
            <a:off x="4284663" y="6394450"/>
            <a:ext cx="5762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71" name="Text Box 91"/>
          <p:cNvSpPr txBox="1">
            <a:spLocks noChangeArrowheads="1"/>
          </p:cNvSpPr>
          <p:nvPr/>
        </p:nvSpPr>
        <p:spPr bwMode="auto">
          <a:xfrm>
            <a:off x="5797550" y="6394450"/>
            <a:ext cx="576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72" name="Text Box 92"/>
          <p:cNvSpPr txBox="1">
            <a:spLocks noChangeArrowheads="1"/>
          </p:cNvSpPr>
          <p:nvPr/>
        </p:nvSpPr>
        <p:spPr bwMode="auto">
          <a:xfrm>
            <a:off x="7453313" y="6394450"/>
            <a:ext cx="5762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46173" name="Text Box 93"/>
          <p:cNvSpPr txBox="1">
            <a:spLocks noChangeArrowheads="1"/>
          </p:cNvSpPr>
          <p:nvPr/>
        </p:nvSpPr>
        <p:spPr bwMode="auto">
          <a:xfrm>
            <a:off x="5221288" y="632301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74" name="Text Box 94"/>
          <p:cNvSpPr txBox="1">
            <a:spLocks noChangeArrowheads="1"/>
          </p:cNvSpPr>
          <p:nvPr/>
        </p:nvSpPr>
        <p:spPr bwMode="auto">
          <a:xfrm>
            <a:off x="6805613" y="632301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75" name="Text Box 95"/>
          <p:cNvSpPr txBox="1">
            <a:spLocks noChangeArrowheads="1"/>
          </p:cNvSpPr>
          <p:nvPr/>
        </p:nvSpPr>
        <p:spPr bwMode="auto">
          <a:xfrm>
            <a:off x="5003800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200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76" name="Text Box 96"/>
          <p:cNvSpPr txBox="1">
            <a:spLocks noChangeArrowheads="1"/>
          </p:cNvSpPr>
          <p:nvPr/>
        </p:nvSpPr>
        <p:spPr bwMode="auto">
          <a:xfrm>
            <a:off x="5797550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250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77" name="Text Box 97"/>
          <p:cNvSpPr txBox="1">
            <a:spLocks noChangeArrowheads="1"/>
          </p:cNvSpPr>
          <p:nvPr/>
        </p:nvSpPr>
        <p:spPr bwMode="auto">
          <a:xfrm>
            <a:off x="6588125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300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78" name="Text Box 98"/>
          <p:cNvSpPr txBox="1">
            <a:spLocks noChangeArrowheads="1"/>
          </p:cNvSpPr>
          <p:nvPr/>
        </p:nvSpPr>
        <p:spPr bwMode="auto">
          <a:xfrm>
            <a:off x="7381875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350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79" name="Text Box 99"/>
          <p:cNvSpPr txBox="1">
            <a:spLocks noChangeArrowheads="1"/>
          </p:cNvSpPr>
          <p:nvPr/>
        </p:nvSpPr>
        <p:spPr bwMode="auto">
          <a:xfrm>
            <a:off x="4427538" y="335756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>
                <a:latin typeface="Tahoma" pitchFamily="34" charset="0"/>
                <a:cs typeface="Tahoma" pitchFamily="34" charset="0"/>
              </a:rPr>
              <a:t>-</a:t>
            </a:r>
            <a:endParaRPr 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80" name="Text Box 100"/>
          <p:cNvSpPr txBox="1">
            <a:spLocks noChangeArrowheads="1"/>
          </p:cNvSpPr>
          <p:nvPr/>
        </p:nvSpPr>
        <p:spPr bwMode="auto">
          <a:xfrm>
            <a:off x="4140200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1,012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1" name="Text Box 101"/>
          <p:cNvSpPr txBox="1">
            <a:spLocks noChangeArrowheads="1"/>
          </p:cNvSpPr>
          <p:nvPr/>
        </p:nvSpPr>
        <p:spPr bwMode="auto">
          <a:xfrm>
            <a:off x="4932363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3,000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2" name="Text Box 102"/>
          <p:cNvSpPr txBox="1">
            <a:spLocks noChangeArrowheads="1"/>
          </p:cNvSpPr>
          <p:nvPr/>
        </p:nvSpPr>
        <p:spPr bwMode="auto">
          <a:xfrm>
            <a:off x="5724525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3,500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3" name="Text Box 103"/>
          <p:cNvSpPr txBox="1">
            <a:spLocks noChangeArrowheads="1"/>
          </p:cNvSpPr>
          <p:nvPr/>
        </p:nvSpPr>
        <p:spPr bwMode="auto">
          <a:xfrm>
            <a:off x="6516688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4,000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4" name="Text Box 104"/>
          <p:cNvSpPr txBox="1">
            <a:spLocks noChangeArrowheads="1"/>
          </p:cNvSpPr>
          <p:nvPr/>
        </p:nvSpPr>
        <p:spPr bwMode="auto">
          <a:xfrm>
            <a:off x="7308850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200">
                <a:latin typeface="Tahoma" pitchFamily="34" charset="0"/>
                <a:cs typeface="Tahoma" pitchFamily="34" charset="0"/>
              </a:rPr>
              <a:t>4,000 </a:t>
            </a:r>
            <a:r>
              <a:rPr 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5" name="Text Box 105"/>
          <p:cNvSpPr txBox="1">
            <a:spLocks noChangeArrowheads="1"/>
          </p:cNvSpPr>
          <p:nvPr/>
        </p:nvSpPr>
        <p:spPr bwMode="auto">
          <a:xfrm>
            <a:off x="4140200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3</a:t>
            </a:r>
            <a:r>
              <a:rPr 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6" name="Text Box 106"/>
          <p:cNvSpPr txBox="1">
            <a:spLocks noChangeArrowheads="1"/>
          </p:cNvSpPr>
          <p:nvPr/>
        </p:nvSpPr>
        <p:spPr bwMode="auto">
          <a:xfrm>
            <a:off x="4932363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3</a:t>
            </a:r>
            <a:r>
              <a:rPr 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7" name="Text Box 107"/>
          <p:cNvSpPr txBox="1">
            <a:spLocks noChangeArrowheads="1"/>
          </p:cNvSpPr>
          <p:nvPr/>
        </p:nvSpPr>
        <p:spPr bwMode="auto">
          <a:xfrm>
            <a:off x="5724525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3</a:t>
            </a:r>
            <a:r>
              <a:rPr 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8" name="Text Box 108"/>
          <p:cNvSpPr txBox="1">
            <a:spLocks noChangeArrowheads="1"/>
          </p:cNvSpPr>
          <p:nvPr/>
        </p:nvSpPr>
        <p:spPr bwMode="auto">
          <a:xfrm>
            <a:off x="6516688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3</a:t>
            </a:r>
            <a:r>
              <a:rPr 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89" name="Text Box 109"/>
          <p:cNvSpPr txBox="1">
            <a:spLocks noChangeArrowheads="1"/>
          </p:cNvSpPr>
          <p:nvPr/>
        </p:nvSpPr>
        <p:spPr bwMode="auto">
          <a:xfrm>
            <a:off x="7308850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>
                <a:latin typeface="Tahoma" pitchFamily="34" charset="0"/>
                <a:cs typeface="Tahoma" pitchFamily="34" charset="0"/>
              </a:rPr>
              <a:t>3</a:t>
            </a:r>
            <a:r>
              <a:rPr 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46190" name="Text Box 110"/>
          <p:cNvSpPr txBox="1">
            <a:spLocks noChangeArrowheads="1"/>
          </p:cNvSpPr>
          <p:nvPr/>
        </p:nvSpPr>
        <p:spPr bwMode="auto">
          <a:xfrm>
            <a:off x="4213225" y="1484313"/>
            <a:ext cx="719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จัดตั้ง </a:t>
            </a:r>
            <a:r>
              <a:rPr lang="en-US" sz="1200">
                <a:latin typeface="Tahoma" pitchFamily="34" charset="0"/>
                <a:cs typeface="Tahoma" pitchFamily="34" charset="0"/>
              </a:rPr>
              <a:t>Doujo</a:t>
            </a:r>
            <a:endParaRPr 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6191" name="Text Box 111"/>
          <p:cNvSpPr txBox="1">
            <a:spLocks noChangeArrowheads="1"/>
          </p:cNvSpPr>
          <p:nvPr/>
        </p:nvSpPr>
        <p:spPr bwMode="auto">
          <a:xfrm>
            <a:off x="4932363" y="1341438"/>
            <a:ext cx="86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ฝึก</a:t>
            </a:r>
            <a:r>
              <a:rPr lang="en-US" sz="1200">
                <a:latin typeface="Tahoma" pitchFamily="34" charset="0"/>
                <a:cs typeface="Tahoma" pitchFamily="34" charset="0"/>
              </a:rPr>
              <a:t>/</a:t>
            </a:r>
            <a:r>
              <a:rPr lang="th-TH" sz="1200">
                <a:latin typeface="Tahoma" pitchFamily="34" charset="0"/>
                <a:cs typeface="Tahoma" pitchFamily="34" charset="0"/>
              </a:rPr>
              <a:t>ทดสอบ และพัฒนาหลักสูตร</a:t>
            </a:r>
          </a:p>
        </p:txBody>
      </p:sp>
      <p:sp>
        <p:nvSpPr>
          <p:cNvPr id="46192" name="Text Box 112"/>
          <p:cNvSpPr txBox="1">
            <a:spLocks noChangeArrowheads="1"/>
          </p:cNvSpPr>
          <p:nvPr/>
        </p:nvSpPr>
        <p:spPr bwMode="auto">
          <a:xfrm>
            <a:off x="5724525" y="1341438"/>
            <a:ext cx="86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รองรับการทดสอบมาตรฐานแรงงาน</a:t>
            </a:r>
          </a:p>
        </p:txBody>
      </p:sp>
      <p:sp>
        <p:nvSpPr>
          <p:cNvPr id="46193" name="Text Box 113"/>
          <p:cNvSpPr txBox="1">
            <a:spLocks noChangeArrowheads="1"/>
          </p:cNvSpPr>
          <p:nvPr/>
        </p:nvSpPr>
        <p:spPr bwMode="auto">
          <a:xfrm>
            <a:off x="6469063" y="1531938"/>
            <a:ext cx="935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ประเมินผล</a:t>
            </a:r>
            <a:r>
              <a:rPr lang="en-US" sz="1200">
                <a:latin typeface="Tahoma" pitchFamily="34" charset="0"/>
                <a:cs typeface="Tahoma" pitchFamily="34" charset="0"/>
              </a:rPr>
              <a:t>/</a:t>
            </a:r>
            <a:r>
              <a:rPr lang="th-TH" sz="1200">
                <a:latin typeface="Tahoma" pitchFamily="34" charset="0"/>
                <a:cs typeface="Tahoma" pitchFamily="34" charset="0"/>
              </a:rPr>
              <a:t>วิจัย</a:t>
            </a:r>
            <a:r>
              <a:rPr lang="en-US" sz="1200">
                <a:latin typeface="Tahoma" pitchFamily="34" charset="0"/>
                <a:cs typeface="Tahoma" pitchFamily="34" charset="0"/>
              </a:rPr>
              <a:t>/</a:t>
            </a:r>
            <a:r>
              <a:rPr lang="th-TH" sz="1200">
                <a:latin typeface="Tahoma" pitchFamily="34" charset="0"/>
                <a:cs typeface="Tahoma" pitchFamily="34" charset="0"/>
              </a:rPr>
              <a:t>สัมนา</a:t>
            </a:r>
          </a:p>
        </p:txBody>
      </p:sp>
      <p:sp>
        <p:nvSpPr>
          <p:cNvPr id="46194" name="Text Box 114"/>
          <p:cNvSpPr txBox="1">
            <a:spLocks noChangeArrowheads="1"/>
          </p:cNvSpPr>
          <p:nvPr/>
        </p:nvSpPr>
        <p:spPr bwMode="auto">
          <a:xfrm>
            <a:off x="7308850" y="1349375"/>
            <a:ext cx="8636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ติดตามผล</a:t>
            </a:r>
            <a:r>
              <a:rPr lang="en-US" sz="1200">
                <a:latin typeface="Tahoma" pitchFamily="34" charset="0"/>
                <a:cs typeface="Tahoma" pitchFamily="34" charset="0"/>
              </a:rPr>
              <a:t>/</a:t>
            </a:r>
            <a:r>
              <a:rPr lang="th-TH" sz="1200">
                <a:latin typeface="Tahoma" pitchFamily="34" charset="0"/>
                <a:cs typeface="Tahoma" pitchFamily="34" charset="0"/>
              </a:rPr>
              <a:t>จัดทำมาตรฐาน</a:t>
            </a:r>
          </a:p>
        </p:txBody>
      </p:sp>
      <p:sp>
        <p:nvSpPr>
          <p:cNvPr id="116" name="วงรี 115"/>
          <p:cNvSpPr/>
          <p:nvPr/>
        </p:nvSpPr>
        <p:spPr>
          <a:xfrm>
            <a:off x="8072437" y="28572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19/23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32" name="Group 164"/>
          <p:cNvGraphicFramePr>
            <a:graphicFrameLocks noGrp="1"/>
          </p:cNvGraphicFramePr>
          <p:nvPr/>
        </p:nvGraphicFramePr>
        <p:xfrm>
          <a:off x="179388" y="784225"/>
          <a:ext cx="8797925" cy="5816604"/>
        </p:xfrm>
        <a:graphic>
          <a:graphicData uri="http://schemas.openxmlformats.org/drawingml/2006/table">
            <a:tbl>
              <a:tblPr/>
              <a:tblGrid>
                <a:gridCol w="3244850"/>
                <a:gridCol w="1154112"/>
                <a:gridCol w="384175"/>
                <a:gridCol w="460375"/>
                <a:gridCol w="481013"/>
                <a:gridCol w="458787"/>
                <a:gridCol w="506413"/>
                <a:gridCol w="492125"/>
                <a:gridCol w="576262"/>
                <a:gridCol w="534988"/>
                <a:gridCol w="504825"/>
              </a:tblGrid>
              <a:tr h="6302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กิจกรรม/โครงการ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ผู้รับผิดชอบ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Jan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Feb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Mar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Apr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May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Jun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Jul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Aug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Sep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จัดตั้งองค์กร,สำนักงาน, ระบบทะเบียนครุภัณฑ์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จัดทำแผนงาน งบประมาณ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LongTerm pLan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AHRDA KICK OFF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โครงการฝึกอบรมนักบริหารระดับต้นในอุตสาหกรรมชิ้นส่วนยานยนต์ไทย (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SBC)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สอศ,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AHRDA,</a:t>
                      </a: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สอท,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TAPMA, </a:t>
                      </a: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สปก.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รุ่นๆ ละ 30 คน รวม 60 คน              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รุ่นๆ ละ 30 คน รวม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คน              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พัฒนาทักษะฝีมือแรงงานในอุตสาหกรรมในอุตสาหกรรมยานยนต์และชิ้นส่วนอะไหล่        ยานยนต์ </a:t>
                      </a:r>
                      <a:r>
                        <a:rPr kumimoji="0" lang="th-TH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(งบประมาณจาก กลุ่มจังหวัดภาคกลางตอนกลาง)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212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การปรับปรุงและพัฒนาหลักสูตรฝึกอบรมของ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AHRDA, </a:t>
                      </a: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สมฐ.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TAI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 ครั้ง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กำหนด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KPI </a:t>
                      </a: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บุคลากร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การทบทวนแผนกลยุทธ์ของ (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1   ครั้ง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โครงการสัมมนาเชิงปฏิบัติการความต้องการแรงงานและการพัฒนาบุคลากรในอุตสาหกรรมยานยนต์และชิ้นส่วนอะไหล่ยานยนต์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 ครั้ง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cxnSp>
        <p:nvCxnSpPr>
          <p:cNvPr id="31" name="ลูกศรเชื่อมต่อแบบตรง 30"/>
          <p:cNvCxnSpPr/>
          <p:nvPr/>
        </p:nvCxnSpPr>
        <p:spPr>
          <a:xfrm flipV="1">
            <a:off x="4683125" y="1773238"/>
            <a:ext cx="2906713" cy="0"/>
          </a:xfrm>
          <a:prstGeom prst="straightConnector1">
            <a:avLst/>
          </a:prstGeom>
          <a:ln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กล่องข้อความ 12"/>
          <p:cNvSpPr txBox="1"/>
          <p:nvPr/>
        </p:nvSpPr>
        <p:spPr>
          <a:xfrm>
            <a:off x="5724525" y="2297113"/>
            <a:ext cx="2281238" cy="271462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/>
              <a:t>20 </a:t>
            </a:r>
            <a:r>
              <a:rPr lang="en-US" dirty="0" err="1"/>
              <a:t>th</a:t>
            </a:r>
            <a:r>
              <a:rPr lang="en-US" dirty="0"/>
              <a:t> Mar, Kick Off By MOL Minister </a:t>
            </a:r>
            <a:endParaRPr lang="th-TH" dirty="0"/>
          </a:p>
        </p:txBody>
      </p:sp>
      <p:sp>
        <p:nvSpPr>
          <p:cNvPr id="38" name="กล่องข้อความ 13"/>
          <p:cNvSpPr txBox="1"/>
          <p:nvPr/>
        </p:nvSpPr>
        <p:spPr>
          <a:xfrm>
            <a:off x="7423150" y="2079625"/>
            <a:ext cx="1541463" cy="2698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/>
              <a:t>2016 Fiscal Year Budget</a:t>
            </a:r>
            <a:endParaRPr lang="th-TH" dirty="0"/>
          </a:p>
        </p:txBody>
      </p:sp>
      <p:sp>
        <p:nvSpPr>
          <p:cNvPr id="41" name="กล่องข้อความ 18"/>
          <p:cNvSpPr txBox="1"/>
          <p:nvPr/>
        </p:nvSpPr>
        <p:spPr>
          <a:xfrm>
            <a:off x="8027988" y="4941888"/>
            <a:ext cx="977900" cy="26035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/>
          <a:p>
            <a:r>
              <a:rPr lang="th-TH" sz="1100">
                <a:latin typeface="Tahoma" pitchFamily="34" charset="0"/>
                <a:cs typeface="Tahoma" pitchFamily="34" charset="0"/>
              </a:rPr>
              <a:t>ครั้งที่ </a:t>
            </a:r>
            <a:r>
              <a:rPr lang="en-US" sz="1100">
                <a:latin typeface="Tahoma" pitchFamily="34" charset="0"/>
                <a:cs typeface="Tahoma" pitchFamily="34" charset="0"/>
              </a:rPr>
              <a:t>2/2015</a:t>
            </a:r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2" name="กล่องข้อความ 19"/>
          <p:cNvSpPr txBox="1"/>
          <p:nvPr/>
        </p:nvSpPr>
        <p:spPr>
          <a:xfrm>
            <a:off x="5713413" y="5313363"/>
            <a:ext cx="989012" cy="26035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>
            <a:spAutoFit/>
          </a:bodyPr>
          <a:lstStyle/>
          <a:p>
            <a:r>
              <a:rPr lang="th-TH" sz="1100">
                <a:latin typeface="Tahoma" pitchFamily="34" charset="0"/>
                <a:cs typeface="Tahoma" pitchFamily="34" charset="0"/>
              </a:rPr>
              <a:t>ครั้งที่ </a:t>
            </a:r>
            <a:r>
              <a:rPr lang="en-US" sz="1100">
                <a:latin typeface="Tahoma" pitchFamily="34" charset="0"/>
                <a:cs typeface="Tahoma" pitchFamily="34" charset="0"/>
              </a:rPr>
              <a:t>1/2015</a:t>
            </a:r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313" name="สี่เหลี่ยมผืนผ้า 45"/>
          <p:cNvSpPr>
            <a:spLocks noChangeArrowheads="1"/>
          </p:cNvSpPr>
          <p:nvPr/>
        </p:nvSpPr>
        <p:spPr bwMode="auto">
          <a:xfrm>
            <a:off x="179388" y="188913"/>
            <a:ext cx="8797925" cy="52228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Tahoma" pitchFamily="34" charset="0"/>
                <a:cs typeface="Tahoma" pitchFamily="34" charset="0"/>
              </a:rPr>
              <a:t>AHRDA Year Plan 2015 </a:t>
            </a:r>
          </a:p>
        </p:txBody>
      </p:sp>
      <p:sp>
        <p:nvSpPr>
          <p:cNvPr id="49" name="สามเหลี่ยมหน้าจั่ว 48"/>
          <p:cNvSpPr/>
          <p:nvPr/>
        </p:nvSpPr>
        <p:spPr>
          <a:xfrm>
            <a:off x="4578350" y="1557338"/>
            <a:ext cx="215900" cy="1428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1" name="สามเหลี่ยมหน้าจั่ว 50"/>
          <p:cNvSpPr/>
          <p:nvPr/>
        </p:nvSpPr>
        <p:spPr>
          <a:xfrm>
            <a:off x="7481888" y="1557338"/>
            <a:ext cx="215900" cy="1428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3" name="ดาว 5 แฉก 52"/>
          <p:cNvSpPr/>
          <p:nvPr/>
        </p:nvSpPr>
        <p:spPr>
          <a:xfrm>
            <a:off x="6516688" y="4568825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th-TH"/>
          </a:p>
        </p:txBody>
      </p:sp>
      <p:sp>
        <p:nvSpPr>
          <p:cNvPr id="54" name="ดาว 5 แฉก 53"/>
          <p:cNvSpPr/>
          <p:nvPr/>
        </p:nvSpPr>
        <p:spPr>
          <a:xfrm>
            <a:off x="8101013" y="6010275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th-TH"/>
          </a:p>
        </p:txBody>
      </p:sp>
      <p:sp>
        <p:nvSpPr>
          <p:cNvPr id="56" name="ดาว 5 แฉก 55"/>
          <p:cNvSpPr/>
          <p:nvPr/>
        </p:nvSpPr>
        <p:spPr>
          <a:xfrm>
            <a:off x="6084888" y="5145088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th-TH"/>
          </a:p>
        </p:txBody>
      </p:sp>
      <p:sp>
        <p:nvSpPr>
          <p:cNvPr id="57" name="ดาว 5 แฉก 56"/>
          <p:cNvSpPr/>
          <p:nvPr/>
        </p:nvSpPr>
        <p:spPr>
          <a:xfrm>
            <a:off x="8655050" y="4652963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th-TH"/>
          </a:p>
        </p:txBody>
      </p:sp>
      <p:sp>
        <p:nvSpPr>
          <p:cNvPr id="58" name="ดาว 5 แฉก 57"/>
          <p:cNvSpPr/>
          <p:nvPr/>
        </p:nvSpPr>
        <p:spPr>
          <a:xfrm>
            <a:off x="8510588" y="5505450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th-TH" sz="1100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000</a:t>
            </a:r>
          </a:p>
        </p:txBody>
      </p:sp>
      <p:sp>
        <p:nvSpPr>
          <p:cNvPr id="59" name="สามเหลี่ยมหน้าจั่ว 58"/>
          <p:cNvSpPr/>
          <p:nvPr/>
        </p:nvSpPr>
        <p:spPr>
          <a:xfrm>
            <a:off x="5724525" y="2708275"/>
            <a:ext cx="217488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0" name="สามเหลี่ยมหน้าจั่ว 59"/>
          <p:cNvSpPr/>
          <p:nvPr/>
        </p:nvSpPr>
        <p:spPr>
          <a:xfrm>
            <a:off x="7164388" y="27082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1" name="สามเหลี่ยมหน้าจั่ว 60"/>
          <p:cNvSpPr/>
          <p:nvPr/>
        </p:nvSpPr>
        <p:spPr>
          <a:xfrm>
            <a:off x="8027988" y="18446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2" name="สามเหลี่ยมหน้าจั่ว 61"/>
          <p:cNvSpPr/>
          <p:nvPr/>
        </p:nvSpPr>
        <p:spPr>
          <a:xfrm>
            <a:off x="8748713" y="18446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4" name="สามเหลี่ยมหน้าจั่ว 63"/>
          <p:cNvSpPr/>
          <p:nvPr/>
        </p:nvSpPr>
        <p:spPr>
          <a:xfrm>
            <a:off x="8748713" y="27082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cxnSp>
        <p:nvCxnSpPr>
          <p:cNvPr id="65" name="ลูกศรเชื่อมต่อแบบตรง 64"/>
          <p:cNvCxnSpPr/>
          <p:nvPr/>
        </p:nvCxnSpPr>
        <p:spPr>
          <a:xfrm>
            <a:off x="4787900" y="3860800"/>
            <a:ext cx="1893888" cy="0"/>
          </a:xfrm>
          <a:prstGeom prst="straightConnector1">
            <a:avLst/>
          </a:prstGeom>
          <a:ln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สามเหลี่ยมหน้าจั่ว 66"/>
          <p:cNvSpPr/>
          <p:nvPr/>
        </p:nvSpPr>
        <p:spPr>
          <a:xfrm>
            <a:off x="6588125" y="3644900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8" name="สามเหลี่ยมหน้าจั่ว 67"/>
          <p:cNvSpPr/>
          <p:nvPr/>
        </p:nvSpPr>
        <p:spPr>
          <a:xfrm>
            <a:off x="4643438" y="3644900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cxnSp>
        <p:nvCxnSpPr>
          <p:cNvPr id="71" name="ลูกศรเชื่อมต่อแบบตรง 70"/>
          <p:cNvCxnSpPr/>
          <p:nvPr/>
        </p:nvCxnSpPr>
        <p:spPr>
          <a:xfrm>
            <a:off x="4643438" y="2060575"/>
            <a:ext cx="215900" cy="19050"/>
          </a:xfrm>
          <a:prstGeom prst="straightConnector1">
            <a:avLst/>
          </a:prstGeom>
          <a:ln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33" name="Line 165"/>
          <p:cNvSpPr>
            <a:spLocks noChangeShapeType="1"/>
          </p:cNvSpPr>
          <p:nvPr/>
        </p:nvSpPr>
        <p:spPr bwMode="auto">
          <a:xfrm>
            <a:off x="8604250" y="2924175"/>
            <a:ext cx="468313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334" name="Line 166"/>
          <p:cNvSpPr>
            <a:spLocks noChangeShapeType="1"/>
          </p:cNvSpPr>
          <p:nvPr/>
        </p:nvSpPr>
        <p:spPr bwMode="auto">
          <a:xfrm>
            <a:off x="5795963" y="2924175"/>
            <a:ext cx="15843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335" name="Line 167"/>
          <p:cNvSpPr>
            <a:spLocks noChangeShapeType="1"/>
          </p:cNvSpPr>
          <p:nvPr/>
        </p:nvSpPr>
        <p:spPr bwMode="auto">
          <a:xfrm>
            <a:off x="8172450" y="2060575"/>
            <a:ext cx="7207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29" name="ดาว 5 แฉก 28"/>
          <p:cNvSpPr/>
          <p:nvPr/>
        </p:nvSpPr>
        <p:spPr>
          <a:xfrm>
            <a:off x="5576888" y="2276475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th-TH"/>
          </a:p>
        </p:txBody>
      </p:sp>
      <p:sp>
        <p:nvSpPr>
          <p:cNvPr id="30" name="วงรี 29"/>
          <p:cNvSpPr/>
          <p:nvPr/>
        </p:nvSpPr>
        <p:spPr>
          <a:xfrm>
            <a:off x="7929586" y="28572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20/23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evron 5"/>
          <p:cNvSpPr/>
          <p:nvPr/>
        </p:nvSpPr>
        <p:spPr>
          <a:xfrm>
            <a:off x="285750" y="1912938"/>
            <a:ext cx="2778125" cy="785812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th-TH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สร้าง</a:t>
            </a:r>
            <a:r>
              <a:rPr lang="en-US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AHRDA</a:t>
            </a:r>
            <a:r>
              <a:rPr lang="th-TH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algn="ctr" eaLnBrk="0" hangingPunct="0">
              <a:defRPr/>
            </a:pPr>
            <a:r>
              <a:rPr lang="th-TH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ให้เข้มแข็ง</a:t>
            </a:r>
          </a:p>
        </p:txBody>
      </p:sp>
      <p:sp>
        <p:nvSpPr>
          <p:cNvPr id="7" name="Chevron 6"/>
          <p:cNvSpPr/>
          <p:nvPr/>
        </p:nvSpPr>
        <p:spPr>
          <a:xfrm>
            <a:off x="3063875" y="1668463"/>
            <a:ext cx="2659063" cy="928687"/>
          </a:xfrm>
          <a:prstGeom prst="chevr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เติบโตเป็นศูนย์     ให้เรียนรู้ทักษะชั้นสูง และการบริหารจัดการ</a:t>
            </a:r>
          </a:p>
        </p:txBody>
      </p:sp>
      <p:sp>
        <p:nvSpPr>
          <p:cNvPr id="9" name="Chevron 8"/>
          <p:cNvSpPr/>
          <p:nvPr/>
        </p:nvSpPr>
        <p:spPr>
          <a:xfrm>
            <a:off x="5881688" y="1357313"/>
            <a:ext cx="3030537" cy="885825"/>
          </a:xfrm>
          <a:prstGeom prst="chevron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th-TH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ขยายศูนย์สู่เครือข่าย  ระดับภูมิภาค</a:t>
            </a:r>
          </a:p>
        </p:txBody>
      </p:sp>
      <p:sp>
        <p:nvSpPr>
          <p:cNvPr id="47109" name="TextBox 12"/>
          <p:cNvSpPr txBox="1">
            <a:spLocks noChangeArrowheads="1"/>
          </p:cNvSpPr>
          <p:nvPr/>
        </p:nvSpPr>
        <p:spPr bwMode="auto">
          <a:xfrm>
            <a:off x="428625" y="1509713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h-TH" sz="1800" b="1">
                <a:latin typeface="Tahoma" pitchFamily="34" charset="0"/>
                <a:cs typeface="Tahoma" pitchFamily="34" charset="0"/>
              </a:rPr>
              <a:t>ปี </a:t>
            </a:r>
            <a:r>
              <a:rPr lang="en-US" sz="1800" b="1">
                <a:latin typeface="Tahoma" pitchFamily="34" charset="0"/>
                <a:cs typeface="Tahoma" pitchFamily="34" charset="0"/>
              </a:rPr>
              <a:t>2557-2558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7110" name="TextBox 13"/>
          <p:cNvSpPr txBox="1">
            <a:spLocks noChangeArrowheads="1"/>
          </p:cNvSpPr>
          <p:nvPr/>
        </p:nvSpPr>
        <p:spPr bwMode="auto">
          <a:xfrm>
            <a:off x="6021388" y="1062038"/>
            <a:ext cx="21558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sz="1200" b="1">
                <a:latin typeface="Tahoma" pitchFamily="34" charset="0"/>
                <a:cs typeface="Tahoma" pitchFamily="34" charset="0"/>
              </a:rPr>
              <a:t>ปี </a:t>
            </a:r>
            <a:r>
              <a:rPr lang="en-US" sz="1200" b="1">
                <a:latin typeface="Tahoma" pitchFamily="34" charset="0"/>
                <a:cs typeface="Tahoma" pitchFamily="34" charset="0"/>
              </a:rPr>
              <a:t>2561 - 2562</a:t>
            </a:r>
            <a:endParaRPr lang="th-TH" sz="12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47111" name="TextBox 15"/>
          <p:cNvSpPr txBox="1">
            <a:spLocks noChangeArrowheads="1"/>
          </p:cNvSpPr>
          <p:nvPr/>
        </p:nvSpPr>
        <p:spPr bwMode="auto">
          <a:xfrm>
            <a:off x="3221038" y="1298575"/>
            <a:ext cx="2170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sz="1800" b="1">
                <a:latin typeface="Tahoma" pitchFamily="34" charset="0"/>
                <a:cs typeface="Tahoma" pitchFamily="34" charset="0"/>
              </a:rPr>
              <a:t>ปี </a:t>
            </a:r>
            <a:r>
              <a:rPr lang="en-US" sz="1800" b="1">
                <a:latin typeface="Tahoma" pitchFamily="34" charset="0"/>
                <a:cs typeface="Tahoma" pitchFamily="34" charset="0"/>
              </a:rPr>
              <a:t>2559 - 2560</a:t>
            </a:r>
            <a:endParaRPr lang="th-TH" sz="18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5881688" y="2286000"/>
            <a:ext cx="3043237" cy="2762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ฝึกครูให้มีความสามารถสูงสู่ระดับ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Micter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AutoShape 26"/>
          <p:cNvSpPr>
            <a:spLocks noChangeArrowheads="1"/>
          </p:cNvSpPr>
          <p:nvPr/>
        </p:nvSpPr>
        <p:spPr bwMode="gray">
          <a:xfrm>
            <a:off x="251520" y="332656"/>
            <a:ext cx="8352928" cy="48895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eaLnBrk="0" hangingPunct="0">
              <a:defRPr/>
            </a:pP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Rectangle 27"/>
          <p:cNvSpPr>
            <a:spLocks noChangeArrowheads="1"/>
          </p:cNvSpPr>
          <p:nvPr/>
        </p:nvSpPr>
        <p:spPr bwMode="auto">
          <a:xfrm>
            <a:off x="692150" y="404813"/>
            <a:ext cx="7546975" cy="36988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. แผนแม่บทในการดำเนินงานของสถาบัน</a:t>
            </a:r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AHRDA</a:t>
            </a:r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ปี 2558-2562 </a:t>
            </a:r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</a:t>
            </a:r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1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3720" y="17192"/>
            <a:ext cx="9036496" cy="6813376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7118" name="Text Box 16"/>
          <p:cNvSpPr txBox="1">
            <a:spLocks noChangeArrowheads="1"/>
          </p:cNvSpPr>
          <p:nvPr/>
        </p:nvSpPr>
        <p:spPr bwMode="auto">
          <a:xfrm>
            <a:off x="234950" y="2828925"/>
            <a:ext cx="2655888" cy="277813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1. สร้างและพัฒนา </a:t>
            </a:r>
            <a:r>
              <a:rPr lang="en-US" sz="1200">
                <a:latin typeface="Tahoma" pitchFamily="34" charset="0"/>
                <a:cs typeface="Tahoma" pitchFamily="34" charset="0"/>
              </a:rPr>
              <a:t>Train The Trainer</a:t>
            </a:r>
          </a:p>
        </p:txBody>
      </p:sp>
      <p:sp>
        <p:nvSpPr>
          <p:cNvPr id="47119" name="Text Box 16"/>
          <p:cNvSpPr txBox="1">
            <a:spLocks noChangeArrowheads="1"/>
          </p:cNvSpPr>
          <p:nvPr/>
        </p:nvSpPr>
        <p:spPr bwMode="auto">
          <a:xfrm>
            <a:off x="223838" y="3241675"/>
            <a:ext cx="2655887" cy="461963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2. สร้างและพัฒนาครูอาชีวะเพื่อยก ระดับการสร้างช่างเทคนิคและวิศวกร</a:t>
            </a:r>
            <a:endParaRPr lang="en-US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223838" y="3890963"/>
            <a:ext cx="2655887" cy="461962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 3. สร้างและพัฒนาผู้เชี่ยวชาญในด้านอุตสาหกรรมชิ้นส่วน </a:t>
            </a:r>
            <a:r>
              <a:rPr lang="en-US" sz="1200">
                <a:latin typeface="Tahoma" pitchFamily="34" charset="0"/>
                <a:cs typeface="Tahoma" pitchFamily="34" charset="0"/>
              </a:rPr>
              <a:t>Tier 1,2,3</a:t>
            </a:r>
          </a:p>
        </p:txBody>
      </p:sp>
      <p:sp>
        <p:nvSpPr>
          <p:cNvPr id="47121" name="Text Box 16"/>
          <p:cNvSpPr txBox="1">
            <a:spLocks noChangeArrowheads="1"/>
          </p:cNvSpPr>
          <p:nvPr/>
        </p:nvSpPr>
        <p:spPr bwMode="auto">
          <a:xfrm>
            <a:off x="223838" y="4538663"/>
            <a:ext cx="2655887" cy="461962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  4. ออกแบบระบบการรับรองทักษะด้านเทคนิคและการบริหารจัดการ</a:t>
            </a:r>
            <a:endParaRPr lang="en-US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7122" name="Text Box 16"/>
          <p:cNvSpPr txBox="1">
            <a:spLocks noChangeArrowheads="1"/>
          </p:cNvSpPr>
          <p:nvPr/>
        </p:nvSpPr>
        <p:spPr bwMode="auto">
          <a:xfrm>
            <a:off x="223838" y="5205413"/>
            <a:ext cx="2655887" cy="461962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5. การออกแบบศูนย์ฝึกอบรมภายในองค์กรของผู้ประกอบการเอง</a:t>
            </a:r>
          </a:p>
        </p:txBody>
      </p:sp>
      <p:sp>
        <p:nvSpPr>
          <p:cNvPr id="47123" name="Text Box 16"/>
          <p:cNvSpPr txBox="1">
            <a:spLocks noChangeArrowheads="1"/>
          </p:cNvSpPr>
          <p:nvPr/>
        </p:nvSpPr>
        <p:spPr bwMode="auto">
          <a:xfrm>
            <a:off x="223838" y="5853113"/>
            <a:ext cx="2655887" cy="64770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1200">
                <a:latin typeface="Tahoma" pitchFamily="34" charset="0"/>
                <a:cs typeface="Tahoma" pitchFamily="34" charset="0"/>
              </a:rPr>
              <a:t>6. การเตรียมการเครื่องจักร อุปกรณ์            การฝึกอบรมและการรับรองทักษะ            ด้านเทคนิคและบริหารจัดการ</a:t>
            </a: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3063875" y="2936875"/>
            <a:ext cx="2655888" cy="2762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1. โครงการต่อเนื่องจากปี 2558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3067050" y="3294063"/>
            <a:ext cx="2655888" cy="4619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  2. เริ่มการรับรองทักษะด้านเทคนิคและบริหารจัดการ </a:t>
            </a: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3067050" y="3835400"/>
            <a:ext cx="2655888" cy="6461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3. คัดเลือกผู้ประกอบเพื่อสร้าง </a:t>
            </a:r>
            <a:r>
              <a:rPr lang="en-US" sz="1200">
                <a:latin typeface="Tahoma" pitchFamily="34" charset="0"/>
                <a:ea typeface="Tahoma" pitchFamily="34" charset="0"/>
                <a:cs typeface="Tahoma" pitchFamily="34" charset="0"/>
              </a:rPr>
              <a:t>Model Line </a:t>
            </a: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ศูนย์ฝึกอบรมภายในองค์กรผู้ประกอบการเอง</a:t>
            </a: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3067050" y="4573588"/>
            <a:ext cx="2655888" cy="647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4. การพัฒนาครูอาชีวะร่วมกับผู้ประกอบการ โดยสร้างโรงเรียนฝึกครู ในโรงงาน</a:t>
            </a:r>
          </a:p>
        </p:txBody>
      </p: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3081338" y="5311775"/>
            <a:ext cx="2655887" cy="6461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5. การเพิ่มเติม เครื่องจักร อุปกรณ์          การฝึกอบรมและการรับรองทักษะ          ด้านเทคนิคและบริหารจัดการ</a:t>
            </a:r>
          </a:p>
        </p:txBody>
      </p:sp>
      <p:sp>
        <p:nvSpPr>
          <p:cNvPr id="33" name="Text Box 16"/>
          <p:cNvSpPr txBox="1">
            <a:spLocks noChangeArrowheads="1"/>
          </p:cNvSpPr>
          <p:nvPr/>
        </p:nvSpPr>
        <p:spPr bwMode="auto">
          <a:xfrm>
            <a:off x="3067050" y="6030913"/>
            <a:ext cx="2655888" cy="4619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6. การเตรียมการขยายศูนย์รับรองร่วมกับเครือข่ายในประเทศและภูมิภาค</a:t>
            </a:r>
          </a:p>
        </p:txBody>
      </p:sp>
      <p:sp>
        <p:nvSpPr>
          <p:cNvPr id="34" name="Text Box 16"/>
          <p:cNvSpPr txBox="1">
            <a:spLocks noChangeArrowheads="1"/>
          </p:cNvSpPr>
          <p:nvPr/>
        </p:nvSpPr>
        <p:spPr bwMode="auto">
          <a:xfrm>
            <a:off x="5881688" y="2632075"/>
            <a:ext cx="3043237" cy="4619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สนับสนุนให้มีศูนย์ฝึกอบรมระดับใหญ่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       /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กลาง ในกลุ่ม 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en-US" sz="1200" baseline="30000" dirty="0">
                <a:latin typeface="Tahoma" pitchFamily="34" charset="0"/>
                <a:ea typeface="Tahoma" pitchFamily="34" charset="0"/>
                <a:cs typeface="Tahoma" pitchFamily="34" charset="0"/>
              </a:rPr>
              <a:t>nd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Tier &amp; 3</a:t>
            </a:r>
            <a:r>
              <a:rPr lang="en-US" sz="1200" baseline="30000" dirty="0">
                <a:latin typeface="Tahoma" pitchFamily="34" charset="0"/>
                <a:ea typeface="Tahoma" pitchFamily="34" charset="0"/>
                <a:cs typeface="Tahoma" pitchFamily="34" charset="0"/>
              </a:rPr>
              <a:t>rd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Tier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5" name="Text Box 16"/>
          <p:cNvSpPr txBox="1">
            <a:spLocks noChangeArrowheads="1"/>
          </p:cNvSpPr>
          <p:nvPr/>
        </p:nvSpPr>
        <p:spPr bwMode="auto">
          <a:xfrm>
            <a:off x="5867400" y="3170238"/>
            <a:ext cx="3044825" cy="2778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โครงการต่อเนื่องจากปี 2560</a:t>
            </a: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auto">
          <a:xfrm>
            <a:off x="5867400" y="3544888"/>
            <a:ext cx="3044825" cy="646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ขยายขอบเขตการสร้างและพัฒนาบุคลากร   ของกลุ่มอุตสาหกรรมสนับสนุน เช่น               เหล็ก พลาสติก</a:t>
            </a:r>
          </a:p>
        </p:txBody>
      </p:sp>
      <p:sp>
        <p:nvSpPr>
          <p:cNvPr id="37" name="Text Box 16"/>
          <p:cNvSpPr txBox="1">
            <a:spLocks noChangeArrowheads="1"/>
          </p:cNvSpPr>
          <p:nvPr/>
        </p:nvSpPr>
        <p:spPr bwMode="auto">
          <a:xfrm>
            <a:off x="5867400" y="4291013"/>
            <a:ext cx="3044825" cy="4619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เพิ่มผู้ประกอบการ เพื่อสร้างศูนย์ฝึกอบรม   ภายในองค์กรผู้ประกอบการเอง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5867400" y="4829175"/>
            <a:ext cx="3044825" cy="6461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6.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การขยายการรับรองทักษะด้านเทคนิค         และการบริหารจัดการในกลุ่มสนับสนุน               และขยายไปในภูมิภาค</a:t>
            </a:r>
          </a:p>
        </p:txBody>
      </p:sp>
      <p:sp>
        <p:nvSpPr>
          <p:cNvPr id="39" name="Text Box 16"/>
          <p:cNvSpPr txBox="1">
            <a:spLocks noChangeArrowheads="1"/>
          </p:cNvSpPr>
          <p:nvPr/>
        </p:nvSpPr>
        <p:spPr bwMode="auto">
          <a:xfrm>
            <a:off x="5867400" y="5551488"/>
            <a:ext cx="3044825" cy="4619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7.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การเพิ่มเติม เครื่องจักร อุปกรณ์                   การฝึกอบรม และการรับรอง</a:t>
            </a:r>
          </a:p>
        </p:txBody>
      </p:sp>
      <p:sp>
        <p:nvSpPr>
          <p:cNvPr id="40" name="Text Box 16"/>
          <p:cNvSpPr txBox="1">
            <a:spLocks noChangeArrowheads="1"/>
          </p:cNvSpPr>
          <p:nvPr/>
        </p:nvSpPr>
        <p:spPr bwMode="auto">
          <a:xfrm>
            <a:off x="5867400" y="6072188"/>
            <a:ext cx="3044825" cy="4619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8.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โครงการความร่วมกับเครือข่ายในประเทศ   และภูมิภาค</a:t>
            </a:r>
          </a:p>
        </p:txBody>
      </p:sp>
      <p:sp>
        <p:nvSpPr>
          <p:cNvPr id="41" name="วงรี 40"/>
          <p:cNvSpPr/>
          <p:nvPr/>
        </p:nvSpPr>
        <p:spPr>
          <a:xfrm>
            <a:off x="7929586" y="635795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21/23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5175"/>
          </a:xfrm>
          <a:solidFill>
            <a:srgbClr val="3366FF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th-TH" sz="4000" b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ข้อเสนอเพื่อสนับสนุนการดำเนินงาน</a:t>
            </a:r>
            <a:endParaRPr lang="en-US" sz="4000" smtClean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6875" y="785813"/>
            <a:ext cx="3460750" cy="50323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th-TH" sz="3200" b="1" dirty="0">
                <a:solidFill>
                  <a:srgbClr val="953735"/>
                </a:solidFill>
                <a:latin typeface="TH SarabunPSK"/>
                <a:cs typeface="TH SarabunPSK"/>
              </a:rPr>
              <a:t>ปัจจุบัน</a:t>
            </a:r>
            <a:endParaRPr lang="en-US" sz="2000" dirty="0">
              <a:latin typeface="TH SarabunPSK"/>
              <a:cs typeface="TH SarabunPS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9225" y="4872038"/>
            <a:ext cx="8743950" cy="5111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th-TH" sz="3200" b="1" dirty="0">
                <a:solidFill>
                  <a:srgbClr val="953735"/>
                </a:solidFill>
                <a:latin typeface="TH SarabunPSK"/>
                <a:cs typeface="TH SarabunPSK"/>
              </a:rPr>
              <a:t>การสนับสนุนการดำเนินงานโดยเร่งด่วน</a:t>
            </a:r>
            <a:endParaRPr lang="en-US" sz="2000" dirty="0">
              <a:latin typeface="TH SarabunPSK"/>
              <a:cs typeface="TH SarabunPSK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1313" y="857250"/>
            <a:ext cx="4492625" cy="5111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th-TH" sz="3200" b="1" dirty="0">
                <a:solidFill>
                  <a:srgbClr val="C00000"/>
                </a:solidFill>
                <a:latin typeface="TH SarabunPSK"/>
                <a:cs typeface="TH SarabunPSK"/>
              </a:rPr>
              <a:t>สิ่งที่จะดำเนินงานในระยะต่อไป</a:t>
            </a:r>
            <a:endParaRPr lang="en-US" sz="3200" b="1" dirty="0">
              <a:solidFill>
                <a:srgbClr val="C00000"/>
              </a:solidFill>
              <a:latin typeface="TH SarabunPSK"/>
              <a:cs typeface="TH SarabunPSK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4313" y="1285875"/>
            <a:ext cx="40005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th-TH" sz="2400" b="1" dirty="0">
                <a:latin typeface="TH SarabunPSK"/>
                <a:cs typeface="TH SarabunPSK"/>
              </a:rPr>
              <a:t>ผลงาน</a:t>
            </a:r>
            <a:endParaRPr lang="en-US" sz="2400" b="1" dirty="0">
              <a:latin typeface="TH SarabunPSK"/>
              <a:cs typeface="TH SarabunPSK"/>
            </a:endParaRPr>
          </a:p>
          <a:p>
            <a:pPr marL="179388" indent="-179388" eaLnBrk="0" hangingPunct="0">
              <a:lnSpc>
                <a:spcPct val="80000"/>
              </a:lnSpc>
              <a:buFont typeface="Arial"/>
              <a:buChar char="•"/>
              <a:defRPr/>
            </a:pPr>
            <a:r>
              <a:rPr lang="th-TH" sz="2400" dirty="0">
                <a:solidFill>
                  <a:srgbClr val="C00000"/>
                </a:solidFill>
                <a:latin typeface="TH SarabunPSK"/>
                <a:cs typeface="TH SarabunPSK"/>
              </a:rPr>
              <a:t>การพัฒนาฝีมือแรงงานผ่านกลไกภาครัฐและเอกชน และระบบทวิภาคี</a:t>
            </a:r>
          </a:p>
          <a:p>
            <a:pPr marL="179388" indent="-179388" eaLnBrk="0" hangingPunct="0">
              <a:lnSpc>
                <a:spcPct val="80000"/>
              </a:lnSpc>
              <a:buFont typeface="Arial"/>
              <a:buChar char="•"/>
              <a:defRPr/>
            </a:pPr>
            <a:r>
              <a:rPr lang="th-TH" sz="2400" dirty="0">
                <a:solidFill>
                  <a:srgbClr val="C00000"/>
                </a:solidFill>
                <a:latin typeface="TH SarabunPSK"/>
                <a:cs typeface="TH SarabunPSK"/>
              </a:rPr>
              <a:t>การจัดทำมาตรฐานฝีมือแรงงานแห่งชาติ </a:t>
            </a:r>
          </a:p>
          <a:p>
            <a:pPr marL="179388" indent="-179388" eaLnBrk="0" hangingPunct="0">
              <a:lnSpc>
                <a:spcPct val="80000"/>
              </a:lnSpc>
              <a:defRPr/>
            </a:pPr>
            <a:r>
              <a:rPr lang="th-TH" sz="2400" dirty="0">
                <a:solidFill>
                  <a:srgbClr val="C00000"/>
                </a:solidFill>
                <a:latin typeface="TH SarabunPSK"/>
                <a:cs typeface="TH SarabunPSK"/>
              </a:rPr>
              <a:t>   4+4 </a:t>
            </a:r>
            <a:r>
              <a:rPr lang="th-TH" sz="2400" dirty="0" smtClean="0">
                <a:solidFill>
                  <a:srgbClr val="C00000"/>
                </a:solidFill>
                <a:latin typeface="TH SarabunPSK"/>
                <a:cs typeface="TH SarabunPSK"/>
              </a:rPr>
              <a:t>สาขา </a:t>
            </a:r>
            <a:endParaRPr lang="th-TH" sz="2400" dirty="0">
              <a:solidFill>
                <a:srgbClr val="C00000"/>
              </a:solidFill>
              <a:latin typeface="TH SarabunPSK"/>
              <a:cs typeface="TH SarabunPSK"/>
            </a:endParaRPr>
          </a:p>
          <a:p>
            <a:pPr marL="179388" indent="-179388" eaLnBrk="0" hangingPunct="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th-TH" sz="2400" dirty="0">
                <a:solidFill>
                  <a:srgbClr val="C00000"/>
                </a:solidFill>
                <a:latin typeface="TH SarabunPSK"/>
                <a:cs typeface="TH SarabunPSK"/>
              </a:rPr>
              <a:t>การฝึกครูอาชีวะเพื่อพัฒนาเยาวชน</a:t>
            </a:r>
          </a:p>
          <a:p>
            <a:pPr marL="179388" indent="-179388" eaLnBrk="0" hangingPunct="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th-TH" sz="2400" dirty="0">
                <a:solidFill>
                  <a:srgbClr val="C00000"/>
                </a:solidFill>
                <a:latin typeface="TH SarabunPSK"/>
                <a:cs typeface="TH SarabunPSK"/>
              </a:rPr>
              <a:t>การจัดตั้งสถาบันพัฒนาบุคลากรในอุตสาหกรรมยานยนต์ </a:t>
            </a:r>
            <a:r>
              <a:rPr lang="en-US" sz="2400" dirty="0">
                <a:solidFill>
                  <a:srgbClr val="C00000"/>
                </a:solidFill>
                <a:latin typeface="TH SarabunPSK"/>
                <a:cs typeface="TH SarabunPSK"/>
              </a:rPr>
              <a:t>AHRDA</a:t>
            </a:r>
            <a:endParaRPr lang="th-TH" sz="2400" dirty="0">
              <a:solidFill>
                <a:srgbClr val="C00000"/>
              </a:solidFill>
              <a:latin typeface="TH SarabunPSK"/>
              <a:cs typeface="TH SarabunPSK"/>
            </a:endParaRPr>
          </a:p>
          <a:p>
            <a:pPr eaLnBrk="0" hangingPunct="0">
              <a:lnSpc>
                <a:spcPct val="80000"/>
              </a:lnSpc>
              <a:defRPr/>
            </a:pPr>
            <a:r>
              <a:rPr lang="th-TH" sz="2400" b="1" dirty="0">
                <a:solidFill>
                  <a:srgbClr val="C00000"/>
                </a:solidFill>
                <a:latin typeface="TH SarabunPSK"/>
                <a:cs typeface="TH SarabunPSK"/>
              </a:rPr>
              <a:t>ปัญหา/อุปสรรค</a:t>
            </a:r>
          </a:p>
          <a:p>
            <a:pPr marL="179388" indent="-179388" eaLnBrk="0" hangingPunct="0">
              <a:lnSpc>
                <a:spcPct val="80000"/>
              </a:lnSpc>
              <a:buFont typeface="Arial"/>
              <a:buChar char="•"/>
              <a:defRPr/>
            </a:pPr>
            <a:r>
              <a:rPr lang="th-TH" sz="2400" dirty="0" smtClean="0">
                <a:solidFill>
                  <a:prstClr val="black"/>
                </a:solidFill>
                <a:latin typeface="TH SarabunPSK"/>
                <a:cs typeface="TH SarabunPSK"/>
              </a:rPr>
              <a:t>การ</a:t>
            </a:r>
            <a:r>
              <a:rPr lang="th-TH" sz="2400" dirty="0">
                <a:solidFill>
                  <a:prstClr val="black"/>
                </a:solidFill>
                <a:latin typeface="TH SarabunPSK"/>
                <a:cs typeface="TH SarabunPSK"/>
              </a:rPr>
              <a:t>ฝึกอบรมส่วนใหญ่ยังเพียงพอและไม่เป็นไปตามมาตรฐานฝีมือ</a:t>
            </a:r>
            <a:r>
              <a:rPr lang="th-TH" sz="2400" dirty="0" smtClean="0">
                <a:solidFill>
                  <a:prstClr val="black"/>
                </a:solidFill>
                <a:latin typeface="TH SarabunPSK"/>
                <a:cs typeface="TH SarabunPSK"/>
              </a:rPr>
              <a:t>แรงงาน</a:t>
            </a:r>
          </a:p>
          <a:p>
            <a:pPr marL="179388" indent="-179388" eaLnBrk="0" hangingPunct="0">
              <a:lnSpc>
                <a:spcPct val="80000"/>
              </a:lnSpc>
              <a:buFont typeface="Arial"/>
              <a:buChar char="•"/>
              <a:defRPr/>
            </a:pPr>
            <a:r>
              <a:rPr lang="th-TH" sz="2400" dirty="0" smtClean="0">
                <a:solidFill>
                  <a:prstClr val="black"/>
                </a:solidFill>
                <a:latin typeface="TH SarabunPSK"/>
                <a:cs typeface="TH SarabunPSK"/>
              </a:rPr>
              <a:t>ความร่วมมือระหว่างหน่วยงานไม่เพียงพอ</a:t>
            </a:r>
            <a:endParaRPr lang="th-TH" sz="24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357188" y="5500688"/>
            <a:ext cx="8496300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โครงการพัฒนาครูอาชีวะผ่านระบบทวิภาคี เพื่อพัฒนาเยาวชนและเด็กอาชีวะให้มีทักษะตรงตามที่สถานประกอบกิจการในกลุ่มอุตสาหกรรมยานยนต์ จำนวน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XXX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คน งบประมาณ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XXX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XXX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บาท</a:t>
            </a:r>
          </a:p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การสนับสนุนอุปกรณ์และ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Simulator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เพื่อการฝึกสอน จำนวน 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XXX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XXX </a:t>
            </a: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บาท</a:t>
            </a:r>
          </a:p>
        </p:txBody>
      </p:sp>
      <p:sp>
        <p:nvSpPr>
          <p:cNvPr id="48136" name="Rectangle 9"/>
          <p:cNvSpPr>
            <a:spLocks noChangeArrowheads="1"/>
          </p:cNvSpPr>
          <p:nvPr/>
        </p:nvSpPr>
        <p:spPr bwMode="auto">
          <a:xfrm>
            <a:off x="3995738" y="1484313"/>
            <a:ext cx="4968875" cy="305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จัดทำมาตรฐานฝีมือแรงงานแห่งชาติ มาตรฐานอาชีพและหลักสูตรการฝึกเพิ่มเติม</a:t>
            </a:r>
          </a:p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ยายผลการดำเนินงานของสถาบันพัฒนาบุคลากรในอุตสาหกรรมยานยนต์และชิ้นส่วนอะไหล่ยานยนต์ในพื้นที่จังหวัดสำคัญ เช่น พระนครศรีอยุธยา ชลบุรี เป็นต้น</a:t>
            </a:r>
          </a:p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พัฒนาและทดสอบฝีมือแรงงานในอุตสาหกรรมยานยนต์ผ่านความร่วมมือภาครัฐและเอกชน</a:t>
            </a:r>
          </a:p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พัฒนาระบบฐานข้อมูลด้านแรงงาน</a:t>
            </a:r>
          </a:p>
          <a:p>
            <a:pPr marL="179388" indent="-179388" eaLnBrk="0" hangingPunct="0">
              <a:lnSpc>
                <a:spcPct val="8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พัฒนาศูนย์ทดสอบและวิจัย</a:t>
            </a:r>
          </a:p>
        </p:txBody>
      </p:sp>
      <p:sp>
        <p:nvSpPr>
          <p:cNvPr id="11" name="วงรี 10"/>
          <p:cNvSpPr/>
          <p:nvPr/>
        </p:nvSpPr>
        <p:spPr>
          <a:xfrm>
            <a:off x="7929586" y="635795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22/23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>
          <a:xfrm>
            <a:off x="500063" y="3143250"/>
            <a:ext cx="8229600" cy="1143000"/>
          </a:xfrm>
        </p:spPr>
        <p:txBody>
          <a:bodyPr/>
          <a:lstStyle/>
          <a:p>
            <a:r>
              <a:rPr lang="th-TH" altLang="th-TH" b="1" smtClean="0">
                <a:latin typeface="TH SarabunPSK" pitchFamily="34" charset="-34"/>
                <a:cs typeface="TH SarabunPSK" pitchFamily="34" charset="-34"/>
              </a:rPr>
              <a:t>ขอบคุณครับ</a:t>
            </a:r>
          </a:p>
        </p:txBody>
      </p:sp>
      <p:pic>
        <p:nvPicPr>
          <p:cNvPr id="49155" name="Picture 2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788" y="1571625"/>
            <a:ext cx="11287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AutoShape 4" descr="data:image/jpeg;base64,/9j/4AAQSkZJRgABAQAAAQABAAD/2wCEAAkGBxQTEhQUEhQWFhUWGBsXGBUXFRoUGRcYGBoYGB8fGxUYICogGBolHBcVITIhJSkrLi4wFyIzODMsNyguLisBCgoKDg0OGxAQGzQmICQsLC40NCwvLCwvLDQsLCwsLCwvLCwsLCwsNDQ0LCwvLywsLCw0LDQsLCw0LCwsLCwsLP/AABEIAOEA4QMBEQACEQEDEQH/xAAcAAEAAgMBAQEAAAAAAAAAAAAABgcDBAUCAQj/xABLEAACAQMABwYCBgUICAcBAAABAgMABBEFBhITITFBByJRYXGBMpEUI0JSkrFicoKh0TNTVJOiwcLSCBUXQ0RjssMkc4OUo/DxFv/EABsBAQACAwEBAAAAAAAAAAAAAAAFBgMEBwIB/8QAOxEAAgECAgYHBwMDBAMAAAAAAAECAwQFERITITFBUQYiYXGRodEUMoGxweHwFkJSQ1NiFSOi8TNy4v/aAAwDAQACEQMRAD8AvGgFAKAUAoBQCgFAKAUAoBQCgFAKAUAoBQCgFAKAUAoBQCgFAKAUAoBQCgFAKAUAoBQCgFAKAUAoBQCgFAKAUAoBQCgFAKAUAoBQCgFAKAUAoBQCgFAKAUAoBQCgFAKAUAoBQCgFAKAUAoBQCgFAKAUAoBQCgFAKAUAoBQCgFAKAUAoBQCgFAKA8SSqoyxAHiTgfM18byPsYuTySOdJrJaKcG6gB8N6n8a8OrBcTajh91JZqnLwZs2mk4Zf5OWN/1XVvyNelKL3MxVLerT9+LXemjazXown2gFAKAUAoBQCgFAKAUAoBQCgFAKAUAoBQCgFAKAUAoD4TQFda4dowiZorPDuODSniinwUfaPny9a0a95o9WBacL6OuslVuNi4Li+/kRKw0Df6SO8YsVPKWZiE/YXqP1RitWNKtW2vzJytfYfhq0IpZ8o7/i/Vkns+yZcfW3LE+CRhce7E5+QrYVguLIir0sm3/t018X6ZGWbsni/3dzIpHIlFbj7EfnX12MeDMcelVX99NNd7Xqe4NH6WseMbreRDnGzHbx+jtcR7E+lfVCvS3PNHipcYVfbJxdKXNbvL0XeSvV7WKK6B2QySJ/KQuNl0Pmp5jzrap1Yz7yFvLCpatZ5OL3NbmdmshpCgFAKAUAoBQCgFAKAUAoBQCgFAKAUAoBQCgFADQFZdpuuBUm0gbB5TOOmfsA+Pj8vGo+7uMupEt3R/CFPK5rLZ+1fX0NfUHUIOFuLte6eMcJ6jozjw8F69fCvNta59aZlxrHnFuhbPvf0XqWbdXEcMZeRljjQZLMQqqB5ngKk4wcnoxWbKY3xZWOnu2u3jYrawvNjhtsd0h8wMFiPUCp636P1ppOq9Hs3sxOsluIrL2137N3IrcA8hsO5+e3x+VSC6P20V1pPxXoeNazag7YdIJxmtYmTyjli/tEkfurFLA7WWyFTb8H6DWS5Hf0X2laPvHQzhrO4X4JiQygnoZBzQ9Q4A9Dyi7vAK0OvDrZct/gblC9lCLh+170932faWpA2VByDkZyOR8x5VE7eJj2cD3QCgFAKAUAoBQCgFAKAUAoBQCgFAKAUAoBQCgI7rvrALO2ZxjeN3IwfvHrjwA4/IdawV6urhnxJLCbB3lwoP3Vtfd99xXfZzqwbuY3E4LRI2ePHeyc+PiBzPjkDxrRtaOslpy3fMtePYn7LSVvR2Sa4ftRb17dpDG0krBEQFmY8gBUvCDnJRitrKE3xPzhrrrbcaXuVihV91tbMMC82P3nA5sePko9ybtZWNKxpac/e4vl2L82mrKTkyf6mdjsUYWS/O9k57lTiNeveI4yH5L5HnUPe47Um9GhsXPi/QyxpJbyzbDR0UK7MMSRqOGEQIP3CoKdWc3nN5/Ey7EbWa8A5WldW7S5GJ7eKTPUoNrj4OOIPoazUrmtSecJNfE+OKe81NX9XjZHdwSM1sc4hkO0YT/wAtzxKHqpzxOQeYOS4ufaOtNdbmuPf6nxLRJDWqehQCgFAKAUAoBQCgFAKAUAoBQCgFAKAUAoDy7gAkkADiSeAA9aBJt5IpLWnSLaTv0ihOUzu4vDHNnx4cCfRRURWm69XRW46FhtvHC7GVWr7z2v6L84suLRGj0t4UhjGFQADz8SfMnJPrUpCChFRRRLi4ncVZVZ72ylu2zW8zS/QICSkbAy7Jzty9EwOYXPL736tW7BLJU4e0VN73di5mhVlm8kTjss1FWxhEsyg3Ug7xPHdKfsDz8T1PDpUViuIu5qaMfcXn2+hkpw0UTLSmk4reNpZmCovU9T4AcyT4Coec1BZyNq3t6lxUVOms2yqtPdo9xO2xaKYlJwCBtyt+YXPgMnzqMqXk5PKBdLPo5b0Y6dy9J+CXqcfSei75It/eSPFGSBtzSSMcnllV2ivuB4Vlt7C7uZaMN/eZKmL4TbdWKT/9Y7DxoMXj7T2Nw027xtiGVsjOcZjfBYHB6HlXu5w69tMtYms+08RxXB7rqyil3xy81uJJoPtKmibd3yFscCwXYkX9ZOAP7j61ip3kovKojBd9HKVWOstJfDPNPuZZ+j7+OdFkicOjcmBz/wDh8qkIyUlmin1qNSjN06iyaNmvRjFAKAUAoBQCgFAKAUAoBQCgFAKAUAoDzI4AJJwBxJ8AKH1Jt5IpvXzXhrktDASsAOC3Iy4/JPLr18Kibm60+rHcXzBcEjbpVqyznwX8fv8AI3+xvRoaSacj4AI18i3Fv3BR7mvdjDa5Gt0quWoworjtfw2Ik/aTrimj7Y7JBuJAREnMg8tsj7q/vOBVjw2xld1cv2re/oUictFFY9imrP0m6a8mG0kBypbjtznvZJPMqDterLU9jl2qNJUIbHLyRipRzebL7mkCqWYgBQSSeQA4k1UG0tpsxi5NRjvZSOmb+fS13sQjuLtGNCcAKv2m/Sbh8wKiKkpXE8onQ7S3t8ItdZV3vLN8c3wXd9zd7KLqOO7aOVAJHGyjEd5WXOV48iRnz7uK92UlGei1tNfpLSqVLWNSm+qtrS3NPc/zmWvpjRkdzBJBKuUkUqw9eo8CDgg+IFTFKrKlNTjvRQms1kfnPRN3NoPShWTJVG2JAOUsLcQwHphh5jHjV1rQhiVppR3712PkaybhIvXT+r9vpGBWGzllDRTrzwRkcR8SnPI/nVDuLZSzjNZNE3h2KVrOalB5x4rg/v2lSaB1guNHyuEwQGKyRNxUlTsn0bgeI/fURTrSoyZfLzD7fEqUZS35Zprft2lvan61R30bFQUdMB4yc4zyIPVTg8eHKpWhXVVZoomJ4ZUsZqMnmnuZIazEaKAUAoBQCgFAKAUAoBQCgFAKAUANAV32raybtPokZ78gzIR0jP2fVvyHnWjeV9FaC3stPRvDdbP2ma2R3dr+3zKlNRRe88ixJ9PjQejo02Q15cZkEbckyAMvjoAFGOpz5mrdgmFSrrJ7Ira/Q5djuIRuLpyjuWxfDiUxpbSktzK007l5G4lj+QHIAdAOAq/UaNOjBQgskV9tt7T9Q6h6FFnYQQj4ggZz4u/eb95x6AVQL6u69xKo+ZtxWSyIn2razgL9DibvHBmIPJeYTh1PAnyx41C3lb9kS3dG8M0pe1VFsXu9vb8Pmdzs51a+iwbcg+ulAZv0V+yvl4nzPlWa1o6uOb3sjscxL2uvoxfUju7eb9CJdp+g2t7hbyHKh2BJH2JhxB/axn1B8a1buk4SVSJOdH72NxQdpV4LxXL4fm4sbVfTK3dtHMMAkYdR9lx8Q/8AvQipClU1kFIqmIWcrS4lSfDd2rgyuP8ASC0Qm6t7oDDq+5YjqrBnGfQqcfrmrN0drSVSVLhln5kbWXEjXZb2jGzK21yc2xPdfrCSf3x5OSOnPyrexbClWWupe9x7fueadTLYze7SNG7m9dh8E31qEcjn4uPXvZPowrm95Tcaj7Tp/R66VazjHjHZ6fnYc7VTTZs7lJRnZ+GQeKHn7jmPMVioVdXPM3MVsVeW7p8d67z9BQSq6qykFWAII5EHiDU4nntOWyi4txe9GSvp8FAKAUAoBQCgFAKAUAoBQCgFAczWLTCWsDzP9kcB1ZjwAHqf7zXipUVOOkzasrSd1WjShx8ubPz5f3jzSPLIcu7FmPmfDwA5AeAqBnJyebOqW9GFCnGnDclkSTUfRcY3l9dcLa1G2cj43HEADrjhw6kqK38PtJV6iSXcV/pFieopamD60t/YvuV1rRp6S9uZLiXm57q5yEQfCo8gPmcnrXV7S2jbUVTjw8+05rKWkzNqXoNry8hgVcgsGk8BGpBYn24eZIHWvN/cKhbym+WS73uEFmy5te9fmjdre0IDLweXgcH7qDlkdT7Vy25u3F6MN5eMGwBVYqtcLY9y59rI32b6LF1fbUpLCMGU7Xe23yANonnxOfate1hrKmciXx+5drZ6FPZpdXZwXHIu4VLnPDR05oxbmCSF+TrjPgehHmDg+1eJwU4uLNi1uZW9aNWO9P8AEUrqfrXJYOwK7cbHvx5wQw4ZU8cH88CoihXdFtcDoOKYTTxCEZp5SW59nIm+tTppnRUwts7yMhxGw7wdO9s4H3l2gD4n1qyYPfQhXjU4bn8SgYjh9W0lq6nemtzPzpXRCHLf1Quf9aaLa0Y5urPvRE83i5AfLueyGqJ0jw3RnrIrZL58V8SfwLEvZK6b917H6/AiBGOdUo6lmpLYWv2S6f242tXPej70eeqZ4j9kn5HyqTsq2cdB8Ci9JsP1dRXEN0tj7/uWNW+VYUAoBQCgFAKAUAoBQCgFAKAUBTva3pdpLkW4PchAJHi7DOT6KQPc1FX1RuWjyL50Ys4woOu98tnwREdDaMe5mSGMd5zjPRR1Y+QHGtWnBzloonry6ha0ZVZ7l5vgjodremkjWPRdqcRW+DMR9uTmAT1xksf0j4rXR+j2HqnDXNd31fxOS313O4qyqT3v8yKyqz5miXToSx/1No0yMMX14MAdY1xkcDy2Q2T+kwHHArn2P4prJ6MHsWxd/F+hYsBwx3VdaS6q2v6L4kGJzzqnM6fFJLJFs9kGh2SKS4YY3uFQfornJ9yf7NSljTyi5PiUXpPeRqVY0I/t2vvZYlb5VhQH571x0U1tdyxtyLF0PijkkfLiPVTUHcU3CbR1HCLqNzaQkuCyfejY1F0/9EulZj9VJhJPIHk37J4+ma+21XVz7GYsaw/2u2aj70dq9Picjte1Z+iXpkQfU3OZExyDfbX5naHkwHSupYLea+hoP3o7Phwf0OVVYaLI9qjp57K7iuEydg4dR9uM8GXz4cs8iAelbt7bRuaMqb47u/geISyeZY3aJolFkS7gwYLobYI5B2G0fxA7X4vCuT39u6VR5rv7zpXRzEdfR1Mn1o+a+xG9FaQe3mjmj+JDn1HUHyIyPetOnNwkpInbq2jc0pUp8V/0z9FaPu1ljSRPhdQw9GGanoy0kmjlFWnKlOUJb08vA2K9GMUAoBQCgFAKAUAoBQCgFAKAoLWhWudJTrEpdnlKKB12Bs/LunjUJWTnWaR0zDZQtcOhKo8ko5+O0sXQ2gU0VZXFw+HnWJndug2VLBFz0zjj1PsBMWFn14w4yaRScYxaV7PZsgty+rPzdPKzszsSWYlmJ5kk5JPvXUIxUYpLcitt5ssLsf1UE8zXlwMW9sdrJ5NIBtcf0UGGPns+dQWOX+pp6qL2vf2L7mehSc5JLee9btOm8uWl47A7sa+CAnHDxPM+vlXM7irrJ58DrOE2Cs7dQ4va+8+aqaCa8uFiGQvxSMPsoOfueQ9a+UKTqSyGK38bOg6j37ku382s/QFtAsaqiAKqgKoHIADAFTiWWxHL5zlOTlJ5tmWvp5FAQrtP1f8ApFtvUGZIctw5sn2h7fF7HxrUu6WnDNb0T/R6/wDZrjVyfVls7nw9ClqhzopPrSL/AFtoqS0bjc2wDwk82C52ePmMofVTVmwLENTUTb7H3HOukmG6ivrIrqz29z4opNlIOCMEcweldLTTWZUi4uye8W+sbjRsx4xjbhbmQpP+F8H0fFU3pHYrS1i/dv71xJPDbydtWjUjw81xRFtJ6Nlt5DHMhVh48iPFT1HnVDqU5QeUjq9td0rimqlN5r5d5c3ZfeiTR8YzloyyHywSQPwlal7SWlSXYc96QUdXfSeWyWT9fMltbJCigFAKAUAoBQCgFAKAUAoDXa7XLqOJQAn3BIHrgZ9xX1ppZn2KzeRVHZBFvLuaVuLLGTnzdhk+vA/Ooqy21G2XjpPLV2tOnHdn8kdvtt08sFgYAfrLk7IHUIpDOT5cl/aq24JbOrcab3R2+hQqkslkVd2ednkukSZHYxWynBfGWcjmqA8OHVjwHnxxPYlisbTqx2y+RhhT0iy+0OJbHR8NpbDYjZtkgcyq945PUsxBJ68aoGJ3NSp1pPay29GLWFS5cpL3Vs72VaqknABJPAAcSTULlmdAbUVmy9dQdWxZ242gN9JhpD4eC58FH7yamrajq49rOZ4ziLva7a91bF6/Ek9bBECgFAfGHCgKF180B9EumVR9VJl4/AAniv7J4ehFQtzS1c9m5nS8ExD2u2Tl70dj+j+Joat6Ya0uI5l5KcMPvIfiH948wKx0amrmmbWI2cbu3lSe/h2M7fap2csWe+shto/1ksSjiCeJdAPiU8yOY4nkeHRsIxaOiqFV9z+hySrSabIl2S6VFvpOAscLLmEn/wAz4f7YSpLGKGttZZb1t8N/kY6bykfoTWbQEd5C0bgbWO4+OKN0I8vEdaoNWkqkcmS9hfVLOqqkH3rg1yKv1A0q1jetbz91XbduDyWQZCn0OcZ8GB6VG203SqOEi443bRvrRXFLa0s12rii5walign2gFAKAUAoBQCgFAKAUB8NARPUi737aSc9b2SP9mKKKIf9P763r2nq40o/4J+LbPMJbc+0gPZ1fi0vpElOyNiRGOOTR978kb51XbJNVtDi9h0DpBT9osI1o8Mn8H/2iG6Vu5tN6TATI3jbEYPKKFepx4DLHzJx0rp1KFPDbTOXDa+18jm7znI/R+hdFx2sEcEQwkahR59ST5k5JPiapNarKtN1Jb2bKWSyKm7RdNG8ukggG0sZKLj7cjEA48uAHsTULdVNZPQjwL/gVmrK2lcVdjks+5IlmqnZ3Hbsk0z7yVeIUDEat4gc2I6E+uK2qNpGDUnvIPEukNW5jKlTWjF+LROhW4V0+0AoBQCgOFrdq4l7Du2Oy470b/db+9TyI/hWGtRVWORIYbiE7GtrI7Vua5oorS2jZLeVopl2XX5EdCp6qfGoWcJQeTOl2l1TuaaqU3mn5F96p3O8srZ85zEmfUAA/vBqbovOmu45hiNPV3VSP+T+ZSfbDqf9DuBd242YZmydnhupvi4eAbiw8CCOHCrrg19r6ToVN6XiiLqRyeaLf1A1lF/ZxzcN4O5KvhIvPh4Hgw8mqt39q7au4cN67jNGWksyK9rmr/BbtBywkvoeCt8+77jwqDvaX70XDoxf5N2s+O1fVfnaSHs61j+l2+y5+uiwr/pDHdb3wc+YNZ7WtrIbd6IvHMO9kr5x92W1dnNEtrZIUUAoBQCgFAKAUAoAaA1rW522lA+w+x77Kt/ix7V5zzMk4aKi+az82voV12O3w32k4D8S3TS48QzMh+RQfOp3GKb0KNTnFI1qb3o5HaXoh7a7F1HwWVgwYfZlHEj3xtefHwqn3dNwqacfxnQej93C6tXbVNrisu+L/MvA6/ZDoq1D3NzERvZCBusY3CHvFV8UZ84PgqjmDU9Vxed7RhCX7d/a+ZU8RwqdhWafuvc+zl3nY7S9Z/o0O5jP10o5jmici3qeQ9z0qLuq2hHJb2b+A4Z7VW1k11I+b5epxOyXVzndyDxWIH5M/wCaj3rDZUf3v4El0mxHb7LTfbL6L6+BaFSJThmgPtAKAUAzQCgODrjq6l5AykDeKCY36q3hn7p5EfwrDWpKpHIkcMxCdnWU0+q965r7EK7J9P7DtZy8MktHnhhh8SeXInHk1allVyerZYOklipxV3T7n3cH+dhP9ZdDJeW0tvJykUgH7rc1YeYYA+1S9vXlQqxqR4FNazWRR3ZNph7DSTWk/dWVjC4PJZlJCH3OV89sVasXoRubVVocFn8OJgpvRlkX9fWqyxvG4yrqVI8jwqmyipLJm5SqypTU4708yldWp20fpMRueG3uX81YgK3p8DelRNJujW0X3HQMQhHEcN1kd+Wku9b180XgKmDnZ9oBQCgFAKAUAoBQHw0BHNTLrb+m55reTL7DZA/cKwUZZ6XeyUxOlq9TlxpxZUukb86H1gllIO6lYs2PtRT4ZiPHZcHh1KVdadJX+HKC95fNeqINvRmXbdW0F5BstsyQyqCCDkEHiGVh7EEVUKtPfCaN23uKlCoqlN5NFUaa1Nu7CTfWrO6DiJI/5RRnkyjmPEjIPUCoqpbVKT0oF5tMZtL+nqrlJPk9z7nw/NpFb6/eeYyXDMzEjbIwDgYGAOQ4DwrWlNylnIm6NvChR0KCyW3Llt58yy7DtOtY0VBbyqqgKoXYIAHDxFSEb2CWWRUKvRm6nNzdSLb7/Q3T2pWeCdibOOWwvH32q9+20zX/AExeZ5Zx8fsRbSPahdMx3Kxxp0BG8b3J4fIVrTvpt9XYTdv0Wtox/wB2Tb7NiNcdpl94xH/0/wCBrx7bUMz6MWXb4/Y9jtPvfCH+rb/NX326p2Hl9F7PnLxXoZY+1O7HOOA/suP8dfVfT5Ixvora8Jy8vQ6Oi+1ZtsC4hAQ82jJyPPZbmPcVkhf7esjUuOimUc6M83yfH4omUOutiwBFzGM/eyp9wRwrcVxSfEr8sHvovJ0n8zKNbrL+lQ/jFfdfT/keP9Kvf7UvAqHXKaNL9prSVGDFZlZCCFfPEcOu0M/tVF3DUaulB9pesIhUq2WpuItZdXbxRdehL8T28Uw4bxFbHgSOI9jke1S0JaUVI57dUHQrTpP9raKJ7cNGG30is8fd36K+RwxJHhSR4cBGfU1dMCq622dKXD5Mj6qylmXlq7pIXNrBP/Oxq5HgSASPY5FVOvS1VWUOTNhPNFWdrtvsXqOOG3EpOPvKzDPyC/KoW9WVRNF+6Lz07SUHwl80i29FXO8hik++it+IA/31JwecUyj16erqyhybXmbVejEKAUAoBQCgFAKA+GgIJqdPutJaRtyfjk3yj1JY/ukT5VqUXlVnD4lixSGssLeuuC0X8N3yZ47W9TDfwCSEZuIclR/OIeaevUeeR1zVhwm/VtU0Z+7LyfB+pWakNJFYdnXaLJo9txOGe2ycp9uE9SoPTPNT6jBzmexHCoXS1lPZLyff6mKFTR2Mv3Qmm4LuMSW8qyL+ieKk9GU8VPkRVQrUKlGWjUWTNhNPcedI6vWs/GaCNz94rhvxDj++taVKEt6NuhfXFD/xza+P0OK3Z1o8/wC5YeQlk/vasXslLkSH6hv8vf8AJeh4n7N7BlIWN0J5MJHJHsxI+Yr47Ok+B6h0iv1JNyT7Gl9CFaW7MbpGO4KzJ04iN/cHh7g+1alSxmn1dpYrXpPbzWVZOL8V6+Ry31D0gP8AhyfSSP8AzVidpV5G6ukFg/6nk/QxtqTfjnbP7FT+Rr57LV/ie1jlg/6i8H6GF9U70f8ACy+y5/Kvns1X+JkWMWL/AKqN3ROod7M2DHul6tL3fkvMn2969wtKkntWRq3WP2dFbJaT5IkQ7Jn/AKUv9Uf81Z/YP8vIiv1ZHhS/5fY+/wCyVv6Uv9Uf89PYP8vIfq1f2v8Al/8AJH9cNSzYxo5mEm22zgJs44E+J8KwV7bVRzzJPCsaV/UcNDRyWe/P6IsjsvcnR0OehcewkapC0f8AtIqXSCKV/PLs+SIb/pDwjc2j9RI658mUE/8ASKtfR2T1k12EBW3Eo7HXJ0RbZ6bwD0ErgVH4wkr2eXZ8ke6fukS7Ypc3cS/dhH72f+FVi+fXXcX/AKKwytpy5y+iLP1YjK2dsp5iGMH8IqSp+4u4pt9LSuajX8n8zp17NUUAoBQCgFAKAUAoCtu0OOS0vLfSEQyPgkHQ4zwP6yEj9kVoXKdOaqIteCOF3a1LGo+1fnY/mTvQ+lI7mJZYmyrD3B6gjoRW5CanHNFbubepb1HTqLJohfaD2YxXxaaAiG5xxOO5Kf0wOIb9Ie4PSaw/F6lt1J7Y+a/ORqTpqRTd1q3pLR8u2Ip4mXlLFtFcZ/nI+GDw4H5VZoXlndRybT7H9zBoyidfR/a5pKHus8cuP52Lj7lCp+da9TA7Sptjs7nn88z1rZLedWLtwu/tW9ufTeL+bGtd9HaPCb8j7rnyPV124XRUiO3hVvvEu+P2cj86+Q6O0k+tNteA1zIbpLXrSE5y93MPKNzEo9o8VKU8MtaayUF8dvzPDqSZpjWe96Xlz/7iT/NWX2K3/tx8EfNJ8zKmuN+OV7c/1zn8zXh4fav+mvAacuZnXXvSI/4yf8efzrz/AKZaf20fdZLmdHQ/afpGBwzTmZescoDAj9Yd5T6H51gr4Na1I5KOi+aPqqyRYNt242xUby2nVuoUo658mJBPyqGl0erJ7JLIya5Gcdt9l1gufwxn/uV4fR+44SXn6H3WxOTr/rZHfQWxiR0U7cmJAFYj4AcKTwJEg/Z8ME1jGKLt6mpk02uRdeidFtVK3Dcvm/oWTqLZbqwt0IwSm2R5uS/+KslvHRppEBi1ZVr2pNbs8vDYVj/pB6Q2pLW2XiQGkZRxPfIRf+l6tvR6nkp1Xu3eG0h6z3ItTVLRf0Wyt4DzjjUN+vjLf2iar91W11eVTm2ZUskVFrPIb7SjInENIsK48FwpPp8TelQFZ62vku46Rh6VjhinPfk5P47V9C8okCgAcgMD0FS6WSyOdN5vNnuvp8FAKAUAoBQCgFAKA0tL6NS4ieKUZRxg+I8CPAg4I9K8zgpx0WZre4nb1VVpvavzIp3eXehrkqOMbHIzndzL4/ouB7jzHOK69tPsL5o2mNUNJ7JLxi/qixdXtfLW5ABbdSH7EhA4/ovyb8/Kt6ndQn2Mqt7gl1atvLSjzX1W9EoBrYIcxy2qP8aK36yg/nXtSktzPmw0ZtXLR/itbdvWCM/mKyRua0d034saK5HO0hqFo6ZSrWcK+caCFh+1Hg1np4jdU3mqj+Lz+Z8cIvgV/pjsOBcm1usKfsSptEftrz/D7mpih0iaWVSGfcYnR5HOPYdc/wBJh/C/8Kz/AKipfwfkfNS+ZjbsPu+lxb//ACD/AA19XSKj/B+Q1LMMnYlfdJrU+ryD/tmva6Q2/GMvL1PmpZ7suxK8L4lngRerKXkPspVc/MV8qdIaKWcItvtyXqfVRee8lkXYjZADamuSepDRqPlsHHzqNfSG4z2RXn6nvVI4+s/Ztouzj2pJ7kufgjEke059N3wHmeVYavSavSWbS8/U37DCat7PRprZxfBfnI0tVdDPpC7XK4hTZ28DCpGowsa+wCgeGTVSjp3VZ1J8Xmy83telhVlqqe/LJfV/XyLq0lfx28LyysFjjUsx8APAdT0A6k4qZp0pVJKnBbXsOeN8WU5qLouTS2k5NJXCkQRvlFPIsuBGg8QgAYnxx4nFkv60bG1VrTfWe/47/t2GCK0paTLD7QdZxaQFUP10oIQDmo5Fz6dPP0NU+5rauOS3ssGCYa7ysnJdSO19vYcDsq1XK/8Ai5hgkYiUjjg839xwHkSetYbOjl15En0jxNTfstJ7Fv8AT4Flit8qYoBQCgFAKAUAoBQCgFAaelNGxXEZjmQOh6Hp5gjiD5ivMoRmspIzW9xUt5qpSeTRWmney1wS1pIGX+bkOGHo4GD749aj6li/2Mt1n0og0o3McnzXocFLbStnwVblAOi5kQY/VytYFGvT5km6mE3m2Ti327H9GZF170knBpCfJoUH5KDX32qst/yPDwPDJ7Yrwk/UzjtJvxz3fvF/A169sqmP9OWD4vx+xjbtMvjyaMekY/vNfHeVT2ujVj2+JytJa3Xk/CS4fHgmIx/YAz71hncVJb2b1vg9lQ2xprPt2/M5n0yT+cf8Z/jWPTlzN72el/BeCH0yT+cf8Z/jTTlzHs9L+K8EPpkn84/4z/GmnLmPZ6X8F4I6uhdbru2YFJWZeschLqfnxX2IrLTuakOJoXmDWlxHbDJ81sf3+JIrntLu5vq7eJVc/dUyv+yvL5g1sO8qS2RREQ6NWlHr15trtyiviNFagXd1Jvb12QNxJY7UreQHJR68vCkLWpUelUPlxj1paQ1VpHNrlsj9/wA2lkWsEFjCI41KqOIVFaR3PjsqCzHzqUpUUlowKbc3VW4m6lV5siuldXrrSsi/TM2tkh2hbBgZpSOsrKSqDwAJxk9eNS1K6pWUXqutN8eC7vU1WnLedu/0pHZottZw7yVVwlvEOCDoZDyRfM8T8zULXuZSk29sn+bSTs7HW9epJQpri/klxfccfQmo7yTG60kwllJyIhxRccgT1A+6OHrWvC2blp1d5KXWNQp0vZrJaMefF/nPf3E9ArcK4faAUAoBQCgFAKAUAoBQCgFAKAUAoBQHiSINwIBHgRn86+NJ7z6pNbmRnTmodpcHa2DE/wB6LCZ9Vxsn5ZrXqWtOfDIlrTHLu22KWkuUtv3OF/smi/pEn4FrD7BHmSv6srf214s8nsmj/pL/AIF/jT2CPMfqyt/bXix/smj/AKS/9WP409gjzH6sq/214s3NE9l9vG4aV3mxyQgIvuBxPzxXuFlCLze017npNc1YaNNKPbvZLreOCApEgiiL52EXZQvsjJ2VHxYB4+Ga2oxjHciv1K1Sq86km32vM3q9GMUB8NAeIoVX4VAycnAA4nrw60SSPrk3vZkofBQCgOBb65Wbzx26y/XSNIix7LZDRFwwbhhM7t8bWNrZ4ZoDv0AoBQCgPE8myrNgtgE7K8zjoM9TQEJtNf8AfXMFvHCPrZNhpN6sqx4R5CjNFld9hPhBIHUjhkDY0lr6sLXO1bybu0ZBMxZAwWTGy6xZy8fHnz4HhwoDc0zrWbcu720v0eORInnJVeMhRQyRk7TxhnUFvHOAcUB60xrQYZXiWAu0ce9I30SO6AZJiiZtp8Y4kgDPDJoDBpHXiFEt3jjeUTw/SBho4tiDuDaZpmVQS0kahc5JagPtlrmslvPLuXDW7hXj3kOAGVHV99t7vdbDhi21wAPPqBoaK1/M8siJbsyxwmX6tt6Z8vu13BACsu0HBYkAEdRkgDojW4hriOW2kjmgSOTY2ldWSVigYOmcBSDtZHAAniKAx2evMUrWiqpzcqGUF1DYZmTurzkClGLEclwaAx6Q15ET3QNtKUtNkzNtIrBG4h0jJy8eMnOQeBwDQGbTOuawS7swSlNlTv2G6hYvyVJpMRluI+Jl4nHE5wB80rrluJRG9tMO6hMjYjiLvyRZ3xEzg4HF1GTgZoDbk1mVbuG0eNleZcqSQe8EaQjA5qApBYHmQOuaA1rTXJJEtmETD6RcyWwG0O6YjKCx8Qd0eHnQHiTXVBb3E+6bZguJbdssAPqc5ctyVTjAz1IHWgNY6StrrSNmcPvYY3ePvqMLcQqxLxfFsbIVdvOAxxQG9Lriiz3FvupDJBC84Re88iRlQcJzG0XGz97j4UBxdY9Oi6srWaPKg6QgjOGyDsXO7bDD4kOySD1B5UB1rjXLZuGg+jTA7e7RpMQCZ/8AlNLspIvPk20cHCnhkD3BrtA1xJbBZN6jhAgUOxy7RliiktGg2dvacKNllYZyKANrgm6upN2cWty1s2WAXuhCXZsdxMPzPLFAYtH68xzS2qJDJu7rISY7IXeCITFSudrguVJHDaBHQ0BzdM9pSxRSSxQGRF3mz9dEjuI2aMyCHO3uRIpUtjPDOKAzXVsF0ro7KIryR3M8ux8LTLHDFtbRALYRnUE9CfGgMkvaFGFm2YXaWEO7QhlDLHGhdmfONgqNkFeJzIg65AG++uMe8tEWN2N1Gkq+KpIyKDs/aI2wW8FUnNAdHVvTIu4d6qlBvJI8E5OYpGjJ4eJUmgOpQGK5i20Zc42lK5HTIxQEA0JqDNFJo+R3jLWbMmQTloNxu1GRGu0wkLuA3wiVhtNjJAyXepVzJY6ShaSIz3ku2GJOwMCJeJCArndk7IBxkDLc6AkWu+hnvLOSCIqHZomBckLiOaOQ5IBPJDjhzxQEe1v0NOlxNdpuGR4kiVZZJ0McpEsIZYoY33rMJyoGM8cDnQGCXVB7i00b9EuExHAkLzjaUtARE+3DgZWUPEjoTjB50Btz6iMYNIQIUSO4kgeFVZhspAsA2GJU7OdyRkbXA548qA29XNVpoL57uRoyZbZI5dknJnDks2AirsldgbQC5IJ2RmgOnFoZxpCa6yu7kto4QMnaDI8jEkYxs4cdfHhQEU0B2dy29vYIXjaeC6SeaTaYgxxrKipGSucAOuFIUZLHmeIHUv8AVOZ4dLRho9q9bMRJbCjdRx987PDip5Z4UBs67auz3dmtrFIqBgFlycArs4BB2GJ2WCtsjZ2sY2gM5Ay6/aBmvbf6PE6qrkbzaOzkDBB4IxbZYA7Hd2sY2gOYHJ09qZcz6RS6W4CLEC0TbTlo33YQJueCGPbDOxzlg5U8ACAMP/8AFXQsrWNJYluYLmW42lJCBpd/8JZGzsmUHDLhtkjhnNAbEGqFysGk4N7GVu/pDRgk4ElwXO0w2MxgBlUgF87GRjJFAedG6hmJ9HklHEMVwt0SzbUz3EcaEg47yjYI4kYUKBywAM+rWqU9vdb6SRHWG2NpAMsWaPe71TKSO6VAROG1nBPXFAc201T0gYYbeUWixpeC7aRJpXfG/afZCGFQeJ2clqAkOtegZ7qa0KOqwwzRzupODtRSK4IAQ7eQGXG0gG1nvYAoBDom+Fw7G6XcM4bGyWk2Q7MEUHCxjZKRkjayEzwZsgDSg1WuE/1mgkTd3m+ZAWP8rMgUFhsZQKAAcM+1wOFxggfNHaoSRJohQY//AAO0ZsFu8zwsjFO7xzI5PHHDz4UByZezRvo+kEDIZJ3kNsWkk2Io5CWAZQMBg0k/eCsQHIzxNASPT2gJ5LqzuIJFQwB0fJxlZGiLYGywbKxsuz3fjyGBXiBoSanSGfTE21Hm+hWKHi2UxAYzt93gC+yeGeC+1AY59WLtTo5oxbyfRLcRMjzywje4iG0rRxsWXuHg2Bx5UB3dS9DyWtqsUxQyF5ZG2MlAZZHkwpYAkDaxkgcqA7tAKAUAoBQGK6tlkRkkUMrDBVgCD7GgMGiNHJbQRQR52IkCLk5OFGBk9TQG5QCgFAKAUAoBQCgFAKAUAoBQCgFAKAUAoBQCgFAKAUAoBQCgFAKAUAoBQCgFAKAUAoBQCgFAKAUAoBQCgFAKAUAoBQCgFAKAUAoBQCgFAKAUAoBQCgFAKAUAoBQCgFAKAUAoBQCgFAKAUAoBQCgFAKAUAoBQCgFAKAUAoBQCgFAKAUAoBQCgFAKAUAoBQCgFAKAUAoBQCgFAKAUAoBQCgFAKAUAoBQCgFAKAUAoBQCgFAKAUAoBQCgFAKAUAoBQ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49157" name="AutoShape 6" descr="data:image/jpeg;base64,/9j/4AAQSkZJRgABAQAAAQABAAD/2wCEAAkGBxQTEhQUEhQWFhUWGBsXGBUXFRoUGRcYGBoYGB8fGxUYICogGBolHBcVITIhJSkrLi4wFyIzODMsNyguLisBCgoKDg0OGxAQGzQmICQsLC40NCwvLCwvLDQsLCwsLCwvLCwsLCwsNDQ0LCwvLywsLCw0LDQsLCw0LCwsLCwsLP/AABEIAOEA4QMBEQACEQEDEQH/xAAcAAEAAgMBAQEAAAAAAAAAAAAABgcDBAUCAQj/xABLEAACAQMABwYCBgUICAcBAAABAgMABBEFBhITITFBByJRYXGBMpEUI0JSkrFicoKh0TNTVJOiwcLSCBUXQ0RjssMkc4OUo/DxFv/EABsBAQACAwEBAAAAAAAAAAAAAAAFBgMEBwIB/8QAOxEAAgECAgYHBwMDBAMAAAAAAAECAwQFERITITFBUQYiYXGRodEUMoGxweHwFkJSQ1NiFSOi8TNy4v/aAAwDAQACEQMRAD8AvGgFAKAUAoBQCgFAKAUAoBQCgFAKAUAoBQCgFAKAUAoBQCgFAKAUAoBQCgFAKAUAoBQCgFAKAUAoBQCgFAKAUAoBQCgFAKAUAoBQCgFAKAUAoBQCgFAKAUAoBQCgFAKAUAoBQCgFAKAUAoBQCgFAKAUAoBQCgFAKAUAoBQCgFAKAUAoBQCgFAKA8SSqoyxAHiTgfM18byPsYuTySOdJrJaKcG6gB8N6n8a8OrBcTajh91JZqnLwZs2mk4Zf5OWN/1XVvyNelKL3MxVLerT9+LXemjazXown2gFAKAUAoBQCgFAKAUAoBQCgFAKAUAoBQCgFAKAUAoD4TQFda4dowiZorPDuODSniinwUfaPny9a0a95o9WBacL6OuslVuNi4Li+/kRKw0Df6SO8YsVPKWZiE/YXqP1RitWNKtW2vzJytfYfhq0IpZ8o7/i/Vkns+yZcfW3LE+CRhce7E5+QrYVguLIir0sm3/t018X6ZGWbsni/3dzIpHIlFbj7EfnX12MeDMcelVX99NNd7Xqe4NH6WseMbreRDnGzHbx+jtcR7E+lfVCvS3PNHipcYVfbJxdKXNbvL0XeSvV7WKK6B2QySJ/KQuNl0Pmp5jzrap1Yz7yFvLCpatZ5OL3NbmdmshpCgFAKAUAoBQCgFAKAUAoBQCgFAKAUAoBQCgFADQFZdpuuBUm0gbB5TOOmfsA+Pj8vGo+7uMupEt3R/CFPK5rLZ+1fX0NfUHUIOFuLte6eMcJ6jozjw8F69fCvNta59aZlxrHnFuhbPvf0XqWbdXEcMZeRljjQZLMQqqB5ngKk4wcnoxWbKY3xZWOnu2u3jYrawvNjhtsd0h8wMFiPUCp636P1ppOq9Hs3sxOsluIrL2137N3IrcA8hsO5+e3x+VSC6P20V1pPxXoeNazag7YdIJxmtYmTyjli/tEkfurFLA7WWyFTb8H6DWS5Hf0X2laPvHQzhrO4X4JiQygnoZBzQ9Q4A9Dyi7vAK0OvDrZct/gblC9lCLh+170932faWpA2VByDkZyOR8x5VE7eJj2cD3QCgFAKAUAoBQCgFAKAUAoBQCgFAKAUAoBQCgI7rvrALO2ZxjeN3IwfvHrjwA4/IdawV6urhnxJLCbB3lwoP3Vtfd99xXfZzqwbuY3E4LRI2ePHeyc+PiBzPjkDxrRtaOslpy3fMtePYn7LSVvR2Sa4ftRb17dpDG0krBEQFmY8gBUvCDnJRitrKE3xPzhrrrbcaXuVihV91tbMMC82P3nA5sePko9ybtZWNKxpac/e4vl2L82mrKTkyf6mdjsUYWS/O9k57lTiNeveI4yH5L5HnUPe47Um9GhsXPi/QyxpJbyzbDR0UK7MMSRqOGEQIP3CoKdWc3nN5/Ey7EbWa8A5WldW7S5GJ7eKTPUoNrj4OOIPoazUrmtSecJNfE+OKe81NX9XjZHdwSM1sc4hkO0YT/wAtzxKHqpzxOQeYOS4ufaOtNdbmuPf6nxLRJDWqehQCgFAKAUAoBQCgFAKAUAoBQCgFAKAUAoDy7gAkkADiSeAA9aBJt5IpLWnSLaTv0ihOUzu4vDHNnx4cCfRRURWm69XRW46FhtvHC7GVWr7z2v6L84suLRGj0t4UhjGFQADz8SfMnJPrUpCChFRRRLi4ncVZVZ72ylu2zW8zS/QICSkbAy7Jzty9EwOYXPL736tW7BLJU4e0VN73di5mhVlm8kTjss1FWxhEsyg3Ug7xPHdKfsDz8T1PDpUViuIu5qaMfcXn2+hkpw0UTLSmk4reNpZmCovU9T4AcyT4Coec1BZyNq3t6lxUVOms2yqtPdo9xO2xaKYlJwCBtyt+YXPgMnzqMqXk5PKBdLPo5b0Y6dy9J+CXqcfSei75It/eSPFGSBtzSSMcnllV2ivuB4Vlt7C7uZaMN/eZKmL4TbdWKT/9Y7DxoMXj7T2Nw027xtiGVsjOcZjfBYHB6HlXu5w69tMtYms+08RxXB7rqyil3xy81uJJoPtKmibd3yFscCwXYkX9ZOAP7j61ip3kovKojBd9HKVWOstJfDPNPuZZ+j7+OdFkicOjcmBz/wDh8qkIyUlmin1qNSjN06iyaNmvRjFAKAUAoBQCgFAKAUAoBQCgFAKAUAoDzI4AJJwBxJ8AKH1Jt5IpvXzXhrktDASsAOC3Iy4/JPLr18Kibm60+rHcXzBcEjbpVqyznwX8fv8AI3+xvRoaSacj4AI18i3Fv3BR7mvdjDa5Gt0quWoworjtfw2Ik/aTrimj7Y7JBuJAREnMg8tsj7q/vOBVjw2xld1cv2re/oUictFFY9imrP0m6a8mG0kBypbjtznvZJPMqDterLU9jl2qNJUIbHLyRipRzebL7mkCqWYgBQSSeQA4k1UG0tpsxi5NRjvZSOmb+fS13sQjuLtGNCcAKv2m/Sbh8wKiKkpXE8onQ7S3t8ItdZV3vLN8c3wXd9zd7KLqOO7aOVAJHGyjEd5WXOV48iRnz7uK92UlGei1tNfpLSqVLWNSm+qtrS3NPc/zmWvpjRkdzBJBKuUkUqw9eo8CDgg+IFTFKrKlNTjvRQms1kfnPRN3NoPShWTJVG2JAOUsLcQwHphh5jHjV1rQhiVppR3712PkaybhIvXT+r9vpGBWGzllDRTrzwRkcR8SnPI/nVDuLZSzjNZNE3h2KVrOalB5x4rg/v2lSaB1guNHyuEwQGKyRNxUlTsn0bgeI/fURTrSoyZfLzD7fEqUZS35Zprft2lvan61R30bFQUdMB4yc4zyIPVTg8eHKpWhXVVZoomJ4ZUsZqMnmnuZIazEaKAUAoBQCgFAKAUAoBQCgFAKAUANAV32raybtPokZ78gzIR0jP2fVvyHnWjeV9FaC3stPRvDdbP2ma2R3dr+3zKlNRRe88ixJ9PjQejo02Q15cZkEbckyAMvjoAFGOpz5mrdgmFSrrJ7Ira/Q5djuIRuLpyjuWxfDiUxpbSktzK007l5G4lj+QHIAdAOAq/UaNOjBQgskV9tt7T9Q6h6FFnYQQj4ggZz4u/eb95x6AVQL6u69xKo+ZtxWSyIn2razgL9DibvHBmIPJeYTh1PAnyx41C3lb9kS3dG8M0pe1VFsXu9vb8Pmdzs51a+iwbcg+ulAZv0V+yvl4nzPlWa1o6uOb3sjscxL2uvoxfUju7eb9CJdp+g2t7hbyHKh2BJH2JhxB/axn1B8a1buk4SVSJOdH72NxQdpV4LxXL4fm4sbVfTK3dtHMMAkYdR9lx8Q/8AvQipClU1kFIqmIWcrS4lSfDd2rgyuP8ASC0Qm6t7oDDq+5YjqrBnGfQqcfrmrN0drSVSVLhln5kbWXEjXZb2jGzK21yc2xPdfrCSf3x5OSOnPyrexbClWWupe9x7fueadTLYze7SNG7m9dh8E31qEcjn4uPXvZPowrm95Tcaj7Tp/R66VazjHjHZ6fnYc7VTTZs7lJRnZ+GQeKHn7jmPMVioVdXPM3MVsVeW7p8d67z9BQSq6qykFWAII5EHiDU4nntOWyi4txe9GSvp8FAKAUAoBQCgFAKAUAoBQCgFAczWLTCWsDzP9kcB1ZjwAHqf7zXipUVOOkzasrSd1WjShx8ubPz5f3jzSPLIcu7FmPmfDwA5AeAqBnJyebOqW9GFCnGnDclkSTUfRcY3l9dcLa1G2cj43HEADrjhw6kqK38PtJV6iSXcV/pFieopamD60t/YvuV1rRp6S9uZLiXm57q5yEQfCo8gPmcnrXV7S2jbUVTjw8+05rKWkzNqXoNry8hgVcgsGk8BGpBYn24eZIHWvN/cKhbym+WS73uEFmy5te9fmjdre0IDLweXgcH7qDlkdT7Vy25u3F6MN5eMGwBVYqtcLY9y59rI32b6LF1fbUpLCMGU7Xe23yANonnxOfate1hrKmciXx+5drZ6FPZpdXZwXHIu4VLnPDR05oxbmCSF+TrjPgehHmDg+1eJwU4uLNi1uZW9aNWO9P8AEUrqfrXJYOwK7cbHvx5wQw4ZU8cH88CoihXdFtcDoOKYTTxCEZp5SW59nIm+tTppnRUwts7yMhxGw7wdO9s4H3l2gD4n1qyYPfQhXjU4bn8SgYjh9W0lq6nemtzPzpXRCHLf1Quf9aaLa0Y5urPvRE83i5AfLueyGqJ0jw3RnrIrZL58V8SfwLEvZK6b917H6/AiBGOdUo6lmpLYWv2S6f242tXPej70eeqZ4j9kn5HyqTsq2cdB8Ci9JsP1dRXEN0tj7/uWNW+VYUAoBQCgFAKAUAoBQCgFAKAUBTva3pdpLkW4PchAJHi7DOT6KQPc1FX1RuWjyL50Ys4woOu98tnwREdDaMe5mSGMd5zjPRR1Y+QHGtWnBzloonry6ha0ZVZ7l5vgjodremkjWPRdqcRW+DMR9uTmAT1xksf0j4rXR+j2HqnDXNd31fxOS313O4qyqT3v8yKyqz5miXToSx/1No0yMMX14MAdY1xkcDy2Q2T+kwHHArn2P4prJ6MHsWxd/F+hYsBwx3VdaS6q2v6L4kGJzzqnM6fFJLJFs9kGh2SKS4YY3uFQfornJ9yf7NSljTyi5PiUXpPeRqVY0I/t2vvZYlb5VhQH571x0U1tdyxtyLF0PijkkfLiPVTUHcU3CbR1HCLqNzaQkuCyfejY1F0/9EulZj9VJhJPIHk37J4+ma+21XVz7GYsaw/2u2aj70dq9Picjte1Z+iXpkQfU3OZExyDfbX5naHkwHSupYLea+hoP3o7Phwf0OVVYaLI9qjp57K7iuEydg4dR9uM8GXz4cs8iAelbt7bRuaMqb47u/geISyeZY3aJolFkS7gwYLobYI5B2G0fxA7X4vCuT39u6VR5rv7zpXRzEdfR1Mn1o+a+xG9FaQe3mjmj+JDn1HUHyIyPetOnNwkpInbq2jc0pUp8V/0z9FaPu1ljSRPhdQw9GGanoy0kmjlFWnKlOUJb08vA2K9GMUAoBQCgFAKAUAoBQCgFAKAoLWhWudJTrEpdnlKKB12Bs/LunjUJWTnWaR0zDZQtcOhKo8ko5+O0sXQ2gU0VZXFw+HnWJndug2VLBFz0zjj1PsBMWFn14w4yaRScYxaV7PZsgty+rPzdPKzszsSWYlmJ5kk5JPvXUIxUYpLcitt5ssLsf1UE8zXlwMW9sdrJ5NIBtcf0UGGPns+dQWOX+pp6qL2vf2L7mehSc5JLee9btOm8uWl47A7sa+CAnHDxPM+vlXM7irrJ58DrOE2Cs7dQ4va+8+aqaCa8uFiGQvxSMPsoOfueQ9a+UKTqSyGK38bOg6j37ku382s/QFtAsaqiAKqgKoHIADAFTiWWxHL5zlOTlJ5tmWvp5FAQrtP1f8ApFtvUGZIctw5sn2h7fF7HxrUu6WnDNb0T/R6/wDZrjVyfVls7nw9ClqhzopPrSL/AFtoqS0bjc2wDwk82C52ePmMofVTVmwLENTUTb7H3HOukmG6ivrIrqz29z4opNlIOCMEcweldLTTWZUi4uye8W+sbjRsx4xjbhbmQpP+F8H0fFU3pHYrS1i/dv71xJPDbydtWjUjw81xRFtJ6Nlt5DHMhVh48iPFT1HnVDqU5QeUjq9td0rimqlN5r5d5c3ZfeiTR8YzloyyHywSQPwlal7SWlSXYc96QUdXfSeWyWT9fMltbJCigFAKAUAoBQCgFAKAUAoDXa7XLqOJQAn3BIHrgZ9xX1ppZn2KzeRVHZBFvLuaVuLLGTnzdhk+vA/Ooqy21G2XjpPLV2tOnHdn8kdvtt08sFgYAfrLk7IHUIpDOT5cl/aq24JbOrcab3R2+hQqkslkVd2ednkukSZHYxWynBfGWcjmqA8OHVjwHnxxPYlisbTqx2y+RhhT0iy+0OJbHR8NpbDYjZtkgcyq945PUsxBJ68aoGJ3NSp1pPay29GLWFS5cpL3Vs72VaqknABJPAAcSTULlmdAbUVmy9dQdWxZ242gN9JhpD4eC58FH7yamrajq49rOZ4ziLva7a91bF6/Ek9bBECgFAfGHCgKF180B9EumVR9VJl4/AAniv7J4ehFQtzS1c9m5nS8ExD2u2Tl70dj+j+Joat6Ya0uI5l5KcMPvIfiH948wKx0amrmmbWI2cbu3lSe/h2M7fap2csWe+shto/1ksSjiCeJdAPiU8yOY4nkeHRsIxaOiqFV9z+hySrSabIl2S6VFvpOAscLLmEn/wAz4f7YSpLGKGttZZb1t8N/kY6bykfoTWbQEd5C0bgbWO4+OKN0I8vEdaoNWkqkcmS9hfVLOqqkH3rg1yKv1A0q1jetbz91XbduDyWQZCn0OcZ8GB6VG203SqOEi443bRvrRXFLa0s12rii5walign2gFAKAUAoBQCgFAKAUB8NARPUi737aSc9b2SP9mKKKIf9P763r2nq40o/4J+LbPMJbc+0gPZ1fi0vpElOyNiRGOOTR978kb51XbJNVtDi9h0DpBT9osI1o8Mn8H/2iG6Vu5tN6TATI3jbEYPKKFepx4DLHzJx0rp1KFPDbTOXDa+18jm7znI/R+hdFx2sEcEQwkahR59ST5k5JPiapNarKtN1Jb2bKWSyKm7RdNG8ukggG0sZKLj7cjEA48uAHsTULdVNZPQjwL/gVmrK2lcVdjks+5IlmqnZ3Hbsk0z7yVeIUDEat4gc2I6E+uK2qNpGDUnvIPEukNW5jKlTWjF+LROhW4V0+0AoBQCgOFrdq4l7Du2Oy470b/db+9TyI/hWGtRVWORIYbiE7GtrI7Vua5oorS2jZLeVopl2XX5EdCp6qfGoWcJQeTOl2l1TuaaqU3mn5F96p3O8srZ85zEmfUAA/vBqbovOmu45hiNPV3VSP+T+ZSfbDqf9DuBd242YZmydnhupvi4eAbiw8CCOHCrrg19r6ToVN6XiiLqRyeaLf1A1lF/ZxzcN4O5KvhIvPh4Hgw8mqt39q7au4cN67jNGWksyK9rmr/BbtBywkvoeCt8+77jwqDvaX70XDoxf5N2s+O1fVfnaSHs61j+l2+y5+uiwr/pDHdb3wc+YNZ7WtrIbd6IvHMO9kr5x92W1dnNEtrZIUUAoBQCgFAKAUAoAaA1rW522lA+w+x77Kt/ix7V5zzMk4aKi+az82voV12O3w32k4D8S3TS48QzMh+RQfOp3GKb0KNTnFI1qb3o5HaXoh7a7F1HwWVgwYfZlHEj3xtefHwqn3dNwqacfxnQej93C6tXbVNrisu+L/MvA6/ZDoq1D3NzERvZCBusY3CHvFV8UZ84PgqjmDU9Vxed7RhCX7d/a+ZU8RwqdhWafuvc+zl3nY7S9Z/o0O5jP10o5jmici3qeQ9z0qLuq2hHJb2b+A4Z7VW1k11I+b5epxOyXVzndyDxWIH5M/wCaj3rDZUf3v4El0mxHb7LTfbL6L6+BaFSJThmgPtAKAUAzQCgODrjq6l5AykDeKCY36q3hn7p5EfwrDWpKpHIkcMxCdnWU0+q965r7EK7J9P7DtZy8MktHnhhh8SeXInHk1allVyerZYOklipxV3T7n3cH+dhP9ZdDJeW0tvJykUgH7rc1YeYYA+1S9vXlQqxqR4FNazWRR3ZNph7DSTWk/dWVjC4PJZlJCH3OV89sVasXoRubVVocFn8OJgpvRlkX9fWqyxvG4yrqVI8jwqmyipLJm5SqypTU4708yldWp20fpMRueG3uX81YgK3p8DelRNJujW0X3HQMQhHEcN1kd+Wku9b180XgKmDnZ9oBQCgFAKAUAoBQHw0BHNTLrb+m55reTL7DZA/cKwUZZ6XeyUxOlq9TlxpxZUukb86H1gllIO6lYs2PtRT4ZiPHZcHh1KVdadJX+HKC95fNeqINvRmXbdW0F5BstsyQyqCCDkEHiGVh7EEVUKtPfCaN23uKlCoqlN5NFUaa1Nu7CTfWrO6DiJI/5RRnkyjmPEjIPUCoqpbVKT0oF5tMZtL+nqrlJPk9z7nw/NpFb6/eeYyXDMzEjbIwDgYGAOQ4DwrWlNylnIm6NvChR0KCyW3Llt58yy7DtOtY0VBbyqqgKoXYIAHDxFSEb2CWWRUKvRm6nNzdSLb7/Q3T2pWeCdibOOWwvH32q9+20zX/AExeZ5Zx8fsRbSPahdMx3Kxxp0BG8b3J4fIVrTvpt9XYTdv0Wtox/wB2Tb7NiNcdpl94xH/0/wCBrx7bUMz6MWXb4/Y9jtPvfCH+rb/NX326p2Hl9F7PnLxXoZY+1O7HOOA/suP8dfVfT5Ixvora8Jy8vQ6Oi+1ZtsC4hAQ82jJyPPZbmPcVkhf7esjUuOimUc6M83yfH4omUOutiwBFzGM/eyp9wRwrcVxSfEr8sHvovJ0n8zKNbrL+lQ/jFfdfT/keP9Kvf7UvAqHXKaNL9prSVGDFZlZCCFfPEcOu0M/tVF3DUaulB9pesIhUq2WpuItZdXbxRdehL8T28Uw4bxFbHgSOI9jke1S0JaUVI57dUHQrTpP9raKJ7cNGG30is8fd36K+RwxJHhSR4cBGfU1dMCq622dKXD5Mj6qylmXlq7pIXNrBP/Oxq5HgSASPY5FVOvS1VWUOTNhPNFWdrtvsXqOOG3EpOPvKzDPyC/KoW9WVRNF+6Lz07SUHwl80i29FXO8hik++it+IA/31JwecUyj16erqyhybXmbVejEKAUAoBQCgFAKA+GgIJqdPutJaRtyfjk3yj1JY/ukT5VqUXlVnD4lixSGssLeuuC0X8N3yZ47W9TDfwCSEZuIclR/OIeaevUeeR1zVhwm/VtU0Z+7LyfB+pWakNJFYdnXaLJo9txOGe2ycp9uE9SoPTPNT6jBzmexHCoXS1lPZLyff6mKFTR2Mv3Qmm4LuMSW8qyL+ieKk9GU8VPkRVQrUKlGWjUWTNhNPcedI6vWs/GaCNz94rhvxDj++taVKEt6NuhfXFD/xza+P0OK3Z1o8/wC5YeQlk/vasXslLkSH6hv8vf8AJeh4n7N7BlIWN0J5MJHJHsxI+Yr47Ok+B6h0iv1JNyT7Gl9CFaW7MbpGO4KzJ04iN/cHh7g+1alSxmn1dpYrXpPbzWVZOL8V6+Ry31D0gP8AhyfSSP8AzVidpV5G6ukFg/6nk/QxtqTfjnbP7FT+Rr57LV/ie1jlg/6i8H6GF9U70f8ACy+y5/Kvns1X+JkWMWL/AKqN3ROod7M2DHul6tL3fkvMn2969wtKkntWRq3WP2dFbJaT5IkQ7Jn/AKUv9Uf81Z/YP8vIiv1ZHhS/5fY+/wCyVv6Uv9Uf89PYP8vIfq1f2v8Al/8AJH9cNSzYxo5mEm22zgJs44E+J8KwV7bVRzzJPCsaV/UcNDRyWe/P6IsjsvcnR0OehcewkapC0f8AtIqXSCKV/PLs+SIb/pDwjc2j9RI658mUE/8ASKtfR2T1k12EBW3Eo7HXJ0RbZ6bwD0ErgVH4wkr2eXZ8ke6fukS7Ypc3cS/dhH72f+FVi+fXXcX/AKKwytpy5y+iLP1YjK2dsp5iGMH8IqSp+4u4pt9LSuajX8n8zp17NUUAoBQCgFAKAUAoCtu0OOS0vLfSEQyPgkHQ4zwP6yEj9kVoXKdOaqIteCOF3a1LGo+1fnY/mTvQ+lI7mJZYmyrD3B6gjoRW5CanHNFbubepb1HTqLJohfaD2YxXxaaAiG5xxOO5Kf0wOIb9Ie4PSaw/F6lt1J7Y+a/ORqTpqRTd1q3pLR8u2Ip4mXlLFtFcZ/nI+GDw4H5VZoXlndRybT7H9zBoyidfR/a5pKHus8cuP52Lj7lCp+da9TA7Sptjs7nn88z1rZLedWLtwu/tW9ufTeL+bGtd9HaPCb8j7rnyPV124XRUiO3hVvvEu+P2cj86+Q6O0k+tNteA1zIbpLXrSE5y93MPKNzEo9o8VKU8MtaayUF8dvzPDqSZpjWe96Xlz/7iT/NWX2K3/tx8EfNJ8zKmuN+OV7c/1zn8zXh4fav+mvAacuZnXXvSI/4yf8efzrz/AKZaf20fdZLmdHQ/afpGBwzTmZescoDAj9Yd5T6H51gr4Na1I5KOi+aPqqyRYNt242xUby2nVuoUo658mJBPyqGl0erJ7JLIya5Gcdt9l1gufwxn/uV4fR+44SXn6H3WxOTr/rZHfQWxiR0U7cmJAFYj4AcKTwJEg/Z8ME1jGKLt6mpk02uRdeidFtVK3Dcvm/oWTqLZbqwt0IwSm2R5uS/+KslvHRppEBi1ZVr2pNbs8vDYVj/pB6Q2pLW2XiQGkZRxPfIRf+l6tvR6nkp1Xu3eG0h6z3ItTVLRf0Wyt4DzjjUN+vjLf2iar91W11eVTm2ZUskVFrPIb7SjInENIsK48FwpPp8TelQFZ62vku46Rh6VjhinPfk5P47V9C8okCgAcgMD0FS6WSyOdN5vNnuvp8FAKAUAoBQCgFAKA0tL6NS4ieKUZRxg+I8CPAg4I9K8zgpx0WZre4nb1VVpvavzIp3eXehrkqOMbHIzndzL4/ouB7jzHOK69tPsL5o2mNUNJ7JLxi/qixdXtfLW5ABbdSH7EhA4/ovyb8/Kt6ndQn2Mqt7gl1atvLSjzX1W9EoBrYIcxy2qP8aK36yg/nXtSktzPmw0ZtXLR/itbdvWCM/mKyRua0d034saK5HO0hqFo6ZSrWcK+caCFh+1Hg1np4jdU3mqj+Lz+Z8cIvgV/pjsOBcm1usKfsSptEftrz/D7mpih0iaWVSGfcYnR5HOPYdc/wBJh/C/8Kz/AKipfwfkfNS+ZjbsPu+lxb//ACD/AA19XSKj/B+Q1LMMnYlfdJrU+ryD/tmva6Q2/GMvL1PmpZ7suxK8L4lngRerKXkPspVc/MV8qdIaKWcItvtyXqfVRee8lkXYjZADamuSepDRqPlsHHzqNfSG4z2RXn6nvVI4+s/Ztouzj2pJ7kufgjEke059N3wHmeVYavSavSWbS8/U37DCat7PRprZxfBfnI0tVdDPpC7XK4hTZ28DCpGowsa+wCgeGTVSjp3VZ1J8Xmy83telhVlqqe/LJfV/XyLq0lfx28LyysFjjUsx8APAdT0A6k4qZp0pVJKnBbXsOeN8WU5qLouTS2k5NJXCkQRvlFPIsuBGg8QgAYnxx4nFkv60bG1VrTfWe/47/t2GCK0paTLD7QdZxaQFUP10oIQDmo5Fz6dPP0NU+5rauOS3ssGCYa7ysnJdSO19vYcDsq1XK/8Ai5hgkYiUjjg839xwHkSetYbOjl15En0jxNTfstJ7Fv8AT4Flit8qYoBQCgFAKAUAoBQCgFAaelNGxXEZjmQOh6Hp5gjiD5ivMoRmspIzW9xUt5qpSeTRWmney1wS1pIGX+bkOGHo4GD749aj6li/2Mt1n0og0o3McnzXocFLbStnwVblAOi5kQY/VytYFGvT5km6mE3m2Ti327H9GZF170knBpCfJoUH5KDX32qst/yPDwPDJ7Yrwk/UzjtJvxz3fvF/A169sqmP9OWD4vx+xjbtMvjyaMekY/vNfHeVT2ujVj2+JytJa3Xk/CS4fHgmIx/YAz71hncVJb2b1vg9lQ2xprPt2/M5n0yT+cf8Z/jWPTlzN72el/BeCH0yT+cf8Z/jTTlzHs9L+K8EPpkn84/4z/GmnLmPZ6X8F4I6uhdbru2YFJWZeschLqfnxX2IrLTuakOJoXmDWlxHbDJ81sf3+JIrntLu5vq7eJVc/dUyv+yvL5g1sO8qS2RREQ6NWlHr15trtyiviNFagXd1Jvb12QNxJY7UreQHJR68vCkLWpUelUPlxj1paQ1VpHNrlsj9/wA2lkWsEFjCI41KqOIVFaR3PjsqCzHzqUpUUlowKbc3VW4m6lV5siuldXrrSsi/TM2tkh2hbBgZpSOsrKSqDwAJxk9eNS1K6pWUXqutN8eC7vU1WnLedu/0pHZottZw7yVVwlvEOCDoZDyRfM8T8zULXuZSk29sn+bSTs7HW9epJQpri/klxfccfQmo7yTG60kwllJyIhxRccgT1A+6OHrWvC2blp1d5KXWNQp0vZrJaMefF/nPf3E9ArcK4faAUAoBQCgFAKAUAoBQCgFAKAUAoBQHiSINwIBHgRn86+NJ7z6pNbmRnTmodpcHa2DE/wB6LCZ9Vxsn5ZrXqWtOfDIlrTHLu22KWkuUtv3OF/smi/pEn4FrD7BHmSv6srf214s8nsmj/pL/AIF/jT2CPMfqyt/bXix/smj/AKS/9WP409gjzH6sq/214s3NE9l9vG4aV3mxyQgIvuBxPzxXuFlCLze017npNc1YaNNKPbvZLreOCApEgiiL52EXZQvsjJ2VHxYB4+Ga2oxjHciv1K1Sq86km32vM3q9GMUB8NAeIoVX4VAycnAA4nrw60SSPrk3vZkofBQCgOBb65Wbzx26y/XSNIix7LZDRFwwbhhM7t8bWNrZ4ZoDv0AoBQCgPE8myrNgtgE7K8zjoM9TQEJtNf8AfXMFvHCPrZNhpN6sqx4R5CjNFld9hPhBIHUjhkDY0lr6sLXO1bybu0ZBMxZAwWTGy6xZy8fHnz4HhwoDc0zrWbcu720v0eORInnJVeMhRQyRk7TxhnUFvHOAcUB60xrQYZXiWAu0ce9I30SO6AZJiiZtp8Y4kgDPDJoDBpHXiFEt3jjeUTw/SBho4tiDuDaZpmVQS0kahc5JagPtlrmslvPLuXDW7hXj3kOAGVHV99t7vdbDhi21wAPPqBoaK1/M8siJbsyxwmX6tt6Z8vu13BACsu0HBYkAEdRkgDojW4hriOW2kjmgSOTY2ldWSVigYOmcBSDtZHAAniKAx2evMUrWiqpzcqGUF1DYZmTurzkClGLEclwaAx6Q15ET3QNtKUtNkzNtIrBG4h0jJy8eMnOQeBwDQGbTOuawS7swSlNlTv2G6hYvyVJpMRluI+Jl4nHE5wB80rrluJRG9tMO6hMjYjiLvyRZ3xEzg4HF1GTgZoDbk1mVbuG0eNleZcqSQe8EaQjA5qApBYHmQOuaA1rTXJJEtmETD6RcyWwG0O6YjKCx8Qd0eHnQHiTXVBb3E+6bZguJbdssAPqc5ctyVTjAz1IHWgNY6StrrSNmcPvYY3ePvqMLcQqxLxfFsbIVdvOAxxQG9Lriiz3FvupDJBC84Re88iRlQcJzG0XGz97j4UBxdY9Oi6srWaPKg6QgjOGyDsXO7bDD4kOySD1B5UB1rjXLZuGg+jTA7e7RpMQCZ/8AlNLspIvPk20cHCnhkD3BrtA1xJbBZN6jhAgUOxy7RliiktGg2dvacKNllYZyKANrgm6upN2cWty1s2WAXuhCXZsdxMPzPLFAYtH68xzS2qJDJu7rISY7IXeCITFSudrguVJHDaBHQ0BzdM9pSxRSSxQGRF3mz9dEjuI2aMyCHO3uRIpUtjPDOKAzXVsF0ro7KIryR3M8ux8LTLHDFtbRALYRnUE9CfGgMkvaFGFm2YXaWEO7QhlDLHGhdmfONgqNkFeJzIg65AG++uMe8tEWN2N1Gkq+KpIyKDs/aI2wW8FUnNAdHVvTIu4d6qlBvJI8E5OYpGjJ4eJUmgOpQGK5i20Zc42lK5HTIxQEA0JqDNFJo+R3jLWbMmQTloNxu1GRGu0wkLuA3wiVhtNjJAyXepVzJY6ShaSIz3ku2GJOwMCJeJCArndk7IBxkDLc6AkWu+hnvLOSCIqHZomBckLiOaOQ5IBPJDjhzxQEe1v0NOlxNdpuGR4kiVZZJ0McpEsIZYoY33rMJyoGM8cDnQGCXVB7i00b9EuExHAkLzjaUtARE+3DgZWUPEjoTjB50Btz6iMYNIQIUSO4kgeFVZhspAsA2GJU7OdyRkbXA548qA29XNVpoL57uRoyZbZI5dknJnDks2AirsldgbQC5IJ2RmgOnFoZxpCa6yu7kto4QMnaDI8jEkYxs4cdfHhQEU0B2dy29vYIXjaeC6SeaTaYgxxrKipGSucAOuFIUZLHmeIHUv8AVOZ4dLRho9q9bMRJbCjdRx987PDip5Z4UBs67auz3dmtrFIqBgFlycArs4BB2GJ2WCtsjZ2sY2gM5Ay6/aBmvbf6PE6qrkbzaOzkDBB4IxbZYA7Hd2sY2gOYHJ09qZcz6RS6W4CLEC0TbTlo33YQJueCGPbDOxzlg5U8ACAMP/8AFXQsrWNJYluYLmW42lJCBpd/8JZGzsmUHDLhtkjhnNAbEGqFysGk4N7GVu/pDRgk4ElwXO0w2MxgBlUgF87GRjJFAedG6hmJ9HklHEMVwt0SzbUz3EcaEg47yjYI4kYUKBywAM+rWqU9vdb6SRHWG2NpAMsWaPe71TKSO6VAROG1nBPXFAc201T0gYYbeUWixpeC7aRJpXfG/afZCGFQeJ2clqAkOtegZ7qa0KOqwwzRzupODtRSK4IAQ7eQGXG0gG1nvYAoBDom+Fw7G6XcM4bGyWk2Q7MEUHCxjZKRkjayEzwZsgDSg1WuE/1mgkTd3m+ZAWP8rMgUFhsZQKAAcM+1wOFxggfNHaoSRJohQY//AAO0ZsFu8zwsjFO7xzI5PHHDz4UByZezRvo+kEDIZJ3kNsWkk2Io5CWAZQMBg0k/eCsQHIzxNASPT2gJ5LqzuIJFQwB0fJxlZGiLYGywbKxsuz3fjyGBXiBoSanSGfTE21Hm+hWKHi2UxAYzt93gC+yeGeC+1AY59WLtTo5oxbyfRLcRMjzywje4iG0rRxsWXuHg2Bx5UB3dS9DyWtqsUxQyF5ZG2MlAZZHkwpYAkDaxkgcqA7tAKAUAoBQGK6tlkRkkUMrDBVgCD7GgMGiNHJbQRQR52IkCLk5OFGBk9TQG5QCgFAKAUAoBQCgFAKAUAoBQCgFAKAUAoBQCgFAKAUAoBQCgFAKAUAoBQCgFAKAUAoBQCgFAKAUAoBQCgFAKAUAoBQCgFAKAUAoBQCgFAKAUAoBQCgFAKAUAoBQCgFAKAUAoBQCgFAKAUAoBQCgFAKAUAoBQCgFAKAUAoBQCgFAKAUAoBQCgFAKAUAoBQCgFAKAUAoBQCgFAKAUAoBQCgFAKAUAoBQCgFAKAUAoBQCgFAKAUAoBQCgFAKAUAoBQ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sp>
        <p:nvSpPr>
          <p:cNvPr id="49158" name="AutoShape 8" descr="data:image/jpeg;base64,/9j/4AAQSkZJRgABAQAAAQABAAD/2wCEAAkGBxQTEhQUEhQWFhUWGBsXGBUXFRoUGRcYGBoYGB8fGxUYICogGBolHBcVITIhJSkrLi4wFyIzODMsNyguLisBCgoKDg0OGxAQGzQmICQsLC40NCwvLCwvLDQsLCwsLCwvLCwsLCwsNDQ0LCwvLywsLCw0LDQsLCw0LCwsLCwsLP/AABEIAOEA4QMBEQACEQEDEQH/xAAcAAEAAgMBAQEAAAAAAAAAAAAABgcDBAUCAQj/xABLEAACAQMABwYCBgUICAcBAAABAgMABBEFBhITITFBByJRYXGBMpEUI0JSkrFicoKh0TNTVJOiwcLSCBUXQ0RjssMkc4OUo/DxFv/EABsBAQACAwEBAAAAAAAAAAAAAAAFBgMEBwIB/8QAOxEAAgECAgYHBwMDBAMAAAAAAAECAwQFERITITFBUQYiYXGRodEUMoGxweHwFkJSQ1NiFSOi8TNy4v/aAAwDAQACEQMRAD8AvGgFAKAUAoBQCgFAKAUAoBQCgFAKAUAoBQCgFAKAUAoBQCgFAKAUAoBQCgFAKAUAoBQCgFAKAUAoBQCgFAKAUAoBQCgFAKAUAoBQCgFAKAUAoBQCgFAKAUAoBQCgFAKAUAoBQCgFAKAUAoBQCgFAKAUAoBQCgFAKAUAoBQCgFAKAUAoBQCgFAKA8SSqoyxAHiTgfM18byPsYuTySOdJrJaKcG6gB8N6n8a8OrBcTajh91JZqnLwZs2mk4Zf5OWN/1XVvyNelKL3MxVLerT9+LXemjazXown2gFAKAUAoBQCgFAKAUAoBQCgFAKAUAoBQCgFAKAUAoD4TQFda4dowiZorPDuODSniinwUfaPny9a0a95o9WBacL6OuslVuNi4Li+/kRKw0Df6SO8YsVPKWZiE/YXqP1RitWNKtW2vzJytfYfhq0IpZ8o7/i/Vkns+yZcfW3LE+CRhce7E5+QrYVguLIir0sm3/t018X6ZGWbsni/3dzIpHIlFbj7EfnX12MeDMcelVX99NNd7Xqe4NH6WseMbreRDnGzHbx+jtcR7E+lfVCvS3PNHipcYVfbJxdKXNbvL0XeSvV7WKK6B2QySJ/KQuNl0Pmp5jzrap1Yz7yFvLCpatZ5OL3NbmdmshpCgFAKAUAoBQCgFAKAUAoBQCgFAKAUAoBQCgFADQFZdpuuBUm0gbB5TOOmfsA+Pj8vGo+7uMupEt3R/CFPK5rLZ+1fX0NfUHUIOFuLte6eMcJ6jozjw8F69fCvNta59aZlxrHnFuhbPvf0XqWbdXEcMZeRljjQZLMQqqB5ngKk4wcnoxWbKY3xZWOnu2u3jYrawvNjhtsd0h8wMFiPUCp636P1ppOq9Hs3sxOsluIrL2137N3IrcA8hsO5+e3x+VSC6P20V1pPxXoeNazag7YdIJxmtYmTyjli/tEkfurFLA7WWyFTb8H6DWS5Hf0X2laPvHQzhrO4X4JiQygnoZBzQ9Q4A9Dyi7vAK0OvDrZct/gblC9lCLh+170932faWpA2VByDkZyOR8x5VE7eJj2cD3QCgFAKAUAoBQCgFAKAUAoBQCgFAKAUAoBQCgI7rvrALO2ZxjeN3IwfvHrjwA4/IdawV6urhnxJLCbB3lwoP3Vtfd99xXfZzqwbuY3E4LRI2ePHeyc+PiBzPjkDxrRtaOslpy3fMtePYn7LSVvR2Sa4ftRb17dpDG0krBEQFmY8gBUvCDnJRitrKE3xPzhrrrbcaXuVihV91tbMMC82P3nA5sePko9ybtZWNKxpac/e4vl2L82mrKTkyf6mdjsUYWS/O9k57lTiNeveI4yH5L5HnUPe47Um9GhsXPi/QyxpJbyzbDR0UK7MMSRqOGEQIP3CoKdWc3nN5/Ey7EbWa8A5WldW7S5GJ7eKTPUoNrj4OOIPoazUrmtSecJNfE+OKe81NX9XjZHdwSM1sc4hkO0YT/wAtzxKHqpzxOQeYOS4ufaOtNdbmuPf6nxLRJDWqehQCgFAKAUAoBQCgFAKAUAoBQCgFAKAUAoDy7gAkkADiSeAA9aBJt5IpLWnSLaTv0ihOUzu4vDHNnx4cCfRRURWm69XRW46FhtvHC7GVWr7z2v6L84suLRGj0t4UhjGFQADz8SfMnJPrUpCChFRRRLi4ncVZVZ72ylu2zW8zS/QICSkbAy7Jzty9EwOYXPL736tW7BLJU4e0VN73di5mhVlm8kTjss1FWxhEsyg3Ug7xPHdKfsDz8T1PDpUViuIu5qaMfcXn2+hkpw0UTLSmk4reNpZmCovU9T4AcyT4Coec1BZyNq3t6lxUVOms2yqtPdo9xO2xaKYlJwCBtyt+YXPgMnzqMqXk5PKBdLPo5b0Y6dy9J+CXqcfSei75It/eSPFGSBtzSSMcnllV2ivuB4Vlt7C7uZaMN/eZKmL4TbdWKT/9Y7DxoMXj7T2Nw027xtiGVsjOcZjfBYHB6HlXu5w69tMtYms+08RxXB7rqyil3xy81uJJoPtKmibd3yFscCwXYkX9ZOAP7j61ip3kovKojBd9HKVWOstJfDPNPuZZ+j7+OdFkicOjcmBz/wDh8qkIyUlmin1qNSjN06iyaNmvRjFAKAUAoBQCgFAKAUAoBQCgFAKAUAoDzI4AJJwBxJ8AKH1Jt5IpvXzXhrktDASsAOC3Iy4/JPLr18Kibm60+rHcXzBcEjbpVqyznwX8fv8AI3+xvRoaSacj4AI18i3Fv3BR7mvdjDa5Gt0quWoworjtfw2Ik/aTrimj7Y7JBuJAREnMg8tsj7q/vOBVjw2xld1cv2re/oUictFFY9imrP0m6a8mG0kBypbjtznvZJPMqDterLU9jl2qNJUIbHLyRipRzebL7mkCqWYgBQSSeQA4k1UG0tpsxi5NRjvZSOmb+fS13sQjuLtGNCcAKv2m/Sbh8wKiKkpXE8onQ7S3t8ItdZV3vLN8c3wXd9zd7KLqOO7aOVAJHGyjEd5WXOV48iRnz7uK92UlGei1tNfpLSqVLWNSm+qtrS3NPc/zmWvpjRkdzBJBKuUkUqw9eo8CDgg+IFTFKrKlNTjvRQms1kfnPRN3NoPShWTJVG2JAOUsLcQwHphh5jHjV1rQhiVppR3712PkaybhIvXT+r9vpGBWGzllDRTrzwRkcR8SnPI/nVDuLZSzjNZNE3h2KVrOalB5x4rg/v2lSaB1guNHyuEwQGKyRNxUlTsn0bgeI/fURTrSoyZfLzD7fEqUZS35Zprft2lvan61R30bFQUdMB4yc4zyIPVTg8eHKpWhXVVZoomJ4ZUsZqMnmnuZIazEaKAUAoBQCgFAKAUAoBQCgFAKAUANAV32raybtPokZ78gzIR0jP2fVvyHnWjeV9FaC3stPRvDdbP2ma2R3dr+3zKlNRRe88ixJ9PjQejo02Q15cZkEbckyAMvjoAFGOpz5mrdgmFSrrJ7Ira/Q5djuIRuLpyjuWxfDiUxpbSktzK007l5G4lj+QHIAdAOAq/UaNOjBQgskV9tt7T9Q6h6FFnYQQj4ggZz4u/eb95x6AVQL6u69xKo+ZtxWSyIn2razgL9DibvHBmIPJeYTh1PAnyx41C3lb9kS3dG8M0pe1VFsXu9vb8Pmdzs51a+iwbcg+ulAZv0V+yvl4nzPlWa1o6uOb3sjscxL2uvoxfUju7eb9CJdp+g2t7hbyHKh2BJH2JhxB/axn1B8a1buk4SVSJOdH72NxQdpV4LxXL4fm4sbVfTK3dtHMMAkYdR9lx8Q/8AvQipClU1kFIqmIWcrS4lSfDd2rgyuP8ASC0Qm6t7oDDq+5YjqrBnGfQqcfrmrN0drSVSVLhln5kbWXEjXZb2jGzK21yc2xPdfrCSf3x5OSOnPyrexbClWWupe9x7fueadTLYze7SNG7m9dh8E31qEcjn4uPXvZPowrm95Tcaj7Tp/R66VazjHjHZ6fnYc7VTTZs7lJRnZ+GQeKHn7jmPMVioVdXPM3MVsVeW7p8d67z9BQSq6qykFWAII5EHiDU4nntOWyi4txe9GSvp8FAKAUAoBQCgFAKAUAoBQCgFAczWLTCWsDzP9kcB1ZjwAHqf7zXipUVOOkzasrSd1WjShx8ubPz5f3jzSPLIcu7FmPmfDwA5AeAqBnJyebOqW9GFCnGnDclkSTUfRcY3l9dcLa1G2cj43HEADrjhw6kqK38PtJV6iSXcV/pFieopamD60t/YvuV1rRp6S9uZLiXm57q5yEQfCo8gPmcnrXV7S2jbUVTjw8+05rKWkzNqXoNry8hgVcgsGk8BGpBYn24eZIHWvN/cKhbym+WS73uEFmy5te9fmjdre0IDLweXgcH7qDlkdT7Vy25u3F6MN5eMGwBVYqtcLY9y59rI32b6LF1fbUpLCMGU7Xe23yANonnxOfate1hrKmciXx+5drZ6FPZpdXZwXHIu4VLnPDR05oxbmCSF+TrjPgehHmDg+1eJwU4uLNi1uZW9aNWO9P8AEUrqfrXJYOwK7cbHvx5wQw4ZU8cH88CoihXdFtcDoOKYTTxCEZp5SW59nIm+tTppnRUwts7yMhxGw7wdO9s4H3l2gD4n1qyYPfQhXjU4bn8SgYjh9W0lq6nemtzPzpXRCHLf1Quf9aaLa0Y5urPvRE83i5AfLueyGqJ0jw3RnrIrZL58V8SfwLEvZK6b917H6/AiBGOdUo6lmpLYWv2S6f242tXPej70eeqZ4j9kn5HyqTsq2cdB8Ci9JsP1dRXEN0tj7/uWNW+VYUAoBQCgFAKAUAoBQCgFAKAUBTva3pdpLkW4PchAJHi7DOT6KQPc1FX1RuWjyL50Ys4woOu98tnwREdDaMe5mSGMd5zjPRR1Y+QHGtWnBzloonry6ha0ZVZ7l5vgjodremkjWPRdqcRW+DMR9uTmAT1xksf0j4rXR+j2HqnDXNd31fxOS313O4qyqT3v8yKyqz5miXToSx/1No0yMMX14MAdY1xkcDy2Q2T+kwHHArn2P4prJ6MHsWxd/F+hYsBwx3VdaS6q2v6L4kGJzzqnM6fFJLJFs9kGh2SKS4YY3uFQfornJ9yf7NSljTyi5PiUXpPeRqVY0I/t2vvZYlb5VhQH571x0U1tdyxtyLF0PijkkfLiPVTUHcU3CbR1HCLqNzaQkuCyfejY1F0/9EulZj9VJhJPIHk37J4+ma+21XVz7GYsaw/2u2aj70dq9Picjte1Z+iXpkQfU3OZExyDfbX5naHkwHSupYLea+hoP3o7Phwf0OVVYaLI9qjp57K7iuEydg4dR9uM8GXz4cs8iAelbt7bRuaMqb47u/geISyeZY3aJolFkS7gwYLobYI5B2G0fxA7X4vCuT39u6VR5rv7zpXRzEdfR1Mn1o+a+xG9FaQe3mjmj+JDn1HUHyIyPetOnNwkpInbq2jc0pUp8V/0z9FaPu1ljSRPhdQw9GGanoy0kmjlFWnKlOUJb08vA2K9GMUAoBQCgFAKAUAoBQCgFAKAoLWhWudJTrEpdnlKKB12Bs/LunjUJWTnWaR0zDZQtcOhKo8ko5+O0sXQ2gU0VZXFw+HnWJndug2VLBFz0zjj1PsBMWFn14w4yaRScYxaV7PZsgty+rPzdPKzszsSWYlmJ5kk5JPvXUIxUYpLcitt5ssLsf1UE8zXlwMW9sdrJ5NIBtcf0UGGPns+dQWOX+pp6qL2vf2L7mehSc5JLee9btOm8uWl47A7sa+CAnHDxPM+vlXM7irrJ58DrOE2Cs7dQ4va+8+aqaCa8uFiGQvxSMPsoOfueQ9a+UKTqSyGK38bOg6j37ku382s/QFtAsaqiAKqgKoHIADAFTiWWxHL5zlOTlJ5tmWvp5FAQrtP1f8ApFtvUGZIctw5sn2h7fF7HxrUu6WnDNb0T/R6/wDZrjVyfVls7nw9ClqhzopPrSL/AFtoqS0bjc2wDwk82C52ePmMofVTVmwLENTUTb7H3HOukmG6ivrIrqz29z4opNlIOCMEcweldLTTWZUi4uye8W+sbjRsx4xjbhbmQpP+F8H0fFU3pHYrS1i/dv71xJPDbydtWjUjw81xRFtJ6Nlt5DHMhVh48iPFT1HnVDqU5QeUjq9td0rimqlN5r5d5c3ZfeiTR8YzloyyHywSQPwlal7SWlSXYc96QUdXfSeWyWT9fMltbJCigFAKAUAoBQCgFAKAUAoDXa7XLqOJQAn3BIHrgZ9xX1ppZn2KzeRVHZBFvLuaVuLLGTnzdhk+vA/Ooqy21G2XjpPLV2tOnHdn8kdvtt08sFgYAfrLk7IHUIpDOT5cl/aq24JbOrcab3R2+hQqkslkVd2ednkukSZHYxWynBfGWcjmqA8OHVjwHnxxPYlisbTqx2y+RhhT0iy+0OJbHR8NpbDYjZtkgcyq945PUsxBJ68aoGJ3NSp1pPay29GLWFS5cpL3Vs72VaqknABJPAAcSTULlmdAbUVmy9dQdWxZ242gN9JhpD4eC58FH7yamrajq49rOZ4ziLva7a91bF6/Ek9bBECgFAfGHCgKF180B9EumVR9VJl4/AAniv7J4ehFQtzS1c9m5nS8ExD2u2Tl70dj+j+Joat6Ya0uI5l5KcMPvIfiH948wKx0amrmmbWI2cbu3lSe/h2M7fap2csWe+shto/1ksSjiCeJdAPiU8yOY4nkeHRsIxaOiqFV9z+hySrSabIl2S6VFvpOAscLLmEn/wAz4f7YSpLGKGttZZb1t8N/kY6bykfoTWbQEd5C0bgbWO4+OKN0I8vEdaoNWkqkcmS9hfVLOqqkH3rg1yKv1A0q1jetbz91XbduDyWQZCn0OcZ8GB6VG203SqOEi443bRvrRXFLa0s12rii5walign2gFAKAUAoBQCgFAKAUB8NARPUi737aSc9b2SP9mKKKIf9P763r2nq40o/4J+LbPMJbc+0gPZ1fi0vpElOyNiRGOOTR978kb51XbJNVtDi9h0DpBT9osI1o8Mn8H/2iG6Vu5tN6TATI3jbEYPKKFepx4DLHzJx0rp1KFPDbTOXDa+18jm7znI/R+hdFx2sEcEQwkahR59ST5k5JPiapNarKtN1Jb2bKWSyKm7RdNG8ukggG0sZKLj7cjEA48uAHsTULdVNZPQjwL/gVmrK2lcVdjks+5IlmqnZ3Hbsk0z7yVeIUDEat4gc2I6E+uK2qNpGDUnvIPEukNW5jKlTWjF+LROhW4V0+0AoBQCgOFrdq4l7Du2Oy470b/db+9TyI/hWGtRVWORIYbiE7GtrI7Vua5oorS2jZLeVopl2XX5EdCp6qfGoWcJQeTOl2l1TuaaqU3mn5F96p3O8srZ85zEmfUAA/vBqbovOmu45hiNPV3VSP+T+ZSfbDqf9DuBd242YZmydnhupvi4eAbiw8CCOHCrrg19r6ToVN6XiiLqRyeaLf1A1lF/ZxzcN4O5KvhIvPh4Hgw8mqt39q7au4cN67jNGWksyK9rmr/BbtBywkvoeCt8+77jwqDvaX70XDoxf5N2s+O1fVfnaSHs61j+l2+y5+uiwr/pDHdb3wc+YNZ7WtrIbd6IvHMO9kr5x92W1dnNEtrZIUUAoBQCgFAKAUAoAaA1rW522lA+w+x77Kt/ix7V5zzMk4aKi+az82voV12O3w32k4D8S3TS48QzMh+RQfOp3GKb0KNTnFI1qb3o5HaXoh7a7F1HwWVgwYfZlHEj3xtefHwqn3dNwqacfxnQej93C6tXbVNrisu+L/MvA6/ZDoq1D3NzERvZCBusY3CHvFV8UZ84PgqjmDU9Vxed7RhCX7d/a+ZU8RwqdhWafuvc+zl3nY7S9Z/o0O5jP10o5jmici3qeQ9z0qLuq2hHJb2b+A4Z7VW1k11I+b5epxOyXVzndyDxWIH5M/wCaj3rDZUf3v4El0mxHb7LTfbL6L6+BaFSJThmgPtAKAUAzQCgODrjq6l5AykDeKCY36q3hn7p5EfwrDWpKpHIkcMxCdnWU0+q965r7EK7J9P7DtZy8MktHnhhh8SeXInHk1allVyerZYOklipxV3T7n3cH+dhP9ZdDJeW0tvJykUgH7rc1YeYYA+1S9vXlQqxqR4FNazWRR3ZNph7DSTWk/dWVjC4PJZlJCH3OV89sVasXoRubVVocFn8OJgpvRlkX9fWqyxvG4yrqVI8jwqmyipLJm5SqypTU4708yldWp20fpMRueG3uX81YgK3p8DelRNJujW0X3HQMQhHEcN1kd+Wku9b180XgKmDnZ9oBQCgFAKAUAoBQHw0BHNTLrb+m55reTL7DZA/cKwUZZ6XeyUxOlq9TlxpxZUukb86H1gllIO6lYs2PtRT4ZiPHZcHh1KVdadJX+HKC95fNeqINvRmXbdW0F5BstsyQyqCCDkEHiGVh7EEVUKtPfCaN23uKlCoqlN5NFUaa1Nu7CTfWrO6DiJI/5RRnkyjmPEjIPUCoqpbVKT0oF5tMZtL+nqrlJPk9z7nw/NpFb6/eeYyXDMzEjbIwDgYGAOQ4DwrWlNylnIm6NvChR0KCyW3Llt58yy7DtOtY0VBbyqqgKoXYIAHDxFSEb2CWWRUKvRm6nNzdSLb7/Q3T2pWeCdibOOWwvH32q9+20zX/AExeZ5Zx8fsRbSPahdMx3Kxxp0BG8b3J4fIVrTvpt9XYTdv0Wtox/wB2Tb7NiNcdpl94xH/0/wCBrx7bUMz6MWXb4/Y9jtPvfCH+rb/NX326p2Hl9F7PnLxXoZY+1O7HOOA/suP8dfVfT5Ixvora8Jy8vQ6Oi+1ZtsC4hAQ82jJyPPZbmPcVkhf7esjUuOimUc6M83yfH4omUOutiwBFzGM/eyp9wRwrcVxSfEr8sHvovJ0n8zKNbrL+lQ/jFfdfT/keP9Kvf7UvAqHXKaNL9prSVGDFZlZCCFfPEcOu0M/tVF3DUaulB9pesIhUq2WpuItZdXbxRdehL8T28Uw4bxFbHgSOI9jke1S0JaUVI57dUHQrTpP9raKJ7cNGG30is8fd36K+RwxJHhSR4cBGfU1dMCq622dKXD5Mj6qylmXlq7pIXNrBP/Oxq5HgSASPY5FVOvS1VWUOTNhPNFWdrtvsXqOOG3EpOPvKzDPyC/KoW9WVRNF+6Lz07SUHwl80i29FXO8hik++it+IA/31JwecUyj16erqyhybXmbVejEKAUAoBQCgFAKA+GgIJqdPutJaRtyfjk3yj1JY/ukT5VqUXlVnD4lixSGssLeuuC0X8N3yZ47W9TDfwCSEZuIclR/OIeaevUeeR1zVhwm/VtU0Z+7LyfB+pWakNJFYdnXaLJo9txOGe2ycp9uE9SoPTPNT6jBzmexHCoXS1lPZLyff6mKFTR2Mv3Qmm4LuMSW8qyL+ieKk9GU8VPkRVQrUKlGWjUWTNhNPcedI6vWs/GaCNz94rhvxDj++taVKEt6NuhfXFD/xza+P0OK3Z1o8/wC5YeQlk/vasXslLkSH6hv8vf8AJeh4n7N7BlIWN0J5MJHJHsxI+Yr47Ok+B6h0iv1JNyT7Gl9CFaW7MbpGO4KzJ04iN/cHh7g+1alSxmn1dpYrXpPbzWVZOL8V6+Ry31D0gP8AhyfSSP8AzVidpV5G6ukFg/6nk/QxtqTfjnbP7FT+Rr57LV/ie1jlg/6i8H6GF9U70f8ACy+y5/Kvns1X+JkWMWL/AKqN3ROod7M2DHul6tL3fkvMn2969wtKkntWRq3WP2dFbJaT5IkQ7Jn/AKUv9Uf81Z/YP8vIiv1ZHhS/5fY+/wCyVv6Uv9Uf89PYP8vIfq1f2v8Al/8AJH9cNSzYxo5mEm22zgJs44E+J8KwV7bVRzzJPCsaV/UcNDRyWe/P6IsjsvcnR0OehcewkapC0f8AtIqXSCKV/PLs+SIb/pDwjc2j9RI658mUE/8ASKtfR2T1k12EBW3Eo7HXJ0RbZ6bwD0ErgVH4wkr2eXZ8ke6fukS7Ypc3cS/dhH72f+FVi+fXXcX/AKKwytpy5y+iLP1YjK2dsp5iGMH8IqSp+4u4pt9LSuajX8n8zp17NUUAoBQCgFAKAUAoCtu0OOS0vLfSEQyPgkHQ4zwP6yEj9kVoXKdOaqIteCOF3a1LGo+1fnY/mTvQ+lI7mJZYmyrD3B6gjoRW5CanHNFbubepb1HTqLJohfaD2YxXxaaAiG5xxOO5Kf0wOIb9Ie4PSaw/F6lt1J7Y+a/ORqTpqRTd1q3pLR8u2Ip4mXlLFtFcZ/nI+GDw4H5VZoXlndRybT7H9zBoyidfR/a5pKHus8cuP52Lj7lCp+da9TA7Sptjs7nn88z1rZLedWLtwu/tW9ufTeL+bGtd9HaPCb8j7rnyPV124XRUiO3hVvvEu+P2cj86+Q6O0k+tNteA1zIbpLXrSE5y93MPKNzEo9o8VKU8MtaayUF8dvzPDqSZpjWe96Xlz/7iT/NWX2K3/tx8EfNJ8zKmuN+OV7c/1zn8zXh4fav+mvAacuZnXXvSI/4yf8efzrz/AKZaf20fdZLmdHQ/afpGBwzTmZescoDAj9Yd5T6H51gr4Na1I5KOi+aPqqyRYNt242xUby2nVuoUo658mJBPyqGl0erJ7JLIya5Gcdt9l1gufwxn/uV4fR+44SXn6H3WxOTr/rZHfQWxiR0U7cmJAFYj4AcKTwJEg/Z8ME1jGKLt6mpk02uRdeidFtVK3Dcvm/oWTqLZbqwt0IwSm2R5uS/+KslvHRppEBi1ZVr2pNbs8vDYVj/pB6Q2pLW2XiQGkZRxPfIRf+l6tvR6nkp1Xu3eG0h6z3ItTVLRf0Wyt4DzjjUN+vjLf2iar91W11eVTm2ZUskVFrPIb7SjInENIsK48FwpPp8TelQFZ62vku46Rh6VjhinPfk5P47V9C8okCgAcgMD0FS6WSyOdN5vNnuvp8FAKAUAoBQCgFAKA0tL6NS4ieKUZRxg+I8CPAg4I9K8zgpx0WZre4nb1VVpvavzIp3eXehrkqOMbHIzndzL4/ouB7jzHOK69tPsL5o2mNUNJ7JLxi/qixdXtfLW5ABbdSH7EhA4/ovyb8/Kt6ndQn2Mqt7gl1atvLSjzX1W9EoBrYIcxy2qP8aK36yg/nXtSktzPmw0ZtXLR/itbdvWCM/mKyRua0d034saK5HO0hqFo6ZSrWcK+caCFh+1Hg1np4jdU3mqj+Lz+Z8cIvgV/pjsOBcm1usKfsSptEftrz/D7mpih0iaWVSGfcYnR5HOPYdc/wBJh/C/8Kz/AKipfwfkfNS+ZjbsPu+lxb//ACD/AA19XSKj/B+Q1LMMnYlfdJrU+ryD/tmva6Q2/GMvL1PmpZ7suxK8L4lngRerKXkPspVc/MV8qdIaKWcItvtyXqfVRee8lkXYjZADamuSepDRqPlsHHzqNfSG4z2RXn6nvVI4+s/Ztouzj2pJ7kufgjEke059N3wHmeVYavSavSWbS8/U37DCat7PRprZxfBfnI0tVdDPpC7XK4hTZ28DCpGowsa+wCgeGTVSjp3VZ1J8Xmy83telhVlqqe/LJfV/XyLq0lfx28LyysFjjUsx8APAdT0A6k4qZp0pVJKnBbXsOeN8WU5qLouTS2k5NJXCkQRvlFPIsuBGg8QgAYnxx4nFkv60bG1VrTfWe/47/t2GCK0paTLD7QdZxaQFUP10oIQDmo5Fz6dPP0NU+5rauOS3ssGCYa7ysnJdSO19vYcDsq1XK/8Ai5hgkYiUjjg839xwHkSetYbOjl15En0jxNTfstJ7Fv8AT4Flit8qYoBQCgFAKAUAoBQCgFAaelNGxXEZjmQOh6Hp5gjiD5ivMoRmspIzW9xUt5qpSeTRWmney1wS1pIGX+bkOGHo4GD749aj6li/2Mt1n0og0o3McnzXocFLbStnwVblAOi5kQY/VytYFGvT5km6mE3m2Ti327H9GZF170knBpCfJoUH5KDX32qst/yPDwPDJ7Yrwk/UzjtJvxz3fvF/A169sqmP9OWD4vx+xjbtMvjyaMekY/vNfHeVT2ujVj2+JytJa3Xk/CS4fHgmIx/YAz71hncVJb2b1vg9lQ2xprPt2/M5n0yT+cf8Z/jWPTlzN72el/BeCH0yT+cf8Z/jTTlzHs9L+K8EPpkn84/4z/GmnLmPZ6X8F4I6uhdbru2YFJWZeschLqfnxX2IrLTuakOJoXmDWlxHbDJ81sf3+JIrntLu5vq7eJVc/dUyv+yvL5g1sO8qS2RREQ6NWlHr15trtyiviNFagXd1Jvb12QNxJY7UreQHJR68vCkLWpUelUPlxj1paQ1VpHNrlsj9/wA2lkWsEFjCI41KqOIVFaR3PjsqCzHzqUpUUlowKbc3VW4m6lV5siuldXrrSsi/TM2tkh2hbBgZpSOsrKSqDwAJxk9eNS1K6pWUXqutN8eC7vU1WnLedu/0pHZottZw7yVVwlvEOCDoZDyRfM8T8zULXuZSk29sn+bSTs7HW9epJQpri/klxfccfQmo7yTG60kwllJyIhxRccgT1A+6OHrWvC2blp1d5KXWNQp0vZrJaMefF/nPf3E9ArcK4faAUAoBQCgFAKAUAoBQCgFAKAUAoBQHiSINwIBHgRn86+NJ7z6pNbmRnTmodpcHa2DE/wB6LCZ9Vxsn5ZrXqWtOfDIlrTHLu22KWkuUtv3OF/smi/pEn4FrD7BHmSv6srf214s8nsmj/pL/AIF/jT2CPMfqyt/bXix/smj/AKS/9WP409gjzH6sq/214s3NE9l9vG4aV3mxyQgIvuBxPzxXuFlCLze017npNc1YaNNKPbvZLreOCApEgiiL52EXZQvsjJ2VHxYB4+Ga2oxjHciv1K1Sq86km32vM3q9GMUB8NAeIoVX4VAycnAA4nrw60SSPrk3vZkofBQCgOBb65Wbzx26y/XSNIix7LZDRFwwbhhM7t8bWNrZ4ZoDv0AoBQCgPE8myrNgtgE7K8zjoM9TQEJtNf8AfXMFvHCPrZNhpN6sqx4R5CjNFld9hPhBIHUjhkDY0lr6sLXO1bybu0ZBMxZAwWTGy6xZy8fHnz4HhwoDc0zrWbcu720v0eORInnJVeMhRQyRk7TxhnUFvHOAcUB60xrQYZXiWAu0ce9I30SO6AZJiiZtp8Y4kgDPDJoDBpHXiFEt3jjeUTw/SBho4tiDuDaZpmVQS0kahc5JagPtlrmslvPLuXDW7hXj3kOAGVHV99t7vdbDhi21wAPPqBoaK1/M8siJbsyxwmX6tt6Z8vu13BACsu0HBYkAEdRkgDojW4hriOW2kjmgSOTY2ldWSVigYOmcBSDtZHAAniKAx2evMUrWiqpzcqGUF1DYZmTurzkClGLEclwaAx6Q15ET3QNtKUtNkzNtIrBG4h0jJy8eMnOQeBwDQGbTOuawS7swSlNlTv2G6hYvyVJpMRluI+Jl4nHE5wB80rrluJRG9tMO6hMjYjiLvyRZ3xEzg4HF1GTgZoDbk1mVbuG0eNleZcqSQe8EaQjA5qApBYHmQOuaA1rTXJJEtmETD6RcyWwG0O6YjKCx8Qd0eHnQHiTXVBb3E+6bZguJbdssAPqc5ctyVTjAz1IHWgNY6StrrSNmcPvYY3ePvqMLcQqxLxfFsbIVdvOAxxQG9Lriiz3FvupDJBC84Re88iRlQcJzG0XGz97j4UBxdY9Oi6srWaPKg6QgjOGyDsXO7bDD4kOySD1B5UB1rjXLZuGg+jTA7e7RpMQCZ/8AlNLspIvPk20cHCnhkD3BrtA1xJbBZN6jhAgUOxy7RliiktGg2dvacKNllYZyKANrgm6upN2cWty1s2WAXuhCXZsdxMPzPLFAYtH68xzS2qJDJu7rISY7IXeCITFSudrguVJHDaBHQ0BzdM9pSxRSSxQGRF3mz9dEjuI2aMyCHO3uRIpUtjPDOKAzXVsF0ro7KIryR3M8ux8LTLHDFtbRALYRnUE9CfGgMkvaFGFm2YXaWEO7QhlDLHGhdmfONgqNkFeJzIg65AG++uMe8tEWN2N1Gkq+KpIyKDs/aI2wW8FUnNAdHVvTIu4d6qlBvJI8E5OYpGjJ4eJUmgOpQGK5i20Zc42lK5HTIxQEA0JqDNFJo+R3jLWbMmQTloNxu1GRGu0wkLuA3wiVhtNjJAyXepVzJY6ShaSIz3ku2GJOwMCJeJCArndk7IBxkDLc6AkWu+hnvLOSCIqHZomBckLiOaOQ5IBPJDjhzxQEe1v0NOlxNdpuGR4kiVZZJ0McpEsIZYoY33rMJyoGM8cDnQGCXVB7i00b9EuExHAkLzjaUtARE+3DgZWUPEjoTjB50Btz6iMYNIQIUSO4kgeFVZhspAsA2GJU7OdyRkbXA548qA29XNVpoL57uRoyZbZI5dknJnDks2AirsldgbQC5IJ2RmgOnFoZxpCa6yu7kto4QMnaDI8jEkYxs4cdfHhQEU0B2dy29vYIXjaeC6SeaTaYgxxrKipGSucAOuFIUZLHmeIHUv8AVOZ4dLRho9q9bMRJbCjdRx987PDip5Z4UBs67auz3dmtrFIqBgFlycArs4BB2GJ2WCtsjZ2sY2gM5Ay6/aBmvbf6PE6qrkbzaOzkDBB4IxbZYA7Hd2sY2gOYHJ09qZcz6RS6W4CLEC0TbTlo33YQJueCGPbDOxzlg5U8ACAMP/8AFXQsrWNJYluYLmW42lJCBpd/8JZGzsmUHDLhtkjhnNAbEGqFysGk4N7GVu/pDRgk4ElwXO0w2MxgBlUgF87GRjJFAedG6hmJ9HklHEMVwt0SzbUz3EcaEg47yjYI4kYUKBywAM+rWqU9vdb6SRHWG2NpAMsWaPe71TKSO6VAROG1nBPXFAc201T0gYYbeUWixpeC7aRJpXfG/afZCGFQeJ2clqAkOtegZ7qa0KOqwwzRzupODtRSK4IAQ7eQGXG0gG1nvYAoBDom+Fw7G6XcM4bGyWk2Q7MEUHCxjZKRkjayEzwZsgDSg1WuE/1mgkTd3m+ZAWP8rMgUFhsZQKAAcM+1wOFxggfNHaoSRJohQY//AAO0ZsFu8zwsjFO7xzI5PHHDz4UByZezRvo+kEDIZJ3kNsWkk2Io5CWAZQMBg0k/eCsQHIzxNASPT2gJ5LqzuIJFQwB0fJxlZGiLYGywbKxsuz3fjyGBXiBoSanSGfTE21Hm+hWKHi2UxAYzt93gC+yeGeC+1AY59WLtTo5oxbyfRLcRMjzywje4iG0rRxsWXuHg2Bx5UB3dS9DyWtqsUxQyF5ZG2MlAZZHkwpYAkDaxkgcqA7tAKAUAoBQGK6tlkRkkUMrDBVgCD7GgMGiNHJbQRQR52IkCLk5OFGBk9TQG5QCgFAKAUAoBQCgFAKAUAoBQCgFAKAUAoBQCgFAKAUAoBQCgFAKAUAoBQCgFAKAUAoBQCgFAKAUAoBQCgFAKAUAoBQCgFAKAUAoBQCgFAKAUAoBQCgFAKAUAoBQCgFAKAUAoBQCgFAKAUAoBQCgFAKAUAoBQCgFAKAUAoBQCgFAKAUAoBQCgFAKAUAoBQCgFAKAUAoBQCgFAKAUAoBQCgFAKAUAoBQCgFAKAUAoBQCgFAKAUAoBQCgFAKAUAoBQ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th-TH"/>
          </a:p>
        </p:txBody>
      </p:sp>
      <p:pic>
        <p:nvPicPr>
          <p:cNvPr id="49159" name="Picture 10" descr="C:\Users\Administrator\Pictures\สอท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1500188"/>
            <a:ext cx="1500187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12" descr="http://upload.wikimedia.org/wikipedia/th/thumb/6/63/%E0%B8%AA%E0%B8%B3%E0%B8%99%E0%B8%B1%E0%B8%81%E0%B8%87%E0%B8%B2%E0%B8%99%E0%B8%84%E0%B8%93%E0%B8%B0%E0%B8%81%E0%B8%A3%E0%B8%A3%E0%B8%A1%E0%B8%81%E0%B8%B2%E0%B8%A3%E0%B8%81%E0%B8%B2%E0%B8%A3%E0%B8%AD%E0%B8%B2%E0%B8%8A%E0%B8%B5%E0%B8%A7%E0%B8%A8%E0%B8%B6%E0%B8%81%E0%B8%A9%E0%B8%B2.jpg/150px-%E0%B8%AA%E0%B8%B3%E0%B8%99%E0%B8%B1%E0%B8%81%E0%B8%87%E0%B8%B2%E0%B8%99%E0%B8%84%E0%B8%93%E0%B8%B0%E0%B8%81%E0%B8%A3%E0%B8%A3%E0%B8%A1%E0%B8%81%E0%B8%B2%E0%B8%A3%E0%B8%81%E0%B8%B2%E0%B8%A3%E0%B8%AD%E0%B8%B2%E0%B8%8A%E0%B8%B5%E0%B8%A7%E0%B8%A8%E0%B8%B6%E0%B8%81%E0%B8%A9%E0%B8%B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643063"/>
            <a:ext cx="108585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1" name="Picture 14" descr="http://www.home.co.th/images/img_v/BuyHome/45/2014_9_3_10_44_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75" y="4500563"/>
            <a:ext cx="178593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2" name="Picture 9" descr="C:\Users\Administrator\Pictures\tapm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8" y="4500563"/>
            <a:ext cx="1143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3" name="Picture 16" descr="http://www.autothaistyle.com/article/art_4200648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313" y="4500563"/>
            <a:ext cx="1214437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4" name="Picture 18" descr="http://www.dip.go.th/Portals/0/Puttipong/LOGO%E0%B8%A5%E0%B8%B4%E0%B9%8A%E0%B8%87%E0%B8%84%E0%B9%8C%E0%B8%97%E0%B8%B5%E0%B9%88%E0%B9%80%E0%B8%81%E0%B8%B5%E0%B9%88%E0%B8%A2%E0%B8%A7%E0%B8%82%E0%B9%89%E0%B8%AD%E0%B8%87/LOGO%20%E0%B8%81%E0%B8%A3%E0%B8%B0%E0%B8%97%E0%B8%A7%E0%B8%87%E0%B8%AA%E0%B8%B5%E0%B8%99%E0%B9%89%E0%B8%B3%E0%B9%80%E0%B8%87%E0%B8%B4%E0%B8%9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00125" y="4429125"/>
            <a:ext cx="137795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6" name="AutoShape 17" descr="https://fbcdn-sphotos-b-a.akamaihd.net/hphotos-ak-xap1/v/t1.0-9/1798506_649002708495741_2077251713_n.jpg?oh=5094c3bdda3b321b6ca09ff8a42f53a7&amp;oe=55568F7D&amp;__gda__=1431208532_614d98d7b54c06a07d74ae323b239df1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9167" name="AutoShape 19" descr="https://fbcdn-sphotos-b-a.akamaihd.net/hphotos-ak-xap1/v/t1.0-9/1798506_649002708495741_2077251713_n.jpg?oh=5094c3bdda3b321b6ca09ff8a42f53a7&amp;oe=55568F7D&amp;__gda__=1431208532_614d98d7b54c06a07d74ae323b239df1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9168" name="AutoShape 21" descr="https://fbcdn-sphotos-h-a.akamaihd.net/hphotos-ak-xpf1/v/t1.0-9/1622815_648881171841228_1758150490_n.jpg?oh=154b7b038b60f81741f0d7bc9f020802&amp;oe=55679FE7&amp;__gda__=1432058721_66c488c1d9f8c8315eff792320771ac5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49169" name="AutoShape 23" descr="https://fbcdn-sphotos-h-a.akamaihd.net/hphotos-ak-xpf1/v/t1.0-9/1622815_648881171841228_1758150490_n.jpg?oh=154b7b038b60f81741f0d7bc9f020802&amp;oe=55679FE7&amp;__gda__=1432058721_66c488c1d9f8c8315eff792320771ac5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pic>
        <p:nvPicPr>
          <p:cNvPr id="49170" name="Picture 24" descr="C:\Users\Administrator\Pictures\TGI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62775" y="4572000"/>
            <a:ext cx="103822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วงรี 18"/>
          <p:cNvSpPr/>
          <p:nvPr/>
        </p:nvSpPr>
        <p:spPr>
          <a:xfrm>
            <a:off x="7929586" y="6357958"/>
            <a:ext cx="1071563" cy="357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23/23</a:t>
            </a:r>
            <a:endParaRPr lang="th-TH" sz="14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2845</Words>
  <Application>Microsoft Office PowerPoint</Application>
  <PresentationFormat>นำเสนอทางหน้าจอ (4:3)</PresentationFormat>
  <Paragraphs>696</Paragraphs>
  <Slides>24</Slides>
  <Notes>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24</vt:i4>
      </vt:variant>
    </vt:vector>
  </HeadingPairs>
  <TitlesOfParts>
    <vt:vector size="25" baseType="lpstr">
      <vt:lpstr>ชุดรูปแบบของ Office</vt:lpstr>
      <vt:lpstr>การพัฒนาบุคลากร ในอุตสาหกรรมยานยนต์และชิ้นส่วนฯ ภายใต้  ภารกิจคณะกรรมการพัฒนาแรงงานและประสานงานการฝึกอาชีพแห่งชาติ กพร.ปช.</vt:lpstr>
      <vt:lpstr>งานนำเสนอ PowerPoint</vt:lpstr>
      <vt:lpstr>งานนำเสนอ PowerPoint</vt:lpstr>
      <vt:lpstr>งานนำเสนอ PowerPoint</vt:lpstr>
      <vt:lpstr>ยุทธศาสตร์การพัฒนากำลังแรงงาน ในอุตสาหกรรมยานยนต์และชิ้นส่วนฯ ภายใต้  ภารกิจคณะกรรมการพัฒนาแรงงานและประสานงาน การฝึกอาชีพแห่งชาติ กพร.ปช.</vt:lpstr>
      <vt:lpstr>งานนำเสนอ PowerPoint</vt:lpstr>
      <vt:lpstr>Car Production &amp; Situation in Thailand</vt:lpstr>
      <vt:lpstr>งานนำเสนอ PowerPoint</vt:lpstr>
      <vt:lpstr>งานนำเสนอ PowerPoint</vt:lpstr>
      <vt:lpstr>ผลักดันอุตสาหกรรมให้เป็นฐานการผลิตและส่งออกยานยนต์และชิ้นส่วน พร้อมทั้งมุ่งเน้นการสร้างมูลค่าเพิ่มจากภายในประเทศ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Strategic move for automotive cluster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ข้อเสนอเพื่อสนับสนุนการดำเนินงาน</vt:lpstr>
      <vt:lpstr>ขอบคุณครับ</vt:lpstr>
    </vt:vector>
  </TitlesOfParts>
  <Company>Service 99-99-9999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Mr.Robin ThaiSakon</dc:creator>
  <cp:lastModifiedBy>Com01</cp:lastModifiedBy>
  <cp:revision>5</cp:revision>
  <dcterms:created xsi:type="dcterms:W3CDTF">2015-11-12T03:58:39Z</dcterms:created>
  <dcterms:modified xsi:type="dcterms:W3CDTF">2015-11-16T09:01:26Z</dcterms:modified>
</cp:coreProperties>
</file>