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4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5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6.xml" ContentType="application/vnd.openxmlformats-officedocument.theme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1" r:id="rId3"/>
    <p:sldMasterId id="2147483682" r:id="rId4"/>
    <p:sldMasterId id="2147483693" r:id="rId5"/>
    <p:sldMasterId id="2147483705" r:id="rId6"/>
    <p:sldMasterId id="2147483716" r:id="rId7"/>
  </p:sldMasterIdLst>
  <p:notesMasterIdLst>
    <p:notesMasterId r:id="rId22"/>
  </p:notesMasterIdLst>
  <p:handoutMasterIdLst>
    <p:handoutMasterId r:id="rId23"/>
  </p:handoutMasterIdLst>
  <p:sldIdLst>
    <p:sldId id="261" r:id="rId8"/>
    <p:sldId id="270" r:id="rId9"/>
    <p:sldId id="264" r:id="rId10"/>
    <p:sldId id="265" r:id="rId11"/>
    <p:sldId id="260" r:id="rId12"/>
    <p:sldId id="269" r:id="rId13"/>
    <p:sldId id="257" r:id="rId14"/>
    <p:sldId id="258" r:id="rId15"/>
    <p:sldId id="259" r:id="rId16"/>
    <p:sldId id="271" r:id="rId17"/>
    <p:sldId id="267" r:id="rId18"/>
    <p:sldId id="266" r:id="rId19"/>
    <p:sldId id="273" r:id="rId20"/>
    <p:sldId id="272" r:id="rId21"/>
  </p:sldIdLst>
  <p:sldSz cx="9144000" cy="6858000" type="screen4x3"/>
  <p:notesSz cx="6807200" cy="99393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9786" cy="496967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55839" y="1"/>
            <a:ext cx="2949786" cy="496967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r">
              <a:defRPr sz="1200"/>
            </a:lvl1pPr>
          </a:lstStyle>
          <a:p>
            <a:fld id="{C28F5849-F0F6-49E0-93F4-8C55F863B804}" type="datetimeFigureOut">
              <a:rPr lang="th-TH" smtClean="0"/>
              <a:t>16/11/58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2" y="9440647"/>
            <a:ext cx="2949786" cy="496967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5839" y="9440647"/>
            <a:ext cx="2949786" cy="496967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r">
              <a:defRPr sz="1200"/>
            </a:lvl1pPr>
          </a:lstStyle>
          <a:p>
            <a:fld id="{915CEB34-C1ED-49F8-AC06-E133C8D148E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68642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9786" cy="496967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5839" y="1"/>
            <a:ext cx="2949786" cy="496967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r">
              <a:defRPr sz="1200"/>
            </a:lvl1pPr>
          </a:lstStyle>
          <a:p>
            <a:fld id="{ADD27C6E-A3FB-481B-B7F7-6056381BCBF1}" type="datetimeFigureOut">
              <a:rPr lang="en-US" smtClean="0"/>
              <a:t>11/16/2015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68875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6" rIns="91431" bIns="45716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721" y="4721186"/>
            <a:ext cx="5445760" cy="4472702"/>
          </a:xfrm>
          <a:prstGeom prst="rect">
            <a:avLst/>
          </a:prstGeom>
        </p:spPr>
        <p:txBody>
          <a:bodyPr vert="horz" lIns="91431" tIns="45716" rIns="91431" bIns="45716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440647"/>
            <a:ext cx="2949786" cy="496967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5839" y="9440647"/>
            <a:ext cx="2949786" cy="496967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r">
              <a:defRPr sz="1200"/>
            </a:lvl1pPr>
          </a:lstStyle>
          <a:p>
            <a:fld id="{376D465B-5436-45D6-8D5F-9F71D8A011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3098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D295E2-B3F6-46A7-A3F6-50D6984FE31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2187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5F4AF-5C81-4B31-97B8-7B99BD40F023}" type="datetimeFigureOut">
              <a:rPr lang="en-US" smtClean="0"/>
              <a:t>11/16/2015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ABD9C-143C-4883-9622-CE54CF98E8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908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5F4AF-5C81-4B31-97B8-7B99BD40F023}" type="datetimeFigureOut">
              <a:rPr lang="en-US" smtClean="0"/>
              <a:t>11/16/2015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ABD9C-143C-4883-9622-CE54CF98E8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1063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5F4AF-5C81-4B31-97B8-7B99BD40F023}" type="datetimeFigureOut">
              <a:rPr lang="en-US" smtClean="0"/>
              <a:t>11/16/2015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ABD9C-143C-4883-9622-CE54CF98E8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727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5F4AF-5C81-4B31-97B8-7B99BD40F023}" type="datetimeFigureOut">
              <a:rPr lang="en-US" smtClean="0"/>
              <a:t>11/16/2015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ABD9C-143C-4883-9622-CE54CF98E8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9128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5F4AF-5C81-4B31-97B8-7B99BD40F023}" type="datetimeFigureOut">
              <a:rPr lang="en-US" smtClean="0"/>
              <a:t>11/16/2015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ABD9C-143C-4883-9622-CE54CF98E8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801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5F4AF-5C81-4B31-97B8-7B99BD40F023}" type="datetimeFigureOut">
              <a:rPr lang="en-US" smtClean="0"/>
              <a:t>11/16/2015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ABD9C-143C-4883-9622-CE54CF98E8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332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5F4AF-5C81-4B31-97B8-7B99BD40F023}" type="datetimeFigureOut">
              <a:rPr lang="en-US" smtClean="0"/>
              <a:t>11/16/2015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ABD9C-143C-4883-9622-CE54CF98E8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333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5F4AF-5C81-4B31-97B8-7B99BD40F023}" type="datetimeFigureOut">
              <a:rPr lang="en-US" smtClean="0"/>
              <a:t>11/16/2015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ABD9C-143C-4883-9622-CE54CF98E8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3850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5F4AF-5C81-4B31-97B8-7B99BD40F023}" type="datetimeFigureOut">
              <a:rPr lang="en-US" smtClean="0"/>
              <a:t>11/16/2015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ABD9C-143C-4883-9622-CE54CF98E8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8168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5F4AF-5C81-4B31-97B8-7B99BD40F023}" type="datetimeFigureOut">
              <a:rPr lang="en-US" smtClean="0"/>
              <a:t>11/16/2015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ABD9C-143C-4883-9622-CE54CF98E8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9436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5F4AF-5C81-4B31-97B8-7B99BD40F023}" type="datetimeFigureOut">
              <a:rPr lang="en-US" smtClean="0"/>
              <a:t>11/16/2015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ABD9C-143C-4883-9622-CE54CF98E8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4073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57200" y="228601"/>
            <a:ext cx="7772400" cy="3702930"/>
          </a:xfrm>
          <a:solidFill>
            <a:schemeClr val="tx2">
              <a:lumMod val="10000"/>
              <a:lumOff val="90000"/>
            </a:schemeClr>
          </a:solidFill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6000" b="1" spc="-80" baseline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57200" y="4146317"/>
            <a:ext cx="6858000" cy="2222575"/>
          </a:xfrm>
        </p:spPr>
        <p:txBody>
          <a:bodyPr/>
          <a:lstStyle>
            <a:lvl1pPr marL="0" indent="0" algn="l">
              <a:buNone/>
              <a:defRPr b="1" cap="none" spc="120" baseline="0">
                <a:solidFill>
                  <a:schemeClr val="tx2"/>
                </a:solidFill>
                <a:latin typeface="Arial Unicode MS"/>
                <a:cs typeface="Arial Unicode M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25225522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dirty="0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8797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72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00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4469" y="1087230"/>
            <a:ext cx="4193951" cy="52808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68574" y="1087230"/>
            <a:ext cx="4134100" cy="52808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99842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68978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7971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0447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6366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19909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97854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57200" y="228601"/>
            <a:ext cx="7772400" cy="3702930"/>
          </a:xfrm>
          <a:solidFill>
            <a:schemeClr val="tx2">
              <a:lumMod val="10000"/>
              <a:lumOff val="90000"/>
            </a:schemeClr>
          </a:solidFill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6000" b="1" spc="-80" baseline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57200" y="4146317"/>
            <a:ext cx="6858000" cy="2222575"/>
          </a:xfrm>
        </p:spPr>
        <p:txBody>
          <a:bodyPr/>
          <a:lstStyle>
            <a:lvl1pPr marL="0" indent="0" algn="l">
              <a:buNone/>
              <a:defRPr b="1" cap="none" spc="120" baseline="0">
                <a:solidFill>
                  <a:schemeClr val="tx2"/>
                </a:solidFill>
                <a:latin typeface="Arial Unicode MS"/>
                <a:cs typeface="Arial Unicode M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0975268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dirty="0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25289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72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40164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4469" y="1087230"/>
            <a:ext cx="4193951" cy="52808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68574" y="1087230"/>
            <a:ext cx="4134100" cy="52808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94089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069904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654755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375017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35294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47445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16074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57200" y="228601"/>
            <a:ext cx="7772400" cy="3702930"/>
          </a:xfrm>
          <a:solidFill>
            <a:schemeClr val="tx2">
              <a:lumMod val="10000"/>
              <a:lumOff val="90000"/>
            </a:schemeClr>
          </a:solidFill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6000" b="1" spc="-80" baseline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57200" y="4146317"/>
            <a:ext cx="6858000" cy="2222575"/>
          </a:xfrm>
        </p:spPr>
        <p:txBody>
          <a:bodyPr/>
          <a:lstStyle>
            <a:lvl1pPr marL="0" indent="0" algn="l">
              <a:buNone/>
              <a:defRPr b="1" cap="none" spc="120" baseline="0">
                <a:solidFill>
                  <a:schemeClr val="tx2"/>
                </a:solidFill>
                <a:latin typeface="Arial Unicode MS"/>
                <a:cs typeface="Arial Unicode M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167791524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dirty="0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310045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72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351523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4469" y="1087230"/>
            <a:ext cx="4193951" cy="52808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68574" y="1087230"/>
            <a:ext cx="4134100" cy="52808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479499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63625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5168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57619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548214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371926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2029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1010079"/>
            <a:ext cx="7848600" cy="2892056"/>
          </a:xfrm>
        </p:spPr>
        <p:txBody>
          <a:bodyPr anchor="b">
            <a:noAutofit/>
          </a:bodyPr>
          <a:lstStyle>
            <a:lvl1pPr>
              <a:defRPr sz="5400" cap="none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380614"/>
            <a:ext cx="6400800" cy="1972385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th-TH" smtClean="0">
                <a:solidFill>
                  <a:prstClr val="black"/>
                </a:solidFill>
              </a:rPr>
              <a:t>คณะอนุกรรมการขับเคลื่อนยุทธศาสตร์การพัฒนาแรงงานและประสานงานการฝึกอาชีพแห่งชาติ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4100298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183238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th-TH" smtClean="0">
                <a:solidFill>
                  <a:prstClr val="black"/>
                </a:solidFill>
              </a:rPr>
              <a:t>คณะอนุกรรมการขับเคลื่อนยุทธศาสตร์การพัฒนาแรงงานและประสานงานการฝึกอาชีพแห่งชาติ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7896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819608"/>
            <a:ext cx="7772400" cy="2200276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84272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th-TH" smtClean="0">
                <a:solidFill>
                  <a:prstClr val="white"/>
                </a:solidFill>
              </a:rPr>
              <a:t>คณะอนุกรรมการขับเคลื่อนยุทธศาสตร์การพัฒนาแรงงานและประสานงานการฝึกอาชีพแห่งชาติ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05684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46588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2652" y="1673352"/>
            <a:ext cx="4283148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378856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th-TH" smtClean="0">
                <a:solidFill>
                  <a:prstClr val="black"/>
                </a:solidFill>
              </a:rPr>
              <a:t>คณะอนุกรรมการขับเคลื่อนยุทธศาสตร์การพัฒนาแรงงานและประสานงานการฝึกอาชีพแห่งชาติ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71382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1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1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th-TH" smtClean="0">
                <a:solidFill>
                  <a:prstClr val="black"/>
                </a:solidFill>
              </a:rPr>
              <a:t>คณะอนุกรรมการขับเคลื่อนยุทธศาสตร์การพัฒนาแรงงานและประสานงานการฝึกอาชีพแห่งชาติ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281960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th-TH" smtClean="0">
                <a:solidFill>
                  <a:prstClr val="black"/>
                </a:solidFill>
              </a:rPr>
              <a:t>คณะอนุกรรมการขับเคลื่อนยุทธศาสตร์การพัฒนาแรงงานและประสานงานการฝึกอาชีพแห่งชาติ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94994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th-TH" smtClean="0">
                <a:solidFill>
                  <a:prstClr val="black"/>
                </a:solidFill>
              </a:rPr>
              <a:t>คณะอนุกรรมการขับเคลื่อนยุทธศาสตร์การพัฒนาแรงงานและประสานงานการฝึกอาชีพแห่งชาติ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97945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th-TH" smtClean="0">
                <a:solidFill>
                  <a:prstClr val="black"/>
                </a:solidFill>
              </a:rPr>
              <a:t>คณะอนุกรรมการขับเคลื่อนยุทธศาสตร์การพัฒนาแรงงานและประสานงานการฝึกอาชีพแห่งชาติ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482517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2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th-TH" smtClean="0">
                <a:solidFill>
                  <a:prstClr val="black"/>
                </a:solidFill>
              </a:rPr>
              <a:t>คณะอนุกรรมการขับเคลื่อนยุทธศาสตร์การพัฒนาแรงงานและประสานงานการฝึกอาชีพแห่งชาติ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953638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th-TH" smtClean="0">
                <a:solidFill>
                  <a:prstClr val="black"/>
                </a:solidFill>
              </a:rPr>
              <a:t>คณะอนุกรรมการขับเคลื่อนยุทธศาสตร์การพัฒนาแรงงานและประสานงานการฝึกอาชีพแห่งชาติ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8120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th-TH" smtClean="0">
                <a:solidFill>
                  <a:prstClr val="black"/>
                </a:solidFill>
              </a:rPr>
              <a:t>คณะอนุกรรมการขับเคลื่อนยุทธศาสตร์การพัฒนาแรงงานและประสานงานการฝึกอาชีพแห่งชาติ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791138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57200" y="228601"/>
            <a:ext cx="7772400" cy="3702930"/>
          </a:xfrm>
          <a:solidFill>
            <a:schemeClr val="tx2">
              <a:lumMod val="10000"/>
              <a:lumOff val="90000"/>
            </a:schemeClr>
          </a:solidFill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6000" b="1" spc="-80" baseline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57200" y="4146317"/>
            <a:ext cx="6858000" cy="2222575"/>
          </a:xfrm>
        </p:spPr>
        <p:txBody>
          <a:bodyPr/>
          <a:lstStyle>
            <a:lvl1pPr marL="0" indent="0" algn="l">
              <a:buNone/>
              <a:defRPr b="1" cap="none" spc="120" baseline="0">
                <a:solidFill>
                  <a:schemeClr val="tx2"/>
                </a:solidFill>
                <a:latin typeface="Arial Unicode MS"/>
                <a:cs typeface="Arial Unicode M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419395639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คณะอนุกรรมการพัฒนาแรงงานและประสานงานการฝึกอาชีพแห่งชาติ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78368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72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คณะอนุกรรมการพัฒนาแรงงานและประสานงานการฝึกอาชีพแห่งชาติ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830198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4469" y="1087230"/>
            <a:ext cx="4193951" cy="52808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68574" y="1087230"/>
            <a:ext cx="4134100" cy="52808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คณะอนุกรรมการพัฒนาแรงงานและประสานงานการฝึกอาชีพแห่งชาติ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053380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คณะอนุกรรมการพัฒนาแรงงานและประสานงานการฝึกอาชีพแห่งชาติ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7276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คณะอนุกรรมการพัฒนาแรงงานและประสานงานการฝึกอาชีพแห่งชาติ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837030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คณะอนุกรรมการพัฒนาแรงงานและประสานงานการฝึกอาชีพแห่งชาติ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98919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คณะอนุกรรมการพัฒนาแรงงานและประสานงานการฝึกอาชีพแห่งชาติ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986608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คณะอนุกรรมการพัฒนาแรงงานและประสานงานการฝึกอาชีพแห่งชาติ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069941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คณะอนุกรรมการพัฒนาแรงงานและประสานงานการฝึกอาชีพแห่งชาติ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95892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57200" y="228601"/>
            <a:ext cx="7772400" cy="3702930"/>
          </a:xfrm>
          <a:solidFill>
            <a:schemeClr val="tx2">
              <a:lumMod val="10000"/>
              <a:lumOff val="90000"/>
            </a:schemeClr>
          </a:solidFill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6000" b="1" spc="-80" baseline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57200" y="4146317"/>
            <a:ext cx="6858000" cy="2222575"/>
          </a:xfrm>
        </p:spPr>
        <p:txBody>
          <a:bodyPr/>
          <a:lstStyle>
            <a:lvl1pPr marL="0" indent="0" algn="l">
              <a:buNone/>
              <a:defRPr b="1" cap="none" spc="120" baseline="0">
                <a:solidFill>
                  <a:schemeClr val="tx2"/>
                </a:solidFill>
                <a:latin typeface="Arial Unicode MS"/>
                <a:cs typeface="Arial Unicode M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17187866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783363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72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496535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4469" y="1087230"/>
            <a:ext cx="4193951" cy="52808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68574" y="1087230"/>
            <a:ext cx="4134100" cy="52808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12327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861167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72081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07983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97283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61438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7755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theme" Target="../theme/theme4.xml"/><Relationship Id="rId5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.xml"/><Relationship Id="rId3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8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52.xml"/><Relationship Id="rId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51.xml"/><Relationship Id="rId4" Type="http://schemas.openxmlformats.org/officeDocument/2006/relationships/slideLayout" Target="../slideLayouts/slideLayout45.xml"/><Relationship Id="rId9" Type="http://schemas.openxmlformats.org/officeDocument/2006/relationships/slideLayout" Target="../slideLayouts/slideLayout50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theme" Target="../theme/theme6.xml"/><Relationship Id="rId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0.xml"/><Relationship Id="rId3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9.xml"/><Relationship Id="rId2" Type="http://schemas.openxmlformats.org/officeDocument/2006/relationships/slideLayout" Target="../slideLayouts/slideLayout64.xml"/><Relationship Id="rId1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8.xml"/><Relationship Id="rId11" Type="http://schemas.openxmlformats.org/officeDocument/2006/relationships/theme" Target="../theme/theme7.xml"/><Relationship Id="rId5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72.xml"/><Relationship Id="rId4" Type="http://schemas.openxmlformats.org/officeDocument/2006/relationships/slideLayout" Target="../slideLayouts/slideLayout66.xml"/><Relationship Id="rId9" Type="http://schemas.openxmlformats.org/officeDocument/2006/relationships/slideLayout" Target="../slideLayouts/slideLayout7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35F4AF-5C81-4B31-97B8-7B99BD40F023}" type="datetimeFigureOut">
              <a:rPr lang="en-US" smtClean="0"/>
              <a:t>11/16/2015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0ABD9C-143C-4883-9622-CE54CF98E8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978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9001123" cy="913639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4469" y="1096366"/>
            <a:ext cx="8538205" cy="52899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4469" y="6492875"/>
            <a:ext cx="8012879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80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</a:lstStyle>
          <a:p>
            <a:r>
              <a:rPr lang="th-TH" dirty="0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77348" y="6492875"/>
            <a:ext cx="722233" cy="3327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 b="1"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0090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3600" b="1" kern="1200" cap="none" spc="-60" baseline="0">
          <a:solidFill>
            <a:schemeClr val="tx1"/>
          </a:solidFill>
          <a:latin typeface="Arial Unicode MS"/>
          <a:ea typeface="+mj-ea"/>
          <a:cs typeface="Arial Unicode M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400" b="1" kern="1200">
          <a:solidFill>
            <a:schemeClr val="tx1"/>
          </a:solidFill>
          <a:latin typeface="Arial Unicode MS"/>
          <a:ea typeface="+mn-ea"/>
          <a:cs typeface="Arial Unicode M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400" kern="1200">
          <a:solidFill>
            <a:schemeClr val="tx1"/>
          </a:solidFill>
          <a:latin typeface="Arial Unicode MS"/>
          <a:ea typeface="+mn-ea"/>
          <a:cs typeface="Arial Unicode M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Arial Unicode MS"/>
          <a:ea typeface="+mn-ea"/>
          <a:cs typeface="Arial Unicode M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Arial Unicode MS"/>
          <a:ea typeface="+mn-ea"/>
          <a:cs typeface="Arial Unicode M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 baseline="0">
          <a:solidFill>
            <a:schemeClr val="tx1"/>
          </a:solidFill>
          <a:latin typeface="Arial Unicode MS"/>
          <a:ea typeface="+mn-ea"/>
          <a:cs typeface="Arial Unicode M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9001123" cy="913639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4469" y="1096366"/>
            <a:ext cx="8538205" cy="52899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4469" y="6492875"/>
            <a:ext cx="8012879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80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</a:lstStyle>
          <a:p>
            <a:r>
              <a:rPr lang="th-TH" dirty="0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77348" y="6492875"/>
            <a:ext cx="722233" cy="3327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 b="1"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4301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3600" b="1" kern="1200" cap="none" spc="-60" baseline="0">
          <a:solidFill>
            <a:schemeClr val="tx1"/>
          </a:solidFill>
          <a:latin typeface="Arial Unicode MS"/>
          <a:ea typeface="+mj-ea"/>
          <a:cs typeface="Arial Unicode M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400" b="1" kern="1200">
          <a:solidFill>
            <a:schemeClr val="tx1"/>
          </a:solidFill>
          <a:latin typeface="Arial Unicode MS"/>
          <a:ea typeface="+mn-ea"/>
          <a:cs typeface="Arial Unicode M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400" kern="1200">
          <a:solidFill>
            <a:schemeClr val="tx1"/>
          </a:solidFill>
          <a:latin typeface="Arial Unicode MS"/>
          <a:ea typeface="+mn-ea"/>
          <a:cs typeface="Arial Unicode M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Arial Unicode MS"/>
          <a:ea typeface="+mn-ea"/>
          <a:cs typeface="Arial Unicode M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Arial Unicode MS"/>
          <a:ea typeface="+mn-ea"/>
          <a:cs typeface="Arial Unicode M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 baseline="0">
          <a:solidFill>
            <a:schemeClr val="tx1"/>
          </a:solidFill>
          <a:latin typeface="Arial Unicode MS"/>
          <a:ea typeface="+mn-ea"/>
          <a:cs typeface="Arial Unicode M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9001123" cy="913639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4469" y="1096366"/>
            <a:ext cx="8538205" cy="52899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4469" y="6492875"/>
            <a:ext cx="8012879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80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</a:lstStyle>
          <a:p>
            <a:r>
              <a:rPr lang="th-TH" dirty="0" smtClean="0">
                <a:solidFill>
                  <a:prstClr val="black"/>
                </a:solidFill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77348" y="6492875"/>
            <a:ext cx="722233" cy="3327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 b="1"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7661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3600" b="1" kern="1200" cap="none" spc="-60" baseline="0">
          <a:solidFill>
            <a:schemeClr val="tx1"/>
          </a:solidFill>
          <a:latin typeface="Arial Unicode MS"/>
          <a:ea typeface="+mj-ea"/>
          <a:cs typeface="Arial Unicode M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400" b="1" kern="1200">
          <a:solidFill>
            <a:schemeClr val="tx1"/>
          </a:solidFill>
          <a:latin typeface="Arial Unicode MS"/>
          <a:ea typeface="+mn-ea"/>
          <a:cs typeface="Arial Unicode M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400" kern="1200">
          <a:solidFill>
            <a:schemeClr val="tx1"/>
          </a:solidFill>
          <a:latin typeface="Arial Unicode MS"/>
          <a:ea typeface="+mn-ea"/>
          <a:cs typeface="Arial Unicode M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Arial Unicode MS"/>
          <a:ea typeface="+mn-ea"/>
          <a:cs typeface="Arial Unicode M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Arial Unicode MS"/>
          <a:ea typeface="+mn-ea"/>
          <a:cs typeface="Arial Unicode M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 baseline="0">
          <a:solidFill>
            <a:schemeClr val="tx1"/>
          </a:solidFill>
          <a:latin typeface="Arial Unicode MS"/>
          <a:ea typeface="+mn-ea"/>
          <a:cs typeface="Arial Unicode M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2652" y="533400"/>
            <a:ext cx="8814404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2652" y="1600200"/>
            <a:ext cx="8814404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12652" y="6477000"/>
            <a:ext cx="7634176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defRPr>
            </a:lvl1pPr>
          </a:lstStyle>
          <a:p>
            <a:pPr algn="l"/>
            <a:r>
              <a:rPr lang="th-TH" smtClean="0">
                <a:solidFill>
                  <a:prstClr val="black"/>
                </a:solidFill>
              </a:rPr>
              <a:t>คณะอนุกรรมการขับเคลื่อนยุทธศาสตร์การพัฒนาแรงงานและประสานงานการฝึกอาชีพแห่งชาติ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46842" y="6477000"/>
            <a:ext cx="1180214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 b="1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defRPr>
            </a:lvl1pPr>
          </a:lstStyle>
          <a:p>
            <a:fld id="{0CFEC368-1D7A-4F81-ABF6-AE0E36BAF64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459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5400" b="1" kern="1200" spc="-100" baseline="0">
          <a:solidFill>
            <a:schemeClr val="tx2"/>
          </a:solidFill>
          <a:latin typeface="TH SarabunPSK" pitchFamily="34" charset="-34"/>
          <a:ea typeface="+mj-ea"/>
          <a:cs typeface="TH SarabunPSK" pitchFamily="34" charset="-34"/>
        </a:defRPr>
      </a:lvl1pPr>
    </p:titleStyle>
    <p:bodyStyle>
      <a:lvl1pPr marL="182880" indent="-182880" algn="l" defTabSz="914400" rtl="0" eaLnBrk="1" latinLnBrk="0" hangingPunct="1">
        <a:lnSpc>
          <a:spcPct val="80000"/>
        </a:lnSpc>
        <a:spcBef>
          <a:spcPts val="600"/>
        </a:spcBef>
        <a:buClr>
          <a:schemeClr val="accent1"/>
        </a:buClr>
        <a:buSzPct val="85000"/>
        <a:buFont typeface="Arial" pitchFamily="34" charset="0"/>
        <a:buChar char="•"/>
        <a:defRPr sz="3600" b="1" kern="1200">
          <a:solidFill>
            <a:schemeClr val="tx1"/>
          </a:solidFill>
          <a:latin typeface="TH SarabunPSK" pitchFamily="34" charset="-34"/>
          <a:ea typeface="+mn-ea"/>
          <a:cs typeface="TH SarabunPSK" pitchFamily="34" charset="-34"/>
        </a:defRPr>
      </a:lvl1pPr>
      <a:lvl2pPr marL="457200" indent="-182880" algn="l" defTabSz="914400" rtl="0" eaLnBrk="1" latinLnBrk="0" hangingPunct="1">
        <a:lnSpc>
          <a:spcPct val="80000"/>
        </a:lnSpc>
        <a:spcBef>
          <a:spcPts val="600"/>
        </a:spcBef>
        <a:buClr>
          <a:schemeClr val="accent1"/>
        </a:buClr>
        <a:buSzPct val="85000"/>
        <a:buFont typeface="Arial" pitchFamily="34" charset="0"/>
        <a:buChar char="•"/>
        <a:defRPr sz="3200" b="1" kern="1200">
          <a:solidFill>
            <a:schemeClr val="tx1"/>
          </a:solidFill>
          <a:latin typeface="TH SarabunPSK" pitchFamily="34" charset="-34"/>
          <a:ea typeface="+mn-ea"/>
          <a:cs typeface="TH SarabunPSK" pitchFamily="34" charset="-34"/>
        </a:defRPr>
      </a:lvl2pPr>
      <a:lvl3pPr marL="731520" indent="-182880" algn="l" defTabSz="914400" rtl="0" eaLnBrk="1" latinLnBrk="0" hangingPunct="1">
        <a:lnSpc>
          <a:spcPct val="80000"/>
        </a:lnSpc>
        <a:spcBef>
          <a:spcPts val="600"/>
        </a:spcBef>
        <a:buClr>
          <a:schemeClr val="accent1"/>
        </a:buClr>
        <a:buSzPct val="90000"/>
        <a:buFont typeface="Arial" pitchFamily="34" charset="0"/>
        <a:buChar char="•"/>
        <a:defRPr sz="2800" b="1" kern="1200">
          <a:solidFill>
            <a:schemeClr val="tx1"/>
          </a:solidFill>
          <a:latin typeface="TH SarabunPSK" pitchFamily="34" charset="-34"/>
          <a:ea typeface="+mn-ea"/>
          <a:cs typeface="TH SarabunPSK" pitchFamily="34" charset="-34"/>
        </a:defRPr>
      </a:lvl3pPr>
      <a:lvl4pPr marL="1005840" indent="-182880" algn="l" defTabSz="914400" rtl="0" eaLnBrk="1" latinLnBrk="0" hangingPunct="1">
        <a:lnSpc>
          <a:spcPct val="80000"/>
        </a:lnSpc>
        <a:spcBef>
          <a:spcPts val="600"/>
        </a:spcBef>
        <a:buClr>
          <a:schemeClr val="accent1"/>
        </a:buClr>
        <a:buFont typeface="Arial" pitchFamily="34" charset="0"/>
        <a:buChar char="•"/>
        <a:defRPr sz="2400" b="1" kern="1200">
          <a:solidFill>
            <a:schemeClr val="tx1"/>
          </a:solidFill>
          <a:latin typeface="TH SarabunPSK" pitchFamily="34" charset="-34"/>
          <a:ea typeface="+mn-ea"/>
          <a:cs typeface="TH SarabunPSK" pitchFamily="34" charset="-34"/>
        </a:defRPr>
      </a:lvl4pPr>
      <a:lvl5pPr marL="1188720" indent="-137160" algn="l" defTabSz="914400" rtl="0" eaLnBrk="1" latinLnBrk="0" hangingPunct="1">
        <a:lnSpc>
          <a:spcPct val="8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2000" b="1" kern="1200" baseline="0">
          <a:solidFill>
            <a:schemeClr val="tx1"/>
          </a:solidFill>
          <a:latin typeface="TH SarabunPSK" pitchFamily="34" charset="-34"/>
          <a:ea typeface="+mn-ea"/>
          <a:cs typeface="TH SarabunPSK" pitchFamily="34" charset="-34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9001123" cy="913639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4469" y="1096366"/>
            <a:ext cx="8538205" cy="52899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4469" y="6492875"/>
            <a:ext cx="8012879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80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</a:lstStyle>
          <a:p>
            <a:r>
              <a:rPr lang="th-TH" smtClean="0">
                <a:solidFill>
                  <a:prstClr val="black"/>
                </a:solidFill>
              </a:rPr>
              <a:t>คณะอนุกรรมการพัฒนาแรงงานและประสานงานการฝึกอาชีพแห่งชาติ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77348" y="6492875"/>
            <a:ext cx="722233" cy="3327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 b="1"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809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3600" b="1" kern="1200" cap="none" spc="-60" baseline="0">
          <a:solidFill>
            <a:schemeClr val="tx1"/>
          </a:solidFill>
          <a:latin typeface="Arial Unicode MS"/>
          <a:ea typeface="+mj-ea"/>
          <a:cs typeface="Arial Unicode M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400" b="1" kern="1200">
          <a:solidFill>
            <a:schemeClr val="tx1"/>
          </a:solidFill>
          <a:latin typeface="Arial Unicode MS"/>
          <a:ea typeface="+mn-ea"/>
          <a:cs typeface="Arial Unicode M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400" kern="1200">
          <a:solidFill>
            <a:schemeClr val="tx1"/>
          </a:solidFill>
          <a:latin typeface="Arial Unicode MS"/>
          <a:ea typeface="+mn-ea"/>
          <a:cs typeface="Arial Unicode M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Arial Unicode MS"/>
          <a:ea typeface="+mn-ea"/>
          <a:cs typeface="Arial Unicode M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Arial Unicode MS"/>
          <a:ea typeface="+mn-ea"/>
          <a:cs typeface="Arial Unicode M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 baseline="0">
          <a:solidFill>
            <a:schemeClr val="tx1"/>
          </a:solidFill>
          <a:latin typeface="Arial Unicode MS"/>
          <a:ea typeface="+mn-ea"/>
          <a:cs typeface="Arial Unicode M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9001123" cy="913639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4469" y="1096366"/>
            <a:ext cx="8538205" cy="52899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4469" y="6492875"/>
            <a:ext cx="8012879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80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</a:lstStyle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77348" y="6492875"/>
            <a:ext cx="722233" cy="3327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 b="1"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171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3600" b="1" kern="1200" cap="none" spc="-60" baseline="0">
          <a:solidFill>
            <a:schemeClr val="tx1"/>
          </a:solidFill>
          <a:latin typeface="Arial Unicode MS"/>
          <a:ea typeface="+mj-ea"/>
          <a:cs typeface="Arial Unicode M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400" b="1" kern="1200">
          <a:solidFill>
            <a:schemeClr val="tx1"/>
          </a:solidFill>
          <a:latin typeface="Arial Unicode MS"/>
          <a:ea typeface="+mn-ea"/>
          <a:cs typeface="Arial Unicode M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400" kern="1200">
          <a:solidFill>
            <a:schemeClr val="tx1"/>
          </a:solidFill>
          <a:latin typeface="Arial Unicode MS"/>
          <a:ea typeface="+mn-ea"/>
          <a:cs typeface="Arial Unicode M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Arial Unicode MS"/>
          <a:ea typeface="+mn-ea"/>
          <a:cs typeface="Arial Unicode M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Arial Unicode MS"/>
          <a:ea typeface="+mn-ea"/>
          <a:cs typeface="Arial Unicode M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 baseline="0">
          <a:solidFill>
            <a:schemeClr val="tx1"/>
          </a:solidFill>
          <a:latin typeface="Arial Unicode MS"/>
          <a:ea typeface="+mn-ea"/>
          <a:cs typeface="Arial Unicode M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3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43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4.xml"/><Relationship Id="rId1" Type="http://schemas.openxmlformats.org/officeDocument/2006/relationships/themeOverride" Target="../theme/themeOverride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4.xml"/><Relationship Id="rId1" Type="http://schemas.openxmlformats.org/officeDocument/2006/relationships/themeOverride" Target="../theme/themeOverride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312" y="1546446"/>
            <a:ext cx="8724122" cy="1695328"/>
          </a:xfrm>
          <a:noFill/>
        </p:spPr>
        <p:txBody>
          <a:bodyPr anchor="t">
            <a:noAutofit/>
          </a:bodyPr>
          <a:lstStyle/>
          <a:p>
            <a:pPr algn="ctr"/>
            <a:r>
              <a:rPr lang="th-TH" sz="45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นโยบายการพัฒนาฝีมือแรงงานและ</a:t>
            </a:r>
            <a:br>
              <a:rPr lang="th-TH" sz="45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45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ประสานงานการฝึกอาชีพจังหวัด</a:t>
            </a:r>
            <a:endParaRPr lang="en-US" sz="45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1405" y="3356992"/>
            <a:ext cx="7903030" cy="2549244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h-TH" b="1" dirty="0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โดย</a:t>
            </a:r>
            <a:r>
              <a:rPr lang="th-TH" sz="4000" b="1" dirty="0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endParaRPr lang="en-US" sz="4000" b="1" dirty="0" smtClean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h-TH" sz="3800" b="1" dirty="0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นายวิชัย  คง</a:t>
            </a:r>
            <a:r>
              <a:rPr lang="th-TH" sz="3800" b="1" dirty="0" err="1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รัตน</a:t>
            </a:r>
            <a:r>
              <a:rPr lang="th-TH" sz="3800" b="1" dirty="0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ชาติ</a:t>
            </a:r>
            <a:endParaRPr lang="th-TH" sz="38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h-TH" sz="2400" b="1" dirty="0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รองอธิบดี</a:t>
            </a:r>
            <a:r>
              <a:rPr lang="th-TH" sz="2400" b="1" dirty="0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กรมพัฒนาฝีมือแรงงาน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th-TH" sz="2400" b="1" dirty="0" smtClean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18 </a:t>
            </a:r>
            <a:r>
              <a:rPr lang="th-TH" sz="2400" b="1" dirty="0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พฤศจิกายน </a:t>
            </a:r>
            <a:r>
              <a:rPr lang="en-US" sz="2400" b="1" dirty="0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2558</a:t>
            </a:r>
            <a:endParaRPr lang="th-TH" sz="24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b="1" dirty="0" smtClean="0"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1026" name="Picture 2" descr="\\psf\Home\Downloads\dsd-2.bmp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32656"/>
            <a:ext cx="1204758" cy="1219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664064" y="3241774"/>
            <a:ext cx="7837712" cy="0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3673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th-TH" sz="2800" b="1" dirty="0">
              <a:latin typeface="TH SarabunIT๙" pitchFamily="34" charset="-34"/>
              <a:cs typeface="TH SarabunIT๙" pitchFamily="34" charset="-34"/>
            </a:endParaRPr>
          </a:p>
          <a:p>
            <a:pPr marL="0" indent="0">
              <a:buNone/>
            </a:pPr>
            <a:endParaRPr lang="th-TH" sz="2800" b="1" dirty="0" smtClean="0">
              <a:latin typeface="TH SarabunIT๙" pitchFamily="34" charset="-34"/>
              <a:cs typeface="TH SarabunIT๙" pitchFamily="34" charset="-34"/>
            </a:endParaRPr>
          </a:p>
          <a:p>
            <a:pPr marL="0" indent="0" algn="ctr">
              <a:buNone/>
            </a:pPr>
            <a:r>
              <a:rPr lang="en-US" sz="4000" b="1" dirty="0" smtClean="0">
                <a:latin typeface="TH SarabunIT๙" pitchFamily="34" charset="-34"/>
                <a:cs typeface="TH SarabunIT๙" pitchFamily="34" charset="-34"/>
              </a:rPr>
              <a:t>(1)</a:t>
            </a:r>
            <a:endParaRPr lang="th-TH" sz="4000" b="1" dirty="0" smtClean="0">
              <a:latin typeface="TH SarabunIT๙" pitchFamily="34" charset="-34"/>
              <a:cs typeface="TH SarabunIT๙" pitchFamily="34" charset="-34"/>
            </a:endParaRPr>
          </a:p>
          <a:p>
            <a:pPr marL="0" indent="0" algn="ctr">
              <a:buNone/>
            </a:pPr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สถานการณ์ปัจจุบันด้านเศรษฐกิจสังคมที่เกี่ยวข้องกับแรงงาน</a:t>
            </a:r>
            <a:endParaRPr lang="en-US" sz="3600" b="1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08653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8814404" cy="648072"/>
          </a:xfrm>
        </p:spPr>
        <p:txBody>
          <a:bodyPr>
            <a:noAutofit/>
          </a:bodyPr>
          <a:lstStyle/>
          <a:p>
            <a:r>
              <a:rPr lang="th-TH" sz="4400" dirty="0" smtClean="0"/>
              <a:t>สถานการณ์เศรษฐกิจและสังคมระดับมหภาค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2652" y="1124744"/>
            <a:ext cx="5727500" cy="5352256"/>
          </a:xfrm>
        </p:spPr>
        <p:txBody>
          <a:bodyPr>
            <a:normAutofit fontScale="92500"/>
          </a:bodyPr>
          <a:lstStyle/>
          <a:p>
            <a:r>
              <a:rPr lang="th-TH" sz="2800" dirty="0" smtClean="0"/>
              <a:t>เศรษฐกิจไทย</a:t>
            </a:r>
            <a:r>
              <a:rPr lang="th-TH" sz="2800" dirty="0" smtClean="0">
                <a:solidFill>
                  <a:srgbClr val="C00000"/>
                </a:solidFill>
              </a:rPr>
              <a:t>ยังคง</a:t>
            </a:r>
            <a:r>
              <a:rPr lang="th-TH" sz="2800" dirty="0">
                <a:solidFill>
                  <a:srgbClr val="C00000"/>
                </a:solidFill>
              </a:rPr>
              <a:t>พึ่งพาเศรษฐกิจภายนอกประเทศ </a:t>
            </a:r>
            <a:r>
              <a:rPr lang="th-TH" sz="2800" dirty="0"/>
              <a:t>ทั้งการส่งออกสินค้า การลงทุน และการนําเข้าพลังงานจากต่างประเทศ อย่างมาก จึงมีความ</a:t>
            </a:r>
            <a:r>
              <a:rPr lang="th-TH" sz="2800" dirty="0">
                <a:solidFill>
                  <a:srgbClr val="C00000"/>
                </a:solidFill>
              </a:rPr>
              <a:t>อ่อนไหวต่อความผันผวนของเศรษฐกิจโลกและปัจจัยแวดล้อมโลกที่เปลี่ยนแปลงไป </a:t>
            </a:r>
            <a:r>
              <a:rPr lang="th-TH" sz="2800" dirty="0" smtClean="0"/>
              <a:t>(เช่น เรื่องการฟื้นตัวของเศรษฐกิจสหรัฐ วิกฤตหนี้ยุโรป การชลอตัวทางเศรษฐกิจของจีน การเกิดประชาคมเศรษฐกิจอาเซียน ฯลฯ)</a:t>
            </a:r>
          </a:p>
          <a:p>
            <a:r>
              <a:rPr lang="th-TH" sz="2800" dirty="0" smtClean="0"/>
              <a:t>การขยายตัว</a:t>
            </a:r>
            <a:r>
              <a:rPr lang="th-TH" sz="2800" dirty="0"/>
              <a:t>ทางเศรษฐกิจ</a:t>
            </a:r>
            <a:r>
              <a:rPr lang="th-TH" sz="2800" dirty="0">
                <a:solidFill>
                  <a:srgbClr val="C00000"/>
                </a:solidFill>
              </a:rPr>
              <a:t>ขึ้นอยู่กับปัจจัยการผลิตดั้งเดิมโดยเฉพาะ</a:t>
            </a:r>
            <a:r>
              <a:rPr lang="th-TH" sz="2800" dirty="0" smtClean="0">
                <a:solidFill>
                  <a:srgbClr val="C00000"/>
                </a:solidFill>
              </a:rPr>
              <a:t>ทุนและ</a:t>
            </a:r>
            <a:r>
              <a:rPr lang="th-TH" sz="2800" dirty="0">
                <a:solidFill>
                  <a:srgbClr val="C00000"/>
                </a:solidFill>
              </a:rPr>
              <a:t>แรงงานราคาถูก</a:t>
            </a:r>
            <a:r>
              <a:rPr lang="th-TH" sz="2800" dirty="0"/>
              <a:t>ที่มีผลิตภาพการ</a:t>
            </a:r>
            <a:r>
              <a:rPr lang="th-TH" sz="2800" dirty="0" smtClean="0"/>
              <a:t>ผลิตต่ำ</a:t>
            </a:r>
          </a:p>
          <a:p>
            <a:r>
              <a:rPr lang="th-TH" sz="2800" dirty="0" smtClean="0"/>
              <a:t>ขณะที่โครงสร้างเศรษฐกิจ</a:t>
            </a:r>
            <a:r>
              <a:rPr lang="th-TH" sz="2800" dirty="0"/>
              <a:t>ในประเทศยังมี</a:t>
            </a:r>
            <a:r>
              <a:rPr lang="th-TH" sz="2800" dirty="0" smtClean="0"/>
              <a:t>ความเหลื่อมล้ำ </a:t>
            </a:r>
            <a:r>
              <a:rPr lang="th-TH" sz="2800" dirty="0" smtClean="0">
                <a:solidFill>
                  <a:srgbClr val="C00000"/>
                </a:solidFill>
              </a:rPr>
              <a:t>ภาค</a:t>
            </a:r>
            <a:r>
              <a:rPr lang="th-TH" sz="2800" dirty="0">
                <a:solidFill>
                  <a:srgbClr val="C00000"/>
                </a:solidFill>
              </a:rPr>
              <a:t>เกษตรมีรายได้น้อย</a:t>
            </a:r>
            <a:r>
              <a:rPr lang="th-TH" sz="2800" dirty="0"/>
              <a:t>เมื่อเทียบกับนอกภาค</a:t>
            </a:r>
            <a:r>
              <a:rPr lang="th-TH" sz="2800" dirty="0" smtClean="0"/>
              <a:t>เกษตร</a:t>
            </a:r>
          </a:p>
          <a:p>
            <a:r>
              <a:rPr lang="th-TH" sz="2800" dirty="0" smtClean="0"/>
              <a:t>โครงสร้าง</a:t>
            </a:r>
            <a:r>
              <a:rPr lang="th-TH" sz="2800" dirty="0">
                <a:solidFill>
                  <a:srgbClr val="C00000"/>
                </a:solidFill>
              </a:rPr>
              <a:t>ประชากรที่มีวัยสูงอายุเพิ่มขึ้น </a:t>
            </a:r>
            <a:r>
              <a:rPr lang="th-TH" sz="2800" dirty="0"/>
              <a:t>ขณะที่ประชากรวัยเด็กและวัยแรงงาน ลดลง ประเทศไทยจะ</a:t>
            </a:r>
            <a:r>
              <a:rPr lang="th-TH" sz="2800" dirty="0">
                <a:solidFill>
                  <a:srgbClr val="C00000"/>
                </a:solidFill>
              </a:rPr>
              <a:t>เป็นสังคมผู้สูงอายุอย่างสมบูรณ์ในปี </a:t>
            </a:r>
            <a:r>
              <a:rPr lang="en-US" sz="2800" dirty="0" smtClean="0">
                <a:solidFill>
                  <a:srgbClr val="C00000"/>
                </a:solidFill>
              </a:rPr>
              <a:t>2568</a:t>
            </a:r>
            <a:r>
              <a:rPr lang="en-US" sz="2800" dirty="0" smtClean="0"/>
              <a:t> </a:t>
            </a:r>
            <a:r>
              <a:rPr lang="th-TH" sz="2800" dirty="0" smtClean="0"/>
              <a:t>ขณะที่</a:t>
            </a:r>
            <a:r>
              <a:rPr lang="th-TH" sz="2800" dirty="0"/>
              <a:t>สัดส่วนประชากรวัยเด็กและ วัยแรงงานลดลงอย่าง</a:t>
            </a:r>
            <a:r>
              <a:rPr lang="th-TH" sz="2800" dirty="0" smtClean="0"/>
              <a:t>ต่อเนื่อง</a:t>
            </a:r>
          </a:p>
          <a:p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คณะอนุกรรมการขับเคลื่อนยุทธศาสตร์การพัฒนาแรงงานและประสานงานการฝึกอาชีพแห่งชาติ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5918" y="3861048"/>
            <a:ext cx="3268082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6314394" y="2428428"/>
            <a:ext cx="2662237" cy="114458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63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b="1" dirty="0">
                <a:solidFill>
                  <a:prstClr val="black"/>
                </a:solidFill>
              </a:rPr>
              <a:t>ภูมิภาค</a:t>
            </a:r>
            <a:endParaRPr lang="en-US" b="1" dirty="0">
              <a:solidFill>
                <a:prstClr val="black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912616" y="1028274"/>
            <a:ext cx="3194685" cy="10588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chemeClr val="accent1">
                <a:lumMod val="20000"/>
                <a:lumOff val="8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/>
          <a:lstStyle/>
          <a:p>
            <a:pPr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b="1" dirty="0">
                <a:solidFill>
                  <a:prstClr val="black"/>
                </a:solidFill>
              </a:rPr>
              <a:t>นานาชาติ</a:t>
            </a:r>
            <a:r>
              <a:rPr lang="en-US" b="1" dirty="0">
                <a:solidFill>
                  <a:prstClr val="black"/>
                </a:solidFill>
              </a:rPr>
              <a:t>  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1542" y="2826890"/>
            <a:ext cx="61547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ounded Rectangle 9"/>
          <p:cNvSpPr/>
          <p:nvPr/>
        </p:nvSpPr>
        <p:spPr>
          <a:xfrm>
            <a:off x="7014592" y="2496715"/>
            <a:ext cx="1885950" cy="1003300"/>
          </a:xfrm>
          <a:prstGeom prst="roundRect">
            <a:avLst>
              <a:gd name="adj" fmla="val 4244"/>
            </a:avLst>
          </a:prstGeom>
          <a:solidFill>
            <a:schemeClr val="bg1"/>
          </a:solidFill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" rIns="18288"/>
          <a:lstStyle/>
          <a:p>
            <a:pPr algn="ctr" eaLnBrk="0" fontAlgn="base" hangingPunct="0">
              <a:lnSpc>
                <a:spcPts val="12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b="1" dirty="0">
                <a:solidFill>
                  <a:prstClr val="black"/>
                </a:solidFill>
              </a:rPr>
              <a:t>ASEAN</a:t>
            </a:r>
            <a:endParaRPr lang="th-TH" sz="1400" b="1" dirty="0">
              <a:solidFill>
                <a:prstClr val="black"/>
              </a:solidFill>
            </a:endParaRPr>
          </a:p>
          <a:p>
            <a:pPr marL="90488" indent="-90488" algn="ctr" eaLnBrk="0" fontAlgn="base" hangingPunct="0">
              <a:lnSpc>
                <a:spcPts val="1200"/>
              </a:lnSpc>
              <a:spcBef>
                <a:spcPct val="0"/>
              </a:spcBef>
              <a:spcAft>
                <a:spcPct val="0"/>
              </a:spcAft>
              <a:buSzPct val="70000"/>
              <a:buFont typeface="Wingdings" pitchFamily="2" charset="2"/>
              <a:buChar char="Ø"/>
              <a:defRPr/>
            </a:pPr>
            <a:r>
              <a:rPr lang="th-TH" sz="1400" dirty="0">
                <a:solidFill>
                  <a:prstClr val="black"/>
                </a:solidFill>
              </a:rPr>
              <a:t>การเคลื่อนย้ายสินค้าอย่างเสรี</a:t>
            </a:r>
          </a:p>
          <a:p>
            <a:pPr marL="90488" indent="-90488" algn="ctr" eaLnBrk="0" fontAlgn="base" hangingPunct="0">
              <a:lnSpc>
                <a:spcPts val="1200"/>
              </a:lnSpc>
              <a:spcBef>
                <a:spcPct val="0"/>
              </a:spcBef>
              <a:spcAft>
                <a:spcPct val="0"/>
              </a:spcAft>
              <a:buSzPct val="70000"/>
              <a:buFont typeface="Wingdings" pitchFamily="2" charset="2"/>
              <a:buChar char="Ø"/>
              <a:defRPr/>
            </a:pPr>
            <a:r>
              <a:rPr lang="th-TH" sz="1400" dirty="0">
                <a:solidFill>
                  <a:prstClr val="black"/>
                </a:solidFill>
              </a:rPr>
              <a:t>การเคลื่อนย้ายบริการอย่างเสรี</a:t>
            </a:r>
          </a:p>
          <a:p>
            <a:pPr marL="90488" indent="-90488" algn="ctr" eaLnBrk="0" fontAlgn="base" hangingPunct="0">
              <a:lnSpc>
                <a:spcPts val="1200"/>
              </a:lnSpc>
              <a:spcBef>
                <a:spcPct val="0"/>
              </a:spcBef>
              <a:spcAft>
                <a:spcPct val="0"/>
              </a:spcAft>
              <a:buSzPct val="70000"/>
              <a:buFont typeface="Wingdings" pitchFamily="2" charset="2"/>
              <a:buChar char="Ø"/>
              <a:defRPr/>
            </a:pPr>
            <a:r>
              <a:rPr lang="th-TH" sz="1400" dirty="0">
                <a:solidFill>
                  <a:prstClr val="black"/>
                </a:solidFill>
              </a:rPr>
              <a:t>การเคลื่อนย้ายการลงทุนอย่างเสรี</a:t>
            </a:r>
          </a:p>
          <a:p>
            <a:pPr marL="90488" indent="-90488" algn="ctr" eaLnBrk="0" fontAlgn="base" hangingPunct="0">
              <a:lnSpc>
                <a:spcPts val="1200"/>
              </a:lnSpc>
              <a:spcBef>
                <a:spcPct val="0"/>
              </a:spcBef>
              <a:spcAft>
                <a:spcPct val="0"/>
              </a:spcAft>
              <a:buSzPct val="70000"/>
              <a:buFont typeface="Wingdings" pitchFamily="2" charset="2"/>
              <a:buChar char="Ø"/>
              <a:defRPr/>
            </a:pPr>
            <a:r>
              <a:rPr lang="th-TH" sz="1400" dirty="0">
                <a:solidFill>
                  <a:prstClr val="black"/>
                </a:solidFill>
              </a:rPr>
              <a:t>การเคลื่อนย้ายเงินทุนอย่างเสรี</a:t>
            </a:r>
          </a:p>
          <a:p>
            <a:pPr marL="90488" indent="-90488" algn="ctr" eaLnBrk="0" fontAlgn="base" hangingPunct="0">
              <a:lnSpc>
                <a:spcPts val="1200"/>
              </a:lnSpc>
              <a:spcBef>
                <a:spcPct val="0"/>
              </a:spcBef>
              <a:spcAft>
                <a:spcPct val="0"/>
              </a:spcAft>
              <a:buSzPct val="70000"/>
              <a:buFont typeface="Wingdings" pitchFamily="2" charset="2"/>
              <a:buChar char="Ø"/>
              <a:defRPr/>
            </a:pPr>
            <a:r>
              <a:rPr lang="th-TH" sz="1400" dirty="0">
                <a:solidFill>
                  <a:prstClr val="black"/>
                </a:solidFill>
              </a:rPr>
              <a:t>การเคลื่อนย้ายแรงงานอย่างเสรี</a:t>
            </a:r>
            <a:endParaRPr lang="en-US" sz="1400" dirty="0">
              <a:solidFill>
                <a:prstClr val="black"/>
              </a:solidFill>
            </a:endParaRPr>
          </a:p>
        </p:txBody>
      </p:sp>
      <p:pic>
        <p:nvPicPr>
          <p:cNvPr id="14" name="Picture 6" descr="C:\Documents and Settings\Policy\Desktop\1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8303" y="1464837"/>
            <a:ext cx="622300" cy="62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TextBox 21"/>
          <p:cNvSpPr txBox="1"/>
          <p:nvPr/>
        </p:nvSpPr>
        <p:spPr>
          <a:xfrm>
            <a:off x="5831146" y="1117193"/>
            <a:ext cx="27012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fontAlgn="base" hangingPunct="0">
              <a:lnSpc>
                <a:spcPts val="1800"/>
              </a:lnSpc>
              <a:spcBef>
                <a:spcPct val="0"/>
              </a:spcBef>
              <a:spcAft>
                <a:spcPct val="0"/>
              </a:spcAft>
            </a:pP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วิกฤตหนี้ยุโรป</a:t>
            </a:r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/US Economic Recovery</a:t>
            </a:r>
          </a:p>
          <a:p>
            <a:pPr algn="ctr" eaLnBrk="0" fontAlgn="base" hangingPunct="0">
              <a:lnSpc>
                <a:spcPts val="1800"/>
              </a:lnSpc>
              <a:spcBef>
                <a:spcPct val="0"/>
              </a:spcBef>
              <a:spcAft>
                <a:spcPct val="0"/>
              </a:spcAft>
            </a:pP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วิกฤตเศรษฐกิจของ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จีน</a:t>
            </a:r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เอเชีย</a:t>
            </a:r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อเมริกาใต้</a:t>
            </a:r>
          </a:p>
          <a:p>
            <a:pPr algn="ctr" eaLnBrk="0" fontAlgn="base" hangingPunct="0">
              <a:lnSpc>
                <a:spcPts val="1800"/>
              </a:lnSpc>
              <a:spcBef>
                <a:spcPct val="0"/>
              </a:spcBef>
              <a:spcAft>
                <a:spcPct val="0"/>
              </a:spcAft>
            </a:pP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วิกฤตพลังงาน</a:t>
            </a:r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ภาวะโลกร้อน</a:t>
            </a:r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ภัยธรรมชาติ</a:t>
            </a:r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/Aging Society</a:t>
            </a:r>
            <a:endParaRPr lang="th-TH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80889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91130"/>
            <a:ext cx="7656786" cy="869995"/>
          </a:xfrm>
        </p:spPr>
        <p:txBody>
          <a:bodyPr anchor="t">
            <a:normAutofit fontScale="90000"/>
          </a:bodyPr>
          <a:lstStyle/>
          <a:p>
            <a:r>
              <a:rPr lang="th-TH" b="1" dirty="0" smtClean="0">
                <a:latin typeface="TH SarabunPSK"/>
                <a:cs typeface="TH SarabunPSK"/>
              </a:rPr>
              <a:t>ปัญหาสำคัญของแรงงานไทย</a:t>
            </a:r>
            <a:endParaRPr lang="en-US" b="1" dirty="0">
              <a:latin typeface="TH SarabunPSK"/>
              <a:cs typeface="TH SarabunPSK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แผนการบริหารการเปลี่ยนแปลง สำหรับการปรับบทบาทใหม่ กรมพัฒนาฝีมือแรงงาน</a:t>
            </a:r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4211960" y="908720"/>
            <a:ext cx="4783184" cy="549381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  <a:prstDash val="sysDash"/>
          </a:ln>
        </p:spPr>
        <p:txBody>
          <a:bodyPr wrap="square">
            <a:spAutoFit/>
          </a:bodyPr>
          <a:lstStyle/>
          <a:p>
            <a:pPr marL="360363" indent="-360363">
              <a:spcAft>
                <a:spcPts val="600"/>
              </a:spcAft>
              <a:buFont typeface="Calibri" pitchFamily="34" charset="0"/>
              <a:buAutoNum type="arabicPeriod"/>
              <a:tabLst>
                <a:tab pos="360363" algn="l"/>
              </a:tabLst>
            </a:pPr>
            <a:r>
              <a:rPr lang="th-TH" sz="2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ผลิต</a:t>
            </a:r>
            <a:r>
              <a:rPr lang="th-TH" sz="2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ภาพ</a:t>
            </a:r>
            <a:r>
              <a:rPr lang="th-TH" sz="2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แรงงาน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อยู่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ในระดับต่ำ 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(เติบโตเพียงร้อย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ละ</a:t>
            </a:r>
            <a:r>
              <a:rPr lang="en-US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2.6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ต่อปี)</a:t>
            </a:r>
          </a:p>
          <a:p>
            <a:pPr marL="360363" indent="-360363">
              <a:spcAft>
                <a:spcPts val="600"/>
              </a:spcAft>
              <a:buFont typeface="Calibri" pitchFamily="34" charset="0"/>
              <a:buAutoNum type="arabicPeriod"/>
              <a:tabLst>
                <a:tab pos="360363" algn="l"/>
              </a:tabLst>
            </a:pPr>
            <a:r>
              <a:rPr lang="th-TH" sz="2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ภาคการศึกษาผลิตคนไม่ตรงกับความต้องการของ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ตลาดแรงงานทั้ง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ด้านปริมาณและคุณภาพ </a:t>
            </a:r>
            <a:endParaRPr lang="th-TH" sz="2800" b="1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360363" indent="-360363">
              <a:spcAft>
                <a:spcPts val="600"/>
              </a:spcAft>
              <a:buFont typeface="Calibri" pitchFamily="34" charset="0"/>
              <a:buAutoNum type="arabicPeriod"/>
              <a:tabLst>
                <a:tab pos="360363" algn="l"/>
              </a:tabLst>
            </a:pPr>
            <a:r>
              <a:rPr lang="th-TH" sz="2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แรงงาน</a:t>
            </a:r>
            <a:r>
              <a:rPr lang="th-TH" sz="2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ไทยมีประสบการณ์ มีฝีมือ </a:t>
            </a:r>
            <a:r>
              <a:rPr lang="th-TH" sz="2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มี</a:t>
            </a:r>
            <a:r>
              <a:rPr lang="th-TH" sz="2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สมรรถนะสูง แต่มีการศึกษาต่ำ </a:t>
            </a:r>
            <a:r>
              <a:rPr lang="th-TH" sz="2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จึง</a:t>
            </a:r>
            <a:r>
              <a:rPr lang="th-TH" sz="2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มี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ข้อจำกัดในการเข้าสู่การจ้าง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งาน</a:t>
            </a:r>
            <a:b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ใน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ระดับสูงขึ้น </a:t>
            </a:r>
            <a:endParaRPr lang="th-TH" sz="2800" b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marL="360363" indent="-360363">
              <a:spcAft>
                <a:spcPts val="600"/>
              </a:spcAft>
              <a:buFont typeface="Calibri" pitchFamily="34" charset="0"/>
              <a:buAutoNum type="arabicPeriod"/>
              <a:tabLst>
                <a:tab pos="360363" algn="l"/>
              </a:tabLst>
            </a:pP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กำลัง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แรงงาน</a:t>
            </a:r>
            <a:r>
              <a:rPr lang="th-TH" sz="2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ปรับตัวไม่ทัน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ต่อการเปลี่ยนแปลงทาง</a:t>
            </a:r>
            <a:r>
              <a:rPr lang="th-TH" sz="2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เทคโนโลยี  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เช่น เทคโนโลยีอัตโนมัติ  เทคโนโลยีสารสนเทศ  เป็น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ต้น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1520" y="1061125"/>
            <a:ext cx="2880320" cy="2860036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 flipV="1">
            <a:off x="2987824" y="908720"/>
            <a:ext cx="1224136" cy="648072"/>
          </a:xfrm>
          <a:prstGeom prst="line">
            <a:avLst/>
          </a:prstGeom>
          <a:ln w="28575" cmpd="sng">
            <a:prstDash val="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059832" y="3068960"/>
            <a:ext cx="1152128" cy="3312368"/>
          </a:xfrm>
          <a:prstGeom prst="line">
            <a:avLst/>
          </a:prstGeom>
          <a:ln w="28575" cmpd="sng">
            <a:prstDash val="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846842" y="6477000"/>
            <a:ext cx="1180214" cy="329184"/>
          </a:xfrm>
        </p:spPr>
        <p:txBody>
          <a:bodyPr/>
          <a:lstStyle/>
          <a:p>
            <a:fld id="{0CFEC368-1D7A-4F81-ABF6-AE0E36BAF64C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195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นโยบายรัฐบาลพลเอก ประยุทธ์ จันทร์โอชา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52436" y="1119780"/>
            <a:ext cx="3334328" cy="5289968"/>
          </a:xfrm>
        </p:spPr>
        <p:txBody>
          <a:bodyPr>
            <a:normAutofit/>
          </a:bodyPr>
          <a:lstStyle/>
          <a:p>
            <a:r>
              <a:rPr lang="th-TH" sz="2800" b="0" dirty="0">
                <a:solidFill>
                  <a:srgbClr val="C00000"/>
                </a:solidFill>
              </a:rPr>
              <a:t>๗.๓ </a:t>
            </a:r>
            <a:r>
              <a:rPr lang="th-TH" sz="1600" b="0" dirty="0"/>
              <a:t>พัฒนาแรงงานของภาคอุตสาหกรรมเพ่ือรองรับการเข้าสู่ประชาคม อาเซียน ทั้งแรงงานวิชาชีพ แรงงานมีทักษะ และแรงงานไม่มีทักษะ โดยการเร่งรัดและขยายผล การใช้</a:t>
            </a:r>
            <a:r>
              <a:rPr lang="th-TH" sz="1600" b="0" dirty="0">
                <a:solidFill>
                  <a:srgbClr val="C00000"/>
                </a:solidFill>
              </a:rPr>
              <a:t>ระบบคุณวุฒิวิชาชีพให้เกิดผลในทางปฏิบัติ</a:t>
            </a:r>
            <a:r>
              <a:rPr lang="th-TH" sz="1600" b="0" dirty="0" smtClean="0">
                <a:solidFill>
                  <a:srgbClr val="C00000"/>
                </a:solidFill>
              </a:rPr>
              <a:t>โดยคำนึงถึง</a:t>
            </a:r>
            <a:r>
              <a:rPr lang="th-TH" sz="1600" b="0" dirty="0">
                <a:solidFill>
                  <a:srgbClr val="C00000"/>
                </a:solidFill>
              </a:rPr>
              <a:t>ความเป็นเอกภาพกับระบบ</a:t>
            </a:r>
            <a:r>
              <a:rPr lang="th-TH" sz="1600" b="0" dirty="0" smtClean="0">
                <a:solidFill>
                  <a:srgbClr val="C00000"/>
                </a:solidFill>
              </a:rPr>
              <a:t>มาตรฐานฝีมือ</a:t>
            </a:r>
            <a:r>
              <a:rPr lang="th-TH" sz="1600" b="0" dirty="0">
                <a:solidFill>
                  <a:srgbClr val="C00000"/>
                </a:solidFill>
              </a:rPr>
              <a:t>แรงงานและมาตรฐานวิชาชีพใน ๘ กลุ่มที่มีข้อตกลงการเปิดเสรีในอาเซียน</a:t>
            </a:r>
            <a:r>
              <a:rPr lang="th-TH" sz="1600" b="0" dirty="0"/>
              <a:t>ควบคู่ไปกับ </a:t>
            </a:r>
            <a:r>
              <a:rPr lang="th-TH" sz="1600" b="0" dirty="0">
                <a:solidFill>
                  <a:srgbClr val="0000FF"/>
                </a:solidFill>
              </a:rPr>
              <a:t>การวางแผนด้านการผลิตให้เพียงพอ การยกระดับฝีมือแรงงานในกลุ่ม</a:t>
            </a:r>
            <a:r>
              <a:rPr lang="th-TH" sz="1600" b="0" dirty="0" smtClean="0">
                <a:solidFill>
                  <a:srgbClr val="0000FF"/>
                </a:solidFill>
              </a:rPr>
              <a:t>อุตสาหกรรมที่มี</a:t>
            </a:r>
            <a:r>
              <a:rPr lang="th-TH" sz="1600" b="0" dirty="0">
                <a:solidFill>
                  <a:srgbClr val="0000FF"/>
                </a:solidFill>
              </a:rPr>
              <a:t>ศักยภาพ และ</a:t>
            </a:r>
            <a:r>
              <a:rPr lang="th-TH" sz="1600" b="0" dirty="0" smtClean="0">
                <a:solidFill>
                  <a:srgbClr val="0000FF"/>
                </a:solidFill>
              </a:rPr>
              <a:t>อุตสาหกรรมที่ใช้</a:t>
            </a:r>
            <a:r>
              <a:rPr lang="th-TH" sz="1600" b="0" dirty="0">
                <a:solidFill>
                  <a:srgbClr val="0000FF"/>
                </a:solidFill>
              </a:rPr>
              <a:t>แรงงานเข้มข้น </a:t>
            </a:r>
            <a:r>
              <a:rPr lang="th-TH" sz="1600" b="0" dirty="0"/>
              <a:t>การส่งเสริมการพัฒนาระบบ</a:t>
            </a:r>
            <a:r>
              <a:rPr lang="th-TH" sz="1600" b="0" dirty="0">
                <a:solidFill>
                  <a:srgbClr val="C00000"/>
                </a:solidFill>
              </a:rPr>
              <a:t>การทดสอบมาตรฐานฝีมือแรงงาน </a:t>
            </a:r>
            <a:r>
              <a:rPr lang="th-TH" sz="1600" b="0" dirty="0"/>
              <a:t>เพื่อใช้ในการประเมินค่าจ้างแรงงาน </a:t>
            </a:r>
          </a:p>
          <a:p>
            <a:endParaRPr lang="en-US" sz="1600" b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91" y="1190731"/>
            <a:ext cx="2511422" cy="3526946"/>
          </a:xfrm>
          <a:prstGeom prst="rect">
            <a:avLst/>
          </a:prstGeom>
        </p:spPr>
      </p:pic>
      <p:cxnSp>
        <p:nvCxnSpPr>
          <p:cNvPr id="8" name="Straight Arrow Connector 7"/>
          <p:cNvCxnSpPr/>
          <p:nvPr/>
        </p:nvCxnSpPr>
        <p:spPr>
          <a:xfrm flipV="1">
            <a:off x="5913177" y="2573518"/>
            <a:ext cx="519950" cy="576084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6433127" y="1666546"/>
            <a:ext cx="2369472" cy="1272438"/>
          </a:xfrm>
          <a:prstGeom prst="ellipse">
            <a:avLst/>
          </a:prstGeom>
          <a:solidFill>
            <a:schemeClr val="bg1"/>
          </a:solidFill>
          <a:ln w="28575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57200"/>
            <a:r>
              <a:rPr lang="th-TH" sz="1600" dirty="0">
                <a:solidFill>
                  <a:prstClr val="black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เร่งพัฒนาระบบมาตรฐานฝีมือแรงงาน/วิชาชีพ/คุณวุฒิ</a:t>
            </a:r>
            <a:endParaRPr lang="en-US" sz="1600" dirty="0">
              <a:solidFill>
                <a:prstClr val="black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433127" y="3363859"/>
            <a:ext cx="2369472" cy="1316072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rgbClr val="C000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57200"/>
            <a:r>
              <a:rPr lang="th-TH" sz="1600" dirty="0">
                <a:solidFill>
                  <a:prstClr val="black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การพัฒนากำลังคนรายอุตสาหกรรม</a:t>
            </a:r>
            <a:endParaRPr lang="en-US" sz="1600" dirty="0">
              <a:solidFill>
                <a:prstClr val="black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cxnSp>
        <p:nvCxnSpPr>
          <p:cNvPr id="15" name="Straight Arrow Connector 14"/>
          <p:cNvCxnSpPr>
            <a:endCxn id="14" idx="2"/>
          </p:cNvCxnSpPr>
          <p:nvPr/>
        </p:nvCxnSpPr>
        <p:spPr>
          <a:xfrm>
            <a:off x="5913177" y="4021895"/>
            <a:ext cx="519950" cy="0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/>
          <p:cNvSpPr/>
          <p:nvPr/>
        </p:nvSpPr>
        <p:spPr>
          <a:xfrm>
            <a:off x="6433127" y="4968546"/>
            <a:ext cx="2369472" cy="1272438"/>
          </a:xfrm>
          <a:prstGeom prst="ellipse">
            <a:avLst/>
          </a:prstGeom>
          <a:solidFill>
            <a:schemeClr val="bg1"/>
          </a:solidFill>
          <a:ln w="28575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57200"/>
            <a:r>
              <a:rPr lang="th-TH" sz="1600" dirty="0">
                <a:solidFill>
                  <a:prstClr val="black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เร่งพัฒนาระบบทดสอบมาตรฐานฝีมือแรงงาน</a:t>
            </a:r>
            <a:endParaRPr lang="en-US" sz="1600" dirty="0">
              <a:solidFill>
                <a:prstClr val="black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cxnSp>
        <p:nvCxnSpPr>
          <p:cNvPr id="22" name="Straight Arrow Connector 21"/>
          <p:cNvCxnSpPr/>
          <p:nvPr/>
        </p:nvCxnSpPr>
        <p:spPr>
          <a:xfrm>
            <a:off x="5913177" y="5062194"/>
            <a:ext cx="519950" cy="273377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6196790" y="939921"/>
            <a:ext cx="2741236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defTabSz="457200"/>
            <a:r>
              <a:rPr lang="th-TH" dirty="0">
                <a:solidFill>
                  <a:prstClr val="black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แนวทางการดำเนินงานเพื่อสนับสนุนนโยบายรัฐบาล</a:t>
            </a:r>
            <a:endParaRPr lang="en-US" dirty="0">
              <a:solidFill>
                <a:prstClr val="black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37690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64469" y="1096366"/>
            <a:ext cx="8728011" cy="5289968"/>
          </a:xfrm>
        </p:spPr>
        <p:txBody>
          <a:bodyPr/>
          <a:lstStyle/>
          <a:p>
            <a:pPr marL="0" indent="0">
              <a:buNone/>
            </a:pPr>
            <a:endParaRPr lang="th-TH" dirty="0">
              <a:latin typeface="TH SarabunIT๙" pitchFamily="34" charset="-34"/>
              <a:cs typeface="TH SarabunIT๙" pitchFamily="34" charset="-34"/>
            </a:endParaRPr>
          </a:p>
          <a:p>
            <a:pPr marL="0" indent="0">
              <a:buNone/>
            </a:pPr>
            <a:endParaRPr lang="th-TH" dirty="0" smtClean="0">
              <a:latin typeface="TH SarabunIT๙" pitchFamily="34" charset="-34"/>
              <a:cs typeface="TH SarabunIT๙" pitchFamily="34" charset="-34"/>
            </a:endParaRP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dirty="0" smtClean="0">
                <a:latin typeface="TH SarabunIT๙" pitchFamily="34" charset="-34"/>
                <a:cs typeface="TH SarabunIT๙" pitchFamily="34" charset="-34"/>
              </a:rPr>
              <a:t>(</a:t>
            </a:r>
            <a:r>
              <a:rPr lang="en-US" sz="4400" dirty="0">
                <a:latin typeface="TH SarabunIT๙" pitchFamily="34" charset="-34"/>
                <a:cs typeface="TH SarabunIT๙" pitchFamily="34" charset="-34"/>
              </a:rPr>
              <a:t>2</a:t>
            </a:r>
            <a:r>
              <a:rPr lang="en-US" sz="4400" dirty="0" smtClean="0">
                <a:latin typeface="TH SarabunIT๙" pitchFamily="34" charset="-34"/>
                <a:cs typeface="TH SarabunIT๙" pitchFamily="34" charset="-34"/>
              </a:rPr>
              <a:t>)</a:t>
            </a:r>
            <a:endParaRPr lang="th-TH" sz="4400" dirty="0" smtClean="0">
              <a:latin typeface="TH SarabunIT๙" pitchFamily="34" charset="-34"/>
              <a:cs typeface="TH SarabunIT๙" pitchFamily="34" charset="-34"/>
            </a:endParaRP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3600" dirty="0" smtClean="0">
                <a:latin typeface="TH SarabunIT๙" pitchFamily="34" charset="-34"/>
                <a:cs typeface="TH SarabunIT๙" pitchFamily="34" charset="-34"/>
              </a:rPr>
              <a:t>บทบาทของ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3600" dirty="0" smtClean="0">
                <a:latin typeface="TH SarabunIT๙" pitchFamily="34" charset="-34"/>
                <a:cs typeface="TH SarabunIT๙" pitchFamily="34" charset="-34"/>
              </a:rPr>
              <a:t>คณะกรรมการพัฒนาแรงงานและประสานงานการฝึกอาชีพแห่งชาติ (กพร.ปช.)</a:t>
            </a:r>
            <a:endParaRPr lang="en-US" sz="3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28665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dirty="0" smtClean="0"/>
              <a:t>จุดยืน (</a:t>
            </a:r>
            <a:r>
              <a:rPr lang="en-US" dirty="0" smtClean="0"/>
              <a:t>Positioning</a:t>
            </a:r>
            <a:r>
              <a:rPr lang="th-TH" dirty="0" smtClean="0"/>
              <a:t>)</a:t>
            </a:r>
            <a:r>
              <a:rPr lang="en-US" dirty="0" smtClean="0"/>
              <a:t> </a:t>
            </a:r>
            <a:r>
              <a:rPr lang="th-TH" dirty="0" smtClean="0"/>
              <a:t>ของ กพร.ปช.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511" y="979053"/>
            <a:ext cx="7965002" cy="5047061"/>
          </a:xfrm>
        </p:spPr>
        <p:txBody>
          <a:bodyPr>
            <a:normAutofit fontScale="92500" lnSpcReduction="10000"/>
          </a:bodyPr>
          <a:lstStyle/>
          <a:p>
            <a:pPr algn="ctr">
              <a:lnSpc>
                <a:spcPct val="150000"/>
              </a:lnSpc>
            </a:pPr>
            <a:r>
              <a:rPr lang="en-US" sz="3200" dirty="0" smtClean="0"/>
              <a:t>“</a:t>
            </a:r>
            <a:r>
              <a:rPr lang="th-TH" sz="4400" dirty="0" smtClean="0">
                <a:solidFill>
                  <a:srgbClr val="C00000"/>
                </a:solidFill>
              </a:rPr>
              <a:t>กพร.ปช.</a:t>
            </a:r>
            <a:r>
              <a:rPr lang="th-TH" sz="3600" dirty="0" smtClean="0"/>
              <a:t> </a:t>
            </a:r>
            <a:r>
              <a:rPr lang="th-TH" sz="3200" dirty="0" smtClean="0"/>
              <a:t>คือคณะกรรมการระดับชาติ ผู้</a:t>
            </a:r>
            <a:r>
              <a:rPr lang="th-TH" sz="3200" dirty="0" smtClean="0">
                <a:solidFill>
                  <a:srgbClr val="0000FF"/>
                </a:solidFill>
              </a:rPr>
              <a:t>กำหนดนโยบายการพัฒนาทรัพยากรมนุษย์</a:t>
            </a:r>
            <a:r>
              <a:rPr lang="th-TH" sz="3200" dirty="0" smtClean="0">
                <a:solidFill>
                  <a:srgbClr val="FF0000"/>
                </a:solidFill>
              </a:rPr>
              <a:t>รองรับการเปลี่ยนแปลงที่เป็นพลวัตร เพื่อสนับสนุนการพัฒนาประเทศ </a:t>
            </a:r>
            <a:r>
              <a:rPr lang="th-TH" sz="3200" dirty="0"/>
              <a:t>ในมิติเศรษฐกิจ สังคม และความมั่นคง</a:t>
            </a:r>
            <a:r>
              <a:rPr lang="en-US" sz="3200" dirty="0"/>
              <a:t> </a:t>
            </a:r>
            <a:r>
              <a:rPr lang="th-TH" sz="3200" dirty="0" smtClean="0"/>
              <a:t>และเป็น</a:t>
            </a:r>
            <a:r>
              <a:rPr lang="th-TH" sz="3200" dirty="0" smtClean="0">
                <a:solidFill>
                  <a:srgbClr val="0000FF"/>
                </a:solidFill>
              </a:rPr>
              <a:t>ผู้บูรณาการการดำเนินงาน</a:t>
            </a:r>
            <a:r>
              <a:rPr lang="th-TH" sz="3200" dirty="0" smtClean="0"/>
              <a:t>ระหว่างภาคการศึกษา ภาคการพัฒนาฝีมือแรงงาน และภาคธุรกิจอุตสาหกรรม </a:t>
            </a:r>
            <a:r>
              <a:rPr lang="en-US" sz="3200" dirty="0" smtClean="0"/>
              <a:t>”</a:t>
            </a:r>
            <a:endParaRPr lang="en-US" sz="3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8008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หลักการของ กพร.ปช.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136077" y="4544962"/>
            <a:ext cx="2041235" cy="1615681"/>
          </a:xfrm>
          <a:prstGeom prst="roundRect">
            <a:avLst>
              <a:gd name="adj" fmla="val 5389"/>
            </a:avLst>
          </a:prstGeom>
          <a:solidFill>
            <a:schemeClr val="tx2">
              <a:lumMod val="25000"/>
              <a:lumOff val="75000"/>
              <a:alpha val="73000"/>
            </a:schemeClr>
          </a:solidFill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th-TH" sz="2000" dirty="0">
                <a:solidFill>
                  <a:prstClr val="black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ภาคการศึกษา</a:t>
            </a:r>
          </a:p>
          <a:p>
            <a:pPr algn="ctr" defTabSz="457200"/>
            <a:endParaRPr lang="en-US" sz="2000" dirty="0">
              <a:solidFill>
                <a:prstClr val="black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543760" y="4544962"/>
            <a:ext cx="2041235" cy="1615681"/>
          </a:xfrm>
          <a:prstGeom prst="roundRect">
            <a:avLst>
              <a:gd name="adj" fmla="val 5389"/>
            </a:avLst>
          </a:prstGeom>
          <a:solidFill>
            <a:srgbClr val="FFFF00">
              <a:alpha val="43000"/>
            </a:srgbClr>
          </a:solidFill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th-TH" sz="2000" dirty="0">
                <a:solidFill>
                  <a:prstClr val="black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ภาคการพัฒนาแรงงาน</a:t>
            </a:r>
            <a:endParaRPr lang="en-US" sz="2000" dirty="0">
              <a:solidFill>
                <a:prstClr val="black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658784" y="2629633"/>
            <a:ext cx="1774186" cy="861699"/>
          </a:xfrm>
          <a:prstGeom prst="roundRect">
            <a:avLst>
              <a:gd name="adj" fmla="val 8193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dirty="0">
                <a:solidFill>
                  <a:prstClr val="white"/>
                </a:solidFill>
                <a:latin typeface="Arial Unicode MS"/>
                <a:cs typeface="Arial Unicode MS"/>
              </a:rPr>
              <a:t>กพร.ปช.</a:t>
            </a:r>
            <a:endParaRPr lang="en-US" sz="2400" dirty="0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914443" y="4544962"/>
            <a:ext cx="2041235" cy="1615681"/>
          </a:xfrm>
          <a:prstGeom prst="roundRect">
            <a:avLst>
              <a:gd name="adj" fmla="val 5389"/>
            </a:avLst>
          </a:prstGeom>
          <a:solidFill>
            <a:schemeClr val="accent6">
              <a:lumMod val="40000"/>
              <a:lumOff val="60000"/>
              <a:alpha val="43000"/>
            </a:schemeClr>
          </a:solidFill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th-TH" sz="2000" dirty="0">
                <a:solidFill>
                  <a:prstClr val="black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ภาคธุรกิจอุตสาหกรรม</a:t>
            </a:r>
            <a:endParaRPr lang="en-US" sz="2000" dirty="0">
              <a:solidFill>
                <a:prstClr val="black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1" name="Right Brace 10"/>
          <p:cNvSpPr/>
          <p:nvPr/>
        </p:nvSpPr>
        <p:spPr>
          <a:xfrm rot="16200000">
            <a:off x="4351575" y="830024"/>
            <a:ext cx="388608" cy="6819602"/>
          </a:xfrm>
          <a:prstGeom prst="righ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17713" y="3583331"/>
            <a:ext cx="55258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th-TH" dirty="0">
                <a:solidFill>
                  <a:prstClr val="black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กำหนดนโยบาย/ บูรณาการการทำงาน/ ติดตามประเมินผล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479669" y="1091778"/>
            <a:ext cx="2132419" cy="861699"/>
          </a:xfrm>
          <a:prstGeom prst="roundRect">
            <a:avLst>
              <a:gd name="adj" fmla="val 819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400" dirty="0">
                <a:solidFill>
                  <a:prstClr val="black"/>
                </a:solidFill>
                <a:latin typeface="Arial Unicode MS"/>
                <a:cs typeface="Arial Unicode MS"/>
              </a:rPr>
              <a:t>คณะรัฐมนตรี</a:t>
            </a:r>
            <a:endParaRPr lang="en-US" sz="2400" dirty="0">
              <a:solidFill>
                <a:prstClr val="black"/>
              </a:solidFill>
              <a:latin typeface="Arial Unicode MS"/>
              <a:cs typeface="Arial Unicode MS"/>
            </a:endParaRPr>
          </a:p>
        </p:txBody>
      </p:sp>
      <p:sp>
        <p:nvSpPr>
          <p:cNvPr id="14" name="Up Arrow 13"/>
          <p:cNvSpPr/>
          <p:nvPr/>
        </p:nvSpPr>
        <p:spPr>
          <a:xfrm>
            <a:off x="4273404" y="2027490"/>
            <a:ext cx="544946" cy="540330"/>
          </a:xfrm>
          <a:prstGeom prst="upArrow">
            <a:avLst>
              <a:gd name="adj1" fmla="val 50000"/>
              <a:gd name="adj2" fmla="val 39744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883032" y="2027490"/>
            <a:ext cx="3951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th-TH" dirty="0">
                <a:solidFill>
                  <a:prstClr val="black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เสนอเรื่องต่อ ครม.เพื่อพิจารณาเห็นชอบ</a:t>
            </a:r>
          </a:p>
        </p:txBody>
      </p:sp>
    </p:spTree>
    <p:extLst>
      <p:ext uri="{BB962C8B-B14F-4D97-AF65-F5344CB8AC3E}">
        <p14:creationId xmlns:p14="http://schemas.microsoft.com/office/powerpoint/2010/main" val="1491496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  <p:bldP spid="11" grpId="0" animBg="1"/>
      <p:bldP spid="12" grpId="0"/>
      <p:bldP spid="13" grpId="0" animBg="1"/>
      <p:bldP spid="14" grpId="0" animBg="1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3526969" y="217715"/>
            <a:ext cx="5305399" cy="565429"/>
          </a:xfrm>
          <a:prstGeom prst="rect">
            <a:avLst/>
          </a:prstGeom>
          <a:noFill/>
          <a:ln>
            <a:noFill/>
          </a:ln>
          <a:effectLst/>
        </p:spPr>
        <p:txBody>
          <a:bodyPr lIns="45720" rIns="0" anchor="ctr"/>
          <a:lstStyle/>
          <a:p>
            <a:pPr marL="228600" indent="-228600" algn="ctr" defTabSz="45720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200" b="1" u="sng" dirty="0">
                <a:solidFill>
                  <a:srgbClr val="0070C0"/>
                </a:solidFill>
                <a:latin typeface="Arial Unicode MS"/>
                <a:cs typeface="Arial Unicode MS"/>
              </a:rPr>
              <a:t>บทบาทการดำเนินงานร่วมกัน</a:t>
            </a:r>
            <a:endParaRPr lang="th-TH" sz="2800" dirty="0">
              <a:solidFill>
                <a:prstClr val="black"/>
              </a:solidFill>
              <a:latin typeface="Arial Unicode MS"/>
              <a:cs typeface="Arial Unicode MS"/>
            </a:endParaRP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187968" y="290286"/>
            <a:ext cx="2961632" cy="1044173"/>
          </a:xfrm>
          <a:prstGeom prst="rect">
            <a:avLst/>
          </a:prstGeom>
          <a:solidFill>
            <a:srgbClr val="FFFFCC"/>
          </a:solidFill>
          <a:ln>
            <a:solidFill>
              <a:schemeClr val="accent6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45720" rIns="0" anchor="ctr"/>
          <a:lstStyle/>
          <a:p>
            <a:pPr algn="ctr" defTabSz="45720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600" b="1" dirty="0">
                <a:solidFill>
                  <a:prstClr val="black"/>
                </a:solidFill>
                <a:latin typeface="Arial Unicode MS"/>
                <a:cs typeface="Arial Unicode MS"/>
              </a:rPr>
              <a:t>ระเบียบสำนักนายกรัฐมนตรีว่าด้วยการพัฒนาแรงงานและประสานงานการฝึกอาชีพแห่งชาติ พ.ศ. 2552 </a:t>
            </a: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187968" y="1341904"/>
            <a:ext cx="2961632" cy="5206813"/>
          </a:xfrm>
          <a:prstGeom prst="rect">
            <a:avLst/>
          </a:prstGeom>
          <a:solidFill>
            <a:srgbClr val="FFFFE1"/>
          </a:solidFill>
          <a:ln>
            <a:solidFill>
              <a:schemeClr val="accent6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45720" rIns="0"/>
          <a:lstStyle/>
          <a:p>
            <a:pPr marL="228600" indent="-228600" defTabSz="45720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th-TH" sz="1200" dirty="0">
              <a:solidFill>
                <a:prstClr val="black"/>
              </a:solidFill>
              <a:latin typeface="Arial Unicode MS"/>
              <a:cs typeface="Arial Unicode MS"/>
            </a:endParaRPr>
          </a:p>
        </p:txBody>
      </p:sp>
      <p:sp>
        <p:nvSpPr>
          <p:cNvPr id="9" name="Rounded Rectangle 8"/>
          <p:cNvSpPr/>
          <p:nvPr/>
        </p:nvSpPr>
        <p:spPr bwMode="auto">
          <a:xfrm>
            <a:off x="362857" y="1482338"/>
            <a:ext cx="2612571" cy="860612"/>
          </a:xfrm>
          <a:prstGeom prst="roundRect">
            <a:avLst>
              <a:gd name="adj" fmla="val 10417"/>
            </a:avLst>
          </a:prstGeom>
          <a:solidFill>
            <a:schemeClr val="bg1"/>
          </a:solidFill>
          <a:ln w="12700" cap="flat" cmpd="sng" algn="ctr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" tIns="0" rIns="9144" bIns="0" numCol="1" rtlCol="0" anchor="ctr" anchorCtr="0" compatLnSpc="1">
            <a:prstTxWarp prst="textNoShape">
              <a:avLst/>
            </a:prstTxWarp>
          </a:bodyPr>
          <a:lstStyle/>
          <a:p>
            <a:pPr algn="ctr" defTabSz="4572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400" b="1" u="sng" dirty="0">
                <a:solidFill>
                  <a:srgbClr val="000099"/>
                </a:solidFill>
                <a:latin typeface="Arial Unicode MS"/>
                <a:cs typeface="Arial Unicode MS"/>
              </a:rPr>
              <a:t>1. </a:t>
            </a:r>
            <a:r>
              <a:rPr lang="th-TH" sz="1400" b="1" u="sng" dirty="0">
                <a:solidFill>
                  <a:srgbClr val="000099"/>
                </a:solidFill>
                <a:latin typeface="Arial Unicode MS"/>
                <a:cs typeface="Arial Unicode MS"/>
              </a:rPr>
              <a:t>กำหนดนโยบายและแนวทางในการพัฒนา</a:t>
            </a:r>
            <a:r>
              <a:rPr lang="th-TH" sz="1400" dirty="0">
                <a:solidFill>
                  <a:prstClr val="black"/>
                </a:solidFill>
                <a:latin typeface="Arial Unicode MS"/>
                <a:cs typeface="Arial Unicode MS"/>
              </a:rPr>
              <a:t>แรงงานและประสานงานการฝึกอาชีพ</a:t>
            </a:r>
          </a:p>
        </p:txBody>
      </p:sp>
      <p:sp>
        <p:nvSpPr>
          <p:cNvPr id="10" name="Rounded Rectangle 9"/>
          <p:cNvSpPr/>
          <p:nvPr/>
        </p:nvSpPr>
        <p:spPr bwMode="auto">
          <a:xfrm>
            <a:off x="362857" y="2484976"/>
            <a:ext cx="2612571" cy="860612"/>
          </a:xfrm>
          <a:prstGeom prst="roundRect">
            <a:avLst>
              <a:gd name="adj" fmla="val 10417"/>
            </a:avLst>
          </a:prstGeom>
          <a:solidFill>
            <a:schemeClr val="bg1"/>
          </a:solidFill>
          <a:ln w="12700" cap="flat" cmpd="sng" algn="ctr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" tIns="0" rIns="9144" bIns="0" numCol="1" rtlCol="0" anchor="ctr" anchorCtr="0" compatLnSpc="1">
            <a:prstTxWarp prst="textNoShape">
              <a:avLst/>
            </a:prstTxWarp>
          </a:bodyPr>
          <a:lstStyle/>
          <a:p>
            <a:pPr algn="ctr" defTabSz="4572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400" dirty="0">
                <a:solidFill>
                  <a:prstClr val="black"/>
                </a:solidFill>
                <a:latin typeface="Arial Unicode MS"/>
                <a:cs typeface="Arial Unicode MS"/>
              </a:rPr>
              <a:t>2. </a:t>
            </a:r>
            <a:r>
              <a:rPr lang="th-TH" sz="1400" dirty="0">
                <a:solidFill>
                  <a:prstClr val="black"/>
                </a:solidFill>
                <a:latin typeface="Arial Unicode MS"/>
                <a:cs typeface="Arial Unicode MS"/>
              </a:rPr>
              <a:t>ประสานแผนการพัฒนาทรัพยากรมนุษย์ระหว่าง</a:t>
            </a:r>
            <a:r>
              <a:rPr lang="th-TH" sz="1400" b="1" u="sng" dirty="0">
                <a:solidFill>
                  <a:srgbClr val="000099"/>
                </a:solidFill>
                <a:latin typeface="Arial Unicode MS"/>
                <a:cs typeface="Arial Unicode MS"/>
              </a:rPr>
              <a:t>ระบบการศึกษากับระบบการพัฒนากำลังแรงงาน</a:t>
            </a:r>
          </a:p>
        </p:txBody>
      </p:sp>
      <p:sp>
        <p:nvSpPr>
          <p:cNvPr id="11" name="Rounded Rectangle 10"/>
          <p:cNvSpPr/>
          <p:nvPr/>
        </p:nvSpPr>
        <p:spPr bwMode="auto">
          <a:xfrm>
            <a:off x="375100" y="3487614"/>
            <a:ext cx="2612571" cy="860612"/>
          </a:xfrm>
          <a:prstGeom prst="roundRect">
            <a:avLst>
              <a:gd name="adj" fmla="val 10417"/>
            </a:avLst>
          </a:prstGeom>
          <a:solidFill>
            <a:schemeClr val="bg1"/>
          </a:solidFill>
          <a:ln w="12700" cap="flat" cmpd="sng" algn="ctr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" tIns="0" rIns="9144" bIns="0" numCol="1" rtlCol="0" anchor="ctr" anchorCtr="0" compatLnSpc="1">
            <a:prstTxWarp prst="textNoShape">
              <a:avLst/>
            </a:prstTxWarp>
          </a:bodyPr>
          <a:lstStyle/>
          <a:p>
            <a:pPr algn="ctr" defTabSz="4572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400" dirty="0">
                <a:solidFill>
                  <a:prstClr val="black"/>
                </a:solidFill>
                <a:latin typeface="Arial Unicode MS"/>
                <a:cs typeface="Arial Unicode MS"/>
              </a:rPr>
              <a:t>3. </a:t>
            </a:r>
            <a:r>
              <a:rPr lang="th-TH" sz="1400" dirty="0">
                <a:solidFill>
                  <a:prstClr val="black"/>
                </a:solidFill>
                <a:latin typeface="Arial Unicode MS"/>
                <a:cs typeface="Arial Unicode MS"/>
              </a:rPr>
              <a:t>ประสานนโยบาย แผนการพัฒนาฝีมือแรงงาน และ</a:t>
            </a:r>
            <a:r>
              <a:rPr lang="th-TH" sz="1400" b="1" u="sng" dirty="0">
                <a:solidFill>
                  <a:srgbClr val="000099"/>
                </a:solidFill>
                <a:latin typeface="Arial Unicode MS"/>
                <a:cs typeface="Arial Unicode MS"/>
              </a:rPr>
              <a:t>แผนการฝึกอาชีพของทุกหน่วยงานทั้งภาครัฐและภาคเอกชน</a:t>
            </a:r>
          </a:p>
        </p:txBody>
      </p:sp>
      <p:sp>
        <p:nvSpPr>
          <p:cNvPr id="12" name="Rounded Rectangle 11"/>
          <p:cNvSpPr/>
          <p:nvPr/>
        </p:nvSpPr>
        <p:spPr bwMode="auto">
          <a:xfrm>
            <a:off x="362857" y="4490252"/>
            <a:ext cx="2612571" cy="860612"/>
          </a:xfrm>
          <a:prstGeom prst="roundRect">
            <a:avLst>
              <a:gd name="adj" fmla="val 10417"/>
            </a:avLst>
          </a:prstGeom>
          <a:solidFill>
            <a:schemeClr val="bg1"/>
          </a:solidFill>
          <a:ln w="12700" cap="flat" cmpd="sng" algn="ctr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" tIns="0" rIns="9144" bIns="0" numCol="1" rtlCol="0" anchor="ctr" anchorCtr="0" compatLnSpc="1">
            <a:prstTxWarp prst="textNoShape">
              <a:avLst/>
            </a:prstTxWarp>
          </a:bodyPr>
          <a:lstStyle/>
          <a:p>
            <a:pPr algn="ctr" defTabSz="4572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400" b="1" u="sng" dirty="0">
                <a:solidFill>
                  <a:srgbClr val="000099"/>
                </a:solidFill>
                <a:latin typeface="Arial Unicode MS"/>
                <a:cs typeface="Arial Unicode MS"/>
              </a:rPr>
              <a:t>4. </a:t>
            </a:r>
            <a:r>
              <a:rPr lang="th-TH" sz="1400" b="1" u="sng" dirty="0">
                <a:solidFill>
                  <a:srgbClr val="000099"/>
                </a:solidFill>
                <a:latin typeface="Arial Unicode MS"/>
                <a:cs typeface="Arial Unicode MS"/>
              </a:rPr>
              <a:t>ติดตามและประเมินผล</a:t>
            </a:r>
            <a:r>
              <a:rPr lang="th-TH" sz="1400" dirty="0">
                <a:solidFill>
                  <a:prstClr val="black"/>
                </a:solidFill>
                <a:latin typeface="Arial Unicode MS"/>
                <a:cs typeface="Arial Unicode MS"/>
              </a:rPr>
              <a:t>การดำเนินงานตามนโยบายและแผนงาน</a:t>
            </a:r>
          </a:p>
        </p:txBody>
      </p:sp>
      <p:sp>
        <p:nvSpPr>
          <p:cNvPr id="13" name="Rounded Rectangle 12"/>
          <p:cNvSpPr/>
          <p:nvPr/>
        </p:nvSpPr>
        <p:spPr bwMode="auto">
          <a:xfrm>
            <a:off x="362857" y="5492891"/>
            <a:ext cx="2612571" cy="860612"/>
          </a:xfrm>
          <a:prstGeom prst="roundRect">
            <a:avLst>
              <a:gd name="adj" fmla="val 10417"/>
            </a:avLst>
          </a:prstGeom>
          <a:solidFill>
            <a:schemeClr val="bg1"/>
          </a:solidFill>
          <a:ln w="12700" cap="flat" cmpd="sng" algn="ctr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" tIns="0" rIns="9144" bIns="0" numCol="1" rtlCol="0" anchor="ctr" anchorCtr="0" compatLnSpc="1">
            <a:prstTxWarp prst="textNoShape">
              <a:avLst/>
            </a:prstTxWarp>
          </a:bodyPr>
          <a:lstStyle/>
          <a:p>
            <a:pPr algn="ctr" defTabSz="4572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400" dirty="0">
                <a:solidFill>
                  <a:prstClr val="black"/>
                </a:solidFill>
                <a:latin typeface="Arial Unicode MS"/>
                <a:cs typeface="Arial Unicode MS"/>
              </a:rPr>
              <a:t>5. </a:t>
            </a:r>
            <a:r>
              <a:rPr lang="th-TH" sz="1400" dirty="0">
                <a:solidFill>
                  <a:prstClr val="black"/>
                </a:solidFill>
                <a:latin typeface="Arial Unicode MS"/>
                <a:cs typeface="Arial Unicode MS"/>
              </a:rPr>
              <a:t>เสนอแนวทางการแก้ไขปัญหาและอุปสรรคเกี่ยวกับการพัฒนาแรงงานและประสานงานการฝึกอาชีพ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3645071" y="1589553"/>
            <a:ext cx="1713032" cy="1099960"/>
          </a:xfrm>
          <a:prstGeom prst="roundRect">
            <a:avLst>
              <a:gd name="adj" fmla="val 8193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dirty="0">
                <a:solidFill>
                  <a:prstClr val="white"/>
                </a:solidFill>
                <a:latin typeface="Arial Unicode MS"/>
                <a:cs typeface="Arial Unicode MS"/>
              </a:rPr>
              <a:t>กพร.ปช.</a:t>
            </a:r>
            <a:endParaRPr lang="en-US" sz="2400" dirty="0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3697260" y="4007745"/>
            <a:ext cx="1713032" cy="965013"/>
          </a:xfrm>
          <a:prstGeom prst="roundRect">
            <a:avLst>
              <a:gd name="adj" fmla="val 8193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th-TH" dirty="0">
                <a:solidFill>
                  <a:srgbClr val="000000"/>
                </a:solidFill>
                <a:latin typeface="Arial Unicode MS"/>
                <a:cs typeface="Arial Unicode MS"/>
              </a:rPr>
              <a:t>กรมพัฒนาฝีมือแรงงาน</a:t>
            </a:r>
            <a:endParaRPr lang="en-US" dirty="0">
              <a:solidFill>
                <a:srgbClr val="000000"/>
              </a:solidFill>
              <a:latin typeface="Arial Unicode MS"/>
              <a:cs typeface="Arial Unicode M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592953" y="1519962"/>
            <a:ext cx="310024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 indent="-182563" defTabSz="457200">
              <a:buFont typeface="Arial"/>
              <a:buChar char="•"/>
            </a:pPr>
            <a:r>
              <a:rPr lang="th-TH" sz="1400" dirty="0">
                <a:solidFill>
                  <a:prstClr val="black"/>
                </a:solidFill>
                <a:latin typeface="Arial Unicode MS"/>
                <a:cs typeface="Arial Unicode MS"/>
              </a:rPr>
              <a:t>บูรณาการการทำงานของทุกภาคส่วน </a:t>
            </a:r>
          </a:p>
          <a:p>
            <a:pPr marL="182563" indent="-182563" defTabSz="457200">
              <a:buFont typeface="Arial"/>
              <a:buChar char="•"/>
            </a:pPr>
            <a:r>
              <a:rPr lang="th-TH" sz="1400" dirty="0">
                <a:solidFill>
                  <a:prstClr val="black"/>
                </a:solidFill>
                <a:latin typeface="Arial Unicode MS"/>
                <a:cs typeface="Arial Unicode MS"/>
              </a:rPr>
              <a:t>กำหนดนโยบายและแผนการพัฒนาคน</a:t>
            </a:r>
          </a:p>
          <a:p>
            <a:pPr marL="182563" indent="-182563" defTabSz="457200">
              <a:buFont typeface="Arial"/>
              <a:buChar char="•"/>
            </a:pPr>
            <a:r>
              <a:rPr lang="th-TH" sz="1400" dirty="0">
                <a:solidFill>
                  <a:prstClr val="black"/>
                </a:solidFill>
                <a:latin typeface="Arial Unicode MS"/>
                <a:cs typeface="Arial Unicode MS"/>
              </a:rPr>
              <a:t>ประสานนโยบาย ยุทธศาสตร์ และแผน</a:t>
            </a:r>
          </a:p>
          <a:p>
            <a:pPr marL="182563" indent="-182563" defTabSz="457200">
              <a:buFont typeface="Arial"/>
              <a:buChar char="•"/>
            </a:pPr>
            <a:r>
              <a:rPr lang="th-TH" sz="1400" dirty="0">
                <a:solidFill>
                  <a:prstClr val="black"/>
                </a:solidFill>
                <a:latin typeface="Arial Unicode MS"/>
                <a:cs typeface="Arial Unicode MS"/>
              </a:rPr>
              <a:t>ติดตามประเมินผล</a:t>
            </a:r>
          </a:p>
          <a:p>
            <a:pPr marL="182563" indent="-182563" defTabSz="457200">
              <a:buFont typeface="Arial"/>
              <a:buChar char="•"/>
            </a:pPr>
            <a:r>
              <a:rPr lang="th-TH" sz="1400" dirty="0">
                <a:solidFill>
                  <a:prstClr val="black"/>
                </a:solidFill>
                <a:latin typeface="Arial Unicode MS"/>
                <a:cs typeface="Arial Unicode MS"/>
              </a:rPr>
              <a:t>เสนอแนวทางฯต่อ ครม.</a:t>
            </a:r>
            <a:endParaRPr lang="en-US" sz="1400" dirty="0">
              <a:solidFill>
                <a:prstClr val="black"/>
              </a:solidFill>
              <a:latin typeface="Arial Unicode MS"/>
              <a:cs typeface="Arial Unicode M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592953" y="3905476"/>
            <a:ext cx="310024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 indent="-182563" defTabSz="457200">
              <a:buFont typeface="Arial"/>
              <a:buChar char="•"/>
            </a:pPr>
            <a:r>
              <a:rPr lang="th-TH" sz="1400" dirty="0">
                <a:solidFill>
                  <a:prstClr val="black"/>
                </a:solidFill>
                <a:latin typeface="Arial Unicode MS"/>
                <a:cs typeface="Arial Unicode MS"/>
              </a:rPr>
              <a:t>ทำงานตาม พรบ.ส่งเสริมการพัฒนาฝีมือแรงงานฯ</a:t>
            </a:r>
          </a:p>
          <a:p>
            <a:pPr marL="182563" indent="-182563" defTabSz="457200">
              <a:buFont typeface="Arial"/>
              <a:buChar char="•"/>
            </a:pPr>
            <a:r>
              <a:rPr lang="th-TH" sz="1400" dirty="0">
                <a:solidFill>
                  <a:prstClr val="black"/>
                </a:solidFill>
                <a:latin typeface="Arial Unicode MS"/>
                <a:cs typeface="Arial Unicode MS"/>
              </a:rPr>
              <a:t>จัดทำมาตรฐานฝีมือแรงงานให้สอดคล้องกับความต้องการ</a:t>
            </a:r>
          </a:p>
          <a:p>
            <a:pPr marL="182563" indent="-182563" defTabSz="457200">
              <a:buFont typeface="Arial"/>
              <a:buChar char="•"/>
            </a:pPr>
            <a:r>
              <a:rPr lang="th-TH" sz="1400" dirty="0">
                <a:solidFill>
                  <a:prstClr val="black"/>
                </a:solidFill>
                <a:latin typeface="Arial Unicode MS"/>
                <a:cs typeface="Arial Unicode MS"/>
              </a:rPr>
              <a:t>ส่งเสริม พัฒนา ระบบ และรูปแบบการพัฒนาฝีมือ การฝึกอบรมฝีมือ การทดสอบ การจัดแข่งขัน ฯลฯ</a:t>
            </a:r>
          </a:p>
          <a:p>
            <a:pPr marL="182563" indent="-182563" defTabSz="457200">
              <a:buFont typeface="Arial"/>
              <a:buChar char="•"/>
            </a:pPr>
            <a:r>
              <a:rPr lang="th-TH" sz="1400" dirty="0">
                <a:solidFill>
                  <a:prstClr val="black"/>
                </a:solidFill>
                <a:latin typeface="Arial Unicode MS"/>
                <a:cs typeface="Arial Unicode MS"/>
              </a:rPr>
              <a:t>พัฒนาเครือข่ายฯ</a:t>
            </a:r>
          </a:p>
          <a:p>
            <a:pPr marL="182563" indent="-182563" defTabSz="457200">
              <a:buFont typeface="Arial"/>
              <a:buChar char="•"/>
            </a:pPr>
            <a:r>
              <a:rPr lang="th-TH" sz="1400" dirty="0">
                <a:solidFill>
                  <a:prstClr val="black"/>
                </a:solidFill>
                <a:latin typeface="Arial Unicode MS"/>
                <a:cs typeface="Arial Unicode MS"/>
              </a:rPr>
              <a:t>จัดทำแผนการพัฒนากำลังแรงงาน</a:t>
            </a:r>
          </a:p>
          <a:p>
            <a:pPr marL="182563" indent="-182563" defTabSz="457200">
              <a:buFont typeface="Arial"/>
              <a:buChar char="•"/>
            </a:pPr>
            <a:r>
              <a:rPr lang="th-TH" sz="1400" dirty="0">
                <a:solidFill>
                  <a:prstClr val="black"/>
                </a:solidFill>
                <a:latin typeface="Arial Unicode MS"/>
                <a:cs typeface="Arial Unicode MS"/>
              </a:rPr>
              <a:t>เป็นศูนย์ข้อมูลการพัฒนาแรงงาน</a:t>
            </a:r>
            <a:endParaRPr lang="en-US" sz="1400" dirty="0">
              <a:solidFill>
                <a:prstClr val="black"/>
              </a:solidFill>
              <a:latin typeface="Arial Unicode MS"/>
              <a:cs typeface="Arial Unicode M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83479" y="2766252"/>
            <a:ext cx="1996398" cy="871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lnSpc>
                <a:spcPct val="90000"/>
              </a:lnSpc>
            </a:pPr>
            <a:r>
              <a:rPr lang="en-US" sz="1400" b="1" dirty="0">
                <a:solidFill>
                  <a:srgbClr val="0000FF"/>
                </a:solidFill>
                <a:latin typeface="Arial Unicode MS"/>
                <a:cs typeface="Arial Unicode MS"/>
              </a:rPr>
              <a:t>“</a:t>
            </a:r>
            <a:r>
              <a:rPr lang="th-TH" sz="1400" b="1" dirty="0">
                <a:solidFill>
                  <a:srgbClr val="0000FF"/>
                </a:solidFill>
                <a:latin typeface="Arial Unicode MS"/>
                <a:cs typeface="Arial Unicode MS"/>
              </a:rPr>
              <a:t>ผู้ประสานและกำหนดนโยบาย ยุทธศาสตร์และแผน ระดับชาติด้านการพัฒนาคน</a:t>
            </a:r>
            <a:r>
              <a:rPr lang="en-US" sz="1400" b="1" dirty="0">
                <a:solidFill>
                  <a:srgbClr val="0000FF"/>
                </a:solidFill>
                <a:latin typeface="Arial Unicode MS"/>
                <a:cs typeface="Arial Unicode MS"/>
              </a:rPr>
              <a:t>”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483479" y="5005128"/>
            <a:ext cx="2065984" cy="871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lnSpc>
                <a:spcPct val="90000"/>
              </a:lnSpc>
            </a:pPr>
            <a:r>
              <a:rPr lang="en-US" sz="1400" b="1" dirty="0">
                <a:solidFill>
                  <a:srgbClr val="0000FF"/>
                </a:solidFill>
                <a:latin typeface="Arial Unicode MS"/>
                <a:cs typeface="Arial Unicode MS"/>
              </a:rPr>
              <a:t>“</a:t>
            </a:r>
            <a:r>
              <a:rPr lang="th-TH" sz="1400" b="1" dirty="0">
                <a:solidFill>
                  <a:srgbClr val="0000FF"/>
                </a:solidFill>
                <a:latin typeface="Arial Unicode MS"/>
                <a:cs typeface="Arial Unicode MS"/>
              </a:rPr>
              <a:t>หน่วยปฏิบัติเพื่อให้เกิดการพัฒนาคน ตามนโยบาย ยุทธศาสตร์ และแผนฯ</a:t>
            </a:r>
            <a:r>
              <a:rPr lang="en-US" sz="1400" b="1" dirty="0">
                <a:solidFill>
                  <a:srgbClr val="0000FF"/>
                </a:solidFill>
                <a:latin typeface="Arial Unicode MS"/>
                <a:cs typeface="Arial Unicode MS"/>
              </a:rPr>
              <a:t>”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คณะอนุกรรมการพัฒนาแรงงานและประสานงานการฝึกอาชีพแห่งชาติ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2717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64469" y="1096366"/>
            <a:ext cx="8728011" cy="5289968"/>
          </a:xfrm>
        </p:spPr>
        <p:txBody>
          <a:bodyPr/>
          <a:lstStyle/>
          <a:p>
            <a:pPr marL="0" indent="0">
              <a:buNone/>
            </a:pPr>
            <a:endParaRPr lang="th-TH" dirty="0">
              <a:latin typeface="TH SarabunIT๙" pitchFamily="34" charset="-34"/>
              <a:cs typeface="TH SarabunIT๙" pitchFamily="34" charset="-34"/>
            </a:endParaRPr>
          </a:p>
          <a:p>
            <a:pPr marL="0" indent="0">
              <a:buNone/>
            </a:pPr>
            <a:endParaRPr lang="th-TH" dirty="0" smtClean="0">
              <a:latin typeface="TH SarabunIT๙" pitchFamily="34" charset="-34"/>
              <a:cs typeface="TH SarabunIT๙" pitchFamily="34" charset="-34"/>
            </a:endParaRP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dirty="0" smtClean="0">
                <a:latin typeface="TH SarabunIT๙" pitchFamily="34" charset="-34"/>
                <a:cs typeface="TH SarabunIT๙" pitchFamily="34" charset="-34"/>
              </a:rPr>
              <a:t>(</a:t>
            </a:r>
            <a:r>
              <a:rPr lang="en-US" sz="4400" dirty="0">
                <a:latin typeface="TH SarabunIT๙" pitchFamily="34" charset="-34"/>
                <a:cs typeface="TH SarabunIT๙" pitchFamily="34" charset="-34"/>
              </a:rPr>
              <a:t>3</a:t>
            </a:r>
            <a:r>
              <a:rPr lang="en-US" sz="4400" dirty="0" smtClean="0">
                <a:latin typeface="TH SarabunIT๙" pitchFamily="34" charset="-34"/>
                <a:cs typeface="TH SarabunIT๙" pitchFamily="34" charset="-34"/>
              </a:rPr>
              <a:t>)</a:t>
            </a:r>
            <a:endParaRPr lang="th-TH" sz="4400" dirty="0" smtClean="0">
              <a:latin typeface="TH SarabunIT๙" pitchFamily="34" charset="-34"/>
              <a:cs typeface="TH SarabunIT๙" pitchFamily="34" charset="-34"/>
            </a:endParaRP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3600" dirty="0" smtClean="0">
                <a:latin typeface="TH SarabunIT๙" pitchFamily="34" charset="-34"/>
                <a:cs typeface="TH SarabunIT๙" pitchFamily="34" charset="-34"/>
              </a:rPr>
              <a:t>บทบาทของ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3600" dirty="0" smtClean="0">
                <a:latin typeface="TH SarabunIT๙" pitchFamily="34" charset="-34"/>
                <a:cs typeface="TH SarabunIT๙" pitchFamily="34" charset="-34"/>
              </a:rPr>
              <a:t>คณะกรรมการพัฒนาแรงงานและประสานงานการฝึกอาชีพจังหวัด (กพร.ป</a:t>
            </a:r>
            <a:r>
              <a:rPr lang="th-TH" dirty="0">
                <a:latin typeface="TH SarabunIT๙" pitchFamily="34" charset="-34"/>
                <a:cs typeface="TH SarabunIT๙" pitchFamily="34" charset="-34"/>
              </a:rPr>
              <a:t>จ</a:t>
            </a:r>
            <a:r>
              <a:rPr lang="th-TH" sz="3600" dirty="0" smtClean="0">
                <a:latin typeface="TH SarabunIT๙" pitchFamily="34" charset="-34"/>
                <a:cs typeface="TH SarabunIT๙" pitchFamily="34" charset="-34"/>
              </a:rPr>
              <a:t>.)</a:t>
            </a:r>
            <a:endParaRPr lang="en-US" sz="3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1327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4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อำนาจหน้าที่ของ กพร.ปจ.</a:t>
            </a:r>
            <a:endParaRPr lang="en-US" sz="4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219200"/>
            <a:ext cx="8686800" cy="5257800"/>
          </a:xfrm>
        </p:spPr>
        <p:txBody>
          <a:bodyPr>
            <a:noAutofit/>
          </a:bodyPr>
          <a:lstStyle/>
          <a:p>
            <a:pPr marL="285750" indent="-285750">
              <a:buSzPct val="90000"/>
              <a:buFont typeface="+mj-lt"/>
              <a:buAutoNum type="arabicPeriod"/>
            </a:pPr>
            <a:r>
              <a:rPr lang="th-TH" sz="28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ศึกษาและรวบรวมข้อมูลด้านกำลังแรงงาน </a:t>
            </a:r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เพื่อวิเคราะห์ความต้องการแรงงาน  ความต้องการพัฒนาทักษะฝีมือแรงงานในภาพรวมของจังหวัดฯ</a:t>
            </a:r>
          </a:p>
          <a:p>
            <a:pPr marL="285750" indent="-285750">
              <a:buFont typeface="+mj-lt"/>
              <a:buAutoNum type="arabicPeriod"/>
            </a:pPr>
            <a:r>
              <a:rPr lang="th-TH" sz="28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ติดตามและดำเนินงานตามแผนการพัฒนากำลังแรงงาน</a:t>
            </a:r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และการพัฒนาฝีมือแรงงานทั้งด้านคุณภาพและปริมาณในพื้นที่จังหวัด ฯ</a:t>
            </a:r>
          </a:p>
          <a:p>
            <a:pPr marL="285750" indent="-285750">
              <a:buFont typeface="+mj-lt"/>
              <a:buAutoNum type="arabicPeriod"/>
            </a:pPr>
            <a:r>
              <a:rPr lang="th-TH" sz="28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รวบรวมข้อมูลเพื่อสังเคราะห์และจัดทำข้อเสนอแนะ</a:t>
            </a:r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ในการพัฒนากำลังคนในพื้นที่ประจำปีเพื่อแจ้งให้หน่วยงานที่เกี่ยวข้องในพื้นที่จังหวัด และ กพร.ปช. ได้ทราบฯ</a:t>
            </a:r>
          </a:p>
          <a:p>
            <a:pPr marL="285750" indent="-285750">
              <a:buFont typeface="+mj-lt"/>
              <a:buAutoNum type="arabicPeriod"/>
            </a:pPr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ส่งเสริม</a:t>
            </a:r>
            <a:r>
              <a:rPr lang="th-TH" sz="28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สถานประกอบการและองค์กรในภาคเอกชนของจังหวัดให้มีส่วนร่วม</a:t>
            </a:r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ในการพัฒนากำลังแรงงานและการฝึกอาชีพของจังหวัด</a:t>
            </a:r>
          </a:p>
          <a:p>
            <a:pPr marL="285750" indent="-285750">
              <a:buFont typeface="+mj-lt"/>
              <a:buAutoNum type="arabicPeriod"/>
            </a:pPr>
            <a:r>
              <a:rPr lang="th-TH" sz="28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ขอข้อมูลหน่วยงานภาครัฐและเอกชนในพื้นที่</a:t>
            </a:r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จังหวัดได้ตามที่เห็นสมควร</a:t>
            </a:r>
            <a:endParaRPr lang="en-US" sz="28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>
              <a:buNone/>
            </a:pPr>
            <a:r>
              <a:rPr lang="th-TH" sz="1800" b="0" i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ที่มา</a:t>
            </a:r>
            <a:r>
              <a:rPr lang="en-US" sz="1800" b="0" i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1800" b="0" i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คำสั่ง กพร.ปช. ที่ </a:t>
            </a:r>
            <a:r>
              <a:rPr lang="en-US" sz="1800" b="0" i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6/2555 </a:t>
            </a:r>
            <a:r>
              <a:rPr lang="th-TH" sz="1800" b="0" i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เรื่อง แต่งตั้งคณะกรมการพัฒนาแรงงานและประสานงานการฝึกอาชีพจังหวัด (กพร.ปจ.) </a:t>
            </a:r>
            <a:r>
              <a:rPr lang="en-US" sz="1800" b="0" i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23 </a:t>
            </a:r>
            <a:r>
              <a:rPr lang="th-TH" sz="1800" b="0" i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สิงหาคม </a:t>
            </a:r>
            <a:r>
              <a:rPr lang="en-US" sz="1800" b="0" i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2555</a:t>
            </a:r>
            <a:endParaRPr lang="en-US" sz="1800" b="0" i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7348" y="6492875"/>
            <a:ext cx="722233" cy="332782"/>
          </a:xfrm>
        </p:spPr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4500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จุดเน้นการดำเนินงาน ของ กพร.ปจ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7312">
              <a:spcBef>
                <a:spcPts val="600"/>
              </a:spcBef>
              <a:spcAft>
                <a:spcPts val="0"/>
              </a:spcAft>
            </a:pPr>
            <a:r>
              <a:rPr lang="th-TH" dirty="0" smtClean="0"/>
              <a:t>บริบทด้านแรงงานของประเทศในปัจจุบันมีความเป็นพลวัตรสูง เกิดการเปลี่ยนแปลงอยู่ตลอดเวลา จุดเน้นของยุทธศาสตร์ กพร.ปจ.ควรมีทิศทางดังต่อไปนี้</a:t>
            </a:r>
          </a:p>
          <a:p>
            <a:pPr marL="544512" indent="-457200">
              <a:spcBef>
                <a:spcPts val="6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th-TH" dirty="0" smtClean="0"/>
              <a:t>เน้นการจัดทำแผนการพัฒนากำลังคนรายอุตสาหกรรมและแผนการพัฒนากำลังคนในระดับจังหวัด โดยมี </a:t>
            </a:r>
            <a:r>
              <a:rPr lang="th-TH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กพร.ปจ. เป็นกลไกหลักในพื้นที่</a:t>
            </a:r>
            <a:endParaRPr lang="th-TH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marL="544512" indent="-457200">
              <a:spcBef>
                <a:spcPts val="6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th-TH" dirty="0" smtClean="0">
                <a:solidFill>
                  <a:prstClr val="black"/>
                </a:solidFill>
              </a:rPr>
              <a:t>เร่งส่งเสริมการสร้างเครือข่ายพัฒนากำลังคนที่เข้มแข็ง</a:t>
            </a:r>
            <a:endParaRPr lang="th-TH" dirty="0"/>
          </a:p>
          <a:p>
            <a:pPr marL="544512" indent="-457200">
              <a:spcBef>
                <a:spcPts val="6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th-TH" dirty="0" smtClean="0">
                <a:solidFill>
                  <a:prstClr val="black"/>
                </a:solidFill>
              </a:rPr>
              <a:t>เร่งขยาย</a:t>
            </a:r>
            <a:r>
              <a:rPr lang="th-TH" dirty="0">
                <a:solidFill>
                  <a:prstClr val="black"/>
                </a:solidFill>
              </a:rPr>
              <a:t>ผลยุทธศาสตร์ไปยังกลุ่มเป้าหมายวงกว้างมากขึ้น ได้แก่</a:t>
            </a:r>
          </a:p>
          <a:p>
            <a:pPr marL="1001712" lvl="1" indent="-457200">
              <a:spcBef>
                <a:spcPts val="600"/>
              </a:spcBef>
            </a:pPr>
            <a:r>
              <a:rPr lang="th-TH" dirty="0">
                <a:solidFill>
                  <a:srgbClr val="C00000"/>
                </a:solidFill>
              </a:rPr>
              <a:t>กลุ่มธุรกิจขนาดกลางและขนาดย่อม </a:t>
            </a:r>
          </a:p>
          <a:p>
            <a:pPr marL="1001712" lvl="1" indent="-457200">
              <a:spcBef>
                <a:spcPts val="600"/>
              </a:spcBef>
            </a:pPr>
            <a:r>
              <a:rPr lang="th-TH" dirty="0" smtClean="0">
                <a:solidFill>
                  <a:srgbClr val="C00000"/>
                </a:solidFill>
              </a:rPr>
              <a:t>กลุ่มอาชีพอิสระและวิสาหกิจ</a:t>
            </a:r>
            <a:r>
              <a:rPr lang="th-TH" dirty="0">
                <a:solidFill>
                  <a:srgbClr val="C00000"/>
                </a:solidFill>
              </a:rPr>
              <a:t>ชุมชน </a:t>
            </a:r>
            <a:endParaRPr lang="th-TH" sz="2800" dirty="0">
              <a:solidFill>
                <a:srgbClr val="C00000"/>
              </a:solidFill>
            </a:endParaRPr>
          </a:p>
          <a:p>
            <a:pPr marL="1001712" lvl="1" indent="-457200">
              <a:spcBef>
                <a:spcPts val="600"/>
              </a:spcBef>
            </a:pPr>
            <a:endParaRPr lang="th-TH" sz="1800" dirty="0" smtClean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1603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h-TH" dirty="0" smtClean="0"/>
              <a:t>นโยบายการดำเนินงาน </a:t>
            </a:r>
            <a:r>
              <a:rPr lang="th-TH" dirty="0" err="1" smtClean="0"/>
              <a:t>กพร.ปจ.</a:t>
            </a:r>
            <a:r>
              <a:rPr lang="th-TH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483" y="1124076"/>
            <a:ext cx="8832097" cy="5289968"/>
          </a:xfrm>
        </p:spPr>
        <p:txBody>
          <a:bodyPr>
            <a:normAutofit/>
          </a:bodyPr>
          <a:lstStyle/>
          <a:p>
            <a:pPr marL="914400" lvl="1" indent="-457200">
              <a:buFont typeface="Arial" pitchFamily="34" charset="0"/>
              <a:buAutoNum type="arabicPeriod"/>
            </a:pPr>
            <a:r>
              <a:rPr lang="th-TH" sz="36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จัดทำแผนพัฒนากำลังคนตามจุดเน้นของจังหวัดภายในปี พ.ศ.2559</a:t>
            </a:r>
          </a:p>
          <a:p>
            <a:pPr marL="914400" lvl="1" indent="-457200">
              <a:buAutoNum type="arabicPeriod"/>
            </a:pPr>
            <a:r>
              <a:rPr lang="th-TH" sz="3600" b="1" dirty="0" smtClean="0">
                <a:solidFill>
                  <a:schemeClr val="accent6"/>
                </a:solidFill>
                <a:latin typeface="TH SarabunPSK" pitchFamily="34" charset="-34"/>
                <a:cs typeface="TH SarabunPSK" pitchFamily="34" charset="-34"/>
              </a:rPr>
              <a:t>จัดประชุม </a:t>
            </a:r>
            <a:r>
              <a:rPr lang="th-TH" sz="3600" b="1" dirty="0" err="1" smtClean="0">
                <a:solidFill>
                  <a:schemeClr val="accent6"/>
                </a:solidFill>
                <a:latin typeface="TH SarabunPSK" pitchFamily="34" charset="-34"/>
                <a:cs typeface="TH SarabunPSK" pitchFamily="34" charset="-34"/>
              </a:rPr>
              <a:t>กพร.ปจ.</a:t>
            </a:r>
            <a:r>
              <a:rPr lang="th-TH" sz="3600" b="1" dirty="0" smtClean="0">
                <a:solidFill>
                  <a:schemeClr val="accent6"/>
                </a:solidFill>
                <a:latin typeface="TH SarabunPSK" pitchFamily="34" charset="-34"/>
                <a:cs typeface="TH SarabunPSK" pitchFamily="34" charset="-34"/>
              </a:rPr>
              <a:t> อย่างน้อยปีละ 2 ครั้ง</a:t>
            </a:r>
          </a:p>
          <a:p>
            <a:pPr marL="914400" lvl="1" indent="-457200">
              <a:buAutoNum type="arabicPeriod" startAt="3"/>
            </a:pP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ลดการดำเนินงานเอง เพิ่มการทำงานร่วมกับหน่วยงานในพื้นที่</a:t>
            </a:r>
          </a:p>
          <a:p>
            <a:pPr marL="914400" lvl="1" indent="-457200">
              <a:buAutoNum type="arabicPeriod" startAt="3"/>
            </a:pPr>
            <a:r>
              <a:rPr 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สร้างเครือข่ายให้สอดคล้องกับความต้องการในพื้นที่</a:t>
            </a:r>
          </a:p>
          <a:p>
            <a:pPr marL="914400" lvl="1" indent="-457200">
              <a:buNone/>
            </a:pPr>
            <a:r>
              <a:rPr lang="th-TH" sz="3600" b="1" dirty="0" smtClean="0">
                <a:solidFill>
                  <a:schemeClr val="accent6"/>
                </a:solidFill>
                <a:latin typeface="TH SarabunPSK" pitchFamily="34" charset="-34"/>
                <a:cs typeface="TH SarabunPSK" pitchFamily="34" charset="-34"/>
              </a:rPr>
              <a:t>5.  เพิ่มบทบาทการพัฒนากำลังคนในพื้นที่จังหวัด ผ่านเวที </a:t>
            </a:r>
            <a:r>
              <a:rPr lang="th-TH" sz="3600" b="1" dirty="0" err="1" smtClean="0">
                <a:solidFill>
                  <a:schemeClr val="accent6"/>
                </a:solidFill>
                <a:latin typeface="TH SarabunPSK" pitchFamily="34" charset="-34"/>
                <a:cs typeface="TH SarabunPSK" pitchFamily="34" charset="-34"/>
              </a:rPr>
              <a:t>กพร.ปจ.</a:t>
            </a:r>
            <a:r>
              <a:rPr lang="th-TH" sz="3600" b="1" dirty="0" smtClean="0">
                <a:solidFill>
                  <a:schemeClr val="accent6"/>
                </a:solidFill>
                <a:latin typeface="TH SarabunPSK" pitchFamily="34" charset="-34"/>
                <a:cs typeface="TH SarabunPSK" pitchFamily="34" charset="-34"/>
              </a:rPr>
              <a:t> ในฐานะ </a:t>
            </a:r>
            <a:r>
              <a:rPr lang="en-US" sz="3600" b="1" dirty="0" smtClean="0">
                <a:solidFill>
                  <a:schemeClr val="accent6"/>
                </a:solidFill>
                <a:latin typeface="TH SarabunPSK" pitchFamily="34" charset="-34"/>
                <a:cs typeface="TH SarabunPSK" pitchFamily="34" charset="-34"/>
              </a:rPr>
              <a:t>HRD Committee </a:t>
            </a:r>
            <a:r>
              <a:rPr lang="th-TH" sz="3600" b="1" dirty="0" smtClean="0">
                <a:solidFill>
                  <a:schemeClr val="accent6"/>
                </a:solidFill>
                <a:latin typeface="TH SarabunPSK" pitchFamily="34" charset="-34"/>
                <a:cs typeface="TH SarabunPSK" pitchFamily="34" charset="-34"/>
              </a:rPr>
              <a:t>ของจังหวัด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80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64469" y="1096366"/>
            <a:ext cx="8728011" cy="5289968"/>
          </a:xfrm>
        </p:spPr>
        <p:txBody>
          <a:bodyPr/>
          <a:lstStyle/>
          <a:p>
            <a:pPr marL="0" indent="0">
              <a:buNone/>
            </a:pPr>
            <a:endParaRPr lang="th-TH" dirty="0">
              <a:latin typeface="TH SarabunIT๙" pitchFamily="34" charset="-34"/>
              <a:cs typeface="TH SarabunIT๙" pitchFamily="34" charset="-34"/>
            </a:endParaRPr>
          </a:p>
          <a:p>
            <a:pPr marL="0" indent="0">
              <a:buNone/>
            </a:pPr>
            <a:endParaRPr lang="th-TH" dirty="0" smtClean="0">
              <a:latin typeface="TH SarabunIT๙" pitchFamily="34" charset="-34"/>
              <a:cs typeface="TH SarabunIT๙" pitchFamily="34" charset="-34"/>
            </a:endParaRPr>
          </a:p>
          <a:p>
            <a:pPr marL="0" indent="0">
              <a:buNone/>
            </a:pPr>
            <a:endParaRPr lang="th-TH" dirty="0" smtClean="0">
              <a:latin typeface="TH SarabunIT๙" pitchFamily="34" charset="-34"/>
              <a:cs typeface="TH SarabunIT๙" pitchFamily="34" charset="-34"/>
            </a:endParaRP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4400" dirty="0" smtClean="0">
                <a:latin typeface="TH SarabunIT๙" pitchFamily="34" charset="-34"/>
                <a:cs typeface="TH SarabunIT๙" pitchFamily="34" charset="-34"/>
              </a:rPr>
              <a:t>- ขอบคุณครับ -</a:t>
            </a:r>
            <a:endParaRPr lang="en-US" sz="3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132727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ssential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Essential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Essential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2_Clarity">
  <a:themeElements>
    <a:clrScheme name="Custom 3">
      <a:dk1>
        <a:sysClr val="windowText" lastClr="000000"/>
      </a:dk1>
      <a:lt1>
        <a:sysClr val="window" lastClr="FFFFFF"/>
      </a:lt1>
      <a:dk2>
        <a:srgbClr val="244061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>
    <a:spDef>
      <a:spPr/>
      <a:bodyPr rtlCol="0" anchor="ctr"/>
      <a:lstStyle>
        <a:defPPr algn="ctr">
          <a:lnSpc>
            <a:spcPts val="3000"/>
          </a:lnSpc>
          <a:defRPr sz="3200" b="1" dirty="0" smtClean="0">
            <a:solidFill>
              <a:srgbClr val="C00000"/>
            </a:solidFill>
            <a:latin typeface="TH SarabunPSK" pitchFamily="34" charset="-34"/>
            <a:cs typeface="TH SarabunPSK" pitchFamily="34" charset="-34"/>
          </a:defRPr>
        </a:defPPr>
      </a:lstStyle>
      <a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a:style>
    </a:spDef>
  </a:objectDefaults>
  <a:extraClrSchemeLst/>
</a:theme>
</file>

<file path=ppt/theme/theme6.xml><?xml version="1.0" encoding="utf-8"?>
<a:theme xmlns:a="http://schemas.openxmlformats.org/drawingml/2006/main" name="3_Essential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4_Essential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Breeze">
    <a:dk1>
      <a:sysClr val="windowText" lastClr="000000"/>
    </a:dk1>
    <a:lt1>
      <a:sysClr val="window" lastClr="FFFFFF"/>
    </a:lt1>
    <a:dk2>
      <a:srgbClr val="09213B"/>
    </a:dk2>
    <a:lt2>
      <a:srgbClr val="D5EDF4"/>
    </a:lt2>
    <a:accent1>
      <a:srgbClr val="2C7C9F"/>
    </a:accent1>
    <a:accent2>
      <a:srgbClr val="244A58"/>
    </a:accent2>
    <a:accent3>
      <a:srgbClr val="E2751D"/>
    </a:accent3>
    <a:accent4>
      <a:srgbClr val="FFB400"/>
    </a:accent4>
    <a:accent5>
      <a:srgbClr val="7EB606"/>
    </a:accent5>
    <a:accent6>
      <a:srgbClr val="C00000"/>
    </a:accent6>
    <a:hlink>
      <a:srgbClr val="7030A0"/>
    </a:hlink>
    <a:folHlink>
      <a:srgbClr val="00B0F0"/>
    </a:folHlink>
  </a:clrScheme>
</a:themeOverride>
</file>

<file path=ppt/theme/themeOverride2.xml><?xml version="1.0" encoding="utf-8"?>
<a:themeOverride xmlns:a="http://schemas.openxmlformats.org/drawingml/2006/main">
  <a:clrScheme name="Breeze">
    <a:dk1>
      <a:sysClr val="windowText" lastClr="000000"/>
    </a:dk1>
    <a:lt1>
      <a:sysClr val="window" lastClr="FFFFFF"/>
    </a:lt1>
    <a:dk2>
      <a:srgbClr val="09213B"/>
    </a:dk2>
    <a:lt2>
      <a:srgbClr val="D5EDF4"/>
    </a:lt2>
    <a:accent1>
      <a:srgbClr val="2C7C9F"/>
    </a:accent1>
    <a:accent2>
      <a:srgbClr val="244A58"/>
    </a:accent2>
    <a:accent3>
      <a:srgbClr val="E2751D"/>
    </a:accent3>
    <a:accent4>
      <a:srgbClr val="FFB400"/>
    </a:accent4>
    <a:accent5>
      <a:srgbClr val="7EB606"/>
    </a:accent5>
    <a:accent6>
      <a:srgbClr val="C00000"/>
    </a:accent6>
    <a:hlink>
      <a:srgbClr val="7030A0"/>
    </a:hlink>
    <a:folHlink>
      <a:srgbClr val="00B0F0"/>
    </a:folHlink>
  </a:clrScheme>
</a:themeOverride>
</file>

<file path=ppt/theme/themeOverride3.xml><?xml version="1.0" encoding="utf-8"?>
<a:themeOverride xmlns:a="http://schemas.openxmlformats.org/drawingml/2006/main">
  <a:clrScheme name="Breeze">
    <a:dk1>
      <a:sysClr val="windowText" lastClr="000000"/>
    </a:dk1>
    <a:lt1>
      <a:sysClr val="window" lastClr="FFFFFF"/>
    </a:lt1>
    <a:dk2>
      <a:srgbClr val="09213B"/>
    </a:dk2>
    <a:lt2>
      <a:srgbClr val="D5EDF4"/>
    </a:lt2>
    <a:accent1>
      <a:srgbClr val="2C7C9F"/>
    </a:accent1>
    <a:accent2>
      <a:srgbClr val="244A58"/>
    </a:accent2>
    <a:accent3>
      <a:srgbClr val="E2751D"/>
    </a:accent3>
    <a:accent4>
      <a:srgbClr val="FFB400"/>
    </a:accent4>
    <a:accent5>
      <a:srgbClr val="7EB606"/>
    </a:accent5>
    <a:accent6>
      <a:srgbClr val="C00000"/>
    </a:accent6>
    <a:hlink>
      <a:srgbClr val="7030A0"/>
    </a:hlink>
    <a:folHlink>
      <a:srgbClr val="00B0F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523</TotalTime>
  <Words>1072</Words>
  <Application>Microsoft Office PowerPoint</Application>
  <PresentationFormat>นำเสนอทางหน้าจอ (4:3)</PresentationFormat>
  <Paragraphs>121</Paragraphs>
  <Slides>14</Slides>
  <Notes>1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7</vt:i4>
      </vt:variant>
      <vt:variant>
        <vt:lpstr>ชื่อเรื่องภาพนิ่ง</vt:lpstr>
      </vt:variant>
      <vt:variant>
        <vt:i4>14</vt:i4>
      </vt:variant>
    </vt:vector>
  </HeadingPairs>
  <TitlesOfParts>
    <vt:vector size="21" baseType="lpstr">
      <vt:lpstr>Office Theme</vt:lpstr>
      <vt:lpstr>Essential</vt:lpstr>
      <vt:lpstr>1_Essential</vt:lpstr>
      <vt:lpstr>2_Essential</vt:lpstr>
      <vt:lpstr>12_Clarity</vt:lpstr>
      <vt:lpstr>3_Essential</vt:lpstr>
      <vt:lpstr>4_Essential</vt:lpstr>
      <vt:lpstr>นโยบายการพัฒนาฝีมือแรงงานและ ประสานงานการฝึกอาชีพจังหวัด</vt:lpstr>
      <vt:lpstr>งานนำเสนอ PowerPoint</vt:lpstr>
      <vt:lpstr>สถานการณ์เศรษฐกิจและสังคมระดับมหภาค</vt:lpstr>
      <vt:lpstr>ปัญหาสำคัญของแรงงานไทย</vt:lpstr>
      <vt:lpstr>นโยบายรัฐบาลพลเอก ประยุทธ์ จันทร์โอชา</vt:lpstr>
      <vt:lpstr>งานนำเสนอ PowerPoint</vt:lpstr>
      <vt:lpstr>จุดยืน (Positioning) ของ กพร.ปช.</vt:lpstr>
      <vt:lpstr>หลักการของ กพร.ปช.</vt:lpstr>
      <vt:lpstr>งานนำเสนอ PowerPoint</vt:lpstr>
      <vt:lpstr>งานนำเสนอ PowerPoint</vt:lpstr>
      <vt:lpstr>อำนาจหน้าที่ของ กพร.ปจ.</vt:lpstr>
      <vt:lpstr>จุดเน้นการดำเนินงาน ของ กพร.ปจ.</vt:lpstr>
      <vt:lpstr>นโยบายการดำเนินงาน กพร.ปจ. 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แนวทางการดำเนินงานของคณะอนุกรรมการพัฒนาแรงงานและประสานงานการฝึกอาชีพจังหวัด (กพร.ปจ.)  เพื่อจัดทำแผนการพัฒนากำลังคนรายจังหวัด</dc:title>
  <dc:creator>Santi Ch</dc:creator>
  <cp:lastModifiedBy>Com01</cp:lastModifiedBy>
  <cp:revision>7</cp:revision>
  <cp:lastPrinted>2015-11-16T11:01:12Z</cp:lastPrinted>
  <dcterms:created xsi:type="dcterms:W3CDTF">2015-11-12T12:56:23Z</dcterms:created>
  <dcterms:modified xsi:type="dcterms:W3CDTF">2015-11-16T14:14:14Z</dcterms:modified>
</cp:coreProperties>
</file>