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337" r:id="rId2"/>
    <p:sldId id="332" r:id="rId3"/>
    <p:sldId id="338" r:id="rId4"/>
    <p:sldId id="339" r:id="rId5"/>
    <p:sldId id="340" r:id="rId6"/>
    <p:sldId id="294" r:id="rId7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D37"/>
    <a:srgbClr val="FF3300"/>
    <a:srgbClr val="FF0000"/>
    <a:srgbClr val="0000FF"/>
    <a:srgbClr val="ECE7FD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5" d="100"/>
          <a:sy n="65" d="100"/>
        </p:scale>
        <p:origin x="-1954" y="-4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63E1A7-79D2-4430-9169-B9BB33248D9A}" type="doc">
      <dgm:prSet loTypeId="urn:microsoft.com/office/officeart/2005/8/layout/process1" loCatId="process" qsTypeId="urn:microsoft.com/office/officeart/2005/8/quickstyle/3d1" qsCatId="3D" csTypeId="urn:microsoft.com/office/officeart/2005/8/colors/colorful2" csCatId="colorful" phldr="1"/>
      <dgm:spPr/>
    </dgm:pt>
    <dgm:pt modelId="{51357B84-9EB5-4307-82C6-B4018B392314}">
      <dgm:prSet phldrT="[ข้อความ]"/>
      <dgm:spPr/>
      <dgm:t>
        <a:bodyPr/>
        <a:lstStyle/>
        <a:p>
          <a:r>
            <a:rPr lang="th-TH" b="1" dirty="0" smtClean="0"/>
            <a:t>ดำเนินการ</a:t>
          </a:r>
          <a:endParaRPr lang="th-TH" b="1" dirty="0"/>
        </a:p>
      </dgm:t>
    </dgm:pt>
    <dgm:pt modelId="{27AD1AE7-C4F0-4CEC-A8E7-6B518072A745}" type="parTrans" cxnId="{AFE496E9-6C3C-494D-BFE2-A11C7B350478}">
      <dgm:prSet/>
      <dgm:spPr/>
      <dgm:t>
        <a:bodyPr/>
        <a:lstStyle/>
        <a:p>
          <a:endParaRPr lang="th-TH"/>
        </a:p>
      </dgm:t>
    </dgm:pt>
    <dgm:pt modelId="{51BA7EAF-5F48-4CE5-B953-EBBC51D5DAA9}" type="sibTrans" cxnId="{AFE496E9-6C3C-494D-BFE2-A11C7B350478}">
      <dgm:prSet/>
      <dgm:spPr/>
      <dgm:t>
        <a:bodyPr/>
        <a:lstStyle/>
        <a:p>
          <a:endParaRPr lang="th-TH"/>
        </a:p>
      </dgm:t>
    </dgm:pt>
    <dgm:pt modelId="{A2A78038-0AC7-4628-957C-57D115DFAB75}">
      <dgm:prSet phldrT="[ข้อความ]"/>
      <dgm:spPr/>
      <dgm:t>
        <a:bodyPr/>
        <a:lstStyle/>
        <a:p>
          <a:r>
            <a:rPr lang="th-TH" b="1" dirty="0" smtClean="0"/>
            <a:t>ทบทวน</a:t>
          </a:r>
          <a:endParaRPr lang="th-TH" b="1" dirty="0"/>
        </a:p>
      </dgm:t>
    </dgm:pt>
    <dgm:pt modelId="{56F6AD55-3FA6-407E-B69E-3F8EA83B170F}" type="parTrans" cxnId="{4D4787D9-CC10-449B-AB04-26571BDB3165}">
      <dgm:prSet/>
      <dgm:spPr/>
      <dgm:t>
        <a:bodyPr/>
        <a:lstStyle/>
        <a:p>
          <a:endParaRPr lang="th-TH"/>
        </a:p>
      </dgm:t>
    </dgm:pt>
    <dgm:pt modelId="{1B6D8DC1-59FA-45CC-97CF-01AC88C58E2C}" type="sibTrans" cxnId="{4D4787D9-CC10-449B-AB04-26571BDB3165}">
      <dgm:prSet/>
      <dgm:spPr/>
      <dgm:t>
        <a:bodyPr/>
        <a:lstStyle/>
        <a:p>
          <a:endParaRPr lang="th-TH"/>
        </a:p>
      </dgm:t>
    </dgm:pt>
    <dgm:pt modelId="{F58F6529-A15B-4D09-8948-3C34CA9C383D}">
      <dgm:prSet phldrT="[ข้อความ]"/>
      <dgm:spPr/>
      <dgm:t>
        <a:bodyPr/>
        <a:lstStyle/>
        <a:p>
          <a:r>
            <a:rPr lang="th-TH" b="1" dirty="0" smtClean="0"/>
            <a:t>ติดตาม</a:t>
          </a:r>
          <a:endParaRPr lang="th-TH" b="1" dirty="0"/>
        </a:p>
      </dgm:t>
    </dgm:pt>
    <dgm:pt modelId="{89BA251D-AD64-48F0-88E2-488E5C4ABC67}" type="parTrans" cxnId="{ABC53268-FB68-47E9-B449-82DB9357160C}">
      <dgm:prSet/>
      <dgm:spPr/>
      <dgm:t>
        <a:bodyPr/>
        <a:lstStyle/>
        <a:p>
          <a:endParaRPr lang="th-TH"/>
        </a:p>
      </dgm:t>
    </dgm:pt>
    <dgm:pt modelId="{813F8277-D77F-48EC-A2A0-30612A3080F9}" type="sibTrans" cxnId="{ABC53268-FB68-47E9-B449-82DB9357160C}">
      <dgm:prSet/>
      <dgm:spPr/>
      <dgm:t>
        <a:bodyPr/>
        <a:lstStyle/>
        <a:p>
          <a:endParaRPr lang="th-TH"/>
        </a:p>
      </dgm:t>
    </dgm:pt>
    <dgm:pt modelId="{FEFF8C7A-56C1-485F-98A0-EB80BC6067D5}" type="pres">
      <dgm:prSet presAssocID="{CB63E1A7-79D2-4430-9169-B9BB33248D9A}" presName="Name0" presStyleCnt="0">
        <dgm:presLayoutVars>
          <dgm:dir/>
          <dgm:resizeHandles val="exact"/>
        </dgm:presLayoutVars>
      </dgm:prSet>
      <dgm:spPr/>
    </dgm:pt>
    <dgm:pt modelId="{F8C02FF3-E567-4F87-9465-C2DD667B10CC}" type="pres">
      <dgm:prSet presAssocID="{51357B84-9EB5-4307-82C6-B4018B39231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51DCCC7-EC3D-4783-A92A-1018735B849E}" type="pres">
      <dgm:prSet presAssocID="{51BA7EAF-5F48-4CE5-B953-EBBC51D5DAA9}" presName="sibTrans" presStyleLbl="sibTrans2D1" presStyleIdx="0" presStyleCnt="2"/>
      <dgm:spPr/>
      <dgm:t>
        <a:bodyPr/>
        <a:lstStyle/>
        <a:p>
          <a:endParaRPr lang="th-TH"/>
        </a:p>
      </dgm:t>
    </dgm:pt>
    <dgm:pt modelId="{B91EEF12-C7C7-4856-85B2-0DA5EFF6D83C}" type="pres">
      <dgm:prSet presAssocID="{51BA7EAF-5F48-4CE5-B953-EBBC51D5DAA9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711E4627-EA66-4529-BDD3-6473CE2EC507}" type="pres">
      <dgm:prSet presAssocID="{A2A78038-0AC7-4628-957C-57D115DFAB7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B113BC4-7FB3-4264-B872-1AC8828B7659}" type="pres">
      <dgm:prSet presAssocID="{1B6D8DC1-59FA-45CC-97CF-01AC88C58E2C}" presName="sibTrans" presStyleLbl="sibTrans2D1" presStyleIdx="1" presStyleCnt="2"/>
      <dgm:spPr/>
      <dgm:t>
        <a:bodyPr/>
        <a:lstStyle/>
        <a:p>
          <a:endParaRPr lang="th-TH"/>
        </a:p>
      </dgm:t>
    </dgm:pt>
    <dgm:pt modelId="{B15A42ED-58C9-40CD-A7CE-FF766EF2DBDA}" type="pres">
      <dgm:prSet presAssocID="{1B6D8DC1-59FA-45CC-97CF-01AC88C58E2C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845F21BF-E0CD-4790-A671-9B5A60FA041A}" type="pres">
      <dgm:prSet presAssocID="{F58F6529-A15B-4D09-8948-3C34CA9C383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2BC822E-100F-475B-A4D1-B77D9BD5ACC4}" type="presOf" srcId="{F58F6529-A15B-4D09-8948-3C34CA9C383D}" destId="{845F21BF-E0CD-4790-A671-9B5A60FA041A}" srcOrd="0" destOrd="0" presId="urn:microsoft.com/office/officeart/2005/8/layout/process1"/>
    <dgm:cxn modelId="{9C0318D4-1D3E-4F2F-A2DD-99311A289BA5}" type="presOf" srcId="{51BA7EAF-5F48-4CE5-B953-EBBC51D5DAA9}" destId="{551DCCC7-EC3D-4783-A92A-1018735B849E}" srcOrd="0" destOrd="0" presId="urn:microsoft.com/office/officeart/2005/8/layout/process1"/>
    <dgm:cxn modelId="{AFE496E9-6C3C-494D-BFE2-A11C7B350478}" srcId="{CB63E1A7-79D2-4430-9169-B9BB33248D9A}" destId="{51357B84-9EB5-4307-82C6-B4018B392314}" srcOrd="0" destOrd="0" parTransId="{27AD1AE7-C4F0-4CEC-A8E7-6B518072A745}" sibTransId="{51BA7EAF-5F48-4CE5-B953-EBBC51D5DAA9}"/>
    <dgm:cxn modelId="{4D4787D9-CC10-449B-AB04-26571BDB3165}" srcId="{CB63E1A7-79D2-4430-9169-B9BB33248D9A}" destId="{A2A78038-0AC7-4628-957C-57D115DFAB75}" srcOrd="1" destOrd="0" parTransId="{56F6AD55-3FA6-407E-B69E-3F8EA83B170F}" sibTransId="{1B6D8DC1-59FA-45CC-97CF-01AC88C58E2C}"/>
    <dgm:cxn modelId="{6FB7EE7B-529E-4D58-BB5F-C74ED85DEE83}" type="presOf" srcId="{51357B84-9EB5-4307-82C6-B4018B392314}" destId="{F8C02FF3-E567-4F87-9465-C2DD667B10CC}" srcOrd="0" destOrd="0" presId="urn:microsoft.com/office/officeart/2005/8/layout/process1"/>
    <dgm:cxn modelId="{37305431-CAE9-42D5-A57C-F5CF07ADBE22}" type="presOf" srcId="{1B6D8DC1-59FA-45CC-97CF-01AC88C58E2C}" destId="{B15A42ED-58C9-40CD-A7CE-FF766EF2DBDA}" srcOrd="1" destOrd="0" presId="urn:microsoft.com/office/officeart/2005/8/layout/process1"/>
    <dgm:cxn modelId="{41E5869C-1693-4F06-A661-56CB141985C5}" type="presOf" srcId="{CB63E1A7-79D2-4430-9169-B9BB33248D9A}" destId="{FEFF8C7A-56C1-485F-98A0-EB80BC6067D5}" srcOrd="0" destOrd="0" presId="urn:microsoft.com/office/officeart/2005/8/layout/process1"/>
    <dgm:cxn modelId="{6424EA1A-02BC-4822-A54D-8657F56BE31C}" type="presOf" srcId="{51BA7EAF-5F48-4CE5-B953-EBBC51D5DAA9}" destId="{B91EEF12-C7C7-4856-85B2-0DA5EFF6D83C}" srcOrd="1" destOrd="0" presId="urn:microsoft.com/office/officeart/2005/8/layout/process1"/>
    <dgm:cxn modelId="{ABC53268-FB68-47E9-B449-82DB9357160C}" srcId="{CB63E1A7-79D2-4430-9169-B9BB33248D9A}" destId="{F58F6529-A15B-4D09-8948-3C34CA9C383D}" srcOrd="2" destOrd="0" parTransId="{89BA251D-AD64-48F0-88E2-488E5C4ABC67}" sibTransId="{813F8277-D77F-48EC-A2A0-30612A3080F9}"/>
    <dgm:cxn modelId="{5DE605D3-D3F1-480A-9202-0F66D991D144}" type="presOf" srcId="{1B6D8DC1-59FA-45CC-97CF-01AC88C58E2C}" destId="{1B113BC4-7FB3-4264-B872-1AC8828B7659}" srcOrd="0" destOrd="0" presId="urn:microsoft.com/office/officeart/2005/8/layout/process1"/>
    <dgm:cxn modelId="{6E530DE1-C7D6-4FE1-BE5E-05777E2EB5E9}" type="presOf" srcId="{A2A78038-0AC7-4628-957C-57D115DFAB75}" destId="{711E4627-EA66-4529-BDD3-6473CE2EC507}" srcOrd="0" destOrd="0" presId="urn:microsoft.com/office/officeart/2005/8/layout/process1"/>
    <dgm:cxn modelId="{3C2BC60D-B689-41D1-BD6B-C2E493D08550}" type="presParOf" srcId="{FEFF8C7A-56C1-485F-98A0-EB80BC6067D5}" destId="{F8C02FF3-E567-4F87-9465-C2DD667B10CC}" srcOrd="0" destOrd="0" presId="urn:microsoft.com/office/officeart/2005/8/layout/process1"/>
    <dgm:cxn modelId="{6D7CC1BA-268D-451B-83B0-6ECC465DD16A}" type="presParOf" srcId="{FEFF8C7A-56C1-485F-98A0-EB80BC6067D5}" destId="{551DCCC7-EC3D-4783-A92A-1018735B849E}" srcOrd="1" destOrd="0" presId="urn:microsoft.com/office/officeart/2005/8/layout/process1"/>
    <dgm:cxn modelId="{ED414782-F9B8-431A-ACDF-7DC6CE330E60}" type="presParOf" srcId="{551DCCC7-EC3D-4783-A92A-1018735B849E}" destId="{B91EEF12-C7C7-4856-85B2-0DA5EFF6D83C}" srcOrd="0" destOrd="0" presId="urn:microsoft.com/office/officeart/2005/8/layout/process1"/>
    <dgm:cxn modelId="{F22B098A-8310-4938-8825-F54FB5E0F37E}" type="presParOf" srcId="{FEFF8C7A-56C1-485F-98A0-EB80BC6067D5}" destId="{711E4627-EA66-4529-BDD3-6473CE2EC507}" srcOrd="2" destOrd="0" presId="urn:microsoft.com/office/officeart/2005/8/layout/process1"/>
    <dgm:cxn modelId="{FCAA30D7-30A1-48B2-AECB-3E189F320A6D}" type="presParOf" srcId="{FEFF8C7A-56C1-485F-98A0-EB80BC6067D5}" destId="{1B113BC4-7FB3-4264-B872-1AC8828B7659}" srcOrd="3" destOrd="0" presId="urn:microsoft.com/office/officeart/2005/8/layout/process1"/>
    <dgm:cxn modelId="{8943C824-24AA-4935-A4AA-FE4D070EE421}" type="presParOf" srcId="{1B113BC4-7FB3-4264-B872-1AC8828B7659}" destId="{B15A42ED-58C9-40CD-A7CE-FF766EF2DBDA}" srcOrd="0" destOrd="0" presId="urn:microsoft.com/office/officeart/2005/8/layout/process1"/>
    <dgm:cxn modelId="{DB18D050-30ED-4A42-912E-527A4C813692}" type="presParOf" srcId="{FEFF8C7A-56C1-485F-98A0-EB80BC6067D5}" destId="{845F21BF-E0CD-4790-A671-9B5A60FA041A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02FF3-E567-4F87-9465-C2DD667B10CC}">
      <dsp:nvSpPr>
        <dsp:cNvPr id="0" name=""/>
        <dsp:cNvSpPr/>
      </dsp:nvSpPr>
      <dsp:spPr>
        <a:xfrm>
          <a:off x="5483" y="0"/>
          <a:ext cx="1638842" cy="56453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ดำเนินการ</a:t>
          </a:r>
          <a:endParaRPr lang="th-TH" sz="2300" b="1" kern="1200" dirty="0"/>
        </a:p>
      </dsp:txBody>
      <dsp:txXfrm>
        <a:off x="22018" y="16535"/>
        <a:ext cx="1605772" cy="531465"/>
      </dsp:txXfrm>
    </dsp:sp>
    <dsp:sp modelId="{551DCCC7-EC3D-4783-A92A-1018735B849E}">
      <dsp:nvSpPr>
        <dsp:cNvPr id="0" name=""/>
        <dsp:cNvSpPr/>
      </dsp:nvSpPr>
      <dsp:spPr>
        <a:xfrm>
          <a:off x="1808209" y="79051"/>
          <a:ext cx="347434" cy="4064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kern="1200"/>
        </a:p>
      </dsp:txBody>
      <dsp:txXfrm>
        <a:off x="1808209" y="160337"/>
        <a:ext cx="243204" cy="243860"/>
      </dsp:txXfrm>
    </dsp:sp>
    <dsp:sp modelId="{711E4627-EA66-4529-BDD3-6473CE2EC507}">
      <dsp:nvSpPr>
        <dsp:cNvPr id="0" name=""/>
        <dsp:cNvSpPr/>
      </dsp:nvSpPr>
      <dsp:spPr>
        <a:xfrm>
          <a:off x="2299862" y="0"/>
          <a:ext cx="1638842" cy="564535"/>
        </a:xfrm>
        <a:prstGeom prst="roundRect">
          <a:avLst>
            <a:gd name="adj" fmla="val 10000"/>
          </a:avLst>
        </a:prstGeom>
        <a:solidFill>
          <a:schemeClr val="accent2">
            <a:hueOff val="-5080547"/>
            <a:satOff val="17657"/>
            <a:lumOff val="12844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ทบทวน</a:t>
          </a:r>
          <a:endParaRPr lang="th-TH" sz="2300" b="1" kern="1200" dirty="0"/>
        </a:p>
      </dsp:txBody>
      <dsp:txXfrm>
        <a:off x="2316397" y="16535"/>
        <a:ext cx="1605772" cy="531465"/>
      </dsp:txXfrm>
    </dsp:sp>
    <dsp:sp modelId="{1B113BC4-7FB3-4264-B872-1AC8828B7659}">
      <dsp:nvSpPr>
        <dsp:cNvPr id="0" name=""/>
        <dsp:cNvSpPr/>
      </dsp:nvSpPr>
      <dsp:spPr>
        <a:xfrm>
          <a:off x="4102588" y="79051"/>
          <a:ext cx="347434" cy="40643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0161094"/>
            <a:satOff val="35315"/>
            <a:lumOff val="25688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kern="1200"/>
        </a:p>
      </dsp:txBody>
      <dsp:txXfrm>
        <a:off x="4102588" y="160337"/>
        <a:ext cx="243204" cy="243860"/>
      </dsp:txXfrm>
    </dsp:sp>
    <dsp:sp modelId="{845F21BF-E0CD-4790-A671-9B5A60FA041A}">
      <dsp:nvSpPr>
        <dsp:cNvPr id="0" name=""/>
        <dsp:cNvSpPr/>
      </dsp:nvSpPr>
      <dsp:spPr>
        <a:xfrm>
          <a:off x="4594241" y="0"/>
          <a:ext cx="1638842" cy="564535"/>
        </a:xfrm>
        <a:prstGeom prst="roundRect">
          <a:avLst>
            <a:gd name="adj" fmla="val 10000"/>
          </a:avLst>
        </a:prstGeom>
        <a:solidFill>
          <a:schemeClr val="accent2">
            <a:hueOff val="-10161094"/>
            <a:satOff val="35315"/>
            <a:lumOff val="25688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300" b="1" kern="1200" dirty="0" smtClean="0"/>
            <a:t>ติดตาม</a:t>
          </a:r>
          <a:endParaRPr lang="th-TH" sz="2300" b="1" kern="1200" dirty="0"/>
        </a:p>
      </dsp:txBody>
      <dsp:txXfrm>
        <a:off x="4610776" y="16535"/>
        <a:ext cx="1605772" cy="5314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7D792-56CA-9E4C-9D05-74CCD41FD53B}" type="datetimeFigureOut">
              <a:rPr lang="en-US" smtClean="0"/>
              <a:pPr/>
              <a:t>12/1/2017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AC41B-90E5-D243-8C4F-29890B4E8C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843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A6C47-C13B-7844-A1FB-5DF85C1BB23C}" type="datetimeFigureOut">
              <a:rPr lang="en-US" smtClean="0"/>
              <a:pPr/>
              <a:t>12/1/2017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A709F-0F09-314A-8AFA-9AD5A574D4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987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A709F-0F09-314A-8AFA-9AD5A574D41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833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A709F-0F09-314A-8AFA-9AD5A574D41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833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11664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48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20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1679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151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47850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7486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52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382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469" y="6492875"/>
            <a:ext cx="8012879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0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 defTabSz="914400"/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7348" y="6492875"/>
            <a:ext cx="722233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pPr defTabSz="914400"/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 defTabSz="914400"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4781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500034" y="0"/>
            <a:ext cx="8426366" cy="1445342"/>
          </a:xfrm>
        </p:spPr>
        <p:txBody>
          <a:bodyPr anchor="t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th-TH" altLang="en-US" sz="4800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ตัวชี้วัดองค์ประกอบที่ 3 </a:t>
            </a:r>
            <a:r>
              <a:rPr lang="en-US" altLang="en-US" sz="4800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Area </a:t>
            </a:r>
            <a:r>
              <a:rPr lang="en-US" altLang="en-US" sz="480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Base</a:t>
            </a:r>
            <a:br>
              <a:rPr lang="en-US" altLang="en-US" sz="480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</a:br>
            <a:endParaRPr lang="es-ES" altLang="en-US" sz="3200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26628" name="Rectangle 110"/>
          <p:cNvSpPr txBox="1">
            <a:spLocks noChangeArrowheads="1"/>
          </p:cNvSpPr>
          <p:nvPr/>
        </p:nvSpPr>
        <p:spPr bwMode="auto">
          <a:xfrm>
            <a:off x="2420220" y="1553755"/>
            <a:ext cx="6506180" cy="319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5" rIns="91430" bIns="45715" anchor="ctr"/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4305" fontAlgn="base">
              <a:spcBef>
                <a:spcPct val="0"/>
              </a:spcBef>
              <a:spcAft>
                <a:spcPct val="0"/>
              </a:spcAft>
            </a:pPr>
            <a: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endParaRPr lang="th-TH" sz="48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 fontAlgn="base">
              <a:spcBef>
                <a:spcPct val="0"/>
              </a:spcBef>
              <a:spcAft>
                <a:spcPct val="0"/>
              </a:spcAft>
            </a:pPr>
            <a:endParaRPr lang="th-TH" sz="2800" b="1" dirty="0" smtClean="0">
              <a:solidFill>
                <a:schemeClr val="accent6"/>
              </a:solidFill>
              <a:latin typeface="TH SarabunIT๙" pitchFamily="34" charset="-34"/>
              <a:cs typeface="TH SarabunIT๙" pitchFamily="34" charset="-34"/>
            </a:endParaRPr>
          </a:p>
          <a:p>
            <a:pPr defTabSz="914305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(สถาบันพัฒนาฝีมือแรงงาน/สำนักงานพัฒนาฝีมือแรงงานทุกแห่งยกเว้น </a:t>
            </a:r>
            <a:r>
              <a:rPr lang="th-TH" sz="2800" b="1" dirty="0" err="1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สพร</a:t>
            </a:r>
            <a:r>
              <a:rPr lang="th-TH" sz="2800" b="1" dirty="0" smtClean="0">
                <a:solidFill>
                  <a:schemeClr val="accent6"/>
                </a:solidFill>
                <a:latin typeface="TH SarabunIT๙" pitchFamily="34" charset="-34"/>
                <a:cs typeface="TH SarabunIT๙" pitchFamily="34" charset="-34"/>
              </a:rPr>
              <a:t>.13 กรุงเทพมหานคร)</a:t>
            </a:r>
          </a:p>
          <a:p>
            <a:pPr defTabSz="914305" fontAlgn="base">
              <a:spcBef>
                <a:spcPct val="0"/>
              </a:spcBef>
              <a:spcAft>
                <a:spcPct val="0"/>
              </a:spcAft>
            </a:pPr>
            <a:endParaRPr lang="th-TH" altLang="en-US" sz="48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 fontAlgn="base">
              <a:spcBef>
                <a:spcPct val="0"/>
              </a:spcBef>
              <a:spcAft>
                <a:spcPct val="0"/>
              </a:spcAft>
            </a:pPr>
            <a: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ตัวชี้วัดที่ 3.1 ความสำเร็จของ</a:t>
            </a:r>
            <a:b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การ</a:t>
            </a:r>
            <a:r>
              <a:rPr lang="th-TH" altLang="en-US" sz="4800" b="1" dirty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บรรลุผลสัมฤทธิ์ตาม</a:t>
            </a:r>
            <a: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</a:t>
            </a:r>
            <a:b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altLang="en-US" sz="48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การ</a:t>
            </a:r>
            <a:r>
              <a:rPr lang="th-TH" altLang="en-US" sz="4800" b="1" dirty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พัฒนากำลังคนรายจังหวัด</a:t>
            </a:r>
            <a:br>
              <a:rPr lang="th-TH" altLang="en-US" sz="4800" b="1" dirty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endParaRPr lang="th-TH" altLang="en-US" sz="48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r" defTabSz="914305" fontAlgn="base">
              <a:spcBef>
                <a:spcPct val="0"/>
              </a:spcBef>
              <a:spcAft>
                <a:spcPct val="0"/>
              </a:spcAft>
            </a:pPr>
            <a:endParaRPr lang="th-TH" altLang="en-US" sz="48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r" defTabSz="914305" fontAlgn="base">
              <a:spcBef>
                <a:spcPct val="0"/>
              </a:spcBef>
              <a:spcAft>
                <a:spcPct val="0"/>
              </a:spcAft>
            </a:pPr>
            <a:endParaRPr lang="th-TH" altLang="en-US" sz="48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AutoShape 2" descr="ผลการค้นหารูปภาพสำหรับ ตัวชี้วัด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151367"/>
            <a:ext cx="2333625" cy="2755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4" y="4402393"/>
            <a:ext cx="259080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6070987" y="5522609"/>
            <a:ext cx="25568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นาง</a:t>
            </a:r>
            <a:r>
              <a:rPr lang="th-TH" b="1" dirty="0" err="1" smtClean="0">
                <a:latin typeface="TH SarabunPSK" pitchFamily="34" charset="-34"/>
                <a:cs typeface="TH SarabunPSK" pitchFamily="34" charset="-34"/>
              </a:rPr>
              <a:t>จิรวรรณ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สุตสุนทร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ผู้อำนวยการกองยุทธศาสตร์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และเครือข่ายพัฒนาฝีมือแรงงาน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70055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997"/>
            <a:ext cx="8899582" cy="801914"/>
          </a:xfrm>
          <a:solidFill>
            <a:schemeClr val="tx2">
              <a:lumMod val="75000"/>
              <a:lumOff val="2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955985"/>
            <a:ext cx="8737349" cy="1389009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228600" lvl="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ความสำเร็จ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ของการบรรลุผลสัมฤทธิ์ตามแผนการพัฒนากำลังคนรายจังหวัด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เป็น</a:t>
            </a:r>
            <a:b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การ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ดำเนินการเพื่อขับเคลื่อนแผนพัฒนากำลังคนในจังหวัด การแปลงแผนสู่การปฏิบัติและการติดตามประเมินผลร่วมกันหน่วยงานที่เกี่ยวข้องในพื้นที่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จังหวัด</a:t>
            </a:r>
            <a:endParaRPr lang="th-TH" sz="2800" dirty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defRPr/>
            </a:pPr>
            <a:endParaRPr lang="th-TH" sz="2800" dirty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marL="228600" lvl="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marL="228600" lvl="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62231" y="2440655"/>
            <a:ext cx="8737349" cy="24115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2. พิจารณา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จากการดำเนินงานที่บรรลุเป้าหมายตามภารกิจของหน่วยงาน ซึ่งได้มี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การ</a:t>
            </a:r>
            <a:b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วิเคราะห์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และทบทวนแผนการพัฒนากำลังคนรายจังหวัด รวมทั้งการขับเคลื่อนแผน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และ</a:t>
            </a:r>
            <a:b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</a:b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ติดตาม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ผล  การดำเนินการ โดยเปรียบเทียบกับแผนที่กำหนดไว้ </a:t>
            </a: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</a:t>
            </a:r>
            <a:r>
              <a:rPr lang="th-TH" sz="2800" u="sng" dirty="0" smtClean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โดย</a:t>
            </a:r>
            <a:r>
              <a:rPr lang="th-TH" sz="2800" dirty="0" smtClean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รอบ</a:t>
            </a:r>
            <a:r>
              <a:rPr lang="th-TH" sz="2800" dirty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ที่ 1 ผลการดำเนินการระหว่าง วันที่ 1 ตุลาคม 2560 - 31 มีนาคม 2561 </a:t>
            </a:r>
            <a:r>
              <a:rPr lang="th-TH" sz="2800" dirty="0" smtClean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และ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 smtClean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     รอบ</a:t>
            </a:r>
            <a:r>
              <a:rPr lang="th-TH" sz="2800" dirty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ที่ 2 ผลการดำเนินการระหว่างวันที่ </a:t>
            </a:r>
            <a:r>
              <a:rPr lang="th-TH" sz="2800" dirty="0" smtClean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1 </a:t>
            </a:r>
            <a:r>
              <a:rPr lang="th-TH" sz="2800" dirty="0">
                <a:solidFill>
                  <a:schemeClr val="accent6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เมษายน - 30 กันยายน 2561 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62230" y="4926885"/>
            <a:ext cx="8737349" cy="574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 baseline="0">
                <a:solidFill>
                  <a:schemeClr val="tx1"/>
                </a:solidFill>
                <a:latin typeface="Arial Unicode MS"/>
                <a:ea typeface="+mn-ea"/>
                <a:cs typeface="Arial Unicode M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3. เจ้าภาพ 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: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กองยุทธศาสตร์และเครือข่ายพัฒนาฝีมือแรงงาน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 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u="sng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หมายเหตุ</a:t>
            </a:r>
            <a:r>
              <a:rPr lang="th-TH" sz="2800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:  </a:t>
            </a:r>
            <a:r>
              <a:rPr lang="th-TH" sz="2800" dirty="0" err="1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สพร</a:t>
            </a:r>
            <a:r>
              <a:rPr lang="th-TH" sz="2800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.13 กรุงเทพมหานคร (ไม่ต้องดำเนินการ)</a:t>
            </a:r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th-TH" sz="2800" dirty="0" smtClean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84" y="5604994"/>
            <a:ext cx="2428186" cy="125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41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997"/>
            <a:ext cx="8899582" cy="801914"/>
          </a:xfrm>
          <a:solidFill>
            <a:schemeClr val="tx2">
              <a:lumMod val="75000"/>
              <a:lumOff val="2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คำอธิบาย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691" y="1399183"/>
            <a:ext cx="2588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ร้อยละของการดำเนินการตามแผน</a:t>
            </a:r>
            <a:br>
              <a:rPr lang="th-TH" sz="20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การพัฒนากำลังคนรายจังหวัด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33733" y="1384435"/>
            <a:ext cx="5408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จำนวนแรงงานที่ได้รับการพัฒนาฝีมือแรงงานตามแผนการพัฒนากำลังคนรายจังหวัด</a:t>
            </a:r>
            <a:endParaRPr lang="th-TH" b="1" dirty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3" name="ตัวเชื่อมต่อตรง 12"/>
          <p:cNvCxnSpPr/>
          <p:nvPr/>
        </p:nvCxnSpPr>
        <p:spPr>
          <a:xfrm>
            <a:off x="2728466" y="1753767"/>
            <a:ext cx="5269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24865" y="1798690"/>
            <a:ext cx="4626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เป้าหมายการพัฒนาฝีมือแรงงานตามแผนการพัฒนากำลังคนรายจังหวัด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82123" y="1621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8371945" y="1530624"/>
            <a:ext cx="535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100</a:t>
            </a:r>
            <a:endParaRPr lang="th-TH" sz="2400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29829" y="160177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=</a:t>
            </a:r>
            <a:endParaRPr lang="th-TH" dirty="0"/>
          </a:p>
        </p:txBody>
      </p:sp>
      <p:sp>
        <p:nvSpPr>
          <p:cNvPr id="19" name="สี่เหลี่ยมผืนผ้ามุมมน 18"/>
          <p:cNvSpPr/>
          <p:nvPr/>
        </p:nvSpPr>
        <p:spPr>
          <a:xfrm>
            <a:off x="82264" y="870157"/>
            <a:ext cx="1687542" cy="44053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สูตรการคำนวณ</a:t>
            </a:r>
          </a:p>
        </p:txBody>
      </p:sp>
      <p:graphicFrame>
        <p:nvGraphicFramePr>
          <p:cNvPr id="20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44481"/>
              </p:ext>
            </p:extLst>
          </p:nvPr>
        </p:nvGraphicFramePr>
        <p:xfrm>
          <a:off x="45691" y="3066329"/>
          <a:ext cx="8861978" cy="2133600"/>
        </p:xfrm>
        <a:graphic>
          <a:graphicData uri="http://schemas.openxmlformats.org/drawingml/2006/table">
            <a:tbl>
              <a:tblPr firstRow="1"/>
              <a:tblGrid>
                <a:gridCol w="7676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33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43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0631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43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643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2525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3533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6435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3533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78869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2644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3594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88685">
                <a:tc>
                  <a:txBody>
                    <a:bodyPr/>
                    <a:lstStyle/>
                    <a:p>
                      <a:pPr lvl="0" algn="thaiDist"/>
                      <a:endParaRPr lang="en-US" sz="16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ต.ค.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พ.ย.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ธ.ค.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ม.ค.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ก.พ.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เม.ย.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พ.ค.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มิ.ย.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ส.ค.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รอบที่ 2 ก.ย. (12 เดือน)</a:t>
                      </a:r>
                      <a:endParaRPr lang="en-US" sz="1600" b="1" dirty="0" smtClean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284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เป้าหมาย </a:t>
                      </a:r>
                      <a:endParaRPr lang="th-TH" sz="1600" b="1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ปี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61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u="none" strike="noStrike" dirty="0"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รายงานผลการวิเคราะห์และทบทวนแผนการพัฒนากำลังคนรายจังหวัด โดยจัดประชุม</a:t>
                      </a:r>
                      <a:r>
                        <a:rPr lang="th-TH" sz="16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th-TH" sz="16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กพร.ปจ</a:t>
                      </a:r>
                      <a:r>
                        <a:rPr lang="th-TH" sz="16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. หรือคณะทำงาน ภายใต้ </a:t>
                      </a:r>
                      <a:r>
                        <a:rPr lang="th-TH" sz="16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กพร.ปจ</a:t>
                      </a:r>
                      <a:r>
                        <a:rPr lang="th-TH" sz="16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.</a:t>
                      </a:r>
                      <a:endParaRPr lang="th-TH" sz="16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kern="120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ผลการดำเนินการได้ตามแผนการพัฒนากำลังคนรายจังหวัด</a:t>
                      </a:r>
                      <a:r>
                        <a:rPr lang="th-TH" sz="16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  </a:t>
                      </a:r>
                      <a:r>
                        <a:rPr lang="th-TH" sz="1600" b="1" kern="1200" dirty="0" smtClean="0">
                          <a:solidFill>
                            <a:schemeClr val="accent6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ร้อย</a:t>
                      </a:r>
                      <a:r>
                        <a:rPr lang="th-TH" sz="1600" b="1" kern="1200" dirty="0">
                          <a:solidFill>
                            <a:schemeClr val="accent6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ละ</a:t>
                      </a:r>
                      <a:r>
                        <a:rPr lang="th-TH" sz="1600" b="1" kern="1200" baseline="0" dirty="0">
                          <a:solidFill>
                            <a:schemeClr val="accent6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th-TH" sz="1600" b="1" kern="1200" baseline="0" dirty="0" smtClean="0">
                          <a:solidFill>
                            <a:schemeClr val="accent6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 55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u="sng" kern="1200" baseline="0" dirty="0" smtClean="0">
                          <a:solidFill>
                            <a:schemeClr val="accent6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โดยมีหลักฐานอ้างอิง</a:t>
                      </a:r>
                    </a:p>
                    <a:p>
                      <a:pPr marL="88900" marR="0" indent="-88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การจัดประชุม  </a:t>
                      </a:r>
                      <a:r>
                        <a:rPr lang="th-TH" sz="1600" b="1" dirty="0" err="1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กพร.ปจ</a:t>
                      </a:r>
                      <a:r>
                        <a:rPr lang="th-TH" sz="1600" b="1" dirty="0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 </a:t>
                      </a:r>
                      <a:br>
                        <a:rPr lang="th-TH" sz="1600" b="1" dirty="0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600" b="1" dirty="0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ครั้งที่</a:t>
                      </a:r>
                      <a:r>
                        <a:rPr lang="th-TH" sz="1600" b="1" baseline="0" dirty="0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2 และ</a:t>
                      </a:r>
                      <a:r>
                        <a:rPr lang="th-TH" sz="1600" b="1" dirty="0" smtClean="0">
                          <a:solidFill>
                            <a:srgbClr val="09213B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รายผลการดำเนินงานตามแผนฯ</a:t>
                      </a:r>
                      <a:endParaRPr lang="th-TH" sz="1600" b="1" kern="1200" baseline="0" dirty="0" smtClean="0">
                        <a:solidFill>
                          <a:schemeClr val="accent6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1" name="สี่เหลี่ยมผืนผ้ามุมมน 20"/>
          <p:cNvSpPr/>
          <p:nvPr/>
        </p:nvSpPr>
        <p:spPr>
          <a:xfrm>
            <a:off x="73741" y="2314548"/>
            <a:ext cx="2675406" cy="44053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เป้าหมายตามรอบประเมิน</a:t>
            </a:r>
            <a:endParaRPr lang="th-TH" sz="2200" b="1" dirty="0">
              <a:solidFill>
                <a:schemeClr val="tx1">
                  <a:lumMod val="95000"/>
                  <a:lumOff val="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3" name="Group 4"/>
          <p:cNvGrpSpPr/>
          <p:nvPr/>
        </p:nvGrpSpPr>
        <p:grpSpPr>
          <a:xfrm>
            <a:off x="696405" y="2631698"/>
            <a:ext cx="7943402" cy="464580"/>
            <a:chOff x="1153093" y="4031947"/>
            <a:chExt cx="7943402" cy="472772"/>
          </a:xfrm>
        </p:grpSpPr>
        <p:sp>
          <p:nvSpPr>
            <p:cNvPr id="24" name="TextBox 23"/>
            <p:cNvSpPr txBox="1"/>
            <p:nvPr/>
          </p:nvSpPr>
          <p:spPr>
            <a:xfrm>
              <a:off x="1153093" y="4031947"/>
              <a:ext cx="1336820" cy="46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1600" b="1" dirty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ปี </a:t>
              </a:r>
              <a:r>
                <a:rPr lang="en-US" sz="1600" b="1" dirty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60</a:t>
              </a:r>
              <a:endParaRPr lang="th-TH" sz="16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</p:txBody>
        </p:sp>
        <p:cxnSp>
          <p:nvCxnSpPr>
            <p:cNvPr id="25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 w="28575"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 w="28575"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5011691" y="4034913"/>
              <a:ext cx="1336820" cy="46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16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6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</a:t>
              </a:r>
              <a:r>
                <a:rPr lang="th-TH" sz="1600" b="1" dirty="0" smtClean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ปี </a:t>
              </a:r>
              <a:r>
                <a:rPr lang="en-US" sz="16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61</a:t>
              </a:r>
              <a:endParaRPr lang="th-TH" sz="1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</p:txBody>
        </p:sp>
        <p:cxnSp>
          <p:nvCxnSpPr>
            <p:cNvPr id="28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0" name="Table 51">
            <a:extLst>
              <a:ext uri="{FF2B5EF4-FFF2-40B4-BE49-F238E27FC236}">
                <a16:creationId xmlns:a16="http://schemas.microsoft.com/office/drawing/2014/main" xmlns="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465028"/>
              </p:ext>
            </p:extLst>
          </p:nvPr>
        </p:nvGraphicFramePr>
        <p:xfrm>
          <a:off x="79770" y="5832753"/>
          <a:ext cx="8861978" cy="914400"/>
        </p:xfrm>
        <a:graphic>
          <a:graphicData uri="http://schemas.openxmlformats.org/drawingml/2006/table">
            <a:tbl>
              <a:tblPr firstRow="1"/>
              <a:tblGrid>
                <a:gridCol w="7676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33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43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0631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643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643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2525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3533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6435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435336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478869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26447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35947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272808">
                <a:tc>
                  <a:txBody>
                    <a:bodyPr/>
                    <a:lstStyle/>
                    <a:p>
                      <a:pPr lvl="0" algn="thaiDist"/>
                      <a:endParaRPr lang="en-US" sz="16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ต.ค.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พ.ย.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ธ.ค.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ม.ค.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ก.พ.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มี.ค. 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เม.ย.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spc="-40" baseline="0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พ.ค.</a:t>
                      </a:r>
                      <a:endParaRPr lang="en-US" sz="1600" b="1" spc="-40" baseline="0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มิ.ย.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ส.ค.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ก.ย. </a:t>
                      </a:r>
                      <a:endParaRPr lang="en-US" sz="1600" b="1" dirty="0" smtClean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7544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ผลงาน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ปี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61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16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u="none" strike="noStrike" dirty="0"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600" b="1" kern="120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b="1" spc="-30" dirty="0">
                        <a:solidFill>
                          <a:srgbClr val="C00000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600" b="1" kern="1200" baseline="0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1" name="สี่เหลี่ยมผืนผ้ามุมมน 30"/>
          <p:cNvSpPr/>
          <p:nvPr/>
        </p:nvSpPr>
        <p:spPr>
          <a:xfrm>
            <a:off x="45691" y="5311748"/>
            <a:ext cx="8853890" cy="33686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ผลงานตามรอบประเมินที่........สถาบัน/สำนักงาน............................ผู้ประสานงาน.....................โทรศัพท์...............</a:t>
            </a:r>
            <a:endParaRPr lang="th-TH" sz="2000" b="1" dirty="0">
              <a:solidFill>
                <a:schemeClr val="tx1">
                  <a:lumMod val="95000"/>
                  <a:lumOff val="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2" name="Group 4"/>
          <p:cNvGrpSpPr/>
          <p:nvPr/>
        </p:nvGrpSpPr>
        <p:grpSpPr>
          <a:xfrm>
            <a:off x="917625" y="5480805"/>
            <a:ext cx="7943402" cy="464580"/>
            <a:chOff x="1153093" y="4031947"/>
            <a:chExt cx="7943402" cy="472772"/>
          </a:xfrm>
        </p:grpSpPr>
        <p:sp>
          <p:nvSpPr>
            <p:cNvPr id="33" name="TextBox 32"/>
            <p:cNvSpPr txBox="1"/>
            <p:nvPr/>
          </p:nvSpPr>
          <p:spPr>
            <a:xfrm>
              <a:off x="1153093" y="4031947"/>
              <a:ext cx="1336820" cy="46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1600" b="1" dirty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ปี </a:t>
              </a:r>
              <a:r>
                <a:rPr lang="en-US" sz="1600" b="1" dirty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60</a:t>
              </a:r>
              <a:endParaRPr lang="th-TH" sz="16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</p:txBody>
        </p:sp>
        <p:cxnSp>
          <p:nvCxnSpPr>
            <p:cNvPr id="34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 w="28575"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 w="28575"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5011691" y="4034913"/>
              <a:ext cx="1336820" cy="469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16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</a:t>
              </a:r>
              <a:r>
                <a:rPr lang="th-TH" sz="16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  </a:t>
              </a:r>
              <a:r>
                <a:rPr lang="th-TH" sz="1600" b="1" dirty="0" smtClean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ปี </a:t>
              </a:r>
              <a:r>
                <a:rPr lang="en-US" sz="1600" b="1" dirty="0">
                  <a:solidFill>
                    <a:schemeClr val="accent6">
                      <a:lumMod val="75000"/>
                    </a:schemeClr>
                  </a:solidFill>
                  <a:latin typeface="TH SarabunPSK" pitchFamily="34" charset="-34"/>
                  <a:ea typeface="Tahoma" pitchFamily="34" charset="0"/>
                  <a:cs typeface="TH SarabunPSK" pitchFamily="34" charset="-34"/>
                </a:rPr>
                <a:t>61</a:t>
              </a:r>
              <a:endParaRPr lang="th-TH" sz="1600" b="1" dirty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endParaRPr>
            </a:p>
          </p:txBody>
        </p:sp>
        <p:cxnSp>
          <p:nvCxnSpPr>
            <p:cNvPr id="37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0218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4244"/>
            <a:ext cx="9001123" cy="79730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แนวทางการดำเนินงาน </a:t>
            </a:r>
            <a:r>
              <a:rPr lang="th-TH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ปี 2561</a:t>
            </a:r>
            <a:endParaRPr lang="en-US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35075"/>
            <a:ext cx="8899581" cy="6104938"/>
          </a:xfrm>
        </p:spPr>
        <p:txBody>
          <a:bodyPr>
            <a:noAutofit/>
          </a:bodyPr>
          <a:lstStyle/>
          <a:p>
            <a:pPr marL="914400" lvl="1" indent="-45720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จัดประชุม </a:t>
            </a:r>
            <a:r>
              <a:rPr lang="th-TH" sz="3200" b="1" dirty="0" err="1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. /คณะทำงานฯ ปีละอย่างน้อย 3 ครั้ง </a:t>
            </a:r>
          </a:p>
          <a:p>
            <a:pPr marL="914400" lvl="1" indent="-457200">
              <a:spcBef>
                <a:spcPts val="0"/>
              </a:spcBef>
              <a:buNone/>
            </a:pPr>
            <a:endParaRPr lang="th-TH" sz="32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None/>
            </a:pPr>
            <a:endParaRPr lang="th-TH" sz="1050" b="1" u="sng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sz="28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ครั้งที่ </a:t>
            </a:r>
            <a:r>
              <a:rPr lang="th-TH" sz="28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 ประชุม</a:t>
            </a:r>
            <a:r>
              <a:rPr lang="th-TH" sz="28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คณะทำงานขับเคลื่อนแผน ภายใต้ </a:t>
            </a:r>
            <a:r>
              <a:rPr lang="th-TH" sz="2800" b="1" u="sng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28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	      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              - ทบทวนแผนพัฒนากำลังคนรายจังหวัด ปี 2562-2564 (</a:t>
            </a:r>
            <a:r>
              <a:rPr lang="en-US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Rolling Plan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              - 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รายงานผลการดำเนินการตาม</a:t>
            </a: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แผนปฏิบัติการ (</a:t>
            </a:r>
            <a:r>
              <a:rPr 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Action Plan)</a:t>
            </a: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ภายใต้แผนพัฒนากำลังคนรายจังหวัด ประจำปี 2560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             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- 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เสนอกิจกรรม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/โครงการ ที่มีความจะเป็นเร่งด่วน </a:t>
            </a:r>
            <a:r>
              <a:rPr lang="en-US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(Quick Win)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ให้ </a:t>
            </a:r>
            <a:r>
              <a:rPr lang="th-TH" b="1" dirty="0" err="1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.พิจารณา   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sz="2800" b="1" u="sng" dirty="0" smtClean="0">
                <a:latin typeface="TH SarabunPSK" pitchFamily="34" charset="-34"/>
                <a:cs typeface="TH SarabunPSK" pitchFamily="34" charset="-34"/>
              </a:rPr>
              <a:t>หรือ </a:t>
            </a:r>
            <a:r>
              <a:rPr lang="th-TH" sz="28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ประชุม </a:t>
            </a:r>
            <a:r>
              <a:rPr lang="th-TH" sz="2800" b="1" u="sng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28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 ครั้ง</a:t>
            </a:r>
            <a:r>
              <a:rPr lang="th-TH" sz="28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ที่ 1/2561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	      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             -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รับทราบผล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การดำเนินการตาม</a:t>
            </a: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แผนปฏิบัติ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 (</a:t>
            </a:r>
            <a:r>
              <a:rPr lang="en-US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Action Plan</a:t>
            </a:r>
            <a:r>
              <a:rPr 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ภายใต้แผนพัฒนากำลังคนราย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จังหวัด ประจำปี 2560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            -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เห็นชอบกิจกรรม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/โครงการ ที่มีความจะเป็นเร่งด่วน </a:t>
            </a:r>
            <a:r>
              <a:rPr lang="en-US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(Quick Win) 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ให้จังหวัดพิจารณา เพื่อสนับสนุนงบประมาณและทรัพยากรอื่นๆต่อไป</a:t>
            </a:r>
            <a:endParaRPr lang="th-TH" b="1" dirty="0" smtClean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	 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     -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มอบหมายให้ทุกหน่วยงาน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จัดทำ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แผนปฏิบัติการ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ประจำปี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(Annual Plan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ให้สอดรับกับแผนพัฒนากำลังคน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จังหวัด ปี พ.ศ. 2561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sz="2800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- มอบหมายทุกหน่วยงานรายงานผลการดำเนินงานให้ฝ่ายเลขานุการทุกเดือน</a:t>
            </a:r>
            <a:endParaRPr lang="th-TH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None/>
            </a:pPr>
            <a:endParaRPr lang="th-TH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3467829597"/>
              </p:ext>
            </p:extLst>
          </p:nvPr>
        </p:nvGraphicFramePr>
        <p:xfrm>
          <a:off x="1592826" y="1249516"/>
          <a:ext cx="6238567" cy="564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8999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4244"/>
            <a:ext cx="9001123" cy="79730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แนวทางการดำเนินงาน </a:t>
            </a:r>
            <a:r>
              <a:rPr lang="th-TH" dirty="0" err="1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ปี 2561</a:t>
            </a:r>
            <a:endParaRPr lang="en-US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35075"/>
            <a:ext cx="8899581" cy="6104938"/>
          </a:xfrm>
        </p:spPr>
        <p:txBody>
          <a:bodyPr>
            <a:noAutofit/>
          </a:bodyPr>
          <a:lstStyle/>
          <a:p>
            <a:pPr marL="914400" lvl="1" indent="-457200">
              <a:spcBef>
                <a:spcPts val="0"/>
              </a:spcBef>
              <a:buNone/>
            </a:pPr>
            <a:endParaRPr lang="th-TH" sz="2800" b="1" u="sng" dirty="0" smtClean="0">
              <a:solidFill>
                <a:schemeClr val="accent6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sz="2800" b="1" u="sng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ครั้งที่ 2 ประชุมคณะทำงานขับเคลื่อนแผน ภายใต้ </a:t>
            </a:r>
            <a:r>
              <a:rPr lang="th-TH" sz="2800" b="1" u="sng" dirty="0" err="1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2800" b="1" u="sng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      </a:t>
            </a:r>
          </a:p>
          <a:p>
            <a:pPr marL="914400" lvl="1" indent="-457200">
              <a:spcBef>
                <a:spcPts val="0"/>
              </a:spcBef>
              <a:buNone/>
            </a:pP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         - ทบทวนแผนพัฒนากำลังคนรายจังหวัด ปี 2562-2564 (</a:t>
            </a:r>
            <a:r>
              <a:rPr lang="en-US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Rolling Plan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              - 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ติดตามการจัดทำแผนปฏิบัติการของหน่วยงานเจ้าภาพ (</a:t>
            </a:r>
            <a:r>
              <a:rPr lang="en-US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Follow &amp; Assessment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) และการจัดทำคำของบประมาณประจำปีของหน่วยงาน</a:t>
            </a:r>
          </a:p>
          <a:p>
            <a:pPr marL="914400" lvl="1" indent="-457200">
              <a:spcBef>
                <a:spcPts val="0"/>
              </a:spcBef>
              <a:buNone/>
            </a:pPr>
            <a:endParaRPr lang="th-TH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sz="2800" b="1" u="sng" dirty="0" smtClean="0">
                <a:latin typeface="TH SarabunPSK" pitchFamily="34" charset="-34"/>
                <a:cs typeface="TH SarabunPSK" pitchFamily="34" charset="-34"/>
              </a:rPr>
              <a:t>หรือ</a:t>
            </a:r>
            <a:r>
              <a:rPr lang="th-TH" sz="2800" b="1" u="sng" dirty="0" smtClean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ประชุม </a:t>
            </a:r>
            <a:r>
              <a:rPr lang="th-TH" sz="2800" b="1" u="sng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28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 ครั้งที่ </a:t>
            </a:r>
            <a:r>
              <a:rPr lang="th-TH" sz="28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2/2561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	      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               -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รับทราบผล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การดำเนินการตาม</a:t>
            </a: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แผนปฏิบัติการ (</a:t>
            </a:r>
            <a:r>
              <a:rPr lang="en-US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Action Plan)</a:t>
            </a: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ภายใต้แผนพัฒนากำลังคนรายจังหวัด ประจำปี 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2560</a:t>
            </a: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- เห็นชอบ</a:t>
            </a:r>
            <a:r>
              <a:rPr lang="th-TH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แผนพัฒนากำลังคนรายจังหวัด ปี 2562-2564 (</a:t>
            </a:r>
            <a:r>
              <a:rPr lang="en-US" b="1" dirty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Rolling Plan</a:t>
            </a:r>
            <a:r>
              <a:rPr lang="th-TH" b="1" dirty="0" smtClean="0">
                <a:solidFill>
                  <a:srgbClr val="09213B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b="1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  <a:p>
            <a:pPr marL="914400" lvl="1" indent="-457200">
              <a:spcBef>
                <a:spcPts val="0"/>
              </a:spcBef>
              <a:buClr>
                <a:srgbClr val="09213B"/>
              </a:buClr>
              <a:buNone/>
            </a:pPr>
            <a:r>
              <a:rPr lang="th-TH" b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endParaRPr lang="th-TH" b="1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5800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199" y="748977"/>
            <a:ext cx="8040255" cy="3702930"/>
          </a:xfrm>
        </p:spPr>
        <p:txBody>
          <a:bodyPr>
            <a:no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th-TH" sz="6600" spc="0" dirty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/>
            </a:r>
            <a:br>
              <a:rPr lang="th-TH" sz="6600" spc="0" dirty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</a:br>
            <a:r>
              <a:rPr lang="th-TH" sz="6600" spc="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/>
            </a:r>
            <a:br>
              <a:rPr lang="th-TH" sz="6600" spc="0" dirty="0" smtClean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</a:br>
            <a:r>
              <a:rPr lang="th-TH" sz="6600" spc="0" dirty="0" smtClean="0">
                <a:solidFill>
                  <a:srgbClr val="1F497D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ตอบ</a:t>
            </a:r>
            <a:r>
              <a:rPr lang="th-TH" sz="6600" spc="0" dirty="0">
                <a:solidFill>
                  <a:srgbClr val="1F497D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ข้อซักถาม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213" y="1401097"/>
            <a:ext cx="3937819" cy="152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3877</TotalTime>
  <Words>297</Words>
  <Application>Microsoft Office PowerPoint</Application>
  <PresentationFormat>นำเสนอทางหน้าจอ (4:3)</PresentationFormat>
  <Paragraphs>103</Paragraphs>
  <Slides>6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Essential</vt:lpstr>
      <vt:lpstr>ตัวชี้วัดองค์ประกอบที่ 3 Area Base </vt:lpstr>
      <vt:lpstr>คำอธิบาย</vt:lpstr>
      <vt:lpstr>คำอธิบาย</vt:lpstr>
      <vt:lpstr>แนวทางการดำเนินงาน กพร.ปจ. ปี 2561</vt:lpstr>
      <vt:lpstr>แนวทางการดำเนินงาน กพร.ปจ. ปี 2561</vt:lpstr>
      <vt:lpstr>  ตอบข้อซักถาม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โครงสร้างการพัฒนาฝีมือแรงงานของประเทศ  (National Skill Development Platform)</dc:title>
  <dc:creator>Santi T</dc:creator>
  <cp:lastModifiedBy>THEONE</cp:lastModifiedBy>
  <cp:revision>186</cp:revision>
  <cp:lastPrinted>2017-11-21T09:42:34Z</cp:lastPrinted>
  <dcterms:created xsi:type="dcterms:W3CDTF">2014-12-20T22:40:42Z</dcterms:created>
  <dcterms:modified xsi:type="dcterms:W3CDTF">2017-12-01T06:31:08Z</dcterms:modified>
</cp:coreProperties>
</file>