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tmp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7"/>
  </p:notesMasterIdLst>
  <p:sldIdLst>
    <p:sldId id="291" r:id="rId2"/>
    <p:sldId id="472" r:id="rId3"/>
    <p:sldId id="448" r:id="rId4"/>
    <p:sldId id="537" r:id="rId5"/>
    <p:sldId id="473" r:id="rId6"/>
    <p:sldId id="508" r:id="rId7"/>
    <p:sldId id="476" r:id="rId8"/>
    <p:sldId id="509" r:id="rId9"/>
    <p:sldId id="434" r:id="rId10"/>
    <p:sldId id="447" r:id="rId11"/>
    <p:sldId id="477" r:id="rId12"/>
    <p:sldId id="478" r:id="rId13"/>
    <p:sldId id="479" r:id="rId14"/>
    <p:sldId id="480" r:id="rId15"/>
    <p:sldId id="481" r:id="rId16"/>
    <p:sldId id="482" r:id="rId17"/>
    <p:sldId id="483" r:id="rId18"/>
    <p:sldId id="484" r:id="rId19"/>
    <p:sldId id="485" r:id="rId20"/>
    <p:sldId id="486" r:id="rId21"/>
    <p:sldId id="487" r:id="rId22"/>
    <p:sldId id="488" r:id="rId23"/>
    <p:sldId id="489" r:id="rId24"/>
    <p:sldId id="490" r:id="rId25"/>
    <p:sldId id="492" r:id="rId26"/>
    <p:sldId id="493" r:id="rId27"/>
    <p:sldId id="494" r:id="rId28"/>
    <p:sldId id="495" r:id="rId29"/>
    <p:sldId id="496" r:id="rId30"/>
    <p:sldId id="497" r:id="rId31"/>
    <p:sldId id="498" r:id="rId32"/>
    <p:sldId id="507" r:id="rId33"/>
    <p:sldId id="499" r:id="rId34"/>
    <p:sldId id="501" r:id="rId35"/>
    <p:sldId id="502" r:id="rId36"/>
    <p:sldId id="503" r:id="rId37"/>
    <p:sldId id="504" r:id="rId38"/>
    <p:sldId id="505" r:id="rId39"/>
    <p:sldId id="510" r:id="rId40"/>
    <p:sldId id="436" r:id="rId41"/>
    <p:sldId id="437" r:id="rId42"/>
    <p:sldId id="536" r:id="rId43"/>
    <p:sldId id="511" r:id="rId44"/>
    <p:sldId id="512" r:id="rId45"/>
    <p:sldId id="513" r:id="rId46"/>
    <p:sldId id="514" r:id="rId47"/>
    <p:sldId id="515" r:id="rId48"/>
    <p:sldId id="516" r:id="rId49"/>
    <p:sldId id="517" r:id="rId50"/>
    <p:sldId id="518" r:id="rId51"/>
    <p:sldId id="519" r:id="rId52"/>
    <p:sldId id="520" r:id="rId53"/>
    <p:sldId id="521" r:id="rId54"/>
    <p:sldId id="522" r:id="rId55"/>
    <p:sldId id="523" r:id="rId56"/>
    <p:sldId id="524" r:id="rId57"/>
    <p:sldId id="525" r:id="rId58"/>
    <p:sldId id="526" r:id="rId59"/>
    <p:sldId id="527" r:id="rId60"/>
    <p:sldId id="538" r:id="rId61"/>
    <p:sldId id="535" r:id="rId62"/>
    <p:sldId id="529" r:id="rId63"/>
    <p:sldId id="530" r:id="rId64"/>
    <p:sldId id="531" r:id="rId65"/>
    <p:sldId id="532" r:id="rId66"/>
    <p:sldId id="533" r:id="rId67"/>
    <p:sldId id="534" r:id="rId68"/>
    <p:sldId id="541" r:id="rId69"/>
    <p:sldId id="539" r:id="rId70"/>
    <p:sldId id="540" r:id="rId71"/>
    <p:sldId id="542" r:id="rId72"/>
    <p:sldId id="543" r:id="rId73"/>
    <p:sldId id="544" r:id="rId74"/>
    <p:sldId id="545" r:id="rId75"/>
    <p:sldId id="546" r:id="rId7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ไม่มีสไตล์ ไม่มี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ไม่มีสไตล์, 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9" d="100"/>
          <a:sy n="89" d="100"/>
        </p:scale>
        <p:origin x="-43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38D561-1F86-4875-8795-AF19B59A30B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25E7E8C0-D513-47D2-8220-ABC4E56748E3}">
      <dgm:prSet phldrT="[ข้อความ]"/>
      <dgm:spPr/>
      <dgm:t>
        <a:bodyPr/>
        <a:lstStyle/>
        <a:p>
          <a:r>
            <a:rPr lang="th-TH" dirty="0" smtClean="0">
              <a:solidFill>
                <a:srgbClr val="FF0000"/>
              </a:solidFill>
            </a:rPr>
            <a:t>ในเมือง</a:t>
          </a:r>
          <a:endParaRPr lang="en-US" dirty="0">
            <a:solidFill>
              <a:srgbClr val="FF0000"/>
            </a:solidFill>
          </a:endParaRPr>
        </a:p>
      </dgm:t>
    </dgm:pt>
    <dgm:pt modelId="{A36C8DA6-35D2-4DD9-8783-BF75C52F4E79}" type="parTrans" cxnId="{AB39C31D-4349-45B0-A87D-7ACB19FD8AE9}">
      <dgm:prSet/>
      <dgm:spPr/>
      <dgm:t>
        <a:bodyPr/>
        <a:lstStyle/>
        <a:p>
          <a:endParaRPr lang="en-US"/>
        </a:p>
      </dgm:t>
    </dgm:pt>
    <dgm:pt modelId="{BA6F4335-BF19-4F9B-8EF1-921C82071CE6}" type="sibTrans" cxnId="{AB39C31D-4349-45B0-A87D-7ACB19FD8AE9}">
      <dgm:prSet/>
      <dgm:spPr/>
      <dgm:t>
        <a:bodyPr/>
        <a:lstStyle/>
        <a:p>
          <a:endParaRPr lang="en-US"/>
        </a:p>
      </dgm:t>
    </dgm:pt>
    <dgm:pt modelId="{E2DB2227-FA92-4EF0-BBDE-7300D7CCD506}">
      <dgm:prSet phldrT="[ข้อความ]"/>
      <dgm:spPr/>
      <dgm:t>
        <a:bodyPr/>
        <a:lstStyle/>
        <a:p>
          <a:r>
            <a:rPr lang="th-TH" dirty="0" smtClean="0">
              <a:solidFill>
                <a:srgbClr val="FF0000"/>
              </a:solidFill>
            </a:rPr>
            <a:t>ชานเมือง</a:t>
          </a:r>
          <a:endParaRPr lang="en-US" dirty="0">
            <a:solidFill>
              <a:srgbClr val="FF0000"/>
            </a:solidFill>
          </a:endParaRPr>
        </a:p>
      </dgm:t>
    </dgm:pt>
    <dgm:pt modelId="{D9446CB6-AD9F-4D9F-AD83-31768B8447FA}" type="parTrans" cxnId="{14CE2333-FF76-456B-80CC-365CFB51BF37}">
      <dgm:prSet/>
      <dgm:spPr/>
      <dgm:t>
        <a:bodyPr/>
        <a:lstStyle/>
        <a:p>
          <a:endParaRPr lang="en-US"/>
        </a:p>
      </dgm:t>
    </dgm:pt>
    <dgm:pt modelId="{C3E22DA2-A32D-42BD-9809-B9FD57ABD53F}" type="sibTrans" cxnId="{14CE2333-FF76-456B-80CC-365CFB51BF37}">
      <dgm:prSet/>
      <dgm:spPr/>
      <dgm:t>
        <a:bodyPr/>
        <a:lstStyle/>
        <a:p>
          <a:endParaRPr lang="en-US"/>
        </a:p>
      </dgm:t>
    </dgm:pt>
    <dgm:pt modelId="{4DEB697F-C994-4606-820A-85C2A38DD220}">
      <dgm:prSet phldrT="[ข้อความ]"/>
      <dgm:spPr/>
      <dgm:t>
        <a:bodyPr/>
        <a:lstStyle/>
        <a:p>
          <a:r>
            <a:rPr lang="th-TH" dirty="0" smtClean="0">
              <a:solidFill>
                <a:srgbClr val="FF0000"/>
              </a:solidFill>
            </a:rPr>
            <a:t>ระหว่างเมือง</a:t>
          </a:r>
          <a:endParaRPr lang="en-US" dirty="0">
            <a:solidFill>
              <a:srgbClr val="FF0000"/>
            </a:solidFill>
          </a:endParaRPr>
        </a:p>
      </dgm:t>
    </dgm:pt>
    <dgm:pt modelId="{EB8779BE-DD04-4D5F-B5F2-1D485010D53C}" type="parTrans" cxnId="{33EA01DE-19BE-418C-A761-9F595B4DA422}">
      <dgm:prSet/>
      <dgm:spPr/>
      <dgm:t>
        <a:bodyPr/>
        <a:lstStyle/>
        <a:p>
          <a:endParaRPr lang="en-US"/>
        </a:p>
      </dgm:t>
    </dgm:pt>
    <dgm:pt modelId="{D454A102-C9E3-431B-B6B9-77FBB521D77D}" type="sibTrans" cxnId="{33EA01DE-19BE-418C-A761-9F595B4DA422}">
      <dgm:prSet/>
      <dgm:spPr/>
      <dgm:t>
        <a:bodyPr/>
        <a:lstStyle/>
        <a:p>
          <a:endParaRPr lang="en-US"/>
        </a:p>
      </dgm:t>
    </dgm:pt>
    <dgm:pt modelId="{7163A4CC-A5F0-4F47-B0D2-CC7C00ABC3E9}" type="pres">
      <dgm:prSet presAssocID="{B338D561-1F86-4875-8795-AF19B59A30B2}" presName="linearFlow" presStyleCnt="0">
        <dgm:presLayoutVars>
          <dgm:dir/>
          <dgm:resizeHandles val="exact"/>
        </dgm:presLayoutVars>
      </dgm:prSet>
      <dgm:spPr/>
    </dgm:pt>
    <dgm:pt modelId="{1BC63FF5-CCBA-4E3A-94B3-675F81466260}" type="pres">
      <dgm:prSet presAssocID="{25E7E8C0-D513-47D2-8220-ABC4E56748E3}" presName="composite" presStyleCnt="0"/>
      <dgm:spPr/>
    </dgm:pt>
    <dgm:pt modelId="{0C46858F-E85A-4802-9EC7-8D5220026764}" type="pres">
      <dgm:prSet presAssocID="{25E7E8C0-D513-47D2-8220-ABC4E56748E3}" presName="imgShp" presStyleLbl="fgImgPlace1" presStyleIdx="0" presStyleCnt="3"/>
      <dgm:spPr/>
      <dgm:t>
        <a:bodyPr/>
        <a:lstStyle/>
        <a:p>
          <a:endParaRPr lang="en-US"/>
        </a:p>
      </dgm:t>
    </dgm:pt>
    <dgm:pt modelId="{81DD2483-5DA0-4075-9118-ED075B490F52}" type="pres">
      <dgm:prSet presAssocID="{25E7E8C0-D513-47D2-8220-ABC4E56748E3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F74FE1-52BB-44A4-9280-5DAB6A7AC8B6}" type="pres">
      <dgm:prSet presAssocID="{BA6F4335-BF19-4F9B-8EF1-921C82071CE6}" presName="spacing" presStyleCnt="0"/>
      <dgm:spPr/>
    </dgm:pt>
    <dgm:pt modelId="{49FF5121-F7D4-4973-BEEE-D87BCF20FEEE}" type="pres">
      <dgm:prSet presAssocID="{E2DB2227-FA92-4EF0-BBDE-7300D7CCD506}" presName="composite" presStyleCnt="0"/>
      <dgm:spPr/>
    </dgm:pt>
    <dgm:pt modelId="{ED7904B5-3DD2-4906-93F4-3E1914539F10}" type="pres">
      <dgm:prSet presAssocID="{E2DB2227-FA92-4EF0-BBDE-7300D7CCD506}" presName="imgShp" presStyleLbl="fgImgPlace1" presStyleIdx="1" presStyleCnt="3" custLinFactNeighborX="-822" custLinFactNeighborY="-4089"/>
      <dgm:spPr/>
    </dgm:pt>
    <dgm:pt modelId="{4CD44513-2E09-4D4E-BC30-62760C6C0B6F}" type="pres">
      <dgm:prSet presAssocID="{E2DB2227-FA92-4EF0-BBDE-7300D7CCD506}" presName="txShp" presStyleLbl="node1" presStyleIdx="1" presStyleCnt="3" custLinFactNeighborX="1074" custLinFactNeighborY="19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5823D6-DB36-4960-A969-873CBE2AFFEA}" type="pres">
      <dgm:prSet presAssocID="{C3E22DA2-A32D-42BD-9809-B9FD57ABD53F}" presName="spacing" presStyleCnt="0"/>
      <dgm:spPr/>
    </dgm:pt>
    <dgm:pt modelId="{811EB58D-FEB5-478B-8FB3-BF2B1145B926}" type="pres">
      <dgm:prSet presAssocID="{4DEB697F-C994-4606-820A-85C2A38DD220}" presName="composite" presStyleCnt="0"/>
      <dgm:spPr/>
    </dgm:pt>
    <dgm:pt modelId="{F10412AE-E45D-4235-8A55-6C800C9B4430}" type="pres">
      <dgm:prSet presAssocID="{4DEB697F-C994-4606-820A-85C2A38DD220}" presName="imgShp" presStyleLbl="fgImgPlace1" presStyleIdx="2" presStyleCnt="3"/>
      <dgm:spPr/>
    </dgm:pt>
    <dgm:pt modelId="{8FEDBFBA-C339-4749-9142-D64C5D1A81B7}" type="pres">
      <dgm:prSet presAssocID="{4DEB697F-C994-4606-820A-85C2A38DD220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28A49A6-B663-4D55-A40B-9857BA02BF78}" type="presOf" srcId="{B338D561-1F86-4875-8795-AF19B59A30B2}" destId="{7163A4CC-A5F0-4F47-B0D2-CC7C00ABC3E9}" srcOrd="0" destOrd="0" presId="urn:microsoft.com/office/officeart/2005/8/layout/vList3"/>
    <dgm:cxn modelId="{14CE2333-FF76-456B-80CC-365CFB51BF37}" srcId="{B338D561-1F86-4875-8795-AF19B59A30B2}" destId="{E2DB2227-FA92-4EF0-BBDE-7300D7CCD506}" srcOrd="1" destOrd="0" parTransId="{D9446CB6-AD9F-4D9F-AD83-31768B8447FA}" sibTransId="{C3E22DA2-A32D-42BD-9809-B9FD57ABD53F}"/>
    <dgm:cxn modelId="{F25660C2-0C54-4D79-925D-5B776A1E041A}" type="presOf" srcId="{4DEB697F-C994-4606-820A-85C2A38DD220}" destId="{8FEDBFBA-C339-4749-9142-D64C5D1A81B7}" srcOrd="0" destOrd="0" presId="urn:microsoft.com/office/officeart/2005/8/layout/vList3"/>
    <dgm:cxn modelId="{33EA01DE-19BE-418C-A761-9F595B4DA422}" srcId="{B338D561-1F86-4875-8795-AF19B59A30B2}" destId="{4DEB697F-C994-4606-820A-85C2A38DD220}" srcOrd="2" destOrd="0" parTransId="{EB8779BE-DD04-4D5F-B5F2-1D485010D53C}" sibTransId="{D454A102-C9E3-431B-B6B9-77FBB521D77D}"/>
    <dgm:cxn modelId="{AB39C31D-4349-45B0-A87D-7ACB19FD8AE9}" srcId="{B338D561-1F86-4875-8795-AF19B59A30B2}" destId="{25E7E8C0-D513-47D2-8220-ABC4E56748E3}" srcOrd="0" destOrd="0" parTransId="{A36C8DA6-35D2-4DD9-8783-BF75C52F4E79}" sibTransId="{BA6F4335-BF19-4F9B-8EF1-921C82071CE6}"/>
    <dgm:cxn modelId="{6C4D3128-08E3-44A8-999D-397F081331D3}" type="presOf" srcId="{25E7E8C0-D513-47D2-8220-ABC4E56748E3}" destId="{81DD2483-5DA0-4075-9118-ED075B490F52}" srcOrd="0" destOrd="0" presId="urn:microsoft.com/office/officeart/2005/8/layout/vList3"/>
    <dgm:cxn modelId="{8424856D-CC7D-4115-8F06-F9D487B157FD}" type="presOf" srcId="{E2DB2227-FA92-4EF0-BBDE-7300D7CCD506}" destId="{4CD44513-2E09-4D4E-BC30-62760C6C0B6F}" srcOrd="0" destOrd="0" presId="urn:microsoft.com/office/officeart/2005/8/layout/vList3"/>
    <dgm:cxn modelId="{04CE79C6-85BE-4BDD-B92D-5CB76C24D224}" type="presParOf" srcId="{7163A4CC-A5F0-4F47-B0D2-CC7C00ABC3E9}" destId="{1BC63FF5-CCBA-4E3A-94B3-675F81466260}" srcOrd="0" destOrd="0" presId="urn:microsoft.com/office/officeart/2005/8/layout/vList3"/>
    <dgm:cxn modelId="{63854967-72AA-4249-B65A-3C707D3DE50A}" type="presParOf" srcId="{1BC63FF5-CCBA-4E3A-94B3-675F81466260}" destId="{0C46858F-E85A-4802-9EC7-8D5220026764}" srcOrd="0" destOrd="0" presId="urn:microsoft.com/office/officeart/2005/8/layout/vList3"/>
    <dgm:cxn modelId="{687A9EC3-467A-4AD1-AD42-9CB2F795C1F6}" type="presParOf" srcId="{1BC63FF5-CCBA-4E3A-94B3-675F81466260}" destId="{81DD2483-5DA0-4075-9118-ED075B490F52}" srcOrd="1" destOrd="0" presId="urn:microsoft.com/office/officeart/2005/8/layout/vList3"/>
    <dgm:cxn modelId="{73C1296B-7158-41D6-AFBB-02334F5CE5F1}" type="presParOf" srcId="{7163A4CC-A5F0-4F47-B0D2-CC7C00ABC3E9}" destId="{B0F74FE1-52BB-44A4-9280-5DAB6A7AC8B6}" srcOrd="1" destOrd="0" presId="urn:microsoft.com/office/officeart/2005/8/layout/vList3"/>
    <dgm:cxn modelId="{B495DB4E-DC87-4872-9C28-F653A858F9FA}" type="presParOf" srcId="{7163A4CC-A5F0-4F47-B0D2-CC7C00ABC3E9}" destId="{49FF5121-F7D4-4973-BEEE-D87BCF20FEEE}" srcOrd="2" destOrd="0" presId="urn:microsoft.com/office/officeart/2005/8/layout/vList3"/>
    <dgm:cxn modelId="{A49449A1-D03C-4EF6-B6ED-957B5F71F557}" type="presParOf" srcId="{49FF5121-F7D4-4973-BEEE-D87BCF20FEEE}" destId="{ED7904B5-3DD2-4906-93F4-3E1914539F10}" srcOrd="0" destOrd="0" presId="urn:microsoft.com/office/officeart/2005/8/layout/vList3"/>
    <dgm:cxn modelId="{B215A1A6-DF62-4AE8-ACD6-B7674A072E37}" type="presParOf" srcId="{49FF5121-F7D4-4973-BEEE-D87BCF20FEEE}" destId="{4CD44513-2E09-4D4E-BC30-62760C6C0B6F}" srcOrd="1" destOrd="0" presId="urn:microsoft.com/office/officeart/2005/8/layout/vList3"/>
    <dgm:cxn modelId="{0E36A9D8-989F-4224-96C3-65FE80F3FD1B}" type="presParOf" srcId="{7163A4CC-A5F0-4F47-B0D2-CC7C00ABC3E9}" destId="{575823D6-DB36-4960-A969-873CBE2AFFEA}" srcOrd="3" destOrd="0" presId="urn:microsoft.com/office/officeart/2005/8/layout/vList3"/>
    <dgm:cxn modelId="{4A9A1182-A07E-4E5A-8808-4B701C308C36}" type="presParOf" srcId="{7163A4CC-A5F0-4F47-B0D2-CC7C00ABC3E9}" destId="{811EB58D-FEB5-478B-8FB3-BF2B1145B926}" srcOrd="4" destOrd="0" presId="urn:microsoft.com/office/officeart/2005/8/layout/vList3"/>
    <dgm:cxn modelId="{C353363E-2015-4061-AFF8-28F013368143}" type="presParOf" srcId="{811EB58D-FEB5-478B-8FB3-BF2B1145B926}" destId="{F10412AE-E45D-4235-8A55-6C800C9B4430}" srcOrd="0" destOrd="0" presId="urn:microsoft.com/office/officeart/2005/8/layout/vList3"/>
    <dgm:cxn modelId="{D531D794-416F-4A09-838F-AE2927DC37DB}" type="presParOf" srcId="{811EB58D-FEB5-478B-8FB3-BF2B1145B926}" destId="{8FEDBFBA-C339-4749-9142-D64C5D1A81B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6775EB-6C37-4439-8BC9-B4F1BB00D4B8}" type="doc">
      <dgm:prSet loTypeId="urn:microsoft.com/office/officeart/2005/8/layout/cycle4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31521C1-470C-496D-BD66-8924F69468BA}">
      <dgm:prSet phldrT="[ข้อความ]" custT="1"/>
      <dgm:spPr/>
      <dgm:t>
        <a:bodyPr/>
        <a:lstStyle/>
        <a:p>
          <a:r>
            <a:rPr lang="th-TH" sz="2000" dirty="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เจ้าของโครงการ (</a:t>
          </a:r>
          <a:r>
            <a:rPr lang="en-US" sz="200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Project Owner</a:t>
          </a:r>
          <a:r>
            <a:rPr lang="th-TH" sz="2000" smtClean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en-US" sz="2000" dirty="0">
            <a:solidFill>
              <a:schemeClr val="accent4">
                <a:lumMod val="40000"/>
                <a:lumOff val="60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8337162-56A3-4395-8890-1009EDB5988B}" type="parTrans" cxnId="{5BD8F143-78FA-4155-A36D-E8A7F6BBFB84}">
      <dgm:prSet/>
      <dgm:spPr/>
      <dgm:t>
        <a:bodyPr/>
        <a:lstStyle/>
        <a:p>
          <a:endParaRPr lang="en-US"/>
        </a:p>
      </dgm:t>
    </dgm:pt>
    <dgm:pt modelId="{6F112634-E0E9-4011-A2DA-C67C5139B216}" type="sibTrans" cxnId="{5BD8F143-78FA-4155-A36D-E8A7F6BBFB84}">
      <dgm:prSet/>
      <dgm:spPr/>
      <dgm:t>
        <a:bodyPr/>
        <a:lstStyle/>
        <a:p>
          <a:endParaRPr lang="en-US"/>
        </a:p>
      </dgm:t>
    </dgm:pt>
    <dgm:pt modelId="{CC00D238-77E8-4E72-B212-5D8C777FFD4F}">
      <dgm:prSet phldrT="[ข้อความ]" custT="1"/>
      <dgm:spPr/>
      <dgm:t>
        <a:bodyPr/>
        <a:lstStyle/>
        <a:p>
          <a:r>
            <a:rPr lang="th-TH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ผู้รับเหมา (</a:t>
          </a:r>
          <a:r>
            <a:rPr lang="en-U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Contractor</a:t>
          </a:r>
          <a:r>
            <a:rPr lang="th-TH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en-US" sz="24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35D527-E8C5-456A-A4CF-ECCD3918AF57}" type="parTrans" cxnId="{0BBC1BDA-E2BA-45F8-9566-75839479E5E4}">
      <dgm:prSet/>
      <dgm:spPr/>
      <dgm:t>
        <a:bodyPr/>
        <a:lstStyle/>
        <a:p>
          <a:endParaRPr lang="en-US"/>
        </a:p>
      </dgm:t>
    </dgm:pt>
    <dgm:pt modelId="{DEE4F2E9-518B-47CE-ABB3-788FCC6EAF09}" type="sibTrans" cxnId="{0BBC1BDA-E2BA-45F8-9566-75839479E5E4}">
      <dgm:prSet/>
      <dgm:spPr/>
      <dgm:t>
        <a:bodyPr/>
        <a:lstStyle/>
        <a:p>
          <a:endParaRPr lang="en-US"/>
        </a:p>
      </dgm:t>
    </dgm:pt>
    <dgm:pt modelId="{85713C42-5CD4-4A26-ACB5-C834FB3E825F}">
      <dgm:prSet phldrT="[ข้อความ]"/>
      <dgm:spPr/>
      <dgm:t>
        <a:bodyPr/>
        <a:lstStyle/>
        <a:p>
          <a:r>
            <a:rPr lang="th-TH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ผู้เดินรถ(</a:t>
          </a:r>
          <a:r>
            <a:rPr lang="en-US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Operator</a:t>
          </a:r>
          <a:r>
            <a:rPr lang="th-TH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en-US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721D764-B332-4019-AB62-A2A335C75AA6}" type="parTrans" cxnId="{AAA70975-C351-4D49-8B17-C132DBA1BAC8}">
      <dgm:prSet/>
      <dgm:spPr/>
      <dgm:t>
        <a:bodyPr/>
        <a:lstStyle/>
        <a:p>
          <a:endParaRPr lang="en-US"/>
        </a:p>
      </dgm:t>
    </dgm:pt>
    <dgm:pt modelId="{4366008D-C77E-45B5-92CB-EB704ABEF651}" type="sibTrans" cxnId="{AAA70975-C351-4D49-8B17-C132DBA1BAC8}">
      <dgm:prSet/>
      <dgm:spPr/>
      <dgm:t>
        <a:bodyPr/>
        <a:lstStyle/>
        <a:p>
          <a:endParaRPr lang="en-US"/>
        </a:p>
      </dgm:t>
    </dgm:pt>
    <dgm:pt modelId="{ACB88C91-45DD-4ABD-AF70-1180AA8A69C6}">
      <dgm:prSet phldrT="[ข้อความ]" custT="1"/>
      <dgm:spPr/>
      <dgm:t>
        <a:bodyPr/>
        <a:lstStyle/>
        <a:p>
          <a:r>
            <a:rPr lang="en-US" sz="2400" dirty="0" smtClean="0"/>
            <a:t>BTS</a:t>
          </a:r>
          <a:endParaRPr lang="en-US" sz="2400" dirty="0"/>
        </a:p>
      </dgm:t>
    </dgm:pt>
    <dgm:pt modelId="{5B79419F-9664-4229-A69C-17A3B32D857C}" type="parTrans" cxnId="{29ED74B8-CC90-4BD5-A979-BAEF809AC1D9}">
      <dgm:prSet/>
      <dgm:spPr/>
      <dgm:t>
        <a:bodyPr/>
        <a:lstStyle/>
        <a:p>
          <a:endParaRPr lang="en-US"/>
        </a:p>
      </dgm:t>
    </dgm:pt>
    <dgm:pt modelId="{681638F3-3AAB-4AF9-901D-75DA597A8951}" type="sibTrans" cxnId="{29ED74B8-CC90-4BD5-A979-BAEF809AC1D9}">
      <dgm:prSet/>
      <dgm:spPr/>
      <dgm:t>
        <a:bodyPr/>
        <a:lstStyle/>
        <a:p>
          <a:endParaRPr lang="en-US"/>
        </a:p>
      </dgm:t>
    </dgm:pt>
    <dgm:pt modelId="{20E48B0D-219E-4CA3-A45B-6FB934FA9411}">
      <dgm:prSet phldrT="[ข้อความ]"/>
      <dgm:spPr/>
      <dgm:t>
        <a:bodyPr/>
        <a:lstStyle/>
        <a:p>
          <a:r>
            <a:rPr lang="th-TH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ผู้ซ่อมบำรุง(</a:t>
          </a:r>
          <a:r>
            <a:rPr lang="en-US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Maintainer</a:t>
          </a:r>
          <a:r>
            <a:rPr lang="th-TH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en-US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50A4B09-C4B8-4C87-A21A-45F3532012C0}" type="parTrans" cxnId="{353CFBCF-017D-43BE-8103-4F0515AED5C7}">
      <dgm:prSet/>
      <dgm:spPr/>
      <dgm:t>
        <a:bodyPr/>
        <a:lstStyle/>
        <a:p>
          <a:endParaRPr lang="en-US"/>
        </a:p>
      </dgm:t>
    </dgm:pt>
    <dgm:pt modelId="{71F50589-ED17-44F6-9F45-B3E8B09884FE}" type="sibTrans" cxnId="{353CFBCF-017D-43BE-8103-4F0515AED5C7}">
      <dgm:prSet/>
      <dgm:spPr/>
      <dgm:t>
        <a:bodyPr/>
        <a:lstStyle/>
        <a:p>
          <a:endParaRPr lang="en-US"/>
        </a:p>
      </dgm:t>
    </dgm:pt>
    <dgm:pt modelId="{5E7A2C62-AF1C-4299-B110-D72D606CE880}">
      <dgm:prSet phldrT="[ข้อความ]" custT="1"/>
      <dgm:spPr/>
      <dgm:t>
        <a:bodyPr/>
        <a:lstStyle/>
        <a:p>
          <a:r>
            <a:rPr lang="en-US" sz="2800" dirty="0" smtClean="0"/>
            <a:t>Siemens</a:t>
          </a:r>
          <a:endParaRPr lang="en-US" sz="2800" dirty="0"/>
        </a:p>
      </dgm:t>
    </dgm:pt>
    <dgm:pt modelId="{AC151CBA-7CCD-4D1C-A2B4-5A1FF5C2AED6}" type="parTrans" cxnId="{0CCBF6E2-A667-493F-805C-562C2E79E2FB}">
      <dgm:prSet/>
      <dgm:spPr/>
      <dgm:t>
        <a:bodyPr/>
        <a:lstStyle/>
        <a:p>
          <a:endParaRPr lang="en-US"/>
        </a:p>
      </dgm:t>
    </dgm:pt>
    <dgm:pt modelId="{D79AC6E5-F9CF-4C01-AEDD-C78D55EAC33D}" type="sibTrans" cxnId="{0CCBF6E2-A667-493F-805C-562C2E79E2FB}">
      <dgm:prSet/>
      <dgm:spPr/>
      <dgm:t>
        <a:bodyPr/>
        <a:lstStyle/>
        <a:p>
          <a:endParaRPr lang="en-US"/>
        </a:p>
      </dgm:t>
    </dgm:pt>
    <dgm:pt modelId="{844ABC2B-2BFA-40B3-A627-2A09333A1F28}">
      <dgm:prSet phldrT="[ข้อความ]" custT="1"/>
      <dgm:spPr/>
      <dgm:t>
        <a:bodyPr/>
        <a:lstStyle/>
        <a:p>
          <a:r>
            <a:rPr lang="en-US" sz="2800" dirty="0" smtClean="0"/>
            <a:t>J-</a:t>
          </a:r>
          <a:r>
            <a:rPr lang="en-US" sz="2800" dirty="0" err="1" smtClean="0"/>
            <a:t>Trec</a:t>
          </a:r>
          <a:endParaRPr lang="en-US" sz="2800" dirty="0"/>
        </a:p>
      </dgm:t>
    </dgm:pt>
    <dgm:pt modelId="{25C4E110-5287-4D2D-801D-3792CFFE0980}" type="parTrans" cxnId="{972C1ADA-FA03-4D22-8F3F-A516CC452511}">
      <dgm:prSet/>
      <dgm:spPr/>
      <dgm:t>
        <a:bodyPr/>
        <a:lstStyle/>
        <a:p>
          <a:endParaRPr lang="en-US"/>
        </a:p>
      </dgm:t>
    </dgm:pt>
    <dgm:pt modelId="{E2BEA56B-164F-4F12-8494-ADA565C0D2DE}" type="sibTrans" cxnId="{972C1ADA-FA03-4D22-8F3F-A516CC452511}">
      <dgm:prSet/>
      <dgm:spPr/>
      <dgm:t>
        <a:bodyPr/>
        <a:lstStyle/>
        <a:p>
          <a:endParaRPr lang="en-US"/>
        </a:p>
      </dgm:t>
    </dgm:pt>
    <dgm:pt modelId="{69D10FA4-3D44-4C4F-99D5-ABCC24A76EED}">
      <dgm:prSet phldrT="[ข้อความ]" custT="1"/>
      <dgm:spPr/>
      <dgm:t>
        <a:bodyPr/>
        <a:lstStyle/>
        <a:p>
          <a:r>
            <a:rPr lang="th-TH" sz="2800" dirty="0" smtClean="0"/>
            <a:t>ชิโนไทย</a:t>
          </a:r>
          <a:endParaRPr lang="en-US" sz="2800" dirty="0"/>
        </a:p>
      </dgm:t>
    </dgm:pt>
    <dgm:pt modelId="{486A0687-FA72-4C3E-BE7D-093B0589E757}" type="parTrans" cxnId="{400B976E-F885-4720-8543-1D4FC0D3A843}">
      <dgm:prSet/>
      <dgm:spPr/>
      <dgm:t>
        <a:bodyPr/>
        <a:lstStyle/>
        <a:p>
          <a:endParaRPr lang="en-US"/>
        </a:p>
      </dgm:t>
    </dgm:pt>
    <dgm:pt modelId="{2C180FE1-1508-4089-9B86-1A631ECFECA5}" type="sibTrans" cxnId="{400B976E-F885-4720-8543-1D4FC0D3A843}">
      <dgm:prSet/>
      <dgm:spPr/>
      <dgm:t>
        <a:bodyPr/>
        <a:lstStyle/>
        <a:p>
          <a:endParaRPr lang="en-US"/>
        </a:p>
      </dgm:t>
    </dgm:pt>
    <dgm:pt modelId="{3E1DB14D-05E8-4A5F-81DB-1FEBB9DDFA0E}">
      <dgm:prSet phldrT="[ข้อความ]" custT="1"/>
      <dgm:spPr/>
      <dgm:t>
        <a:bodyPr/>
        <a:lstStyle/>
        <a:p>
          <a:r>
            <a:rPr lang="en-US" sz="2400" dirty="0" smtClean="0"/>
            <a:t>BEM</a:t>
          </a:r>
          <a:endParaRPr lang="en-US" sz="2400" dirty="0"/>
        </a:p>
      </dgm:t>
    </dgm:pt>
    <dgm:pt modelId="{BD55B97C-DA29-4862-8C93-88FA6B260CCE}" type="parTrans" cxnId="{85E87324-E8B0-41B6-B2A0-CC0FB96C1289}">
      <dgm:prSet/>
      <dgm:spPr/>
      <dgm:t>
        <a:bodyPr/>
        <a:lstStyle/>
        <a:p>
          <a:endParaRPr lang="en-US"/>
        </a:p>
      </dgm:t>
    </dgm:pt>
    <dgm:pt modelId="{D1AA0EDA-C71B-402C-906F-674BCF7BD2BF}" type="sibTrans" cxnId="{85E87324-E8B0-41B6-B2A0-CC0FB96C1289}">
      <dgm:prSet/>
      <dgm:spPr/>
      <dgm:t>
        <a:bodyPr/>
        <a:lstStyle/>
        <a:p>
          <a:endParaRPr lang="en-US"/>
        </a:p>
      </dgm:t>
    </dgm:pt>
    <dgm:pt modelId="{384BA8C0-5C5C-466E-9945-91ECA5A774D7}">
      <dgm:prSet phldrT="[ข้อความ]" custT="1"/>
      <dgm:spPr/>
      <dgm:t>
        <a:bodyPr/>
        <a:lstStyle/>
        <a:p>
          <a:r>
            <a:rPr lang="th-TH" sz="2800" smtClean="0"/>
            <a:t>รฟท</a:t>
          </a:r>
          <a:endParaRPr lang="en-US" sz="2800" dirty="0"/>
        </a:p>
      </dgm:t>
    </dgm:pt>
    <dgm:pt modelId="{F202B031-9E2F-4B87-B0A6-8695A56FA683}" type="parTrans" cxnId="{2E1E2636-08B0-4931-AA8A-5F888D5FDC3F}">
      <dgm:prSet/>
      <dgm:spPr/>
      <dgm:t>
        <a:bodyPr/>
        <a:lstStyle/>
        <a:p>
          <a:endParaRPr lang="en-US"/>
        </a:p>
      </dgm:t>
    </dgm:pt>
    <dgm:pt modelId="{C655B1B8-5286-41BF-9405-6EC01AEDDF7B}" type="sibTrans" cxnId="{2E1E2636-08B0-4931-AA8A-5F888D5FDC3F}">
      <dgm:prSet/>
      <dgm:spPr/>
      <dgm:t>
        <a:bodyPr/>
        <a:lstStyle/>
        <a:p>
          <a:endParaRPr lang="en-US"/>
        </a:p>
      </dgm:t>
    </dgm:pt>
    <dgm:pt modelId="{1588C8DA-8E63-4900-9B13-CA17B504710F}">
      <dgm:prSet phldrT="[ข้อความ]" custT="1"/>
      <dgm:spPr/>
      <dgm:t>
        <a:bodyPr/>
        <a:lstStyle/>
        <a:p>
          <a:r>
            <a:rPr lang="th-TH" sz="2800" dirty="0" err="1" smtClean="0"/>
            <a:t>รฟม</a:t>
          </a:r>
          <a:endParaRPr lang="en-US" sz="2800" dirty="0"/>
        </a:p>
      </dgm:t>
    </dgm:pt>
    <dgm:pt modelId="{5086D16C-32E0-477C-8C44-64B4A333DB55}" type="parTrans" cxnId="{58A31B24-D218-4A66-AF54-E04A79D89113}">
      <dgm:prSet/>
      <dgm:spPr/>
      <dgm:t>
        <a:bodyPr/>
        <a:lstStyle/>
        <a:p>
          <a:endParaRPr lang="en-US"/>
        </a:p>
      </dgm:t>
    </dgm:pt>
    <dgm:pt modelId="{60D35637-AD88-4CD9-960C-13955D34676B}" type="sibTrans" cxnId="{58A31B24-D218-4A66-AF54-E04A79D89113}">
      <dgm:prSet/>
      <dgm:spPr/>
      <dgm:t>
        <a:bodyPr/>
        <a:lstStyle/>
        <a:p>
          <a:endParaRPr lang="en-US"/>
        </a:p>
      </dgm:t>
    </dgm:pt>
    <dgm:pt modelId="{3FACEC20-F21A-46C0-95FD-A606842D905E}">
      <dgm:prSet phldrT="[ข้อความ]" custT="1"/>
      <dgm:spPr/>
      <dgm:t>
        <a:bodyPr/>
        <a:lstStyle/>
        <a:p>
          <a:r>
            <a:rPr lang="th-TH" sz="2800" smtClean="0"/>
            <a:t>กทม</a:t>
          </a:r>
          <a:endParaRPr lang="en-US" sz="2800" dirty="0"/>
        </a:p>
      </dgm:t>
    </dgm:pt>
    <dgm:pt modelId="{A78303B3-0C4C-4791-ADDE-1D678ECD231F}" type="parTrans" cxnId="{6159097B-4D00-469E-8487-C9A6056B98E4}">
      <dgm:prSet/>
      <dgm:spPr/>
      <dgm:t>
        <a:bodyPr/>
        <a:lstStyle/>
        <a:p>
          <a:endParaRPr lang="en-US"/>
        </a:p>
      </dgm:t>
    </dgm:pt>
    <dgm:pt modelId="{0114666E-DC12-4DD9-BA9E-ACA1AF312FF0}" type="sibTrans" cxnId="{6159097B-4D00-469E-8487-C9A6056B98E4}">
      <dgm:prSet/>
      <dgm:spPr/>
      <dgm:t>
        <a:bodyPr/>
        <a:lstStyle/>
        <a:p>
          <a:endParaRPr lang="en-US"/>
        </a:p>
      </dgm:t>
    </dgm:pt>
    <dgm:pt modelId="{01240AD7-5B78-45A4-BA34-3DD8300690AA}">
      <dgm:prSet phldrT="[ข้อความ]" custT="1"/>
      <dgm:spPr/>
      <dgm:t>
        <a:bodyPr/>
        <a:lstStyle/>
        <a:p>
          <a:r>
            <a:rPr lang="th-TH" sz="2400" dirty="0" err="1" smtClean="0"/>
            <a:t>รฟท</a:t>
          </a:r>
          <a:r>
            <a:rPr lang="en-US" sz="2400" dirty="0" smtClean="0"/>
            <a:t>, ARL</a:t>
          </a:r>
          <a:endParaRPr lang="en-US" sz="2400" dirty="0"/>
        </a:p>
      </dgm:t>
    </dgm:pt>
    <dgm:pt modelId="{F87DCA6E-F338-4DD4-8D2D-B0112A22CB2B}" type="parTrans" cxnId="{911E3D3B-740C-4D8E-B74A-EDA31BCB7FA7}">
      <dgm:prSet/>
      <dgm:spPr/>
      <dgm:t>
        <a:bodyPr/>
        <a:lstStyle/>
        <a:p>
          <a:endParaRPr lang="en-US"/>
        </a:p>
      </dgm:t>
    </dgm:pt>
    <dgm:pt modelId="{3577A665-9BA6-4911-BC66-27B27931BC6E}" type="sibTrans" cxnId="{911E3D3B-740C-4D8E-B74A-EDA31BCB7FA7}">
      <dgm:prSet/>
      <dgm:spPr/>
      <dgm:t>
        <a:bodyPr/>
        <a:lstStyle/>
        <a:p>
          <a:endParaRPr lang="en-US"/>
        </a:p>
      </dgm:t>
    </dgm:pt>
    <dgm:pt modelId="{6B41E24C-831D-4478-AB0A-88D8DDF1F53D}">
      <dgm:prSet phldrT="[ข้อความ]" custT="1"/>
      <dgm:spPr/>
      <dgm:t>
        <a:bodyPr/>
        <a:lstStyle/>
        <a:p>
          <a:r>
            <a:rPr lang="th-TH" sz="2800" dirty="0" err="1" smtClean="0"/>
            <a:t>อิ</a:t>
          </a:r>
          <a:r>
            <a:rPr lang="th-TH" sz="2800" dirty="0" smtClean="0"/>
            <a:t>ตาเลียนไทย</a:t>
          </a:r>
          <a:endParaRPr lang="en-US" sz="2800" dirty="0"/>
        </a:p>
      </dgm:t>
    </dgm:pt>
    <dgm:pt modelId="{6BBFD479-05D2-4F5B-B076-A6C2D6A12E5E}" type="parTrans" cxnId="{C6EFF4FC-8220-4D70-89B3-7B65B3E4F568}">
      <dgm:prSet/>
      <dgm:spPr/>
      <dgm:t>
        <a:bodyPr/>
        <a:lstStyle/>
        <a:p>
          <a:endParaRPr lang="en-US"/>
        </a:p>
      </dgm:t>
    </dgm:pt>
    <dgm:pt modelId="{F6277C0A-843A-4DF9-8958-F6873DDB0D33}" type="sibTrans" cxnId="{C6EFF4FC-8220-4D70-89B3-7B65B3E4F568}">
      <dgm:prSet/>
      <dgm:spPr/>
      <dgm:t>
        <a:bodyPr/>
        <a:lstStyle/>
        <a:p>
          <a:endParaRPr lang="en-US"/>
        </a:p>
      </dgm:t>
    </dgm:pt>
    <dgm:pt modelId="{687AC5B5-10D3-4916-B731-22FC0109426B}">
      <dgm:prSet phldrT="[ข้อความ]" custT="1"/>
      <dgm:spPr/>
      <dgm:t>
        <a:bodyPr/>
        <a:lstStyle/>
        <a:p>
          <a:r>
            <a:rPr lang="th-TH" sz="2800" dirty="0" smtClean="0"/>
            <a:t>ช.การช่าง</a:t>
          </a:r>
          <a:endParaRPr lang="en-US" sz="2800" dirty="0"/>
        </a:p>
      </dgm:t>
    </dgm:pt>
    <dgm:pt modelId="{34208F9E-E3F0-412D-8E1B-D41DB227697A}" type="parTrans" cxnId="{E54E9911-6042-4242-801B-A1379C1E68B8}">
      <dgm:prSet/>
      <dgm:spPr/>
      <dgm:t>
        <a:bodyPr/>
        <a:lstStyle/>
        <a:p>
          <a:endParaRPr lang="en-US"/>
        </a:p>
      </dgm:t>
    </dgm:pt>
    <dgm:pt modelId="{74B38E60-C8DF-4675-A140-C284C230101C}" type="sibTrans" cxnId="{E54E9911-6042-4242-801B-A1379C1E68B8}">
      <dgm:prSet/>
      <dgm:spPr/>
      <dgm:t>
        <a:bodyPr/>
        <a:lstStyle/>
        <a:p>
          <a:endParaRPr lang="en-US"/>
        </a:p>
      </dgm:t>
    </dgm:pt>
    <dgm:pt modelId="{3476BBA0-6D2A-4CD7-A84C-02D47BC3027C}">
      <dgm:prSet phldrT="[ข้อความ]" custT="1"/>
      <dgm:spPr/>
      <dgm:t>
        <a:bodyPr/>
        <a:lstStyle/>
        <a:p>
          <a:r>
            <a:rPr lang="th-TH" sz="2800" dirty="0" err="1" smtClean="0"/>
            <a:t>รฟท</a:t>
          </a:r>
          <a:r>
            <a:rPr lang="en-US" sz="2800" dirty="0" smtClean="0"/>
            <a:t>, ARL</a:t>
          </a:r>
          <a:endParaRPr lang="en-US" sz="2800" dirty="0"/>
        </a:p>
      </dgm:t>
    </dgm:pt>
    <dgm:pt modelId="{13274B78-6500-4418-8B84-6BF2A41A0D4B}" type="parTrans" cxnId="{60D3E8EB-2CF6-40DE-8B6E-1DB1E4DD097C}">
      <dgm:prSet/>
      <dgm:spPr/>
      <dgm:t>
        <a:bodyPr/>
        <a:lstStyle/>
        <a:p>
          <a:endParaRPr lang="en-US"/>
        </a:p>
      </dgm:t>
    </dgm:pt>
    <dgm:pt modelId="{5B96213A-9DC0-40D8-955A-9125E720DC35}" type="sibTrans" cxnId="{60D3E8EB-2CF6-40DE-8B6E-1DB1E4DD097C}">
      <dgm:prSet/>
      <dgm:spPr/>
      <dgm:t>
        <a:bodyPr/>
        <a:lstStyle/>
        <a:p>
          <a:endParaRPr lang="en-US"/>
        </a:p>
      </dgm:t>
    </dgm:pt>
    <dgm:pt modelId="{133D56D8-414D-474F-963E-EC2396E7D266}">
      <dgm:prSet phldrT="[ข้อความ]" custT="1"/>
      <dgm:spPr/>
      <dgm:t>
        <a:bodyPr/>
        <a:lstStyle/>
        <a:p>
          <a:r>
            <a:rPr lang="th-TH" sz="2800" dirty="0" smtClean="0"/>
            <a:t>ยู</a:t>
          </a:r>
          <a:r>
            <a:rPr lang="th-TH" sz="2800" dirty="0" err="1" smtClean="0"/>
            <a:t>นิค</a:t>
          </a:r>
          <a:endParaRPr lang="en-US" sz="2800" dirty="0"/>
        </a:p>
      </dgm:t>
    </dgm:pt>
    <dgm:pt modelId="{BD2BA418-244E-4D50-B303-253990A1E18D}" type="parTrans" cxnId="{21D31936-C742-44A5-9265-A4520B6A10DE}">
      <dgm:prSet/>
      <dgm:spPr/>
      <dgm:t>
        <a:bodyPr/>
        <a:lstStyle/>
        <a:p>
          <a:endParaRPr lang="en-US"/>
        </a:p>
      </dgm:t>
    </dgm:pt>
    <dgm:pt modelId="{FFB1B041-DC89-4286-A06B-8DA1FA66DCEF}" type="sibTrans" cxnId="{21D31936-C742-44A5-9265-A4520B6A10DE}">
      <dgm:prSet/>
      <dgm:spPr/>
      <dgm:t>
        <a:bodyPr/>
        <a:lstStyle/>
        <a:p>
          <a:endParaRPr lang="en-US"/>
        </a:p>
      </dgm:t>
    </dgm:pt>
    <dgm:pt modelId="{F11E4922-8889-4187-AD8B-D21158844F3A}" type="pres">
      <dgm:prSet presAssocID="{EA6775EB-6C37-4439-8BC9-B4F1BB00D4B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B3B6B55-44C5-4A45-96B0-BEDEFDDDF952}" type="pres">
      <dgm:prSet presAssocID="{EA6775EB-6C37-4439-8BC9-B4F1BB00D4B8}" presName="children" presStyleCnt="0"/>
      <dgm:spPr/>
      <dgm:t>
        <a:bodyPr/>
        <a:lstStyle/>
        <a:p>
          <a:endParaRPr lang="en-US"/>
        </a:p>
      </dgm:t>
    </dgm:pt>
    <dgm:pt modelId="{56CD07C7-01E7-4795-B4B2-859CAB29173F}" type="pres">
      <dgm:prSet presAssocID="{EA6775EB-6C37-4439-8BC9-B4F1BB00D4B8}" presName="child1group" presStyleCnt="0"/>
      <dgm:spPr/>
      <dgm:t>
        <a:bodyPr/>
        <a:lstStyle/>
        <a:p>
          <a:endParaRPr lang="en-US"/>
        </a:p>
      </dgm:t>
    </dgm:pt>
    <dgm:pt modelId="{2414E3FB-D45A-4296-BB59-5746BD3B0EE1}" type="pres">
      <dgm:prSet presAssocID="{EA6775EB-6C37-4439-8BC9-B4F1BB00D4B8}" presName="child1" presStyleLbl="bgAcc1" presStyleIdx="0" presStyleCnt="4" custScaleX="63043" custLinFactNeighborX="-26518" custLinFactNeighborY="-524"/>
      <dgm:spPr/>
      <dgm:t>
        <a:bodyPr/>
        <a:lstStyle/>
        <a:p>
          <a:endParaRPr lang="en-US"/>
        </a:p>
      </dgm:t>
    </dgm:pt>
    <dgm:pt modelId="{4C8E9FE4-94CB-4B8B-B85F-91C83A6FB9D2}" type="pres">
      <dgm:prSet presAssocID="{EA6775EB-6C37-4439-8BC9-B4F1BB00D4B8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96989A-88F4-40CC-832A-A9008F087E76}" type="pres">
      <dgm:prSet presAssocID="{EA6775EB-6C37-4439-8BC9-B4F1BB00D4B8}" presName="child2group" presStyleCnt="0"/>
      <dgm:spPr/>
      <dgm:t>
        <a:bodyPr/>
        <a:lstStyle/>
        <a:p>
          <a:endParaRPr lang="en-US"/>
        </a:p>
      </dgm:t>
    </dgm:pt>
    <dgm:pt modelId="{BD87557D-BDED-4A3D-B5DF-93A9511F2F77}" type="pres">
      <dgm:prSet presAssocID="{EA6775EB-6C37-4439-8BC9-B4F1BB00D4B8}" presName="child2" presStyleLbl="bgAcc1" presStyleIdx="1" presStyleCnt="4" custScaleX="120512" custLinFactNeighborX="19300" custLinFactNeighborY="-633"/>
      <dgm:spPr/>
      <dgm:t>
        <a:bodyPr/>
        <a:lstStyle/>
        <a:p>
          <a:endParaRPr lang="en-US"/>
        </a:p>
      </dgm:t>
    </dgm:pt>
    <dgm:pt modelId="{E5E91B32-657F-4001-9F56-D2046CF16DAB}" type="pres">
      <dgm:prSet presAssocID="{EA6775EB-6C37-4439-8BC9-B4F1BB00D4B8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5177D0-BB35-4B56-8E24-65E152E85700}" type="pres">
      <dgm:prSet presAssocID="{EA6775EB-6C37-4439-8BC9-B4F1BB00D4B8}" presName="child3group" presStyleCnt="0"/>
      <dgm:spPr/>
      <dgm:t>
        <a:bodyPr/>
        <a:lstStyle/>
        <a:p>
          <a:endParaRPr lang="en-US"/>
        </a:p>
      </dgm:t>
    </dgm:pt>
    <dgm:pt modelId="{259886E5-451D-410A-B5FC-E9046B1B8AA4}" type="pres">
      <dgm:prSet presAssocID="{EA6775EB-6C37-4439-8BC9-B4F1BB00D4B8}" presName="child3" presStyleLbl="bgAcc1" presStyleIdx="2" presStyleCnt="4" custScaleX="103468" custScaleY="116438" custLinFactNeighborX="26782" custLinFactNeighborY="-14017"/>
      <dgm:spPr/>
      <dgm:t>
        <a:bodyPr/>
        <a:lstStyle/>
        <a:p>
          <a:endParaRPr lang="en-US"/>
        </a:p>
      </dgm:t>
    </dgm:pt>
    <dgm:pt modelId="{08F90E6C-557C-4885-80A3-57264ADCDA20}" type="pres">
      <dgm:prSet presAssocID="{EA6775EB-6C37-4439-8BC9-B4F1BB00D4B8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37B629-C8B0-4165-AB92-F6AEF4EF564D}" type="pres">
      <dgm:prSet presAssocID="{EA6775EB-6C37-4439-8BC9-B4F1BB00D4B8}" presName="child4group" presStyleCnt="0"/>
      <dgm:spPr/>
      <dgm:t>
        <a:bodyPr/>
        <a:lstStyle/>
        <a:p>
          <a:endParaRPr lang="en-US"/>
        </a:p>
      </dgm:t>
    </dgm:pt>
    <dgm:pt modelId="{7B2D5C6D-0E15-4B64-92EB-8CEDA35424B0}" type="pres">
      <dgm:prSet presAssocID="{EA6775EB-6C37-4439-8BC9-B4F1BB00D4B8}" presName="child4" presStyleLbl="bgAcc1" presStyleIdx="3" presStyleCnt="4" custScaleX="100238" custScaleY="93750" custLinFactNeighborX="-18388" custLinFactNeighborY="-11283"/>
      <dgm:spPr/>
      <dgm:t>
        <a:bodyPr/>
        <a:lstStyle/>
        <a:p>
          <a:endParaRPr lang="en-US"/>
        </a:p>
      </dgm:t>
    </dgm:pt>
    <dgm:pt modelId="{CDF32E19-3DD0-4B3F-B167-DF82DABA1B63}" type="pres">
      <dgm:prSet presAssocID="{EA6775EB-6C37-4439-8BC9-B4F1BB00D4B8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22A298-FD0E-4257-B52F-88DC0B9FE275}" type="pres">
      <dgm:prSet presAssocID="{EA6775EB-6C37-4439-8BC9-B4F1BB00D4B8}" presName="childPlaceholder" presStyleCnt="0"/>
      <dgm:spPr/>
      <dgm:t>
        <a:bodyPr/>
        <a:lstStyle/>
        <a:p>
          <a:endParaRPr lang="en-US"/>
        </a:p>
      </dgm:t>
    </dgm:pt>
    <dgm:pt modelId="{F8329896-D193-47BB-859F-7451B0D15903}" type="pres">
      <dgm:prSet presAssocID="{EA6775EB-6C37-4439-8BC9-B4F1BB00D4B8}" presName="circle" presStyleCnt="0"/>
      <dgm:spPr/>
      <dgm:t>
        <a:bodyPr/>
        <a:lstStyle/>
        <a:p>
          <a:endParaRPr lang="en-US"/>
        </a:p>
      </dgm:t>
    </dgm:pt>
    <dgm:pt modelId="{861FB50C-F70D-4E50-A795-2E90FC166905}" type="pres">
      <dgm:prSet presAssocID="{EA6775EB-6C37-4439-8BC9-B4F1BB00D4B8}" presName="quadrant1" presStyleLbl="node1" presStyleIdx="0" presStyleCnt="4" custLinFactNeighborY="140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4E9308-B52C-4E3F-BD9E-159D1402B25D}" type="pres">
      <dgm:prSet presAssocID="{EA6775EB-6C37-4439-8BC9-B4F1BB00D4B8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73A7ED-42CC-435C-806E-3C499173C478}" type="pres">
      <dgm:prSet presAssocID="{EA6775EB-6C37-4439-8BC9-B4F1BB00D4B8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820CEB-DBE8-4533-915D-602E371E6445}" type="pres">
      <dgm:prSet presAssocID="{EA6775EB-6C37-4439-8BC9-B4F1BB00D4B8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5DD6E9-CC49-47C8-BAD4-0F04EFC90160}" type="pres">
      <dgm:prSet presAssocID="{EA6775EB-6C37-4439-8BC9-B4F1BB00D4B8}" presName="quadrantPlaceholder" presStyleCnt="0"/>
      <dgm:spPr/>
      <dgm:t>
        <a:bodyPr/>
        <a:lstStyle/>
        <a:p>
          <a:endParaRPr lang="en-US"/>
        </a:p>
      </dgm:t>
    </dgm:pt>
    <dgm:pt modelId="{26AB20C9-E662-4A30-B4E1-BEAB7DA21FA7}" type="pres">
      <dgm:prSet presAssocID="{EA6775EB-6C37-4439-8BC9-B4F1BB00D4B8}" presName="center1" presStyleLbl="fgShp" presStyleIdx="0" presStyleCnt="2"/>
      <dgm:spPr/>
      <dgm:t>
        <a:bodyPr/>
        <a:lstStyle/>
        <a:p>
          <a:endParaRPr lang="en-US"/>
        </a:p>
      </dgm:t>
    </dgm:pt>
    <dgm:pt modelId="{998F451C-4EEB-4DE3-9ACA-D5004802F0E2}" type="pres">
      <dgm:prSet presAssocID="{EA6775EB-6C37-4439-8BC9-B4F1BB00D4B8}" presName="center2" presStyleLbl="fgShp" presStyleIdx="1" presStyleCnt="2"/>
      <dgm:spPr/>
      <dgm:t>
        <a:bodyPr/>
        <a:lstStyle/>
        <a:p>
          <a:endParaRPr lang="en-US"/>
        </a:p>
      </dgm:t>
    </dgm:pt>
  </dgm:ptLst>
  <dgm:cxnLst>
    <dgm:cxn modelId="{C7E1404F-2B18-4374-AA6E-EC85F8B69B4E}" type="presOf" srcId="{69D10FA4-3D44-4C4F-99D5-ABCC24A76EED}" destId="{E5E91B32-657F-4001-9F56-D2046CF16DAB}" srcOrd="1" destOrd="2" presId="urn:microsoft.com/office/officeart/2005/8/layout/cycle4"/>
    <dgm:cxn modelId="{C4344872-A218-4C53-9383-6D16CA038440}" type="presOf" srcId="{3476BBA0-6D2A-4CD7-A84C-02D47BC3027C}" destId="{CDF32E19-3DD0-4B3F-B167-DF82DABA1B63}" srcOrd="1" destOrd="0" presId="urn:microsoft.com/office/officeart/2005/8/layout/cycle4"/>
    <dgm:cxn modelId="{68CACC15-1C8C-46DA-B875-C8077AFAEF68}" type="presOf" srcId="{69D10FA4-3D44-4C4F-99D5-ABCC24A76EED}" destId="{BD87557D-BDED-4A3D-B5DF-93A9511F2F77}" srcOrd="0" destOrd="2" presId="urn:microsoft.com/office/officeart/2005/8/layout/cycle4"/>
    <dgm:cxn modelId="{1F3BBC6C-19E7-47FE-A4E1-366393AB8E30}" type="presOf" srcId="{3E1DB14D-05E8-4A5F-81DB-1FEBB9DDFA0E}" destId="{08F90E6C-557C-4885-80A3-57264ADCDA20}" srcOrd="1" destOrd="2" presId="urn:microsoft.com/office/officeart/2005/8/layout/cycle4"/>
    <dgm:cxn modelId="{A299FA0E-9116-4DAB-84ED-CD06DFD549B3}" type="presOf" srcId="{133D56D8-414D-474F-963E-EC2396E7D266}" destId="{BD87557D-BDED-4A3D-B5DF-93A9511F2F77}" srcOrd="0" destOrd="3" presId="urn:microsoft.com/office/officeart/2005/8/layout/cycle4"/>
    <dgm:cxn modelId="{F4FC76E3-D040-4C08-AC1D-65963AAF555C}" type="presOf" srcId="{384BA8C0-5C5C-466E-9945-91ECA5A774D7}" destId="{4C8E9FE4-94CB-4B8B-B85F-91C83A6FB9D2}" srcOrd="1" destOrd="0" presId="urn:microsoft.com/office/officeart/2005/8/layout/cycle4"/>
    <dgm:cxn modelId="{59D6A636-14EB-4A0D-BBE2-6DA9D7F4F5CF}" type="presOf" srcId="{384BA8C0-5C5C-466E-9945-91ECA5A774D7}" destId="{2414E3FB-D45A-4296-BB59-5746BD3B0EE1}" srcOrd="0" destOrd="0" presId="urn:microsoft.com/office/officeart/2005/8/layout/cycle4"/>
    <dgm:cxn modelId="{0CCBF6E2-A667-493F-805C-562C2E79E2FB}" srcId="{20E48B0D-219E-4CA3-A45B-6FB934FA9411}" destId="{5E7A2C62-AF1C-4299-B110-D72D606CE880}" srcOrd="1" destOrd="0" parTransId="{AC151CBA-7CCD-4D1C-A2B4-5A1FF5C2AED6}" sibTransId="{D79AC6E5-F9CF-4C01-AEDD-C78D55EAC33D}"/>
    <dgm:cxn modelId="{026B4CAD-F8FC-404B-ABA3-904721AF46F6}" type="presOf" srcId="{85713C42-5CD4-4A26-ACB5-C834FB3E825F}" destId="{4A73A7ED-42CC-435C-806E-3C499173C478}" srcOrd="0" destOrd="0" presId="urn:microsoft.com/office/officeart/2005/8/layout/cycle4"/>
    <dgm:cxn modelId="{60D3E8EB-2CF6-40DE-8B6E-1DB1E4DD097C}" srcId="{20E48B0D-219E-4CA3-A45B-6FB934FA9411}" destId="{3476BBA0-6D2A-4CD7-A84C-02D47BC3027C}" srcOrd="0" destOrd="0" parTransId="{13274B78-6500-4418-8B84-6BF2A41A0D4B}" sibTransId="{5B96213A-9DC0-40D8-955A-9125E720DC35}"/>
    <dgm:cxn modelId="{E54E9911-6042-4242-801B-A1379C1E68B8}" srcId="{CC00D238-77E8-4E72-B212-5D8C777FFD4F}" destId="{687AC5B5-10D3-4916-B731-22FC0109426B}" srcOrd="1" destOrd="0" parTransId="{34208F9E-E3F0-412D-8E1B-D41DB227697A}" sibTransId="{74B38E60-C8DF-4675-A140-C284C230101C}"/>
    <dgm:cxn modelId="{29ED74B8-CC90-4BD5-A979-BAEF809AC1D9}" srcId="{85713C42-5CD4-4A26-ACB5-C834FB3E825F}" destId="{ACB88C91-45DD-4ABD-AF70-1180AA8A69C6}" srcOrd="1" destOrd="0" parTransId="{5B79419F-9664-4229-A69C-17A3B32D857C}" sibTransId="{681638F3-3AAB-4AF9-901D-75DA597A8951}"/>
    <dgm:cxn modelId="{45D416F3-56CF-42DD-BF12-37CAA065C835}" type="presOf" srcId="{01240AD7-5B78-45A4-BA34-3DD8300690AA}" destId="{259886E5-451D-410A-B5FC-E9046B1B8AA4}" srcOrd="0" destOrd="0" presId="urn:microsoft.com/office/officeart/2005/8/layout/cycle4"/>
    <dgm:cxn modelId="{58A31B24-D218-4A66-AF54-E04A79D89113}" srcId="{131521C1-470C-496D-BD66-8924F69468BA}" destId="{1588C8DA-8E63-4900-9B13-CA17B504710F}" srcOrd="1" destOrd="0" parTransId="{5086D16C-32E0-477C-8C44-64B4A333DB55}" sibTransId="{60D35637-AD88-4CD9-960C-13955D34676B}"/>
    <dgm:cxn modelId="{E54BE7DD-2CE0-473F-B340-45A5E4BC8CA9}" type="presOf" srcId="{3E1DB14D-05E8-4A5F-81DB-1FEBB9DDFA0E}" destId="{259886E5-451D-410A-B5FC-E9046B1B8AA4}" srcOrd="0" destOrd="2" presId="urn:microsoft.com/office/officeart/2005/8/layout/cycle4"/>
    <dgm:cxn modelId="{CDA01432-1948-47DB-B424-02B3382A88FA}" type="presOf" srcId="{CC00D238-77E8-4E72-B212-5D8C777FFD4F}" destId="{7C4E9308-B52C-4E3F-BD9E-159D1402B25D}" srcOrd="0" destOrd="0" presId="urn:microsoft.com/office/officeart/2005/8/layout/cycle4"/>
    <dgm:cxn modelId="{41478F70-3A2E-4868-8376-A9674AD4DB1D}" type="presOf" srcId="{1588C8DA-8E63-4900-9B13-CA17B504710F}" destId="{2414E3FB-D45A-4296-BB59-5746BD3B0EE1}" srcOrd="0" destOrd="1" presId="urn:microsoft.com/office/officeart/2005/8/layout/cycle4"/>
    <dgm:cxn modelId="{353CFBCF-017D-43BE-8103-4F0515AED5C7}" srcId="{EA6775EB-6C37-4439-8BC9-B4F1BB00D4B8}" destId="{20E48B0D-219E-4CA3-A45B-6FB934FA9411}" srcOrd="3" destOrd="0" parTransId="{050A4B09-C4B8-4C87-A21A-45F3532012C0}" sibTransId="{71F50589-ED17-44F6-9F45-B3E8B09884FE}"/>
    <dgm:cxn modelId="{21D31936-C742-44A5-9265-A4520B6A10DE}" srcId="{CC00D238-77E8-4E72-B212-5D8C777FFD4F}" destId="{133D56D8-414D-474F-963E-EC2396E7D266}" srcOrd="3" destOrd="0" parTransId="{BD2BA418-244E-4D50-B303-253990A1E18D}" sibTransId="{FFB1B041-DC89-4286-A06B-8DA1FA66DCEF}"/>
    <dgm:cxn modelId="{45FD18B6-143D-429F-9CD3-7E9AF6BF8510}" type="presOf" srcId="{133D56D8-414D-474F-963E-EC2396E7D266}" destId="{E5E91B32-657F-4001-9F56-D2046CF16DAB}" srcOrd="1" destOrd="3" presId="urn:microsoft.com/office/officeart/2005/8/layout/cycle4"/>
    <dgm:cxn modelId="{5548C43F-B139-4232-829E-4801E036F4F7}" type="presOf" srcId="{3476BBA0-6D2A-4CD7-A84C-02D47BC3027C}" destId="{7B2D5C6D-0E15-4B64-92EB-8CEDA35424B0}" srcOrd="0" destOrd="0" presId="urn:microsoft.com/office/officeart/2005/8/layout/cycle4"/>
    <dgm:cxn modelId="{94CFAE4D-7CD3-4A53-974F-542FB7E7AAE1}" type="presOf" srcId="{131521C1-470C-496D-BD66-8924F69468BA}" destId="{861FB50C-F70D-4E50-A795-2E90FC166905}" srcOrd="0" destOrd="0" presId="urn:microsoft.com/office/officeart/2005/8/layout/cycle4"/>
    <dgm:cxn modelId="{803992C8-DFC3-4BDF-A62C-E044B274F4F5}" type="presOf" srcId="{6B41E24C-831D-4478-AB0A-88D8DDF1F53D}" destId="{BD87557D-BDED-4A3D-B5DF-93A9511F2F77}" srcOrd="0" destOrd="0" presId="urn:microsoft.com/office/officeart/2005/8/layout/cycle4"/>
    <dgm:cxn modelId="{0BBC1BDA-E2BA-45F8-9566-75839479E5E4}" srcId="{EA6775EB-6C37-4439-8BC9-B4F1BB00D4B8}" destId="{CC00D238-77E8-4E72-B212-5D8C777FFD4F}" srcOrd="1" destOrd="0" parTransId="{6335D527-E8C5-456A-A4CF-ECCD3918AF57}" sibTransId="{DEE4F2E9-518B-47CE-ABB3-788FCC6EAF09}"/>
    <dgm:cxn modelId="{5BD8F143-78FA-4155-A36D-E8A7F6BBFB84}" srcId="{EA6775EB-6C37-4439-8BC9-B4F1BB00D4B8}" destId="{131521C1-470C-496D-BD66-8924F69468BA}" srcOrd="0" destOrd="0" parTransId="{F8337162-56A3-4395-8890-1009EDB5988B}" sibTransId="{6F112634-E0E9-4011-A2DA-C67C5139B216}"/>
    <dgm:cxn modelId="{C8BF3411-193E-4D3A-ADBB-DC5264A2DF90}" type="presOf" srcId="{844ABC2B-2BFA-40B3-A627-2A09333A1F28}" destId="{7B2D5C6D-0E15-4B64-92EB-8CEDA35424B0}" srcOrd="0" destOrd="2" presId="urn:microsoft.com/office/officeart/2005/8/layout/cycle4"/>
    <dgm:cxn modelId="{519CB16F-8518-4BBB-8B6A-27BC7CFE5760}" type="presOf" srcId="{5E7A2C62-AF1C-4299-B110-D72D606CE880}" destId="{7B2D5C6D-0E15-4B64-92EB-8CEDA35424B0}" srcOrd="0" destOrd="1" presId="urn:microsoft.com/office/officeart/2005/8/layout/cycle4"/>
    <dgm:cxn modelId="{7B7899B9-F035-4206-8C52-48BE8D1B9409}" type="presOf" srcId="{844ABC2B-2BFA-40B3-A627-2A09333A1F28}" destId="{CDF32E19-3DD0-4B3F-B167-DF82DABA1B63}" srcOrd="1" destOrd="2" presId="urn:microsoft.com/office/officeart/2005/8/layout/cycle4"/>
    <dgm:cxn modelId="{AAA70975-C351-4D49-8B17-C132DBA1BAC8}" srcId="{EA6775EB-6C37-4439-8BC9-B4F1BB00D4B8}" destId="{85713C42-5CD4-4A26-ACB5-C834FB3E825F}" srcOrd="2" destOrd="0" parTransId="{7721D764-B332-4019-AB62-A2A335C75AA6}" sibTransId="{4366008D-C77E-45B5-92CB-EB704ABEF651}"/>
    <dgm:cxn modelId="{C6EFF4FC-8220-4D70-89B3-7B65B3E4F568}" srcId="{CC00D238-77E8-4E72-B212-5D8C777FFD4F}" destId="{6B41E24C-831D-4478-AB0A-88D8DDF1F53D}" srcOrd="0" destOrd="0" parTransId="{6BBFD479-05D2-4F5B-B076-A6C2D6A12E5E}" sibTransId="{F6277C0A-843A-4DF9-8958-F6873DDB0D33}"/>
    <dgm:cxn modelId="{911E3D3B-740C-4D8E-B74A-EDA31BCB7FA7}" srcId="{85713C42-5CD4-4A26-ACB5-C834FB3E825F}" destId="{01240AD7-5B78-45A4-BA34-3DD8300690AA}" srcOrd="0" destOrd="0" parTransId="{F87DCA6E-F338-4DD4-8D2D-B0112A22CB2B}" sibTransId="{3577A665-9BA6-4911-BC66-27B27931BC6E}"/>
    <dgm:cxn modelId="{972C1ADA-FA03-4D22-8F3F-A516CC452511}" srcId="{20E48B0D-219E-4CA3-A45B-6FB934FA9411}" destId="{844ABC2B-2BFA-40B3-A627-2A09333A1F28}" srcOrd="2" destOrd="0" parTransId="{25C4E110-5287-4D2D-801D-3792CFFE0980}" sibTransId="{E2BEA56B-164F-4F12-8494-ADA565C0D2DE}"/>
    <dgm:cxn modelId="{CE0E44A3-ADA4-49DE-9387-53961424723F}" type="presOf" srcId="{5E7A2C62-AF1C-4299-B110-D72D606CE880}" destId="{CDF32E19-3DD0-4B3F-B167-DF82DABA1B63}" srcOrd="1" destOrd="1" presId="urn:microsoft.com/office/officeart/2005/8/layout/cycle4"/>
    <dgm:cxn modelId="{1D878D5F-BE39-485D-A57D-776FA6A81118}" type="presOf" srcId="{EA6775EB-6C37-4439-8BC9-B4F1BB00D4B8}" destId="{F11E4922-8889-4187-AD8B-D21158844F3A}" srcOrd="0" destOrd="0" presId="urn:microsoft.com/office/officeart/2005/8/layout/cycle4"/>
    <dgm:cxn modelId="{A49380B3-A7CF-43F8-8501-C9A1A9051C97}" type="presOf" srcId="{3FACEC20-F21A-46C0-95FD-A606842D905E}" destId="{2414E3FB-D45A-4296-BB59-5746BD3B0EE1}" srcOrd="0" destOrd="2" presId="urn:microsoft.com/office/officeart/2005/8/layout/cycle4"/>
    <dgm:cxn modelId="{EEF31395-2AE4-49EF-BAA9-2F142B23BE32}" type="presOf" srcId="{3FACEC20-F21A-46C0-95FD-A606842D905E}" destId="{4C8E9FE4-94CB-4B8B-B85F-91C83A6FB9D2}" srcOrd="1" destOrd="2" presId="urn:microsoft.com/office/officeart/2005/8/layout/cycle4"/>
    <dgm:cxn modelId="{6159097B-4D00-469E-8487-C9A6056B98E4}" srcId="{131521C1-470C-496D-BD66-8924F69468BA}" destId="{3FACEC20-F21A-46C0-95FD-A606842D905E}" srcOrd="2" destOrd="0" parTransId="{A78303B3-0C4C-4791-ADDE-1D678ECD231F}" sibTransId="{0114666E-DC12-4DD9-BA9E-ACA1AF312FF0}"/>
    <dgm:cxn modelId="{55C177FE-12E1-4073-A753-6805E029FECD}" type="presOf" srcId="{687AC5B5-10D3-4916-B731-22FC0109426B}" destId="{E5E91B32-657F-4001-9F56-D2046CF16DAB}" srcOrd="1" destOrd="1" presId="urn:microsoft.com/office/officeart/2005/8/layout/cycle4"/>
    <dgm:cxn modelId="{40B71666-3AA3-4F8F-9536-22B59AA3B708}" type="presOf" srcId="{20E48B0D-219E-4CA3-A45B-6FB934FA9411}" destId="{11820CEB-DBE8-4533-915D-602E371E6445}" srcOrd="0" destOrd="0" presId="urn:microsoft.com/office/officeart/2005/8/layout/cycle4"/>
    <dgm:cxn modelId="{B9866E34-CB5C-4BA2-B954-93F0D6E42AD7}" type="presOf" srcId="{ACB88C91-45DD-4ABD-AF70-1180AA8A69C6}" destId="{08F90E6C-557C-4885-80A3-57264ADCDA20}" srcOrd="1" destOrd="1" presId="urn:microsoft.com/office/officeart/2005/8/layout/cycle4"/>
    <dgm:cxn modelId="{B0A25455-BAD8-4789-939B-13CEBBE0FD4E}" type="presOf" srcId="{01240AD7-5B78-45A4-BA34-3DD8300690AA}" destId="{08F90E6C-557C-4885-80A3-57264ADCDA20}" srcOrd="1" destOrd="0" presId="urn:microsoft.com/office/officeart/2005/8/layout/cycle4"/>
    <dgm:cxn modelId="{898BBE98-7C8E-44C7-9A91-2C5AF178E890}" type="presOf" srcId="{1588C8DA-8E63-4900-9B13-CA17B504710F}" destId="{4C8E9FE4-94CB-4B8B-B85F-91C83A6FB9D2}" srcOrd="1" destOrd="1" presId="urn:microsoft.com/office/officeart/2005/8/layout/cycle4"/>
    <dgm:cxn modelId="{0AF553E6-E757-4894-BF02-E62459E7168A}" type="presOf" srcId="{ACB88C91-45DD-4ABD-AF70-1180AA8A69C6}" destId="{259886E5-451D-410A-B5FC-E9046B1B8AA4}" srcOrd="0" destOrd="1" presId="urn:microsoft.com/office/officeart/2005/8/layout/cycle4"/>
    <dgm:cxn modelId="{761F8EAA-A301-407B-B7E8-CAC72984712C}" type="presOf" srcId="{6B41E24C-831D-4478-AB0A-88D8DDF1F53D}" destId="{E5E91B32-657F-4001-9F56-D2046CF16DAB}" srcOrd="1" destOrd="0" presId="urn:microsoft.com/office/officeart/2005/8/layout/cycle4"/>
    <dgm:cxn modelId="{2E1E2636-08B0-4931-AA8A-5F888D5FDC3F}" srcId="{131521C1-470C-496D-BD66-8924F69468BA}" destId="{384BA8C0-5C5C-466E-9945-91ECA5A774D7}" srcOrd="0" destOrd="0" parTransId="{F202B031-9E2F-4B87-B0A6-8695A56FA683}" sibTransId="{C655B1B8-5286-41BF-9405-6EC01AEDDF7B}"/>
    <dgm:cxn modelId="{85E87324-E8B0-41B6-B2A0-CC0FB96C1289}" srcId="{85713C42-5CD4-4A26-ACB5-C834FB3E825F}" destId="{3E1DB14D-05E8-4A5F-81DB-1FEBB9DDFA0E}" srcOrd="2" destOrd="0" parTransId="{BD55B97C-DA29-4862-8C93-88FA6B260CCE}" sibTransId="{D1AA0EDA-C71B-402C-906F-674BCF7BD2BF}"/>
    <dgm:cxn modelId="{983A6327-B3C5-4CB5-8F28-396C0E039EC1}" type="presOf" srcId="{687AC5B5-10D3-4916-B731-22FC0109426B}" destId="{BD87557D-BDED-4A3D-B5DF-93A9511F2F77}" srcOrd="0" destOrd="1" presId="urn:microsoft.com/office/officeart/2005/8/layout/cycle4"/>
    <dgm:cxn modelId="{400B976E-F885-4720-8543-1D4FC0D3A843}" srcId="{CC00D238-77E8-4E72-B212-5D8C777FFD4F}" destId="{69D10FA4-3D44-4C4F-99D5-ABCC24A76EED}" srcOrd="2" destOrd="0" parTransId="{486A0687-FA72-4C3E-BE7D-093B0589E757}" sibTransId="{2C180FE1-1508-4089-9B86-1A631ECFECA5}"/>
    <dgm:cxn modelId="{DC4C81DD-2A59-40C4-9BE3-439479EC79D9}" type="presParOf" srcId="{F11E4922-8889-4187-AD8B-D21158844F3A}" destId="{7B3B6B55-44C5-4A45-96B0-BEDEFDDDF952}" srcOrd="0" destOrd="0" presId="urn:microsoft.com/office/officeart/2005/8/layout/cycle4"/>
    <dgm:cxn modelId="{C785FB3A-B6E5-4CE1-9E1D-534B1784633F}" type="presParOf" srcId="{7B3B6B55-44C5-4A45-96B0-BEDEFDDDF952}" destId="{56CD07C7-01E7-4795-B4B2-859CAB29173F}" srcOrd="0" destOrd="0" presId="urn:microsoft.com/office/officeart/2005/8/layout/cycle4"/>
    <dgm:cxn modelId="{85FBC8DC-8BCE-4465-81B9-E3E359D67261}" type="presParOf" srcId="{56CD07C7-01E7-4795-B4B2-859CAB29173F}" destId="{2414E3FB-D45A-4296-BB59-5746BD3B0EE1}" srcOrd="0" destOrd="0" presId="urn:microsoft.com/office/officeart/2005/8/layout/cycle4"/>
    <dgm:cxn modelId="{9B57787F-BCB1-443C-B029-F5A12D6BA955}" type="presParOf" srcId="{56CD07C7-01E7-4795-B4B2-859CAB29173F}" destId="{4C8E9FE4-94CB-4B8B-B85F-91C83A6FB9D2}" srcOrd="1" destOrd="0" presId="urn:microsoft.com/office/officeart/2005/8/layout/cycle4"/>
    <dgm:cxn modelId="{FD22139B-FC36-4939-9873-38DBC1B0E4CD}" type="presParOf" srcId="{7B3B6B55-44C5-4A45-96B0-BEDEFDDDF952}" destId="{3096989A-88F4-40CC-832A-A9008F087E76}" srcOrd="1" destOrd="0" presId="urn:microsoft.com/office/officeart/2005/8/layout/cycle4"/>
    <dgm:cxn modelId="{BFC5428C-EDD3-4025-8B22-3CDB94CA0024}" type="presParOf" srcId="{3096989A-88F4-40CC-832A-A9008F087E76}" destId="{BD87557D-BDED-4A3D-B5DF-93A9511F2F77}" srcOrd="0" destOrd="0" presId="urn:microsoft.com/office/officeart/2005/8/layout/cycle4"/>
    <dgm:cxn modelId="{ACBB5F72-4653-4905-842D-3429043A442A}" type="presParOf" srcId="{3096989A-88F4-40CC-832A-A9008F087E76}" destId="{E5E91B32-657F-4001-9F56-D2046CF16DAB}" srcOrd="1" destOrd="0" presId="urn:microsoft.com/office/officeart/2005/8/layout/cycle4"/>
    <dgm:cxn modelId="{C656A69C-9634-4869-B5F3-8FA53B4790CC}" type="presParOf" srcId="{7B3B6B55-44C5-4A45-96B0-BEDEFDDDF952}" destId="{C75177D0-BB35-4B56-8E24-65E152E85700}" srcOrd="2" destOrd="0" presId="urn:microsoft.com/office/officeart/2005/8/layout/cycle4"/>
    <dgm:cxn modelId="{A60EEB03-E64F-4BD9-83E4-146CD79BC9D0}" type="presParOf" srcId="{C75177D0-BB35-4B56-8E24-65E152E85700}" destId="{259886E5-451D-410A-B5FC-E9046B1B8AA4}" srcOrd="0" destOrd="0" presId="urn:microsoft.com/office/officeart/2005/8/layout/cycle4"/>
    <dgm:cxn modelId="{6FE5D2DE-7E10-49CA-B262-22B675A9FF5B}" type="presParOf" srcId="{C75177D0-BB35-4B56-8E24-65E152E85700}" destId="{08F90E6C-557C-4885-80A3-57264ADCDA20}" srcOrd="1" destOrd="0" presId="urn:microsoft.com/office/officeart/2005/8/layout/cycle4"/>
    <dgm:cxn modelId="{93894F00-3C44-4264-AB48-DC86B213689A}" type="presParOf" srcId="{7B3B6B55-44C5-4A45-96B0-BEDEFDDDF952}" destId="{3837B629-C8B0-4165-AB92-F6AEF4EF564D}" srcOrd="3" destOrd="0" presId="urn:microsoft.com/office/officeart/2005/8/layout/cycle4"/>
    <dgm:cxn modelId="{8CC92FCE-0B62-43A8-8EC8-E3C805EF1DEB}" type="presParOf" srcId="{3837B629-C8B0-4165-AB92-F6AEF4EF564D}" destId="{7B2D5C6D-0E15-4B64-92EB-8CEDA35424B0}" srcOrd="0" destOrd="0" presId="urn:microsoft.com/office/officeart/2005/8/layout/cycle4"/>
    <dgm:cxn modelId="{E87B1CA2-4E23-4ABD-A41C-0FDBFFB5B4FC}" type="presParOf" srcId="{3837B629-C8B0-4165-AB92-F6AEF4EF564D}" destId="{CDF32E19-3DD0-4B3F-B167-DF82DABA1B63}" srcOrd="1" destOrd="0" presId="urn:microsoft.com/office/officeart/2005/8/layout/cycle4"/>
    <dgm:cxn modelId="{843FF1A0-BEBB-4F21-A901-FC2977A1F678}" type="presParOf" srcId="{7B3B6B55-44C5-4A45-96B0-BEDEFDDDF952}" destId="{8F22A298-FD0E-4257-B52F-88DC0B9FE275}" srcOrd="4" destOrd="0" presId="urn:microsoft.com/office/officeart/2005/8/layout/cycle4"/>
    <dgm:cxn modelId="{0F1CEC9B-0245-48AA-8E95-1A83303AFD52}" type="presParOf" srcId="{F11E4922-8889-4187-AD8B-D21158844F3A}" destId="{F8329896-D193-47BB-859F-7451B0D15903}" srcOrd="1" destOrd="0" presId="urn:microsoft.com/office/officeart/2005/8/layout/cycle4"/>
    <dgm:cxn modelId="{5AC2F5CE-B063-4DEC-80CF-937962AFAFEB}" type="presParOf" srcId="{F8329896-D193-47BB-859F-7451B0D15903}" destId="{861FB50C-F70D-4E50-A795-2E90FC166905}" srcOrd="0" destOrd="0" presId="urn:microsoft.com/office/officeart/2005/8/layout/cycle4"/>
    <dgm:cxn modelId="{B94A43AB-05F9-496C-AE01-902316529AA3}" type="presParOf" srcId="{F8329896-D193-47BB-859F-7451B0D15903}" destId="{7C4E9308-B52C-4E3F-BD9E-159D1402B25D}" srcOrd="1" destOrd="0" presId="urn:microsoft.com/office/officeart/2005/8/layout/cycle4"/>
    <dgm:cxn modelId="{F0B6ACA7-84A5-47D9-996D-6E33923E3CBF}" type="presParOf" srcId="{F8329896-D193-47BB-859F-7451B0D15903}" destId="{4A73A7ED-42CC-435C-806E-3C499173C478}" srcOrd="2" destOrd="0" presId="urn:microsoft.com/office/officeart/2005/8/layout/cycle4"/>
    <dgm:cxn modelId="{4CEE75B2-78A1-4ECD-8AC1-F4549E348719}" type="presParOf" srcId="{F8329896-D193-47BB-859F-7451B0D15903}" destId="{11820CEB-DBE8-4533-915D-602E371E6445}" srcOrd="3" destOrd="0" presId="urn:microsoft.com/office/officeart/2005/8/layout/cycle4"/>
    <dgm:cxn modelId="{50A3CF77-C94E-4D54-9934-CB155B0EF283}" type="presParOf" srcId="{F8329896-D193-47BB-859F-7451B0D15903}" destId="{205DD6E9-CC49-47C8-BAD4-0F04EFC90160}" srcOrd="4" destOrd="0" presId="urn:microsoft.com/office/officeart/2005/8/layout/cycle4"/>
    <dgm:cxn modelId="{6EB091EB-4908-4BC2-B783-72331A9445F8}" type="presParOf" srcId="{F11E4922-8889-4187-AD8B-D21158844F3A}" destId="{26AB20C9-E662-4A30-B4E1-BEAB7DA21FA7}" srcOrd="2" destOrd="0" presId="urn:microsoft.com/office/officeart/2005/8/layout/cycle4"/>
    <dgm:cxn modelId="{C553DA7A-51FB-4B2C-9EBC-B848856536D1}" type="presParOf" srcId="{F11E4922-8889-4187-AD8B-D21158844F3A}" destId="{998F451C-4EEB-4DE3-9ACA-D5004802F0E2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C2FA9-304E-46A0-AD86-C4D8E7F4DE46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C6C65D-8897-4C53-996A-4132EFB53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268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ต้นทุนโลจิสติกส์ต่อ </a:t>
            </a:r>
            <a:r>
              <a:rPr lang="en-US" dirty="0" smtClean="0"/>
              <a:t>GDP </a:t>
            </a:r>
            <a:r>
              <a:rPr lang="th-TH" dirty="0" smtClean="0"/>
              <a:t>ในปี 2558 มีแนวโน้ม ลดลงเหลือร้อยละ 14.1 โดยคาดว่าต้นทุนค่าขนส่งสินค้า มีสัดส่วนร้อยละ 7.5 ต้นทุนการเก็บรักษาสินค้าคงคลัง มีสัดส่วนร้อยละ 5.3 และต้นทุนการบริหารจัดการ ด้านโลจิสติกส์มีสัดส่วนร้อยละ 1.3 ดังนั้นเพื่อให้แนวโน้ม ของต้นทุนโลจิสติกส์ต่อ </a:t>
            </a:r>
            <a:r>
              <a:rPr lang="en-US" dirty="0" smtClean="0"/>
              <a:t>GDP </a:t>
            </a:r>
            <a:r>
              <a:rPr lang="th-TH" dirty="0" smtClean="0"/>
              <a:t>ของประเทศอยู่ในระดับที่ดี ขึ้น จึงควรให้ความสำคัญต่อการปรับปรุงโครงสร้างพื้นฐาน ของเส้นทางการขนส่งทั้งภายในประเทศและเชื่อมโยง ประเทศเพื่อนบ้าน การปรับเปลี่ยนรูปแบบการขนส่งที่ ประหยัดพลังงาน ส่งเสริม/สนับสนุนการขนส่งต่อเนื่อง หลายรูปแบบ การปรับปรุงกฎหมายและกฎระเบียบที่ เกี่ยวข้องกับกระบวนการนำเข้า/ส่งออกและโลจิสติกส์ เร่งรัดจัดตั้งหน่วยงานการบริหารจัดการระบบ </a:t>
            </a:r>
            <a:r>
              <a:rPr lang="en-US" dirty="0" smtClean="0"/>
              <a:t>NSW </a:t>
            </a:r>
            <a:r>
              <a:rPr lang="th-TH" dirty="0" smtClean="0"/>
              <a:t>เพื่อพัฒนาและดูแลรักษาระบบ </a:t>
            </a:r>
            <a:r>
              <a:rPr lang="en-US" dirty="0" smtClean="0"/>
              <a:t>NSW </a:t>
            </a:r>
            <a:r>
              <a:rPr lang="th-TH" dirty="0" smtClean="0"/>
              <a:t>ส่วนกลาง โดยการ เชื่อมโยงข้อมูลทางอิเล็กทรอนิกส์ทั้งภาครัฐและภาคธุรกิจ และจัดทำแผนยุทธศาสตร์การพัฒนาระบบโลจิสติกส์ของ ประเทศไทย ฉบับที่ 3 (พ.ศ. 2561-2565) ที่สอดคล้องกับ แผนพัฒนาเศรษฐกิจและสังคมแห่งชาติ ฉบับที่ 12 (พ.ศ. 2560-2564) และนโยบายรัฐบาล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78AF9D-F99F-45EB-8FAB-EAA8D1CB5ED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461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สำนักงานคณะกรรมการพัฒนาการเศรษฐกิจและสังคมแห่งชาติ  </a:t>
            </a:r>
            <a:r>
              <a:rPr lang="en-US" dirty="0" smtClean="0"/>
              <a:t>http://www.nesdb.go.th/ewt_dl_link.php?nid=6097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78AF9D-F99F-45EB-8FAB-EAA8D1CB5ED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793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 txBox="1">
            <a:spLocks noGrp="1" noChangeArrowheads="1"/>
          </p:cNvSpPr>
          <p:nvPr/>
        </p:nvSpPr>
        <p:spPr bwMode="auto">
          <a:xfrm>
            <a:off x="3856045" y="9494068"/>
            <a:ext cx="2947986" cy="498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663" tIns="45831" rIns="91663" bIns="45831" anchor="b"/>
          <a:lstStyle/>
          <a:p>
            <a:pPr algn="r" defTabSz="914746"/>
            <a:fld id="{661DED45-6685-4C57-AF95-28BFFD0A0403}" type="slidenum">
              <a:rPr lang="en-US" sz="1200"/>
              <a:pPr algn="r" defTabSz="914746"/>
              <a:t>52</a:t>
            </a:fld>
            <a:endParaRPr lang="th-TH" sz="1200" dirty="0"/>
          </a:p>
        </p:txBody>
      </p:sp>
      <p:sp>
        <p:nvSpPr>
          <p:cNvPr id="37891" name="Rectangle 7"/>
          <p:cNvSpPr txBox="1">
            <a:spLocks noGrp="1" noChangeArrowheads="1"/>
          </p:cNvSpPr>
          <p:nvPr/>
        </p:nvSpPr>
        <p:spPr bwMode="auto">
          <a:xfrm>
            <a:off x="3857637" y="9494068"/>
            <a:ext cx="2946401" cy="498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831" tIns="45417" rIns="90831" bIns="45417" anchor="b"/>
          <a:lstStyle/>
          <a:p>
            <a:pPr algn="r" defTabSz="906846"/>
            <a:fld id="{199B1204-7644-437D-A702-2BB7CE9FCDBF}" type="slidenum">
              <a:rPr lang="en-US" sz="1200">
                <a:cs typeface="Cordia New" pitchFamily="34" charset="-34"/>
              </a:rPr>
              <a:pPr algn="r" defTabSz="906846"/>
              <a:t>52</a:t>
            </a:fld>
            <a:endParaRPr lang="th-TH" sz="1200" dirty="0">
              <a:cs typeface="Cordia New" pitchFamily="34" charset="-34"/>
            </a:endParaRPr>
          </a:p>
        </p:txBody>
      </p:sp>
      <p:sp>
        <p:nvSpPr>
          <p:cNvPr id="378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4138" y="752475"/>
            <a:ext cx="6646862" cy="3740150"/>
          </a:xfrm>
          <a:ln/>
        </p:spPr>
      </p:sp>
      <p:sp>
        <p:nvSpPr>
          <p:cNvPr id="3789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1042" y="4748651"/>
            <a:ext cx="5445125" cy="4494835"/>
          </a:xfrm>
          <a:noFill/>
        </p:spPr>
        <p:txBody>
          <a:bodyPr lIns="90831" tIns="45417" rIns="90831" bIns="45417"/>
          <a:lstStyle/>
          <a:p>
            <a:pPr>
              <a:buFontTx/>
              <a:buChar char="•"/>
            </a:pPr>
            <a:r>
              <a:rPr lang="th-TH" b="1" u="sng" dirty="0" smtClean="0"/>
              <a:t>ทำให้ พ.ศ. 2572 กรุงเทพฯ จะมีโครงข่ายระบบขนส่งมวลชน รวม 509 กม.</a:t>
            </a:r>
            <a:r>
              <a:rPr lang="th-TH" b="1" dirty="0" smtClean="0"/>
              <a:t>	</a:t>
            </a:r>
            <a:r>
              <a:rPr lang="en-US" dirty="0" smtClean="0">
                <a:cs typeface="Cordia New" pitchFamily="34" charset="-34"/>
              </a:rPr>
              <a:t>	</a:t>
            </a:r>
            <a:endParaRPr lang="th-TH" dirty="0" smtClean="0"/>
          </a:p>
          <a:p>
            <a:pPr>
              <a:buFontTx/>
              <a:buChar char="•"/>
            </a:pPr>
            <a:r>
              <a:rPr lang="th-TH" b="1" u="sng" dirty="0" smtClean="0"/>
              <a:t>ครอบคลุมพื้นที่ให้บริการ 680 </a:t>
            </a:r>
            <a:r>
              <a:rPr lang="th-TH" b="1" u="sng" dirty="0" err="1" smtClean="0"/>
              <a:t>ตร.</a:t>
            </a:r>
            <a:r>
              <a:rPr lang="th-TH" b="1" u="sng" dirty="0" smtClean="0"/>
              <a:t>กม. ให้บริการประชาชน 5.1 ล้านคน</a:t>
            </a:r>
          </a:p>
          <a:p>
            <a:pPr eaLnBrk="1" hangingPunct="1"/>
            <a:endParaRPr lang="th-TH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23427134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 txBox="1">
            <a:spLocks noGrp="1" noChangeArrowheads="1"/>
          </p:cNvSpPr>
          <p:nvPr/>
        </p:nvSpPr>
        <p:spPr bwMode="auto">
          <a:xfrm>
            <a:off x="3783014" y="10179050"/>
            <a:ext cx="2892425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664" tIns="45830" rIns="91664" bIns="45830" anchor="b"/>
          <a:lstStyle>
            <a:lvl1pPr defTabSz="915988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915988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915988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915988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915988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/>
            <a:fld id="{4F16D7C0-E082-4652-8AD6-C91237AD8817}" type="slidenum">
              <a:rPr lang="en-US" altLang="en-US" sz="1200">
                <a:solidFill>
                  <a:srgbClr val="000000"/>
                </a:solidFill>
              </a:rPr>
              <a:pPr algn="r" eaLnBrk="1" hangingPunct="1"/>
              <a:t>53</a:t>
            </a:fld>
            <a:endParaRPr lang="th-TH" altLang="en-US" sz="1200" dirty="0">
              <a:solidFill>
                <a:srgbClr val="000000"/>
              </a:solidFill>
            </a:endParaRPr>
          </a:p>
        </p:txBody>
      </p:sp>
      <p:sp>
        <p:nvSpPr>
          <p:cNvPr id="58371" name="Rectangle 7"/>
          <p:cNvSpPr txBox="1">
            <a:spLocks noGrp="1" noChangeArrowheads="1"/>
          </p:cNvSpPr>
          <p:nvPr/>
        </p:nvSpPr>
        <p:spPr bwMode="auto">
          <a:xfrm>
            <a:off x="3784602" y="10179050"/>
            <a:ext cx="2890838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831" tIns="45417" rIns="90831" bIns="45417" anchor="b"/>
          <a:lstStyle>
            <a:lvl1pPr defTabSz="9080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9080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9080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9080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9080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/>
            <a:fld id="{6C239451-2C10-4A78-AE89-7FA368036AF3}" type="slidenum">
              <a:rPr lang="en-US" altLang="en-US" sz="1200">
                <a:solidFill>
                  <a:srgbClr val="000000"/>
                </a:solidFill>
                <a:cs typeface="Cordia New" panose="020B0304020202020204" pitchFamily="34" charset="-34"/>
              </a:rPr>
              <a:pPr algn="r" eaLnBrk="1" hangingPunct="1"/>
              <a:t>53</a:t>
            </a:fld>
            <a:endParaRPr lang="th-TH" altLang="en-US" sz="1200" dirty="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  <p:sp>
        <p:nvSpPr>
          <p:cNvPr id="583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219075" y="806450"/>
            <a:ext cx="7131050" cy="4011613"/>
          </a:xfrm>
          <a:ln/>
        </p:spPr>
      </p:sp>
      <p:sp>
        <p:nvSpPr>
          <p:cNvPr id="5837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8341" y="5092700"/>
            <a:ext cx="5340349" cy="48196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831" tIns="45417" rIns="90831" bIns="45417"/>
          <a:lstStyle/>
          <a:p>
            <a:pPr>
              <a:spcBef>
                <a:spcPct val="0"/>
              </a:spcBef>
              <a:buFontTx/>
              <a:buNone/>
            </a:pPr>
            <a:endParaRPr lang="th-TH" altLang="en-US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33726291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 txBox="1">
            <a:spLocks noGrp="1" noChangeArrowheads="1"/>
          </p:cNvSpPr>
          <p:nvPr/>
        </p:nvSpPr>
        <p:spPr bwMode="auto">
          <a:xfrm>
            <a:off x="3856040" y="9444041"/>
            <a:ext cx="2947987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56" tIns="46029" rIns="92056" bIns="46029" anchor="b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/>
            <a:fld id="{3FC8DB4F-055E-4BB3-8633-430BD76FA903}" type="slidenum">
              <a:rPr lang="en-US" altLang="en-US" sz="1200"/>
              <a:pPr algn="r" eaLnBrk="1" hangingPunct="1"/>
              <a:t>55</a:t>
            </a:fld>
            <a:endParaRPr lang="th-TH" altLang="en-US" sz="1200" dirty="0"/>
          </a:p>
        </p:txBody>
      </p:sp>
      <p:sp>
        <p:nvSpPr>
          <p:cNvPr id="60419" name="Rectangle 7"/>
          <p:cNvSpPr txBox="1">
            <a:spLocks noGrp="1" noChangeArrowheads="1"/>
          </p:cNvSpPr>
          <p:nvPr/>
        </p:nvSpPr>
        <p:spPr bwMode="auto">
          <a:xfrm>
            <a:off x="3859216" y="9444041"/>
            <a:ext cx="2944811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20" tIns="45613" rIns="91220" bIns="45613" anchor="b"/>
          <a:lstStyle>
            <a:lvl1pPr defTabSz="906463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defTabSz="906463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defTabSz="906463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defTabSz="906463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defTabSz="906463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defTabSz="90646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r" eaLnBrk="1" hangingPunct="1"/>
            <a:fld id="{BD9F8540-B9D3-4D85-991B-CCBE9792A11E}" type="slidenum">
              <a:rPr lang="en-US" altLang="en-US" sz="1200">
                <a:cs typeface="Cordia New" panose="020B0304020202020204" pitchFamily="34" charset="-34"/>
              </a:rPr>
              <a:pPr algn="r" eaLnBrk="1" hangingPunct="1"/>
              <a:t>55</a:t>
            </a:fld>
            <a:endParaRPr lang="th-TH" altLang="en-US" sz="1200" dirty="0">
              <a:cs typeface="Cordia New" panose="020B0304020202020204" pitchFamily="34" charset="-34"/>
            </a:endParaRPr>
          </a:p>
        </p:txBody>
      </p:sp>
      <p:sp>
        <p:nvSpPr>
          <p:cNvPr id="6042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6838" y="742950"/>
            <a:ext cx="6624637" cy="3727450"/>
          </a:xfrm>
          <a:ln/>
        </p:spPr>
      </p:sp>
      <p:sp>
        <p:nvSpPr>
          <p:cNvPr id="604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7864" y="4724402"/>
            <a:ext cx="5449888" cy="44688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220" tIns="45613" rIns="91220" bIns="45613"/>
          <a:lstStyle/>
          <a:p>
            <a:pPr eaLnBrk="1" hangingPunct="1"/>
            <a:endParaRPr lang="th-TH" altLang="en-US" b="1" u="sng" dirty="0"/>
          </a:p>
        </p:txBody>
      </p:sp>
    </p:spTree>
    <p:extLst>
      <p:ext uri="{BB962C8B-B14F-4D97-AF65-F5344CB8AC3E}">
        <p14:creationId xmlns:p14="http://schemas.microsoft.com/office/powerpoint/2010/main" val="26359040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390292-0DA6-4874-A5C5-7EB90E071641}" type="slidenum">
              <a:rPr lang="th-TH" smtClean="0"/>
              <a:pPr/>
              <a:t>59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441469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390292-0DA6-4874-A5C5-7EB90E071641}" type="slidenum">
              <a:rPr lang="th-TH" smtClean="0"/>
              <a:pPr/>
              <a:t>62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370640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/>
              <a:t>นับตั้งแต่ปี</a:t>
            </a:r>
            <a:r>
              <a:rPr lang="en-US" dirty="0"/>
              <a:t> </a:t>
            </a:r>
            <a:r>
              <a:rPr lang="th-TH" dirty="0"/>
              <a:t>พ.ศ. </a:t>
            </a:r>
            <a:r>
              <a:rPr lang="en-US" dirty="0"/>
              <a:t>2555 </a:t>
            </a:r>
            <a:r>
              <a:rPr lang="th-TH" dirty="0"/>
              <a:t>เป็นต้นมา สำนักงานคณะกรรมการนโยบายวิทยาศาสตร์  เทคโนโลยีและนวัตกรรมแห่งชาติ (</a:t>
            </a:r>
            <a:r>
              <a:rPr lang="th-TH" dirty="0" err="1"/>
              <a:t>สว</a:t>
            </a:r>
            <a:r>
              <a:rPr lang="th-TH" dirty="0"/>
              <a:t>ทน.) โดยสถาบันวิทยาศาสตร์และเทคโนโลยีชั้นสูง (</a:t>
            </a:r>
            <a:r>
              <a:rPr lang="en-US" dirty="0"/>
              <a:t>Thailand Advanced Institute of Science and Technology: THAIST) </a:t>
            </a:r>
            <a:r>
              <a:rPr lang="th-TH" dirty="0"/>
              <a:t>ได้ร่วมมือกับองค์กรเครือข่ายเพื่อการพัฒนากำลังคนและความเชี่ยวชาญเทคโนโลยีด้านระบบขนส่งทางรางของประเทศซึ่งได้ลงนามในข้อตกลงความร่วมมือเพื่อการพัฒนากำลังคนในระบบขนส่งทางราง ซึ่ง  ประกอบด้วยหน่วยงานด้านนโยบาย ด้านการศึกษาออกแบบ ด้านการก่อสร้างบริหารโครงการและควบคุมงาน ด้านการเดินรถและซ่อมบำรุง หน่วยงานสถาบันวิจัยและมหาวิทยาลัยรวมทั้งภาคอุตสาหกรรม ในการส่งเสริมและสนับสนุนการผลิตและพัฒนาบุคลากรระบบงานขนส่งทางรางให้เพิ่มพูนขีดความสามารถและศักยภาพในการแข่งขัน อีกทั้งยังส่งเสริมให้เกิดการร่วมกันพัฒนาอุตสาหกรรมที่เกี่ยวเนื่องของประเทศไทยให้มีความมั่นคงและยั่งยืนมาตามลำดับ</a:t>
            </a:r>
          </a:p>
          <a:p>
            <a:r>
              <a:rPr lang="en-US" dirty="0"/>
              <a:t> </a:t>
            </a:r>
          </a:p>
          <a:p>
            <a:r>
              <a:rPr lang="th-TH" dirty="0"/>
              <a:t>และสืบเนื่องจากคำสั่งของคณะกรรมการรักษาความสงบแห่งชาติ (</a:t>
            </a:r>
            <a:r>
              <a:rPr lang="th-TH" dirty="0" err="1"/>
              <a:t>คสช</a:t>
            </a:r>
            <a:r>
              <a:rPr lang="th-TH" dirty="0"/>
              <a:t>.) ที่ </a:t>
            </a:r>
            <a:r>
              <a:rPr lang="en-US" dirty="0"/>
              <a:t>62/2559 </a:t>
            </a:r>
            <a:r>
              <a:rPr lang="th-TH" dirty="0"/>
              <a:t>เรื่องการปฏิรูประบบงานวิจัยและนวัตกรรมของประเทศ</a:t>
            </a:r>
            <a:r>
              <a:rPr lang="en-US" dirty="0"/>
              <a:t> </a:t>
            </a:r>
            <a:r>
              <a:rPr lang="th-TH" dirty="0"/>
              <a:t>ที่กำหนดให้ </a:t>
            </a:r>
            <a:r>
              <a:rPr lang="th-TH" dirty="0" err="1"/>
              <a:t>สว</a:t>
            </a:r>
            <a:r>
              <a:rPr lang="th-TH" dirty="0"/>
              <a:t>ทน. ทำหน้าที่เลขานุการร่วมกับคณะกรรมการวิจัยแห่งชาติในสภานโยบายวิจัยและนวัตกรรมแห่งชาติ ซึ่งมีบทบาทสำคัญในการกำหนดทิศทางและนโยบายการยุทธศาสตร์การพัฒนาทรัพยากรบุคคลในระบบขนส่งดำเนินงานของหน่วยงานในระบบวิจัยและนวัตกรรมของประเทศให้เป็นไปในทิศทางเดียวกัน อีกทั้งยังทำหน้าที่กำหนดแผนที่นำทาง (</a:t>
            </a:r>
            <a:r>
              <a:rPr lang="en-US" dirty="0"/>
              <a:t>Roadmap) </a:t>
            </a:r>
            <a:r>
              <a:rPr lang="th-TH" dirty="0"/>
              <a:t>เกี่ยวกับนโยบายและยุทธศาสตร์ระบบวิจัยและนวัตกรรมของประเทศ และยุทธศาสตร์วิจัยและนวัตกรรมรายสาขาให้สอดคล้องกับนโยบายรัฐบาลและยุทธศาสตร์ชาติ โดยการพัฒนาระบบขนส่งทางรางถือเป็นนโยบายสำคัญของทุกรัฐบาล และเพื่อยกระดับประสิทธิภาพและเสริมสร้างความยั่งยืนของเครือข่ายความร่วมมือขององค์กรที่เกี่ยวข้องกับระบบขนส่งทางราง </a:t>
            </a:r>
            <a:r>
              <a:rPr lang="th-TH" dirty="0" err="1"/>
              <a:t>สว</a:t>
            </a:r>
            <a:r>
              <a:rPr lang="th-TH" dirty="0"/>
              <a:t>ทน. จึงได้มอบหมายให้ มหาวิทยาลัยเทคโนโลยีราชมงคลธัญบุรี ดำเนินการจัดทำ</a:t>
            </a:r>
            <a:r>
              <a:rPr lang="en-US" dirty="0"/>
              <a:t>“</a:t>
            </a:r>
            <a:r>
              <a:rPr lang="th-TH" dirty="0"/>
              <a:t>โครงการพัฒนาเครือข่ายสถาบันวิชาการระบบขนส่งทางราง (</a:t>
            </a:r>
            <a:r>
              <a:rPr lang="en-US" dirty="0"/>
              <a:t>Thailand Rail Academy: TRA) </a:t>
            </a:r>
            <a:r>
              <a:rPr lang="th-TH" dirty="0"/>
              <a:t>ระยะที่</a:t>
            </a:r>
            <a:r>
              <a:rPr lang="en-US" dirty="0"/>
              <a:t> 1” </a:t>
            </a: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165441-36AC-4188-9742-7922AF178A03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0277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7FB5B8-85BC-4C05-AFC5-8A4B52A9255B}" type="slidenum">
              <a:rPr lang="en-US" smtClean="0"/>
              <a:pPr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2874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86609-1244-4520-867C-4657C81E3A1E}" type="slidenum">
              <a:rPr lang="th-TH" smtClean="0">
                <a:solidFill>
                  <a:prstClr val="black"/>
                </a:solidFill>
              </a:rPr>
              <a:pPr/>
              <a:t>73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498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467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566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233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396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490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445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509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692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271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06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0031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7227202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73560" y="0"/>
            <a:ext cx="11518440" cy="914188"/>
          </a:xfrm>
          <a:solidFill>
            <a:srgbClr val="7CBF33"/>
          </a:solidFill>
          <a:effectLst/>
        </p:spPr>
        <p:txBody>
          <a:bodyPr/>
          <a:lstStyle>
            <a:lvl1pPr>
              <a:defRPr sz="1875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36915" cy="914188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158713" y="1128298"/>
            <a:ext cx="11884105" cy="51194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8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F6DFE-69D5-4D99-A570-A143D4BE071D}" type="datetimeFigureOut">
              <a:rPr lang="en-US" smtClean="0"/>
              <a:t>9/12/2017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EDA5B-ABA6-4B01-8BC1-B51871145F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16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emf"/><Relationship Id="rId5" Type="http://schemas.openxmlformats.org/officeDocument/2006/relationships/oleObject" Target="../embeddings/________Microsoft_Excel_97-20031.xls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a/af/TahiLand_RailWay002.JPG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kei.com/mos/most02.jpg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austinrailnow.files.wordpress.com/2013/04/sac-lrt-12th-str-mixed-trf-15347-20010428x_eric-haas.jpg" TargetMode="External"/><Relationship Id="rId4" Type="http://schemas.openxmlformats.org/officeDocument/2006/relationships/hyperlink" Target="http://ymtram.mashke.org/germany/chemnitz/photos/chemnitz15150.jp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ylin.com/system/uploads/gallery_image/image/575/mia_mover_day_shot_steven_brooke_cc_web.jpg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60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2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emf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9.emf"/><Relationship Id="rId4" Type="http://schemas.openxmlformats.org/officeDocument/2006/relationships/image" Target="../media/image6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emf"/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g"/><Relationship Id="rId13" Type="http://schemas.openxmlformats.org/officeDocument/2006/relationships/image" Target="../media/image77.jpg"/><Relationship Id="rId18" Type="http://schemas.openxmlformats.org/officeDocument/2006/relationships/image" Target="../media/image82.jpg"/><Relationship Id="rId3" Type="http://schemas.openxmlformats.org/officeDocument/2006/relationships/diagramLayout" Target="../diagrams/layout2.xml"/><Relationship Id="rId21" Type="http://schemas.openxmlformats.org/officeDocument/2006/relationships/image" Target="../media/image85.jpg"/><Relationship Id="rId7" Type="http://schemas.openxmlformats.org/officeDocument/2006/relationships/image" Target="../media/image72.jpg"/><Relationship Id="rId12" Type="http://schemas.openxmlformats.org/officeDocument/2006/relationships/image" Target="../media/image76.png"/><Relationship Id="rId17" Type="http://schemas.openxmlformats.org/officeDocument/2006/relationships/image" Target="../media/image81.jpg"/><Relationship Id="rId2" Type="http://schemas.openxmlformats.org/officeDocument/2006/relationships/diagramData" Target="../diagrams/data2.xml"/><Relationship Id="rId16" Type="http://schemas.openxmlformats.org/officeDocument/2006/relationships/image" Target="../media/image80.jpeg"/><Relationship Id="rId20" Type="http://schemas.openxmlformats.org/officeDocument/2006/relationships/image" Target="../media/image84.jp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openxmlformats.org/officeDocument/2006/relationships/image" Target="../media/image75.jpg"/><Relationship Id="rId5" Type="http://schemas.openxmlformats.org/officeDocument/2006/relationships/diagramColors" Target="../diagrams/colors2.xml"/><Relationship Id="rId15" Type="http://schemas.openxmlformats.org/officeDocument/2006/relationships/image" Target="../media/image79.jpg"/><Relationship Id="rId10" Type="http://schemas.openxmlformats.org/officeDocument/2006/relationships/image" Target="../media/image61.jpg"/><Relationship Id="rId19" Type="http://schemas.openxmlformats.org/officeDocument/2006/relationships/image" Target="../media/image83.jp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74.jpg"/><Relationship Id="rId14" Type="http://schemas.openxmlformats.org/officeDocument/2006/relationships/image" Target="../media/image78.png"/><Relationship Id="rId22" Type="http://schemas.openxmlformats.org/officeDocument/2006/relationships/image" Target="../media/image86.jp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jpe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13" Type="http://schemas.openxmlformats.org/officeDocument/2006/relationships/hyperlink" Target="http://www.google.co.th/imgres?imgurl=http://www.ee38kmitnb.com/web/modules/Forums/files/new_kmuitnb_2008_resize_resize_130.jpg&amp;imgrefurl=http://www.ee38kmitnb.com/web/&amp;usg=__bMpzrNZv4SWusmcdmrUPh5EnE_I=&amp;h=279&amp;w=279&amp;sz=49&amp;hl=th&amp;start=5&amp;sig2=MpSXwJeT4zNdzGx8zadwoQ&amp;zoom=1&amp;um=1&amp;itbs=1&amp;tbnid=H1X9dZYkhRrwHM:&amp;tbnh=114&amp;tbnw=114&amp;prev=/images?q=%E0%B8%A1%E0%B8%88%E0%B8%9E&amp;um=1&amp;hl=th&amp;sa=N&amp;rlz=1T4GGLL_thTH350TH350&amp;tbs=isch:1&amp;ei=cC-aTOjmEMHIcbbUrNkH" TargetMode="External"/><Relationship Id="rId18" Type="http://schemas.openxmlformats.org/officeDocument/2006/relationships/image" Target="../media/image124.png"/><Relationship Id="rId3" Type="http://schemas.openxmlformats.org/officeDocument/2006/relationships/image" Target="../media/image111.jpeg"/><Relationship Id="rId21" Type="http://schemas.openxmlformats.org/officeDocument/2006/relationships/image" Target="../media/image127.png"/><Relationship Id="rId7" Type="http://schemas.openxmlformats.org/officeDocument/2006/relationships/image" Target="../media/image114.png"/><Relationship Id="rId12" Type="http://schemas.openxmlformats.org/officeDocument/2006/relationships/image" Target="../media/image119.jpeg"/><Relationship Id="rId17" Type="http://schemas.openxmlformats.org/officeDocument/2006/relationships/image" Target="../media/image123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22.png"/><Relationship Id="rId20" Type="http://schemas.openxmlformats.org/officeDocument/2006/relationships/image" Target="../media/image1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3.gif"/><Relationship Id="rId11" Type="http://schemas.openxmlformats.org/officeDocument/2006/relationships/image" Target="../media/image118.png"/><Relationship Id="rId24" Type="http://schemas.openxmlformats.org/officeDocument/2006/relationships/image" Target="../media/image130.tmp"/><Relationship Id="rId5" Type="http://schemas.openxmlformats.org/officeDocument/2006/relationships/image" Target="../media/image112.jpeg"/><Relationship Id="rId15" Type="http://schemas.openxmlformats.org/officeDocument/2006/relationships/image" Target="../media/image121.jpeg"/><Relationship Id="rId23" Type="http://schemas.openxmlformats.org/officeDocument/2006/relationships/image" Target="../media/image129.png"/><Relationship Id="rId10" Type="http://schemas.openxmlformats.org/officeDocument/2006/relationships/image" Target="../media/image117.png"/><Relationship Id="rId19" Type="http://schemas.openxmlformats.org/officeDocument/2006/relationships/image" Target="../media/image125.tmp"/><Relationship Id="rId4" Type="http://schemas.openxmlformats.org/officeDocument/2006/relationships/hyperlink" Target="http://www.ryt9.com/si/prg/888508" TargetMode="External"/><Relationship Id="rId9" Type="http://schemas.openxmlformats.org/officeDocument/2006/relationships/image" Target="../media/image116.jpeg"/><Relationship Id="rId14" Type="http://schemas.openxmlformats.org/officeDocument/2006/relationships/image" Target="../media/image120.jpeg"/><Relationship Id="rId22" Type="http://schemas.openxmlformats.org/officeDocument/2006/relationships/image" Target="../media/image128.tmp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png"/><Relationship Id="rId13" Type="http://schemas.openxmlformats.org/officeDocument/2006/relationships/image" Target="../media/image141.jpeg"/><Relationship Id="rId3" Type="http://schemas.openxmlformats.org/officeDocument/2006/relationships/image" Target="../media/image131.jpeg"/><Relationship Id="rId7" Type="http://schemas.openxmlformats.org/officeDocument/2006/relationships/image" Target="../media/image135.jpeg"/><Relationship Id="rId12" Type="http://schemas.openxmlformats.org/officeDocument/2006/relationships/image" Target="../media/image14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4.gif"/><Relationship Id="rId11" Type="http://schemas.openxmlformats.org/officeDocument/2006/relationships/image" Target="../media/image139.jpeg"/><Relationship Id="rId5" Type="http://schemas.openxmlformats.org/officeDocument/2006/relationships/image" Target="../media/image133.jpeg"/><Relationship Id="rId10" Type="http://schemas.openxmlformats.org/officeDocument/2006/relationships/image" Target="../media/image138.png"/><Relationship Id="rId4" Type="http://schemas.openxmlformats.org/officeDocument/2006/relationships/image" Target="../media/image132.jpeg"/><Relationship Id="rId9" Type="http://schemas.openxmlformats.org/officeDocument/2006/relationships/image" Target="../media/image137.jpe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88945" y="4058823"/>
            <a:ext cx="11903055" cy="88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4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31" y="40305"/>
            <a:ext cx="728664" cy="1287184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620"/>
          <a:stretch/>
        </p:blipFill>
        <p:spPr>
          <a:xfrm>
            <a:off x="10065273" y="40305"/>
            <a:ext cx="2126727" cy="775735"/>
          </a:xfrm>
          <a:prstGeom prst="rect">
            <a:avLst/>
          </a:prstGeom>
        </p:spPr>
      </p:pic>
      <p:sp>
        <p:nvSpPr>
          <p:cNvPr id="7" name="กล่องข้อความ 6"/>
          <p:cNvSpPr txBox="1"/>
          <p:nvPr/>
        </p:nvSpPr>
        <p:spPr>
          <a:xfrm>
            <a:off x="1460655" y="1019102"/>
            <a:ext cx="93599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 smtClean="0"/>
              <a:t>อนาคตแรงงานไทยกับการขับเคลื่อน</a:t>
            </a:r>
            <a:r>
              <a:rPr lang="th-TH" sz="4400" b="1" dirty="0" smtClean="0"/>
              <a:t>อุตสาหกรรม</a:t>
            </a:r>
          </a:p>
          <a:p>
            <a:pPr algn="ctr"/>
            <a:r>
              <a:rPr lang="th-TH" sz="4400" b="1" dirty="0" err="1" smtClean="0"/>
              <a:t>โล</a:t>
            </a:r>
            <a:r>
              <a:rPr lang="th-TH" sz="4400" b="1" dirty="0" smtClean="0"/>
              <a:t>จิ</a:t>
            </a:r>
            <a:r>
              <a:rPr lang="th-TH" sz="4400" b="1" dirty="0" err="1" smtClean="0"/>
              <a:t>สติกส์และซัพ</a:t>
            </a:r>
            <a:r>
              <a:rPr lang="th-TH" sz="4400" b="1" dirty="0" smtClean="0"/>
              <a:t>พลายเชน และระบบขนส่งทางราง</a:t>
            </a:r>
          </a:p>
        </p:txBody>
      </p:sp>
      <p:sp>
        <p:nvSpPr>
          <p:cNvPr id="8" name="ชื่อเรื่อง 1"/>
          <p:cNvSpPr txBox="1">
            <a:spLocks/>
          </p:cNvSpPr>
          <p:nvPr/>
        </p:nvSpPr>
        <p:spPr>
          <a:xfrm>
            <a:off x="1827625" y="2563232"/>
            <a:ext cx="8237648" cy="23845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4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ผศ. ดร. </a:t>
            </a:r>
            <a:r>
              <a:rPr lang="th-TH" sz="48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เทอด</a:t>
            </a:r>
            <a:r>
              <a:rPr 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เกียรติ </a:t>
            </a:r>
            <a:r>
              <a:rPr lang="th-TH" sz="48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ลิมปิ</a:t>
            </a:r>
            <a:r>
              <a:rPr 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ทีปราการ</a:t>
            </a:r>
          </a:p>
          <a:p>
            <a:pPr algn="ctr"/>
            <a:r>
              <a:rPr lang="th-TH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หัวหน้าศูนย์นวัตกรรมระบบราง (</a:t>
            </a:r>
            <a:r>
              <a:rPr lang="en-US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CORE</a:t>
            </a:r>
            <a:r>
              <a:rPr lang="en-US" sz="4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40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4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มหาวิทยาลัยเทคโนโลยีราชมงคล</a:t>
            </a:r>
            <a:r>
              <a:rPr lang="th-TH" sz="4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ธัญบุรี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r"/>
            <a:endParaRPr lang="en-US" sz="2400" dirty="0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4617399" y="5541109"/>
            <a:ext cx="265810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800" dirty="0" smtClean="0"/>
              <a:t>ณ โรงแรม </a:t>
            </a:r>
            <a:r>
              <a:rPr lang="th-TH" sz="2800" dirty="0" err="1" smtClean="0"/>
              <a:t>ดิ</a:t>
            </a:r>
            <a:r>
              <a:rPr lang="th-TH" sz="2800" dirty="0" smtClean="0"/>
              <a:t> เอม</a:t>
            </a:r>
            <a:r>
              <a:rPr lang="th-TH" sz="2800" dirty="0" err="1" smtClean="0"/>
              <a:t>เมอรัลด์</a:t>
            </a:r>
            <a:r>
              <a:rPr lang="th-TH" sz="2800" dirty="0" smtClean="0"/>
              <a:t> </a:t>
            </a:r>
          </a:p>
          <a:p>
            <a:pPr algn="ctr"/>
            <a:r>
              <a:rPr lang="th-TH" sz="2800" dirty="0" smtClean="0"/>
              <a:t>วันที่ 11 กันยายน 2560</a:t>
            </a:r>
            <a:endParaRPr lang="en-US" sz="2800" dirty="0"/>
          </a:p>
        </p:txBody>
      </p:sp>
      <p:pic>
        <p:nvPicPr>
          <p:cNvPr id="10" name="รูปภาพ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EF3FA"/>
              </a:clrFrom>
              <a:clrTo>
                <a:srgbClr val="EEF3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1614" y="5707322"/>
            <a:ext cx="1620686" cy="1092589"/>
          </a:xfrm>
          <a:prstGeom prst="rect">
            <a:avLst/>
          </a:prstGeom>
          <a:noFill/>
          <a:effectLst>
            <a:outerShdw sx="108000" sy="108000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65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231656" y="442493"/>
            <a:ext cx="7772975" cy="520566"/>
          </a:xfrm>
        </p:spPr>
        <p:txBody>
          <a:bodyPr>
            <a:noAutofit/>
          </a:bodyPr>
          <a:lstStyle/>
          <a:p>
            <a:r>
              <a:rPr lang="th-TH" sz="4800" b="1" dirty="0" smtClean="0">
                <a:latin typeface="TH SarabunPSK" pitchFamily="34" charset="-34"/>
                <a:ea typeface="+mn-ea"/>
                <a:cs typeface="TH SarabunPSK" pitchFamily="34" charset="-34"/>
              </a:rPr>
              <a:t>หัวหน้า</a:t>
            </a:r>
            <a:r>
              <a:rPr lang="th-TH" sz="4800" b="1" dirty="0">
                <a:latin typeface="TH SarabunPSK" pitchFamily="34" charset="-34"/>
                <a:ea typeface="+mn-ea"/>
                <a:cs typeface="TH SarabunPSK" pitchFamily="34" charset="-34"/>
              </a:rPr>
              <a:t>ศูนย์นวัตกรรมระบบ</a:t>
            </a:r>
            <a:r>
              <a:rPr lang="th-TH" sz="4800" b="1" dirty="0" smtClean="0">
                <a:latin typeface="TH SarabunPSK" pitchFamily="34" charset="-34"/>
                <a:ea typeface="+mn-ea"/>
                <a:cs typeface="TH SarabunPSK" pitchFamily="34" charset="-34"/>
              </a:rPr>
              <a:t>ราง </a:t>
            </a:r>
            <a:r>
              <a:rPr lang="th-TH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CORE)</a:t>
            </a:r>
            <a:r>
              <a:rPr lang="th-TH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48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en-US" sz="4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25240" y="2430668"/>
            <a:ext cx="10196148" cy="464111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อดีต </a:t>
            </a:r>
            <a: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นายกสมาคม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วิศวกรรมระบบขนส่งทางรางไทย                                                        </a:t>
            </a:r>
            <a:r>
              <a:rPr lang="th-TH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(นายกคนแรก)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สมาชิก 142 ท่าน</a:t>
            </a:r>
          </a:p>
          <a:p>
            <a:pPr marL="514350" indent="-514350">
              <a:buFont typeface="+mj-lt"/>
              <a:buAutoNum type="arabicPeriod"/>
            </a:pP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อดีต </a:t>
            </a:r>
            <a: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นายกสมาคม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สมาคมวิชาการและเทคนิคไทยฝรั่งเศส                                                                    </a:t>
            </a:r>
            <a:r>
              <a:rPr lang="th-TH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(วาระ 2558-2560)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สมาชิก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80 ท่าน</a:t>
            </a:r>
            <a:endParaRPr lang="th-TH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514350" indent="-514350">
              <a:buFont typeface="+mj-lt"/>
              <a:buAutoNum type="arabicPeriod"/>
            </a:pP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คณะอนุกรรมการ</a:t>
            </a:r>
            <a: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ยุทธศาสตร์การพัฒนากำลังคนระบบขนส่งทางราง                               </a:t>
            </a:r>
            <a:r>
              <a:rPr lang="th-TH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(แต่งตั้งโดย รองนายกรัฐมนตรี)</a:t>
            </a:r>
          </a:p>
          <a:p>
            <a:pPr marL="514350" indent="-514350">
              <a:buFont typeface="+mj-lt"/>
              <a:buAutoNum type="arabicPeriod"/>
            </a:pP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คณะอำนวยการ</a:t>
            </a:r>
            <a:r>
              <a:rPr lang="th-TH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จัดการประชุมวิชาการระบบขนส่งทางรางแห่งชาติ                                 </a:t>
            </a:r>
            <a:r>
              <a:rPr lang="th-TH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(แต่งตั้งโดย เลขาธิการสำนักงานคณะกรรมการนโยบายวิทยาศาสตร์ เทคโนโลยีและนวัตกรรม</a:t>
            </a:r>
            <a:r>
              <a:rPr lang="en-US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th-TH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สวทน)</a:t>
            </a:r>
          </a:p>
          <a:p>
            <a:pPr marL="514350" indent="-514350">
              <a:buFont typeface="+mj-lt"/>
              <a:buAutoNum type="arabicPeriod"/>
            </a:pPr>
            <a:r>
              <a:rPr lang="th-TH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ที่ปรึกษา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โครงการพัฒนาเครือข่ายสถาบันวิชาการ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ระบบขนส่งทางราง                                 </a:t>
            </a:r>
            <a:r>
              <a:rPr lang="th-TH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(แต่งตั้งโดย เลขาธิการสำนักงานคณะกรรมการนโยบายวิทยาศาสตร์ เทคโนโลยีและนวัตกรรม</a:t>
            </a:r>
            <a:r>
              <a:rPr lang="en-US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 </a:t>
            </a:r>
            <a:r>
              <a:rPr lang="th-TH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สวทน)</a:t>
            </a:r>
          </a:p>
          <a:p>
            <a:pPr marL="514350" indent="-514350">
              <a:buFont typeface="+mj-lt"/>
              <a:buAutoNum type="arabicPeriod"/>
            </a:pPr>
            <a:endParaRPr lang="th-TH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04631" y="2162202"/>
            <a:ext cx="536933" cy="536933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076" y="3043121"/>
            <a:ext cx="541362" cy="541362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2062" y="3744989"/>
            <a:ext cx="1484621" cy="1099719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4951" y="4844708"/>
            <a:ext cx="610771" cy="787472"/>
          </a:xfrm>
          <a:prstGeom prst="rect">
            <a:avLst/>
          </a:prstGeom>
        </p:spPr>
      </p:pic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3349368" y="1197125"/>
            <a:ext cx="5032080" cy="69215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36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ผศ. ดร. </a:t>
            </a:r>
            <a:r>
              <a:rPr lang="th-TH" sz="3600" b="1" dirty="0" err="1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เทอด</a:t>
            </a:r>
            <a:r>
              <a:rPr lang="th-TH" sz="36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เกียรติ </a:t>
            </a:r>
            <a:r>
              <a:rPr lang="th-TH" sz="3600" b="1" dirty="0" err="1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ลิมปิ</a:t>
            </a:r>
            <a:r>
              <a:rPr lang="th-TH" sz="36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ทีปราการ </a:t>
            </a:r>
          </a:p>
          <a:p>
            <a:pPr algn="r"/>
            <a:r>
              <a:rPr lang="en-US" sz="2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Center of Rail Excellence (CORE)</a:t>
            </a:r>
            <a:endParaRPr lang="th-TH" sz="28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r"/>
            <a:r>
              <a:rPr lang="th-TH" sz="28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มหาวิทยาลัยเทคโนโลยีราชมงคลธัญบุรี</a:t>
            </a:r>
            <a:r>
              <a:rPr lang="th-TH" sz="2000" dirty="0" smtClean="0"/>
              <a:t/>
            </a:r>
            <a:br>
              <a:rPr lang="th-TH" sz="2000" dirty="0" smtClean="0"/>
            </a:br>
            <a:endParaRPr lang="en-US" sz="2000" dirty="0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71" y="105595"/>
            <a:ext cx="2080729" cy="2183059"/>
          </a:xfrm>
          <a:prstGeom prst="rect">
            <a:avLst/>
          </a:prstGeom>
        </p:spPr>
      </p:pic>
      <p:pic>
        <p:nvPicPr>
          <p:cNvPr id="11" name="รูปภาพ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711" y="5890562"/>
            <a:ext cx="610771" cy="78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15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/>
          <p:cNvSpPr txBox="1"/>
          <p:nvPr/>
        </p:nvSpPr>
        <p:spPr>
          <a:xfrm>
            <a:off x="3454400" y="177800"/>
            <a:ext cx="5791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600" b="1" dirty="0" smtClean="0"/>
              <a:t>หัวข้อการนำเสนอ</a:t>
            </a:r>
            <a:endParaRPr lang="en-US" sz="6600" b="1" dirty="0"/>
          </a:p>
        </p:txBody>
      </p:sp>
      <p:sp>
        <p:nvSpPr>
          <p:cNvPr id="3" name="กล่องข้อความ 2"/>
          <p:cNvSpPr txBox="1"/>
          <p:nvPr/>
        </p:nvSpPr>
        <p:spPr>
          <a:xfrm>
            <a:off x="660400" y="1765300"/>
            <a:ext cx="97155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th-TH" sz="60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ข้อมูลพื้นฐานเกี่ยวกับระบบขนส่งทางราง</a:t>
            </a:r>
          </a:p>
          <a:p>
            <a:pPr marL="742950" indent="-742950">
              <a:buFont typeface="+mj-lt"/>
              <a:buAutoNum type="arabicPeriod"/>
            </a:pPr>
            <a:r>
              <a:rPr lang="th-TH" sz="60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นโยบายระบบขนส่งทางราง</a:t>
            </a:r>
            <a:endParaRPr lang="th-TH" sz="6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742950" indent="-742950">
              <a:buFont typeface="+mj-lt"/>
              <a:buAutoNum type="arabicPeriod"/>
            </a:pPr>
            <a:r>
              <a:rPr lang="th-TH" sz="6000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กำลังคนที่ต้องการ</a:t>
            </a:r>
          </a:p>
          <a:p>
            <a:pPr marL="742950" indent="-742950">
              <a:buFont typeface="+mj-lt"/>
              <a:buAutoNum type="arabicPeriod"/>
            </a:pPr>
            <a:r>
              <a:rPr lang="th-TH" sz="6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เครือข่ายพัฒนาบุคลากรและผู้เชี่ยวชาญระบบราง</a:t>
            </a:r>
            <a:endParaRPr lang="en-US" sz="6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620"/>
          <a:stretch/>
        </p:blipFill>
        <p:spPr>
          <a:xfrm>
            <a:off x="10248899" y="40304"/>
            <a:ext cx="1943755" cy="708995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31" y="40305"/>
            <a:ext cx="595469" cy="1051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53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2662" y="86344"/>
            <a:ext cx="12069337" cy="132556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th-TH" sz="48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1</a:t>
            </a:r>
            <a:r>
              <a:rPr lang="en-US" sz="48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. </a:t>
            </a:r>
            <a:r>
              <a:rPr lang="th-TH" sz="48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ข้อมูลพื้นฐานระบบขนส่งทางราง</a:t>
            </a:r>
            <a:endParaRPr lang="en-US" sz="4800" b="1" dirty="0">
              <a:solidFill>
                <a:srgbClr val="FF0000"/>
              </a:solidFill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93213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32468" y="7640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th-TH" sz="5400" b="1" dirty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1.1 สถานการณ์ปัจจุบัน</a:t>
            </a:r>
            <a:endParaRPr lang="en-US" sz="5400" b="1" dirty="0">
              <a:solidFill>
                <a:srgbClr val="FF0000"/>
              </a:solidFill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736600" y="1481931"/>
            <a:ext cx="10515600" cy="4351338"/>
          </a:xfrm>
        </p:spPr>
        <p:txBody>
          <a:bodyPr>
            <a:normAutofit/>
          </a:bodyPr>
          <a:lstStyle/>
          <a:p>
            <a:r>
              <a:rPr lang="th-TH" dirty="0" smtClean="0"/>
              <a:t>สังคมสูงอายุอย่างถาวรในอีก </a:t>
            </a:r>
            <a:r>
              <a:rPr lang="en-US" dirty="0" smtClean="0"/>
              <a:t>10 </a:t>
            </a:r>
            <a:r>
              <a:rPr lang="th-TH" dirty="0" smtClean="0"/>
              <a:t>ปี (ในอัตราส่วน </a:t>
            </a:r>
            <a:r>
              <a:rPr lang="en-US" dirty="0" smtClean="0"/>
              <a:t>2.1 </a:t>
            </a:r>
            <a:r>
              <a:rPr lang="th-TH" dirty="0" smtClean="0"/>
              <a:t>ต่อ </a:t>
            </a:r>
            <a:r>
              <a:rPr lang="en-US" dirty="0" smtClean="0"/>
              <a:t>1) </a:t>
            </a:r>
            <a:r>
              <a:rPr lang="th-TH" dirty="0" smtClean="0"/>
              <a:t>ดังนั้น เราต้องการระบบขนส่งมวลชนที่เหมาะสมสำหรับผู้สูงอายุ </a:t>
            </a:r>
          </a:p>
          <a:p>
            <a:r>
              <a:rPr lang="th-TH" dirty="0" smtClean="0"/>
              <a:t>คนไทยตายบนถนนอันดับ </a:t>
            </a:r>
            <a:r>
              <a:rPr lang="en-US" dirty="0" smtClean="0"/>
              <a:t>2 </a:t>
            </a:r>
            <a:r>
              <a:rPr lang="th-TH" dirty="0" smtClean="0"/>
              <a:t>ของโลก ระบบรถไฟฟ้ามีอัตราการเกิดอุบัติเหตุเกือบเป็นศูนย์</a:t>
            </a:r>
          </a:p>
          <a:p>
            <a:r>
              <a:rPr lang="th-TH" dirty="0" smtClean="0"/>
              <a:t>ค่าเฉลี่ยในการเดินทางของคนไทยอันดับ </a:t>
            </a:r>
            <a:r>
              <a:rPr lang="en-US" dirty="0" smtClean="0"/>
              <a:t>1 </a:t>
            </a:r>
            <a:r>
              <a:rPr lang="th-TH" dirty="0" smtClean="0"/>
              <a:t>ของโลก </a:t>
            </a:r>
            <a:r>
              <a:rPr lang="en-US" dirty="0" smtClean="0"/>
              <a:t> 2 </a:t>
            </a:r>
            <a:r>
              <a:rPr lang="th-TH" dirty="0" smtClean="0"/>
              <a:t>ชมต่อวัน ระบบรถไฟฟ้าเดินทางได้รวดเร็วและเที่ยงตรง</a:t>
            </a:r>
          </a:p>
          <a:p>
            <a:endParaRPr lang="th-TH" sz="2400" dirty="0" smtClean="0"/>
          </a:p>
        </p:txBody>
      </p:sp>
      <p:pic>
        <p:nvPicPr>
          <p:cNvPr id="8" name="E35037F0-BF87-4FFB-A0B0-CE5D9132B52E-L0-001.jpeg"/>
          <p:cNvPicPr>
            <a:picLocks noChangeAspect="1"/>
          </p:cNvPicPr>
          <p:nvPr/>
        </p:nvPicPr>
        <p:blipFill rotWithShape="1">
          <a:blip r:embed="rId2">
            <a:extLst/>
          </a:blip>
          <a:srcRect l="3370" b="30124"/>
          <a:stretch/>
        </p:blipFill>
        <p:spPr>
          <a:xfrm>
            <a:off x="2311511" y="3758544"/>
            <a:ext cx="2829202" cy="2890365"/>
          </a:xfrm>
          <a:prstGeom prst="rect">
            <a:avLst/>
          </a:prstGeom>
          <a:ln w="25400">
            <a:solidFill>
              <a:srgbClr val="F3F7F5"/>
            </a:solidFill>
            <a:miter lim="400000"/>
          </a:ln>
          <a:effectLst>
            <a:outerShdw blurRad="50800" dist="25400" dir="3600000" rotWithShape="0">
              <a:srgbClr val="000000">
                <a:alpha val="70000"/>
              </a:srgbClr>
            </a:outerShdw>
          </a:effectLst>
        </p:spPr>
      </p:pic>
      <p:pic>
        <p:nvPicPr>
          <p:cNvPr id="9" name="EF77AB01-A974-40DE-8E1C-6D768E34D572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222380" y="3657600"/>
            <a:ext cx="5258420" cy="3092420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5700" y="0"/>
            <a:ext cx="876300" cy="1067209"/>
          </a:xfrm>
          <a:prstGeom prst="rect">
            <a:avLst/>
          </a:prstGeom>
        </p:spPr>
      </p:pic>
      <p:pic>
        <p:nvPicPr>
          <p:cNvPr id="7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4" y="76404"/>
            <a:ext cx="762000" cy="112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253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แผนภูมิ 12"/>
          <p:cNvGraphicFramePr>
            <a:graphicFrameLocks/>
          </p:cNvGraphicFramePr>
          <p:nvPr>
            <p:extLst/>
          </p:nvPr>
        </p:nvGraphicFramePr>
        <p:xfrm>
          <a:off x="2268141" y="1659603"/>
          <a:ext cx="3908822" cy="4335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Worksheet" r:id="rId5" imgW="4676887" imgH="4343571" progId="Excel.Sheet.8">
                  <p:embed/>
                </p:oleObj>
              </mc:Choice>
              <mc:Fallback>
                <p:oleObj name="Worksheet" r:id="rId5" imgW="4676887" imgH="4343571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8141" y="1659603"/>
                        <a:ext cx="3908822" cy="43354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6306728" y="1903118"/>
            <a:ext cx="4191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3366"/>
                </a:solidFill>
                <a:latin typeface="TH SarabunPSK" pitchFamily="34" charset="-34"/>
                <a:cs typeface="TH SarabunPSK" pitchFamily="34" charset="-34"/>
              </a:rPr>
              <a:t>     ในปี 2558 สัดส่วนต้นทุนโลจิสติกส์ต่อ </a:t>
            </a:r>
            <a:r>
              <a:rPr lang="en-US" sz="2400" b="1" dirty="0">
                <a:solidFill>
                  <a:srgbClr val="003366"/>
                </a:solidFill>
                <a:latin typeface="TH SarabunPSK" pitchFamily="34" charset="-34"/>
                <a:cs typeface="TH SarabunPSK" pitchFamily="34" charset="-34"/>
              </a:rPr>
              <a:t>GDP </a:t>
            </a:r>
            <a:endParaRPr lang="th-TH" sz="2400" b="1" dirty="0">
              <a:solidFill>
                <a:srgbClr val="003366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3366"/>
                </a:solidFill>
                <a:latin typeface="TH SarabunPSK" pitchFamily="34" charset="-34"/>
                <a:cs typeface="TH SarabunPSK" pitchFamily="34" charset="-34"/>
              </a:rPr>
              <a:t>มีแนวโน้มลดลงเหลือร้อยละ 14.1 โดยคาดว่า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3366"/>
                </a:solidFill>
                <a:latin typeface="TH SarabunPSK" pitchFamily="34" charset="-34"/>
                <a:cs typeface="TH SarabunPSK" pitchFamily="34" charset="-34"/>
              </a:rPr>
              <a:t>ต้นทุนค่าขนส่งสินค้ามีสัดส่วน อยู่ที่ร้อยละ 7.5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3366"/>
                </a:solidFill>
                <a:latin typeface="TH SarabunPSK" pitchFamily="34" charset="-34"/>
                <a:cs typeface="TH SarabunPSK" pitchFamily="34" charset="-34"/>
              </a:rPr>
              <a:t>ซึ่งเป็นองค์ประกอบใหญ่ที่สุด ร้อยละ 52.8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3366"/>
                </a:solidFill>
                <a:latin typeface="TH SarabunPSK" pitchFamily="34" charset="-34"/>
                <a:cs typeface="TH SarabunPSK" pitchFamily="34" charset="-34"/>
              </a:rPr>
              <a:t>ของต้นทุนโลจิสติกส์รวม</a:t>
            </a:r>
            <a:endParaRPr lang="en-US" sz="2400" b="1" dirty="0">
              <a:solidFill>
                <a:srgbClr val="0033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กล่องข้อความ 19"/>
          <p:cNvSpPr txBox="1">
            <a:spLocks noChangeArrowheads="1"/>
          </p:cNvSpPr>
          <p:nvPr/>
        </p:nvSpPr>
        <p:spPr bwMode="auto">
          <a:xfrm>
            <a:off x="2681874" y="1707219"/>
            <a:ext cx="4507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15.2</a:t>
            </a:r>
          </a:p>
        </p:txBody>
      </p:sp>
      <p:sp>
        <p:nvSpPr>
          <p:cNvPr id="23" name="กล่องข้อความ 20"/>
          <p:cNvSpPr txBox="1">
            <a:spLocks noChangeArrowheads="1"/>
          </p:cNvSpPr>
          <p:nvPr/>
        </p:nvSpPr>
        <p:spPr bwMode="auto">
          <a:xfrm>
            <a:off x="3156499" y="1707217"/>
            <a:ext cx="4507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15.2</a:t>
            </a:r>
          </a:p>
        </p:txBody>
      </p:sp>
      <p:sp>
        <p:nvSpPr>
          <p:cNvPr id="24" name="กล่องข้อความ 21"/>
          <p:cNvSpPr txBox="1">
            <a:spLocks noChangeArrowheads="1"/>
          </p:cNvSpPr>
          <p:nvPr/>
        </p:nvSpPr>
        <p:spPr bwMode="auto">
          <a:xfrm>
            <a:off x="3653861" y="1796724"/>
            <a:ext cx="4507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14.7</a:t>
            </a:r>
          </a:p>
        </p:txBody>
      </p:sp>
      <p:sp>
        <p:nvSpPr>
          <p:cNvPr id="25" name="กล่องข้อความ 22"/>
          <p:cNvSpPr txBox="1">
            <a:spLocks noChangeArrowheads="1"/>
          </p:cNvSpPr>
          <p:nvPr/>
        </p:nvSpPr>
        <p:spPr bwMode="auto">
          <a:xfrm>
            <a:off x="4610572" y="1882637"/>
            <a:ext cx="4507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14.2</a:t>
            </a:r>
          </a:p>
        </p:txBody>
      </p:sp>
      <p:sp>
        <p:nvSpPr>
          <p:cNvPr id="26" name="กล่องข้อความ 23"/>
          <p:cNvSpPr txBox="1">
            <a:spLocks noChangeArrowheads="1"/>
          </p:cNvSpPr>
          <p:nvPr/>
        </p:nvSpPr>
        <p:spPr bwMode="auto">
          <a:xfrm>
            <a:off x="5120243" y="1872581"/>
            <a:ext cx="4507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14.2</a:t>
            </a:r>
          </a:p>
        </p:txBody>
      </p:sp>
      <p:sp>
        <p:nvSpPr>
          <p:cNvPr id="36" name="กล่องข้อความ 24"/>
          <p:cNvSpPr txBox="1">
            <a:spLocks noChangeArrowheads="1"/>
          </p:cNvSpPr>
          <p:nvPr/>
        </p:nvSpPr>
        <p:spPr bwMode="auto">
          <a:xfrm>
            <a:off x="5609033" y="1886231"/>
            <a:ext cx="4507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14.1</a:t>
            </a:r>
          </a:p>
        </p:txBody>
      </p:sp>
      <p:sp>
        <p:nvSpPr>
          <p:cNvPr id="37" name="กล่องข้อความ 22"/>
          <p:cNvSpPr txBox="1">
            <a:spLocks noChangeArrowheads="1"/>
          </p:cNvSpPr>
          <p:nvPr/>
        </p:nvSpPr>
        <p:spPr bwMode="auto">
          <a:xfrm>
            <a:off x="4131075" y="1863643"/>
            <a:ext cx="4507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14.4</a:t>
            </a:r>
          </a:p>
        </p:txBody>
      </p:sp>
      <p:sp>
        <p:nvSpPr>
          <p:cNvPr id="38" name="TextBox 1"/>
          <p:cNvSpPr txBox="1">
            <a:spLocks noChangeArrowheads="1"/>
          </p:cNvSpPr>
          <p:nvPr/>
        </p:nvSpPr>
        <p:spPr bwMode="auto">
          <a:xfrm>
            <a:off x="1447800" y="6376988"/>
            <a:ext cx="914400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dirty="0">
                <a:solidFill>
                  <a:srgbClr val="003366"/>
                </a:solidFill>
                <a:latin typeface="TH SarabunPSK" pitchFamily="34" charset="-34"/>
                <a:cs typeface="TH SarabunPSK" pitchFamily="34" charset="-34"/>
              </a:rPr>
              <a:t>ที่มา</a:t>
            </a:r>
            <a:r>
              <a:rPr lang="en-US" sz="2000" dirty="0">
                <a:solidFill>
                  <a:srgbClr val="003366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2000" dirty="0">
                <a:solidFill>
                  <a:srgbClr val="003366"/>
                </a:solidFill>
                <a:latin typeface="TH SarabunPSK" pitchFamily="34" charset="-34"/>
                <a:cs typeface="TH SarabunPSK" pitchFamily="34" charset="-34"/>
              </a:rPr>
              <a:t> สำนักงานคณะกรรมการพัฒนาการเศรษฐกิจและสังคมแห่งชาติ. (2559). รายงานโลจิสติกส์ของประเทศไทยประจำปี 2558.</a:t>
            </a:r>
            <a:endParaRPr lang="en-US" sz="2000" dirty="0">
              <a:solidFill>
                <a:srgbClr val="0033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ight Arrow 1"/>
          <p:cNvSpPr/>
          <p:nvPr/>
        </p:nvSpPr>
        <p:spPr>
          <a:xfrm rot="2353237">
            <a:off x="5887778" y="3943892"/>
            <a:ext cx="600779" cy="431836"/>
          </a:xfrm>
          <a:prstGeom prst="rightArrow">
            <a:avLst/>
          </a:prstGeom>
          <a:solidFill>
            <a:srgbClr val="00B0F0"/>
          </a:solidFill>
          <a:ln w="476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nip Diagonal Corner Rectangle 2"/>
          <p:cNvSpPr/>
          <p:nvPr/>
        </p:nvSpPr>
        <p:spPr>
          <a:xfrm>
            <a:off x="6440548" y="4408514"/>
            <a:ext cx="1560452" cy="925486"/>
          </a:xfrm>
          <a:prstGeom prst="snip2DiagRect">
            <a:avLst>
              <a:gd name="adj1" fmla="val 0"/>
              <a:gd name="adj2" fmla="val 25322"/>
            </a:avLst>
          </a:prstGeom>
          <a:solidFill>
            <a:srgbClr val="00B0F0"/>
          </a:solidFill>
          <a:ln w="476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th-TH" sz="20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กระทรวงคมนาคมรับผิดชอบ</a:t>
            </a:r>
          </a:p>
          <a:p>
            <a:pPr algn="ctr">
              <a:defRPr/>
            </a:pPr>
            <a:r>
              <a:rPr lang="th-TH" sz="20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ต้นทุนค่าขนส่งสินค้า</a:t>
            </a:r>
          </a:p>
        </p:txBody>
      </p:sp>
      <p:sp>
        <p:nvSpPr>
          <p:cNvPr id="39" name="Title 1"/>
          <p:cNvSpPr txBox="1">
            <a:spLocks/>
          </p:cNvSpPr>
          <p:nvPr/>
        </p:nvSpPr>
        <p:spPr bwMode="auto">
          <a:xfrm>
            <a:off x="1513114" y="566056"/>
            <a:ext cx="9154886" cy="638628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9pPr>
          </a:lstStyle>
          <a:p>
            <a:pPr algn="ctr">
              <a:defRPr/>
            </a:pP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ปัญหาการขนส่ง</a:t>
            </a:r>
            <a:r>
              <a:rPr lang="th-TH" sz="32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และโล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sz="32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สติกส์</a:t>
            </a:r>
            <a:endParaRPr lang="th-TH" sz="32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6" name="Straight Connector 18"/>
          <p:cNvCxnSpPr/>
          <p:nvPr/>
        </p:nvCxnSpPr>
        <p:spPr>
          <a:xfrm>
            <a:off x="1524000" y="524093"/>
            <a:ext cx="9154886" cy="0"/>
          </a:xfrm>
          <a:prstGeom prst="line">
            <a:avLst/>
          </a:prstGeom>
          <a:ln w="1016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FF85-4A64-4072-AA80-452652CC6AFA}" type="slidenum">
              <a:rPr lang="th-TH" smtClean="0"/>
              <a:pPr/>
              <a:t>6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92889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3081" t="46177" r="32650" b="12865"/>
          <a:stretch/>
        </p:blipFill>
        <p:spPr>
          <a:xfrm>
            <a:off x="78059" y="1276598"/>
            <a:ext cx="11944864" cy="5090747"/>
          </a:xfrm>
          <a:prstGeom prst="rect">
            <a:avLst/>
          </a:prstGeom>
        </p:spPr>
      </p:pic>
      <p:sp>
        <p:nvSpPr>
          <p:cNvPr id="2" name="กล่องข้อความ 1"/>
          <p:cNvSpPr txBox="1"/>
          <p:nvPr/>
        </p:nvSpPr>
        <p:spPr>
          <a:xfrm>
            <a:off x="1230537" y="423746"/>
            <a:ext cx="9385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dirty="0" smtClean="0"/>
              <a:t>ถ้าใช้ระบบขนส่งมวลชน รถยนต์จะหายไปจากถนนเป็นจำนวนมาก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17775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3773431" y="1592150"/>
            <a:ext cx="5827769" cy="590931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10000"/>
              </a:spcBef>
              <a:defRPr/>
            </a:pPr>
            <a:r>
              <a:rPr lang="th-TH" sz="36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ต้นทุนการขนส่ง (บาท/ตัน-กม.)</a:t>
            </a:r>
            <a:r>
              <a:rPr lang="en-US" sz="36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ปี 2558</a:t>
            </a: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>
            <a:off x="6288720" y="2580068"/>
            <a:ext cx="3195638" cy="707886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4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2.12 บาท/ตัน-กม.</a:t>
            </a:r>
          </a:p>
        </p:txBody>
      </p:sp>
      <p:sp>
        <p:nvSpPr>
          <p:cNvPr id="19" name="Text Box 20"/>
          <p:cNvSpPr txBox="1">
            <a:spLocks noChangeArrowheads="1"/>
          </p:cNvSpPr>
          <p:nvPr/>
        </p:nvSpPr>
        <p:spPr bwMode="auto">
          <a:xfrm>
            <a:off x="6288720" y="3496056"/>
            <a:ext cx="3195638" cy="707886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4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0.95 บาท/ตัน-กม.</a:t>
            </a:r>
          </a:p>
        </p:txBody>
      </p:sp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6288720" y="4366006"/>
            <a:ext cx="3195638" cy="707886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4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0.65 บาท/ตัน-กม.</a:t>
            </a:r>
          </a:p>
        </p:txBody>
      </p:sp>
      <p:sp>
        <p:nvSpPr>
          <p:cNvPr id="21" name="Text Box 21"/>
          <p:cNvSpPr txBox="1">
            <a:spLocks noChangeArrowheads="1"/>
          </p:cNvSpPr>
          <p:nvPr/>
        </p:nvSpPr>
        <p:spPr bwMode="auto">
          <a:xfrm>
            <a:off x="6288720" y="5281993"/>
            <a:ext cx="3195638" cy="70788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4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10.0 บาท/ตัน-กม.</a:t>
            </a:r>
          </a:p>
        </p:txBody>
      </p:sp>
      <p:sp>
        <p:nvSpPr>
          <p:cNvPr id="22" name="Pentagon 25"/>
          <p:cNvSpPr/>
          <p:nvPr/>
        </p:nvSpPr>
        <p:spPr>
          <a:xfrm>
            <a:off x="4701786" y="2580068"/>
            <a:ext cx="1406128" cy="769938"/>
          </a:xfrm>
          <a:prstGeom prst="homePlate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ถนน</a:t>
            </a:r>
            <a:endParaRPr lang="en-US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Pentagon 35"/>
          <p:cNvSpPr/>
          <p:nvPr/>
        </p:nvSpPr>
        <p:spPr>
          <a:xfrm>
            <a:off x="4701786" y="3496056"/>
            <a:ext cx="1404938" cy="768350"/>
          </a:xfrm>
          <a:prstGeom prst="homePlate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ราง</a:t>
            </a:r>
            <a:endParaRPr lang="en-US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Pentagon 36"/>
          <p:cNvSpPr/>
          <p:nvPr/>
        </p:nvSpPr>
        <p:spPr>
          <a:xfrm>
            <a:off x="4701786" y="4394581"/>
            <a:ext cx="1404938" cy="741362"/>
          </a:xfrm>
          <a:prstGeom prst="homePlate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th-TH" sz="4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น้ำ</a:t>
            </a:r>
            <a:endParaRPr lang="en-US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Pentagon 37"/>
          <p:cNvSpPr/>
          <p:nvPr/>
        </p:nvSpPr>
        <p:spPr>
          <a:xfrm>
            <a:off x="4701786" y="5266118"/>
            <a:ext cx="1404938" cy="731838"/>
          </a:xfrm>
          <a:prstGeom prst="homePlate">
            <a:avLst/>
          </a:prstGeom>
          <a:solidFill>
            <a:schemeClr val="bg1">
              <a:lumMod val="50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42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อากาศ</a:t>
            </a:r>
            <a:endParaRPr lang="en-US" sz="42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Rounded Rectangle 38"/>
          <p:cNvSpPr/>
          <p:nvPr/>
        </p:nvSpPr>
        <p:spPr>
          <a:xfrm>
            <a:off x="3036101" y="2570545"/>
            <a:ext cx="1500188" cy="779463"/>
          </a:xfrm>
          <a:prstGeom prst="roundRect">
            <a:avLst>
              <a:gd name="adj" fmla="val 10000"/>
            </a:avLst>
          </a:prstGeom>
          <a:blipFill rotWithShape="1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Rounded Rectangle 39"/>
          <p:cNvSpPr/>
          <p:nvPr/>
        </p:nvSpPr>
        <p:spPr>
          <a:xfrm>
            <a:off x="3036101" y="3496056"/>
            <a:ext cx="1500188" cy="768350"/>
          </a:xfrm>
          <a:prstGeom prst="roundRect">
            <a:avLst>
              <a:gd name="adj" fmla="val 10000"/>
            </a:avLst>
          </a:prstGeom>
          <a:blipFill rotWithShape="1">
            <a:blip r:embed="rId4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2861881"/>
              <a:satOff val="-15039"/>
              <a:lumOff val="-1088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" name="Rounded Rectangle 40"/>
          <p:cNvSpPr/>
          <p:nvPr/>
        </p:nvSpPr>
        <p:spPr>
          <a:xfrm>
            <a:off x="3049198" y="4351720"/>
            <a:ext cx="1500188" cy="784225"/>
          </a:xfrm>
          <a:prstGeom prst="roundRect">
            <a:avLst>
              <a:gd name="adj" fmla="val 10000"/>
            </a:avLst>
          </a:prstGeom>
          <a:blipFill rotWithShape="1">
            <a:blip r:embed="rId5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5723762"/>
              <a:satOff val="-30078"/>
              <a:lumOff val="-2176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Rounded Rectangle 41"/>
          <p:cNvSpPr/>
          <p:nvPr/>
        </p:nvSpPr>
        <p:spPr>
          <a:xfrm>
            <a:off x="3049198" y="5221670"/>
            <a:ext cx="1500188" cy="830263"/>
          </a:xfrm>
          <a:prstGeom prst="roundRect">
            <a:avLst>
              <a:gd name="adj" fmla="val 10000"/>
            </a:avLst>
          </a:prstGeom>
          <a:blipFill rotWithShape="1">
            <a:blip r:embed="rId6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8585643"/>
              <a:satOff val="-45117"/>
              <a:lumOff val="-3265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Title 1"/>
          <p:cNvSpPr txBox="1">
            <a:spLocks/>
          </p:cNvSpPr>
          <p:nvPr/>
        </p:nvSpPr>
        <p:spPr bwMode="auto">
          <a:xfrm>
            <a:off x="1513114" y="566056"/>
            <a:ext cx="9154886" cy="638628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  <a:cs typeface="Angsana New" pitchFamily="18" charset="-34"/>
              </a:defRPr>
            </a:lvl9pPr>
          </a:lstStyle>
          <a:p>
            <a:pPr algn="ctr">
              <a:defRPr/>
            </a:pP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ปัญหาการขนส่ง</a:t>
            </a:r>
            <a:r>
              <a:rPr lang="th-TH" sz="32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และโล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sz="32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สติกส์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(ต่อ)</a:t>
            </a:r>
          </a:p>
        </p:txBody>
      </p:sp>
      <p:cxnSp>
        <p:nvCxnSpPr>
          <p:cNvPr id="45" name="Straight Connector 18"/>
          <p:cNvCxnSpPr/>
          <p:nvPr/>
        </p:nvCxnSpPr>
        <p:spPr>
          <a:xfrm>
            <a:off x="1524000" y="524093"/>
            <a:ext cx="9154886" cy="0"/>
          </a:xfrm>
          <a:prstGeom prst="line">
            <a:avLst/>
          </a:prstGeom>
          <a:ln w="101600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FF85-4A64-4072-AA80-452652CC6AFA}" type="slidenum">
              <a:rPr lang="th-TH" smtClean="0"/>
              <a:pPr/>
              <a:t>8</a:t>
            </a:fld>
            <a:endParaRPr lang="th-TH" dirty="0"/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2116850" y="6270217"/>
            <a:ext cx="79474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dirty="0"/>
              <a:t>ที่มา</a:t>
            </a:r>
            <a:r>
              <a:rPr lang="en-US" sz="2000" dirty="0"/>
              <a:t>: </a:t>
            </a:r>
            <a:r>
              <a:rPr lang="th-TH" sz="2000" dirty="0"/>
              <a:t>สำนักงานคณะกรรมการพัฒนาการเศรษฐกิจและสังคมแห่งชาติ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6213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30310" y="224388"/>
            <a:ext cx="10515600" cy="1016000"/>
          </a:xfrm>
        </p:spPr>
        <p:txBody>
          <a:bodyPr/>
          <a:lstStyle/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1.2 ภาพรวมของระบบราง </a:t>
            </a:r>
            <a:r>
              <a:rPr lang="en-US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กล่องข้อความ 2"/>
          <p:cNvSpPr txBox="1"/>
          <p:nvPr/>
        </p:nvSpPr>
        <p:spPr>
          <a:xfrm>
            <a:off x="476196" y="1359880"/>
            <a:ext cx="58962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1) Transportation (Macro)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2800" dirty="0" smtClean="0"/>
              <a:t>การเชื่อมระหว่างภูมิภาค</a:t>
            </a:r>
          </a:p>
          <a:p>
            <a:pPr marL="342900" indent="-342900">
              <a:buFont typeface="+mj-lt"/>
              <a:buAutoNum type="arabicPeriod"/>
            </a:pPr>
            <a:r>
              <a:rPr lang="th-TH" sz="2800" dirty="0" smtClean="0"/>
              <a:t>การเชื่อมโยงระหว่าง </a:t>
            </a:r>
            <a:r>
              <a:rPr lang="en-US" sz="2800" dirty="0" smtClean="0"/>
              <a:t>Mode </a:t>
            </a:r>
            <a:r>
              <a:rPr lang="th-TH" sz="2800" dirty="0" smtClean="0"/>
              <a:t>การขนส่ง                  เช่น</a:t>
            </a:r>
            <a:r>
              <a:rPr lang="en-US" sz="2800" dirty="0" smtClean="0"/>
              <a:t>  </a:t>
            </a:r>
            <a:r>
              <a:rPr lang="th-TH" sz="2800" dirty="0" smtClean="0"/>
              <a:t>ท่าเรือ สนามบิน สถานีขนส่ง </a:t>
            </a:r>
            <a:r>
              <a:rPr lang="en-US" sz="2800" dirty="0" smtClean="0"/>
              <a:t> &amp;</a:t>
            </a:r>
            <a:r>
              <a:rPr lang="th-TH" sz="2800" dirty="0" smtClean="0"/>
              <a:t>สถานีรถไฟ</a:t>
            </a:r>
          </a:p>
          <a:p>
            <a:endParaRPr lang="th-TH" sz="2400" dirty="0" smtClean="0"/>
          </a:p>
          <a:p>
            <a:r>
              <a:rPr lang="en-US" sz="3200" b="1" dirty="0" smtClean="0">
                <a:solidFill>
                  <a:srgbClr val="FF0000"/>
                </a:solidFill>
              </a:rPr>
              <a:t>2) Railway System (Micro)</a:t>
            </a:r>
          </a:p>
          <a:p>
            <a:r>
              <a:rPr lang="th-TH" sz="2800" dirty="0" smtClean="0"/>
              <a:t>งานระบบรถไฟฟ้าแบ่งเป็น </a:t>
            </a:r>
            <a:r>
              <a:rPr lang="en-US" sz="2800" dirty="0" smtClean="0"/>
              <a:t>4 </a:t>
            </a:r>
            <a:r>
              <a:rPr lang="th-TH" sz="2800" dirty="0" smtClean="0"/>
              <a:t>ส่วนใหญ่</a:t>
            </a:r>
          </a:p>
          <a:p>
            <a:endParaRPr lang="th-TH" sz="2000" dirty="0" smtClean="0"/>
          </a:p>
          <a:p>
            <a:pPr marL="342900" indent="-342900">
              <a:buAutoNum type="arabicParenR"/>
            </a:pPr>
            <a:endParaRPr lang="en-US" sz="2000" dirty="0"/>
          </a:p>
        </p:txBody>
      </p:sp>
      <p:sp>
        <p:nvSpPr>
          <p:cNvPr id="5" name="ZoneTexte 12"/>
          <p:cNvSpPr txBox="1">
            <a:spLocks noChangeArrowheads="1"/>
          </p:cNvSpPr>
          <p:nvPr/>
        </p:nvSpPr>
        <p:spPr bwMode="auto">
          <a:xfrm>
            <a:off x="9224584" y="5041752"/>
            <a:ext cx="2882899" cy="733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>
              <a:lnSpc>
                <a:spcPts val="2500"/>
              </a:lnSpc>
            </a:pPr>
            <a:r>
              <a:rPr lang="th-TH" sz="2000" b="1" dirty="0" smtClean="0">
                <a:solidFill>
                  <a:srgbClr val="768615"/>
                </a:solidFill>
                <a:latin typeface="TH Chakra Petch"/>
                <a:cs typeface="TH Chakra Petch"/>
              </a:rPr>
              <a:t>4. การจัดการเดินรถ</a:t>
            </a:r>
            <a:r>
              <a:rPr lang="en-US" sz="2000" b="1" dirty="0" smtClean="0">
                <a:solidFill>
                  <a:srgbClr val="768615"/>
                </a:solidFill>
                <a:latin typeface="TH Chakra Petch"/>
                <a:cs typeface="TH Chakra Petch"/>
              </a:rPr>
              <a:t>    </a:t>
            </a:r>
            <a:r>
              <a:rPr lang="th-TH" sz="2000" b="1" dirty="0" smtClean="0">
                <a:solidFill>
                  <a:srgbClr val="768615"/>
                </a:solidFill>
                <a:latin typeface="TH Chakra Petch"/>
                <a:cs typeface="TH Chakra Petch"/>
              </a:rPr>
              <a:t> (</a:t>
            </a:r>
            <a:r>
              <a:rPr lang="en-US" sz="2000" b="1" dirty="0" smtClean="0">
                <a:solidFill>
                  <a:srgbClr val="768615"/>
                </a:solidFill>
                <a:latin typeface="TH Chakra Petch"/>
                <a:cs typeface="TH Chakra Petch"/>
              </a:rPr>
              <a:t>Train Operation)</a:t>
            </a:r>
            <a:endParaRPr lang="en-US" sz="2000" b="1" dirty="0">
              <a:solidFill>
                <a:srgbClr val="768615"/>
              </a:solidFill>
              <a:latin typeface="TH Chakra Petch"/>
              <a:cs typeface="TH Chakra Petch"/>
            </a:endParaRPr>
          </a:p>
        </p:txBody>
      </p:sp>
      <p:sp>
        <p:nvSpPr>
          <p:cNvPr id="6" name="ZoneTexte 16"/>
          <p:cNvSpPr txBox="1">
            <a:spLocks noChangeArrowheads="1"/>
          </p:cNvSpPr>
          <p:nvPr/>
        </p:nvSpPr>
        <p:spPr bwMode="auto">
          <a:xfrm>
            <a:off x="691488" y="5041752"/>
            <a:ext cx="183671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th-TH" sz="2000" b="1" dirty="0" smtClean="0">
                <a:solidFill>
                  <a:srgbClr val="D07C0F"/>
                </a:solidFill>
                <a:latin typeface="TH Chakra Petch"/>
                <a:cs typeface="TH Chakra Petch"/>
              </a:rPr>
              <a:t>1. งานโยธาและวางราง (</a:t>
            </a:r>
            <a:r>
              <a:rPr lang="en-US" sz="2000" b="1" dirty="0" smtClean="0">
                <a:solidFill>
                  <a:srgbClr val="D07C0F"/>
                </a:solidFill>
                <a:latin typeface="TH Chakra Petch"/>
                <a:cs typeface="TH Chakra Petch"/>
              </a:rPr>
              <a:t>Civil &amp; Track Work)</a:t>
            </a:r>
            <a:endParaRPr lang="en-US" sz="2000" b="1" dirty="0">
              <a:solidFill>
                <a:srgbClr val="D07C0F"/>
              </a:solidFill>
              <a:latin typeface="TH Chakra Petch"/>
              <a:cs typeface="TH Chakra Petch"/>
            </a:endParaRPr>
          </a:p>
        </p:txBody>
      </p:sp>
      <p:sp>
        <p:nvSpPr>
          <p:cNvPr id="7" name="ZoneTexte 17"/>
          <p:cNvSpPr txBox="1">
            <a:spLocks noChangeArrowheads="1"/>
          </p:cNvSpPr>
          <p:nvPr/>
        </p:nvSpPr>
        <p:spPr bwMode="auto">
          <a:xfrm>
            <a:off x="3133605" y="5145532"/>
            <a:ext cx="200952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th-TH" sz="2000" b="1" dirty="0" smtClean="0">
                <a:solidFill>
                  <a:srgbClr val="C00000"/>
                </a:solidFill>
                <a:latin typeface="TH Chakra Petch"/>
                <a:cs typeface="TH Chakra Petch"/>
              </a:rPr>
              <a:t>2. ขบวนรถไฟ</a:t>
            </a:r>
            <a:endParaRPr lang="en-US" sz="2000" b="1" dirty="0" smtClean="0">
              <a:solidFill>
                <a:srgbClr val="C00000"/>
              </a:solidFill>
              <a:latin typeface="TH Chakra Petch"/>
              <a:cs typeface="TH Chakra Petch"/>
            </a:endParaRPr>
          </a:p>
          <a:p>
            <a:pPr eaLnBrk="1" hangingPunct="1"/>
            <a:r>
              <a:rPr lang="en-US" sz="2000" b="1" dirty="0" smtClean="0">
                <a:solidFill>
                  <a:srgbClr val="C00000"/>
                </a:solidFill>
                <a:latin typeface="TH Chakra Petch"/>
                <a:cs typeface="TH Chakra Petch"/>
              </a:rPr>
              <a:t>(Rolling Stock)</a:t>
            </a:r>
            <a:endParaRPr lang="en-US" sz="2000" b="1" dirty="0">
              <a:solidFill>
                <a:srgbClr val="C00000"/>
              </a:solidFill>
              <a:latin typeface="TH Chakra Petch"/>
              <a:cs typeface="TH Chakra Petch"/>
            </a:endParaRPr>
          </a:p>
        </p:txBody>
      </p:sp>
      <p:sp>
        <p:nvSpPr>
          <p:cNvPr id="8" name="ZoneTexte 18"/>
          <p:cNvSpPr txBox="1">
            <a:spLocks noChangeArrowheads="1"/>
          </p:cNvSpPr>
          <p:nvPr/>
        </p:nvSpPr>
        <p:spPr bwMode="auto">
          <a:xfrm>
            <a:off x="4882411" y="5041752"/>
            <a:ext cx="3786224" cy="1054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 rIns="0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r" eaLnBrk="1" hangingPunct="1">
              <a:lnSpc>
                <a:spcPts val="2500"/>
              </a:lnSpc>
            </a:pPr>
            <a:r>
              <a:rPr lang="th-TH" sz="2000" b="1" dirty="0" smtClean="0">
                <a:solidFill>
                  <a:srgbClr val="455B75"/>
                </a:solidFill>
                <a:latin typeface="TH Chakra Petch"/>
                <a:cs typeface="TH Chakra Petch"/>
              </a:rPr>
              <a:t>3. ระบบ</a:t>
            </a:r>
            <a:r>
              <a:rPr lang="th-TH" sz="2000" b="1" dirty="0">
                <a:solidFill>
                  <a:srgbClr val="455B75"/>
                </a:solidFill>
                <a:latin typeface="TH Chakra Petch"/>
                <a:cs typeface="TH Chakra Petch"/>
              </a:rPr>
              <a:t>อาณัติสัญญาณ</a:t>
            </a:r>
          </a:p>
          <a:p>
            <a:pPr algn="r" eaLnBrk="1" hangingPunct="1">
              <a:lnSpc>
                <a:spcPts val="2500"/>
              </a:lnSpc>
            </a:pPr>
            <a:r>
              <a:rPr lang="th-TH" sz="2000" b="1" dirty="0" smtClean="0">
                <a:solidFill>
                  <a:srgbClr val="455B75"/>
                </a:solidFill>
                <a:latin typeface="TH Chakra Petch"/>
                <a:cs typeface="TH Chakra Petch"/>
              </a:rPr>
              <a:t>และการควบคุม</a:t>
            </a:r>
            <a:endParaRPr lang="en-US" sz="2000" b="1" dirty="0" smtClean="0">
              <a:solidFill>
                <a:srgbClr val="455B75"/>
              </a:solidFill>
              <a:latin typeface="TH Chakra Petch"/>
              <a:cs typeface="TH Chakra Petch"/>
            </a:endParaRPr>
          </a:p>
          <a:p>
            <a:pPr algn="r" eaLnBrk="1" hangingPunct="1">
              <a:lnSpc>
                <a:spcPts val="2500"/>
              </a:lnSpc>
            </a:pPr>
            <a:r>
              <a:rPr lang="en-US" sz="2000" b="1" dirty="0" smtClean="0">
                <a:solidFill>
                  <a:srgbClr val="455B75"/>
                </a:solidFill>
                <a:latin typeface="TH Chakra Petch"/>
                <a:cs typeface="TH Chakra Petch"/>
              </a:rPr>
              <a:t>(Signaling &amp; Train Control) </a:t>
            </a:r>
            <a:endParaRPr lang="en-US" sz="2000" b="1" dirty="0">
              <a:solidFill>
                <a:srgbClr val="455B75"/>
              </a:solidFill>
              <a:latin typeface="TH Chakra Petch"/>
              <a:cs typeface="TH Chakra Petch"/>
            </a:endParaRPr>
          </a:p>
        </p:txBody>
      </p:sp>
    </p:spTree>
    <p:extLst>
      <p:ext uri="{BB962C8B-B14F-4D97-AF65-F5344CB8AC3E}">
        <p14:creationId xmlns:p14="http://schemas.microsoft.com/office/powerpoint/2010/main" val="412776517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000" y="565466"/>
            <a:ext cx="2275132" cy="1735120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290" y="2105815"/>
            <a:ext cx="3090079" cy="1752427"/>
          </a:xfrm>
          <a:prstGeom prst="rect">
            <a:avLst/>
          </a:prstGeom>
        </p:spPr>
      </p:pic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-23485"/>
            <a:ext cx="10515600" cy="1016000"/>
          </a:xfrm>
        </p:spPr>
        <p:txBody>
          <a:bodyPr>
            <a:normAutofit/>
          </a:bodyPr>
          <a:lstStyle/>
          <a:p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องค์ประกอบย่อยของระบบราง</a:t>
            </a:r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84"/>
          <a:stretch/>
        </p:blipFill>
        <p:spPr>
          <a:xfrm>
            <a:off x="93911" y="750238"/>
            <a:ext cx="3348048" cy="2277291"/>
          </a:xfrm>
          <a:prstGeom prst="rect">
            <a:avLst/>
          </a:prstGeom>
        </p:spPr>
      </p:pic>
      <p:pic>
        <p:nvPicPr>
          <p:cNvPr id="15" name="รูปภาพ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8" r="41535"/>
          <a:stretch/>
        </p:blipFill>
        <p:spPr>
          <a:xfrm>
            <a:off x="8411514" y="3410717"/>
            <a:ext cx="3264175" cy="2291056"/>
          </a:xfrm>
          <a:prstGeom prst="rect">
            <a:avLst/>
          </a:prstGeom>
        </p:spPr>
      </p:pic>
      <p:pic>
        <p:nvPicPr>
          <p:cNvPr id="17" name="รูปภาพ 1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65"/>
          <a:stretch/>
        </p:blipFill>
        <p:spPr>
          <a:xfrm>
            <a:off x="10308607" y="529053"/>
            <a:ext cx="1735281" cy="1771533"/>
          </a:xfrm>
          <a:prstGeom prst="rect">
            <a:avLst/>
          </a:prstGeom>
        </p:spPr>
      </p:pic>
      <p:sp>
        <p:nvSpPr>
          <p:cNvPr id="6" name="กล่องข้อความ 5"/>
          <p:cNvSpPr txBox="1"/>
          <p:nvPr/>
        </p:nvSpPr>
        <p:spPr>
          <a:xfrm>
            <a:off x="814898" y="2960405"/>
            <a:ext cx="1906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FF0000"/>
                </a:solidFill>
              </a:rPr>
              <a:t>ขบวนรถไฟ</a:t>
            </a:r>
            <a:endParaRPr lang="en-US" b="1" dirty="0" smtClean="0">
              <a:solidFill>
                <a:srgbClr val="FF0000"/>
              </a:solidFill>
            </a:endParaRP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(Rolling Stock)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8" name="กล่องข้อความ 17"/>
          <p:cNvSpPr txBox="1"/>
          <p:nvPr/>
        </p:nvSpPr>
        <p:spPr>
          <a:xfrm>
            <a:off x="9355570" y="5991198"/>
            <a:ext cx="1906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Civil work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(</a:t>
            </a:r>
            <a:r>
              <a:rPr lang="th-TH" b="1" dirty="0" smtClean="0">
                <a:solidFill>
                  <a:srgbClr val="FF0000"/>
                </a:solidFill>
              </a:rPr>
              <a:t>งานโยธา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9" name="กล่องข้อความ 18"/>
          <p:cNvSpPr txBox="1"/>
          <p:nvPr/>
        </p:nvSpPr>
        <p:spPr>
          <a:xfrm>
            <a:off x="9090566" y="2439476"/>
            <a:ext cx="1906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Track work</a:t>
            </a: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(</a:t>
            </a:r>
            <a:r>
              <a:rPr lang="th-TH" b="1" dirty="0" smtClean="0">
                <a:solidFill>
                  <a:srgbClr val="FF0000"/>
                </a:solidFill>
              </a:rPr>
              <a:t>งานทางรถไฟ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0" name="กล่องข้อความ 19"/>
          <p:cNvSpPr txBox="1"/>
          <p:nvPr/>
        </p:nvSpPr>
        <p:spPr>
          <a:xfrm>
            <a:off x="98014" y="6061531"/>
            <a:ext cx="3599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rgbClr val="FF0000"/>
                </a:solidFill>
              </a:rPr>
              <a:t>ระบบอาณัติสัญญาณ </a:t>
            </a:r>
            <a:endParaRPr lang="en-US" sz="2000" b="1" dirty="0" smtClean="0">
              <a:solidFill>
                <a:srgbClr val="FF0000"/>
              </a:solidFill>
            </a:endParaRPr>
          </a:p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(</a:t>
            </a:r>
            <a:r>
              <a:rPr lang="en-US" sz="2000" b="1" dirty="0" err="1" smtClean="0">
                <a:solidFill>
                  <a:srgbClr val="FF0000"/>
                </a:solidFill>
              </a:rPr>
              <a:t>Signalling</a:t>
            </a:r>
            <a:r>
              <a:rPr lang="en-US" sz="2000" b="1" dirty="0" smtClean="0">
                <a:solidFill>
                  <a:srgbClr val="FF0000"/>
                </a:solidFill>
              </a:rPr>
              <a:t>)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21" name="กล่องข้อความ 20"/>
          <p:cNvSpPr txBox="1"/>
          <p:nvPr/>
        </p:nvSpPr>
        <p:spPr>
          <a:xfrm>
            <a:off x="4315223" y="3909914"/>
            <a:ext cx="2620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FF0000"/>
                </a:solidFill>
              </a:rPr>
              <a:t>การเดินรถ</a:t>
            </a:r>
            <a:endParaRPr lang="en-US" b="1" dirty="0" smtClean="0">
              <a:solidFill>
                <a:srgbClr val="FF0000"/>
              </a:solidFill>
            </a:endParaRP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(Train Operation)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93911" y="750238"/>
            <a:ext cx="3603452" cy="2856498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สี่เหลี่ยมผืนผ้ามุมมน 21"/>
          <p:cNvSpPr/>
          <p:nvPr/>
        </p:nvSpPr>
        <p:spPr>
          <a:xfrm>
            <a:off x="4067198" y="1897628"/>
            <a:ext cx="3466510" cy="2777424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สี่เหลี่ยมผืนผ้ามุมมน 22"/>
          <p:cNvSpPr/>
          <p:nvPr/>
        </p:nvSpPr>
        <p:spPr>
          <a:xfrm>
            <a:off x="7742197" y="214812"/>
            <a:ext cx="4385408" cy="6546596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สี่เหลี่ยมผืนผ้ามุมมน 23"/>
          <p:cNvSpPr/>
          <p:nvPr/>
        </p:nvSpPr>
        <p:spPr>
          <a:xfrm>
            <a:off x="93911" y="3801253"/>
            <a:ext cx="3758088" cy="3056748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รูปภาพ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15" y="4008607"/>
            <a:ext cx="2958344" cy="196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98943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65609" y="392711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en-US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2) </a:t>
            </a:r>
            <a:r>
              <a:rPr lang="th-TH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ทางรถไฟ (</a:t>
            </a:r>
            <a:r>
              <a:rPr lang="en-US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Track</a:t>
            </a:r>
            <a:r>
              <a:rPr lang="th-TH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5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5700" y="0"/>
            <a:ext cx="876300" cy="10672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400" y="15902"/>
            <a:ext cx="762000" cy="11203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18059" y="1530180"/>
            <a:ext cx="8766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รูปแบบทางรถไฟ</a:t>
            </a:r>
          </a:p>
          <a:p>
            <a:pPr marL="457200" indent="-457200">
              <a:buAutoNum type="arabicPeriod"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รางและทางรถไฟ</a:t>
            </a:r>
            <a:endParaRPr lang="en-US" sz="3600" b="1" dirty="0" smtClean="0">
              <a:latin typeface="TH SarabunPSK" pitchFamily="34" charset="-34"/>
              <a:cs typeface="TH SarabunPSK" pitchFamily="34" charset="-34"/>
            </a:endParaRPr>
          </a:p>
          <a:p>
            <a:pPr marL="457200" indent="-457200">
              <a:buAutoNum type="arabicPeriod"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ทางเดียวและทางคู่</a:t>
            </a:r>
          </a:p>
          <a:p>
            <a:pPr marL="457200" indent="-457200">
              <a:buAutoNum type="arabicPeriod"/>
            </a:pP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ทางรถไฟแบบใช้หินโรยทางและทางรถไฟแบบไม่ใช้หินโรยทาง</a:t>
            </a:r>
          </a:p>
        </p:txBody>
      </p:sp>
    </p:spTree>
    <p:extLst>
      <p:ext uri="{BB962C8B-B14F-4D97-AF65-F5344CB8AC3E}">
        <p14:creationId xmlns:p14="http://schemas.microsoft.com/office/powerpoint/2010/main" val="240038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Infrastructure-Track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3" name="รูปภาพ 289" descr="http://blogs.r.ftdata.co.uk/beyond-brics/files/2012/12/115292196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650" y="1281386"/>
            <a:ext cx="3850640" cy="24847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รูปภาพ 291" descr="http://www.railforthevalley.com/wp-content/uploads/2010/01/1-madrid-light-rail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268" y="1281386"/>
            <a:ext cx="3787046" cy="2484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รูปภาพ 290" descr="http://i254.photobucket.com/albums/hh87/crazyace777/Out%20of%20Area/AMTK17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643" y="4300878"/>
            <a:ext cx="3952647" cy="2480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รูปภาพ 288" descr="http://chatrium.com/chatrium_emporium/files/2013/01/mrt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349" y="4199278"/>
            <a:ext cx="3865965" cy="258255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/>
          <p:cNvSpPr txBox="1"/>
          <p:nvPr/>
        </p:nvSpPr>
        <p:spPr>
          <a:xfrm>
            <a:off x="2391179" y="822588"/>
            <a:ext cx="8134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Elevated Track (Viaduct)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21349" y="757295"/>
            <a:ext cx="8134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At Grade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218643" y="3785691"/>
            <a:ext cx="8134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Trench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00268" y="3747201"/>
            <a:ext cx="8134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Underground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1154142" y="78336"/>
            <a:ext cx="34387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2.1 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รูปแบบ</a:t>
            </a:r>
            <a:r>
              <a:rPr lang="th-TH" sz="4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ทางรถไฟ</a:t>
            </a:r>
          </a:p>
        </p:txBody>
      </p:sp>
    </p:spTree>
    <p:extLst>
      <p:ext uri="{BB962C8B-B14F-4D97-AF65-F5344CB8AC3E}">
        <p14:creationId xmlns:p14="http://schemas.microsoft.com/office/powerpoint/2010/main" val="413933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คำอธิบาย: https://d2t1xqejof9utc.cloudfront.net/screenshots/pics/8dfe24f9341db9268660274441d78937/original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780" y="1327189"/>
            <a:ext cx="3652868" cy="3405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รูปภาพ 5" descr="image-E66D_4F15430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675" y="1428293"/>
            <a:ext cx="3583337" cy="320376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 Box 1037"/>
          <p:cNvSpPr txBox="1">
            <a:spLocks noChangeArrowheads="1"/>
          </p:cNvSpPr>
          <p:nvPr/>
        </p:nvSpPr>
        <p:spPr bwMode="auto">
          <a:xfrm>
            <a:off x="1620675" y="5104952"/>
            <a:ext cx="3243251" cy="553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th-TH" sz="280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(ก) หน้าตัดรางรถไฟ</a:t>
            </a:r>
            <a:endParaRPr lang="en-US" sz="280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Text Box 1036"/>
          <p:cNvSpPr txBox="1">
            <a:spLocks noChangeArrowheads="1"/>
          </p:cNvSpPr>
          <p:nvPr/>
        </p:nvSpPr>
        <p:spPr bwMode="auto">
          <a:xfrm>
            <a:off x="5812769" y="5104952"/>
            <a:ext cx="5342890" cy="439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th-TH" sz="28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(ข) </a:t>
            </a:r>
            <a:r>
              <a:rPr lang="th-TH" sz="2800" kern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ทางรถไฟ (</a:t>
            </a:r>
            <a:r>
              <a:rPr lang="en-US" sz="2800" kern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Track) 1 </a:t>
            </a:r>
            <a:r>
              <a:rPr lang="th-TH" sz="2800" kern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เส้นทาง มี </a:t>
            </a:r>
            <a:r>
              <a:rPr lang="en-US" sz="2800" kern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 </a:t>
            </a:r>
            <a:r>
              <a:rPr lang="th-TH" sz="2800" kern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รางรถไฟ</a:t>
            </a:r>
            <a:endParaRPr lang="en-US" sz="28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96942" y="185961"/>
            <a:ext cx="346921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2.2 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รางและทางรถไฟ</a:t>
            </a:r>
            <a:endParaRPr lang="th-TH" sz="4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Infrastructure-Track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0409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75137" y="156657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2.3 </a:t>
            </a:r>
            <a:r>
              <a:rPr lang="th-TH" b="1" dirty="0" smtClean="0">
                <a:solidFill>
                  <a:srgbClr val="C0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ทาง</a:t>
            </a:r>
            <a:r>
              <a:rPr lang="th-TH" b="1" dirty="0">
                <a:solidFill>
                  <a:srgbClr val="C0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เดียวและทางคู่</a:t>
            </a:r>
            <a:endParaRPr lang="en-US" b="1" dirty="0">
              <a:solidFill>
                <a:srgbClr val="C00000"/>
              </a:solidFill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90448" y="5546287"/>
            <a:ext cx="10515600" cy="933341"/>
          </a:xfrm>
        </p:spPr>
        <p:txBody>
          <a:bodyPr/>
          <a:lstStyle/>
          <a:p>
            <a:pPr marL="0" indent="0">
              <a:buNone/>
            </a:pPr>
            <a:r>
              <a:rPr lang="th-TH" b="1" dirty="0" smtClean="0"/>
              <a:t>ทาง</a:t>
            </a:r>
            <a:r>
              <a:rPr lang="th-TH" b="1" dirty="0"/>
              <a:t>รถไฟสำหรับประเทศไทยส่วนใหญ่ในปัจจุบัน</a:t>
            </a:r>
            <a:r>
              <a:rPr lang="th-TH" dirty="0"/>
              <a:t>จะเป็นทางเดี่ยวซึ่งมีอยู่ประมาณ 3685 กม. ดังแสดงรูป(ก) และทางคู่จะมีอีกประมาณ 358 กม. ดังแสดงรูป(ข)  </a:t>
            </a:r>
            <a:endParaRPr lang="en-US" dirty="0"/>
          </a:p>
        </p:txBody>
      </p:sp>
      <p:pic>
        <p:nvPicPr>
          <p:cNvPr id="4" name="รูปภาพ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518" y="1516561"/>
            <a:ext cx="4129547" cy="2886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รูปภาพ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631" y="1636831"/>
            <a:ext cx="4450792" cy="288968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 Box 3195"/>
          <p:cNvSpPr txBox="1">
            <a:spLocks noChangeArrowheads="1"/>
          </p:cNvSpPr>
          <p:nvPr/>
        </p:nvSpPr>
        <p:spPr bwMode="auto">
          <a:xfrm>
            <a:off x="2243400" y="4712441"/>
            <a:ext cx="3218060" cy="553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th-TH" sz="28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(ก) ทางเดียว (</a:t>
            </a:r>
            <a:r>
              <a:rPr lang="en-US" sz="2800" kern="1200" dirty="0">
                <a:solidFill>
                  <a:srgbClr val="000000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Single Track</a:t>
            </a:r>
            <a:r>
              <a:rPr lang="th-TH" sz="28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)</a:t>
            </a:r>
            <a:endParaRPr lang="en-US" sz="28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ext Box 3194"/>
          <p:cNvSpPr txBox="1">
            <a:spLocks noChangeArrowheads="1"/>
          </p:cNvSpPr>
          <p:nvPr/>
        </p:nvSpPr>
        <p:spPr bwMode="auto">
          <a:xfrm>
            <a:off x="7045292" y="4852685"/>
            <a:ext cx="3218060" cy="553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th-TH" sz="28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(ข) ทางคู่ (</a:t>
            </a:r>
            <a:r>
              <a:rPr lang="en-US" sz="2800" kern="1200" dirty="0">
                <a:solidFill>
                  <a:srgbClr val="000000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Double Track</a:t>
            </a:r>
            <a:r>
              <a:rPr lang="th-TH" sz="28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)</a:t>
            </a:r>
            <a:endParaRPr lang="en-US" sz="28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Infrastructure-Track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451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932947" y="309522"/>
            <a:ext cx="102611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2.4 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ทาง</a:t>
            </a:r>
            <a:r>
              <a:rPr lang="th-TH" sz="4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รถไฟแบบใช้หินโรยทางและทางรถไฟแบบไม่ใช้หินโรยทาง</a:t>
            </a:r>
          </a:p>
        </p:txBody>
      </p:sp>
      <p:pic>
        <p:nvPicPr>
          <p:cNvPr id="5" name="รูปภาพ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911" y="1595361"/>
            <a:ext cx="4934607" cy="346193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สี่เหลี่ยมผืนผ้า 5"/>
          <p:cNvSpPr/>
          <p:nvPr/>
        </p:nvSpPr>
        <p:spPr>
          <a:xfrm>
            <a:off x="1324518" y="5511099"/>
            <a:ext cx="43368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</a:rPr>
              <a:t>1</a:t>
            </a:r>
            <a:r>
              <a:rPr lang="th-TH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</a:rPr>
              <a:t>) ชั้นรองรางแบบหินโรยทาง (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</a:rPr>
              <a:t>Ballast Track)</a:t>
            </a:r>
            <a:r>
              <a:rPr lang="th-TH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</a:rPr>
              <a:t> </a:t>
            </a:r>
            <a:endParaRPr lang="en-US" sz="2400" dirty="0"/>
          </a:p>
        </p:txBody>
      </p:sp>
      <p:pic>
        <p:nvPicPr>
          <p:cNvPr id="7" name="รูปภาพ 6" descr="69254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058" y="1410047"/>
            <a:ext cx="5126267" cy="383256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สี่เหลี่ยมผืนผ้า 7"/>
          <p:cNvSpPr/>
          <p:nvPr/>
        </p:nvSpPr>
        <p:spPr>
          <a:xfrm>
            <a:off x="6154385" y="5511099"/>
            <a:ext cx="60376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</a:rPr>
              <a:t>2) </a:t>
            </a:r>
            <a:r>
              <a:rPr lang="th-TH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</a:rPr>
              <a:t>ชั้นรองรับรางแบบไม่ใช้หินโรยทาง (</a:t>
            </a:r>
            <a:r>
              <a:rPr lang="en-US" sz="24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</a:rPr>
              <a:t>Ballast less /Stab Track)</a:t>
            </a:r>
            <a:endParaRPr lang="en-US" sz="24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Infrastructure-Track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2384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435404" y="252039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en-US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3) </a:t>
            </a:r>
            <a:r>
              <a:rPr lang="th-TH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แหล่งจ่ายพลังงานให้รถไฟ</a:t>
            </a:r>
            <a:endParaRPr lang="th-TH" sz="5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5700" y="0"/>
            <a:ext cx="876300" cy="10672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400" y="15902"/>
            <a:ext cx="762000" cy="11203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67085" y="1417592"/>
            <a:ext cx="81343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แหล่งพลังงานบนตัวรถไฟ (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On-Board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4400" b="1" dirty="0" smtClean="0">
              <a:latin typeface="TH SarabunPSK" pitchFamily="34" charset="-34"/>
              <a:cs typeface="TH SarabunPSK" pitchFamily="34" charset="-34"/>
            </a:endParaRPr>
          </a:p>
          <a:p>
            <a:pPr marL="457200" indent="-457200">
              <a:buAutoNum type="arabicPeriod"/>
            </a:pP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แหล่งพลังงานมาจากนอกตัวรถไฟ (</a:t>
            </a:r>
            <a:r>
              <a:rPr lang="en-US" sz="4400" b="1" dirty="0" smtClean="0">
                <a:latin typeface="TH SarabunPSK" pitchFamily="34" charset="-34"/>
                <a:cs typeface="TH SarabunPSK" pitchFamily="34" charset="-34"/>
              </a:rPr>
              <a:t>External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4400" b="1" dirty="0" smtClean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1421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65609" y="392711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3.1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แหล่งพลังงานบนตัวรถไฟ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955540" y="1251174"/>
            <a:ext cx="6578099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1) </a:t>
            </a:r>
            <a:r>
              <a:rPr lang="th-TH" sz="4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รถจักรไอน้ำ</a:t>
            </a:r>
            <a:endParaRPr lang="th-TH" sz="40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Energy Source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273" y="1899246"/>
            <a:ext cx="6755200" cy="4495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71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65609" y="392711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>
                <a:latin typeface="TH SarabunPSK" pitchFamily="34" charset="-34"/>
                <a:cs typeface="TH SarabunPSK" pitchFamily="34" charset="-34"/>
              </a:rPr>
              <a:t>3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.1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แหล่งพลังงานบนตัว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รถไฟ (ต่อ)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073426" y="1305357"/>
            <a:ext cx="663883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2) </a:t>
            </a:r>
            <a:r>
              <a:rPr lang="th-TH" sz="4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รถจักรดีเซลราง</a:t>
            </a:r>
            <a:endParaRPr lang="th-TH" sz="40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รูปภาพ 298" descr="http://upload.wikimedia.org/wikipedia/commons/a/af/TahiLand_RailWay00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824" y="1275440"/>
            <a:ext cx="6679367" cy="479205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956108" y="6332066"/>
            <a:ext cx="6076792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u="sng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  <a:hlinkClick r:id="rId3"/>
              </a:rPr>
              <a:t>http://upload.wikimedia.org/wikipedia/commons/a/af/TahiLand_RailWay002.JPG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Energy Source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1997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65609" y="392711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3.1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แหล่งพลังงานบนตัวรถไฟ</a:t>
            </a:r>
            <a:r>
              <a:rPr lang="en-US" sz="40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ต่อ)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073426" y="1305357"/>
            <a:ext cx="663883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3) </a:t>
            </a:r>
            <a:r>
              <a:rPr lang="th-TH" sz="4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ขบวน</a:t>
            </a:r>
            <a:r>
              <a:rPr lang="th-TH" sz="4000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ไฮบริด</a:t>
            </a:r>
            <a:r>
              <a:rPr lang="th-TH" sz="40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ดีเซลและแบตเตอรี่ไฟฟ้า</a:t>
            </a:r>
            <a:endParaRPr lang="th-TH" sz="40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47194" y="6283748"/>
            <a:ext cx="5144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Source: http</a:t>
            </a:r>
            <a:r>
              <a:rPr lang="en-US" dirty="0"/>
              <a:t>://en.wikipedia.org/wiki/HB-E210_series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009" y="2218003"/>
            <a:ext cx="7056415" cy="3941668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Energy Source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071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684858" y="199305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>
                <a:latin typeface="TH SarabunPSK" pitchFamily="34" charset="-34"/>
                <a:cs typeface="TH SarabunPSK" pitchFamily="34" charset="-34"/>
              </a:rPr>
              <a:t>3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.2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แหล่งพลังงานจากภายนอก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104375" y="1095710"/>
            <a:ext cx="523203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1) </a:t>
            </a:r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ระบบจ่ายไฟฟ้าจากด้านบน (</a:t>
            </a:r>
            <a:r>
              <a:rPr lang="en-US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Overhead</a:t>
            </a:r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รูปภาพ 292" descr="http://www.gakei.com/mos/most0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22" y="1798710"/>
            <a:ext cx="4977783" cy="407405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1358622" y="5750754"/>
            <a:ext cx="3009157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u="sng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  <a:hlinkClick r:id="rId3"/>
              </a:rPr>
              <a:t>http://www.gakei.com/mos/most02.jpg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751" y="1136247"/>
            <a:ext cx="4375298" cy="21945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371658" y="2961465"/>
            <a:ext cx="1743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Catenary System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1" y="3680551"/>
            <a:ext cx="3219450" cy="241148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9611595" y="6257119"/>
            <a:ext cx="1263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Pantograph</a:t>
            </a:r>
            <a:endParaRPr lang="en-US" dirty="0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Energy Source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57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 txBox="1">
            <a:spLocks/>
          </p:cNvSpPr>
          <p:nvPr/>
        </p:nvSpPr>
        <p:spPr>
          <a:xfrm>
            <a:off x="1039590" y="1067209"/>
            <a:ext cx="640763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2)</a:t>
            </a:r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รางที่สาม (</a:t>
            </a:r>
            <a:r>
              <a:rPr lang="en-US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Third Rail)</a:t>
            </a:r>
            <a:endParaRPr lang="th-TH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3352" y="6432378"/>
            <a:ext cx="2688557" cy="3937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u="sng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</a:rPr>
              <a:t>http://railsystem.net/thirdrail.htm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18" y="1830198"/>
            <a:ext cx="3854382" cy="22062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386" y="4322769"/>
            <a:ext cx="3164414" cy="21096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225" y="1136247"/>
            <a:ext cx="4224675" cy="30176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875" y="4322769"/>
            <a:ext cx="4871376" cy="2561401"/>
          </a:xfrm>
          <a:prstGeom prst="rect">
            <a:avLst/>
          </a:prstGeom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684858" y="199305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>
                <a:latin typeface="TH SarabunPSK" pitchFamily="34" charset="-34"/>
                <a:cs typeface="TH SarabunPSK" pitchFamily="34" charset="-34"/>
              </a:rPr>
              <a:t>3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.2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แหล่งพลังงานจากภายนอก (ต่อ)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Energy Source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4068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771649" y="252039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en-US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สิทธิ์การใช้ทาง (</a:t>
            </a:r>
            <a:r>
              <a:rPr lang="en-US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Right </a:t>
            </a:r>
            <a:r>
              <a:rPr lang="en-US" sz="5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of </a:t>
            </a:r>
            <a:r>
              <a:rPr lang="en-US" sz="5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Way: ROW)</a:t>
            </a:r>
            <a:endParaRPr lang="th-TH" sz="5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5700" y="0"/>
            <a:ext cx="876300" cy="10672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400" y="15902"/>
            <a:ext cx="762000" cy="11203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01634" y="1168885"/>
            <a:ext cx="93568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สิทธ์การใช้ทาง คือ เส้นทาง หรือช่องทางที่ใช้สำหรับให้ยานพาหนะวิ่งไปได้ โดยสิทธิ์การใช้ทางจะแบ่งตามความเป็นอิสระจากการรบกวนด้วยยานพาหะโหมดอื่น 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600" dirty="0" err="1">
                <a:latin typeface="TH SarabunPSK" pitchFamily="34" charset="-34"/>
                <a:cs typeface="TH SarabunPSK" pitchFamily="34" charset="-34"/>
              </a:rPr>
              <a:t>Vukan</a:t>
            </a:r>
            <a:r>
              <a:rPr lang="en-US" sz="1600" dirty="0">
                <a:latin typeface="TH SarabunPSK" pitchFamily="34" charset="-34"/>
                <a:cs typeface="TH SarabunPSK" pitchFamily="34" charset="-34"/>
              </a:rPr>
              <a:t> R. V., 2007) 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01634" y="2434238"/>
            <a:ext cx="81343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457200" indent="-457200">
              <a:buAutoNum type="arabicPeriod"/>
              <a:defRPr sz="24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r>
              <a:rPr lang="th-TH" sz="4000" b="0" dirty="0" smtClean="0"/>
              <a:t>ทางวิ่งร่วมกับรถอื่นบนถนน (</a:t>
            </a:r>
            <a:r>
              <a:rPr lang="en-US" sz="4000" b="0" dirty="0" smtClean="0"/>
              <a:t>Mixed Traffic</a:t>
            </a:r>
            <a:r>
              <a:rPr lang="th-TH" sz="4000" b="0" dirty="0" smtClean="0"/>
              <a:t>)</a:t>
            </a:r>
            <a:endParaRPr lang="en-US" sz="4000" b="0" dirty="0"/>
          </a:p>
          <a:p>
            <a:r>
              <a:rPr lang="th-TH" sz="4000" b="0" dirty="0" smtClean="0"/>
              <a:t>ทางวิ่งทางเฉพาะแต่มีจุดตัดถนน (</a:t>
            </a:r>
            <a:r>
              <a:rPr lang="en-US" sz="4000" b="0" dirty="0" smtClean="0"/>
              <a:t>Dedicated </a:t>
            </a:r>
            <a:r>
              <a:rPr lang="en-US" sz="4000" b="0" dirty="0"/>
              <a:t>Line with Grade </a:t>
            </a:r>
            <a:r>
              <a:rPr lang="en-US" sz="4000" b="0" dirty="0" smtClean="0"/>
              <a:t>Crossing/Intersection)</a:t>
            </a:r>
          </a:p>
          <a:p>
            <a:r>
              <a:rPr lang="th-TH" sz="4000" b="0" dirty="0" smtClean="0"/>
              <a:t>ทางวิ่งเฉพาะ (</a:t>
            </a:r>
            <a:r>
              <a:rPr lang="en-US" sz="4000" b="0" dirty="0" smtClean="0"/>
              <a:t>Dedicated Line / Exclusive Line</a:t>
            </a:r>
            <a:r>
              <a:rPr lang="th-TH" sz="4000" b="0" dirty="0" smtClean="0"/>
              <a:t>)</a:t>
            </a:r>
            <a:endParaRPr lang="th-TH" sz="4000" b="0" dirty="0"/>
          </a:p>
          <a:p>
            <a:endParaRPr lang="th-TH" sz="4000" b="0" dirty="0"/>
          </a:p>
        </p:txBody>
      </p:sp>
    </p:spTree>
    <p:extLst>
      <p:ext uri="{BB962C8B-B14F-4D97-AF65-F5344CB8AC3E}">
        <p14:creationId xmlns:p14="http://schemas.microsoft.com/office/powerpoint/2010/main" val="113651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>
          <a:xfrm>
            <a:off x="-24482" y="-1"/>
            <a:ext cx="761082" cy="68580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Right of Way (ROW)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65609" y="392711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1.4.1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ใช้ทางร่วมกับรถยนต์ (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Mixed Traffic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รูปภาพ 2" descr="http://austinrailnow.files.wordpress.com/2013/04/sac-lrt-12th-str-mixed-trf-15347-20010428x_eric-haas.jp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909" y="1849379"/>
            <a:ext cx="4158691" cy="2770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รูปภาพ 16" descr="http://ymtram.mashke.org/germany/chemnitz/photos/chemnitz1515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517" y="1767975"/>
            <a:ext cx="5324475" cy="462203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1081517" y="6390013"/>
            <a:ext cx="5277407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 smtClean="0">
                <a:solidFill>
                  <a:srgbClr val="0000FF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  <a:hlinkClick r:id="rId4"/>
              </a:rPr>
              <a:t>http://ymtram.mashke.org/germany/chemnitz/photos/chemnitz15150.jpg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49603" y="4754110"/>
            <a:ext cx="6096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 smtClean="0">
                <a:solidFill>
                  <a:srgbClr val="0000FF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  <a:hlinkClick r:id="rId5"/>
              </a:rPr>
              <a:t>http://austinrailnow.files.wordpress.com/2013/04/sac-lrt-12th-str-mixed-trf-15347-20010428x_eric-haas.jpg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039590" y="1067209"/>
            <a:ext cx="640763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1) รถราง (</a:t>
            </a:r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TRAM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3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24053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65608" y="392711"/>
            <a:ext cx="10864391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1.4.2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ทางเฉพาะแต่มีจุดตัดถนน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028159" y="1067209"/>
            <a:ext cx="6996827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2) รถไฟชานเมือง และรถไฟทางไกลไปสู่ภูมิภาค</a:t>
            </a:r>
            <a:endParaRPr lang="th-TH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1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733" y="2466066"/>
            <a:ext cx="4088079" cy="3062113"/>
          </a:xfrm>
          <a:prstGeom prst="rect">
            <a:avLst/>
          </a:prstGeom>
        </p:spPr>
      </p:pic>
      <p:pic>
        <p:nvPicPr>
          <p:cNvPr id="12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945" y="2424003"/>
            <a:ext cx="4144235" cy="3104176"/>
          </a:xfrm>
          <a:prstGeom prst="rect">
            <a:avLst/>
          </a:prstGeom>
        </p:spPr>
      </p:pic>
      <p:sp>
        <p:nvSpPr>
          <p:cNvPr id="14" name="Content Placeholder 2"/>
          <p:cNvSpPr txBox="1">
            <a:spLocks/>
          </p:cNvSpPr>
          <p:nvPr/>
        </p:nvSpPr>
        <p:spPr>
          <a:xfrm>
            <a:off x="-24482" y="-1"/>
            <a:ext cx="761082" cy="68580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Right of Way (ROW)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7548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11" descr="http://www.ensogo.com/media/catalog/product/cache/12/image/9df78eab33525d08d6e5fb8d27136e95/b/t/bts-sky-train_0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618" y="2024889"/>
            <a:ext cx="3410063" cy="23961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รูปภาพ 13" descr="http://4.bp.blogspot.com/-E1sAKVrbGCE/UCdJFtJqPuI/AAAAAAAAAJU/MvELEqVaHRc/s1600/mrt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507" y="1928102"/>
            <a:ext cx="3349579" cy="241958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Content Placeholder 2"/>
          <p:cNvSpPr txBox="1">
            <a:spLocks/>
          </p:cNvSpPr>
          <p:nvPr/>
        </p:nvSpPr>
        <p:spPr>
          <a:xfrm>
            <a:off x="736600" y="274255"/>
            <a:ext cx="105791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1.4.3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ทางเฉพาะ (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Exclusive Right of Way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30829" y="4917711"/>
            <a:ext cx="3511091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BTS Sky Train</a:t>
            </a: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351767" y="4844346"/>
            <a:ext cx="3983749" cy="4943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MRT Underground</a:t>
            </a: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039590" y="1067209"/>
            <a:ext cx="8795786" cy="64807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3) รถไฟในเมือง (</a:t>
            </a:r>
            <a:r>
              <a:rPr lang="en-US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Metro</a:t>
            </a:r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sz="4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มักใช้เป็นระบบขนส่งมวลชน</a:t>
            </a:r>
            <a:r>
              <a:rPr lang="en-US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Mass </a:t>
            </a:r>
            <a:r>
              <a:rPr lang="en-US" sz="4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Rapid </a:t>
            </a:r>
            <a:r>
              <a:rPr lang="en-US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Transit</a:t>
            </a:r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40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5516" y="1850190"/>
            <a:ext cx="3856484" cy="2566315"/>
          </a:xfrm>
          <a:prstGeom prst="rect">
            <a:avLst/>
          </a:prstGeom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8057087" y="4860549"/>
            <a:ext cx="3983749" cy="4943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Airport Rail Link</a:t>
            </a: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-24482" y="-1"/>
            <a:ext cx="761082" cy="68580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Right of Way (ROW)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937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 txBox="1">
            <a:spLocks/>
          </p:cNvSpPr>
          <p:nvPr/>
        </p:nvSpPr>
        <p:spPr>
          <a:xfrm>
            <a:off x="1039590" y="1067209"/>
            <a:ext cx="640763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4) รถไฟในสนามบิน (</a:t>
            </a:r>
            <a:r>
              <a:rPr lang="en-US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Automatic People Mover</a:t>
            </a:r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th-TH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2" name="รูปภาพ 301" descr="http://www.tylin.com/system/uploads/gallery_image/image/575/mia_mover_day_shot_steven_brooke_cc_web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287" y="1785775"/>
            <a:ext cx="6555347" cy="42605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1414345" y="6116786"/>
            <a:ext cx="9275119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Cordia New" panose="020B0304020202020204" pitchFamily="34" charset="-34"/>
                <a:hlinkClick r:id="rId3"/>
              </a:rPr>
              <a:t>http://www.tylin.com/system/uploads/gallery_image/image/575/mia_mover_day_shot_steven_brooke_cc_web.jpg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Cordia New" panose="020B0304020202020204" pitchFamily="34" charset="-34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736600" y="272784"/>
            <a:ext cx="105791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1.4.3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ทางเฉพาะ (ต่อ)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-24482" y="-1"/>
            <a:ext cx="761082" cy="68580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Right of Way (ROW)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875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65609" y="392711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1.4.3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ทางเฉพาะ (ต่อ)</a:t>
            </a:r>
            <a:r>
              <a:rPr lang="en-US" sz="4000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1" name="รูปภาพ 24" descr="http://upload.wikimedia.org/wikipedia/commons/d/d8/SydneyMonorail1_gobeirn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562" y="1879783"/>
            <a:ext cx="6972848" cy="461116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1065347" y="1136247"/>
            <a:ext cx="640763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5) </a:t>
            </a:r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MONORAIL</a:t>
            </a:r>
            <a:endParaRPr lang="th-TH" sz="3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-24482" y="1136247"/>
            <a:ext cx="761082" cy="57217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Right of </a:t>
            </a:r>
            <a:r>
              <a:rPr lang="en-US" sz="3600" b="1" dirty="0" err="1" smtClean="0">
                <a:latin typeface="TH SarabunPSK" pitchFamily="34" charset="-34"/>
                <a:cs typeface="TH SarabunPSK" pitchFamily="34" charset="-34"/>
              </a:rPr>
              <a:t>Wy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(ROW)</a:t>
            </a:r>
            <a:endParaRPr lang="th-TH" sz="3600" b="1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-24482" y="-1"/>
            <a:ext cx="761082" cy="68580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Right of Way (ROW)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630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65609" y="392711"/>
            <a:ext cx="1054885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1.4.3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ทางเฉพาะ (ต่อ)</a:t>
            </a:r>
            <a:r>
              <a:rPr lang="en-US" sz="4000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3" name="รูปภาพ 25" descr="http://rootnotion.co.uk/wp-content/uploads/2014/07/Shinkansen-720x34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669" y="1996682"/>
            <a:ext cx="3326692" cy="2193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รูปภาพ 23" descr="http://lajeunepolitique.files.wordpress.com/2014/06/tgv-train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168" y="1153974"/>
            <a:ext cx="3490176" cy="233016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980129" y="4190642"/>
            <a:ext cx="4399918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Japan (</a:t>
            </a:r>
            <a:r>
              <a:rPr lang="en-US" sz="3600" b="1" dirty="0" err="1" smtClean="0">
                <a:latin typeface="TH SarabunPSK" pitchFamily="34" charset="-34"/>
                <a:cs typeface="TH SarabunPSK" pitchFamily="34" charset="-34"/>
              </a:rPr>
              <a:t>Shinkansan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7042609" y="6246823"/>
            <a:ext cx="3511091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Germany (ICE)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44097" y="1087266"/>
            <a:ext cx="4562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6) รถไฟระหว่างเมือง</a:t>
            </a:r>
            <a:r>
              <a:rPr lang="th-TH" sz="32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รถไฟความเร็วสูง</a:t>
            </a:r>
            <a:endParaRPr lang="th-TH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138" y="4190037"/>
            <a:ext cx="3024032" cy="2056786"/>
          </a:xfrm>
          <a:prstGeom prst="rect">
            <a:avLst/>
          </a:prstGeom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7191253" y="3541965"/>
            <a:ext cx="3511091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France (TGV)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-24482" y="1136247"/>
            <a:ext cx="761082" cy="572175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Right of Way (ROW</a:t>
            </a:r>
            <a:endParaRPr lang="th-TH" sz="3600" b="1" dirty="0" smtClean="0">
              <a:latin typeface="TH SarabunPSK" pitchFamily="34" charset="-34"/>
              <a:cs typeface="TH SarabunPSK" pitchFamily="34" charset="-34"/>
            </a:endParaRPr>
          </a:p>
          <a:p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-24482" y="-1"/>
            <a:ext cx="761082" cy="68580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Right of Way (ROW)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0598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65609" y="392711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1.4.3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ทางเฉพาะ (ต่อ)</a:t>
            </a:r>
            <a:r>
              <a:rPr lang="en-US" sz="4000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999770" y="1176171"/>
            <a:ext cx="6407630" cy="64807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th-TH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7) รถไฟฟ้าพลังงานแม่เหล็ก (</a:t>
            </a:r>
            <a:r>
              <a:rPr lang="en-US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Electromagnetic Train: </a:t>
            </a:r>
            <a:r>
              <a:rPr lang="en-US" sz="3200" b="1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Magleg</a:t>
            </a:r>
            <a:r>
              <a:rPr lang="en-US" sz="32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  </a:t>
            </a:r>
            <a:endParaRPr lang="th-TH" sz="32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571" y="3570669"/>
            <a:ext cx="4017218" cy="300903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381" y="1959632"/>
            <a:ext cx="5824409" cy="2426837"/>
          </a:xfrm>
          <a:prstGeom prst="rect">
            <a:avLst/>
          </a:prstGeom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-24482" y="-1"/>
            <a:ext cx="761082" cy="68580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Right of Way (ROW)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84780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531524" y="244662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4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en-US" sz="4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5) </a:t>
            </a:r>
            <a:r>
              <a:rPr lang="th-TH" sz="4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รูปแบบการขนส่งทางราง </a:t>
            </a:r>
          </a:p>
          <a:p>
            <a:endParaRPr lang="th-TH" sz="4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5700" y="0"/>
            <a:ext cx="876300" cy="10672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8" y="47446"/>
            <a:ext cx="762000" cy="112034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6600" y="1442850"/>
            <a:ext cx="1142339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th-TH" sz="4800" dirty="0" smtClean="0">
                <a:latin typeface="TH SarabunPSK" pitchFamily="34" charset="-34"/>
                <a:cs typeface="TH SarabunPSK" pitchFamily="34" charset="-34"/>
              </a:rPr>
              <a:t>การขนส่งผู้โดยสาร (</a:t>
            </a:r>
            <a:r>
              <a:rPr lang="en-US" sz="4800" dirty="0" smtClean="0">
                <a:latin typeface="TH SarabunPSK" pitchFamily="34" charset="-34"/>
                <a:cs typeface="TH SarabunPSK" pitchFamily="34" charset="-34"/>
              </a:rPr>
              <a:t>Passenger Transport</a:t>
            </a:r>
            <a:r>
              <a:rPr lang="th-TH" sz="4800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4800" dirty="0" smtClean="0">
              <a:latin typeface="TH SarabunPSK" pitchFamily="34" charset="-34"/>
              <a:cs typeface="TH SarabunPSK" pitchFamily="34" charset="-34"/>
            </a:endParaRPr>
          </a:p>
          <a:p>
            <a:pPr marL="742950" indent="-742950">
              <a:buAutoNum type="arabicPeriod"/>
            </a:pPr>
            <a:r>
              <a:rPr lang="th-TH" sz="4800" dirty="0" smtClean="0">
                <a:latin typeface="TH SarabunPSK" pitchFamily="34" charset="-34"/>
                <a:cs typeface="TH SarabunPSK" pitchFamily="34" charset="-34"/>
              </a:rPr>
              <a:t>การขนส่งสินค้า (</a:t>
            </a:r>
            <a:r>
              <a:rPr lang="en-US" sz="4800" dirty="0" smtClean="0">
                <a:latin typeface="TH SarabunPSK" pitchFamily="34" charset="-34"/>
                <a:cs typeface="TH SarabunPSK" pitchFamily="34" charset="-34"/>
              </a:rPr>
              <a:t>Freight Transport</a:t>
            </a:r>
            <a:r>
              <a:rPr lang="th-TH" sz="4800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th-TH" sz="48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5854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-939800" y="163848"/>
            <a:ext cx="9797055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5.1 </a:t>
            </a:r>
            <a:r>
              <a:rPr lang="th-TH" sz="4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การขนส่งผู้โดยสาร (</a:t>
            </a:r>
            <a:r>
              <a:rPr lang="en-US" sz="4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Passenger Transport)</a:t>
            </a:r>
            <a:endParaRPr lang="th-TH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5474" y="1067209"/>
            <a:ext cx="11423393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รถไฟในเมือง (</a:t>
            </a:r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Urban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Train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36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200150" lvl="1" indent="-742950">
              <a:buAutoNum type="arabicPeriod"/>
            </a:pP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รถราง (</a:t>
            </a:r>
            <a:r>
              <a:rPr lang="en-US" sz="2800" dirty="0" smtClean="0">
                <a:latin typeface="TH SarabunPSK" pitchFamily="34" charset="-34"/>
                <a:cs typeface="TH SarabunPSK" pitchFamily="34" charset="-34"/>
              </a:rPr>
              <a:t>TRAM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2800" dirty="0" smtClean="0">
              <a:latin typeface="TH SarabunPSK" pitchFamily="34" charset="-34"/>
              <a:cs typeface="TH SarabunPSK" pitchFamily="34" charset="-34"/>
            </a:endParaRPr>
          </a:p>
          <a:p>
            <a:pPr marL="1200150" lvl="1" indent="-742950">
              <a:buAutoNum type="arabicPeriod"/>
            </a:pP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รถไฟอัตโนมัต</a:t>
            </a:r>
            <a:r>
              <a:rPr lang="th-TH" sz="2800" dirty="0">
                <a:latin typeface="TH SarabunPSK" pitchFamily="34" charset="-34"/>
                <a:cs typeface="TH SarabunPSK" pitchFamily="34" charset="-34"/>
              </a:rPr>
              <a:t>ิ</a:t>
            </a: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ไร้คนขับ (</a:t>
            </a:r>
            <a:r>
              <a:rPr lang="en-US" sz="2800" dirty="0" smtClean="0">
                <a:latin typeface="TH SarabunPSK" pitchFamily="34" charset="-34"/>
                <a:cs typeface="TH SarabunPSK" pitchFamily="34" charset="-34"/>
              </a:rPr>
              <a:t>Automated People Movers: APM)</a:t>
            </a:r>
          </a:p>
          <a:p>
            <a:pPr marL="1657350" lvl="2" indent="-7429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Shuttle-loop lines (airport, exhibition grounds)</a:t>
            </a:r>
          </a:p>
          <a:p>
            <a:pPr marL="1657350" lvl="2" indent="-7429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More frequent and faster service but less capacity and lower comfort compared with LRT</a:t>
            </a:r>
          </a:p>
          <a:p>
            <a:pPr marL="1200150" lvl="1" indent="-742950">
              <a:buAutoNum type="arabicPeriod"/>
            </a:pP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รถไฟฟ้ารางเบา (</a:t>
            </a:r>
            <a:r>
              <a:rPr lang="en-US" sz="2800" dirty="0" smtClean="0">
                <a:latin typeface="TH SarabunPSK" pitchFamily="34" charset="-34"/>
                <a:cs typeface="TH SarabunPSK" pitchFamily="34" charset="-34"/>
              </a:rPr>
              <a:t>Light Rail Transit: LRT)</a:t>
            </a:r>
          </a:p>
          <a:p>
            <a:pPr marL="1657350" lvl="2" indent="-7429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H SarabunPSK" pitchFamily="34" charset="-34"/>
                <a:cs typeface="TH SarabunPSK" pitchFamily="34" charset="-34"/>
              </a:rPr>
              <a:t>High performance, not high volume for long train and large station (Feeder)</a:t>
            </a:r>
          </a:p>
          <a:p>
            <a:pPr marL="1200150" lvl="1" indent="-742950">
              <a:buAutoNum type="arabicPeriod"/>
            </a:pPr>
            <a:r>
              <a:rPr lang="th-TH" sz="2800" dirty="0" smtClean="0">
                <a:latin typeface="TH SarabunPSK" pitchFamily="34" charset="-34"/>
                <a:cs typeface="TH SarabunPSK" pitchFamily="34" charset="-34"/>
              </a:rPr>
              <a:t>รถไฟฟ้า (</a:t>
            </a:r>
            <a:r>
              <a:rPr lang="en-US" sz="2800" dirty="0" smtClean="0">
                <a:latin typeface="TH SarabunPSK" pitchFamily="34" charset="-34"/>
                <a:cs typeface="TH SarabunPSK" pitchFamily="34" charset="-34"/>
              </a:rPr>
              <a:t>Metro)</a:t>
            </a:r>
          </a:p>
          <a:p>
            <a:pPr marL="742950" indent="-742950">
              <a:buAutoNum type="arabicPeriod"/>
            </a:pP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รถไฟชานเมือง (</a:t>
            </a:r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Sub-urban / Commuter Train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sz="3600" b="1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742950" indent="-742950">
              <a:buAutoNum type="arabicPeriod"/>
            </a:pP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รถไฟระหว่างเมือง (</a:t>
            </a:r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Intercity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/ Regional Train)</a:t>
            </a:r>
          </a:p>
          <a:p>
            <a:pPr marL="1200150" lvl="1" indent="-742950">
              <a:buAutoNum type="arabicPeriod"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รถไฟทางไกล (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Intercity Train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3200" dirty="0" smtClean="0">
              <a:latin typeface="TH SarabunPSK" pitchFamily="34" charset="-34"/>
              <a:cs typeface="TH SarabunPSK" pitchFamily="34" charset="-34"/>
            </a:endParaRPr>
          </a:p>
          <a:p>
            <a:pPr marL="1200150" lvl="1" indent="-742950">
              <a:buAutoNum type="arabicPeriod"/>
            </a:pP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รถไฟความเร็วสูง (</a:t>
            </a: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High Speed Train</a:t>
            </a:r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th-TH" sz="32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31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1202532717"/>
              </p:ext>
            </p:extLst>
          </p:nvPr>
        </p:nvGraphicFramePr>
        <p:xfrm>
          <a:off x="-638631" y="125669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กล่องข้อความ 3"/>
          <p:cNvSpPr txBox="1"/>
          <p:nvPr/>
        </p:nvSpPr>
        <p:spPr>
          <a:xfrm>
            <a:off x="6691087" y="1271212"/>
            <a:ext cx="53630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400" dirty="0" smtClean="0"/>
              <a:t>ความเร็วสูงสุด </a:t>
            </a:r>
            <a:r>
              <a:rPr lang="en-US" sz="2400" dirty="0" smtClean="0"/>
              <a:t>100 km/</a:t>
            </a:r>
            <a:r>
              <a:rPr lang="en-US" sz="2400" dirty="0" err="1" smtClean="0"/>
              <a:t>hr</a:t>
            </a:r>
            <a:endParaRPr lang="th-TH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400" dirty="0" smtClean="0">
                <a:solidFill>
                  <a:srgbClr val="FF0000"/>
                </a:solidFill>
              </a:rPr>
              <a:t>ความเร็วเฉลี่ย </a:t>
            </a:r>
            <a:r>
              <a:rPr lang="en-US" sz="2400" dirty="0" smtClean="0">
                <a:solidFill>
                  <a:srgbClr val="FF0000"/>
                </a:solidFill>
              </a:rPr>
              <a:t>35</a:t>
            </a:r>
            <a:r>
              <a:rPr lang="th-TH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km/</a:t>
            </a:r>
            <a:r>
              <a:rPr lang="en-US" sz="2400" dirty="0" err="1" smtClean="0">
                <a:solidFill>
                  <a:srgbClr val="FF0000"/>
                </a:solidFill>
              </a:rPr>
              <a:t>hr</a:t>
            </a:r>
            <a:endParaRPr lang="en-US" sz="2400" dirty="0" smtClean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400" dirty="0" smtClean="0"/>
              <a:t>ระยะทางระหว่างสถานี </a:t>
            </a:r>
            <a:r>
              <a:rPr lang="en-US" sz="2400" dirty="0" smtClean="0"/>
              <a:t>800-1,200 </a:t>
            </a:r>
            <a:r>
              <a:rPr lang="th-TH" sz="2400" dirty="0" smtClean="0"/>
              <a:t>เมตร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6828972" y="3210204"/>
            <a:ext cx="53630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400" dirty="0" smtClean="0"/>
              <a:t>ความเร็วสูงสุด </a:t>
            </a:r>
            <a:r>
              <a:rPr lang="en-US" sz="2400" dirty="0" smtClean="0"/>
              <a:t>120 km/</a:t>
            </a:r>
            <a:r>
              <a:rPr lang="en-US" sz="2400" dirty="0" err="1" smtClean="0"/>
              <a:t>hr</a:t>
            </a:r>
            <a:endParaRPr lang="th-TH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400" dirty="0" smtClean="0">
                <a:solidFill>
                  <a:srgbClr val="FF0000"/>
                </a:solidFill>
              </a:rPr>
              <a:t>ความเร็วเฉลี่ย </a:t>
            </a:r>
            <a:r>
              <a:rPr lang="en-US" sz="2400" dirty="0" smtClean="0">
                <a:solidFill>
                  <a:srgbClr val="FF0000"/>
                </a:solidFill>
              </a:rPr>
              <a:t>50</a:t>
            </a:r>
            <a:r>
              <a:rPr lang="th-TH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km/</a:t>
            </a:r>
            <a:r>
              <a:rPr lang="en-US" sz="2400" dirty="0" err="1" smtClean="0">
                <a:solidFill>
                  <a:srgbClr val="FF0000"/>
                </a:solidFill>
              </a:rPr>
              <a:t>hr</a:t>
            </a:r>
            <a:endParaRPr lang="en-US" sz="2400" dirty="0" smtClean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400" dirty="0" smtClean="0"/>
              <a:t>ระยะทางระหว่างสถานี </a:t>
            </a:r>
            <a:r>
              <a:rPr lang="en-US" sz="2400" dirty="0" smtClean="0"/>
              <a:t>1,000-3,000 </a:t>
            </a:r>
            <a:r>
              <a:rPr lang="th-TH" sz="2400" dirty="0" smtClean="0"/>
              <a:t>เมตร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6828972" y="5149196"/>
            <a:ext cx="53630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400" dirty="0" smtClean="0"/>
              <a:t>ความเร็วสูงสุด </a:t>
            </a:r>
            <a:r>
              <a:rPr lang="en-US" sz="2400" dirty="0" smtClean="0"/>
              <a:t>160 km/</a:t>
            </a:r>
            <a:r>
              <a:rPr lang="en-US" sz="2400" dirty="0" err="1" smtClean="0"/>
              <a:t>hr</a:t>
            </a:r>
            <a:r>
              <a:rPr lang="th-TH" sz="2400" dirty="0" smtClean="0"/>
              <a:t> (อนาคต 250</a:t>
            </a:r>
            <a:r>
              <a:rPr lang="en-US" sz="2400" dirty="0" smtClean="0"/>
              <a:t> km/</a:t>
            </a:r>
            <a:r>
              <a:rPr lang="en-US" sz="2400" dirty="0" err="1" smtClean="0"/>
              <a:t>hr</a:t>
            </a:r>
            <a:r>
              <a:rPr lang="en-US" sz="2400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400" dirty="0" smtClean="0">
                <a:solidFill>
                  <a:srgbClr val="FF0000"/>
                </a:solidFill>
              </a:rPr>
              <a:t>ความเร็วเฉลี่ย </a:t>
            </a:r>
            <a:r>
              <a:rPr lang="en-US" sz="2400" dirty="0" smtClean="0">
                <a:solidFill>
                  <a:srgbClr val="FF0000"/>
                </a:solidFill>
              </a:rPr>
              <a:t>65</a:t>
            </a:r>
            <a:r>
              <a:rPr lang="th-TH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km/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2400" dirty="0" smtClean="0"/>
              <a:t>ระยะทางระหว่างสถานี </a:t>
            </a:r>
            <a:r>
              <a:rPr lang="en-US" sz="2400" dirty="0"/>
              <a:t>2,000-5,000</a:t>
            </a:r>
            <a:r>
              <a:rPr lang="en-US" sz="2400" dirty="0" smtClean="0"/>
              <a:t> </a:t>
            </a:r>
            <a:r>
              <a:rPr lang="th-TH" sz="2400" dirty="0" smtClean="0"/>
              <a:t>เมตร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4" t="17964" r="47334" b="5470"/>
          <a:stretch/>
        </p:blipFill>
        <p:spPr>
          <a:xfrm>
            <a:off x="320937" y="3210204"/>
            <a:ext cx="1608348" cy="1467813"/>
          </a:xfrm>
          <a:prstGeom prst="rect">
            <a:avLst/>
          </a:prstGeom>
        </p:spPr>
      </p:pic>
      <p:sp>
        <p:nvSpPr>
          <p:cNvPr id="8" name="กล่องข้อความ 7"/>
          <p:cNvSpPr txBox="1"/>
          <p:nvPr/>
        </p:nvSpPr>
        <p:spPr>
          <a:xfrm>
            <a:off x="320937" y="230021"/>
            <a:ext cx="104932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dirty="0" smtClean="0"/>
              <a:t>ความเร็วเฉลี่ยของรถไฟประเภทต่างๆ</a:t>
            </a:r>
            <a:endParaRPr lang="en-US" sz="4000" dirty="0"/>
          </a:p>
        </p:txBody>
      </p:sp>
      <p:pic>
        <p:nvPicPr>
          <p:cNvPr id="9" name="รูปภาพ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" y="4942931"/>
            <a:ext cx="1712115" cy="1712115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99" y="1327004"/>
            <a:ext cx="1901856" cy="134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75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29371" t="34240" r="24172" b="16351"/>
          <a:stretch/>
        </p:blipFill>
        <p:spPr>
          <a:xfrm>
            <a:off x="457199" y="1286572"/>
            <a:ext cx="8932127" cy="5364625"/>
          </a:xfrm>
          <a:prstGeom prst="rect">
            <a:avLst/>
          </a:prstGeom>
        </p:spPr>
      </p:pic>
      <p:sp>
        <p:nvSpPr>
          <p:cNvPr id="2" name="กล่องข้อความ 1"/>
          <p:cNvSpPr txBox="1"/>
          <p:nvPr/>
        </p:nvSpPr>
        <p:spPr>
          <a:xfrm>
            <a:off x="457199" y="356839"/>
            <a:ext cx="10493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dirty="0" smtClean="0"/>
              <a:t>ความจุของเส้นทางและเทคโนโลยีที่เหมาะสม (จำนวนผู้โดยสารต่อชั่วโมงต่อทิศทาง)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59769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-869795" y="116737"/>
            <a:ext cx="9312265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5.2 </a:t>
            </a:r>
            <a:r>
              <a:rPr lang="th-TH" sz="4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การขนส่งสินค้า (</a:t>
            </a:r>
            <a:r>
              <a:rPr lang="en-US" sz="4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Freight Transport)</a:t>
            </a:r>
            <a:endParaRPr lang="th-TH" sz="4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56436" y="1156159"/>
            <a:ext cx="100677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>
              <a:buAutoNum type="arabicPeriod"/>
            </a:pP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สินค้าประเภทเดี่ยว (</a:t>
            </a:r>
            <a:r>
              <a:rPr lang="en-US" sz="4800" b="1" dirty="0" smtClean="0">
                <a:latin typeface="TH SarabunPSK" pitchFamily="34" charset="-34"/>
                <a:cs typeface="TH SarabunPSK" pitchFamily="34" charset="-34"/>
              </a:rPr>
              <a:t>Unit Train</a:t>
            </a: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4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742950" indent="-742950">
              <a:buAutoNum type="arabicPeriod"/>
            </a:pP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สินค้าหลายประเภท (</a:t>
            </a:r>
            <a:r>
              <a:rPr lang="en-US" sz="4800" b="1" dirty="0" smtClean="0">
                <a:latin typeface="TH SarabunPSK" pitchFamily="34" charset="-34"/>
                <a:cs typeface="TH SarabunPSK" pitchFamily="34" charset="-34"/>
              </a:rPr>
              <a:t>Mixed Freight Train</a:t>
            </a: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)</a:t>
            </a:r>
            <a:endParaRPr lang="en-US" sz="4800" b="1" dirty="0" smtClean="0">
              <a:latin typeface="TH SarabunPSK" pitchFamily="34" charset="-34"/>
              <a:cs typeface="TH SarabunPSK" pitchFamily="34" charset="-34"/>
            </a:endParaRPr>
          </a:p>
          <a:p>
            <a:pPr marL="742950" indent="-742950">
              <a:buAutoNum type="arabicPeriod"/>
            </a:pP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สินค้าที่เปลี่ยนโหมดการขนส่ง (</a:t>
            </a:r>
            <a:r>
              <a:rPr lang="en-US" sz="4800" b="1" dirty="0" smtClean="0">
                <a:latin typeface="TH SarabunPSK" pitchFamily="34" charset="-34"/>
                <a:cs typeface="TH SarabunPSK" pitchFamily="34" charset="-34"/>
              </a:rPr>
              <a:t>Intermodal</a:t>
            </a:r>
            <a:r>
              <a:rPr lang="th-TH" sz="48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4800" b="1" dirty="0" smtClean="0">
                <a:latin typeface="TH SarabunPSK" pitchFamily="34" charset="-34"/>
                <a:cs typeface="TH SarabunPSK" pitchFamily="34" charset="-34"/>
              </a:rPr>
              <a:t>Mode)</a:t>
            </a:r>
            <a:endParaRPr lang="th-TH" sz="48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3783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Rail Transport System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65609" y="392711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5.2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ขบวนรถสินค้า 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28969" t="14563" r="49591" b="28483"/>
          <a:stretch/>
        </p:blipFill>
        <p:spPr>
          <a:xfrm>
            <a:off x="1545464" y="1738591"/>
            <a:ext cx="4334635" cy="507527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140155" y="1769860"/>
            <a:ext cx="531010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Same type of goods or products for the whole train sets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One origin to one final destination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Effective way of transport</a:t>
            </a:r>
          </a:p>
          <a:p>
            <a:endParaRPr lang="th-TH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29783" y="1136247"/>
            <a:ext cx="6578099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en-US" sz="4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4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สินค้า</a:t>
            </a:r>
            <a:r>
              <a:rPr lang="th-TH" sz="4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ประเภทเดี่ยว </a:t>
            </a:r>
            <a:endParaRPr lang="th-TH" sz="3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508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81887" y="419137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320" t="25734" r="54685" b="8455"/>
          <a:stretch/>
        </p:blipFill>
        <p:spPr>
          <a:xfrm>
            <a:off x="800906" y="2004276"/>
            <a:ext cx="5400600" cy="464215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744" y="1364676"/>
            <a:ext cx="5049887" cy="3237124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929783" y="1136247"/>
            <a:ext cx="6578099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en-US" sz="4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4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สินค้าหลายประเภท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443744" y="4719071"/>
            <a:ext cx="531010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Different types of goods or products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H SarabunPSK" pitchFamily="34" charset="-34"/>
                <a:cs typeface="TH SarabunPSK" pitchFamily="34" charset="-34"/>
              </a:rPr>
              <a:t>High flexibility for customer </a:t>
            </a:r>
          </a:p>
          <a:p>
            <a:endParaRPr lang="th-TH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29783" y="222773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5.2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ขบวนรถสินค้า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Rail Transport System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2253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565609" y="392711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5.2 </a:t>
            </a:r>
            <a:r>
              <a:rPr lang="th-TH" sz="4000" b="1" dirty="0">
                <a:latin typeface="TH SarabunPSK" pitchFamily="34" charset="-34"/>
                <a:cs typeface="TH SarabunPSK" pitchFamily="34" charset="-34"/>
              </a:rPr>
              <a:t>ขบวนรถสินค้า </a:t>
            </a: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(ต่อ)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5700" y="0"/>
            <a:ext cx="876300" cy="10672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497" y="2303040"/>
            <a:ext cx="5139052" cy="31077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5938" y="4268146"/>
            <a:ext cx="4203700" cy="19847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4902" y="1136247"/>
            <a:ext cx="3895944" cy="2291235"/>
          </a:xfrm>
          <a:prstGeom prst="rect">
            <a:avLst/>
          </a:prstGeom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793139" y="1200858"/>
            <a:ext cx="6578099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en-US" sz="4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4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สินค้าที่เปลี่ยนโหมดการขนส่ง </a:t>
            </a:r>
          </a:p>
        </p:txBody>
      </p:sp>
      <p:sp>
        <p:nvSpPr>
          <p:cNvPr id="4" name="Right Arrow 3"/>
          <p:cNvSpPr/>
          <p:nvPr/>
        </p:nvSpPr>
        <p:spPr>
          <a:xfrm>
            <a:off x="6285984" y="2593475"/>
            <a:ext cx="682580" cy="27045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Arrow 11"/>
          <p:cNvSpPr/>
          <p:nvPr/>
        </p:nvSpPr>
        <p:spPr>
          <a:xfrm rot="5400000">
            <a:off x="8676498" y="3729632"/>
            <a:ext cx="682580" cy="27045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122819" y="5350542"/>
            <a:ext cx="3511091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Rail transport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7419755" y="6211625"/>
            <a:ext cx="3511091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Sea Transport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00298" y="5998614"/>
            <a:ext cx="60682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u="sng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Change of transportation mode</a:t>
            </a:r>
          </a:p>
          <a:p>
            <a:endParaRPr lang="th-TH" sz="2800" u="sng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Rail Transport System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2596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946519" y="209568"/>
            <a:ext cx="8686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5.2 Freight Train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065" y="2331654"/>
            <a:ext cx="5130659" cy="33309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4654" y="2604886"/>
            <a:ext cx="4569960" cy="2273313"/>
          </a:xfrm>
          <a:prstGeom prst="rect">
            <a:avLst/>
          </a:prstGeom>
        </p:spPr>
      </p:pic>
      <p:sp>
        <p:nvSpPr>
          <p:cNvPr id="11" name="Content Placeholder 2"/>
          <p:cNvSpPr txBox="1">
            <a:spLocks/>
          </p:cNvSpPr>
          <p:nvPr/>
        </p:nvSpPr>
        <p:spPr>
          <a:xfrm>
            <a:off x="996336" y="1200858"/>
            <a:ext cx="8636983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3) </a:t>
            </a:r>
            <a:r>
              <a:rPr lang="th-TH" sz="4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สินค้าที่เปลี่ยนโหมดการขนส่ง 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6670899" y="3471087"/>
            <a:ext cx="682580" cy="27045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792520" y="5958806"/>
            <a:ext cx="3511091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Container Yard (CY)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877774" y="5351464"/>
            <a:ext cx="3511091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 smtClean="0">
                <a:latin typeface="TH SarabunPSK" pitchFamily="34" charset="-34"/>
                <a:cs typeface="TH SarabunPSK" pitchFamily="34" charset="-34"/>
              </a:rPr>
              <a:t>Truck</a:t>
            </a:r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-24482" y="1"/>
            <a:ext cx="761082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vert="vert270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 Rail Transport System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1863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2662" y="86344"/>
            <a:ext cx="12069337" cy="13255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1.6</a:t>
            </a:r>
            <a:r>
              <a:rPr lang="th-TH" sz="4800" b="1" dirty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) การบริหารจัดการ</a:t>
            </a:r>
            <a:endParaRPr lang="en-US" sz="4800" b="1" dirty="0">
              <a:solidFill>
                <a:srgbClr val="FF0000"/>
              </a:solidFill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pic>
        <p:nvPicPr>
          <p:cNvPr id="3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5700" y="0"/>
            <a:ext cx="876300" cy="1067209"/>
          </a:xfrm>
          <a:prstGeom prst="rect">
            <a:avLst/>
          </a:prstGeom>
        </p:spPr>
      </p:pic>
      <p:pic>
        <p:nvPicPr>
          <p:cNvPr id="4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8" y="47446"/>
            <a:ext cx="762000" cy="112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8146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1951147261"/>
              </p:ext>
            </p:extLst>
          </p:nvPr>
        </p:nvGraphicFramePr>
        <p:xfrm>
          <a:off x="875763" y="218941"/>
          <a:ext cx="11114467" cy="643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7" r="15873" b="1679"/>
          <a:stretch/>
        </p:blipFill>
        <p:spPr>
          <a:xfrm>
            <a:off x="150793" y="14280"/>
            <a:ext cx="1117818" cy="941933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6" y="1160874"/>
            <a:ext cx="1077459" cy="717000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47" y="2164376"/>
            <a:ext cx="753356" cy="756719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640" y="3649688"/>
            <a:ext cx="1155020" cy="1155020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4156" y="6156100"/>
            <a:ext cx="1182933" cy="502277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4423" y="5011101"/>
            <a:ext cx="720340" cy="864408"/>
          </a:xfrm>
          <a:prstGeom prst="rect">
            <a:avLst/>
          </a:prstGeom>
        </p:spPr>
      </p:pic>
      <p:pic>
        <p:nvPicPr>
          <p:cNvPr id="10" name="รูปภาพ 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7796" y="25643"/>
            <a:ext cx="790044" cy="790044"/>
          </a:xfrm>
          <a:prstGeom prst="rect">
            <a:avLst/>
          </a:prstGeom>
        </p:spPr>
      </p:pic>
      <p:pic>
        <p:nvPicPr>
          <p:cNvPr id="11" name="รูปภาพ 10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13" b="31288"/>
          <a:stretch/>
        </p:blipFill>
        <p:spPr>
          <a:xfrm>
            <a:off x="82438" y="5044052"/>
            <a:ext cx="1451429" cy="640081"/>
          </a:xfrm>
          <a:prstGeom prst="rect">
            <a:avLst/>
          </a:prstGeom>
        </p:spPr>
      </p:pic>
      <p:pic>
        <p:nvPicPr>
          <p:cNvPr id="12" name="รูปภาพ 11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03" b="26159"/>
          <a:stretch/>
        </p:blipFill>
        <p:spPr>
          <a:xfrm>
            <a:off x="95982" y="5783580"/>
            <a:ext cx="1559562" cy="742950"/>
          </a:xfrm>
          <a:prstGeom prst="rect">
            <a:avLst/>
          </a:prstGeom>
        </p:spPr>
      </p:pic>
      <p:pic>
        <p:nvPicPr>
          <p:cNvPr id="13" name="รูปภาพ 1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9626" y="1555925"/>
            <a:ext cx="719471" cy="357473"/>
          </a:xfrm>
          <a:prstGeom prst="rect">
            <a:avLst/>
          </a:prstGeom>
        </p:spPr>
      </p:pic>
      <p:pic>
        <p:nvPicPr>
          <p:cNvPr id="14" name="รูปภาพ 13"/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8" r="25599"/>
          <a:stretch/>
        </p:blipFill>
        <p:spPr>
          <a:xfrm>
            <a:off x="11333954" y="790199"/>
            <a:ext cx="657727" cy="665602"/>
          </a:xfrm>
          <a:prstGeom prst="rect">
            <a:avLst/>
          </a:prstGeom>
        </p:spPr>
      </p:pic>
      <p:pic>
        <p:nvPicPr>
          <p:cNvPr id="21" name="รูปภาพ 20"/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90" t="7083" r="18744" b="2532"/>
          <a:stretch/>
        </p:blipFill>
        <p:spPr>
          <a:xfrm>
            <a:off x="6650315" y="4928199"/>
            <a:ext cx="2217078" cy="1826471"/>
          </a:xfrm>
          <a:prstGeom prst="rect">
            <a:avLst/>
          </a:prstGeom>
        </p:spPr>
      </p:pic>
      <p:pic>
        <p:nvPicPr>
          <p:cNvPr id="22" name="รูปภาพ 21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6" r="21371"/>
          <a:stretch/>
        </p:blipFill>
        <p:spPr>
          <a:xfrm>
            <a:off x="6650315" y="70053"/>
            <a:ext cx="2039777" cy="1901838"/>
          </a:xfrm>
          <a:prstGeom prst="rect">
            <a:avLst/>
          </a:prstGeom>
        </p:spPr>
      </p:pic>
      <p:pic>
        <p:nvPicPr>
          <p:cNvPr id="23" name="รูปภาพ 22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3" r="27092"/>
          <a:stretch/>
        </p:blipFill>
        <p:spPr>
          <a:xfrm>
            <a:off x="3905939" y="5011101"/>
            <a:ext cx="2252190" cy="1725879"/>
          </a:xfrm>
          <a:prstGeom prst="rect">
            <a:avLst/>
          </a:prstGeom>
        </p:spPr>
      </p:pic>
      <p:pic>
        <p:nvPicPr>
          <p:cNvPr id="2" name="รูปภาพ 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788" y="115269"/>
            <a:ext cx="1913281" cy="1719531"/>
          </a:xfrm>
          <a:prstGeom prst="rect">
            <a:avLst/>
          </a:prstGeom>
        </p:spPr>
      </p:pic>
      <p:sp>
        <p:nvSpPr>
          <p:cNvPr id="15" name="กล่องข้อความ 14"/>
          <p:cNvSpPr txBox="1"/>
          <p:nvPr/>
        </p:nvSpPr>
        <p:spPr>
          <a:xfrm>
            <a:off x="8887189" y="2624526"/>
            <a:ext cx="25538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Sub-Contractor</a:t>
            </a:r>
          </a:p>
          <a:p>
            <a:r>
              <a:rPr lang="en-US" dirty="0" smtClean="0"/>
              <a:t>    -TEAM, AEC, MAA</a:t>
            </a:r>
          </a:p>
          <a:p>
            <a:r>
              <a:rPr lang="en-US" dirty="0"/>
              <a:t> </a:t>
            </a:r>
            <a:r>
              <a:rPr lang="en-US" dirty="0" smtClean="0"/>
              <a:t>   -AMR Asia, Powerline</a:t>
            </a:r>
          </a:p>
          <a:p>
            <a:endParaRPr lang="en-US" dirty="0" smtClean="0"/>
          </a:p>
          <a:p>
            <a:r>
              <a:rPr lang="en-US" dirty="0" smtClean="0"/>
              <a:t>    </a:t>
            </a:r>
            <a:endParaRPr lang="en-US" dirty="0"/>
          </a:p>
        </p:txBody>
      </p:sp>
      <p:pic>
        <p:nvPicPr>
          <p:cNvPr id="19" name="รูปภาพ 18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7" r="15873" b="1679"/>
          <a:stretch/>
        </p:blipFill>
        <p:spPr>
          <a:xfrm>
            <a:off x="9973873" y="3860959"/>
            <a:ext cx="1030540" cy="868388"/>
          </a:xfrm>
          <a:prstGeom prst="rect">
            <a:avLst/>
          </a:prstGeom>
        </p:spPr>
      </p:pic>
      <p:pic>
        <p:nvPicPr>
          <p:cNvPr id="20" name="รูปภาพ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663" y="3934969"/>
            <a:ext cx="932411" cy="932411"/>
          </a:xfrm>
          <a:prstGeom prst="rect">
            <a:avLst/>
          </a:prstGeom>
        </p:spPr>
      </p:pic>
      <p:pic>
        <p:nvPicPr>
          <p:cNvPr id="24" name="รูปภาพ 2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7" r="15873" b="1679"/>
          <a:stretch/>
        </p:blipFill>
        <p:spPr>
          <a:xfrm>
            <a:off x="95982" y="3984693"/>
            <a:ext cx="988501" cy="832964"/>
          </a:xfrm>
          <a:prstGeom prst="rect">
            <a:avLst/>
          </a:prstGeom>
        </p:spPr>
      </p:pic>
      <p:pic>
        <p:nvPicPr>
          <p:cNvPr id="16" name="รูปภาพ 15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0524" y="2140944"/>
            <a:ext cx="524586" cy="506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29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2"/>
          <p:cNvSpPr txBox="1">
            <a:spLocks noChangeArrowheads="1"/>
          </p:cNvSpPr>
          <p:nvPr/>
        </p:nvSpPr>
        <p:spPr bwMode="auto">
          <a:xfrm>
            <a:off x="362019" y="1354666"/>
            <a:ext cx="5832720" cy="50783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charset="-34"/>
                <a:ea typeface="Arial" panose="020B0604020202020204" pitchFamily="34" charset="0"/>
                <a:cs typeface="Angsana New" charset="-34"/>
              </a:rPr>
              <a:t>(ร่าง)</a:t>
            </a:r>
            <a:endParaRPr kumimoji="0" lang="en-US" altLang="en-US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Arial" panose="020B0604020202020204" pitchFamily="34" charset="0"/>
              <a:cs typeface="Angsana New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2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anose="020F0502020204030204" pitchFamily="34" charset="0"/>
                <a:ea typeface="Arial" panose="020B0604020202020204" pitchFamily="34" charset="0"/>
                <a:cs typeface="Angsana New" charset="-34"/>
              </a:rPr>
              <a:t>ภารกิจของกรมการขนส่งทางราง</a:t>
            </a:r>
            <a:endParaRPr kumimoji="0" lang="en-US" altLang="en-US" sz="28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Calibri" panose="020F0502020204030204" pitchFamily="34" charset="0"/>
              <a:ea typeface="Arial" panose="020B0604020202020204" pitchFamily="34" charset="0"/>
              <a:cs typeface="Angsana New" charset="-34"/>
            </a:endParaRPr>
          </a:p>
          <a:p>
            <a:pPr marL="0" marR="0" lvl="0" indent="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?" charset="0"/>
                <a:ea typeface="Arial" panose="020B0604020202020204" pitchFamily="34" charset="0"/>
                <a:cs typeface="TH SarabunIT?" charset="0"/>
              </a:rPr>
              <a:t>	(1) จัดทำข้อเสนอแนะเชิงนโยบาย ยุทธศาสตร์ และแผนการพัฒนาด้านการขนส่งทางรางของประเทศ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?" charset="0"/>
              <a:ea typeface="Arial" panose="020B0604020202020204" pitchFamily="34" charset="0"/>
              <a:cs typeface="Cordia New" charset="-34"/>
            </a:endParaRPr>
          </a:p>
          <a:p>
            <a:pPr marL="0" marR="0" lvl="0" indent="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0"/>
                <a:ea typeface="Arial" panose="020B0604020202020204" pitchFamily="34" charset="0"/>
                <a:cs typeface="Cordia New" charset="-34"/>
              </a:rPr>
              <a:t>	</a:t>
            </a:r>
            <a:r>
              <a:rPr kumimoji="0" lang="th-TH" altLang="en-US" sz="20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IT?" charset="0"/>
                <a:ea typeface="Arial" panose="020B0604020202020204" pitchFamily="34" charset="0"/>
                <a:cs typeface="TH SarabunIT?" charset="0"/>
              </a:rPr>
              <a:t>(2) กำหนดมาตรฐานและระเบียบทางด้านความปลอดภัย มาตรฐานการซ่อมบำรุงทาง มาตรฐานการประกอบการ รวมทั้งกำกับดูแลให้เป็นไปตามมาตรฐานดังกล่าว </a:t>
            </a:r>
            <a:endParaRPr kumimoji="0" lang="en-US" altLang="en-US" sz="2000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H SarabunIT?" charset="0"/>
              <a:ea typeface="Arial" panose="020B0604020202020204" pitchFamily="34" charset="0"/>
              <a:cs typeface="Cordia New" charset="-34"/>
            </a:endParaRPr>
          </a:p>
          <a:p>
            <a:pPr marL="0" marR="0" lvl="0" indent="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?" charset="0"/>
                <a:ea typeface="Arial" panose="020B0604020202020204" pitchFamily="34" charset="0"/>
                <a:cs typeface="TH SarabunIT?" charset="0"/>
              </a:rPr>
              <a:t>	(3) กำกับดูแลการใช้ประโยชน์โครงสร้างพื้นฐานการขนส่งทางราง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?" charset="0"/>
              <a:ea typeface="Arial" panose="020B0604020202020204" pitchFamily="34" charset="0"/>
              <a:cs typeface="Cordia New" charset="-34"/>
            </a:endParaRPr>
          </a:p>
          <a:p>
            <a:pPr marL="0" marR="0" lvl="0" indent="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?" charset="0"/>
                <a:ea typeface="Arial" panose="020B0604020202020204" pitchFamily="34" charset="0"/>
                <a:cs typeface="TH SarabunIT?" charset="0"/>
              </a:rPr>
              <a:t>	(4) วิจัยและพัฒนานวัตกรรมการขนส่งทางราง 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?" charset="0"/>
              <a:ea typeface="Arial" panose="020B0604020202020204" pitchFamily="34" charset="0"/>
              <a:cs typeface="Cordia New" charset="-34"/>
            </a:endParaRPr>
          </a:p>
          <a:p>
            <a:pPr marL="0" marR="0" lvl="0" indent="0" algn="thaiDi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H SarabunIT?" charset="0"/>
                <a:ea typeface="Arial" panose="020B0604020202020204" pitchFamily="34" charset="0"/>
                <a:cs typeface="TH SarabunIT?" charset="0"/>
              </a:rPr>
              <a:t>	(5) ร่วมมือและประสานงานด้านการขนส่งระบบรางกับองค์กร และหน่วยงานอื่นที่เกี่ยวข้องทั้งในประเทศ และต่างประเทศ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IT?" charset="0"/>
              <a:ea typeface="Arial" panose="020B0604020202020204" pitchFamily="34" charset="0"/>
              <a:cs typeface="Cordia New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099" name="รูปภาพ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0" t="7602" r="13953" b="2420"/>
          <a:stretch>
            <a:fillRect/>
          </a:stretch>
        </p:blipFill>
        <p:spPr bwMode="auto">
          <a:xfrm>
            <a:off x="6295088" y="1519707"/>
            <a:ext cx="5896912" cy="428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5227" y="-51516"/>
            <a:ext cx="107882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(ร่าง) </a:t>
            </a:r>
            <a:r>
              <a:rPr lang="th-TH" sz="4400" b="1" dirty="0" err="1" smtClean="0">
                <a:latin typeface="TH SarabunPSK" pitchFamily="34" charset="-34"/>
                <a:cs typeface="TH SarabunPSK" pitchFamily="34" charset="-34"/>
              </a:rPr>
              <a:t>พรบ</a:t>
            </a:r>
            <a:r>
              <a:rPr lang="th-TH" sz="4400" b="1" dirty="0" smtClean="0">
                <a:latin typeface="TH SarabunPSK" pitchFamily="34" charset="-34"/>
                <a:cs typeface="TH SarabunPSK" pitchFamily="34" charset="-34"/>
              </a:rPr>
              <a:t>. กรมการขนส่งทางราง</a:t>
            </a:r>
            <a:endParaRPr lang="th-TH" sz="4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792360"/>
            <a:ext cx="121920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337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2662" y="86344"/>
            <a:ext cx="12069337" cy="132556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sz="48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2. </a:t>
            </a:r>
            <a:r>
              <a:rPr lang="th-TH" sz="48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นโยบายระบบขนส่งทางราง</a:t>
            </a:r>
            <a:endParaRPr lang="en-US" sz="4800" b="1" dirty="0">
              <a:solidFill>
                <a:srgbClr val="FF0000"/>
              </a:solidFill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133337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ounded Rectangle 38"/>
          <p:cNvSpPr/>
          <p:nvPr/>
        </p:nvSpPr>
        <p:spPr>
          <a:xfrm>
            <a:off x="8777288" y="777875"/>
            <a:ext cx="1860550" cy="54371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Rounded Rectangle 63"/>
          <p:cNvSpPr/>
          <p:nvPr/>
        </p:nvSpPr>
        <p:spPr>
          <a:xfrm>
            <a:off x="8839205" y="5170490"/>
            <a:ext cx="1724025" cy="912812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029200" y="762000"/>
            <a:ext cx="2070100" cy="4953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5105400" y="2143125"/>
            <a:ext cx="1905000" cy="7620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5094288" y="2928939"/>
            <a:ext cx="1905000" cy="9906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5105400" y="4343400"/>
            <a:ext cx="1905000" cy="6096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5094288" y="4643441"/>
            <a:ext cx="1905000" cy="1000125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1538288" y="762000"/>
            <a:ext cx="1752600" cy="3810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341694" y="762001"/>
            <a:ext cx="1635125" cy="48101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7146926" y="777875"/>
            <a:ext cx="1584325" cy="33655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1574800" y="2438400"/>
            <a:ext cx="1676400" cy="99060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1563688" y="3557590"/>
            <a:ext cx="1676400" cy="709612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47" name="Rounded Rectangle 46"/>
          <p:cNvSpPr/>
          <p:nvPr/>
        </p:nvSpPr>
        <p:spPr>
          <a:xfrm>
            <a:off x="3405194" y="2462214"/>
            <a:ext cx="1514475" cy="509587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3394081" y="3048000"/>
            <a:ext cx="1516063" cy="1143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7151688" y="2852739"/>
            <a:ext cx="1524000" cy="12192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8839212" y="1857375"/>
            <a:ext cx="1711325" cy="8382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8828100" y="2714625"/>
            <a:ext cx="1711325" cy="12192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8839205" y="3943351"/>
            <a:ext cx="1724025" cy="5334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2" y="0"/>
            <a:ext cx="9153525" cy="685800"/>
          </a:xfrm>
          <a:prstGeom prst="rect">
            <a:avLst/>
          </a:prstGeom>
          <a:solidFill>
            <a:srgbClr val="336699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ยุทธศาสตร์การพัฒนาโครงสร้างพื้นฐานด้านคมนาคมขนส่งของไทย พ.ศ. 2558-2565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614491" y="631837"/>
            <a:ext cx="1646237" cy="13493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แผนงาน 1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การพัฒนาโครงข่ายรถไฟระหว่างเมือง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524002" y="2438400"/>
            <a:ext cx="1590675" cy="9906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1.1 ปรับปรุงระบบ </a:t>
            </a:r>
            <a:r>
              <a:rPr lang="th-TH" b="1" spc="-5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อุปกรณ์และโครงสร้างพื้นฐาน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611314" y="3581400"/>
            <a:ext cx="1589087" cy="7620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1.2 การพัฒนาระบบรถไฟทางคู่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370265" y="784238"/>
            <a:ext cx="1735137" cy="13493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	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แผนงาน 2 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การพัฒนาโครงข่ายขนส่งสาธารณะเพื่อแก้ไขปัญหาจราจรใน กทม. และปริมณฑล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417888" y="2400303"/>
            <a:ext cx="1458912" cy="4953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spc="-5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2.1 รถไฟฟ้า 10 สาย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3352801" y="3022600"/>
            <a:ext cx="1597025" cy="12192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b="1" spc="-5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2.2 การจัดซื้อรถประจำทางเชื้อเพลิง </a:t>
            </a:r>
            <a:r>
              <a:rPr lang="en-US" b="1" spc="-5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NGV 3,183 </a:t>
            </a:r>
            <a:r>
              <a:rPr lang="th-TH" b="1" spc="-5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คัน และ อู่จอด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3395663" y="4302126"/>
            <a:ext cx="1555750" cy="1184275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2.3 การก่อสร้างโครงข่ายถนนและสะพานใน กทม. และปริมณฑล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4899037" y="622299"/>
            <a:ext cx="2362200" cy="16541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แผนงาน </a:t>
            </a:r>
            <a:r>
              <a:rPr lang="en-US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การเพิ่มขีดความสามารถ     ทางหลวงเชื่อมโยงฐานการผลิต</a:t>
            </a:r>
            <a:r>
              <a:rPr lang="th-TH" b="1" spc="-6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ของประเทศและประเทศเพื่อนบ้าน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5105400" y="2071690"/>
            <a:ext cx="1970088" cy="8429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3.1 การยกระดับการเข้าถึงพื้นที่เกษตร/ท่องเที่ยว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102225" y="2857500"/>
            <a:ext cx="1968500" cy="9906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3.2 การเชื่อมโยงระหว่างเมืองหลักและระหว่างฐานการผลิตหลักของประเทศ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5116518" y="3929063"/>
            <a:ext cx="1882775" cy="6858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3.3 การเชื่อมโยงประตูการขนส่งระหว่างประเทศ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183456" y="631837"/>
            <a:ext cx="1608137" cy="13493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แผนงาน 4  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การพัฒนาโครงข่ายการขนส่งทางน้ำ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7162808" y="2214563"/>
            <a:ext cx="1509713" cy="6096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4.1 การพัฒนาท่าเรือ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7177094" y="2786065"/>
            <a:ext cx="1582737" cy="1279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4.2 การเสริมสร้างประสิทธิภาพการขนส่งทางน้ำ รักษาตลิ่ง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8715376" y="594521"/>
            <a:ext cx="1981200" cy="13493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แผนงาน 5       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การเพิ่มขีดความสามารถ</a:t>
            </a:r>
            <a:r>
              <a:rPr lang="th-TH" b="1" spc="-12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การให้บริการขนส่งทางอากาศ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8882070" y="1857378"/>
            <a:ext cx="1557337" cy="8429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5.1 การเพิ่มขีดความสามารถของ</a:t>
            </a:r>
          </a:p>
          <a:p>
            <a:pPr algn="thaiDist"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ท่าอากาศยาน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8780480" y="2759089"/>
            <a:ext cx="1887537" cy="10271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5.2 เพิ่มขีดความสามารถระบบการจัดการจราจรทางอากาศให้ได้มาตรฐานสากล 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8763005" y="3962400"/>
            <a:ext cx="1884363" cy="6096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spc="-6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5.3 เพิ่มประสิทธิภาพ</a:t>
            </a: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ฝูงบิน </a:t>
            </a:r>
          </a:p>
        </p:txBody>
      </p:sp>
      <p:sp>
        <p:nvSpPr>
          <p:cNvPr id="102439" name="Rectangle 13"/>
          <p:cNvSpPr>
            <a:spLocks noChangeArrowheads="1"/>
          </p:cNvSpPr>
          <p:nvPr/>
        </p:nvSpPr>
        <p:spPr bwMode="auto">
          <a:xfrm>
            <a:off x="8791575" y="1428751"/>
            <a:ext cx="457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b="1" dirty="0">
                <a:solidFill>
                  <a:srgbClr val="000000"/>
                </a:solidFill>
                <a:latin typeface="Arial" pitchFamily="34" charset="0"/>
                <a:cs typeface="BrowalliaUPC" pitchFamily="34" charset="-34"/>
              </a:rPr>
              <a:t>		</a:t>
            </a:r>
            <a:r>
              <a:rPr lang="th-TH" dirty="0">
                <a:solidFill>
                  <a:srgbClr val="000000"/>
                </a:solidFill>
                <a:latin typeface="Arial" pitchFamily="34" charset="0"/>
                <a:cs typeface="BrowalliaUPC" pitchFamily="34" charset="-34"/>
              </a:rPr>
              <a:t>		</a:t>
            </a:r>
            <a:endParaRPr lang="en-US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5105400" y="4286253"/>
            <a:ext cx="1905000" cy="15843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3.4 การพัฒนาสิ่งอำนวยความสะดวกทางถนน และองค์ประกอบต่อเนื่อง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8805863" y="4533900"/>
            <a:ext cx="1771650" cy="60960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5.4 การจัดตั้งนิคมอุตสาหกรรมการบิน 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8809038" y="5143512"/>
            <a:ext cx="1771650" cy="8953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thaiDist">
              <a:defRPr/>
            </a:pPr>
            <a:r>
              <a: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5.5 การก่อสร้างอาคารเพื่อรองรับการพัฒนาบุคลากรการบินพลเรือน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1524000" y="6286513"/>
            <a:ext cx="9144000" cy="42862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การเพิ่มประสิทธิภาพบริหารจัดการและการบริการด้านคมนาคมขนส่ง (</a:t>
            </a:r>
            <a:r>
              <a:rPr lang="en-US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Service</a:t>
            </a:r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endParaRPr lang="en-US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4855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62400" y="2548054"/>
            <a:ext cx="8229600" cy="1143000"/>
          </a:xfrm>
        </p:spPr>
        <p:txBody>
          <a:bodyPr>
            <a:noAutofit/>
          </a:bodyPr>
          <a:lstStyle/>
          <a:p>
            <a:r>
              <a:rPr lang="th-TH" sz="9600" dirty="0"/>
              <a:t>รถไฟทางคู่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18118823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15619" r="18789"/>
          <a:stretch/>
        </p:blipFill>
        <p:spPr>
          <a:xfrm>
            <a:off x="1524000" y="0"/>
            <a:ext cx="436532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49112" y="1"/>
            <a:ext cx="4718888" cy="6886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แผนการพัฒนาโครงข่ายระบบคมนาคมขนส่งทางราง</a:t>
            </a:r>
            <a:b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ของประเทศไทย (รถไฟทางคู่ ขนาดทาง 1 เมตร)</a:t>
            </a:r>
          </a:p>
          <a:p>
            <a:pPr algn="ctr"/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20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โครงการก่อสร้างทางคู่</a:t>
            </a:r>
            <a:endParaRPr lang="en-US" sz="2000" b="1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b="1" u="sng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*ระยะเร่งด่วน </a:t>
            </a:r>
            <a:r>
              <a:rPr lang="en-US" sz="1550" b="1" u="sng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7</a:t>
            </a:r>
            <a:r>
              <a:rPr lang="th-TH" sz="1550" b="1" u="sng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เส้นทาง รวม 9</a:t>
            </a:r>
            <a:r>
              <a:rPr lang="en-US" sz="1550" b="1" u="sng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95</a:t>
            </a:r>
            <a:r>
              <a:rPr lang="th-TH" sz="1550" b="1" u="sng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กิโลเมตร</a:t>
            </a:r>
            <a:endParaRPr lang="en-US" sz="1550" b="1" dirty="0">
              <a:solidFill>
                <a:srgbClr val="0000FF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1. ฉะเชิงเทรา-คลองสิบเก้า-แก่งคอย	ระยะทาง 106	กิโลเมตร</a:t>
            </a:r>
            <a:endParaRPr lang="en-US" sz="1550" dirty="0">
              <a:solidFill>
                <a:srgbClr val="0000FF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2. ชุมทางถนนจิระ-ขอนแก่น		ระยะทาง 185	กิโลเมตร</a:t>
            </a:r>
            <a:endParaRPr lang="en-US" sz="1550" dirty="0">
              <a:solidFill>
                <a:srgbClr val="0000FF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3. ประจวบคีรีขันธ์-ชุมพร		ระยะทาง 167	กิโลเมตร</a:t>
            </a:r>
            <a:endParaRPr lang="en-US" sz="1550" dirty="0">
              <a:solidFill>
                <a:srgbClr val="0000FF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4. ลพบุรี-ปากน้ำโพ		ระยะทาง 148	กิโลเมตร</a:t>
            </a:r>
            <a:endParaRPr lang="en-US" sz="1550" dirty="0">
              <a:solidFill>
                <a:srgbClr val="0000FF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5. มาบกะเบา-ชุมทางถนนจิระ		ระยะทาง 132	กิโลเมตร</a:t>
            </a:r>
            <a:endParaRPr lang="en-US" sz="1550" dirty="0">
              <a:solidFill>
                <a:srgbClr val="0000FF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6. นครปฐม-หัวหิน		ระยะทาง 165	กิโลเมตร</a:t>
            </a: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0000FF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7. หัวหิน-ประจวบคีรีขันธ์		ระยะทาง 90	กิโลเมตร</a:t>
            </a:r>
          </a:p>
          <a:p>
            <a:pPr indent="171450">
              <a:tabLst>
                <a:tab pos="342900" algn="l"/>
              </a:tabLst>
            </a:pPr>
            <a:endParaRPr lang="th-TH" sz="1550" b="1" u="sng" dirty="0">
              <a:solidFill>
                <a:srgbClr val="0000FF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b="1" u="sng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*ระยะที่ 2 ศึกษาออกแบบรายละเอียดในปี 2558-2559 จำนวน </a:t>
            </a:r>
            <a:r>
              <a:rPr lang="en-US" sz="1550" b="1" u="sng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7</a:t>
            </a:r>
            <a:r>
              <a:rPr lang="th-TH" sz="1550" b="1" u="sng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เส้นทาง</a:t>
            </a:r>
            <a:r>
              <a:rPr lang="th-TH" sz="1550" b="1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</a:t>
            </a:r>
          </a:p>
          <a:p>
            <a:pPr indent="171450">
              <a:tabLst>
                <a:tab pos="342900" algn="l"/>
              </a:tabLst>
            </a:pPr>
            <a:r>
              <a:rPr lang="th-TH" sz="1550" b="1" u="sng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รวม 1,493 กิโลเมตร</a:t>
            </a:r>
            <a:endParaRPr lang="en-US" sz="1550" b="1" dirty="0">
              <a:solidFill>
                <a:srgbClr val="EC018C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1. ปากน้ำโพ-เด่นชัย		ระยะทาง 285	กิโลเมตร</a:t>
            </a:r>
            <a:endParaRPr lang="en-US" sz="1550" dirty="0">
              <a:solidFill>
                <a:srgbClr val="EC018C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2. ชุมทางจิระ-อุบลราชธานี		ระยะทาง 309	กิโลเมตร</a:t>
            </a:r>
            <a:endParaRPr lang="en-US" sz="1550" dirty="0">
              <a:solidFill>
                <a:srgbClr val="EC018C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3. ขอนแก่น-หนองคาย		ระยะทาง 174	กิโลเมตร</a:t>
            </a:r>
            <a:endParaRPr lang="en-US" sz="1550" dirty="0">
              <a:solidFill>
                <a:srgbClr val="EC018C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4. ชุมพร-สุราษฎร์ธานี		ระยะทาง 167	กิโลเมตร</a:t>
            </a:r>
            <a:endParaRPr lang="en-US" sz="1550" dirty="0">
              <a:solidFill>
                <a:srgbClr val="EC018C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5. สุราษฎร์ธานี-สงขลา		ระยะทาง 324	กิโลเมตร</a:t>
            </a:r>
            <a:endParaRPr lang="en-US" sz="1550" dirty="0">
              <a:solidFill>
                <a:srgbClr val="EC018C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6. หาดใหญ่-ปาดังเบซาร์		ระยะทาง  45	กิโลเมตร</a:t>
            </a:r>
            <a:endParaRPr lang="en-US" sz="1550" dirty="0">
              <a:solidFill>
                <a:srgbClr val="EC018C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EC018C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7. เด่นชัย-เชียงใหม่		ระยะทาง 189	กิโลเมตร</a:t>
            </a:r>
          </a:p>
          <a:p>
            <a:pPr indent="171450">
              <a:tabLst>
                <a:tab pos="342900" algn="l"/>
              </a:tabLst>
            </a:pPr>
            <a:endParaRPr lang="en-US" sz="1550" dirty="0">
              <a:solidFill>
                <a:srgbClr val="EC018C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b="1" u="sng" dirty="0">
                <a:solidFill>
                  <a:srgbClr val="04583A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*ก่อสร้างทางรถไฟสายใหม่ 2 เส้นทาง รวม </a:t>
            </a:r>
            <a:r>
              <a:rPr lang="en-US" sz="1550" b="1" u="sng" dirty="0">
                <a:solidFill>
                  <a:srgbClr val="04583A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681</a:t>
            </a:r>
            <a:r>
              <a:rPr lang="th-TH" sz="1550" b="1" u="sng" dirty="0">
                <a:solidFill>
                  <a:srgbClr val="04583A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กิโลเมตร</a:t>
            </a:r>
            <a:endParaRPr lang="en-US" sz="1550" b="1" dirty="0">
              <a:solidFill>
                <a:srgbClr val="04583A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04583A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1. เด่นชัย-เชียงของ		ระยะทาง 326	กิโลเมตร</a:t>
            </a:r>
            <a:endParaRPr lang="en-US" sz="1550" dirty="0">
              <a:solidFill>
                <a:srgbClr val="04583A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indent="171450">
              <a:tabLst>
                <a:tab pos="342900" algn="l"/>
              </a:tabLst>
            </a:pPr>
            <a:r>
              <a:rPr lang="th-TH" sz="1550" dirty="0">
                <a:solidFill>
                  <a:srgbClr val="04583A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2. บ้านไผ่-นครพนม		ระยะทาง 355	กิโลเมตร</a:t>
            </a:r>
            <a:endParaRPr lang="en-US" sz="1550" dirty="0">
              <a:solidFill>
                <a:srgbClr val="04583A"/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ctr"/>
            <a:endParaRPr lang="en-US" sz="1200" dirty="0"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  <p:sp>
        <p:nvSpPr>
          <p:cNvPr id="4" name="Rectangle 86"/>
          <p:cNvSpPr/>
          <p:nvPr/>
        </p:nvSpPr>
        <p:spPr>
          <a:xfrm>
            <a:off x="1524001" y="1"/>
            <a:ext cx="4365324" cy="584775"/>
          </a:xfrm>
          <a:prstGeom prst="rect">
            <a:avLst/>
          </a:prstGeom>
          <a:solidFill>
            <a:srgbClr val="336699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1600" b="1" dirty="0">
                <a:solidFill>
                  <a:prstClr val="white"/>
                </a:solidFill>
                <a:latin typeface="TH SarabunIT๙" pitchFamily="34" charset="-34"/>
                <a:cs typeface="TH SarabunIT๙" pitchFamily="34" charset="-34"/>
              </a:rPr>
              <a:t>แผนงาน</a:t>
            </a:r>
            <a:r>
              <a:rPr lang="en-US" sz="1600" b="1" dirty="0">
                <a:solidFill>
                  <a:prstClr val="white"/>
                </a:solidFill>
                <a:latin typeface="TH SarabunIT๙" pitchFamily="34" charset="-34"/>
                <a:cs typeface="TH SarabunIT๙" pitchFamily="34" charset="-34"/>
              </a:rPr>
              <a:t> 1 </a:t>
            </a:r>
            <a:r>
              <a:rPr lang="th-TH" sz="1600" b="1" dirty="0">
                <a:solidFill>
                  <a:prstClr val="white"/>
                </a:solidFill>
                <a:latin typeface="TH SarabunIT๙" pitchFamily="34" charset="-34"/>
                <a:cs typeface="TH SarabunIT๙" pitchFamily="34" charset="-34"/>
              </a:rPr>
              <a:t>การพัฒนาโครงข่ายรถไฟระหว่างเมือง </a:t>
            </a:r>
            <a:endParaRPr lang="en-US" sz="1600" b="1" dirty="0">
              <a:solidFill>
                <a:prstClr val="white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กล่องข้อความ 1"/>
          <p:cNvSpPr txBox="1">
            <a:spLocks noChangeArrowheads="1"/>
          </p:cNvSpPr>
          <p:nvPr/>
        </p:nvSpPr>
        <p:spPr bwMode="auto">
          <a:xfrm>
            <a:off x="1524000" y="6400800"/>
            <a:ext cx="22050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altLang="en-US" b="1" dirty="0">
                <a:latin typeface="TH SarabunPSK" pitchFamily="34" charset="-34"/>
                <a:cs typeface="TH SarabunPSK" pitchFamily="34" charset="-34"/>
              </a:rPr>
              <a:t>ที่มา </a:t>
            </a:r>
            <a:r>
              <a:rPr lang="en-US" altLang="en-US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altLang="en-US" b="1" dirty="0" err="1">
                <a:latin typeface="TH SarabunPSK" pitchFamily="34" charset="-34"/>
                <a:cs typeface="TH SarabunPSK" pitchFamily="34" charset="-34"/>
              </a:rPr>
              <a:t>สนข</a:t>
            </a:r>
            <a:endParaRPr lang="th-TH" altLang="en-US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009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/>
          <p:cNvSpPr txBox="1"/>
          <p:nvPr/>
        </p:nvSpPr>
        <p:spPr>
          <a:xfrm>
            <a:off x="2127647" y="671515"/>
            <a:ext cx="7978378" cy="1322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แผนด้านการโดยสารและสินค้า ระหว่างปี 2563 – 2568 </a:t>
            </a:r>
          </a:p>
          <a:p>
            <a:pPr algn="ctr">
              <a:defRPr/>
            </a:pPr>
            <a:r>
              <a:rPr lang="th-TH" sz="40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ภายหลังทางคู่แล้วเสร็จ</a:t>
            </a: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2095472" y="2373313"/>
            <a:ext cx="821537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Tx/>
              <a:buAutoNum type="arabicPeriod"/>
              <a:defRPr/>
            </a:pPr>
            <a:r>
              <a:rPr lang="th-TH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เปิดเดินรถขบวนดีเซลราง จำนวน 186 คัน</a:t>
            </a:r>
          </a:p>
          <a:p>
            <a:pPr marL="514350" indent="-514350">
              <a:buFontTx/>
              <a:buAutoNum type="arabicPeriod"/>
              <a:defRPr/>
            </a:pPr>
            <a:r>
              <a:rPr lang="th-TH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เปิดเดินรถสินค้าขบวนใหม่ เช่น ขนส่งแร่</a:t>
            </a:r>
            <a:r>
              <a:rPr lang="th-TH" dirty="0" err="1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โปแตส</a:t>
            </a:r>
            <a:r>
              <a:rPr lang="th-TH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 เหล็ก, ถ่านหิน (กฟผ.) เป็นต้น  (การซื้อรถจักร 50 คัน , การเช่าและซ่อมบำรุงรถจักร 50 คัน) </a:t>
            </a:r>
          </a:p>
          <a:p>
            <a:pPr marL="514350" indent="-514350">
              <a:buFontTx/>
              <a:buAutoNum type="arabicPeriod"/>
              <a:defRPr/>
            </a:pPr>
            <a:r>
              <a:rPr lang="th-TH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ร่วมมือกับสมาคมขนส่งจัดตั้งศูนย์รวบรวมและกระจายสินค้าที่สถานีงิ้วราย เพื่อเดินรถ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Unit Train</a:t>
            </a:r>
          </a:p>
          <a:p>
            <a:pPr marL="514350" indent="-514350">
              <a:buFontTx/>
              <a:buAutoNum type="arabicPeriod"/>
              <a:defRPr/>
            </a:pPr>
            <a:r>
              <a:rPr lang="th-TH" dirty="0">
                <a:solidFill>
                  <a:schemeClr val="accent1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โครงการความร่วมมือการขนส่งสินค้ารูปแบบใหม่ ระหว่างไทย - ญี่ปุ่น</a:t>
            </a:r>
          </a:p>
        </p:txBody>
      </p:sp>
      <p:sp>
        <p:nvSpPr>
          <p:cNvPr id="9220" name="กล่องข้อความ 1"/>
          <p:cNvSpPr txBox="1">
            <a:spLocks noChangeArrowheads="1"/>
          </p:cNvSpPr>
          <p:nvPr/>
        </p:nvSpPr>
        <p:spPr bwMode="auto">
          <a:xfrm>
            <a:off x="8024826" y="6167439"/>
            <a:ext cx="22050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altLang="en-US" b="1" dirty="0">
                <a:latin typeface="TH SarabunPSK" pitchFamily="34" charset="-34"/>
                <a:cs typeface="TH SarabunPSK" pitchFamily="34" charset="-34"/>
              </a:rPr>
              <a:t>ที่มา </a:t>
            </a:r>
            <a:r>
              <a:rPr lang="en-US" altLang="en-US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altLang="en-US" b="1" dirty="0">
                <a:latin typeface="TH SarabunPSK" pitchFamily="34" charset="-34"/>
                <a:cs typeface="TH SarabunPSK" pitchFamily="34" charset="-34"/>
              </a:rPr>
              <a:t>กลุ่มอำนวยการ </a:t>
            </a:r>
            <a:r>
              <a:rPr lang="th-TH" altLang="en-US" b="1" dirty="0" err="1">
                <a:latin typeface="TH SarabunPSK" pitchFamily="34" charset="-34"/>
                <a:cs typeface="TH SarabunPSK" pitchFamily="34" charset="-34"/>
              </a:rPr>
              <a:t>รฟท.</a:t>
            </a:r>
            <a:endParaRPr lang="th-TH" altLang="en-US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3816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1"/>
          <p:cNvPicPr>
            <a:picLocks noChangeAspect="1"/>
          </p:cNvPicPr>
          <p:nvPr/>
        </p:nvPicPr>
        <p:blipFill>
          <a:blip r:embed="rId2"/>
          <a:srcRect l="12180" t="8929" r="22453" b="4587"/>
          <a:stretch>
            <a:fillRect/>
          </a:stretch>
        </p:blipFill>
        <p:spPr bwMode="auto">
          <a:xfrm>
            <a:off x="1524001" y="0"/>
            <a:ext cx="9168963" cy="6286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กล่องข้อความ 1"/>
          <p:cNvSpPr txBox="1">
            <a:spLocks noChangeArrowheads="1"/>
          </p:cNvSpPr>
          <p:nvPr/>
        </p:nvSpPr>
        <p:spPr bwMode="auto">
          <a:xfrm>
            <a:off x="8077200" y="6101854"/>
            <a:ext cx="22050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altLang="en-US" b="1" dirty="0">
                <a:latin typeface="TH SarabunPSK" pitchFamily="34" charset="-34"/>
                <a:cs typeface="TH SarabunPSK" pitchFamily="34" charset="-34"/>
              </a:rPr>
              <a:t>ที่มา </a:t>
            </a:r>
            <a:r>
              <a:rPr lang="en-US" altLang="en-US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altLang="en-US" b="1" dirty="0">
                <a:latin typeface="TH SarabunPSK" pitchFamily="34" charset="-34"/>
                <a:cs typeface="TH SarabunPSK" pitchFamily="34" charset="-34"/>
              </a:rPr>
              <a:t>กลุ่มอำนวยการ </a:t>
            </a:r>
            <a:r>
              <a:rPr lang="th-TH" altLang="en-US" b="1" dirty="0" err="1">
                <a:latin typeface="TH SarabunPSK" pitchFamily="34" charset="-34"/>
                <a:cs typeface="TH SarabunPSK" pitchFamily="34" charset="-34"/>
              </a:rPr>
              <a:t>รฟท.</a:t>
            </a:r>
            <a:endParaRPr lang="th-TH" altLang="en-US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1946176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336073" y="2414239"/>
            <a:ext cx="8229600" cy="1143000"/>
          </a:xfrm>
        </p:spPr>
        <p:txBody>
          <a:bodyPr>
            <a:noAutofit/>
          </a:bodyPr>
          <a:lstStyle/>
          <a:p>
            <a:r>
              <a:rPr lang="th-TH" sz="9600" dirty="0"/>
              <a:t>รถไฟความเร็วสูง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287172132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2"/>
          <a:srcRect l="14861" t="9806" r="14861" b="8297"/>
          <a:stretch>
            <a:fillRect/>
          </a:stretch>
        </p:blipFill>
        <p:spPr bwMode="auto">
          <a:xfrm>
            <a:off x="1524000" y="867104"/>
            <a:ext cx="9144000" cy="5990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1524001" y="94597"/>
            <a:ext cx="9143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แผนก่อสร้างรถไฟความเร็วสูงระยะที่ 1 จำนวน 4 เส้นทาง 1,041.5 กม.</a:t>
            </a: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3"/>
          <a:srcRect l="29522" t="27263" r="24468" b="24677"/>
          <a:stretch>
            <a:fillRect/>
          </a:stretch>
        </p:blipFill>
        <p:spPr bwMode="auto">
          <a:xfrm>
            <a:off x="6884276" y="867102"/>
            <a:ext cx="3783724" cy="2222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C:\Users\suphalerk\Desktop\ความเร็วสูงมาตราฐาน-คสช-S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98770" y="3929066"/>
            <a:ext cx="4469231" cy="2928934"/>
          </a:xfrm>
          <a:prstGeom prst="rect">
            <a:avLst/>
          </a:prstGeom>
          <a:noFill/>
        </p:spPr>
      </p:pic>
      <p:sp>
        <p:nvSpPr>
          <p:cNvPr id="6" name="กล่องข้อความ 1"/>
          <p:cNvSpPr txBox="1">
            <a:spLocks noChangeArrowheads="1"/>
          </p:cNvSpPr>
          <p:nvPr/>
        </p:nvSpPr>
        <p:spPr bwMode="auto">
          <a:xfrm>
            <a:off x="1515979" y="6488668"/>
            <a:ext cx="220502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th-TH" altLang="en-US" b="1" dirty="0">
                <a:latin typeface="TH SarabunPSK" pitchFamily="34" charset="-34"/>
                <a:cs typeface="TH SarabunPSK" pitchFamily="34" charset="-34"/>
              </a:rPr>
              <a:t>ที่มา </a:t>
            </a:r>
            <a:r>
              <a:rPr lang="en-US" altLang="en-US" b="1" dirty="0"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altLang="en-US" b="1" dirty="0" err="1">
                <a:latin typeface="TH SarabunPSK" pitchFamily="34" charset="-34"/>
                <a:cs typeface="TH SarabunPSK" pitchFamily="34" charset="-34"/>
              </a:rPr>
              <a:t>สนข</a:t>
            </a:r>
            <a:endParaRPr lang="th-TH" altLang="en-US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6873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2"/>
          <a:srcRect l="8824" t="11458" r="38235" b="43085"/>
          <a:stretch/>
        </p:blipFill>
        <p:spPr>
          <a:xfrm>
            <a:off x="193288" y="735980"/>
            <a:ext cx="11998712" cy="5817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157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912327" y="2914186"/>
            <a:ext cx="8229600" cy="1143000"/>
          </a:xfrm>
        </p:spPr>
        <p:txBody>
          <a:bodyPr>
            <a:noAutofit/>
          </a:bodyPr>
          <a:lstStyle/>
          <a:p>
            <a:r>
              <a:rPr lang="th-TH" sz="9600" dirty="0"/>
              <a:t>รถไฟฟ้าในเมือง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158318482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2" descr="BMR Base Map-Base"/>
          <p:cNvPicPr>
            <a:picLocks noChangeAspect="1" noChangeArrowheads="1"/>
          </p:cNvPicPr>
          <p:nvPr/>
        </p:nvPicPr>
        <p:blipFill>
          <a:blip r:embed="rId3"/>
          <a:srcRect l="479" t="22676" r="774" b="9302"/>
          <a:stretch>
            <a:fillRect/>
          </a:stretch>
        </p:blipFill>
        <p:spPr bwMode="auto">
          <a:xfrm>
            <a:off x="1587500" y="-45720"/>
            <a:ext cx="9080500" cy="685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1716089" y="5743574"/>
            <a:ext cx="2203831" cy="910772"/>
            <a:chOff x="621" y="5065"/>
            <a:chExt cx="1827" cy="803"/>
          </a:xfrm>
        </p:grpSpPr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621" y="5495"/>
              <a:ext cx="1827" cy="373"/>
              <a:chOff x="621" y="5495"/>
              <a:chExt cx="1827" cy="373"/>
            </a:xfrm>
          </p:grpSpPr>
          <p:pic>
            <p:nvPicPr>
              <p:cNvPr id="23629" name="Picture 24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75" y="5682"/>
                <a:ext cx="1476" cy="1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3630" name="Text Box 25"/>
              <p:cNvSpPr txBox="1">
                <a:spLocks noChangeArrowheads="1"/>
              </p:cNvSpPr>
              <p:nvPr/>
            </p:nvSpPr>
            <p:spPr bwMode="auto">
              <a:xfrm>
                <a:off x="621" y="5536"/>
                <a:ext cx="155" cy="1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65306" tIns="32653" rIns="65306" bIns="32653">
                <a:spAutoFit/>
              </a:bodyPr>
              <a:lstStyle/>
              <a:p>
                <a:r>
                  <a:rPr lang="en-US" sz="800" b="1"/>
                  <a:t>0</a:t>
                </a:r>
                <a:endParaRPr lang="th-TH" sz="800" b="1"/>
              </a:p>
            </p:txBody>
          </p:sp>
          <p:sp>
            <p:nvSpPr>
              <p:cNvPr id="23631" name="Text Box 26"/>
              <p:cNvSpPr txBox="1">
                <a:spLocks noChangeArrowheads="1"/>
              </p:cNvSpPr>
              <p:nvPr/>
            </p:nvSpPr>
            <p:spPr bwMode="auto">
              <a:xfrm>
                <a:off x="882" y="5537"/>
                <a:ext cx="155" cy="1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65306" tIns="32653" rIns="65306" bIns="32653">
                <a:spAutoFit/>
              </a:bodyPr>
              <a:lstStyle/>
              <a:p>
                <a:r>
                  <a:rPr lang="en-US" sz="800" b="1"/>
                  <a:t>2</a:t>
                </a:r>
                <a:endParaRPr lang="th-TH" sz="800" b="1"/>
              </a:p>
            </p:txBody>
          </p:sp>
          <p:sp>
            <p:nvSpPr>
              <p:cNvPr id="23632" name="Text Box 27"/>
              <p:cNvSpPr txBox="1">
                <a:spLocks noChangeArrowheads="1"/>
              </p:cNvSpPr>
              <p:nvPr/>
            </p:nvSpPr>
            <p:spPr bwMode="auto">
              <a:xfrm>
                <a:off x="1334" y="5537"/>
                <a:ext cx="156" cy="1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65306" tIns="32653" rIns="65306" bIns="32653">
                <a:spAutoFit/>
              </a:bodyPr>
              <a:lstStyle/>
              <a:p>
                <a:r>
                  <a:rPr lang="en-US" sz="800" b="1"/>
                  <a:t>5</a:t>
                </a:r>
                <a:endParaRPr lang="th-TH" sz="800" b="1"/>
              </a:p>
            </p:txBody>
          </p:sp>
          <p:sp>
            <p:nvSpPr>
              <p:cNvPr id="23633" name="Text Box 28"/>
              <p:cNvSpPr txBox="1">
                <a:spLocks noChangeArrowheads="1"/>
              </p:cNvSpPr>
              <p:nvPr/>
            </p:nvSpPr>
            <p:spPr bwMode="auto">
              <a:xfrm>
                <a:off x="2036" y="5540"/>
                <a:ext cx="202" cy="1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65306" tIns="32653" rIns="65306" bIns="32653">
                <a:spAutoFit/>
              </a:bodyPr>
              <a:lstStyle/>
              <a:p>
                <a:r>
                  <a:rPr lang="en-US" sz="800" b="1"/>
                  <a:t>10</a:t>
                </a:r>
                <a:endParaRPr lang="th-TH" sz="800" b="1"/>
              </a:p>
            </p:txBody>
          </p:sp>
          <p:sp>
            <p:nvSpPr>
              <p:cNvPr id="23634" name="Text Box 29"/>
              <p:cNvSpPr txBox="1">
                <a:spLocks noChangeArrowheads="1"/>
              </p:cNvSpPr>
              <p:nvPr/>
            </p:nvSpPr>
            <p:spPr bwMode="auto">
              <a:xfrm>
                <a:off x="2177" y="5495"/>
                <a:ext cx="271" cy="2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65306" tIns="32653" rIns="65306" bIns="32653">
                <a:spAutoFit/>
              </a:bodyPr>
              <a:lstStyle/>
              <a:p>
                <a:r>
                  <a:rPr lang="th-TH" sz="1400" b="1"/>
                  <a:t>กม.</a:t>
                </a:r>
              </a:p>
            </p:txBody>
          </p:sp>
          <p:sp>
            <p:nvSpPr>
              <p:cNvPr id="23635" name="Text Box 30"/>
              <p:cNvSpPr txBox="1">
                <a:spLocks noChangeArrowheads="1"/>
              </p:cNvSpPr>
              <p:nvPr/>
            </p:nvSpPr>
            <p:spPr bwMode="auto">
              <a:xfrm>
                <a:off x="2182" y="5701"/>
                <a:ext cx="248" cy="1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65306" tIns="32653" rIns="65306" bIns="32653">
                <a:spAutoFit/>
              </a:bodyPr>
              <a:lstStyle/>
              <a:p>
                <a:r>
                  <a:rPr lang="en-US" sz="800" b="1"/>
                  <a:t>Km.</a:t>
                </a:r>
                <a:endParaRPr lang="th-TH" sz="800" b="1"/>
              </a:p>
            </p:txBody>
          </p:sp>
        </p:grpSp>
        <p:pic>
          <p:nvPicPr>
            <p:cNvPr id="23628" name="Picture 31" descr="http://www.ceco.net/autocad-free-symbols/autocad-free-symbols-04/04apr-free-autocad-symbols/free-north-arrows-01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174" y="5065"/>
              <a:ext cx="355" cy="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3387725" y="-357187"/>
            <a:ext cx="6713538" cy="7753350"/>
            <a:chOff x="1444" y="-225"/>
            <a:chExt cx="3978" cy="4884"/>
          </a:xfrm>
        </p:grpSpPr>
        <p:sp>
          <p:nvSpPr>
            <p:cNvPr id="23601" name="Freeform 3"/>
            <p:cNvSpPr>
              <a:spLocks/>
            </p:cNvSpPr>
            <p:nvPr/>
          </p:nvSpPr>
          <p:spPr bwMode="auto">
            <a:xfrm>
              <a:off x="2702" y="1556"/>
              <a:ext cx="655" cy="1053"/>
            </a:xfrm>
            <a:custGeom>
              <a:avLst/>
              <a:gdLst>
                <a:gd name="T0" fmla="*/ 38 w 696"/>
                <a:gd name="T1" fmla="*/ 17 h 1118"/>
                <a:gd name="T2" fmla="*/ 61 w 696"/>
                <a:gd name="T3" fmla="*/ 27 h 1118"/>
                <a:gd name="T4" fmla="*/ 82 w 696"/>
                <a:gd name="T5" fmla="*/ 40 h 1118"/>
                <a:gd name="T6" fmla="*/ 94 w 696"/>
                <a:gd name="T7" fmla="*/ 40 h 1118"/>
                <a:gd name="T8" fmla="*/ 116 w 696"/>
                <a:gd name="T9" fmla="*/ 0 h 1118"/>
                <a:gd name="T10" fmla="*/ 152 w 696"/>
                <a:gd name="T11" fmla="*/ 21 h 1118"/>
                <a:gd name="T12" fmla="*/ 152 w 696"/>
                <a:gd name="T13" fmla="*/ 108 h 1118"/>
                <a:gd name="T14" fmla="*/ 135 w 696"/>
                <a:gd name="T15" fmla="*/ 137 h 1118"/>
                <a:gd name="T16" fmla="*/ 120 w 696"/>
                <a:gd name="T17" fmla="*/ 208 h 1118"/>
                <a:gd name="T18" fmla="*/ 116 w 696"/>
                <a:gd name="T19" fmla="*/ 219 h 1118"/>
                <a:gd name="T20" fmla="*/ 118 w 696"/>
                <a:gd name="T21" fmla="*/ 238 h 1118"/>
                <a:gd name="T22" fmla="*/ 113 w 696"/>
                <a:gd name="T23" fmla="*/ 251 h 1118"/>
                <a:gd name="T24" fmla="*/ 0 w 696"/>
                <a:gd name="T25" fmla="*/ 202 h 111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96"/>
                <a:gd name="T40" fmla="*/ 0 h 1118"/>
                <a:gd name="T41" fmla="*/ 696 w 696"/>
                <a:gd name="T42" fmla="*/ 1118 h 111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96" h="1118">
                  <a:moveTo>
                    <a:pt x="173" y="71"/>
                  </a:moveTo>
                  <a:lnTo>
                    <a:pt x="278" y="122"/>
                  </a:lnTo>
                  <a:lnTo>
                    <a:pt x="368" y="182"/>
                  </a:lnTo>
                  <a:lnTo>
                    <a:pt x="426" y="182"/>
                  </a:lnTo>
                  <a:lnTo>
                    <a:pt x="526" y="0"/>
                  </a:lnTo>
                  <a:lnTo>
                    <a:pt x="696" y="92"/>
                  </a:lnTo>
                  <a:lnTo>
                    <a:pt x="686" y="490"/>
                  </a:lnTo>
                  <a:lnTo>
                    <a:pt x="614" y="606"/>
                  </a:lnTo>
                  <a:lnTo>
                    <a:pt x="538" y="926"/>
                  </a:lnTo>
                  <a:lnTo>
                    <a:pt x="528" y="972"/>
                  </a:lnTo>
                  <a:lnTo>
                    <a:pt x="536" y="1068"/>
                  </a:lnTo>
                  <a:lnTo>
                    <a:pt x="514" y="1118"/>
                  </a:lnTo>
                  <a:lnTo>
                    <a:pt x="0" y="904"/>
                  </a:lnTo>
                </a:path>
              </a:pathLst>
            </a:custGeom>
            <a:noFill/>
            <a:ln w="38100">
              <a:solidFill>
                <a:srgbClr val="333399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02" name="Freeform 4"/>
            <p:cNvSpPr>
              <a:spLocks/>
            </p:cNvSpPr>
            <p:nvPr/>
          </p:nvSpPr>
          <p:spPr bwMode="auto">
            <a:xfrm>
              <a:off x="3169" y="557"/>
              <a:ext cx="583" cy="1033"/>
            </a:xfrm>
            <a:custGeom>
              <a:avLst/>
              <a:gdLst>
                <a:gd name="T0" fmla="*/ 138 w 619"/>
                <a:gd name="T1" fmla="*/ 0 h 1096"/>
                <a:gd name="T2" fmla="*/ 0 w 619"/>
                <a:gd name="T3" fmla="*/ 251 h 1096"/>
                <a:gd name="T4" fmla="*/ 0 60000 65536"/>
                <a:gd name="T5" fmla="*/ 0 60000 65536"/>
                <a:gd name="T6" fmla="*/ 0 w 619"/>
                <a:gd name="T7" fmla="*/ 0 h 1096"/>
                <a:gd name="T8" fmla="*/ 619 w 619"/>
                <a:gd name="T9" fmla="*/ 1096 h 109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19" h="1096">
                  <a:moveTo>
                    <a:pt x="619" y="0"/>
                  </a:moveTo>
                  <a:lnTo>
                    <a:pt x="0" y="1096"/>
                  </a:lnTo>
                </a:path>
              </a:pathLst>
            </a:custGeom>
            <a:noFill/>
            <a:ln w="38100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03" name="Freeform 5"/>
            <p:cNvSpPr>
              <a:spLocks/>
            </p:cNvSpPr>
            <p:nvPr/>
          </p:nvSpPr>
          <p:spPr bwMode="auto">
            <a:xfrm>
              <a:off x="1788" y="1451"/>
              <a:ext cx="1259" cy="431"/>
            </a:xfrm>
            <a:custGeom>
              <a:avLst/>
              <a:gdLst>
                <a:gd name="T0" fmla="*/ 0 w 1259"/>
                <a:gd name="T1" fmla="*/ 325 h 431"/>
                <a:gd name="T2" fmla="*/ 129 w 1259"/>
                <a:gd name="T3" fmla="*/ 427 h 431"/>
                <a:gd name="T4" fmla="*/ 177 w 1259"/>
                <a:gd name="T5" fmla="*/ 431 h 431"/>
                <a:gd name="T6" fmla="*/ 474 w 1259"/>
                <a:gd name="T7" fmla="*/ 358 h 431"/>
                <a:gd name="T8" fmla="*/ 762 w 1259"/>
                <a:gd name="T9" fmla="*/ 239 h 431"/>
                <a:gd name="T10" fmla="*/ 1038 w 1259"/>
                <a:gd name="T11" fmla="*/ 0 h 431"/>
                <a:gd name="T12" fmla="*/ 1221 w 1259"/>
                <a:gd name="T13" fmla="*/ 19 h 431"/>
                <a:gd name="T14" fmla="*/ 1259 w 1259"/>
                <a:gd name="T15" fmla="*/ 46 h 431"/>
                <a:gd name="T16" fmla="*/ 1182 w 1259"/>
                <a:gd name="T17" fmla="*/ 211 h 43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259"/>
                <a:gd name="T28" fmla="*/ 0 h 431"/>
                <a:gd name="T29" fmla="*/ 1259 w 1259"/>
                <a:gd name="T30" fmla="*/ 431 h 43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259" h="431">
                  <a:moveTo>
                    <a:pt x="0" y="325"/>
                  </a:moveTo>
                  <a:lnTo>
                    <a:pt x="129" y="427"/>
                  </a:lnTo>
                  <a:lnTo>
                    <a:pt x="177" y="431"/>
                  </a:lnTo>
                  <a:lnTo>
                    <a:pt x="474" y="358"/>
                  </a:lnTo>
                  <a:lnTo>
                    <a:pt x="762" y="239"/>
                  </a:lnTo>
                  <a:lnTo>
                    <a:pt x="1038" y="0"/>
                  </a:lnTo>
                  <a:lnTo>
                    <a:pt x="1221" y="19"/>
                  </a:lnTo>
                  <a:lnTo>
                    <a:pt x="1259" y="46"/>
                  </a:lnTo>
                  <a:lnTo>
                    <a:pt x="1182" y="211"/>
                  </a:lnTo>
                </a:path>
              </a:pathLst>
            </a:custGeom>
            <a:noFill/>
            <a:ln w="38100">
              <a:solidFill>
                <a:srgbClr val="FF3399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04" name="Freeform 6"/>
            <p:cNvSpPr>
              <a:spLocks/>
            </p:cNvSpPr>
            <p:nvPr/>
          </p:nvSpPr>
          <p:spPr bwMode="auto">
            <a:xfrm>
              <a:off x="2242" y="2312"/>
              <a:ext cx="464" cy="196"/>
            </a:xfrm>
            <a:custGeom>
              <a:avLst/>
              <a:gdLst>
                <a:gd name="T0" fmla="*/ 0 w 464"/>
                <a:gd name="T1" fmla="*/ 196 h 196"/>
                <a:gd name="T2" fmla="*/ 57 w 464"/>
                <a:gd name="T3" fmla="*/ 195 h 196"/>
                <a:gd name="T4" fmla="*/ 278 w 464"/>
                <a:gd name="T5" fmla="*/ 0 h 196"/>
                <a:gd name="T6" fmla="*/ 360 w 464"/>
                <a:gd name="T7" fmla="*/ 12 h 196"/>
                <a:gd name="T8" fmla="*/ 464 w 464"/>
                <a:gd name="T9" fmla="*/ 94 h 19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64"/>
                <a:gd name="T16" fmla="*/ 0 h 196"/>
                <a:gd name="T17" fmla="*/ 464 w 464"/>
                <a:gd name="T18" fmla="*/ 196 h 19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64" h="196">
                  <a:moveTo>
                    <a:pt x="0" y="196"/>
                  </a:moveTo>
                  <a:lnTo>
                    <a:pt x="57" y="195"/>
                  </a:lnTo>
                  <a:lnTo>
                    <a:pt x="278" y="0"/>
                  </a:lnTo>
                  <a:lnTo>
                    <a:pt x="360" y="12"/>
                  </a:lnTo>
                  <a:lnTo>
                    <a:pt x="464" y="94"/>
                  </a:lnTo>
                </a:path>
              </a:pathLst>
            </a:custGeom>
            <a:noFill/>
            <a:ln w="12700">
              <a:solidFill>
                <a:schemeClr val="bg1"/>
              </a:solidFill>
              <a:prstDash val="dashDot"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05" name="Rectangle 7"/>
            <p:cNvSpPr>
              <a:spLocks noChangeArrowheads="1"/>
            </p:cNvSpPr>
            <p:nvPr/>
          </p:nvSpPr>
          <p:spPr bwMode="auto">
            <a:xfrm rot="6576360">
              <a:off x="2894" y="1564"/>
              <a:ext cx="103" cy="57"/>
            </a:xfrm>
            <a:prstGeom prst="rect">
              <a:avLst/>
            </a:prstGeom>
            <a:solidFill>
              <a:srgbClr val="FF0066"/>
            </a:solidFill>
            <a:ln w="6350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/>
            <a:p>
              <a:endParaRPr lang="en-US">
                <a:latin typeface="Times New Roman" pitchFamily="18" charset="0"/>
                <a:cs typeface="Cordia New" pitchFamily="34" charset="-34"/>
              </a:endParaRPr>
            </a:p>
          </p:txBody>
        </p:sp>
        <p:sp>
          <p:nvSpPr>
            <p:cNvPr id="23606" name="Rectangle 8"/>
            <p:cNvSpPr>
              <a:spLocks noChangeArrowheads="1"/>
            </p:cNvSpPr>
            <p:nvPr/>
          </p:nvSpPr>
          <p:spPr bwMode="auto">
            <a:xfrm rot="6848477">
              <a:off x="3128" y="1656"/>
              <a:ext cx="65" cy="32"/>
            </a:xfrm>
            <a:prstGeom prst="rect">
              <a:avLst/>
            </a:prstGeom>
            <a:solidFill>
              <a:srgbClr val="008000"/>
            </a:solidFill>
            <a:ln w="6350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/>
            <a:p>
              <a:endParaRPr lang="en-US">
                <a:latin typeface="Times New Roman" pitchFamily="18" charset="0"/>
                <a:cs typeface="Cordia New" pitchFamily="34" charset="-34"/>
              </a:endParaRPr>
            </a:p>
          </p:txBody>
        </p:sp>
        <p:sp>
          <p:nvSpPr>
            <p:cNvPr id="23607" name="Rectangle 9"/>
            <p:cNvSpPr>
              <a:spLocks noChangeArrowheads="1"/>
            </p:cNvSpPr>
            <p:nvPr/>
          </p:nvSpPr>
          <p:spPr bwMode="auto">
            <a:xfrm rot="4652854">
              <a:off x="1518" y="716"/>
              <a:ext cx="73" cy="45"/>
            </a:xfrm>
            <a:prstGeom prst="rect">
              <a:avLst/>
            </a:prstGeom>
            <a:solidFill>
              <a:srgbClr val="9900FF"/>
            </a:solidFill>
            <a:ln w="6350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/>
            <a:p>
              <a:endParaRPr lang="en-US">
                <a:latin typeface="Times New Roman" pitchFamily="18" charset="0"/>
                <a:cs typeface="Cordia New" pitchFamily="34" charset="-34"/>
              </a:endParaRPr>
            </a:p>
          </p:txBody>
        </p:sp>
        <p:sp>
          <p:nvSpPr>
            <p:cNvPr id="23608" name="Rectangle 10"/>
            <p:cNvSpPr>
              <a:spLocks noChangeArrowheads="1"/>
            </p:cNvSpPr>
            <p:nvPr/>
          </p:nvSpPr>
          <p:spPr bwMode="auto">
            <a:xfrm rot="6951024">
              <a:off x="3615" y="619"/>
              <a:ext cx="73" cy="45"/>
            </a:xfrm>
            <a:prstGeom prst="rect">
              <a:avLst/>
            </a:prstGeom>
            <a:solidFill>
              <a:srgbClr val="008000"/>
            </a:solidFill>
            <a:ln w="6350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/>
            <a:p>
              <a:endParaRPr lang="en-US">
                <a:latin typeface="Times New Roman" pitchFamily="18" charset="0"/>
                <a:cs typeface="Cordia New" pitchFamily="34" charset="-34"/>
              </a:endParaRPr>
            </a:p>
          </p:txBody>
        </p:sp>
        <p:sp>
          <p:nvSpPr>
            <p:cNvPr id="23609" name="Freeform 11"/>
            <p:cNvSpPr>
              <a:spLocks/>
            </p:cNvSpPr>
            <p:nvPr/>
          </p:nvSpPr>
          <p:spPr bwMode="auto">
            <a:xfrm>
              <a:off x="1507" y="686"/>
              <a:ext cx="1382" cy="940"/>
            </a:xfrm>
            <a:custGeom>
              <a:avLst/>
              <a:gdLst>
                <a:gd name="T0" fmla="*/ 1 w 1935"/>
                <a:gd name="T1" fmla="*/ 1 h 1316"/>
                <a:gd name="T2" fmla="*/ 1 w 1935"/>
                <a:gd name="T3" fmla="*/ 1 h 1316"/>
                <a:gd name="T4" fmla="*/ 1 w 1935"/>
                <a:gd name="T5" fmla="*/ 1 h 1316"/>
                <a:gd name="T6" fmla="*/ 1 w 1935"/>
                <a:gd name="T7" fmla="*/ 1 h 1316"/>
                <a:gd name="T8" fmla="*/ 1 w 1935"/>
                <a:gd name="T9" fmla="*/ 1 h 1316"/>
                <a:gd name="T10" fmla="*/ 1 w 1935"/>
                <a:gd name="T11" fmla="*/ 1 h 1316"/>
                <a:gd name="T12" fmla="*/ 1 w 1935"/>
                <a:gd name="T13" fmla="*/ 1 h 1316"/>
                <a:gd name="T14" fmla="*/ 1 w 1935"/>
                <a:gd name="T15" fmla="*/ 1 h 1316"/>
                <a:gd name="T16" fmla="*/ 1 w 1935"/>
                <a:gd name="T17" fmla="*/ 1 h 1316"/>
                <a:gd name="T18" fmla="*/ 0 w 1935"/>
                <a:gd name="T19" fmla="*/ 0 h 131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935"/>
                <a:gd name="T31" fmla="*/ 0 h 1316"/>
                <a:gd name="T32" fmla="*/ 1935 w 1935"/>
                <a:gd name="T33" fmla="*/ 1316 h 131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935" h="1316">
                  <a:moveTo>
                    <a:pt x="1914" y="1316"/>
                  </a:moveTo>
                  <a:lnTo>
                    <a:pt x="1935" y="1034"/>
                  </a:lnTo>
                  <a:lnTo>
                    <a:pt x="1600" y="738"/>
                  </a:lnTo>
                  <a:lnTo>
                    <a:pt x="1753" y="485"/>
                  </a:lnTo>
                  <a:lnTo>
                    <a:pt x="1434" y="427"/>
                  </a:lnTo>
                  <a:lnTo>
                    <a:pt x="1162" y="300"/>
                  </a:lnTo>
                  <a:lnTo>
                    <a:pt x="940" y="321"/>
                  </a:lnTo>
                  <a:lnTo>
                    <a:pt x="661" y="210"/>
                  </a:lnTo>
                  <a:lnTo>
                    <a:pt x="40" y="255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99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10" name="Rectangle 12"/>
            <p:cNvSpPr>
              <a:spLocks noChangeArrowheads="1"/>
            </p:cNvSpPr>
            <p:nvPr/>
          </p:nvSpPr>
          <p:spPr bwMode="auto">
            <a:xfrm rot="785000">
              <a:off x="3172" y="2203"/>
              <a:ext cx="72" cy="44"/>
            </a:xfrm>
            <a:prstGeom prst="rect">
              <a:avLst/>
            </a:prstGeom>
            <a:solidFill>
              <a:srgbClr val="CC0000"/>
            </a:solidFill>
            <a:ln w="63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Cordia New" pitchFamily="34" charset="-34"/>
              </a:endParaRPr>
            </a:p>
          </p:txBody>
        </p:sp>
        <p:sp>
          <p:nvSpPr>
            <p:cNvPr id="23611" name="Freeform 13"/>
            <p:cNvSpPr>
              <a:spLocks/>
            </p:cNvSpPr>
            <p:nvPr/>
          </p:nvSpPr>
          <p:spPr bwMode="auto">
            <a:xfrm>
              <a:off x="2910" y="2188"/>
              <a:ext cx="2512" cy="716"/>
            </a:xfrm>
            <a:custGeom>
              <a:avLst/>
              <a:gdLst>
                <a:gd name="T0" fmla="*/ 0 w 3517"/>
                <a:gd name="T1" fmla="*/ 0 h 1003"/>
                <a:gd name="T2" fmla="*/ 1 w 3517"/>
                <a:gd name="T3" fmla="*/ 1 h 1003"/>
                <a:gd name="T4" fmla="*/ 1 w 3517"/>
                <a:gd name="T5" fmla="*/ 1 h 1003"/>
                <a:gd name="T6" fmla="*/ 1 w 3517"/>
                <a:gd name="T7" fmla="*/ 1 h 1003"/>
                <a:gd name="T8" fmla="*/ 1 w 3517"/>
                <a:gd name="T9" fmla="*/ 1 h 1003"/>
                <a:gd name="T10" fmla="*/ 1 w 3517"/>
                <a:gd name="T11" fmla="*/ 1 h 100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517"/>
                <a:gd name="T19" fmla="*/ 0 h 1003"/>
                <a:gd name="T20" fmla="*/ 3517 w 3517"/>
                <a:gd name="T21" fmla="*/ 1003 h 100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517" h="1003">
                  <a:moveTo>
                    <a:pt x="0" y="0"/>
                  </a:moveTo>
                  <a:lnTo>
                    <a:pt x="891" y="183"/>
                  </a:lnTo>
                  <a:lnTo>
                    <a:pt x="3182" y="462"/>
                  </a:lnTo>
                  <a:lnTo>
                    <a:pt x="3517" y="450"/>
                  </a:lnTo>
                  <a:lnTo>
                    <a:pt x="3509" y="527"/>
                  </a:lnTo>
                  <a:lnTo>
                    <a:pt x="3384" y="1003"/>
                  </a:lnTo>
                </a:path>
              </a:pathLst>
            </a:custGeom>
            <a:noFill/>
            <a:ln w="38100">
              <a:solidFill>
                <a:srgbClr val="8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12" name="Rectangle 14"/>
            <p:cNvSpPr>
              <a:spLocks noChangeArrowheads="1"/>
            </p:cNvSpPr>
            <p:nvPr/>
          </p:nvSpPr>
          <p:spPr bwMode="auto">
            <a:xfrm rot="9248952">
              <a:off x="3735" y="4461"/>
              <a:ext cx="65" cy="32"/>
            </a:xfrm>
            <a:prstGeom prst="rect">
              <a:avLst/>
            </a:prstGeom>
            <a:solidFill>
              <a:srgbClr val="008000"/>
            </a:solidFill>
            <a:ln w="6350">
              <a:solidFill>
                <a:schemeClr val="bg1"/>
              </a:solidFill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endParaRPr lang="en-US">
                <a:latin typeface="Times New Roman" pitchFamily="18" charset="0"/>
                <a:cs typeface="Cordia New" pitchFamily="34" charset="-34"/>
              </a:endParaRPr>
            </a:p>
          </p:txBody>
        </p:sp>
        <p:sp>
          <p:nvSpPr>
            <p:cNvPr id="23613" name="Rectangle 15"/>
            <p:cNvSpPr>
              <a:spLocks noChangeArrowheads="1"/>
            </p:cNvSpPr>
            <p:nvPr/>
          </p:nvSpPr>
          <p:spPr bwMode="auto">
            <a:xfrm rot="-1867208">
              <a:off x="3416" y="2085"/>
              <a:ext cx="90" cy="44"/>
            </a:xfrm>
            <a:prstGeom prst="rect">
              <a:avLst/>
            </a:prstGeom>
            <a:gradFill rotWithShape="1">
              <a:gsLst>
                <a:gs pos="0">
                  <a:srgbClr val="0000FF"/>
                </a:gs>
                <a:gs pos="100000">
                  <a:srgbClr val="FF6600"/>
                </a:gs>
              </a:gsLst>
              <a:lin ang="0" scaled="1"/>
            </a:gradFill>
            <a:ln w="63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Cordia New" pitchFamily="34" charset="-34"/>
              </a:endParaRPr>
            </a:p>
          </p:txBody>
        </p:sp>
        <p:sp>
          <p:nvSpPr>
            <p:cNvPr id="23614" name="Freeform 16"/>
            <p:cNvSpPr>
              <a:spLocks/>
            </p:cNvSpPr>
            <p:nvPr/>
          </p:nvSpPr>
          <p:spPr bwMode="auto">
            <a:xfrm>
              <a:off x="2412" y="2049"/>
              <a:ext cx="310" cy="396"/>
            </a:xfrm>
            <a:custGeom>
              <a:avLst/>
              <a:gdLst>
                <a:gd name="T0" fmla="*/ 31 w 330"/>
                <a:gd name="T1" fmla="*/ 0 h 420"/>
                <a:gd name="T2" fmla="*/ 69 w 330"/>
                <a:gd name="T3" fmla="*/ 41 h 420"/>
                <a:gd name="T4" fmla="*/ 69 w 330"/>
                <a:gd name="T5" fmla="*/ 52 h 420"/>
                <a:gd name="T6" fmla="*/ 65 w 330"/>
                <a:gd name="T7" fmla="*/ 92 h 420"/>
                <a:gd name="T8" fmla="*/ 54 w 330"/>
                <a:gd name="T9" fmla="*/ 96 h 420"/>
                <a:gd name="T10" fmla="*/ 29 w 330"/>
                <a:gd name="T11" fmla="*/ 82 h 420"/>
                <a:gd name="T12" fmla="*/ 10 w 330"/>
                <a:gd name="T13" fmla="*/ 76 h 420"/>
                <a:gd name="T14" fmla="*/ 8 w 330"/>
                <a:gd name="T15" fmla="*/ 65 h 420"/>
                <a:gd name="T16" fmla="*/ 0 w 330"/>
                <a:gd name="T17" fmla="*/ 52 h 420"/>
                <a:gd name="T18" fmla="*/ 8 w 330"/>
                <a:gd name="T19" fmla="*/ 31 h 420"/>
                <a:gd name="T20" fmla="*/ 12 w 330"/>
                <a:gd name="T21" fmla="*/ 22 h 420"/>
                <a:gd name="T22" fmla="*/ 31 w 330"/>
                <a:gd name="T23" fmla="*/ 0 h 42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30"/>
                <a:gd name="T37" fmla="*/ 0 h 420"/>
                <a:gd name="T38" fmla="*/ 330 w 330"/>
                <a:gd name="T39" fmla="*/ 420 h 420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30" h="420">
                  <a:moveTo>
                    <a:pt x="147" y="0"/>
                  </a:moveTo>
                  <a:lnTo>
                    <a:pt x="328" y="181"/>
                  </a:lnTo>
                  <a:lnTo>
                    <a:pt x="330" y="228"/>
                  </a:lnTo>
                  <a:lnTo>
                    <a:pt x="310" y="404"/>
                  </a:lnTo>
                  <a:lnTo>
                    <a:pt x="262" y="420"/>
                  </a:lnTo>
                  <a:lnTo>
                    <a:pt x="136" y="360"/>
                  </a:lnTo>
                  <a:lnTo>
                    <a:pt x="50" y="330"/>
                  </a:lnTo>
                  <a:lnTo>
                    <a:pt x="10" y="284"/>
                  </a:lnTo>
                  <a:lnTo>
                    <a:pt x="0" y="222"/>
                  </a:lnTo>
                  <a:lnTo>
                    <a:pt x="11" y="136"/>
                  </a:lnTo>
                  <a:lnTo>
                    <a:pt x="56" y="91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chemeClr val="folHlink">
                <a:alpha val="20000"/>
              </a:schemeClr>
            </a:solidFill>
            <a:ln w="38100">
              <a:noFill/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15" name="Freeform 17"/>
            <p:cNvSpPr>
              <a:spLocks/>
            </p:cNvSpPr>
            <p:nvPr/>
          </p:nvSpPr>
          <p:spPr bwMode="auto">
            <a:xfrm>
              <a:off x="2666" y="2307"/>
              <a:ext cx="315" cy="329"/>
            </a:xfrm>
            <a:custGeom>
              <a:avLst/>
              <a:gdLst>
                <a:gd name="T0" fmla="*/ 157 w 315"/>
                <a:gd name="T1" fmla="*/ 0 h 329"/>
                <a:gd name="T2" fmla="*/ 315 w 315"/>
                <a:gd name="T3" fmla="*/ 30 h 329"/>
                <a:gd name="T4" fmla="*/ 298 w 315"/>
                <a:gd name="T5" fmla="*/ 140 h 329"/>
                <a:gd name="T6" fmla="*/ 274 w 315"/>
                <a:gd name="T7" fmla="*/ 199 h 329"/>
                <a:gd name="T8" fmla="*/ 179 w 315"/>
                <a:gd name="T9" fmla="*/ 234 h 329"/>
                <a:gd name="T10" fmla="*/ 202 w 315"/>
                <a:gd name="T11" fmla="*/ 284 h 329"/>
                <a:gd name="T12" fmla="*/ 60 w 315"/>
                <a:gd name="T13" fmla="*/ 329 h 329"/>
                <a:gd name="T14" fmla="*/ 0 w 315"/>
                <a:gd name="T15" fmla="*/ 312 h 32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315"/>
                <a:gd name="T25" fmla="*/ 0 h 329"/>
                <a:gd name="T26" fmla="*/ 315 w 315"/>
                <a:gd name="T27" fmla="*/ 329 h 32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315" h="329">
                  <a:moveTo>
                    <a:pt x="157" y="0"/>
                  </a:moveTo>
                  <a:lnTo>
                    <a:pt x="315" y="30"/>
                  </a:lnTo>
                  <a:lnTo>
                    <a:pt x="298" y="140"/>
                  </a:lnTo>
                  <a:lnTo>
                    <a:pt x="274" y="199"/>
                  </a:lnTo>
                  <a:lnTo>
                    <a:pt x="179" y="234"/>
                  </a:lnTo>
                  <a:lnTo>
                    <a:pt x="202" y="284"/>
                  </a:lnTo>
                  <a:lnTo>
                    <a:pt x="60" y="329"/>
                  </a:lnTo>
                  <a:lnTo>
                    <a:pt x="0" y="312"/>
                  </a:lnTo>
                </a:path>
              </a:pathLst>
            </a:custGeom>
            <a:noFill/>
            <a:ln w="38100">
              <a:solidFill>
                <a:srgbClr val="33CC33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16" name="Freeform 18"/>
            <p:cNvSpPr>
              <a:spLocks/>
            </p:cNvSpPr>
            <p:nvPr/>
          </p:nvSpPr>
          <p:spPr bwMode="auto">
            <a:xfrm>
              <a:off x="2866" y="1584"/>
              <a:ext cx="795" cy="1192"/>
            </a:xfrm>
            <a:custGeom>
              <a:avLst/>
              <a:gdLst>
                <a:gd name="T0" fmla="*/ 72 w 844"/>
                <a:gd name="T1" fmla="*/ 0 h 1265"/>
                <a:gd name="T2" fmla="*/ 54 w 844"/>
                <a:gd name="T3" fmla="*/ 34 h 1265"/>
                <a:gd name="T4" fmla="*/ 30 w 844"/>
                <a:gd name="T5" fmla="*/ 106 h 1265"/>
                <a:gd name="T6" fmla="*/ 8 w 844"/>
                <a:gd name="T7" fmla="*/ 148 h 1265"/>
                <a:gd name="T8" fmla="*/ 8 w 844"/>
                <a:gd name="T9" fmla="*/ 157 h 1265"/>
                <a:gd name="T10" fmla="*/ 0 w 844"/>
                <a:gd name="T11" fmla="*/ 176 h 1265"/>
                <a:gd name="T12" fmla="*/ 59 w 844"/>
                <a:gd name="T13" fmla="*/ 186 h 1265"/>
                <a:gd name="T14" fmla="*/ 184 w 844"/>
                <a:gd name="T15" fmla="*/ 274 h 1265"/>
                <a:gd name="T16" fmla="*/ 189 w 844"/>
                <a:gd name="T17" fmla="*/ 285 h 126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44"/>
                <a:gd name="T28" fmla="*/ 0 h 1265"/>
                <a:gd name="T29" fmla="*/ 844 w 844"/>
                <a:gd name="T30" fmla="*/ 1265 h 126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44" h="1265">
                  <a:moveTo>
                    <a:pt x="324" y="0"/>
                  </a:moveTo>
                  <a:lnTo>
                    <a:pt x="240" y="150"/>
                  </a:lnTo>
                  <a:lnTo>
                    <a:pt x="134" y="470"/>
                  </a:lnTo>
                  <a:lnTo>
                    <a:pt x="42" y="654"/>
                  </a:lnTo>
                  <a:lnTo>
                    <a:pt x="22" y="692"/>
                  </a:lnTo>
                  <a:lnTo>
                    <a:pt x="0" y="774"/>
                  </a:lnTo>
                  <a:lnTo>
                    <a:pt x="264" y="816"/>
                  </a:lnTo>
                  <a:lnTo>
                    <a:pt x="816" y="1214"/>
                  </a:lnTo>
                  <a:lnTo>
                    <a:pt x="844" y="1265"/>
                  </a:lnTo>
                </a:path>
              </a:pathLst>
            </a:custGeom>
            <a:noFill/>
            <a:ln w="38100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17" name="Freeform 19"/>
            <p:cNvSpPr>
              <a:spLocks/>
            </p:cNvSpPr>
            <p:nvPr/>
          </p:nvSpPr>
          <p:spPr bwMode="auto">
            <a:xfrm>
              <a:off x="3555" y="2776"/>
              <a:ext cx="206" cy="768"/>
            </a:xfrm>
            <a:custGeom>
              <a:avLst/>
              <a:gdLst>
                <a:gd name="T0" fmla="*/ 1 w 288"/>
                <a:gd name="T1" fmla="*/ 0 h 1076"/>
                <a:gd name="T2" fmla="*/ 1 w 288"/>
                <a:gd name="T3" fmla="*/ 1 h 1076"/>
                <a:gd name="T4" fmla="*/ 1 w 288"/>
                <a:gd name="T5" fmla="*/ 1 h 1076"/>
                <a:gd name="T6" fmla="*/ 0 w 288"/>
                <a:gd name="T7" fmla="*/ 1 h 10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88"/>
                <a:gd name="T13" fmla="*/ 0 h 1076"/>
                <a:gd name="T14" fmla="*/ 288 w 288"/>
                <a:gd name="T15" fmla="*/ 1076 h 10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88" h="1076">
                  <a:moveTo>
                    <a:pt x="148" y="0"/>
                  </a:moveTo>
                  <a:lnTo>
                    <a:pt x="288" y="310"/>
                  </a:lnTo>
                  <a:lnTo>
                    <a:pt x="275" y="418"/>
                  </a:lnTo>
                  <a:lnTo>
                    <a:pt x="0" y="1076"/>
                  </a:lnTo>
                </a:path>
              </a:pathLst>
            </a:custGeom>
            <a:noFill/>
            <a:ln w="38100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18" name="Freeform 20"/>
            <p:cNvSpPr>
              <a:spLocks/>
            </p:cNvSpPr>
            <p:nvPr/>
          </p:nvSpPr>
          <p:spPr bwMode="auto">
            <a:xfrm>
              <a:off x="3519" y="3488"/>
              <a:ext cx="377" cy="1171"/>
            </a:xfrm>
            <a:custGeom>
              <a:avLst/>
              <a:gdLst>
                <a:gd name="T0" fmla="*/ 1 w 527"/>
                <a:gd name="T1" fmla="*/ 0 h 1639"/>
                <a:gd name="T2" fmla="*/ 0 w 527"/>
                <a:gd name="T3" fmla="*/ 1 h 1639"/>
                <a:gd name="T4" fmla="*/ 1 w 527"/>
                <a:gd name="T5" fmla="*/ 1 h 1639"/>
                <a:gd name="T6" fmla="*/ 1 w 527"/>
                <a:gd name="T7" fmla="*/ 1 h 1639"/>
                <a:gd name="T8" fmla="*/ 1 w 527"/>
                <a:gd name="T9" fmla="*/ 1 h 1639"/>
                <a:gd name="T10" fmla="*/ 1 w 527"/>
                <a:gd name="T11" fmla="*/ 1 h 1639"/>
                <a:gd name="T12" fmla="*/ 1 w 527"/>
                <a:gd name="T13" fmla="*/ 1 h 1639"/>
                <a:gd name="T14" fmla="*/ 1 w 527"/>
                <a:gd name="T15" fmla="*/ 1 h 163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27"/>
                <a:gd name="T25" fmla="*/ 0 h 1639"/>
                <a:gd name="T26" fmla="*/ 527 w 527"/>
                <a:gd name="T27" fmla="*/ 1639 h 1639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27" h="1639">
                  <a:moveTo>
                    <a:pt x="85" y="0"/>
                  </a:moveTo>
                  <a:lnTo>
                    <a:pt x="0" y="228"/>
                  </a:lnTo>
                  <a:lnTo>
                    <a:pt x="139" y="674"/>
                  </a:lnTo>
                  <a:lnTo>
                    <a:pt x="294" y="745"/>
                  </a:lnTo>
                  <a:lnTo>
                    <a:pt x="340" y="842"/>
                  </a:lnTo>
                  <a:lnTo>
                    <a:pt x="264" y="1068"/>
                  </a:lnTo>
                  <a:lnTo>
                    <a:pt x="356" y="1267"/>
                  </a:lnTo>
                  <a:lnTo>
                    <a:pt x="527" y="1639"/>
                  </a:lnTo>
                </a:path>
              </a:pathLst>
            </a:custGeom>
            <a:noFill/>
            <a:ln w="38100">
              <a:solidFill>
                <a:srgbClr val="0066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19" name="Freeform 21"/>
            <p:cNvSpPr>
              <a:spLocks/>
            </p:cNvSpPr>
            <p:nvPr/>
          </p:nvSpPr>
          <p:spPr bwMode="auto">
            <a:xfrm>
              <a:off x="2061" y="2608"/>
              <a:ext cx="613" cy="99"/>
            </a:xfrm>
            <a:custGeom>
              <a:avLst/>
              <a:gdLst>
                <a:gd name="T0" fmla="*/ 613 w 613"/>
                <a:gd name="T1" fmla="*/ 13 h 99"/>
                <a:gd name="T2" fmla="*/ 370 w 613"/>
                <a:gd name="T3" fmla="*/ 0 h 99"/>
                <a:gd name="T4" fmla="*/ 272 w 613"/>
                <a:gd name="T5" fmla="*/ 39 h 99"/>
                <a:gd name="T6" fmla="*/ 161 w 613"/>
                <a:gd name="T7" fmla="*/ 99 h 99"/>
                <a:gd name="T8" fmla="*/ 103 w 613"/>
                <a:gd name="T9" fmla="*/ 77 h 99"/>
                <a:gd name="T10" fmla="*/ 25 w 613"/>
                <a:gd name="T11" fmla="*/ 60 h 99"/>
                <a:gd name="T12" fmla="*/ 0 w 613"/>
                <a:gd name="T13" fmla="*/ 19 h 9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13"/>
                <a:gd name="T22" fmla="*/ 0 h 99"/>
                <a:gd name="T23" fmla="*/ 613 w 613"/>
                <a:gd name="T24" fmla="*/ 99 h 9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13" h="99">
                  <a:moveTo>
                    <a:pt x="613" y="13"/>
                  </a:moveTo>
                  <a:lnTo>
                    <a:pt x="370" y="0"/>
                  </a:lnTo>
                  <a:lnTo>
                    <a:pt x="272" y="39"/>
                  </a:lnTo>
                  <a:lnTo>
                    <a:pt x="161" y="99"/>
                  </a:lnTo>
                  <a:lnTo>
                    <a:pt x="103" y="77"/>
                  </a:lnTo>
                  <a:lnTo>
                    <a:pt x="25" y="60"/>
                  </a:lnTo>
                  <a:lnTo>
                    <a:pt x="0" y="19"/>
                  </a:lnTo>
                </a:path>
              </a:pathLst>
            </a:custGeom>
            <a:noFill/>
            <a:ln w="38100">
              <a:solidFill>
                <a:srgbClr val="33CC33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20" name="Freeform 32"/>
            <p:cNvSpPr>
              <a:spLocks/>
            </p:cNvSpPr>
            <p:nvPr/>
          </p:nvSpPr>
          <p:spPr bwMode="auto">
            <a:xfrm>
              <a:off x="2952" y="-225"/>
              <a:ext cx="750" cy="1869"/>
            </a:xfrm>
            <a:custGeom>
              <a:avLst/>
              <a:gdLst>
                <a:gd name="T0" fmla="*/ 0 w 750"/>
                <a:gd name="T1" fmla="*/ 1916 h 1916"/>
                <a:gd name="T2" fmla="*/ 87 w 750"/>
                <a:gd name="T3" fmla="*/ 1729 h 1916"/>
                <a:gd name="T4" fmla="*/ 750 w 750"/>
                <a:gd name="T5" fmla="*/ 461 h 1916"/>
                <a:gd name="T6" fmla="*/ 689 w 750"/>
                <a:gd name="T7" fmla="*/ 0 h 191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750"/>
                <a:gd name="T13" fmla="*/ 0 h 1916"/>
                <a:gd name="T14" fmla="*/ 750 w 750"/>
                <a:gd name="T15" fmla="*/ 1916 h 191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750" h="1916">
                  <a:moveTo>
                    <a:pt x="0" y="1916"/>
                  </a:moveTo>
                  <a:lnTo>
                    <a:pt x="87" y="1729"/>
                  </a:lnTo>
                  <a:lnTo>
                    <a:pt x="750" y="461"/>
                  </a:lnTo>
                  <a:lnTo>
                    <a:pt x="689" y="0"/>
                  </a:ln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grpSp>
          <p:nvGrpSpPr>
            <p:cNvPr id="5" name="Group 34"/>
            <p:cNvGrpSpPr>
              <a:grpSpLocks/>
            </p:cNvGrpSpPr>
            <p:nvPr/>
          </p:nvGrpSpPr>
          <p:grpSpPr bwMode="auto">
            <a:xfrm>
              <a:off x="1444" y="1626"/>
              <a:ext cx="1427" cy="1117"/>
              <a:chOff x="1444" y="1626"/>
              <a:chExt cx="1427" cy="1117"/>
            </a:xfrm>
          </p:grpSpPr>
          <p:sp>
            <p:nvSpPr>
              <p:cNvPr id="23625" name="Freeform 9"/>
              <p:cNvSpPr>
                <a:spLocks/>
              </p:cNvSpPr>
              <p:nvPr/>
            </p:nvSpPr>
            <p:spPr bwMode="auto">
              <a:xfrm>
                <a:off x="2196" y="1626"/>
                <a:ext cx="675" cy="882"/>
              </a:xfrm>
              <a:custGeom>
                <a:avLst/>
                <a:gdLst>
                  <a:gd name="T0" fmla="*/ 159 w 717"/>
                  <a:gd name="T1" fmla="*/ 0 h 936"/>
                  <a:gd name="T2" fmla="*/ 110 w 717"/>
                  <a:gd name="T3" fmla="*/ 8 h 936"/>
                  <a:gd name="T4" fmla="*/ 107 w 717"/>
                  <a:gd name="T5" fmla="*/ 18 h 936"/>
                  <a:gd name="T6" fmla="*/ 87 w 717"/>
                  <a:gd name="T7" fmla="*/ 47 h 936"/>
                  <a:gd name="T8" fmla="*/ 46 w 717"/>
                  <a:gd name="T9" fmla="*/ 72 h 936"/>
                  <a:gd name="T10" fmla="*/ 0 w 717"/>
                  <a:gd name="T11" fmla="*/ 131 h 936"/>
                  <a:gd name="T12" fmla="*/ 8 w 717"/>
                  <a:gd name="T13" fmla="*/ 196 h 936"/>
                  <a:gd name="T14" fmla="*/ 10 w 717"/>
                  <a:gd name="T15" fmla="*/ 211 h 936"/>
                  <a:gd name="T16" fmla="*/ 24 w 717"/>
                  <a:gd name="T17" fmla="*/ 211 h 936"/>
                  <a:gd name="T18" fmla="*/ 77 w 717"/>
                  <a:gd name="T19" fmla="*/ 165 h 936"/>
                  <a:gd name="T20" fmla="*/ 95 w 717"/>
                  <a:gd name="T21" fmla="*/ 167 h 936"/>
                  <a:gd name="T22" fmla="*/ 121 w 717"/>
                  <a:gd name="T23" fmla="*/ 188 h 9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717"/>
                  <a:gd name="T37" fmla="*/ 0 h 936"/>
                  <a:gd name="T38" fmla="*/ 717 w 717"/>
                  <a:gd name="T39" fmla="*/ 936 h 9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717" h="936">
                    <a:moveTo>
                      <a:pt x="717" y="0"/>
                    </a:moveTo>
                    <a:lnTo>
                      <a:pt x="495" y="12"/>
                    </a:lnTo>
                    <a:lnTo>
                      <a:pt x="486" y="75"/>
                    </a:lnTo>
                    <a:lnTo>
                      <a:pt x="390" y="207"/>
                    </a:lnTo>
                    <a:lnTo>
                      <a:pt x="210" y="315"/>
                    </a:lnTo>
                    <a:lnTo>
                      <a:pt x="0" y="585"/>
                    </a:lnTo>
                    <a:lnTo>
                      <a:pt x="15" y="864"/>
                    </a:lnTo>
                    <a:lnTo>
                      <a:pt x="48" y="936"/>
                    </a:lnTo>
                    <a:lnTo>
                      <a:pt x="114" y="933"/>
                    </a:lnTo>
                    <a:lnTo>
                      <a:pt x="345" y="726"/>
                    </a:lnTo>
                    <a:lnTo>
                      <a:pt x="435" y="741"/>
                    </a:lnTo>
                    <a:lnTo>
                      <a:pt x="540" y="828"/>
                    </a:lnTo>
                  </a:path>
                </a:pathLst>
              </a:custGeom>
              <a:noFill/>
              <a:ln w="38100">
                <a:solidFill>
                  <a:srgbClr val="3333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3626" name="Freeform 17"/>
              <p:cNvSpPr>
                <a:spLocks/>
              </p:cNvSpPr>
              <p:nvPr/>
            </p:nvSpPr>
            <p:spPr bwMode="auto">
              <a:xfrm>
                <a:off x="1444" y="2499"/>
                <a:ext cx="804" cy="244"/>
              </a:xfrm>
              <a:custGeom>
                <a:avLst/>
                <a:gdLst>
                  <a:gd name="T0" fmla="*/ 0 w 1126"/>
                  <a:gd name="T1" fmla="*/ 1 h 342"/>
                  <a:gd name="T2" fmla="*/ 1 w 1126"/>
                  <a:gd name="T3" fmla="*/ 1 h 342"/>
                  <a:gd name="T4" fmla="*/ 1 w 1126"/>
                  <a:gd name="T5" fmla="*/ 1 h 342"/>
                  <a:gd name="T6" fmla="*/ 1 w 1126"/>
                  <a:gd name="T7" fmla="*/ 0 h 34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126"/>
                  <a:gd name="T13" fmla="*/ 0 h 342"/>
                  <a:gd name="T14" fmla="*/ 1126 w 1126"/>
                  <a:gd name="T15" fmla="*/ 342 h 34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126" h="342">
                    <a:moveTo>
                      <a:pt x="0" y="342"/>
                    </a:moveTo>
                    <a:lnTo>
                      <a:pt x="567" y="292"/>
                    </a:lnTo>
                    <a:lnTo>
                      <a:pt x="798" y="216"/>
                    </a:lnTo>
                    <a:lnTo>
                      <a:pt x="1126" y="0"/>
                    </a:lnTo>
                  </a:path>
                </a:pathLst>
              </a:custGeom>
              <a:noFill/>
              <a:ln w="38100" algn="ctr">
                <a:solidFill>
                  <a:srgbClr val="33339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h-TH"/>
              </a:p>
            </p:txBody>
          </p:sp>
        </p:grpSp>
        <p:sp>
          <p:nvSpPr>
            <p:cNvPr id="23622" name="Freeform 46"/>
            <p:cNvSpPr>
              <a:spLocks/>
            </p:cNvSpPr>
            <p:nvPr/>
          </p:nvSpPr>
          <p:spPr bwMode="auto">
            <a:xfrm>
              <a:off x="2777" y="1686"/>
              <a:ext cx="456" cy="588"/>
            </a:xfrm>
            <a:custGeom>
              <a:avLst/>
              <a:gdLst>
                <a:gd name="T0" fmla="*/ 189 w 456"/>
                <a:gd name="T1" fmla="*/ 0 h 588"/>
                <a:gd name="T2" fmla="*/ 0 w 456"/>
                <a:gd name="T3" fmla="*/ 495 h 588"/>
                <a:gd name="T4" fmla="*/ 456 w 456"/>
                <a:gd name="T5" fmla="*/ 588 h 588"/>
                <a:gd name="T6" fmla="*/ 0 60000 65536"/>
                <a:gd name="T7" fmla="*/ 0 60000 65536"/>
                <a:gd name="T8" fmla="*/ 0 60000 65536"/>
                <a:gd name="T9" fmla="*/ 0 w 456"/>
                <a:gd name="T10" fmla="*/ 0 h 588"/>
                <a:gd name="T11" fmla="*/ 456 w 456"/>
                <a:gd name="T12" fmla="*/ 588 h 58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56" h="588">
                  <a:moveTo>
                    <a:pt x="189" y="0"/>
                  </a:moveTo>
                  <a:lnTo>
                    <a:pt x="0" y="495"/>
                  </a:lnTo>
                  <a:lnTo>
                    <a:pt x="456" y="588"/>
                  </a:lnTo>
                </a:path>
              </a:pathLst>
            </a:custGeom>
            <a:noFill/>
            <a:ln w="38100">
              <a:solidFill>
                <a:srgbClr val="FF3399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23" name="Rectangle 38"/>
            <p:cNvSpPr>
              <a:spLocks noChangeArrowheads="1"/>
            </p:cNvSpPr>
            <p:nvPr/>
          </p:nvSpPr>
          <p:spPr bwMode="auto">
            <a:xfrm rot="9730866">
              <a:off x="1689" y="2742"/>
              <a:ext cx="73" cy="44"/>
            </a:xfrm>
            <a:prstGeom prst="rect">
              <a:avLst/>
            </a:prstGeom>
            <a:solidFill>
              <a:srgbClr val="3333FF"/>
            </a:solidFill>
            <a:ln w="6350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624" name="Freeform 39"/>
            <p:cNvSpPr>
              <a:spLocks/>
            </p:cNvSpPr>
            <p:nvPr/>
          </p:nvSpPr>
          <p:spPr bwMode="auto">
            <a:xfrm>
              <a:off x="2700" y="1641"/>
              <a:ext cx="264" cy="771"/>
            </a:xfrm>
            <a:custGeom>
              <a:avLst/>
              <a:gdLst>
                <a:gd name="T0" fmla="*/ 0 w 264"/>
                <a:gd name="T1" fmla="*/ 771 h 771"/>
                <a:gd name="T2" fmla="*/ 18 w 264"/>
                <a:gd name="T3" fmla="*/ 615 h 771"/>
                <a:gd name="T4" fmla="*/ 264 w 264"/>
                <a:gd name="T5" fmla="*/ 0 h 771"/>
                <a:gd name="T6" fmla="*/ 0 60000 65536"/>
                <a:gd name="T7" fmla="*/ 0 60000 65536"/>
                <a:gd name="T8" fmla="*/ 0 60000 65536"/>
                <a:gd name="T9" fmla="*/ 0 w 264"/>
                <a:gd name="T10" fmla="*/ 0 h 771"/>
                <a:gd name="T11" fmla="*/ 264 w 264"/>
                <a:gd name="T12" fmla="*/ 771 h 77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64" h="771">
                  <a:moveTo>
                    <a:pt x="0" y="771"/>
                  </a:moveTo>
                  <a:lnTo>
                    <a:pt x="18" y="615"/>
                  </a:lnTo>
                  <a:lnTo>
                    <a:pt x="264" y="0"/>
                  </a:ln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3558" name="Freeform 40"/>
          <p:cNvSpPr>
            <a:spLocks/>
          </p:cNvSpPr>
          <p:nvPr/>
        </p:nvSpPr>
        <p:spPr bwMode="auto">
          <a:xfrm>
            <a:off x="7229476" y="236538"/>
            <a:ext cx="1058863" cy="742950"/>
          </a:xfrm>
          <a:custGeom>
            <a:avLst/>
            <a:gdLst>
              <a:gd name="T0" fmla="*/ 2147483647 w 627"/>
              <a:gd name="T1" fmla="*/ 0 h 468"/>
              <a:gd name="T2" fmla="*/ 2147483647 w 627"/>
              <a:gd name="T3" fmla="*/ 2147483647 h 468"/>
              <a:gd name="T4" fmla="*/ 2147483647 w 627"/>
              <a:gd name="T5" fmla="*/ 2147483647 h 468"/>
              <a:gd name="T6" fmla="*/ 0 w 627"/>
              <a:gd name="T7" fmla="*/ 2147483647 h 468"/>
              <a:gd name="T8" fmla="*/ 0 60000 65536"/>
              <a:gd name="T9" fmla="*/ 0 60000 65536"/>
              <a:gd name="T10" fmla="*/ 0 60000 65536"/>
              <a:gd name="T11" fmla="*/ 0 60000 65536"/>
              <a:gd name="T12" fmla="*/ 0 w 627"/>
              <a:gd name="T13" fmla="*/ 0 h 468"/>
              <a:gd name="T14" fmla="*/ 627 w 627"/>
              <a:gd name="T15" fmla="*/ 468 h 46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27" h="468">
                <a:moveTo>
                  <a:pt x="627" y="0"/>
                </a:moveTo>
                <a:lnTo>
                  <a:pt x="414" y="3"/>
                </a:lnTo>
                <a:lnTo>
                  <a:pt x="231" y="69"/>
                </a:lnTo>
                <a:lnTo>
                  <a:pt x="0" y="468"/>
                </a:lnTo>
              </a:path>
            </a:pathLst>
          </a:custGeom>
          <a:noFill/>
          <a:ln w="38100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59" name="Freeform 41"/>
          <p:cNvSpPr>
            <a:spLocks/>
          </p:cNvSpPr>
          <p:nvPr/>
        </p:nvSpPr>
        <p:spPr bwMode="auto">
          <a:xfrm>
            <a:off x="1831975" y="2665413"/>
            <a:ext cx="2139950" cy="157162"/>
          </a:xfrm>
          <a:custGeom>
            <a:avLst/>
            <a:gdLst>
              <a:gd name="T0" fmla="*/ 0 w 1268"/>
              <a:gd name="T1" fmla="*/ 0 h 99"/>
              <a:gd name="T2" fmla="*/ 2147483647 w 1268"/>
              <a:gd name="T3" fmla="*/ 2147483647 h 99"/>
              <a:gd name="T4" fmla="*/ 2147483647 w 1268"/>
              <a:gd name="T5" fmla="*/ 2147483647 h 99"/>
              <a:gd name="T6" fmla="*/ 2147483647 w 1268"/>
              <a:gd name="T7" fmla="*/ 2147483647 h 99"/>
              <a:gd name="T8" fmla="*/ 0 60000 65536"/>
              <a:gd name="T9" fmla="*/ 0 60000 65536"/>
              <a:gd name="T10" fmla="*/ 0 60000 65536"/>
              <a:gd name="T11" fmla="*/ 0 60000 65536"/>
              <a:gd name="T12" fmla="*/ 0 w 1268"/>
              <a:gd name="T13" fmla="*/ 0 h 99"/>
              <a:gd name="T14" fmla="*/ 1268 w 1268"/>
              <a:gd name="T15" fmla="*/ 99 h 9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68" h="99">
                <a:moveTo>
                  <a:pt x="0" y="0"/>
                </a:moveTo>
                <a:lnTo>
                  <a:pt x="965" y="26"/>
                </a:lnTo>
                <a:lnTo>
                  <a:pt x="1196" y="36"/>
                </a:lnTo>
                <a:lnTo>
                  <a:pt x="1268" y="99"/>
                </a:lnTo>
              </a:path>
            </a:pathLst>
          </a:custGeom>
          <a:noFill/>
          <a:ln w="38100">
            <a:solidFill>
              <a:srgbClr val="FF3399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60" name="Freeform 42"/>
          <p:cNvSpPr>
            <a:spLocks/>
          </p:cNvSpPr>
          <p:nvPr/>
        </p:nvSpPr>
        <p:spPr bwMode="auto">
          <a:xfrm>
            <a:off x="3502026" y="3789363"/>
            <a:ext cx="2009775" cy="1657350"/>
          </a:xfrm>
          <a:custGeom>
            <a:avLst/>
            <a:gdLst>
              <a:gd name="T0" fmla="*/ 2147483647 w 1191"/>
              <a:gd name="T1" fmla="*/ 0 h 1044"/>
              <a:gd name="T2" fmla="*/ 2147483647 w 1191"/>
              <a:gd name="T3" fmla="*/ 2147483647 h 1044"/>
              <a:gd name="T4" fmla="*/ 2147483647 w 1191"/>
              <a:gd name="T5" fmla="*/ 2147483647 h 1044"/>
              <a:gd name="T6" fmla="*/ 2147483647 w 1191"/>
              <a:gd name="T7" fmla="*/ 2147483647 h 1044"/>
              <a:gd name="T8" fmla="*/ 2147483647 w 1191"/>
              <a:gd name="T9" fmla="*/ 2147483647 h 1044"/>
              <a:gd name="T10" fmla="*/ 0 w 1191"/>
              <a:gd name="T11" fmla="*/ 2147483647 h 104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91"/>
              <a:gd name="T19" fmla="*/ 0 h 1044"/>
              <a:gd name="T20" fmla="*/ 1191 w 1191"/>
              <a:gd name="T21" fmla="*/ 1044 h 104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91" h="1044">
                <a:moveTo>
                  <a:pt x="1191" y="0"/>
                </a:moveTo>
                <a:lnTo>
                  <a:pt x="1182" y="60"/>
                </a:lnTo>
                <a:lnTo>
                  <a:pt x="942" y="138"/>
                </a:lnTo>
                <a:lnTo>
                  <a:pt x="759" y="213"/>
                </a:lnTo>
                <a:lnTo>
                  <a:pt x="675" y="393"/>
                </a:lnTo>
                <a:lnTo>
                  <a:pt x="0" y="1044"/>
                </a:ln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61" name="Freeform 43"/>
          <p:cNvSpPr>
            <a:spLocks/>
          </p:cNvSpPr>
          <p:nvPr/>
        </p:nvSpPr>
        <p:spPr bwMode="auto">
          <a:xfrm>
            <a:off x="5511800" y="3638551"/>
            <a:ext cx="223838" cy="28575"/>
          </a:xfrm>
          <a:custGeom>
            <a:avLst/>
            <a:gdLst>
              <a:gd name="T0" fmla="*/ 0 w 132"/>
              <a:gd name="T1" fmla="*/ 0 h 18"/>
              <a:gd name="T2" fmla="*/ 2147483647 w 132"/>
              <a:gd name="T3" fmla="*/ 2147483647 h 18"/>
              <a:gd name="T4" fmla="*/ 0 60000 65536"/>
              <a:gd name="T5" fmla="*/ 0 60000 65536"/>
              <a:gd name="T6" fmla="*/ 0 w 132"/>
              <a:gd name="T7" fmla="*/ 0 h 18"/>
              <a:gd name="T8" fmla="*/ 132 w 132"/>
              <a:gd name="T9" fmla="*/ 18 h 1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132" h="18">
                <a:moveTo>
                  <a:pt x="0" y="0"/>
                </a:moveTo>
                <a:lnTo>
                  <a:pt x="132" y="18"/>
                </a:lnTo>
              </a:path>
            </a:pathLst>
          </a:custGeom>
          <a:noFill/>
          <a:ln w="38100">
            <a:solidFill>
              <a:srgbClr val="33CC33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pSp>
        <p:nvGrpSpPr>
          <p:cNvPr id="6" name="Group 46"/>
          <p:cNvGrpSpPr>
            <a:grpSpLocks/>
          </p:cNvGrpSpPr>
          <p:nvPr/>
        </p:nvGrpSpPr>
        <p:grpSpPr bwMode="auto">
          <a:xfrm>
            <a:off x="5303839" y="765176"/>
            <a:ext cx="4314825" cy="1700213"/>
            <a:chOff x="2577" y="480"/>
            <a:chExt cx="2556" cy="1071"/>
          </a:xfrm>
        </p:grpSpPr>
        <p:sp>
          <p:nvSpPr>
            <p:cNvPr id="23598" name="Freeform 47"/>
            <p:cNvSpPr>
              <a:spLocks/>
            </p:cNvSpPr>
            <p:nvPr/>
          </p:nvSpPr>
          <p:spPr bwMode="auto">
            <a:xfrm>
              <a:off x="2577" y="480"/>
              <a:ext cx="1059" cy="387"/>
            </a:xfrm>
            <a:custGeom>
              <a:avLst/>
              <a:gdLst>
                <a:gd name="T0" fmla="*/ 0 w 1059"/>
                <a:gd name="T1" fmla="*/ 24 h 387"/>
                <a:gd name="T2" fmla="*/ 30 w 1059"/>
                <a:gd name="T3" fmla="*/ 0 h 387"/>
                <a:gd name="T4" fmla="*/ 130 w 1059"/>
                <a:gd name="T5" fmla="*/ 4 h 387"/>
                <a:gd name="T6" fmla="*/ 357 w 1059"/>
                <a:gd name="T7" fmla="*/ 68 h 387"/>
                <a:gd name="T8" fmla="*/ 409 w 1059"/>
                <a:gd name="T9" fmla="*/ 81 h 387"/>
                <a:gd name="T10" fmla="*/ 769 w 1059"/>
                <a:gd name="T11" fmla="*/ 219 h 387"/>
                <a:gd name="T12" fmla="*/ 1012 w 1059"/>
                <a:gd name="T13" fmla="*/ 354 h 387"/>
                <a:gd name="T14" fmla="*/ 1059 w 1059"/>
                <a:gd name="T15" fmla="*/ 387 h 38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059"/>
                <a:gd name="T25" fmla="*/ 0 h 387"/>
                <a:gd name="T26" fmla="*/ 1059 w 1059"/>
                <a:gd name="T27" fmla="*/ 387 h 387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059" h="387">
                  <a:moveTo>
                    <a:pt x="0" y="24"/>
                  </a:moveTo>
                  <a:lnTo>
                    <a:pt x="30" y="0"/>
                  </a:lnTo>
                  <a:lnTo>
                    <a:pt x="130" y="4"/>
                  </a:lnTo>
                  <a:lnTo>
                    <a:pt x="357" y="68"/>
                  </a:lnTo>
                  <a:lnTo>
                    <a:pt x="409" y="81"/>
                  </a:lnTo>
                  <a:lnTo>
                    <a:pt x="769" y="219"/>
                  </a:lnTo>
                  <a:lnTo>
                    <a:pt x="1012" y="354"/>
                  </a:lnTo>
                  <a:lnTo>
                    <a:pt x="1059" y="387"/>
                  </a:lnTo>
                </a:path>
              </a:pathLst>
            </a:custGeom>
            <a:noFill/>
            <a:ln w="38100">
              <a:solidFill>
                <a:srgbClr val="FF66CC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599" name="Freeform 48"/>
            <p:cNvSpPr>
              <a:spLocks/>
            </p:cNvSpPr>
            <p:nvPr/>
          </p:nvSpPr>
          <p:spPr bwMode="auto">
            <a:xfrm>
              <a:off x="3624" y="864"/>
              <a:ext cx="900" cy="576"/>
            </a:xfrm>
            <a:custGeom>
              <a:avLst/>
              <a:gdLst>
                <a:gd name="T0" fmla="*/ 0 w 900"/>
                <a:gd name="T1" fmla="*/ 0 h 576"/>
                <a:gd name="T2" fmla="*/ 705 w 900"/>
                <a:gd name="T3" fmla="*/ 396 h 576"/>
                <a:gd name="T4" fmla="*/ 834 w 900"/>
                <a:gd name="T5" fmla="*/ 507 h 576"/>
                <a:gd name="T6" fmla="*/ 900 w 900"/>
                <a:gd name="T7" fmla="*/ 576 h 57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0"/>
                <a:gd name="T13" fmla="*/ 0 h 576"/>
                <a:gd name="T14" fmla="*/ 900 w 900"/>
                <a:gd name="T15" fmla="*/ 576 h 57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0" h="576">
                  <a:moveTo>
                    <a:pt x="0" y="0"/>
                  </a:moveTo>
                  <a:lnTo>
                    <a:pt x="705" y="396"/>
                  </a:lnTo>
                  <a:lnTo>
                    <a:pt x="834" y="507"/>
                  </a:lnTo>
                  <a:lnTo>
                    <a:pt x="900" y="576"/>
                  </a:lnTo>
                </a:path>
              </a:pathLst>
            </a:custGeom>
            <a:noFill/>
            <a:ln w="38100">
              <a:solidFill>
                <a:srgbClr val="FF66CC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3600" name="Freeform 49"/>
            <p:cNvSpPr>
              <a:spLocks/>
            </p:cNvSpPr>
            <p:nvPr/>
          </p:nvSpPr>
          <p:spPr bwMode="auto">
            <a:xfrm>
              <a:off x="4515" y="1428"/>
              <a:ext cx="618" cy="123"/>
            </a:xfrm>
            <a:custGeom>
              <a:avLst/>
              <a:gdLst>
                <a:gd name="T0" fmla="*/ 0 w 618"/>
                <a:gd name="T1" fmla="*/ 0 h 123"/>
                <a:gd name="T2" fmla="*/ 114 w 618"/>
                <a:gd name="T3" fmla="*/ 111 h 123"/>
                <a:gd name="T4" fmla="*/ 555 w 618"/>
                <a:gd name="T5" fmla="*/ 123 h 123"/>
                <a:gd name="T6" fmla="*/ 618 w 618"/>
                <a:gd name="T7" fmla="*/ 90 h 12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18"/>
                <a:gd name="T13" fmla="*/ 0 h 123"/>
                <a:gd name="T14" fmla="*/ 618 w 618"/>
                <a:gd name="T15" fmla="*/ 123 h 12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18" h="123">
                  <a:moveTo>
                    <a:pt x="0" y="0"/>
                  </a:moveTo>
                  <a:lnTo>
                    <a:pt x="114" y="111"/>
                  </a:lnTo>
                  <a:lnTo>
                    <a:pt x="555" y="123"/>
                  </a:lnTo>
                  <a:lnTo>
                    <a:pt x="618" y="90"/>
                  </a:lnTo>
                </a:path>
              </a:pathLst>
            </a:custGeom>
            <a:noFill/>
            <a:ln w="38100">
              <a:solidFill>
                <a:srgbClr val="FF66CC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3563" name="Rectangle 50"/>
          <p:cNvSpPr>
            <a:spLocks noChangeArrowheads="1"/>
          </p:cNvSpPr>
          <p:nvPr/>
        </p:nvSpPr>
        <p:spPr bwMode="auto">
          <a:xfrm rot="3651606">
            <a:off x="9605963" y="2517775"/>
            <a:ext cx="107950" cy="57150"/>
          </a:xfrm>
          <a:prstGeom prst="rect">
            <a:avLst/>
          </a:prstGeom>
          <a:solidFill>
            <a:srgbClr val="FF00FF"/>
          </a:solidFill>
          <a:ln w="63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564" name="Freeform 51"/>
          <p:cNvSpPr>
            <a:spLocks/>
          </p:cNvSpPr>
          <p:nvPr/>
        </p:nvSpPr>
        <p:spPr bwMode="auto">
          <a:xfrm>
            <a:off x="5648326" y="3462339"/>
            <a:ext cx="2314575" cy="376237"/>
          </a:xfrm>
          <a:custGeom>
            <a:avLst/>
            <a:gdLst>
              <a:gd name="T0" fmla="*/ 0 w 1371"/>
              <a:gd name="T1" fmla="*/ 0 h 237"/>
              <a:gd name="T2" fmla="*/ 2147483647 w 1371"/>
              <a:gd name="T3" fmla="*/ 2147483647 h 237"/>
              <a:gd name="T4" fmla="*/ 2147483647 w 1371"/>
              <a:gd name="T5" fmla="*/ 2147483647 h 237"/>
              <a:gd name="T6" fmla="*/ 0 60000 65536"/>
              <a:gd name="T7" fmla="*/ 0 60000 65536"/>
              <a:gd name="T8" fmla="*/ 0 60000 65536"/>
              <a:gd name="T9" fmla="*/ 0 w 1371"/>
              <a:gd name="T10" fmla="*/ 0 h 237"/>
              <a:gd name="T11" fmla="*/ 1371 w 1371"/>
              <a:gd name="T12" fmla="*/ 237 h 23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371" h="237">
                <a:moveTo>
                  <a:pt x="0" y="0"/>
                </a:moveTo>
                <a:lnTo>
                  <a:pt x="753" y="159"/>
                </a:lnTo>
                <a:lnTo>
                  <a:pt x="1371" y="237"/>
                </a:lnTo>
              </a:path>
            </a:pathLst>
          </a:custGeom>
          <a:noFill/>
          <a:ln w="38100">
            <a:solidFill>
              <a:srgbClr val="FF3399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65" name="Freeform 53"/>
          <p:cNvSpPr>
            <a:spLocks/>
          </p:cNvSpPr>
          <p:nvPr/>
        </p:nvSpPr>
        <p:spPr bwMode="auto">
          <a:xfrm>
            <a:off x="5308601" y="765175"/>
            <a:ext cx="307975" cy="857250"/>
          </a:xfrm>
          <a:custGeom>
            <a:avLst/>
            <a:gdLst>
              <a:gd name="T0" fmla="*/ 2147483647 w 194"/>
              <a:gd name="T1" fmla="*/ 0 h 540"/>
              <a:gd name="T2" fmla="*/ 0 w 194"/>
              <a:gd name="T3" fmla="*/ 2147483647 h 540"/>
              <a:gd name="T4" fmla="*/ 2147483647 w 194"/>
              <a:gd name="T5" fmla="*/ 2147483647 h 540"/>
              <a:gd name="T6" fmla="*/ 2147483647 w 194"/>
              <a:gd name="T7" fmla="*/ 2147483647 h 540"/>
              <a:gd name="T8" fmla="*/ 0 60000 65536"/>
              <a:gd name="T9" fmla="*/ 0 60000 65536"/>
              <a:gd name="T10" fmla="*/ 0 60000 65536"/>
              <a:gd name="T11" fmla="*/ 0 60000 65536"/>
              <a:gd name="T12" fmla="*/ 0 w 194"/>
              <a:gd name="T13" fmla="*/ 0 h 540"/>
              <a:gd name="T14" fmla="*/ 194 w 194"/>
              <a:gd name="T15" fmla="*/ 540 h 5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94" h="540">
                <a:moveTo>
                  <a:pt x="4" y="0"/>
                </a:moveTo>
                <a:lnTo>
                  <a:pt x="0" y="4"/>
                </a:lnTo>
                <a:lnTo>
                  <a:pt x="76" y="186"/>
                </a:lnTo>
                <a:lnTo>
                  <a:pt x="194" y="540"/>
                </a:lnTo>
              </a:path>
            </a:pathLst>
          </a:custGeom>
          <a:noFill/>
          <a:ln w="38100">
            <a:solidFill>
              <a:srgbClr val="FF66CC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66" name="Freeform 54"/>
          <p:cNvSpPr>
            <a:spLocks/>
          </p:cNvSpPr>
          <p:nvPr/>
        </p:nvSpPr>
        <p:spPr bwMode="auto">
          <a:xfrm>
            <a:off x="1930401" y="4356100"/>
            <a:ext cx="1471613" cy="50800"/>
          </a:xfrm>
          <a:custGeom>
            <a:avLst/>
            <a:gdLst>
              <a:gd name="T0" fmla="*/ 0 w 872"/>
              <a:gd name="T1" fmla="*/ 2147483647 h 32"/>
              <a:gd name="T2" fmla="*/ 2147483647 w 872"/>
              <a:gd name="T3" fmla="*/ 2147483647 h 32"/>
              <a:gd name="T4" fmla="*/ 2147483647 w 872"/>
              <a:gd name="T5" fmla="*/ 0 h 32"/>
              <a:gd name="T6" fmla="*/ 0 60000 65536"/>
              <a:gd name="T7" fmla="*/ 0 60000 65536"/>
              <a:gd name="T8" fmla="*/ 0 60000 65536"/>
              <a:gd name="T9" fmla="*/ 0 w 872"/>
              <a:gd name="T10" fmla="*/ 0 h 32"/>
              <a:gd name="T11" fmla="*/ 872 w 872"/>
              <a:gd name="T12" fmla="*/ 32 h 3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2" h="32">
                <a:moveTo>
                  <a:pt x="0" y="32"/>
                </a:moveTo>
                <a:lnTo>
                  <a:pt x="440" y="16"/>
                </a:lnTo>
                <a:lnTo>
                  <a:pt x="872" y="0"/>
                </a:lnTo>
              </a:path>
            </a:pathLst>
          </a:custGeom>
          <a:noFill/>
          <a:ln w="3810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67" name="Freeform 55"/>
          <p:cNvSpPr>
            <a:spLocks/>
          </p:cNvSpPr>
          <p:nvPr/>
        </p:nvSpPr>
        <p:spPr bwMode="auto">
          <a:xfrm>
            <a:off x="6629401" y="2622550"/>
            <a:ext cx="1319213" cy="1206500"/>
          </a:xfrm>
          <a:custGeom>
            <a:avLst/>
            <a:gdLst>
              <a:gd name="T0" fmla="*/ 0 w 1095"/>
              <a:gd name="T1" fmla="*/ 0 h 1065"/>
              <a:gd name="T2" fmla="*/ 2147483647 w 1095"/>
              <a:gd name="T3" fmla="*/ 2147483647 h 1065"/>
              <a:gd name="T4" fmla="*/ 2147483647 w 1095"/>
              <a:gd name="T5" fmla="*/ 2147483647 h 1065"/>
              <a:gd name="T6" fmla="*/ 2147483647 w 1095"/>
              <a:gd name="T7" fmla="*/ 2147483647 h 1065"/>
              <a:gd name="T8" fmla="*/ 2147483647 w 1095"/>
              <a:gd name="T9" fmla="*/ 2147483647 h 106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95"/>
              <a:gd name="T16" fmla="*/ 0 h 1065"/>
              <a:gd name="T17" fmla="*/ 1095 w 1095"/>
              <a:gd name="T18" fmla="*/ 1065 h 106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95" h="1065">
                <a:moveTo>
                  <a:pt x="0" y="0"/>
                </a:moveTo>
                <a:lnTo>
                  <a:pt x="522" y="291"/>
                </a:lnTo>
                <a:lnTo>
                  <a:pt x="1080" y="618"/>
                </a:lnTo>
                <a:lnTo>
                  <a:pt x="1095" y="789"/>
                </a:lnTo>
                <a:lnTo>
                  <a:pt x="1035" y="1065"/>
                </a:lnTo>
              </a:path>
            </a:pathLst>
          </a:custGeom>
          <a:noFill/>
          <a:ln w="38100">
            <a:solidFill>
              <a:srgbClr val="FFCC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68" name="Freeform 56"/>
          <p:cNvSpPr>
            <a:spLocks/>
          </p:cNvSpPr>
          <p:nvPr/>
        </p:nvSpPr>
        <p:spPr bwMode="auto">
          <a:xfrm>
            <a:off x="7032626" y="3716338"/>
            <a:ext cx="1019175" cy="2062162"/>
          </a:xfrm>
          <a:custGeom>
            <a:avLst/>
            <a:gdLst>
              <a:gd name="T0" fmla="*/ 2147483647 w 604"/>
              <a:gd name="T1" fmla="*/ 0 h 1299"/>
              <a:gd name="T2" fmla="*/ 2147483647 w 604"/>
              <a:gd name="T3" fmla="*/ 2147483647 h 1299"/>
              <a:gd name="T4" fmla="*/ 2147483647 w 604"/>
              <a:gd name="T5" fmla="*/ 2147483647 h 1299"/>
              <a:gd name="T6" fmla="*/ 2147483647 w 604"/>
              <a:gd name="T7" fmla="*/ 2147483647 h 1299"/>
              <a:gd name="T8" fmla="*/ 2147483647 w 604"/>
              <a:gd name="T9" fmla="*/ 2147483647 h 1299"/>
              <a:gd name="T10" fmla="*/ 2147483647 w 604"/>
              <a:gd name="T11" fmla="*/ 2147483647 h 1299"/>
              <a:gd name="T12" fmla="*/ 2147483647 w 604"/>
              <a:gd name="T13" fmla="*/ 2147483647 h 1299"/>
              <a:gd name="T14" fmla="*/ 2147483647 w 604"/>
              <a:gd name="T15" fmla="*/ 2147483647 h 1299"/>
              <a:gd name="T16" fmla="*/ 0 w 604"/>
              <a:gd name="T17" fmla="*/ 2147483647 h 129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04"/>
              <a:gd name="T28" fmla="*/ 0 h 1299"/>
              <a:gd name="T29" fmla="*/ 604 w 604"/>
              <a:gd name="T30" fmla="*/ 1299 h 129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04" h="1299">
                <a:moveTo>
                  <a:pt x="536" y="0"/>
                </a:moveTo>
                <a:lnTo>
                  <a:pt x="519" y="74"/>
                </a:lnTo>
                <a:lnTo>
                  <a:pt x="554" y="364"/>
                </a:lnTo>
                <a:lnTo>
                  <a:pt x="604" y="545"/>
                </a:lnTo>
                <a:lnTo>
                  <a:pt x="531" y="993"/>
                </a:lnTo>
                <a:lnTo>
                  <a:pt x="356" y="1299"/>
                </a:lnTo>
                <a:lnTo>
                  <a:pt x="135" y="1173"/>
                </a:lnTo>
                <a:lnTo>
                  <a:pt x="56" y="1119"/>
                </a:lnTo>
                <a:lnTo>
                  <a:pt x="0" y="1110"/>
                </a:lnTo>
              </a:path>
            </a:pathLst>
          </a:custGeom>
          <a:noFill/>
          <a:ln w="38100">
            <a:solidFill>
              <a:srgbClr val="FFCC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69" name="Freeform 57"/>
          <p:cNvSpPr>
            <a:spLocks/>
          </p:cNvSpPr>
          <p:nvPr/>
        </p:nvSpPr>
        <p:spPr bwMode="auto">
          <a:xfrm>
            <a:off x="1919289" y="5446714"/>
            <a:ext cx="1577975" cy="1368425"/>
          </a:xfrm>
          <a:custGeom>
            <a:avLst/>
            <a:gdLst>
              <a:gd name="T0" fmla="*/ 2147483647 w 935"/>
              <a:gd name="T1" fmla="*/ 0 h 862"/>
              <a:gd name="T2" fmla="*/ 2147483647 w 935"/>
              <a:gd name="T3" fmla="*/ 2147483647 h 862"/>
              <a:gd name="T4" fmla="*/ 0 w 935"/>
              <a:gd name="T5" fmla="*/ 2147483647 h 862"/>
              <a:gd name="T6" fmla="*/ 0 60000 65536"/>
              <a:gd name="T7" fmla="*/ 0 60000 65536"/>
              <a:gd name="T8" fmla="*/ 0 60000 65536"/>
              <a:gd name="T9" fmla="*/ 0 w 935"/>
              <a:gd name="T10" fmla="*/ 0 h 862"/>
              <a:gd name="T11" fmla="*/ 935 w 935"/>
              <a:gd name="T12" fmla="*/ 862 h 86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5" h="862">
                <a:moveTo>
                  <a:pt x="935" y="0"/>
                </a:moveTo>
                <a:lnTo>
                  <a:pt x="407" y="502"/>
                </a:lnTo>
                <a:lnTo>
                  <a:pt x="0" y="862"/>
                </a:ln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70" name="Freeform 60"/>
          <p:cNvSpPr>
            <a:spLocks/>
          </p:cNvSpPr>
          <p:nvPr/>
        </p:nvSpPr>
        <p:spPr bwMode="auto">
          <a:xfrm>
            <a:off x="8256589" y="217489"/>
            <a:ext cx="955675" cy="26987"/>
          </a:xfrm>
          <a:custGeom>
            <a:avLst/>
            <a:gdLst>
              <a:gd name="T0" fmla="*/ 0 w 566"/>
              <a:gd name="T1" fmla="*/ 2147483647 h 17"/>
              <a:gd name="T2" fmla="*/ 2147483647 w 566"/>
              <a:gd name="T3" fmla="*/ 0 h 17"/>
              <a:gd name="T4" fmla="*/ 0 60000 65536"/>
              <a:gd name="T5" fmla="*/ 0 60000 65536"/>
              <a:gd name="T6" fmla="*/ 0 w 566"/>
              <a:gd name="T7" fmla="*/ 0 h 17"/>
              <a:gd name="T8" fmla="*/ 566 w 566"/>
              <a:gd name="T9" fmla="*/ 17 h 1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66" h="17">
                <a:moveTo>
                  <a:pt x="0" y="17"/>
                </a:moveTo>
                <a:lnTo>
                  <a:pt x="566" y="0"/>
                </a:lnTo>
              </a:path>
            </a:pathLst>
          </a:custGeom>
          <a:noFill/>
          <a:ln w="38100">
            <a:solidFill>
              <a:srgbClr val="0066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71" name="Text Box 61"/>
          <p:cNvSpPr txBox="1">
            <a:spLocks noChangeArrowheads="1"/>
          </p:cNvSpPr>
          <p:nvPr/>
        </p:nvSpPr>
        <p:spPr bwMode="auto">
          <a:xfrm>
            <a:off x="8124826" y="732333"/>
            <a:ext cx="2024093" cy="369332"/>
          </a:xfrm>
          <a:prstGeom prst="rect">
            <a:avLst/>
          </a:prstGeom>
          <a:solidFill>
            <a:srgbClr val="0066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ลำลูกกา-บางปู (66.5 กม.)</a:t>
            </a:r>
          </a:p>
        </p:txBody>
      </p:sp>
      <p:sp>
        <p:nvSpPr>
          <p:cNvPr id="23572" name="Text Box 62"/>
          <p:cNvSpPr txBox="1">
            <a:spLocks noChangeArrowheads="1"/>
          </p:cNvSpPr>
          <p:nvPr/>
        </p:nvSpPr>
        <p:spPr bwMode="auto">
          <a:xfrm>
            <a:off x="2034354" y="664885"/>
            <a:ext cx="2016125" cy="376238"/>
          </a:xfrm>
          <a:prstGeom prst="rect">
            <a:avLst/>
          </a:prstGeom>
          <a:solidFill>
            <a:srgbClr val="FF00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มธ.รังสิต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มหาชัย (80.8 กม.)</a:t>
            </a:r>
          </a:p>
        </p:txBody>
      </p:sp>
      <p:sp>
        <p:nvSpPr>
          <p:cNvPr id="23574" name="Text Box 64"/>
          <p:cNvSpPr txBox="1">
            <a:spLocks noChangeArrowheads="1"/>
          </p:cNvSpPr>
          <p:nvPr/>
        </p:nvSpPr>
        <p:spPr bwMode="auto">
          <a:xfrm>
            <a:off x="5202548" y="4500571"/>
            <a:ext cx="1946260" cy="353943"/>
          </a:xfrm>
          <a:prstGeom prst="rect">
            <a:avLst/>
          </a:prstGeom>
          <a:solidFill>
            <a:srgbClr val="00FF00"/>
          </a:solidFill>
          <a:ln w="9525" algn="ctr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1700" b="1" dirty="0">
                <a:latin typeface="TH SarabunPSK" pitchFamily="34" charset="-34"/>
              </a:rPr>
              <a:t>ยศเส</a:t>
            </a:r>
            <a:r>
              <a:rPr lang="en-US" sz="1700" b="1" dirty="0">
                <a:latin typeface="TH SarabunPSK" pitchFamily="34" charset="-34"/>
              </a:rPr>
              <a:t>-</a:t>
            </a:r>
            <a:r>
              <a:rPr lang="th-TH" sz="1700" b="1" dirty="0">
                <a:latin typeface="TH SarabunPSK" pitchFamily="34" charset="-34"/>
              </a:rPr>
              <a:t>บางหว้า</a:t>
            </a:r>
            <a:r>
              <a:rPr lang="en-US" sz="1700" b="1" dirty="0">
                <a:latin typeface="TH SarabunPSK" pitchFamily="34" charset="-34"/>
              </a:rPr>
              <a:t> </a:t>
            </a:r>
            <a:r>
              <a:rPr lang="th-TH" sz="1700" b="1" dirty="0">
                <a:latin typeface="TH SarabunPSK" pitchFamily="34" charset="-34"/>
              </a:rPr>
              <a:t>(</a:t>
            </a:r>
            <a:r>
              <a:rPr lang="en-US" sz="1700" b="1" dirty="0">
                <a:latin typeface="TH SarabunPSK" pitchFamily="34" charset="-34"/>
              </a:rPr>
              <a:t>1</a:t>
            </a:r>
            <a:r>
              <a:rPr lang="th-TH" sz="1700" b="1" dirty="0">
                <a:latin typeface="TH SarabunPSK" pitchFamily="34" charset="-34"/>
              </a:rPr>
              <a:t>5.5 กม.)</a:t>
            </a:r>
          </a:p>
        </p:txBody>
      </p:sp>
      <p:sp>
        <p:nvSpPr>
          <p:cNvPr id="23577" name="Oval 67"/>
          <p:cNvSpPr>
            <a:spLocks noChangeArrowheads="1"/>
          </p:cNvSpPr>
          <p:nvPr/>
        </p:nvSpPr>
        <p:spPr bwMode="auto">
          <a:xfrm>
            <a:off x="7605713" y="755764"/>
            <a:ext cx="497868" cy="333375"/>
          </a:xfrm>
          <a:prstGeom prst="ellipse">
            <a:avLst/>
          </a:prstGeom>
          <a:solidFill>
            <a:srgbClr val="008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dirty="0">
                <a:solidFill>
                  <a:schemeClr val="bg1"/>
                </a:solidFill>
              </a:rPr>
              <a:t>4</a:t>
            </a:r>
          </a:p>
        </p:txBody>
      </p:sp>
      <p:grpSp>
        <p:nvGrpSpPr>
          <p:cNvPr id="8" name="กลุ่ม 87"/>
          <p:cNvGrpSpPr/>
          <p:nvPr/>
        </p:nvGrpSpPr>
        <p:grpSpPr>
          <a:xfrm>
            <a:off x="8290576" y="1787525"/>
            <a:ext cx="2377425" cy="369332"/>
            <a:chOff x="6766575" y="1787525"/>
            <a:chExt cx="2377425" cy="369332"/>
          </a:xfrm>
        </p:grpSpPr>
        <p:sp>
          <p:nvSpPr>
            <p:cNvPr id="23576" name="Text Box 66"/>
            <p:cNvSpPr txBox="1">
              <a:spLocks noChangeArrowheads="1"/>
            </p:cNvSpPr>
            <p:nvPr/>
          </p:nvSpPr>
          <p:spPr bwMode="auto">
            <a:xfrm>
              <a:off x="7289816" y="1787525"/>
              <a:ext cx="1854184" cy="369332"/>
            </a:xfrm>
            <a:prstGeom prst="rect">
              <a:avLst/>
            </a:prstGeom>
            <a:solidFill>
              <a:srgbClr val="FF00FF">
                <a:alpha val="85097"/>
              </a:srgbClr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b="1" dirty="0">
                  <a:solidFill>
                    <a:schemeClr val="bg1"/>
                  </a:solidFill>
                  <a:latin typeface="TH SarabunPSK" pitchFamily="34" charset="-34"/>
                </a:rPr>
                <a:t>แคราย-</a:t>
              </a:r>
              <a:r>
                <a:rPr lang="th-TH" b="1" dirty="0" err="1">
                  <a:solidFill>
                    <a:schemeClr val="bg1"/>
                  </a:solidFill>
                  <a:latin typeface="TH SarabunPSK" pitchFamily="34" charset="-34"/>
                </a:rPr>
                <a:t>มีนบุรี</a:t>
              </a:r>
              <a:r>
                <a:rPr lang="th-TH" b="1" dirty="0">
                  <a:solidFill>
                    <a:schemeClr val="bg1"/>
                  </a:solidFill>
                  <a:latin typeface="TH SarabunPSK" pitchFamily="34" charset="-34"/>
                </a:rPr>
                <a:t> (36 กม.)</a:t>
              </a:r>
            </a:p>
          </p:txBody>
        </p:sp>
        <p:sp>
          <p:nvSpPr>
            <p:cNvPr id="23578" name="Oval 68"/>
            <p:cNvSpPr>
              <a:spLocks noChangeArrowheads="1"/>
            </p:cNvSpPr>
            <p:nvPr/>
          </p:nvSpPr>
          <p:spPr bwMode="auto">
            <a:xfrm>
              <a:off x="6766575" y="1790700"/>
              <a:ext cx="502683" cy="333375"/>
            </a:xfrm>
            <a:prstGeom prst="ellipse">
              <a:avLst/>
            </a:prstGeom>
            <a:solidFill>
              <a:srgbClr val="FF00FF">
                <a:alpha val="85881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h-TH" dirty="0">
                  <a:solidFill>
                    <a:schemeClr val="bg1"/>
                  </a:solidFill>
                </a:rPr>
                <a:t>9</a:t>
              </a:r>
            </a:p>
          </p:txBody>
        </p:sp>
      </p:grpSp>
      <p:grpSp>
        <p:nvGrpSpPr>
          <p:cNvPr id="9" name="กลุ่ม 89"/>
          <p:cNvGrpSpPr/>
          <p:nvPr/>
        </p:nvGrpSpPr>
        <p:grpSpPr>
          <a:xfrm>
            <a:off x="1524000" y="2071679"/>
            <a:ext cx="2556496" cy="382597"/>
            <a:chOff x="0" y="2071678"/>
            <a:chExt cx="2556496" cy="382597"/>
          </a:xfrm>
        </p:grpSpPr>
        <p:sp>
          <p:nvSpPr>
            <p:cNvPr id="23573" name="Text Box 63"/>
            <p:cNvSpPr txBox="1">
              <a:spLocks noChangeArrowheads="1"/>
            </p:cNvSpPr>
            <p:nvPr/>
          </p:nvSpPr>
          <p:spPr bwMode="auto">
            <a:xfrm>
              <a:off x="540371" y="2071678"/>
              <a:ext cx="2016125" cy="376238"/>
            </a:xfrm>
            <a:prstGeom prst="rect">
              <a:avLst/>
            </a:prstGeom>
            <a:solidFill>
              <a:srgbClr val="FF505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b="1" dirty="0">
                  <a:solidFill>
                    <a:schemeClr val="bg1"/>
                  </a:solidFill>
                  <a:latin typeface="TH SarabunPSK" pitchFamily="34" charset="-34"/>
                </a:rPr>
                <a:t>ศาลายา</a:t>
              </a:r>
              <a:r>
                <a:rPr lang="en-US" b="1" dirty="0">
                  <a:solidFill>
                    <a:schemeClr val="bg1"/>
                  </a:solidFill>
                  <a:latin typeface="TH SarabunPSK" pitchFamily="34" charset="-34"/>
                </a:rPr>
                <a:t>-</a:t>
              </a:r>
              <a:r>
                <a:rPr lang="th-TH" b="1" dirty="0">
                  <a:solidFill>
                    <a:schemeClr val="bg1"/>
                  </a:solidFill>
                  <a:latin typeface="TH SarabunPSK" pitchFamily="34" charset="-34"/>
                </a:rPr>
                <a:t>หัวหมาก (48 กม.)</a:t>
              </a:r>
            </a:p>
          </p:txBody>
        </p:sp>
        <p:sp>
          <p:nvSpPr>
            <p:cNvPr id="23579" name="Oval 69"/>
            <p:cNvSpPr>
              <a:spLocks noChangeArrowheads="1"/>
            </p:cNvSpPr>
            <p:nvPr/>
          </p:nvSpPr>
          <p:spPr bwMode="auto">
            <a:xfrm>
              <a:off x="0" y="2120900"/>
              <a:ext cx="458788" cy="333375"/>
            </a:xfrm>
            <a:prstGeom prst="ellipse">
              <a:avLst/>
            </a:prstGeom>
            <a:solidFill>
              <a:srgbClr val="FF505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h-TH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23580" name="Oval 70"/>
          <p:cNvSpPr>
            <a:spLocks noChangeArrowheads="1"/>
          </p:cNvSpPr>
          <p:nvPr/>
        </p:nvSpPr>
        <p:spPr bwMode="auto">
          <a:xfrm>
            <a:off x="1587061" y="673206"/>
            <a:ext cx="460375" cy="333375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23581" name="Oval 71"/>
          <p:cNvSpPr>
            <a:spLocks noChangeArrowheads="1"/>
          </p:cNvSpPr>
          <p:nvPr/>
        </p:nvSpPr>
        <p:spPr bwMode="auto">
          <a:xfrm>
            <a:off x="5738811" y="4143381"/>
            <a:ext cx="458787" cy="333375"/>
          </a:xfrm>
          <a:prstGeom prst="ellipse">
            <a:avLst/>
          </a:prstGeom>
          <a:solidFill>
            <a:srgbClr val="00FF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dirty="0"/>
              <a:t>5</a:t>
            </a:r>
          </a:p>
        </p:txBody>
      </p:sp>
      <p:grpSp>
        <p:nvGrpSpPr>
          <p:cNvPr id="10" name="กลุ่ม 88"/>
          <p:cNvGrpSpPr/>
          <p:nvPr/>
        </p:nvGrpSpPr>
        <p:grpSpPr>
          <a:xfrm>
            <a:off x="1581150" y="1471613"/>
            <a:ext cx="3157528" cy="382032"/>
            <a:chOff x="57150" y="1471613"/>
            <a:chExt cx="3157528" cy="382032"/>
          </a:xfrm>
        </p:grpSpPr>
        <p:sp>
          <p:nvSpPr>
            <p:cNvPr id="23575" name="Text Box 65"/>
            <p:cNvSpPr txBox="1">
              <a:spLocks noChangeArrowheads="1"/>
            </p:cNvSpPr>
            <p:nvPr/>
          </p:nvSpPr>
          <p:spPr bwMode="auto">
            <a:xfrm>
              <a:off x="515938" y="1484313"/>
              <a:ext cx="2698740" cy="369332"/>
            </a:xfrm>
            <a:prstGeom prst="rect">
              <a:avLst/>
            </a:prstGeom>
            <a:solidFill>
              <a:srgbClr val="9933FF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b="1" dirty="0">
                  <a:solidFill>
                    <a:schemeClr val="bg1"/>
                  </a:solidFill>
                  <a:latin typeface="TH SarabunPSK" pitchFamily="34" charset="-34"/>
                </a:rPr>
                <a:t>บางใหญ่-ราษฏร์บูรณะ  (42.8 กม.)</a:t>
              </a:r>
            </a:p>
          </p:txBody>
        </p:sp>
        <p:sp>
          <p:nvSpPr>
            <p:cNvPr id="23582" name="Oval 72"/>
            <p:cNvSpPr>
              <a:spLocks noChangeArrowheads="1"/>
            </p:cNvSpPr>
            <p:nvPr/>
          </p:nvSpPr>
          <p:spPr bwMode="auto">
            <a:xfrm>
              <a:off x="57150" y="1471613"/>
              <a:ext cx="458788" cy="333375"/>
            </a:xfrm>
            <a:prstGeom prst="ellipse">
              <a:avLst/>
            </a:prstGeom>
            <a:solidFill>
              <a:srgbClr val="9933FF">
                <a:alpha val="94901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h-TH">
                  <a:solidFill>
                    <a:schemeClr val="bg1"/>
                  </a:solidFill>
                </a:rPr>
                <a:t>7</a:t>
              </a:r>
            </a:p>
          </p:txBody>
        </p:sp>
      </p:grpSp>
      <p:sp>
        <p:nvSpPr>
          <p:cNvPr id="23583" name="Text Box 73"/>
          <p:cNvSpPr txBox="1">
            <a:spLocks noChangeArrowheads="1"/>
          </p:cNvSpPr>
          <p:nvPr/>
        </p:nvSpPr>
        <p:spPr bwMode="auto">
          <a:xfrm>
            <a:off x="1809880" y="3644900"/>
            <a:ext cx="2815448" cy="338554"/>
          </a:xfrm>
          <a:prstGeom prst="rect">
            <a:avLst/>
          </a:prstGeom>
          <a:solidFill>
            <a:srgbClr val="0000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600" b="1" dirty="0">
                <a:solidFill>
                  <a:schemeClr val="bg1"/>
                </a:solidFill>
                <a:latin typeface="TH SarabunPSK" pitchFamily="34" charset="-34"/>
              </a:rPr>
              <a:t>บางซื่อ- ท่าพระ-พุทธมณฑล สาย4 (55 กม.)</a:t>
            </a:r>
          </a:p>
        </p:txBody>
      </p:sp>
      <p:sp>
        <p:nvSpPr>
          <p:cNvPr id="23586" name="Freeform 79"/>
          <p:cNvSpPr>
            <a:spLocks/>
          </p:cNvSpPr>
          <p:nvPr/>
        </p:nvSpPr>
        <p:spPr bwMode="auto">
          <a:xfrm>
            <a:off x="5664201" y="2319339"/>
            <a:ext cx="455613" cy="1152525"/>
          </a:xfrm>
          <a:custGeom>
            <a:avLst/>
            <a:gdLst>
              <a:gd name="T0" fmla="*/ 2147483647 w 287"/>
              <a:gd name="T1" fmla="*/ 2147483647 h 726"/>
              <a:gd name="T2" fmla="*/ 2147483647 w 287"/>
              <a:gd name="T3" fmla="*/ 0 h 726"/>
              <a:gd name="T4" fmla="*/ 0 w 287"/>
              <a:gd name="T5" fmla="*/ 2147483647 h 726"/>
              <a:gd name="T6" fmla="*/ 2147483647 w 287"/>
              <a:gd name="T7" fmla="*/ 2147483647 h 726"/>
              <a:gd name="T8" fmla="*/ 0 60000 65536"/>
              <a:gd name="T9" fmla="*/ 0 60000 65536"/>
              <a:gd name="T10" fmla="*/ 0 60000 65536"/>
              <a:gd name="T11" fmla="*/ 0 60000 65536"/>
              <a:gd name="T12" fmla="*/ 0 w 287"/>
              <a:gd name="T13" fmla="*/ 0 h 726"/>
              <a:gd name="T14" fmla="*/ 287 w 287"/>
              <a:gd name="T15" fmla="*/ 726 h 7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7" h="726">
                <a:moveTo>
                  <a:pt x="287" y="6"/>
                </a:moveTo>
                <a:lnTo>
                  <a:pt x="282" y="0"/>
                </a:lnTo>
                <a:lnTo>
                  <a:pt x="0" y="696"/>
                </a:lnTo>
                <a:lnTo>
                  <a:pt x="138" y="726"/>
                </a:lnTo>
              </a:path>
            </a:pathLst>
          </a:custGeom>
          <a:noFill/>
          <a:ln w="38100">
            <a:solidFill>
              <a:srgbClr val="990033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87" name="Text Box 80"/>
          <p:cNvSpPr txBox="1">
            <a:spLocks noChangeArrowheads="1"/>
          </p:cNvSpPr>
          <p:nvPr/>
        </p:nvSpPr>
        <p:spPr bwMode="auto">
          <a:xfrm>
            <a:off x="8832850" y="4724400"/>
            <a:ext cx="1835150" cy="376238"/>
          </a:xfrm>
          <a:prstGeom prst="rect">
            <a:avLst/>
          </a:prstGeom>
          <a:solidFill>
            <a:srgbClr val="9933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chemeClr val="bg1"/>
                </a:solidFill>
                <a:latin typeface="TH SarabunPSK" pitchFamily="34" charset="-34"/>
              </a:rPr>
              <a:t>Airport Link </a:t>
            </a:r>
            <a:r>
              <a:rPr lang="th-TH" b="1">
                <a:solidFill>
                  <a:schemeClr val="bg1"/>
                </a:solidFill>
                <a:latin typeface="TH SarabunPSK" pitchFamily="34" charset="-34"/>
              </a:rPr>
              <a:t>(50.3 กม.)</a:t>
            </a:r>
          </a:p>
        </p:txBody>
      </p:sp>
      <p:sp>
        <p:nvSpPr>
          <p:cNvPr id="23588" name="Oval 81"/>
          <p:cNvSpPr>
            <a:spLocks noChangeArrowheads="1"/>
          </p:cNvSpPr>
          <p:nvPr/>
        </p:nvSpPr>
        <p:spPr bwMode="auto">
          <a:xfrm>
            <a:off x="8398193" y="4757104"/>
            <a:ext cx="417512" cy="333375"/>
          </a:xfrm>
          <a:prstGeom prst="ellipse">
            <a:avLst/>
          </a:prstGeom>
          <a:solidFill>
            <a:srgbClr val="9933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3589" name="Text Box 90"/>
          <p:cNvSpPr txBox="1">
            <a:spLocks noChangeArrowheads="1"/>
          </p:cNvSpPr>
          <p:nvPr/>
        </p:nvSpPr>
        <p:spPr bwMode="auto">
          <a:xfrm>
            <a:off x="8795406" y="3051494"/>
            <a:ext cx="1857387" cy="646331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ตลิ่งชัน-ศูนย์วัฒนธรรมฯ              -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มีนบุรี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 (37.5 กม.)</a:t>
            </a:r>
            <a:endParaRPr lang="th-TH" sz="1600" b="1" dirty="0">
              <a:solidFill>
                <a:schemeClr val="bg1"/>
              </a:solidFill>
              <a:latin typeface="TH SarabunPSK" pitchFamily="34" charset="-34"/>
            </a:endParaRPr>
          </a:p>
        </p:txBody>
      </p:sp>
      <p:sp>
        <p:nvSpPr>
          <p:cNvPr id="23590" name="Oval 91"/>
          <p:cNvSpPr>
            <a:spLocks noChangeArrowheads="1"/>
          </p:cNvSpPr>
          <p:nvPr/>
        </p:nvSpPr>
        <p:spPr bwMode="auto">
          <a:xfrm>
            <a:off x="8435042" y="3342323"/>
            <a:ext cx="360363" cy="333375"/>
          </a:xfrm>
          <a:prstGeom prst="ellipse">
            <a:avLst/>
          </a:prstGeom>
          <a:solidFill>
            <a:srgbClr val="FF6600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23591" name="Line 93"/>
          <p:cNvSpPr>
            <a:spLocks noChangeShapeType="1"/>
          </p:cNvSpPr>
          <p:nvPr/>
        </p:nvSpPr>
        <p:spPr bwMode="auto">
          <a:xfrm flipV="1">
            <a:off x="6096001" y="620713"/>
            <a:ext cx="936625" cy="1727200"/>
          </a:xfrm>
          <a:prstGeom prst="line">
            <a:avLst/>
          </a:prstGeom>
          <a:noFill/>
          <a:ln w="38100">
            <a:solidFill>
              <a:srgbClr val="800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0520" name="Text Box 92"/>
          <p:cNvSpPr txBox="1">
            <a:spLocks noChangeArrowheads="1"/>
          </p:cNvSpPr>
          <p:nvPr/>
        </p:nvSpPr>
        <p:spPr bwMode="auto">
          <a:xfrm>
            <a:off x="1524000" y="6273190"/>
            <a:ext cx="9144000" cy="369291"/>
          </a:xfrm>
          <a:prstGeom prst="rect">
            <a:avLst/>
          </a:prstGeom>
          <a:solidFill>
            <a:srgbClr val="8AB2E2">
              <a:alpha val="94116"/>
            </a:srgbClr>
          </a:solidFill>
          <a:ln w="9525">
            <a:solidFill>
              <a:srgbClr val="B2B2B2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 lIns="91398" tIns="45700" rIns="91398" bIns="45700">
            <a:spAutoFit/>
          </a:bodyPr>
          <a:lstStyle/>
          <a:p>
            <a:pPr algn="ctr" defTabSz="912813">
              <a:defRPr/>
            </a:pPr>
            <a:r>
              <a:rPr lang="th-TH" b="1" dirty="0">
                <a:solidFill>
                  <a:srgbClr val="003399"/>
                </a:solidFill>
                <a:latin typeface="TH SarabunPSK" pitchFamily="34" charset="-34"/>
                <a:cs typeface="TH SarabunPSK" pitchFamily="34" charset="-34"/>
              </a:rPr>
              <a:t>แผนเร่งรัดตามมติ ครม. ดำเนินการ 10 เส้นทาง ระยะทาง </a:t>
            </a:r>
            <a:r>
              <a:rPr lang="th-TH" b="1" u="sng" dirty="0">
                <a:solidFill>
                  <a:srgbClr val="003399"/>
                </a:solidFill>
                <a:latin typeface="TH SarabunPSK" pitchFamily="34" charset="-34"/>
                <a:cs typeface="TH SarabunPSK" pitchFamily="34" charset="-34"/>
              </a:rPr>
              <a:t>รวม 464 กม.</a:t>
            </a:r>
            <a:r>
              <a:rPr lang="en-US" b="1" dirty="0">
                <a:solidFill>
                  <a:srgbClr val="003399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b="1" dirty="0">
              <a:solidFill>
                <a:srgbClr val="00339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3593" name="Picture 89" descr="สนข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840913" y="1"/>
            <a:ext cx="641350" cy="32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94" name="Freeform 97"/>
          <p:cNvSpPr>
            <a:spLocks/>
          </p:cNvSpPr>
          <p:nvPr/>
        </p:nvSpPr>
        <p:spPr bwMode="auto">
          <a:xfrm>
            <a:off x="4151313" y="2359025"/>
            <a:ext cx="5645150" cy="1257300"/>
          </a:xfrm>
          <a:custGeom>
            <a:avLst/>
            <a:gdLst>
              <a:gd name="T0" fmla="*/ 0 w 3556"/>
              <a:gd name="T1" fmla="*/ 2147483647 h 792"/>
              <a:gd name="T2" fmla="*/ 2147483647 w 3556"/>
              <a:gd name="T3" fmla="*/ 2147483647 h 792"/>
              <a:gd name="T4" fmla="*/ 2147483647 w 3556"/>
              <a:gd name="T5" fmla="*/ 2147483647 h 792"/>
              <a:gd name="T6" fmla="*/ 2147483647 w 3556"/>
              <a:gd name="T7" fmla="*/ 2147483647 h 792"/>
              <a:gd name="T8" fmla="*/ 2147483647 w 3556"/>
              <a:gd name="T9" fmla="*/ 2147483647 h 792"/>
              <a:gd name="T10" fmla="*/ 2147483647 w 3556"/>
              <a:gd name="T11" fmla="*/ 2147483647 h 792"/>
              <a:gd name="T12" fmla="*/ 2147483647 w 3556"/>
              <a:gd name="T13" fmla="*/ 2147483647 h 792"/>
              <a:gd name="T14" fmla="*/ 2147483647 w 3556"/>
              <a:gd name="T15" fmla="*/ 2147483647 h 792"/>
              <a:gd name="T16" fmla="*/ 2147483647 w 3556"/>
              <a:gd name="T17" fmla="*/ 2147483647 h 792"/>
              <a:gd name="T18" fmla="*/ 2147483647 w 3556"/>
              <a:gd name="T19" fmla="*/ 2147483647 h 792"/>
              <a:gd name="T20" fmla="*/ 2147483647 w 3556"/>
              <a:gd name="T21" fmla="*/ 2147483647 h 792"/>
              <a:gd name="T22" fmla="*/ 2147483647 w 3556"/>
              <a:gd name="T23" fmla="*/ 2147483647 h 792"/>
              <a:gd name="T24" fmla="*/ 2147483647 w 3556"/>
              <a:gd name="T25" fmla="*/ 2147483647 h 792"/>
              <a:gd name="T26" fmla="*/ 2147483647 w 3556"/>
              <a:gd name="T27" fmla="*/ 2147483647 h 792"/>
              <a:gd name="T28" fmla="*/ 2147483647 w 3556"/>
              <a:gd name="T29" fmla="*/ 2147483647 h 792"/>
              <a:gd name="T30" fmla="*/ 2147483647 w 3556"/>
              <a:gd name="T31" fmla="*/ 2147483647 h 792"/>
              <a:gd name="T32" fmla="*/ 2147483647 w 3556"/>
              <a:gd name="T33" fmla="*/ 2147483647 h 792"/>
              <a:gd name="T34" fmla="*/ 2147483647 w 3556"/>
              <a:gd name="T35" fmla="*/ 2147483647 h 792"/>
              <a:gd name="T36" fmla="*/ 2147483647 w 3556"/>
              <a:gd name="T37" fmla="*/ 2147483647 h 792"/>
              <a:gd name="T38" fmla="*/ 2147483647 w 3556"/>
              <a:gd name="T39" fmla="*/ 0 h 79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3556"/>
              <a:gd name="T61" fmla="*/ 0 h 792"/>
              <a:gd name="T62" fmla="*/ 3556 w 3556"/>
              <a:gd name="T63" fmla="*/ 792 h 792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3556" h="792">
                <a:moveTo>
                  <a:pt x="0" y="377"/>
                </a:moveTo>
                <a:lnTo>
                  <a:pt x="376" y="648"/>
                </a:lnTo>
                <a:lnTo>
                  <a:pt x="804" y="689"/>
                </a:lnTo>
                <a:lnTo>
                  <a:pt x="932" y="697"/>
                </a:lnTo>
                <a:lnTo>
                  <a:pt x="1144" y="741"/>
                </a:lnTo>
                <a:lnTo>
                  <a:pt x="1180" y="605"/>
                </a:lnTo>
                <a:lnTo>
                  <a:pt x="1232" y="593"/>
                </a:lnTo>
                <a:lnTo>
                  <a:pt x="1276" y="513"/>
                </a:lnTo>
                <a:lnTo>
                  <a:pt x="1440" y="569"/>
                </a:lnTo>
                <a:lnTo>
                  <a:pt x="1501" y="597"/>
                </a:lnTo>
                <a:lnTo>
                  <a:pt x="1578" y="695"/>
                </a:lnTo>
                <a:lnTo>
                  <a:pt x="1915" y="792"/>
                </a:lnTo>
                <a:lnTo>
                  <a:pt x="2014" y="702"/>
                </a:lnTo>
                <a:lnTo>
                  <a:pt x="2053" y="669"/>
                </a:lnTo>
                <a:lnTo>
                  <a:pt x="2098" y="642"/>
                </a:lnTo>
                <a:lnTo>
                  <a:pt x="2365" y="600"/>
                </a:lnTo>
                <a:lnTo>
                  <a:pt x="2443" y="597"/>
                </a:lnTo>
                <a:lnTo>
                  <a:pt x="3301" y="144"/>
                </a:lnTo>
                <a:lnTo>
                  <a:pt x="3349" y="96"/>
                </a:lnTo>
                <a:lnTo>
                  <a:pt x="3556" y="0"/>
                </a:lnTo>
              </a:path>
            </a:pathLst>
          </a:custGeom>
          <a:noFill/>
          <a:ln w="38100">
            <a:solidFill>
              <a:srgbClr val="FF66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95" name="Freeform 44"/>
          <p:cNvSpPr>
            <a:spLocks/>
          </p:cNvSpPr>
          <p:nvPr/>
        </p:nvSpPr>
        <p:spPr bwMode="auto">
          <a:xfrm>
            <a:off x="5218114" y="2608263"/>
            <a:ext cx="579437" cy="1085850"/>
          </a:xfrm>
          <a:custGeom>
            <a:avLst/>
            <a:gdLst>
              <a:gd name="T0" fmla="*/ 2147483647 w 343"/>
              <a:gd name="T1" fmla="*/ 0 h 684"/>
              <a:gd name="T2" fmla="*/ 2147483647 w 343"/>
              <a:gd name="T3" fmla="*/ 2147483647 h 684"/>
              <a:gd name="T4" fmla="*/ 2147483647 w 343"/>
              <a:gd name="T5" fmla="*/ 2147483647 h 684"/>
              <a:gd name="T6" fmla="*/ 2147483647 w 343"/>
              <a:gd name="T7" fmla="*/ 2147483647 h 684"/>
              <a:gd name="T8" fmla="*/ 2147483647 w 343"/>
              <a:gd name="T9" fmla="*/ 2147483647 h 684"/>
              <a:gd name="T10" fmla="*/ 0 w 343"/>
              <a:gd name="T11" fmla="*/ 2147483647 h 684"/>
              <a:gd name="T12" fmla="*/ 2147483647 w 343"/>
              <a:gd name="T13" fmla="*/ 2147483647 h 684"/>
              <a:gd name="T14" fmla="*/ 2147483647 w 343"/>
              <a:gd name="T15" fmla="*/ 2147483647 h 68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43"/>
              <a:gd name="T25" fmla="*/ 0 h 684"/>
              <a:gd name="T26" fmla="*/ 343 w 343"/>
              <a:gd name="T27" fmla="*/ 684 h 68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43" h="684">
                <a:moveTo>
                  <a:pt x="343" y="0"/>
                </a:moveTo>
                <a:lnTo>
                  <a:pt x="325" y="63"/>
                </a:lnTo>
                <a:lnTo>
                  <a:pt x="226" y="100"/>
                </a:lnTo>
                <a:lnTo>
                  <a:pt x="129" y="230"/>
                </a:lnTo>
                <a:lnTo>
                  <a:pt x="64" y="392"/>
                </a:lnTo>
                <a:lnTo>
                  <a:pt x="0" y="457"/>
                </a:lnTo>
                <a:lnTo>
                  <a:pt x="64" y="554"/>
                </a:lnTo>
                <a:lnTo>
                  <a:pt x="32" y="684"/>
                </a:lnTo>
              </a:path>
            </a:pathLst>
          </a:custGeom>
          <a:noFill/>
          <a:ln w="38100">
            <a:solidFill>
              <a:srgbClr val="9900FF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23596" name="Freeform 45"/>
          <p:cNvSpPr>
            <a:spLocks/>
          </p:cNvSpPr>
          <p:nvPr/>
        </p:nvSpPr>
        <p:spPr bwMode="auto">
          <a:xfrm>
            <a:off x="4886326" y="3644901"/>
            <a:ext cx="715963" cy="1577975"/>
          </a:xfrm>
          <a:custGeom>
            <a:avLst/>
            <a:gdLst>
              <a:gd name="T0" fmla="*/ 2147483647 w 595"/>
              <a:gd name="T1" fmla="*/ 0 h 1392"/>
              <a:gd name="T2" fmla="*/ 0 w 595"/>
              <a:gd name="T3" fmla="*/ 2147483647 h 1392"/>
              <a:gd name="T4" fmla="*/ 2147483647 w 595"/>
              <a:gd name="T5" fmla="*/ 2147483647 h 1392"/>
              <a:gd name="T6" fmla="*/ 2147483647 w 595"/>
              <a:gd name="T7" fmla="*/ 2147483647 h 1392"/>
              <a:gd name="T8" fmla="*/ 2147483647 w 595"/>
              <a:gd name="T9" fmla="*/ 2147483647 h 13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95"/>
              <a:gd name="T16" fmla="*/ 0 h 1392"/>
              <a:gd name="T17" fmla="*/ 595 w 595"/>
              <a:gd name="T18" fmla="*/ 1392 h 13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95" h="1392">
                <a:moveTo>
                  <a:pt x="333" y="0"/>
                </a:moveTo>
                <a:lnTo>
                  <a:pt x="0" y="884"/>
                </a:lnTo>
                <a:lnTo>
                  <a:pt x="13" y="932"/>
                </a:lnTo>
                <a:lnTo>
                  <a:pt x="520" y="1259"/>
                </a:lnTo>
                <a:lnTo>
                  <a:pt x="595" y="1392"/>
                </a:lnTo>
              </a:path>
            </a:pathLst>
          </a:custGeom>
          <a:noFill/>
          <a:ln w="38100">
            <a:solidFill>
              <a:srgbClr val="9900FF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grpSp>
        <p:nvGrpSpPr>
          <p:cNvPr id="11" name="กลุ่ม 90"/>
          <p:cNvGrpSpPr/>
          <p:nvPr/>
        </p:nvGrpSpPr>
        <p:grpSpPr>
          <a:xfrm>
            <a:off x="6820858" y="2500307"/>
            <a:ext cx="2021220" cy="312539"/>
            <a:chOff x="5296858" y="2500306"/>
            <a:chExt cx="2021220" cy="312539"/>
          </a:xfrm>
        </p:grpSpPr>
        <p:sp>
          <p:nvSpPr>
            <p:cNvPr id="23585" name="Oval 76"/>
            <p:cNvSpPr>
              <a:spLocks noChangeArrowheads="1"/>
            </p:cNvSpPr>
            <p:nvPr/>
          </p:nvSpPr>
          <p:spPr bwMode="auto">
            <a:xfrm>
              <a:off x="5296858" y="2500306"/>
              <a:ext cx="357190" cy="285752"/>
            </a:xfrm>
            <a:prstGeom prst="ellipse">
              <a:avLst/>
            </a:prstGeom>
            <a:solidFill>
              <a:srgbClr val="FFFF0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h-TH" sz="2000" dirty="0"/>
                <a:t>10</a:t>
              </a:r>
            </a:p>
          </p:txBody>
        </p:sp>
        <p:sp>
          <p:nvSpPr>
            <p:cNvPr id="23597" name="Text Box 75"/>
            <p:cNvSpPr txBox="1">
              <a:spLocks noChangeArrowheads="1"/>
            </p:cNvSpPr>
            <p:nvPr/>
          </p:nvSpPr>
          <p:spPr bwMode="auto">
            <a:xfrm>
              <a:off x="5650240" y="2505068"/>
              <a:ext cx="1667838" cy="307777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sz="1400" b="1" dirty="0">
                  <a:latin typeface="TH SarabunPSK" pitchFamily="34" charset="-34"/>
                </a:rPr>
                <a:t>ลาดพร้าว-สำโรง (</a:t>
              </a:r>
              <a:r>
                <a:rPr lang="en-US" sz="1400" b="1" dirty="0">
                  <a:latin typeface="TH SarabunPSK" pitchFamily="34" charset="-34"/>
                </a:rPr>
                <a:t>30.4</a:t>
              </a:r>
              <a:r>
                <a:rPr lang="th-TH" sz="1400" b="1" dirty="0">
                  <a:latin typeface="TH SarabunPSK" pitchFamily="34" charset="-34"/>
                </a:rPr>
                <a:t> กม.)</a:t>
              </a:r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1524000" y="-33342"/>
            <a:ext cx="9144000" cy="642942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 anchor="ctr" anchorCtr="0">
            <a:noAutofit/>
          </a:bodyPr>
          <a:lstStyle/>
          <a:p>
            <a:pPr algn="thaiDist"/>
            <a:r>
              <a:rPr lang="th-TH" sz="2450" b="1" dirty="0">
                <a:latin typeface="TH SarabunPSK" panose="020B0500040200020003" pitchFamily="34" charset="-34"/>
              </a:rPr>
              <a:t>การพัฒนาโครงข่ายขนส่งสาธารณะเพื่อแก้ไขปัญหาจราจรใน กทม. และ</a:t>
            </a:r>
            <a:r>
              <a:rPr lang="th-TH" sz="2450" b="1" dirty="0" smtClean="0">
                <a:latin typeface="TH SarabunPSK" panose="020B0500040200020003" pitchFamily="34" charset="-34"/>
              </a:rPr>
              <a:t>ปริมณฑล </a:t>
            </a:r>
            <a:r>
              <a:rPr lang="th-TH" sz="2450" b="1" dirty="0" smtClean="0">
                <a:solidFill>
                  <a:srgbClr val="FFFF00"/>
                </a:solidFill>
                <a:latin typeface="TH SarabunPSK" panose="020B0500040200020003" pitchFamily="34" charset="-34"/>
              </a:rPr>
              <a:t>(10 สาย)</a:t>
            </a:r>
            <a:endParaRPr lang="th-TH" sz="2450" b="1" dirty="0">
              <a:solidFill>
                <a:srgbClr val="FFFF00"/>
              </a:solidFill>
              <a:latin typeface="TH SarabunPSK" panose="020B0500040200020003" pitchFamily="34" charset="-34"/>
            </a:endParaRPr>
          </a:p>
        </p:txBody>
      </p:sp>
      <p:sp>
        <p:nvSpPr>
          <p:cNvPr id="87" name="สี่เหลี่ยมผืนผ้า 86"/>
          <p:cNvSpPr/>
          <p:nvPr/>
        </p:nvSpPr>
        <p:spPr>
          <a:xfrm>
            <a:off x="1523016" y="666690"/>
            <a:ext cx="5256884" cy="40011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</a:rPr>
              <a:t>แผนแม่บทระบบขนส่งมวลชนทางรางในเขตกรุงเทพฯและปริมณฑล</a:t>
            </a:r>
          </a:p>
        </p:txBody>
      </p:sp>
      <p:sp>
        <p:nvSpPr>
          <p:cNvPr id="92" name="Oval 74"/>
          <p:cNvSpPr>
            <a:spLocks noChangeArrowheads="1"/>
          </p:cNvSpPr>
          <p:nvPr/>
        </p:nvSpPr>
        <p:spPr bwMode="auto">
          <a:xfrm>
            <a:off x="1764000" y="3301365"/>
            <a:ext cx="458788" cy="333375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>
                <a:solidFill>
                  <a:schemeClr val="bg1"/>
                </a:solidFill>
              </a:rPr>
              <a:t>6</a:t>
            </a:r>
          </a:p>
        </p:txBody>
      </p:sp>
      <p:grpSp>
        <p:nvGrpSpPr>
          <p:cNvPr id="12" name="กลุ่ม 92"/>
          <p:cNvGrpSpPr/>
          <p:nvPr/>
        </p:nvGrpSpPr>
        <p:grpSpPr>
          <a:xfrm>
            <a:off x="3452794" y="5572141"/>
            <a:ext cx="3214710" cy="382597"/>
            <a:chOff x="0" y="2071678"/>
            <a:chExt cx="2556496" cy="382597"/>
          </a:xfrm>
          <a:solidFill>
            <a:srgbClr val="FF0000"/>
          </a:solidFill>
        </p:grpSpPr>
        <p:sp>
          <p:nvSpPr>
            <p:cNvPr id="94" name="Text Box 63"/>
            <p:cNvSpPr txBox="1">
              <a:spLocks noChangeArrowheads="1"/>
            </p:cNvSpPr>
            <p:nvPr/>
          </p:nvSpPr>
          <p:spPr bwMode="auto">
            <a:xfrm>
              <a:off x="540371" y="2071678"/>
              <a:ext cx="2016125" cy="376238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th-TH" b="1" dirty="0">
                  <a:solidFill>
                    <a:schemeClr val="bg1"/>
                  </a:solidFill>
                  <a:latin typeface="TH SarabunPSK" pitchFamily="34" charset="-34"/>
                </a:rPr>
                <a:t>ม.ธรรมศาสตร์-มหาชัย (80.8 กม.)</a:t>
              </a:r>
            </a:p>
          </p:txBody>
        </p:sp>
        <p:sp>
          <p:nvSpPr>
            <p:cNvPr id="95" name="Oval 69"/>
            <p:cNvSpPr>
              <a:spLocks noChangeArrowheads="1"/>
            </p:cNvSpPr>
            <p:nvPr/>
          </p:nvSpPr>
          <p:spPr bwMode="auto">
            <a:xfrm>
              <a:off x="0" y="2120900"/>
              <a:ext cx="458788" cy="333375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th-TH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96" name="Slide Number Placeholder 8"/>
          <p:cNvSpPr txBox="1">
            <a:spLocks/>
          </p:cNvSpPr>
          <p:nvPr/>
        </p:nvSpPr>
        <p:spPr>
          <a:xfrm>
            <a:off x="8458200" y="64166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B8D20EF-0C72-4BCA-BB23-9C9064252684}" type="slidenum">
              <a:rPr lang="en-US" sz="2400">
                <a:solidFill>
                  <a:schemeClr val="tx1"/>
                </a:solidFill>
              </a:rPr>
              <a:pPr/>
              <a:t>52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0377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 Box 92"/>
          <p:cNvSpPr txBox="1">
            <a:spLocks noChangeArrowheads="1"/>
          </p:cNvSpPr>
          <p:nvPr/>
        </p:nvSpPr>
        <p:spPr bwMode="auto">
          <a:xfrm>
            <a:off x="1506198" y="214291"/>
            <a:ext cx="9114504" cy="369291"/>
          </a:xfrm>
          <a:prstGeom prst="rect">
            <a:avLst/>
          </a:prstGeom>
          <a:solidFill>
            <a:srgbClr val="006600">
              <a:alpha val="94116"/>
            </a:srgbClr>
          </a:solidFill>
          <a:ln w="9525">
            <a:solidFill>
              <a:srgbClr val="B2B2B2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 lIns="91398" tIns="45700" rIns="91398" bIns="45700">
            <a:spAutoFit/>
          </a:bodyPr>
          <a:lstStyle/>
          <a:p>
            <a:pPr algn="ctr" defTabSz="912813">
              <a:defRPr/>
            </a:pPr>
            <a:r>
              <a:rPr lang="th-TH" b="1" dirty="0">
                <a:solidFill>
                  <a:srgbClr val="FFFFFF"/>
                </a:solidFill>
                <a:latin typeface="TH SarabunPSK" pitchFamily="34" charset="-34"/>
              </a:rPr>
              <a:t>โครงการที่อยู่ระหว่างการก่อสร้าง จำนวน 6 โครงการ ระยะทาง 120.7 กม.</a:t>
            </a:r>
            <a:endParaRPr lang="th-TH" b="1" dirty="0">
              <a:solidFill>
                <a:schemeClr val="bg1"/>
              </a:solidFill>
              <a:latin typeface="TH SarabunPSK" pitchFamily="34" charset="-34"/>
            </a:endParaRPr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39766" y="1142984"/>
            <a:ext cx="737547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6" name="Freeform 82"/>
          <p:cNvSpPr>
            <a:spLocks/>
          </p:cNvSpPr>
          <p:nvPr/>
        </p:nvSpPr>
        <p:spPr bwMode="auto">
          <a:xfrm>
            <a:off x="5024430" y="2992981"/>
            <a:ext cx="3281362" cy="1254125"/>
          </a:xfrm>
          <a:custGeom>
            <a:avLst/>
            <a:gdLst>
              <a:gd name="T0" fmla="*/ 0 w 2067"/>
              <a:gd name="T1" fmla="*/ 2147483647 h 790"/>
              <a:gd name="T2" fmla="*/ 2147483647 w 2067"/>
              <a:gd name="T3" fmla="*/ 2147483647 h 790"/>
              <a:gd name="T4" fmla="*/ 2147483647 w 2067"/>
              <a:gd name="T5" fmla="*/ 2147483647 h 790"/>
              <a:gd name="T6" fmla="*/ 2147483647 w 2067"/>
              <a:gd name="T7" fmla="*/ 2147483647 h 790"/>
              <a:gd name="T8" fmla="*/ 2147483647 w 2067"/>
              <a:gd name="T9" fmla="*/ 2147483647 h 790"/>
              <a:gd name="T10" fmla="*/ 2147483647 w 2067"/>
              <a:gd name="T11" fmla="*/ 2147483647 h 790"/>
              <a:gd name="T12" fmla="*/ 2147483647 w 2067"/>
              <a:gd name="T13" fmla="*/ 2147483647 h 790"/>
              <a:gd name="T14" fmla="*/ 2147483647 w 2067"/>
              <a:gd name="T15" fmla="*/ 2147483647 h 790"/>
              <a:gd name="T16" fmla="*/ 2147483647 w 2067"/>
              <a:gd name="T17" fmla="*/ 2147483647 h 790"/>
              <a:gd name="T18" fmla="*/ 2147483647 w 2067"/>
              <a:gd name="T19" fmla="*/ 2147483647 h 790"/>
              <a:gd name="T20" fmla="*/ 2147483647 w 2067"/>
              <a:gd name="T21" fmla="*/ 0 h 79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2067"/>
              <a:gd name="T34" fmla="*/ 0 h 790"/>
              <a:gd name="T35" fmla="*/ 2067 w 2067"/>
              <a:gd name="T36" fmla="*/ 790 h 790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2067" h="790">
                <a:moveTo>
                  <a:pt x="0" y="557"/>
                </a:moveTo>
                <a:lnTo>
                  <a:pt x="64" y="706"/>
                </a:lnTo>
                <a:lnTo>
                  <a:pt x="147" y="712"/>
                </a:lnTo>
                <a:lnTo>
                  <a:pt x="423" y="790"/>
                </a:lnTo>
                <a:lnTo>
                  <a:pt x="538" y="692"/>
                </a:lnTo>
                <a:lnTo>
                  <a:pt x="575" y="664"/>
                </a:lnTo>
                <a:lnTo>
                  <a:pt x="597" y="654"/>
                </a:lnTo>
                <a:lnTo>
                  <a:pt x="937" y="616"/>
                </a:lnTo>
                <a:lnTo>
                  <a:pt x="1721" y="181"/>
                </a:lnTo>
                <a:lnTo>
                  <a:pt x="1762" y="133"/>
                </a:lnTo>
                <a:lnTo>
                  <a:pt x="2067" y="0"/>
                </a:lnTo>
              </a:path>
            </a:pathLst>
          </a:custGeom>
          <a:noFill/>
          <a:ln w="50800">
            <a:solidFill>
              <a:schemeClr val="accent6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endParaRPr lang="en-US" altLang="en-US"/>
          </a:p>
        </p:txBody>
      </p:sp>
      <p:sp>
        <p:nvSpPr>
          <p:cNvPr id="47" name="Oval 91"/>
          <p:cNvSpPr>
            <a:spLocks noChangeArrowheads="1"/>
          </p:cNvSpPr>
          <p:nvPr/>
        </p:nvSpPr>
        <p:spPr bwMode="auto">
          <a:xfrm>
            <a:off x="5453058" y="4278864"/>
            <a:ext cx="424800" cy="4248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chemeClr val="bg1"/>
                </a:solidFill>
                <a:latin typeface="TH SarabunPSK" pitchFamily="34" charset="-34"/>
                <a:cs typeface="+mn-cs"/>
              </a:rPr>
              <a:t>5</a:t>
            </a:r>
            <a:endParaRPr lang="th-TH" altLang="en-US" b="1" dirty="0">
              <a:solidFill>
                <a:schemeClr val="bg1"/>
              </a:solidFill>
              <a:latin typeface="TH SarabunPSK" pitchFamily="34" charset="-34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898434" y="4326162"/>
            <a:ext cx="2714644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</a:rPr>
              <a:t>สายสีส้ม ช่วงศูนย์วัฒนธรรมฯ-</a:t>
            </a:r>
            <a:r>
              <a:rPr lang="th-TH" b="1" dirty="0" err="1">
                <a:solidFill>
                  <a:schemeClr val="bg1"/>
                </a:solidFill>
              </a:rPr>
              <a:t>มีนบุรี</a:t>
            </a:r>
            <a:endParaRPr lang="th-TH" b="1" dirty="0">
              <a:solidFill>
                <a:schemeClr val="bg1"/>
              </a:solidFill>
            </a:endParaRPr>
          </a:p>
        </p:txBody>
      </p:sp>
      <p:sp>
        <p:nvSpPr>
          <p:cNvPr id="49" name="Freeform 5"/>
          <p:cNvSpPr>
            <a:spLocks/>
          </p:cNvSpPr>
          <p:nvPr/>
        </p:nvSpPr>
        <p:spPr bwMode="auto">
          <a:xfrm>
            <a:off x="3135609" y="2935136"/>
            <a:ext cx="2124075" cy="684213"/>
          </a:xfrm>
          <a:custGeom>
            <a:avLst/>
            <a:gdLst>
              <a:gd name="T0" fmla="*/ 0 w 1259"/>
              <a:gd name="T1" fmla="*/ 2147483647 h 431"/>
              <a:gd name="T2" fmla="*/ 2147483647 w 1259"/>
              <a:gd name="T3" fmla="*/ 2147483647 h 431"/>
              <a:gd name="T4" fmla="*/ 2147483647 w 1259"/>
              <a:gd name="T5" fmla="*/ 2147483647 h 431"/>
              <a:gd name="T6" fmla="*/ 2147483647 w 1259"/>
              <a:gd name="T7" fmla="*/ 2147483647 h 431"/>
              <a:gd name="T8" fmla="*/ 2147483647 w 1259"/>
              <a:gd name="T9" fmla="*/ 2147483647 h 431"/>
              <a:gd name="T10" fmla="*/ 2147483647 w 1259"/>
              <a:gd name="T11" fmla="*/ 0 h 431"/>
              <a:gd name="T12" fmla="*/ 2147483647 w 1259"/>
              <a:gd name="T13" fmla="*/ 2147483647 h 431"/>
              <a:gd name="T14" fmla="*/ 2147483647 w 1259"/>
              <a:gd name="T15" fmla="*/ 2147483647 h 431"/>
              <a:gd name="T16" fmla="*/ 2147483647 w 1259"/>
              <a:gd name="T17" fmla="*/ 2147483647 h 43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259"/>
              <a:gd name="T28" fmla="*/ 0 h 431"/>
              <a:gd name="T29" fmla="*/ 1259 w 1259"/>
              <a:gd name="T30" fmla="*/ 431 h 43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259" h="431">
                <a:moveTo>
                  <a:pt x="0" y="325"/>
                </a:moveTo>
                <a:lnTo>
                  <a:pt x="129" y="427"/>
                </a:lnTo>
                <a:lnTo>
                  <a:pt x="177" y="431"/>
                </a:lnTo>
                <a:lnTo>
                  <a:pt x="474" y="358"/>
                </a:lnTo>
                <a:lnTo>
                  <a:pt x="762" y="239"/>
                </a:lnTo>
                <a:lnTo>
                  <a:pt x="1038" y="0"/>
                </a:lnTo>
                <a:lnTo>
                  <a:pt x="1221" y="19"/>
                </a:lnTo>
                <a:lnTo>
                  <a:pt x="1259" y="46"/>
                </a:lnTo>
                <a:lnTo>
                  <a:pt x="1182" y="211"/>
                </a:lnTo>
              </a:path>
            </a:pathLst>
          </a:custGeom>
          <a:noFill/>
          <a:ln w="50800">
            <a:solidFill>
              <a:srgbClr val="C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0" name="Oval 91"/>
          <p:cNvSpPr>
            <a:spLocks noChangeArrowheads="1"/>
          </p:cNvSpPr>
          <p:nvPr/>
        </p:nvSpPr>
        <p:spPr bwMode="auto">
          <a:xfrm>
            <a:off x="1508234" y="2596866"/>
            <a:ext cx="424800" cy="424800"/>
          </a:xfrm>
          <a:prstGeom prst="ellipse">
            <a:avLst/>
          </a:prstGeom>
          <a:solidFill>
            <a:srgbClr val="FF5050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chemeClr val="bg1"/>
                </a:solidFill>
                <a:latin typeface="TH SarabunPSK" pitchFamily="34" charset="-34"/>
                <a:cs typeface="+mn-cs"/>
              </a:rPr>
              <a:t>6</a:t>
            </a:r>
            <a:endParaRPr lang="th-TH" altLang="en-US" b="1" dirty="0">
              <a:solidFill>
                <a:schemeClr val="bg1"/>
              </a:solidFill>
              <a:latin typeface="TH SarabunPSK" pitchFamily="34" charset="-34"/>
              <a:cs typeface="+mn-cs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952596" y="2644164"/>
            <a:ext cx="2556002" cy="369332"/>
          </a:xfrm>
          <a:prstGeom prst="rect">
            <a:avLst/>
          </a:prstGeom>
          <a:solidFill>
            <a:srgbClr val="FF505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</a:rPr>
              <a:t>สายสีแดงอ่อน ช่วงบางซื่อ-ตลิ่งชัน</a:t>
            </a:r>
          </a:p>
        </p:txBody>
      </p:sp>
      <p:grpSp>
        <p:nvGrpSpPr>
          <p:cNvPr id="3" name="กลุ่ม 69"/>
          <p:cNvGrpSpPr/>
          <p:nvPr/>
        </p:nvGrpSpPr>
        <p:grpSpPr>
          <a:xfrm>
            <a:off x="8851532" y="1051931"/>
            <a:ext cx="1706106" cy="5402506"/>
            <a:chOff x="7374830" y="627152"/>
            <a:chExt cx="1706106" cy="5402506"/>
          </a:xfrm>
        </p:grpSpPr>
        <p:sp>
          <p:nvSpPr>
            <p:cNvPr id="40" name="TextBox 39"/>
            <p:cNvSpPr txBox="1"/>
            <p:nvPr/>
          </p:nvSpPr>
          <p:spPr>
            <a:xfrm>
              <a:off x="7374830" y="627152"/>
              <a:ext cx="1643042" cy="369332"/>
            </a:xfrm>
            <a:prstGeom prst="rect">
              <a:avLst/>
            </a:prstGeom>
            <a:solidFill>
              <a:srgbClr val="0000FF"/>
            </a:solidFill>
            <a:ln>
              <a:solidFill>
                <a:srgbClr val="00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>
                  <a:solidFill>
                    <a:schemeClr val="bg1"/>
                  </a:solidFill>
                </a:rPr>
                <a:t>1. สายสีน้ำเงิน </a:t>
              </a:r>
              <a:endParaRPr lang="th-TH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390596" y="1036165"/>
              <a:ext cx="1643042" cy="369332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/>
                <a:t>เปิดบริการ 2562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7382222" y="1449027"/>
              <a:ext cx="1643042" cy="369332"/>
            </a:xfrm>
            <a:prstGeom prst="rect">
              <a:avLst/>
            </a:prstGeom>
            <a:solidFill>
              <a:srgbClr val="006600"/>
            </a:solidFill>
            <a:ln>
              <a:solidFill>
                <a:srgbClr val="00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>
                  <a:solidFill>
                    <a:schemeClr val="bg1"/>
                  </a:solidFill>
                </a:rPr>
                <a:t>2. สายสีเขียวเข้ม </a:t>
              </a: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374830" y="1857364"/>
              <a:ext cx="1643042" cy="338554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b="1" dirty="0"/>
                <a:t>ช่วงแบ</a:t>
              </a:r>
              <a:r>
                <a:rPr lang="th-TH" sz="1600" b="1" dirty="0" err="1"/>
                <a:t>ริ่ง</a:t>
              </a:r>
              <a:r>
                <a:rPr lang="th-TH" sz="1600" b="1" dirty="0"/>
                <a:t>-สมุทรปราการ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382222" y="2214554"/>
              <a:ext cx="1643042" cy="35394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700" b="1" dirty="0"/>
                <a:t>ปีเปิดบริการ 2561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7374830" y="3000372"/>
              <a:ext cx="1643042" cy="338554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b="1" dirty="0"/>
                <a:t>ช่วงหมอชิต-</a:t>
              </a:r>
              <a:r>
                <a:rPr lang="th-TH" sz="1600" b="1" dirty="0" err="1"/>
                <a:t>คูคต</a:t>
              </a:r>
              <a:endParaRPr lang="th-TH" sz="1600" b="1" dirty="0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7374830" y="3341443"/>
              <a:ext cx="1643042" cy="353943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700" b="1" dirty="0"/>
                <a:t>ปีเปิดบริการ 2563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7374830" y="2600409"/>
              <a:ext cx="1643042" cy="369332"/>
            </a:xfrm>
            <a:prstGeom prst="rect">
              <a:avLst/>
            </a:prstGeom>
            <a:solidFill>
              <a:srgbClr val="006600"/>
            </a:solidFill>
            <a:ln>
              <a:solidFill>
                <a:srgbClr val="00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>
                  <a:solidFill>
                    <a:schemeClr val="bg1"/>
                  </a:solidFill>
                </a:rPr>
                <a:t>3. สายสีเขียวเข้ม </a:t>
              </a:r>
              <a:endParaRPr lang="th-TH" sz="3200" b="1" dirty="0">
                <a:solidFill>
                  <a:schemeClr val="bg1"/>
                </a:solidFill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374830" y="3694421"/>
              <a:ext cx="1643042" cy="369332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00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>
                  <a:solidFill>
                    <a:schemeClr val="bg1"/>
                  </a:solidFill>
                </a:rPr>
                <a:t>4. สายสีแดงเข้ม</a:t>
              </a: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7390596" y="4090867"/>
              <a:ext cx="1643042" cy="36933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/>
                <a:t>ปีเปิดบริการ 2563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7388632" y="4469105"/>
              <a:ext cx="1643042" cy="3693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00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>
                  <a:solidFill>
                    <a:schemeClr val="bg1"/>
                  </a:solidFill>
                </a:rPr>
                <a:t>5. สายสีส้ม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7406362" y="4862285"/>
              <a:ext cx="1643042" cy="36933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/>
                <a:t>ปีเปิดบริการ 2566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422128" y="5263230"/>
              <a:ext cx="1643042" cy="369332"/>
            </a:xfrm>
            <a:prstGeom prst="rect">
              <a:avLst/>
            </a:prstGeom>
            <a:solidFill>
              <a:srgbClr val="FF3300"/>
            </a:solidFill>
            <a:ln>
              <a:solidFill>
                <a:srgbClr val="0066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>
                  <a:solidFill>
                    <a:schemeClr val="bg1"/>
                  </a:solidFill>
                </a:rPr>
                <a:t>6. สายสีแดงอ่อน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437894" y="5660326"/>
              <a:ext cx="1643042" cy="369332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b="1" dirty="0"/>
                <a:t>ปีเปิดบริการ 2563</a:t>
              </a:r>
            </a:p>
          </p:txBody>
        </p:sp>
      </p:grpSp>
      <p:sp>
        <p:nvSpPr>
          <p:cNvPr id="71" name="TextBox 70"/>
          <p:cNvSpPr txBox="1"/>
          <p:nvPr/>
        </p:nvSpPr>
        <p:spPr>
          <a:xfrm>
            <a:off x="3024166" y="4636055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rgbClr val="0000FF"/>
                </a:solidFill>
              </a:rPr>
              <a:t>(27 กม.)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800600" y="5562601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rgbClr val="006600"/>
                </a:solidFill>
              </a:rPr>
              <a:t>(12.8 กม.)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453190" y="3850237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accent6">
                    <a:lumMod val="75000"/>
                  </a:schemeClr>
                </a:solidFill>
              </a:rPr>
              <a:t>(21.2 กม.)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814298" y="3095951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rgbClr val="FF5050"/>
                </a:solidFill>
              </a:rPr>
              <a:t>(15 กม.)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745088" y="1667191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rgbClr val="FF0000"/>
                </a:solidFill>
              </a:rPr>
              <a:t>(26.3 กม.)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881686" y="2135725"/>
            <a:ext cx="1214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rgbClr val="006600"/>
                </a:solidFill>
              </a:rPr>
              <a:t>(18.4 กม.)</a:t>
            </a:r>
          </a:p>
        </p:txBody>
      </p:sp>
      <p:sp>
        <p:nvSpPr>
          <p:cNvPr id="32" name="Slide Number Placeholder 8"/>
          <p:cNvSpPr txBox="1">
            <a:spLocks/>
          </p:cNvSpPr>
          <p:nvPr/>
        </p:nvSpPr>
        <p:spPr>
          <a:xfrm>
            <a:off x="8458200" y="64166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B8D20EF-0C72-4BCA-BB23-9C9064252684}" type="slidenum">
              <a:rPr lang="en-US" sz="2400">
                <a:solidFill>
                  <a:schemeClr val="tx1"/>
                </a:solidFill>
              </a:rPr>
              <a:pPr/>
              <a:t>53</a:t>
            </a:fld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752600" y="5943600"/>
            <a:ext cx="342900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หมายเหตุ </a:t>
            </a:r>
            <a:r>
              <a:rPr lang="en-US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0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บางซื่อ-ตลิ่งชัน งานโยธาเสร็จแล้ว รอขบวนรถจากบางซื่อ-รังสิต สัญญา 3 </a:t>
            </a:r>
          </a:p>
        </p:txBody>
      </p:sp>
    </p:spTree>
    <p:extLst>
      <p:ext uri="{BB962C8B-B14F-4D97-AF65-F5344CB8AC3E}">
        <p14:creationId xmlns:p14="http://schemas.microsoft.com/office/powerpoint/2010/main" val="7888951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1905000" y="-152400"/>
            <a:ext cx="8229600" cy="1143000"/>
          </a:xfrm>
        </p:spPr>
        <p:txBody>
          <a:bodyPr/>
          <a:lstStyle/>
          <a:p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ความคืบหน้าการดำเนินงาน (สิ้น มิ.ย. 60) </a:t>
            </a:r>
            <a:endParaRPr lang="th-TH" b="1" dirty="0">
              <a:solidFill>
                <a:schemeClr val="accent3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/>
          </p:nvPr>
        </p:nvGraphicFramePr>
        <p:xfrm>
          <a:off x="1905000" y="914400"/>
          <a:ext cx="8229600" cy="3266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5651"/>
                <a:gridCol w="2300749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สาย</a:t>
                      </a:r>
                      <a:endParaRPr lang="th-TH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ผลความคืบหน้า</a:t>
                      </a:r>
                      <a:endParaRPr lang="th-TH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>
                          <a:latin typeface="TH SarabunPSK" pitchFamily="34" charset="-34"/>
                          <a:cs typeface="TH SarabunPSK" pitchFamily="34" charset="-34"/>
                        </a:rPr>
                        <a:t>เปรียบเทียบแผน</a:t>
                      </a:r>
                      <a:endParaRPr lang="th-TH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1.น้ำเงิน บางซื่อ-ท่าพระ</a:t>
                      </a:r>
                      <a:b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และหัวลำโพง-บางแค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93.91%</a:t>
                      </a:r>
                      <a:endParaRPr lang="th-TH" sz="20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ช้ากว่าแผน</a:t>
                      </a:r>
                      <a:r>
                        <a:rPr lang="th-TH" sz="20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0.01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endParaRPr lang="th-TH" sz="20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2.เขียว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หมอชิต-สะพานใหม่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36.</a:t>
                      </a:r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19%</a:t>
                      </a:r>
                      <a:endParaRPr lang="th-TH" sz="20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เร็วกกว่าแผน</a:t>
                      </a:r>
                      <a:r>
                        <a:rPr lang="th-TH" sz="20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2.52%</a:t>
                      </a:r>
                      <a:endParaRPr lang="th-TH" sz="20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3.แดงเข้ม บางซื่อ-รังสิต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สัญญา 1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: 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57.66</a:t>
                      </a:r>
                      <a:r>
                        <a:rPr lang="en-US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</a:p>
                    <a:p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สัญญา 2 </a:t>
                      </a:r>
                      <a:r>
                        <a:rPr lang="en-US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: 89.60%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endParaRPr lang="en-US" sz="2000" baseline="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สัญญา 3 </a:t>
                      </a:r>
                      <a:r>
                        <a:rPr lang="en-US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16.99%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เร็วกว่าแผน 1.15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endParaRPr lang="th-TH" sz="20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ล่าช้า 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7.22%</a:t>
                      </a:r>
                    </a:p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ล่าช้า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4.79%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4.ส้ม ศ.วัฒนธรรมฯ-</a:t>
                      </a:r>
                      <a:r>
                        <a:rPr lang="th-TH" sz="2000" dirty="0" err="1" smtClean="0">
                          <a:latin typeface="TH SarabunPSK" pitchFamily="34" charset="-34"/>
                          <a:cs typeface="TH SarabunPSK" pitchFamily="34" charset="-34"/>
                        </a:rPr>
                        <a:t>มีนบุรี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เริ่มงาน</a:t>
                      </a:r>
                      <a:r>
                        <a:rPr lang="th-TH" sz="20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 2 พ.ค. 60 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ลงนามสัญญา 9 ก.พ. 60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5.แดงอ่อน บางซื่อ-ตลิ่งชัน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  <a:r>
                        <a:rPr lang="en-US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%</a:t>
                      </a:r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 (งานโยธา)</a:t>
                      </a:r>
                      <a:endParaRPr lang="th-TH" sz="20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000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รอขบวนรถจากสัญญา 3บางซื่อ-รังสิต</a:t>
                      </a:r>
                      <a:endParaRPr lang="th-TH" sz="2000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lide Number Placeholder 8"/>
          <p:cNvSpPr txBox="1">
            <a:spLocks/>
          </p:cNvSpPr>
          <p:nvPr/>
        </p:nvSpPr>
        <p:spPr>
          <a:xfrm>
            <a:off x="8458200" y="64166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B8D20EF-0C72-4BCA-BB23-9C9064252684}" type="slidenum">
              <a:rPr lang="en-US" sz="2400">
                <a:solidFill>
                  <a:schemeClr val="tx1"/>
                </a:solidFill>
              </a:rPr>
              <a:pPr/>
              <a:t>54</a:t>
            </a:fld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73640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2" descr="BMR Base Map-Ba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" t="22676" r="774" b="9302"/>
          <a:stretch>
            <a:fillRect/>
          </a:stretch>
        </p:blipFill>
        <p:spPr bwMode="auto">
          <a:xfrm>
            <a:off x="1524000" y="0"/>
            <a:ext cx="9080500" cy="685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1716088" y="5743574"/>
            <a:ext cx="2208656" cy="910772"/>
            <a:chOff x="621" y="5065"/>
            <a:chExt cx="1831" cy="803"/>
          </a:xfrm>
        </p:grpSpPr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621" y="5495"/>
              <a:ext cx="1831" cy="373"/>
              <a:chOff x="621" y="5495"/>
              <a:chExt cx="1831" cy="373"/>
            </a:xfrm>
          </p:grpSpPr>
          <p:pic>
            <p:nvPicPr>
              <p:cNvPr id="47181" name="Picture 24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5" y="5682"/>
                <a:ext cx="1476" cy="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7182" name="Text Box 25"/>
              <p:cNvSpPr txBox="1">
                <a:spLocks noChangeArrowheads="1"/>
              </p:cNvSpPr>
              <p:nvPr/>
            </p:nvSpPr>
            <p:spPr bwMode="auto">
              <a:xfrm>
                <a:off x="621" y="5536"/>
                <a:ext cx="157" cy="1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5306" tIns="32653" rIns="65306" bIns="32653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/>
                <a:r>
                  <a:rPr lang="en-US" altLang="en-US" sz="800" b="1"/>
                  <a:t>0</a:t>
                </a:r>
                <a:endParaRPr lang="th-TH" altLang="en-US" sz="800" b="1"/>
              </a:p>
            </p:txBody>
          </p:sp>
          <p:sp>
            <p:nvSpPr>
              <p:cNvPr id="47183" name="Text Box 26"/>
              <p:cNvSpPr txBox="1">
                <a:spLocks noChangeArrowheads="1"/>
              </p:cNvSpPr>
              <p:nvPr/>
            </p:nvSpPr>
            <p:spPr bwMode="auto">
              <a:xfrm>
                <a:off x="882" y="5537"/>
                <a:ext cx="157" cy="1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5306" tIns="32653" rIns="65306" bIns="32653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/>
                <a:r>
                  <a:rPr lang="en-US" altLang="en-US" sz="800" b="1"/>
                  <a:t>2</a:t>
                </a:r>
                <a:endParaRPr lang="th-TH" altLang="en-US" sz="800" b="1"/>
              </a:p>
            </p:txBody>
          </p:sp>
          <p:sp>
            <p:nvSpPr>
              <p:cNvPr id="47184" name="Text Box 27"/>
              <p:cNvSpPr txBox="1">
                <a:spLocks noChangeArrowheads="1"/>
              </p:cNvSpPr>
              <p:nvPr/>
            </p:nvSpPr>
            <p:spPr bwMode="auto">
              <a:xfrm>
                <a:off x="1334" y="5537"/>
                <a:ext cx="156" cy="1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5306" tIns="32653" rIns="65306" bIns="32653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/>
                <a:r>
                  <a:rPr lang="en-US" altLang="en-US" sz="800" b="1"/>
                  <a:t>5</a:t>
                </a:r>
                <a:endParaRPr lang="th-TH" altLang="en-US" sz="800" b="1"/>
              </a:p>
            </p:txBody>
          </p:sp>
          <p:sp>
            <p:nvSpPr>
              <p:cNvPr id="47185" name="Text Box 28"/>
              <p:cNvSpPr txBox="1">
                <a:spLocks noChangeArrowheads="1"/>
              </p:cNvSpPr>
              <p:nvPr/>
            </p:nvSpPr>
            <p:spPr bwMode="auto">
              <a:xfrm>
                <a:off x="2036" y="5540"/>
                <a:ext cx="205" cy="1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5306" tIns="32653" rIns="65306" bIns="32653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/>
                <a:r>
                  <a:rPr lang="en-US" altLang="en-US" sz="800" b="1"/>
                  <a:t>10</a:t>
                </a:r>
                <a:endParaRPr lang="th-TH" altLang="en-US" sz="800" b="1"/>
              </a:p>
            </p:txBody>
          </p:sp>
          <p:sp>
            <p:nvSpPr>
              <p:cNvPr id="47186" name="Text Box 29"/>
              <p:cNvSpPr txBox="1">
                <a:spLocks noChangeArrowheads="1"/>
              </p:cNvSpPr>
              <p:nvPr/>
            </p:nvSpPr>
            <p:spPr bwMode="auto">
              <a:xfrm>
                <a:off x="2177" y="5495"/>
                <a:ext cx="256" cy="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5306" tIns="32653" rIns="65306" bIns="32653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/>
                <a:r>
                  <a:rPr lang="th-TH" altLang="en-US" sz="1400" b="1"/>
                  <a:t>กม.</a:t>
                </a:r>
              </a:p>
            </p:txBody>
          </p:sp>
          <p:sp>
            <p:nvSpPr>
              <p:cNvPr id="47187" name="Text Box 30"/>
              <p:cNvSpPr txBox="1">
                <a:spLocks noChangeArrowheads="1"/>
              </p:cNvSpPr>
              <p:nvPr/>
            </p:nvSpPr>
            <p:spPr bwMode="auto">
              <a:xfrm>
                <a:off x="2182" y="5701"/>
                <a:ext cx="270" cy="1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5306" tIns="32653" rIns="65306" bIns="32653">
                <a:spAutoFit/>
              </a:bodyPr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/>
                <a:r>
                  <a:rPr lang="en-US" altLang="en-US" sz="800" b="1"/>
                  <a:t>Km.</a:t>
                </a:r>
                <a:endParaRPr lang="th-TH" altLang="en-US" sz="800" b="1"/>
              </a:p>
            </p:txBody>
          </p:sp>
        </p:grpSp>
        <p:pic>
          <p:nvPicPr>
            <p:cNvPr id="47180" name="Picture 31" descr="http://www.ceco.net/autocad-free-symbols/autocad-free-symbols-04/04apr-free-autocad-symbols/free-north-arrows-01.gi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4" y="5065"/>
              <a:ext cx="355" cy="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7115" name="Rectangle 50"/>
          <p:cNvSpPr>
            <a:spLocks noChangeArrowheads="1"/>
          </p:cNvSpPr>
          <p:nvPr/>
        </p:nvSpPr>
        <p:spPr bwMode="auto">
          <a:xfrm rot="3651606">
            <a:off x="9605963" y="2517775"/>
            <a:ext cx="107950" cy="57150"/>
          </a:xfrm>
          <a:prstGeom prst="rect">
            <a:avLst/>
          </a:prstGeom>
          <a:solidFill>
            <a:srgbClr val="FF00FF"/>
          </a:solidFill>
          <a:ln w="63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7118" name="Freeform 54"/>
          <p:cNvSpPr>
            <a:spLocks/>
          </p:cNvSpPr>
          <p:nvPr/>
        </p:nvSpPr>
        <p:spPr bwMode="auto">
          <a:xfrm>
            <a:off x="1930401" y="4356100"/>
            <a:ext cx="1471613" cy="50800"/>
          </a:xfrm>
          <a:custGeom>
            <a:avLst/>
            <a:gdLst>
              <a:gd name="T0" fmla="*/ 0 w 872"/>
              <a:gd name="T1" fmla="*/ 2147483647 h 32"/>
              <a:gd name="T2" fmla="*/ 2147483647 w 872"/>
              <a:gd name="T3" fmla="*/ 2147483647 h 32"/>
              <a:gd name="T4" fmla="*/ 2147483647 w 872"/>
              <a:gd name="T5" fmla="*/ 0 h 32"/>
              <a:gd name="T6" fmla="*/ 0 60000 65536"/>
              <a:gd name="T7" fmla="*/ 0 60000 65536"/>
              <a:gd name="T8" fmla="*/ 0 60000 65536"/>
              <a:gd name="T9" fmla="*/ 0 w 872"/>
              <a:gd name="T10" fmla="*/ 0 h 32"/>
              <a:gd name="T11" fmla="*/ 872 w 872"/>
              <a:gd name="T12" fmla="*/ 32 h 3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872" h="32">
                <a:moveTo>
                  <a:pt x="0" y="32"/>
                </a:moveTo>
                <a:lnTo>
                  <a:pt x="440" y="16"/>
                </a:lnTo>
                <a:lnTo>
                  <a:pt x="872" y="0"/>
                </a:lnTo>
              </a:path>
            </a:pathLst>
          </a:custGeom>
          <a:noFill/>
          <a:ln w="508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endParaRPr lang="en-US" altLang="en-US"/>
          </a:p>
        </p:txBody>
      </p:sp>
      <p:sp>
        <p:nvSpPr>
          <p:cNvPr id="47122" name="Freeform 60"/>
          <p:cNvSpPr>
            <a:spLocks/>
          </p:cNvSpPr>
          <p:nvPr/>
        </p:nvSpPr>
        <p:spPr bwMode="auto">
          <a:xfrm>
            <a:off x="8256589" y="217489"/>
            <a:ext cx="955675" cy="26987"/>
          </a:xfrm>
          <a:custGeom>
            <a:avLst/>
            <a:gdLst>
              <a:gd name="T0" fmla="*/ 0 w 566"/>
              <a:gd name="T1" fmla="*/ 2147483647 h 17"/>
              <a:gd name="T2" fmla="*/ 2147483647 w 566"/>
              <a:gd name="T3" fmla="*/ 0 h 17"/>
              <a:gd name="T4" fmla="*/ 0 60000 65536"/>
              <a:gd name="T5" fmla="*/ 0 60000 65536"/>
              <a:gd name="T6" fmla="*/ 0 w 566"/>
              <a:gd name="T7" fmla="*/ 0 h 17"/>
              <a:gd name="T8" fmla="*/ 566 w 566"/>
              <a:gd name="T9" fmla="*/ 17 h 17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66" h="17">
                <a:moveTo>
                  <a:pt x="0" y="17"/>
                </a:moveTo>
                <a:lnTo>
                  <a:pt x="566" y="0"/>
                </a:lnTo>
              </a:path>
            </a:pathLst>
          </a:custGeom>
          <a:noFill/>
          <a:ln w="50800">
            <a:solidFill>
              <a:srgbClr val="00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endParaRPr lang="en-US" altLang="en-US"/>
          </a:p>
        </p:txBody>
      </p:sp>
      <p:sp>
        <p:nvSpPr>
          <p:cNvPr id="47134" name="Oval 72"/>
          <p:cNvSpPr>
            <a:spLocks noChangeArrowheads="1"/>
          </p:cNvSpPr>
          <p:nvPr/>
        </p:nvSpPr>
        <p:spPr bwMode="auto">
          <a:xfrm>
            <a:off x="5350088" y="3667454"/>
            <a:ext cx="424800" cy="424800"/>
          </a:xfrm>
          <a:prstGeom prst="ellipse">
            <a:avLst/>
          </a:prstGeom>
          <a:solidFill>
            <a:srgbClr val="9900CC">
              <a:alpha val="949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th-TH" altLang="en-US" b="1" dirty="0">
                <a:solidFill>
                  <a:schemeClr val="bg1"/>
                </a:solidFill>
                <a:cs typeface="TH SarabunPSK"/>
              </a:rPr>
              <a:t>1</a:t>
            </a:r>
          </a:p>
        </p:txBody>
      </p:sp>
      <p:sp>
        <p:nvSpPr>
          <p:cNvPr id="47136" name="Oval 74"/>
          <p:cNvSpPr>
            <a:spLocks noChangeArrowheads="1"/>
          </p:cNvSpPr>
          <p:nvPr/>
        </p:nvSpPr>
        <p:spPr bwMode="auto">
          <a:xfrm>
            <a:off x="1730890" y="4651820"/>
            <a:ext cx="424800" cy="424800"/>
          </a:xfrm>
          <a:prstGeom prst="ellipse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th-TH" altLang="en-US" b="1" dirty="0">
                <a:solidFill>
                  <a:schemeClr val="bg1"/>
                </a:solidFill>
                <a:cs typeface="TH SarabunPSK"/>
              </a:rPr>
              <a:t>2</a:t>
            </a:r>
          </a:p>
        </p:txBody>
      </p:sp>
      <p:sp>
        <p:nvSpPr>
          <p:cNvPr id="47138" name="Freeform 79"/>
          <p:cNvSpPr>
            <a:spLocks/>
          </p:cNvSpPr>
          <p:nvPr/>
        </p:nvSpPr>
        <p:spPr bwMode="auto">
          <a:xfrm>
            <a:off x="5616700" y="548681"/>
            <a:ext cx="1415404" cy="2940453"/>
          </a:xfrm>
          <a:custGeom>
            <a:avLst/>
            <a:gdLst>
              <a:gd name="T0" fmla="*/ 2147483647 w 287"/>
              <a:gd name="T1" fmla="*/ 2147483647 h 726"/>
              <a:gd name="T2" fmla="*/ 2147483647 w 287"/>
              <a:gd name="T3" fmla="*/ 0 h 726"/>
              <a:gd name="T4" fmla="*/ 0 w 287"/>
              <a:gd name="T5" fmla="*/ 2147483647 h 726"/>
              <a:gd name="T6" fmla="*/ 2147483647 w 287"/>
              <a:gd name="T7" fmla="*/ 2147483647 h 726"/>
              <a:gd name="T8" fmla="*/ 0 60000 65536"/>
              <a:gd name="T9" fmla="*/ 0 60000 65536"/>
              <a:gd name="T10" fmla="*/ 0 60000 65536"/>
              <a:gd name="T11" fmla="*/ 0 60000 65536"/>
              <a:gd name="T12" fmla="*/ 0 w 287"/>
              <a:gd name="T13" fmla="*/ 0 h 726"/>
              <a:gd name="T14" fmla="*/ 287 w 287"/>
              <a:gd name="T15" fmla="*/ 726 h 7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7" h="726">
                <a:moveTo>
                  <a:pt x="287" y="6"/>
                </a:moveTo>
                <a:lnTo>
                  <a:pt x="282" y="0"/>
                </a:lnTo>
                <a:lnTo>
                  <a:pt x="0" y="696"/>
                </a:lnTo>
                <a:lnTo>
                  <a:pt x="138" y="726"/>
                </a:lnTo>
              </a:path>
            </a:pathLst>
          </a:custGeom>
          <a:noFill/>
          <a:ln w="5080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endParaRPr lang="en-US" altLang="en-US"/>
          </a:p>
        </p:txBody>
      </p:sp>
      <p:sp>
        <p:nvSpPr>
          <p:cNvPr id="47142" name="Oval 91"/>
          <p:cNvSpPr>
            <a:spLocks noChangeArrowheads="1"/>
          </p:cNvSpPr>
          <p:nvPr/>
        </p:nvSpPr>
        <p:spPr bwMode="auto">
          <a:xfrm>
            <a:off x="7770606" y="535402"/>
            <a:ext cx="424800" cy="424800"/>
          </a:xfrm>
          <a:prstGeom prst="ellipse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th-TH" altLang="en-US" b="1" dirty="0">
                <a:solidFill>
                  <a:schemeClr val="bg1"/>
                </a:solidFill>
                <a:cs typeface="TH SarabunPSK"/>
              </a:rPr>
              <a:t>4</a:t>
            </a:r>
          </a:p>
        </p:txBody>
      </p:sp>
      <p:sp>
        <p:nvSpPr>
          <p:cNvPr id="50216" name="Text Box 92"/>
          <p:cNvSpPr txBox="1">
            <a:spLocks noChangeArrowheads="1"/>
          </p:cNvSpPr>
          <p:nvPr/>
        </p:nvSpPr>
        <p:spPr bwMode="auto">
          <a:xfrm>
            <a:off x="1568244" y="76794"/>
            <a:ext cx="5170698" cy="830956"/>
          </a:xfrm>
          <a:prstGeom prst="rect">
            <a:avLst/>
          </a:prstGeom>
          <a:solidFill>
            <a:srgbClr val="006600">
              <a:alpha val="94116"/>
            </a:srgbClr>
          </a:solidFill>
          <a:ln w="9525">
            <a:solidFill>
              <a:srgbClr val="B2B2B2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 lIns="91398" tIns="45700" rIns="91398" bIns="45700">
            <a:spAutoFit/>
          </a:bodyPr>
          <a:lstStyle/>
          <a:p>
            <a:pPr defTabSz="912813">
              <a:defRPr/>
            </a:pPr>
            <a:r>
              <a:rPr lang="th-TH" sz="2400" b="1" dirty="0">
                <a:solidFill>
                  <a:srgbClr val="FFFFFF"/>
                </a:solidFill>
                <a:latin typeface="TH SarabunPSK" pitchFamily="34" charset="-34"/>
              </a:rPr>
              <a:t>โครงการที่อยู่ระหว่างนำเสนอ ครม. อนุมัติในปี 2560 </a:t>
            </a:r>
            <a:br>
              <a:rPr lang="th-TH" sz="2400" b="1" dirty="0">
                <a:solidFill>
                  <a:srgbClr val="FFFFFF"/>
                </a:solidFill>
                <a:latin typeface="TH SarabunPSK" pitchFamily="34" charset="-34"/>
              </a:rPr>
            </a:br>
            <a:r>
              <a:rPr lang="th-TH" sz="2400" b="1" dirty="0">
                <a:solidFill>
                  <a:srgbClr val="FFFFFF"/>
                </a:solidFill>
                <a:latin typeface="TH SarabunPSK" pitchFamily="34" charset="-34"/>
              </a:rPr>
              <a:t>จำนวน 7 โครงการ ระยะทางรวม 107.3 กิโลเมตร</a:t>
            </a:r>
          </a:p>
        </p:txBody>
      </p:sp>
      <p:sp>
        <p:nvSpPr>
          <p:cNvPr id="47147" name="Freeform 44"/>
          <p:cNvSpPr>
            <a:spLocks/>
          </p:cNvSpPr>
          <p:nvPr/>
        </p:nvSpPr>
        <p:spPr bwMode="auto">
          <a:xfrm>
            <a:off x="5218114" y="2608263"/>
            <a:ext cx="579437" cy="1085850"/>
          </a:xfrm>
          <a:custGeom>
            <a:avLst/>
            <a:gdLst>
              <a:gd name="T0" fmla="*/ 2147483647 w 343"/>
              <a:gd name="T1" fmla="*/ 0 h 684"/>
              <a:gd name="T2" fmla="*/ 2147483647 w 343"/>
              <a:gd name="T3" fmla="*/ 2147483647 h 684"/>
              <a:gd name="T4" fmla="*/ 2147483647 w 343"/>
              <a:gd name="T5" fmla="*/ 2147483647 h 684"/>
              <a:gd name="T6" fmla="*/ 2147483647 w 343"/>
              <a:gd name="T7" fmla="*/ 2147483647 h 684"/>
              <a:gd name="T8" fmla="*/ 2147483647 w 343"/>
              <a:gd name="T9" fmla="*/ 2147483647 h 684"/>
              <a:gd name="T10" fmla="*/ 0 w 343"/>
              <a:gd name="T11" fmla="*/ 2147483647 h 684"/>
              <a:gd name="T12" fmla="*/ 2147483647 w 343"/>
              <a:gd name="T13" fmla="*/ 2147483647 h 684"/>
              <a:gd name="T14" fmla="*/ 2147483647 w 343"/>
              <a:gd name="T15" fmla="*/ 2147483647 h 68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343"/>
              <a:gd name="T25" fmla="*/ 0 h 684"/>
              <a:gd name="T26" fmla="*/ 343 w 343"/>
              <a:gd name="T27" fmla="*/ 684 h 68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343" h="684">
                <a:moveTo>
                  <a:pt x="343" y="0"/>
                </a:moveTo>
                <a:lnTo>
                  <a:pt x="325" y="63"/>
                </a:lnTo>
                <a:lnTo>
                  <a:pt x="226" y="100"/>
                </a:lnTo>
                <a:lnTo>
                  <a:pt x="129" y="230"/>
                </a:lnTo>
                <a:lnTo>
                  <a:pt x="64" y="392"/>
                </a:lnTo>
                <a:lnTo>
                  <a:pt x="0" y="457"/>
                </a:lnTo>
                <a:lnTo>
                  <a:pt x="64" y="554"/>
                </a:lnTo>
                <a:lnTo>
                  <a:pt x="32" y="684"/>
                </a:lnTo>
              </a:path>
            </a:pathLst>
          </a:custGeom>
          <a:noFill/>
          <a:ln w="50800">
            <a:solidFill>
              <a:srgbClr val="99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endParaRPr lang="en-US" altLang="en-US"/>
          </a:p>
        </p:txBody>
      </p:sp>
      <p:sp>
        <p:nvSpPr>
          <p:cNvPr id="47148" name="Freeform 45"/>
          <p:cNvSpPr>
            <a:spLocks/>
          </p:cNvSpPr>
          <p:nvPr/>
        </p:nvSpPr>
        <p:spPr bwMode="auto">
          <a:xfrm>
            <a:off x="4886326" y="3644901"/>
            <a:ext cx="715963" cy="1577975"/>
          </a:xfrm>
          <a:custGeom>
            <a:avLst/>
            <a:gdLst>
              <a:gd name="T0" fmla="*/ 2147483647 w 595"/>
              <a:gd name="T1" fmla="*/ 0 h 1392"/>
              <a:gd name="T2" fmla="*/ 0 w 595"/>
              <a:gd name="T3" fmla="*/ 2147483647 h 1392"/>
              <a:gd name="T4" fmla="*/ 2147483647 w 595"/>
              <a:gd name="T5" fmla="*/ 2147483647 h 1392"/>
              <a:gd name="T6" fmla="*/ 2147483647 w 595"/>
              <a:gd name="T7" fmla="*/ 2147483647 h 1392"/>
              <a:gd name="T8" fmla="*/ 2147483647 w 595"/>
              <a:gd name="T9" fmla="*/ 2147483647 h 13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95"/>
              <a:gd name="T16" fmla="*/ 0 h 1392"/>
              <a:gd name="T17" fmla="*/ 595 w 595"/>
              <a:gd name="T18" fmla="*/ 1392 h 13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95" h="1392">
                <a:moveTo>
                  <a:pt x="333" y="0"/>
                </a:moveTo>
                <a:lnTo>
                  <a:pt x="0" y="884"/>
                </a:lnTo>
                <a:lnTo>
                  <a:pt x="13" y="932"/>
                </a:lnTo>
                <a:lnTo>
                  <a:pt x="520" y="1259"/>
                </a:lnTo>
                <a:lnTo>
                  <a:pt x="595" y="1392"/>
                </a:lnTo>
              </a:path>
            </a:pathLst>
          </a:custGeom>
          <a:noFill/>
          <a:ln w="50800">
            <a:solidFill>
              <a:srgbClr val="99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endParaRPr lang="en-US" altLang="en-US"/>
          </a:p>
        </p:txBody>
      </p:sp>
      <p:sp>
        <p:nvSpPr>
          <p:cNvPr id="59" name="Line 66"/>
          <p:cNvSpPr>
            <a:spLocks noChangeShapeType="1"/>
          </p:cNvSpPr>
          <p:nvPr/>
        </p:nvSpPr>
        <p:spPr bwMode="auto">
          <a:xfrm flipH="1" flipV="1">
            <a:off x="7176119" y="6248379"/>
            <a:ext cx="216024" cy="576783"/>
          </a:xfrm>
          <a:prstGeom prst="line">
            <a:avLst/>
          </a:prstGeom>
          <a:noFill/>
          <a:ln w="50800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60" name="Freeform 94"/>
          <p:cNvSpPr>
            <a:spLocks/>
          </p:cNvSpPr>
          <p:nvPr/>
        </p:nvSpPr>
        <p:spPr bwMode="auto">
          <a:xfrm>
            <a:off x="4727575" y="3141663"/>
            <a:ext cx="1773238" cy="361950"/>
          </a:xfrm>
          <a:custGeom>
            <a:avLst/>
            <a:gdLst>
              <a:gd name="T0" fmla="*/ 0 w 1117"/>
              <a:gd name="T1" fmla="*/ 2147483647 h 228"/>
              <a:gd name="T2" fmla="*/ 2147483647 w 1117"/>
              <a:gd name="T3" fmla="*/ 2147483647 h 228"/>
              <a:gd name="T4" fmla="*/ 2147483647 w 1117"/>
              <a:gd name="T5" fmla="*/ 2147483647 h 228"/>
              <a:gd name="T6" fmla="*/ 2147483647 w 1117"/>
              <a:gd name="T7" fmla="*/ 2147483647 h 228"/>
              <a:gd name="T8" fmla="*/ 2147483647 w 1117"/>
              <a:gd name="T9" fmla="*/ 2147483647 h 228"/>
              <a:gd name="T10" fmla="*/ 2147483647 w 1117"/>
              <a:gd name="T11" fmla="*/ 2147483647 h 228"/>
              <a:gd name="T12" fmla="*/ 2147483647 w 1117"/>
              <a:gd name="T13" fmla="*/ 0 h 228"/>
              <a:gd name="T14" fmla="*/ 2147483647 w 1117"/>
              <a:gd name="T15" fmla="*/ 2147483647 h 228"/>
              <a:gd name="T16" fmla="*/ 2147483647 w 1117"/>
              <a:gd name="T17" fmla="*/ 2147483647 h 2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7"/>
              <a:gd name="T28" fmla="*/ 0 h 228"/>
              <a:gd name="T29" fmla="*/ 1117 w 1117"/>
              <a:gd name="T30" fmla="*/ 228 h 22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7" h="228">
                <a:moveTo>
                  <a:pt x="0" y="135"/>
                </a:moveTo>
                <a:lnTo>
                  <a:pt x="428" y="176"/>
                </a:lnTo>
                <a:lnTo>
                  <a:pt x="556" y="184"/>
                </a:lnTo>
                <a:lnTo>
                  <a:pt x="768" y="228"/>
                </a:lnTo>
                <a:lnTo>
                  <a:pt x="804" y="92"/>
                </a:lnTo>
                <a:lnTo>
                  <a:pt x="856" y="80"/>
                </a:lnTo>
                <a:lnTo>
                  <a:pt x="900" y="0"/>
                </a:lnTo>
                <a:lnTo>
                  <a:pt x="1064" y="56"/>
                </a:lnTo>
                <a:lnTo>
                  <a:pt x="1117" y="97"/>
                </a:lnTo>
              </a:path>
            </a:pathLst>
          </a:custGeom>
          <a:noFill/>
          <a:ln w="50800">
            <a:solidFill>
              <a:srgbClr val="FF6600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en-US"/>
          </a:p>
        </p:txBody>
      </p:sp>
      <p:cxnSp>
        <p:nvCxnSpPr>
          <p:cNvPr id="62" name="ตัวเชื่อมต่อตรง 61"/>
          <p:cNvCxnSpPr/>
          <p:nvPr/>
        </p:nvCxnSpPr>
        <p:spPr>
          <a:xfrm flipH="1" flipV="1">
            <a:off x="4151784" y="2924944"/>
            <a:ext cx="588764" cy="438398"/>
          </a:xfrm>
          <a:prstGeom prst="line">
            <a:avLst/>
          </a:prstGeom>
          <a:ln w="50800">
            <a:solidFill>
              <a:srgbClr val="FF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Oval 91"/>
          <p:cNvSpPr>
            <a:spLocks noChangeArrowheads="1"/>
          </p:cNvSpPr>
          <p:nvPr/>
        </p:nvSpPr>
        <p:spPr bwMode="auto">
          <a:xfrm>
            <a:off x="6672064" y="1484784"/>
            <a:ext cx="424800" cy="424800"/>
          </a:xfrm>
          <a:prstGeom prst="ellipse">
            <a:avLst/>
          </a:prstGeom>
          <a:solidFill>
            <a:srgbClr val="C00000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chemeClr val="bg1"/>
                </a:solidFill>
                <a:latin typeface="TH SarabunPSK" pitchFamily="34" charset="-34"/>
                <a:cs typeface="+mn-cs"/>
              </a:rPr>
              <a:t>3</a:t>
            </a:r>
            <a:endParaRPr lang="th-TH" altLang="en-US" b="1" dirty="0">
              <a:solidFill>
                <a:schemeClr val="bg1"/>
              </a:solidFill>
              <a:latin typeface="TH SarabunPSK" pitchFamily="34" charset="-34"/>
              <a:cs typeface="+mn-cs"/>
            </a:endParaRPr>
          </a:p>
        </p:txBody>
      </p:sp>
      <p:sp>
        <p:nvSpPr>
          <p:cNvPr id="70" name="Oval 91"/>
          <p:cNvSpPr>
            <a:spLocks noChangeArrowheads="1"/>
          </p:cNvSpPr>
          <p:nvPr/>
        </p:nvSpPr>
        <p:spPr bwMode="auto">
          <a:xfrm>
            <a:off x="7327384" y="6028536"/>
            <a:ext cx="424800" cy="424800"/>
          </a:xfrm>
          <a:prstGeom prst="ellipse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th-TH" altLang="en-US" b="1" dirty="0">
                <a:solidFill>
                  <a:schemeClr val="bg1"/>
                </a:solidFill>
                <a:cs typeface="TH SarabunPSK"/>
              </a:rPr>
              <a:t>4</a:t>
            </a:r>
          </a:p>
        </p:txBody>
      </p:sp>
      <p:sp>
        <p:nvSpPr>
          <p:cNvPr id="72" name="Oval 91"/>
          <p:cNvSpPr>
            <a:spLocks noChangeArrowheads="1"/>
          </p:cNvSpPr>
          <p:nvPr/>
        </p:nvSpPr>
        <p:spPr bwMode="auto">
          <a:xfrm>
            <a:off x="6312024" y="2708920"/>
            <a:ext cx="424800" cy="4248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chemeClr val="bg1"/>
                </a:solidFill>
                <a:latin typeface="TH SarabunPSK" pitchFamily="34" charset="-34"/>
                <a:cs typeface="+mn-cs"/>
              </a:rPr>
              <a:t>5</a:t>
            </a:r>
            <a:endParaRPr lang="th-TH" altLang="en-US" b="1" dirty="0">
              <a:solidFill>
                <a:schemeClr val="bg1"/>
              </a:solidFill>
              <a:latin typeface="TH SarabunPSK" pitchFamily="34" charset="-34"/>
              <a:cs typeface="+mn-cs"/>
            </a:endParaRPr>
          </a:p>
        </p:txBody>
      </p:sp>
      <p:sp>
        <p:nvSpPr>
          <p:cNvPr id="31" name="Text Box 61"/>
          <p:cNvSpPr txBox="1">
            <a:spLocks noChangeArrowheads="1"/>
          </p:cNvSpPr>
          <p:nvPr/>
        </p:nvSpPr>
        <p:spPr bwMode="auto">
          <a:xfrm>
            <a:off x="8239141" y="344270"/>
            <a:ext cx="2024093" cy="646331"/>
          </a:xfrm>
          <a:prstGeom prst="rect">
            <a:avLst/>
          </a:prstGeom>
          <a:solidFill>
            <a:srgbClr val="0066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สายสีเขียวเข้ม  ( 6.5 กม.)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ช่วง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คูคต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-ลำลูกกา (ชะลอ)</a:t>
            </a:r>
          </a:p>
        </p:txBody>
      </p:sp>
      <p:sp>
        <p:nvSpPr>
          <p:cNvPr id="32" name="Text Box 61"/>
          <p:cNvSpPr txBox="1">
            <a:spLocks noChangeArrowheads="1"/>
          </p:cNvSpPr>
          <p:nvPr/>
        </p:nvSpPr>
        <p:spPr bwMode="auto">
          <a:xfrm>
            <a:off x="7826278" y="5896817"/>
            <a:ext cx="2460722" cy="646331"/>
          </a:xfrm>
          <a:prstGeom prst="rect">
            <a:avLst/>
          </a:prstGeom>
          <a:solidFill>
            <a:srgbClr val="0066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สายสีเขียวเข้ม  ( 7 กม.)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ช่วงสมุทรปราการ-บางปู (ชะลอ)</a:t>
            </a:r>
          </a:p>
        </p:txBody>
      </p:sp>
      <p:sp>
        <p:nvSpPr>
          <p:cNvPr id="33" name="Text Box 61"/>
          <p:cNvSpPr txBox="1">
            <a:spLocks noChangeArrowheads="1"/>
          </p:cNvSpPr>
          <p:nvPr/>
        </p:nvSpPr>
        <p:spPr bwMode="auto">
          <a:xfrm>
            <a:off x="2223564" y="4533085"/>
            <a:ext cx="2300800" cy="2169825"/>
          </a:xfrm>
          <a:prstGeom prst="rect">
            <a:avLst/>
          </a:prstGeom>
          <a:solidFill>
            <a:srgbClr val="0000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สายสีน้ำเงิน  ( 8 กม.)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ช่วงบางแค-พุทธมณฑลสาย 4</a:t>
            </a:r>
          </a:p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(บอร์ด 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สศช.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 ให้ 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รฟ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ม. เสนอรายงาน 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</a:rPr>
              <a:t>PPP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พร้อมขออนุมัติก่อสร้างงานโยธา ต่อ ครม. 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โดย 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รฟ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ม. อยู่ระหว่างปรับปรุงรายงานเสนอ 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คค.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) </a:t>
            </a:r>
          </a:p>
        </p:txBody>
      </p:sp>
      <p:sp>
        <p:nvSpPr>
          <p:cNvPr id="34" name="Text Box 61"/>
          <p:cNvSpPr txBox="1">
            <a:spLocks noChangeArrowheads="1"/>
          </p:cNvSpPr>
          <p:nvPr/>
        </p:nvSpPr>
        <p:spPr bwMode="auto">
          <a:xfrm>
            <a:off x="5715000" y="4161472"/>
            <a:ext cx="2546630" cy="1477328"/>
          </a:xfrm>
          <a:prstGeom prst="rect">
            <a:avLst/>
          </a:prstGeom>
          <a:solidFill>
            <a:srgbClr val="9900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สายสีม่วง ( 23.6 กม.)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ช่วงเตาปูน-ราษฎร์บูรณะ</a:t>
            </a:r>
          </a:p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(บอร์ด 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สศช.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 เห็นชอบ 5 เม.ย.60</a:t>
            </a:r>
          </a:p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อยู่ระหว่างเตรียมนำเสนอ ครม.)</a:t>
            </a:r>
          </a:p>
        </p:txBody>
      </p:sp>
      <p:sp>
        <p:nvSpPr>
          <p:cNvPr id="35" name="Text Box 61"/>
          <p:cNvSpPr txBox="1">
            <a:spLocks noChangeArrowheads="1"/>
          </p:cNvSpPr>
          <p:nvPr/>
        </p:nvSpPr>
        <p:spPr bwMode="auto">
          <a:xfrm>
            <a:off x="7136038" y="1020396"/>
            <a:ext cx="2769962" cy="1646605"/>
          </a:xfrm>
          <a:prstGeom prst="rect">
            <a:avLst/>
          </a:prstGeom>
          <a:solidFill>
            <a:srgbClr val="C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</a:rPr>
              <a:t>ARL ( 21.8 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</a:rPr>
              <a:t>กม.)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</a:rPr>
              <a:t>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/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ระยะที่ 1 พญาไท-บางซื่อ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ระยะที่ 2 บางซื่อ-ดอนเมือง</a:t>
            </a:r>
          </a:p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(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สคร.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 ให้ 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รฟท.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ทำ </a:t>
            </a:r>
            <a:r>
              <a:rPr lang="en-US" b="1" dirty="0">
                <a:solidFill>
                  <a:schemeClr val="bg1"/>
                </a:solidFill>
                <a:latin typeface="TH SarabunPSK" pitchFamily="34" charset="-34"/>
              </a:rPr>
              <a:t>market Sounding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 คาดว่าจะเสนอ 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สคร.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 ใน ก.ค. 60) </a:t>
            </a:r>
          </a:p>
        </p:txBody>
      </p:sp>
      <p:sp>
        <p:nvSpPr>
          <p:cNvPr id="36" name="Text Box 61"/>
          <p:cNvSpPr txBox="1">
            <a:spLocks noChangeArrowheads="1"/>
          </p:cNvSpPr>
          <p:nvPr/>
        </p:nvSpPr>
        <p:spPr bwMode="auto">
          <a:xfrm>
            <a:off x="6818754" y="2699772"/>
            <a:ext cx="2782446" cy="133882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สายสีส้ม ( 17.5 กม.)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ศูนย์วัฒนธรรมฯ-บางขุนนนท์</a:t>
            </a:r>
          </a:p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(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คค.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เอยู่ระหว่างเตรียมเวียนความเห็นหน่วยงานที่เกี่ยวข้อง)</a:t>
            </a:r>
          </a:p>
        </p:txBody>
      </p:sp>
      <p:sp>
        <p:nvSpPr>
          <p:cNvPr id="37" name="Slide Number Placeholder 8"/>
          <p:cNvSpPr txBox="1">
            <a:spLocks/>
          </p:cNvSpPr>
          <p:nvPr/>
        </p:nvSpPr>
        <p:spPr>
          <a:xfrm>
            <a:off x="8458200" y="64166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th-TH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B8D20EF-0C72-4BCA-BB23-9C9064252684}" type="slidenum">
              <a:rPr lang="en-US" sz="2400">
                <a:solidFill>
                  <a:schemeClr val="tx1"/>
                </a:solidFill>
              </a:rPr>
              <a:pPr/>
              <a:t>55</a:t>
            </a:fld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38" name="Freeform 41"/>
          <p:cNvSpPr>
            <a:spLocks/>
          </p:cNvSpPr>
          <p:nvPr/>
        </p:nvSpPr>
        <p:spPr bwMode="auto">
          <a:xfrm>
            <a:off x="1831975" y="2665413"/>
            <a:ext cx="2139950" cy="157162"/>
          </a:xfrm>
          <a:custGeom>
            <a:avLst/>
            <a:gdLst>
              <a:gd name="T0" fmla="*/ 0 w 1268"/>
              <a:gd name="T1" fmla="*/ 0 h 99"/>
              <a:gd name="T2" fmla="*/ 2147483647 w 1268"/>
              <a:gd name="T3" fmla="*/ 2147483647 h 99"/>
              <a:gd name="T4" fmla="*/ 2147483647 w 1268"/>
              <a:gd name="T5" fmla="*/ 2147483647 h 99"/>
              <a:gd name="T6" fmla="*/ 2147483647 w 1268"/>
              <a:gd name="T7" fmla="*/ 2147483647 h 99"/>
              <a:gd name="T8" fmla="*/ 0 60000 65536"/>
              <a:gd name="T9" fmla="*/ 0 60000 65536"/>
              <a:gd name="T10" fmla="*/ 0 60000 65536"/>
              <a:gd name="T11" fmla="*/ 0 60000 65536"/>
              <a:gd name="T12" fmla="*/ 0 w 1268"/>
              <a:gd name="T13" fmla="*/ 0 h 99"/>
              <a:gd name="T14" fmla="*/ 1268 w 1268"/>
              <a:gd name="T15" fmla="*/ 99 h 9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68" h="99">
                <a:moveTo>
                  <a:pt x="0" y="0"/>
                </a:moveTo>
                <a:lnTo>
                  <a:pt x="965" y="26"/>
                </a:lnTo>
                <a:lnTo>
                  <a:pt x="1196" y="36"/>
                </a:lnTo>
                <a:lnTo>
                  <a:pt x="1268" y="99"/>
                </a:lnTo>
              </a:path>
            </a:pathLst>
          </a:custGeom>
          <a:noFill/>
          <a:ln w="38100">
            <a:solidFill>
              <a:srgbClr val="FF3399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cxnSp>
        <p:nvCxnSpPr>
          <p:cNvPr id="5" name="Straight Connector 4"/>
          <p:cNvCxnSpPr/>
          <p:nvPr/>
        </p:nvCxnSpPr>
        <p:spPr>
          <a:xfrm>
            <a:off x="3971926" y="2822576"/>
            <a:ext cx="179859" cy="102369"/>
          </a:xfrm>
          <a:prstGeom prst="line">
            <a:avLst/>
          </a:prstGeom>
          <a:ln w="381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 Box 61"/>
          <p:cNvSpPr txBox="1">
            <a:spLocks noChangeArrowheads="1"/>
          </p:cNvSpPr>
          <p:nvPr/>
        </p:nvSpPr>
        <p:spPr bwMode="auto">
          <a:xfrm>
            <a:off x="1828800" y="1219200"/>
            <a:ext cx="2108816" cy="1369606"/>
          </a:xfrm>
          <a:prstGeom prst="rect">
            <a:avLst/>
          </a:prstGeom>
          <a:solidFill>
            <a:srgbClr val="FF5050"/>
          </a:solidFill>
          <a:ln w="9525">
            <a:solidFill>
              <a:schemeClr val="accent2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</a:rPr>
              <a:t>สายสีแดงอ่อน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</a:rPr>
              <a:t> (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</a:rPr>
              <a:t>14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</a:rPr>
              <a:t> 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</a:rPr>
              <a:t>กม.)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</a:rPr>
              <a:t>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/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ช่วงตลิ่งชัน-ศาลายา</a:t>
            </a:r>
          </a:p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(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คค.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ระหว่างพิจารณาเวียนความเห็นหน่วยงาน)</a:t>
            </a:r>
          </a:p>
        </p:txBody>
      </p:sp>
      <p:sp>
        <p:nvSpPr>
          <p:cNvPr id="41" name="Oval 91"/>
          <p:cNvSpPr>
            <a:spLocks noChangeArrowheads="1"/>
          </p:cNvSpPr>
          <p:nvPr/>
        </p:nvSpPr>
        <p:spPr bwMode="auto">
          <a:xfrm>
            <a:off x="3940791" y="2328455"/>
            <a:ext cx="424800" cy="424800"/>
          </a:xfrm>
          <a:prstGeom prst="ellipse">
            <a:avLst/>
          </a:prstGeom>
          <a:solidFill>
            <a:srgbClr val="FF5050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en-US" altLang="en-US" b="1" dirty="0">
                <a:solidFill>
                  <a:schemeClr val="bg1"/>
                </a:solidFill>
                <a:latin typeface="TH SarabunPSK" pitchFamily="34" charset="-34"/>
                <a:cs typeface="+mn-cs"/>
              </a:rPr>
              <a:t>6</a:t>
            </a:r>
            <a:endParaRPr lang="th-TH" altLang="en-US" b="1" dirty="0">
              <a:solidFill>
                <a:schemeClr val="bg1"/>
              </a:solidFill>
              <a:latin typeface="TH SarabunPSK" pitchFamily="34" charset="-34"/>
              <a:cs typeface="+mn-cs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013816" y="116632"/>
            <a:ext cx="216024" cy="41877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7023712" y="-181688"/>
            <a:ext cx="230520" cy="31688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 Box 61"/>
          <p:cNvSpPr txBox="1">
            <a:spLocks noChangeArrowheads="1"/>
          </p:cNvSpPr>
          <p:nvPr/>
        </p:nvSpPr>
        <p:spPr bwMode="auto">
          <a:xfrm>
            <a:off x="4114801" y="979435"/>
            <a:ext cx="2016275" cy="1369606"/>
          </a:xfrm>
          <a:prstGeom prst="rect">
            <a:avLst/>
          </a:prstGeom>
          <a:solidFill>
            <a:srgbClr val="CC0000"/>
          </a:solidFill>
          <a:ln w="9525">
            <a:solidFill>
              <a:schemeClr val="accent2">
                <a:lumMod val="40000"/>
                <a:lumOff val="60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</a:rPr>
              <a:t>สายสีแดงเข้ม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</a:rPr>
              <a:t> (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</a:rPr>
              <a:t>8.9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</a:rPr>
              <a:t> </a:t>
            </a: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</a:rPr>
              <a:t>กม.)</a:t>
            </a:r>
            <a:r>
              <a:rPr lang="en-US" sz="2000" b="1" dirty="0">
                <a:solidFill>
                  <a:schemeClr val="bg1"/>
                </a:solidFill>
                <a:latin typeface="TH SarabunPSK" pitchFamily="34" charset="-34"/>
              </a:rPr>
              <a:t> 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/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ช่วงรังสิต-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มธ.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รังสิต</a:t>
            </a:r>
          </a:p>
          <a:p>
            <a:pPr>
              <a:spcBef>
                <a:spcPct val="50000"/>
              </a:spcBef>
            </a:pP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(</a:t>
            </a:r>
            <a:r>
              <a:rPr lang="th-TH" b="1" dirty="0" err="1">
                <a:solidFill>
                  <a:schemeClr val="bg1"/>
                </a:solidFill>
                <a:latin typeface="TH SarabunPSK" pitchFamily="34" charset="-34"/>
              </a:rPr>
              <a:t>คค.</a:t>
            </a:r>
            <a:r>
              <a:rPr lang="th-TH" b="1" dirty="0">
                <a:solidFill>
                  <a:schemeClr val="bg1"/>
                </a:solidFill>
                <a:latin typeface="TH SarabunPSK" pitchFamily="34" charset="-34"/>
              </a:rPr>
              <a:t>ระหว่างพิจารณาเวียนความเห็นหน่วยงาน)</a:t>
            </a:r>
          </a:p>
        </p:txBody>
      </p:sp>
      <p:sp>
        <p:nvSpPr>
          <p:cNvPr id="55" name="Oval 91"/>
          <p:cNvSpPr>
            <a:spLocks noChangeArrowheads="1"/>
          </p:cNvSpPr>
          <p:nvPr/>
        </p:nvSpPr>
        <p:spPr bwMode="auto">
          <a:xfrm>
            <a:off x="7265044" y="147650"/>
            <a:ext cx="424800" cy="424800"/>
          </a:xfrm>
          <a:prstGeom prst="ellipse">
            <a:avLst/>
          </a:prstGeom>
          <a:solidFill>
            <a:srgbClr val="CC0000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/>
            <a:r>
              <a:rPr lang="th-TH" altLang="en-US" b="1" dirty="0">
                <a:solidFill>
                  <a:schemeClr val="bg1"/>
                </a:solidFill>
                <a:latin typeface="TH SarabunPSK" pitchFamily="34" charset="-34"/>
                <a:cs typeface="+mn-cs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8891137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2353" t="11459" r="38235" b="8333"/>
          <a:stretch/>
        </p:blipFill>
        <p:spPr>
          <a:xfrm>
            <a:off x="2362200" y="63500"/>
            <a:ext cx="7162800" cy="656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53658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4706" t="12500" r="37647" b="7292"/>
          <a:stretch/>
        </p:blipFill>
        <p:spPr>
          <a:xfrm>
            <a:off x="2514600" y="20053"/>
            <a:ext cx="7086600" cy="6736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6246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/>
          <a:srcRect l="4117" t="16667" r="37059" b="10417"/>
          <a:stretch/>
        </p:blipFill>
        <p:spPr>
          <a:xfrm>
            <a:off x="1600200" y="228600"/>
            <a:ext cx="8915400" cy="624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98715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3"/>
          <a:srcRect l="13178" t="15214" r="4117" b="15624"/>
          <a:stretch/>
        </p:blipFill>
        <p:spPr>
          <a:xfrm>
            <a:off x="96209" y="847494"/>
            <a:ext cx="11835596" cy="5589208"/>
          </a:xfrm>
          <a:prstGeom prst="rect">
            <a:avLst/>
          </a:prstGeom>
        </p:spPr>
      </p:pic>
      <p:sp>
        <p:nvSpPr>
          <p:cNvPr id="5" name="สี่เหลี่ยมผืนผ้า 4"/>
          <p:cNvSpPr/>
          <p:nvPr/>
        </p:nvSpPr>
        <p:spPr>
          <a:xfrm>
            <a:off x="849352" y="6436702"/>
            <a:ext cx="64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/>
              <a:t>แหล่งที่มา</a:t>
            </a:r>
            <a:r>
              <a:rPr lang="en-US" dirty="0"/>
              <a:t>: https://th.wikipedia.org/wiki</a:t>
            </a:r>
          </a:p>
        </p:txBody>
      </p:sp>
      <p:sp>
        <p:nvSpPr>
          <p:cNvPr id="3" name="กล่องข้อความ 2"/>
          <p:cNvSpPr txBox="1"/>
          <p:nvPr/>
        </p:nvSpPr>
        <p:spPr>
          <a:xfrm>
            <a:off x="245326" y="108830"/>
            <a:ext cx="77277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dirty="0" smtClean="0"/>
              <a:t>สัญญารถไฟฟ้าสายส้ม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33414842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2662" y="86344"/>
            <a:ext cx="12069337" cy="132556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th-TH" sz="66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3</a:t>
            </a:r>
            <a:r>
              <a:rPr lang="en-US" sz="66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. </a:t>
            </a:r>
            <a:r>
              <a:rPr lang="th-TH" sz="66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กำลังคนที่ต้องการ</a:t>
            </a:r>
            <a:endParaRPr lang="en-US" sz="6600" b="1" dirty="0">
              <a:solidFill>
                <a:srgbClr val="FF0000"/>
              </a:solidFill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1488484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24804" t="43923" r="42843" b="5794"/>
          <a:stretch/>
        </p:blipFill>
        <p:spPr>
          <a:xfrm>
            <a:off x="2159907" y="0"/>
            <a:ext cx="7747000" cy="6799166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/>
          <a:srcRect l="24902" t="24355" r="58852" b="54812"/>
          <a:stretch/>
        </p:blipFill>
        <p:spPr>
          <a:xfrm>
            <a:off x="-9073" y="1277257"/>
            <a:ext cx="2104572" cy="1524001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 rotWithShape="1">
          <a:blip r:embed="rId2"/>
          <a:srcRect l="41387" t="24355" r="43165" b="54812"/>
          <a:stretch/>
        </p:blipFill>
        <p:spPr>
          <a:xfrm>
            <a:off x="9971315" y="1240971"/>
            <a:ext cx="2001156" cy="152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25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3"/>
          <a:srcRect l="12316" t="16985" r="47587" b="76447"/>
          <a:stretch/>
        </p:blipFill>
        <p:spPr>
          <a:xfrm>
            <a:off x="0" y="0"/>
            <a:ext cx="9817100" cy="908050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4"/>
          <a:srcRect l="5883" t="17187" r="38824" b="14584"/>
          <a:stretch/>
        </p:blipFill>
        <p:spPr>
          <a:xfrm>
            <a:off x="1689100" y="1041400"/>
            <a:ext cx="8026400" cy="559286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วงรี 3"/>
          <p:cNvSpPr/>
          <p:nvPr/>
        </p:nvSpPr>
        <p:spPr>
          <a:xfrm>
            <a:off x="2252546" y="1561171"/>
            <a:ext cx="4103649" cy="86979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89631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5294" t="33333" r="31176" b="5033"/>
          <a:stretch/>
        </p:blipFill>
        <p:spPr>
          <a:xfrm>
            <a:off x="825500" y="0"/>
            <a:ext cx="10248900" cy="666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8314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4706" t="25000" r="31176" b="6249"/>
          <a:stretch/>
        </p:blipFill>
        <p:spPr>
          <a:xfrm>
            <a:off x="1016000" y="43070"/>
            <a:ext cx="9499600" cy="681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03611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133600" y="221343"/>
            <a:ext cx="8229600" cy="1143000"/>
          </a:xfrm>
        </p:spPr>
        <p:txBody>
          <a:bodyPr>
            <a:noAutofit/>
          </a:bodyPr>
          <a:lstStyle/>
          <a:p>
            <a:r>
              <a:rPr lang="th-TH" sz="3600" dirty="0"/>
              <a:t>บริษัท ยู</a:t>
            </a:r>
            <a:r>
              <a:rPr lang="th-TH" sz="3600" dirty="0" err="1"/>
              <a:t>นิค</a:t>
            </a:r>
            <a:r>
              <a:rPr lang="th-TH" sz="3600" dirty="0"/>
              <a:t> เอ็นจิ</a:t>
            </a:r>
            <a:r>
              <a:rPr lang="th-TH" sz="3600" dirty="0" err="1"/>
              <a:t>เนียริ่ง</a:t>
            </a:r>
            <a:r>
              <a:rPr lang="th-TH" sz="3600" dirty="0"/>
              <a:t> </a:t>
            </a:r>
            <a:r>
              <a:rPr lang="th-TH" sz="3600" dirty="0" err="1"/>
              <a:t>แอนด์</a:t>
            </a:r>
            <a:r>
              <a:rPr lang="th-TH" sz="3600" dirty="0"/>
              <a:t> คอน</a:t>
            </a:r>
            <a:r>
              <a:rPr lang="th-TH" sz="3600" dirty="0" err="1"/>
              <a:t>สตรัค</a:t>
            </a:r>
            <a:r>
              <a:rPr lang="th-TH" sz="3600" dirty="0"/>
              <a:t>ชั้น จำกัด (มหาชน)</a:t>
            </a:r>
            <a:endParaRPr lang="en-US" sz="360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159000" y="5429734"/>
            <a:ext cx="8229600" cy="4525963"/>
          </a:xfrm>
        </p:spPr>
        <p:txBody>
          <a:bodyPr>
            <a:normAutofit/>
          </a:bodyPr>
          <a:lstStyle/>
          <a:p>
            <a:r>
              <a:rPr lang="en-US" sz="1800" dirty="0"/>
              <a:t>http://www.jobth.com/customer/jobbanner.php?gid=0000095262VOHET</a:t>
            </a:r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t="11459" r="1764" b="23958"/>
          <a:stretch/>
        </p:blipFill>
        <p:spPr>
          <a:xfrm>
            <a:off x="1828800" y="1600201"/>
            <a:ext cx="8839200" cy="3281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99523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6373" t="13194" r="7843" b="13151"/>
          <a:stretch/>
        </p:blipFill>
        <p:spPr>
          <a:xfrm>
            <a:off x="0" y="102451"/>
            <a:ext cx="12208146" cy="5919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67464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 rotWithShape="1">
          <a:blip r:embed="rId2"/>
          <a:srcRect l="1961" t="12328" r="2059" b="9721"/>
          <a:stretch/>
        </p:blipFill>
        <p:spPr>
          <a:xfrm>
            <a:off x="107950" y="342900"/>
            <a:ext cx="12084050" cy="5542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4617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2662" y="86344"/>
            <a:ext cx="12069337" cy="132556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th-TH" sz="66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4</a:t>
            </a:r>
            <a:r>
              <a:rPr lang="en-US" sz="66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. </a:t>
            </a:r>
            <a:r>
              <a:rPr lang="th-TH" sz="6600" b="1" dirty="0" smtClean="0">
                <a:solidFill>
                  <a:srgbClr val="FF0000"/>
                </a:solidFill>
                <a:latin typeface="TH SarabunPSK" pitchFamily="34" charset="-34"/>
                <a:ea typeface="+mn-ea"/>
                <a:cs typeface="TH SarabunPSK" pitchFamily="34" charset="-34"/>
              </a:rPr>
              <a:t>เครือข่ายพัฒนาบุคลากรและผู้เชี่ยวชาญระบบราง</a:t>
            </a:r>
            <a:endParaRPr lang="en-US" sz="6600" b="1" dirty="0">
              <a:solidFill>
                <a:srgbClr val="FF0000"/>
              </a:solidFill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3364955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หมายเลขสไลด์ 2"/>
          <p:cNvSpPr>
            <a:spLocks noGrp="1"/>
          </p:cNvSpPr>
          <p:nvPr>
            <p:ph type="sldNum" sz="quarter" idx="4294967295"/>
          </p:nvPr>
        </p:nvSpPr>
        <p:spPr>
          <a:xfrm>
            <a:off x="11430000" y="6432549"/>
            <a:ext cx="558800" cy="365125"/>
          </a:xfrm>
          <a:prstGeom prst="rect">
            <a:avLst/>
          </a:prstGeom>
        </p:spPr>
        <p:txBody>
          <a:bodyPr/>
          <a:lstStyle/>
          <a:p>
            <a:fld id="{9C67B692-8106-447F-BC59-9E7D7D745F26}" type="slidenum">
              <a:rPr lang="en-US" smtClean="0"/>
              <a:pPr/>
              <a:t>69</a:t>
            </a:fld>
            <a:endParaRPr lang="en-US" dirty="0"/>
          </a:p>
        </p:txBody>
      </p:sp>
      <p:pic>
        <p:nvPicPr>
          <p:cNvPr id="7" name="Picture 7" descr="C:\Users\HOME\Desktop\วันนี้\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64"/>
          <a:stretch/>
        </p:blipFill>
        <p:spPr bwMode="auto">
          <a:xfrm>
            <a:off x="170742" y="2343563"/>
            <a:ext cx="6068785" cy="313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814309" y="5635440"/>
            <a:ext cx="2968948" cy="79710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3200" b="1" dirty="0"/>
              <a:t>ปี 2555 (14  หน่วยงาน)</a:t>
            </a:r>
          </a:p>
        </p:txBody>
      </p:sp>
      <p:pic>
        <p:nvPicPr>
          <p:cNvPr id="11" name="Picture 16" descr="สวทน. พร้อมเริ่มโครงการ “STI 2 U สู่สังคมอยู่ดีมีสุข” การจัดทำนโยบายและแผนวิทยาศาสตร์ เทคโนโลยี และนวัตกรรมแห่งชาติฉบับปฐมฤกษ์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9580" y="1729871"/>
            <a:ext cx="618146" cy="792000"/>
          </a:xfrm>
          <a:prstGeom prst="rect">
            <a:avLst/>
          </a:prstGeom>
          <a:noFill/>
        </p:spPr>
      </p:pic>
      <p:pic>
        <p:nvPicPr>
          <p:cNvPr id="12" name="รูปภาพ 11" descr="dsd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58247" y="1720461"/>
            <a:ext cx="868909" cy="792000"/>
          </a:xfrm>
          <a:prstGeom prst="rect">
            <a:avLst/>
          </a:prstGeom>
          <a:noFill/>
        </p:spPr>
      </p:pic>
      <p:pic>
        <p:nvPicPr>
          <p:cNvPr id="13" name="Picture 10" descr="1277116578_im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40432" y="1772318"/>
            <a:ext cx="1042530" cy="792000"/>
          </a:xfrm>
          <a:prstGeom prst="rect">
            <a:avLst/>
          </a:prstGeom>
          <a:noFill/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8" cstate="print"/>
          <a:srcRect l="15646" t="27045" r="73131" b="58780"/>
          <a:stretch>
            <a:fillRect/>
          </a:stretch>
        </p:blipFill>
        <p:spPr bwMode="auto">
          <a:xfrm>
            <a:off x="9873474" y="1787712"/>
            <a:ext cx="925715" cy="792000"/>
          </a:xfrm>
          <a:prstGeom prst="rect">
            <a:avLst/>
          </a:prstGeom>
          <a:noFill/>
        </p:spPr>
      </p:pic>
      <p:pic>
        <p:nvPicPr>
          <p:cNvPr id="15" name="Picture 8" descr="SRT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942800" y="1797112"/>
            <a:ext cx="792000" cy="792000"/>
          </a:xfrm>
          <a:prstGeom prst="rect">
            <a:avLst/>
          </a:prstGeom>
          <a:noFill/>
        </p:spPr>
      </p:pic>
      <p:pic>
        <p:nvPicPr>
          <p:cNvPr id="16" name="imgb" descr="150px-BSicon_MRT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284411" y="2770627"/>
            <a:ext cx="990600" cy="828675"/>
          </a:xfrm>
          <a:prstGeom prst="rect">
            <a:avLst/>
          </a:prstGeom>
          <a:noFill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11" cstate="print"/>
          <a:srcRect l="18945" t="43437" r="76953" b="49063"/>
          <a:stretch>
            <a:fillRect/>
          </a:stretch>
        </p:blipFill>
        <p:spPr bwMode="auto">
          <a:xfrm>
            <a:off x="7989540" y="2674807"/>
            <a:ext cx="838200" cy="898072"/>
          </a:xfrm>
          <a:prstGeom prst="rect">
            <a:avLst/>
          </a:prstGeom>
          <a:noFill/>
        </p:spPr>
      </p:pic>
      <p:pic>
        <p:nvPicPr>
          <p:cNvPr id="19" name="Picture 1" descr="logo_fti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737390" y="2749282"/>
            <a:ext cx="1185058" cy="871366"/>
          </a:xfrm>
          <a:prstGeom prst="rect">
            <a:avLst/>
          </a:prstGeom>
          <a:noFill/>
        </p:spPr>
      </p:pic>
      <p:pic>
        <p:nvPicPr>
          <p:cNvPr id="21" name="ipfH1X9dZYkhRrwHM:" descr="new_kmuitnb_2008_resize_resize_130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458654" y="3789246"/>
            <a:ext cx="885825" cy="885825"/>
          </a:xfrm>
          <a:prstGeom prst="rect">
            <a:avLst/>
          </a:prstGeom>
          <a:noFill/>
        </p:spPr>
      </p:pic>
      <p:pic>
        <p:nvPicPr>
          <p:cNvPr id="24" name="รูปภาพ 23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0714709" y="3699143"/>
            <a:ext cx="1020091" cy="1033620"/>
          </a:xfrm>
          <a:prstGeom prst="rect">
            <a:avLst/>
          </a:prstGeom>
          <a:noFill/>
        </p:spPr>
      </p:pic>
      <p:pic>
        <p:nvPicPr>
          <p:cNvPr id="26" name="รูปภาพ 25" descr="การคลิปหน้าจอ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5977" y="3074431"/>
            <a:ext cx="1285875" cy="424101"/>
          </a:xfrm>
          <a:prstGeom prst="rect">
            <a:avLst/>
          </a:prstGeom>
        </p:spPr>
      </p:pic>
      <p:pic>
        <p:nvPicPr>
          <p:cNvPr id="27" name="รูปภาพ 26"/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716" y="3620648"/>
            <a:ext cx="767303" cy="1138418"/>
          </a:xfrm>
          <a:prstGeom prst="rect">
            <a:avLst/>
          </a:prstGeom>
        </p:spPr>
      </p:pic>
      <p:pic>
        <p:nvPicPr>
          <p:cNvPr id="2" name="รูปภาพ 1" descr="การคลิปหน้าจอ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9788" y="3699143"/>
            <a:ext cx="743818" cy="965549"/>
          </a:xfrm>
          <a:prstGeom prst="rect">
            <a:avLst/>
          </a:prstGeom>
        </p:spPr>
      </p:pic>
      <p:pic>
        <p:nvPicPr>
          <p:cNvPr id="4" name="รูปภาพ 3" descr="การคลิปหน้าจอ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054" y="5032826"/>
            <a:ext cx="804715" cy="804715"/>
          </a:xfrm>
          <a:prstGeom prst="rect">
            <a:avLst/>
          </a:prstGeom>
        </p:spPr>
      </p:pic>
      <p:pic>
        <p:nvPicPr>
          <p:cNvPr id="5" name="รูปภาพ 4" descr="การคลิปหน้าจอ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8173" y="5065762"/>
            <a:ext cx="497496" cy="884278"/>
          </a:xfrm>
          <a:prstGeom prst="rect">
            <a:avLst/>
          </a:prstGeom>
        </p:spPr>
      </p:pic>
      <p:pic>
        <p:nvPicPr>
          <p:cNvPr id="28" name="รูปภาพ 27" descr="การคลิปหน้าจอ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1556" y="5065762"/>
            <a:ext cx="807381" cy="827838"/>
          </a:xfrm>
          <a:prstGeom prst="rect">
            <a:avLst/>
          </a:prstGeom>
        </p:spPr>
      </p:pic>
      <p:pic>
        <p:nvPicPr>
          <p:cNvPr id="29" name="รูปภาพ 28" descr="การคลิปหน้าจอ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015" y="3812329"/>
            <a:ext cx="818677" cy="818677"/>
          </a:xfrm>
          <a:prstGeom prst="rect">
            <a:avLst/>
          </a:prstGeom>
        </p:spPr>
      </p:pic>
      <p:pic>
        <p:nvPicPr>
          <p:cNvPr id="30" name="รูปภาพ 29" descr="การคลิปหน้าจอ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550" y="5087618"/>
            <a:ext cx="820476" cy="820476"/>
          </a:xfrm>
          <a:prstGeom prst="rect">
            <a:avLst/>
          </a:prstGeom>
        </p:spPr>
      </p:pic>
      <p:pic>
        <p:nvPicPr>
          <p:cNvPr id="31" name="รูปภาพ 30" descr="การคลิปหน้าจอ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5011" y="5204663"/>
            <a:ext cx="1584000" cy="598039"/>
          </a:xfrm>
          <a:prstGeom prst="rect">
            <a:avLst/>
          </a:prstGeom>
        </p:spPr>
      </p:pic>
      <p:sp>
        <p:nvSpPr>
          <p:cNvPr id="52" name="Title 1"/>
          <p:cNvSpPr txBox="1">
            <a:spLocks/>
          </p:cNvSpPr>
          <p:nvPr/>
        </p:nvSpPr>
        <p:spPr>
          <a:xfrm>
            <a:off x="7847827" y="5719071"/>
            <a:ext cx="3217712" cy="79710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3200" b="1" dirty="0"/>
              <a:t>ปี 2556 (19 หน่วยงาน)</a:t>
            </a:r>
          </a:p>
        </p:txBody>
      </p:sp>
      <p:sp>
        <p:nvSpPr>
          <p:cNvPr id="6" name="ชื่อเรื่อง 5"/>
          <p:cNvSpPr>
            <a:spLocks noGrp="1"/>
          </p:cNvSpPr>
          <p:nvPr>
            <p:ph type="ctrTitle"/>
          </p:nvPr>
        </p:nvSpPr>
        <p:spPr>
          <a:xfrm>
            <a:off x="265632" y="368122"/>
            <a:ext cx="11723168" cy="585357"/>
          </a:xfrm>
        </p:spPr>
        <p:txBody>
          <a:bodyPr>
            <a:noAutofit/>
          </a:bodyPr>
          <a:lstStyle/>
          <a:p>
            <a:pPr algn="l"/>
            <a:r>
              <a:rPr lang="th-TH" sz="5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ที่มาของโครงการ (บันทึก</a:t>
            </a:r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ข้อตกลงความ</a:t>
            </a:r>
            <a:r>
              <a:rPr lang="th-TH" sz="5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ร่วมมือ)</a:t>
            </a:r>
            <a:endParaRPr lang="en-US" sz="5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265632" y="953479"/>
            <a:ext cx="114762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เครือข่ายพัฒนากำลังคนและความเชี่ยวชาญเทคโนโลยีด้านระบบขนส่งทางรางของประเทศ</a:t>
            </a:r>
            <a:endParaRPr lang="en-US" sz="3600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6316485" y="4950410"/>
            <a:ext cx="5672315" cy="1755189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19050">
                <a:solidFill>
                  <a:srgbClr val="FF0000"/>
                </a:solidFill>
                <a:prstDash val="dash"/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412814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หมายเลขสไลด์ 2"/>
          <p:cNvSpPr>
            <a:spLocks noGrp="1"/>
          </p:cNvSpPr>
          <p:nvPr>
            <p:ph type="sldNum" sz="quarter" idx="4294967295"/>
          </p:nvPr>
        </p:nvSpPr>
        <p:spPr>
          <a:xfrm>
            <a:off x="11282768" y="6475119"/>
            <a:ext cx="558800" cy="365125"/>
          </a:xfrm>
          <a:prstGeom prst="rect">
            <a:avLst/>
          </a:prstGeom>
        </p:spPr>
        <p:txBody>
          <a:bodyPr/>
          <a:lstStyle/>
          <a:p>
            <a:fld id="{9C67B692-8106-447F-BC59-9E7D7D745F26}" type="slidenum">
              <a:rPr lang="en-US" smtClean="0"/>
              <a:pPr/>
              <a:t>70</a:t>
            </a:fld>
            <a:endParaRPr lang="en-US" dirty="0"/>
          </a:p>
        </p:txBody>
      </p:sp>
      <p:sp>
        <p:nvSpPr>
          <p:cNvPr id="21" name="กล่องข้อความ 20"/>
          <p:cNvSpPr txBox="1"/>
          <p:nvPr/>
        </p:nvSpPr>
        <p:spPr>
          <a:xfrm>
            <a:off x="464949" y="340963"/>
            <a:ext cx="774915" cy="604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2371200" y="1455157"/>
            <a:ext cx="9645564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1. สำนักงาน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คณะกรรมการนโยบายวิทยาศาสตร์ เทคโนโลยีและนวัตกรรมแห่งชาติ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สว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ทน.)</a:t>
            </a: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2. กรม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พัฒนาฝีมือ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 (</a:t>
            </a:r>
            <a:r>
              <a:rPr lang="th-TH" sz="2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กพร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3. สำนักงานเศรษฐกิจอุตสาหกรรม (</a:t>
            </a:r>
            <a:r>
              <a:rPr lang="th-TH" sz="2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สศอ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25" name="กล่องข้อความ 24"/>
          <p:cNvSpPr txBox="1"/>
          <p:nvPr/>
        </p:nvSpPr>
        <p:spPr>
          <a:xfrm>
            <a:off x="187536" y="1455157"/>
            <a:ext cx="1898544" cy="11387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กลุ่มภาครัฐ</a:t>
            </a:r>
          </a:p>
          <a:p>
            <a:r>
              <a:rPr lang="th-TH" sz="2000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ซึ่งทำหน้าที่วางแผนและตัดสินใจด้านนโยบาย</a:t>
            </a:r>
            <a:endParaRPr lang="en-US" sz="2000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กล่องข้อความ 25"/>
          <p:cNvSpPr txBox="1"/>
          <p:nvPr/>
        </p:nvSpPr>
        <p:spPr>
          <a:xfrm>
            <a:off x="170127" y="3019919"/>
            <a:ext cx="2087968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กลุ่มบริการเดินรถและอุตสาหกรรมการผลิต</a:t>
            </a:r>
            <a:endParaRPr lang="en-US" sz="2400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กล่องข้อความ 26"/>
          <p:cNvSpPr txBox="1"/>
          <p:nvPr/>
        </p:nvSpPr>
        <p:spPr>
          <a:xfrm>
            <a:off x="187536" y="4584681"/>
            <a:ext cx="1933363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กลุ่มการศึกษา</a:t>
            </a: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2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งานวิจัย</a:t>
            </a:r>
            <a:endParaRPr lang="en-US" sz="2400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0" y="156889"/>
            <a:ext cx="12626359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หน่วยงานภาคีภายใต้ </a:t>
            </a:r>
          </a:p>
          <a:p>
            <a:pPr algn="ctr"/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“เครือข่ายการพัฒนากำลังคนและความเชี่ยวชาญเทคโนโลยีด้านระบบขนส่งทางรางของประเทศ”</a:t>
            </a:r>
            <a:endParaRPr lang="en-US" sz="32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2371201" y="4584681"/>
            <a:ext cx="9645564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10. มหาวิทยาลัย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เทคโนโลยีพระจอมเกล้าธนบุรี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มจธ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.)		15. มหาวิทยาลัยมหิดล </a:t>
            </a: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11. มหาวิทยาลัย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เทคโนโลยีพระจอมเกล้าพระนครเหนือ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มจพ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.)	16. มหาวิทยาลัยขอนแก่น (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มข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12.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สถาบันเทคโนโลยีพระจอมเกล้าเจ้าคุณทหารลาดกระบัง (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สจล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.)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17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มหาวิทยาลัยเกษตรศาสตร์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(มก.)</a:t>
            </a: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13. มหาวิทยาลัย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เทคโนโลยีราชมงคลธัญบุรี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มทร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ธัญบุรี)		18. มหาวิทยาลัยเทคโนโลยี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สุร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นารี (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มทส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14.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สถาบันพัฒนาวิทยาศาสตร์และเทคโนโลยีแห่งชาติ (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สวทช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19. จุฬาลงกรณ์มหาวิทยาลัย</a:t>
            </a:r>
            <a:endParaRPr lang="en-US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2371200" y="3019919"/>
            <a:ext cx="9645565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4. การ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รถไฟแห่งประเทศไทย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2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รฟท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.)			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7. บริษัท รถไฟฟ้ากรุงเทพ จำกัด (มหาชน) 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(BEM)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5. การ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รถไฟฟ้าขนส่งมวลชนแห่งประเทศ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ไทย (</a:t>
            </a:r>
            <a:r>
              <a:rPr lang="th-TH" sz="2400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รฟ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ม.)		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8. บริษัท ซี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เมนส์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จำกัด </a:t>
            </a:r>
          </a:p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6. บริษัท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ระบบขนส่งมวลชนกรุงเทพ 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จำกัด 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(มหาชน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 (</a:t>
            </a:r>
            <a:r>
              <a:rPr lang="en-US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BTS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	9. สภาอุตสาหกรรมแห่งประเทศไทย (</a:t>
            </a:r>
            <a:r>
              <a:rPr lang="th-TH" sz="24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ส.อ.ท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8868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sz="3600" dirty="0" smtClean="0">
                <a:latin typeface="Cordia New" panose="020B0304020202020204" pitchFamily="34" charset="-34"/>
                <a:cs typeface="+mn-cs"/>
              </a:rPr>
              <a:t>การจำแนกบุคลากร</a:t>
            </a:r>
            <a:r>
              <a:rPr lang="th-TH" sz="3600" dirty="0">
                <a:latin typeface="Cordia New" panose="020B0304020202020204" pitchFamily="34" charset="-34"/>
                <a:cs typeface="+mn-cs"/>
              </a:rPr>
              <a:t>ด้านระบบขนส่งทางราง</a:t>
            </a:r>
            <a:endParaRPr lang="en-US" sz="3200" dirty="0">
              <a:cs typeface="+mn-cs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91068" y="1493951"/>
          <a:ext cx="11818962" cy="3255473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511189"/>
                <a:gridCol w="1127949"/>
                <a:gridCol w="1915501"/>
                <a:gridCol w="1937983"/>
                <a:gridCol w="1637731"/>
                <a:gridCol w="1897039"/>
                <a:gridCol w="791570"/>
              </a:tblGrid>
              <a:tr h="1276163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+mn-cs"/>
                        </a:rPr>
                        <a:t>ประเภทบุคลากร</a:t>
                      </a:r>
                      <a:endParaRPr lang="en-US" sz="2400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+mn-cs"/>
                      </a:endParaRPr>
                    </a:p>
                  </a:txBody>
                  <a:tcPr anchor="ctr"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0" algn="l"/>
                        </a:tabLst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นโยบายและวางแผน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ศึกษา ออกแบบ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cs typeface="+mn-cs"/>
                      </a:endParaRPr>
                    </a:p>
                    <a:p>
                      <a:pPr marL="0" marR="0"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กำหนด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Requirement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และ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Specification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ก่อสร้าง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ผลิตติดตั้ง </a:t>
                      </a:r>
                    </a:p>
                    <a:p>
                      <a:pPr marL="0" marR="0"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ระบบ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ต่าง ๆ (อุตสาหกรรม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)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ควบคุม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งานและ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cs typeface="+mn-cs"/>
                      </a:endParaRPr>
                    </a:p>
                    <a:p>
                      <a:pPr marL="0" marR="0"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บริหารโครงการ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Operation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&amp;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Maintenance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R&amp;D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D2ECB6"/>
                    </a:solidFill>
                  </a:tcPr>
                </a:tc>
              </a:tr>
              <a:tr h="395862">
                <a:tc>
                  <a:txBody>
                    <a:bodyPr/>
                    <a:lstStyle/>
                    <a:p>
                      <a:pPr marL="0" marR="0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A </a:t>
                      </a:r>
                      <a:r>
                        <a:rPr lang="th-TH" sz="2400" dirty="0" smtClean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ช่างฝีมือ,</a:t>
                      </a:r>
                      <a:r>
                        <a:rPr lang="th-TH" sz="2400" baseline="0" dirty="0" smtClean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 </a:t>
                      </a:r>
                      <a:r>
                        <a:rPr lang="th-TH" sz="2400" dirty="0" smtClean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หัวหน้า</a:t>
                      </a:r>
                      <a:r>
                        <a:rPr lang="th-TH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คนงาน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 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 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 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395862">
                <a:tc>
                  <a:txBody>
                    <a:bodyPr/>
                    <a:lstStyle/>
                    <a:p>
                      <a:pPr marL="0" marR="0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B </a:t>
                      </a:r>
                      <a:r>
                        <a:rPr lang="th-TH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พนักงาน</a:t>
                      </a:r>
                      <a:r>
                        <a:rPr lang="th-TH" sz="2400" dirty="0" smtClean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เทคนิคคุม</a:t>
                      </a:r>
                      <a:r>
                        <a:rPr lang="th-TH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งาน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 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 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 smtClean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395862">
                <a:tc gridSpan="7">
                  <a:txBody>
                    <a:bodyPr/>
                    <a:lstStyle/>
                    <a:p>
                      <a:pPr marL="0" marR="0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C </a:t>
                      </a:r>
                      <a:r>
                        <a:rPr lang="th-TH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พนักงานที่ต้องการความรู้ระดับมหาวิทยาลัย ได้แก่ วิศวกร ผู้จัดการ </a:t>
                      </a:r>
                      <a:r>
                        <a:rPr lang="th-TH" sz="2400" dirty="0" smtClean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ผู้บริหาร</a:t>
                      </a: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b="1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TH SarabunPSK" panose="020B0500040200020003" pitchFamily="34" charset="-34"/>
                        <a:ea typeface="Calibri" panose="020F050202020403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395862">
                <a:tc>
                  <a:txBody>
                    <a:bodyPr/>
                    <a:lstStyle/>
                    <a:p>
                      <a:pPr marL="0" marR="0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C1 </a:t>
                      </a:r>
                      <a:r>
                        <a:rPr lang="th-TH" sz="2400" dirty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ป.</a:t>
                      </a:r>
                      <a:r>
                        <a:rPr lang="th-TH" sz="2400" dirty="0" smtClean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ตรี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395862">
                <a:tc>
                  <a:txBody>
                    <a:bodyPr/>
                    <a:lstStyle/>
                    <a:p>
                      <a:pPr marL="0" marR="0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C2 </a:t>
                      </a:r>
                      <a:r>
                        <a:rPr lang="th-TH" sz="2400" dirty="0" smtClean="0"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ป.โท/เอก</a:t>
                      </a:r>
                      <a:endParaRPr lang="th-TH" sz="2400" b="1" dirty="0" smtClean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Cordia New" panose="020B0304020202020204" pitchFamily="34" charset="-34"/>
                          <a:cs typeface="+mn-cs"/>
                          <a:sym typeface="Symbol" panose="05050102010706020507" pitchFamily="18" charset="2"/>
                        </a:rPr>
                        <a:t></a:t>
                      </a:r>
                      <a:endParaRPr lang="en-US" sz="2400" b="1" dirty="0"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31774" y="4937904"/>
            <a:ext cx="11682721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th-TH" sz="2400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หมายเหตุ: ก่อนที่จะมาทำงานในสาขาที่เกี่ยวข้องกับระบบรางที่ต้องใช้ความรู้เฉพาะด้าน ควรจะต้องได้รับการฝึกอบรมเฉพาะด้าน (ต่อยอด) ก่อนได้รับใบอนุญาตให้ทำงานได้ 3, 6 หรือ 12 เดือนตามความจำเป็น</a:t>
            </a:r>
            <a:endParaRPr lang="th-TH" sz="2000" dirty="0" smtClean="0">
              <a:solidFill>
                <a:prstClr val="black"/>
              </a:solidFill>
              <a:latin typeface="Cordia New" panose="020B0304020202020204" pitchFamily="34" charset="-34"/>
            </a:endParaRPr>
          </a:p>
        </p:txBody>
      </p:sp>
      <p:sp>
        <p:nvSpPr>
          <p:cNvPr id="10" name="ตัวแทนหมายเลขสไลด์ 2"/>
          <p:cNvSpPr txBox="1">
            <a:spLocks/>
          </p:cNvSpPr>
          <p:nvPr/>
        </p:nvSpPr>
        <p:spPr>
          <a:xfrm>
            <a:off x="11282768" y="6475119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6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600" dirty="0" smtClean="0">
                <a:solidFill>
                  <a:srgbClr val="FF0000"/>
                </a:solidFill>
                <a:latin typeface="Cordia New" panose="020B0304020202020204" pitchFamily="34" charset="-34"/>
                <a:cs typeface="+mn-cs"/>
              </a:rPr>
              <a:t> </a:t>
            </a:r>
            <a:r>
              <a:rPr lang="th-TH" sz="3600" dirty="0">
                <a:solidFill>
                  <a:srgbClr val="FF0000"/>
                </a:solidFill>
                <a:latin typeface="Cordia New" panose="020B0304020202020204" pitchFamily="34" charset="-34"/>
                <a:cs typeface="+mn-cs"/>
              </a:rPr>
              <a:t>แนวทาง</a:t>
            </a:r>
            <a:r>
              <a:rPr lang="th-TH" sz="3600" dirty="0">
                <a:latin typeface="Cordia New" panose="020B0304020202020204" pitchFamily="34" charset="-34"/>
                <a:cs typeface="+mn-cs"/>
              </a:rPr>
              <a:t>การพัฒนาบุคลากรด้านระบบขนส่งทาง</a:t>
            </a:r>
            <a:r>
              <a:rPr lang="th-TH" sz="3600" dirty="0" smtClean="0">
                <a:latin typeface="Cordia New" panose="020B0304020202020204" pitchFamily="34" charset="-34"/>
                <a:cs typeface="+mn-cs"/>
              </a:rPr>
              <a:t>ราง</a:t>
            </a:r>
            <a:r>
              <a:rPr lang="en-US" sz="3600" dirty="0" smtClean="0">
                <a:latin typeface="Cordia New" panose="020B0304020202020204" pitchFamily="34" charset="-34"/>
                <a:cs typeface="+mn-cs"/>
              </a:rPr>
              <a:t> </a:t>
            </a:r>
            <a:r>
              <a:rPr lang="th-TH" sz="3600" dirty="0" smtClean="0">
                <a:latin typeface="Cordia New" panose="020B0304020202020204" pitchFamily="34" charset="-34"/>
                <a:cs typeface="+mn-cs"/>
              </a:rPr>
              <a:t>(สวทน.)</a:t>
            </a:r>
            <a:endParaRPr lang="th-TH" sz="2800" dirty="0">
              <a:latin typeface="Cordia New" panose="020B0304020202020204" pitchFamily="34" charset="-34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67427" y="1202768"/>
          <a:ext cx="11925835" cy="4447478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433199"/>
                <a:gridCol w="5229595"/>
                <a:gridCol w="4263041"/>
              </a:tblGrid>
              <a:tr h="887415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+mn-cs"/>
                        </a:rPr>
                        <a:t>ประเภทบุคลากร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+mn-cs"/>
                      </a:endParaRPr>
                    </a:p>
                  </a:txBody>
                  <a:tcPr anchor="ctr"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kern="12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การศึกษาในระบบการศึกษา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ordia New" panose="020B0304020202020204" pitchFamily="34" charset="-34"/>
                        <a:cs typeface="+mn-cs"/>
                      </a:endParaRPr>
                    </a:p>
                  </a:txBody>
                  <a:tcPr anchor="ctr">
                    <a:solidFill>
                      <a:srgbClr val="D2ECB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การศึกษา/การฝึกอบรม/</a:t>
                      </a:r>
                    </a:p>
                    <a:p>
                      <a:pPr algn="ctr"/>
                      <a:r>
                        <a:rPr lang="th-TH" sz="28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การฝึกงานต่อยอดเพื่อปฏิบัติงาน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+mn-cs"/>
                      </a:endParaRPr>
                    </a:p>
                  </a:txBody>
                  <a:tcPr anchor="ctr">
                    <a:solidFill>
                      <a:srgbClr val="D2ECB6"/>
                    </a:solidFill>
                  </a:tcPr>
                </a:tc>
              </a:tr>
              <a:tr h="429394">
                <a:tc>
                  <a:txBody>
                    <a:bodyPr/>
                    <a:lstStyle/>
                    <a:p>
                      <a:pPr algn="l"/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A</a:t>
                      </a: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ช่างฝีมือ,</a:t>
                      </a:r>
                      <a:r>
                        <a:rPr lang="th-TH" sz="2400" kern="1200" baseline="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</a:t>
                      </a: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หัวหน้าคนงาน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ม.ต้น</a:t>
                      </a:r>
                      <a:endParaRPr lang="en-US" sz="2400" b="1" dirty="0">
                        <a:solidFill>
                          <a:srgbClr val="FF0000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เรียน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+ 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ฝึกงาน แบบ </a:t>
                      </a:r>
                      <a:r>
                        <a:rPr lang="th-TH" sz="2400" dirty="0" err="1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ร.ร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.พระดาบส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3-6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เดือน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**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353773">
                <a:tc rowSpan="2">
                  <a:txBody>
                    <a:bodyPr/>
                    <a:lstStyle/>
                    <a:p>
                      <a:pPr algn="l"/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B</a:t>
                      </a: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พนักงานเทคนิคคุมงาน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ปวช</a:t>
                      </a:r>
                      <a:r>
                        <a:rPr lang="th-TH" sz="2400" dirty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.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/</a:t>
                      </a:r>
                      <a:r>
                        <a:rPr lang="th-TH" sz="2400" dirty="0" err="1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ปวส</a:t>
                      </a:r>
                      <a:r>
                        <a:rPr lang="th-TH" sz="2400" dirty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. ที่ไม่เคยเรียนเกี่ยวกับระบบราง</a:t>
                      </a:r>
                      <a:endParaRPr lang="en-US" sz="2400" b="1" dirty="0">
                        <a:solidFill>
                          <a:srgbClr val="FF0000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เรียน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+ 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ฝึกงาน แบบ </a:t>
                      </a:r>
                      <a:r>
                        <a:rPr lang="th-TH" sz="2400" dirty="0" err="1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ร.ร.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วิศวกรรมรถไฟ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1.5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ปี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**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35377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err="1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ปวช.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/</a:t>
                      </a:r>
                      <a:r>
                        <a:rPr lang="th-TH" sz="2400" dirty="0" err="1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ปวส.</a:t>
                      </a: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ที่เคยเรียนเกี่ยวกับระบบราง</a:t>
                      </a:r>
                      <a:endParaRPr lang="en-US" sz="2400" b="1" dirty="0" smtClean="0">
                        <a:solidFill>
                          <a:srgbClr val="FF0000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เรียน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+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ฝึกงาน แบบ </a:t>
                      </a:r>
                      <a:r>
                        <a:rPr lang="th-TH" sz="2400" dirty="0" err="1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ร.ร.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วิศวกรรมรถไฟ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1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ปี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**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438776">
                <a:tc gridSpan="3">
                  <a:txBody>
                    <a:bodyPr/>
                    <a:lstStyle/>
                    <a:p>
                      <a:pPr algn="l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+mn-cs"/>
                        </a:rPr>
                        <a:t>C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+mn-cs"/>
                        </a:rPr>
                        <a:t> </a:t>
                      </a:r>
                      <a:r>
                        <a:rPr lang="th-TH" sz="2400" baseline="0" dirty="0" smtClean="0">
                          <a:solidFill>
                            <a:schemeClr val="tx1"/>
                          </a:solidFill>
                          <a:latin typeface="Cordia New" panose="020B0304020202020204" pitchFamily="34" charset="-34"/>
                          <a:cs typeface="+mn-cs"/>
                        </a:rPr>
                        <a:t>พนักงานที่ต้องการความรู้ระดับมหาวิทยาลัย ได้แก่ วิศวกร ผู้จัดการ ผู้บริหาร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38776">
                <a:tc rowSpan="2">
                  <a:txBody>
                    <a:bodyPr/>
                    <a:lstStyle/>
                    <a:p>
                      <a:pPr algn="l"/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C1</a:t>
                      </a: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ป.ตรี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Cordia New" panose="020B0304020202020204" pitchFamily="34" charset="-34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ป.ตรี ในสาขาที่เกี่ยวข้อง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</a:t>
                      </a: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ที่ไม่เคยเรียนเกี่ยวกับระบบราง</a:t>
                      </a:r>
                      <a:endParaRPr lang="en-US" sz="2400" b="1" dirty="0" smtClean="0">
                        <a:solidFill>
                          <a:srgbClr val="FF0000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เรียน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+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ฝึกงาน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1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ปี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**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43877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ป.ตรี ในสาขาที่เกี่ยวข้อง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</a:t>
                      </a: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ที่เคยเรียนเกี่ยวกับระบบราง</a:t>
                      </a:r>
                      <a:endParaRPr lang="en-US" sz="2400" b="1" dirty="0">
                        <a:solidFill>
                          <a:srgbClr val="FF0000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เรียน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+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ฝึกงาน 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0.5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ปี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**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450805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C2</a:t>
                      </a:r>
                      <a:r>
                        <a:rPr lang="th-TH" sz="2400" kern="12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ป.โท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เอก</a:t>
                      </a:r>
                      <a:endParaRPr lang="en-US" sz="2400" b="1" dirty="0" smtClean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ป.โท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เอก ในสาขาที่เกี่ยวข้อง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</a:t>
                      </a: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ที่ไม่เคยเรียนเกี่ยวกับระบบราง</a:t>
                      </a:r>
                      <a:endParaRPr lang="en-US" sz="2400" b="1" dirty="0">
                        <a:solidFill>
                          <a:srgbClr val="FF0000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เรียน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+ 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ฝึกงาน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1 </a:t>
                      </a: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ปี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**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47713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ป.โท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เอก ในสาขาที่เกี่ยวข้อง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</a:t>
                      </a:r>
                      <a:r>
                        <a:rPr lang="th-TH" sz="2400" dirty="0" smtClean="0">
                          <a:solidFill>
                            <a:srgbClr val="FF0000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 ที่เคยเรียนเกี่ยวกับระบบราง</a:t>
                      </a:r>
                      <a:endParaRPr lang="en-US" sz="2400" b="1" dirty="0" smtClean="0">
                        <a:solidFill>
                          <a:srgbClr val="FF0000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เรียน + ฝึกงาน 0.5 ปี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  <a:latin typeface="Cordia New" panose="020B0304020202020204" pitchFamily="34" charset="-34"/>
                          <a:cs typeface="+mn-cs"/>
                        </a:rPr>
                        <a:t>**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Cordia New" panose="020B0304020202020204" pitchFamily="34" charset="-34"/>
                        <a:ea typeface="Calibri" panose="020F0502020204030204" pitchFamily="34" charset="0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18318" y="5727519"/>
            <a:ext cx="10153936" cy="56630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horz" wrap="square" rtlCol="0">
            <a:spAutoFit/>
          </a:bodyPr>
          <a:lstStyle/>
          <a:p>
            <a:pPr>
              <a:lnSpc>
                <a:spcPct val="70000"/>
              </a:lnSpc>
            </a:pPr>
            <a:r>
              <a:rPr lang="en-US" sz="2200" b="1" dirty="0" smtClean="0">
                <a:solidFill>
                  <a:prstClr val="black"/>
                </a:solidFill>
                <a:latin typeface="Cordia New" panose="020B0304020202020204" pitchFamily="34" charset="-34"/>
                <a:ea typeface="Tahoma" pitchFamily="34" charset="0"/>
              </a:rPr>
              <a:t>* </a:t>
            </a:r>
            <a:r>
              <a:rPr lang="th-TH" sz="2200" b="1" dirty="0" smtClean="0">
                <a:solidFill>
                  <a:prstClr val="black"/>
                </a:solidFill>
                <a:latin typeface="Cordia New" panose="020B0304020202020204" pitchFamily="34" charset="-34"/>
                <a:ea typeface="Tahoma" pitchFamily="34" charset="0"/>
              </a:rPr>
              <a:t>สาขาที่เกี่ยวข้องได้แก่ เครื่องกล ไฟฟ้า สื่อสาร โยธา</a:t>
            </a:r>
            <a:r>
              <a:rPr lang="en-US" sz="2200" b="1" dirty="0" smtClean="0">
                <a:solidFill>
                  <a:prstClr val="black"/>
                </a:solidFill>
                <a:latin typeface="Cordia New" panose="020B0304020202020204" pitchFamily="34" charset="-34"/>
                <a:ea typeface="Tahoma" pitchFamily="34" charset="0"/>
              </a:rPr>
              <a:t> </a:t>
            </a:r>
            <a:r>
              <a:rPr lang="th-TH" sz="2200" b="1" dirty="0" smtClean="0">
                <a:solidFill>
                  <a:prstClr val="black"/>
                </a:solidFill>
                <a:latin typeface="Cordia New" panose="020B0304020202020204" pitchFamily="34" charset="-34"/>
                <a:ea typeface="Tahoma" pitchFamily="34" charset="0"/>
              </a:rPr>
              <a:t>บริหาร</a:t>
            </a:r>
            <a:endParaRPr lang="en-US" sz="2200" b="1" dirty="0" smtClean="0">
              <a:solidFill>
                <a:prstClr val="black"/>
              </a:solidFill>
              <a:latin typeface="Cordia New" panose="020B0304020202020204" pitchFamily="34" charset="-34"/>
              <a:ea typeface="Tahoma" pitchFamily="34" charset="0"/>
            </a:endParaRPr>
          </a:p>
          <a:p>
            <a:pPr>
              <a:lnSpc>
                <a:spcPct val="70000"/>
              </a:lnSpc>
            </a:pPr>
            <a:r>
              <a:rPr lang="en-US" sz="2200" b="1" dirty="0" smtClean="0">
                <a:solidFill>
                  <a:prstClr val="black"/>
                </a:solidFill>
                <a:latin typeface="Cordia New" panose="020B0304020202020204" pitchFamily="34" charset="-34"/>
                <a:ea typeface="Tahoma" pitchFamily="34" charset="0"/>
              </a:rPr>
              <a:t>**</a:t>
            </a:r>
            <a:r>
              <a:rPr lang="en-US" sz="22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 </a:t>
            </a:r>
            <a:r>
              <a:rPr lang="th-TH" sz="22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ค่าโดยประมาณที่จะต้องได้รับการพิจารณาโดยผู้เกี่ยวข้องต่อไป</a:t>
            </a:r>
            <a:endParaRPr lang="en-US" sz="2200" b="1" dirty="0">
              <a:solidFill>
                <a:prstClr val="black"/>
              </a:solidFill>
              <a:latin typeface="Cordia New" panose="020B0304020202020204" pitchFamily="34" charset="-34"/>
              <a:ea typeface="Calibri" panose="020F0502020204030204" pitchFamily="34" charset="0"/>
            </a:endParaRPr>
          </a:p>
        </p:txBody>
      </p:sp>
      <p:sp>
        <p:nvSpPr>
          <p:cNvPr id="6" name="ตัวแทนหมายเลขสไลด์ 2"/>
          <p:cNvSpPr txBox="1">
            <a:spLocks/>
          </p:cNvSpPr>
          <p:nvPr/>
        </p:nvSpPr>
        <p:spPr>
          <a:xfrm>
            <a:off x="11282768" y="6475119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10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50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200" dirty="0" smtClean="0">
                <a:latin typeface="Cordia New" panose="020B0304020202020204" pitchFamily="34" charset="-34"/>
                <a:cs typeface="+mn-cs"/>
              </a:rPr>
              <a:t>โครงการพัฒนารายวิชาและนำร่องการสร้างกำลังคนระดับวิศวกรด้านระบบขนส่งทางรางเข้าสู่ตลาดแรงงาน</a:t>
            </a:r>
            <a:endParaRPr lang="th-TH" sz="3200" dirty="0">
              <a:latin typeface="Cordia New" panose="020B0304020202020204" pitchFamily="34" charset="-34"/>
              <a:cs typeface="+mn-cs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sz="quarter" idx="10"/>
          </p:nvPr>
        </p:nvSpPr>
        <p:spPr>
          <a:xfrm>
            <a:off x="265176" y="1309676"/>
            <a:ext cx="8164450" cy="4814645"/>
          </a:xfrm>
        </p:spPr>
        <p:txBody>
          <a:bodyPr>
            <a:noAutofit/>
          </a:bodyPr>
          <a:lstStyle/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วิศวกรรมระบบรางเบื้องต้น </a:t>
            </a:r>
            <a:r>
              <a:rPr lang="en-US" sz="2200" b="1" dirty="0" smtClean="0">
                <a:latin typeface="Cordia New" panose="020B0304020202020204" pitchFamily="34" charset="-34"/>
              </a:rPr>
              <a:t>(Introduction to Railway System Engineering)</a:t>
            </a: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endParaRPr lang="th-TH" sz="2200" b="1" dirty="0" smtClean="0">
              <a:latin typeface="Cordia New" panose="020B0304020202020204" pitchFamily="34" charset="-34"/>
            </a:endParaRP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การวางแผนและการจัดการขนส่งระบบราง</a:t>
            </a:r>
            <a:r>
              <a:rPr lang="en-US" sz="2200" b="1" dirty="0" smtClean="0">
                <a:latin typeface="Cordia New" panose="020B0304020202020204" pitchFamily="34" charset="-34"/>
              </a:rPr>
              <a:t> (Railway System Planning and Administration)</a:t>
            </a:r>
            <a:endParaRPr lang="th-TH" sz="2200" b="1" dirty="0" smtClean="0">
              <a:latin typeface="Cordia New" panose="020B0304020202020204" pitchFamily="34" charset="-34"/>
            </a:endParaRP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การบริหารโครงการระบบขนส่งทางราง </a:t>
            </a:r>
            <a:r>
              <a:rPr lang="en-US" sz="2200" b="1" dirty="0" smtClean="0">
                <a:latin typeface="Cordia New" panose="020B0304020202020204" pitchFamily="34" charset="-34"/>
              </a:rPr>
              <a:t>(Railway Project Management)</a:t>
            </a: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endParaRPr lang="th-TH" sz="2200" b="1" dirty="0" smtClean="0">
              <a:latin typeface="Cordia New" panose="020B0304020202020204" pitchFamily="34" charset="-34"/>
            </a:endParaRP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การออกแบบทางรถไฟ</a:t>
            </a:r>
            <a:r>
              <a:rPr lang="en-US" sz="2200" b="1" dirty="0" smtClean="0">
                <a:latin typeface="Cordia New" panose="020B0304020202020204" pitchFamily="34" charset="-34"/>
              </a:rPr>
              <a:t> (Rail Track Design)</a:t>
            </a: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วิศวกรรมล้อเลื่อน </a:t>
            </a:r>
            <a:r>
              <a:rPr lang="en-US" sz="2200" b="1" dirty="0" smtClean="0">
                <a:latin typeface="Cordia New" panose="020B0304020202020204" pitchFamily="34" charset="-34"/>
              </a:rPr>
              <a:t>(Railway Rolling Stock)</a:t>
            </a: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ระบบอาณัติสัญญาณและควบคุมรถไฟ</a:t>
            </a:r>
            <a:r>
              <a:rPr lang="en-US" sz="2200" b="1" dirty="0" smtClean="0">
                <a:latin typeface="Cordia New" panose="020B0304020202020204" pitchFamily="34" charset="-34"/>
              </a:rPr>
              <a:t> (Railway Signaling and Control)</a:t>
            </a: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ระบบไฟฟ้าสำหรับจ่ายรถไฟ </a:t>
            </a:r>
            <a:r>
              <a:rPr lang="en-US" sz="2200" b="1" dirty="0" smtClean="0">
                <a:latin typeface="Cordia New" panose="020B0304020202020204" pitchFamily="34" charset="-34"/>
              </a:rPr>
              <a:t>(Railway Electrification)</a:t>
            </a:r>
            <a:r>
              <a:rPr lang="th-TH" sz="2200" b="1" dirty="0" smtClean="0">
                <a:latin typeface="Cordia New" panose="020B0304020202020204" pitchFamily="34" charset="-34"/>
              </a:rPr>
              <a:t> </a:t>
            </a:r>
            <a:endParaRPr lang="en-US" sz="2200" b="1" dirty="0" smtClean="0">
              <a:latin typeface="Cordia New" panose="020B0304020202020204" pitchFamily="34" charset="-34"/>
            </a:endParaRP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ระบบไฟฟ้าลากจูงรถไฟ</a:t>
            </a:r>
            <a:r>
              <a:rPr lang="en-US" sz="2200" b="1" dirty="0" smtClean="0">
                <a:latin typeface="Cordia New" panose="020B0304020202020204" pitchFamily="34" charset="-34"/>
              </a:rPr>
              <a:t> (Railway Traction Systems)</a:t>
            </a:r>
            <a:r>
              <a:rPr lang="th-TH" sz="2200" b="1" dirty="0" smtClean="0">
                <a:latin typeface="Cordia New" panose="020B0304020202020204" pitchFamily="34" charset="-34"/>
              </a:rPr>
              <a:t> </a:t>
            </a:r>
            <a:endParaRPr lang="en-US" sz="2200" b="1" dirty="0" smtClean="0">
              <a:latin typeface="Cordia New" panose="020B0304020202020204" pitchFamily="34" charset="-34"/>
            </a:endParaRP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ระบบขับเคลื่อนยานพาหนะในระบบราง</a:t>
            </a:r>
            <a:r>
              <a:rPr lang="en-US" sz="2200" b="1" dirty="0" smtClean="0">
                <a:latin typeface="Cordia New" panose="020B0304020202020204" pitchFamily="34" charset="-34"/>
              </a:rPr>
              <a:t> (Rail Propulsion System)</a:t>
            </a:r>
            <a:r>
              <a:rPr lang="th-TH" sz="2200" b="1" dirty="0" smtClean="0">
                <a:latin typeface="Cordia New" panose="020B0304020202020204" pitchFamily="34" charset="-34"/>
              </a:rPr>
              <a:t> </a:t>
            </a:r>
            <a:endParaRPr lang="en-US" sz="2200" b="1" dirty="0" smtClean="0">
              <a:latin typeface="Cordia New" panose="020B0304020202020204" pitchFamily="34" charset="-34"/>
            </a:endParaRP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ความเสียดทานและการสึกหรอในงานวิศวกรรมระบบราง</a:t>
            </a:r>
            <a:r>
              <a:rPr lang="en-US" sz="2200" b="1" dirty="0" smtClean="0">
                <a:latin typeface="Cordia New" panose="020B0304020202020204" pitchFamily="34" charset="-34"/>
              </a:rPr>
              <a:t> (Tribology in Rail Engineering)</a:t>
            </a: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ระบบรถไฟความเร็วสูง </a:t>
            </a:r>
            <a:r>
              <a:rPr lang="en-US" sz="2200" b="1" dirty="0" smtClean="0">
                <a:latin typeface="Cordia New" panose="020B0304020202020204" pitchFamily="34" charset="-34"/>
              </a:rPr>
              <a:t>(High Speed Rail)</a:t>
            </a: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พลศาสตร์ของยานพาหนะที่ใช้ราง (</a:t>
            </a:r>
            <a:r>
              <a:rPr lang="en-US" sz="2200" b="1" dirty="0" smtClean="0">
                <a:latin typeface="Cordia New" panose="020B0304020202020204" pitchFamily="34" charset="-34"/>
              </a:rPr>
              <a:t>Railroad Vehicle Dynamics</a:t>
            </a:r>
            <a:r>
              <a:rPr lang="th-TH" sz="2200" b="1" dirty="0" smtClean="0">
                <a:latin typeface="Cordia New" panose="020B0304020202020204" pitchFamily="34" charset="-34"/>
              </a:rPr>
              <a:t>)</a:t>
            </a:r>
            <a:endParaRPr lang="en-US" sz="2200" b="1" dirty="0" smtClean="0">
              <a:latin typeface="Cordia New" panose="020B0304020202020204" pitchFamily="34" charset="-34"/>
            </a:endParaRP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endParaRPr lang="en-US" sz="2200" b="1" dirty="0" smtClean="0">
              <a:latin typeface="Cordia New" panose="020B0304020202020204" pitchFamily="34" charset="-34"/>
            </a:endParaRP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การซ่อมบำรุงระบบราง</a:t>
            </a:r>
            <a:r>
              <a:rPr lang="en-US" sz="2200" b="1" dirty="0" smtClean="0">
                <a:latin typeface="Cordia New" panose="020B0304020202020204" pitchFamily="34" charset="-34"/>
              </a:rPr>
              <a:t> (Introduction to Railway Maintenance)</a:t>
            </a:r>
            <a:r>
              <a:rPr lang="th-TH" sz="2200" b="1" dirty="0" smtClean="0">
                <a:latin typeface="Cordia New" panose="020B0304020202020204" pitchFamily="34" charset="-34"/>
              </a:rPr>
              <a:t> </a:t>
            </a:r>
          </a:p>
          <a:p>
            <a:pPr marL="457200" indent="-457200">
              <a:lnSpc>
                <a:spcPts val="14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200" b="1" dirty="0" smtClean="0">
                <a:latin typeface="Cordia New" panose="020B0304020202020204" pitchFamily="34" charset="-34"/>
              </a:rPr>
              <a:t>การควบคุมและการจัดการเดินรถ </a:t>
            </a:r>
            <a:r>
              <a:rPr lang="en-US" sz="2200" b="1" dirty="0" smtClean="0">
                <a:latin typeface="Cordia New" panose="020B0304020202020204" pitchFamily="34" charset="-34"/>
              </a:rPr>
              <a:t>(Train Operation and Control)</a:t>
            </a:r>
            <a:endParaRPr lang="th-TH" sz="2200" b="1" dirty="0" smtClean="0">
              <a:latin typeface="Cordia New" panose="020B0304020202020204" pitchFamily="34" charset="-34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4945" y="4070759"/>
            <a:ext cx="540000" cy="79328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4945" y="2146484"/>
            <a:ext cx="540000" cy="54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4945" y="1533656"/>
            <a:ext cx="540000" cy="54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4945" y="3422320"/>
            <a:ext cx="540000" cy="54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4945" y="2765814"/>
            <a:ext cx="540000" cy="540000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265174" y="2427406"/>
            <a:ext cx="2740351" cy="5184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Clr>
                <a:srgbClr val="44546A">
                  <a:lumMod val="75000"/>
                </a:srgbClr>
              </a:buClr>
              <a:buFont typeface="Arial" panose="020B0604020202020204" pitchFamily="34" charset="0"/>
              <a:buNone/>
            </a:pPr>
            <a:endParaRPr lang="th-TH" sz="2000" b="1" dirty="0" smtClean="0">
              <a:solidFill>
                <a:prstClr val="black"/>
              </a:solidFill>
              <a:latin typeface="Cordia New" panose="020B0304020202020204" pitchFamily="34" charset="-34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265174" y="4979128"/>
            <a:ext cx="5970098" cy="5184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Clr>
                <a:srgbClr val="44546A">
                  <a:lumMod val="75000"/>
                </a:srgbClr>
              </a:buClr>
              <a:buFont typeface="Arial" panose="020B0604020202020204" pitchFamily="34" charset="0"/>
              <a:buNone/>
            </a:pPr>
            <a:endParaRPr lang="th-TH" sz="2000" b="1" dirty="0" smtClean="0">
              <a:solidFill>
                <a:prstClr val="black"/>
              </a:solidFill>
              <a:latin typeface="Cordia New" panose="020B0304020202020204" pitchFamily="34" charset="-34"/>
            </a:endParaRPr>
          </a:p>
        </p:txBody>
      </p:sp>
      <p:sp>
        <p:nvSpPr>
          <p:cNvPr id="16" name="Snip Single Corner Rectangle 15"/>
          <p:cNvSpPr/>
          <p:nvPr/>
        </p:nvSpPr>
        <p:spPr>
          <a:xfrm>
            <a:off x="265174" y="942776"/>
            <a:ext cx="8164453" cy="283129"/>
          </a:xfrm>
          <a:prstGeom prst="snip1Rect">
            <a:avLst/>
          </a:prstGeom>
          <a:solidFill>
            <a:srgbClr val="D2ECB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กลุ่มรายวิชาหลักการเบื้องต้น</a:t>
            </a:r>
            <a:endParaRPr lang="th-TH" sz="2200" b="1" dirty="0">
              <a:solidFill>
                <a:prstClr val="black"/>
              </a:solidFill>
              <a:latin typeface="Cordia New" panose="020B0304020202020204" pitchFamily="34" charset="-34"/>
            </a:endParaRPr>
          </a:p>
        </p:txBody>
      </p:sp>
      <p:sp>
        <p:nvSpPr>
          <p:cNvPr id="17" name="Snip Single Corner Rectangle 16"/>
          <p:cNvSpPr/>
          <p:nvPr/>
        </p:nvSpPr>
        <p:spPr>
          <a:xfrm>
            <a:off x="265173" y="1559267"/>
            <a:ext cx="8164453" cy="283129"/>
          </a:xfrm>
          <a:prstGeom prst="snip1Rect">
            <a:avLst/>
          </a:prstGeom>
          <a:solidFill>
            <a:srgbClr val="D2ECB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2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กลุ่มรายวิชาวางแผนและการจัดการ</a:t>
            </a:r>
          </a:p>
        </p:txBody>
      </p:sp>
      <p:sp>
        <p:nvSpPr>
          <p:cNvPr id="14" name="Snip Single Corner Rectangle 13"/>
          <p:cNvSpPr/>
          <p:nvPr/>
        </p:nvSpPr>
        <p:spPr>
          <a:xfrm>
            <a:off x="265173" y="2482685"/>
            <a:ext cx="8164453" cy="283129"/>
          </a:xfrm>
          <a:prstGeom prst="snip1Rect">
            <a:avLst/>
          </a:prstGeom>
          <a:solidFill>
            <a:srgbClr val="D2ECB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44546A">
                  <a:lumMod val="75000"/>
                </a:srgbClr>
              </a:buClr>
            </a:pPr>
            <a:r>
              <a:rPr lang="th-TH" sz="2200" b="1" dirty="0">
                <a:solidFill>
                  <a:prstClr val="black"/>
                </a:solidFill>
                <a:latin typeface="Cordia New" panose="020B0304020202020204" pitchFamily="34" charset="-34"/>
              </a:rPr>
              <a:t>กลุ่มรายวิชาเทคนิควิศวกรรม</a:t>
            </a:r>
          </a:p>
        </p:txBody>
      </p:sp>
      <p:sp>
        <p:nvSpPr>
          <p:cNvPr id="15" name="Snip Single Corner Rectangle 14"/>
          <p:cNvSpPr/>
          <p:nvPr/>
        </p:nvSpPr>
        <p:spPr>
          <a:xfrm>
            <a:off x="265172" y="5528738"/>
            <a:ext cx="8164453" cy="283129"/>
          </a:xfrm>
          <a:prstGeom prst="snip1Rect">
            <a:avLst/>
          </a:prstGeom>
          <a:solidFill>
            <a:srgbClr val="D2ECB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44546A">
                  <a:lumMod val="75000"/>
                </a:srgbClr>
              </a:buClr>
            </a:pPr>
            <a:r>
              <a:rPr lang="th-TH" sz="2200" b="1" dirty="0">
                <a:solidFill>
                  <a:prstClr val="black"/>
                </a:solidFill>
                <a:latin typeface="Cordia New" panose="020B0304020202020204" pitchFamily="34" charset="-34"/>
              </a:rPr>
              <a:t>กลุ่มรายวิชาการปฏิบัติการเดินรถและการซ่อม</a:t>
            </a:r>
            <a:r>
              <a:rPr lang="th-TH" sz="22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บำรุง</a:t>
            </a:r>
            <a:endParaRPr lang="th-TH" sz="2200" b="1" dirty="0">
              <a:solidFill>
                <a:prstClr val="black"/>
              </a:solidFill>
              <a:latin typeface="Cordia New" panose="020B0304020202020204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44945" y="967969"/>
            <a:ext cx="21387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u="sng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พัฒนารายวิชาโดย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495331" y="1575962"/>
            <a:ext cx="258756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สถาบันเทคโนโลยีพระจอมเกล้า</a:t>
            </a:r>
          </a:p>
          <a:p>
            <a:pPr>
              <a:lnSpc>
                <a:spcPts val="15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เจ้าคุณทหารลาดกระบัง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495331" y="2191345"/>
            <a:ext cx="195598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มหาวิทยาลัยเทคโนโลยี</a:t>
            </a:r>
          </a:p>
          <a:p>
            <a:pPr>
              <a:lnSpc>
                <a:spcPts val="15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พระจอมเกล้าธนบุรี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471714" y="2873243"/>
            <a:ext cx="2063385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จุฬาลงกรณ์มหาวิทยาลัย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495331" y="3549973"/>
            <a:ext cx="1640193" cy="2846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มหาวิทยาลัยมหิดล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471714" y="4228873"/>
            <a:ext cx="195598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มหาวิทยาลัยเทคโนโลยี</a:t>
            </a:r>
          </a:p>
          <a:p>
            <a:pPr>
              <a:lnSpc>
                <a:spcPts val="15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Cordia New" panose="020B0304020202020204" pitchFamily="34" charset="-34"/>
              </a:rPr>
              <a:t>ราชมงคลธัญบุรี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5581" y="5703713"/>
            <a:ext cx="685228" cy="55494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95144" y="5109779"/>
            <a:ext cx="407075" cy="49221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1390" y="5040908"/>
            <a:ext cx="611394" cy="6113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63265" y="5828297"/>
            <a:ext cx="1583699" cy="360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4516" y="5021344"/>
            <a:ext cx="785129" cy="63095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6582" y="4946065"/>
            <a:ext cx="543730" cy="706237"/>
          </a:xfrm>
          <a:prstGeom prst="rect">
            <a:avLst/>
          </a:prstGeom>
        </p:spPr>
      </p:pic>
      <p:sp>
        <p:nvSpPr>
          <p:cNvPr id="30" name="ตัวแทนหมายเลขสไลด์ 2"/>
          <p:cNvSpPr txBox="1">
            <a:spLocks/>
          </p:cNvSpPr>
          <p:nvPr/>
        </p:nvSpPr>
        <p:spPr>
          <a:xfrm>
            <a:off x="11282768" y="6475119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11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605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sz="3200" dirty="0" smtClean="0">
                <a:latin typeface="TH SarabunPSK" panose="020B0500040200020003" pitchFamily="34" charset="-34"/>
                <a:cs typeface="+mn-cs"/>
              </a:rPr>
              <a:t>การพัฒนารายวิชาด้านระบบขนส่งทางรางในสาขาช่างเทคนิคระดับประกาศนียบัตรวิชาชีพชั้นสูง (ปวส.)</a:t>
            </a:r>
            <a:endParaRPr lang="th-TH" sz="3200" dirty="0">
              <a:latin typeface="TH SarabunPSK" panose="020B0500040200020003" pitchFamily="34" charset="-34"/>
              <a:cs typeface="+mn-cs"/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sz="quarter" idx="10"/>
          </p:nvPr>
        </p:nvSpPr>
        <p:spPr>
          <a:xfrm>
            <a:off x="808515" y="2525728"/>
            <a:ext cx="10582079" cy="3488704"/>
          </a:xfrm>
        </p:spPr>
        <p:txBody>
          <a:bodyPr>
            <a:noAutofit/>
          </a:bodyPr>
          <a:lstStyle/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400" b="1" dirty="0" smtClean="0">
                <a:latin typeface="TH SarabunPSK" panose="020B0500040200020003" pitchFamily="34" charset="-34"/>
              </a:rPr>
              <a:t>วิศวกรรมระบบรางเบื้องต้น </a:t>
            </a:r>
            <a:r>
              <a:rPr lang="en-US" sz="2400" b="1" dirty="0" smtClean="0">
                <a:latin typeface="TH SarabunPSK" panose="020B0500040200020003" pitchFamily="34" charset="-34"/>
              </a:rPr>
              <a:t>(Introduction to Railway System Engineering)</a:t>
            </a:r>
          </a:p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400" b="1" dirty="0" smtClean="0">
                <a:latin typeface="TH SarabunPSK" panose="020B0500040200020003" pitchFamily="34" charset="-34"/>
              </a:rPr>
              <a:t>การจัดการระบบขนส่งทางรางเบื้องต้น </a:t>
            </a:r>
            <a:r>
              <a:rPr lang="en-US" sz="2400" b="1" dirty="0" smtClean="0">
                <a:latin typeface="TH SarabunPSK" panose="020B0500040200020003" pitchFamily="34" charset="-34"/>
              </a:rPr>
              <a:t>(Introduction to Management of Rail Transport System)</a:t>
            </a:r>
            <a:endParaRPr lang="th-TH" sz="2400" b="1" dirty="0" smtClean="0">
              <a:latin typeface="TH SarabunPSK" panose="020B0500040200020003" pitchFamily="34" charset="-34"/>
            </a:endParaRPr>
          </a:p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endParaRPr lang="th-TH" sz="2400" b="1" dirty="0" smtClean="0">
              <a:latin typeface="TH SarabunPSK" panose="020B0500040200020003" pitchFamily="34" charset="-34"/>
            </a:endParaRPr>
          </a:p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400" b="1" dirty="0" smtClean="0">
                <a:latin typeface="TH SarabunPSK" panose="020B0500040200020003" pitchFamily="34" charset="-34"/>
              </a:rPr>
              <a:t>ไฟฟ้าเบื้องต้นในระบบขนส่งทางราง </a:t>
            </a:r>
            <a:r>
              <a:rPr lang="en-US" sz="2400" b="1" dirty="0" smtClean="0">
                <a:latin typeface="TH SarabunPSK" panose="020B0500040200020003" pitchFamily="34" charset="-34"/>
              </a:rPr>
              <a:t>(Introduction to Railway Electrification System)</a:t>
            </a:r>
            <a:r>
              <a:rPr lang="th-TH" sz="2400" b="1" dirty="0" smtClean="0">
                <a:latin typeface="TH SarabunPSK" panose="020B0500040200020003" pitchFamily="34" charset="-34"/>
              </a:rPr>
              <a:t> </a:t>
            </a:r>
            <a:endParaRPr lang="en-US" sz="2400" b="1" dirty="0">
              <a:latin typeface="TH SarabunPSK" panose="020B0500040200020003" pitchFamily="34" charset="-34"/>
            </a:endParaRPr>
          </a:p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400" b="1" dirty="0" smtClean="0">
                <a:latin typeface="TH SarabunPSK" panose="020B0500040200020003" pitchFamily="34" charset="-34"/>
              </a:rPr>
              <a:t>พื้นฐานอาณัติสัญญาณในระบบขนส่งทางราง</a:t>
            </a:r>
            <a:r>
              <a:rPr lang="en-US" sz="2400" b="1" dirty="0" smtClean="0">
                <a:latin typeface="TH SarabunPSK" panose="020B0500040200020003" pitchFamily="34" charset="-34"/>
              </a:rPr>
              <a:t> (Basic Railway Signaling)</a:t>
            </a:r>
            <a:endParaRPr lang="en-US" sz="2400" b="1" dirty="0">
              <a:latin typeface="TH SarabunPSK" panose="020B0500040200020003" pitchFamily="34" charset="-34"/>
            </a:endParaRPr>
          </a:p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endParaRPr lang="th-TH" sz="2400" b="1" dirty="0">
              <a:latin typeface="TH SarabunPSK" panose="020B0500040200020003" pitchFamily="34" charset="-34"/>
            </a:endParaRPr>
          </a:p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400" b="1" dirty="0" smtClean="0">
                <a:latin typeface="TH SarabunPSK" panose="020B0500040200020003" pitchFamily="34" charset="-34"/>
              </a:rPr>
              <a:t>ล้อและระบบรองรับน้ำหนักของรถไฟ </a:t>
            </a:r>
            <a:r>
              <a:rPr lang="en-US" sz="2400" b="1" dirty="0" smtClean="0">
                <a:latin typeface="TH SarabunPSK" panose="020B0500040200020003" pitchFamily="34" charset="-34"/>
              </a:rPr>
              <a:t>(Train Wheels and Suspension System)</a:t>
            </a:r>
            <a:endParaRPr lang="th-TH" sz="2400" b="1" dirty="0" smtClean="0">
              <a:latin typeface="TH SarabunPSK" panose="020B0500040200020003" pitchFamily="34" charset="-34"/>
            </a:endParaRPr>
          </a:p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400" b="1" dirty="0" smtClean="0">
                <a:latin typeface="TH SarabunPSK" panose="020B0500040200020003" pitchFamily="34" charset="-34"/>
              </a:rPr>
              <a:t>ระบบเบรก</a:t>
            </a:r>
            <a:r>
              <a:rPr lang="en-US" sz="2400" b="1" dirty="0" smtClean="0">
                <a:latin typeface="TH SarabunPSK" panose="020B0500040200020003" pitchFamily="34" charset="-34"/>
              </a:rPr>
              <a:t> (Train Braking System)</a:t>
            </a:r>
            <a:endParaRPr lang="en-US" sz="2400" b="1" dirty="0">
              <a:latin typeface="TH SarabunPSK" panose="020B0500040200020003" pitchFamily="34" charset="-34"/>
            </a:endParaRPr>
          </a:p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endParaRPr lang="th-TH" sz="2400" b="1" dirty="0" smtClean="0">
              <a:latin typeface="TH SarabunPSK" panose="020B0500040200020003" pitchFamily="34" charset="-34"/>
            </a:endParaRPr>
          </a:p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400" b="1" dirty="0">
                <a:latin typeface="TH SarabunPSK" panose="020B0500040200020003" pitchFamily="34" charset="-34"/>
              </a:rPr>
              <a:t>ระบบทางรถไฟ (</a:t>
            </a:r>
            <a:r>
              <a:rPr lang="en-US" sz="2400" b="1" dirty="0">
                <a:latin typeface="TH SarabunPSK" panose="020B0500040200020003" pitchFamily="34" charset="-34"/>
              </a:rPr>
              <a:t>Track Work System</a:t>
            </a:r>
            <a:r>
              <a:rPr lang="en-US" sz="2400" b="1" dirty="0" smtClean="0">
                <a:latin typeface="TH SarabunPSK" panose="020B0500040200020003" pitchFamily="34" charset="-34"/>
              </a:rPr>
              <a:t>)</a:t>
            </a:r>
            <a:endParaRPr lang="th-TH" sz="2400" b="1" dirty="0" smtClean="0">
              <a:latin typeface="TH SarabunPSK" panose="020B0500040200020003" pitchFamily="34" charset="-34"/>
            </a:endParaRPr>
          </a:p>
          <a:p>
            <a:pPr marL="457200" indent="-457200">
              <a:lnSpc>
                <a:spcPts val="1500"/>
              </a:lnSpc>
              <a:buClr>
                <a:schemeClr val="tx2">
                  <a:lumMod val="75000"/>
                </a:schemeClr>
              </a:buClr>
              <a:buFont typeface="+mj-lt"/>
              <a:buAutoNum type="arabicPeriod"/>
            </a:pPr>
            <a:r>
              <a:rPr lang="th-TH" sz="2400" b="1" dirty="0">
                <a:latin typeface="TH SarabunPSK" panose="020B0500040200020003" pitchFamily="34" charset="-34"/>
              </a:rPr>
              <a:t>โครงสร้างทางวิ่งรถไฟ (</a:t>
            </a:r>
            <a:r>
              <a:rPr lang="en-US" sz="2400" b="1" dirty="0">
                <a:latin typeface="TH SarabunPSK" panose="020B0500040200020003" pitchFamily="34" charset="-34"/>
              </a:rPr>
              <a:t>Railway Infrastructure</a:t>
            </a:r>
            <a:r>
              <a:rPr lang="en-US" sz="2400" b="1" dirty="0" smtClean="0">
                <a:latin typeface="TH SarabunPSK" panose="020B0500040200020003" pitchFamily="34" charset="-34"/>
              </a:rPr>
              <a:t>)</a:t>
            </a:r>
          </a:p>
          <a:p>
            <a:pPr marL="0" indent="0">
              <a:lnSpc>
                <a:spcPts val="1500"/>
              </a:lnSpc>
              <a:buClr>
                <a:schemeClr val="tx2">
                  <a:lumMod val="75000"/>
                </a:schemeClr>
              </a:buClr>
              <a:buNone/>
            </a:pPr>
            <a:endParaRPr lang="en-US" sz="2400" b="1" dirty="0" smtClean="0">
              <a:latin typeface="TH SarabunPSK" panose="020B0500040200020003" pitchFamily="34" charset="-34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08514" y="3643457"/>
            <a:ext cx="2740351" cy="5184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Clr>
                <a:srgbClr val="44546A">
                  <a:lumMod val="75000"/>
                </a:srgbClr>
              </a:buClr>
              <a:buFont typeface="Arial" panose="020B0604020202020204" pitchFamily="34" charset="0"/>
              <a:buNone/>
            </a:pPr>
            <a:endParaRPr lang="th-TH" sz="2400" b="1" dirty="0" smtClean="0">
              <a:solidFill>
                <a:prstClr val="black"/>
              </a:solidFill>
              <a:latin typeface="TH SarabunPSK" panose="020B0500040200020003" pitchFamily="34" charset="-34"/>
            </a:endParaRPr>
          </a:p>
        </p:txBody>
      </p:sp>
      <p:sp>
        <p:nvSpPr>
          <p:cNvPr id="7" name="Snip Single Corner Rectangle 6"/>
          <p:cNvSpPr/>
          <p:nvPr/>
        </p:nvSpPr>
        <p:spPr>
          <a:xfrm>
            <a:off x="808514" y="2087387"/>
            <a:ext cx="9236634" cy="359010"/>
          </a:xfrm>
          <a:prstGeom prst="snip1Rect">
            <a:avLst/>
          </a:prstGeom>
          <a:solidFill>
            <a:srgbClr val="D2ECB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</a:rPr>
              <a:t>รายวิชาพื้นฐาน</a:t>
            </a:r>
            <a:endParaRPr lang="th-TH" b="1" dirty="0">
              <a:solidFill>
                <a:prstClr val="black"/>
              </a:solidFill>
              <a:latin typeface="TH SarabunPSK" panose="020B0500040200020003" pitchFamily="34" charset="-34"/>
            </a:endParaRPr>
          </a:p>
        </p:txBody>
      </p:sp>
      <p:sp>
        <p:nvSpPr>
          <p:cNvPr id="8" name="Snip Single Corner Rectangle 7"/>
          <p:cNvSpPr/>
          <p:nvPr/>
        </p:nvSpPr>
        <p:spPr>
          <a:xfrm>
            <a:off x="808512" y="3077686"/>
            <a:ext cx="9236636" cy="359010"/>
          </a:xfrm>
          <a:prstGeom prst="snip1Rect">
            <a:avLst/>
          </a:prstGeom>
          <a:solidFill>
            <a:srgbClr val="D2ECB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</a:rPr>
              <a:t>รายวิชาเฉพาะสาขาไฟฟ้า</a:t>
            </a:r>
          </a:p>
        </p:txBody>
      </p:sp>
      <p:sp>
        <p:nvSpPr>
          <p:cNvPr id="9" name="Snip Single Corner Rectangle 8"/>
          <p:cNvSpPr/>
          <p:nvPr/>
        </p:nvSpPr>
        <p:spPr>
          <a:xfrm>
            <a:off x="808511" y="4055680"/>
            <a:ext cx="9236637" cy="359010"/>
          </a:xfrm>
          <a:prstGeom prst="snip1Rect">
            <a:avLst/>
          </a:prstGeom>
          <a:solidFill>
            <a:srgbClr val="D2ECB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44546A">
                  <a:lumMod val="75000"/>
                </a:srgbClr>
              </a:buClr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</a:rPr>
              <a:t>รายวิชาเฉพาะสาขาเครื่องกล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</a:endParaRPr>
          </a:p>
        </p:txBody>
      </p:sp>
      <p:sp>
        <p:nvSpPr>
          <p:cNvPr id="12" name="Snip Single Corner Rectangle 11"/>
          <p:cNvSpPr/>
          <p:nvPr/>
        </p:nvSpPr>
        <p:spPr>
          <a:xfrm>
            <a:off x="808510" y="5008801"/>
            <a:ext cx="9329403" cy="359010"/>
          </a:xfrm>
          <a:prstGeom prst="snip1Rect">
            <a:avLst/>
          </a:prstGeom>
          <a:solidFill>
            <a:srgbClr val="D2ECB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44546A">
                  <a:lumMod val="75000"/>
                </a:srgbClr>
              </a:buClr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</a:rPr>
              <a:t>รายวิชาเฉพาะสาขาโยธา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09" y="986077"/>
            <a:ext cx="956323" cy="95632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178689" y="1190839"/>
            <a:ext cx="67858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prstClr val="black"/>
                </a:solidFill>
                <a:latin typeface="TH SarabunPSK" panose="020B0500040200020003" pitchFamily="34" charset="-34"/>
              </a:rPr>
              <a:t>พัฒนารายวิชาโดย มหาวิทยาลัยเทคโนโลยีพระจอมเกล้าธนบุรี</a:t>
            </a:r>
            <a:endParaRPr lang="th-TH" b="1" dirty="0">
              <a:solidFill>
                <a:prstClr val="black"/>
              </a:solidFill>
              <a:latin typeface="TH SarabunPSK" panose="020B0500040200020003" pitchFamily="34" charset="-34"/>
            </a:endParaRPr>
          </a:p>
        </p:txBody>
      </p:sp>
      <p:sp>
        <p:nvSpPr>
          <p:cNvPr id="11" name="ตัวแทนหมายเลขสไลด์ 2"/>
          <p:cNvSpPr txBox="1">
            <a:spLocks/>
          </p:cNvSpPr>
          <p:nvPr/>
        </p:nvSpPr>
        <p:spPr>
          <a:xfrm>
            <a:off x="11282768" y="6475119"/>
            <a:ext cx="55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625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2842260" y="680253"/>
            <a:ext cx="7492620" cy="2862322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ขอขอบคุณทุกท่าน</a:t>
            </a:r>
            <a:endParaRPr lang="en-US" sz="6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พบกันใน </a:t>
            </a:r>
            <a:endParaRPr lang="en-US" sz="6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Phase 2</a:t>
            </a: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1276066" y="4034551"/>
            <a:ext cx="1091593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</a:t>
            </a:r>
            <a:r>
              <a:rPr lang="th-TH" sz="5400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ร่วมกันคิด ช่วยกันทำ</a:t>
            </a:r>
            <a:r>
              <a:rPr lang="en-US" sz="5400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”</a:t>
            </a:r>
            <a:r>
              <a:rPr lang="th-TH" sz="5400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/>
            <a:r>
              <a:rPr lang="th-TH" sz="5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ระบบขนส่งทางรางไทย</a:t>
            </a:r>
          </a:p>
          <a:p>
            <a:pPr algn="ctr"/>
            <a:r>
              <a:rPr lang="th-TH" sz="5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54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เพื่อลูกหลานของเรา</a:t>
            </a:r>
            <a:endParaRPr lang="en-US" sz="5400" dirty="0">
              <a:solidFill>
                <a:srgbClr val="002060"/>
              </a:solidFill>
            </a:endParaRP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" y="680253"/>
            <a:ext cx="1905000" cy="2247900"/>
          </a:xfrm>
          <a:prstGeom prst="rect">
            <a:avLst/>
          </a:prstGeom>
        </p:spPr>
      </p:pic>
      <p:sp>
        <p:nvSpPr>
          <p:cNvPr id="6" name="ตัวแทนหมายเลขสไลด์ 5"/>
          <p:cNvSpPr>
            <a:spLocks noGrp="1"/>
          </p:cNvSpPr>
          <p:nvPr>
            <p:ph type="sldNum" sz="quarter" idx="4294967295"/>
          </p:nvPr>
        </p:nvSpPr>
        <p:spPr>
          <a:xfrm>
            <a:off x="11417300" y="6437312"/>
            <a:ext cx="558800" cy="365125"/>
          </a:xfrm>
          <a:prstGeom prst="rect">
            <a:avLst/>
          </a:prstGeom>
        </p:spPr>
        <p:txBody>
          <a:bodyPr/>
          <a:lstStyle/>
          <a:p>
            <a:fld id="{9C67B692-8106-447F-BC59-9E7D7D745F26}" type="slidenum">
              <a:rPr lang="en-US" smtClean="0"/>
              <a:pPr/>
              <a:t>75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20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1673</TotalTime>
  <Words>3619</Words>
  <Application>Microsoft Office PowerPoint</Application>
  <PresentationFormat>กำหนดเอง</PresentationFormat>
  <Paragraphs>613</Paragraphs>
  <Slides>75</Slides>
  <Notes>10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75</vt:i4>
      </vt:variant>
    </vt:vector>
  </HeadingPairs>
  <TitlesOfParts>
    <vt:vector size="77" baseType="lpstr">
      <vt:lpstr>ธีมของ Office</vt:lpstr>
      <vt:lpstr>Worksheet</vt:lpstr>
      <vt:lpstr>งานนำเสนอ PowerPoint</vt:lpstr>
      <vt:lpstr>หัวหน้าศูนย์นวัตกรรมระบบราง (CORE) </vt:lpstr>
      <vt:lpstr>งานนำเสนอ PowerPoint</vt:lpstr>
      <vt:lpstr>1. ข้อมูลพื้นฐานระบบขนส่งทางราง</vt:lpstr>
      <vt:lpstr>1.1 สถานการณ์ปัจจุบัน</vt:lpstr>
      <vt:lpstr>งานนำเสนอ PowerPoint</vt:lpstr>
      <vt:lpstr>งานนำเสนอ PowerPoint</vt:lpstr>
      <vt:lpstr>งานนำเสนอ PowerPoint</vt:lpstr>
      <vt:lpstr>1.2 ภาพรวมของระบบราง 2 ส่วน</vt:lpstr>
      <vt:lpstr>1.3 องค์ประกอบย่อยของระบบราง</vt:lpstr>
      <vt:lpstr>งานนำเสนอ PowerPoint</vt:lpstr>
      <vt:lpstr>งานนำเสนอ PowerPoint</vt:lpstr>
      <vt:lpstr>งานนำเสนอ PowerPoint</vt:lpstr>
      <vt:lpstr>2.3 ทางเดียวและทางคู่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1.6) การบริหารจัดการ</vt:lpstr>
      <vt:lpstr>งานนำเสนอ PowerPoint</vt:lpstr>
      <vt:lpstr>งานนำเสนอ PowerPoint</vt:lpstr>
      <vt:lpstr>2. นโยบายระบบขนส่งทางราง</vt:lpstr>
      <vt:lpstr>งานนำเสนอ PowerPoint</vt:lpstr>
      <vt:lpstr>รถไฟทางคู่</vt:lpstr>
      <vt:lpstr>งานนำเสนอ PowerPoint</vt:lpstr>
      <vt:lpstr>งานนำเสนอ PowerPoint</vt:lpstr>
      <vt:lpstr>งานนำเสนอ PowerPoint</vt:lpstr>
      <vt:lpstr>รถไฟความเร็วสูง</vt:lpstr>
      <vt:lpstr>งานนำเสนอ PowerPoint</vt:lpstr>
      <vt:lpstr>งานนำเสนอ PowerPoint</vt:lpstr>
      <vt:lpstr>รถไฟฟ้าในเมือง</vt:lpstr>
      <vt:lpstr>งานนำเสนอ PowerPoint</vt:lpstr>
      <vt:lpstr>งานนำเสนอ PowerPoint</vt:lpstr>
      <vt:lpstr>ความคืบหน้าการดำเนินงาน (สิ้น มิ.ย. 60)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3. กำลังคนที่ต้องการ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บริษัท ยูนิค เอ็นจิเนียริ่ง แอนด์ คอนสตรัคชั้น จำกัด (มหาชน)</vt:lpstr>
      <vt:lpstr>งานนำเสนอ PowerPoint</vt:lpstr>
      <vt:lpstr>งานนำเสนอ PowerPoint</vt:lpstr>
      <vt:lpstr>4. เครือข่ายพัฒนาบุคลากรและผู้เชี่ยวชาญระบบราง</vt:lpstr>
      <vt:lpstr>ที่มาของโครงการ (บันทึกข้อตกลงความร่วมมือ)</vt:lpstr>
      <vt:lpstr>งานนำเสนอ PowerPoint</vt:lpstr>
      <vt:lpstr>การจำแนกบุคลากรด้านระบบขนส่งทางราง</vt:lpstr>
      <vt:lpstr> แนวทางการพัฒนาบุคลากรด้านระบบขนส่งทางราง (สวทน.)</vt:lpstr>
      <vt:lpstr>โครงการพัฒนารายวิชาและนำร่องการสร้างกำลังคนระดับวิศวกรด้านระบบขนส่งทางรางเข้าสู่ตลาดแรงงาน</vt:lpstr>
      <vt:lpstr>การพัฒนารายวิชาด้านระบบขนส่งทางรางในสาขาช่างเทคนิคระดับประกาศนียบัตรวิชาชีพชั้นสูง (ปวส.)</vt:lpstr>
      <vt:lpstr>งานนำเสนอ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bob</dc:creator>
  <cp:lastModifiedBy>THEONE</cp:lastModifiedBy>
  <cp:revision>282</cp:revision>
  <dcterms:created xsi:type="dcterms:W3CDTF">2017-01-20T10:23:19Z</dcterms:created>
  <dcterms:modified xsi:type="dcterms:W3CDTF">2017-09-12T10:11:11Z</dcterms:modified>
</cp:coreProperties>
</file>