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71" r:id="rId2"/>
    <p:sldId id="272" r:id="rId3"/>
    <p:sldId id="281" r:id="rId4"/>
    <p:sldId id="279" r:id="rId5"/>
    <p:sldId id="356" r:id="rId6"/>
    <p:sldId id="355" r:id="rId7"/>
    <p:sldId id="357" r:id="rId8"/>
    <p:sldId id="277" r:id="rId9"/>
    <p:sldId id="285" r:id="rId10"/>
    <p:sldId id="290" r:id="rId11"/>
    <p:sldId id="291" r:id="rId12"/>
    <p:sldId id="293" r:id="rId13"/>
    <p:sldId id="303" r:id="rId14"/>
    <p:sldId id="300" r:id="rId15"/>
    <p:sldId id="376" r:id="rId16"/>
    <p:sldId id="302" r:id="rId17"/>
    <p:sldId id="362" r:id="rId18"/>
    <p:sldId id="274" r:id="rId19"/>
    <p:sldId id="275" r:id="rId20"/>
    <p:sldId id="358" r:id="rId21"/>
    <p:sldId id="360" r:id="rId22"/>
    <p:sldId id="361" r:id="rId23"/>
    <p:sldId id="359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54" r:id="rId38"/>
    <p:sldId id="308" r:id="rId39"/>
    <p:sldId id="344" r:id="rId40"/>
    <p:sldId id="286" r:id="rId41"/>
    <p:sldId id="287" r:id="rId42"/>
    <p:sldId id="288" r:id="rId43"/>
    <p:sldId id="289" r:id="rId44"/>
    <p:sldId id="263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61" autoAdjust="0"/>
    <p:restoredTop sz="94660"/>
  </p:normalViewPr>
  <p:slideViewPr>
    <p:cSldViewPr snapToGrid="0">
      <p:cViewPr>
        <p:scale>
          <a:sx n="81" d="100"/>
          <a:sy n="81" d="100"/>
        </p:scale>
        <p:origin x="-9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BD0B77-8CD2-4451-AB45-734781D9419E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2BBCBCCA-3C66-46A7-BCED-48EB30E5A584}">
      <dgm:prSet phldrT="[ข้อความ]" custT="1"/>
      <dgm:spPr/>
      <dgm:t>
        <a:bodyPr/>
        <a:lstStyle/>
        <a:p>
          <a:r>
            <a:rPr lang="th-TH" sz="1050" dirty="0" smtClean="0">
              <a:latin typeface="LilyUPC" panose="020B0604020202020204" pitchFamily="34" charset="-34"/>
              <a:cs typeface="LilyUPC" panose="020B0604020202020204" pitchFamily="34" charset="-34"/>
            </a:rPr>
            <a:t>ต้น</a:t>
          </a:r>
          <a:endParaRPr lang="th-TH" sz="1050" dirty="0">
            <a:latin typeface="LilyUPC" panose="020B0604020202020204" pitchFamily="34" charset="-34"/>
            <a:cs typeface="LilyUPC" panose="020B0604020202020204" pitchFamily="34" charset="-34"/>
          </a:endParaRPr>
        </a:p>
      </dgm:t>
    </dgm:pt>
    <dgm:pt modelId="{C8B457A6-7BBB-4C54-91BD-0A32CE69FB34}" type="parTrans" cxnId="{9D1E8683-94CB-4C8E-A3FB-38E3C2075DCA}">
      <dgm:prSet/>
      <dgm:spPr/>
      <dgm:t>
        <a:bodyPr/>
        <a:lstStyle/>
        <a:p>
          <a:endParaRPr lang="th-TH" sz="1200">
            <a:latin typeface="LilyUPC" panose="020B0604020202020204" pitchFamily="34" charset="-34"/>
            <a:cs typeface="LilyUPC" panose="020B0604020202020204" pitchFamily="34" charset="-34"/>
          </a:endParaRPr>
        </a:p>
      </dgm:t>
    </dgm:pt>
    <dgm:pt modelId="{80463523-A459-46ED-9B9F-287EFCD1AB79}" type="sibTrans" cxnId="{9D1E8683-94CB-4C8E-A3FB-38E3C2075DCA}">
      <dgm:prSet/>
      <dgm:spPr/>
      <dgm:t>
        <a:bodyPr/>
        <a:lstStyle/>
        <a:p>
          <a:endParaRPr lang="th-TH" sz="1200">
            <a:latin typeface="LilyUPC" panose="020B0604020202020204" pitchFamily="34" charset="-34"/>
            <a:cs typeface="LilyUPC" panose="020B0604020202020204" pitchFamily="34" charset="-34"/>
          </a:endParaRPr>
        </a:p>
      </dgm:t>
    </dgm:pt>
    <dgm:pt modelId="{DFA49B58-AC16-4DBC-98BC-772EC512555E}">
      <dgm:prSet phldrT="[ข้อความ]" custT="1"/>
      <dgm:spPr/>
      <dgm:t>
        <a:bodyPr/>
        <a:lstStyle/>
        <a:p>
          <a:r>
            <a:rPr lang="th-TH" sz="1050" dirty="0" smtClean="0">
              <a:latin typeface="LilyUPC" panose="020B0604020202020204" pitchFamily="34" charset="-34"/>
              <a:cs typeface="LilyUPC" panose="020B0604020202020204" pitchFamily="34" charset="-34"/>
            </a:rPr>
            <a:t>กลาง</a:t>
          </a:r>
          <a:endParaRPr lang="th-TH" sz="1600" dirty="0">
            <a:latin typeface="LilyUPC" panose="020B0604020202020204" pitchFamily="34" charset="-34"/>
            <a:cs typeface="LilyUPC" panose="020B0604020202020204" pitchFamily="34" charset="-34"/>
          </a:endParaRPr>
        </a:p>
      </dgm:t>
    </dgm:pt>
    <dgm:pt modelId="{8DFC7DF3-6CB8-4A57-B545-CE44EF426A53}" type="parTrans" cxnId="{A43F2404-1D16-4E4B-AF71-D019A47F7B0E}">
      <dgm:prSet/>
      <dgm:spPr/>
      <dgm:t>
        <a:bodyPr/>
        <a:lstStyle/>
        <a:p>
          <a:endParaRPr lang="th-TH" sz="1200">
            <a:latin typeface="LilyUPC" panose="020B0604020202020204" pitchFamily="34" charset="-34"/>
            <a:cs typeface="LilyUPC" panose="020B0604020202020204" pitchFamily="34" charset="-34"/>
          </a:endParaRPr>
        </a:p>
      </dgm:t>
    </dgm:pt>
    <dgm:pt modelId="{34471700-0D7E-4ACE-94C1-5EDCC08E4EBF}" type="sibTrans" cxnId="{A43F2404-1D16-4E4B-AF71-D019A47F7B0E}">
      <dgm:prSet/>
      <dgm:spPr/>
      <dgm:t>
        <a:bodyPr/>
        <a:lstStyle/>
        <a:p>
          <a:endParaRPr lang="th-TH" sz="1200">
            <a:latin typeface="LilyUPC" panose="020B0604020202020204" pitchFamily="34" charset="-34"/>
            <a:cs typeface="LilyUPC" panose="020B0604020202020204" pitchFamily="34" charset="-34"/>
          </a:endParaRPr>
        </a:p>
      </dgm:t>
    </dgm:pt>
    <dgm:pt modelId="{F4FC2792-A4E2-42B9-8780-4E82FC3B89D1}">
      <dgm:prSet phldrT="[ข้อความ]" custT="1"/>
      <dgm:spPr/>
      <dgm:t>
        <a:bodyPr/>
        <a:lstStyle/>
        <a:p>
          <a:r>
            <a:rPr lang="th-TH" sz="1050" dirty="0" smtClean="0">
              <a:latin typeface="LilyUPC" panose="020B0604020202020204" pitchFamily="34" charset="-34"/>
              <a:cs typeface="LilyUPC" panose="020B0604020202020204" pitchFamily="34" charset="-34"/>
            </a:rPr>
            <a:t>ปลาย</a:t>
          </a:r>
          <a:endParaRPr lang="th-TH" sz="1050" dirty="0">
            <a:latin typeface="LilyUPC" panose="020B0604020202020204" pitchFamily="34" charset="-34"/>
            <a:cs typeface="LilyUPC" panose="020B0604020202020204" pitchFamily="34" charset="-34"/>
          </a:endParaRPr>
        </a:p>
      </dgm:t>
    </dgm:pt>
    <dgm:pt modelId="{665BEF08-044E-4619-AC0C-4811D4C5DE1B}" type="parTrans" cxnId="{B5C38384-F831-4A33-92AB-8DA6D3F70601}">
      <dgm:prSet/>
      <dgm:spPr/>
      <dgm:t>
        <a:bodyPr/>
        <a:lstStyle/>
        <a:p>
          <a:endParaRPr lang="th-TH" sz="1200">
            <a:latin typeface="LilyUPC" panose="020B0604020202020204" pitchFamily="34" charset="-34"/>
            <a:cs typeface="LilyUPC" panose="020B0604020202020204" pitchFamily="34" charset="-34"/>
          </a:endParaRPr>
        </a:p>
      </dgm:t>
    </dgm:pt>
    <dgm:pt modelId="{D34FFD29-1D1B-46AD-A097-1EAA1AB76763}" type="sibTrans" cxnId="{B5C38384-F831-4A33-92AB-8DA6D3F70601}">
      <dgm:prSet/>
      <dgm:spPr/>
      <dgm:t>
        <a:bodyPr/>
        <a:lstStyle/>
        <a:p>
          <a:endParaRPr lang="th-TH" sz="1200">
            <a:latin typeface="LilyUPC" panose="020B0604020202020204" pitchFamily="34" charset="-34"/>
            <a:cs typeface="LilyUPC" panose="020B0604020202020204" pitchFamily="34" charset="-34"/>
          </a:endParaRPr>
        </a:p>
      </dgm:t>
    </dgm:pt>
    <dgm:pt modelId="{AFA5B2BB-C5C0-40BF-8722-320DA924DD24}" type="pres">
      <dgm:prSet presAssocID="{D1BD0B77-8CD2-4451-AB45-734781D9419E}" presName="Name0" presStyleCnt="0">
        <dgm:presLayoutVars>
          <dgm:dir/>
          <dgm:resizeHandles val="exact"/>
        </dgm:presLayoutVars>
      </dgm:prSet>
      <dgm:spPr/>
    </dgm:pt>
    <dgm:pt modelId="{17762AED-D7D7-43AB-B137-D28189EBB066}" type="pres">
      <dgm:prSet presAssocID="{2BBCBCCA-3C66-46A7-BCED-48EB30E5A584}" presName="parTxOnly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343D841-53A9-441B-8862-7835A124B379}" type="pres">
      <dgm:prSet presAssocID="{80463523-A459-46ED-9B9F-287EFCD1AB79}" presName="parSpace" presStyleCnt="0"/>
      <dgm:spPr/>
    </dgm:pt>
    <dgm:pt modelId="{669A1B5A-2DA2-4570-9CC9-3AEC31FDCFD6}" type="pres">
      <dgm:prSet presAssocID="{DFA49B58-AC16-4DBC-98BC-772EC512555E}" presName="parTxOnly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085EEB9-6510-417D-9CE4-C7D5DA1120D0}" type="pres">
      <dgm:prSet presAssocID="{34471700-0D7E-4ACE-94C1-5EDCC08E4EBF}" presName="parSpace" presStyleCnt="0"/>
      <dgm:spPr/>
    </dgm:pt>
    <dgm:pt modelId="{9A36B8BC-0DBE-4EE6-BE81-A7C803942A8F}" type="pres">
      <dgm:prSet presAssocID="{F4FC2792-A4E2-42B9-8780-4E82FC3B89D1}" presName="parTxOnly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8DA2EB5-CEBD-4CA0-9CD4-0F2D1D6FA797}" type="presOf" srcId="{F4FC2792-A4E2-42B9-8780-4E82FC3B89D1}" destId="{9A36B8BC-0DBE-4EE6-BE81-A7C803942A8F}" srcOrd="0" destOrd="0" presId="urn:microsoft.com/office/officeart/2005/8/layout/hChevron3"/>
    <dgm:cxn modelId="{1C5FCCCC-95A6-4FEF-8CB2-72ACD1F6D1C7}" type="presOf" srcId="{2BBCBCCA-3C66-46A7-BCED-48EB30E5A584}" destId="{17762AED-D7D7-43AB-B137-D28189EBB066}" srcOrd="0" destOrd="0" presId="urn:microsoft.com/office/officeart/2005/8/layout/hChevron3"/>
    <dgm:cxn modelId="{A43F2404-1D16-4E4B-AF71-D019A47F7B0E}" srcId="{D1BD0B77-8CD2-4451-AB45-734781D9419E}" destId="{DFA49B58-AC16-4DBC-98BC-772EC512555E}" srcOrd="1" destOrd="0" parTransId="{8DFC7DF3-6CB8-4A57-B545-CE44EF426A53}" sibTransId="{34471700-0D7E-4ACE-94C1-5EDCC08E4EBF}"/>
    <dgm:cxn modelId="{0A145AAA-8C8C-440C-9ACC-BD92055E345D}" type="presOf" srcId="{D1BD0B77-8CD2-4451-AB45-734781D9419E}" destId="{AFA5B2BB-C5C0-40BF-8722-320DA924DD24}" srcOrd="0" destOrd="0" presId="urn:microsoft.com/office/officeart/2005/8/layout/hChevron3"/>
    <dgm:cxn modelId="{9D1E8683-94CB-4C8E-A3FB-38E3C2075DCA}" srcId="{D1BD0B77-8CD2-4451-AB45-734781D9419E}" destId="{2BBCBCCA-3C66-46A7-BCED-48EB30E5A584}" srcOrd="0" destOrd="0" parTransId="{C8B457A6-7BBB-4C54-91BD-0A32CE69FB34}" sibTransId="{80463523-A459-46ED-9B9F-287EFCD1AB79}"/>
    <dgm:cxn modelId="{31DFCDE7-C6B4-438F-BE82-B6B3159808A6}" type="presOf" srcId="{DFA49B58-AC16-4DBC-98BC-772EC512555E}" destId="{669A1B5A-2DA2-4570-9CC9-3AEC31FDCFD6}" srcOrd="0" destOrd="0" presId="urn:microsoft.com/office/officeart/2005/8/layout/hChevron3"/>
    <dgm:cxn modelId="{B5C38384-F831-4A33-92AB-8DA6D3F70601}" srcId="{D1BD0B77-8CD2-4451-AB45-734781D9419E}" destId="{F4FC2792-A4E2-42B9-8780-4E82FC3B89D1}" srcOrd="2" destOrd="0" parTransId="{665BEF08-044E-4619-AC0C-4811D4C5DE1B}" sibTransId="{D34FFD29-1D1B-46AD-A097-1EAA1AB76763}"/>
    <dgm:cxn modelId="{6A9F48F1-F0C2-4123-B9D4-36B73D1C6C52}" type="presParOf" srcId="{AFA5B2BB-C5C0-40BF-8722-320DA924DD24}" destId="{17762AED-D7D7-43AB-B137-D28189EBB066}" srcOrd="0" destOrd="0" presId="urn:microsoft.com/office/officeart/2005/8/layout/hChevron3"/>
    <dgm:cxn modelId="{DBD4648A-C4E9-4A71-8889-20443C094953}" type="presParOf" srcId="{AFA5B2BB-C5C0-40BF-8722-320DA924DD24}" destId="{C343D841-53A9-441B-8862-7835A124B379}" srcOrd="1" destOrd="0" presId="urn:microsoft.com/office/officeart/2005/8/layout/hChevron3"/>
    <dgm:cxn modelId="{757051C1-11E0-42F5-A7AB-6017AAFDE990}" type="presParOf" srcId="{AFA5B2BB-C5C0-40BF-8722-320DA924DD24}" destId="{669A1B5A-2DA2-4570-9CC9-3AEC31FDCFD6}" srcOrd="2" destOrd="0" presId="urn:microsoft.com/office/officeart/2005/8/layout/hChevron3"/>
    <dgm:cxn modelId="{1ADD9054-85FD-4F60-829B-98FFC763EE37}" type="presParOf" srcId="{AFA5B2BB-C5C0-40BF-8722-320DA924DD24}" destId="{7085EEB9-6510-417D-9CE4-C7D5DA1120D0}" srcOrd="3" destOrd="0" presId="urn:microsoft.com/office/officeart/2005/8/layout/hChevron3"/>
    <dgm:cxn modelId="{4F5A05D9-A35B-417B-878B-EB8BC62798CA}" type="presParOf" srcId="{AFA5B2BB-C5C0-40BF-8722-320DA924DD24}" destId="{9A36B8BC-0DBE-4EE6-BE81-A7C803942A8F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F3B906D-87CD-41EF-9559-41401163DF6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1E6101B9-B44B-48DA-81F4-46392DD5A5D5}">
      <dgm:prSet phldrT="[ข้อความ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>
        <a:solidFill>
          <a:srgbClr val="00B0F0"/>
        </a:solidFill>
        <a:ln>
          <a:solidFill>
            <a:srgbClr val="0070C0"/>
          </a:solidFill>
        </a:ln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rPr>
            <a:t>การจัดทำแผนพัฒนาภาค/จังหวัด ยังขาดการบูร</a:t>
          </a:r>
          <a:r>
            <a:rPr lang="th-TH" sz="2800" b="1" dirty="0" err="1" smtClean="0">
              <a:solidFill>
                <a:schemeClr val="tx1"/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rPr>
            <a:t>ณา</a:t>
          </a:r>
          <a:r>
            <a:rPr lang="th-TH" sz="2800" b="1" dirty="0" smtClean="0">
              <a:solidFill>
                <a:schemeClr val="tx1"/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rPr>
            <a:t>การระหว่างหน่วยงาน/ภาคส่วนต่างๆ ในพื้นที่ และยังไม่มีการกำหนดเป้าหมายและจุดเน้นที่ชัดเจน</a:t>
          </a:r>
          <a:endParaRPr lang="th-TH" sz="2800" b="1" dirty="0">
            <a:solidFill>
              <a:schemeClr val="tx1"/>
            </a:solidFill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3BD65298-7AB1-49D8-A49C-34F6F2E24E23}" type="parTrans" cxnId="{1248784F-A4F8-4EAF-AABD-01D02EF567F7}">
      <dgm:prSet/>
      <dgm:spPr/>
      <dgm:t>
        <a:bodyPr/>
        <a:lstStyle/>
        <a:p>
          <a:endParaRPr lang="th-TH" sz="2000"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C55695AE-B090-4775-9A7F-847C9E58FADA}" type="sibTrans" cxnId="{1248784F-A4F8-4EAF-AABD-01D02EF567F7}">
      <dgm:prSet/>
      <dgm:spPr/>
      <dgm:t>
        <a:bodyPr/>
        <a:lstStyle/>
        <a:p>
          <a:endParaRPr lang="th-TH" sz="2000"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7B394A41-FF27-4B65-A7E2-AFB686C21C20}">
      <dgm:prSet custT="1"/>
      <dgm:spPr>
        <a:solidFill>
          <a:srgbClr val="FFCCFF"/>
        </a:solidFill>
        <a:ln>
          <a:solidFill>
            <a:srgbClr val="FFCCFF"/>
          </a:solidFill>
        </a:ln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rPr>
            <a:t>โครงการของส่วนราชการที่ดำเนินการในพื้นที่ไม่สอดคล้องกับความต้องการของประชาชน หรือสภาพปัญหาในพื้นที่ ขาดความเชื่อมโยงกับแผนพัฒนาจังหวัด/กลุ่มจังหวัด และมีความซ้ำซ้อน</a:t>
          </a:r>
          <a:endParaRPr lang="th-TH" sz="2800" b="1" dirty="0">
            <a:solidFill>
              <a:schemeClr val="tx1"/>
            </a:solidFill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F051CE0E-10BE-463E-A9C1-C8C88DE31BEA}" type="parTrans" cxnId="{ECBC6A9D-5A38-4B9E-8A61-00C6DFBB0228}">
      <dgm:prSet/>
      <dgm:spPr/>
      <dgm:t>
        <a:bodyPr/>
        <a:lstStyle/>
        <a:p>
          <a:endParaRPr lang="th-TH" sz="2000"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F00E61BF-0977-44B0-A7D2-67F994975032}" type="sibTrans" cxnId="{ECBC6A9D-5A38-4B9E-8A61-00C6DFBB0228}">
      <dgm:prSet/>
      <dgm:spPr/>
      <dgm:t>
        <a:bodyPr/>
        <a:lstStyle/>
        <a:p>
          <a:endParaRPr lang="th-TH" sz="2000"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66C47133-9808-405B-A257-220DE6A5325E}">
      <dgm:prSet custT="1"/>
      <dgm:spPr>
        <a:solidFill>
          <a:srgbClr val="FFFFCC"/>
        </a:solidFill>
        <a:ln>
          <a:solidFill>
            <a:srgbClr val="FFFFCC"/>
          </a:solidFill>
        </a:ln>
      </dgm:spPr>
      <dgm:t>
        <a:bodyPr tIns="180000"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2800" b="1" dirty="0" smtClean="0">
              <a:solidFill>
                <a:schemeClr val="tx1"/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rPr>
            <a:t>การบริหารจัดการงบประมาณขาดการบูร</a:t>
          </a:r>
          <a:r>
            <a:rPr lang="th-TH" sz="2800" b="1" dirty="0" err="1" smtClean="0">
              <a:solidFill>
                <a:schemeClr val="tx1"/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rPr>
            <a:t>ณา</a:t>
          </a:r>
          <a:r>
            <a:rPr lang="th-TH" sz="2800" b="1" dirty="0" smtClean="0">
              <a:solidFill>
                <a:schemeClr val="tx1"/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rPr>
            <a:t>การ/ขาดผู้รับผิดชอบที่ชัดเจนในการขับเคลื่อนการดำเนินงานตามแผนพัฒนาจังหวัดในแต่ละประเด็นยุทธศาสตร์</a:t>
          </a:r>
        </a:p>
        <a:p>
          <a:pPr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800" b="1" dirty="0">
            <a:solidFill>
              <a:schemeClr val="tx1"/>
            </a:solidFill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3398982D-248E-4CD0-91E8-0C520A53D301}" type="parTrans" cxnId="{5F7662D2-25E4-41AE-A580-4265E90F1A91}">
      <dgm:prSet/>
      <dgm:spPr/>
      <dgm:t>
        <a:bodyPr/>
        <a:lstStyle/>
        <a:p>
          <a:endParaRPr lang="th-TH" sz="2000"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C07520FC-B59A-48CC-B136-BADC2F07A3A7}" type="sibTrans" cxnId="{5F7662D2-25E4-41AE-A580-4265E90F1A91}">
      <dgm:prSet/>
      <dgm:spPr/>
      <dgm:t>
        <a:bodyPr/>
        <a:lstStyle/>
        <a:p>
          <a:endParaRPr lang="th-TH" sz="2000"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0F53F6E6-D70E-4412-B905-0C298D2188B9}">
      <dgm:prSet custT="1"/>
      <dgm:spPr>
        <a:solidFill>
          <a:schemeClr val="tx2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rPr>
            <a:t>ขาดการเชื่อมโยงฐานข้อมูลในระดับพื้นที่ ที่จะนำมาใช้ในการวางแผนการพัฒนาพื้นที่ร่วมกันในลักษณะ</a:t>
          </a:r>
          <a:r>
            <a:rPr lang="th-TH" sz="2800" b="1" dirty="0" err="1" smtClean="0">
              <a:solidFill>
                <a:schemeClr val="tx1"/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rPr>
            <a:t>บูรณา</a:t>
          </a:r>
          <a:r>
            <a:rPr lang="th-TH" sz="2800" b="1" dirty="0" smtClean="0">
              <a:solidFill>
                <a:schemeClr val="tx1"/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rPr>
            <a:t>การ</a:t>
          </a:r>
          <a:endParaRPr lang="th-TH" sz="2800" b="1" dirty="0">
            <a:solidFill>
              <a:schemeClr val="tx1"/>
            </a:solidFill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D8349266-CB9E-4EDC-A9CB-588CD0774B0F}" type="parTrans" cxnId="{5EEB0372-12B7-4906-9227-DD73A3C81FB0}">
      <dgm:prSet/>
      <dgm:spPr/>
      <dgm:t>
        <a:bodyPr/>
        <a:lstStyle/>
        <a:p>
          <a:endParaRPr lang="th-TH" sz="2000"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B9EF7C74-C6B7-485F-BF63-9DCE120B677F}" type="sibTrans" cxnId="{5EEB0372-12B7-4906-9227-DD73A3C81FB0}">
      <dgm:prSet/>
      <dgm:spPr/>
      <dgm:t>
        <a:bodyPr/>
        <a:lstStyle/>
        <a:p>
          <a:endParaRPr lang="th-TH" sz="2000">
            <a:latin typeface="LilyUPC" panose="020B0604020202020204" pitchFamily="34" charset="-34"/>
            <a:ea typeface="Tahoma" panose="020B0604030504040204" pitchFamily="34" charset="0"/>
            <a:cs typeface="LilyUPC" panose="020B0604020202020204" pitchFamily="34" charset="-34"/>
          </a:endParaRPr>
        </a:p>
      </dgm:t>
    </dgm:pt>
    <dgm:pt modelId="{713FCF6E-C923-4E49-AD2D-1F35A2D61E8F}" type="pres">
      <dgm:prSet presAssocID="{BF3B906D-87CD-41EF-9559-41401163DF6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20377F22-804B-433E-B98E-D58A241E7283}" type="pres">
      <dgm:prSet presAssocID="{BF3B906D-87CD-41EF-9559-41401163DF6D}" presName="Name1" presStyleCnt="0"/>
      <dgm:spPr/>
    </dgm:pt>
    <dgm:pt modelId="{0A2A3562-D4B6-4613-8854-170BF5B0DD8C}" type="pres">
      <dgm:prSet presAssocID="{BF3B906D-87CD-41EF-9559-41401163DF6D}" presName="cycle" presStyleCnt="0"/>
      <dgm:spPr/>
    </dgm:pt>
    <dgm:pt modelId="{5E38036F-EB2C-4C67-9E1B-02EC9777E02F}" type="pres">
      <dgm:prSet presAssocID="{BF3B906D-87CD-41EF-9559-41401163DF6D}" presName="srcNode" presStyleLbl="node1" presStyleIdx="0" presStyleCnt="4"/>
      <dgm:spPr/>
    </dgm:pt>
    <dgm:pt modelId="{9C18DCBF-8FC2-43EF-A6BE-4091306726E2}" type="pres">
      <dgm:prSet presAssocID="{BF3B906D-87CD-41EF-9559-41401163DF6D}" presName="conn" presStyleLbl="parChTrans1D2" presStyleIdx="0" presStyleCnt="1"/>
      <dgm:spPr/>
      <dgm:t>
        <a:bodyPr/>
        <a:lstStyle/>
        <a:p>
          <a:endParaRPr lang="en-US"/>
        </a:p>
      </dgm:t>
    </dgm:pt>
    <dgm:pt modelId="{610705C7-3A19-4B6B-83DF-ECDC0451A9E6}" type="pres">
      <dgm:prSet presAssocID="{BF3B906D-87CD-41EF-9559-41401163DF6D}" presName="extraNode" presStyleLbl="node1" presStyleIdx="0" presStyleCnt="4"/>
      <dgm:spPr/>
    </dgm:pt>
    <dgm:pt modelId="{F3C8E36D-B0CD-4182-81D2-39AFC544E2E8}" type="pres">
      <dgm:prSet presAssocID="{BF3B906D-87CD-41EF-9559-41401163DF6D}" presName="dstNode" presStyleLbl="node1" presStyleIdx="0" presStyleCnt="4"/>
      <dgm:spPr/>
    </dgm:pt>
    <dgm:pt modelId="{B8CB60F6-70E0-4F97-85D4-392BA3D8CF43}" type="pres">
      <dgm:prSet presAssocID="{1E6101B9-B44B-48DA-81F4-46392DD5A5D5}" presName="text_1" presStyleLbl="node1" presStyleIdx="0" presStyleCnt="4" custScaleY="137264" custLinFactNeighborX="396" custLinFactNeighborY="-21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64228B3-E2BC-4FEC-B0AB-AE6B291FC7D4}" type="pres">
      <dgm:prSet presAssocID="{1E6101B9-B44B-48DA-81F4-46392DD5A5D5}" presName="accent_1" presStyleCnt="0"/>
      <dgm:spPr/>
    </dgm:pt>
    <dgm:pt modelId="{F26319E0-3637-49F9-A5BF-195D6A5A94A6}" type="pres">
      <dgm:prSet presAssocID="{1E6101B9-B44B-48DA-81F4-46392DD5A5D5}" presName="accentRepeatNode" presStyleLbl="solidFgAcc1" presStyleIdx="0" presStyleCnt="4"/>
      <dgm:spPr>
        <a:ln>
          <a:solidFill>
            <a:srgbClr val="0070C0"/>
          </a:solidFill>
        </a:ln>
      </dgm:spPr>
      <dgm:t>
        <a:bodyPr/>
        <a:lstStyle/>
        <a:p>
          <a:endParaRPr lang="th-TH"/>
        </a:p>
      </dgm:t>
    </dgm:pt>
    <dgm:pt modelId="{DBDE5A58-1F7A-43D7-A672-5D3612EE6AB5}" type="pres">
      <dgm:prSet presAssocID="{7B394A41-FF27-4B65-A7E2-AFB686C21C20}" presName="text_2" presStyleLbl="node1" presStyleIdx="1" presStyleCnt="4" custScaleY="144789" custLinFactNeighborY="639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EEB8F7B-C3F2-4703-8ECE-CECD7CC747E1}" type="pres">
      <dgm:prSet presAssocID="{7B394A41-FF27-4B65-A7E2-AFB686C21C20}" presName="accent_2" presStyleCnt="0"/>
      <dgm:spPr/>
    </dgm:pt>
    <dgm:pt modelId="{5D862258-F8C6-435F-978B-53501721A981}" type="pres">
      <dgm:prSet presAssocID="{7B394A41-FF27-4B65-A7E2-AFB686C21C20}" presName="accentRepeatNode" presStyleLbl="solidFgAcc1" presStyleIdx="1" presStyleCnt="4"/>
      <dgm:spPr>
        <a:ln>
          <a:solidFill>
            <a:srgbClr val="FFCCFF"/>
          </a:solidFill>
        </a:ln>
      </dgm:spPr>
      <dgm:t>
        <a:bodyPr/>
        <a:lstStyle/>
        <a:p>
          <a:endParaRPr lang="th-TH"/>
        </a:p>
      </dgm:t>
    </dgm:pt>
    <dgm:pt modelId="{6E2E2241-5444-44CC-B3E8-5F5FF846829B}" type="pres">
      <dgm:prSet presAssocID="{66C47133-9808-405B-A257-220DE6A5325E}" presName="text_3" presStyleLbl="node1" presStyleIdx="2" presStyleCnt="4" custScaleX="103050" custScaleY="152472" custLinFactNeighborX="-946" custLinFactNeighborY="1898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6B49417-C651-42DE-A219-A5242EDD0B7C}" type="pres">
      <dgm:prSet presAssocID="{66C47133-9808-405B-A257-220DE6A5325E}" presName="accent_3" presStyleCnt="0"/>
      <dgm:spPr/>
    </dgm:pt>
    <dgm:pt modelId="{2E21B339-A346-4A31-8DAA-76147AC0D612}" type="pres">
      <dgm:prSet presAssocID="{66C47133-9808-405B-A257-220DE6A5325E}" presName="accentRepeatNode" presStyleLbl="solidFgAcc1" presStyleIdx="2" presStyleCnt="4" custLinFactNeighborX="-20869" custLinFactNeighborY="4351"/>
      <dgm:spPr>
        <a:ln>
          <a:solidFill>
            <a:srgbClr val="FFFFCC"/>
          </a:solidFill>
        </a:ln>
      </dgm:spPr>
      <dgm:t>
        <a:bodyPr/>
        <a:lstStyle/>
        <a:p>
          <a:endParaRPr lang="th-TH"/>
        </a:p>
      </dgm:t>
    </dgm:pt>
    <dgm:pt modelId="{1F4A98A6-6F5A-4B5B-A952-C6B31AF9623E}" type="pres">
      <dgm:prSet presAssocID="{0F53F6E6-D70E-4412-B905-0C298D2188B9}" presName="text_4" presStyleLbl="node1" presStyleIdx="3" presStyleCnt="4" custScaleY="138945" custLinFactNeighborY="904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94293BC-A21F-4335-85AC-D2D78DBF0E5B}" type="pres">
      <dgm:prSet presAssocID="{0F53F6E6-D70E-4412-B905-0C298D2188B9}" presName="accent_4" presStyleCnt="0"/>
      <dgm:spPr/>
    </dgm:pt>
    <dgm:pt modelId="{88EA4AA0-320A-428E-94C4-B0C70E674A33}" type="pres">
      <dgm:prSet presAssocID="{0F53F6E6-D70E-4412-B905-0C298D2188B9}" presName="accentRepeatNode" presStyleLbl="solidFgAcc1" presStyleIdx="3" presStyleCnt="4"/>
      <dgm:spPr>
        <a:ln>
          <a:solidFill>
            <a:schemeClr val="accent6">
              <a:lumMod val="20000"/>
              <a:lumOff val="80000"/>
            </a:schemeClr>
          </a:solidFill>
        </a:ln>
      </dgm:spPr>
      <dgm:t>
        <a:bodyPr/>
        <a:lstStyle/>
        <a:p>
          <a:endParaRPr lang="th-TH"/>
        </a:p>
      </dgm:t>
    </dgm:pt>
  </dgm:ptLst>
  <dgm:cxnLst>
    <dgm:cxn modelId="{0A101A9B-6FB4-4738-B9A7-8A37CA10FC57}" type="presOf" srcId="{1E6101B9-B44B-48DA-81F4-46392DD5A5D5}" destId="{B8CB60F6-70E0-4F97-85D4-392BA3D8CF43}" srcOrd="0" destOrd="0" presId="urn:microsoft.com/office/officeart/2008/layout/VerticalCurvedList"/>
    <dgm:cxn modelId="{ECBC6A9D-5A38-4B9E-8A61-00C6DFBB0228}" srcId="{BF3B906D-87CD-41EF-9559-41401163DF6D}" destId="{7B394A41-FF27-4B65-A7E2-AFB686C21C20}" srcOrd="1" destOrd="0" parTransId="{F051CE0E-10BE-463E-A9C1-C8C88DE31BEA}" sibTransId="{F00E61BF-0977-44B0-A7D2-67F994975032}"/>
    <dgm:cxn modelId="{574AA0B0-05F2-461A-A7A7-D31EC1D621C6}" type="presOf" srcId="{BF3B906D-87CD-41EF-9559-41401163DF6D}" destId="{713FCF6E-C923-4E49-AD2D-1F35A2D61E8F}" srcOrd="0" destOrd="0" presId="urn:microsoft.com/office/officeart/2008/layout/VerticalCurvedList"/>
    <dgm:cxn modelId="{0D8CC227-88AC-4B72-A81B-FC4DDB2457BC}" type="presOf" srcId="{7B394A41-FF27-4B65-A7E2-AFB686C21C20}" destId="{DBDE5A58-1F7A-43D7-A672-5D3612EE6AB5}" srcOrd="0" destOrd="0" presId="urn:microsoft.com/office/officeart/2008/layout/VerticalCurvedList"/>
    <dgm:cxn modelId="{9F839450-DF8D-4CB8-A611-53F8969F3DB3}" type="presOf" srcId="{C55695AE-B090-4775-9A7F-847C9E58FADA}" destId="{9C18DCBF-8FC2-43EF-A6BE-4091306726E2}" srcOrd="0" destOrd="0" presId="urn:microsoft.com/office/officeart/2008/layout/VerticalCurvedList"/>
    <dgm:cxn modelId="{1248784F-A4F8-4EAF-AABD-01D02EF567F7}" srcId="{BF3B906D-87CD-41EF-9559-41401163DF6D}" destId="{1E6101B9-B44B-48DA-81F4-46392DD5A5D5}" srcOrd="0" destOrd="0" parTransId="{3BD65298-7AB1-49D8-A49C-34F6F2E24E23}" sibTransId="{C55695AE-B090-4775-9A7F-847C9E58FADA}"/>
    <dgm:cxn modelId="{5F7662D2-25E4-41AE-A580-4265E90F1A91}" srcId="{BF3B906D-87CD-41EF-9559-41401163DF6D}" destId="{66C47133-9808-405B-A257-220DE6A5325E}" srcOrd="2" destOrd="0" parTransId="{3398982D-248E-4CD0-91E8-0C520A53D301}" sibTransId="{C07520FC-B59A-48CC-B136-BADC2F07A3A7}"/>
    <dgm:cxn modelId="{2DA1EF89-6B6A-4024-929A-26D15072CB3C}" type="presOf" srcId="{0F53F6E6-D70E-4412-B905-0C298D2188B9}" destId="{1F4A98A6-6F5A-4B5B-A952-C6B31AF9623E}" srcOrd="0" destOrd="0" presId="urn:microsoft.com/office/officeart/2008/layout/VerticalCurvedList"/>
    <dgm:cxn modelId="{7EA37010-F04D-4223-B0F0-6957E3D8C3F3}" type="presOf" srcId="{66C47133-9808-405B-A257-220DE6A5325E}" destId="{6E2E2241-5444-44CC-B3E8-5F5FF846829B}" srcOrd="0" destOrd="0" presId="urn:microsoft.com/office/officeart/2008/layout/VerticalCurvedList"/>
    <dgm:cxn modelId="{5EEB0372-12B7-4906-9227-DD73A3C81FB0}" srcId="{BF3B906D-87CD-41EF-9559-41401163DF6D}" destId="{0F53F6E6-D70E-4412-B905-0C298D2188B9}" srcOrd="3" destOrd="0" parTransId="{D8349266-CB9E-4EDC-A9CB-588CD0774B0F}" sibTransId="{B9EF7C74-C6B7-485F-BF63-9DCE120B677F}"/>
    <dgm:cxn modelId="{73CD5218-FC90-4164-95A7-EDB49495D0D6}" type="presParOf" srcId="{713FCF6E-C923-4E49-AD2D-1F35A2D61E8F}" destId="{20377F22-804B-433E-B98E-D58A241E7283}" srcOrd="0" destOrd="0" presId="urn:microsoft.com/office/officeart/2008/layout/VerticalCurvedList"/>
    <dgm:cxn modelId="{6356B56E-BB82-4111-92DD-20AF525D03B1}" type="presParOf" srcId="{20377F22-804B-433E-B98E-D58A241E7283}" destId="{0A2A3562-D4B6-4613-8854-170BF5B0DD8C}" srcOrd="0" destOrd="0" presId="urn:microsoft.com/office/officeart/2008/layout/VerticalCurvedList"/>
    <dgm:cxn modelId="{1A34C07A-4F09-4C57-938B-085968B2C184}" type="presParOf" srcId="{0A2A3562-D4B6-4613-8854-170BF5B0DD8C}" destId="{5E38036F-EB2C-4C67-9E1B-02EC9777E02F}" srcOrd="0" destOrd="0" presId="urn:microsoft.com/office/officeart/2008/layout/VerticalCurvedList"/>
    <dgm:cxn modelId="{70ACB5B6-A9B6-46D2-98AE-8F34AF948C21}" type="presParOf" srcId="{0A2A3562-D4B6-4613-8854-170BF5B0DD8C}" destId="{9C18DCBF-8FC2-43EF-A6BE-4091306726E2}" srcOrd="1" destOrd="0" presId="urn:microsoft.com/office/officeart/2008/layout/VerticalCurvedList"/>
    <dgm:cxn modelId="{9413474F-6E00-493F-84BB-16C27FCDA177}" type="presParOf" srcId="{0A2A3562-D4B6-4613-8854-170BF5B0DD8C}" destId="{610705C7-3A19-4B6B-83DF-ECDC0451A9E6}" srcOrd="2" destOrd="0" presId="urn:microsoft.com/office/officeart/2008/layout/VerticalCurvedList"/>
    <dgm:cxn modelId="{E979844B-454F-4337-8FC5-EA5F67E4D6D0}" type="presParOf" srcId="{0A2A3562-D4B6-4613-8854-170BF5B0DD8C}" destId="{F3C8E36D-B0CD-4182-81D2-39AFC544E2E8}" srcOrd="3" destOrd="0" presId="urn:microsoft.com/office/officeart/2008/layout/VerticalCurvedList"/>
    <dgm:cxn modelId="{DCAF8FE5-CFEB-4A7E-829D-859C5E35838F}" type="presParOf" srcId="{20377F22-804B-433E-B98E-D58A241E7283}" destId="{B8CB60F6-70E0-4F97-85D4-392BA3D8CF43}" srcOrd="1" destOrd="0" presId="urn:microsoft.com/office/officeart/2008/layout/VerticalCurvedList"/>
    <dgm:cxn modelId="{44EC5DFF-9F1B-447A-8FDB-16B12BE7BE89}" type="presParOf" srcId="{20377F22-804B-433E-B98E-D58A241E7283}" destId="{164228B3-E2BC-4FEC-B0AB-AE6B291FC7D4}" srcOrd="2" destOrd="0" presId="urn:microsoft.com/office/officeart/2008/layout/VerticalCurvedList"/>
    <dgm:cxn modelId="{BB60E51B-5866-40FD-A494-100BDE07B043}" type="presParOf" srcId="{164228B3-E2BC-4FEC-B0AB-AE6B291FC7D4}" destId="{F26319E0-3637-49F9-A5BF-195D6A5A94A6}" srcOrd="0" destOrd="0" presId="urn:microsoft.com/office/officeart/2008/layout/VerticalCurvedList"/>
    <dgm:cxn modelId="{3EF448BD-73BD-4813-A255-6D0BA9DC2BB4}" type="presParOf" srcId="{20377F22-804B-433E-B98E-D58A241E7283}" destId="{DBDE5A58-1F7A-43D7-A672-5D3612EE6AB5}" srcOrd="3" destOrd="0" presId="urn:microsoft.com/office/officeart/2008/layout/VerticalCurvedList"/>
    <dgm:cxn modelId="{0655A07E-95B7-4C08-ACE9-93606EA44E0F}" type="presParOf" srcId="{20377F22-804B-433E-B98E-D58A241E7283}" destId="{0EEB8F7B-C3F2-4703-8ECE-CECD7CC747E1}" srcOrd="4" destOrd="0" presId="urn:microsoft.com/office/officeart/2008/layout/VerticalCurvedList"/>
    <dgm:cxn modelId="{43B6D7E8-B8BB-43D4-958F-BA14815EDBA2}" type="presParOf" srcId="{0EEB8F7B-C3F2-4703-8ECE-CECD7CC747E1}" destId="{5D862258-F8C6-435F-978B-53501721A981}" srcOrd="0" destOrd="0" presId="urn:microsoft.com/office/officeart/2008/layout/VerticalCurvedList"/>
    <dgm:cxn modelId="{357B0809-5B28-4C24-A82A-7B63F396C197}" type="presParOf" srcId="{20377F22-804B-433E-B98E-D58A241E7283}" destId="{6E2E2241-5444-44CC-B3E8-5F5FF846829B}" srcOrd="5" destOrd="0" presId="urn:microsoft.com/office/officeart/2008/layout/VerticalCurvedList"/>
    <dgm:cxn modelId="{30BCA6CD-78BB-4312-82BF-CD66FA4D2E31}" type="presParOf" srcId="{20377F22-804B-433E-B98E-D58A241E7283}" destId="{96B49417-C651-42DE-A219-A5242EDD0B7C}" srcOrd="6" destOrd="0" presId="urn:microsoft.com/office/officeart/2008/layout/VerticalCurvedList"/>
    <dgm:cxn modelId="{0804D220-9BAA-4831-999C-B0D2D2C53803}" type="presParOf" srcId="{96B49417-C651-42DE-A219-A5242EDD0B7C}" destId="{2E21B339-A346-4A31-8DAA-76147AC0D612}" srcOrd="0" destOrd="0" presId="urn:microsoft.com/office/officeart/2008/layout/VerticalCurvedList"/>
    <dgm:cxn modelId="{0B1EC6F2-3EEB-4B32-8D64-E8ECE0EE7A3E}" type="presParOf" srcId="{20377F22-804B-433E-B98E-D58A241E7283}" destId="{1F4A98A6-6F5A-4B5B-A952-C6B31AF9623E}" srcOrd="7" destOrd="0" presId="urn:microsoft.com/office/officeart/2008/layout/VerticalCurvedList"/>
    <dgm:cxn modelId="{D5FC3E19-30B3-421D-AACC-858E68D3F1C3}" type="presParOf" srcId="{20377F22-804B-433E-B98E-D58A241E7283}" destId="{394293BC-A21F-4335-85AC-D2D78DBF0E5B}" srcOrd="8" destOrd="0" presId="urn:microsoft.com/office/officeart/2008/layout/VerticalCurvedList"/>
    <dgm:cxn modelId="{741EF26E-4DE7-4CED-A5BC-E4B433F08951}" type="presParOf" srcId="{394293BC-A21F-4335-85AC-D2D78DBF0E5B}" destId="{88EA4AA0-320A-428E-94C4-B0C70E674A3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762AED-D7D7-43AB-B137-D28189EBB066}">
      <dsp:nvSpPr>
        <dsp:cNvPr id="0" name=""/>
        <dsp:cNvSpPr/>
      </dsp:nvSpPr>
      <dsp:spPr>
        <a:xfrm>
          <a:off x="475" y="126482"/>
          <a:ext cx="416233" cy="16649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74" tIns="29337" rIns="14669" bIns="29337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050" kern="1200" dirty="0" smtClean="0">
              <a:latin typeface="LilyUPC" panose="020B0604020202020204" pitchFamily="34" charset="-34"/>
              <a:cs typeface="LilyUPC" panose="020B0604020202020204" pitchFamily="34" charset="-34"/>
            </a:rPr>
            <a:t>ต้น</a:t>
          </a:r>
          <a:endParaRPr lang="th-TH" sz="1050" kern="1200" dirty="0">
            <a:latin typeface="LilyUPC" panose="020B0604020202020204" pitchFamily="34" charset="-34"/>
            <a:cs typeface="LilyUPC" panose="020B0604020202020204" pitchFamily="34" charset="-34"/>
          </a:endParaRPr>
        </a:p>
      </dsp:txBody>
      <dsp:txXfrm>
        <a:off x="475" y="126482"/>
        <a:ext cx="374610" cy="166493"/>
      </dsp:txXfrm>
    </dsp:sp>
    <dsp:sp modelId="{669A1B5A-2DA2-4570-9CC9-3AEC31FDCFD6}">
      <dsp:nvSpPr>
        <dsp:cNvPr id="0" name=""/>
        <dsp:cNvSpPr/>
      </dsp:nvSpPr>
      <dsp:spPr>
        <a:xfrm>
          <a:off x="333462" y="126482"/>
          <a:ext cx="416233" cy="16649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050" kern="1200" dirty="0" smtClean="0">
              <a:latin typeface="LilyUPC" panose="020B0604020202020204" pitchFamily="34" charset="-34"/>
              <a:cs typeface="LilyUPC" panose="020B0604020202020204" pitchFamily="34" charset="-34"/>
            </a:rPr>
            <a:t>กลาง</a:t>
          </a:r>
          <a:endParaRPr lang="th-TH" sz="1600" kern="1200" dirty="0">
            <a:latin typeface="LilyUPC" panose="020B0604020202020204" pitchFamily="34" charset="-34"/>
            <a:cs typeface="LilyUPC" panose="020B0604020202020204" pitchFamily="34" charset="-34"/>
          </a:endParaRPr>
        </a:p>
      </dsp:txBody>
      <dsp:txXfrm>
        <a:off x="416709" y="126482"/>
        <a:ext cx="249740" cy="166493"/>
      </dsp:txXfrm>
    </dsp:sp>
    <dsp:sp modelId="{9A36B8BC-0DBE-4EE6-BE81-A7C803942A8F}">
      <dsp:nvSpPr>
        <dsp:cNvPr id="0" name=""/>
        <dsp:cNvSpPr/>
      </dsp:nvSpPr>
      <dsp:spPr>
        <a:xfrm>
          <a:off x="666448" y="126482"/>
          <a:ext cx="416233" cy="16649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29337" rIns="14669" bIns="29337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050" kern="1200" dirty="0" smtClean="0">
              <a:latin typeface="LilyUPC" panose="020B0604020202020204" pitchFamily="34" charset="-34"/>
              <a:cs typeface="LilyUPC" panose="020B0604020202020204" pitchFamily="34" charset="-34"/>
            </a:rPr>
            <a:t>ปลาย</a:t>
          </a:r>
          <a:endParaRPr lang="th-TH" sz="1050" kern="1200" dirty="0">
            <a:latin typeface="LilyUPC" panose="020B0604020202020204" pitchFamily="34" charset="-34"/>
            <a:cs typeface="LilyUPC" panose="020B0604020202020204" pitchFamily="34" charset="-34"/>
          </a:endParaRPr>
        </a:p>
      </dsp:txBody>
      <dsp:txXfrm>
        <a:off x="749695" y="126482"/>
        <a:ext cx="249740" cy="1664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7/21/2017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7/21/2017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8CEE32-57E2-483F-B830-29AD7CBF39B4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45278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ตัวแทนรูปบนสไลด์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9" name="ตัวแทนบันทึกย่อ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altLang="th-TH" smtClean="0">
              <a:latin typeface="Arial" panose="020B0604020202020204" pitchFamily="34" charset="0"/>
            </a:endParaRPr>
          </a:p>
        </p:txBody>
      </p:sp>
      <p:sp>
        <p:nvSpPr>
          <p:cNvPr id="9220" name="ตัวแทนหมายเลขสไลด์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7013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FD2B8C-F751-4B71-A0D8-BFDDFE262F0C}" type="slidenum">
              <a:rPr lang="en-US" altLang="th-TH" sz="1200" smtClean="0"/>
              <a:pPr/>
              <a:t>6</a:t>
            </a:fld>
            <a:endParaRPr lang="en-US" altLang="th-TH" sz="1200" smtClean="0"/>
          </a:p>
        </p:txBody>
      </p:sp>
    </p:spTree>
    <p:extLst>
      <p:ext uri="{BB962C8B-B14F-4D97-AF65-F5344CB8AC3E}">
        <p14:creationId xmlns:p14="http://schemas.microsoft.com/office/powerpoint/2010/main" val="1462356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th-TH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7C93BA3-50C6-46B5-B609-6B7925582494}" type="slidenum">
              <a:rPr lang="en-US" altLang="th-TH" sz="1200" smtClean="0">
                <a:solidFill>
                  <a:srgbClr val="000000"/>
                </a:solidFill>
                <a:latin typeface="Verdana" panose="020B0604030504040204" pitchFamily="34" charset="0"/>
                <a:cs typeface="Cordia New" panose="020B0304020202020204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th-TH" sz="1200" smtClean="0">
              <a:solidFill>
                <a:srgbClr val="000000"/>
              </a:solidFill>
              <a:latin typeface="Verdana" panose="020B060403050404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614732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8909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DDB13D9-335F-4962-9398-D51F89FEDFE4}" type="slidenum">
              <a:rPr lang="th-TH" altLang="th-TH" sz="1200" smtClean="0">
                <a:solidFill>
                  <a:srgbClr val="000000"/>
                </a:solidFill>
                <a:latin typeface="Arial" panose="020B0604020202020204" pitchFamily="34" charset="0"/>
                <a:cs typeface="Angsana New" panose="02020603050405020304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th-TH" altLang="th-TH" sz="1200" smtClean="0">
              <a:solidFill>
                <a:srgbClr val="000000"/>
              </a:solidFill>
              <a:latin typeface="Arial" panose="020B0604020202020204" pitchFamily="34" charset="0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289941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7886F3-D0AA-4FA7-BF7F-D33D563F268C}" type="slidenum">
              <a:rPr lang="en-US" altLang="th-TH" smtClean="0"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th-TH" altLang="th-TH" smtClean="0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656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66564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h-TH" altLang="th-TH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565" name="Slide Number Placeholder 3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BFA0030-C91A-4192-BD27-F7D4D53819FD}" type="slidenum">
              <a:rPr lang="en-US" altLang="th-TH">
                <a:cs typeface="Angsana New" panose="02020603050405020304" pitchFamily="18" charset="-34"/>
              </a:rPr>
              <a:pPr algn="r" eaLnBrk="1" hangingPunct="1">
                <a:spcBef>
                  <a:spcPct val="0"/>
                </a:spcBef>
              </a:pPr>
              <a:t>40</a:t>
            </a:fld>
            <a:endParaRPr lang="th-TH" altLang="th-TH"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77211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5494C7-6BF0-4468-A3DA-DB2C1144FD46}" type="slidenum">
              <a:rPr lang="en-US" altLang="th-TH" smtClean="0"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th-TH" altLang="th-TH" smtClean="0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9635" name="Rectangle 6"/>
          <p:cNvSpPr txBox="1">
            <a:spLocks noGrp="1" noChangeArrowheads="1"/>
          </p:cNvSpPr>
          <p:nvPr/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th-TH">
                <a:cs typeface="Angsana New" panose="02020603050405020304" pitchFamily="18" charset="-34"/>
              </a:rPr>
              <a:t>สำนักงบประมาณ</a:t>
            </a:r>
            <a:endParaRPr lang="th-TH" altLang="th-TH">
              <a:cs typeface="Angsana New" panose="02020603050405020304" pitchFamily="18" charset="-34"/>
            </a:endParaRPr>
          </a:p>
        </p:txBody>
      </p:sp>
      <p:sp>
        <p:nvSpPr>
          <p:cNvPr id="69636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4A25A5D-64C3-42CB-9F36-29BE0045AC08}" type="slidenum">
              <a:rPr lang="en-US" altLang="th-TH">
                <a:cs typeface="Angsana New" panose="02020603050405020304" pitchFamily="18" charset="-34"/>
              </a:rPr>
              <a:pPr algn="r" eaLnBrk="1" hangingPunct="1">
                <a:spcBef>
                  <a:spcPct val="0"/>
                </a:spcBef>
              </a:pPr>
              <a:t>42</a:t>
            </a:fld>
            <a:endParaRPr lang="th-TH" altLang="th-TH">
              <a:cs typeface="Angsana New" panose="02020603050405020304" pitchFamily="18" charset="-34"/>
            </a:endParaRPr>
          </a:p>
        </p:txBody>
      </p:sp>
      <p:sp>
        <p:nvSpPr>
          <p:cNvPr id="696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" y="744538"/>
            <a:ext cx="6615113" cy="3722687"/>
          </a:xfrm>
          <a:ln/>
        </p:spPr>
      </p:sp>
      <p:sp>
        <p:nvSpPr>
          <p:cNvPr id="6963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th-TH" altLang="th-TH" sz="180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	การกำหนดปฏิทินงบประมาณรายจ่ายประจำปี 2550 เป็นการกำหนดแผนและขั้นตอนการปฏิบัติงานในเรื่องงบประมาณรายจ่ายประจำปี 2550 ให้เป็นไปตามนโยบายรัฐบาลและระยะเวลาตามที่กำหนดไว้ในรัฐธรรมนูญ</a:t>
            </a:r>
          </a:p>
        </p:txBody>
      </p:sp>
    </p:spTree>
    <p:extLst>
      <p:ext uri="{BB962C8B-B14F-4D97-AF65-F5344CB8AC3E}">
        <p14:creationId xmlns:p14="http://schemas.microsoft.com/office/powerpoint/2010/main" val="16312896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0812E7-7C27-4900-BDEE-7C6223D821D4}" type="slidenum">
              <a:rPr lang="en-US" altLang="th-TH" smtClean="0"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th-TH" altLang="th-TH" smtClean="0"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683" name="Rectangle 6"/>
          <p:cNvSpPr txBox="1">
            <a:spLocks noGrp="1" noChangeArrowheads="1"/>
          </p:cNvSpPr>
          <p:nvPr/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th-TH">
                <a:cs typeface="Angsana New" panose="02020603050405020304" pitchFamily="18" charset="-34"/>
              </a:rPr>
              <a:t>สำนักงบประมาณ</a:t>
            </a:r>
            <a:endParaRPr lang="th-TH" altLang="th-TH">
              <a:cs typeface="Angsana New" panose="02020603050405020304" pitchFamily="18" charset="-34"/>
            </a:endParaRPr>
          </a:p>
        </p:txBody>
      </p:sp>
      <p:sp>
        <p:nvSpPr>
          <p:cNvPr id="71684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FBF9FF-8796-421A-BE7B-B2675BDEF08F}" type="slidenum">
              <a:rPr lang="en-US" altLang="th-TH">
                <a:cs typeface="Angsana New" panose="02020603050405020304" pitchFamily="18" charset="-34"/>
              </a:rPr>
              <a:pPr algn="r" eaLnBrk="1" hangingPunct="1">
                <a:spcBef>
                  <a:spcPct val="0"/>
                </a:spcBef>
              </a:pPr>
              <a:t>43</a:t>
            </a:fld>
            <a:endParaRPr lang="th-TH" altLang="th-TH">
              <a:cs typeface="Angsana New" panose="02020603050405020304" pitchFamily="18" charset="-34"/>
            </a:endParaRPr>
          </a:p>
        </p:txBody>
      </p:sp>
      <p:sp>
        <p:nvSpPr>
          <p:cNvPr id="716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" y="744538"/>
            <a:ext cx="6615113" cy="3722687"/>
          </a:xfrm>
          <a:ln/>
        </p:spPr>
      </p:sp>
      <p:sp>
        <p:nvSpPr>
          <p:cNvPr id="7168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th-TH" altLang="th-TH" sz="180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	การกำหนดปฏิทินงบประมาณรายจ่ายประจำปี 2550 เป็นการกำหนดแผนและขั้นตอนการปฏิบัติงานในเรื่องงบประมาณรายจ่ายประจำปี 2550 ให้เป็นไปตามนโยบายรัฐบาลและระยะเวลาตามที่กำหนดไว้ในรัฐธรรมนูญ</a:t>
            </a:r>
          </a:p>
        </p:txBody>
      </p:sp>
    </p:spTree>
    <p:extLst>
      <p:ext uri="{BB962C8B-B14F-4D97-AF65-F5344CB8AC3E}">
        <p14:creationId xmlns:p14="http://schemas.microsoft.com/office/powerpoint/2010/main" val="3302047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th-TH" smtClean="0"/>
              <a:t>คลิกไอคอนเพื่อเพิ่มรูปภาพ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th-TH" smtClean="0"/>
              <a:t>คลิกไอคอนเพื่อเพิ่มรูปภาพ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th-TH" smtClean="0"/>
              <a:t>คลิกไอคอนเพื่อเพิ่มรูปภาพ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th-TH" smtClean="0"/>
              <a:t>คลิกไอคอนเพื่อเพิ่มรูปภาพ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th-TH" smtClean="0"/>
              <a:t>คลิกไอคอนเพื่อเพิ่มรูปภาพ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th-TH" smtClean="0"/>
              <a:t>คลิกไอคอนเพื่อเพิ่มรูปภาพ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th-TH" smtClean="0"/>
              <a:t>คลิกไอคอนเพื่อเพิ่มรูปภาพ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th-TH" smtClean="0"/>
              <a:t>คลิกไอคอนเพื่อเพิ่มรูปภาพ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9.png"/><Relationship Id="rId7" Type="http://schemas.openxmlformats.org/officeDocument/2006/relationships/hyperlink" Target="http://www.google.co.th/url?sa=i&amp;rct=j&amp;q=&amp;esrc=s&amp;frm=1&amp;source=images&amp;cd=&amp;cad=rja&amp;uact=8&amp;ved=0ahUKEwjXx8ay-IPRAhWHuI8KHdVaC2sQjRwIBw&amp;url=http://wisdom-update.blogspot.com/2013/08/growing-up-psychic-7.html&amp;bvm=bv.142059868,d.c2I&amp;psig=AFQjCNESgWAC052739klEiir4x4TnSqFFg&amp;ust=1482363419342075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hyperlink" Target="http://www.google.co.th/url?sa=i&amp;rct=j&amp;q=&amp;esrc=s&amp;frm=1&amp;source=images&amp;cd=&amp;cad=rja&amp;uact=8&amp;ved=0ahUKEwiOw6Wc_LHRAhUeTo8KHe2AB8oQjRwIBw&amp;url=http://www.tomsitpro.com/articles/it-certification-training,2-141.html&amp;bvm=bv.143423383,d.c2I&amp;psig=AFQjCNHIw13ShyRC_p1LYaaI3afn5qOKLA&amp;ust=1483945040038520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0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2131741" y="862973"/>
            <a:ext cx="9575800" cy="1938992"/>
          </a:xfrm>
          <a:noFill/>
        </p:spPr>
        <p:txBody>
          <a:bodyPr vert="horz" wrap="square" lIns="91440" tIns="45720" rIns="91440" bIns="4572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th-TH" sz="60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ea typeface="+mn-ea"/>
                <a:cs typeface="LilyUPC" panose="020B0604020202020204" pitchFamily="34" charset="-34"/>
              </a:rPr>
              <a:t>แนวทางการจัดทำคำขอ</a:t>
            </a:r>
            <a:r>
              <a:rPr lang="th-TH" sz="6000" b="1" dirty="0" smtClean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ea typeface="+mn-ea"/>
                <a:cs typeface="LilyUPC" panose="020B0604020202020204" pitchFamily="34" charset="-34"/>
              </a:rPr>
              <a:t>งบประมาณเพื่อสนับสนุนแผนพัฒนาจังหวัด</a:t>
            </a:r>
            <a:endParaRPr lang="th-TH" sz="6000" b="1" dirty="0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ea typeface="+mn-ea"/>
              <a:cs typeface="LilyUPC" panose="020B0604020202020204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3797300" y="2684236"/>
            <a:ext cx="6400800" cy="1200329"/>
          </a:xfr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200" b="1" dirty="0">
                <a:latin typeface="LilyUPC" panose="020B0604020202020204" pitchFamily="34" charset="-34"/>
                <a:cs typeface="LilyUPC" panose="020B0604020202020204" pitchFamily="34" charset="-34"/>
              </a:rPr>
              <a:t>กรมพัฒนาฝีมือแรงงาน</a:t>
            </a: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8921143" y="4335548"/>
            <a:ext cx="2692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นิรมล  พานิช</a:t>
            </a:r>
            <a:r>
              <a:rPr lang="th-TH" sz="2800" b="1" dirty="0" err="1" smtClean="0">
                <a:latin typeface="LilyUPC" panose="020B0604020202020204" pitchFamily="34" charset="-34"/>
                <a:cs typeface="LilyUPC" panose="020B0604020202020204" pitchFamily="34" charset="-34"/>
              </a:rPr>
              <a:t>พงษ์</a:t>
            </a:r>
            <a:r>
              <a:rPr lang="th-TH" sz="2800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พันธุ์</a:t>
            </a:r>
          </a:p>
          <a:p>
            <a:r>
              <a:rPr lang="th-TH" sz="2800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24 กรกฎาคม 2560</a:t>
            </a:r>
            <a:endParaRPr lang="th-TH" sz="2800" b="1" dirty="0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467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Box 1"/>
          <p:cNvSpPr txBox="1">
            <a:spLocks noChangeArrowheads="1"/>
          </p:cNvSpPr>
          <p:nvPr/>
        </p:nvSpPr>
        <p:spPr bwMode="auto">
          <a:xfrm>
            <a:off x="1446213" y="1561596"/>
            <a:ext cx="9602788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th-TH" altLang="th-TH" sz="4400" dirty="0">
                <a:latin typeface="LilyUPC" panose="020B0604020202020204" pitchFamily="34" charset="-34"/>
                <a:cs typeface="LilyUPC" panose="020B0604020202020204" pitchFamily="34" charset="-34"/>
              </a:rPr>
              <a:t>ระบบงบประมาณแบบมุ่งเน้นผลงานตามยุทธศาสตร์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th-TH" altLang="th-TH" sz="4400" dirty="0">
                <a:latin typeface="LilyUPC" panose="020B0604020202020204" pitchFamily="34" charset="-34"/>
                <a:cs typeface="LilyUPC" panose="020B0604020202020204" pitchFamily="34" charset="-34"/>
              </a:rPr>
              <a:t>ยุทธศาสตร์ระดับต่างๆ และความเชื่อมโยงสู่ภารกิจของหน่วยงาน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th-TH" altLang="th-TH" sz="4400" dirty="0">
                <a:latin typeface="LilyUPC" panose="020B0604020202020204" pitchFamily="34" charset="-34"/>
                <a:cs typeface="LilyUPC" panose="020B0604020202020204" pitchFamily="34" charset="-34"/>
              </a:rPr>
              <a:t>แผนพัฒนาระดับพื้นที่ (ภาค/จังหวัด)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altLang="th-TH" sz="4400" dirty="0">
                <a:latin typeface="LilyUPC" panose="020B0604020202020204" pitchFamily="34" charset="-34"/>
                <a:cs typeface="LilyUPC" panose="020B0604020202020204" pitchFamily="34" charset="-34"/>
              </a:rPr>
              <a:t>แนวทางการจัดทำคำขอ</a:t>
            </a:r>
            <a:r>
              <a:rPr lang="th-TH" altLang="th-TH" sz="4400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งบประมาณสนับสนุนแผนพัฒนาจังหวัด</a:t>
            </a:r>
            <a:endParaRPr lang="th-TH" altLang="th-TH" sz="4400" dirty="0">
              <a:latin typeface="LilyUPC" panose="020B0604020202020204" pitchFamily="34" charset="-34"/>
              <a:cs typeface="LilyUPC" panose="020B0604020202020204" pitchFamily="34" charset="-3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th-TH" altLang="th-TH" sz="4400" dirty="0">
                <a:latin typeface="LilyUPC" panose="020B0604020202020204" pitchFamily="34" charset="-34"/>
                <a:cs typeface="LilyUPC" panose="020B0604020202020204" pitchFamily="34" charset="-34"/>
              </a:rPr>
              <a:t>ปัญหาและอุปสรรคในการจัดทำข้อเสนอโครงการที่ผ่านมา</a:t>
            </a:r>
          </a:p>
        </p:txBody>
      </p:sp>
      <p:sp>
        <p:nvSpPr>
          <p:cNvPr id="61443" name="TextBox 3"/>
          <p:cNvSpPr txBox="1">
            <a:spLocks noChangeArrowheads="1"/>
          </p:cNvSpPr>
          <p:nvPr/>
        </p:nvSpPr>
        <p:spPr bwMode="auto">
          <a:xfrm>
            <a:off x="1446213" y="453600"/>
            <a:ext cx="63373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r>
              <a:rPr lang="th-TH" altLang="th-TH" sz="6600" b="1" dirty="0">
                <a:latin typeface="LilyUPC" panose="020B0604020202020204" pitchFamily="34" charset="-34"/>
                <a:cs typeface="LilyUPC" panose="020B0604020202020204" pitchFamily="34" charset="-34"/>
              </a:rPr>
              <a:t>ขอบเขตการบรรยาย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C0877D-104C-4512-80FC-0549E0121B2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52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A6C9A7-03C4-43DE-87BC-015EACD81901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th-TH" sz="14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10044114" y="50801"/>
            <a:ext cx="585787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1400">
              <a:solidFill>
                <a:srgbClr val="000099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400300" y="2984500"/>
            <a:ext cx="8267700" cy="3873500"/>
          </a:xfrm>
          <a:prstGeom prst="rect">
            <a:avLst/>
          </a:prstGeom>
          <a:solidFill>
            <a:srgbClr val="EAEAEA"/>
          </a:solidFill>
          <a:ln w="12700" cap="rnd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1800">
              <a:solidFill>
                <a:prstClr val="black"/>
              </a:solidFill>
              <a:latin typeface="Browallia New" panose="020B0604020202020204" pitchFamily="34" charset="-34"/>
              <a:ea typeface="Arial Unicode MS" panose="020B0604020202020204" pitchFamily="34" charset="-128"/>
              <a:cs typeface="Browallia New" panose="020B0604020202020204" pitchFamily="34" charset="-34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400300" y="914400"/>
            <a:ext cx="8267700" cy="1957388"/>
          </a:xfrm>
          <a:prstGeom prst="rect">
            <a:avLst/>
          </a:prstGeom>
          <a:solidFill>
            <a:srgbClr val="EAEAEA"/>
          </a:solidFill>
          <a:ln w="12700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962400" y="998538"/>
            <a:ext cx="2273300" cy="5859462"/>
            <a:chOff x="1456" y="298"/>
            <a:chExt cx="1432" cy="369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>
              <a:off x="1456" y="298"/>
              <a:ext cx="1432" cy="3691"/>
            </a:xfrm>
            <a:prstGeom prst="roundRect">
              <a:avLst>
                <a:gd name="adj" fmla="val 4222"/>
              </a:avLst>
            </a:prstGeom>
            <a:solidFill>
              <a:srgbClr val="FF99FF">
                <a:alpha val="59999"/>
              </a:srgbClr>
            </a:solidFill>
            <a:ln w="9525" algn="ctr">
              <a:solidFill>
                <a:schemeClr val="bg2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>
                  <a:solidFill>
                    <a:srgbClr val="404040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>
                  <a:solidFill>
                    <a:srgbClr val="404040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9pPr>
            </a:lstStyle>
            <a:p>
              <a:pPr algn="ctr" defTabSz="4572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endParaRPr lang="th-TH" altLang="th-TH" sz="1800">
                <a:solidFill>
                  <a:prstClr val="black"/>
                </a:solidFill>
                <a:latin typeface="Browallia New" panose="020B0604020202020204" pitchFamily="34" charset="-34"/>
                <a:ea typeface="Arial Unicode MS" panose="020B0604020202020204" pitchFamily="34" charset="-128"/>
                <a:cs typeface="Browallia New" panose="020B0604020202020204" pitchFamily="34" charset="-34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1536" y="298"/>
              <a:ext cx="132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>
                  <a:solidFill>
                    <a:srgbClr val="404040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>
                  <a:solidFill>
                    <a:srgbClr val="404040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9pPr>
            </a:lstStyle>
            <a:p>
              <a:pPr algn="ctr" defTabSz="4572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r>
                <a:rPr lang="th-TH" altLang="th-TH" sz="1600" b="1">
                  <a:solidFill>
                    <a:srgbClr val="CC0000"/>
                  </a:solidFill>
                  <a:latin typeface="Browallia New" panose="020B0604020202020204" pitchFamily="34" charset="-34"/>
                  <a:ea typeface="Arial Unicode MS" panose="020B0604020202020204" pitchFamily="34" charset="-128"/>
                  <a:cs typeface="Browallia New" panose="020B0604020202020204" pitchFamily="34" charset="-34"/>
                </a:rPr>
                <a:t>แผนการบริหารราชการแผ่นดิน</a:t>
              </a:r>
            </a:p>
          </p:txBody>
        </p:sp>
      </p:grpSp>
      <p:sp>
        <p:nvSpPr>
          <p:cNvPr id="10" name="Rectangle 28"/>
          <p:cNvSpPr>
            <a:spLocks noChangeArrowheads="1"/>
          </p:cNvSpPr>
          <p:nvPr/>
        </p:nvSpPr>
        <p:spPr bwMode="auto">
          <a:xfrm>
            <a:off x="8850313" y="1600201"/>
            <a:ext cx="1600200" cy="43672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11" name="Rectangle 29"/>
          <p:cNvSpPr>
            <a:spLocks noChangeArrowheads="1"/>
          </p:cNvSpPr>
          <p:nvPr/>
        </p:nvSpPr>
        <p:spPr bwMode="auto">
          <a:xfrm>
            <a:off x="9018588" y="5313364"/>
            <a:ext cx="1262062" cy="560387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18288" rIns="0" bIns="18288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กระบวนการ  ติดตามและประเมินผล</a:t>
            </a:r>
          </a:p>
          <a:p>
            <a:pPr algn="ctr" defTabSz="457200"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Monitoring &amp; Evaluation</a:t>
            </a:r>
            <a:endParaRPr lang="en-US" altLang="th-TH" b="1">
              <a:solidFill>
                <a:prstClr val="black"/>
              </a:solidFill>
              <a:latin typeface="Cordia New" panose="020B0304020202020204" pitchFamily="34" charset="-34"/>
              <a:ea typeface="Arial Unicode MS" panose="020B0604020202020204" pitchFamily="34" charset="-128"/>
            </a:endParaRPr>
          </a:p>
        </p:txBody>
      </p:sp>
      <p:sp>
        <p:nvSpPr>
          <p:cNvPr id="12" name="Rectangle 31"/>
          <p:cNvSpPr>
            <a:spLocks noChangeArrowheads="1"/>
          </p:cNvSpPr>
          <p:nvPr/>
        </p:nvSpPr>
        <p:spPr bwMode="auto">
          <a:xfrm>
            <a:off x="9018588" y="1722439"/>
            <a:ext cx="1262062" cy="547687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18288" rIns="0" bIns="18288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ตัวชี้วัด</a:t>
            </a:r>
          </a:p>
          <a:p>
            <a:pPr algn="ctr" defTabSz="4572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Indicators</a:t>
            </a:r>
          </a:p>
        </p:txBody>
      </p:sp>
      <p:sp>
        <p:nvSpPr>
          <p:cNvPr id="13" name="Rectangle 32"/>
          <p:cNvSpPr>
            <a:spLocks noChangeArrowheads="1"/>
          </p:cNvSpPr>
          <p:nvPr/>
        </p:nvSpPr>
        <p:spPr bwMode="auto">
          <a:xfrm>
            <a:off x="6462714" y="835025"/>
            <a:ext cx="2009775" cy="547688"/>
          </a:xfrm>
          <a:prstGeom prst="rect">
            <a:avLst/>
          </a:prstGeom>
          <a:solidFill>
            <a:srgbClr val="99CC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6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เป้าหมายยุทธศาสตร์</a:t>
            </a:r>
          </a:p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6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Strategic Delivery Target</a:t>
            </a:r>
          </a:p>
        </p:txBody>
      </p:sp>
      <p:sp>
        <p:nvSpPr>
          <p:cNvPr id="14" name="Rectangle 33"/>
          <p:cNvSpPr>
            <a:spLocks noChangeArrowheads="1"/>
          </p:cNvSpPr>
          <p:nvPr/>
        </p:nvSpPr>
        <p:spPr bwMode="auto">
          <a:xfrm>
            <a:off x="4268788" y="833439"/>
            <a:ext cx="1636712" cy="547687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ยุทธศาสตร์ชาติ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National Strategy</a:t>
            </a:r>
          </a:p>
        </p:txBody>
      </p:sp>
      <p:sp>
        <p:nvSpPr>
          <p:cNvPr id="15" name="Rectangle 34"/>
          <p:cNvSpPr>
            <a:spLocks noChangeArrowheads="1"/>
          </p:cNvSpPr>
          <p:nvPr/>
        </p:nvSpPr>
        <p:spPr bwMode="auto">
          <a:xfrm>
            <a:off x="6462714" y="1722439"/>
            <a:ext cx="2009775" cy="547687"/>
          </a:xfrm>
          <a:prstGeom prst="rect">
            <a:avLst/>
          </a:prstGeom>
          <a:solidFill>
            <a:srgbClr val="99CC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6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เป้าหมายการให้บริการ </a:t>
            </a:r>
            <a:r>
              <a:rPr lang="en-US" altLang="th-TH" sz="14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Service Delivery Target (Ministries level)</a:t>
            </a:r>
          </a:p>
        </p:txBody>
      </p:sp>
      <p:sp>
        <p:nvSpPr>
          <p:cNvPr id="16" name="Rectangle 35"/>
          <p:cNvSpPr>
            <a:spLocks noChangeArrowheads="1"/>
          </p:cNvSpPr>
          <p:nvPr/>
        </p:nvSpPr>
        <p:spPr bwMode="auto">
          <a:xfrm>
            <a:off x="6462714" y="2647950"/>
            <a:ext cx="2009775" cy="628650"/>
          </a:xfrm>
          <a:prstGeom prst="rect">
            <a:avLst/>
          </a:prstGeom>
          <a:solidFill>
            <a:srgbClr val="99CC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6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เป้าหมายการให้บริการ</a:t>
            </a:r>
          </a:p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6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ระดับหน่วยงาน </a:t>
            </a:r>
            <a:r>
              <a:rPr lang="en-US" altLang="th-TH" sz="14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Service Delivery</a:t>
            </a:r>
          </a:p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Target (Agencies level)</a:t>
            </a:r>
          </a:p>
        </p:txBody>
      </p:sp>
      <p:sp>
        <p:nvSpPr>
          <p:cNvPr id="17" name="Oval 37"/>
          <p:cNvSpPr>
            <a:spLocks noChangeArrowheads="1"/>
          </p:cNvSpPr>
          <p:nvPr/>
        </p:nvSpPr>
        <p:spPr bwMode="auto">
          <a:xfrm>
            <a:off x="2152650" y="904875"/>
            <a:ext cx="273050" cy="274638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1800">
              <a:solidFill>
                <a:prstClr val="black"/>
              </a:solidFill>
              <a:latin typeface="Tahoma" panose="020B060403050404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18" name="Text Box 38"/>
          <p:cNvSpPr txBox="1">
            <a:spLocks noChangeArrowheads="1"/>
          </p:cNvSpPr>
          <p:nvPr/>
        </p:nvSpPr>
        <p:spPr bwMode="auto">
          <a:xfrm>
            <a:off x="2120900" y="814389"/>
            <a:ext cx="2730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24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1</a:t>
            </a:r>
          </a:p>
        </p:txBody>
      </p:sp>
      <p:sp>
        <p:nvSpPr>
          <p:cNvPr id="19" name="Oval 39"/>
          <p:cNvSpPr>
            <a:spLocks noChangeArrowheads="1"/>
          </p:cNvSpPr>
          <p:nvPr/>
        </p:nvSpPr>
        <p:spPr bwMode="auto">
          <a:xfrm>
            <a:off x="2144713" y="1841500"/>
            <a:ext cx="273050" cy="273050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20" name="Text Box 40"/>
          <p:cNvSpPr txBox="1">
            <a:spLocks noChangeArrowheads="1"/>
          </p:cNvSpPr>
          <p:nvPr/>
        </p:nvSpPr>
        <p:spPr bwMode="auto">
          <a:xfrm>
            <a:off x="2127250" y="1762126"/>
            <a:ext cx="2730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24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2</a:t>
            </a:r>
          </a:p>
        </p:txBody>
      </p:sp>
      <p:sp>
        <p:nvSpPr>
          <p:cNvPr id="21" name="Oval 41"/>
          <p:cNvSpPr>
            <a:spLocks noChangeArrowheads="1"/>
          </p:cNvSpPr>
          <p:nvPr/>
        </p:nvSpPr>
        <p:spPr bwMode="auto">
          <a:xfrm>
            <a:off x="2144713" y="2732089"/>
            <a:ext cx="273050" cy="276225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22" name="Text Box 42"/>
          <p:cNvSpPr txBox="1">
            <a:spLocks noChangeArrowheads="1"/>
          </p:cNvSpPr>
          <p:nvPr/>
        </p:nvSpPr>
        <p:spPr bwMode="auto">
          <a:xfrm>
            <a:off x="2127250" y="2663826"/>
            <a:ext cx="273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24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3</a:t>
            </a:r>
          </a:p>
        </p:txBody>
      </p:sp>
      <p:sp>
        <p:nvSpPr>
          <p:cNvPr id="23" name="Rectangle 43"/>
          <p:cNvSpPr>
            <a:spLocks noChangeArrowheads="1"/>
          </p:cNvSpPr>
          <p:nvPr/>
        </p:nvSpPr>
        <p:spPr bwMode="auto">
          <a:xfrm>
            <a:off x="2457451" y="833439"/>
            <a:ext cx="1255713" cy="547687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0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รัฐบาล</a:t>
            </a:r>
            <a:endParaRPr lang="en-US" altLang="th-TH" sz="1400" b="1">
              <a:solidFill>
                <a:prstClr val="black"/>
              </a:solidFill>
              <a:latin typeface="Tahoma" panose="020B0604030504040204" pitchFamily="34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  <a:p>
            <a:pPr algn="ctr" defTabSz="457200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Government</a:t>
            </a:r>
            <a:endParaRPr lang="en-US" altLang="th-TH" sz="1400" b="1">
              <a:solidFill>
                <a:prstClr val="black"/>
              </a:solidFill>
              <a:latin typeface="Tahoma" panose="020B0604030504040204" pitchFamily="34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</p:txBody>
      </p:sp>
      <p:sp>
        <p:nvSpPr>
          <p:cNvPr id="24" name="Rectangle 44"/>
          <p:cNvSpPr>
            <a:spLocks noChangeArrowheads="1"/>
          </p:cNvSpPr>
          <p:nvPr/>
        </p:nvSpPr>
        <p:spPr bwMode="auto">
          <a:xfrm>
            <a:off x="2457451" y="1722439"/>
            <a:ext cx="1255713" cy="547687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กระทรวง</a:t>
            </a:r>
          </a:p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Ministries</a:t>
            </a:r>
            <a:endParaRPr lang="en-US" altLang="th-TH" sz="1600" b="1">
              <a:solidFill>
                <a:prstClr val="black"/>
              </a:solidFill>
              <a:latin typeface="Tahoma" panose="020B0604030504040204" pitchFamily="34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</p:txBody>
      </p:sp>
      <p:grpSp>
        <p:nvGrpSpPr>
          <p:cNvPr id="25" name="Group 45"/>
          <p:cNvGrpSpPr>
            <a:grpSpLocks/>
          </p:cNvGrpSpPr>
          <p:nvPr/>
        </p:nvGrpSpPr>
        <p:grpSpPr bwMode="auto">
          <a:xfrm>
            <a:off x="2457450" y="2689225"/>
            <a:ext cx="1301750" cy="547688"/>
            <a:chOff x="876" y="1899"/>
            <a:chExt cx="820" cy="323"/>
          </a:xfrm>
        </p:grpSpPr>
        <p:sp>
          <p:nvSpPr>
            <p:cNvPr id="26" name="Rectangle 46"/>
            <p:cNvSpPr>
              <a:spLocks noChangeArrowheads="1"/>
            </p:cNvSpPr>
            <p:nvPr/>
          </p:nvSpPr>
          <p:spPr bwMode="auto">
            <a:xfrm>
              <a:off x="890" y="1899"/>
              <a:ext cx="806" cy="288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>
                  <a:solidFill>
                    <a:srgbClr val="404040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>
                  <a:solidFill>
                    <a:srgbClr val="404040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9pPr>
            </a:lstStyle>
            <a:p>
              <a:pPr defTabSz="4572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endParaRPr lang="th-TH" altLang="th-TH" sz="2800">
                <a:solidFill>
                  <a:prstClr val="black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ngsana New" panose="02020603050405020304" pitchFamily="18" charset="-34"/>
              </a:endParaRPr>
            </a:p>
          </p:txBody>
        </p:sp>
        <p:sp>
          <p:nvSpPr>
            <p:cNvPr id="27" name="Rectangle 47"/>
            <p:cNvSpPr>
              <a:spLocks noChangeArrowheads="1"/>
            </p:cNvSpPr>
            <p:nvPr/>
          </p:nvSpPr>
          <p:spPr bwMode="auto">
            <a:xfrm>
              <a:off x="876" y="1934"/>
              <a:ext cx="791" cy="288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>
                  <a:solidFill>
                    <a:srgbClr val="404040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>
                  <a:solidFill>
                    <a:srgbClr val="404040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9pPr>
            </a:lstStyle>
            <a:p>
              <a:pPr algn="ctr" defTabSz="457200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r>
                <a:rPr lang="en-US" altLang="th-TH" sz="1200" b="1">
                  <a:solidFill>
                    <a:prstClr val="black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Tahoma" panose="020B0604030504040204" pitchFamily="34" charset="0"/>
                </a:rPr>
                <a:t>ส่วนราชการ</a:t>
              </a:r>
            </a:p>
            <a:p>
              <a:pPr algn="ctr" defTabSz="457200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r>
                <a:rPr lang="en-US" altLang="th-TH" sz="1200" b="1">
                  <a:solidFill>
                    <a:prstClr val="black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Tahoma" panose="020B0604030504040204" pitchFamily="34" charset="0"/>
                </a:rPr>
                <a:t>Agencies</a:t>
              </a:r>
              <a:endParaRPr lang="en-US" altLang="th-TH" sz="16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endParaRPr>
            </a:p>
          </p:txBody>
        </p:sp>
      </p:grpSp>
      <p:sp>
        <p:nvSpPr>
          <p:cNvPr id="28" name="AutoShape 49"/>
          <p:cNvSpPr>
            <a:spLocks noChangeArrowheads="1"/>
          </p:cNvSpPr>
          <p:nvPr/>
        </p:nvSpPr>
        <p:spPr bwMode="auto">
          <a:xfrm>
            <a:off x="2927350" y="1404938"/>
            <a:ext cx="304800" cy="304800"/>
          </a:xfrm>
          <a:prstGeom prst="upDownArrow">
            <a:avLst>
              <a:gd name="adj1" fmla="val 50000"/>
              <a:gd name="adj2" fmla="val 20000"/>
            </a:avLst>
          </a:prstGeom>
          <a:solidFill>
            <a:srgbClr val="FF9900"/>
          </a:solidFill>
          <a:ln w="12700" cap="sq" algn="ctr">
            <a:solidFill>
              <a:srgbClr val="6633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29" name="AutoShape 50"/>
          <p:cNvSpPr>
            <a:spLocks noChangeArrowheads="1"/>
          </p:cNvSpPr>
          <p:nvPr/>
        </p:nvSpPr>
        <p:spPr bwMode="auto">
          <a:xfrm>
            <a:off x="2927350" y="2347913"/>
            <a:ext cx="304800" cy="304800"/>
          </a:xfrm>
          <a:prstGeom prst="upDownArrow">
            <a:avLst>
              <a:gd name="adj1" fmla="val 50000"/>
              <a:gd name="adj2" fmla="val 20000"/>
            </a:avLst>
          </a:prstGeom>
          <a:solidFill>
            <a:srgbClr val="FF9900"/>
          </a:solidFill>
          <a:ln w="12700" cap="sq" algn="ctr">
            <a:solidFill>
              <a:srgbClr val="6633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30" name="AutoShape 52"/>
          <p:cNvSpPr>
            <a:spLocks noChangeArrowheads="1"/>
          </p:cNvSpPr>
          <p:nvPr/>
        </p:nvSpPr>
        <p:spPr bwMode="auto">
          <a:xfrm>
            <a:off x="9523413" y="2809875"/>
            <a:ext cx="254000" cy="3048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bg2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31" name="Rectangle 54"/>
          <p:cNvSpPr>
            <a:spLocks noChangeArrowheads="1"/>
          </p:cNvSpPr>
          <p:nvPr/>
        </p:nvSpPr>
        <p:spPr bwMode="auto">
          <a:xfrm>
            <a:off x="9018588" y="2689225"/>
            <a:ext cx="1262062" cy="547688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18288" rIns="0" bIns="18288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ตัวชี้วัด</a:t>
            </a:r>
          </a:p>
          <a:p>
            <a:pPr algn="ctr" defTabSz="4572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Indicators</a:t>
            </a:r>
          </a:p>
        </p:txBody>
      </p:sp>
      <p:sp>
        <p:nvSpPr>
          <p:cNvPr id="32" name="Rectangle 55"/>
          <p:cNvSpPr>
            <a:spLocks noChangeArrowheads="1"/>
          </p:cNvSpPr>
          <p:nvPr/>
        </p:nvSpPr>
        <p:spPr bwMode="auto">
          <a:xfrm>
            <a:off x="2438400" y="3681413"/>
            <a:ext cx="1246188" cy="457200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6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Baseline/</a:t>
            </a:r>
          </a:p>
          <a:p>
            <a:pPr algn="ctr" defTabSz="457200"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6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Strategic budget</a:t>
            </a:r>
          </a:p>
        </p:txBody>
      </p:sp>
      <p:sp>
        <p:nvSpPr>
          <p:cNvPr id="33" name="Rectangle 56"/>
          <p:cNvSpPr>
            <a:spLocks noChangeArrowheads="1"/>
          </p:cNvSpPr>
          <p:nvPr/>
        </p:nvSpPr>
        <p:spPr bwMode="auto">
          <a:xfrm>
            <a:off x="9018588" y="3638551"/>
            <a:ext cx="1262062" cy="1331913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18288" rIns="0" bIns="18288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ตัวชี้วัด</a:t>
            </a:r>
          </a:p>
          <a:p>
            <a:pPr algn="ctr" defTabSz="4572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Indicators</a:t>
            </a:r>
          </a:p>
        </p:txBody>
      </p:sp>
      <p:sp>
        <p:nvSpPr>
          <p:cNvPr id="34" name="AutoShape 58"/>
          <p:cNvSpPr>
            <a:spLocks noChangeArrowheads="1"/>
          </p:cNvSpPr>
          <p:nvPr/>
        </p:nvSpPr>
        <p:spPr bwMode="auto">
          <a:xfrm>
            <a:off x="8566150" y="1843088"/>
            <a:ext cx="357188" cy="304800"/>
          </a:xfrm>
          <a:prstGeom prst="leftArrow">
            <a:avLst>
              <a:gd name="adj1" fmla="val 66667"/>
              <a:gd name="adj2" fmla="val 39800"/>
            </a:avLst>
          </a:prstGeom>
          <a:solidFill>
            <a:srgbClr val="FF9900"/>
          </a:solidFill>
          <a:ln w="12700" cap="sq">
            <a:solidFill>
              <a:srgbClr val="6633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35" name="AutoShape 59"/>
          <p:cNvSpPr>
            <a:spLocks noChangeArrowheads="1"/>
          </p:cNvSpPr>
          <p:nvPr/>
        </p:nvSpPr>
        <p:spPr bwMode="auto">
          <a:xfrm>
            <a:off x="8566150" y="2809875"/>
            <a:ext cx="357188" cy="304800"/>
          </a:xfrm>
          <a:prstGeom prst="leftArrow">
            <a:avLst>
              <a:gd name="adj1" fmla="val 66667"/>
              <a:gd name="adj2" fmla="val 39800"/>
            </a:avLst>
          </a:prstGeom>
          <a:solidFill>
            <a:srgbClr val="FF9900"/>
          </a:solidFill>
          <a:ln w="12700" cap="sq">
            <a:solidFill>
              <a:srgbClr val="6633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36" name="AutoShape 60"/>
          <p:cNvSpPr>
            <a:spLocks noChangeArrowheads="1"/>
          </p:cNvSpPr>
          <p:nvPr/>
        </p:nvSpPr>
        <p:spPr bwMode="auto">
          <a:xfrm>
            <a:off x="5995989" y="955675"/>
            <a:ext cx="371475" cy="304800"/>
          </a:xfrm>
          <a:prstGeom prst="rightArrow">
            <a:avLst>
              <a:gd name="adj1" fmla="val 60000"/>
              <a:gd name="adj2" fmla="val 53320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37" name="AutoShape 61"/>
          <p:cNvSpPr>
            <a:spLocks noChangeArrowheads="1"/>
          </p:cNvSpPr>
          <p:nvPr/>
        </p:nvSpPr>
        <p:spPr bwMode="auto">
          <a:xfrm>
            <a:off x="5995989" y="1843088"/>
            <a:ext cx="371475" cy="304800"/>
          </a:xfrm>
          <a:prstGeom prst="rightArrow">
            <a:avLst>
              <a:gd name="adj1" fmla="val 60000"/>
              <a:gd name="adj2" fmla="val 53320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38" name="AutoShape 62"/>
          <p:cNvSpPr>
            <a:spLocks noChangeArrowheads="1"/>
          </p:cNvSpPr>
          <p:nvPr/>
        </p:nvSpPr>
        <p:spPr bwMode="auto">
          <a:xfrm>
            <a:off x="5995989" y="2809875"/>
            <a:ext cx="371475" cy="304800"/>
          </a:xfrm>
          <a:prstGeom prst="rightArrow">
            <a:avLst>
              <a:gd name="adj1" fmla="val 60000"/>
              <a:gd name="adj2" fmla="val 53320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39" name="AutoShape 63"/>
          <p:cNvSpPr>
            <a:spLocks noChangeArrowheads="1"/>
          </p:cNvSpPr>
          <p:nvPr/>
        </p:nvSpPr>
        <p:spPr bwMode="auto">
          <a:xfrm>
            <a:off x="9459913" y="2324100"/>
            <a:ext cx="3810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9900"/>
          </a:solidFill>
          <a:ln w="12700" cap="sq" algn="ctr">
            <a:solidFill>
              <a:srgbClr val="6633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40" name="AutoShape 64"/>
          <p:cNvSpPr>
            <a:spLocks noChangeArrowheads="1"/>
          </p:cNvSpPr>
          <p:nvPr/>
        </p:nvSpPr>
        <p:spPr bwMode="auto">
          <a:xfrm>
            <a:off x="9459913" y="3249613"/>
            <a:ext cx="3810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9900"/>
          </a:solidFill>
          <a:ln w="12700" cap="sq" algn="ctr">
            <a:solidFill>
              <a:srgbClr val="6633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41" name="AutoShape 65"/>
          <p:cNvSpPr>
            <a:spLocks noChangeArrowheads="1"/>
          </p:cNvSpPr>
          <p:nvPr/>
        </p:nvSpPr>
        <p:spPr bwMode="auto">
          <a:xfrm>
            <a:off x="9459913" y="5024438"/>
            <a:ext cx="381000" cy="252412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9900"/>
          </a:solidFill>
          <a:ln w="12700" cap="sq" algn="ctr">
            <a:solidFill>
              <a:srgbClr val="6633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42" name="AutoShape 66"/>
          <p:cNvSpPr>
            <a:spLocks noChangeArrowheads="1"/>
          </p:cNvSpPr>
          <p:nvPr/>
        </p:nvSpPr>
        <p:spPr bwMode="auto">
          <a:xfrm>
            <a:off x="3810001" y="955675"/>
            <a:ext cx="373063" cy="304800"/>
          </a:xfrm>
          <a:prstGeom prst="rightArrow">
            <a:avLst>
              <a:gd name="adj1" fmla="val 60000"/>
              <a:gd name="adj2" fmla="val 53548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43" name="AutoShape 67"/>
          <p:cNvSpPr>
            <a:spLocks noChangeArrowheads="1"/>
          </p:cNvSpPr>
          <p:nvPr/>
        </p:nvSpPr>
        <p:spPr bwMode="auto">
          <a:xfrm>
            <a:off x="3810001" y="1843088"/>
            <a:ext cx="373063" cy="304800"/>
          </a:xfrm>
          <a:prstGeom prst="rightArrow">
            <a:avLst>
              <a:gd name="adj1" fmla="val 60000"/>
              <a:gd name="adj2" fmla="val 53548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44" name="AutoShape 68"/>
          <p:cNvSpPr>
            <a:spLocks noChangeArrowheads="1"/>
          </p:cNvSpPr>
          <p:nvPr/>
        </p:nvSpPr>
        <p:spPr bwMode="auto">
          <a:xfrm>
            <a:off x="3810001" y="2809875"/>
            <a:ext cx="373063" cy="304800"/>
          </a:xfrm>
          <a:prstGeom prst="rightArrow">
            <a:avLst>
              <a:gd name="adj1" fmla="val 60000"/>
              <a:gd name="adj2" fmla="val 53548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45" name="AutoShape 71"/>
          <p:cNvSpPr>
            <a:spLocks noChangeArrowheads="1"/>
          </p:cNvSpPr>
          <p:nvPr/>
        </p:nvSpPr>
        <p:spPr bwMode="auto">
          <a:xfrm rot="5400000">
            <a:off x="7181850" y="2297113"/>
            <a:ext cx="215900" cy="304800"/>
          </a:xfrm>
          <a:prstGeom prst="rightArrow">
            <a:avLst>
              <a:gd name="adj1" fmla="val 60000"/>
              <a:gd name="adj2" fmla="val 43750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46" name="AutoShape 72"/>
          <p:cNvSpPr>
            <a:spLocks noChangeArrowheads="1"/>
          </p:cNvSpPr>
          <p:nvPr/>
        </p:nvSpPr>
        <p:spPr bwMode="auto">
          <a:xfrm rot="5400000">
            <a:off x="7181850" y="1401763"/>
            <a:ext cx="215900" cy="304800"/>
          </a:xfrm>
          <a:prstGeom prst="rightArrow">
            <a:avLst>
              <a:gd name="adj1" fmla="val 60000"/>
              <a:gd name="adj2" fmla="val 43750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47" name="AutoShape 75"/>
          <p:cNvSpPr>
            <a:spLocks noChangeArrowheads="1"/>
          </p:cNvSpPr>
          <p:nvPr/>
        </p:nvSpPr>
        <p:spPr bwMode="auto">
          <a:xfrm rot="10800000">
            <a:off x="3776664" y="3738563"/>
            <a:ext cx="325437" cy="342900"/>
          </a:xfrm>
          <a:prstGeom prst="leftRightArrow">
            <a:avLst>
              <a:gd name="adj1" fmla="val 53130"/>
              <a:gd name="adj2" fmla="val 26468"/>
            </a:avLst>
          </a:prstGeom>
          <a:solidFill>
            <a:srgbClr val="FF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48" name="Rectangle 76"/>
          <p:cNvSpPr>
            <a:spLocks noChangeArrowheads="1"/>
          </p:cNvSpPr>
          <p:nvPr/>
        </p:nvSpPr>
        <p:spPr bwMode="auto">
          <a:xfrm>
            <a:off x="8458200" y="6302376"/>
            <a:ext cx="1982788" cy="555625"/>
          </a:xfrm>
          <a:prstGeom prst="rect">
            <a:avLst/>
          </a:prstGeom>
          <a:solidFill>
            <a:schemeClr val="bg1"/>
          </a:solidFill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49" name="Text Box 77"/>
          <p:cNvSpPr txBox="1">
            <a:spLocks noChangeArrowheads="1"/>
          </p:cNvSpPr>
          <p:nvPr/>
        </p:nvSpPr>
        <p:spPr bwMode="auto">
          <a:xfrm>
            <a:off x="8534400" y="6583364"/>
            <a:ext cx="660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นโยบาย</a:t>
            </a:r>
          </a:p>
          <a:p>
            <a:pPr algn="ctr" defTabSz="457200" fontAlgn="base">
              <a:lnSpc>
                <a:spcPct val="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Policy</a:t>
            </a:r>
            <a:endParaRPr lang="en-US" altLang="th-TH" sz="1600">
              <a:solidFill>
                <a:prstClr val="black"/>
              </a:solidFill>
              <a:latin typeface="Cordia New" panose="020B0304020202020204" pitchFamily="34" charset="-34"/>
              <a:ea typeface="Arial Unicode MS" panose="020B0604020202020204" pitchFamily="34" charset="-128"/>
            </a:endParaRPr>
          </a:p>
        </p:txBody>
      </p:sp>
      <p:sp>
        <p:nvSpPr>
          <p:cNvPr id="50" name="Text Box 80"/>
          <p:cNvSpPr txBox="1">
            <a:spLocks noChangeArrowheads="1"/>
          </p:cNvSpPr>
          <p:nvPr/>
        </p:nvSpPr>
        <p:spPr bwMode="auto">
          <a:xfrm>
            <a:off x="9677400" y="6583364"/>
            <a:ext cx="838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การรายงาน</a:t>
            </a:r>
          </a:p>
          <a:p>
            <a:pPr algn="ctr" defTabSz="457200" fontAlgn="base">
              <a:lnSpc>
                <a:spcPct val="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Reporting</a:t>
            </a:r>
            <a:endParaRPr lang="en-US" altLang="th-TH" sz="160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1" name="Text Box 81"/>
          <p:cNvSpPr txBox="1">
            <a:spLocks noChangeArrowheads="1"/>
          </p:cNvSpPr>
          <p:nvPr/>
        </p:nvSpPr>
        <p:spPr bwMode="auto">
          <a:xfrm>
            <a:off x="8991600" y="6583364"/>
            <a:ext cx="90963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   งบประมาณ</a:t>
            </a:r>
          </a:p>
          <a:p>
            <a:pPr algn="ctr" defTabSz="457200" fontAlgn="base">
              <a:lnSpc>
                <a:spcPct val="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resources</a:t>
            </a:r>
            <a:endParaRPr lang="en-US" altLang="th-TH" sz="140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2" name="AutoShape 82"/>
          <p:cNvSpPr>
            <a:spLocks noChangeArrowheads="1"/>
          </p:cNvSpPr>
          <p:nvPr/>
        </p:nvSpPr>
        <p:spPr bwMode="auto">
          <a:xfrm>
            <a:off x="8686800" y="6324601"/>
            <a:ext cx="304800" cy="271463"/>
          </a:xfrm>
          <a:prstGeom prst="rightArrow">
            <a:avLst>
              <a:gd name="adj1" fmla="val 50000"/>
              <a:gd name="adj2" fmla="val 28070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53" name="AutoShape 83"/>
          <p:cNvSpPr>
            <a:spLocks noChangeArrowheads="1"/>
          </p:cNvSpPr>
          <p:nvPr/>
        </p:nvSpPr>
        <p:spPr bwMode="auto">
          <a:xfrm>
            <a:off x="9372600" y="6324601"/>
            <a:ext cx="304800" cy="271463"/>
          </a:xfrm>
          <a:prstGeom prst="rightArrow">
            <a:avLst>
              <a:gd name="adj1" fmla="val 50000"/>
              <a:gd name="adj2" fmla="val 28070"/>
            </a:avLst>
          </a:prstGeom>
          <a:solidFill>
            <a:srgbClr val="FF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54" name="AutoShape 84"/>
          <p:cNvSpPr>
            <a:spLocks noChangeArrowheads="1"/>
          </p:cNvSpPr>
          <p:nvPr/>
        </p:nvSpPr>
        <p:spPr bwMode="auto">
          <a:xfrm>
            <a:off x="9982200" y="6324601"/>
            <a:ext cx="304800" cy="271463"/>
          </a:xfrm>
          <a:prstGeom prst="rightArrow">
            <a:avLst>
              <a:gd name="adj1" fmla="val 50000"/>
              <a:gd name="adj2" fmla="val 28070"/>
            </a:avLst>
          </a:prstGeom>
          <a:solidFill>
            <a:srgbClr val="FF99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4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55" name="AutoShape 85"/>
          <p:cNvSpPr>
            <a:spLocks noChangeArrowheads="1"/>
          </p:cNvSpPr>
          <p:nvPr/>
        </p:nvSpPr>
        <p:spPr bwMode="auto">
          <a:xfrm rot="16200000" flipV="1">
            <a:off x="7535863" y="2282825"/>
            <a:ext cx="215900" cy="304800"/>
          </a:xfrm>
          <a:prstGeom prst="rightArrow">
            <a:avLst>
              <a:gd name="adj1" fmla="val 60000"/>
              <a:gd name="adj2" fmla="val 43750"/>
            </a:avLst>
          </a:prstGeom>
          <a:solidFill>
            <a:srgbClr val="FF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56" name="AutoShape 86"/>
          <p:cNvSpPr>
            <a:spLocks noChangeArrowheads="1"/>
          </p:cNvSpPr>
          <p:nvPr/>
        </p:nvSpPr>
        <p:spPr bwMode="auto">
          <a:xfrm rot="16200000" flipV="1">
            <a:off x="7535863" y="1401763"/>
            <a:ext cx="215900" cy="304800"/>
          </a:xfrm>
          <a:prstGeom prst="rightArrow">
            <a:avLst>
              <a:gd name="adj1" fmla="val 60000"/>
              <a:gd name="adj2" fmla="val 43750"/>
            </a:avLst>
          </a:prstGeom>
          <a:solidFill>
            <a:srgbClr val="FF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57" name="AutoShape 87"/>
          <p:cNvSpPr>
            <a:spLocks noChangeArrowheads="1"/>
          </p:cNvSpPr>
          <p:nvPr/>
        </p:nvSpPr>
        <p:spPr bwMode="auto">
          <a:xfrm>
            <a:off x="8566150" y="4132263"/>
            <a:ext cx="357188" cy="304800"/>
          </a:xfrm>
          <a:prstGeom prst="leftArrow">
            <a:avLst>
              <a:gd name="adj1" fmla="val 66667"/>
              <a:gd name="adj2" fmla="val 39800"/>
            </a:avLst>
          </a:prstGeom>
          <a:solidFill>
            <a:srgbClr val="FF9900"/>
          </a:solidFill>
          <a:ln w="12700" cap="sq">
            <a:solidFill>
              <a:srgbClr val="6633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58" name="Text Box 88"/>
          <p:cNvSpPr txBox="1">
            <a:spLocks noChangeArrowheads="1"/>
          </p:cNvSpPr>
          <p:nvPr/>
        </p:nvSpPr>
        <p:spPr bwMode="auto">
          <a:xfrm>
            <a:off x="8882063" y="3698876"/>
            <a:ext cx="78740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00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ปริมาณ Quantity</a:t>
            </a:r>
            <a:endParaRPr lang="en-US" altLang="th-TH" sz="1200">
              <a:solidFill>
                <a:prstClr val="black"/>
              </a:solidFill>
              <a:latin typeface="Tahoma" panose="020B0604030504040204" pitchFamily="34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</p:txBody>
      </p:sp>
      <p:sp>
        <p:nvSpPr>
          <p:cNvPr id="59" name="Text Box 89"/>
          <p:cNvSpPr txBox="1">
            <a:spLocks noChangeArrowheads="1"/>
          </p:cNvSpPr>
          <p:nvPr/>
        </p:nvSpPr>
        <p:spPr bwMode="auto">
          <a:xfrm>
            <a:off x="8882063" y="4581525"/>
            <a:ext cx="914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00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เวลา</a:t>
            </a:r>
          </a:p>
          <a:p>
            <a:pPr defTabSz="4572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00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Timeliness</a:t>
            </a:r>
            <a:endParaRPr lang="en-US" altLang="th-TH" sz="1200">
              <a:solidFill>
                <a:prstClr val="black"/>
              </a:solidFill>
              <a:latin typeface="Tahoma" panose="020B0604030504040204" pitchFamily="34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</p:txBody>
      </p:sp>
      <p:sp>
        <p:nvSpPr>
          <p:cNvPr id="60" name="Text Box 90"/>
          <p:cNvSpPr txBox="1">
            <a:spLocks noChangeArrowheads="1"/>
          </p:cNvSpPr>
          <p:nvPr/>
        </p:nvSpPr>
        <p:spPr bwMode="auto">
          <a:xfrm>
            <a:off x="9650413" y="3698876"/>
            <a:ext cx="7048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r" defTabSz="4572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00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คุณภาพ</a:t>
            </a:r>
          </a:p>
          <a:p>
            <a:pPr algn="r" defTabSz="4572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00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Quality</a:t>
            </a:r>
            <a:endParaRPr lang="en-US" altLang="th-TH" sz="1200">
              <a:solidFill>
                <a:prstClr val="black"/>
              </a:solidFill>
              <a:latin typeface="Tahoma" panose="020B0604030504040204" pitchFamily="34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</p:txBody>
      </p:sp>
      <p:sp>
        <p:nvSpPr>
          <p:cNvPr id="61" name="Text Box 91"/>
          <p:cNvSpPr txBox="1">
            <a:spLocks noChangeArrowheads="1"/>
          </p:cNvSpPr>
          <p:nvPr/>
        </p:nvSpPr>
        <p:spPr bwMode="auto">
          <a:xfrm>
            <a:off x="9669463" y="4611689"/>
            <a:ext cx="685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r" defTabSz="4572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00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ต้นทุน Costing</a:t>
            </a:r>
          </a:p>
        </p:txBody>
      </p:sp>
      <p:sp>
        <p:nvSpPr>
          <p:cNvPr id="62" name="Rectangle 96"/>
          <p:cNvSpPr>
            <a:spLocks noChangeArrowheads="1"/>
          </p:cNvSpPr>
          <p:nvPr/>
        </p:nvSpPr>
        <p:spPr bwMode="auto">
          <a:xfrm>
            <a:off x="6629400" y="3657600"/>
            <a:ext cx="1809750" cy="685800"/>
          </a:xfrm>
          <a:prstGeom prst="rect">
            <a:avLst/>
          </a:prstGeom>
          <a:solidFill>
            <a:srgbClr val="3366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400" b="1">
                <a:solidFill>
                  <a:prstClr val="white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ผลผลิต / โครงการ</a:t>
            </a:r>
            <a:endParaRPr lang="th-TH" altLang="th-TH" sz="900" b="1">
              <a:solidFill>
                <a:prstClr val="white"/>
              </a:solidFill>
              <a:latin typeface="Tahoma" panose="020B0604030504040204" pitchFamily="34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</p:txBody>
      </p:sp>
      <p:sp>
        <p:nvSpPr>
          <p:cNvPr id="63" name="AutoShape 98"/>
          <p:cNvSpPr>
            <a:spLocks noChangeArrowheads="1"/>
          </p:cNvSpPr>
          <p:nvPr/>
        </p:nvSpPr>
        <p:spPr bwMode="auto">
          <a:xfrm rot="5400000">
            <a:off x="6572250" y="4476750"/>
            <a:ext cx="457200" cy="342900"/>
          </a:xfrm>
          <a:prstGeom prst="leftRightArrow">
            <a:avLst>
              <a:gd name="adj1" fmla="val 53130"/>
              <a:gd name="adj2" fmla="val 35290"/>
            </a:avLst>
          </a:prstGeom>
          <a:solidFill>
            <a:srgbClr val="FF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rot="10800000" vert="eaVert"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64" name="AutoShape 102"/>
          <p:cNvSpPr>
            <a:spLocks noChangeArrowheads="1"/>
          </p:cNvSpPr>
          <p:nvPr/>
        </p:nvSpPr>
        <p:spPr bwMode="auto">
          <a:xfrm rot="5400000">
            <a:off x="7342188" y="3351213"/>
            <a:ext cx="285750" cy="304800"/>
          </a:xfrm>
          <a:prstGeom prst="rightArrow">
            <a:avLst>
              <a:gd name="adj1" fmla="val 60000"/>
              <a:gd name="adj2" fmla="val 43750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65" name="AutoShape 103"/>
          <p:cNvSpPr>
            <a:spLocks noChangeArrowheads="1"/>
          </p:cNvSpPr>
          <p:nvPr/>
        </p:nvSpPr>
        <p:spPr bwMode="auto">
          <a:xfrm rot="10800000">
            <a:off x="6019801" y="3810000"/>
            <a:ext cx="373063" cy="342900"/>
          </a:xfrm>
          <a:prstGeom prst="leftRightArrow">
            <a:avLst>
              <a:gd name="adj1" fmla="val 53130"/>
              <a:gd name="adj2" fmla="val 28796"/>
            </a:avLst>
          </a:prstGeom>
          <a:solidFill>
            <a:srgbClr val="FF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rot="10800000"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66" name="Rectangle 105"/>
          <p:cNvSpPr>
            <a:spLocks noChangeArrowheads="1"/>
          </p:cNvSpPr>
          <p:nvPr/>
        </p:nvSpPr>
        <p:spPr bwMode="auto">
          <a:xfrm>
            <a:off x="4267201" y="3733801"/>
            <a:ext cx="1628775" cy="449263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prstShdw prst="shdw13" dist="45791" dir="3378596">
              <a:schemeClr val="bg1">
                <a:alpha val="50000"/>
              </a:schemeClr>
            </a:prstShdw>
          </a:effectLst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400" b="1" i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กระบวนการจัดทำผลผลิต</a:t>
            </a:r>
            <a:r>
              <a:rPr lang="en-US" altLang="th-TH" sz="16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กิจกรรม (Activities)</a:t>
            </a:r>
            <a:endParaRPr lang="en-US" altLang="th-TH" sz="1600" b="1" i="1">
              <a:solidFill>
                <a:prstClr val="black"/>
              </a:solidFill>
              <a:latin typeface="Cordia New" panose="020B0304020202020204" pitchFamily="34" charset="-34"/>
              <a:ea typeface="Arial Unicode MS" panose="020B0604020202020204" pitchFamily="34" charset="-128"/>
            </a:endParaRPr>
          </a:p>
        </p:txBody>
      </p:sp>
      <p:sp>
        <p:nvSpPr>
          <p:cNvPr id="67" name="Rectangle 109"/>
          <p:cNvSpPr>
            <a:spLocks noChangeArrowheads="1"/>
          </p:cNvSpPr>
          <p:nvPr/>
        </p:nvSpPr>
        <p:spPr bwMode="auto">
          <a:xfrm>
            <a:off x="2438400" y="4114801"/>
            <a:ext cx="1246188" cy="346075"/>
          </a:xfrm>
          <a:prstGeom prst="rect">
            <a:avLst/>
          </a:prstGeom>
          <a:solidFill>
            <a:srgbClr val="99CC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600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New Strategic Budget</a:t>
            </a:r>
          </a:p>
        </p:txBody>
      </p:sp>
      <p:grpSp>
        <p:nvGrpSpPr>
          <p:cNvPr id="68" name="Group 113"/>
          <p:cNvGrpSpPr>
            <a:grpSpLocks/>
          </p:cNvGrpSpPr>
          <p:nvPr/>
        </p:nvGrpSpPr>
        <p:grpSpPr bwMode="auto">
          <a:xfrm>
            <a:off x="4191001" y="1676401"/>
            <a:ext cx="1903413" cy="4448175"/>
            <a:chOff x="1636" y="1039"/>
            <a:chExt cx="1199" cy="2802"/>
          </a:xfrm>
        </p:grpSpPr>
        <p:sp>
          <p:nvSpPr>
            <p:cNvPr id="69" name="AutoShape 9"/>
            <p:cNvSpPr>
              <a:spLocks noChangeArrowheads="1"/>
            </p:cNvSpPr>
            <p:nvPr/>
          </p:nvSpPr>
          <p:spPr bwMode="auto">
            <a:xfrm>
              <a:off x="1668" y="1039"/>
              <a:ext cx="1145" cy="2802"/>
            </a:xfrm>
            <a:prstGeom prst="roundRect">
              <a:avLst>
                <a:gd name="adj" fmla="val 4222"/>
              </a:avLst>
            </a:prstGeom>
            <a:solidFill>
              <a:srgbClr val="66CCFF">
                <a:alpha val="50195"/>
              </a:srgbClr>
            </a:solidFill>
            <a:ln w="9525" algn="ctr">
              <a:solidFill>
                <a:schemeClr val="bg2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>
                  <a:solidFill>
                    <a:srgbClr val="404040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>
                  <a:solidFill>
                    <a:srgbClr val="404040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9pPr>
            </a:lstStyle>
            <a:p>
              <a:pPr algn="ctr" defTabSz="4572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endParaRPr lang="th-TH" altLang="th-TH" sz="1800">
                <a:solidFill>
                  <a:prstClr val="black"/>
                </a:solidFill>
                <a:latin typeface="Browallia New" panose="020B0604020202020204" pitchFamily="34" charset="-34"/>
                <a:ea typeface="Arial Unicode MS" panose="020B0604020202020204" pitchFamily="34" charset="-128"/>
                <a:cs typeface="Browallia New" panose="020B0604020202020204" pitchFamily="34" charset="-34"/>
              </a:endParaRPr>
            </a:p>
          </p:txBody>
        </p:sp>
        <p:sp>
          <p:nvSpPr>
            <p:cNvPr id="70" name="Rectangle 10"/>
            <p:cNvSpPr>
              <a:spLocks noChangeArrowheads="1"/>
            </p:cNvSpPr>
            <p:nvPr/>
          </p:nvSpPr>
          <p:spPr bwMode="auto">
            <a:xfrm>
              <a:off x="1636" y="1420"/>
              <a:ext cx="539" cy="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>
                  <a:solidFill>
                    <a:srgbClr val="404040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>
                  <a:solidFill>
                    <a:srgbClr val="404040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9pPr>
            </a:lstStyle>
            <a:p>
              <a:pPr algn="ctr" defTabSz="457200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r>
                <a:rPr lang="th-TH" altLang="th-TH" sz="1600" b="1">
                  <a:solidFill>
                    <a:srgbClr val="2683C6"/>
                  </a:solidFill>
                  <a:latin typeface="Browallia New" panose="020B0604020202020204" pitchFamily="34" charset="-34"/>
                  <a:ea typeface="Arial Unicode MS" panose="020B0604020202020204" pitchFamily="34" charset="-128"/>
                  <a:cs typeface="Browallia New" panose="020B0604020202020204" pitchFamily="34" charset="-34"/>
                </a:rPr>
                <a:t>แผนปฏิบัติ</a:t>
              </a:r>
            </a:p>
            <a:p>
              <a:pPr algn="ctr" defTabSz="457200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r>
                <a:rPr lang="th-TH" altLang="th-TH" sz="1600" b="1">
                  <a:solidFill>
                    <a:srgbClr val="2683C6"/>
                  </a:solidFill>
                  <a:latin typeface="Browallia New" panose="020B0604020202020204" pitchFamily="34" charset="-34"/>
                  <a:ea typeface="Arial Unicode MS" panose="020B0604020202020204" pitchFamily="34" charset="-128"/>
                  <a:cs typeface="Browallia New" panose="020B0604020202020204" pitchFamily="34" charset="-34"/>
                </a:rPr>
                <a:t>ราชการ</a:t>
              </a:r>
            </a:p>
          </p:txBody>
        </p:sp>
        <p:sp>
          <p:nvSpPr>
            <p:cNvPr id="71" name="Text Box 112"/>
            <p:cNvSpPr txBox="1">
              <a:spLocks noChangeArrowheads="1"/>
            </p:cNvSpPr>
            <p:nvPr/>
          </p:nvSpPr>
          <p:spPr bwMode="auto">
            <a:xfrm>
              <a:off x="2336" y="1434"/>
              <a:ext cx="499" cy="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>
                  <a:solidFill>
                    <a:srgbClr val="404040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>
                  <a:solidFill>
                    <a:srgbClr val="404040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9pPr>
            </a:lstStyle>
            <a:p>
              <a:pPr algn="ctr" defTabSz="457200" fontAlgn="base">
                <a:lnSpc>
                  <a:spcPct val="7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r>
                <a:rPr lang="th-TH" altLang="th-TH" sz="1600" b="1">
                  <a:solidFill>
                    <a:srgbClr val="2683C6"/>
                  </a:solidFill>
                  <a:latin typeface="Browallia New" panose="020B0604020202020204" pitchFamily="34" charset="-34"/>
                  <a:ea typeface="Arial Unicode MS" panose="020B0604020202020204" pitchFamily="34" charset="-128"/>
                  <a:cs typeface="Browallia New" panose="020B0604020202020204" pitchFamily="34" charset="-34"/>
                </a:rPr>
                <a:t>(4ปี/ประจำปี)</a:t>
              </a:r>
            </a:p>
          </p:txBody>
        </p:sp>
      </p:grpSp>
      <p:sp>
        <p:nvSpPr>
          <p:cNvPr id="72" name="Rectangle 36"/>
          <p:cNvSpPr>
            <a:spLocks noChangeArrowheads="1"/>
          </p:cNvSpPr>
          <p:nvPr/>
        </p:nvSpPr>
        <p:spPr bwMode="auto">
          <a:xfrm>
            <a:off x="4271963" y="1722439"/>
            <a:ext cx="1631950" cy="547687"/>
          </a:xfrm>
          <a:prstGeom prst="rect">
            <a:avLst/>
          </a:prstGeom>
          <a:solidFill>
            <a:srgbClr val="FFFFFF"/>
          </a:solidFill>
          <a:ln w="12700" algn="ctr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ยุทธศาสตร์กระทรวง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Ministry Strategy</a:t>
            </a:r>
          </a:p>
        </p:txBody>
      </p:sp>
      <p:sp>
        <p:nvSpPr>
          <p:cNvPr id="73" name="Rectangle 53"/>
          <p:cNvSpPr>
            <a:spLocks noChangeArrowheads="1"/>
          </p:cNvSpPr>
          <p:nvPr/>
        </p:nvSpPr>
        <p:spPr bwMode="auto">
          <a:xfrm>
            <a:off x="4268788" y="2647950"/>
            <a:ext cx="1636712" cy="628650"/>
          </a:xfrm>
          <a:prstGeom prst="rect">
            <a:avLst/>
          </a:prstGeom>
          <a:solidFill>
            <a:srgbClr val="FFFFFF"/>
          </a:solidFill>
          <a:ln w="12700" algn="ctr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2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แผนการให้บริการ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0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(กลยุทธหน่วยงาน)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9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Service Delivery (Action Plan)</a:t>
            </a:r>
          </a:p>
        </p:txBody>
      </p:sp>
      <p:sp>
        <p:nvSpPr>
          <p:cNvPr id="74" name="AutoShape 69"/>
          <p:cNvSpPr>
            <a:spLocks noChangeArrowheads="1"/>
          </p:cNvSpPr>
          <p:nvPr/>
        </p:nvSpPr>
        <p:spPr bwMode="auto">
          <a:xfrm rot="5400000">
            <a:off x="4978400" y="1408113"/>
            <a:ext cx="215900" cy="304800"/>
          </a:xfrm>
          <a:prstGeom prst="rightArrow">
            <a:avLst>
              <a:gd name="adj1" fmla="val 60000"/>
              <a:gd name="adj2" fmla="val 43750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75" name="AutoShape 70"/>
          <p:cNvSpPr>
            <a:spLocks noChangeArrowheads="1"/>
          </p:cNvSpPr>
          <p:nvPr/>
        </p:nvSpPr>
        <p:spPr bwMode="auto">
          <a:xfrm rot="5400000">
            <a:off x="4978400" y="2297113"/>
            <a:ext cx="215900" cy="304800"/>
          </a:xfrm>
          <a:prstGeom prst="rightArrow">
            <a:avLst>
              <a:gd name="adj1" fmla="val 60000"/>
              <a:gd name="adj2" fmla="val 43750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76" name="AutoShape 73"/>
          <p:cNvSpPr>
            <a:spLocks noChangeArrowheads="1"/>
          </p:cNvSpPr>
          <p:nvPr/>
        </p:nvSpPr>
        <p:spPr bwMode="auto">
          <a:xfrm rot="5400000">
            <a:off x="4792663" y="3316288"/>
            <a:ext cx="215900" cy="304800"/>
          </a:xfrm>
          <a:prstGeom prst="rightArrow">
            <a:avLst>
              <a:gd name="adj1" fmla="val 60000"/>
              <a:gd name="adj2" fmla="val 43750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77" name="AutoShape 74"/>
          <p:cNvSpPr>
            <a:spLocks noChangeArrowheads="1"/>
          </p:cNvSpPr>
          <p:nvPr/>
        </p:nvSpPr>
        <p:spPr bwMode="auto">
          <a:xfrm rot="16200000" flipV="1">
            <a:off x="5226050" y="3316288"/>
            <a:ext cx="215900" cy="304800"/>
          </a:xfrm>
          <a:prstGeom prst="rightArrow">
            <a:avLst>
              <a:gd name="adj1" fmla="val 60000"/>
              <a:gd name="adj2" fmla="val 43750"/>
            </a:avLst>
          </a:prstGeom>
          <a:solidFill>
            <a:srgbClr val="FF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78" name="AutoShape 107"/>
          <p:cNvSpPr>
            <a:spLocks noChangeArrowheads="1"/>
          </p:cNvSpPr>
          <p:nvPr/>
        </p:nvSpPr>
        <p:spPr bwMode="auto">
          <a:xfrm rot="5400000">
            <a:off x="4667250" y="4400550"/>
            <a:ext cx="457200" cy="342900"/>
          </a:xfrm>
          <a:prstGeom prst="leftRightArrow">
            <a:avLst>
              <a:gd name="adj1" fmla="val 53130"/>
              <a:gd name="adj2" fmla="val 35290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rot="10800000" vert="eaVert"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79" name="AutoShape 108"/>
          <p:cNvSpPr>
            <a:spLocks noChangeArrowheads="1"/>
          </p:cNvSpPr>
          <p:nvPr/>
        </p:nvSpPr>
        <p:spPr bwMode="auto">
          <a:xfrm rot="5400000">
            <a:off x="5200650" y="4400550"/>
            <a:ext cx="457200" cy="342900"/>
          </a:xfrm>
          <a:prstGeom prst="leftRightArrow">
            <a:avLst>
              <a:gd name="adj1" fmla="val 53130"/>
              <a:gd name="adj2" fmla="val 35290"/>
            </a:avLst>
          </a:prstGeom>
          <a:solidFill>
            <a:srgbClr val="FF0000"/>
          </a:solidFill>
          <a:ln w="12700" cap="sq" algn="ctr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rot="10800000" vert="eaVert"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grpSp>
        <p:nvGrpSpPr>
          <p:cNvPr id="80" name="Group 11"/>
          <p:cNvGrpSpPr>
            <a:grpSpLocks/>
          </p:cNvGrpSpPr>
          <p:nvPr/>
        </p:nvGrpSpPr>
        <p:grpSpPr bwMode="auto">
          <a:xfrm>
            <a:off x="2438400" y="5334000"/>
            <a:ext cx="3429000" cy="1066800"/>
            <a:chOff x="697" y="3204"/>
            <a:chExt cx="2837" cy="786"/>
          </a:xfrm>
        </p:grpSpPr>
        <p:sp>
          <p:nvSpPr>
            <p:cNvPr id="81" name="AutoShape 12"/>
            <p:cNvSpPr>
              <a:spLocks noChangeArrowheads="1"/>
            </p:cNvSpPr>
            <p:nvPr/>
          </p:nvSpPr>
          <p:spPr bwMode="auto">
            <a:xfrm>
              <a:off x="697" y="3204"/>
              <a:ext cx="2837" cy="786"/>
            </a:xfrm>
            <a:prstGeom prst="roundRect">
              <a:avLst>
                <a:gd name="adj" fmla="val 4222"/>
              </a:avLst>
            </a:prstGeom>
            <a:solidFill>
              <a:srgbClr val="99CCFF">
                <a:alpha val="39999"/>
              </a:srgbClr>
            </a:solidFill>
            <a:ln w="19050" algn="ctr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>
                  <a:solidFill>
                    <a:srgbClr val="404040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>
                  <a:solidFill>
                    <a:srgbClr val="404040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9pPr>
            </a:lstStyle>
            <a:p>
              <a:pPr algn="ctr" defTabSz="4572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endParaRPr lang="th-TH" altLang="th-TH" sz="1800">
                <a:solidFill>
                  <a:prstClr val="black"/>
                </a:solidFill>
                <a:latin typeface="Browallia New" panose="020B0604020202020204" pitchFamily="34" charset="-34"/>
                <a:ea typeface="Arial Unicode MS" panose="020B0604020202020204" pitchFamily="34" charset="-128"/>
                <a:cs typeface="Browallia New" panose="020B0604020202020204" pitchFamily="34" charset="-34"/>
              </a:endParaRPr>
            </a:p>
          </p:txBody>
        </p:sp>
        <p:sp>
          <p:nvSpPr>
            <p:cNvPr id="82" name="Rectangle 13"/>
            <p:cNvSpPr>
              <a:spLocks noChangeArrowheads="1"/>
            </p:cNvSpPr>
            <p:nvPr/>
          </p:nvSpPr>
          <p:spPr bwMode="auto">
            <a:xfrm>
              <a:off x="701" y="3223"/>
              <a:ext cx="15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>
                  <a:solidFill>
                    <a:srgbClr val="404040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>
                  <a:solidFill>
                    <a:srgbClr val="404040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anose="020F0502020204030204" pitchFamily="34" charset="0"/>
                <a:buChar char="◦"/>
                <a:defRPr sz="1400">
                  <a:solidFill>
                    <a:srgbClr val="404040"/>
                  </a:solidFill>
                  <a:latin typeface="Calibri" panose="020F0502020204030204" pitchFamily="34" charset="0"/>
                </a:defRPr>
              </a:lvl9pPr>
            </a:lstStyle>
            <a:p>
              <a:pPr defTabSz="4572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None/>
              </a:pPr>
              <a:endParaRPr lang="th-TH" altLang="th-TH" sz="1600" b="1">
                <a:solidFill>
                  <a:prstClr val="black"/>
                </a:solidFill>
                <a:latin typeface="Browallia New" panose="020B0604020202020204" pitchFamily="34" charset="-34"/>
                <a:ea typeface="Arial Unicode MS" panose="020B0604020202020204" pitchFamily="34" charset="-128"/>
                <a:cs typeface="Browallia New" panose="020B0604020202020204" pitchFamily="34" charset="-34"/>
              </a:endParaRPr>
            </a:p>
          </p:txBody>
        </p:sp>
      </p:grpSp>
      <p:sp>
        <p:nvSpPr>
          <p:cNvPr id="83" name="Rectangle 92"/>
          <p:cNvSpPr>
            <a:spLocks noChangeArrowheads="1"/>
          </p:cNvSpPr>
          <p:nvPr/>
        </p:nvSpPr>
        <p:spPr bwMode="auto">
          <a:xfrm>
            <a:off x="4495800" y="5410200"/>
            <a:ext cx="1143000" cy="249238"/>
          </a:xfrm>
          <a:prstGeom prst="rect">
            <a:avLst/>
          </a:prstGeom>
          <a:solidFill>
            <a:srgbClr val="DDDDDD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b="1">
              <a:solidFill>
                <a:prstClr val="black"/>
              </a:solidFill>
              <a:latin typeface="Cordia New" panose="020B0304020202020204" pitchFamily="34" charset="-34"/>
              <a:ea typeface="Arial Unicode MS" panose="020B0604020202020204" pitchFamily="34" charset="-128"/>
            </a:endParaRPr>
          </a:p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b="1">
              <a:solidFill>
                <a:prstClr val="black"/>
              </a:solidFill>
              <a:latin typeface="Cordia New" panose="020B0304020202020204" pitchFamily="34" charset="-34"/>
              <a:ea typeface="Arial Unicode MS" panose="020B0604020202020204" pitchFamily="34" charset="-128"/>
            </a:endParaRPr>
          </a:p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b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ศูนย์ต้นทุน</a:t>
            </a:r>
          </a:p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3600" b="1">
              <a:solidFill>
                <a:prstClr val="black"/>
              </a:solidFill>
              <a:latin typeface="Cordia New" panose="020B0304020202020204" pitchFamily="34" charset="-34"/>
              <a:ea typeface="Arial Unicode MS" panose="020B0604020202020204" pitchFamily="34" charset="-128"/>
            </a:endParaRPr>
          </a:p>
        </p:txBody>
      </p:sp>
      <p:sp>
        <p:nvSpPr>
          <p:cNvPr id="84" name="Rectangle 93"/>
          <p:cNvSpPr>
            <a:spLocks noChangeArrowheads="1"/>
          </p:cNvSpPr>
          <p:nvPr/>
        </p:nvSpPr>
        <p:spPr bwMode="auto">
          <a:xfrm>
            <a:off x="2514600" y="6019800"/>
            <a:ext cx="1219200" cy="279400"/>
          </a:xfrm>
          <a:prstGeom prst="rect">
            <a:avLst/>
          </a:prstGeom>
          <a:solidFill>
            <a:srgbClr val="DDDDDD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800" b="1" i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ต้นทุนทางตรง</a:t>
            </a:r>
          </a:p>
        </p:txBody>
      </p:sp>
      <p:sp>
        <p:nvSpPr>
          <p:cNvPr id="85" name="Rectangle 94"/>
          <p:cNvSpPr>
            <a:spLocks noChangeArrowheads="1"/>
          </p:cNvSpPr>
          <p:nvPr/>
        </p:nvSpPr>
        <p:spPr bwMode="auto">
          <a:xfrm>
            <a:off x="4267200" y="6019800"/>
            <a:ext cx="1219200" cy="279400"/>
          </a:xfrm>
          <a:prstGeom prst="rect">
            <a:avLst/>
          </a:prstGeom>
          <a:solidFill>
            <a:srgbClr val="DDDDDD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800" b="1" i="1">
                <a:solidFill>
                  <a:prstClr val="black"/>
                </a:solidFill>
                <a:latin typeface="Cordia New" panose="020B0304020202020204" pitchFamily="34" charset="-34"/>
                <a:ea typeface="Arial Unicode MS" panose="020B0604020202020204" pitchFamily="34" charset="-128"/>
              </a:rPr>
              <a:t>ต้นทุนทางอ้อม</a:t>
            </a:r>
          </a:p>
        </p:txBody>
      </p:sp>
      <p:sp>
        <p:nvSpPr>
          <p:cNvPr id="86" name="AutoShape 100"/>
          <p:cNvSpPr>
            <a:spLocks noChangeArrowheads="1"/>
          </p:cNvSpPr>
          <p:nvPr/>
        </p:nvSpPr>
        <p:spPr bwMode="auto">
          <a:xfrm>
            <a:off x="3810000" y="6019800"/>
            <a:ext cx="349250" cy="203200"/>
          </a:xfrm>
          <a:prstGeom prst="leftArrow">
            <a:avLst>
              <a:gd name="adj1" fmla="val 50000"/>
              <a:gd name="adj2" fmla="val 42969"/>
            </a:avLst>
          </a:prstGeom>
          <a:solidFill>
            <a:srgbClr val="DDDDD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87" name="AutoShape 101"/>
          <p:cNvSpPr>
            <a:spLocks noChangeArrowheads="1"/>
          </p:cNvSpPr>
          <p:nvPr/>
        </p:nvSpPr>
        <p:spPr bwMode="auto">
          <a:xfrm rot="5400000">
            <a:off x="4330700" y="5651500"/>
            <a:ext cx="406400" cy="228600"/>
          </a:xfrm>
          <a:prstGeom prst="leftArrow">
            <a:avLst>
              <a:gd name="adj1" fmla="val 50000"/>
              <a:gd name="adj2" fmla="val 44444"/>
            </a:avLst>
          </a:prstGeom>
          <a:solidFill>
            <a:srgbClr val="DDDDD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altLang="th-TH" sz="280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ngsana New" panose="02020603050405020304" pitchFamily="18" charset="-34"/>
            </a:endParaRPr>
          </a:p>
        </p:txBody>
      </p:sp>
      <p:sp>
        <p:nvSpPr>
          <p:cNvPr id="88" name="AutoShape 99"/>
          <p:cNvSpPr>
            <a:spLocks noChangeArrowheads="1"/>
          </p:cNvSpPr>
          <p:nvPr/>
        </p:nvSpPr>
        <p:spPr bwMode="auto">
          <a:xfrm>
            <a:off x="3276600" y="5410200"/>
            <a:ext cx="1162050" cy="53340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4557 h 21600"/>
              <a:gd name="T14" fmla="*/ 20022 w 21600"/>
              <a:gd name="T15" fmla="*/ 760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296" y="0"/>
                </a:lnTo>
                <a:lnTo>
                  <a:pt x="15296" y="4557"/>
                </a:lnTo>
                <a:lnTo>
                  <a:pt x="12427" y="4557"/>
                </a:lnTo>
                <a:cubicBezTo>
                  <a:pt x="5564" y="4557"/>
                  <a:pt x="0" y="7960"/>
                  <a:pt x="0" y="12158"/>
                </a:cubicBezTo>
                <a:lnTo>
                  <a:pt x="0" y="21600"/>
                </a:lnTo>
                <a:lnTo>
                  <a:pt x="3111" y="21600"/>
                </a:lnTo>
                <a:lnTo>
                  <a:pt x="3111" y="12158"/>
                </a:lnTo>
                <a:cubicBezTo>
                  <a:pt x="3111" y="9641"/>
                  <a:pt x="7282" y="7601"/>
                  <a:pt x="12427" y="7601"/>
                </a:cubicBezTo>
                <a:lnTo>
                  <a:pt x="15296" y="7601"/>
                </a:lnTo>
                <a:lnTo>
                  <a:pt x="15296" y="12158"/>
                </a:lnTo>
                <a:lnTo>
                  <a:pt x="21600" y="6079"/>
                </a:lnTo>
                <a:close/>
              </a:path>
            </a:pathLst>
          </a:cu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9" name="Rectangle 53"/>
          <p:cNvSpPr>
            <a:spLocks noChangeArrowheads="1"/>
          </p:cNvSpPr>
          <p:nvPr/>
        </p:nvSpPr>
        <p:spPr bwMode="auto">
          <a:xfrm>
            <a:off x="4191000" y="3657600"/>
            <a:ext cx="1828800" cy="628650"/>
          </a:xfrm>
          <a:prstGeom prst="rect">
            <a:avLst/>
          </a:prstGeom>
          <a:solidFill>
            <a:srgbClr val="FFFFFF"/>
          </a:solidFill>
          <a:ln w="12700" algn="ctr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0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กระบวนการจัดทำผลผลิต กิจกรรม (</a:t>
            </a:r>
            <a:r>
              <a:rPr lang="en-US" altLang="th-TH" sz="10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Activities</a:t>
            </a:r>
            <a:r>
              <a:rPr lang="th-TH" altLang="th-TH" sz="10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)</a:t>
            </a:r>
            <a:endParaRPr lang="en-US" altLang="th-TH" sz="900" b="1">
              <a:solidFill>
                <a:prstClr val="black"/>
              </a:solidFill>
              <a:latin typeface="Tahoma" panose="020B0604030504040204" pitchFamily="34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th-TH" sz="800" b="1">
              <a:solidFill>
                <a:prstClr val="black"/>
              </a:solidFill>
              <a:latin typeface="Tahoma" panose="020B0604030504040204" pitchFamily="34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</p:txBody>
      </p:sp>
      <p:sp>
        <p:nvSpPr>
          <p:cNvPr id="90" name="Text Box 90"/>
          <p:cNvSpPr txBox="1">
            <a:spLocks noChangeArrowheads="1"/>
          </p:cNvSpPr>
          <p:nvPr/>
        </p:nvSpPr>
        <p:spPr bwMode="auto">
          <a:xfrm>
            <a:off x="2438401" y="5334001"/>
            <a:ext cx="904875" cy="366713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800">
                <a:solidFill>
                  <a:prstClr val="black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ngsana New" panose="02020603050405020304" pitchFamily="18" charset="-34"/>
              </a:rPr>
              <a:t>งบประมาณ</a:t>
            </a:r>
          </a:p>
        </p:txBody>
      </p:sp>
      <p:sp>
        <p:nvSpPr>
          <p:cNvPr id="91" name="Rectangle 53"/>
          <p:cNvSpPr>
            <a:spLocks noChangeArrowheads="1"/>
          </p:cNvSpPr>
          <p:nvPr/>
        </p:nvSpPr>
        <p:spPr bwMode="auto">
          <a:xfrm>
            <a:off x="6324600" y="5334000"/>
            <a:ext cx="1828800" cy="62865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400" b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งบรายจ่าย/รายการ</a:t>
            </a:r>
          </a:p>
        </p:txBody>
      </p:sp>
      <p:sp>
        <p:nvSpPr>
          <p:cNvPr id="92" name="Line 92"/>
          <p:cNvSpPr>
            <a:spLocks noChangeShapeType="1"/>
          </p:cNvSpPr>
          <p:nvPr/>
        </p:nvSpPr>
        <p:spPr bwMode="auto">
          <a:xfrm>
            <a:off x="7162800" y="4876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93" name="Line 93"/>
          <p:cNvSpPr>
            <a:spLocks noChangeShapeType="1"/>
          </p:cNvSpPr>
          <p:nvPr/>
        </p:nvSpPr>
        <p:spPr bwMode="auto">
          <a:xfrm>
            <a:off x="3276600" y="4876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94" name="Line 94"/>
          <p:cNvSpPr>
            <a:spLocks noChangeShapeType="1"/>
          </p:cNvSpPr>
          <p:nvPr/>
        </p:nvSpPr>
        <p:spPr bwMode="auto">
          <a:xfrm>
            <a:off x="3276600" y="4876800"/>
            <a:ext cx="388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95" name="Text Box 2"/>
          <p:cNvSpPr txBox="1">
            <a:spLocks noChangeArrowheads="1"/>
          </p:cNvSpPr>
          <p:nvPr/>
        </p:nvSpPr>
        <p:spPr bwMode="auto">
          <a:xfrm>
            <a:off x="2782888" y="188914"/>
            <a:ext cx="7307262" cy="549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457200">
              <a:lnSpc>
                <a:spcPct val="130000"/>
              </a:lnSpc>
              <a:defRPr/>
            </a:pPr>
            <a:r>
              <a:rPr lang="en-US" b="1">
                <a:solidFill>
                  <a:srgbClr val="2683C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Arial Unicode MS" panose="020B0604020202020204" pitchFamily="34" charset="-128"/>
                <a:cs typeface="Tahoma" pitchFamily="34" charset="0"/>
              </a:rPr>
              <a:t>โ</a:t>
            </a:r>
            <a:r>
              <a:rPr lang="en-US" b="1">
                <a:solidFill>
                  <a:srgbClr val="2683C6"/>
                </a:solidFill>
                <a:latin typeface="Tahoma" pitchFamily="34" charset="0"/>
                <a:ea typeface="Arial Unicode MS" panose="020B0604020202020204" pitchFamily="34" charset="-128"/>
                <a:cs typeface="Tahoma" pitchFamily="34" charset="0"/>
              </a:rPr>
              <a:t>ครงสร้าง</a:t>
            </a:r>
            <a:r>
              <a:rPr lang="th-TH" b="1">
                <a:solidFill>
                  <a:srgbClr val="2683C6"/>
                </a:solidFill>
                <a:latin typeface="Tahoma" pitchFamily="34" charset="0"/>
                <a:ea typeface="Arial Unicode MS" panose="020B0604020202020204" pitchFamily="34" charset="-128"/>
                <a:cs typeface="Tahoma" pitchFamily="34" charset="0"/>
              </a:rPr>
              <a:t>ระบบงบประมาณแบบมุ่งเน้นผลงานตามยุทธศาสตร์</a:t>
            </a:r>
          </a:p>
          <a:p>
            <a:pPr algn="ctr" defTabSz="457200">
              <a:lnSpc>
                <a:spcPct val="130000"/>
              </a:lnSpc>
              <a:defRPr/>
            </a:pPr>
            <a:r>
              <a:rPr lang="en-US" b="1">
                <a:solidFill>
                  <a:srgbClr val="2683C6"/>
                </a:solidFill>
                <a:latin typeface="Tahoma" pitchFamily="34" charset="0"/>
                <a:ea typeface="Arial Unicode MS" panose="020B0604020202020204" pitchFamily="34" charset="-128"/>
                <a:cs typeface="Tahoma" pitchFamily="34" charset="0"/>
              </a:rPr>
              <a:t> (Strategic Performance Based Budgeting : SPBB)</a:t>
            </a:r>
            <a:endParaRPr lang="th-TH" b="1">
              <a:solidFill>
                <a:srgbClr val="2683C6"/>
              </a:solidFill>
              <a:latin typeface="Tahoma" pitchFamily="34" charset="0"/>
              <a:ea typeface="Arial Unicode MS" panose="020B0604020202020204" pitchFamily="34" charset="-128"/>
              <a:cs typeface="Tahoma" pitchFamily="34" charset="0"/>
            </a:endParaRPr>
          </a:p>
        </p:txBody>
      </p:sp>
      <p:sp>
        <p:nvSpPr>
          <p:cNvPr id="96" name="Slide Number Placeholder 2"/>
          <p:cNvSpPr txBox="1">
            <a:spLocks/>
          </p:cNvSpPr>
          <p:nvPr/>
        </p:nvSpPr>
        <p:spPr>
          <a:xfrm>
            <a:off x="8948738" y="6459539"/>
            <a:ext cx="984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4D57D175-9E1D-4F3B-8BEA-FB21F36D040E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55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1999782" y="-94127"/>
            <a:ext cx="79930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>
              <a:spcBef>
                <a:spcPct val="50000"/>
              </a:spcBef>
              <a:defRPr/>
            </a:pPr>
            <a:r>
              <a:rPr lang="th-TH" sz="3200" b="1" dirty="0">
                <a:solidFill>
                  <a:srgbClr val="6EAC1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แผนภูมิแสดงความเชื่อมโยงงบประมาณ </a:t>
            </a: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4079875" y="476252"/>
            <a:ext cx="3455988" cy="647698"/>
          </a:xfrm>
          <a:prstGeom prst="rect">
            <a:avLst/>
          </a:prstGeom>
          <a:solidFill>
            <a:srgbClr val="3366FF">
              <a:alpha val="72156"/>
            </a:srgbClr>
          </a:solid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เป้าหมายยุทธศาสตร์ระดับชาติ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200" b="1" dirty="0">
                <a:solidFill>
                  <a:prstClr val="white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(ยุทธศาสตร์ชาติ 20 ปี/แผนฯ 12/แผนภาค)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4079875" y="1341439"/>
            <a:ext cx="3455988" cy="574675"/>
          </a:xfrm>
          <a:prstGeom prst="rect">
            <a:avLst/>
          </a:prstGeom>
          <a:solidFill>
            <a:srgbClr val="0066FF">
              <a:alpha val="27058"/>
            </a:srgbClr>
          </a:solid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ยุทธศาสตร์การจัดสรรงบประมาณประจำปี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(</a:t>
            </a:r>
            <a:r>
              <a:rPr lang="en-US" alt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Agenda/Function/Area)</a:t>
            </a:r>
            <a:r>
              <a:rPr lang="th-TH" alt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 </a:t>
            </a:r>
            <a:endParaRPr lang="th-TH" altLang="th-TH" sz="1200" b="1" dirty="0">
              <a:solidFill>
                <a:prstClr val="black"/>
              </a:solidFill>
              <a:latin typeface="Tahoma" panose="020B0604030504040204" pitchFamily="34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7967663" y="3500439"/>
            <a:ext cx="1873250" cy="720725"/>
          </a:xfrm>
          <a:prstGeom prst="rect">
            <a:avLst/>
          </a:prstGeom>
          <a:solidFill>
            <a:srgbClr val="0066FF"/>
          </a:solid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b="1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ยุทธศาสตร์เฉพาะ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b="1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ของรัฐบาล</a:t>
            </a:r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4151313" y="2679700"/>
            <a:ext cx="3384550" cy="460375"/>
          </a:xfrm>
          <a:prstGeom prst="rect">
            <a:avLst/>
          </a:prstGeom>
          <a:solidFill>
            <a:srgbClr val="0066FF">
              <a:alpha val="18823"/>
            </a:srgbClr>
          </a:solid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ยุทธศาสตร์กระทรวง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(</a:t>
            </a:r>
            <a:r>
              <a:rPr lang="th-TH" alt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บูรณา</a:t>
            </a:r>
            <a:r>
              <a:rPr lang="th-TH" alt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การ </a:t>
            </a:r>
            <a:r>
              <a:rPr lang="en-US" alt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3 </a:t>
            </a:r>
            <a:r>
              <a:rPr lang="th-TH" alt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มิติ)</a:t>
            </a:r>
          </a:p>
        </p:txBody>
      </p:sp>
      <p:sp>
        <p:nvSpPr>
          <p:cNvPr id="64519" name="Rectangle 7"/>
          <p:cNvSpPr>
            <a:spLocks noChangeArrowheads="1"/>
          </p:cNvSpPr>
          <p:nvPr/>
        </p:nvSpPr>
        <p:spPr bwMode="auto">
          <a:xfrm>
            <a:off x="4151313" y="2132534"/>
            <a:ext cx="3384550" cy="360362"/>
          </a:xfrm>
          <a:prstGeom prst="rect">
            <a:avLst/>
          </a:prstGeom>
          <a:solidFill>
            <a:srgbClr val="0066FF">
              <a:alpha val="25098"/>
            </a:srgbClr>
          </a:solid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เป้าหมายการให้บริการกระทรวง</a:t>
            </a:r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1465833" y="3500439"/>
            <a:ext cx="2715167" cy="720725"/>
          </a:xfrm>
          <a:prstGeom prst="rect">
            <a:avLst/>
          </a:prstGeom>
          <a:solidFill>
            <a:srgbClr val="FFCC99"/>
          </a:soli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600" b="1" dirty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ยุทธศาสตร์ภาค/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600" b="1" dirty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จังหวัด/ต่างประเทศ</a:t>
            </a:r>
          </a:p>
        </p:txBody>
      </p:sp>
      <p:sp>
        <p:nvSpPr>
          <p:cNvPr id="64521" name="Rectangle 9"/>
          <p:cNvSpPr>
            <a:spLocks noChangeArrowheads="1"/>
          </p:cNvSpPr>
          <p:nvPr/>
        </p:nvSpPr>
        <p:spPr bwMode="auto">
          <a:xfrm>
            <a:off x="4943476" y="3571876"/>
            <a:ext cx="1800225" cy="720725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600" b="1" dirty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เป้าหมายการให้บริการ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600" b="1" dirty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กลยุทธ์หน่วยงาน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600" b="1" dirty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(</a:t>
            </a:r>
            <a:r>
              <a:rPr lang="th-TH" altLang="th-TH" sz="1600" b="1" dirty="0" err="1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บูรณา</a:t>
            </a:r>
            <a:r>
              <a:rPr lang="th-TH" altLang="th-TH" sz="1600" b="1" dirty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การ 3 มิติ)</a:t>
            </a:r>
          </a:p>
        </p:txBody>
      </p:sp>
      <p:sp>
        <p:nvSpPr>
          <p:cNvPr id="64522" name="Rectangle 10"/>
          <p:cNvSpPr>
            <a:spLocks noChangeArrowheads="1"/>
          </p:cNvSpPr>
          <p:nvPr/>
        </p:nvSpPr>
        <p:spPr bwMode="auto">
          <a:xfrm>
            <a:off x="1465835" y="4941889"/>
            <a:ext cx="2715166" cy="649287"/>
          </a:xfrm>
          <a:prstGeom prst="rect">
            <a:avLst/>
          </a:prstGeom>
          <a:solidFill>
            <a:srgbClr val="CC99FF"/>
          </a:soli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600" b="1" dirty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โครงการ</a:t>
            </a:r>
            <a:r>
              <a:rPr lang="th-TH" altLang="th-TH" sz="1600" b="1" dirty="0" err="1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บูรณา</a:t>
            </a:r>
            <a:r>
              <a:rPr lang="th-TH" altLang="th-TH" sz="1600" b="1" dirty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การ</a:t>
            </a:r>
          </a:p>
          <a:p>
            <a:pPr algn="ctr" defTabSz="457200" fontAlgn="base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600" b="1" dirty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ระดับภาค</a:t>
            </a:r>
            <a:r>
              <a:rPr lang="th-TH" altLang="th-TH" sz="1600" b="1" dirty="0" smtClean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/จังหวัด</a:t>
            </a:r>
            <a:r>
              <a:rPr lang="th-TH" altLang="th-TH" sz="1600" b="1" dirty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/ต่างประเทศ</a:t>
            </a:r>
          </a:p>
        </p:txBody>
      </p:sp>
      <p:sp>
        <p:nvSpPr>
          <p:cNvPr id="64523" name="Rectangle 11"/>
          <p:cNvSpPr>
            <a:spLocks noChangeArrowheads="1"/>
          </p:cNvSpPr>
          <p:nvPr/>
        </p:nvSpPr>
        <p:spPr bwMode="auto">
          <a:xfrm>
            <a:off x="8112125" y="4508501"/>
            <a:ext cx="1657350" cy="576263"/>
          </a:xfrm>
          <a:prstGeom prst="rect">
            <a:avLst/>
          </a:prstGeom>
          <a:solidFill>
            <a:schemeClr val="hlink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800" b="1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แผนงบประมาณ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altLang="th-TH" sz="1800" b="1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ในเชิงบูรณาการ</a:t>
            </a:r>
          </a:p>
        </p:txBody>
      </p:sp>
      <p:sp>
        <p:nvSpPr>
          <p:cNvPr id="64524" name="Line 12"/>
          <p:cNvSpPr>
            <a:spLocks noChangeShapeType="1"/>
          </p:cNvSpPr>
          <p:nvPr/>
        </p:nvSpPr>
        <p:spPr bwMode="auto">
          <a:xfrm flipH="1">
            <a:off x="6816725" y="49403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2400">
              <a:solidFill>
                <a:prstClr val="black"/>
              </a:solidFill>
              <a:latin typeface="LilyUPC" panose="020B0604020202020204" pitchFamily="34" charset="-34"/>
              <a:ea typeface="Arial Unicode MS" panose="020B0604020202020204" pitchFamily="34" charset="-128"/>
              <a:cs typeface="LilyUPC" panose="020B0604020202020204" pitchFamily="34" charset="-34"/>
            </a:endParaRPr>
          </a:p>
        </p:txBody>
      </p:sp>
      <p:sp>
        <p:nvSpPr>
          <p:cNvPr id="64525" name="Line 13"/>
          <p:cNvSpPr>
            <a:spLocks noChangeShapeType="1"/>
          </p:cNvSpPr>
          <p:nvPr/>
        </p:nvSpPr>
        <p:spPr bwMode="auto">
          <a:xfrm>
            <a:off x="6743701" y="3933825"/>
            <a:ext cx="12239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4866007" y="4687094"/>
            <a:ext cx="1944687" cy="4333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th-TH" altLang="th-TH" sz="1800" b="1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ผลผลิต/โครงการ</a:t>
            </a:r>
          </a:p>
        </p:txBody>
      </p:sp>
      <p:sp>
        <p:nvSpPr>
          <p:cNvPr id="64527" name="Text Box 15"/>
          <p:cNvSpPr txBox="1">
            <a:spLocks noChangeArrowheads="1"/>
          </p:cNvSpPr>
          <p:nvPr/>
        </p:nvSpPr>
        <p:spPr bwMode="auto">
          <a:xfrm>
            <a:off x="5303839" y="32766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 b="1">
                <a:solidFill>
                  <a:srgbClr val="FF00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Function</a:t>
            </a:r>
          </a:p>
        </p:txBody>
      </p:sp>
      <p:sp>
        <p:nvSpPr>
          <p:cNvPr id="64528" name="Text Box 16"/>
          <p:cNvSpPr txBox="1">
            <a:spLocks noChangeArrowheads="1"/>
          </p:cNvSpPr>
          <p:nvPr/>
        </p:nvSpPr>
        <p:spPr bwMode="auto">
          <a:xfrm>
            <a:off x="2566988" y="3205163"/>
            <a:ext cx="5969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 b="1">
                <a:solidFill>
                  <a:srgbClr val="FF00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Area</a:t>
            </a:r>
          </a:p>
        </p:txBody>
      </p:sp>
      <p:sp>
        <p:nvSpPr>
          <p:cNvPr id="64529" name="Text Box 17"/>
          <p:cNvSpPr txBox="1">
            <a:spLocks noChangeArrowheads="1"/>
          </p:cNvSpPr>
          <p:nvPr/>
        </p:nvSpPr>
        <p:spPr bwMode="auto">
          <a:xfrm>
            <a:off x="8482013" y="3205163"/>
            <a:ext cx="8556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th-TH" sz="1400" b="1">
                <a:solidFill>
                  <a:srgbClr val="FF00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Tahoma" panose="020B0604030504040204" pitchFamily="34" charset="0"/>
              </a:rPr>
              <a:t>Agenda</a:t>
            </a:r>
          </a:p>
        </p:txBody>
      </p:sp>
      <p:sp>
        <p:nvSpPr>
          <p:cNvPr id="66578" name="Rectangle 18"/>
          <p:cNvSpPr>
            <a:spLocks noChangeArrowheads="1"/>
          </p:cNvSpPr>
          <p:nvPr/>
        </p:nvSpPr>
        <p:spPr bwMode="auto">
          <a:xfrm>
            <a:off x="4872039" y="5589589"/>
            <a:ext cx="1944687" cy="4333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th-TH" altLang="th-TH" sz="1800" b="1" dirty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กิจกรรม</a:t>
            </a:r>
            <a:r>
              <a:rPr lang="th-TH" altLang="th-TH" sz="1800" b="1" dirty="0" smtClean="0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หลัก</a:t>
            </a:r>
          </a:p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endParaRPr lang="th-TH" altLang="th-TH" sz="1800" b="1" dirty="0">
              <a:solidFill>
                <a:prstClr val="black"/>
              </a:solidFill>
              <a:latin typeface="LilyUPC" panose="020B0604020202020204" pitchFamily="34" charset="-34"/>
              <a:ea typeface="Arial Unicode MS" panose="020B0604020202020204" pitchFamily="34" charset="-128"/>
              <a:cs typeface="LilyUPC" panose="020B0604020202020204" pitchFamily="34" charset="-34"/>
            </a:endParaRPr>
          </a:p>
        </p:txBody>
      </p:sp>
      <p:sp>
        <p:nvSpPr>
          <p:cNvPr id="66579" name="Rectangle 19"/>
          <p:cNvSpPr>
            <a:spLocks noChangeArrowheads="1"/>
          </p:cNvSpPr>
          <p:nvPr/>
        </p:nvSpPr>
        <p:spPr bwMode="auto">
          <a:xfrm>
            <a:off x="4872039" y="6237289"/>
            <a:ext cx="1944687" cy="4333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defTabSz="4572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th-TH" altLang="th-TH" sz="1800" b="1">
                <a:solidFill>
                  <a:prstClr val="black"/>
                </a:solidFill>
                <a:latin typeface="LilyUPC" panose="020B0604020202020204" pitchFamily="34" charset="-34"/>
                <a:ea typeface="Arial Unicode MS" panose="020B0604020202020204" pitchFamily="34" charset="-128"/>
                <a:cs typeface="LilyUPC" panose="020B0604020202020204" pitchFamily="34" charset="-34"/>
              </a:rPr>
              <a:t>งบประมาณ</a:t>
            </a:r>
          </a:p>
        </p:txBody>
      </p:sp>
      <p:sp>
        <p:nvSpPr>
          <p:cNvPr id="64532" name="Line 20"/>
          <p:cNvSpPr>
            <a:spLocks noChangeShapeType="1"/>
          </p:cNvSpPr>
          <p:nvPr/>
        </p:nvSpPr>
        <p:spPr bwMode="auto">
          <a:xfrm>
            <a:off x="4194875" y="3860800"/>
            <a:ext cx="720000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4533" name="Line 21"/>
          <p:cNvSpPr>
            <a:spLocks noChangeShapeType="1"/>
          </p:cNvSpPr>
          <p:nvPr/>
        </p:nvSpPr>
        <p:spPr bwMode="auto">
          <a:xfrm>
            <a:off x="2855913" y="4221164"/>
            <a:ext cx="0" cy="7191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4534" name="Line 22"/>
          <p:cNvSpPr>
            <a:spLocks noChangeShapeType="1"/>
          </p:cNvSpPr>
          <p:nvPr/>
        </p:nvSpPr>
        <p:spPr bwMode="auto">
          <a:xfrm>
            <a:off x="5808663" y="4292600"/>
            <a:ext cx="0" cy="36053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2400">
              <a:solidFill>
                <a:prstClr val="black"/>
              </a:solidFill>
              <a:latin typeface="LilyUPC" panose="020B0604020202020204" pitchFamily="34" charset="-34"/>
              <a:ea typeface="Arial Unicode MS" panose="020B0604020202020204" pitchFamily="34" charset="-128"/>
              <a:cs typeface="LilyUPC" panose="020B0604020202020204" pitchFamily="34" charset="-34"/>
            </a:endParaRPr>
          </a:p>
        </p:txBody>
      </p:sp>
      <p:sp>
        <p:nvSpPr>
          <p:cNvPr id="64535" name="Line 23"/>
          <p:cNvSpPr>
            <a:spLocks noChangeShapeType="1"/>
          </p:cNvSpPr>
          <p:nvPr/>
        </p:nvSpPr>
        <p:spPr bwMode="auto">
          <a:xfrm>
            <a:off x="8975725" y="4221164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4536" name="Line 24"/>
          <p:cNvSpPr>
            <a:spLocks noChangeShapeType="1"/>
          </p:cNvSpPr>
          <p:nvPr/>
        </p:nvSpPr>
        <p:spPr bwMode="auto">
          <a:xfrm>
            <a:off x="5808663" y="112553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4537" name="Line 25"/>
          <p:cNvSpPr>
            <a:spLocks noChangeShapeType="1"/>
          </p:cNvSpPr>
          <p:nvPr/>
        </p:nvSpPr>
        <p:spPr bwMode="auto">
          <a:xfrm>
            <a:off x="5808663" y="1916956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4538" name="Line 26"/>
          <p:cNvSpPr>
            <a:spLocks noChangeShapeType="1"/>
          </p:cNvSpPr>
          <p:nvPr/>
        </p:nvSpPr>
        <p:spPr bwMode="auto">
          <a:xfrm>
            <a:off x="5808663" y="2493020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4539" name="Line 27"/>
          <p:cNvSpPr>
            <a:spLocks noChangeShapeType="1"/>
          </p:cNvSpPr>
          <p:nvPr/>
        </p:nvSpPr>
        <p:spPr bwMode="auto">
          <a:xfrm>
            <a:off x="5808663" y="3141663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black"/>
              </a:solidFill>
              <a:latin typeface="Trebuchet MS" panose="020B0603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4540" name="Line 28"/>
          <p:cNvSpPr>
            <a:spLocks noChangeShapeType="1"/>
          </p:cNvSpPr>
          <p:nvPr/>
        </p:nvSpPr>
        <p:spPr bwMode="auto">
          <a:xfrm>
            <a:off x="5808663" y="5154440"/>
            <a:ext cx="1" cy="43514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2400">
              <a:solidFill>
                <a:prstClr val="black"/>
              </a:solidFill>
              <a:latin typeface="LilyUPC" panose="020B0604020202020204" pitchFamily="34" charset="-34"/>
              <a:ea typeface="Arial Unicode MS" panose="020B0604020202020204" pitchFamily="34" charset="-128"/>
              <a:cs typeface="LilyUPC" panose="020B0604020202020204" pitchFamily="34" charset="-34"/>
            </a:endParaRPr>
          </a:p>
        </p:txBody>
      </p:sp>
      <p:sp>
        <p:nvSpPr>
          <p:cNvPr id="64541" name="Line 29"/>
          <p:cNvSpPr>
            <a:spLocks noChangeShapeType="1"/>
          </p:cNvSpPr>
          <p:nvPr/>
        </p:nvSpPr>
        <p:spPr bwMode="auto">
          <a:xfrm>
            <a:off x="5808663" y="60213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2400">
              <a:solidFill>
                <a:prstClr val="black"/>
              </a:solidFill>
              <a:latin typeface="LilyUPC" panose="020B0604020202020204" pitchFamily="34" charset="-34"/>
              <a:ea typeface="Arial Unicode MS" panose="020B0604020202020204" pitchFamily="34" charset="-128"/>
              <a:cs typeface="LilyUPC" panose="020B0604020202020204" pitchFamily="34" charset="-34"/>
            </a:endParaRPr>
          </a:p>
        </p:txBody>
      </p:sp>
      <p:sp>
        <p:nvSpPr>
          <p:cNvPr id="64542" name="Line 30"/>
          <p:cNvSpPr>
            <a:spLocks noChangeShapeType="1"/>
          </p:cNvSpPr>
          <p:nvPr/>
        </p:nvSpPr>
        <p:spPr bwMode="auto">
          <a:xfrm>
            <a:off x="2855914" y="5805488"/>
            <a:ext cx="2016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2400">
              <a:solidFill>
                <a:prstClr val="black"/>
              </a:solidFill>
              <a:latin typeface="LilyUPC" panose="020B0604020202020204" pitchFamily="34" charset="-34"/>
              <a:ea typeface="Arial Unicode MS" panose="020B0604020202020204" pitchFamily="34" charset="-128"/>
              <a:cs typeface="LilyUPC" panose="020B0604020202020204" pitchFamily="34" charset="-34"/>
            </a:endParaRPr>
          </a:p>
        </p:txBody>
      </p:sp>
      <p:sp>
        <p:nvSpPr>
          <p:cNvPr id="64543" name="Line 31"/>
          <p:cNvSpPr>
            <a:spLocks noChangeShapeType="1"/>
          </p:cNvSpPr>
          <p:nvPr/>
        </p:nvSpPr>
        <p:spPr bwMode="auto">
          <a:xfrm flipV="1">
            <a:off x="2855913" y="55895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2400">
              <a:solidFill>
                <a:prstClr val="black"/>
              </a:solidFill>
              <a:latin typeface="LilyUPC" panose="020B0604020202020204" pitchFamily="34" charset="-34"/>
              <a:ea typeface="Arial Unicode MS" panose="020B0604020202020204" pitchFamily="34" charset="-128"/>
              <a:cs typeface="LilyUPC" panose="020B0604020202020204" pitchFamily="34" charset="-34"/>
            </a:endParaRPr>
          </a:p>
        </p:txBody>
      </p:sp>
      <p:sp>
        <p:nvSpPr>
          <p:cNvPr id="64544" name="Line 32"/>
          <p:cNvSpPr>
            <a:spLocks noChangeShapeType="1"/>
          </p:cNvSpPr>
          <p:nvPr/>
        </p:nvSpPr>
        <p:spPr bwMode="auto">
          <a:xfrm flipV="1">
            <a:off x="8975725" y="5084764"/>
            <a:ext cx="0" cy="865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2400">
              <a:solidFill>
                <a:prstClr val="black"/>
              </a:solidFill>
              <a:latin typeface="LilyUPC" panose="020B0604020202020204" pitchFamily="34" charset="-34"/>
              <a:ea typeface="Arial Unicode MS" panose="020B0604020202020204" pitchFamily="34" charset="-128"/>
              <a:cs typeface="LilyUPC" panose="020B0604020202020204" pitchFamily="34" charset="-34"/>
            </a:endParaRPr>
          </a:p>
        </p:txBody>
      </p:sp>
      <p:sp>
        <p:nvSpPr>
          <p:cNvPr id="64545" name="Line 33"/>
          <p:cNvSpPr>
            <a:spLocks noChangeShapeType="1"/>
          </p:cNvSpPr>
          <p:nvPr/>
        </p:nvSpPr>
        <p:spPr bwMode="auto">
          <a:xfrm flipH="1">
            <a:off x="6816725" y="5949950"/>
            <a:ext cx="2159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2400">
              <a:solidFill>
                <a:prstClr val="black"/>
              </a:solidFill>
              <a:latin typeface="LilyUPC" panose="020B0604020202020204" pitchFamily="34" charset="-34"/>
              <a:ea typeface="Arial Unicode MS" panose="020B0604020202020204" pitchFamily="34" charset="-128"/>
              <a:cs typeface="LilyUPC" panose="020B0604020202020204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4BD398-FD10-48E7-A891-18123F3CD493}" type="slidenum">
              <a:rPr lang="en-US" sz="1400" smtClean="0">
                <a:latin typeface="LilyUPC" panose="020B0604020202020204" pitchFamily="34" charset="-34"/>
                <a:cs typeface="LilyUPC" panose="020B0604020202020204" pitchFamily="34" charset="-34"/>
              </a:rPr>
              <a:pPr>
                <a:defRPr/>
              </a:pPr>
              <a:t>4</a:t>
            </a:fld>
            <a:endParaRPr lang="en-US" sz="1400" dirty="0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6154276" y="5185436"/>
            <a:ext cx="1381587" cy="362917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ilyUPC" panose="020B0604020202020204" pitchFamily="34" charset="-34"/>
                <a:cs typeface="LilyUPC" panose="020B0604020202020204" pitchFamily="34" charset="-34"/>
              </a:rPr>
              <a:t>Value Chain</a:t>
            </a:r>
            <a:endParaRPr lang="th-TH" dirty="0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graphicFrame>
        <p:nvGraphicFramePr>
          <p:cNvPr id="41" name="ไดอะแกรม 40"/>
          <p:cNvGraphicFramePr/>
          <p:nvPr>
            <p:extLst>
              <p:ext uri="{D42A27DB-BD31-4B8C-83A1-F6EECF244321}">
                <p14:modId xmlns:p14="http://schemas.microsoft.com/office/powerpoint/2010/main" val="1481178561"/>
              </p:ext>
            </p:extLst>
          </p:nvPr>
        </p:nvGraphicFramePr>
        <p:xfrm>
          <a:off x="5302803" y="5688544"/>
          <a:ext cx="1083158" cy="419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9" name="ลูกศรเชื่อมต่อแบบตรง 8"/>
          <p:cNvCxnSpPr/>
          <p:nvPr/>
        </p:nvCxnSpPr>
        <p:spPr>
          <a:xfrm flipH="1">
            <a:off x="5838350" y="5366894"/>
            <a:ext cx="31592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สี่เหลี่ยมผืนผ้า 2"/>
          <p:cNvSpPr/>
          <p:nvPr/>
        </p:nvSpPr>
        <p:spPr>
          <a:xfrm>
            <a:off x="1465834" y="4383943"/>
            <a:ext cx="2817043" cy="4308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11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แผนการ</a:t>
            </a:r>
            <a:r>
              <a:rPr lang="th-TH" sz="11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ส่ง</a:t>
            </a:r>
            <a:r>
              <a:rPr lang="th-TH" sz="11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เสิร</a:t>
            </a:r>
            <a:r>
              <a:rPr lang="th-TH" sz="11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มการพัฒนาจังหวัดและกลุ่ม</a:t>
            </a:r>
            <a:r>
              <a:rPr lang="th-TH" sz="11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จังหวัด แบบ</a:t>
            </a:r>
            <a:r>
              <a:rPr lang="th-TH" sz="11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บูรณา</a:t>
            </a:r>
            <a:r>
              <a:rPr lang="th-TH" sz="11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11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แผนงานเสริมสร้างความเข้มแข็งและยั่งยืนให้กับเศรษฐกิจ ในประเทศ</a:t>
            </a:r>
            <a:endParaRPr lang="th-TH" sz="1100" dirty="0">
              <a:solidFill>
                <a:schemeClr val="bg2">
                  <a:lumMod val="1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4229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ลูกศรโค้งขวา 22"/>
          <p:cNvSpPr>
            <a:spLocks noChangeArrowheads="1"/>
          </p:cNvSpPr>
          <p:nvPr/>
        </p:nvSpPr>
        <p:spPr bwMode="auto">
          <a:xfrm>
            <a:off x="4078965" y="5159375"/>
            <a:ext cx="414338" cy="693738"/>
          </a:xfrm>
          <a:prstGeom prst="curvedRightArrow">
            <a:avLst>
              <a:gd name="adj1" fmla="val 24960"/>
              <a:gd name="adj2" fmla="val 49904"/>
              <a:gd name="adj3" fmla="val 25000"/>
            </a:avLst>
          </a:prstGeom>
          <a:solidFill>
            <a:srgbClr val="FF00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th-TH" altLang="th-TH" sz="1800" b="0">
              <a:solidFill>
                <a:schemeClr val="bg2">
                  <a:lumMod val="1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10243" name="ลูกศรโค้งขวา 21"/>
          <p:cNvSpPr>
            <a:spLocks noChangeArrowheads="1"/>
          </p:cNvSpPr>
          <p:nvPr/>
        </p:nvSpPr>
        <p:spPr bwMode="auto">
          <a:xfrm>
            <a:off x="3561440" y="3756026"/>
            <a:ext cx="609600" cy="1395413"/>
          </a:xfrm>
          <a:prstGeom prst="curvedRightArrow">
            <a:avLst>
              <a:gd name="adj1" fmla="val 25000"/>
              <a:gd name="adj2" fmla="val 49988"/>
              <a:gd name="adj3" fmla="val 25000"/>
            </a:avLst>
          </a:prstGeom>
          <a:solidFill>
            <a:srgbClr val="FF00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th-TH" altLang="th-TH" sz="1800" b="0">
              <a:solidFill>
                <a:schemeClr val="bg2">
                  <a:lumMod val="1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10244" name="วงรี 20"/>
          <p:cNvSpPr>
            <a:spLocks noChangeArrowheads="1"/>
          </p:cNvSpPr>
          <p:nvPr/>
        </p:nvSpPr>
        <p:spPr bwMode="auto">
          <a:xfrm>
            <a:off x="1976835" y="2179937"/>
            <a:ext cx="7561263" cy="4365625"/>
          </a:xfrm>
          <a:prstGeom prst="ellipse">
            <a:avLst/>
          </a:prstGeom>
          <a:solidFill>
            <a:schemeClr val="accent1">
              <a:alpha val="32156"/>
            </a:schemeClr>
          </a:solidFill>
          <a:ln w="9525" algn="ctr">
            <a:solidFill>
              <a:schemeClr val="tx1"/>
            </a:solidFill>
            <a:prstDash val="sysDash"/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endParaRPr lang="th-TH" altLang="th-TH" sz="1800" b="0">
              <a:solidFill>
                <a:schemeClr val="bg2">
                  <a:lumMod val="1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10245" name="สี่เหลี่ยมผืนผ้า 7"/>
          <p:cNvSpPr>
            <a:spLocks noChangeArrowheads="1"/>
          </p:cNvSpPr>
          <p:nvPr/>
        </p:nvSpPr>
        <p:spPr bwMode="auto">
          <a:xfrm>
            <a:off x="4493304" y="5173663"/>
            <a:ext cx="3311525" cy="1179512"/>
          </a:xfrm>
          <a:prstGeom prst="rect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th-TH" altLang="th-TH" sz="1600" b="0" dirty="0">
              <a:solidFill>
                <a:schemeClr val="bg2">
                  <a:lumMod val="1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altLang="th-TH" sz="2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งบประมาณรายจ่ายประจำปี ภาค/จังหวัด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altLang="th-TH" sz="1800" b="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(แผนงาน</a:t>
            </a:r>
            <a:r>
              <a:rPr lang="th-TH" altLang="th-TH" sz="1800" b="0" dirty="0" err="1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บูรณา</a:t>
            </a:r>
            <a:r>
              <a:rPr lang="th-TH" altLang="th-TH" sz="1800" b="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 2 แผนงาน)*</a:t>
            </a:r>
            <a:endParaRPr lang="th-TH" altLang="th-TH" sz="1800" b="0" dirty="0">
              <a:solidFill>
                <a:schemeClr val="bg2">
                  <a:lumMod val="1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grpSp>
        <p:nvGrpSpPr>
          <p:cNvPr id="10246" name="กลุ่ม 16"/>
          <p:cNvGrpSpPr>
            <a:grpSpLocks/>
          </p:cNvGrpSpPr>
          <p:nvPr/>
        </p:nvGrpSpPr>
        <p:grpSpPr bwMode="auto">
          <a:xfrm>
            <a:off x="4171040" y="3756026"/>
            <a:ext cx="3316288" cy="1584325"/>
            <a:chOff x="3323149" y="3212976"/>
            <a:chExt cx="3315621" cy="1584176"/>
          </a:xfrm>
        </p:grpSpPr>
        <p:sp>
          <p:nvSpPr>
            <p:cNvPr id="10258" name="สี่เหลี่ยมผืนผ้า 12"/>
            <p:cNvSpPr>
              <a:spLocks noChangeArrowheads="1"/>
            </p:cNvSpPr>
            <p:nvPr/>
          </p:nvSpPr>
          <p:spPr bwMode="auto">
            <a:xfrm>
              <a:off x="3323149" y="3212976"/>
              <a:ext cx="3315621" cy="1466716"/>
            </a:xfrm>
            <a:prstGeom prst="rect">
              <a:avLst/>
            </a:prstGeom>
            <a:solidFill>
              <a:srgbClr val="FFFFCC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th-TH" altLang="th-TH" sz="2000" b="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altLang="th-TH" sz="2000" b="0" dirty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แผนปฏิบัติราชการ</a:t>
              </a:r>
              <a:r>
                <a:rPr lang="th-TH" altLang="th-TH" sz="2000" b="0" dirty="0" smtClean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ประจำปี ภาค/จังหวัด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altLang="th-TH" sz="2000" b="0" dirty="0" smtClean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 </a:t>
              </a:r>
              <a:r>
                <a:rPr lang="th-TH" altLang="th-TH" sz="2000" b="0" dirty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(คำขอ </a:t>
              </a:r>
              <a:r>
                <a:rPr lang="th-TH" altLang="th-TH" sz="2000" b="0" dirty="0" err="1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งป</a:t>
              </a:r>
              <a:r>
                <a:rPr lang="th-TH" altLang="th-TH" sz="2000" b="0" dirty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ม.)</a:t>
              </a:r>
            </a:p>
          </p:txBody>
        </p:sp>
        <p:sp>
          <p:nvSpPr>
            <p:cNvPr id="10259" name="สี่เหลี่ยมผืนผ้า 13"/>
            <p:cNvSpPr>
              <a:spLocks noChangeArrowheads="1"/>
            </p:cNvSpPr>
            <p:nvPr/>
          </p:nvSpPr>
          <p:spPr bwMode="auto">
            <a:xfrm>
              <a:off x="3323149" y="4178075"/>
              <a:ext cx="1239588" cy="619077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ts val="1600"/>
                </a:lnSpc>
                <a:spcBef>
                  <a:spcPct val="0"/>
                </a:spcBef>
                <a:buClrTx/>
                <a:buNone/>
              </a:pPr>
              <a:r>
                <a:rPr lang="th-TH" altLang="th-TH" sz="1800" b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งบพัฒนาจังหวัด/กลุ่มจังหวัด</a:t>
              </a:r>
            </a:p>
          </p:txBody>
        </p:sp>
        <p:sp>
          <p:nvSpPr>
            <p:cNvPr id="10260" name="สี่เหลี่ยมผืนผ้า 14"/>
            <p:cNvSpPr>
              <a:spLocks noChangeArrowheads="1"/>
            </p:cNvSpPr>
            <p:nvPr/>
          </p:nvSpPr>
          <p:spPr bwMode="auto">
            <a:xfrm>
              <a:off x="4562738" y="4177252"/>
              <a:ext cx="953749" cy="619077"/>
            </a:xfrm>
            <a:prstGeom prst="rect">
              <a:avLst/>
            </a:prstGeom>
            <a:solidFill>
              <a:srgbClr val="CCFFFF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ts val="1600"/>
                </a:lnSpc>
                <a:spcBef>
                  <a:spcPct val="0"/>
                </a:spcBef>
                <a:buClrTx/>
                <a:buNone/>
              </a:pPr>
              <a:r>
                <a:rPr lang="th-TH" altLang="th-TH" sz="1800" b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งบส่วนราชการ</a:t>
              </a:r>
            </a:p>
          </p:txBody>
        </p:sp>
        <p:sp>
          <p:nvSpPr>
            <p:cNvPr id="10261" name="สี่เหลี่ยมผืนผ้า 15"/>
            <p:cNvSpPr>
              <a:spLocks noChangeArrowheads="1"/>
            </p:cNvSpPr>
            <p:nvPr/>
          </p:nvSpPr>
          <p:spPr bwMode="auto">
            <a:xfrm>
              <a:off x="5516488" y="4176185"/>
              <a:ext cx="1122282" cy="619077"/>
            </a:xfrm>
            <a:prstGeom prst="rect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ts val="1600"/>
                </a:lnSpc>
                <a:spcBef>
                  <a:spcPct val="0"/>
                </a:spcBef>
                <a:buClrTx/>
                <a:buNone/>
              </a:pPr>
              <a:r>
                <a:rPr lang="th-TH" altLang="th-TH" sz="1800" b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งบท้องถิ่น</a:t>
              </a:r>
            </a:p>
          </p:txBody>
        </p:sp>
      </p:grpSp>
      <p:grpSp>
        <p:nvGrpSpPr>
          <p:cNvPr id="10247" name="กลุ่ม 17"/>
          <p:cNvGrpSpPr>
            <a:grpSpLocks/>
          </p:cNvGrpSpPr>
          <p:nvPr/>
        </p:nvGrpSpPr>
        <p:grpSpPr bwMode="auto">
          <a:xfrm>
            <a:off x="3810679" y="2455825"/>
            <a:ext cx="3316287" cy="1516102"/>
            <a:chOff x="3416619" y="1911520"/>
            <a:chExt cx="3315621" cy="1517480"/>
          </a:xfrm>
        </p:grpSpPr>
        <p:sp>
          <p:nvSpPr>
            <p:cNvPr id="10254" name="สี่เหลี่ยมผืนผ้า 5"/>
            <p:cNvSpPr>
              <a:spLocks noChangeArrowheads="1"/>
            </p:cNvSpPr>
            <p:nvPr/>
          </p:nvSpPr>
          <p:spPr bwMode="auto">
            <a:xfrm>
              <a:off x="3416619" y="1911520"/>
              <a:ext cx="3315621" cy="1254545"/>
            </a:xfrm>
            <a:prstGeom prst="rect">
              <a:avLst/>
            </a:prstGeom>
            <a:solidFill>
              <a:srgbClr val="FFCCFF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altLang="th-TH" sz="2400" b="0" dirty="0" smtClean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แผนพัฒนา</a:t>
              </a:r>
              <a:r>
                <a:rPr lang="th-TH" altLang="th-TH" sz="2400" b="0" dirty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ภาค/</a:t>
              </a:r>
              <a:r>
                <a:rPr lang="th-TH" altLang="th-TH" sz="2400" b="0" dirty="0" smtClean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จังหวัด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altLang="th-TH" sz="2400" b="0" dirty="0" smtClean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(บูรณาการ 3 มิติ)</a:t>
              </a:r>
              <a:r>
                <a:rPr lang="th-TH" altLang="th-TH" sz="2400" b="0" dirty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/>
              </a:r>
              <a:br>
                <a:rPr lang="th-TH" altLang="th-TH" sz="2400" b="0" dirty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</a:br>
              <a:endParaRPr lang="th-TH" altLang="th-TH" sz="2400" b="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10255" name="สี่เหลี่ยมผืนผ้า 4"/>
            <p:cNvSpPr>
              <a:spLocks noChangeArrowheads="1"/>
            </p:cNvSpPr>
            <p:nvPr/>
          </p:nvSpPr>
          <p:spPr bwMode="auto">
            <a:xfrm>
              <a:off x="3416619" y="2809923"/>
              <a:ext cx="1122281" cy="619077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ts val="1600"/>
                </a:lnSpc>
                <a:spcBef>
                  <a:spcPct val="0"/>
                </a:spcBef>
                <a:buClrTx/>
                <a:buNone/>
              </a:pPr>
              <a:r>
                <a:rPr lang="th-TH" altLang="th-TH" sz="2000" b="0" dirty="0" smtClean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แผนพัฒนาจังหวัด</a:t>
              </a:r>
              <a:r>
                <a:rPr lang="th-TH" altLang="th-TH" sz="2000" b="0" dirty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/กลุ่มจังหวัด</a:t>
              </a:r>
            </a:p>
          </p:txBody>
        </p:sp>
        <p:sp>
          <p:nvSpPr>
            <p:cNvPr id="10256" name="สี่เหลี่ยมผืนผ้า 9"/>
            <p:cNvSpPr>
              <a:spLocks noChangeArrowheads="1"/>
            </p:cNvSpPr>
            <p:nvPr/>
          </p:nvSpPr>
          <p:spPr bwMode="auto">
            <a:xfrm>
              <a:off x="4538901" y="2809100"/>
              <a:ext cx="1071057" cy="619077"/>
            </a:xfrm>
            <a:prstGeom prst="rect">
              <a:avLst/>
            </a:prstGeom>
            <a:solidFill>
              <a:srgbClr val="CCFFFF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ts val="1600"/>
                </a:lnSpc>
                <a:spcBef>
                  <a:spcPct val="0"/>
                </a:spcBef>
                <a:buClrTx/>
                <a:buNone/>
              </a:pPr>
              <a:r>
                <a:rPr lang="th-TH" altLang="th-TH" sz="2000" b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แผนส่วนราชการ</a:t>
              </a:r>
            </a:p>
          </p:txBody>
        </p:sp>
        <p:sp>
          <p:nvSpPr>
            <p:cNvPr id="10257" name="สี่เหลี่ยมผืนผ้า 10"/>
            <p:cNvSpPr>
              <a:spLocks noChangeArrowheads="1"/>
            </p:cNvSpPr>
            <p:nvPr/>
          </p:nvSpPr>
          <p:spPr bwMode="auto">
            <a:xfrm>
              <a:off x="5609958" y="2808033"/>
              <a:ext cx="1122282" cy="619077"/>
            </a:xfrm>
            <a:prstGeom prst="rect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ts val="1600"/>
                </a:lnSpc>
                <a:spcBef>
                  <a:spcPct val="0"/>
                </a:spcBef>
                <a:buClrTx/>
                <a:buNone/>
              </a:pPr>
              <a:r>
                <a:rPr lang="th-TH" altLang="th-TH" sz="2000" b="0">
                  <a:solidFill>
                    <a:schemeClr val="bg2">
                      <a:lumMod val="10000"/>
                    </a:schemeClr>
                  </a:solidFill>
                  <a:latin typeface="LilyUPC" panose="020B0604020202020204" pitchFamily="34" charset="-34"/>
                  <a:cs typeface="LilyUPC" panose="020B0604020202020204" pitchFamily="34" charset="-34"/>
                </a:rPr>
                <a:t>แผนท้องถิ่น</a:t>
              </a:r>
            </a:p>
          </p:txBody>
        </p:sp>
      </p:grpSp>
      <p:sp>
        <p:nvSpPr>
          <p:cNvPr id="10248" name="สี่เหลี่ยมผืนผ้า 3"/>
          <p:cNvSpPr>
            <a:spLocks noChangeArrowheads="1"/>
          </p:cNvSpPr>
          <p:nvPr/>
        </p:nvSpPr>
        <p:spPr bwMode="auto">
          <a:xfrm>
            <a:off x="3409228" y="1696740"/>
            <a:ext cx="3311525" cy="804205"/>
          </a:xfrm>
          <a:prstGeom prst="rect">
            <a:avLst/>
          </a:prstGeom>
          <a:solidFill>
            <a:srgbClr val="99FF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altLang="th-TH" sz="2400" b="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แผนพัฒนา</a:t>
            </a:r>
            <a:r>
              <a:rPr lang="th-TH" altLang="th-TH" sz="2400" b="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เศรษฐกิจและสังคมแห่งชาติ </a:t>
            </a:r>
            <a:endParaRPr lang="th-TH" altLang="th-TH" sz="2400" b="0" dirty="0" smtClean="0">
              <a:solidFill>
                <a:schemeClr val="bg2">
                  <a:lumMod val="1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altLang="th-TH" sz="2400" b="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ฉบับ</a:t>
            </a:r>
            <a:r>
              <a:rPr lang="th-TH" altLang="th-TH" sz="2400" b="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ที่ 12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794679" y="2883972"/>
            <a:ext cx="184731" cy="36933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th-TH">
              <a:solidFill>
                <a:schemeClr val="bg2">
                  <a:lumMod val="1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10250" name="สี่เหลี่ยมผืนผ้า 2"/>
          <p:cNvSpPr>
            <a:spLocks noChangeArrowheads="1"/>
          </p:cNvSpPr>
          <p:nvPr/>
        </p:nvSpPr>
        <p:spPr bwMode="auto">
          <a:xfrm>
            <a:off x="2805791" y="1044276"/>
            <a:ext cx="3313113" cy="655936"/>
          </a:xfrm>
          <a:prstGeom prst="rect">
            <a:avLst/>
          </a:prstGeom>
          <a:solidFill>
            <a:srgbClr val="00B0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altLang="th-TH" b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ยุทธศาสตร์ชาติ 20 ปี</a:t>
            </a:r>
          </a:p>
        </p:txBody>
      </p:sp>
      <p:sp>
        <p:nvSpPr>
          <p:cNvPr id="10251" name="ลูกศรลง 8"/>
          <p:cNvSpPr>
            <a:spLocks noChangeArrowheads="1"/>
          </p:cNvSpPr>
          <p:nvPr/>
        </p:nvSpPr>
        <p:spPr bwMode="auto">
          <a:xfrm rot="20127577">
            <a:off x="2635655" y="2337784"/>
            <a:ext cx="703263" cy="3640138"/>
          </a:xfrm>
          <a:prstGeom prst="downArrow">
            <a:avLst>
              <a:gd name="adj1" fmla="val 50000"/>
              <a:gd name="adj2" fmla="val 50011"/>
            </a:avLst>
          </a:prstGeom>
          <a:solidFill>
            <a:srgbClr val="00B0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vert="eaVert" anchor="ctr"/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alt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เชื่อมโยง/บูรณาการ 3 มิติ</a:t>
            </a: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868344" y="86341"/>
            <a:ext cx="9200956" cy="8617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810260" indent="-810260" algn="ctr">
              <a:lnSpc>
                <a:spcPts val="2700"/>
              </a:lnSpc>
              <a:spcBef>
                <a:spcPts val="600"/>
              </a:spcBef>
              <a:defRPr/>
            </a:pPr>
            <a:r>
              <a:rPr lang="th-TH" sz="28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ความเชื่อมโยงระหว่างยุทธศาสตร์ชาติ/ แผนพัฒนาเศรษฐกิจ</a:t>
            </a:r>
            <a:r>
              <a:rPr lang="th-TH" sz="2800" b="1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ฯ</a:t>
            </a:r>
          </a:p>
          <a:p>
            <a:pPr marL="810260" indent="-810260" algn="ctr">
              <a:lnSpc>
                <a:spcPts val="2700"/>
              </a:lnSpc>
              <a:spcBef>
                <a:spcPts val="600"/>
              </a:spcBef>
              <a:defRPr/>
            </a:pPr>
            <a:r>
              <a:rPr lang="th-TH" sz="2800" b="1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แผนพัฒนา</a:t>
            </a:r>
            <a:r>
              <a:rPr lang="th-TH" sz="28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ภาค/จังหวัด </a:t>
            </a:r>
            <a:r>
              <a:rPr lang="th-TH" sz="2800" b="1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และ</a:t>
            </a:r>
            <a:r>
              <a:rPr lang="th-TH" sz="28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แผนปฏิบัติราชการประจำปี</a:t>
            </a:r>
            <a:endParaRPr lang="en-US" sz="1400" b="1" dirty="0">
              <a:solidFill>
                <a:schemeClr val="bg2">
                  <a:lumMod val="10000"/>
                </a:schemeClr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7943654" y="5101699"/>
            <a:ext cx="383310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แผนการ</a:t>
            </a:r>
            <a:r>
              <a:rPr lang="th-TH" sz="2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ส่ง</a:t>
            </a:r>
            <a:r>
              <a:rPr lang="th-TH" sz="2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เสิร</a:t>
            </a:r>
            <a:r>
              <a:rPr lang="th-TH" sz="2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มการพัฒนาจังหวัดและกลุ่ม</a:t>
            </a:r>
            <a:r>
              <a:rPr lang="th-TH" sz="2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จังหวัด</a:t>
            </a:r>
          </a:p>
          <a:p>
            <a:r>
              <a:rPr lang="th-TH" sz="2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sz="2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    แบบ</a:t>
            </a:r>
            <a:r>
              <a:rPr lang="th-TH" sz="2000" dirty="0" err="1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บูรณา</a:t>
            </a:r>
            <a:r>
              <a:rPr lang="th-TH" sz="2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แผนงานเสริมสร้างความเข้มแข็งและยั่งยืนให้กับเศรษฐกิจ</a:t>
            </a:r>
          </a:p>
          <a:p>
            <a:r>
              <a:rPr lang="th-TH" sz="2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sz="2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     ในประเทศ</a:t>
            </a:r>
            <a:endParaRPr lang="th-TH" sz="2000" dirty="0">
              <a:solidFill>
                <a:schemeClr val="bg2">
                  <a:lumMod val="1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225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2"/>
          <p:cNvSpPr txBox="1"/>
          <p:nvPr/>
        </p:nvSpPr>
        <p:spPr>
          <a:xfrm>
            <a:off x="1635919" y="219676"/>
            <a:ext cx="9144000" cy="707886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เป้าหมายการบูร</a:t>
            </a:r>
            <a:r>
              <a:rPr lang="th-TH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ณา</a:t>
            </a:r>
            <a:r>
              <a:rPr lang="th-TH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การงบประมาณเชิงพื้นที่ (3 มิติ)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24188" y="1500189"/>
            <a:ext cx="1643062" cy="715089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sz="36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ปัจจุบัน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39063" y="1503258"/>
            <a:ext cx="1643062" cy="715089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sz="36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อนาคต</a:t>
            </a:r>
          </a:p>
        </p:txBody>
      </p:sp>
      <p:grpSp>
        <p:nvGrpSpPr>
          <p:cNvPr id="8201" name="Group 11"/>
          <p:cNvGrpSpPr>
            <a:grpSpLocks/>
          </p:cNvGrpSpPr>
          <p:nvPr/>
        </p:nvGrpSpPr>
        <p:grpSpPr bwMode="auto">
          <a:xfrm>
            <a:off x="6419852" y="2492375"/>
            <a:ext cx="3798888" cy="3074988"/>
            <a:chOff x="4701545" y="2643182"/>
            <a:chExt cx="3799545" cy="3074879"/>
          </a:xfrm>
        </p:grpSpPr>
        <p:sp>
          <p:nvSpPr>
            <p:cNvPr id="29" name="Oval 4"/>
            <p:cNvSpPr>
              <a:spLocks noChangeArrowheads="1"/>
            </p:cNvSpPr>
            <p:nvPr/>
          </p:nvSpPr>
          <p:spPr bwMode="auto">
            <a:xfrm>
              <a:off x="5127068" y="3197200"/>
              <a:ext cx="2516623" cy="2516098"/>
            </a:xfrm>
            <a:prstGeom prst="ellipse">
              <a:avLst/>
            </a:prstGeom>
            <a:solidFill>
              <a:srgbClr val="CCFFFF"/>
            </a:solidFill>
            <a:ln w="9525">
              <a:solidFill>
                <a:schemeClr val="bg2">
                  <a:lumMod val="1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th-TH" sz="2000">
                <a:latin typeface="+mj-lt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30" name="Oval 5"/>
            <p:cNvSpPr>
              <a:spLocks noChangeArrowheads="1"/>
            </p:cNvSpPr>
            <p:nvPr/>
          </p:nvSpPr>
          <p:spPr bwMode="auto">
            <a:xfrm>
              <a:off x="5944773" y="3236886"/>
              <a:ext cx="2556317" cy="2481175"/>
            </a:xfrm>
            <a:prstGeom prst="ellipse">
              <a:avLst/>
            </a:prstGeom>
            <a:solidFill>
              <a:srgbClr val="FFCCFF">
                <a:alpha val="63921"/>
              </a:srgbClr>
            </a:solidFill>
            <a:ln w="9525">
              <a:solidFill>
                <a:schemeClr val="bg2">
                  <a:lumMod val="1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th-TH" sz="2000">
                <a:latin typeface="+mj-lt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31" name="Oval 8"/>
            <p:cNvSpPr>
              <a:spLocks noChangeArrowheads="1"/>
            </p:cNvSpPr>
            <p:nvPr/>
          </p:nvSpPr>
          <p:spPr bwMode="auto">
            <a:xfrm>
              <a:off x="5512898" y="2643182"/>
              <a:ext cx="2564256" cy="2565309"/>
            </a:xfrm>
            <a:prstGeom prst="ellipse">
              <a:avLst/>
            </a:prstGeom>
            <a:solidFill>
              <a:srgbClr val="CCFFCC">
                <a:alpha val="74117"/>
              </a:srgbClr>
            </a:solidFill>
            <a:ln w="9525">
              <a:solidFill>
                <a:schemeClr val="bg2">
                  <a:lumMod val="1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th-TH" sz="2000">
                <a:latin typeface="+mj-lt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216" name="Text Box 7"/>
            <p:cNvSpPr txBox="1">
              <a:spLocks noChangeArrowheads="1"/>
            </p:cNvSpPr>
            <p:nvPr/>
          </p:nvSpPr>
          <p:spPr bwMode="auto">
            <a:xfrm>
              <a:off x="7559703" y="4848224"/>
              <a:ext cx="941387" cy="461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FontTx/>
                <a:buNone/>
              </a:pPr>
              <a:r>
                <a:rPr lang="en-US" altLang="th-TH" sz="2400">
                  <a:latin typeface="+mj-lt"/>
                  <a:cs typeface="Tahoma" panose="020B0604030504040204" pitchFamily="34" charset="0"/>
                </a:rPr>
                <a:t>Area</a:t>
              </a:r>
            </a:p>
          </p:txBody>
        </p:sp>
        <p:sp>
          <p:nvSpPr>
            <p:cNvPr id="8217" name="Text Box 7"/>
            <p:cNvSpPr txBox="1">
              <a:spLocks noChangeArrowheads="1"/>
            </p:cNvSpPr>
            <p:nvPr/>
          </p:nvSpPr>
          <p:spPr bwMode="auto">
            <a:xfrm>
              <a:off x="4701545" y="4867273"/>
              <a:ext cx="1587532" cy="461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FontTx/>
                <a:buNone/>
              </a:pPr>
              <a:r>
                <a:rPr lang="en-US" altLang="th-TH" sz="2400" dirty="0">
                  <a:latin typeface="+mj-lt"/>
                  <a:cs typeface="Tahoma" panose="020B0604030504040204" pitchFamily="34" charset="0"/>
                </a:rPr>
                <a:t>Function</a:t>
              </a:r>
            </a:p>
          </p:txBody>
        </p:sp>
        <p:sp>
          <p:nvSpPr>
            <p:cNvPr id="8218" name="Text Box 7"/>
            <p:cNvSpPr txBox="1">
              <a:spLocks noChangeArrowheads="1"/>
            </p:cNvSpPr>
            <p:nvPr/>
          </p:nvSpPr>
          <p:spPr bwMode="auto">
            <a:xfrm>
              <a:off x="6096581" y="2688931"/>
              <a:ext cx="1396886" cy="461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tx1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FontTx/>
                <a:buNone/>
              </a:pPr>
              <a:r>
                <a:rPr lang="en-US" altLang="th-TH" sz="2400" dirty="0">
                  <a:latin typeface="+mj-lt"/>
                  <a:cs typeface="Tahoma" panose="020B0604030504040204" pitchFamily="34" charset="0"/>
                </a:rPr>
                <a:t>Agenda</a:t>
              </a:r>
            </a:p>
          </p:txBody>
        </p:sp>
      </p:grpSp>
      <p:sp>
        <p:nvSpPr>
          <p:cNvPr id="35" name="รูปแบบอิสระ 34"/>
          <p:cNvSpPr/>
          <p:nvPr/>
        </p:nvSpPr>
        <p:spPr bwMode="auto">
          <a:xfrm>
            <a:off x="7664451" y="3132139"/>
            <a:ext cx="1704975" cy="1933575"/>
          </a:xfrm>
          <a:custGeom>
            <a:avLst/>
            <a:gdLst>
              <a:gd name="connsiteX0" fmla="*/ 100116 w 1705322"/>
              <a:gd name="connsiteY0" fmla="*/ 1675287 h 1932254"/>
              <a:gd name="connsiteX1" fmla="*/ 60070 w 1705322"/>
              <a:gd name="connsiteY1" fmla="*/ 1538461 h 1932254"/>
              <a:gd name="connsiteX2" fmla="*/ 10011 w 1705322"/>
              <a:gd name="connsiteY2" fmla="*/ 1358251 h 1932254"/>
              <a:gd name="connsiteX3" fmla="*/ 0 w 1705322"/>
              <a:gd name="connsiteY3" fmla="*/ 1238111 h 1932254"/>
              <a:gd name="connsiteX4" fmla="*/ 3337 w 1705322"/>
              <a:gd name="connsiteY4" fmla="*/ 1151343 h 1932254"/>
              <a:gd name="connsiteX5" fmla="*/ 20023 w 1705322"/>
              <a:gd name="connsiteY5" fmla="*/ 991156 h 1932254"/>
              <a:gd name="connsiteX6" fmla="*/ 33372 w 1705322"/>
              <a:gd name="connsiteY6" fmla="*/ 907725 h 1932254"/>
              <a:gd name="connsiteX7" fmla="*/ 70081 w 1705322"/>
              <a:gd name="connsiteY7" fmla="*/ 797597 h 1932254"/>
              <a:gd name="connsiteX8" fmla="*/ 90105 w 1705322"/>
              <a:gd name="connsiteY8" fmla="*/ 724178 h 1932254"/>
              <a:gd name="connsiteX9" fmla="*/ 133489 w 1705322"/>
              <a:gd name="connsiteY9" fmla="*/ 627398 h 1932254"/>
              <a:gd name="connsiteX10" fmla="*/ 186884 w 1705322"/>
              <a:gd name="connsiteY10" fmla="*/ 540630 h 1932254"/>
              <a:gd name="connsiteX11" fmla="*/ 263640 w 1705322"/>
              <a:gd name="connsiteY11" fmla="*/ 443851 h 1932254"/>
              <a:gd name="connsiteX12" fmla="*/ 330385 w 1705322"/>
              <a:gd name="connsiteY12" fmla="*/ 367095 h 1932254"/>
              <a:gd name="connsiteX13" fmla="*/ 377106 w 1705322"/>
              <a:gd name="connsiteY13" fmla="*/ 307025 h 1932254"/>
              <a:gd name="connsiteX14" fmla="*/ 500584 w 1705322"/>
              <a:gd name="connsiteY14" fmla="*/ 206908 h 1932254"/>
              <a:gd name="connsiteX15" fmla="*/ 584014 w 1705322"/>
              <a:gd name="connsiteY15" fmla="*/ 150175 h 1932254"/>
              <a:gd name="connsiteX16" fmla="*/ 674119 w 1705322"/>
              <a:gd name="connsiteY16" fmla="*/ 110128 h 1932254"/>
              <a:gd name="connsiteX17" fmla="*/ 820957 w 1705322"/>
              <a:gd name="connsiteY17" fmla="*/ 36709 h 1932254"/>
              <a:gd name="connsiteX18" fmla="*/ 907725 w 1705322"/>
              <a:gd name="connsiteY18" fmla="*/ 0 h 1932254"/>
              <a:gd name="connsiteX19" fmla="*/ 1034540 w 1705322"/>
              <a:gd name="connsiteY19" fmla="*/ 66744 h 1932254"/>
              <a:gd name="connsiteX20" fmla="*/ 1117970 w 1705322"/>
              <a:gd name="connsiteY20" fmla="*/ 110128 h 1932254"/>
              <a:gd name="connsiteX21" fmla="*/ 1174703 w 1705322"/>
              <a:gd name="connsiteY21" fmla="*/ 136826 h 1932254"/>
              <a:gd name="connsiteX22" fmla="*/ 1298181 w 1705322"/>
              <a:gd name="connsiteY22" fmla="*/ 246955 h 1932254"/>
              <a:gd name="connsiteX23" fmla="*/ 1394960 w 1705322"/>
              <a:gd name="connsiteY23" fmla="*/ 343734 h 1932254"/>
              <a:gd name="connsiteX24" fmla="*/ 1461705 w 1705322"/>
              <a:gd name="connsiteY24" fmla="*/ 420490 h 1932254"/>
              <a:gd name="connsiteX25" fmla="*/ 1535124 w 1705322"/>
              <a:gd name="connsiteY25" fmla="*/ 540630 h 1932254"/>
              <a:gd name="connsiteX26" fmla="*/ 1581845 w 1705322"/>
              <a:gd name="connsiteY26" fmla="*/ 637410 h 1932254"/>
              <a:gd name="connsiteX27" fmla="*/ 1615217 w 1705322"/>
              <a:gd name="connsiteY27" fmla="*/ 730852 h 1932254"/>
              <a:gd name="connsiteX28" fmla="*/ 1675287 w 1705322"/>
              <a:gd name="connsiteY28" fmla="*/ 934423 h 1932254"/>
              <a:gd name="connsiteX29" fmla="*/ 1705322 w 1705322"/>
              <a:gd name="connsiteY29" fmla="*/ 1131319 h 1932254"/>
              <a:gd name="connsiteX30" fmla="*/ 1688636 w 1705322"/>
              <a:gd name="connsiteY30" fmla="*/ 1341565 h 1932254"/>
              <a:gd name="connsiteX31" fmla="*/ 1668613 w 1705322"/>
              <a:gd name="connsiteY31" fmla="*/ 1475054 h 1932254"/>
              <a:gd name="connsiteX32" fmla="*/ 1618554 w 1705322"/>
              <a:gd name="connsiteY32" fmla="*/ 1628566 h 1932254"/>
              <a:gd name="connsiteX33" fmla="*/ 1595194 w 1705322"/>
              <a:gd name="connsiteY33" fmla="*/ 1681962 h 1932254"/>
              <a:gd name="connsiteX34" fmla="*/ 1521775 w 1705322"/>
              <a:gd name="connsiteY34" fmla="*/ 1735357 h 1932254"/>
              <a:gd name="connsiteX35" fmla="*/ 1368262 w 1705322"/>
              <a:gd name="connsiteY35" fmla="*/ 1815451 h 1932254"/>
              <a:gd name="connsiteX36" fmla="*/ 1261471 w 1705322"/>
              <a:gd name="connsiteY36" fmla="*/ 1862172 h 1932254"/>
              <a:gd name="connsiteX37" fmla="*/ 1034540 w 1705322"/>
              <a:gd name="connsiteY37" fmla="*/ 1922242 h 1932254"/>
              <a:gd name="connsiteX38" fmla="*/ 827632 w 1705322"/>
              <a:gd name="connsiteY38" fmla="*/ 1932254 h 1932254"/>
              <a:gd name="connsiteX39" fmla="*/ 670782 w 1705322"/>
              <a:gd name="connsiteY39" fmla="*/ 1912230 h 1932254"/>
              <a:gd name="connsiteX40" fmla="*/ 460537 w 1705322"/>
              <a:gd name="connsiteY40" fmla="*/ 1855498 h 1932254"/>
              <a:gd name="connsiteX41" fmla="*/ 250292 w 1705322"/>
              <a:gd name="connsiteY41" fmla="*/ 1785416 h 1932254"/>
              <a:gd name="connsiteX42" fmla="*/ 100116 w 1705322"/>
              <a:gd name="connsiteY42" fmla="*/ 1675287 h 1932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1705322" h="1932254">
                <a:moveTo>
                  <a:pt x="100116" y="1675287"/>
                </a:moveTo>
                <a:lnTo>
                  <a:pt x="60070" y="1538461"/>
                </a:lnTo>
                <a:lnTo>
                  <a:pt x="10011" y="1358251"/>
                </a:lnTo>
                <a:lnTo>
                  <a:pt x="0" y="1238111"/>
                </a:lnTo>
                <a:lnTo>
                  <a:pt x="3337" y="1151343"/>
                </a:lnTo>
                <a:lnTo>
                  <a:pt x="20023" y="991156"/>
                </a:lnTo>
                <a:lnTo>
                  <a:pt x="33372" y="907725"/>
                </a:lnTo>
                <a:lnTo>
                  <a:pt x="70081" y="797597"/>
                </a:lnTo>
                <a:lnTo>
                  <a:pt x="90105" y="724178"/>
                </a:lnTo>
                <a:lnTo>
                  <a:pt x="133489" y="627398"/>
                </a:lnTo>
                <a:lnTo>
                  <a:pt x="186884" y="540630"/>
                </a:lnTo>
                <a:lnTo>
                  <a:pt x="263640" y="443851"/>
                </a:lnTo>
                <a:lnTo>
                  <a:pt x="330385" y="367095"/>
                </a:lnTo>
                <a:lnTo>
                  <a:pt x="377106" y="307025"/>
                </a:lnTo>
                <a:lnTo>
                  <a:pt x="500584" y="206908"/>
                </a:lnTo>
                <a:lnTo>
                  <a:pt x="584014" y="150175"/>
                </a:lnTo>
                <a:lnTo>
                  <a:pt x="674119" y="110128"/>
                </a:lnTo>
                <a:lnTo>
                  <a:pt x="820957" y="36709"/>
                </a:lnTo>
                <a:lnTo>
                  <a:pt x="907725" y="0"/>
                </a:lnTo>
                <a:lnTo>
                  <a:pt x="1034540" y="66744"/>
                </a:lnTo>
                <a:lnTo>
                  <a:pt x="1117970" y="110128"/>
                </a:lnTo>
                <a:lnTo>
                  <a:pt x="1174703" y="136826"/>
                </a:lnTo>
                <a:lnTo>
                  <a:pt x="1298181" y="246955"/>
                </a:lnTo>
                <a:lnTo>
                  <a:pt x="1394960" y="343734"/>
                </a:lnTo>
                <a:lnTo>
                  <a:pt x="1461705" y="420490"/>
                </a:lnTo>
                <a:lnTo>
                  <a:pt x="1535124" y="540630"/>
                </a:lnTo>
                <a:lnTo>
                  <a:pt x="1581845" y="637410"/>
                </a:lnTo>
                <a:lnTo>
                  <a:pt x="1615217" y="730852"/>
                </a:lnTo>
                <a:lnTo>
                  <a:pt x="1675287" y="934423"/>
                </a:lnTo>
                <a:lnTo>
                  <a:pt x="1705322" y="1131319"/>
                </a:lnTo>
                <a:lnTo>
                  <a:pt x="1688636" y="1341565"/>
                </a:lnTo>
                <a:lnTo>
                  <a:pt x="1668613" y="1475054"/>
                </a:lnTo>
                <a:lnTo>
                  <a:pt x="1618554" y="1628566"/>
                </a:lnTo>
                <a:lnTo>
                  <a:pt x="1595194" y="1681962"/>
                </a:lnTo>
                <a:lnTo>
                  <a:pt x="1521775" y="1735357"/>
                </a:lnTo>
                <a:lnTo>
                  <a:pt x="1368262" y="1815451"/>
                </a:lnTo>
                <a:lnTo>
                  <a:pt x="1261471" y="1862172"/>
                </a:lnTo>
                <a:lnTo>
                  <a:pt x="1034540" y="1922242"/>
                </a:lnTo>
                <a:lnTo>
                  <a:pt x="827632" y="1932254"/>
                </a:lnTo>
                <a:lnTo>
                  <a:pt x="670782" y="1912230"/>
                </a:lnTo>
                <a:lnTo>
                  <a:pt x="460537" y="1855498"/>
                </a:lnTo>
                <a:lnTo>
                  <a:pt x="250292" y="1785416"/>
                </a:lnTo>
                <a:lnTo>
                  <a:pt x="100116" y="1675287"/>
                </a:lnTo>
                <a:close/>
              </a:path>
            </a:pathLst>
          </a:custGeom>
          <a:solidFill>
            <a:schemeClr val="accent1">
              <a:alpha val="75000"/>
            </a:schemeClr>
          </a:solidFill>
          <a:ln w="9525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th-TH" sz="140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Oval 4"/>
          <p:cNvSpPr>
            <a:spLocks noChangeArrowheads="1"/>
          </p:cNvSpPr>
          <p:nvPr/>
        </p:nvSpPr>
        <p:spPr bwMode="auto">
          <a:xfrm>
            <a:off x="2135189" y="3578225"/>
            <a:ext cx="2181225" cy="2025650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bg2">
                <a:lumMod val="1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th-TH" sz="200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Oval 5"/>
          <p:cNvSpPr>
            <a:spLocks noChangeArrowheads="1"/>
          </p:cNvSpPr>
          <p:nvPr/>
        </p:nvSpPr>
        <p:spPr bwMode="auto">
          <a:xfrm>
            <a:off x="3732213" y="3589339"/>
            <a:ext cx="2216150" cy="1997075"/>
          </a:xfrm>
          <a:prstGeom prst="ellipse">
            <a:avLst/>
          </a:prstGeom>
          <a:solidFill>
            <a:srgbClr val="FFCCFF">
              <a:alpha val="63921"/>
            </a:srgbClr>
          </a:solidFill>
          <a:ln w="9525">
            <a:solidFill>
              <a:schemeClr val="bg2">
                <a:lumMod val="1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th-TH" sz="200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Oval 8"/>
          <p:cNvSpPr>
            <a:spLocks noChangeArrowheads="1"/>
          </p:cNvSpPr>
          <p:nvPr/>
        </p:nvSpPr>
        <p:spPr bwMode="auto">
          <a:xfrm>
            <a:off x="2868613" y="2578100"/>
            <a:ext cx="2222500" cy="2065338"/>
          </a:xfrm>
          <a:prstGeom prst="ellipse">
            <a:avLst/>
          </a:prstGeom>
          <a:solidFill>
            <a:srgbClr val="CCFFCC">
              <a:alpha val="74117"/>
            </a:srgbClr>
          </a:solidFill>
          <a:ln w="9525">
            <a:solidFill>
              <a:schemeClr val="bg2">
                <a:lumMod val="1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th-TH" sz="200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206" name="Text Box 7"/>
          <p:cNvSpPr txBox="1">
            <a:spLocks noChangeArrowheads="1"/>
          </p:cNvSpPr>
          <p:nvPr/>
        </p:nvSpPr>
        <p:spPr bwMode="auto">
          <a:xfrm>
            <a:off x="4797425" y="4494213"/>
            <a:ext cx="941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th-TH" sz="2400">
                <a:latin typeface="+mj-lt"/>
                <a:cs typeface="Tahoma" panose="020B0604030504040204" pitchFamily="34" charset="0"/>
              </a:rPr>
              <a:t>Area</a:t>
            </a:r>
          </a:p>
        </p:txBody>
      </p:sp>
      <p:sp>
        <p:nvSpPr>
          <p:cNvPr id="8207" name="Text Box 7"/>
          <p:cNvSpPr txBox="1">
            <a:spLocks noChangeArrowheads="1"/>
          </p:cNvSpPr>
          <p:nvPr/>
        </p:nvSpPr>
        <p:spPr bwMode="auto">
          <a:xfrm>
            <a:off x="2154239" y="4500563"/>
            <a:ext cx="1746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th-TH" sz="2400" dirty="0">
                <a:latin typeface="+mj-lt"/>
                <a:cs typeface="Tahoma" panose="020B0604030504040204" pitchFamily="34" charset="0"/>
              </a:rPr>
              <a:t>Function</a:t>
            </a:r>
          </a:p>
        </p:txBody>
      </p:sp>
      <p:sp>
        <p:nvSpPr>
          <p:cNvPr id="8208" name="Text Box 7"/>
          <p:cNvSpPr txBox="1">
            <a:spLocks noChangeArrowheads="1"/>
          </p:cNvSpPr>
          <p:nvPr/>
        </p:nvSpPr>
        <p:spPr bwMode="auto">
          <a:xfrm>
            <a:off x="3368676" y="2865438"/>
            <a:ext cx="15152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th-TH" sz="2400" dirty="0">
                <a:latin typeface="+mj-lt"/>
                <a:cs typeface="Tahoma" panose="020B0604030504040204" pitchFamily="34" charset="0"/>
              </a:rPr>
              <a:t>Agenda</a:t>
            </a:r>
          </a:p>
        </p:txBody>
      </p:sp>
      <p:sp>
        <p:nvSpPr>
          <p:cNvPr id="8209" name="รูปแบบอิสระ 32"/>
          <p:cNvSpPr>
            <a:spLocks/>
          </p:cNvSpPr>
          <p:nvPr/>
        </p:nvSpPr>
        <p:spPr bwMode="auto">
          <a:xfrm>
            <a:off x="3732214" y="3900488"/>
            <a:ext cx="587375" cy="742950"/>
          </a:xfrm>
          <a:custGeom>
            <a:avLst/>
            <a:gdLst>
              <a:gd name="T0" fmla="*/ 5630 w 586439"/>
              <a:gd name="T1" fmla="*/ 715390 h 742082"/>
              <a:gd name="T2" fmla="*/ 0 w 586439"/>
              <a:gd name="T3" fmla="*/ 589145 h 742082"/>
              <a:gd name="T4" fmla="*/ 16892 w 586439"/>
              <a:gd name="T5" fmla="*/ 496563 h 742082"/>
              <a:gd name="T6" fmla="*/ 50670 w 586439"/>
              <a:gd name="T7" fmla="*/ 387152 h 742082"/>
              <a:gd name="T8" fmla="*/ 67560 w 586439"/>
              <a:gd name="T9" fmla="*/ 342265 h 742082"/>
              <a:gd name="T10" fmla="*/ 90080 w 586439"/>
              <a:gd name="T11" fmla="*/ 291767 h 742082"/>
              <a:gd name="T12" fmla="*/ 129490 w 586439"/>
              <a:gd name="T13" fmla="*/ 227241 h 742082"/>
              <a:gd name="T14" fmla="*/ 168901 w 586439"/>
              <a:gd name="T15" fmla="*/ 159911 h 742082"/>
              <a:gd name="T16" fmla="*/ 202680 w 586439"/>
              <a:gd name="T17" fmla="*/ 109413 h 742082"/>
              <a:gd name="T18" fmla="*/ 247721 w 586439"/>
              <a:gd name="T19" fmla="*/ 61722 h 742082"/>
              <a:gd name="T20" fmla="*/ 273056 w 586439"/>
              <a:gd name="T21" fmla="*/ 30861 h 742082"/>
              <a:gd name="T22" fmla="*/ 304021 w 586439"/>
              <a:gd name="T23" fmla="*/ 0 h 742082"/>
              <a:gd name="T24" fmla="*/ 363137 w 586439"/>
              <a:gd name="T25" fmla="*/ 67330 h 742082"/>
              <a:gd name="T26" fmla="*/ 399733 w 586439"/>
              <a:gd name="T27" fmla="*/ 129052 h 742082"/>
              <a:gd name="T28" fmla="*/ 450403 w 586439"/>
              <a:gd name="T29" fmla="*/ 193576 h 742082"/>
              <a:gd name="T30" fmla="*/ 484183 w 586439"/>
              <a:gd name="T31" fmla="*/ 246879 h 742082"/>
              <a:gd name="T32" fmla="*/ 509518 w 586439"/>
              <a:gd name="T33" fmla="*/ 297378 h 742082"/>
              <a:gd name="T34" fmla="*/ 543299 w 586439"/>
              <a:gd name="T35" fmla="*/ 387152 h 742082"/>
              <a:gd name="T36" fmla="*/ 571449 w 586439"/>
              <a:gd name="T37" fmla="*/ 493759 h 742082"/>
              <a:gd name="T38" fmla="*/ 582709 w 586439"/>
              <a:gd name="T39" fmla="*/ 580728 h 742082"/>
              <a:gd name="T40" fmla="*/ 593968 w 586439"/>
              <a:gd name="T41" fmla="*/ 642447 h 742082"/>
              <a:gd name="T42" fmla="*/ 591155 w 586439"/>
              <a:gd name="T43" fmla="*/ 692947 h 742082"/>
              <a:gd name="T44" fmla="*/ 591155 w 586439"/>
              <a:gd name="T45" fmla="*/ 698554 h 742082"/>
              <a:gd name="T46" fmla="*/ 489813 w 586439"/>
              <a:gd name="T47" fmla="*/ 723808 h 742082"/>
              <a:gd name="T48" fmla="*/ 425067 w 586439"/>
              <a:gd name="T49" fmla="*/ 740636 h 742082"/>
              <a:gd name="T50" fmla="*/ 343432 w 586439"/>
              <a:gd name="T51" fmla="*/ 749054 h 742082"/>
              <a:gd name="T52" fmla="*/ 233646 w 586439"/>
              <a:gd name="T53" fmla="*/ 749054 h 742082"/>
              <a:gd name="T54" fmla="*/ 137935 w 586439"/>
              <a:gd name="T55" fmla="*/ 743446 h 742082"/>
              <a:gd name="T56" fmla="*/ 5630 w 586439"/>
              <a:gd name="T57" fmla="*/ 715390 h 74208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586439"/>
              <a:gd name="T88" fmla="*/ 0 h 742082"/>
              <a:gd name="T89" fmla="*/ 586439 w 586439"/>
              <a:gd name="T90" fmla="*/ 742082 h 742082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586439" h="742082">
                <a:moveTo>
                  <a:pt x="5558" y="708730"/>
                </a:moveTo>
                <a:lnTo>
                  <a:pt x="0" y="583660"/>
                </a:lnTo>
                <a:lnTo>
                  <a:pt x="16676" y="491942"/>
                </a:lnTo>
                <a:lnTo>
                  <a:pt x="50028" y="383548"/>
                </a:lnTo>
                <a:lnTo>
                  <a:pt x="66704" y="339079"/>
                </a:lnTo>
                <a:lnTo>
                  <a:pt x="88938" y="289051"/>
                </a:lnTo>
                <a:lnTo>
                  <a:pt x="127849" y="225126"/>
                </a:lnTo>
                <a:lnTo>
                  <a:pt x="166760" y="158422"/>
                </a:lnTo>
                <a:lnTo>
                  <a:pt x="200112" y="108394"/>
                </a:lnTo>
                <a:lnTo>
                  <a:pt x="244581" y="61146"/>
                </a:lnTo>
                <a:lnTo>
                  <a:pt x="269595" y="30573"/>
                </a:lnTo>
                <a:lnTo>
                  <a:pt x="300167" y="0"/>
                </a:lnTo>
                <a:lnTo>
                  <a:pt x="358533" y="66704"/>
                </a:lnTo>
                <a:lnTo>
                  <a:pt x="394665" y="127850"/>
                </a:lnTo>
                <a:lnTo>
                  <a:pt x="444693" y="191774"/>
                </a:lnTo>
                <a:lnTo>
                  <a:pt x="478045" y="244582"/>
                </a:lnTo>
                <a:lnTo>
                  <a:pt x="503059" y="294610"/>
                </a:lnTo>
                <a:lnTo>
                  <a:pt x="536411" y="383548"/>
                </a:lnTo>
                <a:lnTo>
                  <a:pt x="564204" y="489163"/>
                </a:lnTo>
                <a:lnTo>
                  <a:pt x="575321" y="575322"/>
                </a:lnTo>
                <a:lnTo>
                  <a:pt x="586439" y="636467"/>
                </a:lnTo>
                <a:lnTo>
                  <a:pt x="583659" y="686495"/>
                </a:lnTo>
                <a:lnTo>
                  <a:pt x="583659" y="692054"/>
                </a:lnTo>
                <a:lnTo>
                  <a:pt x="483603" y="717068"/>
                </a:lnTo>
                <a:lnTo>
                  <a:pt x="419679" y="733744"/>
                </a:lnTo>
                <a:lnTo>
                  <a:pt x="339078" y="742082"/>
                </a:lnTo>
                <a:lnTo>
                  <a:pt x="230684" y="742082"/>
                </a:lnTo>
                <a:lnTo>
                  <a:pt x="136187" y="736523"/>
                </a:lnTo>
                <a:lnTo>
                  <a:pt x="5558" y="708730"/>
                </a:lnTo>
                <a:close/>
              </a:path>
            </a:pathLst>
          </a:custGeom>
          <a:solidFill>
            <a:schemeClr val="accent1">
              <a:alpha val="74901"/>
            </a:schemeClr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th-TH" sz="2000">
              <a:latin typeface="+mj-lt"/>
            </a:endParaRPr>
          </a:p>
        </p:txBody>
      </p:sp>
      <p:sp>
        <p:nvSpPr>
          <p:cNvPr id="22" name="AutoShape 3"/>
          <p:cNvSpPr>
            <a:spLocks noChangeArrowheads="1"/>
          </p:cNvSpPr>
          <p:nvPr/>
        </p:nvSpPr>
        <p:spPr bwMode="ltGray">
          <a:xfrm rot="10806395" flipH="1" flipV="1">
            <a:off x="5781675" y="3105150"/>
            <a:ext cx="852488" cy="833438"/>
          </a:xfrm>
          <a:prstGeom prst="rightArrow">
            <a:avLst>
              <a:gd name="adj1" fmla="val 46509"/>
              <a:gd name="adj2" fmla="val 45739"/>
            </a:avLst>
          </a:prstGeom>
          <a:gradFill rotWithShape="1">
            <a:gsLst>
              <a:gs pos="0">
                <a:srgbClr val="E2507A">
                  <a:gamma/>
                  <a:shade val="46275"/>
                  <a:invGamma/>
                  <a:alpha val="0"/>
                </a:srgbClr>
              </a:gs>
              <a:gs pos="100000">
                <a:srgbClr val="E2507A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th-TH" sz="1400" kern="0">
              <a:solidFill>
                <a:sysClr val="windowText" lastClr="000000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Text Box 62"/>
          <p:cNvSpPr txBox="1">
            <a:spLocks noChangeArrowheads="1"/>
          </p:cNvSpPr>
          <p:nvPr/>
        </p:nvSpPr>
        <p:spPr bwMode="gray">
          <a:xfrm>
            <a:off x="7739063" y="3822701"/>
            <a:ext cx="1547812" cy="866775"/>
          </a:xfrm>
          <a:prstGeom prst="rect">
            <a:avLst/>
          </a:prstGeom>
          <a:noFill/>
          <a:ln w="38100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txBody>
          <a:bodyPr/>
          <a:lstStyle/>
          <a:p>
            <a:pPr algn="ctr">
              <a:defRPr/>
            </a:pPr>
            <a:r>
              <a:rPr lang="th-TH" sz="2400" b="1" kern="0" dirty="0">
                <a:solidFill>
                  <a:srgbClr val="1C1C1C"/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การบูรณาการ</a:t>
            </a:r>
          </a:p>
          <a:p>
            <a:pPr algn="ctr">
              <a:defRPr/>
            </a:pPr>
            <a:r>
              <a:rPr lang="th-TH" sz="2400" b="1" kern="0" dirty="0">
                <a:solidFill>
                  <a:srgbClr val="1C1C1C"/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งบประมาณ</a:t>
            </a:r>
            <a:endParaRPr lang="en-US" kern="0" dirty="0">
              <a:solidFill>
                <a:prstClr val="white"/>
              </a:solidFill>
              <a:latin typeface="LilyUPC" panose="020B0604020202020204" pitchFamily="34" charset="-34"/>
              <a:ea typeface="Tahoma" panose="020B0604030504040204" pitchFamily="34" charset="0"/>
              <a:cs typeface="LilyUPC" panose="020B0604020202020204" pitchFamily="34" charset="-34"/>
            </a:endParaRPr>
          </a:p>
        </p:txBody>
      </p:sp>
      <p:sp>
        <p:nvSpPr>
          <p:cNvPr id="26" name="Text Box 62"/>
          <p:cNvSpPr txBox="1">
            <a:spLocks noChangeArrowheads="1"/>
          </p:cNvSpPr>
          <p:nvPr/>
        </p:nvSpPr>
        <p:spPr bwMode="gray">
          <a:xfrm>
            <a:off x="3335340" y="3950566"/>
            <a:ext cx="1452563" cy="866775"/>
          </a:xfrm>
          <a:prstGeom prst="rect">
            <a:avLst/>
          </a:prstGeom>
          <a:noFill/>
          <a:ln w="38100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txBody>
          <a:bodyPr/>
          <a:lstStyle>
            <a:defPPr>
              <a:defRPr lang="en-US"/>
            </a:defPPr>
            <a:lvl1pPr algn="ctr">
              <a:defRPr sz="2400" b="1" kern="0">
                <a:solidFill>
                  <a:srgbClr val="1C1C1C"/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defRPr>
            </a:lvl1pPr>
          </a:lstStyle>
          <a:p>
            <a:r>
              <a:rPr lang="th-TH" dirty="0"/>
              <a:t>การบูรณาการ</a:t>
            </a:r>
          </a:p>
          <a:p>
            <a:r>
              <a:rPr lang="th-TH" dirty="0"/>
              <a:t>งบประมาณ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03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314" name="Straight Arrow Connector 22"/>
          <p:cNvCxnSpPr>
            <a:cxnSpLocks noChangeShapeType="1"/>
          </p:cNvCxnSpPr>
          <p:nvPr/>
        </p:nvCxnSpPr>
        <p:spPr bwMode="auto">
          <a:xfrm flipH="1">
            <a:off x="6138863" y="5822950"/>
            <a:ext cx="0" cy="215900"/>
          </a:xfrm>
          <a:prstGeom prst="straightConnector1">
            <a:avLst/>
          </a:prstGeom>
          <a:noFill/>
          <a:ln w="25400" algn="ctr">
            <a:solidFill>
              <a:srgbClr val="4A7EB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15" name="Elbow Connector 89"/>
          <p:cNvCxnSpPr>
            <a:cxnSpLocks noChangeShapeType="1"/>
          </p:cNvCxnSpPr>
          <p:nvPr/>
        </p:nvCxnSpPr>
        <p:spPr bwMode="auto">
          <a:xfrm flipV="1">
            <a:off x="5375275" y="3460751"/>
            <a:ext cx="1512888" cy="612775"/>
          </a:xfrm>
          <a:prstGeom prst="bentConnector3">
            <a:avLst>
              <a:gd name="adj1" fmla="val 50000"/>
            </a:avLst>
          </a:prstGeom>
          <a:noFill/>
          <a:ln w="63500" algn="ctr">
            <a:solidFill>
              <a:srgbClr val="4A7EBB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6" name="Text Box 62"/>
          <p:cNvSpPr txBox="1">
            <a:spLocks noChangeArrowheads="1"/>
          </p:cNvSpPr>
          <p:nvPr/>
        </p:nvSpPr>
        <p:spPr bwMode="gray">
          <a:xfrm>
            <a:off x="4310063" y="4714875"/>
            <a:ext cx="3903662" cy="738188"/>
          </a:xfrm>
          <a:prstGeom prst="rect">
            <a:avLst/>
          </a:prstGeom>
          <a:ln/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sz="1400" b="1" kern="0" dirty="0">
                <a:solidFill>
                  <a:srgbClr val="1C1C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การบูรณาการงบประมาณ 3 มิติ ที่มีประสิทธิภาพ และใช้จ่ายงบประมาณอย่างคุ้มค่าเกิดประสิทธิผล</a:t>
            </a:r>
            <a:endParaRPr lang="en-US" sz="1400" kern="0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7" name="AutoShape 3"/>
          <p:cNvSpPr>
            <a:spLocks noChangeArrowheads="1"/>
          </p:cNvSpPr>
          <p:nvPr/>
        </p:nvSpPr>
        <p:spPr bwMode="ltGray">
          <a:xfrm rot="5400000" flipH="1" flipV="1">
            <a:off x="5897563" y="4506913"/>
            <a:ext cx="490538" cy="379413"/>
          </a:xfrm>
          <a:prstGeom prst="rightArrow">
            <a:avLst>
              <a:gd name="adj1" fmla="val 46509"/>
              <a:gd name="adj2" fmla="val 45739"/>
            </a:avLst>
          </a:prstGeom>
          <a:gradFill rotWithShape="1">
            <a:gsLst>
              <a:gs pos="0">
                <a:srgbClr val="E2507A">
                  <a:gamma/>
                  <a:shade val="46275"/>
                  <a:invGamma/>
                  <a:alpha val="0"/>
                </a:srgbClr>
              </a:gs>
              <a:gs pos="100000">
                <a:srgbClr val="E2507A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th-TH" sz="1600" kern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3318" name="Elbow Connector 18"/>
          <p:cNvCxnSpPr>
            <a:cxnSpLocks noChangeShapeType="1"/>
          </p:cNvCxnSpPr>
          <p:nvPr/>
        </p:nvCxnSpPr>
        <p:spPr bwMode="auto">
          <a:xfrm rot="10800000" flipV="1">
            <a:off x="4814888" y="5916614"/>
            <a:ext cx="1331912" cy="263525"/>
          </a:xfrm>
          <a:prstGeom prst="bentConnector2">
            <a:avLst/>
          </a:prstGeom>
          <a:noFill/>
          <a:ln w="31750" algn="ctr">
            <a:solidFill>
              <a:srgbClr val="4A7E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19" name="Elbow Connector 20"/>
          <p:cNvCxnSpPr>
            <a:cxnSpLocks noChangeShapeType="1"/>
          </p:cNvCxnSpPr>
          <p:nvPr/>
        </p:nvCxnSpPr>
        <p:spPr bwMode="auto">
          <a:xfrm>
            <a:off x="6137276" y="5921375"/>
            <a:ext cx="1223963" cy="261938"/>
          </a:xfrm>
          <a:prstGeom prst="bentConnector2">
            <a:avLst/>
          </a:prstGeom>
          <a:noFill/>
          <a:ln w="25400" algn="ctr">
            <a:solidFill>
              <a:srgbClr val="4A7E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" name="AutoShape 3"/>
          <p:cNvSpPr>
            <a:spLocks noChangeArrowheads="1"/>
          </p:cNvSpPr>
          <p:nvPr/>
        </p:nvSpPr>
        <p:spPr bwMode="ltGray">
          <a:xfrm>
            <a:off x="3978275" y="6015038"/>
            <a:ext cx="4319588" cy="431800"/>
          </a:xfrm>
          <a:prstGeom prst="roundRect">
            <a:avLst>
              <a:gd name="adj" fmla="val 9144"/>
            </a:avLst>
          </a:prstGeom>
          <a:solidFill>
            <a:srgbClr val="F79646">
              <a:lumMod val="40000"/>
              <a:lumOff val="60000"/>
            </a:srgbClr>
          </a:solidFill>
          <a:ln w="28575">
            <a:solidFill>
              <a:schemeClr val="accent1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th-TH" sz="1600" kern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8" name="AutoShape 6"/>
          <p:cNvSpPr>
            <a:spLocks noChangeArrowheads="1"/>
          </p:cNvSpPr>
          <p:nvPr/>
        </p:nvSpPr>
        <p:spPr bwMode="gray">
          <a:xfrm>
            <a:off x="4300538" y="6076950"/>
            <a:ext cx="10795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0504D">
                  <a:tint val="50000"/>
                  <a:satMod val="300000"/>
                </a:srgbClr>
              </a:gs>
              <a:gs pos="35000">
                <a:srgbClr val="C0504D">
                  <a:tint val="37000"/>
                  <a:satMod val="300000"/>
                </a:srgbClr>
              </a:gs>
              <a:gs pos="100000">
                <a:srgbClr val="C0504D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th-TH" sz="1600" kern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9" name="AutoShape 7"/>
          <p:cNvSpPr>
            <a:spLocks noChangeArrowheads="1"/>
          </p:cNvSpPr>
          <p:nvPr/>
        </p:nvSpPr>
        <p:spPr bwMode="gray">
          <a:xfrm>
            <a:off x="6881813" y="6080126"/>
            <a:ext cx="1079500" cy="2889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th-TH" sz="1600" kern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AutoShape 8"/>
          <p:cNvSpPr>
            <a:spLocks noChangeArrowheads="1"/>
          </p:cNvSpPr>
          <p:nvPr/>
        </p:nvSpPr>
        <p:spPr bwMode="gray">
          <a:xfrm>
            <a:off x="5572125" y="6076950"/>
            <a:ext cx="1079500" cy="2873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64A2">
                  <a:tint val="50000"/>
                  <a:satMod val="300000"/>
                </a:srgbClr>
              </a:gs>
              <a:gs pos="35000">
                <a:srgbClr val="8064A2">
                  <a:tint val="37000"/>
                  <a:satMod val="300000"/>
                </a:srgbClr>
              </a:gs>
              <a:gs pos="100000">
                <a:srgbClr val="8064A2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8064A2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th-TH" sz="1600" kern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300" name="Text Box 38"/>
          <p:cNvSpPr txBox="1">
            <a:spLocks noChangeArrowheads="1"/>
          </p:cNvSpPr>
          <p:nvPr/>
        </p:nvSpPr>
        <p:spPr bwMode="gray">
          <a:xfrm>
            <a:off x="4300538" y="6094413"/>
            <a:ext cx="10795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  <a:defRPr/>
            </a:pPr>
            <a:r>
              <a:rPr lang="en-US" altLang="th-TH" sz="105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</a:t>
            </a:r>
          </a:p>
        </p:txBody>
      </p:sp>
      <p:sp>
        <p:nvSpPr>
          <p:cNvPr id="13325" name="Text Box 38"/>
          <p:cNvSpPr txBox="1">
            <a:spLocks noChangeArrowheads="1"/>
          </p:cNvSpPr>
          <p:nvPr/>
        </p:nvSpPr>
        <p:spPr bwMode="gray">
          <a:xfrm>
            <a:off x="5594350" y="6108700"/>
            <a:ext cx="10795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th-TH" sz="100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Function</a:t>
            </a:r>
          </a:p>
        </p:txBody>
      </p:sp>
      <p:sp>
        <p:nvSpPr>
          <p:cNvPr id="12302" name="Text Box 38"/>
          <p:cNvSpPr txBox="1">
            <a:spLocks noChangeArrowheads="1"/>
          </p:cNvSpPr>
          <p:nvPr/>
        </p:nvSpPr>
        <p:spPr bwMode="gray">
          <a:xfrm>
            <a:off x="6838950" y="6100764"/>
            <a:ext cx="10795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  <a:defRPr/>
            </a:pPr>
            <a:r>
              <a:rPr lang="en-US" altLang="th-TH" sz="105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Area</a:t>
            </a:r>
            <a:r>
              <a:rPr lang="th-TH" altLang="th-TH" sz="105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en-US" altLang="th-TH" sz="105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Text Box 62"/>
          <p:cNvSpPr txBox="1">
            <a:spLocks noChangeArrowheads="1"/>
          </p:cNvSpPr>
          <p:nvPr/>
        </p:nvSpPr>
        <p:spPr bwMode="gray">
          <a:xfrm>
            <a:off x="3595688" y="3889375"/>
            <a:ext cx="5092700" cy="539750"/>
          </a:xfrm>
          <a:prstGeom prst="rect">
            <a:avLst/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th-TH" sz="1400" b="1" kern="0" dirty="0">
                <a:solidFill>
                  <a:srgbClr val="1C1C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การจัดทำงบประมาณจังหวัด/กลุ่มจังหวัด ที่มีประสิทธิภาพ </a:t>
            </a:r>
          </a:p>
          <a:p>
            <a:pPr algn="ctr">
              <a:defRPr/>
            </a:pPr>
            <a:r>
              <a:rPr lang="th-TH" sz="1400" b="1" kern="0" dirty="0">
                <a:solidFill>
                  <a:srgbClr val="1C1C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โดยใช้แนวคิดการจัด</a:t>
            </a:r>
            <a:r>
              <a:rPr lang="th-TH" sz="1400" b="1" kern="0" dirty="0" err="1">
                <a:solidFill>
                  <a:srgbClr val="1C1C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การงบประมาณ</a:t>
            </a:r>
            <a:r>
              <a:rPr lang="th-TH" sz="1400" b="1" kern="0" dirty="0">
                <a:solidFill>
                  <a:srgbClr val="1C1C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แบบประชาชนมีส่วนร่วม</a:t>
            </a:r>
            <a:endParaRPr lang="en-US" sz="1400" kern="0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3328" name="Group 20"/>
          <p:cNvGrpSpPr>
            <a:grpSpLocks/>
          </p:cNvGrpSpPr>
          <p:nvPr/>
        </p:nvGrpSpPr>
        <p:grpSpPr bwMode="auto">
          <a:xfrm>
            <a:off x="1808164" y="3933826"/>
            <a:ext cx="542925" cy="542925"/>
            <a:chOff x="3745" y="1818"/>
            <a:chExt cx="382" cy="382"/>
          </a:xfrm>
        </p:grpSpPr>
        <p:sp>
          <p:nvSpPr>
            <p:cNvPr id="62" name="Oval 21"/>
            <p:cNvSpPr>
              <a:spLocks noChangeArrowheads="1"/>
            </p:cNvSpPr>
            <p:nvPr/>
          </p:nvSpPr>
          <p:spPr bwMode="gray">
            <a:xfrm>
              <a:off x="3745" y="1818"/>
              <a:ext cx="382" cy="382"/>
            </a:xfrm>
            <a:prstGeom prst="ellipse">
              <a:avLst/>
            </a:prstGeom>
            <a:gradFill rotWithShape="1">
              <a:gsLst>
                <a:gs pos="0">
                  <a:srgbClr val="FF9900">
                    <a:gamma/>
                    <a:tint val="10196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6350">
              <a:solidFill>
                <a:srgbClr val="FF9900"/>
              </a:solidFill>
              <a:round/>
              <a:headEnd/>
              <a:tailEnd/>
            </a:ln>
            <a:effectLst>
              <a:outerShdw dist="38100" dir="5400000" algn="ctr" rotWithShape="0">
                <a:srgbClr val="B2B2B2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th-TH" sz="1600" kern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63" name="Oval 22"/>
            <p:cNvSpPr>
              <a:spLocks noChangeArrowheads="1"/>
            </p:cNvSpPr>
            <p:nvPr/>
          </p:nvSpPr>
          <p:spPr bwMode="gray">
            <a:xfrm>
              <a:off x="3756" y="1829"/>
              <a:ext cx="356" cy="360"/>
            </a:xfrm>
            <a:prstGeom prst="ellipse">
              <a:avLst/>
            </a:prstGeom>
            <a:gradFill rotWithShape="1">
              <a:gsLst>
                <a:gs pos="0">
                  <a:srgbClr val="FF9900"/>
                </a:gs>
                <a:gs pos="50000">
                  <a:srgbClr val="FF9900">
                    <a:gamma/>
                    <a:shade val="79216"/>
                    <a:invGamma/>
                  </a:srgbClr>
                </a:gs>
                <a:gs pos="100000">
                  <a:srgbClr val="FF9900"/>
                </a:gs>
              </a:gsLst>
              <a:lin ang="5400000" scaled="1"/>
            </a:gradFill>
            <a:ln w="9525">
              <a:solidFill>
                <a:srgbClr val="FF9900">
                  <a:alpha val="20000"/>
                </a:srgbClr>
              </a:solidFill>
              <a:round/>
              <a:headEnd/>
              <a:tailEnd/>
            </a:ln>
            <a:effectLst>
              <a:outerShdw dist="35921" dir="2700000" algn="ctr" rotWithShape="0">
                <a:srgbClr val="B2B2B2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th-TH" sz="1600" kern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3329" name="Text Box 33"/>
          <p:cNvSpPr txBox="1">
            <a:spLocks noChangeArrowheads="1"/>
          </p:cNvSpPr>
          <p:nvPr/>
        </p:nvSpPr>
        <p:spPr bwMode="gray">
          <a:xfrm>
            <a:off x="1876425" y="4003675"/>
            <a:ext cx="457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th-TH" sz="2000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75" name="AutoShape 3"/>
          <p:cNvSpPr>
            <a:spLocks noChangeArrowheads="1"/>
          </p:cNvSpPr>
          <p:nvPr/>
        </p:nvSpPr>
        <p:spPr bwMode="ltGray">
          <a:xfrm rot="10806395" flipH="1" flipV="1">
            <a:off x="5884864" y="1919289"/>
            <a:ext cx="852487" cy="833437"/>
          </a:xfrm>
          <a:prstGeom prst="rightArrow">
            <a:avLst>
              <a:gd name="adj1" fmla="val 46509"/>
              <a:gd name="adj2" fmla="val 45739"/>
            </a:avLst>
          </a:prstGeom>
          <a:gradFill rotWithShape="1">
            <a:gsLst>
              <a:gs pos="0">
                <a:srgbClr val="E2507A">
                  <a:gamma/>
                  <a:shade val="46275"/>
                  <a:invGamma/>
                  <a:alpha val="0"/>
                </a:srgbClr>
              </a:gs>
              <a:gs pos="100000">
                <a:srgbClr val="E2507A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th-TH" sz="1600" kern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3331" name="Group 23"/>
          <p:cNvGrpSpPr>
            <a:grpSpLocks/>
          </p:cNvGrpSpPr>
          <p:nvPr/>
        </p:nvGrpSpPr>
        <p:grpSpPr bwMode="auto">
          <a:xfrm>
            <a:off x="1704976" y="349251"/>
            <a:ext cx="542925" cy="542925"/>
            <a:chOff x="3745" y="1818"/>
            <a:chExt cx="382" cy="382"/>
          </a:xfrm>
        </p:grpSpPr>
        <p:sp>
          <p:nvSpPr>
            <p:cNvPr id="77" name="Oval 24"/>
            <p:cNvSpPr>
              <a:spLocks noChangeArrowheads="1"/>
            </p:cNvSpPr>
            <p:nvPr/>
          </p:nvSpPr>
          <p:spPr bwMode="gray">
            <a:xfrm>
              <a:off x="3745" y="1818"/>
              <a:ext cx="382" cy="382"/>
            </a:xfrm>
            <a:prstGeom prst="ellipse">
              <a:avLst/>
            </a:prstGeom>
            <a:gradFill rotWithShape="1">
              <a:gsLst>
                <a:gs pos="0">
                  <a:srgbClr val="E2507A">
                    <a:gamma/>
                    <a:tint val="10196"/>
                    <a:invGamma/>
                  </a:srgbClr>
                </a:gs>
                <a:gs pos="50000">
                  <a:srgbClr val="E2507A"/>
                </a:gs>
                <a:gs pos="100000">
                  <a:srgbClr val="E2507A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6350">
              <a:solidFill>
                <a:srgbClr val="E2507A"/>
              </a:solidFill>
              <a:round/>
              <a:headEnd/>
              <a:tailEnd/>
            </a:ln>
            <a:effectLst>
              <a:outerShdw dist="38100" dir="5400000" algn="ctr" rotWithShape="0">
                <a:srgbClr val="5F5F5F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th-TH" sz="1600" kern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8" name="Oval 25"/>
            <p:cNvSpPr>
              <a:spLocks noChangeArrowheads="1"/>
            </p:cNvSpPr>
            <p:nvPr/>
          </p:nvSpPr>
          <p:spPr bwMode="gray">
            <a:xfrm>
              <a:off x="3756" y="1829"/>
              <a:ext cx="356" cy="360"/>
            </a:xfrm>
            <a:prstGeom prst="ellipse">
              <a:avLst/>
            </a:prstGeom>
            <a:gradFill rotWithShape="1">
              <a:gsLst>
                <a:gs pos="0">
                  <a:srgbClr val="E2507A"/>
                </a:gs>
                <a:gs pos="50000">
                  <a:srgbClr val="E2507A">
                    <a:gamma/>
                    <a:shade val="79216"/>
                    <a:invGamma/>
                  </a:srgbClr>
                </a:gs>
                <a:gs pos="100000">
                  <a:srgbClr val="E2507A"/>
                </a:gs>
              </a:gsLst>
              <a:lin ang="5400000" scaled="1"/>
            </a:gradFill>
            <a:ln w="9525">
              <a:solidFill>
                <a:srgbClr val="E2507A">
                  <a:alpha val="20000"/>
                </a:srgbClr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th-TH" sz="1600" kern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3332" name="Text Box 34"/>
          <p:cNvSpPr txBox="1">
            <a:spLocks noChangeArrowheads="1"/>
          </p:cNvSpPr>
          <p:nvPr/>
        </p:nvSpPr>
        <p:spPr bwMode="gray">
          <a:xfrm>
            <a:off x="1720850" y="404813"/>
            <a:ext cx="457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th-TH" sz="2000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86" name="Text Box 38"/>
          <p:cNvSpPr txBox="1">
            <a:spLocks noChangeArrowheads="1"/>
          </p:cNvSpPr>
          <p:nvPr/>
        </p:nvSpPr>
        <p:spPr bwMode="gray">
          <a:xfrm>
            <a:off x="2533651" y="3162301"/>
            <a:ext cx="3167063" cy="523875"/>
          </a:xfrm>
          <a:prstGeom prst="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defRPr/>
            </a:pPr>
            <a:r>
              <a:rPr lang="th-TH" sz="1400" b="1" kern="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การจัด</a:t>
            </a:r>
            <a:r>
              <a:rPr lang="th-TH" sz="1400" b="1" kern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สรรงบประมาณโดยเน้น</a:t>
            </a:r>
          </a:p>
          <a:p>
            <a:pPr algn="ctr">
              <a:defRPr/>
            </a:pPr>
            <a:r>
              <a:rPr lang="th-TH" sz="1400" b="1" kern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b="1" kern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 </a:t>
            </a:r>
            <a:r>
              <a:rPr lang="th-TH" sz="1400" b="1" kern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 </a:t>
            </a:r>
            <a:r>
              <a:rPr lang="en-US" sz="1400" b="1" kern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Function </a:t>
            </a:r>
            <a:r>
              <a:rPr lang="th-TH" sz="1400" b="1" kern="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เป็นห</a:t>
            </a:r>
            <a:r>
              <a:rPr lang="th-TH" sz="1400" b="1" kern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</a:t>
            </a:r>
            <a:endParaRPr lang="en-US" sz="1400" b="1" kern="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7" name="Text Box 38"/>
          <p:cNvSpPr txBox="1">
            <a:spLocks noChangeArrowheads="1"/>
          </p:cNvSpPr>
          <p:nvPr/>
        </p:nvSpPr>
        <p:spPr bwMode="gray">
          <a:xfrm>
            <a:off x="6991350" y="3171825"/>
            <a:ext cx="3168650" cy="738188"/>
          </a:xfrm>
          <a:prstGeom prst="rect">
            <a:avLst/>
          </a:prstGeom>
          <a:gradFill rotWithShape="1">
            <a:gsLst>
              <a:gs pos="0">
                <a:srgbClr val="4BACC6">
                  <a:tint val="50000"/>
                  <a:satMod val="300000"/>
                </a:srgbClr>
              </a:gs>
              <a:gs pos="35000">
                <a:srgbClr val="4BACC6">
                  <a:tint val="37000"/>
                  <a:satMod val="300000"/>
                </a:srgbClr>
              </a:gs>
              <a:gs pos="100000">
                <a:srgbClr val="4BACC6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th-TH" sz="1400" b="1" kern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การบูรณาการงบประมาณทั้ง 3 มิติ อย่างมีประสิทธิภาพ ตอบสนองความต้องการของประชาชน</a:t>
            </a:r>
            <a:endParaRPr lang="en-US" sz="1400" b="1" kern="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5" name="AutoShape 3"/>
          <p:cNvSpPr>
            <a:spLocks noChangeArrowheads="1"/>
          </p:cNvSpPr>
          <p:nvPr/>
        </p:nvSpPr>
        <p:spPr bwMode="ltGray">
          <a:xfrm rot="5400000" flipH="1" flipV="1">
            <a:off x="5885657" y="5352257"/>
            <a:ext cx="498475" cy="395288"/>
          </a:xfrm>
          <a:prstGeom prst="rightArrow">
            <a:avLst>
              <a:gd name="adj1" fmla="val 46509"/>
              <a:gd name="adj2" fmla="val 45739"/>
            </a:avLst>
          </a:prstGeom>
          <a:gradFill rotWithShape="1">
            <a:gsLst>
              <a:gs pos="0">
                <a:srgbClr val="E2507A">
                  <a:gamma/>
                  <a:shade val="46275"/>
                  <a:invGamma/>
                  <a:alpha val="0"/>
                </a:srgbClr>
              </a:gs>
              <a:gs pos="100000">
                <a:srgbClr val="E2507A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th-TH" sz="1600" kern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4" name="Text Box 38"/>
          <p:cNvSpPr txBox="1">
            <a:spLocks noChangeArrowheads="1"/>
          </p:cNvSpPr>
          <p:nvPr/>
        </p:nvSpPr>
        <p:spPr bwMode="gray">
          <a:xfrm>
            <a:off x="5414593" y="5589241"/>
            <a:ext cx="1440000" cy="307777"/>
          </a:xfrm>
          <a:prstGeom prst="rect">
            <a:avLst/>
          </a:prstGeom>
          <a:gradFill rotWithShape="1">
            <a:gsLst>
              <a:gs pos="0">
                <a:srgbClr val="4BACC6">
                  <a:shade val="51000"/>
                  <a:satMod val="130000"/>
                </a:srgbClr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th-TH" sz="1400" b="1" kern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ความสอดคล้อง</a:t>
            </a:r>
            <a:endParaRPr lang="en-US" sz="1400" b="1" kern="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6" name="TextBox 15"/>
          <p:cNvSpPr txBox="1"/>
          <p:nvPr/>
        </p:nvSpPr>
        <p:spPr>
          <a:xfrm>
            <a:off x="3332062" y="548681"/>
            <a:ext cx="1080000" cy="340519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sz="1400" b="1" dirty="0">
                <a:solidFill>
                  <a:schemeClr val="bg2">
                    <a:lumMod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ปัจจุบัน</a:t>
            </a:r>
          </a:p>
        </p:txBody>
      </p:sp>
      <p:sp>
        <p:nvSpPr>
          <p:cNvPr id="107" name="TextBox 16"/>
          <p:cNvSpPr txBox="1"/>
          <p:nvPr/>
        </p:nvSpPr>
        <p:spPr>
          <a:xfrm>
            <a:off x="7917941" y="548681"/>
            <a:ext cx="1080000" cy="340519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sz="1400" b="1" dirty="0">
                <a:solidFill>
                  <a:schemeClr val="bg2">
                    <a:lumMod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อนาคต</a:t>
            </a:r>
          </a:p>
        </p:txBody>
      </p:sp>
      <p:sp>
        <p:nvSpPr>
          <p:cNvPr id="108" name="Oval 4"/>
          <p:cNvSpPr>
            <a:spLocks noChangeArrowheads="1"/>
          </p:cNvSpPr>
          <p:nvPr/>
        </p:nvSpPr>
        <p:spPr bwMode="auto">
          <a:xfrm>
            <a:off x="2830514" y="1646239"/>
            <a:ext cx="1260475" cy="1260475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bg2">
                <a:lumMod val="1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th-TH" sz="24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9" name="Oval 5"/>
          <p:cNvSpPr>
            <a:spLocks noChangeArrowheads="1"/>
          </p:cNvSpPr>
          <p:nvPr/>
        </p:nvSpPr>
        <p:spPr bwMode="auto">
          <a:xfrm>
            <a:off x="3789364" y="1643064"/>
            <a:ext cx="1258887" cy="1260475"/>
          </a:xfrm>
          <a:prstGeom prst="ellipse">
            <a:avLst/>
          </a:prstGeom>
          <a:solidFill>
            <a:srgbClr val="FFCCFF">
              <a:alpha val="63921"/>
            </a:srgbClr>
          </a:solidFill>
          <a:ln w="9525">
            <a:solidFill>
              <a:schemeClr val="bg2">
                <a:lumMod val="1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th-TH" sz="24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0" name="Oval 8"/>
          <p:cNvSpPr>
            <a:spLocks noChangeArrowheads="1"/>
          </p:cNvSpPr>
          <p:nvPr/>
        </p:nvSpPr>
        <p:spPr bwMode="auto">
          <a:xfrm>
            <a:off x="3265489" y="1098551"/>
            <a:ext cx="1258887" cy="1260475"/>
          </a:xfrm>
          <a:prstGeom prst="ellipse">
            <a:avLst/>
          </a:prstGeom>
          <a:solidFill>
            <a:srgbClr val="CCFFCC">
              <a:alpha val="74117"/>
            </a:srgbClr>
          </a:solidFill>
          <a:ln w="9525">
            <a:solidFill>
              <a:schemeClr val="bg2">
                <a:lumMod val="1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th-TH" sz="24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348" name="Text Box 7"/>
          <p:cNvSpPr txBox="1">
            <a:spLocks noChangeArrowheads="1"/>
          </p:cNvSpPr>
          <p:nvPr/>
        </p:nvSpPr>
        <p:spPr bwMode="auto">
          <a:xfrm>
            <a:off x="4240214" y="2305051"/>
            <a:ext cx="9413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th-TH" sz="1400">
                <a:latin typeface="Tahoma" panose="020B0604030504040204" pitchFamily="34" charset="0"/>
                <a:cs typeface="Tahoma" panose="020B0604030504040204" pitchFamily="34" charset="0"/>
              </a:rPr>
              <a:t>Area</a:t>
            </a:r>
          </a:p>
        </p:txBody>
      </p:sp>
      <p:sp>
        <p:nvSpPr>
          <p:cNvPr id="13349" name="Text Box 7"/>
          <p:cNvSpPr txBox="1">
            <a:spLocks noChangeArrowheads="1"/>
          </p:cNvSpPr>
          <p:nvPr/>
        </p:nvSpPr>
        <p:spPr bwMode="auto">
          <a:xfrm>
            <a:off x="2900364" y="2312989"/>
            <a:ext cx="1406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th-TH" sz="1400">
                <a:latin typeface="Tahoma" panose="020B0604030504040204" pitchFamily="34" charset="0"/>
                <a:cs typeface="Tahoma" panose="020B0604030504040204" pitchFamily="34" charset="0"/>
              </a:rPr>
              <a:t>Function</a:t>
            </a:r>
          </a:p>
        </p:txBody>
      </p:sp>
      <p:sp>
        <p:nvSpPr>
          <p:cNvPr id="13350" name="Text Box 7"/>
          <p:cNvSpPr txBox="1">
            <a:spLocks noChangeArrowheads="1"/>
          </p:cNvSpPr>
          <p:nvPr/>
        </p:nvSpPr>
        <p:spPr bwMode="auto">
          <a:xfrm>
            <a:off x="3413437" y="1254914"/>
            <a:ext cx="1152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th-TH" sz="1400" dirty="0">
                <a:latin typeface="Tahoma" panose="020B0604030504040204" pitchFamily="34" charset="0"/>
                <a:cs typeface="Tahoma" panose="020B0604030504040204" pitchFamily="34" charset="0"/>
              </a:rPr>
              <a:t>Agenda</a:t>
            </a:r>
          </a:p>
        </p:txBody>
      </p:sp>
      <p:sp>
        <p:nvSpPr>
          <p:cNvPr id="116" name="Oval 4"/>
          <p:cNvSpPr>
            <a:spLocks noChangeArrowheads="1"/>
          </p:cNvSpPr>
          <p:nvPr/>
        </p:nvSpPr>
        <p:spPr bwMode="auto">
          <a:xfrm>
            <a:off x="7578726" y="1577976"/>
            <a:ext cx="1260475" cy="1260475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bg2">
                <a:lumMod val="1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th-TH" sz="24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7" name="Oval 5"/>
          <p:cNvSpPr>
            <a:spLocks noChangeArrowheads="1"/>
          </p:cNvSpPr>
          <p:nvPr/>
        </p:nvSpPr>
        <p:spPr bwMode="auto">
          <a:xfrm>
            <a:off x="8004176" y="1571625"/>
            <a:ext cx="1260475" cy="1258888"/>
          </a:xfrm>
          <a:prstGeom prst="ellipse">
            <a:avLst/>
          </a:prstGeom>
          <a:solidFill>
            <a:srgbClr val="FFCCFF">
              <a:alpha val="63921"/>
            </a:srgbClr>
          </a:solidFill>
          <a:ln w="9525">
            <a:solidFill>
              <a:schemeClr val="bg2">
                <a:lumMod val="1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th-TH" sz="24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8" name="Oval 8"/>
          <p:cNvSpPr>
            <a:spLocks noChangeArrowheads="1"/>
          </p:cNvSpPr>
          <p:nvPr/>
        </p:nvSpPr>
        <p:spPr bwMode="auto">
          <a:xfrm>
            <a:off x="7780339" y="1277939"/>
            <a:ext cx="1258887" cy="1260475"/>
          </a:xfrm>
          <a:prstGeom prst="ellipse">
            <a:avLst/>
          </a:prstGeom>
          <a:solidFill>
            <a:srgbClr val="CCFFCC">
              <a:alpha val="74117"/>
            </a:srgbClr>
          </a:solidFill>
          <a:ln w="9525">
            <a:solidFill>
              <a:schemeClr val="bg2">
                <a:lumMod val="1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th-TH" sz="24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354" name="Text Box 7"/>
          <p:cNvSpPr txBox="1">
            <a:spLocks noChangeArrowheads="1"/>
          </p:cNvSpPr>
          <p:nvPr/>
        </p:nvSpPr>
        <p:spPr bwMode="auto">
          <a:xfrm>
            <a:off x="8785225" y="2390776"/>
            <a:ext cx="9413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th-TH" sz="1400">
                <a:latin typeface="Tahoma" panose="020B0604030504040204" pitchFamily="34" charset="0"/>
                <a:cs typeface="Tahoma" panose="020B0604030504040204" pitchFamily="34" charset="0"/>
              </a:rPr>
              <a:t>Area</a:t>
            </a:r>
          </a:p>
        </p:txBody>
      </p:sp>
      <p:sp>
        <p:nvSpPr>
          <p:cNvPr id="13355" name="Text Box 7"/>
          <p:cNvSpPr txBox="1">
            <a:spLocks noChangeArrowheads="1"/>
          </p:cNvSpPr>
          <p:nvPr/>
        </p:nvSpPr>
        <p:spPr bwMode="auto">
          <a:xfrm>
            <a:off x="7440614" y="2401889"/>
            <a:ext cx="1406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th-TH" sz="1400">
                <a:latin typeface="Tahoma" panose="020B0604030504040204" pitchFamily="34" charset="0"/>
                <a:cs typeface="Tahoma" panose="020B0604030504040204" pitchFamily="34" charset="0"/>
              </a:rPr>
              <a:t>Function</a:t>
            </a:r>
          </a:p>
        </p:txBody>
      </p:sp>
      <p:sp>
        <p:nvSpPr>
          <p:cNvPr id="13356" name="Text Box 7"/>
          <p:cNvSpPr txBox="1">
            <a:spLocks noChangeArrowheads="1"/>
          </p:cNvSpPr>
          <p:nvPr/>
        </p:nvSpPr>
        <p:spPr bwMode="auto">
          <a:xfrm>
            <a:off x="7938198" y="1278405"/>
            <a:ext cx="1152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th-TH" sz="1400">
                <a:latin typeface="Tahoma" panose="020B0604030504040204" pitchFamily="34" charset="0"/>
                <a:cs typeface="Tahoma" panose="020B0604030504040204" pitchFamily="34" charset="0"/>
              </a:rPr>
              <a:t>Agenda</a:t>
            </a:r>
          </a:p>
        </p:txBody>
      </p:sp>
      <p:sp>
        <p:nvSpPr>
          <p:cNvPr id="13357" name="รูปแบบอิสระ 126"/>
          <p:cNvSpPr>
            <a:spLocks/>
          </p:cNvSpPr>
          <p:nvPr/>
        </p:nvSpPr>
        <p:spPr bwMode="auto">
          <a:xfrm>
            <a:off x="3789364" y="1862139"/>
            <a:ext cx="301625" cy="496887"/>
          </a:xfrm>
          <a:custGeom>
            <a:avLst/>
            <a:gdLst>
              <a:gd name="T0" fmla="*/ 6143 w 301721"/>
              <a:gd name="T1" fmla="*/ 494765 h 495685"/>
              <a:gd name="T2" fmla="*/ 0 w 301721"/>
              <a:gd name="T3" fmla="*/ 441532 h 495685"/>
              <a:gd name="T4" fmla="*/ 3072 w 301721"/>
              <a:gd name="T5" fmla="*/ 385166 h 495685"/>
              <a:gd name="T6" fmla="*/ 6143 w 301721"/>
              <a:gd name="T7" fmla="*/ 328800 h 495685"/>
              <a:gd name="T8" fmla="*/ 27646 w 301721"/>
              <a:gd name="T9" fmla="*/ 241119 h 495685"/>
              <a:gd name="T10" fmla="*/ 49148 w 301721"/>
              <a:gd name="T11" fmla="*/ 169096 h 495685"/>
              <a:gd name="T12" fmla="*/ 73728 w 301721"/>
              <a:gd name="T13" fmla="*/ 112731 h 495685"/>
              <a:gd name="T14" fmla="*/ 104448 w 301721"/>
              <a:gd name="T15" fmla="*/ 62627 h 495685"/>
              <a:gd name="T16" fmla="*/ 125950 w 301721"/>
              <a:gd name="T17" fmla="*/ 34445 h 495685"/>
              <a:gd name="T18" fmla="*/ 138237 w 301721"/>
              <a:gd name="T19" fmla="*/ 21920 h 495685"/>
              <a:gd name="T20" fmla="*/ 144381 w 301721"/>
              <a:gd name="T21" fmla="*/ 9395 h 495685"/>
              <a:gd name="T22" fmla="*/ 150524 w 301721"/>
              <a:gd name="T23" fmla="*/ 0 h 495685"/>
              <a:gd name="T24" fmla="*/ 178171 w 301721"/>
              <a:gd name="T25" fmla="*/ 50102 h 495685"/>
              <a:gd name="T26" fmla="*/ 205817 w 301721"/>
              <a:gd name="T27" fmla="*/ 84550 h 495685"/>
              <a:gd name="T28" fmla="*/ 230397 w 301721"/>
              <a:gd name="T29" fmla="*/ 122125 h 495685"/>
              <a:gd name="T30" fmla="*/ 254972 w 301721"/>
              <a:gd name="T31" fmla="*/ 169096 h 495685"/>
              <a:gd name="T32" fmla="*/ 267259 w 301721"/>
              <a:gd name="T33" fmla="*/ 206675 h 495685"/>
              <a:gd name="T34" fmla="*/ 279547 w 301721"/>
              <a:gd name="T35" fmla="*/ 253646 h 495685"/>
              <a:gd name="T36" fmla="*/ 288762 w 301721"/>
              <a:gd name="T37" fmla="*/ 281829 h 495685"/>
              <a:gd name="T38" fmla="*/ 301049 w 301721"/>
              <a:gd name="T39" fmla="*/ 328800 h 495685"/>
              <a:gd name="T40" fmla="*/ 301049 w 301721"/>
              <a:gd name="T41" fmla="*/ 372639 h 495685"/>
              <a:gd name="T42" fmla="*/ 297977 w 301721"/>
              <a:gd name="T43" fmla="*/ 422743 h 495685"/>
              <a:gd name="T44" fmla="*/ 294906 w 301721"/>
              <a:gd name="T45" fmla="*/ 466583 h 495685"/>
              <a:gd name="T46" fmla="*/ 297977 w 301721"/>
              <a:gd name="T47" fmla="*/ 472846 h 495685"/>
              <a:gd name="T48" fmla="*/ 251900 w 301721"/>
              <a:gd name="T49" fmla="*/ 488503 h 495685"/>
              <a:gd name="T50" fmla="*/ 221181 w 301721"/>
              <a:gd name="T51" fmla="*/ 494765 h 495685"/>
              <a:gd name="T52" fmla="*/ 190458 w 301721"/>
              <a:gd name="T53" fmla="*/ 501028 h 495685"/>
              <a:gd name="T54" fmla="*/ 159740 w 301721"/>
              <a:gd name="T55" fmla="*/ 504162 h 495685"/>
              <a:gd name="T56" fmla="*/ 132094 w 301721"/>
              <a:gd name="T57" fmla="*/ 504162 h 495685"/>
              <a:gd name="T58" fmla="*/ 95232 w 301721"/>
              <a:gd name="T59" fmla="*/ 504162 h 495685"/>
              <a:gd name="T60" fmla="*/ 61436 w 301721"/>
              <a:gd name="T61" fmla="*/ 504162 h 495685"/>
              <a:gd name="T62" fmla="*/ 6143 w 301721"/>
              <a:gd name="T63" fmla="*/ 494765 h 49568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301721"/>
              <a:gd name="T97" fmla="*/ 0 h 495685"/>
              <a:gd name="T98" fmla="*/ 301721 w 301721"/>
              <a:gd name="T99" fmla="*/ 495685 h 495685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301721" h="495685">
                <a:moveTo>
                  <a:pt x="6157" y="486448"/>
                </a:moveTo>
                <a:lnTo>
                  <a:pt x="0" y="434109"/>
                </a:lnTo>
                <a:lnTo>
                  <a:pt x="3079" y="378691"/>
                </a:lnTo>
                <a:lnTo>
                  <a:pt x="6157" y="323272"/>
                </a:lnTo>
                <a:lnTo>
                  <a:pt x="27709" y="237066"/>
                </a:lnTo>
                <a:lnTo>
                  <a:pt x="49260" y="166254"/>
                </a:lnTo>
                <a:lnTo>
                  <a:pt x="73891" y="110836"/>
                </a:lnTo>
                <a:lnTo>
                  <a:pt x="104679" y="61575"/>
                </a:lnTo>
                <a:lnTo>
                  <a:pt x="126230" y="33866"/>
                </a:lnTo>
                <a:lnTo>
                  <a:pt x="138545" y="21551"/>
                </a:lnTo>
                <a:lnTo>
                  <a:pt x="144703" y="9236"/>
                </a:lnTo>
                <a:lnTo>
                  <a:pt x="150860" y="0"/>
                </a:lnTo>
                <a:lnTo>
                  <a:pt x="178570" y="49260"/>
                </a:lnTo>
                <a:lnTo>
                  <a:pt x="206279" y="83127"/>
                </a:lnTo>
                <a:lnTo>
                  <a:pt x="230909" y="120072"/>
                </a:lnTo>
                <a:lnTo>
                  <a:pt x="255539" y="166254"/>
                </a:lnTo>
                <a:lnTo>
                  <a:pt x="267854" y="203200"/>
                </a:lnTo>
                <a:lnTo>
                  <a:pt x="280170" y="249381"/>
                </a:lnTo>
                <a:lnTo>
                  <a:pt x="289406" y="277091"/>
                </a:lnTo>
                <a:lnTo>
                  <a:pt x="301721" y="323272"/>
                </a:lnTo>
                <a:lnTo>
                  <a:pt x="301721" y="366375"/>
                </a:lnTo>
                <a:lnTo>
                  <a:pt x="298642" y="415636"/>
                </a:lnTo>
                <a:lnTo>
                  <a:pt x="295564" y="458739"/>
                </a:lnTo>
                <a:lnTo>
                  <a:pt x="298642" y="464897"/>
                </a:lnTo>
                <a:lnTo>
                  <a:pt x="252460" y="480291"/>
                </a:lnTo>
                <a:lnTo>
                  <a:pt x="221673" y="486448"/>
                </a:lnTo>
                <a:lnTo>
                  <a:pt x="190885" y="492606"/>
                </a:lnTo>
                <a:lnTo>
                  <a:pt x="160097" y="495685"/>
                </a:lnTo>
                <a:lnTo>
                  <a:pt x="132388" y="495685"/>
                </a:lnTo>
                <a:lnTo>
                  <a:pt x="95442" y="495685"/>
                </a:lnTo>
                <a:lnTo>
                  <a:pt x="61576" y="495685"/>
                </a:lnTo>
                <a:lnTo>
                  <a:pt x="6157" y="486448"/>
                </a:lnTo>
                <a:close/>
              </a:path>
            </a:pathLst>
          </a:custGeom>
          <a:solidFill>
            <a:schemeClr val="accent1">
              <a:alpha val="74901"/>
            </a:schemeClr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15" name="Text Box 62"/>
          <p:cNvSpPr txBox="1">
            <a:spLocks noChangeArrowheads="1"/>
          </p:cNvSpPr>
          <p:nvPr/>
        </p:nvSpPr>
        <p:spPr bwMode="gray">
          <a:xfrm>
            <a:off x="3500438" y="1944688"/>
            <a:ext cx="901700" cy="412750"/>
          </a:xfrm>
          <a:prstGeom prst="rect">
            <a:avLst/>
          </a:prstGeom>
          <a:noFill/>
          <a:ln w="38100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txBody>
          <a:bodyPr/>
          <a:lstStyle/>
          <a:p>
            <a:pPr algn="ctr">
              <a:defRPr/>
            </a:pPr>
            <a:r>
              <a:rPr lang="th-TH" sz="900" b="1" kern="0" dirty="0">
                <a:solidFill>
                  <a:srgbClr val="1C1C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การบูรณาการ</a:t>
            </a:r>
          </a:p>
          <a:p>
            <a:pPr algn="ctr">
              <a:defRPr/>
            </a:pPr>
            <a:r>
              <a:rPr lang="th-TH" sz="900" b="1" kern="0" dirty="0">
                <a:solidFill>
                  <a:srgbClr val="1C1C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งบประมาณ</a:t>
            </a:r>
            <a:endParaRPr lang="en-US" sz="700" kern="0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359" name="รูปแบบอิสระ 128"/>
          <p:cNvSpPr>
            <a:spLocks/>
          </p:cNvSpPr>
          <p:nvPr/>
        </p:nvSpPr>
        <p:spPr bwMode="auto">
          <a:xfrm>
            <a:off x="8007350" y="1619250"/>
            <a:ext cx="831850" cy="920750"/>
          </a:xfrm>
          <a:custGeom>
            <a:avLst/>
            <a:gdLst>
              <a:gd name="T0" fmla="*/ 34035 w 831273"/>
              <a:gd name="T1" fmla="*/ 792404 h 920558"/>
              <a:gd name="T2" fmla="*/ 12378 w 831273"/>
              <a:gd name="T3" fmla="*/ 730737 h 920558"/>
              <a:gd name="T4" fmla="*/ 6186 w 831273"/>
              <a:gd name="T5" fmla="*/ 684492 h 920558"/>
              <a:gd name="T6" fmla="*/ 3093 w 831273"/>
              <a:gd name="T7" fmla="*/ 632076 h 920558"/>
              <a:gd name="T8" fmla="*/ 0 w 831273"/>
              <a:gd name="T9" fmla="*/ 570409 h 920558"/>
              <a:gd name="T10" fmla="*/ 0 w 831273"/>
              <a:gd name="T11" fmla="*/ 514907 h 920558"/>
              <a:gd name="T12" fmla="*/ 6186 w 831273"/>
              <a:gd name="T13" fmla="*/ 465576 h 920558"/>
              <a:gd name="T14" fmla="*/ 18564 w 831273"/>
              <a:gd name="T15" fmla="*/ 416246 h 920558"/>
              <a:gd name="T16" fmla="*/ 30935 w 831273"/>
              <a:gd name="T17" fmla="*/ 379244 h 920558"/>
              <a:gd name="T18" fmla="*/ 43313 w 831273"/>
              <a:gd name="T19" fmla="*/ 339164 h 920558"/>
              <a:gd name="T20" fmla="*/ 61877 w 831273"/>
              <a:gd name="T21" fmla="*/ 305248 h 920558"/>
              <a:gd name="T22" fmla="*/ 77345 w 831273"/>
              <a:gd name="T23" fmla="*/ 271333 h 920558"/>
              <a:gd name="T24" fmla="*/ 92812 w 831273"/>
              <a:gd name="T25" fmla="*/ 243582 h 920558"/>
              <a:gd name="T26" fmla="*/ 120658 w 831273"/>
              <a:gd name="T27" fmla="*/ 209666 h 920558"/>
              <a:gd name="T28" fmla="*/ 151596 w 831273"/>
              <a:gd name="T29" fmla="*/ 169579 h 920558"/>
              <a:gd name="T30" fmla="*/ 194909 w 831273"/>
              <a:gd name="T31" fmla="*/ 129499 h 920558"/>
              <a:gd name="T32" fmla="*/ 232033 w 831273"/>
              <a:gd name="T33" fmla="*/ 95583 h 920558"/>
              <a:gd name="T34" fmla="*/ 259877 w 831273"/>
              <a:gd name="T35" fmla="*/ 67832 h 920558"/>
              <a:gd name="T36" fmla="*/ 284628 w 831273"/>
              <a:gd name="T37" fmla="*/ 49331 h 920558"/>
              <a:gd name="T38" fmla="*/ 315566 w 831273"/>
              <a:gd name="T39" fmla="*/ 37002 h 920558"/>
              <a:gd name="T40" fmla="*/ 340316 w 831273"/>
              <a:gd name="T41" fmla="*/ 21581 h 920558"/>
              <a:gd name="T42" fmla="*/ 358879 w 831273"/>
              <a:gd name="T43" fmla="*/ 12337 h 920558"/>
              <a:gd name="T44" fmla="*/ 374348 w 831273"/>
              <a:gd name="T45" fmla="*/ 9251 h 920558"/>
              <a:gd name="T46" fmla="*/ 386723 w 831273"/>
              <a:gd name="T47" fmla="*/ 0 h 920558"/>
              <a:gd name="T48" fmla="*/ 405285 w 831273"/>
              <a:gd name="T49" fmla="*/ 0 h 920558"/>
              <a:gd name="T50" fmla="*/ 476442 w 831273"/>
              <a:gd name="T51" fmla="*/ 18501 h 920558"/>
              <a:gd name="T52" fmla="*/ 563068 w 831273"/>
              <a:gd name="T53" fmla="*/ 67832 h 920558"/>
              <a:gd name="T54" fmla="*/ 621850 w 831273"/>
              <a:gd name="T55" fmla="*/ 114084 h 920558"/>
              <a:gd name="T56" fmla="*/ 689914 w 831273"/>
              <a:gd name="T57" fmla="*/ 181915 h 920558"/>
              <a:gd name="T58" fmla="*/ 764164 w 831273"/>
              <a:gd name="T59" fmla="*/ 277497 h 920558"/>
              <a:gd name="T60" fmla="*/ 819851 w 831273"/>
              <a:gd name="T61" fmla="*/ 413160 h 920558"/>
              <a:gd name="T62" fmla="*/ 835320 w 831273"/>
              <a:gd name="T63" fmla="*/ 554994 h 920558"/>
              <a:gd name="T64" fmla="*/ 835320 w 831273"/>
              <a:gd name="T65" fmla="*/ 616660 h 920558"/>
              <a:gd name="T66" fmla="*/ 819851 w 831273"/>
              <a:gd name="T67" fmla="*/ 712237 h 920558"/>
              <a:gd name="T68" fmla="*/ 813663 w 831273"/>
              <a:gd name="T69" fmla="*/ 746155 h 920558"/>
              <a:gd name="T70" fmla="*/ 807477 w 831273"/>
              <a:gd name="T71" fmla="*/ 770824 h 920558"/>
              <a:gd name="T72" fmla="*/ 733227 w 831273"/>
              <a:gd name="T73" fmla="*/ 820155 h 920558"/>
              <a:gd name="T74" fmla="*/ 668257 w 831273"/>
              <a:gd name="T75" fmla="*/ 857156 h 920558"/>
              <a:gd name="T76" fmla="*/ 624943 w 831273"/>
              <a:gd name="T77" fmla="*/ 875653 h 920558"/>
              <a:gd name="T78" fmla="*/ 553787 w 831273"/>
              <a:gd name="T79" fmla="*/ 906487 h 920558"/>
              <a:gd name="T80" fmla="*/ 495004 w 831273"/>
              <a:gd name="T81" fmla="*/ 909571 h 920558"/>
              <a:gd name="T82" fmla="*/ 445505 w 831273"/>
              <a:gd name="T83" fmla="*/ 921902 h 920558"/>
              <a:gd name="T84" fmla="*/ 380535 w 831273"/>
              <a:gd name="T85" fmla="*/ 918819 h 920558"/>
              <a:gd name="T86" fmla="*/ 269159 w 831273"/>
              <a:gd name="T87" fmla="*/ 906487 h 920558"/>
              <a:gd name="T88" fmla="*/ 213472 w 831273"/>
              <a:gd name="T89" fmla="*/ 887986 h 920558"/>
              <a:gd name="T90" fmla="*/ 167065 w 831273"/>
              <a:gd name="T91" fmla="*/ 875653 h 920558"/>
              <a:gd name="T92" fmla="*/ 120658 w 831273"/>
              <a:gd name="T93" fmla="*/ 854071 h 920558"/>
              <a:gd name="T94" fmla="*/ 83534 w 831273"/>
              <a:gd name="T95" fmla="*/ 823240 h 920558"/>
              <a:gd name="T96" fmla="*/ 34035 w 831273"/>
              <a:gd name="T97" fmla="*/ 792404 h 92055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31273"/>
              <a:gd name="T148" fmla="*/ 0 h 920558"/>
              <a:gd name="T149" fmla="*/ 831273 w 831273"/>
              <a:gd name="T150" fmla="*/ 920558 h 920558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31273" h="920558">
                <a:moveTo>
                  <a:pt x="33867" y="791249"/>
                </a:moveTo>
                <a:lnTo>
                  <a:pt x="12315" y="729673"/>
                </a:lnTo>
                <a:lnTo>
                  <a:pt x="6158" y="683491"/>
                </a:lnTo>
                <a:lnTo>
                  <a:pt x="3079" y="631152"/>
                </a:lnTo>
                <a:lnTo>
                  <a:pt x="0" y="569576"/>
                </a:lnTo>
                <a:lnTo>
                  <a:pt x="0" y="514158"/>
                </a:lnTo>
                <a:lnTo>
                  <a:pt x="6158" y="464897"/>
                </a:lnTo>
                <a:lnTo>
                  <a:pt x="18473" y="415637"/>
                </a:lnTo>
                <a:lnTo>
                  <a:pt x="30788" y="378691"/>
                </a:lnTo>
                <a:lnTo>
                  <a:pt x="43103" y="338667"/>
                </a:lnTo>
                <a:lnTo>
                  <a:pt x="61576" y="304800"/>
                </a:lnTo>
                <a:lnTo>
                  <a:pt x="76970" y="270934"/>
                </a:lnTo>
                <a:lnTo>
                  <a:pt x="92364" y="243225"/>
                </a:lnTo>
                <a:lnTo>
                  <a:pt x="120073" y="209358"/>
                </a:lnTo>
                <a:lnTo>
                  <a:pt x="150861" y="169334"/>
                </a:lnTo>
                <a:lnTo>
                  <a:pt x="193964" y="129310"/>
                </a:lnTo>
                <a:lnTo>
                  <a:pt x="230909" y="95443"/>
                </a:lnTo>
                <a:lnTo>
                  <a:pt x="258618" y="67734"/>
                </a:lnTo>
                <a:lnTo>
                  <a:pt x="283249" y="49261"/>
                </a:lnTo>
                <a:lnTo>
                  <a:pt x="314037" y="36946"/>
                </a:lnTo>
                <a:lnTo>
                  <a:pt x="338667" y="21552"/>
                </a:lnTo>
                <a:lnTo>
                  <a:pt x="357140" y="12316"/>
                </a:lnTo>
                <a:lnTo>
                  <a:pt x="372534" y="9237"/>
                </a:lnTo>
                <a:lnTo>
                  <a:pt x="384849" y="0"/>
                </a:lnTo>
                <a:lnTo>
                  <a:pt x="403321" y="0"/>
                </a:lnTo>
                <a:lnTo>
                  <a:pt x="474134" y="18473"/>
                </a:lnTo>
                <a:lnTo>
                  <a:pt x="560340" y="67734"/>
                </a:lnTo>
                <a:lnTo>
                  <a:pt x="618837" y="113916"/>
                </a:lnTo>
                <a:lnTo>
                  <a:pt x="686570" y="181649"/>
                </a:lnTo>
                <a:lnTo>
                  <a:pt x="760461" y="277091"/>
                </a:lnTo>
                <a:lnTo>
                  <a:pt x="815879" y="412558"/>
                </a:lnTo>
                <a:lnTo>
                  <a:pt x="831273" y="554182"/>
                </a:lnTo>
                <a:lnTo>
                  <a:pt x="831273" y="615758"/>
                </a:lnTo>
                <a:lnTo>
                  <a:pt x="815879" y="711200"/>
                </a:lnTo>
                <a:lnTo>
                  <a:pt x="809721" y="745067"/>
                </a:lnTo>
                <a:lnTo>
                  <a:pt x="803564" y="769697"/>
                </a:lnTo>
                <a:lnTo>
                  <a:pt x="729673" y="818958"/>
                </a:lnTo>
                <a:lnTo>
                  <a:pt x="665018" y="855903"/>
                </a:lnTo>
                <a:lnTo>
                  <a:pt x="621915" y="874376"/>
                </a:lnTo>
                <a:lnTo>
                  <a:pt x="551103" y="905164"/>
                </a:lnTo>
                <a:lnTo>
                  <a:pt x="492606" y="908243"/>
                </a:lnTo>
                <a:lnTo>
                  <a:pt x="443346" y="920558"/>
                </a:lnTo>
                <a:lnTo>
                  <a:pt x="378691" y="917479"/>
                </a:lnTo>
                <a:lnTo>
                  <a:pt x="267855" y="905164"/>
                </a:lnTo>
                <a:lnTo>
                  <a:pt x="212437" y="886691"/>
                </a:lnTo>
                <a:lnTo>
                  <a:pt x="166255" y="874376"/>
                </a:lnTo>
                <a:lnTo>
                  <a:pt x="120073" y="852825"/>
                </a:lnTo>
                <a:lnTo>
                  <a:pt x="83128" y="822037"/>
                </a:lnTo>
                <a:lnTo>
                  <a:pt x="33867" y="791249"/>
                </a:lnTo>
                <a:close/>
              </a:path>
            </a:pathLst>
          </a:custGeom>
          <a:solidFill>
            <a:schemeClr val="accent1">
              <a:alpha val="74901"/>
            </a:schemeClr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0" name="Text Box 62"/>
          <p:cNvSpPr txBox="1">
            <a:spLocks noChangeArrowheads="1"/>
          </p:cNvSpPr>
          <p:nvPr/>
        </p:nvSpPr>
        <p:spPr bwMode="gray">
          <a:xfrm>
            <a:off x="7989888" y="1941513"/>
            <a:ext cx="901700" cy="412750"/>
          </a:xfrm>
          <a:prstGeom prst="rect">
            <a:avLst/>
          </a:prstGeom>
          <a:noFill/>
          <a:ln w="38100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txBody>
          <a:bodyPr/>
          <a:lstStyle/>
          <a:p>
            <a:pPr algn="ctr">
              <a:defRPr/>
            </a:pPr>
            <a:r>
              <a:rPr lang="th-TH" sz="900" b="1" kern="0" dirty="0">
                <a:solidFill>
                  <a:srgbClr val="1C1C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การบูรณาการ</a:t>
            </a:r>
          </a:p>
          <a:p>
            <a:pPr algn="ctr">
              <a:defRPr/>
            </a:pPr>
            <a:r>
              <a:rPr lang="th-TH" sz="900" b="1" kern="0" dirty="0">
                <a:solidFill>
                  <a:srgbClr val="1C1C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งบประมาณ</a:t>
            </a:r>
            <a:endParaRPr lang="en-US" sz="700" kern="0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701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085" y="1157774"/>
            <a:ext cx="2589216" cy="4438081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876" y="4874122"/>
            <a:ext cx="1308271" cy="1507206"/>
          </a:xfrm>
          <a:prstGeom prst="rect">
            <a:avLst/>
          </a:prstGeom>
        </p:spPr>
      </p:pic>
      <p:sp>
        <p:nvSpPr>
          <p:cNvPr id="4" name="กล่องข้อความ 3"/>
          <p:cNvSpPr txBox="1"/>
          <p:nvPr/>
        </p:nvSpPr>
        <p:spPr>
          <a:xfrm>
            <a:off x="6044302" y="4406312"/>
            <a:ext cx="1476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รายได้ต่อหัว ปี 2554 </a:t>
            </a:r>
            <a:b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(ค่าเฉลี่ย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sz="16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5,362 </a:t>
            </a:r>
            <a:r>
              <a:rPr lang="en-US" sz="12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US$)</a:t>
            </a:r>
            <a:endParaRPr lang="th-TH" sz="1400" b="1" dirty="0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5" name="วงรี 4"/>
          <p:cNvSpPr/>
          <p:nvPr/>
        </p:nvSpPr>
        <p:spPr>
          <a:xfrm>
            <a:off x="4367807" y="1167312"/>
            <a:ext cx="1146006" cy="133673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6" name="วงรี 5"/>
          <p:cNvSpPr/>
          <p:nvPr/>
        </p:nvSpPr>
        <p:spPr>
          <a:xfrm>
            <a:off x="4560942" y="2527078"/>
            <a:ext cx="900901" cy="1382172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7" name="วงรี 6"/>
          <p:cNvSpPr/>
          <p:nvPr/>
        </p:nvSpPr>
        <p:spPr>
          <a:xfrm>
            <a:off x="5381892" y="1612508"/>
            <a:ext cx="1509097" cy="1490543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8" name="วงรี 7"/>
          <p:cNvSpPr/>
          <p:nvPr/>
        </p:nvSpPr>
        <p:spPr>
          <a:xfrm>
            <a:off x="5434579" y="3102785"/>
            <a:ext cx="740632" cy="584448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9" name="วงรี 8"/>
          <p:cNvSpPr/>
          <p:nvPr/>
        </p:nvSpPr>
        <p:spPr>
          <a:xfrm>
            <a:off x="4554350" y="3932283"/>
            <a:ext cx="717480" cy="123555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10" name="วงรี 9"/>
          <p:cNvSpPr/>
          <p:nvPr/>
        </p:nvSpPr>
        <p:spPr>
          <a:xfrm>
            <a:off x="5059686" y="4916238"/>
            <a:ext cx="789093" cy="66612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11" name="กล่องข้อความ 10"/>
          <p:cNvSpPr txBox="1"/>
          <p:nvPr/>
        </p:nvSpPr>
        <p:spPr>
          <a:xfrm>
            <a:off x="4734155" y="42474"/>
            <a:ext cx="3132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การแบ่งภาค 6 ภาค</a:t>
            </a:r>
          </a:p>
        </p:txBody>
      </p:sp>
      <p:sp>
        <p:nvSpPr>
          <p:cNvPr id="12" name="กล่องข้อความ 11"/>
          <p:cNvSpPr txBox="1"/>
          <p:nvPr/>
        </p:nvSpPr>
        <p:spPr>
          <a:xfrm>
            <a:off x="4376831" y="1599974"/>
            <a:ext cx="1287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ภาคเหนือ</a:t>
            </a:r>
          </a:p>
        </p:txBody>
      </p:sp>
      <p:sp>
        <p:nvSpPr>
          <p:cNvPr id="13" name="กล่องข้อความ 12"/>
          <p:cNvSpPr txBox="1"/>
          <p:nvPr/>
        </p:nvSpPr>
        <p:spPr>
          <a:xfrm>
            <a:off x="5192480" y="3085566"/>
            <a:ext cx="12871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</a:t>
            </a:r>
            <a:b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ตะวันออก</a:t>
            </a:r>
          </a:p>
        </p:txBody>
      </p:sp>
      <p:sp>
        <p:nvSpPr>
          <p:cNvPr id="14" name="กล่องข้อความ 13"/>
          <p:cNvSpPr txBox="1"/>
          <p:nvPr/>
        </p:nvSpPr>
        <p:spPr>
          <a:xfrm>
            <a:off x="4276926" y="4333285"/>
            <a:ext cx="1287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ภาคใต้</a:t>
            </a:r>
          </a:p>
        </p:txBody>
      </p:sp>
      <p:sp>
        <p:nvSpPr>
          <p:cNvPr id="15" name="กล่องข้อความ 14"/>
          <p:cNvSpPr txBox="1"/>
          <p:nvPr/>
        </p:nvSpPr>
        <p:spPr>
          <a:xfrm>
            <a:off x="4958843" y="4942778"/>
            <a:ext cx="1035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ภาคใต้ชายแดน</a:t>
            </a:r>
          </a:p>
        </p:txBody>
      </p:sp>
      <p:sp>
        <p:nvSpPr>
          <p:cNvPr id="16" name="กล่องข้อความ 15"/>
          <p:cNvSpPr txBox="1"/>
          <p:nvPr/>
        </p:nvSpPr>
        <p:spPr>
          <a:xfrm>
            <a:off x="5576257" y="1646733"/>
            <a:ext cx="12871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ภาคตะวันออก</a:t>
            </a:r>
            <a:b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เฉียงเหนือ</a:t>
            </a:r>
          </a:p>
        </p:txBody>
      </p:sp>
      <p:sp>
        <p:nvSpPr>
          <p:cNvPr id="17" name="กล่องข้อความ 16"/>
          <p:cNvSpPr txBox="1"/>
          <p:nvPr/>
        </p:nvSpPr>
        <p:spPr>
          <a:xfrm>
            <a:off x="4327857" y="2992634"/>
            <a:ext cx="1287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ภาคกลาง</a:t>
            </a:r>
          </a:p>
        </p:txBody>
      </p:sp>
      <p:cxnSp>
        <p:nvCxnSpPr>
          <p:cNvPr id="19" name="ตัวเชื่อมต่อตรง 18"/>
          <p:cNvCxnSpPr/>
          <p:nvPr/>
        </p:nvCxnSpPr>
        <p:spPr>
          <a:xfrm>
            <a:off x="3617695" y="2525700"/>
            <a:ext cx="3528392" cy="0"/>
          </a:xfrm>
          <a:prstGeom prst="line">
            <a:avLst/>
          </a:prstGeom>
          <a:ln w="50800" cmpd="sng">
            <a:solidFill>
              <a:schemeClr val="accent5">
                <a:lumMod val="50000"/>
              </a:schemeClr>
            </a:solidFill>
            <a:bevel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กล่องข้อความ 19"/>
          <p:cNvSpPr txBox="1"/>
          <p:nvPr/>
        </p:nvSpPr>
        <p:spPr>
          <a:xfrm>
            <a:off x="2639615" y="1305486"/>
            <a:ext cx="19001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ภาคเหนือ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เป็นฐานเศรษฐกิจ</a:t>
            </a:r>
            <a:b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สร้างสรรค์มูลค่าสูง</a:t>
            </a:r>
          </a:p>
        </p:txBody>
      </p:sp>
      <p:sp>
        <p:nvSpPr>
          <p:cNvPr id="21" name="กล่องข้อความ 20"/>
          <p:cNvSpPr txBox="1"/>
          <p:nvPr/>
        </p:nvSpPr>
        <p:spPr>
          <a:xfrm>
            <a:off x="2061275" y="2684589"/>
            <a:ext cx="2493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ภาคกลาง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เศรษฐกิจในพื้นที่เติบโตตามศักยภาพ ประชาชนมีความเป็นอยู่และคุณภาพชีวิตดีขึ้น</a:t>
            </a:r>
          </a:p>
        </p:txBody>
      </p:sp>
      <p:sp>
        <p:nvSpPr>
          <p:cNvPr id="22" name="กล่องข้อความ 21"/>
          <p:cNvSpPr txBox="1"/>
          <p:nvPr/>
        </p:nvSpPr>
        <p:spPr>
          <a:xfrm>
            <a:off x="6618652" y="1383422"/>
            <a:ext cx="165021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ภาคตะวันออกเฉียงเหนือ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หลุดพ้นความยกจน</a:t>
            </a:r>
            <a:b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สู่การพึ่งตนเอง</a:t>
            </a:r>
          </a:p>
        </p:txBody>
      </p:sp>
      <p:sp>
        <p:nvSpPr>
          <p:cNvPr id="23" name="กล่องข้อความ 22"/>
          <p:cNvSpPr txBox="1"/>
          <p:nvPr/>
        </p:nvSpPr>
        <p:spPr>
          <a:xfrm>
            <a:off x="3172869" y="4289448"/>
            <a:ext cx="15381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ภาคใต้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เป็นฐานการสร้างรายได้ที่หลากหลาย</a:t>
            </a:r>
          </a:p>
        </p:txBody>
      </p:sp>
      <p:sp>
        <p:nvSpPr>
          <p:cNvPr id="24" name="กล่องข้อความ 23"/>
          <p:cNvSpPr txBox="1"/>
          <p:nvPr/>
        </p:nvSpPr>
        <p:spPr>
          <a:xfrm>
            <a:off x="3424722" y="5222009"/>
            <a:ext cx="2230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ภาคใต้ชายแดน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การพัฒนาบนพื้นฐานความหลากหลายทางวัฒนธรรม</a:t>
            </a:r>
          </a:p>
        </p:txBody>
      </p:sp>
      <p:sp>
        <p:nvSpPr>
          <p:cNvPr id="25" name="กล่องข้อความ 24"/>
          <p:cNvSpPr txBox="1"/>
          <p:nvPr/>
        </p:nvSpPr>
        <p:spPr>
          <a:xfrm>
            <a:off x="6183733" y="3448515"/>
            <a:ext cx="24598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ภาคตะวันออก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พัฒนาเป็นฐานเศรษฐกิจชั้นนำ เมืองผลไม้เมืองร้อน และแหล่งท่องเที่ยวนานาชาติ</a:t>
            </a:r>
          </a:p>
        </p:txBody>
      </p:sp>
      <p:sp>
        <p:nvSpPr>
          <p:cNvPr id="26" name="กล่องข้อความ 25"/>
          <p:cNvSpPr txBox="1"/>
          <p:nvPr/>
        </p:nvSpPr>
        <p:spPr>
          <a:xfrm>
            <a:off x="7197851" y="2310987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accent4">
                    <a:lumMod val="50000"/>
                  </a:schemeClr>
                </a:solidFill>
                <a:latin typeface="+mj-lt"/>
                <a:cs typeface="LilyUPC" panose="020B0604020202020204" pitchFamily="34" charset="-34"/>
              </a:rPr>
              <a:t>Savannakhet</a:t>
            </a:r>
            <a:endParaRPr lang="th-TH" b="1" dirty="0">
              <a:solidFill>
                <a:schemeClr val="accent4">
                  <a:lumMod val="50000"/>
                </a:schemeClr>
              </a:solidFill>
              <a:latin typeface="+mj-lt"/>
              <a:cs typeface="LilyUPC" panose="020B0604020202020204" pitchFamily="34" charset="-34"/>
            </a:endParaRPr>
          </a:p>
        </p:txBody>
      </p:sp>
      <p:sp>
        <p:nvSpPr>
          <p:cNvPr id="27" name="กล่องข้อความ 26"/>
          <p:cNvSpPr txBox="1"/>
          <p:nvPr/>
        </p:nvSpPr>
        <p:spPr>
          <a:xfrm>
            <a:off x="5803470" y="2171763"/>
            <a:ext cx="9750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4">
                    <a:lumMod val="50000"/>
                  </a:schemeClr>
                </a:solidFill>
                <a:latin typeface="+mj-lt"/>
                <a:cs typeface="LilyUPC" panose="020B0604020202020204" pitchFamily="34" charset="-34"/>
              </a:rPr>
              <a:t>EWEC</a:t>
            </a:r>
            <a:endParaRPr lang="th-TH" sz="2000" b="1" dirty="0">
              <a:solidFill>
                <a:schemeClr val="accent4">
                  <a:lumMod val="50000"/>
                </a:schemeClr>
              </a:solidFill>
              <a:latin typeface="+mj-lt"/>
              <a:cs typeface="LilyUPC" panose="020B0604020202020204" pitchFamily="34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2962103" y="790969"/>
            <a:ext cx="5697272" cy="2915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000" b="1" dirty="0"/>
              <a:t>CHINA</a:t>
            </a:r>
            <a:endParaRPr lang="th-TH" sz="2000" b="1" dirty="0"/>
          </a:p>
        </p:txBody>
      </p:sp>
      <p:sp>
        <p:nvSpPr>
          <p:cNvPr id="29" name="กล่องข้อความ 28"/>
          <p:cNvSpPr txBox="1"/>
          <p:nvPr/>
        </p:nvSpPr>
        <p:spPr>
          <a:xfrm>
            <a:off x="5513814" y="3665835"/>
            <a:ext cx="8727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4">
                    <a:lumMod val="50000"/>
                  </a:schemeClr>
                </a:solidFill>
                <a:latin typeface="+mj-lt"/>
                <a:cs typeface="LilyUPC" panose="020B0604020202020204" pitchFamily="34" charset="-34"/>
              </a:rPr>
              <a:t>EEC</a:t>
            </a:r>
            <a:endParaRPr lang="th-TH" sz="2000" b="1" dirty="0">
              <a:solidFill>
                <a:schemeClr val="accent4">
                  <a:lumMod val="50000"/>
                </a:schemeClr>
              </a:solidFill>
              <a:latin typeface="+mj-lt"/>
              <a:cs typeface="LilyUPC" panose="020B0604020202020204" pitchFamily="34" charset="-34"/>
            </a:endParaRPr>
          </a:p>
        </p:txBody>
      </p:sp>
      <p:sp>
        <p:nvSpPr>
          <p:cNvPr id="30" name="กล่องข้อความ 29"/>
          <p:cNvSpPr txBox="1"/>
          <p:nvPr/>
        </p:nvSpPr>
        <p:spPr>
          <a:xfrm>
            <a:off x="9412669" y="1157774"/>
            <a:ext cx="186950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algn="ctr">
              <a:defRPr sz="1600" b="1" u="sng"/>
            </a:lvl1pPr>
          </a:lstStyle>
          <a:p>
            <a:pPr algn="l"/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1) ภาคเหนือ 17 จังหวัด</a:t>
            </a:r>
          </a:p>
          <a:p>
            <a:pPr algn="l"/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2) ภาคตะวันออกเฉียงเหนือ</a:t>
            </a:r>
            <a:b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(20 จังหวัด)</a:t>
            </a:r>
          </a:p>
          <a:p>
            <a:pPr algn="l"/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3) ภาคกลาง (19 จังหวัด)</a:t>
            </a:r>
            <a:b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4) ภาคตะวันออก (6 จังหวัด)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ชลบุรี 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ระยอง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จันทบุรี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ตราด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ฉะเชิงเทรา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สมุทรปราการ</a:t>
            </a:r>
          </a:p>
          <a:p>
            <a:pPr algn="l"/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5) ภาคใต้ (9 จังหวัด)</a:t>
            </a:r>
          </a:p>
          <a:p>
            <a:pPr algn="l"/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6) ภาคใต้ชายแดน (5 จังหวัด)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สงขลา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สตูล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ปัตตานี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ยะลา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นราธิวาส</a:t>
            </a:r>
          </a:p>
          <a:p>
            <a:pPr algn="l"/>
            <a:endParaRPr lang="th-TH" u="none" dirty="0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grpSp>
        <p:nvGrpSpPr>
          <p:cNvPr id="36" name="กลุ่ม 35"/>
          <p:cNvGrpSpPr/>
          <p:nvPr/>
        </p:nvGrpSpPr>
        <p:grpSpPr>
          <a:xfrm rot="19421740">
            <a:off x="2257792" y="3744978"/>
            <a:ext cx="1608733" cy="902160"/>
            <a:chOff x="163783" y="3806722"/>
            <a:chExt cx="1612996" cy="954588"/>
          </a:xfrm>
        </p:grpSpPr>
        <p:sp>
          <p:nvSpPr>
            <p:cNvPr id="32" name="ลูกศรขึ้น 31"/>
            <p:cNvSpPr/>
            <p:nvPr/>
          </p:nvSpPr>
          <p:spPr>
            <a:xfrm>
              <a:off x="467544" y="3811603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33" name="ลูกศรขึ้น 32"/>
            <p:cNvSpPr/>
            <p:nvPr/>
          </p:nvSpPr>
          <p:spPr>
            <a:xfrm>
              <a:off x="737997" y="3811602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34" name="ลูกศรขึ้น 33"/>
            <p:cNvSpPr/>
            <p:nvPr/>
          </p:nvSpPr>
          <p:spPr>
            <a:xfrm>
              <a:off x="1023990" y="3806722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35" name="กล่องข้อความ 34"/>
            <p:cNvSpPr txBox="1"/>
            <p:nvPr/>
          </p:nvSpPr>
          <p:spPr>
            <a:xfrm>
              <a:off x="163783" y="4142552"/>
              <a:ext cx="1612996" cy="6187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chemeClr val="accent4">
                      <a:lumMod val="50000"/>
                    </a:schemeClr>
                  </a:solidFill>
                  <a:latin typeface="+mj-lt"/>
                  <a:cs typeface="LilyUPC" panose="020B0604020202020204" pitchFamily="34" charset="-34"/>
                </a:rPr>
                <a:t>West Gate</a:t>
              </a:r>
            </a:p>
            <a:p>
              <a:r>
                <a:rPr lang="en-US" sz="1600" b="1" dirty="0">
                  <a:solidFill>
                    <a:schemeClr val="accent4">
                      <a:lumMod val="50000"/>
                    </a:schemeClr>
                  </a:solidFill>
                  <a:latin typeface="+mj-lt"/>
                  <a:cs typeface="LilyUPC" panose="020B0604020202020204" pitchFamily="34" charset="-34"/>
                </a:rPr>
                <a:t>to BIMSTEC</a:t>
              </a:r>
              <a:endParaRPr lang="th-TH" sz="1600" b="1" dirty="0">
                <a:solidFill>
                  <a:schemeClr val="accent4">
                    <a:lumMod val="50000"/>
                  </a:schemeClr>
                </a:solidFill>
                <a:latin typeface="+mj-lt"/>
                <a:cs typeface="LilyUPC" panose="020B0604020202020204" pitchFamily="34" charset="-34"/>
              </a:endParaRPr>
            </a:p>
          </p:txBody>
        </p:sp>
      </p:grpSp>
      <p:grpSp>
        <p:nvGrpSpPr>
          <p:cNvPr id="37" name="กลุ่ม 36"/>
          <p:cNvGrpSpPr/>
          <p:nvPr/>
        </p:nvGrpSpPr>
        <p:grpSpPr>
          <a:xfrm rot="18632273">
            <a:off x="6839889" y="2770119"/>
            <a:ext cx="906534" cy="734889"/>
            <a:chOff x="289738" y="3806722"/>
            <a:chExt cx="1169888" cy="853860"/>
          </a:xfrm>
        </p:grpSpPr>
        <p:sp>
          <p:nvSpPr>
            <p:cNvPr id="38" name="ลูกศรขึ้น 37"/>
            <p:cNvSpPr/>
            <p:nvPr/>
          </p:nvSpPr>
          <p:spPr>
            <a:xfrm>
              <a:off x="467544" y="3811603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39" name="ลูกศรขึ้น 38"/>
            <p:cNvSpPr/>
            <p:nvPr/>
          </p:nvSpPr>
          <p:spPr>
            <a:xfrm>
              <a:off x="737997" y="3811602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40" name="ลูกศรขึ้น 39"/>
            <p:cNvSpPr/>
            <p:nvPr/>
          </p:nvSpPr>
          <p:spPr>
            <a:xfrm>
              <a:off x="1023990" y="3806722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41" name="กล่องข้อความ 40"/>
            <p:cNvSpPr txBox="1"/>
            <p:nvPr/>
          </p:nvSpPr>
          <p:spPr>
            <a:xfrm>
              <a:off x="289738" y="4267220"/>
              <a:ext cx="1169888" cy="3933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accent4">
                      <a:lumMod val="50000"/>
                    </a:schemeClr>
                  </a:solidFill>
                  <a:latin typeface="+mj-lt"/>
                  <a:cs typeface="LilyUPC" panose="020B0604020202020204" pitchFamily="34" charset="-34"/>
                </a:rPr>
                <a:t>GMS</a:t>
              </a:r>
              <a:endParaRPr lang="th-TH" sz="1600" b="1" dirty="0">
                <a:solidFill>
                  <a:schemeClr val="accent4">
                    <a:lumMod val="50000"/>
                  </a:schemeClr>
                </a:solidFill>
                <a:latin typeface="+mj-lt"/>
                <a:cs typeface="LilyUPC" panose="020B0604020202020204" pitchFamily="34" charset="-34"/>
              </a:endParaRPr>
            </a:p>
          </p:txBody>
        </p:sp>
      </p:grp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1313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1D8BD-1453-4BFC-A9A4-FF407EC7762C}" type="slidenum">
              <a:rPr lang="en-US" sz="1400">
                <a:solidFill>
                  <a:schemeClr val="tx2">
                    <a:lumMod val="50000"/>
                  </a:schemeClr>
                </a:solidFill>
              </a:rPr>
              <a:pPr/>
              <a:t>9</a:t>
            </a:fld>
            <a:endParaRPr lang="en-US" sz="140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4889" y="-94901"/>
            <a:ext cx="85472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การบูรณา</a:t>
            </a:r>
            <a:r>
              <a:rPr lang="th-TH" sz="3600" b="1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การ</a:t>
            </a:r>
            <a:r>
              <a:rPr lang="th-TH" sz="3600" b="1" dirty="0" err="1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การจัด</a:t>
            </a:r>
            <a:r>
              <a:rPr lang="th-TH" sz="3600" b="1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ทำประมาณในระดับ</a:t>
            </a:r>
            <a:r>
              <a:rPr lang="th-TH" sz="36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พื้นที่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775265" y="2571176"/>
            <a:ext cx="3147993" cy="3686459"/>
            <a:chOff x="2915816" y="1484784"/>
            <a:chExt cx="3456384" cy="4032448"/>
          </a:xfrm>
        </p:grpSpPr>
        <p:grpSp>
          <p:nvGrpSpPr>
            <p:cNvPr id="8" name="Group 7"/>
            <p:cNvGrpSpPr/>
            <p:nvPr/>
          </p:nvGrpSpPr>
          <p:grpSpPr>
            <a:xfrm>
              <a:off x="3707904" y="1772816"/>
              <a:ext cx="2232248" cy="3334837"/>
              <a:chOff x="2699792" y="1772816"/>
              <a:chExt cx="2093512" cy="3334837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699792" y="1772816"/>
                <a:ext cx="1728192" cy="2873392"/>
              </a:xfrm>
              <a:prstGeom prst="rect">
                <a:avLst/>
              </a:prstGeom>
            </p:spPr>
          </p:pic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35896" y="3501008"/>
                <a:ext cx="1157408" cy="1008112"/>
              </a:xfrm>
              <a:prstGeom prst="rect">
                <a:avLst/>
              </a:prstGeom>
            </p:spPr>
          </p:pic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99792" y="4509120"/>
                <a:ext cx="1851356" cy="598533"/>
              </a:xfrm>
              <a:prstGeom prst="rect">
                <a:avLst/>
              </a:prstGeom>
            </p:spPr>
          </p:pic>
        </p:grpSp>
        <p:sp>
          <p:nvSpPr>
            <p:cNvPr id="9" name="Oval 8"/>
            <p:cNvSpPr/>
            <p:nvPr/>
          </p:nvSpPr>
          <p:spPr>
            <a:xfrm>
              <a:off x="2915816" y="1484784"/>
              <a:ext cx="3456384" cy="4032448"/>
            </a:xfrm>
            <a:prstGeom prst="ellipse">
              <a:avLst/>
            </a:prstGeom>
            <a:noFill/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12" name="Down Arrow Callout 11"/>
          <p:cNvSpPr/>
          <p:nvPr/>
        </p:nvSpPr>
        <p:spPr>
          <a:xfrm>
            <a:off x="2196199" y="1615860"/>
            <a:ext cx="2447279" cy="999278"/>
          </a:xfrm>
          <a:prstGeom prst="downArrow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แผนพัฒนาภาค/จังหวัด/กลุ่ม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746766" y="509178"/>
            <a:ext cx="3005952" cy="181588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สำนักงบประมาณ</a:t>
            </a:r>
            <a:br>
              <a:rPr lang="th-TH" sz="16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6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กองจัดทำ </a:t>
            </a:r>
            <a:r>
              <a:rPr lang="th-TH" sz="16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งป</a:t>
            </a:r>
            <a:r>
              <a:rPr lang="th-TH" sz="16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ม. เขตพื้นที่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ประสาน/บูรณาการงบประมาณ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หน่วยงานในระดับพื้นที่</a:t>
            </a:r>
          </a:p>
          <a:p>
            <a:pPr algn="ctr"/>
            <a:endParaRPr lang="th-TH" sz="16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th-TH" sz="16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16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กองจัดทำ </a:t>
            </a:r>
            <a:r>
              <a:rPr lang="th-TH" sz="1600" b="1" dirty="0" err="1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งป</a:t>
            </a:r>
            <a:r>
              <a:rPr lang="th-TH" sz="16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ม.ฯ </a:t>
            </a:r>
            <a:r>
              <a:rPr lang="en-US" sz="16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(Function)</a:t>
            </a:r>
            <a:endParaRPr lang="th-TH" sz="1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6744072" y="3912570"/>
            <a:ext cx="1351384" cy="723798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แผนพัฒนาระดับตำบล</a:t>
            </a:r>
          </a:p>
        </p:txBody>
      </p:sp>
      <p:sp>
        <p:nvSpPr>
          <p:cNvPr id="16" name="Oval 15"/>
          <p:cNvSpPr/>
          <p:nvPr/>
        </p:nvSpPr>
        <p:spPr>
          <a:xfrm>
            <a:off x="5375920" y="2564904"/>
            <a:ext cx="1604840" cy="847328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แผนพัฒนาระดับอำเภอ</a:t>
            </a:r>
          </a:p>
        </p:txBody>
      </p:sp>
      <p:sp>
        <p:nvSpPr>
          <p:cNvPr id="18" name="Oval 17"/>
          <p:cNvSpPr/>
          <p:nvPr/>
        </p:nvSpPr>
        <p:spPr>
          <a:xfrm>
            <a:off x="6896472" y="4064970"/>
            <a:ext cx="1512952" cy="723798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แผนพัฒนาระดับตำบล</a:t>
            </a:r>
          </a:p>
        </p:txBody>
      </p:sp>
      <p:sp>
        <p:nvSpPr>
          <p:cNvPr id="19" name="Oval 18"/>
          <p:cNvSpPr/>
          <p:nvPr/>
        </p:nvSpPr>
        <p:spPr>
          <a:xfrm>
            <a:off x="7048872" y="4217370"/>
            <a:ext cx="1512952" cy="723798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แผนพัฒนาระดับตำบล</a:t>
            </a:r>
          </a:p>
        </p:txBody>
      </p:sp>
      <p:sp>
        <p:nvSpPr>
          <p:cNvPr id="21" name="Oval 20"/>
          <p:cNvSpPr/>
          <p:nvPr/>
        </p:nvSpPr>
        <p:spPr>
          <a:xfrm>
            <a:off x="5528320" y="2717304"/>
            <a:ext cx="1604840" cy="847328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แผนพัฒนาระดับอำเภอ</a:t>
            </a:r>
          </a:p>
        </p:txBody>
      </p:sp>
      <p:sp>
        <p:nvSpPr>
          <p:cNvPr id="22" name="Oval 21"/>
          <p:cNvSpPr/>
          <p:nvPr/>
        </p:nvSpPr>
        <p:spPr>
          <a:xfrm>
            <a:off x="5680720" y="2869704"/>
            <a:ext cx="1604840" cy="847328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แผนพัฒนาระดับอำเภอ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220132" y="585178"/>
            <a:ext cx="2470005" cy="62398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ยุทธศาสตร์ระดับชาติ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750663" y="3626072"/>
            <a:ext cx="1285211" cy="732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แผนพัฒนาท้องถิ่น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903063" y="3778472"/>
            <a:ext cx="1285211" cy="732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แผนพัฒนาท้องถิ่น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9055463" y="3930872"/>
            <a:ext cx="1285211" cy="732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แผนพัฒนาท้องถิ่น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3754" y="5474958"/>
            <a:ext cx="1634535" cy="87126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82491" y="5454102"/>
            <a:ext cx="1633870" cy="871804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8025557" y="5044506"/>
            <a:ext cx="1382812" cy="417256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แผนพัฒนาชุมชน</a:t>
            </a:r>
          </a:p>
        </p:txBody>
      </p:sp>
      <p:cxnSp>
        <p:nvCxnSpPr>
          <p:cNvPr id="33" name="Curved Connector 32"/>
          <p:cNvCxnSpPr/>
          <p:nvPr/>
        </p:nvCxnSpPr>
        <p:spPr>
          <a:xfrm rot="16200000" flipV="1">
            <a:off x="8336871" y="4644515"/>
            <a:ext cx="209336" cy="514613"/>
          </a:xfrm>
          <a:prstGeom prst="curvedConnector3">
            <a:avLst>
              <a:gd name="adj1" fmla="val 50000"/>
            </a:avLst>
          </a:prstGeom>
          <a:ln w="57150">
            <a:solidFill>
              <a:srgbClr val="0070C0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6" name="Curved Connector 35"/>
          <p:cNvCxnSpPr/>
          <p:nvPr/>
        </p:nvCxnSpPr>
        <p:spPr>
          <a:xfrm rot="16200000" flipV="1">
            <a:off x="6629056" y="3621509"/>
            <a:ext cx="407972" cy="389088"/>
          </a:xfrm>
          <a:prstGeom prst="curvedConnector3">
            <a:avLst>
              <a:gd name="adj1" fmla="val 50000"/>
            </a:avLst>
          </a:prstGeom>
          <a:ln w="57150">
            <a:solidFill>
              <a:srgbClr val="0070C0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3" name="Curved Connector 42"/>
          <p:cNvCxnSpPr/>
          <p:nvPr/>
        </p:nvCxnSpPr>
        <p:spPr>
          <a:xfrm rot="10800000">
            <a:off x="4741633" y="2022259"/>
            <a:ext cx="815796" cy="723281"/>
          </a:xfrm>
          <a:prstGeom prst="curvedConnector3">
            <a:avLst>
              <a:gd name="adj1" fmla="val 50000"/>
            </a:avLst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3" name="Curved Connector 52"/>
          <p:cNvCxnSpPr>
            <a:endCxn id="28" idx="2"/>
          </p:cNvCxnSpPr>
          <p:nvPr/>
        </p:nvCxnSpPr>
        <p:spPr>
          <a:xfrm rot="16200000" flipV="1">
            <a:off x="9416393" y="4944792"/>
            <a:ext cx="798646" cy="235295"/>
          </a:xfrm>
          <a:prstGeom prst="curvedConnector3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Down Arrow 55"/>
          <p:cNvSpPr/>
          <p:nvPr/>
        </p:nvSpPr>
        <p:spPr>
          <a:xfrm>
            <a:off x="3169367" y="1194009"/>
            <a:ext cx="432048" cy="421851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58" name="Curved Connector 57"/>
          <p:cNvCxnSpPr>
            <a:stCxn id="26" idx="0"/>
          </p:cNvCxnSpPr>
          <p:nvPr/>
        </p:nvCxnSpPr>
        <p:spPr>
          <a:xfrm rot="16200000" flipV="1">
            <a:off x="6192775" y="425577"/>
            <a:ext cx="1704863" cy="4696126"/>
          </a:xfrm>
          <a:prstGeom prst="curved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 rot="18689592">
            <a:off x="5602759" y="869881"/>
            <a:ext cx="4336762" cy="6495425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63" name="Elbow Connector 62"/>
          <p:cNvCxnSpPr/>
          <p:nvPr/>
        </p:nvCxnSpPr>
        <p:spPr>
          <a:xfrm rot="10800000">
            <a:off x="4865136" y="834109"/>
            <a:ext cx="2862043" cy="212983"/>
          </a:xfrm>
          <a:prstGeom prst="bentConnector3">
            <a:avLst>
              <a:gd name="adj1" fmla="val 57987"/>
            </a:avLst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Elbow Connector 64"/>
          <p:cNvCxnSpPr/>
          <p:nvPr/>
        </p:nvCxnSpPr>
        <p:spPr>
          <a:xfrm rot="10800000" flipV="1">
            <a:off x="4784727" y="1168315"/>
            <a:ext cx="2943883" cy="535682"/>
          </a:xfrm>
          <a:prstGeom prst="bentConnector3">
            <a:avLst>
              <a:gd name="adj1" fmla="val 50000"/>
            </a:avLst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urved Connector 72"/>
          <p:cNvCxnSpPr/>
          <p:nvPr/>
        </p:nvCxnSpPr>
        <p:spPr>
          <a:xfrm rot="5400000">
            <a:off x="9554611" y="2199369"/>
            <a:ext cx="592881" cy="424917"/>
          </a:xfrm>
          <a:prstGeom prst="curvedConnector3">
            <a:avLst/>
          </a:prstGeom>
          <a:ln w="47625">
            <a:solidFill>
              <a:schemeClr val="accent1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4502451" y="853974"/>
            <a:ext cx="1405568" cy="783207"/>
            <a:chOff x="4502452" y="853974"/>
            <a:chExt cx="1098520" cy="783207"/>
          </a:xfrm>
        </p:grpSpPr>
        <p:sp>
          <p:nvSpPr>
            <p:cNvPr id="13" name="Isosceles Triangle 12"/>
            <p:cNvSpPr/>
            <p:nvPr/>
          </p:nvSpPr>
          <p:spPr>
            <a:xfrm>
              <a:off x="4502452" y="853974"/>
              <a:ext cx="783207" cy="783207"/>
            </a:xfrm>
            <a:prstGeom prst="triangle">
              <a:avLst/>
            </a:prstGeom>
            <a:solidFill>
              <a:srgbClr val="FFC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4826155" y="921227"/>
              <a:ext cx="774817" cy="592862"/>
            </a:xfrm>
            <a:custGeom>
              <a:avLst/>
              <a:gdLst>
                <a:gd name="connsiteX0" fmla="*/ 0 w 509084"/>
                <a:gd name="connsiteY0" fmla="*/ 30900 h 185399"/>
                <a:gd name="connsiteX1" fmla="*/ 30900 w 509084"/>
                <a:gd name="connsiteY1" fmla="*/ 0 h 185399"/>
                <a:gd name="connsiteX2" fmla="*/ 478184 w 509084"/>
                <a:gd name="connsiteY2" fmla="*/ 0 h 185399"/>
                <a:gd name="connsiteX3" fmla="*/ 509084 w 509084"/>
                <a:gd name="connsiteY3" fmla="*/ 30900 h 185399"/>
                <a:gd name="connsiteX4" fmla="*/ 509084 w 509084"/>
                <a:gd name="connsiteY4" fmla="*/ 154499 h 185399"/>
                <a:gd name="connsiteX5" fmla="*/ 478184 w 509084"/>
                <a:gd name="connsiteY5" fmla="*/ 185399 h 185399"/>
                <a:gd name="connsiteX6" fmla="*/ 30900 w 509084"/>
                <a:gd name="connsiteY6" fmla="*/ 185399 h 185399"/>
                <a:gd name="connsiteX7" fmla="*/ 0 w 509084"/>
                <a:gd name="connsiteY7" fmla="*/ 154499 h 185399"/>
                <a:gd name="connsiteX8" fmla="*/ 0 w 509084"/>
                <a:gd name="connsiteY8" fmla="*/ 30900 h 185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09084" h="185399">
                  <a:moveTo>
                    <a:pt x="0" y="30900"/>
                  </a:moveTo>
                  <a:cubicBezTo>
                    <a:pt x="0" y="13834"/>
                    <a:pt x="13834" y="0"/>
                    <a:pt x="30900" y="0"/>
                  </a:cubicBezTo>
                  <a:lnTo>
                    <a:pt x="478184" y="0"/>
                  </a:lnTo>
                  <a:cubicBezTo>
                    <a:pt x="495250" y="0"/>
                    <a:pt x="509084" y="13834"/>
                    <a:pt x="509084" y="30900"/>
                  </a:cubicBezTo>
                  <a:lnTo>
                    <a:pt x="509084" y="154499"/>
                  </a:lnTo>
                  <a:cubicBezTo>
                    <a:pt x="509084" y="171565"/>
                    <a:pt x="495250" y="185399"/>
                    <a:pt x="478184" y="185399"/>
                  </a:cubicBezTo>
                  <a:lnTo>
                    <a:pt x="30900" y="185399"/>
                  </a:lnTo>
                  <a:cubicBezTo>
                    <a:pt x="13834" y="185399"/>
                    <a:pt x="0" y="171565"/>
                    <a:pt x="0" y="154499"/>
                  </a:cubicBezTo>
                  <a:lnTo>
                    <a:pt x="0" y="3090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3340" tIns="43340" rIns="43340" bIns="4334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1200" b="1" kern="1200" dirty="0" smtClean="0">
                  <a:latin typeface="LilyUPC" panose="020B0604020202020204" pitchFamily="34" charset="-34"/>
                  <a:ea typeface="Tahoma" panose="020B0604030504040204" pitchFamily="34" charset="0"/>
                  <a:cs typeface="LilyUPC" panose="020B0604020202020204" pitchFamily="34" charset="-34"/>
                </a:rPr>
                <a:t>กลไกบูรณาการ</a:t>
              </a:r>
              <a:br>
                <a:rPr lang="th-TH" sz="1200" b="1" kern="1200" dirty="0" smtClean="0">
                  <a:latin typeface="LilyUPC" panose="020B0604020202020204" pitchFamily="34" charset="-34"/>
                  <a:ea typeface="Tahoma" panose="020B0604030504040204" pitchFamily="34" charset="0"/>
                  <a:cs typeface="LilyUPC" panose="020B0604020202020204" pitchFamily="34" charset="-34"/>
                </a:rPr>
              </a:br>
              <a:r>
                <a:rPr lang="th-TH" sz="1200" b="1" kern="1200" dirty="0" smtClean="0">
                  <a:latin typeface="LilyUPC" panose="020B0604020202020204" pitchFamily="34" charset="-34"/>
                  <a:ea typeface="Tahoma" panose="020B0604030504040204" pitchFamily="34" charset="0"/>
                  <a:cs typeface="LilyUPC" panose="020B0604020202020204" pitchFamily="34" charset="-34"/>
                </a:rPr>
                <a:t>แผนพัฒนาร</a:t>
              </a:r>
              <a:br>
                <a:rPr lang="th-TH" sz="1200" b="1" kern="1200" dirty="0" smtClean="0">
                  <a:latin typeface="LilyUPC" panose="020B0604020202020204" pitchFamily="34" charset="-34"/>
                  <a:ea typeface="Tahoma" panose="020B0604030504040204" pitchFamily="34" charset="0"/>
                  <a:cs typeface="LilyUPC" panose="020B0604020202020204" pitchFamily="34" charset="-34"/>
                </a:rPr>
              </a:br>
              <a:r>
                <a:rPr lang="th-TH" sz="1200" b="1" kern="1200" dirty="0" smtClean="0">
                  <a:latin typeface="LilyUPC" panose="020B0604020202020204" pitchFamily="34" charset="-34"/>
                  <a:ea typeface="Tahoma" panose="020B0604030504040204" pitchFamily="34" charset="0"/>
                  <a:cs typeface="LilyUPC" panose="020B0604020202020204" pitchFamily="34" charset="-34"/>
                </a:rPr>
                <a:t>ะดับพื้นที่</a:t>
              </a:r>
              <a:endParaRPr lang="en-US" sz="1200" b="1" kern="1200" dirty="0"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endParaRPr>
            </a:p>
          </p:txBody>
        </p:sp>
      </p:grpSp>
      <p:cxnSp>
        <p:nvCxnSpPr>
          <p:cNvPr id="17" name="Straight Arrow Connector 16"/>
          <p:cNvCxnSpPr/>
          <p:nvPr/>
        </p:nvCxnSpPr>
        <p:spPr>
          <a:xfrm flipH="1">
            <a:off x="5935397" y="1097741"/>
            <a:ext cx="396000" cy="0"/>
          </a:xfrm>
          <a:prstGeom prst="straightConnector1">
            <a:avLst/>
          </a:prstGeom>
          <a:ln w="63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endCxn id="56" idx="3"/>
          </p:cNvCxnSpPr>
          <p:nvPr/>
        </p:nvCxnSpPr>
        <p:spPr>
          <a:xfrm flipH="1">
            <a:off x="3601416" y="1396504"/>
            <a:ext cx="1140217" cy="8430"/>
          </a:xfrm>
          <a:prstGeom prst="straightConnector1">
            <a:avLst/>
          </a:prstGeom>
          <a:ln w="5080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9300787" y="1412146"/>
            <a:ext cx="0" cy="590043"/>
          </a:xfrm>
          <a:prstGeom prst="straightConnector1">
            <a:avLst/>
          </a:prstGeom>
          <a:ln w="63500" cmpd="sng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167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4" y="476250"/>
            <a:ext cx="8277225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64579-56EE-41EA-9513-DB6D68E03D23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34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96" y="996932"/>
            <a:ext cx="9414301" cy="5551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30941" y="115462"/>
            <a:ext cx="6335713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4800" b="1" dirty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ยุทธศาสตร์ชาติ 20 ปี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E27EFC-5D27-4274-A763-DEEC7BA93BF2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47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664" y="620713"/>
            <a:ext cx="9050337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1E5B08-7139-4D36-9C73-9773B8731BC7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90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97066" y="404813"/>
            <a:ext cx="9386886" cy="1065212"/>
          </a:xfrm>
          <a:prstGeom prst="rect">
            <a:avLst/>
          </a:prstGeom>
          <a:solidFill>
            <a:srgbClr val="99CC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th-TH" sz="2400" b="1">
                <a:latin typeface="Tahoma" pitchFamily="34" charset="0"/>
                <a:cs typeface="Tahoma" pitchFamily="34" charset="0"/>
              </a:rPr>
              <a:t>แผนพัฒนาเศรษฐกิจและสังคมแห่งชาติ ฉบับที่  12 </a:t>
            </a:r>
            <a:br>
              <a:rPr lang="th-TH" sz="2400" b="1">
                <a:latin typeface="Tahoma" pitchFamily="34" charset="0"/>
                <a:cs typeface="Tahoma" pitchFamily="34" charset="0"/>
              </a:rPr>
            </a:br>
            <a:r>
              <a:rPr lang="th-TH" sz="2400" b="1">
                <a:latin typeface="Tahoma" pitchFamily="34" charset="0"/>
                <a:cs typeface="Tahoma" pitchFamily="34" charset="0"/>
              </a:rPr>
              <a:t>พ.ศ. 2560 – 2564</a:t>
            </a:r>
            <a:endParaRPr lang="th-TH" sz="2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597065" y="1628774"/>
            <a:ext cx="9386887" cy="482778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90488" indent="-90488" algn="l" rtl="0" fontAlgn="base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382588" indent="-182563" algn="l" rtl="0" fontAlgn="base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566738" indent="-182563" algn="l" rtl="0" fontAlgn="base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749300" indent="-182563" algn="l" rtl="0" fontAlgn="base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931863" indent="-182563" algn="l" rtl="0" fontAlgn="base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  <a:defRPr/>
            </a:pP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ยุทธศาสตร์การพัฒนา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 1. ยุทธศาสตร์การเสริมสร้างและพัฒนาศักยภาพทุนมนุษย์ (2 แผนงานบูรณาการ)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 2. ยุทธศาสตร์การสร้างความเป็นธรรมลดความเหลื่อมล้ำในสังคม </a:t>
            </a:r>
            <a:r>
              <a:rPr lang="th-TH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(3 </a:t>
            </a: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แผนงานบูรณาการ)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 3. ยุทธศาสตร์การสร้างความเข้มแข็งทางเศรษฐกิจและแข่งขันได้อย่างยั่งยืน </a:t>
            </a:r>
            <a:r>
              <a:rPr lang="th-TH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 (7 </a:t>
            </a: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แผนงานบูรณาการ)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 4. ยุทธศาสตร์การเติบโตที่เป็นมิตรกับสิงแวดล้อมเพื่อการพัฒนาอย่าง</a:t>
            </a:r>
            <a:r>
              <a:rPr lang="th-TH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ยั่งยืน  (4 </a:t>
            </a: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แผนงานบูรณาการ)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 5. ยุทธศาสตร์ความมั่นคง (4 แผนงานบูรณาการ)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 6. ยุทธศาสตร์การเพิ่มประสิทธิภาพการบริหารจัดการ ในภาครัฐและธรรมา</a:t>
            </a:r>
            <a:r>
              <a:rPr lang="th-TH" b="1" dirty="0" err="1">
                <a:latin typeface="LilyUPC" panose="020B0604020202020204" pitchFamily="34" charset="-34"/>
                <a:cs typeface="LilyUPC" panose="020B0604020202020204" pitchFamily="34" charset="-34"/>
              </a:rPr>
              <a:t>ภิ</a:t>
            </a: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บาล</a:t>
            </a:r>
            <a:r>
              <a:rPr lang="th-TH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ในสังคมไทย </a:t>
            </a: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(5 แผนงานบูรณาการ)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US" b="1" dirty="0">
                <a:latin typeface="LilyUPC" panose="020B0604020202020204" pitchFamily="34" charset="-34"/>
                <a:cs typeface="LilyUPC" panose="020B0604020202020204" pitchFamily="34" charset="-34"/>
              </a:rPr>
              <a:t> 7. </a:t>
            </a: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ยุทธศาสตร์การพัฒนาโครงสร้างพื้นฐานและ ระบบโลจิสติก</a:t>
            </a:r>
            <a:r>
              <a:rPr lang="th-TH" b="1" dirty="0" err="1">
                <a:latin typeface="LilyUPC" panose="020B0604020202020204" pitchFamily="34" charset="-34"/>
                <a:cs typeface="LilyUPC" panose="020B0604020202020204" pitchFamily="34" charset="-34"/>
              </a:rPr>
              <a:t>ส์</a:t>
            </a: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 (1 แผนงานบูรณาการ)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en-US" b="1" dirty="0">
                <a:latin typeface="LilyUPC" panose="020B0604020202020204" pitchFamily="34" charset="-34"/>
                <a:cs typeface="LilyUPC" panose="020B0604020202020204" pitchFamily="34" charset="-34"/>
              </a:rPr>
              <a:t>8. </a:t>
            </a: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ยุทธศาสตร์วิทยาศาสตร์ เทคโนโลยี วิจัย และนวัตกรรม (1 แผนงานบูรณาการ)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en-US" b="1" dirty="0">
                <a:latin typeface="LilyUPC" panose="020B0604020202020204" pitchFamily="34" charset="-34"/>
                <a:cs typeface="LilyUPC" panose="020B0604020202020204" pitchFamily="34" charset="-34"/>
              </a:rPr>
              <a:t>9. </a:t>
            </a: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ยุทธศาสตร์การพัฒนาภูมิภาค เมือง และพื้นที่เศรษฐกิจ </a:t>
            </a:r>
            <a:r>
              <a:rPr lang="th-TH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(3 </a:t>
            </a: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แผนงานบูรณาการ)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en-US" b="1" dirty="0">
                <a:latin typeface="LilyUPC" panose="020B0604020202020204" pitchFamily="34" charset="-34"/>
                <a:cs typeface="LilyUPC" panose="020B0604020202020204" pitchFamily="34" charset="-34"/>
              </a:rPr>
              <a:t>10. </a:t>
            </a:r>
            <a:r>
              <a:rPr lang="th-TH" b="1" dirty="0">
                <a:latin typeface="LilyUPC" panose="020B0604020202020204" pitchFamily="34" charset="-34"/>
                <a:cs typeface="LilyUPC" panose="020B0604020202020204" pitchFamily="34" charset="-34"/>
              </a:rPr>
              <a:t>ยุทธศาสตร์ที่การต่างประเทศ ประเทศเพื่อนบ้าน และภูมิภาค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AF8388-6292-4237-8CD9-4111382BA2F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76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Box 44"/>
          <p:cNvSpPr txBox="1">
            <a:spLocks noChangeArrowheads="1"/>
          </p:cNvSpPr>
          <p:nvPr/>
        </p:nvSpPr>
        <p:spPr bwMode="auto">
          <a:xfrm>
            <a:off x="2381250" y="1"/>
            <a:ext cx="7429500" cy="307975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/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ความเชื่อมโยงกรอบยุทธศาสตร์ชาติและแผนระดับชาติ กับ งบประมาณรายจ่ายประจำปี</a:t>
            </a:r>
            <a:endParaRPr lang="th-TH" altLang="th-TH" sz="1200" b="1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5182394" y="2132806"/>
            <a:ext cx="3200400" cy="1588"/>
          </a:xfrm>
          <a:prstGeom prst="line">
            <a:avLst/>
          </a:prstGeom>
          <a:ln w="63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6"/>
          <p:cNvSpPr/>
          <p:nvPr/>
        </p:nvSpPr>
        <p:spPr>
          <a:xfrm>
            <a:off x="1905000" y="990600"/>
            <a:ext cx="1219200" cy="609600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แผนพัฒนา</a:t>
            </a: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เศรษฐกิจและสังคมแห่งชาติ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200400" y="990600"/>
            <a:ext cx="685800" cy="609600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แผนปฏิรูป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876800" y="990600"/>
            <a:ext cx="1143000" cy="609600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นโยบายความมั่นคงแห่งชาติ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096000" y="990600"/>
            <a:ext cx="609600" cy="609600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05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แผนหลัก</a:t>
            </a:r>
            <a:r>
              <a:rPr lang="en-US" sz="105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th-TH" sz="105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แม่บทอื่นๆ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962400" y="990600"/>
            <a:ext cx="838200" cy="609600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นโยบายรัฐบาล</a:t>
            </a:r>
          </a:p>
        </p:txBody>
      </p:sp>
      <p:sp>
        <p:nvSpPr>
          <p:cNvPr id="12" name="Down Arrow 11"/>
          <p:cNvSpPr/>
          <p:nvPr/>
        </p:nvSpPr>
        <p:spPr>
          <a:xfrm>
            <a:off x="2286000" y="838200"/>
            <a:ext cx="457200" cy="1524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057400" y="533400"/>
            <a:ext cx="4495800" cy="319088"/>
          </a:xfrm>
          <a:prstGeom prst="roundRect">
            <a:avLst/>
          </a:prstGeom>
          <a:solidFill>
            <a:srgbClr val="69FFC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กรอบยุทธศาสตร์ชาติ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 ระยะ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981200" y="1676400"/>
            <a:ext cx="4648200" cy="457200"/>
          </a:xfrm>
          <a:prstGeom prst="round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เป้าหมายการให้บริการกระทรวง-หน่วยงาน</a:t>
            </a:r>
          </a:p>
        </p:txBody>
      </p:sp>
      <p:grpSp>
        <p:nvGrpSpPr>
          <p:cNvPr id="83980" name="Group 40"/>
          <p:cNvGrpSpPr>
            <a:grpSpLocks/>
          </p:cNvGrpSpPr>
          <p:nvPr/>
        </p:nvGrpSpPr>
        <p:grpSpPr bwMode="auto">
          <a:xfrm>
            <a:off x="1524000" y="2362201"/>
            <a:ext cx="2667000" cy="1216025"/>
            <a:chOff x="132948" y="3930491"/>
            <a:chExt cx="2038452" cy="1778706"/>
          </a:xfrm>
        </p:grpSpPr>
        <p:grpSp>
          <p:nvGrpSpPr>
            <p:cNvPr id="84060" name="Group 41"/>
            <p:cNvGrpSpPr>
              <a:grpSpLocks/>
            </p:cNvGrpSpPr>
            <p:nvPr/>
          </p:nvGrpSpPr>
          <p:grpSpPr bwMode="auto">
            <a:xfrm>
              <a:off x="132948" y="3930491"/>
              <a:ext cx="2038452" cy="1778706"/>
              <a:chOff x="41508" y="3701891"/>
              <a:chExt cx="2038452" cy="1778706"/>
            </a:xfrm>
          </p:grpSpPr>
          <p:sp>
            <p:nvSpPr>
              <p:cNvPr id="46" name="Oval 45"/>
              <p:cNvSpPr/>
              <p:nvPr/>
            </p:nvSpPr>
            <p:spPr>
              <a:xfrm>
                <a:off x="434638" y="3701891"/>
                <a:ext cx="1413570" cy="1274817"/>
              </a:xfrm>
              <a:prstGeom prst="ellipse">
                <a:avLst/>
              </a:prstGeom>
              <a:solidFill>
                <a:srgbClr val="FF9900">
                  <a:alpha val="30196"/>
                </a:srgb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th-TH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Oval 46"/>
              <p:cNvSpPr/>
              <p:nvPr/>
            </p:nvSpPr>
            <p:spPr>
              <a:xfrm>
                <a:off x="41508" y="4205781"/>
                <a:ext cx="1272820" cy="1274816"/>
              </a:xfrm>
              <a:prstGeom prst="ellipse">
                <a:avLst/>
              </a:prstGeom>
              <a:solidFill>
                <a:srgbClr val="558ED5">
                  <a:alpha val="30196"/>
                </a:srgb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th-TH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Oval 47"/>
              <p:cNvSpPr/>
              <p:nvPr/>
            </p:nvSpPr>
            <p:spPr>
              <a:xfrm>
                <a:off x="807141" y="4205781"/>
                <a:ext cx="1272819" cy="1274816"/>
              </a:xfrm>
              <a:prstGeom prst="ellipse">
                <a:avLst/>
              </a:prstGeom>
              <a:solidFill>
                <a:srgbClr val="00B050">
                  <a:alpha val="30196"/>
                </a:srgb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th-TH" sz="24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84061" name="TextBox 42"/>
            <p:cNvSpPr txBox="1">
              <a:spLocks noChangeArrowheads="1"/>
            </p:cNvSpPr>
            <p:nvPr/>
          </p:nvSpPr>
          <p:spPr bwMode="auto">
            <a:xfrm>
              <a:off x="608587" y="4041905"/>
              <a:ext cx="1446330" cy="38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r>
                <a:rPr lang="th-TH" altLang="th-TH" sz="11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นโยบายรัฐบาล</a:t>
              </a:r>
              <a:r>
                <a:rPr lang="en-US" altLang="th-TH" sz="11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Agenda</a:t>
              </a:r>
              <a:endParaRPr lang="th-TH" altLang="th-TH" sz="11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4062" name="TextBox 43"/>
            <p:cNvSpPr txBox="1">
              <a:spLocks noChangeArrowheads="1"/>
            </p:cNvSpPr>
            <p:nvPr/>
          </p:nvSpPr>
          <p:spPr bwMode="auto">
            <a:xfrm>
              <a:off x="365914" y="5044618"/>
              <a:ext cx="669508" cy="6300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r>
                <a:rPr lang="th-TH" altLang="th-TH" sz="11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กระทรวง</a:t>
              </a:r>
            </a:p>
            <a:p>
              <a:r>
                <a:rPr lang="en-US" altLang="th-TH" sz="11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Function</a:t>
              </a:r>
              <a:endParaRPr lang="th-TH" altLang="th-TH" sz="11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4063" name="TextBox 44"/>
            <p:cNvSpPr txBox="1">
              <a:spLocks noChangeArrowheads="1"/>
            </p:cNvSpPr>
            <p:nvPr/>
          </p:nvSpPr>
          <p:spPr bwMode="auto">
            <a:xfrm>
              <a:off x="1414261" y="5156031"/>
              <a:ext cx="627555" cy="38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rebuchet MS" panose="020B0603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r>
                <a:rPr lang="th-TH" altLang="th-TH" sz="11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พื้นที่</a:t>
              </a:r>
              <a:r>
                <a:rPr lang="en-US" altLang="th-TH" sz="1100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Area</a:t>
              </a:r>
              <a:endParaRPr lang="th-TH" altLang="th-TH" sz="11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83981" name="TextBox 48"/>
          <p:cNvSpPr txBox="1">
            <a:spLocks noChangeArrowheads="1"/>
          </p:cNvSpPr>
          <p:nvPr/>
        </p:nvSpPr>
        <p:spPr bwMode="auto">
          <a:xfrm>
            <a:off x="1498601" y="519114"/>
            <a:ext cx="6127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/>
            <a:r>
              <a:rPr lang="en-US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20</a:t>
            </a:r>
            <a:r>
              <a:rPr lang="en-US" altLang="th-TH" sz="16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altLang="th-TH" sz="16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ปี</a:t>
            </a:r>
          </a:p>
        </p:txBody>
      </p:sp>
      <p:sp>
        <p:nvSpPr>
          <p:cNvPr id="83982" name="TextBox 49"/>
          <p:cNvSpPr txBox="1">
            <a:spLocks noChangeArrowheads="1"/>
          </p:cNvSpPr>
          <p:nvPr/>
        </p:nvSpPr>
        <p:spPr bwMode="auto">
          <a:xfrm>
            <a:off x="1411288" y="1085851"/>
            <a:ext cx="53340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/>
            <a:r>
              <a:rPr lang="en-US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ปี</a:t>
            </a:r>
          </a:p>
        </p:txBody>
      </p:sp>
      <p:sp>
        <p:nvSpPr>
          <p:cNvPr id="83983" name="TextBox 50"/>
          <p:cNvSpPr txBox="1">
            <a:spLocks noChangeArrowheads="1"/>
          </p:cNvSpPr>
          <p:nvPr/>
        </p:nvSpPr>
        <p:spPr bwMode="auto">
          <a:xfrm>
            <a:off x="1516063" y="1673226"/>
            <a:ext cx="4619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/>
            <a:r>
              <a:rPr lang="en-US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en-US" altLang="th-TH" sz="11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ปี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524001" y="3886200"/>
            <a:ext cx="854075" cy="1519238"/>
          </a:xfrm>
          <a:prstGeom prst="rect">
            <a:avLst/>
          </a:prstGeom>
          <a:solidFill>
            <a:srgbClr val="FFD757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</a:t>
            </a:r>
          </a:p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แผนปฏิบัติราชการ</a:t>
            </a:r>
          </a:p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กระทรวงกรม</a:t>
            </a:r>
            <a:r>
              <a:rPr lang="en-US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Function</a:t>
            </a:r>
            <a:endParaRPr lang="th-TH" sz="12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3429000" y="3886200"/>
            <a:ext cx="890588" cy="1589088"/>
          </a:xfrm>
          <a:prstGeom prst="rect">
            <a:avLst/>
          </a:prstGeom>
          <a:solidFill>
            <a:srgbClr val="FFD757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</a:t>
            </a:r>
          </a:p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แผนปฏิบัติราชการ</a:t>
            </a:r>
          </a:p>
          <a:p>
            <a:pPr algn="ctr">
              <a:defRPr/>
            </a:pPr>
            <a:r>
              <a:rPr lang="th-TH" sz="1200" b="1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จว</a:t>
            </a: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/กลุ่ม</a:t>
            </a:r>
            <a:r>
              <a:rPr lang="th-TH" sz="1400" b="1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อปท</a:t>
            </a: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Area</a:t>
            </a:r>
          </a:p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2</a:t>
            </a:r>
            <a:r>
              <a:rPr lang="th-TH" sz="14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</a:t>
            </a:r>
          </a:p>
        </p:txBody>
      </p:sp>
      <p:sp>
        <p:nvSpPr>
          <p:cNvPr id="54" name="Rectangle 53"/>
          <p:cNvSpPr/>
          <p:nvPr/>
        </p:nvSpPr>
        <p:spPr>
          <a:xfrm>
            <a:off x="2438400" y="3886200"/>
            <a:ext cx="914400" cy="1519238"/>
          </a:xfrm>
          <a:prstGeom prst="rect">
            <a:avLst/>
          </a:prstGeom>
          <a:solidFill>
            <a:srgbClr val="FFD757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</a:t>
            </a:r>
          </a:p>
          <a:p>
            <a:pPr algn="ctr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แผนบูรณาการ/</a:t>
            </a:r>
          </a:p>
          <a:p>
            <a:pPr algn="ctr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แผนยุทธศาสตร์</a:t>
            </a:r>
          </a:p>
          <a:p>
            <a:pPr algn="ctr">
              <a:defRPr/>
            </a:pPr>
            <a:r>
              <a:rPr lang="en-US" sz="14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Agenda</a:t>
            </a:r>
            <a:endParaRPr lang="en-US" sz="11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23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th-TH" sz="1100" b="1" dirty="0">
              <a:solidFill>
                <a:prstClr val="black"/>
              </a:solidFill>
              <a:latin typeface="Arial" pitchFamily="34" charset="0"/>
              <a:cs typeface="TH SarabunPSK" pitchFamily="34" charset="-34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 rot="5400000">
            <a:off x="3612357" y="2939257"/>
            <a:ext cx="1460500" cy="1587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1905000" y="3657600"/>
            <a:ext cx="3817938" cy="1588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1905000" y="3657601"/>
            <a:ext cx="0" cy="195263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3048000" y="3657601"/>
            <a:ext cx="0" cy="193675"/>
          </a:xfrm>
          <a:prstGeom prst="line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3886200" y="3657601"/>
            <a:ext cx="0" cy="195263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3992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7" t="65140" r="4701" b="6380"/>
          <a:stretch>
            <a:fillRect/>
          </a:stretch>
        </p:blipFill>
        <p:spPr bwMode="auto">
          <a:xfrm>
            <a:off x="2508250" y="5556251"/>
            <a:ext cx="281940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0" name="Straight Arrow Connector 69"/>
          <p:cNvCxnSpPr/>
          <p:nvPr/>
        </p:nvCxnSpPr>
        <p:spPr>
          <a:xfrm>
            <a:off x="2228851" y="5551488"/>
            <a:ext cx="303213" cy="152400"/>
          </a:xfrm>
          <a:prstGeom prst="straightConnector1">
            <a:avLst/>
          </a:prstGeom>
          <a:ln w="5715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>
            <a:off x="2895601" y="5486401"/>
            <a:ext cx="257175" cy="187325"/>
          </a:xfrm>
          <a:prstGeom prst="straightConnector1">
            <a:avLst/>
          </a:prstGeom>
          <a:ln w="5715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 flipH="1">
            <a:off x="3835401" y="5627688"/>
            <a:ext cx="163513" cy="222250"/>
          </a:xfrm>
          <a:prstGeom prst="straightConnector1">
            <a:avLst/>
          </a:prstGeom>
          <a:ln w="5715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996" name="TextBox 81"/>
          <p:cNvSpPr txBox="1">
            <a:spLocks noChangeArrowheads="1"/>
          </p:cNvSpPr>
          <p:nvPr/>
        </p:nvSpPr>
        <p:spPr bwMode="auto">
          <a:xfrm>
            <a:off x="1601788" y="5908675"/>
            <a:ext cx="1293812" cy="831850"/>
          </a:xfrm>
          <a:prstGeom prst="rect">
            <a:avLst/>
          </a:prstGeom>
          <a:solidFill>
            <a:srgbClr val="C1F7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/>
            <a:r>
              <a:rPr lang="en-US" altLang="th-TH" sz="12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en-US" altLang="th-TH" sz="16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altLang="th-TH" sz="16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นำนโยบายไป</a:t>
            </a:r>
          </a:p>
          <a:p>
            <a:pPr algn="ctr"/>
            <a:r>
              <a:rPr lang="th-TH" altLang="th-TH" sz="16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สู่การปฏิบัติ</a:t>
            </a:r>
          </a:p>
        </p:txBody>
      </p:sp>
      <p:sp>
        <p:nvSpPr>
          <p:cNvPr id="85" name="Rounded Rectangle 84"/>
          <p:cNvSpPr/>
          <p:nvPr/>
        </p:nvSpPr>
        <p:spPr>
          <a:xfrm>
            <a:off x="6934200" y="533400"/>
            <a:ext cx="2743200" cy="457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กรอบงบประมาณรายรับ–รายจ่าย                         ล่วงหน้าระยะยาว </a:t>
            </a:r>
            <a:r>
              <a:rPr lang="en-US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 </a:t>
            </a:r>
            <a:r>
              <a: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</a:t>
            </a:r>
          </a:p>
          <a:p>
            <a:pPr algn="ctr">
              <a:defRPr/>
            </a:pPr>
            <a:r>
              <a:rPr lang="en-US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(Long-Term Fiscal Framework : LTFF</a:t>
            </a:r>
            <a:r>
              <a:rPr lang="en-US" sz="8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th-TH" sz="8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7010400" y="1524000"/>
            <a:ext cx="685800" cy="152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7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 </a:t>
            </a:r>
            <a:r>
              <a:rPr lang="en-US" sz="7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60 - 64</a:t>
            </a:r>
            <a:endParaRPr lang="th-TH" sz="7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6934200" y="1066800"/>
            <a:ext cx="2667000" cy="4714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0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กรอบงบประมาณรายรับ–รายจ่าย                    ล่วงหน้าระยะปานกลาง </a:t>
            </a:r>
            <a:r>
              <a:rPr lang="en-US" sz="10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 </a:t>
            </a:r>
            <a:r>
              <a:rPr lang="th-TH" sz="10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</a:t>
            </a:r>
          </a:p>
          <a:p>
            <a:pPr algn="ctr">
              <a:defRPr/>
            </a:pPr>
            <a:r>
              <a:rPr lang="en-US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(Medium-Term Fiscal Framework : MTFF)</a:t>
            </a:r>
            <a:endParaRPr lang="th-TH" sz="9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4419600" y="3886200"/>
            <a:ext cx="838200" cy="1447800"/>
          </a:xfrm>
          <a:prstGeom prst="rect">
            <a:avLst/>
          </a:prstGeom>
          <a:solidFill>
            <a:srgbClr val="FFD757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</a:t>
            </a:r>
          </a:p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งบกลาง</a:t>
            </a:r>
          </a:p>
        </p:txBody>
      </p:sp>
      <p:sp>
        <p:nvSpPr>
          <p:cNvPr id="101" name="Rectangle 100"/>
          <p:cNvSpPr/>
          <p:nvPr/>
        </p:nvSpPr>
        <p:spPr>
          <a:xfrm>
            <a:off x="5357813" y="3910014"/>
            <a:ext cx="838200" cy="1423987"/>
          </a:xfrm>
          <a:prstGeom prst="rect">
            <a:avLst/>
          </a:prstGeom>
          <a:solidFill>
            <a:srgbClr val="FFD757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เป้าหมายแผนบริหารจัดการหนี้ภาครัฐ</a:t>
            </a:r>
          </a:p>
        </p:txBody>
      </p:sp>
      <p:cxnSp>
        <p:nvCxnSpPr>
          <p:cNvPr id="107" name="Straight Connector 106"/>
          <p:cNvCxnSpPr/>
          <p:nvPr/>
        </p:nvCxnSpPr>
        <p:spPr>
          <a:xfrm>
            <a:off x="4800600" y="3657601"/>
            <a:ext cx="0" cy="195263"/>
          </a:xfrm>
          <a:prstGeom prst="line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5715000" y="3657601"/>
            <a:ext cx="0" cy="195263"/>
          </a:xfrm>
          <a:prstGeom prst="line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 flipH="1">
            <a:off x="4733926" y="5494338"/>
            <a:ext cx="168275" cy="195262"/>
          </a:xfrm>
          <a:prstGeom prst="straightConnector1">
            <a:avLst/>
          </a:prstGeom>
          <a:ln w="5715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/>
          <p:cNvCxnSpPr/>
          <p:nvPr/>
        </p:nvCxnSpPr>
        <p:spPr>
          <a:xfrm rot="5400000">
            <a:off x="8839200" y="6248400"/>
            <a:ext cx="304800" cy="152400"/>
          </a:xfrm>
          <a:prstGeom prst="straightConnector1">
            <a:avLst/>
          </a:prstGeom>
          <a:ln w="5715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006" name="TextBox 80"/>
          <p:cNvSpPr txBox="1">
            <a:spLocks noChangeArrowheads="1"/>
          </p:cNvSpPr>
          <p:nvPr/>
        </p:nvSpPr>
        <p:spPr bwMode="auto">
          <a:xfrm>
            <a:off x="2924175" y="5895975"/>
            <a:ext cx="1506538" cy="769938"/>
          </a:xfrm>
          <a:prstGeom prst="rect">
            <a:avLst/>
          </a:prstGeom>
          <a:solidFill>
            <a:srgbClr val="BCF6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/>
            <a:r>
              <a:rPr lang="en-US" altLang="th-TH" sz="12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altLang="th-TH" sz="16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สอดคล้อง</a:t>
            </a:r>
          </a:p>
          <a:p>
            <a:pPr algn="ctr"/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กับความต้องการ</a:t>
            </a:r>
          </a:p>
          <a:p>
            <a:pPr algn="ctr"/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ในระดับพื้นที่</a:t>
            </a:r>
          </a:p>
        </p:txBody>
      </p:sp>
      <p:sp>
        <p:nvSpPr>
          <p:cNvPr id="84007" name="TextBox 117"/>
          <p:cNvSpPr txBox="1">
            <a:spLocks noChangeArrowheads="1"/>
          </p:cNvSpPr>
          <p:nvPr/>
        </p:nvSpPr>
        <p:spPr bwMode="auto">
          <a:xfrm>
            <a:off x="4468814" y="5865814"/>
            <a:ext cx="1838325" cy="954087"/>
          </a:xfrm>
          <a:prstGeom prst="rect">
            <a:avLst/>
          </a:prstGeom>
          <a:solidFill>
            <a:srgbClr val="B8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th-TH" sz="12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3.</a:t>
            </a:r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ประชาชน</a:t>
            </a:r>
            <a:r>
              <a:rPr lang="en-US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ประเทศ               ได้รับประโยชน์จากกาดำเนินการของรัฐ</a:t>
            </a:r>
          </a:p>
        </p:txBody>
      </p:sp>
      <p:sp>
        <p:nvSpPr>
          <p:cNvPr id="120" name="Rectangle 119"/>
          <p:cNvSpPr/>
          <p:nvPr/>
        </p:nvSpPr>
        <p:spPr>
          <a:xfrm>
            <a:off x="6324600" y="3886200"/>
            <a:ext cx="838200" cy="914400"/>
          </a:xfrm>
          <a:prstGeom prst="rect">
            <a:avLst/>
          </a:prstGeom>
          <a:solidFill>
            <a:srgbClr val="B9FCFF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แผนปฏิบัติราชการ</a:t>
            </a:r>
          </a:p>
          <a:p>
            <a:pPr algn="ctr">
              <a:defRPr/>
            </a:pPr>
            <a:r>
              <a: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กระทรวง – กรม</a:t>
            </a:r>
          </a:p>
          <a:p>
            <a:pPr algn="ctr">
              <a:defRPr/>
            </a:pPr>
            <a:r>
              <a: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Function)</a:t>
            </a:r>
            <a:endParaRPr lang="th-TH" sz="9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1" name="Rectangle 120"/>
          <p:cNvSpPr/>
          <p:nvPr/>
        </p:nvSpPr>
        <p:spPr>
          <a:xfrm>
            <a:off x="8229600" y="3886200"/>
            <a:ext cx="1066800" cy="914400"/>
          </a:xfrm>
          <a:prstGeom prst="rect">
            <a:avLst/>
          </a:prstGeom>
          <a:solidFill>
            <a:srgbClr val="B9FCFF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แผนปฏิบัติราชการ</a:t>
            </a:r>
          </a:p>
          <a:p>
            <a:pPr algn="ctr">
              <a:defRPr/>
            </a:pPr>
            <a:r>
              <a: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จังหวัด/กลุ่มจังหวัด/อปท./</a:t>
            </a:r>
          </a:p>
          <a:p>
            <a:pPr algn="ctr">
              <a:defRPr/>
            </a:pPr>
            <a:r>
              <a: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อำเภอ/หมู่บ้าน</a:t>
            </a:r>
          </a:p>
          <a:p>
            <a:pPr algn="ctr">
              <a:defRPr/>
            </a:pPr>
            <a:r>
              <a:rPr lang="th-TH" sz="8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sz="8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Area)</a:t>
            </a:r>
            <a:endParaRPr lang="th-TH" sz="8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2" name="Rectangle 121"/>
          <p:cNvSpPr/>
          <p:nvPr/>
        </p:nvSpPr>
        <p:spPr>
          <a:xfrm>
            <a:off x="7239000" y="3886200"/>
            <a:ext cx="914400" cy="914400"/>
          </a:xfrm>
          <a:prstGeom prst="rect">
            <a:avLst/>
          </a:prstGeom>
          <a:solidFill>
            <a:srgbClr val="B9FCFF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แผนบูรณาการ/</a:t>
            </a:r>
          </a:p>
          <a:p>
            <a:pPr algn="ctr">
              <a:defRPr/>
            </a:pPr>
            <a:r>
              <a:rPr 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แผนยุทธศาสตร์</a:t>
            </a:r>
          </a:p>
          <a:p>
            <a:pPr algn="ctr">
              <a:defRPr/>
            </a:pPr>
            <a:r>
              <a:rPr lang="en-US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(Agenda)</a:t>
            </a:r>
            <a:endParaRPr lang="th-TH" sz="9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9372600" y="3886200"/>
            <a:ext cx="533400" cy="914400"/>
          </a:xfrm>
          <a:prstGeom prst="rect">
            <a:avLst/>
          </a:prstGeom>
          <a:solidFill>
            <a:srgbClr val="B9FCFF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0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งบกลาง</a:t>
            </a:r>
            <a:endParaRPr lang="th-TH" sz="9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9982200" y="3886200"/>
            <a:ext cx="685800" cy="914400"/>
          </a:xfrm>
          <a:prstGeom prst="rect">
            <a:avLst/>
          </a:prstGeom>
          <a:solidFill>
            <a:srgbClr val="B9FCFF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8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แผนบริหารจัดการหนี้ภาครัฐ</a:t>
            </a:r>
            <a:endParaRPr lang="th-TH" sz="7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5" name="Rounded Rectangle 124"/>
          <p:cNvSpPr/>
          <p:nvPr/>
        </p:nvSpPr>
        <p:spPr>
          <a:xfrm>
            <a:off x="6934200" y="3505200"/>
            <a:ext cx="2438400" cy="323850"/>
          </a:xfrm>
          <a:prstGeom prst="roundRect">
            <a:avLst/>
          </a:prstGeom>
          <a:solidFill>
            <a:srgbClr val="002060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1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งบประมาณรายจ่ายประจำปี</a:t>
            </a:r>
          </a:p>
        </p:txBody>
      </p:sp>
      <p:sp>
        <p:nvSpPr>
          <p:cNvPr id="131" name="Down Arrow 130"/>
          <p:cNvSpPr/>
          <p:nvPr/>
        </p:nvSpPr>
        <p:spPr>
          <a:xfrm flipH="1">
            <a:off x="6934200" y="1524000"/>
            <a:ext cx="152400" cy="19812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132" name="Oval 131"/>
          <p:cNvSpPr/>
          <p:nvPr/>
        </p:nvSpPr>
        <p:spPr>
          <a:xfrm>
            <a:off x="6477000" y="2362200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endParaRPr lang="en-US" sz="9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</a:t>
            </a:r>
          </a:p>
          <a:p>
            <a:pPr algn="ctr">
              <a:defRPr/>
            </a:pPr>
            <a:r>
              <a:rPr lang="en-US" sz="12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61</a:t>
            </a:r>
            <a:endParaRPr lang="th-TH" sz="12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1689" name="TextBox 132"/>
          <p:cNvSpPr txBox="1">
            <a:spLocks noChangeArrowheads="1"/>
          </p:cNvSpPr>
          <p:nvPr/>
        </p:nvSpPr>
        <p:spPr bwMode="auto">
          <a:xfrm>
            <a:off x="7162800" y="4876800"/>
            <a:ext cx="1371600" cy="2540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th-TH" altLang="th-TH" sz="105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en-US" altLang="th-TH" sz="1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24 </a:t>
            </a:r>
            <a:r>
              <a:rPr lang="th-TH" altLang="th-TH" sz="1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แผนบูรณาการ</a:t>
            </a:r>
          </a:p>
        </p:txBody>
      </p:sp>
      <p:sp>
        <p:nvSpPr>
          <p:cNvPr id="84017" name="TextBox 135"/>
          <p:cNvSpPr txBox="1">
            <a:spLocks noChangeArrowheads="1"/>
          </p:cNvSpPr>
          <p:nvPr/>
        </p:nvSpPr>
        <p:spPr bwMode="auto">
          <a:xfrm>
            <a:off x="8458200" y="4876801"/>
            <a:ext cx="1143000" cy="24606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 </a:t>
            </a:r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แผนบูรณาการ</a:t>
            </a:r>
          </a:p>
        </p:txBody>
      </p:sp>
      <p:sp>
        <p:nvSpPr>
          <p:cNvPr id="142" name="Rounded Rectangle 141"/>
          <p:cNvSpPr/>
          <p:nvPr/>
        </p:nvSpPr>
        <p:spPr>
          <a:xfrm>
            <a:off x="6324600" y="5257800"/>
            <a:ext cx="4267200" cy="298450"/>
          </a:xfrm>
          <a:prstGeom prst="roundRect">
            <a:avLst/>
          </a:prstGeom>
          <a:solidFill>
            <a:srgbClr val="002060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2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 </a:t>
            </a:r>
            <a:r>
              <a:rPr lang="th-TH" sz="12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กระทรวง / </a:t>
            </a:r>
            <a:r>
              <a:rPr lang="en-US" sz="12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503 </a:t>
            </a:r>
            <a:r>
              <a:rPr lang="th-TH" sz="12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 / </a:t>
            </a:r>
            <a:r>
              <a:rPr lang="en-US" sz="12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26 </a:t>
            </a:r>
            <a:r>
              <a:rPr lang="th-TH" sz="12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แผนบูรณาการ</a:t>
            </a:r>
          </a:p>
        </p:txBody>
      </p:sp>
      <p:sp>
        <p:nvSpPr>
          <p:cNvPr id="84019" name="TextBox 142"/>
          <p:cNvSpPr txBox="1">
            <a:spLocks noChangeArrowheads="1"/>
          </p:cNvSpPr>
          <p:nvPr/>
        </p:nvSpPr>
        <p:spPr bwMode="auto">
          <a:xfrm>
            <a:off x="8305800" y="5638801"/>
            <a:ext cx="2209800" cy="5238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/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ประชาชน</a:t>
            </a:r>
          </a:p>
          <a:p>
            <a:pPr algn="ctr"/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ได้รับประโยชน์อย่างไร</a:t>
            </a:r>
          </a:p>
        </p:txBody>
      </p:sp>
      <p:sp>
        <p:nvSpPr>
          <p:cNvPr id="84020" name="TextBox 145"/>
          <p:cNvSpPr txBox="1">
            <a:spLocks noChangeArrowheads="1"/>
          </p:cNvSpPr>
          <p:nvPr/>
        </p:nvSpPr>
        <p:spPr bwMode="auto">
          <a:xfrm>
            <a:off x="9925050" y="914400"/>
            <a:ext cx="742950" cy="261938"/>
          </a:xfrm>
          <a:prstGeom prst="rect">
            <a:avLst/>
          </a:prstGeom>
          <a:solidFill>
            <a:srgbClr val="B7FB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/>
            <a:r>
              <a:rPr lang="th-TH" altLang="th-TH" sz="1100" b="1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วิสัยทัศน์</a:t>
            </a:r>
          </a:p>
        </p:txBody>
      </p:sp>
      <p:sp>
        <p:nvSpPr>
          <p:cNvPr id="84021" name="TextBox 146"/>
          <p:cNvSpPr txBox="1">
            <a:spLocks noChangeArrowheads="1"/>
          </p:cNvSpPr>
          <p:nvPr/>
        </p:nvSpPr>
        <p:spPr bwMode="auto">
          <a:xfrm>
            <a:off x="10007600" y="1143000"/>
            <a:ext cx="660400" cy="261938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/>
            <a:r>
              <a:rPr lang="th-TH" altLang="th-TH" sz="11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พันธกิจ</a:t>
            </a:r>
          </a:p>
        </p:txBody>
      </p:sp>
      <p:sp>
        <p:nvSpPr>
          <p:cNvPr id="84022" name="TextBox 147"/>
          <p:cNvSpPr txBox="1">
            <a:spLocks noChangeArrowheads="1"/>
          </p:cNvSpPr>
          <p:nvPr/>
        </p:nvSpPr>
        <p:spPr bwMode="auto">
          <a:xfrm>
            <a:off x="9655176" y="1371601"/>
            <a:ext cx="1012825" cy="43021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/>
            <a:r>
              <a:rPr lang="th-TH" altLang="th-TH" sz="11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เป้าหมายการ</a:t>
            </a:r>
          </a:p>
          <a:p>
            <a:pPr algn="ctr"/>
            <a:r>
              <a:rPr lang="th-TH" altLang="th-TH" sz="11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ให้บริการ</a:t>
            </a:r>
          </a:p>
        </p:txBody>
      </p:sp>
      <p:sp>
        <p:nvSpPr>
          <p:cNvPr id="84023" name="TextBox 148"/>
          <p:cNvSpPr txBox="1">
            <a:spLocks noChangeArrowheads="1"/>
          </p:cNvSpPr>
          <p:nvPr/>
        </p:nvSpPr>
        <p:spPr bwMode="auto">
          <a:xfrm>
            <a:off x="9601200" y="2286001"/>
            <a:ext cx="11318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/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ผลผลิต/ผลลัพธ์</a:t>
            </a:r>
          </a:p>
        </p:txBody>
      </p:sp>
      <p:sp>
        <p:nvSpPr>
          <p:cNvPr id="111698" name="TextBox 149"/>
          <p:cNvSpPr txBox="1">
            <a:spLocks noChangeArrowheads="1"/>
          </p:cNvSpPr>
          <p:nvPr/>
        </p:nvSpPr>
        <p:spPr bwMode="auto">
          <a:xfrm>
            <a:off x="9601200" y="1946275"/>
            <a:ext cx="1066800" cy="4000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th-TH" altLang="th-TH" sz="10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ประโยชน์ที่</a:t>
            </a:r>
          </a:p>
          <a:p>
            <a:pPr algn="ctr">
              <a:defRPr/>
            </a:pPr>
            <a:r>
              <a:rPr lang="th-TH" altLang="th-TH" sz="10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ประชาชนได้รับ</a:t>
            </a:r>
          </a:p>
        </p:txBody>
      </p:sp>
      <p:sp>
        <p:nvSpPr>
          <p:cNvPr id="84025" name="TextBox 152"/>
          <p:cNvSpPr txBox="1">
            <a:spLocks noChangeArrowheads="1"/>
          </p:cNvSpPr>
          <p:nvPr/>
        </p:nvSpPr>
        <p:spPr bwMode="auto">
          <a:xfrm>
            <a:off x="9601200" y="2438400"/>
            <a:ext cx="10668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r>
              <a:rPr lang="th-TH" altLang="th-TH" sz="900" b="1">
                <a:solidFill>
                  <a:srgbClr val="FF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ตัวชี้วัด </a:t>
            </a:r>
            <a:r>
              <a:rPr lang="en-US" altLang="th-TH" sz="900" b="1">
                <a:solidFill>
                  <a:srgbClr val="FF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KPI</a:t>
            </a:r>
            <a:endParaRPr lang="th-TH" altLang="th-TH" sz="900" b="1">
              <a:solidFill>
                <a:srgbClr val="FF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4026" name="TextBox 154"/>
          <p:cNvSpPr txBox="1">
            <a:spLocks noChangeArrowheads="1"/>
          </p:cNvSpPr>
          <p:nvPr/>
        </p:nvSpPr>
        <p:spPr bwMode="auto">
          <a:xfrm>
            <a:off x="9488488" y="2635251"/>
            <a:ext cx="1141412" cy="862013"/>
          </a:xfrm>
          <a:prstGeom prst="rect">
            <a:avLst/>
          </a:prstGeom>
          <a:solidFill>
            <a:srgbClr val="66F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/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จะต้องมี</a:t>
            </a:r>
          </a:p>
          <a:p>
            <a:pPr algn="ctr"/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การถ่ายทอด</a:t>
            </a:r>
          </a:p>
          <a:p>
            <a:pPr algn="ctr"/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เป้าหมายจาก</a:t>
            </a:r>
          </a:p>
          <a:p>
            <a:pPr algn="ctr"/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ระดับชาติ</a:t>
            </a:r>
          </a:p>
          <a:p>
            <a:pPr algn="ctr"/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สู่ระดับการปฏิบัติ</a:t>
            </a:r>
          </a:p>
        </p:txBody>
      </p:sp>
      <p:sp>
        <p:nvSpPr>
          <p:cNvPr id="84027" name="TextBox 111"/>
          <p:cNvSpPr txBox="1">
            <a:spLocks noChangeArrowheads="1"/>
          </p:cNvSpPr>
          <p:nvPr/>
        </p:nvSpPr>
        <p:spPr bwMode="auto">
          <a:xfrm>
            <a:off x="7010400" y="1981201"/>
            <a:ext cx="2667000" cy="1477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2563" indent="-182563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1.</a:t>
            </a:r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ความมั่นคง</a:t>
            </a:r>
          </a:p>
          <a:p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2.</a:t>
            </a:r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</a:p>
          <a:p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3.</a:t>
            </a:r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การพัธฒนาและเสริมสร้างศักยภาพคน</a:t>
            </a:r>
          </a:p>
          <a:p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4.</a:t>
            </a:r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การสร้างโอกาส ความเสมอภาค และ     </a:t>
            </a:r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 </a:t>
            </a:r>
          </a:p>
          <a:p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     </a:t>
            </a:r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ความเท่าเทียมในสังคม</a:t>
            </a:r>
          </a:p>
          <a:p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5.</a:t>
            </a:r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การเติบโตบนคุณภาพชีวิตที่เป็นมิตร</a:t>
            </a:r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      </a:t>
            </a:r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กับสิ่งแวดล้อม</a:t>
            </a:r>
            <a:endParaRPr lang="en-US" altLang="th-TH" sz="1000" b="1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 6.</a:t>
            </a:r>
            <a:r>
              <a:rPr lang="th-TH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การปรับสมดุลและการพัฒนาระบบการบริหารจัดการภาครัฐ</a:t>
            </a:r>
            <a:r>
              <a:rPr lang="en-US" alt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</a:t>
            </a:r>
            <a:endParaRPr lang="th-TH" altLang="th-TH" sz="1000" b="1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4028" name="TextBox 113"/>
          <p:cNvSpPr txBox="1">
            <a:spLocks noChangeArrowheads="1"/>
          </p:cNvSpPr>
          <p:nvPr/>
        </p:nvSpPr>
        <p:spPr bwMode="auto">
          <a:xfrm>
            <a:off x="1524000" y="228601"/>
            <a:ext cx="914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/>
            <a:r>
              <a:rPr lang="th-TH" altLang="th-TH" sz="1400" b="1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วิสัยทัศน์ “ประเทศไทยมีความมั่นคง มั่งคั่ง ยั่งยืน </a:t>
            </a:r>
            <a:r>
              <a:rPr lang="th-TH" altLang="th-TH" sz="1200" b="1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เป็นประเทศพัฒนาแล้วด้วยการพัฒนาตามปรัชญาของเศรษฐกิจพอเพียง”</a:t>
            </a:r>
            <a:endParaRPr lang="th-TH" altLang="th-TH" sz="1600" b="1">
              <a:solidFill>
                <a:srgbClr val="00206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1704" name="TextBox 114"/>
          <p:cNvSpPr txBox="1">
            <a:spLocks noChangeArrowheads="1"/>
          </p:cNvSpPr>
          <p:nvPr/>
        </p:nvSpPr>
        <p:spPr bwMode="auto">
          <a:xfrm>
            <a:off x="9753600" y="457200"/>
            <a:ext cx="914400" cy="50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th-TH" alt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ประเทศไทย</a:t>
            </a:r>
          </a:p>
          <a:p>
            <a:pPr algn="ctr">
              <a:defRPr/>
            </a:pPr>
            <a:r>
              <a:rPr lang="th-TH" alt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ได้ประโยชน์</a:t>
            </a:r>
          </a:p>
          <a:p>
            <a:pPr algn="ctr">
              <a:defRPr/>
            </a:pPr>
            <a:r>
              <a:rPr lang="th-TH" altLang="th-TH" sz="9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อย่างไร</a:t>
            </a:r>
          </a:p>
        </p:txBody>
      </p:sp>
      <p:sp>
        <p:nvSpPr>
          <p:cNvPr id="116" name="Rounded Rectangle 115"/>
          <p:cNvSpPr/>
          <p:nvPr/>
        </p:nvSpPr>
        <p:spPr>
          <a:xfrm>
            <a:off x="9448800" y="3505200"/>
            <a:ext cx="838200" cy="323850"/>
          </a:xfrm>
          <a:prstGeom prst="roundRect">
            <a:avLst/>
          </a:prstGeom>
          <a:solidFill>
            <a:srgbClr val="FFCCFF"/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งบแหล่งเงินอื่น</a:t>
            </a:r>
          </a:p>
        </p:txBody>
      </p:sp>
      <p:sp>
        <p:nvSpPr>
          <p:cNvPr id="84031" name="TextBox 101"/>
          <p:cNvSpPr txBox="1">
            <a:spLocks noChangeArrowheads="1"/>
          </p:cNvSpPr>
          <p:nvPr/>
        </p:nvSpPr>
        <p:spPr bwMode="auto">
          <a:xfrm>
            <a:off x="6324600" y="5562601"/>
            <a:ext cx="1828800" cy="5238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ประเทศ</a:t>
            </a:r>
          </a:p>
          <a:p>
            <a:r>
              <a:rPr lang="th-TH" altLang="th-TH" sz="14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ได้ประโยชน์อย่างไร</a:t>
            </a:r>
          </a:p>
        </p:txBody>
      </p:sp>
      <p:sp>
        <p:nvSpPr>
          <p:cNvPr id="110" name="Down Arrow 109"/>
          <p:cNvSpPr/>
          <p:nvPr/>
        </p:nvSpPr>
        <p:spPr>
          <a:xfrm>
            <a:off x="3352800" y="838200"/>
            <a:ext cx="457200" cy="1524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33" name="Down Arrow 132"/>
          <p:cNvSpPr/>
          <p:nvPr/>
        </p:nvSpPr>
        <p:spPr>
          <a:xfrm>
            <a:off x="4267200" y="838200"/>
            <a:ext cx="457200" cy="1524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43" name="Down Arrow 142"/>
          <p:cNvSpPr/>
          <p:nvPr/>
        </p:nvSpPr>
        <p:spPr>
          <a:xfrm>
            <a:off x="5181600" y="838200"/>
            <a:ext cx="457200" cy="1524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 dirty="0">
              <a:solidFill>
                <a:srgbClr val="C00000"/>
              </a:solidFill>
            </a:endParaRPr>
          </a:p>
        </p:txBody>
      </p:sp>
      <p:sp>
        <p:nvSpPr>
          <p:cNvPr id="153" name="Down Arrow 152"/>
          <p:cNvSpPr/>
          <p:nvPr/>
        </p:nvSpPr>
        <p:spPr>
          <a:xfrm>
            <a:off x="6172200" y="838200"/>
            <a:ext cx="457200" cy="1524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 dirty="0">
              <a:solidFill>
                <a:srgbClr val="FF0000"/>
              </a:solidFill>
            </a:endParaRPr>
          </a:p>
        </p:txBody>
      </p:sp>
      <p:pic>
        <p:nvPicPr>
          <p:cNvPr id="84036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7" t="65140" r="4701" b="6380"/>
          <a:stretch>
            <a:fillRect/>
          </a:stretch>
        </p:blipFill>
        <p:spPr bwMode="auto">
          <a:xfrm>
            <a:off x="7010400" y="6430964"/>
            <a:ext cx="25908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0" name="Down Arrow 179"/>
          <p:cNvSpPr/>
          <p:nvPr/>
        </p:nvSpPr>
        <p:spPr>
          <a:xfrm>
            <a:off x="7239000" y="1676400"/>
            <a:ext cx="228600" cy="762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81" name="Down Arrow 180"/>
          <p:cNvSpPr/>
          <p:nvPr/>
        </p:nvSpPr>
        <p:spPr>
          <a:xfrm>
            <a:off x="8153400" y="990600"/>
            <a:ext cx="381000" cy="1524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82" name="Down Arrow 181"/>
          <p:cNvSpPr/>
          <p:nvPr/>
        </p:nvSpPr>
        <p:spPr>
          <a:xfrm>
            <a:off x="7924800" y="1676400"/>
            <a:ext cx="228600" cy="762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83" name="Down Arrow 182"/>
          <p:cNvSpPr/>
          <p:nvPr/>
        </p:nvSpPr>
        <p:spPr>
          <a:xfrm>
            <a:off x="8534400" y="1676400"/>
            <a:ext cx="228600" cy="762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84" name="Down Arrow 183"/>
          <p:cNvSpPr/>
          <p:nvPr/>
        </p:nvSpPr>
        <p:spPr>
          <a:xfrm>
            <a:off x="9144000" y="1676400"/>
            <a:ext cx="228600" cy="762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85" name="Down Arrow 184"/>
          <p:cNvSpPr/>
          <p:nvPr/>
        </p:nvSpPr>
        <p:spPr>
          <a:xfrm>
            <a:off x="6629400" y="4876800"/>
            <a:ext cx="228600" cy="3048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86" name="Rounded Rectangle 185"/>
          <p:cNvSpPr/>
          <p:nvPr/>
        </p:nvSpPr>
        <p:spPr>
          <a:xfrm>
            <a:off x="7048500" y="1766888"/>
            <a:ext cx="3200400" cy="228600"/>
          </a:xfrm>
          <a:prstGeom prst="roundRect">
            <a:avLst/>
          </a:prstGeom>
          <a:solidFill>
            <a:srgbClr val="002060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1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ยุทธศาตร์การจัดสรรงบประมาณรายจ่ายประจำปี</a:t>
            </a:r>
          </a:p>
        </p:txBody>
      </p:sp>
      <p:sp>
        <p:nvSpPr>
          <p:cNvPr id="188" name="Rounded Rectangle 187"/>
          <p:cNvSpPr/>
          <p:nvPr/>
        </p:nvSpPr>
        <p:spPr>
          <a:xfrm>
            <a:off x="7696200" y="1524000"/>
            <a:ext cx="609600" cy="152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7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 </a:t>
            </a:r>
            <a:r>
              <a:rPr lang="en-US" sz="7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65 - 69</a:t>
            </a:r>
            <a:endParaRPr lang="th-TH" sz="7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9" name="Rounded Rectangle 188"/>
          <p:cNvSpPr/>
          <p:nvPr/>
        </p:nvSpPr>
        <p:spPr>
          <a:xfrm>
            <a:off x="8305800" y="1524000"/>
            <a:ext cx="609600" cy="152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7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 </a:t>
            </a:r>
            <a:r>
              <a:rPr lang="en-US" sz="7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70 - 74</a:t>
            </a:r>
            <a:endParaRPr lang="th-TH" sz="7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0" name="Rounded Rectangle 189"/>
          <p:cNvSpPr/>
          <p:nvPr/>
        </p:nvSpPr>
        <p:spPr>
          <a:xfrm>
            <a:off x="8915400" y="1524000"/>
            <a:ext cx="609600" cy="1524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7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 </a:t>
            </a:r>
            <a:r>
              <a:rPr lang="en-US" sz="7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75 - 79</a:t>
            </a:r>
            <a:endParaRPr lang="th-TH" sz="7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2" name="Down Arrow 191"/>
          <p:cNvSpPr/>
          <p:nvPr/>
        </p:nvSpPr>
        <p:spPr>
          <a:xfrm>
            <a:off x="6934200" y="3429000"/>
            <a:ext cx="228600" cy="762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95" name="Down Arrow 194"/>
          <p:cNvSpPr/>
          <p:nvPr/>
        </p:nvSpPr>
        <p:spPr>
          <a:xfrm>
            <a:off x="7696200" y="5105400"/>
            <a:ext cx="228600" cy="1524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96" name="Down Arrow 195"/>
          <p:cNvSpPr/>
          <p:nvPr/>
        </p:nvSpPr>
        <p:spPr>
          <a:xfrm>
            <a:off x="8686800" y="5105400"/>
            <a:ext cx="228600" cy="2286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97" name="Down Arrow 196"/>
          <p:cNvSpPr/>
          <p:nvPr/>
        </p:nvSpPr>
        <p:spPr>
          <a:xfrm>
            <a:off x="9601200" y="4953000"/>
            <a:ext cx="228600" cy="3048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198" name="Down Arrow 197"/>
          <p:cNvSpPr/>
          <p:nvPr/>
        </p:nvSpPr>
        <p:spPr>
          <a:xfrm>
            <a:off x="10210800" y="4953000"/>
            <a:ext cx="228600" cy="3048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cxnSp>
        <p:nvCxnSpPr>
          <p:cNvPr id="206" name="Straight Arrow Connector 205"/>
          <p:cNvCxnSpPr/>
          <p:nvPr/>
        </p:nvCxnSpPr>
        <p:spPr>
          <a:xfrm rot="5400000">
            <a:off x="9315450" y="6229350"/>
            <a:ext cx="266700" cy="152400"/>
          </a:xfrm>
          <a:prstGeom prst="straightConnector1">
            <a:avLst/>
          </a:prstGeom>
          <a:ln w="5715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Arrow Connector 207"/>
          <p:cNvCxnSpPr/>
          <p:nvPr/>
        </p:nvCxnSpPr>
        <p:spPr>
          <a:xfrm flipH="1">
            <a:off x="5172076" y="5334001"/>
            <a:ext cx="168275" cy="231775"/>
          </a:xfrm>
          <a:prstGeom prst="straightConnector1">
            <a:avLst/>
          </a:prstGeom>
          <a:ln w="5715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Arrow Connector 213"/>
          <p:cNvCxnSpPr/>
          <p:nvPr/>
        </p:nvCxnSpPr>
        <p:spPr>
          <a:xfrm rot="5400000">
            <a:off x="8482013" y="6224588"/>
            <a:ext cx="257175" cy="152400"/>
          </a:xfrm>
          <a:prstGeom prst="straightConnector1">
            <a:avLst/>
          </a:prstGeom>
          <a:ln w="5715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Arrow Connector 218"/>
          <p:cNvCxnSpPr/>
          <p:nvPr/>
        </p:nvCxnSpPr>
        <p:spPr>
          <a:xfrm rot="10800000" flipV="1">
            <a:off x="7239000" y="6096001"/>
            <a:ext cx="914400" cy="409575"/>
          </a:xfrm>
          <a:prstGeom prst="straightConnector1">
            <a:avLst/>
          </a:prstGeom>
          <a:ln w="5715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Arrow Connector 219"/>
          <p:cNvCxnSpPr/>
          <p:nvPr/>
        </p:nvCxnSpPr>
        <p:spPr>
          <a:xfrm rot="5400000">
            <a:off x="8101013" y="6224588"/>
            <a:ext cx="333375" cy="228600"/>
          </a:xfrm>
          <a:prstGeom prst="straightConnector1">
            <a:avLst/>
          </a:prstGeom>
          <a:ln w="5715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1" name="Down Arrow 230"/>
          <p:cNvSpPr/>
          <p:nvPr/>
        </p:nvSpPr>
        <p:spPr>
          <a:xfrm rot="16200000">
            <a:off x="6705600" y="1143000"/>
            <a:ext cx="228600" cy="2286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232" name="Down Arrow 231"/>
          <p:cNvSpPr/>
          <p:nvPr/>
        </p:nvSpPr>
        <p:spPr>
          <a:xfrm rot="16200000">
            <a:off x="6705600" y="609600"/>
            <a:ext cx="228600" cy="228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000">
              <a:solidFill>
                <a:prstClr val="white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657F6-1F08-4A94-A5B7-A9CC007E8080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99" name="Oval 98"/>
          <p:cNvSpPr/>
          <p:nvPr/>
        </p:nvSpPr>
        <p:spPr>
          <a:xfrm>
            <a:off x="11204574" y="1728788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endParaRPr lang="en-US" sz="9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th-TH" sz="12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</a:t>
            </a:r>
          </a:p>
          <a:p>
            <a:pPr algn="ctr">
              <a:defRPr/>
            </a:pPr>
            <a:r>
              <a:rPr lang="en-US" sz="12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62</a:t>
            </a:r>
            <a:endParaRPr lang="th-TH" sz="12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907751" y="2209800"/>
            <a:ext cx="11083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+</a:t>
            </a:r>
          </a:p>
          <a:p>
            <a:pPr algn="ctr"/>
            <a:r>
              <a:rPr lang="th-TH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ยุทธศาสตร์</a:t>
            </a:r>
            <a:r>
              <a:rPr lang="th-TH" dirty="0" err="1" smtClean="0">
                <a:latin typeface="LilyUPC" panose="020B0604020202020204" pitchFamily="34" charset="-34"/>
                <a:cs typeface="LilyUPC" panose="020B0604020202020204" pitchFamily="34" charset="-34"/>
              </a:rPr>
              <a:t>การจัด</a:t>
            </a:r>
            <a:r>
              <a:rPr lang="th-TH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สรร </a:t>
            </a:r>
            <a:r>
              <a:rPr lang="th-TH" dirty="0" err="1" smtClean="0">
                <a:latin typeface="LilyUPC" panose="020B0604020202020204" pitchFamily="34" charset="-34"/>
                <a:cs typeface="LilyUPC" panose="020B0604020202020204" pitchFamily="34" charset="-34"/>
              </a:rPr>
              <a:t>งป</a:t>
            </a:r>
            <a:r>
              <a:rPr lang="th-TH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ม.</a:t>
            </a:r>
            <a:br>
              <a:rPr lang="th-TH" dirty="0" smtClean="0"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เพื่อการพัฒนาพื้นที่ระดับภาค</a:t>
            </a:r>
            <a:endParaRPr lang="th-TH" dirty="0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936244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15</a:t>
            </a:fld>
            <a:endParaRPr lang="th-TH"/>
          </a:p>
        </p:txBody>
      </p:sp>
      <p:sp>
        <p:nvSpPr>
          <p:cNvPr id="3" name="สี่เหลี่ยมผืนผ้า 12"/>
          <p:cNvSpPr/>
          <p:nvPr/>
        </p:nvSpPr>
        <p:spPr>
          <a:xfrm>
            <a:off x="2245782" y="77790"/>
            <a:ext cx="8075523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/>
        </p:spPr>
        <p:txBody>
          <a:bodyPr>
            <a:spAutoFit/>
            <a:sp3d extrusionH="57150">
              <a:bevelT w="69850" h="38100" prst="cross"/>
            </a:sp3d>
          </a:bodyPr>
          <a:lstStyle/>
          <a:p>
            <a:pPr algn="ctr" eaLnBrk="1" hangingPunct="1">
              <a:defRPr/>
            </a:pPr>
            <a:r>
              <a:rPr lang="th-TH" sz="2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โครงสร้างยุทธศาสตร์การจัดสรรงบประมาณปี </a:t>
            </a:r>
            <a:r>
              <a:rPr lang="th-TH" sz="3200" b="1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61</a:t>
            </a:r>
            <a:endParaRPr lang="th-TH" sz="3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ound Diagonal Corner Rectangle 3"/>
          <p:cNvSpPr/>
          <p:nvPr/>
        </p:nvSpPr>
        <p:spPr>
          <a:xfrm>
            <a:off x="2743200" y="838200"/>
            <a:ext cx="7429500" cy="571500"/>
          </a:xfrm>
          <a:prstGeom prst="round2DiagRect">
            <a:avLst/>
          </a:prstGeom>
          <a:solidFill>
            <a:srgbClr val="CCFFFF"/>
          </a:solidFill>
          <a:ln>
            <a:solidFill>
              <a:srgbClr val="00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2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ยุทธศาสตร์การจัดสรรงบประมาณ </a:t>
            </a:r>
            <a:r>
              <a:rPr lang="th-TH" sz="3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th-TH" sz="2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ด้าน</a:t>
            </a:r>
          </a:p>
        </p:txBody>
      </p:sp>
      <p:cxnSp>
        <p:nvCxnSpPr>
          <p:cNvPr id="5" name="Straight Connector 3"/>
          <p:cNvCxnSpPr/>
          <p:nvPr/>
        </p:nvCxnSpPr>
        <p:spPr>
          <a:xfrm flipH="1">
            <a:off x="1524001" y="2060575"/>
            <a:ext cx="9109075" cy="0"/>
          </a:xfrm>
          <a:prstGeom prst="line">
            <a:avLst/>
          </a:prstGeom>
          <a:ln w="381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>
          <a:xfrm>
            <a:off x="1524000" y="2214564"/>
            <a:ext cx="3278188" cy="1392237"/>
          </a:xfrm>
          <a:prstGeom prst="roundRect">
            <a:avLst>
              <a:gd name="adj" fmla="val 15404"/>
            </a:avLst>
          </a:prstGeom>
          <a:solidFill>
            <a:srgbClr val="FFFF00"/>
          </a:solidFill>
          <a:ln w="25400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2000" b="1" dirty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แผนงานพื้นฐาน       </a:t>
            </a:r>
          </a:p>
          <a:p>
            <a:pPr algn="ctr" eaLnBrk="1" hangingPunct="1">
              <a:defRPr/>
            </a:pPr>
            <a:r>
              <a:rPr lang="th-TH" b="1" dirty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ที่สนับสนุนการดำเนินงานตามยุทธศาสตร์</a:t>
            </a:r>
          </a:p>
          <a:p>
            <a:pPr algn="ctr" eaLnBrk="1" hangingPunct="1">
              <a:defRPr/>
            </a:pPr>
            <a:r>
              <a:rPr lang="th-TH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(6 </a:t>
            </a:r>
            <a:r>
              <a:rPr lang="th-TH" sz="2000" b="1" dirty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แผนงาน</a:t>
            </a:r>
            <a:r>
              <a:rPr lang="th-TH" b="1" dirty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2000" b="1" dirty="0">
              <a:solidFill>
                <a:prstClr val="black">
                  <a:lumMod val="95000"/>
                  <a:lumOff val="5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38751" y="2214564"/>
            <a:ext cx="3273425" cy="928687"/>
          </a:xfrm>
          <a:prstGeom prst="roundRect">
            <a:avLst>
              <a:gd name="adj" fmla="val 16667"/>
            </a:avLst>
          </a:prstGeom>
          <a:solidFill>
            <a:srgbClr val="FFCCFF"/>
          </a:solidFill>
          <a:ln w="25400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000" b="1" dirty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th-TH" sz="2000" b="1" dirty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แผนงานยุทธศาสตร์</a:t>
            </a:r>
          </a:p>
          <a:p>
            <a:pPr algn="ctr" eaLnBrk="1" hangingPunct="1">
              <a:defRPr/>
            </a:pPr>
            <a:r>
              <a:rPr lang="th-TH" sz="2000" b="1" dirty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(18 </a:t>
            </a:r>
            <a:r>
              <a:rPr lang="th-TH" sz="20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แผนงาน)</a:t>
            </a:r>
            <a:endParaRPr lang="th-TH" sz="2000" b="1" dirty="0">
              <a:solidFill>
                <a:prstClr val="black">
                  <a:lumMod val="95000"/>
                  <a:lumOff val="5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Plus 7"/>
          <p:cNvSpPr/>
          <p:nvPr/>
        </p:nvSpPr>
        <p:spPr>
          <a:xfrm>
            <a:off x="4881555" y="2571744"/>
            <a:ext cx="365493" cy="500066"/>
          </a:xfrm>
          <a:prstGeom prst="mathPlus">
            <a:avLst/>
          </a:prstGeom>
          <a:solidFill>
            <a:srgbClr val="FF0000"/>
          </a:solidFill>
          <a:ln>
            <a:solidFill>
              <a:srgbClr val="0066FF"/>
            </a:solidFill>
          </a:ln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2000" b="1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882063" y="2428876"/>
            <a:ext cx="1693092" cy="523220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erdan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defRPr/>
            </a:pPr>
            <a:r>
              <a:rPr lang="th-TH" altLang="th-TH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</a:t>
            </a:r>
            <a:r>
              <a:rPr lang="th-TH" altLang="th-TH" sz="20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altLang="th-TH" sz="2000" b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แผนงาน</a:t>
            </a:r>
          </a:p>
        </p:txBody>
      </p:sp>
      <p:sp>
        <p:nvSpPr>
          <p:cNvPr id="10" name="Equal 9"/>
          <p:cNvSpPr/>
          <p:nvPr/>
        </p:nvSpPr>
        <p:spPr>
          <a:xfrm>
            <a:off x="8524875" y="2500314"/>
            <a:ext cx="431800" cy="287337"/>
          </a:xfrm>
          <a:prstGeom prst="mathEqual">
            <a:avLst>
              <a:gd name="adj1" fmla="val 23520"/>
              <a:gd name="adj2" fmla="val 16986"/>
            </a:avLst>
          </a:prstGeom>
          <a:solidFill>
            <a:srgbClr val="FF0000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2000" b="1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337175" y="3643314"/>
            <a:ext cx="3544888" cy="998537"/>
          </a:xfrm>
          <a:prstGeom prst="roundRect">
            <a:avLst/>
          </a:prstGeom>
          <a:solidFill>
            <a:srgbClr val="FF99FF"/>
          </a:solidFill>
          <a:ln w="25400"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2000" b="1" dirty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จุดเน้นยุทธศาสตร์</a:t>
            </a:r>
          </a:p>
          <a:p>
            <a:pPr algn="ctr" eaLnBrk="1" hangingPunct="1">
              <a:defRPr/>
            </a:pPr>
            <a:r>
              <a:rPr lang="th-TH" sz="32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29 </a:t>
            </a:r>
            <a:r>
              <a:rPr lang="th-TH" sz="2000" b="1" dirty="0">
                <a:solidFill>
                  <a:prstClr val="black">
                    <a:lumMod val="95000"/>
                    <a:lumOff val="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แผนงานบูรณากา</a:t>
            </a:r>
            <a:r>
              <a:rPr lang="th-TH" sz="2000" b="1" dirty="0">
                <a:solidFill>
                  <a:srgbClr val="00339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</a:t>
            </a:r>
          </a:p>
        </p:txBody>
      </p:sp>
      <p:cxnSp>
        <p:nvCxnSpPr>
          <p:cNvPr id="12" name="Straight Connector 3"/>
          <p:cNvCxnSpPr/>
          <p:nvPr/>
        </p:nvCxnSpPr>
        <p:spPr>
          <a:xfrm flipH="1">
            <a:off x="1512887" y="4741863"/>
            <a:ext cx="9109076" cy="0"/>
          </a:xfrm>
          <a:prstGeom prst="line">
            <a:avLst/>
          </a:prstGeom>
          <a:ln w="381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1631951" y="4868863"/>
            <a:ext cx="2720975" cy="13462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รายการค่าดำเนินการภาครัฐ </a:t>
            </a:r>
          </a:p>
          <a:p>
            <a:pPr algn="ctr" eaLnBrk="1" hangingPunct="1">
              <a:defRPr/>
            </a:pPr>
            <a:r>
              <a:rPr lang="th-TH" b="1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(3 </a:t>
            </a:r>
            <a:r>
              <a:rPr 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แผนงาน)</a:t>
            </a:r>
          </a:p>
        </p:txBody>
      </p:sp>
      <p:sp>
        <p:nvSpPr>
          <p:cNvPr id="14" name="Round Diagonal Corner Rectangle 13"/>
          <p:cNvSpPr/>
          <p:nvPr/>
        </p:nvSpPr>
        <p:spPr>
          <a:xfrm>
            <a:off x="4816476" y="4833938"/>
            <a:ext cx="4664075" cy="576262"/>
          </a:xfrm>
          <a:prstGeom prst="round2DiagRect">
            <a:avLst/>
          </a:prstGeom>
          <a:solidFill>
            <a:srgbClr val="00B0F0"/>
          </a:solidFill>
          <a:ln>
            <a:solidFill>
              <a:srgbClr val="008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hangingPunct="1">
              <a:defRPr/>
            </a:pPr>
            <a:r>
              <a:rPr 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แผนงานบุคลากรภาครัฐ</a:t>
            </a:r>
          </a:p>
        </p:txBody>
      </p:sp>
      <p:sp>
        <p:nvSpPr>
          <p:cNvPr id="15" name="Round Diagonal Corner Rectangle 14"/>
          <p:cNvSpPr/>
          <p:nvPr/>
        </p:nvSpPr>
        <p:spPr>
          <a:xfrm>
            <a:off x="5175250" y="5316538"/>
            <a:ext cx="5168900" cy="576262"/>
          </a:xfrm>
          <a:prstGeom prst="round2Diag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8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hangingPunct="1">
              <a:defRPr/>
            </a:pPr>
            <a:r>
              <a:rPr lang="th-TH" sz="1600" b="1" dirty="0">
                <a:solidFill>
                  <a:prstClr val="black">
                    <a:lumMod val="85000"/>
                    <a:lumOff val="1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แผนงานบริหารเพื่อรองรับกรณีฉุกเฉินหรือจำเป็น</a:t>
            </a:r>
          </a:p>
        </p:txBody>
      </p:sp>
      <p:sp>
        <p:nvSpPr>
          <p:cNvPr id="16" name="Round Diagonal Corner Rectangle 15"/>
          <p:cNvSpPr/>
          <p:nvPr/>
        </p:nvSpPr>
        <p:spPr>
          <a:xfrm>
            <a:off x="5607050" y="5799138"/>
            <a:ext cx="4565650" cy="576262"/>
          </a:xfrm>
          <a:prstGeom prst="round2Diag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8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hangingPunct="1">
              <a:defRPr/>
            </a:pPr>
            <a:r>
              <a:rPr lang="th-TH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แผนงานบริหารจัดการหนี้ภาครัฐ</a:t>
            </a:r>
          </a:p>
        </p:txBody>
      </p:sp>
      <p:grpSp>
        <p:nvGrpSpPr>
          <p:cNvPr id="17" name="Group 66"/>
          <p:cNvGrpSpPr>
            <a:grpSpLocks/>
          </p:cNvGrpSpPr>
          <p:nvPr/>
        </p:nvGrpSpPr>
        <p:grpSpPr bwMode="auto">
          <a:xfrm>
            <a:off x="4352926" y="5122860"/>
            <a:ext cx="1166813" cy="969962"/>
            <a:chOff x="2828674" y="5122152"/>
            <a:chExt cx="1166910" cy="970935"/>
          </a:xfrm>
        </p:grpSpPr>
        <p:cxnSp>
          <p:nvCxnSpPr>
            <p:cNvPr id="18" name="Straight Arrow Connector 17"/>
            <p:cNvCxnSpPr>
              <a:endCxn id="14" idx="2"/>
            </p:cNvCxnSpPr>
            <p:nvPr/>
          </p:nvCxnSpPr>
          <p:spPr>
            <a:xfrm>
              <a:off x="2828674" y="5122152"/>
              <a:ext cx="463589" cy="0"/>
            </a:xfrm>
            <a:prstGeom prst="straightConnector1">
              <a:avLst/>
            </a:prstGeom>
            <a:ln w="25400">
              <a:solidFill>
                <a:srgbClr val="0066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987437" y="5122152"/>
              <a:ext cx="0" cy="970935"/>
            </a:xfrm>
            <a:prstGeom prst="line">
              <a:avLst/>
            </a:prstGeom>
            <a:ln w="25400">
              <a:solidFill>
                <a:srgbClr val="00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2987437" y="5605236"/>
              <a:ext cx="577898" cy="0"/>
            </a:xfrm>
            <a:prstGeom prst="straightConnector1">
              <a:avLst/>
            </a:prstGeom>
            <a:ln w="25400">
              <a:solidFill>
                <a:srgbClr val="0066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2987437" y="6093087"/>
              <a:ext cx="1008147" cy="0"/>
            </a:xfrm>
            <a:prstGeom prst="straightConnector1">
              <a:avLst/>
            </a:prstGeom>
            <a:ln w="25400">
              <a:solidFill>
                <a:srgbClr val="0066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ลูกศรลง 44"/>
          <p:cNvSpPr/>
          <p:nvPr/>
        </p:nvSpPr>
        <p:spPr>
          <a:xfrm>
            <a:off x="7024688" y="3286126"/>
            <a:ext cx="214312" cy="214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2000" b="1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Oval 11"/>
          <p:cNvSpPr>
            <a:spLocks noChangeArrowheads="1"/>
          </p:cNvSpPr>
          <p:nvPr/>
        </p:nvSpPr>
        <p:spPr bwMode="auto">
          <a:xfrm flipH="1">
            <a:off x="4810125" y="4786313"/>
            <a:ext cx="571500" cy="495300"/>
          </a:xfrm>
          <a:prstGeom prst="ellipse">
            <a:avLst/>
          </a:prstGeom>
          <a:solidFill>
            <a:srgbClr val="66FFFF"/>
          </a:solidFill>
          <a:ln>
            <a:noFill/>
          </a:ln>
          <a:effectLst>
            <a:prstShdw prst="shdw17" dist="17961" dir="2700000">
              <a:srgbClr val="997A00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/>
            <a:r>
              <a:rPr lang="en-US" altLang="th-TH" sz="2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th-TH" altLang="th-TH" sz="2000" b="1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 flipH="1">
            <a:off x="1524001" y="2143126"/>
            <a:ext cx="500063" cy="428625"/>
          </a:xfrm>
          <a:prstGeom prst="ellipse">
            <a:avLst/>
          </a:prstGeom>
          <a:solidFill>
            <a:srgbClr val="66FFFF"/>
          </a:solidFill>
          <a:ln>
            <a:noFill/>
          </a:ln>
          <a:effectLst>
            <a:prstShdw prst="shdw17" dist="17961" dir="2700000">
              <a:srgbClr val="997A00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/>
            <a:r>
              <a:rPr lang="en-US" altLang="th-TH" sz="2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th-TH" altLang="th-TH" sz="2000" b="1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Oval 6"/>
          <p:cNvSpPr>
            <a:spLocks noChangeArrowheads="1"/>
          </p:cNvSpPr>
          <p:nvPr/>
        </p:nvSpPr>
        <p:spPr bwMode="auto">
          <a:xfrm flipH="1">
            <a:off x="5095875" y="2143126"/>
            <a:ext cx="592138" cy="428625"/>
          </a:xfrm>
          <a:prstGeom prst="ellipse">
            <a:avLst/>
          </a:prstGeom>
          <a:solidFill>
            <a:srgbClr val="66FFFF"/>
          </a:solidFill>
          <a:ln>
            <a:noFill/>
          </a:ln>
          <a:effectLst>
            <a:prstShdw prst="shdw17" dist="17961" dir="2700000">
              <a:srgbClr val="997A00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/>
            <a:r>
              <a:rPr lang="en-US" altLang="th-TH" sz="2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th-TH" altLang="th-TH" sz="2000" b="1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AutoShape 31"/>
          <p:cNvSpPr>
            <a:spLocks noChangeArrowheads="1"/>
          </p:cNvSpPr>
          <p:nvPr/>
        </p:nvSpPr>
        <p:spPr bwMode="auto">
          <a:xfrm>
            <a:off x="5867400" y="1524000"/>
            <a:ext cx="838200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endParaRPr lang="th-TH" altLang="th-TH" sz="1600" b="1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64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0295" y="1192096"/>
            <a:ext cx="10660564" cy="5500750"/>
          </a:xfrm>
          <a:solidFill>
            <a:schemeClr val="bg2"/>
          </a:solidFill>
          <a:ln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31750"/>
          </a:effectLst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1)  เป็นมิติงานตามยุทธศาสตร์กระทรวงและหน่วยงาน (</a:t>
            </a:r>
            <a:r>
              <a:rPr lang="en-US" b="1" dirty="0">
                <a:latin typeface="Tahoma" pitchFamily="34" charset="0"/>
                <a:ea typeface="Tahoma" pitchFamily="34" charset="0"/>
                <a:cs typeface="Tahoma" pitchFamily="34" charset="0"/>
              </a:rPr>
              <a:t>Function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) </a:t>
            </a:r>
            <a:r>
              <a:rPr lang="th-TH" b="1" spc="-70" dirty="0">
                <a:latin typeface="Tahoma" pitchFamily="34" charset="0"/>
                <a:ea typeface="Tahoma" pitchFamily="34" charset="0"/>
                <a:cs typeface="Tahoma" pitchFamily="34" charset="0"/>
              </a:rPr>
              <a:t>ที่</a:t>
            </a:r>
            <a:r>
              <a:rPr lang="th-TH" b="1" spc="-7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มี</a:t>
            </a:r>
            <a:br>
              <a:rPr lang="th-TH" b="1" spc="-7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800" b="1" spc="-7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การบูร</a:t>
            </a:r>
            <a:r>
              <a:rPr lang="th-TH" sz="2800" b="1" spc="-7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ณาการภารกิจ </a:t>
            </a:r>
            <a:r>
              <a:rPr lang="th-TH" b="1" spc="-7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ใน</a:t>
            </a:r>
            <a:r>
              <a:rPr lang="th-TH" b="1" spc="-70" dirty="0">
                <a:latin typeface="Tahoma" pitchFamily="34" charset="0"/>
                <a:ea typeface="Tahoma" pitchFamily="34" charset="0"/>
                <a:cs typeface="Tahoma" pitchFamily="34" charset="0"/>
              </a:rPr>
              <a:t>เชิงกระบวนการทำงานร่วมกันของหน่วยงาน </a:t>
            </a:r>
            <a:r>
              <a:rPr lang="th-TH" b="1" spc="-100" dirty="0">
                <a:latin typeface="Tahoma" pitchFamily="34" charset="0"/>
                <a:ea typeface="Tahoma" pitchFamily="34" charset="0"/>
                <a:cs typeface="Tahoma" pitchFamily="34" charset="0"/>
              </a:rPr>
              <a:t>ระหว่างกระทรวง หรือมิติงานตามยุทธศาสตร์พื้นที่ </a:t>
            </a:r>
            <a:r>
              <a:rPr lang="th-TH" b="1" spc="-1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b="1" spc="-1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Area</a:t>
            </a:r>
            <a:r>
              <a:rPr lang="th-TH" b="1" spc="-100" dirty="0">
                <a:latin typeface="Tahoma" pitchFamily="34" charset="0"/>
                <a:ea typeface="Tahoma" pitchFamily="34" charset="0"/>
                <a:cs typeface="Tahoma" pitchFamily="34" charset="0"/>
              </a:rPr>
              <a:t>) มีการบูร</a:t>
            </a:r>
            <a:r>
              <a:rPr lang="th-TH" b="1" spc="-1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ณา</a:t>
            </a:r>
            <a:r>
              <a:rPr lang="th-TH" b="1" spc="-100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การภารกิจที่ตอบสนองความต้องการในพื้นที่ และมิตินโยบายสำคัญ (</a:t>
            </a:r>
            <a:r>
              <a:rPr lang="en-US" b="1" spc="-100" dirty="0">
                <a:latin typeface="Tahoma" pitchFamily="34" charset="0"/>
                <a:ea typeface="Tahoma" pitchFamily="34" charset="0"/>
                <a:cs typeface="Tahoma" pitchFamily="34" charset="0"/>
              </a:rPr>
              <a:t>Agenda)</a:t>
            </a:r>
          </a:p>
          <a:p>
            <a:pPr marL="514350" indent="-514350">
              <a:lnSpc>
                <a:spcPct val="80000"/>
              </a:lnSpc>
              <a:buFont typeface="Arial" panose="020B0604020202020204" pitchFamily="34" charset="0"/>
              <a:buAutoNum type="arabicParenR" startAt="2"/>
              <a:defRPr/>
            </a:pPr>
            <a:r>
              <a:rPr lang="th-TH" sz="2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สอดคล้อง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กับร่างกรอบยุทธศาสตร์ชาติระยะ 20 ปี และทิศทางแผนพัฒนาเศรษฐกิจและสังคม แห่งชาติ ฉบับที่ 12 ยุทธศาสตร์สำคัญและแผนแม่บทระดับชาติ และนโยบายเรื่องสำคัญเร่งด่วนของรัฐบาล</a:t>
            </a:r>
          </a:p>
          <a:p>
            <a:pPr marL="514350" indent="-514350">
              <a:lnSpc>
                <a:spcPct val="80000"/>
              </a:lnSpc>
              <a:buFont typeface="Arial" panose="020B0604020202020204" pitchFamily="34" charset="0"/>
              <a:buAutoNum type="arabicParenR" startAt="2"/>
              <a:defRPr/>
            </a:pPr>
            <a:r>
              <a:rPr lang="th-TH" sz="2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ครอบคลุมเป้าหมาย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การให้บริการระดับกระทรวง </a:t>
            </a:r>
            <a:r>
              <a:rPr lang="th-TH" sz="2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ตั้งแต่ 2 กระทรวงขึ้นไป 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ภายใต้เป้าหมายและมีวัตถุประสงค์เดียวกัน</a:t>
            </a:r>
          </a:p>
          <a:p>
            <a:pPr marL="514350" indent="-514350">
              <a:lnSpc>
                <a:spcPct val="80000"/>
              </a:lnSpc>
              <a:buFont typeface="Arial" panose="020B0604020202020204" pitchFamily="34" charset="0"/>
              <a:buAutoNum type="arabicParenR" startAt="2"/>
              <a:defRPr/>
            </a:pPr>
            <a:r>
              <a:rPr lang="th-TH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มีขอบเขต เป้าหมาย ตัวชี้วัด 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กรอบระยะเวลาดำเนินงาน และ</a:t>
            </a:r>
            <a:r>
              <a:rPr lang="th-TH" sz="28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ผลประโยชน์ชัดเจน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ต่อกลุ่มเป้าหมาย มีจุดเน้นที่สำคัญ สามารถใช้เป็นแนวทางติดตามประเมินผลได้</a:t>
            </a:r>
          </a:p>
          <a:p>
            <a:pPr>
              <a:buFont typeface="Arial" panose="020B0604020202020204" pitchFamily="34" charset="0"/>
              <a:buNone/>
              <a:defRPr/>
            </a:pPr>
            <a:endParaRPr lang="en-US" sz="2900" b="1" dirty="0">
              <a:latin typeface="TH SarabunIT๙" pitchFamily="34" charset="-34"/>
              <a:cs typeface="TH SarabunIT๙" pitchFamily="34" charset="-34"/>
            </a:endParaRPr>
          </a:p>
          <a:p>
            <a:pPr>
              <a:buFont typeface="Arial" panose="020B0604020202020204" pitchFamily="34" charset="0"/>
              <a:buNone/>
              <a:defRPr/>
            </a:pPr>
            <a:endParaRPr lang="en-US" sz="2900" b="1" dirty="0">
              <a:latin typeface="TH SarabunPSK" pitchFamily="34" charset="-34"/>
              <a:cs typeface="TH SarabunPSK" pitchFamily="34" charset="-34"/>
            </a:endParaRPr>
          </a:p>
          <a:p>
            <a:pPr>
              <a:defRPr/>
            </a:pPr>
            <a:endParaRPr lang="th-TH" sz="29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1738314" y="214313"/>
            <a:ext cx="8643937" cy="85725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4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การพิจารณาจัดทำงบประมาณในลักษณะบูรณาการ</a:t>
            </a:r>
            <a:br>
              <a:rPr lang="th-TH" sz="24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เชิงยุทธศาสตร์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16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75291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 txBox="1">
            <a:spLocks/>
          </p:cNvSpPr>
          <p:nvPr/>
        </p:nvSpPr>
        <p:spPr>
          <a:xfrm>
            <a:off x="2098287" y="142286"/>
            <a:ext cx="9575800" cy="707886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th-TH" sz="4000" b="1" dirty="0" smtClean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ea typeface="+mn-ea"/>
                <a:cs typeface="LilyUPC" panose="020B0604020202020204" pitchFamily="34" charset="-34"/>
              </a:rPr>
              <a:t>แนวทาง</a:t>
            </a:r>
            <a:r>
              <a:rPr lang="th-TH" sz="4000" b="1" dirty="0" err="1" smtClean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ea typeface="+mn-ea"/>
                <a:cs typeface="LilyUPC" panose="020B0604020202020204" pitchFamily="34" charset="-34"/>
              </a:rPr>
              <a:t>การจัด</a:t>
            </a:r>
            <a:r>
              <a:rPr lang="th-TH" sz="4000" b="1" dirty="0" smtClean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ea typeface="+mn-ea"/>
                <a:cs typeface="LilyUPC" panose="020B0604020202020204" pitchFamily="34" charset="-34"/>
              </a:rPr>
              <a:t>ทำคำของบประมาณเพื่อสนับสนุนแผนพัฒนาจังหวัด</a:t>
            </a:r>
            <a:endParaRPr lang="th-TH" sz="4000" b="1" dirty="0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ea typeface="+mn-ea"/>
              <a:cs typeface="LilyUPC" panose="020B0604020202020204" pitchFamily="34" charset="-34"/>
            </a:endParaRPr>
          </a:p>
        </p:txBody>
      </p:sp>
      <p:sp>
        <p:nvSpPr>
          <p:cNvPr id="3" name="กล่องข้อความ 1"/>
          <p:cNvSpPr txBox="1"/>
          <p:nvPr/>
        </p:nvSpPr>
        <p:spPr>
          <a:xfrm>
            <a:off x="2098287" y="872474"/>
            <a:ext cx="87484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th-TH" sz="4400" b="1" dirty="0">
                <a:solidFill>
                  <a:schemeClr val="accent5">
                    <a:lumMod val="75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กรมพัฒนาฝีมือแรงงาน</a:t>
            </a:r>
          </a:p>
          <a:p>
            <a:pPr algn="ctr">
              <a:lnSpc>
                <a:spcPts val="3600"/>
              </a:lnSpc>
            </a:pPr>
            <a:r>
              <a:rPr lang="th-TH" sz="2800" b="1" dirty="0">
                <a:solidFill>
                  <a:schemeClr val="accent5">
                    <a:lumMod val="75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(กฎกระทรวงแบ่งส่วนราชการกรมพัฒนาฝีมือแรงงาน ก.แรงงาน พ.ศ. 2554)</a:t>
            </a:r>
          </a:p>
        </p:txBody>
      </p:sp>
      <p:sp>
        <p:nvSpPr>
          <p:cNvPr id="4" name="กล่องข้อความ 2"/>
          <p:cNvSpPr txBox="1"/>
          <p:nvPr/>
        </p:nvSpPr>
        <p:spPr>
          <a:xfrm>
            <a:off x="1115122" y="2052726"/>
            <a:ext cx="1039293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1. </a:t>
            </a:r>
            <a:r>
              <a:rPr lang="th-TH" sz="2800" dirty="0" err="1">
                <a:latin typeface="LilyUPC" panose="020B0604020202020204" pitchFamily="34" charset="-34"/>
                <a:cs typeface="LilyUPC" panose="020B0604020202020204" pitchFamily="34" charset="-34"/>
              </a:rPr>
              <a:t>ดําเนินการ</a:t>
            </a:r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ตามกฎหมายว่าด้วยการส่งเสริมการพัฒนาฝีมือแรงงาน กฎหมายว่าด้วยการจัดหางานและคุ้มครองคนหางานเฉพาะในส่วนที่เกี่ยวกับสถานทดสอบฝีมือและการทดสอบฝีมือและกฎหมายอื่นที่อยู่ในความรับผิดชอบของกรมหรือที่เกี่ยวข้อง</a:t>
            </a:r>
          </a:p>
          <a:p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2. </a:t>
            </a:r>
            <a:r>
              <a:rPr lang="th-TH" sz="2800" dirty="0" err="1">
                <a:latin typeface="LilyUPC" panose="020B0604020202020204" pitchFamily="34" charset="-34"/>
                <a:cs typeface="LilyUPC" panose="020B0604020202020204" pitchFamily="34" charset="-34"/>
              </a:rPr>
              <a:t>จัดทํา</a:t>
            </a:r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และพัฒนามาตรฐานฝีมือแรงงานให้สอดคล้องกับมาตรฐานสากลและความต้องการของตลาดแรงงาน</a:t>
            </a:r>
          </a:p>
          <a:p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3. ส่งเสริมและพัฒนาระบบและรูปแบบการพัฒนาฝีมือแรงงาน การฝึกอบรมฝีมือแรงงาน การทดสอบมาตรฐานฝีมือแรงงาน และการจัดการแข่งขันฝีมือแรงงานทั้งในประเทศ และต่างประเทศ รวมทั้งพัฒนาศักยภาพแรงงานให้แก่</a:t>
            </a:r>
            <a:r>
              <a:rPr lang="th-TH" sz="2800" dirty="0" err="1">
                <a:latin typeface="LilyUPC" panose="020B0604020202020204" pitchFamily="34" charset="-34"/>
                <a:cs typeface="LilyUPC" panose="020B0604020202020204" pitchFamily="34" charset="-34"/>
              </a:rPr>
              <a:t>กําลัง</a:t>
            </a:r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แรงงานและผู้ประกอบกิจการ</a:t>
            </a:r>
          </a:p>
          <a:p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4. ส่งเสริมและประสานความร่วมมือให้ภาครัฐและภาคเอกชนมีส่วนร่วมในการพัฒนาฝีมือแรงงานการประกอบอาชีพ และพัฒนาเครือข่ายการพัฒนาศักยภาพแรงงานทั้งในประเทศและต่างประเทศ</a:t>
            </a:r>
          </a:p>
          <a:p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5. </a:t>
            </a:r>
            <a:r>
              <a:rPr lang="th-TH" sz="2800" dirty="0" err="1">
                <a:latin typeface="LilyUPC" panose="020B0604020202020204" pitchFamily="34" charset="-34"/>
                <a:cs typeface="LilyUPC" panose="020B0604020202020204" pitchFamily="34" charset="-34"/>
              </a:rPr>
              <a:t>จัดทํา</a:t>
            </a:r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แผนพัฒนา</a:t>
            </a:r>
            <a:r>
              <a:rPr lang="th-TH" sz="2800" dirty="0" err="1">
                <a:latin typeface="LilyUPC" panose="020B0604020202020204" pitchFamily="34" charset="-34"/>
                <a:cs typeface="LilyUPC" panose="020B0604020202020204" pitchFamily="34" charset="-34"/>
              </a:rPr>
              <a:t>กําลัง</a:t>
            </a:r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แรงงานและเป็นศูนย์ข้อมูลด้านการพัฒนา</a:t>
            </a:r>
            <a:r>
              <a:rPr lang="th-TH" sz="2800" dirty="0" err="1">
                <a:latin typeface="LilyUPC" panose="020B0604020202020204" pitchFamily="34" charset="-34"/>
                <a:cs typeface="LilyUPC" panose="020B0604020202020204" pitchFamily="34" charset="-34"/>
              </a:rPr>
              <a:t>กําลัง</a:t>
            </a:r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แรงงานของประเทศ</a:t>
            </a:r>
          </a:p>
          <a:p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6. ปฏิบัติการอื่นใดตามที่กฎหมาย</a:t>
            </a:r>
            <a:r>
              <a:rPr lang="th-TH" sz="2800" dirty="0" err="1">
                <a:latin typeface="LilyUPC" panose="020B0604020202020204" pitchFamily="34" charset="-34"/>
                <a:cs typeface="LilyUPC" panose="020B0604020202020204" pitchFamily="34" charset="-34"/>
              </a:rPr>
              <a:t>กําหนดให้</a:t>
            </a:r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เป็น</a:t>
            </a:r>
            <a:r>
              <a:rPr lang="th-TH" sz="2800" dirty="0" err="1">
                <a:latin typeface="LilyUPC" panose="020B0604020202020204" pitchFamily="34" charset="-34"/>
                <a:cs typeface="LilyUPC" panose="020B0604020202020204" pitchFamily="34" charset="-34"/>
              </a:rPr>
              <a:t>อํานาจ</a:t>
            </a:r>
            <a:r>
              <a:rPr lang="th-TH" sz="2800" dirty="0">
                <a:latin typeface="LilyUPC" panose="020B0604020202020204" pitchFamily="34" charset="-34"/>
                <a:cs typeface="LilyUPC" panose="020B0604020202020204" pitchFamily="34" charset="-34"/>
              </a:rPr>
              <a:t>หน้าที่ของกรม หรือตามที่รัฐมนตรี หรือคณะรัฐมนตรีมอบหมาย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077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959" y="609260"/>
            <a:ext cx="8062712" cy="6047034"/>
          </a:xfrm>
          <a:prstGeom prst="rect">
            <a:avLst/>
          </a:prstGeom>
        </p:spPr>
      </p:pic>
      <p:sp>
        <p:nvSpPr>
          <p:cNvPr id="3" name="กล่องข้อความ 2"/>
          <p:cNvSpPr txBox="1"/>
          <p:nvPr/>
        </p:nvSpPr>
        <p:spPr>
          <a:xfrm>
            <a:off x="3797085" y="0"/>
            <a:ext cx="49284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บทบาทกรมพัฒนาฝีมือแรงงาน</a:t>
            </a:r>
            <a:endParaRPr lang="th-TH" sz="4000" dirty="0">
              <a:solidFill>
                <a:schemeClr val="bg2">
                  <a:lumMod val="1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18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3213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237" y="16678"/>
            <a:ext cx="9099526" cy="6824645"/>
          </a:xfrm>
          <a:prstGeom prst="rect">
            <a:avLst/>
          </a:prstGeom>
        </p:spPr>
      </p:pic>
      <p:sp>
        <p:nvSpPr>
          <p:cNvPr id="3" name="ดาว 8 แฉก 2"/>
          <p:cNvSpPr/>
          <p:nvPr/>
        </p:nvSpPr>
        <p:spPr>
          <a:xfrm>
            <a:off x="3575720" y="2708920"/>
            <a:ext cx="216024" cy="216024"/>
          </a:xfrm>
          <a:prstGeom prst="star8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426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AutoShape 4"/>
          <p:cNvSpPr>
            <a:spLocks noChangeArrowheads="1"/>
          </p:cNvSpPr>
          <p:nvPr/>
        </p:nvSpPr>
        <p:spPr bwMode="auto">
          <a:xfrm>
            <a:off x="1181684" y="1566437"/>
            <a:ext cx="2443138" cy="2091434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th-TH" sz="2400" b="1" dirty="0">
                <a:solidFill>
                  <a:srgbClr val="7F00AC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7. แผนงาน</a:t>
            </a:r>
            <a:r>
              <a:rPr lang="th-TH" sz="2400" b="1" dirty="0" err="1">
                <a:solidFill>
                  <a:srgbClr val="7F00AC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บูรณา</a:t>
            </a:r>
            <a:r>
              <a:rPr lang="th-TH" sz="2400" b="1" dirty="0">
                <a:solidFill>
                  <a:srgbClr val="7F00AC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การ</a:t>
            </a:r>
          </a:p>
          <a:p>
            <a:pPr algn="ctr">
              <a:defRPr/>
            </a:pPr>
            <a:r>
              <a:rPr lang="th-TH" sz="24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วิจัยและนวัตกรรม</a:t>
            </a:r>
          </a:p>
          <a:p>
            <a:pPr algn="ctr">
              <a:defRPr/>
            </a:pPr>
            <a:r>
              <a:rPr lang="th-TH" sz="24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4.5191 ลบ.</a:t>
            </a:r>
          </a:p>
        </p:txBody>
      </p:sp>
      <p:sp>
        <p:nvSpPr>
          <p:cNvPr id="16" name="Rectangle 19"/>
          <p:cNvSpPr>
            <a:spLocks noChangeArrowheads="1"/>
          </p:cNvSpPr>
          <p:nvPr/>
        </p:nvSpPr>
        <p:spPr bwMode="auto">
          <a:xfrm>
            <a:off x="3912160" y="1566437"/>
            <a:ext cx="7426398" cy="2226074"/>
          </a:xfrm>
          <a:prstGeom prst="rect">
            <a:avLst/>
          </a:prstGeom>
          <a:solidFill>
            <a:schemeClr val="accent1">
              <a:lumMod val="20000"/>
              <a:lumOff val="80000"/>
              <a:alpha val="1686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buFont typeface="Wingdings" pitchFamily="2" charset="2"/>
              <a:buChar char="Ø"/>
              <a:defRPr/>
            </a:pPr>
            <a:r>
              <a:rPr lang="th-TH" sz="20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งบรายจ่ายอื่น   4.5191 ลบ. (กองแผนงานและสารสนเทศ)</a:t>
            </a:r>
          </a:p>
          <a:p>
            <a:pPr>
              <a:defRPr/>
            </a:pPr>
            <a:r>
              <a:rPr lang="th-TH" sz="2000" b="1" dirty="0">
                <a:solidFill>
                  <a:srgbClr val="0000C4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1. ค่าใช้จ่ายในการวิจัยเกี่ยวกับการฝึกอบรมฝีมือแรงงานกับการเพิ่มผลิตภาพแรงงาน</a:t>
            </a:r>
          </a:p>
          <a:p>
            <a:pPr>
              <a:defRPr/>
            </a:pPr>
            <a:r>
              <a:rPr lang="th-TH" sz="2000" b="1" dirty="0">
                <a:solidFill>
                  <a:srgbClr val="0000C4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    ใน 5 อุตสาหกรรมเป้าหมาย  1.5247  ลบ. </a:t>
            </a:r>
          </a:p>
          <a:p>
            <a:pPr>
              <a:defRPr/>
            </a:pPr>
            <a:r>
              <a:rPr lang="th-TH" sz="2000" b="1" dirty="0">
                <a:solidFill>
                  <a:srgbClr val="7F00AC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2. ค่าใช้จ่ายในการวิจัยเกี่ยวกับสาขาอาชีพที่อาจเป็นอันตรายต่อสาธารณะที่ประกอบ</a:t>
            </a:r>
          </a:p>
          <a:p>
            <a:pPr>
              <a:defRPr/>
            </a:pPr>
            <a:r>
              <a:rPr lang="th-TH" sz="2000" b="1" spc="-30" dirty="0">
                <a:solidFill>
                  <a:srgbClr val="7F00AC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    อาชีพผ่านการรับรองความรู้ความสามารถ  1.5672  ลบ. </a:t>
            </a:r>
          </a:p>
          <a:p>
            <a:pPr>
              <a:defRPr/>
            </a:pPr>
            <a:r>
              <a:rPr lang="th-TH" sz="2000" b="1" spc="-30" dirty="0">
                <a:solidFill>
                  <a:srgbClr val="0000C4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3. ค่าใช้จ่ายในการวิจัยเกี่ยวกับการจัดทำสถิติผลิตภาพแรงงานในสถานประกอบกิจการ</a:t>
            </a:r>
          </a:p>
          <a:p>
            <a:pPr>
              <a:defRPr/>
            </a:pPr>
            <a:r>
              <a:rPr lang="th-TH" sz="2000" b="1" spc="-30" dirty="0">
                <a:solidFill>
                  <a:srgbClr val="0000C4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    ที่จัดฝึกอบรมตาม พ.ร.บ.ฯ พ.ศ. 2545   1.4272  ลบ.</a:t>
            </a:r>
            <a:endParaRPr lang="th-TH" sz="2000" b="1" dirty="0">
              <a:latin typeface="LilyUPC" panose="020B0604020202020204" pitchFamily="34" charset="-34"/>
              <a:ea typeface="Arial Unicode MS" pitchFamily="34" charset="-128"/>
              <a:cs typeface="LilyUPC" panose="020B0604020202020204" pitchFamily="34" charset="-34"/>
            </a:endParaRPr>
          </a:p>
          <a:p>
            <a:pPr>
              <a:defRPr/>
            </a:pPr>
            <a:endParaRPr lang="th-TH" sz="2000" b="1" dirty="0">
              <a:solidFill>
                <a:srgbClr val="7F00AC"/>
              </a:solidFill>
              <a:latin typeface="LilyUPC" panose="020B0604020202020204" pitchFamily="34" charset="-34"/>
              <a:ea typeface="Arial Unicode MS" pitchFamily="34" charset="-128"/>
              <a:cs typeface="LilyUPC" panose="020B0604020202020204" pitchFamily="34" charset="-34"/>
            </a:endParaRPr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1181684" y="3945208"/>
            <a:ext cx="2443138" cy="2736850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th-TH" sz="2400" b="1" dirty="0">
                <a:solidFill>
                  <a:srgbClr val="7F00AC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8. แผนงาน</a:t>
            </a:r>
            <a:r>
              <a:rPr lang="th-TH" sz="2400" b="1" dirty="0" err="1">
                <a:solidFill>
                  <a:srgbClr val="7F00AC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บูรณา</a:t>
            </a:r>
            <a:r>
              <a:rPr lang="th-TH" sz="2400" b="1" dirty="0">
                <a:solidFill>
                  <a:srgbClr val="7F00AC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การ</a:t>
            </a:r>
          </a:p>
          <a:p>
            <a:pPr algn="ctr">
              <a:defRPr/>
            </a:pPr>
            <a:r>
              <a:rPr lang="th-TH" sz="24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เสริมสร้าง</a:t>
            </a:r>
          </a:p>
          <a:p>
            <a:pPr algn="ctr">
              <a:defRPr/>
            </a:pPr>
            <a:r>
              <a:rPr lang="th-TH" sz="24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ความเข้มแข็ง</a:t>
            </a:r>
          </a:p>
          <a:p>
            <a:pPr algn="ctr">
              <a:defRPr/>
            </a:pPr>
            <a:r>
              <a:rPr lang="th-TH" sz="24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และยั่งยืนให้กับ</a:t>
            </a:r>
          </a:p>
          <a:p>
            <a:pPr algn="ctr">
              <a:defRPr/>
            </a:pPr>
            <a:r>
              <a:rPr lang="th-TH" sz="24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เศรษฐกิจ</a:t>
            </a:r>
          </a:p>
          <a:p>
            <a:pPr algn="ctr">
              <a:defRPr/>
            </a:pPr>
            <a:r>
              <a:rPr lang="th-TH" sz="24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ภายในประเทศ </a:t>
            </a:r>
          </a:p>
          <a:p>
            <a:pPr algn="ctr">
              <a:defRPr/>
            </a:pPr>
            <a:r>
              <a:rPr lang="th-TH" sz="24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117.6800 ลบ.</a:t>
            </a: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2547226" y="814093"/>
            <a:ext cx="8369300" cy="50278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kumimoji="1" lang="th-TH" sz="3200" b="1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แผนงาน</a:t>
            </a:r>
            <a:r>
              <a:rPr kumimoji="1" lang="th-TH" sz="3200" b="1" dirty="0" err="1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บูรณา</a:t>
            </a:r>
            <a:r>
              <a:rPr kumimoji="1" lang="th-TH" sz="3200" b="1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 8  แผนงาน  753.2975 ลบ. </a:t>
            </a:r>
          </a:p>
        </p:txBody>
      </p:sp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3912160" y="3945208"/>
            <a:ext cx="7426398" cy="2736850"/>
          </a:xfrm>
          <a:prstGeom prst="rect">
            <a:avLst/>
          </a:prstGeom>
          <a:solidFill>
            <a:schemeClr val="accent1">
              <a:lumMod val="20000"/>
              <a:lumOff val="80000"/>
              <a:alpha val="1686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buFont typeface="Wingdings" pitchFamily="2" charset="2"/>
              <a:buChar char="Ø"/>
              <a:defRPr/>
            </a:pPr>
            <a:r>
              <a:rPr lang="th-TH" sz="20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งบลงทุน   69.6400 ลบ. </a:t>
            </a:r>
          </a:p>
          <a:p>
            <a:pPr>
              <a:defRPr/>
            </a:pPr>
            <a:r>
              <a:rPr lang="th-TH" sz="2000" b="1" dirty="0">
                <a:solidFill>
                  <a:srgbClr val="0000C4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1. ค่าครุภัณฑ์  ครุภัณฑ์การศึกษา  68.9600 ลบ.</a:t>
            </a:r>
          </a:p>
          <a:p>
            <a:pPr>
              <a:defRPr/>
            </a:pPr>
            <a:r>
              <a:rPr lang="th-TH" sz="2000" b="1" dirty="0">
                <a:solidFill>
                  <a:srgbClr val="7F00AC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2. ค่าที่ดินและสิ่งก่อสร้าง  ปรับปรุงสิ่งก่อสร้างอื่น  0.6800 ลบ. 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th-TH" sz="20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งบเงินอุดหนุน   17.2400 ลบ. </a:t>
            </a:r>
            <a:r>
              <a:rPr lang="th-TH" sz="2000" b="1" dirty="0">
                <a:solidFill>
                  <a:srgbClr val="0000C4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เงินอุดหนุนเพื่อช่วยเหลือผู้เข้ารับการฝึกอาชีพ  4.1240 ลบ. </a:t>
            </a:r>
            <a:r>
              <a:rPr lang="th-TH" sz="20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(กองแผนงานและสารสนเทศ)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th-TH" sz="20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งบรายจ่ายอื่น   30.961 ลบ.  </a:t>
            </a:r>
            <a:r>
              <a:rPr lang="th-TH" sz="2000" b="1" dirty="0">
                <a:solidFill>
                  <a:srgbClr val="0000C4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ค่าใช้จ่ายในการพัฒนาฝีมือแรงงานอุตสาหกรรม</a:t>
            </a:r>
          </a:p>
          <a:p>
            <a:pPr>
              <a:defRPr/>
            </a:pPr>
            <a:r>
              <a:rPr lang="th-TH" sz="2000" b="1" dirty="0">
                <a:solidFill>
                  <a:srgbClr val="0000C4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      เทคโนโลยีชั้นสูงและอุตสาหกรรมแห่งอนาคตในพื้นที่ระเบียงเศรษฐกิจ</a:t>
            </a:r>
          </a:p>
          <a:p>
            <a:pPr>
              <a:defRPr/>
            </a:pPr>
            <a:r>
              <a:rPr lang="th-TH" sz="2000" b="1" dirty="0">
                <a:solidFill>
                  <a:srgbClr val="0000C4"/>
                </a:solidFill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       ภาคตะวันออก   30.8000 ลบ. </a:t>
            </a:r>
            <a:r>
              <a:rPr lang="th-TH" sz="2000" b="1" dirty="0">
                <a:latin typeface="LilyUPC" panose="020B0604020202020204" pitchFamily="34" charset="-34"/>
                <a:ea typeface="Arial Unicode MS" pitchFamily="34" charset="-128"/>
                <a:cs typeface="LilyUPC" panose="020B0604020202020204" pitchFamily="34" charset="-34"/>
              </a:rPr>
              <a:t>(กองแผนงานและสารสนเทศ)</a:t>
            </a:r>
          </a:p>
          <a:p>
            <a:pPr>
              <a:defRPr/>
            </a:pPr>
            <a:endParaRPr lang="th-TH" sz="2000" b="1" dirty="0">
              <a:latin typeface="LilyUPC" panose="020B0604020202020204" pitchFamily="34" charset="-34"/>
              <a:ea typeface="Arial Unicode MS" pitchFamily="34" charset="-128"/>
              <a:cs typeface="LilyUPC" panose="020B0604020202020204" pitchFamily="34" charset="-34"/>
            </a:endParaRPr>
          </a:p>
          <a:p>
            <a:pPr>
              <a:defRPr/>
            </a:pPr>
            <a:endParaRPr lang="th-TH" sz="2000" b="1" dirty="0">
              <a:solidFill>
                <a:srgbClr val="7F00AC"/>
              </a:solidFill>
              <a:latin typeface="LilyUPC" panose="020B0604020202020204" pitchFamily="34" charset="-34"/>
              <a:ea typeface="Arial Unicode MS" pitchFamily="34" charset="-128"/>
              <a:cs typeface="LilyUPC" panose="020B0604020202020204" pitchFamily="34" charset="-34"/>
            </a:endParaRPr>
          </a:p>
          <a:p>
            <a:pPr>
              <a:defRPr/>
            </a:pPr>
            <a:endParaRPr lang="th-TH" sz="2000" b="1" dirty="0">
              <a:solidFill>
                <a:srgbClr val="7F00AC"/>
              </a:solidFill>
              <a:latin typeface="LilyUPC" panose="020B0604020202020204" pitchFamily="34" charset="-34"/>
              <a:ea typeface="Arial Unicode MS" pitchFamily="34" charset="-128"/>
              <a:cs typeface="LilyUPC" panose="020B0604020202020204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6258" y="14068"/>
            <a:ext cx="94394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latin typeface="LilyUPC" panose="020B0604020202020204" pitchFamily="34" charset="-34"/>
                <a:cs typeface="LilyUPC" panose="020B0604020202020204" pitchFamily="34" charset="-34"/>
              </a:rPr>
              <a:t>แผนพัฒนาฝีมือแรงงานเพื่อเชื่อมโยงใน</a:t>
            </a:r>
            <a:r>
              <a:rPr lang="th-TH" sz="2400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มิติ  </a:t>
            </a:r>
            <a:r>
              <a:rPr lang="en-US" sz="2400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Function </a:t>
            </a:r>
            <a:r>
              <a:rPr lang="en-US" sz="2400" b="1" dirty="0">
                <a:latin typeface="LilyUPC" panose="020B0604020202020204" pitchFamily="34" charset="-34"/>
                <a:cs typeface="LilyUPC" panose="020B0604020202020204" pitchFamily="34" charset="-34"/>
              </a:rPr>
              <a:t>– Agenda – Area </a:t>
            </a:r>
            <a:r>
              <a:rPr lang="th-TH" sz="2400" b="1" dirty="0">
                <a:latin typeface="LilyUPC" panose="020B0604020202020204" pitchFamily="34" charset="-34"/>
                <a:cs typeface="LilyUPC" panose="020B0604020202020204" pitchFamily="34" charset="-34"/>
              </a:rPr>
              <a:t>สู่ </a:t>
            </a:r>
            <a:r>
              <a:rPr lang="en-US" sz="2400" b="1" dirty="0">
                <a:latin typeface="LilyUPC" panose="020B0604020202020204" pitchFamily="34" charset="-34"/>
                <a:cs typeface="LilyUPC" panose="020B0604020202020204" pitchFamily="34" charset="-34"/>
              </a:rPr>
              <a:t>Thailand 4.0</a:t>
            </a:r>
          </a:p>
          <a:p>
            <a:pPr algn="ctr"/>
            <a:r>
              <a:rPr lang="th-TH" sz="2400" b="1" dirty="0">
                <a:latin typeface="LilyUPC" panose="020B0604020202020204" pitchFamily="34" charset="-34"/>
                <a:cs typeface="LilyUPC" panose="020B0604020202020204" pitchFamily="34" charset="-34"/>
              </a:rPr>
              <a:t>ปีงบประมาณ พ.ศ. </a:t>
            </a:r>
            <a:r>
              <a:rPr lang="th-TH" sz="2400" b="1" dirty="0" smtClean="0">
                <a:latin typeface="LilyUPC" panose="020B0604020202020204" pitchFamily="34" charset="-34"/>
                <a:cs typeface="LilyUPC" panose="020B0604020202020204" pitchFamily="34" charset="-34"/>
              </a:rPr>
              <a:t>2561 กรมพัฒนาฝีมือแรงงาน</a:t>
            </a:r>
            <a:endParaRPr lang="th-TH" sz="2400" b="1" dirty="0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20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4445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873" y="1268760"/>
            <a:ext cx="2472275" cy="1854206"/>
          </a:xfrm>
          <a:prstGeom prst="rect">
            <a:avLst/>
          </a:prstGeom>
          <a:ln w="41275">
            <a:solidFill>
              <a:srgbClr val="FF0000"/>
            </a:solidFill>
            <a:miter lim="800000"/>
            <a:headEnd/>
            <a:tailEnd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48" y="928670"/>
            <a:ext cx="2320216" cy="1647906"/>
          </a:xfrm>
          <a:prstGeom prst="snip2DiagRect">
            <a:avLst>
              <a:gd name="adj1" fmla="val 244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Oval 3"/>
          <p:cNvSpPr/>
          <p:nvPr/>
        </p:nvSpPr>
        <p:spPr>
          <a:xfrm>
            <a:off x="4381488" y="428604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800" b="1" kern="0" dirty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1</a:t>
            </a:r>
            <a:endParaRPr lang="th-TH" sz="2800" b="1" kern="0" dirty="0">
              <a:solidFill>
                <a:sysClr val="windowText" lastClr="00000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52992" y="428605"/>
            <a:ext cx="2358008" cy="83099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จัดตั้งคณะทำงานจัดทำแผนระดับจังหวัด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7524760" y="1000108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68208" y="787265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วิเคราะห์การเติบโตของเศรษฐกิจ อุตสาหกรรม แรงงาน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7"/>
          <p:cNvSpPr/>
          <p:nvPr/>
        </p:nvSpPr>
        <p:spPr>
          <a:xfrm>
            <a:off x="7381884" y="264318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16630" y="2204865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คัดเลือก</a:t>
            </a:r>
            <a:r>
              <a:rPr lang="th-TH" sz="2400" b="1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อุตสาหกรรรม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เป้าหมายและอุตสาหกรรมหลัก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565" y="3429000"/>
            <a:ext cx="2411760" cy="1808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val 10"/>
          <p:cNvSpPr/>
          <p:nvPr/>
        </p:nvSpPr>
        <p:spPr>
          <a:xfrm>
            <a:off x="3208988" y="471247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07568" y="5491553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วิเคราะห์ห่วงโซ่คุณค่า</a:t>
            </a:r>
            <a:r>
              <a:rPr lang="th-TH" sz="2400" b="1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อุตสาหกรรรม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เป้าหมายและอุตสาหกรรมหลัก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784" y="3429000"/>
            <a:ext cx="2502024" cy="1876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val 13"/>
          <p:cNvSpPr/>
          <p:nvPr/>
        </p:nvSpPr>
        <p:spPr>
          <a:xfrm>
            <a:off x="5747524" y="477147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46104" y="5550553"/>
            <a:ext cx="2358008" cy="120032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วิเคราะห์ตำแหน่งงานใน</a:t>
            </a:r>
            <a:r>
              <a:rPr lang="th-TH" sz="2400" b="1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อุตสาหกรรรม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เป้าหมายและอุตสาหกรรมหลัก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3523320"/>
            <a:ext cx="2286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Oval 16"/>
          <p:cNvSpPr/>
          <p:nvPr/>
        </p:nvSpPr>
        <p:spPr>
          <a:xfrm>
            <a:off x="8627844" y="4771472"/>
            <a:ext cx="520914" cy="525348"/>
          </a:xfrm>
          <a:prstGeom prst="ellipse">
            <a:avLst/>
          </a:prstGeom>
          <a:solidFill>
            <a:srgbClr val="9BBB59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th-TH" sz="2800" b="1" kern="0" dirty="0">
                <a:solidFill>
                  <a:sysClr val="windowText" lastClr="00000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626424" y="5550553"/>
            <a:ext cx="2358008" cy="83099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กำหนดแผนพัฒนากำลังคนรายจังหวัด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5" name="Picture 9" descr="Image result for ?????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78039" y="2473228"/>
            <a:ext cx="852714" cy="98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152400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ขั้นตอนการจัดทำแผนพัฒนากำลังคน</a:t>
            </a:r>
            <a:endParaRPr lang="th-TH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97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3"/>
          <p:cNvGrpSpPr/>
          <p:nvPr/>
        </p:nvGrpSpPr>
        <p:grpSpPr>
          <a:xfrm>
            <a:off x="1847528" y="1001980"/>
            <a:ext cx="2141984" cy="1819572"/>
            <a:chOff x="266800" y="782176"/>
            <a:chExt cx="2286000" cy="202043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800" y="782176"/>
              <a:ext cx="2286000" cy="1714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Rounded Rectangle 11"/>
            <p:cNvSpPr/>
            <p:nvPr/>
          </p:nvSpPr>
          <p:spPr>
            <a:xfrm>
              <a:off x="266800" y="2348880"/>
              <a:ext cx="2286000" cy="45373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ctr"/>
              <a:r>
                <a:rPr lang="th-TH" sz="1600" b="1" dirty="0">
                  <a:latin typeface="TH SarabunPSK" pitchFamily="34" charset="-34"/>
                  <a:cs typeface="TH SarabunPSK" pitchFamily="34" charset="-34"/>
                </a:rPr>
                <a:t>ความร่วมมือจาก</a:t>
              </a:r>
              <a:r>
                <a:rPr lang="th-TH" b="1" dirty="0">
                  <a:latin typeface="TH SarabunPSK" pitchFamily="34" charset="-34"/>
                  <a:cs typeface="TH SarabunPSK" pitchFamily="34" charset="-34"/>
                </a:rPr>
                <a:t>ทุกภาคส่วน</a:t>
              </a:r>
              <a:endParaRPr lang="en-US" b="1" dirty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1847528" y="548680"/>
            <a:ext cx="129614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นโยบายรัฐบาล</a:t>
            </a:r>
            <a:endParaRPr lang="en-US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087888" y="548680"/>
            <a:ext cx="1944216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ยุทธศาสตร์กลุ่มจังหวัด</a:t>
            </a:r>
            <a:endParaRPr lang="en-US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104112" y="548680"/>
            <a:ext cx="165618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ยุทธศาสตร์จังหวัด</a:t>
            </a:r>
            <a:endParaRPr lang="en-US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904312" y="559306"/>
            <a:ext cx="1584176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ความต้องการพื้นที่</a:t>
            </a:r>
            <a:endParaRPr lang="en-US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287688" y="548680"/>
            <a:ext cx="165618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ยุทธศาสตร์กระทรวง</a:t>
            </a:r>
            <a:endParaRPr lang="en-US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367808" y="1886538"/>
            <a:ext cx="3672408" cy="87176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th-TH" sz="2800" b="1" dirty="0">
                <a:latin typeface="TH Fah kwang" pitchFamily="2" charset="-34"/>
                <a:cs typeface="TH Fah kwang" pitchFamily="2" charset="-34"/>
              </a:rPr>
              <a:t>แผนพัฒนากำลังคนรายจังหวัด</a:t>
            </a:r>
            <a:endParaRPr lang="en-US" sz="2800" b="1" dirty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087889" y="1262038"/>
            <a:ext cx="2046401" cy="51077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400" b="1" i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ประเทศไทย 4.0 </a:t>
            </a:r>
            <a:endParaRPr lang="en-US" sz="2400" b="1" i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256240" y="1412777"/>
            <a:ext cx="2088232" cy="13455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พัฒนากำลังคน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สร้าง –พัฒนา - เพียงพอ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สอดคล้องนโยบาย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เพิ่มผลิตภาพ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919536" y="5877273"/>
            <a:ext cx="8568952" cy="919401"/>
          </a:xfrm>
          <a:prstGeom prst="roundRect">
            <a:avLst/>
          </a:prstGeom>
          <a:gradFill rotWithShape="1">
            <a:gsLst>
              <a:gs pos="0">
                <a:srgbClr val="8064A2">
                  <a:shade val="51000"/>
                  <a:satMod val="130000"/>
                </a:srgbClr>
              </a:gs>
              <a:gs pos="80000">
                <a:srgbClr val="8064A2">
                  <a:shade val="93000"/>
                  <a:satMod val="130000"/>
                </a:srgbClr>
              </a:gs>
              <a:gs pos="100000">
                <a:srgbClr val="8064A2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8064A2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t" anchorCtr="0">
            <a:spAutoFit/>
          </a:bodyPr>
          <a:lstStyle/>
          <a:p>
            <a:pPr algn="ctr">
              <a:defRPr/>
            </a:pPr>
            <a:r>
              <a:rPr lang="th-TH" sz="2400" b="1" i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แปลงสู่การปฏิบัติ </a:t>
            </a:r>
          </a:p>
          <a:p>
            <a:pPr algn="ctr">
              <a:defRPr/>
            </a:pPr>
            <a:r>
              <a:rPr lang="th-TH" sz="2400" b="1" i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และขับเคลื่อนแผนพัฒนากำลังคนรายจังหวัด</a:t>
            </a:r>
            <a:endParaRPr lang="en-US" sz="2400" b="1" i="1" kern="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407" y="5929795"/>
            <a:ext cx="1542482" cy="867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ounded Rectangle 17"/>
          <p:cNvSpPr/>
          <p:nvPr/>
        </p:nvSpPr>
        <p:spPr>
          <a:xfrm>
            <a:off x="1847528" y="2924945"/>
            <a:ext cx="2952328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แผนที่ 1 </a:t>
            </a:r>
          </a:p>
          <a:p>
            <a:pPr algn="ctr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การพัฒนากำลังคนรายอุตสาหกรรม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4871864" y="2924945"/>
            <a:ext cx="2736304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แผนที่ 2 </a:t>
            </a:r>
          </a:p>
          <a:p>
            <a:pPr algn="ctr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การพัฒนาหลักสูตรและมาตรฐาน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692873" y="2924945"/>
            <a:ext cx="2778135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แผนที่ 3 </a:t>
            </a:r>
          </a:p>
          <a:p>
            <a:pPr algn="ctr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การพัฒนาระบบการฝึกและเครือข่าย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641" y="3848250"/>
            <a:ext cx="2321321" cy="1740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5008" y="3841530"/>
            <a:ext cx="2286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2" y="3861048"/>
            <a:ext cx="2358008" cy="1768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ผลการค้นหารูปภาพสำหรับ train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784" y="5929795"/>
            <a:ext cx="1155838" cy="8668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703512" y="44624"/>
            <a:ext cx="8964488" cy="10733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กรอบการจัดทำแผนพัฒนากำลังคนจังหวัด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33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 descr="แสดง ความต้องการเเรงงาน รายจังหวัด.jpg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076" name="AutoShape 4" descr="C:\Users\Administrator\Desktop\%E0%B8%84%E0%B8%A7%E0%B8%B2%E0%B8%A1%E0%B8%95%E0%B9%89%E0%B8%AD%E0%B8%87%E0%B8%81%E0%B8%B2%E0%B8%A3%E0%B9%80%E0%B9%80%E0%B8%A3%E0%B8%87%E0%B8%87%E0%B8%B2%E0%B8%99 %E0%B8%A3%E0%B8%B2%E0%B8%A2%E0%B8%88%E0%B8%B1%E0%B8%87%E0%B8%AB%E0%B8%A7%E0%B8%B1%E0%B8%94.webp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079" name="AutoShape 7" descr="C:\Users\Administrator\Desktop\%E0%B8%84%E0%B8%A7%E0%B8%B2%E0%B8%A1%E0%B8%95%E0%B9%89%E0%B8%AD%E0%B8%87%E0%B8%81%E0%B8%B2%E0%B8%A3%E0%B9%80%E0%B9%80%E0%B8%A3%E0%B8%87%E0%B8%87%E0%B8%B2%E0%B8%99 %E0%B8%A3%E0%B8%B2%E0%B8%A2%E0%B8%88%E0%B8%B1%E0%B8%87%E0%B8%AB%E0%B8%A7%E0%B8%B1%E0%B8%94 (1).webp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081" name="AutoShape 9" descr="แสดง ความต้องการเเรงงาน รายจังหวัด.jpg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3083" name="Object 11"/>
          <p:cNvGraphicFramePr>
            <a:graphicFrameLocks noChangeAspect="1"/>
          </p:cNvGraphicFramePr>
          <p:nvPr/>
        </p:nvGraphicFramePr>
        <p:xfrm>
          <a:off x="2452663" y="0"/>
          <a:ext cx="7000923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Acrobat Document" r:id="rId3" imgW="5667139" imgH="8019997" progId="AcroExch.Document.7">
                  <p:embed/>
                </p:oleObj>
              </mc:Choice>
              <mc:Fallback>
                <p:oleObj name="Acrobat Document" r:id="rId3" imgW="5667139" imgH="8019997" progId="AcroExch.Document.7">
                  <p:embed/>
                  <p:pic>
                    <p:nvPicPr>
                      <p:cNvPr id="308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2663" y="0"/>
                        <a:ext cx="7000923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23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075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085" y="1157774"/>
            <a:ext cx="2589216" cy="4438081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876" y="4874122"/>
            <a:ext cx="1308271" cy="1507206"/>
          </a:xfrm>
          <a:prstGeom prst="rect">
            <a:avLst/>
          </a:prstGeom>
        </p:spPr>
      </p:pic>
      <p:sp>
        <p:nvSpPr>
          <p:cNvPr id="4" name="กล่องข้อความ 3"/>
          <p:cNvSpPr txBox="1"/>
          <p:nvPr/>
        </p:nvSpPr>
        <p:spPr>
          <a:xfrm>
            <a:off x="6044302" y="4406312"/>
            <a:ext cx="1476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รายได้ต่อหัว ปี 2554 </a:t>
            </a:r>
            <a:b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(ค่าเฉลี่ย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sz="16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5,362 </a:t>
            </a:r>
            <a:r>
              <a:rPr lang="en-US" sz="12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US$)</a:t>
            </a:r>
            <a:endParaRPr lang="th-TH" sz="1400" b="1" dirty="0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5" name="วงรี 4"/>
          <p:cNvSpPr/>
          <p:nvPr/>
        </p:nvSpPr>
        <p:spPr>
          <a:xfrm>
            <a:off x="4367807" y="1167312"/>
            <a:ext cx="1146006" cy="133673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6" name="วงรี 5"/>
          <p:cNvSpPr/>
          <p:nvPr/>
        </p:nvSpPr>
        <p:spPr>
          <a:xfrm>
            <a:off x="4560942" y="2527078"/>
            <a:ext cx="900901" cy="1382172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7" name="วงรี 6"/>
          <p:cNvSpPr/>
          <p:nvPr/>
        </p:nvSpPr>
        <p:spPr>
          <a:xfrm>
            <a:off x="5381892" y="1612508"/>
            <a:ext cx="1509097" cy="1490543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8" name="วงรี 7"/>
          <p:cNvSpPr/>
          <p:nvPr/>
        </p:nvSpPr>
        <p:spPr>
          <a:xfrm>
            <a:off x="5434579" y="3102785"/>
            <a:ext cx="740632" cy="584448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9" name="วงรี 8"/>
          <p:cNvSpPr/>
          <p:nvPr/>
        </p:nvSpPr>
        <p:spPr>
          <a:xfrm>
            <a:off x="4554350" y="3932283"/>
            <a:ext cx="717480" cy="123555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10" name="วงรี 9"/>
          <p:cNvSpPr/>
          <p:nvPr/>
        </p:nvSpPr>
        <p:spPr>
          <a:xfrm>
            <a:off x="5059686" y="4916238"/>
            <a:ext cx="789093" cy="66612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h-TH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11" name="กล่องข้อความ 10"/>
          <p:cNvSpPr txBox="1"/>
          <p:nvPr/>
        </p:nvSpPr>
        <p:spPr>
          <a:xfrm>
            <a:off x="4734155" y="42474"/>
            <a:ext cx="3132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การแบ่งภาค 6 ภาค</a:t>
            </a:r>
          </a:p>
        </p:txBody>
      </p:sp>
      <p:sp>
        <p:nvSpPr>
          <p:cNvPr id="12" name="กล่องข้อความ 11"/>
          <p:cNvSpPr txBox="1"/>
          <p:nvPr/>
        </p:nvSpPr>
        <p:spPr>
          <a:xfrm>
            <a:off x="4376831" y="1599974"/>
            <a:ext cx="1287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ภาคเหนือ</a:t>
            </a:r>
          </a:p>
        </p:txBody>
      </p:sp>
      <p:sp>
        <p:nvSpPr>
          <p:cNvPr id="13" name="กล่องข้อความ 12"/>
          <p:cNvSpPr txBox="1"/>
          <p:nvPr/>
        </p:nvSpPr>
        <p:spPr>
          <a:xfrm>
            <a:off x="5192480" y="3085566"/>
            <a:ext cx="12871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</a:t>
            </a:r>
            <a:b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ตะวันออก</a:t>
            </a:r>
          </a:p>
        </p:txBody>
      </p:sp>
      <p:sp>
        <p:nvSpPr>
          <p:cNvPr id="14" name="กล่องข้อความ 13"/>
          <p:cNvSpPr txBox="1"/>
          <p:nvPr/>
        </p:nvSpPr>
        <p:spPr>
          <a:xfrm>
            <a:off x="4276926" y="4333285"/>
            <a:ext cx="1287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ภาคใต้</a:t>
            </a:r>
          </a:p>
        </p:txBody>
      </p:sp>
      <p:sp>
        <p:nvSpPr>
          <p:cNvPr id="15" name="กล่องข้อความ 14"/>
          <p:cNvSpPr txBox="1"/>
          <p:nvPr/>
        </p:nvSpPr>
        <p:spPr>
          <a:xfrm>
            <a:off x="4958843" y="4942778"/>
            <a:ext cx="1035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ภาคใต้ชายแดน</a:t>
            </a:r>
          </a:p>
        </p:txBody>
      </p:sp>
      <p:sp>
        <p:nvSpPr>
          <p:cNvPr id="16" name="กล่องข้อความ 15"/>
          <p:cNvSpPr txBox="1"/>
          <p:nvPr/>
        </p:nvSpPr>
        <p:spPr>
          <a:xfrm>
            <a:off x="5576257" y="1646733"/>
            <a:ext cx="12871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ภาคตะวันออก</a:t>
            </a:r>
            <a:b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เฉียงเหนือ</a:t>
            </a:r>
          </a:p>
        </p:txBody>
      </p:sp>
      <p:sp>
        <p:nvSpPr>
          <p:cNvPr id="17" name="กล่องข้อความ 16"/>
          <p:cNvSpPr txBox="1"/>
          <p:nvPr/>
        </p:nvSpPr>
        <p:spPr>
          <a:xfrm>
            <a:off x="4327857" y="2992634"/>
            <a:ext cx="1287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ภาคกลาง</a:t>
            </a:r>
          </a:p>
        </p:txBody>
      </p:sp>
      <p:cxnSp>
        <p:nvCxnSpPr>
          <p:cNvPr id="19" name="ตัวเชื่อมต่อตรง 18"/>
          <p:cNvCxnSpPr/>
          <p:nvPr/>
        </p:nvCxnSpPr>
        <p:spPr>
          <a:xfrm>
            <a:off x="3617695" y="2525700"/>
            <a:ext cx="3528392" cy="0"/>
          </a:xfrm>
          <a:prstGeom prst="line">
            <a:avLst/>
          </a:prstGeom>
          <a:ln w="50800" cmpd="sng">
            <a:solidFill>
              <a:schemeClr val="accent5">
                <a:lumMod val="50000"/>
              </a:schemeClr>
            </a:solidFill>
            <a:bevel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กล่องข้อความ 19"/>
          <p:cNvSpPr txBox="1"/>
          <p:nvPr/>
        </p:nvSpPr>
        <p:spPr>
          <a:xfrm>
            <a:off x="2639615" y="1305486"/>
            <a:ext cx="19001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ภาคเหนือ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เป็นฐานเศรษฐกิจ</a:t>
            </a:r>
            <a:b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สร้างสรรค์มูลค่าสูง</a:t>
            </a:r>
          </a:p>
        </p:txBody>
      </p:sp>
      <p:sp>
        <p:nvSpPr>
          <p:cNvPr id="21" name="กล่องข้อความ 20"/>
          <p:cNvSpPr txBox="1"/>
          <p:nvPr/>
        </p:nvSpPr>
        <p:spPr>
          <a:xfrm>
            <a:off x="2061275" y="2684589"/>
            <a:ext cx="2493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ภาคกลาง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เศรษฐกิจในพื้นที่เติบโตตามศักยภาพ ประชาชนมีความเป็นอยู่และคุณภาพชีวิตดีขึ้น</a:t>
            </a:r>
          </a:p>
        </p:txBody>
      </p:sp>
      <p:sp>
        <p:nvSpPr>
          <p:cNvPr id="22" name="กล่องข้อความ 21"/>
          <p:cNvSpPr txBox="1"/>
          <p:nvPr/>
        </p:nvSpPr>
        <p:spPr>
          <a:xfrm>
            <a:off x="6618652" y="1383422"/>
            <a:ext cx="165021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ภาคตะวันออกเฉียงเหนือ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หลุดพ้นความยกจน</a:t>
            </a:r>
            <a:b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สู่การพึ่งตนเอง</a:t>
            </a:r>
          </a:p>
        </p:txBody>
      </p:sp>
      <p:sp>
        <p:nvSpPr>
          <p:cNvPr id="23" name="กล่องข้อความ 22"/>
          <p:cNvSpPr txBox="1"/>
          <p:nvPr/>
        </p:nvSpPr>
        <p:spPr>
          <a:xfrm>
            <a:off x="3172869" y="4289448"/>
            <a:ext cx="15381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ภาคใต้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เป็นฐานการสร้างรายได้ที่หลากหลาย</a:t>
            </a:r>
          </a:p>
        </p:txBody>
      </p:sp>
      <p:sp>
        <p:nvSpPr>
          <p:cNvPr id="24" name="กล่องข้อความ 23"/>
          <p:cNvSpPr txBox="1"/>
          <p:nvPr/>
        </p:nvSpPr>
        <p:spPr>
          <a:xfrm>
            <a:off x="3424722" y="5222009"/>
            <a:ext cx="2230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ภาคใต้ชายแดน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การพัฒนาบนพื้นฐานความหลากหลายทางวัฒนธรรม</a:t>
            </a:r>
          </a:p>
        </p:txBody>
      </p:sp>
      <p:sp>
        <p:nvSpPr>
          <p:cNvPr id="25" name="กล่องข้อความ 24"/>
          <p:cNvSpPr txBox="1"/>
          <p:nvPr/>
        </p:nvSpPr>
        <p:spPr>
          <a:xfrm>
            <a:off x="6183733" y="3448515"/>
            <a:ext cx="24598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u="sng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ภาคตะวันออก</a:t>
            </a:r>
          </a:p>
          <a:p>
            <a:pPr algn="ctr"/>
            <a:r>
              <a:rPr lang="th-TH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พัฒนาเป็นฐานเศรษฐกิจชั้นนำ เมืองผลไม้เมืองร้อน และแหล่งท่องเที่ยวนานาชาติ</a:t>
            </a:r>
          </a:p>
        </p:txBody>
      </p:sp>
      <p:sp>
        <p:nvSpPr>
          <p:cNvPr id="26" name="กล่องข้อความ 25"/>
          <p:cNvSpPr txBox="1"/>
          <p:nvPr/>
        </p:nvSpPr>
        <p:spPr>
          <a:xfrm>
            <a:off x="7197851" y="2310987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accent4">
                    <a:lumMod val="50000"/>
                  </a:schemeClr>
                </a:solidFill>
                <a:latin typeface="+mj-lt"/>
                <a:cs typeface="LilyUPC" panose="020B0604020202020204" pitchFamily="34" charset="-34"/>
              </a:rPr>
              <a:t>Savannakhet</a:t>
            </a:r>
            <a:endParaRPr lang="th-TH" b="1" dirty="0">
              <a:solidFill>
                <a:schemeClr val="accent4">
                  <a:lumMod val="50000"/>
                </a:schemeClr>
              </a:solidFill>
              <a:latin typeface="+mj-lt"/>
              <a:cs typeface="LilyUPC" panose="020B0604020202020204" pitchFamily="34" charset="-34"/>
            </a:endParaRPr>
          </a:p>
        </p:txBody>
      </p:sp>
      <p:sp>
        <p:nvSpPr>
          <p:cNvPr id="27" name="กล่องข้อความ 26"/>
          <p:cNvSpPr txBox="1"/>
          <p:nvPr/>
        </p:nvSpPr>
        <p:spPr>
          <a:xfrm>
            <a:off x="5803470" y="2171763"/>
            <a:ext cx="9750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4">
                    <a:lumMod val="50000"/>
                  </a:schemeClr>
                </a:solidFill>
                <a:latin typeface="+mj-lt"/>
                <a:cs typeface="LilyUPC" panose="020B0604020202020204" pitchFamily="34" charset="-34"/>
              </a:rPr>
              <a:t>EWEC</a:t>
            </a:r>
            <a:endParaRPr lang="th-TH" sz="2000" b="1" dirty="0">
              <a:solidFill>
                <a:schemeClr val="accent4">
                  <a:lumMod val="50000"/>
                </a:schemeClr>
              </a:solidFill>
              <a:latin typeface="+mj-lt"/>
              <a:cs typeface="LilyUPC" panose="020B0604020202020204" pitchFamily="34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2962103" y="790969"/>
            <a:ext cx="5697272" cy="2915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000" b="1" dirty="0"/>
              <a:t>CHINA</a:t>
            </a:r>
            <a:endParaRPr lang="th-TH" sz="2000" b="1" dirty="0"/>
          </a:p>
        </p:txBody>
      </p:sp>
      <p:sp>
        <p:nvSpPr>
          <p:cNvPr id="29" name="กล่องข้อความ 28"/>
          <p:cNvSpPr txBox="1"/>
          <p:nvPr/>
        </p:nvSpPr>
        <p:spPr>
          <a:xfrm>
            <a:off x="5513814" y="3665835"/>
            <a:ext cx="8727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4">
                    <a:lumMod val="50000"/>
                  </a:schemeClr>
                </a:solidFill>
                <a:latin typeface="+mj-lt"/>
                <a:cs typeface="LilyUPC" panose="020B0604020202020204" pitchFamily="34" charset="-34"/>
              </a:rPr>
              <a:t>EEC</a:t>
            </a:r>
            <a:endParaRPr lang="th-TH" sz="2000" b="1" dirty="0">
              <a:solidFill>
                <a:schemeClr val="accent4">
                  <a:lumMod val="50000"/>
                </a:schemeClr>
              </a:solidFill>
              <a:latin typeface="+mj-lt"/>
              <a:cs typeface="LilyUPC" panose="020B0604020202020204" pitchFamily="34" charset="-34"/>
            </a:endParaRPr>
          </a:p>
        </p:txBody>
      </p:sp>
      <p:sp>
        <p:nvSpPr>
          <p:cNvPr id="30" name="กล่องข้อความ 29"/>
          <p:cNvSpPr txBox="1"/>
          <p:nvPr/>
        </p:nvSpPr>
        <p:spPr>
          <a:xfrm>
            <a:off x="9412669" y="1157774"/>
            <a:ext cx="186950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algn="ctr">
              <a:defRPr sz="1600" b="1" u="sng"/>
            </a:lvl1pPr>
          </a:lstStyle>
          <a:p>
            <a:pPr algn="l"/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1) ภาคเหนือ 17 จังหวัด</a:t>
            </a:r>
          </a:p>
          <a:p>
            <a:pPr algn="l"/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2) ภาคตะวันออกเฉียงเหนือ</a:t>
            </a:r>
            <a:b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(20 จังหวัด)</a:t>
            </a:r>
          </a:p>
          <a:p>
            <a:pPr algn="l"/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3) ภาคกลาง (19 จังหวัด)</a:t>
            </a:r>
            <a:b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4) ภาคตะวันออก (6 จังหวัด)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ชลบุรี 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ระยอง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จันทบุรี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ตราด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ฉะเชิงเทรา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สมุทรปราการ</a:t>
            </a:r>
          </a:p>
          <a:p>
            <a:pPr algn="l"/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5) ภาคใต้ (9 จังหวัด)</a:t>
            </a:r>
          </a:p>
          <a:p>
            <a:pPr algn="l"/>
            <a:r>
              <a:rPr lang="th-TH" u="none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6) ภาคใต้ชายแดน (5 จังหวัด)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สงขลา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สตูล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ปัตตานี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ยะลา</a:t>
            </a:r>
          </a:p>
          <a:p>
            <a:pPr lvl="1" indent="-1440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นราธิวาส</a:t>
            </a:r>
          </a:p>
          <a:p>
            <a:pPr algn="l"/>
            <a:endParaRPr lang="th-TH" u="none" dirty="0">
              <a:solidFill>
                <a:schemeClr val="accent4">
                  <a:lumMod val="50000"/>
                </a:schemeClr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grpSp>
        <p:nvGrpSpPr>
          <p:cNvPr id="36" name="กลุ่ม 35"/>
          <p:cNvGrpSpPr/>
          <p:nvPr/>
        </p:nvGrpSpPr>
        <p:grpSpPr>
          <a:xfrm rot="19421740">
            <a:off x="2257792" y="3744978"/>
            <a:ext cx="1608733" cy="902160"/>
            <a:chOff x="163783" y="3806722"/>
            <a:chExt cx="1612996" cy="954588"/>
          </a:xfrm>
        </p:grpSpPr>
        <p:sp>
          <p:nvSpPr>
            <p:cNvPr id="32" name="ลูกศรขึ้น 31"/>
            <p:cNvSpPr/>
            <p:nvPr/>
          </p:nvSpPr>
          <p:spPr>
            <a:xfrm>
              <a:off x="467544" y="3811603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33" name="ลูกศรขึ้น 32"/>
            <p:cNvSpPr/>
            <p:nvPr/>
          </p:nvSpPr>
          <p:spPr>
            <a:xfrm>
              <a:off x="737997" y="3811602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34" name="ลูกศรขึ้น 33"/>
            <p:cNvSpPr/>
            <p:nvPr/>
          </p:nvSpPr>
          <p:spPr>
            <a:xfrm>
              <a:off x="1023990" y="3806722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35" name="กล่องข้อความ 34"/>
            <p:cNvSpPr txBox="1"/>
            <p:nvPr/>
          </p:nvSpPr>
          <p:spPr>
            <a:xfrm>
              <a:off x="163783" y="4142552"/>
              <a:ext cx="1612996" cy="6187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chemeClr val="accent4">
                      <a:lumMod val="50000"/>
                    </a:schemeClr>
                  </a:solidFill>
                  <a:latin typeface="+mj-lt"/>
                  <a:cs typeface="LilyUPC" panose="020B0604020202020204" pitchFamily="34" charset="-34"/>
                </a:rPr>
                <a:t>West Gate</a:t>
              </a:r>
            </a:p>
            <a:p>
              <a:r>
                <a:rPr lang="en-US" sz="1600" b="1" dirty="0">
                  <a:solidFill>
                    <a:schemeClr val="accent4">
                      <a:lumMod val="50000"/>
                    </a:schemeClr>
                  </a:solidFill>
                  <a:latin typeface="+mj-lt"/>
                  <a:cs typeface="LilyUPC" panose="020B0604020202020204" pitchFamily="34" charset="-34"/>
                </a:rPr>
                <a:t>to BIMSTEC</a:t>
              </a:r>
              <a:endParaRPr lang="th-TH" sz="1600" b="1" dirty="0">
                <a:solidFill>
                  <a:schemeClr val="accent4">
                    <a:lumMod val="50000"/>
                  </a:schemeClr>
                </a:solidFill>
                <a:latin typeface="+mj-lt"/>
                <a:cs typeface="LilyUPC" panose="020B0604020202020204" pitchFamily="34" charset="-34"/>
              </a:endParaRPr>
            </a:p>
          </p:txBody>
        </p:sp>
      </p:grpSp>
      <p:grpSp>
        <p:nvGrpSpPr>
          <p:cNvPr id="37" name="กลุ่ม 36"/>
          <p:cNvGrpSpPr/>
          <p:nvPr/>
        </p:nvGrpSpPr>
        <p:grpSpPr>
          <a:xfrm rot="18632273">
            <a:off x="6839889" y="2770119"/>
            <a:ext cx="906534" cy="734889"/>
            <a:chOff x="289738" y="3806722"/>
            <a:chExt cx="1169888" cy="853860"/>
          </a:xfrm>
        </p:grpSpPr>
        <p:sp>
          <p:nvSpPr>
            <p:cNvPr id="38" name="ลูกศรขึ้น 37"/>
            <p:cNvSpPr/>
            <p:nvPr/>
          </p:nvSpPr>
          <p:spPr>
            <a:xfrm>
              <a:off x="467544" y="3811603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39" name="ลูกศรขึ้น 38"/>
            <p:cNvSpPr/>
            <p:nvPr/>
          </p:nvSpPr>
          <p:spPr>
            <a:xfrm>
              <a:off x="737997" y="3811602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40" name="ลูกศรขึ้น 39"/>
            <p:cNvSpPr/>
            <p:nvPr/>
          </p:nvSpPr>
          <p:spPr>
            <a:xfrm>
              <a:off x="1023990" y="3806722"/>
              <a:ext cx="246758" cy="335311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th-TH">
                <a:solidFill>
                  <a:schemeClr val="accent4">
                    <a:lumMod val="5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endParaRPr>
            </a:p>
          </p:txBody>
        </p:sp>
        <p:sp>
          <p:nvSpPr>
            <p:cNvPr id="41" name="กล่องข้อความ 40"/>
            <p:cNvSpPr txBox="1"/>
            <p:nvPr/>
          </p:nvSpPr>
          <p:spPr>
            <a:xfrm>
              <a:off x="289738" y="4267220"/>
              <a:ext cx="1169888" cy="3933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accent4">
                      <a:lumMod val="50000"/>
                    </a:schemeClr>
                  </a:solidFill>
                  <a:latin typeface="+mj-lt"/>
                  <a:cs typeface="LilyUPC" panose="020B0604020202020204" pitchFamily="34" charset="-34"/>
                </a:rPr>
                <a:t>GMS</a:t>
              </a:r>
              <a:endParaRPr lang="th-TH" sz="1600" b="1" dirty="0">
                <a:solidFill>
                  <a:schemeClr val="accent4">
                    <a:lumMod val="50000"/>
                  </a:schemeClr>
                </a:solidFill>
                <a:latin typeface="+mj-lt"/>
                <a:cs typeface="LilyUPC" panose="020B0604020202020204" pitchFamily="34" charset="-34"/>
              </a:endParaRPr>
            </a:p>
          </p:txBody>
        </p:sp>
      </p:grp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24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16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51" y="0"/>
            <a:ext cx="10348717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672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-10253"/>
            <a:ext cx="10337180" cy="686825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26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59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268" y="0"/>
            <a:ext cx="9687464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95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268" y="0"/>
            <a:ext cx="9687464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28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593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268" y="0"/>
            <a:ext cx="9687464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29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793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268" y="0"/>
            <a:ext cx="9687464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30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529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268" y="0"/>
            <a:ext cx="9687464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31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177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268" y="0"/>
            <a:ext cx="9687464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32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448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878" y="0"/>
            <a:ext cx="10042875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33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954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16" y="0"/>
            <a:ext cx="9998270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34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796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180" y="0"/>
            <a:ext cx="9585675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35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8665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72" y="0"/>
            <a:ext cx="9541070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36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071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857909" y="282122"/>
            <a:ext cx="7705725" cy="563563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th-TH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สภาพปัญหาการบูร</a:t>
            </a:r>
            <a:r>
              <a:rPr lang="th-TH" sz="4000" dirty="0" err="1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ณา</a:t>
            </a:r>
            <a:r>
              <a:rPr lang="th-TH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Tahoma" panose="020B0604030504040204" pitchFamily="34" charset="0"/>
                <a:cs typeface="LilyUPC" panose="020B0604020202020204" pitchFamily="34" charset="-34"/>
              </a:rPr>
              <a:t>การงบประมาณเชิงพื้นที่ (3 มิติ)</a:t>
            </a:r>
          </a:p>
        </p:txBody>
      </p:sp>
      <p:graphicFrame>
        <p:nvGraphicFramePr>
          <p:cNvPr id="5" name="ไดอะแกรม 4"/>
          <p:cNvGraphicFramePr/>
          <p:nvPr>
            <p:extLst>
              <p:ext uri="{D42A27DB-BD31-4B8C-83A1-F6EECF244321}">
                <p14:modId xmlns:p14="http://schemas.microsoft.com/office/powerpoint/2010/main" val="1390412469"/>
              </p:ext>
            </p:extLst>
          </p:nvPr>
        </p:nvGraphicFramePr>
        <p:xfrm>
          <a:off x="1991544" y="1108968"/>
          <a:ext cx="9438456" cy="5204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th-TH" smtClean="0"/>
              <a:t>37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668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18" name="Title 1"/>
          <p:cNvSpPr>
            <a:spLocks noGrp="1"/>
          </p:cNvSpPr>
          <p:nvPr>
            <p:ph type="title" idx="4294967295"/>
          </p:nvPr>
        </p:nvSpPr>
        <p:spPr>
          <a:xfrm>
            <a:off x="2401888" y="334963"/>
            <a:ext cx="8001000" cy="60801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th-TH" alt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เสนอของบประมาณต้องระบุ</a:t>
            </a:r>
            <a:endParaRPr lang="en-US" altLang="en-US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579" name="Content Placeholder 2"/>
          <p:cNvSpPr>
            <a:spLocks noGrp="1"/>
          </p:cNvSpPr>
          <p:nvPr>
            <p:ph idx="4294967295"/>
          </p:nvPr>
        </p:nvSpPr>
        <p:spPr>
          <a:xfrm>
            <a:off x="1919288" y="1268413"/>
            <a:ext cx="7848600" cy="426720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  <a:defRPr/>
            </a:pP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</a:t>
            </a:r>
            <a:r>
              <a:rPr lang="en-US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(เพื่อใคร อย่างไร)</a:t>
            </a:r>
            <a:endParaRPr lang="en-US" sz="3600" b="1" dirty="0">
              <a:solidFill>
                <a:schemeClr val="accent4">
                  <a:lumMod val="1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ผลผลิต</a:t>
            </a:r>
            <a:r>
              <a:rPr lang="en-US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(ได้อะไร)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</a:t>
            </a:r>
            <a:r>
              <a:rPr lang="en-US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(ทำอะไร+อย่างไร)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</a:t>
            </a:r>
            <a:r>
              <a:rPr lang="en-US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(ใช้เงินเท่าไหร่)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ตัวชี้วัด(</a:t>
            </a:r>
            <a:r>
              <a:rPr lang="en-US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KPI</a:t>
            </a: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(รู้ได้อย่างไรทำสำเร็จ)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th-TH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ค่าเป้าหมายตัวชี้วัด</a:t>
            </a:r>
            <a:r>
              <a:rPr lang="en-US" sz="3600" b="1" dirty="0">
                <a:solidFill>
                  <a:schemeClr val="accent4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endParaRPr lang="th-TH" sz="3600" b="1" dirty="0">
              <a:solidFill>
                <a:schemeClr val="accent4">
                  <a:lumMod val="1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buFont typeface="Wingdings" panose="05000000000000000000" pitchFamily="2" charset="2"/>
              <a:buChar char="q"/>
              <a:defRPr/>
            </a:pPr>
            <a:endParaRPr lang="en-US" altLang="en-US" dirty="0" smtClean="0"/>
          </a:p>
        </p:txBody>
      </p:sp>
      <p:sp>
        <p:nvSpPr>
          <p:cNvPr id="95236" name="AutoShape 31"/>
          <p:cNvSpPr>
            <a:spLocks/>
          </p:cNvSpPr>
          <p:nvPr/>
        </p:nvSpPr>
        <p:spPr bwMode="auto">
          <a:xfrm rot="10800000">
            <a:off x="5087938" y="4076701"/>
            <a:ext cx="381000" cy="1001713"/>
          </a:xfrm>
          <a:prstGeom prst="leftBrace">
            <a:avLst>
              <a:gd name="adj1" fmla="val 18806"/>
              <a:gd name="adj2" fmla="val 50000"/>
            </a:avLst>
          </a:prstGeom>
          <a:noFill/>
          <a:ln w="3810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10800000" vert="eaVert" wrap="none" anchor="ctr"/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endParaRPr lang="th-TH" altLang="th-TH" sz="2000" b="1">
              <a:solidFill>
                <a:srgbClr val="00FF00"/>
              </a:solidFill>
              <a:latin typeface="Times New Roman" panose="02020603050405020304" pitchFamily="18" charset="0"/>
              <a:cs typeface="Cordia New" panose="020B0304020202020204" pitchFamily="34" charset="-34"/>
            </a:endParaRPr>
          </a:p>
        </p:txBody>
      </p:sp>
      <p:pic>
        <p:nvPicPr>
          <p:cNvPr id="95237" name="Picture 25" descr="https://encrypted-tbn1.gstatic.com/images?q=tbn:ANd9GcTA0NeZQgID9_KZAKy9rE1gM13D9kXirjUc1h1zk-Ojr_3Ot1NEuLX_0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12351">
            <a:off x="7386639" y="1787526"/>
            <a:ext cx="2232025" cy="220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87F01C-5E13-47BF-8489-FEDDF450153D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73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1"/>
          <p:cNvSpPr>
            <a:spLocks noChangeArrowheads="1"/>
          </p:cNvSpPr>
          <p:nvPr/>
        </p:nvSpPr>
        <p:spPr bwMode="auto">
          <a:xfrm>
            <a:off x="2251353" y="333376"/>
            <a:ext cx="302839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/>
            <a:r>
              <a:rPr lang="th-TH" altLang="th-TH" sz="4000" b="1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</a:t>
            </a:r>
            <a:r>
              <a:rPr lang="th-TH" altLang="th-TH" sz="40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รายจ่าย</a:t>
            </a:r>
          </a:p>
        </p:txBody>
      </p:sp>
      <p:sp>
        <p:nvSpPr>
          <p:cNvPr id="147459" name="Rectangle 2"/>
          <p:cNvSpPr>
            <a:spLocks noChangeArrowheads="1"/>
          </p:cNvSpPr>
          <p:nvPr/>
        </p:nvSpPr>
        <p:spPr bwMode="auto">
          <a:xfrm>
            <a:off x="2133600" y="1196976"/>
            <a:ext cx="83058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rebuchet MS" panose="020B0603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ระบุค่าใช้จ่ายๆ</a:t>
            </a:r>
          </a:p>
          <a:p>
            <a:pPr eaLnBrk="1" hangingPunct="1"/>
            <a:r>
              <a:rPr lang="en-US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1.1 </a:t>
            </a:r>
            <a:r>
              <a:rPr lang="th-TH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แยกค่าใช้จ่าย(แสดงตัวคูณ)</a:t>
            </a:r>
          </a:p>
          <a:p>
            <a:pPr eaLnBrk="1" hangingPunct="1"/>
            <a:r>
              <a:rPr lang="en-US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1.2 </a:t>
            </a:r>
            <a:r>
              <a:rPr lang="th-TH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แยกเป็นหมวดค่าใช้จ่าย</a:t>
            </a:r>
          </a:p>
          <a:p>
            <a:pPr eaLnBrk="1" hangingPunct="1"/>
            <a:r>
              <a:rPr lang="th-TH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ค่าตอบแทน ใช้สอย และวัสดุ     </a:t>
            </a:r>
          </a:p>
          <a:p>
            <a:pPr eaLnBrk="1" hangingPunct="1"/>
            <a:r>
              <a:rPr lang="th-TH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en-US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ค่าครุภัณฑ์ ที่ดินสิ่งก่อสร้าง </a:t>
            </a:r>
          </a:p>
          <a:p>
            <a:pPr eaLnBrk="1" hangingPunct="1"/>
            <a:r>
              <a:rPr lang="th-TH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ระบุแหล่งที่มาของงบประมาณ</a:t>
            </a:r>
          </a:p>
          <a:p>
            <a:pPr eaLnBrk="1" hangingPunct="1"/>
            <a:r>
              <a:rPr lang="th-TH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เงินกู้  เงินบริจาค </a:t>
            </a:r>
          </a:p>
          <a:p>
            <a:pPr eaLnBrk="1" hangingPunct="1"/>
            <a:r>
              <a:rPr lang="th-TH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เงินช่วยเหลือ</a:t>
            </a:r>
          </a:p>
          <a:p>
            <a:pPr eaLnBrk="1" hangingPunct="1"/>
            <a:r>
              <a:rPr lang="th-TH" altLang="en-US" sz="3200" b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จากเอกชน หรือ ต่างประเทศ</a:t>
            </a:r>
          </a:p>
        </p:txBody>
      </p:sp>
      <p:pic>
        <p:nvPicPr>
          <p:cNvPr id="147460" name="Picture 9" descr="G:\ภาพBUSINESS\งงงง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1989139"/>
            <a:ext cx="297180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4507BA-2F75-4120-BBB6-3CEBE8AB7E04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49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ext Box 2"/>
          <p:cNvSpPr txBox="1">
            <a:spLocks noChangeArrowheads="1"/>
          </p:cNvSpPr>
          <p:nvPr/>
        </p:nvSpPr>
        <p:spPr bwMode="auto">
          <a:xfrm>
            <a:off x="1828800" y="381000"/>
            <a:ext cx="86106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th-TH" sz="9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itchFamily="34" charset="-34"/>
                <a:cs typeface="FreesiaUPC" pitchFamily="34" charset="-34"/>
              </a:rPr>
              <a:t>ห</a:t>
            </a:r>
            <a:r>
              <a:rPr lang="th-TH" sz="54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itchFamily="34" charset="-34"/>
                <a:cs typeface="FreesiaUPC" pitchFamily="34" charset="-34"/>
              </a:rPr>
              <a:t>ลักการของงบประมาณแผ่นดิน</a:t>
            </a:r>
            <a:endParaRPr lang="th-TH" sz="4000" b="1">
              <a:solidFill>
                <a:srgbClr val="008000"/>
              </a:solidFill>
              <a:latin typeface="Browallia New" pitchFamily="34" charset="-34"/>
              <a:cs typeface="FreesiaUPC" pitchFamily="34" charset="-34"/>
            </a:endParaRPr>
          </a:p>
        </p:txBody>
      </p:sp>
      <p:sp>
        <p:nvSpPr>
          <p:cNvPr id="65539" name="Text Box 13"/>
          <p:cNvSpPr txBox="1">
            <a:spLocks noChangeArrowheads="1"/>
          </p:cNvSpPr>
          <p:nvPr/>
        </p:nvSpPr>
        <p:spPr bwMode="auto">
          <a:xfrm>
            <a:off x="2135189" y="1925638"/>
            <a:ext cx="7705725" cy="248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Char char="C"/>
            </a:pPr>
            <a:r>
              <a:rPr lang="th-TH" altLang="th-TH" sz="3200" b="1">
                <a:solidFill>
                  <a:schemeClr val="accent2"/>
                </a:solidFill>
                <a:latin typeface="Arial" panose="020B060402020202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การรักษาวินัยทางการคลัง</a:t>
            </a:r>
          </a:p>
          <a:p>
            <a:pPr eaLnBrk="1" hangingPunct="1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Char char="C"/>
            </a:pPr>
            <a:r>
              <a:rPr lang="th-TH" altLang="th-TH" sz="3200" b="1">
                <a:solidFill>
                  <a:srgbClr val="FF6600"/>
                </a:solidFill>
                <a:latin typeface="Arial" panose="020B060402020202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การจัดสรรทรัพยากรอย่างมีประสิทธิผล</a:t>
            </a:r>
          </a:p>
          <a:p>
            <a:pPr eaLnBrk="1" hangingPunct="1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Char char="C"/>
            </a:pPr>
            <a:r>
              <a:rPr lang="th-TH" altLang="th-TH" sz="3200" b="1">
                <a:solidFill>
                  <a:srgbClr val="6600CC"/>
                </a:solidFill>
                <a:latin typeface="Arial" panose="020B060402020202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การบริหารจัดการที่มีประสิทธิภาพ</a:t>
            </a:r>
          </a:p>
        </p:txBody>
      </p:sp>
      <p:pic>
        <p:nvPicPr>
          <p:cNvPr id="65540" name="Picture 111" descr="Pictur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333375"/>
            <a:ext cx="78898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55B724-B0A5-445F-86EA-19D8B77C7A6A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69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3"/>
          <p:cNvSpPr txBox="1">
            <a:spLocks noChangeArrowheads="1"/>
          </p:cNvSpPr>
          <p:nvPr/>
        </p:nvSpPr>
        <p:spPr bwMode="auto">
          <a:xfrm>
            <a:off x="3898901" y="602781"/>
            <a:ext cx="4264025" cy="756307"/>
          </a:xfrm>
          <a:prstGeom prst="rect">
            <a:avLst/>
          </a:pr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h-TH" altLang="zh-CN" sz="24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กรอบ</a:t>
            </a:r>
            <a:r>
              <a:rPr lang="th-TH" altLang="zh-CN" sz="2400" b="1" dirty="0" err="1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การจัด</a:t>
            </a:r>
            <a:r>
              <a:rPr lang="th-TH" altLang="zh-CN" sz="24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การรายจ่ายภาครัฐสมัยใหม่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Public Expenditure Management </a:t>
            </a:r>
            <a:r>
              <a:rPr lang="th-TH" altLang="zh-CN" sz="24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(</a:t>
            </a:r>
            <a:r>
              <a:rPr lang="en-US" altLang="zh-CN" sz="24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PEM</a:t>
            </a:r>
            <a:r>
              <a:rPr lang="th-TH" altLang="zh-CN" sz="24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)</a:t>
            </a:r>
          </a:p>
        </p:txBody>
      </p:sp>
      <p:sp>
        <p:nvSpPr>
          <p:cNvPr id="67587" name="Text Box 4"/>
          <p:cNvSpPr txBox="1">
            <a:spLocks noChangeArrowheads="1"/>
          </p:cNvSpPr>
          <p:nvPr/>
        </p:nvSpPr>
        <p:spPr bwMode="auto">
          <a:xfrm>
            <a:off x="3000376" y="1854573"/>
            <a:ext cx="1895475" cy="924807"/>
          </a:xfrm>
          <a:prstGeom prst="rect">
            <a:avLst/>
          </a:prstGeom>
          <a:solidFill>
            <a:srgbClr val="FFCC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None/>
            </a:pPr>
            <a:r>
              <a:rPr lang="th-TH" altLang="zh-CN" sz="1800" b="1">
                <a:solidFill>
                  <a:schemeClr val="tx1"/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การรักษาวินัยทางการคลังของชาติ</a:t>
            </a:r>
            <a:endParaRPr lang="th-TH" altLang="th-TH" sz="1800">
              <a:solidFill>
                <a:schemeClr val="tx1"/>
              </a:solidFill>
              <a:latin typeface="LilyUPC" panose="020B0604020202020204" pitchFamily="34" charset="-34"/>
              <a:ea typeface="SimSun" panose="02010600030101010101" pitchFamily="2" charset="-122"/>
              <a:cs typeface="LilyUPC" panose="020B0604020202020204" pitchFamily="34" charset="-34"/>
            </a:endParaRPr>
          </a:p>
        </p:txBody>
      </p:sp>
      <p:sp>
        <p:nvSpPr>
          <p:cNvPr id="67588" name="Text Box 5"/>
          <p:cNvSpPr txBox="1">
            <a:spLocks noChangeArrowheads="1"/>
          </p:cNvSpPr>
          <p:nvPr/>
        </p:nvSpPr>
        <p:spPr bwMode="auto">
          <a:xfrm>
            <a:off x="5041107" y="1895848"/>
            <a:ext cx="1914525" cy="883532"/>
          </a:xfrm>
          <a:prstGeom prst="rect">
            <a:avLst/>
          </a:prstGeom>
          <a:solidFill>
            <a:schemeClr val="hlink">
              <a:alpha val="58823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h-TH" altLang="zh-CN" sz="1800" b="1">
                <a:solidFill>
                  <a:schemeClr val="tx1"/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การจัดสรรทรัพยากร</a:t>
            </a:r>
            <a:endParaRPr lang="en-US" altLang="zh-CN" sz="1800" b="1">
              <a:solidFill>
                <a:schemeClr val="tx1"/>
              </a:solidFill>
              <a:latin typeface="LilyUPC" panose="020B0604020202020204" pitchFamily="34" charset="-34"/>
              <a:ea typeface="SimSun" panose="02010600030101010101" pitchFamily="2" charset="-122"/>
              <a:cs typeface="LilyUPC" panose="020B0604020202020204" pitchFamily="34" charset="-34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1800" b="1">
                <a:solidFill>
                  <a:schemeClr val="tx1"/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(</a:t>
            </a:r>
            <a:r>
              <a:rPr lang="th-TH" altLang="zh-CN" sz="1800" b="1">
                <a:solidFill>
                  <a:schemeClr val="tx1"/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งบประมาณ</a:t>
            </a:r>
            <a:r>
              <a:rPr lang="en-US" altLang="zh-CN" sz="1800" b="1">
                <a:solidFill>
                  <a:schemeClr val="tx1"/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)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h-TH" altLang="zh-CN" sz="1800" b="1">
                <a:solidFill>
                  <a:schemeClr val="tx1"/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ที่มีประสิทธิภาพ</a:t>
            </a:r>
            <a:endParaRPr lang="th-TH" altLang="th-TH" sz="1800">
              <a:solidFill>
                <a:schemeClr val="tx1"/>
              </a:solidFill>
              <a:latin typeface="LilyUPC" panose="020B0604020202020204" pitchFamily="34" charset="-34"/>
              <a:ea typeface="SimSun" panose="02010600030101010101" pitchFamily="2" charset="-122"/>
              <a:cs typeface="LilyUPC" panose="020B0604020202020204" pitchFamily="34" charset="-34"/>
            </a:endParaRPr>
          </a:p>
        </p:txBody>
      </p:sp>
      <p:sp>
        <p:nvSpPr>
          <p:cNvPr id="67589" name="Text Box 6"/>
          <p:cNvSpPr txBox="1">
            <a:spLocks noChangeArrowheads="1"/>
          </p:cNvSpPr>
          <p:nvPr/>
        </p:nvSpPr>
        <p:spPr bwMode="auto">
          <a:xfrm>
            <a:off x="7060547" y="1895848"/>
            <a:ext cx="2019300" cy="883531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h-TH" altLang="zh-CN" sz="1800" b="1">
                <a:solidFill>
                  <a:schemeClr val="tx1"/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การบริหารจัดการ</a:t>
            </a:r>
            <a:endParaRPr lang="en-US" altLang="zh-CN" sz="1800" b="1">
              <a:solidFill>
                <a:schemeClr val="tx1"/>
              </a:solidFill>
              <a:latin typeface="LilyUPC" panose="020B0604020202020204" pitchFamily="34" charset="-34"/>
              <a:ea typeface="SimSun" panose="02010600030101010101" pitchFamily="2" charset="-122"/>
              <a:cs typeface="LilyUPC" panose="020B0604020202020204" pitchFamily="34" charset="-34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1800" b="1">
                <a:solidFill>
                  <a:schemeClr val="tx1"/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(</a:t>
            </a:r>
            <a:r>
              <a:rPr lang="th-TH" altLang="zh-CN" sz="1800" b="1">
                <a:solidFill>
                  <a:schemeClr val="tx1"/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ใช้ทรัพยากร</a:t>
            </a:r>
            <a:r>
              <a:rPr lang="en-US" altLang="zh-CN" sz="1800" b="1">
                <a:solidFill>
                  <a:schemeClr val="tx1"/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)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h-TH" altLang="zh-CN" sz="1800" b="1">
                <a:solidFill>
                  <a:schemeClr val="tx1"/>
                </a:solidFill>
                <a:latin typeface="LilyUPC" panose="020B0604020202020204" pitchFamily="34" charset="-34"/>
                <a:ea typeface="SimSun" panose="02010600030101010101" pitchFamily="2" charset="-122"/>
                <a:cs typeface="LilyUPC" panose="020B0604020202020204" pitchFamily="34" charset="-34"/>
              </a:rPr>
              <a:t>อย่างมีประสิทธิภาพ</a:t>
            </a:r>
            <a:endParaRPr lang="th-TH" altLang="th-TH" sz="1800">
              <a:solidFill>
                <a:schemeClr val="tx1"/>
              </a:solidFill>
              <a:latin typeface="LilyUPC" panose="020B0604020202020204" pitchFamily="34" charset="-34"/>
              <a:ea typeface="SimSun" panose="02010600030101010101" pitchFamily="2" charset="-122"/>
              <a:cs typeface="LilyUPC" panose="020B0604020202020204" pitchFamily="34" charset="-34"/>
            </a:endParaRPr>
          </a:p>
        </p:txBody>
      </p:sp>
      <p:sp>
        <p:nvSpPr>
          <p:cNvPr id="67590" name="AutoShape 7"/>
          <p:cNvSpPr>
            <a:spLocks noChangeArrowheads="1"/>
          </p:cNvSpPr>
          <p:nvPr/>
        </p:nvSpPr>
        <p:spPr bwMode="auto">
          <a:xfrm rot="5400000">
            <a:off x="3908006" y="1509106"/>
            <a:ext cx="423862" cy="2667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th-TH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67591" name="AutoShape 8"/>
          <p:cNvSpPr>
            <a:spLocks noChangeArrowheads="1"/>
          </p:cNvSpPr>
          <p:nvPr/>
        </p:nvSpPr>
        <p:spPr bwMode="auto">
          <a:xfrm rot="5400000">
            <a:off x="5819776" y="1562101"/>
            <a:ext cx="423862" cy="268287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th-TH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67592" name="AutoShape 9"/>
          <p:cNvSpPr>
            <a:spLocks noChangeArrowheads="1"/>
          </p:cNvSpPr>
          <p:nvPr/>
        </p:nvSpPr>
        <p:spPr bwMode="auto">
          <a:xfrm rot="5400000">
            <a:off x="7784773" y="1509106"/>
            <a:ext cx="423862" cy="2667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th-TH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67593" name="Line 10"/>
          <p:cNvSpPr>
            <a:spLocks noChangeShapeType="1"/>
          </p:cNvSpPr>
          <p:nvPr/>
        </p:nvSpPr>
        <p:spPr bwMode="auto">
          <a:xfrm>
            <a:off x="4227514" y="1400549"/>
            <a:ext cx="3741737" cy="15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67594" name="Line 11"/>
          <p:cNvSpPr>
            <a:spLocks noChangeShapeType="1"/>
          </p:cNvSpPr>
          <p:nvPr/>
        </p:nvSpPr>
        <p:spPr bwMode="auto">
          <a:xfrm flipV="1">
            <a:off x="6032500" y="1292600"/>
            <a:ext cx="1588" cy="2825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67595" name="Rectangle 12"/>
          <p:cNvSpPr>
            <a:spLocks noChangeArrowheads="1"/>
          </p:cNvSpPr>
          <p:nvPr/>
        </p:nvSpPr>
        <p:spPr bwMode="auto">
          <a:xfrm>
            <a:off x="1176049" y="2832081"/>
            <a:ext cx="104185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tabLst>
                <a:tab pos="720725" algn="l"/>
                <a:tab pos="990600" algn="l"/>
              </a:tabLst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tabLst>
                <a:tab pos="720725" algn="l"/>
                <a:tab pos="990600" algn="l"/>
              </a:tabLst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tabLst>
                <a:tab pos="720725" algn="l"/>
                <a:tab pos="990600" algn="l"/>
              </a:tabLst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tabLst>
                <a:tab pos="720725" algn="l"/>
                <a:tab pos="990600" algn="l"/>
              </a:tabLst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tabLst>
                <a:tab pos="720725" algn="l"/>
                <a:tab pos="990600" algn="l"/>
              </a:tabLst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tabLst>
                <a:tab pos="720725" algn="l"/>
                <a:tab pos="990600" algn="l"/>
              </a:tabLst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tabLst>
                <a:tab pos="720725" algn="l"/>
                <a:tab pos="990600" algn="l"/>
              </a:tabLst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tabLst>
                <a:tab pos="720725" algn="l"/>
                <a:tab pos="990600" algn="l"/>
              </a:tabLst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tabLst>
                <a:tab pos="720725" algn="l"/>
                <a:tab pos="990600" algn="l"/>
              </a:tabLst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</a:pPr>
            <a:r>
              <a:rPr lang="th-TH" altLang="th-TH" sz="2400" b="1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altLang="th-TH" sz="24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การรักษาวินัยทางการคลังของชาติ</a:t>
            </a:r>
            <a:r>
              <a:rPr lang="th-TH" alt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altLang="th-TH" sz="2400" dirty="0" err="1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การจัด</a:t>
            </a:r>
            <a:r>
              <a:rPr lang="th-TH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ทำตัวเลขวงเงินรวมมีขั้นตอนที่ชัดเจน โปร่งใส สามารถใช้เป็นกรอบนำไปสู่การตัดสินใจจัดสรรงบประมาณ วงเงินดังกล่าวจะถูกกำหนดไว้ล่วงหน้าก่อนการพิจารณาจัดสรรในระดับรองลงไป และจะต้องมีความน่าเชื่อถือและใช้ประโยชน์ได้ในระยะยาว</a:t>
            </a:r>
            <a:r>
              <a:rPr lang="en-US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(Medium-term and beyond)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</a:pPr>
            <a:r>
              <a:rPr lang="th-TH" altLang="th-TH" sz="2400" b="1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altLang="th-TH" sz="2400" b="1" dirty="0" err="1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การจัด</a:t>
            </a:r>
            <a:r>
              <a:rPr lang="th-TH" altLang="th-TH" sz="24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สรรทรัพยากรที่มีประสิทธิภาพ</a:t>
            </a:r>
            <a:r>
              <a:rPr lang="th-TH" alt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กรอบ</a:t>
            </a:r>
            <a:r>
              <a:rPr lang="th-TH" altLang="th-TH" sz="2400" dirty="0" err="1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การจัด</a:t>
            </a:r>
            <a:r>
              <a:rPr lang="th-TH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สรรงบประมาณยึดหลักการจัดลำดับความสำคัญตามนโยบายของรัฐบาล</a:t>
            </a:r>
            <a:r>
              <a:rPr lang="en-US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 </a:t>
            </a:r>
            <a:r>
              <a:rPr lang="th-TH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ความเหมาะสม และความคุ้มค่าในเชิงประสิทธิภาพของแผนงานที่ได้รับ</a:t>
            </a:r>
            <a:r>
              <a:rPr lang="th-TH" altLang="th-TH" sz="2400" dirty="0" err="1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การจัด</a:t>
            </a:r>
            <a:r>
              <a:rPr lang="th-TH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สรร</a:t>
            </a:r>
            <a:r>
              <a:rPr lang="en-US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 </a:t>
            </a:r>
            <a:r>
              <a:rPr lang="th-TH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ระบบงบประมาณจะต้องช่วยทำหน้าที่ผลักดันการถ่ายโอนงบประมาณจากรายการที่มีความสำคัญน้อยและหรือไม่มีประสิทธิภาพไปสู่รายการซึ่งมีความสำคัญ และหรือมีประสิทธิภาพสูงกว่า</a:t>
            </a:r>
            <a:endParaRPr lang="en-US" altLang="th-TH" sz="2400" dirty="0">
              <a:solidFill>
                <a:schemeClr val="tx1"/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</a:pPr>
            <a:r>
              <a:rPr lang="th-TH" altLang="th-TH" sz="2400" b="1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altLang="th-TH" sz="2400" b="1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การบริหารจัดการอย่างมีประสิทธิภาพ</a:t>
            </a:r>
            <a:r>
              <a:rPr lang="th-TH" alt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หน่วยงานต่าง ๆ ของรัฐต้องมีความสามารถในการดำเนินภารกิจที่ได้รับมอบหมายจากรัฐ</a:t>
            </a:r>
            <a:r>
              <a:rPr lang="en-US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(</a:t>
            </a:r>
            <a:r>
              <a:rPr lang="th-TH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ผลผลิต ผลลัพธ์ ที่รัฐบาลต้องการ</a:t>
            </a:r>
            <a:r>
              <a:rPr lang="en-US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) </a:t>
            </a:r>
            <a:r>
              <a:rPr lang="th-TH" altLang="th-TH" sz="2400" dirty="0">
                <a:solidFill>
                  <a:schemeClr val="tx1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ภายใต้การใช้ทรัพยากรที่ได้รับอย่างเหมาะสมและมีประสิทธิภาพ เช่น ค่าใช้จ่ายต่อหน่วยของผลผลิตในปีปัจจุบันมีต้นทุนการดำเนินงานต่ำกว่าปีที่ผ่านมา ทั้งนี้หน่วยงานยังคงสามารถควบคุมปริมาณ คุณภาพของผลผลิตได้ตามที่กำหนด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2792412" y="22972"/>
            <a:ext cx="64801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หลักการของงบประมาณแผ่นดิน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DDFDFF-078A-4F3E-8EB2-A5B031E9FA1A}" type="slidenum">
              <a:rPr lang="en-US" smtClean="0">
                <a:latin typeface="LilyUPC" panose="020B0604020202020204" pitchFamily="34" charset="-34"/>
                <a:cs typeface="LilyUPC" panose="020B0604020202020204" pitchFamily="34" charset="-34"/>
              </a:rPr>
              <a:pPr>
                <a:defRPr/>
              </a:pPr>
              <a:t>41</a:t>
            </a:fld>
            <a:endParaRPr lang="en-US" dirty="0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6268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68" name="Rectangle 12"/>
          <p:cNvSpPr>
            <a:spLocks noChangeArrowheads="1"/>
          </p:cNvSpPr>
          <p:nvPr/>
        </p:nvSpPr>
        <p:spPr bwMode="auto">
          <a:xfrm>
            <a:off x="1422654" y="260351"/>
            <a:ext cx="7487986" cy="792163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th-TH" sz="7200" b="1">
                <a:solidFill>
                  <a:srgbClr val="99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หลักการ 3 </a:t>
            </a:r>
            <a:r>
              <a:rPr lang="en-US" sz="7200" b="1">
                <a:solidFill>
                  <a:srgbClr val="99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R</a:t>
            </a:r>
            <a:endParaRPr lang="th-TH" sz="6600" b="1">
              <a:solidFill>
                <a:srgbClr val="99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103441" name="Text Box 17"/>
          <p:cNvSpPr txBox="1">
            <a:spLocks noChangeArrowheads="1"/>
          </p:cNvSpPr>
          <p:nvPr/>
        </p:nvSpPr>
        <p:spPr bwMode="auto">
          <a:xfrm>
            <a:off x="1827213" y="856357"/>
            <a:ext cx="9427975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defRPr/>
            </a:pPr>
            <a:r>
              <a:rPr lang="th-TH" sz="4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หลักการงบประมาณฐานศูนย์ </a:t>
            </a:r>
            <a:endParaRPr lang="en-US" sz="4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lyUPC" panose="020B0604020202020204" pitchFamily="34" charset="-34"/>
              <a:cs typeface="LilyUPC" panose="020B0604020202020204" pitchFamily="34" charset="-34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defRPr/>
            </a:pPr>
            <a:r>
              <a:rPr 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R</a:t>
            </a:r>
            <a:r>
              <a:rPr lang="en-US" sz="4000" dirty="0">
                <a:latin typeface="LilyUPC" panose="020B0604020202020204" pitchFamily="34" charset="-34"/>
                <a:cs typeface="LilyUPC" panose="020B0604020202020204" pitchFamily="34" charset="-34"/>
              </a:rPr>
              <a:t>eview</a:t>
            </a:r>
            <a:r>
              <a:rPr 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 : </a:t>
            </a:r>
            <a:r>
              <a:rPr lang="th-TH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การทบทวน ตรวจสอบ กระบวนการ</a:t>
            </a:r>
            <a:r>
              <a:rPr lang="th-TH" sz="4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ปฏิบัติผลงาน </a:t>
            </a:r>
            <a:r>
              <a:rPr lang="th-TH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และทรัพยากร </a:t>
            </a:r>
            <a:r>
              <a:rPr lang="th-TH" sz="4000" dirty="0">
                <a:solidFill>
                  <a:srgbClr val="FF3300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ทุกกิจกรรม </a:t>
            </a:r>
            <a:r>
              <a:rPr lang="th-TH" sz="4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ต้องตรวจสอบ</a:t>
            </a:r>
            <a:r>
              <a:rPr lang="th-TH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ความถูกต้อง/ความเหมาะสม/จัดลำดับความสำคัญใหม่ทั้งหมด</a:t>
            </a:r>
            <a:endParaRPr lang="en-US" sz="4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lyUPC" panose="020B0604020202020204" pitchFamily="34" charset="-34"/>
              <a:cs typeface="LilyUPC" panose="020B0604020202020204" pitchFamily="34" charset="-34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defRPr/>
            </a:pPr>
            <a:r>
              <a:rPr 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R</a:t>
            </a:r>
            <a:r>
              <a:rPr lang="en-US" sz="4000" dirty="0">
                <a:latin typeface="LilyUPC" panose="020B0604020202020204" pitchFamily="34" charset="-34"/>
                <a:cs typeface="LilyUPC" panose="020B0604020202020204" pitchFamily="34" charset="-34"/>
              </a:rPr>
              <a:t>edeploy </a:t>
            </a:r>
            <a:r>
              <a:rPr lang="en-US" sz="4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: </a:t>
            </a:r>
            <a:r>
              <a:rPr lang="th-TH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การพิจารณาวางแผนและตัดสินใจ</a:t>
            </a:r>
            <a:r>
              <a:rPr lang="th-TH" sz="4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ตามผล</a:t>
            </a:r>
            <a:r>
              <a:rPr lang="th-TH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 </a:t>
            </a:r>
            <a:r>
              <a:rPr lang="en-US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Review </a:t>
            </a:r>
            <a:r>
              <a:rPr lang="th-TH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เพื่อ</a:t>
            </a:r>
            <a:r>
              <a:rPr lang="th-TH" sz="4000" dirty="0">
                <a:solidFill>
                  <a:srgbClr val="FF3300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ยกเลิก ปรับ</a:t>
            </a:r>
            <a:r>
              <a:rPr lang="th-TH" sz="4000" dirty="0" smtClean="0">
                <a:solidFill>
                  <a:srgbClr val="FF3300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ลดเป้าหมาย</a:t>
            </a:r>
            <a:r>
              <a:rPr lang="th-TH" sz="4000" dirty="0">
                <a:solidFill>
                  <a:srgbClr val="FF3300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/ค่าใช้จ่าย</a:t>
            </a:r>
            <a:endParaRPr lang="en-US" sz="40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lyUPC" panose="020B0604020202020204" pitchFamily="34" charset="-34"/>
              <a:cs typeface="LilyUPC" panose="020B0604020202020204" pitchFamily="34" charset="-34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defRPr/>
            </a:pPr>
            <a:r>
              <a:rPr 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R</a:t>
            </a:r>
            <a:r>
              <a:rPr lang="en-US" sz="4000" dirty="0">
                <a:latin typeface="LilyUPC" panose="020B0604020202020204" pitchFamily="34" charset="-34"/>
                <a:cs typeface="LilyUPC" panose="020B0604020202020204" pitchFamily="34" charset="-34"/>
              </a:rPr>
              <a:t>eplacement </a:t>
            </a:r>
            <a:r>
              <a:rPr 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:</a:t>
            </a:r>
            <a:r>
              <a:rPr lang="th-TH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 </a:t>
            </a:r>
            <a:r>
              <a:rPr lang="th-TH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การพิจารณาวางแผนและ</a:t>
            </a:r>
            <a:r>
              <a:rPr lang="th-TH" sz="40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ตัดสินใจตาม</a:t>
            </a:r>
            <a:r>
              <a:rPr lang="th-TH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ผลการ </a:t>
            </a:r>
            <a:r>
              <a:rPr lang="en-US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Review </a:t>
            </a:r>
            <a:r>
              <a:rPr lang="th-TH" sz="40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เพื่อ</a:t>
            </a:r>
            <a:r>
              <a:rPr lang="th-TH" sz="4000" dirty="0" smtClean="0">
                <a:solidFill>
                  <a:srgbClr val="FF3300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กำหนดทางเลือก</a:t>
            </a:r>
            <a:r>
              <a:rPr lang="th-TH" sz="4000" dirty="0">
                <a:solidFill>
                  <a:srgbClr val="FF3300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ใหม่ เพิ่มเป้าหมาย/ค่าใช้จ่าย</a:t>
            </a:r>
            <a:endParaRPr lang="th-TH" sz="4000" dirty="0">
              <a:solidFill>
                <a:schemeClr val="accent2"/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F67EF8-35EC-4641-9C5F-7E15425B0F10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692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68" name="Rectangle 12"/>
          <p:cNvSpPr>
            <a:spLocks noChangeArrowheads="1"/>
          </p:cNvSpPr>
          <p:nvPr/>
        </p:nvSpPr>
        <p:spPr bwMode="auto">
          <a:xfrm>
            <a:off x="2704831" y="225892"/>
            <a:ext cx="6486525" cy="412594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ts val="1700"/>
              </a:lnSpc>
              <a:defRPr/>
            </a:pPr>
            <a:r>
              <a:rPr lang="th-TH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กรอบ</a:t>
            </a:r>
            <a:r>
              <a:rPr lang="th-TH" sz="32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การจัด</a:t>
            </a:r>
            <a:r>
              <a:rPr lang="th-TH" sz="32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ลำดับความสำคัญ</a:t>
            </a:r>
            <a:endParaRPr lang="th-TH" sz="4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105476" name="Text Box 4"/>
          <p:cNvSpPr txBox="1">
            <a:spLocks noChangeArrowheads="1"/>
          </p:cNvSpPr>
          <p:nvPr/>
        </p:nvSpPr>
        <p:spPr bwMode="auto">
          <a:xfrm>
            <a:off x="1237787" y="828056"/>
            <a:ext cx="9157088" cy="5638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lnSpc>
                <a:spcPts val="15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th-TH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ความสำคัญ และจำเป็นเร่งด่วน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ข้อตกลงระหว่างประเทศ กฎหมาย ระเบียบบังคับให้หน่วยงานต้องดำเนินการ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ครม.ปัจจุบันเร่งรัดให้หน่วยงานดำเนินการ และ/หรือมีมติอย่างชัดเจนให้ดำเนินการ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นโยบายสำคัญของรัฐบาลปัจจุบันและจุดเน้นตามยุทธศาสตร์</a:t>
            </a:r>
            <a:r>
              <a:rPr lang="th-TH" sz="2400" dirty="0" err="1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การจัด</a:t>
            </a: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สรรงบประมาณ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แผนการดำเนินงานที่ส่งผลต่อความสำเร็จโดยตรงต่อเป้าหมายของ</a:t>
            </a:r>
            <a:r>
              <a:rPr lang="th-TH" sz="24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แผนงานบูรณา</a:t>
            </a: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การ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ปัญหาเร่งด่วนของประชาชน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มีผู้ได้รับความเดือดร้อนจำนวนมาก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มีผู้ได้รับผลประโยชน์จำนวนมาก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กิจกรรมที่ส่งผลต่อความสำเร็จต่อเป้าหมายการให้บริการโดยตรง</a:t>
            </a:r>
          </a:p>
          <a:p>
            <a:pPr marL="342900" indent="-342900">
              <a:lnSpc>
                <a:spcPts val="15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th-TH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lyUPC" panose="020B0604020202020204" pitchFamily="34" charset="-34"/>
                <a:cs typeface="LilyUPC" panose="020B0604020202020204" pitchFamily="34" charset="-34"/>
              </a:rPr>
              <a:t>ศักยภาพของหน่วยปฏิบัติ</a:t>
            </a:r>
            <a:endParaRPr lang="en-US" sz="28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lyUPC" panose="020B0604020202020204" pitchFamily="34" charset="-34"/>
              <a:cs typeface="LilyUPC" panose="020B0604020202020204" pitchFamily="34" charset="-34"/>
            </a:endParaRP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ดำเนินการเอง/จัดจ้าง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 ผลการดำเนินงานดี โปร่งใส ตรวจสอบได้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ให้บริการ กระจายผลประโยชน์อย่างเป็นธรรม ผู้รับบริการพึงพอใจ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พื้นที่ดำเนินการพร้อม มีแผนการปฏิบัติงานรองรับ มีแผนบริหารความเสี่ยงรองรับ</a:t>
            </a:r>
          </a:p>
          <a:p>
            <a:pPr marL="800100" lvl="1" indent="-342900">
              <a:lnSpc>
                <a:spcPts val="15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มีความพร้อมด้านบุคลากร ความรู้ ประสบการณ์ เทคโนโลยี เครื่องมือ อุปกรณ์ ทรัพยากร และมี</a:t>
            </a:r>
            <a:r>
              <a:rPr lang="th-TH" sz="24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เวลาพี</a:t>
            </a:r>
            <a:r>
              <a:rPr lang="th-TH" sz="2400" dirty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ยง</a:t>
            </a:r>
            <a:r>
              <a:rPr lang="th-TH" sz="2400" dirty="0" smtClean="0">
                <a:solidFill>
                  <a:schemeClr val="bg2">
                    <a:lumMod val="10000"/>
                  </a:schemeClr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พอ</a:t>
            </a:r>
            <a:endParaRPr lang="en-US" sz="28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D2C8C8-1A15-4125-B4E5-511C003E0A98}" type="slidenum">
              <a:rPr lang="en-US" sz="1400" smtClean="0">
                <a:latin typeface="LilyUPC" panose="020B0604020202020204" pitchFamily="34" charset="-34"/>
                <a:cs typeface="LilyUPC" panose="020B0604020202020204" pitchFamily="34" charset="-34"/>
              </a:rPr>
              <a:pPr>
                <a:defRPr/>
              </a:pPr>
              <a:t>43</a:t>
            </a:fld>
            <a:endParaRPr lang="en-US" sz="1400" dirty="0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0909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1013" y="1701800"/>
            <a:ext cx="6858002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8800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จบการบรรยาย</a:t>
            </a:r>
            <a:br>
              <a:rPr lang="th-TH" sz="8800" dirty="0" smtClean="0">
                <a:latin typeface="LilyUPC" panose="020B0604020202020204" pitchFamily="34" charset="-34"/>
                <a:cs typeface="LilyUPC" panose="020B0604020202020204" pitchFamily="34" charset="-34"/>
              </a:rPr>
            </a:br>
            <a:r>
              <a:rPr lang="th-TH" sz="8800" dirty="0" smtClean="0">
                <a:latin typeface="LilyUPC" panose="020B0604020202020204" pitchFamily="34" charset="-34"/>
                <a:cs typeface="LilyUPC" panose="020B0604020202020204" pitchFamily="34" charset="-34"/>
              </a:rPr>
              <a:t>ขอบคุณค่ะ</a:t>
            </a:r>
            <a:endParaRPr lang="en-US" sz="8800" dirty="0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tf03431377</Template>
  <TotalTime>576</TotalTime>
  <Words>2781</Words>
  <Application>Microsoft Office PowerPoint</Application>
  <PresentationFormat>กำหนดเอง</PresentationFormat>
  <Paragraphs>596</Paragraphs>
  <Slides>44</Slides>
  <Notes>7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44</vt:i4>
      </vt:variant>
    </vt:vector>
  </HeadingPairs>
  <TitlesOfParts>
    <vt:vector size="46" baseType="lpstr">
      <vt:lpstr>Nature Illustration 16x9</vt:lpstr>
      <vt:lpstr>Acrobat Document</vt:lpstr>
      <vt:lpstr>แนวทางการจัดทำคำของบประมาณเพื่อสนับสนุนแผนพัฒนาจังหวัด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สภาพปัญหาการบูรณาการงบประมาณเชิงพื้นที่ (3 มิติ)</vt:lpstr>
      <vt:lpstr>เสนอของบประมาณต้องระบุ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จบการบรรยาย ขอบคุณค่ะ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แนวทางการจัดทำคำของบประมาณจังหวัด</dc:title>
  <dc:creator>BBICT</dc:creator>
  <cp:lastModifiedBy>Com01</cp:lastModifiedBy>
  <cp:revision>46</cp:revision>
  <dcterms:created xsi:type="dcterms:W3CDTF">2017-07-16T10:19:14Z</dcterms:created>
  <dcterms:modified xsi:type="dcterms:W3CDTF">2017-07-21T10:49:12Z</dcterms:modified>
</cp:coreProperties>
</file>