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theme/themeOverride3.xml" ContentType="application/vnd.openxmlformats-officedocument.themeOverr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2" r:id="rId1"/>
  </p:sldMasterIdLst>
  <p:notesMasterIdLst>
    <p:notesMasterId r:id="rId34"/>
  </p:notesMasterIdLst>
  <p:sldIdLst>
    <p:sldId id="286" r:id="rId2"/>
    <p:sldId id="363" r:id="rId3"/>
    <p:sldId id="355" r:id="rId4"/>
    <p:sldId id="362" r:id="rId5"/>
    <p:sldId id="347" r:id="rId6"/>
    <p:sldId id="346" r:id="rId7"/>
    <p:sldId id="348" r:id="rId8"/>
    <p:sldId id="364" r:id="rId9"/>
    <p:sldId id="349" r:id="rId10"/>
    <p:sldId id="365" r:id="rId11"/>
    <p:sldId id="366" r:id="rId12"/>
    <p:sldId id="352" r:id="rId13"/>
    <p:sldId id="353" r:id="rId14"/>
    <p:sldId id="375" r:id="rId15"/>
    <p:sldId id="376" r:id="rId16"/>
    <p:sldId id="367" r:id="rId17"/>
    <p:sldId id="345" r:id="rId18"/>
    <p:sldId id="356" r:id="rId19"/>
    <p:sldId id="369" r:id="rId20"/>
    <p:sldId id="358" r:id="rId21"/>
    <p:sldId id="359" r:id="rId22"/>
    <p:sldId id="371" r:id="rId23"/>
    <p:sldId id="381" r:id="rId24"/>
    <p:sldId id="382" r:id="rId25"/>
    <p:sldId id="360" r:id="rId26"/>
    <p:sldId id="361" r:id="rId27"/>
    <p:sldId id="374" r:id="rId28"/>
    <p:sldId id="384" r:id="rId29"/>
    <p:sldId id="377" r:id="rId30"/>
    <p:sldId id="379" r:id="rId31"/>
    <p:sldId id="380" r:id="rId32"/>
    <p:sldId id="373" r:id="rId3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E9F739"/>
    <a:srgbClr val="44546A"/>
    <a:srgbClr val="002060"/>
    <a:srgbClr val="FF0000"/>
    <a:srgbClr val="46DD23"/>
    <a:srgbClr val="CBF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8224" autoAdjust="0"/>
  </p:normalViewPr>
  <p:slideViewPr>
    <p:cSldViewPr snapToGrid="0">
      <p:cViewPr>
        <p:scale>
          <a:sx n="70" d="100"/>
          <a:sy n="70" d="100"/>
        </p:scale>
        <p:origin x="-72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9" d="100"/>
          <a:sy n="49" d="100"/>
        </p:scale>
        <p:origin x="-2910" y="-90"/>
      </p:cViewPr>
      <p:guideLst>
        <p:guide orient="horz" pos="3126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2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1488117481895942E-2"/>
          <c:y val="0"/>
          <c:w val="0.88664390825261863"/>
          <c:h val="0.97530829907788053"/>
        </c:manualLayout>
      </c:layout>
      <c:doughnutChart>
        <c:varyColors val="1"/>
        <c:ser>
          <c:idx val="0"/>
          <c:order val="0"/>
          <c:spPr>
            <a:noFill/>
          </c:spPr>
          <c:explosion val="25"/>
          <c:val>
            <c:numRef>
              <c:f>Sheet1!$A$1:$A$10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ser>
          <c:idx val="1"/>
          <c:order val="1"/>
          <c:explosion val="25"/>
          <c:val>
            <c:numRef>
              <c:f>Sheet1!$B$1:$B$10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Sheet1!$D$3</c:f>
              <c:strCache>
                <c:ptCount val="1"/>
                <c:pt idx="0">
                  <c:v>ความ
ต้องการ</c:v>
                </c:pt>
              </c:strCache>
            </c:strRef>
          </c:tx>
          <c:explosion val="25"/>
          <c:dPt>
            <c:idx val="5"/>
            <c:bubble3D val="0"/>
            <c:spPr>
              <a:solidFill>
                <a:srgbClr val="7030A0"/>
              </a:solidFill>
            </c:spPr>
          </c:dPt>
          <c:dLbls>
            <c:dLbl>
              <c:idx val="5"/>
              <c:layout>
                <c:manualLayout>
                  <c:x val="0.16987685914260725"/>
                  <c:y val="-1.356481481481485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Sheet1!$C$4:$C$9</c:f>
              <c:strCache>
                <c:ptCount val="6"/>
                <c:pt idx="0">
                  <c:v>2560</c:v>
                </c:pt>
                <c:pt idx="1">
                  <c:v>2561</c:v>
                </c:pt>
                <c:pt idx="2">
                  <c:v>2562</c:v>
                </c:pt>
                <c:pt idx="3">
                  <c:v>2563</c:v>
                </c:pt>
                <c:pt idx="4">
                  <c:v>2564</c:v>
                </c:pt>
                <c:pt idx="5">
                  <c:v>รวม</c:v>
                </c:pt>
              </c:strCache>
            </c:strRef>
          </c:cat>
          <c:val>
            <c:numRef>
              <c:f>Sheet1!$D$4:$D$9</c:f>
              <c:numCache>
                <c:formatCode>_-* #,##0_-;\-* #,##0_-;_-* "-"??_-;_-@_-</c:formatCode>
                <c:ptCount val="6"/>
                <c:pt idx="0">
                  <c:v>969741</c:v>
                </c:pt>
                <c:pt idx="1">
                  <c:v>989180</c:v>
                </c:pt>
                <c:pt idx="2">
                  <c:v>1043802</c:v>
                </c:pt>
                <c:pt idx="3">
                  <c:v>1087049</c:v>
                </c:pt>
                <c:pt idx="4">
                  <c:v>931268</c:v>
                </c:pt>
                <c:pt idx="5">
                  <c:v>5021040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1"/>
    </c:legend>
    <c:plotVisOnly val="1"/>
    <c:dispBlanksAs val="zero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465DCA-7BCB-407B-9EDB-337B926753D0}" type="doc">
      <dgm:prSet loTypeId="urn:microsoft.com/office/officeart/2005/8/layout/radial3" loCatId="cycle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th-TH"/>
        </a:p>
      </dgm:t>
    </dgm:pt>
    <dgm:pt modelId="{218039E7-3521-4BEE-8511-C408C2DE4B50}">
      <dgm:prSet phldrT="[ข้อความ]" custT="1"/>
      <dgm:spPr>
        <a:solidFill>
          <a:srgbClr val="00B050">
            <a:alpha val="50000"/>
          </a:srgbClr>
        </a:solidFill>
      </dgm:spPr>
      <dgm:t>
        <a:bodyPr/>
        <a:lstStyle/>
        <a:p>
          <a:r>
            <a:rPr lang="th-TH" sz="3200" b="1" dirty="0" smtClean="0">
              <a:latin typeface="TH SarabunPSK" pitchFamily="34" charset="-34"/>
              <a:cs typeface="TH SarabunPSK" pitchFamily="34" charset="-34"/>
            </a:rPr>
            <a:t>แผน</a:t>
          </a:r>
          <a:r>
            <a:rPr lang="th-TH" sz="3200" b="1" dirty="0" err="1" smtClean="0">
              <a:latin typeface="TH SarabunPSK" pitchFamily="34" charset="-34"/>
              <a:cs typeface="TH SarabunPSK" pitchFamily="34" charset="-34"/>
            </a:rPr>
            <a:t>บูรณา</a:t>
          </a:r>
          <a:r>
            <a:rPr lang="th-TH" sz="3200" b="1" dirty="0" smtClean="0">
              <a:latin typeface="TH SarabunPSK" pitchFamily="34" charset="-34"/>
              <a:cs typeface="TH SarabunPSK" pitchFamily="34" charset="-34"/>
            </a:rPr>
            <a:t>การ</a:t>
          </a:r>
          <a:endParaRPr lang="th-TH" sz="3200" b="1" dirty="0">
            <a:latin typeface="TH SarabunPSK" pitchFamily="34" charset="-34"/>
            <a:cs typeface="TH SarabunPSK" pitchFamily="34" charset="-34"/>
          </a:endParaRPr>
        </a:p>
      </dgm:t>
    </dgm:pt>
    <dgm:pt modelId="{779BAE18-B36A-4279-B9D7-1E444FDDC0BF}" type="parTrans" cxnId="{C9E19060-58C0-4D0E-A3AE-E850F43B374C}">
      <dgm:prSet/>
      <dgm:spPr/>
      <dgm:t>
        <a:bodyPr/>
        <a:lstStyle/>
        <a:p>
          <a:endParaRPr lang="th-TH"/>
        </a:p>
      </dgm:t>
    </dgm:pt>
    <dgm:pt modelId="{92A39585-7759-4C59-BF75-7C42345C8613}" type="sibTrans" cxnId="{C9E19060-58C0-4D0E-A3AE-E850F43B374C}">
      <dgm:prSet/>
      <dgm:spPr/>
      <dgm:t>
        <a:bodyPr/>
        <a:lstStyle/>
        <a:p>
          <a:endParaRPr lang="th-TH"/>
        </a:p>
      </dgm:t>
    </dgm:pt>
    <dgm:pt modelId="{9D421F74-3A32-451E-83DF-E2430C4BC507}">
      <dgm:prSet phldrT="[ข้อความ]"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1800" b="1" kern="0" dirty="0" smtClean="0">
              <a:latin typeface="TH SarabunPSK" pitchFamily="34" charset="-34"/>
              <a:cs typeface="TH SarabunPSK" pitchFamily="34" charset="-34"/>
            </a:rPr>
            <a:t>ขับเคลื่อนการแก้ไขปัญหาจังหวัดชายแดนภาคใต้</a:t>
          </a:r>
          <a:endParaRPr lang="en-US" sz="1800" b="1" kern="0" dirty="0" smtClean="0">
            <a:latin typeface="TH SarabunPSK" pitchFamily="34" charset="-34"/>
            <a:cs typeface="TH SarabunPSK" pitchFamily="34" charset="-34"/>
          </a:endParaRPr>
        </a:p>
      </dgm:t>
    </dgm:pt>
    <dgm:pt modelId="{4481E50C-A40F-4E2E-8209-3415B903A2AE}" type="parTrans" cxnId="{8933E443-0B86-480F-AF75-D472545071C2}">
      <dgm:prSet/>
      <dgm:spPr/>
      <dgm:t>
        <a:bodyPr/>
        <a:lstStyle/>
        <a:p>
          <a:endParaRPr lang="th-TH"/>
        </a:p>
      </dgm:t>
    </dgm:pt>
    <dgm:pt modelId="{91533626-D7C2-4C2D-BF88-C7645B598F21}" type="sibTrans" cxnId="{8933E443-0B86-480F-AF75-D472545071C2}">
      <dgm:prSet/>
      <dgm:spPr/>
      <dgm:t>
        <a:bodyPr/>
        <a:lstStyle/>
        <a:p>
          <a:endParaRPr lang="th-TH"/>
        </a:p>
      </dgm:t>
    </dgm:pt>
    <dgm:pt modelId="{B9F5FA19-EECB-449F-B5AF-2E2B0B38807A}">
      <dgm:prSet custT="1"/>
      <dgm:spPr>
        <a:solidFill>
          <a:schemeClr val="bg2">
            <a:lumMod val="50000"/>
            <a:alpha val="50000"/>
          </a:schemeClr>
        </a:solidFill>
      </dgm:spPr>
      <dgm:t>
        <a:bodyPr/>
        <a:lstStyle/>
        <a:p>
          <a:r>
            <a:rPr lang="th-TH" sz="2400" b="1" dirty="0" smtClean="0">
              <a:latin typeface="TH SarabunPSK" pitchFamily="34" charset="-34"/>
              <a:cs typeface="TH SarabunPSK" pitchFamily="34" charset="-34"/>
            </a:rPr>
            <a:t>ส่งเสริม</a:t>
          </a:r>
        </a:p>
        <a:p>
          <a:r>
            <a:rPr lang="en-US" sz="2400" b="1" dirty="0" smtClean="0">
              <a:latin typeface="TH SarabunPSK" pitchFamily="34" charset="-34"/>
              <a:cs typeface="TH SarabunPSK" pitchFamily="34" charset="-34"/>
            </a:rPr>
            <a:t>SMEs</a:t>
          </a:r>
          <a:endParaRPr lang="en-US" sz="2400" b="1" dirty="0">
            <a:latin typeface="TH SarabunPSK" pitchFamily="34" charset="-34"/>
            <a:cs typeface="TH SarabunPSK" pitchFamily="34" charset="-34"/>
          </a:endParaRPr>
        </a:p>
      </dgm:t>
    </dgm:pt>
    <dgm:pt modelId="{F91EF833-2DFE-4903-8586-5D37F307498B}" type="parTrans" cxnId="{F4DC9FDD-AE28-48D2-8B54-2BF2F4D33C34}">
      <dgm:prSet/>
      <dgm:spPr/>
      <dgm:t>
        <a:bodyPr/>
        <a:lstStyle/>
        <a:p>
          <a:endParaRPr lang="th-TH"/>
        </a:p>
      </dgm:t>
    </dgm:pt>
    <dgm:pt modelId="{3E0C9E6B-34EF-4264-8948-B79984B8E55D}" type="sibTrans" cxnId="{F4DC9FDD-AE28-48D2-8B54-2BF2F4D33C34}">
      <dgm:prSet/>
      <dgm:spPr/>
      <dgm:t>
        <a:bodyPr/>
        <a:lstStyle/>
        <a:p>
          <a:endParaRPr lang="th-TH"/>
        </a:p>
      </dgm:t>
    </dgm:pt>
    <dgm:pt modelId="{D39BD62A-96D6-4195-A657-11C23C7F295A}">
      <dgm:prSet custT="1"/>
      <dgm:spPr>
        <a:solidFill>
          <a:schemeClr val="accent5">
            <a:lumMod val="60000"/>
            <a:lumOff val="40000"/>
            <a:alpha val="73000"/>
          </a:schemeClr>
        </a:solidFill>
      </dgm:spPr>
      <dgm:t>
        <a:bodyPr/>
        <a:lstStyle/>
        <a:p>
          <a:r>
            <a:rPr lang="th-TH" sz="1600" b="1" dirty="0" smtClean="0">
              <a:latin typeface="TH SarabunPSK" pitchFamily="34" charset="-34"/>
              <a:cs typeface="TH SarabunPSK" pitchFamily="34" charset="-34"/>
            </a:rPr>
            <a:t>พัฒนาอุตสาหกรรมศักยภาพและการพัฒนาฝีมือแรงงานสู่ไทยแลนด์ 4.0</a:t>
          </a:r>
          <a:endParaRPr lang="en-US" sz="1600" b="1" dirty="0">
            <a:latin typeface="TH SarabunPSK" pitchFamily="34" charset="-34"/>
            <a:cs typeface="TH SarabunPSK" pitchFamily="34" charset="-34"/>
          </a:endParaRPr>
        </a:p>
      </dgm:t>
    </dgm:pt>
    <dgm:pt modelId="{B0F8424A-DD64-4C16-A032-FCD51344069A}" type="parTrans" cxnId="{79B5AA28-B46C-4D01-8E59-6B5D249F4D07}">
      <dgm:prSet/>
      <dgm:spPr/>
      <dgm:t>
        <a:bodyPr/>
        <a:lstStyle/>
        <a:p>
          <a:endParaRPr lang="th-TH"/>
        </a:p>
      </dgm:t>
    </dgm:pt>
    <dgm:pt modelId="{F9006A1E-457A-48F3-B021-BA2EAE8953E3}" type="sibTrans" cxnId="{79B5AA28-B46C-4D01-8E59-6B5D249F4D07}">
      <dgm:prSet/>
      <dgm:spPr/>
      <dgm:t>
        <a:bodyPr/>
        <a:lstStyle/>
        <a:p>
          <a:endParaRPr lang="th-TH"/>
        </a:p>
      </dgm:t>
    </dgm:pt>
    <dgm:pt modelId="{6CA131F0-ECC4-44C7-A79B-4194030343F5}">
      <dgm:prSet custT="1"/>
      <dgm:spPr>
        <a:solidFill>
          <a:schemeClr val="accent6">
            <a:lumMod val="75000"/>
            <a:alpha val="50000"/>
          </a:schemeClr>
        </a:solidFill>
      </dgm:spPr>
      <dgm:t>
        <a:bodyPr/>
        <a:lstStyle/>
        <a:p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พัฒนาคน</a:t>
          </a:r>
        </a:p>
        <a:p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ตามช่วงวัย</a:t>
          </a:r>
        </a:p>
      </dgm:t>
    </dgm:pt>
    <dgm:pt modelId="{BFDC1AB9-80C9-416A-A48E-0AC05F2117A0}" type="parTrans" cxnId="{7E8A5804-AD77-4107-9415-01982239A83F}">
      <dgm:prSet/>
      <dgm:spPr/>
      <dgm:t>
        <a:bodyPr/>
        <a:lstStyle/>
        <a:p>
          <a:endParaRPr lang="th-TH"/>
        </a:p>
      </dgm:t>
    </dgm:pt>
    <dgm:pt modelId="{ADB41D8F-5A6B-4165-9F99-1BA248E3E1DD}" type="sibTrans" cxnId="{7E8A5804-AD77-4107-9415-01982239A83F}">
      <dgm:prSet/>
      <dgm:spPr/>
      <dgm:t>
        <a:bodyPr/>
        <a:lstStyle/>
        <a:p>
          <a:endParaRPr lang="th-TH"/>
        </a:p>
      </dgm:t>
    </dgm:pt>
    <dgm:pt modelId="{3DEC82BE-B328-4CE8-8D7C-0DC8C83FF69B}">
      <dgm:prSet custT="1"/>
      <dgm:spPr/>
      <dgm:t>
        <a:bodyPr/>
        <a:lstStyle/>
        <a:p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พัฒนาระเบียงเศรษฐกิจภาคตะวันออก</a:t>
          </a:r>
          <a:endParaRPr lang="en-US" sz="2000" b="1" dirty="0">
            <a:latin typeface="TH SarabunPSK" pitchFamily="34" charset="-34"/>
            <a:cs typeface="TH SarabunPSK" pitchFamily="34" charset="-34"/>
          </a:endParaRPr>
        </a:p>
      </dgm:t>
    </dgm:pt>
    <dgm:pt modelId="{5A25F05B-07BC-4416-9820-0519B5646F9B}" type="parTrans" cxnId="{C202A382-0F71-44CA-AB3F-BFEC2BC54286}">
      <dgm:prSet/>
      <dgm:spPr/>
      <dgm:t>
        <a:bodyPr/>
        <a:lstStyle/>
        <a:p>
          <a:endParaRPr lang="th-TH"/>
        </a:p>
      </dgm:t>
    </dgm:pt>
    <dgm:pt modelId="{9548716E-35EF-43D1-9178-CE118CE1B1FD}" type="sibTrans" cxnId="{C202A382-0F71-44CA-AB3F-BFEC2BC54286}">
      <dgm:prSet/>
      <dgm:spPr/>
      <dgm:t>
        <a:bodyPr/>
        <a:lstStyle/>
        <a:p>
          <a:endParaRPr lang="th-TH"/>
        </a:p>
      </dgm:t>
    </dgm:pt>
    <dgm:pt modelId="{185DECD4-D971-4276-860D-0B58B07648BF}">
      <dgm:prSet custT="1"/>
      <dgm:spPr>
        <a:solidFill>
          <a:schemeClr val="accent4">
            <a:lumMod val="60000"/>
            <a:lumOff val="40000"/>
            <a:alpha val="74000"/>
          </a:schemeClr>
        </a:solidFill>
      </dgm:spPr>
      <dgm:t>
        <a:bodyPr/>
        <a:lstStyle/>
        <a:p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พัฒนาพื้นที่เขตเศรษฐกิจพิเศษ</a:t>
          </a:r>
          <a:endParaRPr lang="en-US" sz="2000" b="1" dirty="0">
            <a:latin typeface="TH SarabunPSK" pitchFamily="34" charset="-34"/>
            <a:cs typeface="TH SarabunPSK" pitchFamily="34" charset="-34"/>
          </a:endParaRPr>
        </a:p>
      </dgm:t>
    </dgm:pt>
    <dgm:pt modelId="{4B085887-9CFA-4A57-BB9B-ED637BC40CEC}" type="parTrans" cxnId="{0432C410-2AE2-4338-9397-E26A182601BE}">
      <dgm:prSet/>
      <dgm:spPr/>
      <dgm:t>
        <a:bodyPr/>
        <a:lstStyle/>
        <a:p>
          <a:endParaRPr lang="th-TH"/>
        </a:p>
      </dgm:t>
    </dgm:pt>
    <dgm:pt modelId="{ED2AE2ED-48D3-4379-93F2-9D2B62DE3939}" type="sibTrans" cxnId="{0432C410-2AE2-4338-9397-E26A182601BE}">
      <dgm:prSet/>
      <dgm:spPr/>
      <dgm:t>
        <a:bodyPr/>
        <a:lstStyle/>
        <a:p>
          <a:endParaRPr lang="th-TH"/>
        </a:p>
      </dgm:t>
    </dgm:pt>
    <dgm:pt modelId="{941C89ED-220D-421A-926C-E86C34024017}">
      <dgm:prSet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ป้องกันปราบปรามการทุจริต</a:t>
          </a:r>
        </a:p>
      </dgm:t>
    </dgm:pt>
    <dgm:pt modelId="{01C0097C-5B09-41C5-A578-366895B13297}" type="parTrans" cxnId="{D56857BD-49F5-42F3-9601-D494138C491E}">
      <dgm:prSet/>
      <dgm:spPr/>
      <dgm:t>
        <a:bodyPr/>
        <a:lstStyle/>
        <a:p>
          <a:endParaRPr lang="th-TH"/>
        </a:p>
      </dgm:t>
    </dgm:pt>
    <dgm:pt modelId="{338288B9-842D-478A-95EB-9B9D22E9F21E}" type="sibTrans" cxnId="{D56857BD-49F5-42F3-9601-D494138C491E}">
      <dgm:prSet/>
      <dgm:spPr/>
      <dgm:t>
        <a:bodyPr/>
        <a:lstStyle/>
        <a:p>
          <a:endParaRPr lang="th-TH"/>
        </a:p>
      </dgm:t>
    </dgm:pt>
    <dgm:pt modelId="{EB9E38AB-2E1F-479C-85E3-53983634FBCF}" type="pres">
      <dgm:prSet presAssocID="{5C465DCA-7BCB-407B-9EDB-337B926753D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0AF2D5B-BBB7-4D49-9C7B-896098C6E85C}" type="pres">
      <dgm:prSet presAssocID="{5C465DCA-7BCB-407B-9EDB-337B926753D0}" presName="radial" presStyleCnt="0">
        <dgm:presLayoutVars>
          <dgm:animLvl val="ctr"/>
        </dgm:presLayoutVars>
      </dgm:prSet>
      <dgm:spPr/>
      <dgm:t>
        <a:bodyPr/>
        <a:lstStyle/>
        <a:p>
          <a:endParaRPr lang="th-TH"/>
        </a:p>
      </dgm:t>
    </dgm:pt>
    <dgm:pt modelId="{1BDDA918-7C79-4373-96A6-BD57AB9C9CD3}" type="pres">
      <dgm:prSet presAssocID="{218039E7-3521-4BEE-8511-C408C2DE4B50}" presName="centerShape" presStyleLbl="vennNode1" presStyleIdx="0" presStyleCnt="8" custScaleX="80185" custScaleY="80185"/>
      <dgm:spPr/>
      <dgm:t>
        <a:bodyPr/>
        <a:lstStyle/>
        <a:p>
          <a:endParaRPr lang="th-TH"/>
        </a:p>
      </dgm:t>
    </dgm:pt>
    <dgm:pt modelId="{1C4543EF-19AE-4AC2-BBA3-21FF0B45A2A1}" type="pres">
      <dgm:prSet presAssocID="{9D421F74-3A32-451E-83DF-E2430C4BC507}" presName="node" presStyleLbl="vennNode1" presStyleIdx="1" presStyleCnt="8" custRadScaleRad="8983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F6E049F-82ED-4F39-981D-3930663D2B62}" type="pres">
      <dgm:prSet presAssocID="{941C89ED-220D-421A-926C-E86C34024017}" presName="node" presStyleLbl="vennNode1" presStyleIdx="2" presStyleCnt="8" custRadScaleRad="90515" custRadScaleInc="-52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9854C7E-A45B-44CE-980E-32762DF3AC6A}" type="pres">
      <dgm:prSet presAssocID="{B9F5FA19-EECB-449F-B5AF-2E2B0B38807A}" presName="node" presStyleLbl="vennNode1" presStyleIdx="3" presStyleCnt="8" custRadScaleRad="91770" custRadScaleInc="306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646F3D2-D3E9-44FA-919E-13003D0D217F}" type="pres">
      <dgm:prSet presAssocID="{D39BD62A-96D6-4195-A657-11C23C7F295A}" presName="node" presStyleLbl="vennNode1" presStyleIdx="4" presStyleCnt="8" custRadScaleRad="90533" custRadScaleInc="250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E93CA5B-A78C-42C8-9D75-F47112487762}" type="pres">
      <dgm:prSet presAssocID="{6CA131F0-ECC4-44C7-A79B-4194030343F5}" presName="node" presStyleLbl="vennNode1" presStyleIdx="5" presStyleCnt="8" custRadScaleRad="88017" custRadScaleInc="156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C3D8E-EA6B-452D-9216-0B2257E047F6}" type="pres">
      <dgm:prSet presAssocID="{185DECD4-D971-4276-860D-0B58B07648BF}" presName="node" presStyleLbl="vennNode1" presStyleIdx="6" presStyleCnt="8" custRadScaleRad="89324" custRadScaleInc="-12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D6119EA-6525-4B4B-B075-B4F40CCF69FB}" type="pres">
      <dgm:prSet presAssocID="{3DEC82BE-B328-4CE8-8D7C-0DC8C83FF69B}" presName="node" presStyleLbl="vennNode1" presStyleIdx="7" presStyleCnt="8" custRadScaleRad="89112" custRadScaleInc="194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C9E19060-58C0-4D0E-A3AE-E850F43B374C}" srcId="{5C465DCA-7BCB-407B-9EDB-337B926753D0}" destId="{218039E7-3521-4BEE-8511-C408C2DE4B50}" srcOrd="0" destOrd="0" parTransId="{779BAE18-B36A-4279-B9D7-1E444FDDC0BF}" sibTransId="{92A39585-7759-4C59-BF75-7C42345C8613}"/>
    <dgm:cxn modelId="{0432C410-2AE2-4338-9397-E26A182601BE}" srcId="{218039E7-3521-4BEE-8511-C408C2DE4B50}" destId="{185DECD4-D971-4276-860D-0B58B07648BF}" srcOrd="5" destOrd="0" parTransId="{4B085887-9CFA-4A57-BB9B-ED637BC40CEC}" sibTransId="{ED2AE2ED-48D3-4379-93F2-9D2B62DE3939}"/>
    <dgm:cxn modelId="{8933E443-0B86-480F-AF75-D472545071C2}" srcId="{218039E7-3521-4BEE-8511-C408C2DE4B50}" destId="{9D421F74-3A32-451E-83DF-E2430C4BC507}" srcOrd="0" destOrd="0" parTransId="{4481E50C-A40F-4E2E-8209-3415B903A2AE}" sibTransId="{91533626-D7C2-4C2D-BF88-C7645B598F21}"/>
    <dgm:cxn modelId="{0B6F7AF3-40BF-4555-B997-CDAF4EB9EC88}" type="presOf" srcId="{6CA131F0-ECC4-44C7-A79B-4194030343F5}" destId="{6E93CA5B-A78C-42C8-9D75-F47112487762}" srcOrd="0" destOrd="0" presId="urn:microsoft.com/office/officeart/2005/8/layout/radial3"/>
    <dgm:cxn modelId="{8A0BEF84-F921-4DC8-946D-D4F08B2C6FFA}" type="presOf" srcId="{9D421F74-3A32-451E-83DF-E2430C4BC507}" destId="{1C4543EF-19AE-4AC2-BBA3-21FF0B45A2A1}" srcOrd="0" destOrd="0" presId="urn:microsoft.com/office/officeart/2005/8/layout/radial3"/>
    <dgm:cxn modelId="{0E15CB11-50E1-4DB1-98AA-BF339CBF101B}" type="presOf" srcId="{5C465DCA-7BCB-407B-9EDB-337B926753D0}" destId="{EB9E38AB-2E1F-479C-85E3-53983634FBCF}" srcOrd="0" destOrd="0" presId="urn:microsoft.com/office/officeart/2005/8/layout/radial3"/>
    <dgm:cxn modelId="{44A1D048-4CC8-468B-ADEF-0456CC2518D8}" type="presOf" srcId="{185DECD4-D971-4276-860D-0B58B07648BF}" destId="{D2FC3D8E-EA6B-452D-9216-0B2257E047F6}" srcOrd="0" destOrd="0" presId="urn:microsoft.com/office/officeart/2005/8/layout/radial3"/>
    <dgm:cxn modelId="{79B5AA28-B46C-4D01-8E59-6B5D249F4D07}" srcId="{218039E7-3521-4BEE-8511-C408C2DE4B50}" destId="{D39BD62A-96D6-4195-A657-11C23C7F295A}" srcOrd="3" destOrd="0" parTransId="{B0F8424A-DD64-4C16-A032-FCD51344069A}" sibTransId="{F9006A1E-457A-48F3-B021-BA2EAE8953E3}"/>
    <dgm:cxn modelId="{D56857BD-49F5-42F3-9601-D494138C491E}" srcId="{218039E7-3521-4BEE-8511-C408C2DE4B50}" destId="{941C89ED-220D-421A-926C-E86C34024017}" srcOrd="1" destOrd="0" parTransId="{01C0097C-5B09-41C5-A578-366895B13297}" sibTransId="{338288B9-842D-478A-95EB-9B9D22E9F21E}"/>
    <dgm:cxn modelId="{7E8A5804-AD77-4107-9415-01982239A83F}" srcId="{218039E7-3521-4BEE-8511-C408C2DE4B50}" destId="{6CA131F0-ECC4-44C7-A79B-4194030343F5}" srcOrd="4" destOrd="0" parTransId="{BFDC1AB9-80C9-416A-A48E-0AC05F2117A0}" sibTransId="{ADB41D8F-5A6B-4165-9F99-1BA248E3E1DD}"/>
    <dgm:cxn modelId="{98D282E5-E3A3-4461-BAF7-06EED7440D7B}" type="presOf" srcId="{B9F5FA19-EECB-449F-B5AF-2E2B0B38807A}" destId="{D9854C7E-A45B-44CE-980E-32762DF3AC6A}" srcOrd="0" destOrd="0" presId="urn:microsoft.com/office/officeart/2005/8/layout/radial3"/>
    <dgm:cxn modelId="{C202A382-0F71-44CA-AB3F-BFEC2BC54286}" srcId="{218039E7-3521-4BEE-8511-C408C2DE4B50}" destId="{3DEC82BE-B328-4CE8-8D7C-0DC8C83FF69B}" srcOrd="6" destOrd="0" parTransId="{5A25F05B-07BC-4416-9820-0519B5646F9B}" sibTransId="{9548716E-35EF-43D1-9178-CE118CE1B1FD}"/>
    <dgm:cxn modelId="{C33BF725-505E-4DAF-9081-1088BABDFA18}" type="presOf" srcId="{3DEC82BE-B328-4CE8-8D7C-0DC8C83FF69B}" destId="{FD6119EA-6525-4B4B-B075-B4F40CCF69FB}" srcOrd="0" destOrd="0" presId="urn:microsoft.com/office/officeart/2005/8/layout/radial3"/>
    <dgm:cxn modelId="{1FDE7A6A-DD13-4E7C-BD64-EE1B1BF6E1D4}" type="presOf" srcId="{D39BD62A-96D6-4195-A657-11C23C7F295A}" destId="{5646F3D2-D3E9-44FA-919E-13003D0D217F}" srcOrd="0" destOrd="0" presId="urn:microsoft.com/office/officeart/2005/8/layout/radial3"/>
    <dgm:cxn modelId="{0D1F8B73-2554-4161-A61D-F03C8BA63C34}" type="presOf" srcId="{941C89ED-220D-421A-926C-E86C34024017}" destId="{3F6E049F-82ED-4F39-981D-3930663D2B62}" srcOrd="0" destOrd="0" presId="urn:microsoft.com/office/officeart/2005/8/layout/radial3"/>
    <dgm:cxn modelId="{D191D2FE-744C-4BD5-B5A8-224530475470}" type="presOf" srcId="{218039E7-3521-4BEE-8511-C408C2DE4B50}" destId="{1BDDA918-7C79-4373-96A6-BD57AB9C9CD3}" srcOrd="0" destOrd="0" presId="urn:microsoft.com/office/officeart/2005/8/layout/radial3"/>
    <dgm:cxn modelId="{F4DC9FDD-AE28-48D2-8B54-2BF2F4D33C34}" srcId="{218039E7-3521-4BEE-8511-C408C2DE4B50}" destId="{B9F5FA19-EECB-449F-B5AF-2E2B0B38807A}" srcOrd="2" destOrd="0" parTransId="{F91EF833-2DFE-4903-8586-5D37F307498B}" sibTransId="{3E0C9E6B-34EF-4264-8948-B79984B8E55D}"/>
    <dgm:cxn modelId="{CD827944-A490-46CD-AA4D-3FC5880A61C5}" type="presParOf" srcId="{EB9E38AB-2E1F-479C-85E3-53983634FBCF}" destId="{A0AF2D5B-BBB7-4D49-9C7B-896098C6E85C}" srcOrd="0" destOrd="0" presId="urn:microsoft.com/office/officeart/2005/8/layout/radial3"/>
    <dgm:cxn modelId="{8C0DE7CF-D375-47D9-8338-0657592A30C5}" type="presParOf" srcId="{A0AF2D5B-BBB7-4D49-9C7B-896098C6E85C}" destId="{1BDDA918-7C79-4373-96A6-BD57AB9C9CD3}" srcOrd="0" destOrd="0" presId="urn:microsoft.com/office/officeart/2005/8/layout/radial3"/>
    <dgm:cxn modelId="{7ED584A6-92A4-488A-9DBA-78D83D9C7EFE}" type="presParOf" srcId="{A0AF2D5B-BBB7-4D49-9C7B-896098C6E85C}" destId="{1C4543EF-19AE-4AC2-BBA3-21FF0B45A2A1}" srcOrd="1" destOrd="0" presId="urn:microsoft.com/office/officeart/2005/8/layout/radial3"/>
    <dgm:cxn modelId="{DBC56EF6-A6AE-4B46-846F-6D417B43D071}" type="presParOf" srcId="{A0AF2D5B-BBB7-4D49-9C7B-896098C6E85C}" destId="{3F6E049F-82ED-4F39-981D-3930663D2B62}" srcOrd="2" destOrd="0" presId="urn:microsoft.com/office/officeart/2005/8/layout/radial3"/>
    <dgm:cxn modelId="{4236AF7B-3721-4154-8A7A-A5C6145F5DE8}" type="presParOf" srcId="{A0AF2D5B-BBB7-4D49-9C7B-896098C6E85C}" destId="{D9854C7E-A45B-44CE-980E-32762DF3AC6A}" srcOrd="3" destOrd="0" presId="urn:microsoft.com/office/officeart/2005/8/layout/radial3"/>
    <dgm:cxn modelId="{85D4B0AE-0F6E-4048-A69A-3419317E396D}" type="presParOf" srcId="{A0AF2D5B-BBB7-4D49-9C7B-896098C6E85C}" destId="{5646F3D2-D3E9-44FA-919E-13003D0D217F}" srcOrd="4" destOrd="0" presId="urn:microsoft.com/office/officeart/2005/8/layout/radial3"/>
    <dgm:cxn modelId="{22D3895B-F346-4E31-89C2-31A23ABE6974}" type="presParOf" srcId="{A0AF2D5B-BBB7-4D49-9C7B-896098C6E85C}" destId="{6E93CA5B-A78C-42C8-9D75-F47112487762}" srcOrd="5" destOrd="0" presId="urn:microsoft.com/office/officeart/2005/8/layout/radial3"/>
    <dgm:cxn modelId="{944D6FAC-DA82-4D6E-B7B8-777382C4E0D3}" type="presParOf" srcId="{A0AF2D5B-BBB7-4D49-9C7B-896098C6E85C}" destId="{D2FC3D8E-EA6B-452D-9216-0B2257E047F6}" srcOrd="6" destOrd="0" presId="urn:microsoft.com/office/officeart/2005/8/layout/radial3"/>
    <dgm:cxn modelId="{0DE7D3A9-CCC0-4BCF-BB79-5514FBDE55A9}" type="presParOf" srcId="{A0AF2D5B-BBB7-4D49-9C7B-896098C6E85C}" destId="{FD6119EA-6525-4B4B-B075-B4F40CCF69FB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C9DC8E-588F-4A3B-A38B-5FE38EFA8DF3}" type="doc">
      <dgm:prSet loTypeId="urn:microsoft.com/office/officeart/2005/8/layout/hProcess11" loCatId="process" qsTypeId="urn:microsoft.com/office/officeart/2005/8/quickstyle/3d1" qsCatId="3D" csTypeId="urn:microsoft.com/office/officeart/2005/8/colors/accent3_5" csCatId="accent3" phldr="1"/>
      <dgm:spPr/>
    </dgm:pt>
    <dgm:pt modelId="{678C471E-AC9B-45BD-A831-50F7DB0FE581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rPr>
            <a:t>ปี 2559</a:t>
          </a:r>
          <a:endParaRPr lang="th-TH" b="1" dirty="0">
            <a:solidFill>
              <a:srgbClr val="0070C0"/>
            </a:solidFill>
            <a:latin typeface="TH SarabunPSK" pitchFamily="34" charset="-34"/>
            <a:cs typeface="TH SarabunPSK" pitchFamily="34" charset="-34"/>
          </a:endParaRPr>
        </a:p>
      </dgm:t>
    </dgm:pt>
    <dgm:pt modelId="{2C13E4CA-781A-4B4E-8767-3D684574FB96}" type="parTrans" cxnId="{6741E12C-3378-4813-B4D3-B8BF35A04503}">
      <dgm:prSet/>
      <dgm:spPr/>
      <dgm:t>
        <a:bodyPr/>
        <a:lstStyle/>
        <a:p>
          <a:endParaRPr lang="th-TH"/>
        </a:p>
      </dgm:t>
    </dgm:pt>
    <dgm:pt modelId="{E9BC3047-9740-4644-9F7B-9EC284F55BC0}" type="sibTrans" cxnId="{6741E12C-3378-4813-B4D3-B8BF35A04503}">
      <dgm:prSet/>
      <dgm:spPr/>
      <dgm:t>
        <a:bodyPr/>
        <a:lstStyle/>
        <a:p>
          <a:endParaRPr lang="th-TH"/>
        </a:p>
      </dgm:t>
    </dgm:pt>
    <dgm:pt modelId="{2ED3E72A-B4FB-41B2-A6CF-DA0E7D97DF55}">
      <dgm:prSet phldrT="[ข้อความ]"/>
      <dgm:spPr/>
      <dgm:t>
        <a:bodyPr/>
        <a:lstStyle/>
        <a:p>
          <a:r>
            <a:rPr lang="th-TH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rPr>
            <a:t>ปี 2560</a:t>
          </a:r>
          <a:endParaRPr lang="th-TH" b="1" dirty="0">
            <a:solidFill>
              <a:srgbClr val="C00000"/>
            </a:solidFill>
            <a:latin typeface="TH SarabunPSK" pitchFamily="34" charset="-34"/>
            <a:cs typeface="TH SarabunPSK" pitchFamily="34" charset="-34"/>
          </a:endParaRPr>
        </a:p>
      </dgm:t>
    </dgm:pt>
    <dgm:pt modelId="{0C649598-4223-4B92-B88A-EF5969020426}" type="parTrans" cxnId="{247F2F70-5A5D-4561-8472-84505EF85A7F}">
      <dgm:prSet/>
      <dgm:spPr/>
      <dgm:t>
        <a:bodyPr/>
        <a:lstStyle/>
        <a:p>
          <a:endParaRPr lang="th-TH"/>
        </a:p>
      </dgm:t>
    </dgm:pt>
    <dgm:pt modelId="{D72F3C84-7930-429F-A75D-1D2CEC81D469}" type="sibTrans" cxnId="{247F2F70-5A5D-4561-8472-84505EF85A7F}">
      <dgm:prSet/>
      <dgm:spPr/>
      <dgm:t>
        <a:bodyPr/>
        <a:lstStyle/>
        <a:p>
          <a:endParaRPr lang="th-TH"/>
        </a:p>
      </dgm:t>
    </dgm:pt>
    <dgm:pt modelId="{5CFB532D-7B54-40AB-9D6E-E336200F6D75}">
      <dgm:prSet phldrT="[ข้อความ]"/>
      <dgm:spPr/>
      <dgm:t>
        <a:bodyPr/>
        <a:lstStyle/>
        <a:p>
          <a:r>
            <a:rPr lang="th-TH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rPr>
            <a:t>ปี 2561 - 2564</a:t>
          </a:r>
          <a:endParaRPr lang="th-TH" b="1" dirty="0">
            <a:solidFill>
              <a:schemeClr val="tx2"/>
            </a:solidFill>
            <a:latin typeface="TH SarabunPSK" pitchFamily="34" charset="-34"/>
            <a:cs typeface="TH SarabunPSK" pitchFamily="34" charset="-34"/>
          </a:endParaRPr>
        </a:p>
      </dgm:t>
    </dgm:pt>
    <dgm:pt modelId="{058A519F-878C-4033-A17B-6C24EDEF1BC2}" type="parTrans" cxnId="{EAABCC24-0068-4091-B00D-C22A30A18D41}">
      <dgm:prSet/>
      <dgm:spPr/>
      <dgm:t>
        <a:bodyPr/>
        <a:lstStyle/>
        <a:p>
          <a:endParaRPr lang="th-TH"/>
        </a:p>
      </dgm:t>
    </dgm:pt>
    <dgm:pt modelId="{E66986F7-D77D-4E35-AE88-467E63B1DE41}" type="sibTrans" cxnId="{EAABCC24-0068-4091-B00D-C22A30A18D41}">
      <dgm:prSet/>
      <dgm:spPr/>
      <dgm:t>
        <a:bodyPr/>
        <a:lstStyle/>
        <a:p>
          <a:endParaRPr lang="th-TH"/>
        </a:p>
      </dgm:t>
    </dgm:pt>
    <dgm:pt modelId="{BC67990A-B471-469F-930A-62158FFD5AD4}" type="pres">
      <dgm:prSet presAssocID="{2AC9DC8E-588F-4A3B-A38B-5FE38EFA8DF3}" presName="Name0" presStyleCnt="0">
        <dgm:presLayoutVars>
          <dgm:dir/>
          <dgm:resizeHandles val="exact"/>
        </dgm:presLayoutVars>
      </dgm:prSet>
      <dgm:spPr/>
    </dgm:pt>
    <dgm:pt modelId="{3E631829-2076-4DFD-98CD-8850469EA370}" type="pres">
      <dgm:prSet presAssocID="{2AC9DC8E-588F-4A3B-A38B-5FE38EFA8DF3}" presName="arrow" presStyleLbl="bgShp" presStyleIdx="0" presStyleCnt="1" custLinFactNeighborY="-23738"/>
      <dgm:spPr/>
    </dgm:pt>
    <dgm:pt modelId="{865ACC47-066C-429B-9D91-0DE169F7A15D}" type="pres">
      <dgm:prSet presAssocID="{2AC9DC8E-588F-4A3B-A38B-5FE38EFA8DF3}" presName="points" presStyleCnt="0"/>
      <dgm:spPr/>
    </dgm:pt>
    <dgm:pt modelId="{1029FFBA-995C-48BB-BB71-0F74639B4FE8}" type="pres">
      <dgm:prSet presAssocID="{678C471E-AC9B-45BD-A831-50F7DB0FE581}" presName="compositeA" presStyleCnt="0"/>
      <dgm:spPr/>
    </dgm:pt>
    <dgm:pt modelId="{B3CC2F1C-BA54-4C07-880B-63849C413154}" type="pres">
      <dgm:prSet presAssocID="{678C471E-AC9B-45BD-A831-50F7DB0FE581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B49C459-2D88-426C-AC69-FAFF0C533B57}" type="pres">
      <dgm:prSet presAssocID="{678C471E-AC9B-45BD-A831-50F7DB0FE581}" presName="circleA" presStyleLbl="node1" presStyleIdx="0" presStyleCnt="3" custLinFactY="-9661" custLinFactNeighborY="-100000"/>
      <dgm:spPr/>
    </dgm:pt>
    <dgm:pt modelId="{896BA108-CBB3-49B9-81F7-86E2669089C8}" type="pres">
      <dgm:prSet presAssocID="{678C471E-AC9B-45BD-A831-50F7DB0FE581}" presName="spaceA" presStyleCnt="0"/>
      <dgm:spPr/>
    </dgm:pt>
    <dgm:pt modelId="{6C35DF80-E8EF-4B36-85E8-8061B6F4D9CB}" type="pres">
      <dgm:prSet presAssocID="{E9BC3047-9740-4644-9F7B-9EC284F55BC0}" presName="space" presStyleCnt="0"/>
      <dgm:spPr/>
    </dgm:pt>
    <dgm:pt modelId="{E296B6CA-B353-453A-8AED-C617B2BF1D36}" type="pres">
      <dgm:prSet presAssocID="{2ED3E72A-B4FB-41B2-A6CF-DA0E7D97DF55}" presName="compositeB" presStyleCnt="0"/>
      <dgm:spPr/>
    </dgm:pt>
    <dgm:pt modelId="{7B4C0C15-7757-46E8-A28C-9389440D31C8}" type="pres">
      <dgm:prSet presAssocID="{2ED3E72A-B4FB-41B2-A6CF-DA0E7D97DF55}" presName="textB" presStyleLbl="revTx" presStyleIdx="1" presStyleCnt="3" custLinFactY="-40546" custLinFactNeighborX="1965" custLinFactNeighborY="-1000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D9CC55B-FA7A-4131-ADC3-95ADB8551A50}" type="pres">
      <dgm:prSet presAssocID="{2ED3E72A-B4FB-41B2-A6CF-DA0E7D97DF55}" presName="circleB" presStyleLbl="node1" presStyleIdx="1" presStyleCnt="3" custLinFactY="-9661" custLinFactNeighborY="-100000"/>
      <dgm:spPr>
        <a:solidFill>
          <a:srgbClr val="FF0000"/>
        </a:solidFill>
      </dgm:spPr>
    </dgm:pt>
    <dgm:pt modelId="{6E979680-A77E-43CC-8933-F3355B404A17}" type="pres">
      <dgm:prSet presAssocID="{2ED3E72A-B4FB-41B2-A6CF-DA0E7D97DF55}" presName="spaceB" presStyleCnt="0"/>
      <dgm:spPr/>
    </dgm:pt>
    <dgm:pt modelId="{49AD8A4A-B9C0-4DD5-9025-AF5BBE664E49}" type="pres">
      <dgm:prSet presAssocID="{D72F3C84-7930-429F-A75D-1D2CEC81D469}" presName="space" presStyleCnt="0"/>
      <dgm:spPr/>
    </dgm:pt>
    <dgm:pt modelId="{82817392-696A-4FFB-A8CC-C9FFDB105F5D}" type="pres">
      <dgm:prSet presAssocID="{5CFB532D-7B54-40AB-9D6E-E336200F6D75}" presName="compositeA" presStyleCnt="0"/>
      <dgm:spPr/>
    </dgm:pt>
    <dgm:pt modelId="{322E2F33-A331-4672-8C26-2839B5BFDBC1}" type="pres">
      <dgm:prSet presAssocID="{5CFB532D-7B54-40AB-9D6E-E336200F6D75}" presName="textA" presStyleLbl="revTx" presStyleIdx="2" presStyleCnt="3" custLinFactNeighborX="31282" custLinFactNeighborY="743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52B41D-D876-4C68-A0A1-65BF65883C8C}" type="pres">
      <dgm:prSet presAssocID="{5CFB532D-7B54-40AB-9D6E-E336200F6D75}" presName="circleA" presStyleLbl="node1" presStyleIdx="2" presStyleCnt="3" custLinFactX="87567" custLinFactY="-9661" custLinFactNeighborX="100000" custLinFactNeighborY="-100000"/>
      <dgm:spPr>
        <a:solidFill>
          <a:schemeClr val="tx2"/>
        </a:solidFill>
      </dgm:spPr>
    </dgm:pt>
    <dgm:pt modelId="{D701538C-ADF7-41EE-9315-9C89928F2A1A}" type="pres">
      <dgm:prSet presAssocID="{5CFB532D-7B54-40AB-9D6E-E336200F6D75}" presName="spaceA" presStyleCnt="0"/>
      <dgm:spPr/>
    </dgm:pt>
  </dgm:ptLst>
  <dgm:cxnLst>
    <dgm:cxn modelId="{ED2059EA-D45F-4D87-B4AA-1D504FCAC6DD}" type="presOf" srcId="{5CFB532D-7B54-40AB-9D6E-E336200F6D75}" destId="{322E2F33-A331-4672-8C26-2839B5BFDBC1}" srcOrd="0" destOrd="0" presId="urn:microsoft.com/office/officeart/2005/8/layout/hProcess11"/>
    <dgm:cxn modelId="{6741E12C-3378-4813-B4D3-B8BF35A04503}" srcId="{2AC9DC8E-588F-4A3B-A38B-5FE38EFA8DF3}" destId="{678C471E-AC9B-45BD-A831-50F7DB0FE581}" srcOrd="0" destOrd="0" parTransId="{2C13E4CA-781A-4B4E-8767-3D684574FB96}" sibTransId="{E9BC3047-9740-4644-9F7B-9EC284F55BC0}"/>
    <dgm:cxn modelId="{79173998-B1F0-4CF6-A1D5-6972345CABBE}" type="presOf" srcId="{2ED3E72A-B4FB-41B2-A6CF-DA0E7D97DF55}" destId="{7B4C0C15-7757-46E8-A28C-9389440D31C8}" srcOrd="0" destOrd="0" presId="urn:microsoft.com/office/officeart/2005/8/layout/hProcess11"/>
    <dgm:cxn modelId="{247F2F70-5A5D-4561-8472-84505EF85A7F}" srcId="{2AC9DC8E-588F-4A3B-A38B-5FE38EFA8DF3}" destId="{2ED3E72A-B4FB-41B2-A6CF-DA0E7D97DF55}" srcOrd="1" destOrd="0" parTransId="{0C649598-4223-4B92-B88A-EF5969020426}" sibTransId="{D72F3C84-7930-429F-A75D-1D2CEC81D469}"/>
    <dgm:cxn modelId="{66484BB9-DB02-41A6-ABAD-674A0616D211}" type="presOf" srcId="{678C471E-AC9B-45BD-A831-50F7DB0FE581}" destId="{B3CC2F1C-BA54-4C07-880B-63849C413154}" srcOrd="0" destOrd="0" presId="urn:microsoft.com/office/officeart/2005/8/layout/hProcess11"/>
    <dgm:cxn modelId="{9C2A8D39-6D4F-4E17-9FDD-DB36E64D1D3D}" type="presOf" srcId="{2AC9DC8E-588F-4A3B-A38B-5FE38EFA8DF3}" destId="{BC67990A-B471-469F-930A-62158FFD5AD4}" srcOrd="0" destOrd="0" presId="urn:microsoft.com/office/officeart/2005/8/layout/hProcess11"/>
    <dgm:cxn modelId="{EAABCC24-0068-4091-B00D-C22A30A18D41}" srcId="{2AC9DC8E-588F-4A3B-A38B-5FE38EFA8DF3}" destId="{5CFB532D-7B54-40AB-9D6E-E336200F6D75}" srcOrd="2" destOrd="0" parTransId="{058A519F-878C-4033-A17B-6C24EDEF1BC2}" sibTransId="{E66986F7-D77D-4E35-AE88-467E63B1DE41}"/>
    <dgm:cxn modelId="{7F563374-719D-4BFF-84E3-A35CE3E52B14}" type="presParOf" srcId="{BC67990A-B471-469F-930A-62158FFD5AD4}" destId="{3E631829-2076-4DFD-98CD-8850469EA370}" srcOrd="0" destOrd="0" presId="urn:microsoft.com/office/officeart/2005/8/layout/hProcess11"/>
    <dgm:cxn modelId="{7252CA0D-3034-421D-870C-848D754B3445}" type="presParOf" srcId="{BC67990A-B471-469F-930A-62158FFD5AD4}" destId="{865ACC47-066C-429B-9D91-0DE169F7A15D}" srcOrd="1" destOrd="0" presId="urn:microsoft.com/office/officeart/2005/8/layout/hProcess11"/>
    <dgm:cxn modelId="{A404A88B-F992-47BD-AA48-180A1EEED836}" type="presParOf" srcId="{865ACC47-066C-429B-9D91-0DE169F7A15D}" destId="{1029FFBA-995C-48BB-BB71-0F74639B4FE8}" srcOrd="0" destOrd="0" presId="urn:microsoft.com/office/officeart/2005/8/layout/hProcess11"/>
    <dgm:cxn modelId="{A160DAE2-088D-4E30-89C3-6E84522BFF6C}" type="presParOf" srcId="{1029FFBA-995C-48BB-BB71-0F74639B4FE8}" destId="{B3CC2F1C-BA54-4C07-880B-63849C413154}" srcOrd="0" destOrd="0" presId="urn:microsoft.com/office/officeart/2005/8/layout/hProcess11"/>
    <dgm:cxn modelId="{D1E58F27-7653-488A-ADB9-1FE4FC5B82FD}" type="presParOf" srcId="{1029FFBA-995C-48BB-BB71-0F74639B4FE8}" destId="{1B49C459-2D88-426C-AC69-FAFF0C533B57}" srcOrd="1" destOrd="0" presId="urn:microsoft.com/office/officeart/2005/8/layout/hProcess11"/>
    <dgm:cxn modelId="{5590593B-DA68-4448-AAE8-20D6B48955DB}" type="presParOf" srcId="{1029FFBA-995C-48BB-BB71-0F74639B4FE8}" destId="{896BA108-CBB3-49B9-81F7-86E2669089C8}" srcOrd="2" destOrd="0" presId="urn:microsoft.com/office/officeart/2005/8/layout/hProcess11"/>
    <dgm:cxn modelId="{3D1CCDD7-2BD6-429F-9A9A-2CB44AAF2F2B}" type="presParOf" srcId="{865ACC47-066C-429B-9D91-0DE169F7A15D}" destId="{6C35DF80-E8EF-4B36-85E8-8061B6F4D9CB}" srcOrd="1" destOrd="0" presId="urn:microsoft.com/office/officeart/2005/8/layout/hProcess11"/>
    <dgm:cxn modelId="{6518A079-00BB-4B38-B4E8-DB45AC3F7F96}" type="presParOf" srcId="{865ACC47-066C-429B-9D91-0DE169F7A15D}" destId="{E296B6CA-B353-453A-8AED-C617B2BF1D36}" srcOrd="2" destOrd="0" presId="urn:microsoft.com/office/officeart/2005/8/layout/hProcess11"/>
    <dgm:cxn modelId="{2B3F1296-8A57-48C8-87B1-7759746DE2F0}" type="presParOf" srcId="{E296B6CA-B353-453A-8AED-C617B2BF1D36}" destId="{7B4C0C15-7757-46E8-A28C-9389440D31C8}" srcOrd="0" destOrd="0" presId="urn:microsoft.com/office/officeart/2005/8/layout/hProcess11"/>
    <dgm:cxn modelId="{B02C9B89-0B47-409B-B2DD-97A6DECB6679}" type="presParOf" srcId="{E296B6CA-B353-453A-8AED-C617B2BF1D36}" destId="{8D9CC55B-FA7A-4131-ADC3-95ADB8551A50}" srcOrd="1" destOrd="0" presId="urn:microsoft.com/office/officeart/2005/8/layout/hProcess11"/>
    <dgm:cxn modelId="{C9CA222F-E119-4646-B2D5-1DF27E377F9B}" type="presParOf" srcId="{E296B6CA-B353-453A-8AED-C617B2BF1D36}" destId="{6E979680-A77E-43CC-8933-F3355B404A17}" srcOrd="2" destOrd="0" presId="urn:microsoft.com/office/officeart/2005/8/layout/hProcess11"/>
    <dgm:cxn modelId="{160B06A2-B7C2-4971-B8E4-C0A904C6B27E}" type="presParOf" srcId="{865ACC47-066C-429B-9D91-0DE169F7A15D}" destId="{49AD8A4A-B9C0-4DD5-9025-AF5BBE664E49}" srcOrd="3" destOrd="0" presId="urn:microsoft.com/office/officeart/2005/8/layout/hProcess11"/>
    <dgm:cxn modelId="{5647288C-5430-4E1C-8EEF-8DE5ED620299}" type="presParOf" srcId="{865ACC47-066C-429B-9D91-0DE169F7A15D}" destId="{82817392-696A-4FFB-A8CC-C9FFDB105F5D}" srcOrd="4" destOrd="0" presId="urn:microsoft.com/office/officeart/2005/8/layout/hProcess11"/>
    <dgm:cxn modelId="{5EB8F470-147B-445B-B6AB-18D50E5CF63E}" type="presParOf" srcId="{82817392-696A-4FFB-A8CC-C9FFDB105F5D}" destId="{322E2F33-A331-4672-8C26-2839B5BFDBC1}" srcOrd="0" destOrd="0" presId="urn:microsoft.com/office/officeart/2005/8/layout/hProcess11"/>
    <dgm:cxn modelId="{FE61A1AE-A6AC-4D33-89CC-8DE8D9DAA8AF}" type="presParOf" srcId="{82817392-696A-4FFB-A8CC-C9FFDB105F5D}" destId="{2652B41D-D876-4C68-A0A1-65BF65883C8C}" srcOrd="1" destOrd="0" presId="urn:microsoft.com/office/officeart/2005/8/layout/hProcess11"/>
    <dgm:cxn modelId="{0E9E2A2A-B7CC-434F-AFF7-58B80E28FAC4}" type="presParOf" srcId="{82817392-696A-4FFB-A8CC-C9FFDB105F5D}" destId="{D701538C-ADF7-41EE-9315-9C89928F2A1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DA918-7C79-4373-96A6-BD57AB9C9CD3}">
      <dsp:nvSpPr>
        <dsp:cNvPr id="0" name=""/>
        <dsp:cNvSpPr/>
      </dsp:nvSpPr>
      <dsp:spPr>
        <a:xfrm>
          <a:off x="4515120" y="1646012"/>
          <a:ext cx="2552158" cy="2552158"/>
        </a:xfrm>
        <a:prstGeom prst="ellipse">
          <a:avLst/>
        </a:prstGeom>
        <a:solidFill>
          <a:srgbClr val="00B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TH SarabunPSK" pitchFamily="34" charset="-34"/>
              <a:cs typeface="TH SarabunPSK" pitchFamily="34" charset="-34"/>
            </a:rPr>
            <a:t>แผน</a:t>
          </a:r>
          <a:r>
            <a:rPr lang="th-TH" sz="3200" b="1" kern="1200" dirty="0" err="1" smtClean="0">
              <a:latin typeface="TH SarabunPSK" pitchFamily="34" charset="-34"/>
              <a:cs typeface="TH SarabunPSK" pitchFamily="34" charset="-34"/>
            </a:rPr>
            <a:t>บูรณา</a:t>
          </a:r>
          <a:r>
            <a:rPr lang="th-TH" sz="3200" b="1" kern="1200" dirty="0" smtClean="0">
              <a:latin typeface="TH SarabunPSK" pitchFamily="34" charset="-34"/>
              <a:cs typeface="TH SarabunPSK" pitchFamily="34" charset="-34"/>
            </a:rPr>
            <a:t>การ</a:t>
          </a:r>
          <a:endParaRPr lang="th-TH" sz="32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4888875" y="2019767"/>
        <a:ext cx="1804648" cy="1804648"/>
      </dsp:txXfrm>
    </dsp:sp>
    <dsp:sp modelId="{1C4543EF-19AE-4AC2-BBA3-21FF0B45A2A1}">
      <dsp:nvSpPr>
        <dsp:cNvPr id="0" name=""/>
        <dsp:cNvSpPr/>
      </dsp:nvSpPr>
      <dsp:spPr>
        <a:xfrm>
          <a:off x="4995490" y="263309"/>
          <a:ext cx="1591419" cy="159141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1800" b="1" kern="0" dirty="0" smtClean="0">
              <a:latin typeface="TH SarabunPSK" pitchFamily="34" charset="-34"/>
              <a:cs typeface="TH SarabunPSK" pitchFamily="34" charset="-34"/>
            </a:rPr>
            <a:t>ขับเคลื่อนการแก้ไขปัญหาจังหวัดชายแดนภาคใต้</a:t>
          </a:r>
          <a:endParaRPr lang="en-US" sz="1800" b="1" kern="0" dirty="0" smtClean="0">
            <a:latin typeface="TH SarabunPSK" pitchFamily="34" charset="-34"/>
            <a:cs typeface="TH SarabunPSK" pitchFamily="34" charset="-34"/>
          </a:endParaRPr>
        </a:p>
      </dsp:txBody>
      <dsp:txXfrm>
        <a:off x="5228548" y="496367"/>
        <a:ext cx="1125303" cy="1125303"/>
      </dsp:txXfrm>
    </dsp:sp>
    <dsp:sp modelId="{3F6E049F-82ED-4F39-981D-3930663D2B62}">
      <dsp:nvSpPr>
        <dsp:cNvPr id="0" name=""/>
        <dsp:cNvSpPr/>
      </dsp:nvSpPr>
      <dsp:spPr>
        <a:xfrm>
          <a:off x="6457678" y="949118"/>
          <a:ext cx="1591419" cy="1591419"/>
        </a:xfrm>
        <a:prstGeom prst="ellipse">
          <a:avLst/>
        </a:prstGeom>
        <a:solidFill>
          <a:srgbClr val="FFFF0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PSK" pitchFamily="34" charset="-34"/>
              <a:cs typeface="TH SarabunPSK" pitchFamily="34" charset="-34"/>
            </a:rPr>
            <a:t>ป้องกันปราบปรามการทุจริต</a:t>
          </a:r>
        </a:p>
      </dsp:txBody>
      <dsp:txXfrm>
        <a:off x="6690736" y="1182176"/>
        <a:ext cx="1125303" cy="1125303"/>
      </dsp:txXfrm>
    </dsp:sp>
    <dsp:sp modelId="{D9854C7E-A45B-44CE-980E-32762DF3AC6A}">
      <dsp:nvSpPr>
        <dsp:cNvPr id="0" name=""/>
        <dsp:cNvSpPr/>
      </dsp:nvSpPr>
      <dsp:spPr>
        <a:xfrm>
          <a:off x="6838673" y="2600742"/>
          <a:ext cx="1591419" cy="1591419"/>
        </a:xfrm>
        <a:prstGeom prst="ellipse">
          <a:avLst/>
        </a:prstGeom>
        <a:solidFill>
          <a:schemeClr val="bg2">
            <a:lumMod val="5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latin typeface="TH SarabunPSK" pitchFamily="34" charset="-34"/>
              <a:cs typeface="TH SarabunPSK" pitchFamily="34" charset="-34"/>
            </a:rPr>
            <a:t>ส่งเสริม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H SarabunPSK" pitchFamily="34" charset="-34"/>
              <a:cs typeface="TH SarabunPSK" pitchFamily="34" charset="-34"/>
            </a:rPr>
            <a:t>SMEs</a:t>
          </a:r>
          <a:endParaRPr lang="en-US" sz="24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7071731" y="2833800"/>
        <a:ext cx="1125303" cy="1125303"/>
      </dsp:txXfrm>
    </dsp:sp>
    <dsp:sp modelId="{5646F3D2-D3E9-44FA-919E-13003D0D217F}">
      <dsp:nvSpPr>
        <dsp:cNvPr id="0" name=""/>
        <dsp:cNvSpPr/>
      </dsp:nvSpPr>
      <dsp:spPr>
        <a:xfrm>
          <a:off x="5771876" y="3835934"/>
          <a:ext cx="1591419" cy="1591419"/>
        </a:xfrm>
        <a:prstGeom prst="ellipse">
          <a:avLst/>
        </a:prstGeom>
        <a:solidFill>
          <a:schemeClr val="accent5">
            <a:lumMod val="60000"/>
            <a:lumOff val="40000"/>
            <a:alpha val="73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600" b="1" kern="1200" dirty="0" smtClean="0">
              <a:latin typeface="TH SarabunPSK" pitchFamily="34" charset="-34"/>
              <a:cs typeface="TH SarabunPSK" pitchFamily="34" charset="-34"/>
            </a:rPr>
            <a:t>พัฒนาอุตสาหกรรมศักยภาพและการพัฒนาฝีมือแรงงานสู่ไทยแลนด์ 4.0</a:t>
          </a:r>
          <a:endParaRPr lang="en-US" sz="16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6004934" y="4068992"/>
        <a:ext cx="1125303" cy="1125303"/>
      </dsp:txXfrm>
    </dsp:sp>
    <dsp:sp modelId="{6E93CA5B-A78C-42C8-9D75-F47112487762}">
      <dsp:nvSpPr>
        <dsp:cNvPr id="0" name=""/>
        <dsp:cNvSpPr/>
      </dsp:nvSpPr>
      <dsp:spPr>
        <a:xfrm>
          <a:off x="4180465" y="3759739"/>
          <a:ext cx="1591419" cy="1591419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PSK" pitchFamily="34" charset="-34"/>
              <a:cs typeface="TH SarabunPSK" pitchFamily="34" charset="-34"/>
            </a:rPr>
            <a:t>พัฒนาคน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PSK" pitchFamily="34" charset="-34"/>
              <a:cs typeface="TH SarabunPSK" pitchFamily="34" charset="-34"/>
            </a:rPr>
            <a:t>ตามช่วงวัย</a:t>
          </a:r>
        </a:p>
      </dsp:txBody>
      <dsp:txXfrm>
        <a:off x="4413523" y="3992797"/>
        <a:ext cx="1125303" cy="1125303"/>
      </dsp:txXfrm>
    </dsp:sp>
    <dsp:sp modelId="{D2FC3D8E-EA6B-452D-9216-0B2257E047F6}">
      <dsp:nvSpPr>
        <dsp:cNvPr id="0" name=""/>
        <dsp:cNvSpPr/>
      </dsp:nvSpPr>
      <dsp:spPr>
        <a:xfrm>
          <a:off x="3189865" y="2540551"/>
          <a:ext cx="1591419" cy="1591419"/>
        </a:xfrm>
        <a:prstGeom prst="ellipse">
          <a:avLst/>
        </a:prstGeom>
        <a:solidFill>
          <a:schemeClr val="accent4">
            <a:lumMod val="60000"/>
            <a:lumOff val="40000"/>
            <a:alpha val="74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PSK" pitchFamily="34" charset="-34"/>
              <a:cs typeface="TH SarabunPSK" pitchFamily="34" charset="-34"/>
            </a:rPr>
            <a:t>พัฒนาพื้นที่เขตเศรษฐกิจพิเศษ</a:t>
          </a:r>
          <a:endParaRPr lang="en-US" sz="20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3422923" y="2773609"/>
        <a:ext cx="1125303" cy="1125303"/>
      </dsp:txXfrm>
    </dsp:sp>
    <dsp:sp modelId="{FD6119EA-6525-4B4B-B075-B4F40CCF69FB}">
      <dsp:nvSpPr>
        <dsp:cNvPr id="0" name=""/>
        <dsp:cNvSpPr/>
      </dsp:nvSpPr>
      <dsp:spPr>
        <a:xfrm>
          <a:off x="3570865" y="949100"/>
          <a:ext cx="1591419" cy="159141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latin typeface="TH SarabunPSK" pitchFamily="34" charset="-34"/>
              <a:cs typeface="TH SarabunPSK" pitchFamily="34" charset="-34"/>
            </a:rPr>
            <a:t>พัฒนาระเบียงเศรษฐกิจภาคตะวันออก</a:t>
          </a:r>
          <a:endParaRPr lang="en-US" sz="20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3803923" y="1182158"/>
        <a:ext cx="1125303" cy="11253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31829-2076-4DFD-98CD-8850469EA370}">
      <dsp:nvSpPr>
        <dsp:cNvPr id="0" name=""/>
        <dsp:cNvSpPr/>
      </dsp:nvSpPr>
      <dsp:spPr>
        <a:xfrm>
          <a:off x="0" y="387361"/>
          <a:ext cx="10382323" cy="755649"/>
        </a:xfrm>
        <a:prstGeom prst="notched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B3CC2F1C-BA54-4C07-880B-63849C413154}">
      <dsp:nvSpPr>
        <dsp:cNvPr id="0" name=""/>
        <dsp:cNvSpPr/>
      </dsp:nvSpPr>
      <dsp:spPr>
        <a:xfrm>
          <a:off x="4562" y="0"/>
          <a:ext cx="3011279" cy="755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b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rPr>
            <a:t>ปี 2559</a:t>
          </a:r>
          <a:endParaRPr lang="th-TH" sz="2700" b="1" kern="1200" dirty="0">
            <a:solidFill>
              <a:srgbClr val="0070C0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562" y="0"/>
        <a:ext cx="3011279" cy="755649"/>
      </dsp:txXfrm>
    </dsp:sp>
    <dsp:sp modelId="{1B49C459-2D88-426C-AC69-FAFF0C533B57}">
      <dsp:nvSpPr>
        <dsp:cNvPr id="0" name=""/>
        <dsp:cNvSpPr/>
      </dsp:nvSpPr>
      <dsp:spPr>
        <a:xfrm>
          <a:off x="1415745" y="642942"/>
          <a:ext cx="188912" cy="188912"/>
        </a:xfrm>
        <a:prstGeom prst="ellipse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4C0C15-7757-46E8-A28C-9389440D31C8}">
      <dsp:nvSpPr>
        <dsp:cNvPr id="0" name=""/>
        <dsp:cNvSpPr/>
      </dsp:nvSpPr>
      <dsp:spPr>
        <a:xfrm>
          <a:off x="3225577" y="71439"/>
          <a:ext cx="3011279" cy="755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rPr>
            <a:t>ปี 2560</a:t>
          </a:r>
          <a:endParaRPr lang="th-TH" sz="2700" b="1" kern="1200" dirty="0">
            <a:solidFill>
              <a:srgbClr val="C00000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3225577" y="71439"/>
        <a:ext cx="3011279" cy="755649"/>
      </dsp:txXfrm>
    </dsp:sp>
    <dsp:sp modelId="{8D9CC55B-FA7A-4131-ADC3-95ADB8551A50}">
      <dsp:nvSpPr>
        <dsp:cNvPr id="0" name=""/>
        <dsp:cNvSpPr/>
      </dsp:nvSpPr>
      <dsp:spPr>
        <a:xfrm>
          <a:off x="4577589" y="642942"/>
          <a:ext cx="188912" cy="188912"/>
        </a:xfrm>
        <a:prstGeom prst="ellipse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2E2F33-A331-4672-8C26-2839B5BFDBC1}">
      <dsp:nvSpPr>
        <dsp:cNvPr id="0" name=""/>
        <dsp:cNvSpPr/>
      </dsp:nvSpPr>
      <dsp:spPr>
        <a:xfrm>
          <a:off x="7270237" y="56197"/>
          <a:ext cx="3011279" cy="7556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b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700" b="1" kern="1200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rPr>
            <a:t>ปี 2561 - 2564</a:t>
          </a:r>
          <a:endParaRPr lang="th-TH" sz="2700" b="1" kern="1200" dirty="0">
            <a:solidFill>
              <a:schemeClr val="tx2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7270237" y="56197"/>
        <a:ext cx="3011279" cy="755649"/>
      </dsp:txXfrm>
    </dsp:sp>
    <dsp:sp modelId="{2652B41D-D876-4C68-A0A1-65BF65883C8C}">
      <dsp:nvSpPr>
        <dsp:cNvPr id="0" name=""/>
        <dsp:cNvSpPr/>
      </dsp:nvSpPr>
      <dsp:spPr>
        <a:xfrm>
          <a:off x="8093769" y="642942"/>
          <a:ext cx="188912" cy="188912"/>
        </a:xfrm>
        <a:prstGeom prst="ellipse">
          <a:avLst/>
        </a:prstGeom>
        <a:solidFill>
          <a:schemeClr val="tx2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B19FF7-7780-4973-9819-B57ECA046A38}" type="datetimeFigureOut">
              <a:rPr lang="th-TH" smtClean="0"/>
              <a:pPr/>
              <a:t>24/07/60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2A1116-EEDB-4E4B-9BB1-33AAECE541E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6794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2A1116-EEDB-4E4B-9BB1-33AAECE541E7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0809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9700" y="388938"/>
            <a:ext cx="6621463" cy="37258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4500" y="4320503"/>
            <a:ext cx="5433420" cy="485991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thaiDist" eaLnBrk="1" hangingPunct="1">
              <a:spcBef>
                <a:spcPct val="0"/>
              </a:spcBef>
            </a:pP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47602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4B4C2-25F5-4622-BA47-67561375E06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606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6D735-6896-4739-9AC2-666FE29CB49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156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BB7A0-46A7-404C-AC65-F6BEB9594C8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206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9266F-237D-46CD-AE9D-40E3AF7B82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886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D8228-A6A0-43B5-9103-B756BA62D2C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64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06DE7-A679-4D56-ADFF-50DEE7C70B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321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39766-9A43-4AE1-9171-D4256CB3F1C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546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E9DD-52D6-4445-88EE-6916BCEF7FA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180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DF850-4E39-4D39-9907-92AA829629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72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13D33-95DE-4E57-92AF-EB2F7DFA4F7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362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B34A1-C9DE-435D-B218-66C66767C7C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264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98620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8D05171-A34C-4797-B748-5595E1A75E2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7/24/2017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09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microsoft.com/office/2007/relationships/hdphoto" Target="../media/hdphoto2.wdp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png"/><Relationship Id="rId3" Type="http://schemas.openxmlformats.org/officeDocument/2006/relationships/chart" Target="../charts/chart1.xml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image" Target="../media/image36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5" Type="http://schemas.openxmlformats.org/officeDocument/2006/relationships/image" Target="../media/image47.png"/><Relationship Id="rId10" Type="http://schemas.microsoft.com/office/2007/relationships/hdphoto" Target="../media/hdphoto3.wdp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5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6" Type="http://schemas.microsoft.com/office/2007/relationships/hdphoto" Target="../media/hdphoto5.wdp"/><Relationship Id="rId5" Type="http://schemas.openxmlformats.org/officeDocument/2006/relationships/image" Target="../media/image51.pn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4.png"/><Relationship Id="rId7" Type="http://schemas.openxmlformats.org/officeDocument/2006/relationships/image" Target="../media/image67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10" Type="http://schemas.openxmlformats.org/officeDocument/2006/relationships/image" Target="../media/image70.png"/><Relationship Id="rId4" Type="http://schemas.openxmlformats.org/officeDocument/2006/relationships/hyperlink" Target="http://www.google.co.th/url?sa=i&amp;rct=j&amp;q=&amp;esrc=s&amp;frm=1&amp;source=images&amp;cd=&amp;cad=rja&amp;uact=8&amp;ved=0ahUKEwi4jaPrh4nOAhUBqY8KHf1rDCIQjRwIBw&amp;url=http://www.matichon.co.th/news_detail.php?newsid=1315992740&amp;bvm=bv.127984354,d.c2I&amp;psig=AFQjCNEFedlNKJ_h2mZuO4Si-1wEU7QUvQ&amp;ust=1469345188863183" TargetMode="External"/><Relationship Id="rId9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4.jpeg"/><Relationship Id="rId7" Type="http://schemas.openxmlformats.org/officeDocument/2006/relationships/image" Target="../media/image77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60.jpeg"/><Relationship Id="rId9" Type="http://schemas.openxmlformats.org/officeDocument/2006/relationships/image" Target="../media/image7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13" Type="http://schemas.openxmlformats.org/officeDocument/2006/relationships/image" Target="../media/image92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2" Type="http://schemas.openxmlformats.org/officeDocument/2006/relationships/hyperlink" Target="http://www.google.co.th/url?sa=i&amp;rct=j&amp;q=&amp;esrc=s&amp;frm=1&amp;source=images&amp;cd=&amp;cad=rja&amp;uact=8&amp;ved=0ahUKEwj3l-3xqujQAhUXS48KHb9-CPoQjRwIBw&amp;url=http://www.ditp.go.th/more_news_ditp.php?cate=16&amp;country=&amp;type=25&amp;title=&amp;filename=goods_info&amp;psig=AFQjCNGVhYMgYMeRn4mqSfA0XYCOTsePTA&amp;ust=1481414849328537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11" Type="http://schemas.openxmlformats.org/officeDocument/2006/relationships/image" Target="../media/image90.png"/><Relationship Id="rId5" Type="http://schemas.openxmlformats.org/officeDocument/2006/relationships/image" Target="../media/image84.png"/><Relationship Id="rId10" Type="http://schemas.openxmlformats.org/officeDocument/2006/relationships/image" Target="../media/image89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image" Target="../media/image9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png"/><Relationship Id="rId4" Type="http://schemas.openxmlformats.org/officeDocument/2006/relationships/image" Target="../media/image9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37" y="2384148"/>
            <a:ext cx="10811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th-TH" altLang="en-US" sz="4800" b="1" dirty="0" smtClean="0">
                <a:solidFill>
                  <a:srgbClr val="002060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ยุทธศาสตร์ชาติ/ยุทธศาสตร์แรงงานตามแผนพัฒนากำลังคน 20 ปี</a:t>
            </a:r>
            <a:endParaRPr lang="th-TH" altLang="en-US" sz="4800" b="1" dirty="0">
              <a:solidFill>
                <a:srgbClr val="002060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6673756" y="5404514"/>
            <a:ext cx="5139468" cy="1262418"/>
          </a:xfrm>
          <a:prstGeom prst="bevel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altLang="en-US" sz="2400" b="1" dirty="0" smtClean="0">
                <a:solidFill>
                  <a:schemeClr val="tx2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กองยุทธศาสตร์และเครือข่ายพัฒนาฝีมือแรงงานกรมพัฒนาฝีมือแรงงาน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-486834" y="6533221"/>
            <a:ext cx="973667" cy="274320"/>
          </a:xfrm>
        </p:spPr>
        <p:txBody>
          <a:bodyPr/>
          <a:lstStyle/>
          <a:p>
            <a:fld id="{4FAB73BC-B049-4115-A692-8D63A059BFB8}" type="slidenum">
              <a:rPr lang="en-US" sz="180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pPr/>
              <a:t>1</a:t>
            </a:fld>
            <a:r>
              <a:rPr lang="en-US" sz="18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/9</a:t>
            </a:r>
            <a:endParaRPr lang="en-US" sz="18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33" name="สี่เหลี่ยมผืนผ้า 32"/>
          <p:cNvSpPr/>
          <p:nvPr/>
        </p:nvSpPr>
        <p:spPr>
          <a:xfrm>
            <a:off x="1023582" y="3882747"/>
            <a:ext cx="1027676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 พัฒนาชาติ</a:t>
            </a:r>
            <a:r>
              <a:rPr lang="th-TH" sz="66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th-TH" sz="66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626" name="Picture 2" descr="ผลการค้นหารูปภาพสำหรับ dsd กรมพัฒนาฝีมือแรงงาน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" y="-12547600"/>
            <a:ext cx="37899975" cy="11906250"/>
          </a:xfrm>
          <a:prstGeom prst="rect">
            <a:avLst/>
          </a:prstGeom>
          <a:noFill/>
        </p:spPr>
      </p:pic>
      <p:pic>
        <p:nvPicPr>
          <p:cNvPr id="26628" name="Picture 4" descr="ผลการค้นหารูปภาพสำหรับ dsd กรมพัฒนาฝีมือแรงงาน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500" y="-12547600"/>
            <a:ext cx="37899975" cy="11906250"/>
          </a:xfrm>
          <a:prstGeom prst="rect">
            <a:avLst/>
          </a:prstGeom>
          <a:noFill/>
        </p:spPr>
      </p:pic>
      <p:sp>
        <p:nvSpPr>
          <p:cNvPr id="26632" name="AutoShape 8" descr="ผลการค้นหารูปภาพสำหรับ คนไทย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634" name="AutoShape 10" descr="รูปภาพที่เกี่ยวข้อง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636" name="AutoShape 12" descr="ผลการค้นหารูปภาพสำหรับ คนไทย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638" name="AutoShape 14" descr="https://www.it24hrs.com/wp-content/uploads/2017/01/thailand-4-0-f-600x352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640" name="AutoShape 16" descr="https://www.it24hrs.com/wp-content/uploads/2017/01/thailand-4-0-f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642" name="AutoShape 18" descr="ผลการค้นหารูปภาพสำหรับ ยุทธศาสตร์ชาติ 20 ปี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2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5234" y="354842"/>
            <a:ext cx="2309966" cy="1999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45045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1462494" y="1245984"/>
            <a:ext cx="7200797" cy="779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899" tIns="60949" rIns="121899" bIns="60949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th-TH" sz="43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ยุทธศาสตร์ชาติ 20 ปี (พ.ศ.2560-2579)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394254" y="2051634"/>
            <a:ext cx="9749368" cy="779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899" tIns="60949" rIns="121899" bIns="60949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th-TH" sz="4300" b="1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แผนพัฒนา</a:t>
            </a:r>
            <a:r>
              <a:rPr lang="th-TH" sz="4300" b="1" dirty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เศรษฐกิจและสังคมแห่งชาติ ฉบับที่ 12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0"/>
            <a:ext cx="12192000" cy="86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899" tIns="60949" rIns="121899" bIns="60949">
            <a:spAutoFit/>
          </a:bodyPr>
          <a:lstStyle/>
          <a:p>
            <a:pPr algn="ctr"/>
            <a:r>
              <a:rPr lang="th-TH" altLang="ko-KR" sz="4800" b="1" dirty="0" smtClean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กรอบการนำเสนอ</a:t>
            </a:r>
            <a:endParaRPr lang="th-TH" sz="4800" dirty="0">
              <a:solidFill>
                <a:srgbClr val="0070C0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pic>
        <p:nvPicPr>
          <p:cNvPr id="11" name="Picture 2" descr="http://www.plantgrowthpromoters.com/images/icon_growt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971" y="4772734"/>
            <a:ext cx="2220163" cy="208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1"/>
          <p:cNvGrpSpPr/>
          <p:nvPr/>
        </p:nvGrpSpPr>
        <p:grpSpPr>
          <a:xfrm>
            <a:off x="6124582" y="5693014"/>
            <a:ext cx="1561911" cy="931355"/>
            <a:chOff x="2451141" y="7011826"/>
            <a:chExt cx="1955718" cy="1526236"/>
          </a:xfrm>
        </p:grpSpPr>
        <p:pic>
          <p:nvPicPr>
            <p:cNvPr id="13" name="Picture 4" descr="http://www.rrenvsolutions.com/uploads/images/sp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43918"/>
            <a:stretch/>
          </p:blipFill>
          <p:spPr bwMode="auto">
            <a:xfrm>
              <a:off x="2614343" y="7011826"/>
              <a:ext cx="1730269" cy="965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www.plantgrowthpromoters.com/images/icon_growth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614"/>
            <a:stretch/>
          </p:blipFill>
          <p:spPr bwMode="auto">
            <a:xfrm>
              <a:off x="2451141" y="7924800"/>
              <a:ext cx="1955718" cy="6132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Group 14"/>
          <p:cNvGrpSpPr/>
          <p:nvPr/>
        </p:nvGrpSpPr>
        <p:grpSpPr>
          <a:xfrm>
            <a:off x="3646216" y="6093010"/>
            <a:ext cx="1389385" cy="508660"/>
            <a:chOff x="1329266" y="7761312"/>
            <a:chExt cx="1739694" cy="833555"/>
          </a:xfrm>
        </p:grpSpPr>
        <p:pic>
          <p:nvPicPr>
            <p:cNvPr id="16" name="Picture 2" descr="http://www.plantgrowthpromoters.com/images/icon_growth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614"/>
            <a:stretch/>
          </p:blipFill>
          <p:spPr bwMode="auto">
            <a:xfrm>
              <a:off x="1329266" y="8049344"/>
              <a:ext cx="1739694" cy="5455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8" descr="http://www.icon100.com/up/1300/128/connect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350" y="7761312"/>
              <a:ext cx="420546" cy="420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1407905" y="2914172"/>
            <a:ext cx="10133408" cy="78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899" tIns="60949" rIns="121899" bIns="60949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th-TH" sz="4300" b="1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ยุทธศาสตร์กระทรวงแรงงาน ยุทธศาสตร์กรมพัฒนาฝีมือแรงงาน</a:t>
            </a:r>
            <a:endParaRPr lang="th-TH" sz="4300" b="1" dirty="0"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1437297" y="3776577"/>
            <a:ext cx="74526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300" b="1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ยุทธศาสตร์การพัฒนากำลังคน ภายใต้ </a:t>
            </a:r>
            <a:r>
              <a:rPr lang="th-TH" sz="4300" b="1" dirty="0" err="1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กพร.ปช.</a:t>
            </a:r>
            <a:endParaRPr lang="th-TH" sz="4300" b="1" dirty="0"/>
          </a:p>
        </p:txBody>
      </p:sp>
    </p:spTree>
    <p:extLst>
      <p:ext uri="{BB962C8B-B14F-4D97-AF65-F5344CB8AC3E}">
        <p14:creationId xmlns:p14="http://schemas.microsoft.com/office/powerpoint/2010/main" val="418499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380560" y="6492875"/>
            <a:ext cx="2743200" cy="365125"/>
          </a:xfrm>
        </p:spPr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le 3"/>
          <p:cNvSpPr txBox="1">
            <a:spLocks/>
          </p:cNvSpPr>
          <p:nvPr/>
        </p:nvSpPr>
        <p:spPr bwMode="auto">
          <a:xfrm>
            <a:off x="0" y="-4061"/>
            <a:ext cx="12192000" cy="82433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rPr>
              <a:t>แนวคิดการพัฒนาฝีมือแรงงานเพื่อสร้างคนไทย 4.0 สู่ศตวรรษ ที่ 21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5" name="กลุ่ม 48"/>
          <p:cNvGrpSpPr/>
          <p:nvPr/>
        </p:nvGrpSpPr>
        <p:grpSpPr>
          <a:xfrm>
            <a:off x="682373" y="1115283"/>
            <a:ext cx="5186164" cy="5244573"/>
            <a:chOff x="518597" y="1074339"/>
            <a:chExt cx="4930491" cy="5244573"/>
          </a:xfrm>
        </p:grpSpPr>
        <p:grpSp>
          <p:nvGrpSpPr>
            <p:cNvPr id="6" name="กลุ่ม 11"/>
            <p:cNvGrpSpPr/>
            <p:nvPr/>
          </p:nvGrpSpPr>
          <p:grpSpPr>
            <a:xfrm>
              <a:off x="805198" y="1755473"/>
              <a:ext cx="4218319" cy="4222244"/>
              <a:chOff x="627533" y="1206424"/>
              <a:chExt cx="4300109" cy="4416378"/>
            </a:xfrm>
          </p:grpSpPr>
          <p:pic>
            <p:nvPicPr>
              <p:cNvPr id="13" name="Picture 8" descr="ผลการค้นหารูปภาพสำหรับ thailand 4.0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34722" y="1310192"/>
                <a:ext cx="1940239" cy="1378423"/>
              </a:xfrm>
              <a:prstGeom prst="rect">
                <a:avLst/>
              </a:prstGeom>
              <a:noFill/>
            </p:spPr>
          </p:pic>
          <p:pic>
            <p:nvPicPr>
              <p:cNvPr id="14" name="Picture 2" descr="ผลการค้นหารูปภาพสำหรับ ยุทธศาสตร์ชาติ 20 ปี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012904" y="1206424"/>
                <a:ext cx="1914738" cy="1451755"/>
              </a:xfrm>
              <a:prstGeom prst="rect">
                <a:avLst/>
              </a:prstGeom>
              <a:noFill/>
            </p:spPr>
          </p:pic>
          <p:pic>
            <p:nvPicPr>
              <p:cNvPr id="15" name="Picture 4" descr="ผลการค้นหารูปภาพสำหรับ แผนพัฒนาเศรษฐกิจและสังคมแห่งชาติ ฉบับที่ 12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27533" y="2923765"/>
                <a:ext cx="2019869" cy="1473957"/>
              </a:xfrm>
              <a:prstGeom prst="rect">
                <a:avLst/>
              </a:prstGeom>
              <a:noFill/>
            </p:spPr>
          </p:pic>
          <p:pic>
            <p:nvPicPr>
              <p:cNvPr id="16" name="Picture 2" descr="ผลการค้นหารูปภาพสำหรับ ประชารัฐ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504031" y="4723460"/>
                <a:ext cx="2712914" cy="899342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</p:pic>
          <p:pic>
            <p:nvPicPr>
              <p:cNvPr id="17" name="Picture 2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362" t="17291" r="29722" b="16459"/>
              <a:stretch/>
            </p:blipFill>
            <p:spPr bwMode="auto">
              <a:xfrm>
                <a:off x="2896052" y="2964701"/>
                <a:ext cx="2029996" cy="14603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8" name="สี่เหลี่ยมมุมมน 17"/>
            <p:cNvSpPr/>
            <p:nvPr/>
          </p:nvSpPr>
          <p:spPr>
            <a:xfrm>
              <a:off x="518597" y="1583141"/>
              <a:ext cx="4926848" cy="4735771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สี่เหลี่ยมผืนผ้า 18"/>
            <p:cNvSpPr/>
            <p:nvPr/>
          </p:nvSpPr>
          <p:spPr>
            <a:xfrm>
              <a:off x="519532" y="1074339"/>
              <a:ext cx="492955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นโยบายและวาระปฏิรูปที่สำคัญของรัฐบาล</a:t>
              </a:r>
            </a:p>
          </p:txBody>
        </p:sp>
      </p:grpSp>
      <p:grpSp>
        <p:nvGrpSpPr>
          <p:cNvPr id="7" name="กลุ่ม 20"/>
          <p:cNvGrpSpPr/>
          <p:nvPr/>
        </p:nvGrpSpPr>
        <p:grpSpPr>
          <a:xfrm>
            <a:off x="6318911" y="3903260"/>
            <a:ext cx="5172501" cy="2756849"/>
            <a:chOff x="6523630" y="1140341"/>
            <a:chExt cx="4926842" cy="319961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76" t="20625" r="33119" b="9375"/>
            <a:stretch/>
          </p:blipFill>
          <p:spPr bwMode="auto">
            <a:xfrm>
              <a:off x="6659814" y="1140341"/>
              <a:ext cx="4708476" cy="30161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สี่เหลี่ยมผืนผ้า 19"/>
            <p:cNvSpPr/>
            <p:nvPr/>
          </p:nvSpPr>
          <p:spPr>
            <a:xfrm>
              <a:off x="6523630" y="1200965"/>
              <a:ext cx="4926842" cy="3138986"/>
            </a:xfrm>
            <a:prstGeom prst="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8" name="กลุ่ม 47"/>
          <p:cNvGrpSpPr/>
          <p:nvPr/>
        </p:nvGrpSpPr>
        <p:grpSpPr>
          <a:xfrm>
            <a:off x="6277970" y="955344"/>
            <a:ext cx="5227089" cy="2893326"/>
            <a:chOff x="6291618" y="955343"/>
            <a:chExt cx="5158854" cy="3439236"/>
          </a:xfrm>
        </p:grpSpPr>
        <p:sp>
          <p:nvSpPr>
            <p:cNvPr id="37" name="สี่เหลี่ยมผืนผ้า 36"/>
            <p:cNvSpPr/>
            <p:nvPr/>
          </p:nvSpPr>
          <p:spPr>
            <a:xfrm>
              <a:off x="6291618" y="955343"/>
              <a:ext cx="5158854" cy="343923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grpSp>
          <p:nvGrpSpPr>
            <p:cNvPr id="9" name="กลุ่ม 41"/>
            <p:cNvGrpSpPr/>
            <p:nvPr/>
          </p:nvGrpSpPr>
          <p:grpSpPr>
            <a:xfrm>
              <a:off x="6414449" y="1023580"/>
              <a:ext cx="4954138" cy="2688610"/>
              <a:chOff x="6373505" y="1091820"/>
              <a:chExt cx="4954138" cy="2688610"/>
            </a:xfrm>
          </p:grpSpPr>
          <p:sp>
            <p:nvSpPr>
              <p:cNvPr id="43" name="สี่เหลี่ยมผืนผ้า 6"/>
              <p:cNvSpPr/>
              <p:nvPr/>
            </p:nvSpPr>
            <p:spPr>
              <a:xfrm>
                <a:off x="6400800" y="1712154"/>
                <a:ext cx="2088109" cy="2054630"/>
              </a:xfrm>
              <a:prstGeom prst="rect">
                <a:avLst/>
              </a:prstGeom>
              <a:ln w="12700" cmpd="sng"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t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b="1" dirty="0" smtClean="0">
                    <a:solidFill>
                      <a:srgbClr val="8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นอกกำลังแรงงาน</a:t>
                </a:r>
              </a:p>
              <a:p>
                <a:pPr marL="446088" lvl="1" indent="-180975" fontAlgn="auto"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อายุต่ำว่า</a:t>
                </a:r>
                <a:r>
                  <a:rPr lang="en-US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15 </a:t>
                </a: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ปี</a:t>
                </a:r>
              </a:p>
              <a:p>
                <a:pPr marL="446088" lvl="1" indent="-180975" fontAlgn="auto"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เรียนหนังสือ</a:t>
                </a:r>
              </a:p>
              <a:p>
                <a:pPr marL="446088" lvl="1" indent="-180975" fontAlgn="auto"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คนชรา</a:t>
                </a:r>
              </a:p>
              <a:p>
                <a:pPr marL="446088" lvl="1" indent="-180975" fontAlgn="auto"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คนพิการ</a:t>
                </a:r>
                <a:endParaRPr lang="th-TH" sz="800" b="1" dirty="0" smtClean="0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u="sng" dirty="0" smtClean="0">
                    <a:solidFill>
                      <a:schemeClr val="accent2">
                        <a:lumMod val="7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28</a:t>
                </a:r>
                <a:r>
                  <a:rPr lang="th-TH" sz="2400" b="1" u="sng" dirty="0" smtClean="0">
                    <a:solidFill>
                      <a:schemeClr val="accent2">
                        <a:lumMod val="7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.</a:t>
                </a:r>
                <a:r>
                  <a:rPr lang="en-US" sz="2400" b="1" u="sng" dirty="0" smtClean="0">
                    <a:solidFill>
                      <a:schemeClr val="accent2">
                        <a:lumMod val="7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03</a:t>
                </a:r>
                <a:r>
                  <a:rPr lang="th-TH" sz="2400" b="1" u="sng" dirty="0" smtClean="0">
                    <a:solidFill>
                      <a:schemeClr val="accent2">
                        <a:lumMod val="7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ล้านคน</a:t>
                </a: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th-TH" sz="3200" b="1" dirty="0" smtClean="0">
                  <a:solidFill>
                    <a:schemeClr val="accent2">
                      <a:lumMod val="75000"/>
                    </a:schemeClr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th-TH" sz="3200" b="1" dirty="0">
                  <a:solidFill>
                    <a:schemeClr val="accent2">
                      <a:lumMod val="75000"/>
                    </a:schemeClr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endParaRPr>
              </a:p>
            </p:txBody>
          </p:sp>
          <p:sp>
            <p:nvSpPr>
              <p:cNvPr id="44" name="สี่เหลี่ยมผืนผ้า 6"/>
              <p:cNvSpPr/>
              <p:nvPr/>
            </p:nvSpPr>
            <p:spPr>
              <a:xfrm>
                <a:off x="6373505" y="1091820"/>
                <a:ext cx="4954138" cy="532265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dirty="0">
                    <a:solidFill>
                      <a:srgbClr val="0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ประชา</a:t>
                </a:r>
                <a:r>
                  <a:rPr lang="th-TH" sz="2400" b="1" dirty="0" smtClean="0">
                    <a:solidFill>
                      <a:srgbClr val="0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กรไทย </a:t>
                </a:r>
                <a:r>
                  <a:rPr lang="en-US" sz="2400" b="1" dirty="0" smtClean="0">
                    <a:solidFill>
                      <a:srgbClr val="0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 68.22 </a:t>
                </a:r>
                <a:r>
                  <a:rPr lang="th-TH" sz="2400" b="1" dirty="0">
                    <a:solidFill>
                      <a:srgbClr val="0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ล้านคน</a:t>
                </a:r>
              </a:p>
            </p:txBody>
          </p:sp>
          <p:sp>
            <p:nvSpPr>
              <p:cNvPr id="45" name="สี่เหลี่ยมผืนผ้า 44"/>
              <p:cNvSpPr/>
              <p:nvPr/>
            </p:nvSpPr>
            <p:spPr>
              <a:xfrm>
                <a:off x="8557147" y="1705970"/>
                <a:ext cx="2770496" cy="2074460"/>
              </a:xfrm>
              <a:prstGeom prst="rect">
                <a:avLst/>
              </a:prstGeom>
              <a:ln w="57150" cmpd="sng">
                <a:solidFill>
                  <a:srgbClr val="FF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t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2400" b="1" dirty="0">
                    <a:solidFill>
                      <a:srgbClr val="8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กำลัง</a:t>
                </a:r>
                <a:r>
                  <a:rPr lang="th-TH" sz="2400" b="1" dirty="0" smtClean="0">
                    <a:solidFill>
                      <a:srgbClr val="80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แรงงาน</a:t>
                </a:r>
              </a:p>
              <a:p>
                <a:pPr marL="446088" lvl="1" indent="-180975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ลูกจ้าง</a:t>
                </a: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เอกชน /ทำงาน</a:t>
                </a:r>
                <a:r>
                  <a:rPr lang="th-TH" sz="1600" b="1" dirty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ส่วนตัว</a:t>
                </a:r>
              </a:p>
              <a:p>
                <a:pPr marL="446088" lvl="1" indent="-180975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ทำงานให้ครอบครัวโดยไม่ได้รับค่าจ้าง</a:t>
                </a:r>
              </a:p>
              <a:p>
                <a:pPr marL="446088" lvl="1" indent="-180975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เจ้าหน้าที่ของ</a:t>
                </a: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รัฐ</a:t>
                </a:r>
              </a:p>
              <a:p>
                <a:pPr marL="446088" lvl="1" indent="-180975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Font typeface="Arial"/>
                  <a:buChar char="•"/>
                  <a:defRPr/>
                </a:pPr>
                <a:r>
                  <a:rPr lang="th-TH" sz="1600" b="1" dirty="0" smtClean="0">
                    <a:solidFill>
                      <a:srgbClr val="000000"/>
                    </a:solidFill>
                    <a:latin typeface="TH SarabunPSK" pitchFamily="34" charset="-34"/>
                    <a:ea typeface="Arial Unicode MS" pitchFamily="34" charset="-128"/>
                    <a:cs typeface="TH SarabunPSK" pitchFamily="34" charset="-34"/>
                  </a:rPr>
                  <a:t>ตกงาน/รอฤดูกาล</a:t>
                </a:r>
                <a:endParaRPr lang="th-TH" sz="1600" b="1" dirty="0">
                  <a:solidFill>
                    <a:srgbClr val="000000"/>
                  </a:solidFill>
                  <a:latin typeface="TH SarabunPSK" pitchFamily="34" charset="-34"/>
                  <a:ea typeface="Arial Unicode MS" pitchFamily="34" charset="-128"/>
                  <a:cs typeface="TH SarabunPSK" pitchFamily="34" charset="-34"/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2400" b="1" u="sng" dirty="0" smtClean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40.19 </a:t>
                </a:r>
                <a:r>
                  <a:rPr lang="th-TH" sz="2400" b="1" u="sng" dirty="0">
                    <a:solidFill>
                      <a:srgbClr val="FF0000"/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ล้านคน</a:t>
                </a: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475275" y="3767312"/>
              <a:ext cx="2106666" cy="5232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4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กระทรวงศึกษาธิการ</a:t>
              </a:r>
            </a:p>
            <a:p>
              <a:pPr algn="ctr"/>
              <a:r>
                <a:rPr lang="th-TH" sz="1400" b="1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กระทรวงพัฒนาสังคมฯ</a:t>
              </a:r>
              <a:endParaRPr lang="en-US" sz="1400" b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666327" y="3731411"/>
              <a:ext cx="2634019" cy="5232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400" b="1" dirty="0" smtClean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กรมพัฒนาฝีมือแรงงาน</a:t>
              </a:r>
            </a:p>
            <a:p>
              <a:pPr algn="ctr"/>
              <a:r>
                <a:rPr lang="th-TH" sz="1400" b="1" dirty="0" smtClean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และหน่วยงานอื่นๆ</a:t>
              </a:r>
              <a:r>
                <a:rPr lang="th-TH" sz="1400" b="1" dirty="0" err="1" smtClean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ในก.</a:t>
              </a:r>
              <a:r>
                <a:rPr lang="th-TH" sz="1400" b="1" dirty="0" smtClean="0">
                  <a:solidFill>
                    <a:srgbClr val="FF0000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แรงงาน</a:t>
              </a:r>
              <a:endParaRPr lang="en-US" sz="1400" b="1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2287933" y="4199677"/>
            <a:ext cx="78341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th-TH" sz="5400" b="1" dirty="0" smtClean="0">
                <a:solidFill>
                  <a:schemeClr val="tx2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ยุทธศาสตร์ชาติ 20 ปี (พ.ศ.2560-2579)</a:t>
            </a:r>
            <a:endParaRPr lang="th-TH" sz="5400" b="1" dirty="0">
              <a:solidFill>
                <a:schemeClr val="tx2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grpSp>
        <p:nvGrpSpPr>
          <p:cNvPr id="4" name="กลุ่ม 16"/>
          <p:cNvGrpSpPr/>
          <p:nvPr/>
        </p:nvGrpSpPr>
        <p:grpSpPr>
          <a:xfrm>
            <a:off x="3998794" y="756594"/>
            <a:ext cx="4353635" cy="2901008"/>
            <a:chOff x="642910" y="2000240"/>
            <a:chExt cx="3214710" cy="2643206"/>
          </a:xfrm>
          <a:solidFill>
            <a:schemeClr val="accent3">
              <a:lumMod val="20000"/>
              <a:lumOff val="80000"/>
            </a:schemeClr>
          </a:solidFill>
        </p:grpSpPr>
        <p:pic>
          <p:nvPicPr>
            <p:cNvPr id="5" name="Picture 6" descr="Immagine correlata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2910" y="2000240"/>
              <a:ext cx="3214710" cy="1662287"/>
            </a:xfrm>
            <a:prstGeom prst="rect">
              <a:avLst/>
            </a:prstGeom>
            <a:grpFill/>
          </p:spPr>
        </p:pic>
        <p:pic>
          <p:nvPicPr>
            <p:cNvPr id="6" name="Picture 14" descr="http://www.matichon.co.th/online/2013/10/13826829111382682945l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51958" y="3714752"/>
              <a:ext cx="2057728" cy="928694"/>
            </a:xfrm>
            <a:prstGeom prst="rect">
              <a:avLst/>
            </a:prstGeom>
            <a:grpFill/>
          </p:spPr>
        </p:pic>
      </p:grpSp>
      <p:sp>
        <p:nvSpPr>
          <p:cNvPr id="22530" name="AutoShape 2" descr="https://www.it24hrs.com/wp-content/uploads/2017/01/thailand-4-0-f-600x352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9"/>
          <p:cNvSpPr>
            <a:spLocks noChangeArrowheads="1"/>
          </p:cNvSpPr>
          <p:nvPr/>
        </p:nvSpPr>
        <p:spPr bwMode="auto">
          <a:xfrm>
            <a:off x="21779" y="-123392"/>
            <a:ext cx="10087014" cy="784808"/>
          </a:xfrm>
          <a:prstGeom prst="rect">
            <a:avLst/>
          </a:prstGeom>
          <a:noFill/>
        </p:spPr>
        <p:txBody>
          <a:bodyPr wrap="none" lIns="121899" tIns="60949" rIns="121899" bIns="60949">
            <a:spAutoFit/>
          </a:bodyPr>
          <a:lstStyle/>
          <a:p>
            <a:pPr marL="3345865" indent="-334586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สภาพปัญหา </a:t>
            </a:r>
            <a:r>
              <a:rPr lang="en-US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43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อันเป็นที่มาของแนวคิดในการจัดทำยุทธศาสตร์ชาติ</a:t>
            </a:r>
            <a:endParaRPr lang="en-US" sz="43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21" descr="http://www.uberscrudu.com/wp-content/uploads/2015/10/icon-speed.png"/>
          <p:cNvPicPr>
            <a:picLocks noChangeAspect="1" noChangeArrowheads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6" y="4293101"/>
            <a:ext cx="7373980" cy="224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มุมมน 28"/>
          <p:cNvSpPr/>
          <p:nvPr/>
        </p:nvSpPr>
        <p:spPr>
          <a:xfrm>
            <a:off x="246735" y="5253203"/>
            <a:ext cx="11698531" cy="133578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882" tIns="51942" rIns="103882" bIns="51942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prstClr val="white"/>
              </a:solidFill>
            </a:endParaRPr>
          </a:p>
        </p:txBody>
      </p:sp>
      <p:pic>
        <p:nvPicPr>
          <p:cNvPr id="9" name="Picture 10" descr="https://data.gov.in/sites/default/files/environment-and-forest256X25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2" y="5392385"/>
            <a:ext cx="2018415" cy="117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31" y="5663079"/>
            <a:ext cx="2704975" cy="912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7" descr="http://www.fordesigner.com/imguploads/Image/cjbc/zcool/png20080526/121181336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32" y="5593698"/>
            <a:ext cx="1654337" cy="93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7" descr="https://cdnd.icons8.com/wp-content/uploads/2015/06/RadioTow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606" y="5534100"/>
            <a:ext cx="1673169" cy="97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9" descr="http://www.free-icons-download.net/images/buildings-icons-5358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531" y="5739763"/>
            <a:ext cx="1327731" cy="8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http://img.freepik.com/free-vector/high-speed-train_23-2147510731.jpg?size=338&amp;ext=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8047" b="69822" l="888" r="967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2" y="5253207"/>
            <a:ext cx="3904061" cy="211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กลุ่ม 46"/>
          <p:cNvGrpSpPr/>
          <p:nvPr/>
        </p:nvGrpSpPr>
        <p:grpSpPr>
          <a:xfrm flipH="1">
            <a:off x="6140312" y="1845022"/>
            <a:ext cx="531752" cy="2640097"/>
            <a:chOff x="3584848" y="1484784"/>
            <a:chExt cx="432048" cy="1296144"/>
          </a:xfrm>
        </p:grpSpPr>
        <p:cxnSp>
          <p:nvCxnSpPr>
            <p:cNvPr id="20" name="ตัวเชื่อมต่อตรง 47"/>
            <p:cNvCxnSpPr/>
            <p:nvPr/>
          </p:nvCxnSpPr>
          <p:spPr>
            <a:xfrm>
              <a:off x="4016896" y="1484784"/>
              <a:ext cx="0" cy="1296144"/>
            </a:xfrm>
            <a:prstGeom prst="line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ตัวเชื่อมต่อตรง 48"/>
            <p:cNvCxnSpPr/>
            <p:nvPr/>
          </p:nvCxnSpPr>
          <p:spPr>
            <a:xfrm flipH="1">
              <a:off x="3584848" y="1484784"/>
              <a:ext cx="432048" cy="0"/>
            </a:xfrm>
            <a:prstGeom prst="line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AutoShape 6" descr="https://safehavencreditnw.files.wordpress.com/2011/10/alert-icon.png?w=630"/>
          <p:cNvSpPr>
            <a:spLocks noChangeAspect="1" noChangeArrowheads="1"/>
          </p:cNvSpPr>
          <p:nvPr/>
        </p:nvSpPr>
        <p:spPr bwMode="auto">
          <a:xfrm>
            <a:off x="207433" y="-192613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92101" y="1124744"/>
            <a:ext cx="3243794" cy="1048342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algn="r" fontAlgn="base">
              <a:lnSpc>
                <a:spcPts val="3333"/>
              </a:lnSpc>
              <a:spcAft>
                <a:spcPct val="0"/>
              </a:spcAft>
            </a:pPr>
            <a:r>
              <a:rPr lang="th-TH" sz="4800" dirty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sz="4800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ประเทศ</a:t>
            </a:r>
            <a:r>
              <a:rPr lang="en-US" sz="4800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4800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800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ขาด</a:t>
            </a:r>
            <a:r>
              <a:rPr lang="th-TH" sz="4800" dirty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4800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ต่อเนื่อง</a:t>
            </a:r>
            <a:endParaRPr lang="th-TH" sz="4800" dirty="0">
              <a:solidFill>
                <a:srgbClr val="3333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2699" y="2276872"/>
            <a:ext cx="3379205" cy="100217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r" fontAlgn="base">
              <a:lnSpc>
                <a:spcPts val="3333"/>
              </a:lnSpc>
              <a:spcAft>
                <a:spcPct val="0"/>
              </a:spcAft>
            </a:pPr>
            <a:r>
              <a:rPr lang="th-TH" sz="36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360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แผนพัฒนาและ</a:t>
            </a:r>
            <a:r>
              <a:rPr lang="th-TH" sz="3600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แผน</a:t>
            </a:r>
            <a:r>
              <a:rPr lang="en-US" sz="3600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360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ที่หลากหลาย</a:t>
            </a:r>
          </a:p>
        </p:txBody>
      </p:sp>
      <p:grpSp>
        <p:nvGrpSpPr>
          <p:cNvPr id="4" name="กลุ่ม 42"/>
          <p:cNvGrpSpPr/>
          <p:nvPr/>
        </p:nvGrpSpPr>
        <p:grpSpPr>
          <a:xfrm>
            <a:off x="5272892" y="1845022"/>
            <a:ext cx="531752" cy="2640097"/>
            <a:chOff x="3584848" y="1484784"/>
            <a:chExt cx="432048" cy="1296144"/>
          </a:xfrm>
        </p:grpSpPr>
        <p:cxnSp>
          <p:nvCxnSpPr>
            <p:cNvPr id="29" name="ตัวเชื่อมต่อตรง 37"/>
            <p:cNvCxnSpPr/>
            <p:nvPr/>
          </p:nvCxnSpPr>
          <p:spPr>
            <a:xfrm>
              <a:off x="4016896" y="1484784"/>
              <a:ext cx="0" cy="1296144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ตัวเชื่อมต่อตรง 38"/>
            <p:cNvCxnSpPr/>
            <p:nvPr/>
          </p:nvCxnSpPr>
          <p:spPr>
            <a:xfrm flipH="1">
              <a:off x="3584848" y="1484784"/>
              <a:ext cx="432048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Rectangle 21"/>
          <p:cNvSpPr/>
          <p:nvPr/>
        </p:nvSpPr>
        <p:spPr>
          <a:xfrm>
            <a:off x="1568157" y="3429000"/>
            <a:ext cx="3624064" cy="100217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r" fontAlgn="base">
              <a:lnSpc>
                <a:spcPts val="3333"/>
              </a:lnSpc>
              <a:spcAft>
                <a:spcPct val="0"/>
              </a:spcAft>
            </a:pPr>
            <a:r>
              <a:rPr lang="th-TH" sz="3600" b="1" dirty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>ก</a:t>
            </a:r>
            <a:r>
              <a:rPr lang="th-TH" sz="3600" dirty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>ารจัดสรรและการ</a:t>
            </a:r>
            <a:r>
              <a:rPr lang="th-TH" sz="3600" dirty="0" smtClean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>ใช้</a:t>
            </a:r>
            <a:r>
              <a:rPr lang="en-US" sz="3600" dirty="0" smtClean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dirty="0" smtClean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dirty="0" smtClean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>งบประมาณ</a:t>
            </a:r>
            <a:r>
              <a:rPr lang="th-TH" sz="3600" dirty="0">
                <a:solidFill>
                  <a:srgbClr val="FF5050"/>
                </a:solidFill>
                <a:latin typeface="TH SarabunPSK" pitchFamily="34" charset="-34"/>
                <a:cs typeface="TH SarabunPSK" pitchFamily="34" charset="-34"/>
              </a:rPr>
              <a:t>แบบแยกส่วน</a:t>
            </a:r>
          </a:p>
        </p:txBody>
      </p:sp>
      <p:cxnSp>
        <p:nvCxnSpPr>
          <p:cNvPr id="32" name="ตัวเชื่อมต่อตรง 38"/>
          <p:cNvCxnSpPr/>
          <p:nvPr/>
        </p:nvCxnSpPr>
        <p:spPr>
          <a:xfrm flipH="1">
            <a:off x="5276216" y="4142696"/>
            <a:ext cx="53175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8"/>
          <p:cNvCxnSpPr/>
          <p:nvPr/>
        </p:nvCxnSpPr>
        <p:spPr>
          <a:xfrm flipH="1">
            <a:off x="5276216" y="3044957"/>
            <a:ext cx="53175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768082" y="1124745"/>
            <a:ext cx="4145135" cy="145614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fontAlgn="base">
              <a:lnSpc>
                <a:spcPts val="3333"/>
              </a:lnSpc>
              <a:spcAft>
                <a:spcPct val="0"/>
              </a:spcAft>
            </a:pPr>
            <a:r>
              <a:rPr lang="th-TH" sz="4400" b="1" dirty="0">
                <a:solidFill>
                  <a:srgbClr val="FADA7A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</a:t>
            </a:r>
            <a:r>
              <a:rPr lang="th-TH" sz="4400" dirty="0">
                <a:solidFill>
                  <a:srgbClr val="FADA7A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ารกำหนดอนาคตของชาติกระทำโดยภาครัฐเป็นส่วนใหญ่</a:t>
            </a:r>
            <a:endParaRPr lang="en-US" sz="4400" dirty="0">
              <a:solidFill>
                <a:srgbClr val="FADA7A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5" name="ตัวเชื่อมต่อตรง 48"/>
          <p:cNvCxnSpPr/>
          <p:nvPr/>
        </p:nvCxnSpPr>
        <p:spPr>
          <a:xfrm>
            <a:off x="6192011" y="3621021"/>
            <a:ext cx="531752" cy="0"/>
          </a:xfrm>
          <a:prstGeom prst="line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864307" y="2852937"/>
            <a:ext cx="4995597" cy="1032953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fontAlgn="base">
              <a:lnSpc>
                <a:spcPts val="3333"/>
              </a:lnSpc>
              <a:spcAft>
                <a:spcPct val="0"/>
              </a:spcAft>
            </a:pPr>
            <a:r>
              <a:rPr lang="th-TH" sz="4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ประเทศพัฒนาแล้วจะ</a:t>
            </a:r>
            <a:r>
              <a:rPr lang="th-TH" sz="4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en-US" sz="4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4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4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rPr>
              <a:t>ชาติ</a:t>
            </a:r>
          </a:p>
        </p:txBody>
      </p:sp>
      <p:pic>
        <p:nvPicPr>
          <p:cNvPr id="37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22" y="5733260"/>
            <a:ext cx="2072173" cy="1018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Group 26"/>
          <p:cNvGrpSpPr/>
          <p:nvPr/>
        </p:nvGrpSpPr>
        <p:grpSpPr>
          <a:xfrm>
            <a:off x="0" y="727998"/>
            <a:ext cx="12192000" cy="12705"/>
            <a:chOff x="0" y="545997"/>
            <a:chExt cx="9144000" cy="9529"/>
          </a:xfrm>
        </p:grpSpPr>
        <p:cxnSp>
          <p:nvCxnSpPr>
            <p:cNvPr id="38" name="Straight Connector 37"/>
            <p:cNvCxnSpPr/>
            <p:nvPr/>
          </p:nvCxnSpPr>
          <p:spPr>
            <a:xfrm>
              <a:off x="0" y="554336"/>
              <a:ext cx="9144000" cy="1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545997"/>
              <a:ext cx="91440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6936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val 43"/>
          <p:cNvSpPr/>
          <p:nvPr/>
        </p:nvSpPr>
        <p:spPr>
          <a:xfrm>
            <a:off x="5831781" y="979570"/>
            <a:ext cx="6024859" cy="5469130"/>
          </a:xfrm>
          <a:prstGeom prst="ellipse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145555" y="908721"/>
            <a:ext cx="5086349" cy="5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899" tIns="60949" rIns="121899" bIns="60949">
            <a:spAutoFit/>
          </a:bodyPr>
          <a:lstStyle/>
          <a:p>
            <a:pPr algn="ctr" fontAlgn="base">
              <a:spcAft>
                <a:spcPct val="0"/>
              </a:spcAft>
              <a:defRPr/>
            </a:pPr>
            <a:r>
              <a:rPr lang="th-TH" altLang="ko-KR" sz="2900" b="1" spc="67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เพื่อให้บรรลุวิสัยทัศน์ </a:t>
            </a:r>
            <a:br>
              <a:rPr lang="th-TH" altLang="ko-KR" sz="2900" b="1" spc="67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“ประเทศมีความมั่นคง มั่งคั่ง ยั่งยืน </a:t>
            </a:r>
            <a:b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เป็นประเทศพัฒนาแล้ว ด้วยการพัฒนา</a:t>
            </a:r>
            <a:b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ตามปรัชญาเศรษฐกิจพอเพียง</a:t>
            </a:r>
            <a:r>
              <a:rPr lang="th-TH" sz="2900" b="1" spc="-27" dirty="0" smtClean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r>
              <a:rPr lang="th-TH" sz="2900" b="1" dirty="0">
                <a:solidFill>
                  <a:srgbClr val="464653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900" b="1" dirty="0">
                <a:solidFill>
                  <a:srgbClr val="464653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นำไปสู่การพัฒนาให้คนไทยมีความสุข</a:t>
            </a:r>
            <a:br>
              <a:rPr lang="th-TH" sz="2900" b="1" spc="-27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และตอบสนองตอบต่อการบรรลุ</a:t>
            </a:r>
            <a:br>
              <a:rPr lang="th-TH" sz="2900" b="1" spc="-27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ซึ่งผลประโยชน์แห่งชาติ ในการที่จะ</a:t>
            </a:r>
            <a:r>
              <a:rPr lang="th-TH" sz="2900" b="1" spc="-27" dirty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พัฒนาคุณภาพชีวิต สร้างรายได้ระดับสูง</a:t>
            </a:r>
            <a:br>
              <a:rPr lang="th-TH" sz="2900" b="1" spc="-27" dirty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900" b="1" spc="-27" dirty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เป็นประเทศพัฒนาแล้ว และสร้างความสุขของคนไทย</a:t>
            </a:r>
            <a:r>
              <a:rPr lang="th-TH" sz="2900" b="1" spc="-27" dirty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900" b="1" spc="-27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สังคมมีความมั่นคง เสมอภาคและเป็นธรรม </a:t>
            </a:r>
            <a:r>
              <a:rPr lang="th-TH" sz="2900" b="1" spc="-27" dirty="0">
                <a:solidFill>
                  <a:srgbClr val="8E736A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ประเทศสามารถแข่งขันได้ในระบบเศรษฐกิจ</a:t>
            </a:r>
          </a:p>
        </p:txBody>
      </p:sp>
      <p:sp>
        <p:nvSpPr>
          <p:cNvPr id="38917" name="Rectangle 28"/>
          <p:cNvSpPr>
            <a:spLocks noChangeArrowheads="1"/>
          </p:cNvSpPr>
          <p:nvPr/>
        </p:nvSpPr>
        <p:spPr bwMode="auto">
          <a:xfrm rot="17657274">
            <a:off x="10597593" y="4169747"/>
            <a:ext cx="1277107" cy="574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9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“ยั่งยืน”</a:t>
            </a:r>
          </a:p>
        </p:txBody>
      </p:sp>
      <p:sp>
        <p:nvSpPr>
          <p:cNvPr id="38918" name="Rectangle 39"/>
          <p:cNvSpPr>
            <a:spLocks noChangeArrowheads="1"/>
          </p:cNvSpPr>
          <p:nvPr/>
        </p:nvSpPr>
        <p:spPr bwMode="auto">
          <a:xfrm>
            <a:off x="8208242" y="934273"/>
            <a:ext cx="1212297" cy="574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9" tIns="60949" rIns="121899" bIns="6094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9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“มั่นคง” </a:t>
            </a:r>
            <a:endParaRPr lang="th-TH" sz="29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919" name="Rectangle 50"/>
          <p:cNvSpPr>
            <a:spLocks noChangeArrowheads="1"/>
          </p:cNvSpPr>
          <p:nvPr/>
        </p:nvSpPr>
        <p:spPr bwMode="auto">
          <a:xfrm rot="3956142">
            <a:off x="5851167" y="4279195"/>
            <a:ext cx="1247680" cy="574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9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“มั่งคั่ง” </a:t>
            </a:r>
          </a:p>
        </p:txBody>
      </p:sp>
      <p:grpSp>
        <p:nvGrpSpPr>
          <p:cNvPr id="2" name="Group 86"/>
          <p:cNvGrpSpPr>
            <a:grpSpLocks/>
          </p:cNvGrpSpPr>
          <p:nvPr/>
        </p:nvGrpSpPr>
        <p:grpSpPr bwMode="auto">
          <a:xfrm>
            <a:off x="6415867" y="1377020"/>
            <a:ext cx="4768699" cy="4595518"/>
            <a:chOff x="4849399" y="819044"/>
            <a:chExt cx="4115089" cy="3757049"/>
          </a:xfrm>
        </p:grpSpPr>
        <p:sp>
          <p:nvSpPr>
            <p:cNvPr id="88" name="Regular Pentagon 87"/>
            <p:cNvSpPr/>
            <p:nvPr/>
          </p:nvSpPr>
          <p:spPr>
            <a:xfrm>
              <a:off x="6966582" y="3159016"/>
              <a:ext cx="1512023" cy="1368987"/>
            </a:xfrm>
            <a:prstGeom prst="pentagon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9" name="Regular Pentagon 88"/>
            <p:cNvSpPr/>
            <p:nvPr/>
          </p:nvSpPr>
          <p:spPr>
            <a:xfrm>
              <a:off x="4849399" y="1649357"/>
              <a:ext cx="1512023" cy="1368987"/>
            </a:xfrm>
            <a:prstGeom prst="pentagon">
              <a:avLst/>
            </a:prstGeom>
            <a:solidFill>
              <a:srgbClr val="99CCFF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70415" y="2194893"/>
              <a:ext cx="881433" cy="2851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>
                <a:lnSpc>
                  <a:spcPts val="2000"/>
                </a:lnSpc>
                <a:spcBef>
                  <a:spcPts val="400"/>
                </a:spcBef>
                <a:spcAft>
                  <a:spcPct val="0"/>
                </a:spcAft>
                <a:defRPr/>
              </a:pPr>
              <a:r>
                <a:rPr lang="th-TH" sz="2100" b="1" kern="14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ea typeface="Times New Roman"/>
                  <a:cs typeface="TH SarabunPSK" pitchFamily="34" charset="-34"/>
                </a:rPr>
                <a:t>ความมั่นคง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370362" y="1747241"/>
              <a:ext cx="293535" cy="4780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  <a:endParaRPr lang="th-TH" sz="32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3" name="Regular Pentagon 92"/>
            <p:cNvSpPr/>
            <p:nvPr/>
          </p:nvSpPr>
          <p:spPr>
            <a:xfrm>
              <a:off x="5342297" y="3150438"/>
              <a:ext cx="1512023" cy="1368987"/>
            </a:xfrm>
            <a:prstGeom prst="pentagon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4" name="Regular Pentagon 93"/>
            <p:cNvSpPr/>
            <p:nvPr/>
          </p:nvSpPr>
          <p:spPr>
            <a:xfrm rot="10800000">
              <a:off x="6145669" y="2254936"/>
              <a:ext cx="1512023" cy="1368987"/>
            </a:xfrm>
            <a:prstGeom prst="pentagon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5" name="Regular Pentagon 94"/>
            <p:cNvSpPr/>
            <p:nvPr/>
          </p:nvSpPr>
          <p:spPr>
            <a:xfrm>
              <a:off x="6156194" y="819044"/>
              <a:ext cx="1512023" cy="1368987"/>
            </a:xfrm>
            <a:prstGeom prst="pentagon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6" name="Regular Pentagon 95"/>
            <p:cNvSpPr/>
            <p:nvPr/>
          </p:nvSpPr>
          <p:spPr>
            <a:xfrm>
              <a:off x="7452465" y="1729986"/>
              <a:ext cx="1512023" cy="1367272"/>
            </a:xfrm>
            <a:prstGeom prst="pentagon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6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6692944" y="852493"/>
              <a:ext cx="293535" cy="4780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2</a:t>
              </a:r>
              <a:endParaRPr lang="th-TH" sz="32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6282489" y="2450257"/>
              <a:ext cx="293535" cy="4780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3</a:t>
              </a:r>
              <a:endParaRPr lang="th-TH" sz="32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931" name="TextBox 98"/>
            <p:cNvSpPr txBox="1">
              <a:spLocks noChangeArrowheads="1"/>
            </p:cNvSpPr>
            <p:nvPr/>
          </p:nvSpPr>
          <p:spPr bwMode="auto">
            <a:xfrm>
              <a:off x="7966412" y="1811153"/>
              <a:ext cx="293535" cy="478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4</a:t>
              </a:r>
              <a:endPara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932" name="TextBox 99"/>
            <p:cNvSpPr txBox="1">
              <a:spLocks noChangeArrowheads="1"/>
            </p:cNvSpPr>
            <p:nvPr/>
          </p:nvSpPr>
          <p:spPr bwMode="auto">
            <a:xfrm>
              <a:off x="7540307" y="3046086"/>
              <a:ext cx="293535" cy="4780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5</a:t>
              </a:r>
              <a:endParaRPr lang="th-TH" sz="3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5883283" y="3046086"/>
              <a:ext cx="293535" cy="4780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6</a:t>
              </a:r>
              <a:endParaRPr lang="th-TH" sz="32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38934" name="Picture 4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4882" y="3089663"/>
              <a:ext cx="711640" cy="5040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936" name="Rectangle 106"/>
            <p:cNvSpPr>
              <a:spLocks noChangeArrowheads="1"/>
            </p:cNvSpPr>
            <p:nvPr/>
          </p:nvSpPr>
          <p:spPr bwMode="auto">
            <a:xfrm>
              <a:off x="6288320" y="1195851"/>
              <a:ext cx="1236008" cy="718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lnSpc>
                  <a:spcPts val="2000"/>
                </a:lnSpc>
                <a:spcBef>
                  <a:spcPts val="400"/>
                </a:spcBef>
                <a:spcAft>
                  <a:spcPct val="0"/>
                </a:spcAft>
              </a:pPr>
              <a:r>
                <a:rPr lang="th-TH" sz="21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การสร้างความสามารถ</a:t>
              </a:r>
              <a:br>
                <a:rPr lang="th-TH" sz="21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1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ในการแข่งขัน</a:t>
              </a:r>
            </a:p>
          </p:txBody>
        </p:sp>
        <p:sp>
          <p:nvSpPr>
            <p:cNvPr id="38937" name="Rectangle 107"/>
            <p:cNvSpPr>
              <a:spLocks noChangeArrowheads="1"/>
            </p:cNvSpPr>
            <p:nvPr/>
          </p:nvSpPr>
          <p:spPr bwMode="auto">
            <a:xfrm>
              <a:off x="6339520" y="2346241"/>
              <a:ext cx="1215695" cy="718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lnSpc>
                  <a:spcPts val="2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th-TH" sz="21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การพัฒนาและเสริมสร้างศักยภาพคน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7489299" y="2115979"/>
              <a:ext cx="1413794" cy="96717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base">
                <a:lnSpc>
                  <a:spcPts val="2133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การสร้างโอกาส</a:t>
              </a:r>
              <a:b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ความเสมอภาคและเท่าเทียมกันทางสังคม</a:t>
              </a: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071827" y="3438553"/>
              <a:ext cx="1294516" cy="113754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base">
                <a:lnSpc>
                  <a:spcPts val="2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การ</a:t>
              </a:r>
              <a: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สร้าง</a:t>
              </a:r>
              <a:b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การ</a:t>
              </a:r>
              <a: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เติบโตบนคุณภาพ</a:t>
              </a:r>
              <a: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ชีวิต</a:t>
              </a:r>
              <a:b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100" b="1" spc="-53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ที่</a:t>
              </a:r>
              <a:r>
                <a:rPr lang="th-TH" sz="2100" b="1" spc="-53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เป็นมิตรต่อสิ่งแวดล้อม</a:t>
              </a: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5389658" y="3484629"/>
              <a:ext cx="1403270" cy="804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base">
                <a:lnSpc>
                  <a:spcPts val="2266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100" b="1" spc="-53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การปรับสมดุลและพัฒนาระบบการบริหารจัดการภาครัฐ</a:t>
              </a:r>
            </a:p>
          </p:txBody>
        </p:sp>
      </p:grpSp>
      <p:sp>
        <p:nvSpPr>
          <p:cNvPr id="29" name="Content Placeholder 4"/>
          <p:cNvSpPr txBox="1">
            <a:spLocks/>
          </p:cNvSpPr>
          <p:nvPr/>
        </p:nvSpPr>
        <p:spPr bwMode="auto">
          <a:xfrm>
            <a:off x="0" y="0"/>
            <a:ext cx="10862733" cy="75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spcAft>
                <a:spcPct val="0"/>
              </a:spcAft>
              <a:buNone/>
            </a:pPr>
            <a:r>
              <a:rPr lang="th-TH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กรอบยุทธศาสตร์ชาติระยะ 20 ปี (พ.ศ. 25</a:t>
            </a:r>
            <a:r>
              <a:rPr lang="en-US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60 – </a:t>
            </a:r>
            <a:r>
              <a:rPr lang="th-TH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257</a:t>
            </a:r>
            <a:r>
              <a:rPr lang="en-US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9) </a:t>
            </a:r>
            <a:endParaRPr lang="en-US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0" y="727998"/>
            <a:ext cx="12192000" cy="12705"/>
            <a:chOff x="0" y="545997"/>
            <a:chExt cx="9144000" cy="9529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0" y="554336"/>
              <a:ext cx="9144000" cy="1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45997"/>
              <a:ext cx="91440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16339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4955" y="173453"/>
            <a:ext cx="11937700" cy="520633"/>
          </a:xfrm>
          <a:prstGeom prst="rect">
            <a:avLst/>
          </a:prstGeom>
          <a:noFill/>
        </p:spPr>
        <p:txBody>
          <a:bodyPr wrap="square" lIns="121899" tIns="60949" rIns="121899" bIns="60949">
            <a:spAutoFit/>
          </a:bodyPr>
          <a:lstStyle/>
          <a:p>
            <a:pPr marL="0" lvl="1" indent="-3345865" defTabSz="1218836" fontAlgn="base">
              <a:lnSpc>
                <a:spcPts val="3066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43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อนาคตประเทศไทย ปี</a:t>
            </a:r>
            <a:r>
              <a:rPr lang="en-US" sz="43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3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2579</a:t>
            </a:r>
            <a:r>
              <a:rPr lang="en-US" sz="43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3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4300" b="1" dirty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ร่วมมือกันขับเคลื่อนประเทศให้ก้าวไปสู่..........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697525" y="1700808"/>
            <a:ext cx="41284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728181" y="4197086"/>
            <a:ext cx="41284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728181" y="4965171"/>
            <a:ext cx="41284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728181" y="5637245"/>
            <a:ext cx="41284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 bwMode="auto">
          <a:xfrm>
            <a:off x="34633" y="4929363"/>
            <a:ext cx="6061372" cy="923307"/>
          </a:xfrm>
          <a:prstGeom prst="rect">
            <a:avLst/>
          </a:prstGeom>
          <a:noFill/>
        </p:spPr>
        <p:txBody>
          <a:bodyPr wrap="square" lIns="121899" tIns="60949" rIns="121899" bIns="60949">
            <a:spAutoFit/>
          </a:bodyPr>
          <a:lstStyle/>
          <a:p>
            <a:pPr algn="ctr" defTabSz="100735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ระบบ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เศรษฐกิจมีความเป็นชาติการค้า </a:t>
            </a:r>
            <a:b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บน</a:t>
            </a:r>
            <a:r>
              <a:rPr lang="th-TH" sz="24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ฐานการขยายตัวของการค้าส่งค้าปลีก</a:t>
            </a: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และเศรษฐกิจ</a:t>
            </a:r>
            <a:r>
              <a:rPr lang="th-TH" sz="24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ดิจิทัลที่</a:t>
            </a: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เข้มข้น</a:t>
            </a:r>
            <a:endParaRPr lang="en-US" sz="2400" b="1" kern="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68075" y="4929363"/>
            <a:ext cx="5376597" cy="923307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คนไทยในอนาคต มีศักยภาพ</a:t>
            </a:r>
            <a:r>
              <a:rPr lang="th-TH" sz="24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ในการ</a:t>
            </a: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ร่วมกันพัฒนาประเทศ</a:t>
            </a:r>
            <a:b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สามารถ</a:t>
            </a:r>
            <a:r>
              <a:rPr lang="th-TH" sz="24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ปรับตัว</a:t>
            </a:r>
            <a:r>
              <a:rPr lang="th-TH" sz="24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รองรับบริบท</a:t>
            </a:r>
            <a:r>
              <a:rPr lang="th-TH" sz="24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การพัฒนาในอนาคต</a:t>
            </a:r>
            <a:endParaRPr lang="en-US" sz="2400" b="1" kern="140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479928" y="1744367"/>
            <a:ext cx="3664744" cy="984863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สังคมไทยเป็นสังคมที่เป็น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ธรรม</a:t>
            </a:r>
            <a:b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มี</a:t>
            </a: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ความเหลื่อมล้ำ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น้อย</a:t>
            </a:r>
            <a:endParaRPr lang="en-US" sz="2800" kern="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68539" y="1758015"/>
            <a:ext cx="3059644" cy="984863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เศรษฐกิจและสังคม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</a:t>
            </a:r>
            <a:b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อย่าง</a:t>
            </a: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เป็นมิตรกับ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สิ่งแวดล้อม</a:t>
            </a:r>
            <a:endParaRPr lang="th-TH" sz="2800" kern="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09328" y="3717033"/>
            <a:ext cx="5978061" cy="984863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kern="1400" spc="-27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ระบบการ</a:t>
            </a:r>
            <a:r>
              <a:rPr lang="th-TH" sz="2800" b="1" kern="1400" spc="-27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บริหารภาครัฐมี</a:t>
            </a:r>
            <a:r>
              <a:rPr lang="th-TH" sz="2800" b="1" kern="1400" spc="-27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ประสิทธิภาพ ทันสมัย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kern="1400" spc="-27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รับผิดชอบ โปร่งใส ตรวจสอบได้และประชาชนมี</a:t>
            </a:r>
            <a:r>
              <a:rPr lang="th-TH" sz="2800" b="1" kern="1400" spc="-27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ส่วน</a:t>
            </a:r>
            <a:r>
              <a:rPr lang="th-TH" sz="2800" b="1" kern="1400" spc="-27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ร่วม</a:t>
            </a:r>
            <a:endParaRPr lang="th-TH" sz="2800" kern="140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29" y="1758015"/>
            <a:ext cx="3695929" cy="984863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ctr" fontAlgn="base">
              <a:spcBef>
                <a:spcPts val="800"/>
              </a:spcBef>
              <a:spcAft>
                <a:spcPts val="800"/>
              </a:spcAft>
            </a:pP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เศรษฐกิจและ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สังคมไทย</a:t>
            </a:r>
            <a:b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มีการ</a:t>
            </a:r>
            <a:r>
              <a:rPr lang="th-TH" sz="2800" b="1" kern="1400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พัฒนาอย่างมั่นคงและ</a:t>
            </a:r>
            <a:r>
              <a:rPr lang="th-TH" sz="2800" b="1" kern="1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ยั่งยืน</a:t>
            </a:r>
            <a:endParaRPr lang="en-US" sz="2800" kern="0" dirty="0">
              <a:solidFill>
                <a:prstClr val="black">
                  <a:lumMod val="85000"/>
                  <a:lumOff val="1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" name="Group 16"/>
          <p:cNvGrpSpPr/>
          <p:nvPr/>
        </p:nvGrpSpPr>
        <p:grpSpPr>
          <a:xfrm>
            <a:off x="0" y="727998"/>
            <a:ext cx="12192000" cy="12705"/>
            <a:chOff x="0" y="545997"/>
            <a:chExt cx="9144000" cy="9529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0" y="554336"/>
              <a:ext cx="9144000" cy="1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545997"/>
              <a:ext cx="91440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" name="Picture 9" descr="http://www.kensholidays.com/images/8-background-travel-concept-potowizard-thailand%20-%20Copy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41" y="5445226"/>
            <a:ext cx="12184189" cy="125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Straight Connector 28"/>
          <p:cNvCxnSpPr/>
          <p:nvPr/>
        </p:nvCxnSpPr>
        <p:spPr>
          <a:xfrm>
            <a:off x="4079776" y="1796822"/>
            <a:ext cx="0" cy="836423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08235" y="1796822"/>
            <a:ext cx="0" cy="836423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384032" y="4929363"/>
            <a:ext cx="0" cy="836423"/>
          </a:xfrm>
          <a:prstGeom prst="line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6" descr="http://tendyn.com/wp-content/uploads/2015/03/wiq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687" y="849639"/>
            <a:ext cx="1061211" cy="10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7" descr="https://cdn2.iconfinder.com/data/icons/blue-transports-3/209/Untitled-19-5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271" y="3985657"/>
            <a:ext cx="1225279" cy="107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 descr="http://www.tcc.edu/uploads/images/pages/programs/icons/social-sciences-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384" y="4101077"/>
            <a:ext cx="1056117" cy="994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3" descr="https://brailleworks.com/wp-content/uploads/2014/03/icon-government-agencies@2x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749" y="2660915"/>
            <a:ext cx="1239329" cy="113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9945328" y="740703"/>
            <a:ext cx="1143227" cy="1170148"/>
            <a:chOff x="7458996" y="555526"/>
            <a:chExt cx="857420" cy="877611"/>
          </a:xfrm>
        </p:grpSpPr>
        <p:grpSp>
          <p:nvGrpSpPr>
            <p:cNvPr id="7" name="Group 2"/>
            <p:cNvGrpSpPr/>
            <p:nvPr/>
          </p:nvGrpSpPr>
          <p:grpSpPr>
            <a:xfrm>
              <a:off x="7486203" y="555526"/>
              <a:ext cx="830213" cy="790423"/>
              <a:chOff x="9574435" y="3365502"/>
              <a:chExt cx="830213" cy="790423"/>
            </a:xfrm>
          </p:grpSpPr>
          <p:pic>
            <p:nvPicPr>
              <p:cNvPr id="28" name="Picture 58" descr="http://icons.iconseeker.com/png/fullsize/enjoyment/money-4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4435" y="3710567"/>
                <a:ext cx="300489" cy="3814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" name="Picture 24" descr="http://dreamcenters.com/assets/icon-homeless.png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6261"/>
              <a:stretch/>
            </p:blipFill>
            <p:spPr bwMode="auto">
              <a:xfrm>
                <a:off x="9869318" y="3493195"/>
                <a:ext cx="535330" cy="6557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18" descr="http://images.clipartpanda.com/red-lighting-bolt-red-lightening-bolt-th.png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9737239" y="3365502"/>
                <a:ext cx="327477" cy="7904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" name="Oval 3"/>
            <p:cNvSpPr/>
            <p:nvPr/>
          </p:nvSpPr>
          <p:spPr>
            <a:xfrm>
              <a:off x="7458996" y="637229"/>
              <a:ext cx="785412" cy="79590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026" name="Picture 2" descr="http://www.yara.com.au/images/583-43529CORRECT%20%20Banner%20Image%20Environment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283" y="833074"/>
            <a:ext cx="1085781" cy="108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79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716798" y="3776596"/>
            <a:ext cx="95413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th-TH" sz="54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แผนพัฒนาเศรษฐกิจและสังคมแห่งชาติ ฉบับที่ 12</a:t>
            </a:r>
            <a:endParaRPr lang="th-TH" sz="5400" b="1" dirty="0">
              <a:solidFill>
                <a:schemeClr val="accent6">
                  <a:lumMod val="50000"/>
                </a:scheme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38914" name="AutoShape 2" descr="ผลการค้นหารูปภาพสำหรับ สภาพัฒนาเศรษฐกิจและสังคมแห่งชาติ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8916" name="AutoShape 4" descr="รูปภาพที่เกี่ยวข้อง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8918" name="Picture 6" descr="ผลการค้นหารูปภาพสำหรับ สภาพัฒนาเศรษฐกิจและสังคมแห่งชาต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5073" y="1397809"/>
            <a:ext cx="3112258" cy="1741178"/>
          </a:xfrm>
          <a:prstGeom prst="rect">
            <a:avLst/>
          </a:prstGeom>
          <a:noFill/>
        </p:spPr>
      </p:pic>
      <p:pic>
        <p:nvPicPr>
          <p:cNvPr id="38920" name="Picture 8" descr="รูปภาพที่เกี่ยวข้อ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1372" y="531173"/>
            <a:ext cx="3125905" cy="31259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4" descr="http://img.freeflagicons.com/thumb/flag_pin/thailand/thailand_6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957" y="764707"/>
            <a:ext cx="1380067" cy="96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Rectangle 80"/>
          <p:cNvSpPr/>
          <p:nvPr/>
        </p:nvSpPr>
        <p:spPr>
          <a:xfrm>
            <a:off x="3476216" y="1988839"/>
            <a:ext cx="5139267" cy="47069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>
              <a:defRPr/>
            </a:pPr>
            <a:endParaRPr lang="en-US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3008045"/>
              </p:ext>
            </p:extLst>
          </p:nvPr>
        </p:nvGraphicFramePr>
        <p:xfrm>
          <a:off x="3383087" y="1988840"/>
          <a:ext cx="5280587" cy="4728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8" name="Picture 4" descr="http://www.gsacapital.com/images/icons/Book-Open-256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215" y="3430594"/>
            <a:ext cx="2400267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7" name="Rectangle 4"/>
          <p:cNvSpPr>
            <a:spLocks noChangeArrowheads="1"/>
          </p:cNvSpPr>
          <p:nvPr/>
        </p:nvSpPr>
        <p:spPr bwMode="auto">
          <a:xfrm>
            <a:off x="5288827" y="4005065"/>
            <a:ext cx="1672851" cy="102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9" tIns="60949" rIns="121899" bIns="60949">
            <a:spAutoFit/>
          </a:bodyPr>
          <a:lstStyle/>
          <a:p>
            <a:pPr marL="0" lvl="1" indent="-3345865" algn="ctr" defTabSz="1216871">
              <a:lnSpc>
                <a:spcPts val="3066"/>
              </a:lnSpc>
              <a:spcBef>
                <a:spcPts val="800"/>
              </a:spcBef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ร่างแผนพัฒนาฯ </a:t>
            </a:r>
          </a:p>
          <a:p>
            <a:pPr marL="0" lvl="1" indent="-3345865" algn="ctr" defTabSz="1216871">
              <a:lnSpc>
                <a:spcPts val="3066"/>
              </a:lnSpc>
              <a:spcBef>
                <a:spcPts val="800"/>
              </a:spcBef>
            </a:pP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ฉบับที่ 12</a:t>
            </a:r>
          </a:p>
        </p:txBody>
      </p:sp>
      <p:sp>
        <p:nvSpPr>
          <p:cNvPr id="10" name="Oval 9"/>
          <p:cNvSpPr/>
          <p:nvPr/>
        </p:nvSpPr>
        <p:spPr>
          <a:xfrm>
            <a:off x="5502564" y="2084851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en-US" sz="2400" b="1" spc="-67" dirty="0">
                <a:latin typeface="TH SarabunPSK" pitchFamily="34" charset="-34"/>
                <a:cs typeface="TH SarabunPSK" pitchFamily="34" charset="-34"/>
              </a:rPr>
              <a:t>1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47328" y="5953924"/>
            <a:ext cx="2248330" cy="446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5 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มั่นคง</a:t>
            </a:r>
          </a:p>
        </p:txBody>
      </p:sp>
      <p:sp>
        <p:nvSpPr>
          <p:cNvPr id="19" name="Oval 18"/>
          <p:cNvSpPr/>
          <p:nvPr/>
        </p:nvSpPr>
        <p:spPr>
          <a:xfrm>
            <a:off x="4364008" y="2756925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2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23" name="Rectangle 17"/>
          <p:cNvSpPr>
            <a:spLocks noChangeArrowheads="1"/>
          </p:cNvSpPr>
          <p:nvPr/>
        </p:nvSpPr>
        <p:spPr bwMode="auto">
          <a:xfrm>
            <a:off x="47329" y="3665156"/>
            <a:ext cx="3296044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 algn="thaiDist"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3 </a:t>
            </a:r>
            <a:endParaRPr lang="th-TH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>
              <a:defRPr/>
            </a:pP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สร้างความเข้มแข็งทางเศรษฐกิจและแข่งขันได้อย่างยั่งยืน</a:t>
            </a:r>
          </a:p>
        </p:txBody>
      </p:sp>
      <p:sp>
        <p:nvSpPr>
          <p:cNvPr id="27" name="Oval 26"/>
          <p:cNvSpPr/>
          <p:nvPr/>
        </p:nvSpPr>
        <p:spPr>
          <a:xfrm>
            <a:off x="3791744" y="3813043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3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27" name="Rectangle 24"/>
          <p:cNvSpPr>
            <a:spLocks noChangeArrowheads="1"/>
          </p:cNvSpPr>
          <p:nvPr/>
        </p:nvSpPr>
        <p:spPr bwMode="auto">
          <a:xfrm>
            <a:off x="47328" y="2513026"/>
            <a:ext cx="3356379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 marL="0" lvl="1" algn="thaiDist"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2 </a:t>
            </a:r>
            <a:endParaRPr lang="en-US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lvl="1" algn="thaiDist">
              <a:defRPr/>
            </a:pP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สร้าง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ความเป็นธรรม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ลดความเหลื่อม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ล้ำ</a:t>
            </a:r>
            <a:br>
              <a:rPr lang="th-TH" sz="21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สังคม</a:t>
            </a:r>
            <a:endParaRPr lang="en-US" sz="21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4075976" y="5061181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4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31" name="Rectangle 30"/>
          <p:cNvSpPr>
            <a:spLocks noChangeArrowheads="1"/>
          </p:cNvSpPr>
          <p:nvPr/>
        </p:nvSpPr>
        <p:spPr bwMode="auto">
          <a:xfrm>
            <a:off x="47329" y="1700809"/>
            <a:ext cx="3529873" cy="76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1 </a:t>
            </a:r>
            <a:endParaRPr lang="en-US" sz="2100" b="1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2100" b="1" spc="-27" dirty="0" smtClean="0">
                <a:latin typeface="TH SarabunPSK" pitchFamily="34" charset="-34"/>
                <a:cs typeface="TH SarabunPSK" pitchFamily="34" charset="-34"/>
              </a:rPr>
              <a:t>การเสริมสร้างและพัฒนา</a:t>
            </a:r>
            <a:r>
              <a:rPr lang="th-TH" sz="2100" b="1" spc="-27" dirty="0">
                <a:latin typeface="TH SarabunPSK" pitchFamily="34" charset="-34"/>
                <a:cs typeface="TH SarabunPSK" pitchFamily="34" charset="-34"/>
              </a:rPr>
              <a:t>ศักยภาพ</a:t>
            </a:r>
            <a:r>
              <a:rPr lang="th-TH" sz="2100" b="1" spc="-27" dirty="0" smtClean="0">
                <a:latin typeface="TH SarabunPSK" pitchFamily="34" charset="-34"/>
                <a:cs typeface="TH SarabunPSK" pitchFamily="34" charset="-34"/>
              </a:rPr>
              <a:t>ทุน</a:t>
            </a:r>
            <a:r>
              <a:rPr lang="th-TH" sz="2100" b="1" spc="-27" dirty="0">
                <a:latin typeface="TH SarabunPSK" pitchFamily="34" charset="-34"/>
                <a:cs typeface="TH SarabunPSK" pitchFamily="34" charset="-34"/>
              </a:rPr>
              <a:t>ม</a:t>
            </a:r>
            <a:r>
              <a:rPr lang="th-TH" sz="2100" b="1" spc="-27" dirty="0" smtClean="0">
                <a:latin typeface="TH SarabunPSK" pitchFamily="34" charset="-34"/>
                <a:cs typeface="TH SarabunPSK" pitchFamily="34" charset="-34"/>
              </a:rPr>
              <a:t>นุษย์</a:t>
            </a:r>
            <a:endParaRPr lang="th-TH" sz="2100" b="1" spc="-2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943872" y="6021287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5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35" name="Rectangle 34"/>
          <p:cNvSpPr>
            <a:spLocks noChangeArrowheads="1"/>
          </p:cNvSpPr>
          <p:nvPr/>
        </p:nvSpPr>
        <p:spPr bwMode="auto">
          <a:xfrm>
            <a:off x="47328" y="4817283"/>
            <a:ext cx="3296043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 algn="thaiDist"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2100" b="1" spc="-27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ที่  4 </a:t>
            </a:r>
            <a:endParaRPr lang="th-TH" sz="2100" b="1" spc="-27" dirty="0" smtClean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>
              <a:defRPr/>
            </a:pPr>
            <a:r>
              <a:rPr lang="th-TH" sz="2100" b="1" spc="-27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spc="-27" dirty="0">
                <a:latin typeface="TH SarabunPSK" pitchFamily="34" charset="-34"/>
                <a:cs typeface="TH SarabunPSK" pitchFamily="34" charset="-34"/>
              </a:rPr>
              <a:t>เติบโตที่เป็นมิตร</a:t>
            </a:r>
            <a:r>
              <a:rPr lang="th-TH" sz="2100" b="1" spc="-27" dirty="0" smtClean="0">
                <a:latin typeface="TH SarabunPSK" pitchFamily="34" charset="-34"/>
                <a:cs typeface="TH SarabunPSK" pitchFamily="34" charset="-34"/>
              </a:rPr>
              <a:t>กับสิง</a:t>
            </a:r>
            <a:r>
              <a:rPr lang="th-TH" sz="2100" b="1" spc="-27" dirty="0">
                <a:latin typeface="TH SarabunPSK" pitchFamily="34" charset="-34"/>
                <a:cs typeface="TH SarabunPSK" pitchFamily="34" charset="-34"/>
              </a:rPr>
              <a:t>แวดล้อม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เพื่อ</a:t>
            </a:r>
            <a:br>
              <a:rPr lang="th-TH" sz="21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พัฒนาอย่างยั่งยืน </a:t>
            </a:r>
          </a:p>
        </p:txBody>
      </p:sp>
      <p:pic>
        <p:nvPicPr>
          <p:cNvPr id="46108" name="Picture 6" descr="https://cdn3.iconfinder.com/data/icons/simple-toolbar/512/police_sheriff_policy_user_officer_lock_law-512.png"/>
          <p:cNvPicPr>
            <a:picLocks noChangeAspect="1" noChangeArrowheads="1"/>
          </p:cNvPicPr>
          <p:nvPr/>
        </p:nvPicPr>
        <p:blipFill>
          <a:blip r:embed="rId5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346" y="6102561"/>
            <a:ext cx="476249" cy="408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09" name="Picture 10" descr="http://heroinvoice.com/wp-content/uploads/2014/06/Save-money-Icon.png"/>
          <p:cNvPicPr>
            <a:picLocks noChangeAspect="1" noChangeArrowheads="1"/>
          </p:cNvPicPr>
          <p:nvPr/>
        </p:nvPicPr>
        <p:blipFill>
          <a:blip r:embed="rId6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28" y="4255573"/>
            <a:ext cx="440267" cy="442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0" name="Picture 12" descr="https://cdn2.iconfinder.com/data/icons/business-attitude/512/poor-51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468" y="3035071"/>
            <a:ext cx="552449" cy="552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1" name="Picture 6" descr="https://cdn0.iconfinder.com/data/icons/education-15/500/reader-512.png"/>
          <p:cNvPicPr>
            <a:picLocks noChangeAspect="1" noChangeArrowheads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79" y="2187994"/>
            <a:ext cx="575733" cy="43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112" name="Picture 8" descr="https://data.gov.in/sites/default/files/environment-and-forest512X512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035" y="5431110"/>
            <a:ext cx="522816" cy="522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Oval 46"/>
          <p:cNvSpPr/>
          <p:nvPr/>
        </p:nvSpPr>
        <p:spPr>
          <a:xfrm>
            <a:off x="6196133" y="2084851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6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44" name="Rectangle 40"/>
          <p:cNvSpPr>
            <a:spLocks noChangeArrowheads="1"/>
          </p:cNvSpPr>
          <p:nvPr/>
        </p:nvSpPr>
        <p:spPr bwMode="auto">
          <a:xfrm>
            <a:off x="8784299" y="1700809"/>
            <a:ext cx="3395653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6 </a:t>
            </a:r>
          </a:p>
          <a:p>
            <a:pPr>
              <a:defRPr/>
            </a:pP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การเพิ่มประสิทธิภาพการบริหาร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จัดการ</a:t>
            </a:r>
            <a:br>
              <a:rPr lang="th-TH" sz="21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ภาครัฐและธรรมาภิบาลในสังคมไทย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6769006" y="2276874"/>
            <a:ext cx="383116" cy="384043"/>
            <a:chOff x="5076751" y="1707654"/>
            <a:chExt cx="287337" cy="288032"/>
          </a:xfrm>
        </p:grpSpPr>
        <p:pic>
          <p:nvPicPr>
            <p:cNvPr id="46117" name="Picture 14" descr="federal, government, politics, rule, washington icon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751" y="1708348"/>
              <a:ext cx="287337" cy="287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118" name="Picture 6" descr="http://sawanbanna.bizhat.com/sara/images/flag-trirong.gi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767" y="1707654"/>
              <a:ext cx="77788" cy="5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9" name="Oval 58"/>
          <p:cNvSpPr/>
          <p:nvPr/>
        </p:nvSpPr>
        <p:spPr>
          <a:xfrm>
            <a:off x="7340339" y="2709167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7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50" name="Rectangle 47"/>
          <p:cNvSpPr>
            <a:spLocks noChangeArrowheads="1"/>
          </p:cNvSpPr>
          <p:nvPr/>
        </p:nvSpPr>
        <p:spPr bwMode="auto">
          <a:xfrm>
            <a:off x="8784299" y="2660915"/>
            <a:ext cx="3395653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7 </a:t>
            </a:r>
          </a:p>
          <a:p>
            <a:pPr>
              <a:defRPr/>
            </a:pP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พัฒนาโครงสร้างพื้นฐาน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br>
              <a:rPr lang="th-TH" sz="21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ระบบโลจิ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สติกส์</a:t>
            </a:r>
          </a:p>
        </p:txBody>
      </p:sp>
      <p:pic>
        <p:nvPicPr>
          <p:cNvPr id="46123" name="Picture 16" descr="http://ircp.com/files/images/Our%20Business/updated/ICON_Development-Infrastructure_v2.png"/>
          <p:cNvPicPr>
            <a:picLocks noChangeAspect="1" noChangeArrowheads="1"/>
          </p:cNvPicPr>
          <p:nvPr/>
        </p:nvPicPr>
        <p:blipFill>
          <a:blip r:embed="rId1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990" y="3140969"/>
            <a:ext cx="603249" cy="391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Oval 63"/>
          <p:cNvSpPr/>
          <p:nvPr/>
        </p:nvSpPr>
        <p:spPr>
          <a:xfrm>
            <a:off x="7916403" y="3813043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8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55" name="Rectangle 48"/>
          <p:cNvSpPr>
            <a:spLocks noChangeArrowheads="1"/>
          </p:cNvSpPr>
          <p:nvPr/>
        </p:nvSpPr>
        <p:spPr bwMode="auto">
          <a:xfrm>
            <a:off x="8784303" y="3717033"/>
            <a:ext cx="3323687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8 </a:t>
            </a:r>
          </a:p>
          <a:p>
            <a:pPr>
              <a:defRPr/>
            </a:pP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วิทยาศาสตร์ 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เทคโนโลยี 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วิจัย และ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นวัตกรรม</a:t>
            </a:r>
          </a:p>
        </p:txBody>
      </p:sp>
      <p:pic>
        <p:nvPicPr>
          <p:cNvPr id="46128" name="Picture 18" descr="http://neat-marketing.s3.amazonaws.com/neatlabs/icon-innovation.png"/>
          <p:cNvPicPr>
            <a:picLocks noChangeAspect="1" noChangeArrowheads="1"/>
          </p:cNvPicPr>
          <p:nvPr/>
        </p:nvPicPr>
        <p:blipFill>
          <a:blip r:embed="rId1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061" y="4293096"/>
            <a:ext cx="366184" cy="48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Oval 76"/>
          <p:cNvSpPr/>
          <p:nvPr/>
        </p:nvSpPr>
        <p:spPr>
          <a:xfrm>
            <a:off x="7724381" y="5061181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r>
              <a:rPr lang="th-TH" sz="2400" b="1" spc="-67" dirty="0">
                <a:latin typeface="TH SarabunPSK" pitchFamily="34" charset="-34"/>
                <a:cs typeface="TH SarabunPSK" pitchFamily="34" charset="-34"/>
              </a:rPr>
              <a:t>9</a:t>
            </a:r>
            <a:endParaRPr lang="en-US" sz="24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508" name="Rectangle 64"/>
          <p:cNvSpPr>
            <a:spLocks noChangeArrowheads="1"/>
          </p:cNvSpPr>
          <p:nvPr/>
        </p:nvSpPr>
        <p:spPr bwMode="auto">
          <a:xfrm>
            <a:off x="8784303" y="4677139"/>
            <a:ext cx="3312583" cy="76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9 </a:t>
            </a:r>
          </a:p>
          <a:p>
            <a:pPr>
              <a:defRPr/>
            </a:pPr>
            <a:r>
              <a:rPr lang="th-TH" sz="2100" b="1" spc="-80" dirty="0">
                <a:latin typeface="TH SarabunPSK" pitchFamily="34" charset="-34"/>
                <a:cs typeface="TH SarabunPSK" pitchFamily="34" charset="-34"/>
              </a:rPr>
              <a:t>การพัฒนาภูมิภาค เมือง และพื้นที่เศรษฐกิจ </a:t>
            </a:r>
          </a:p>
        </p:txBody>
      </p:sp>
      <p:pic>
        <p:nvPicPr>
          <p:cNvPr id="46133" name="Picture 20" descr="http://cdn.mysitemyway.com/icons-watermarks/simple-black/ocha/ocha_socioeconomic-urban/ocha_socioeconomic-urban_simple-black_128x128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143" y="5500588"/>
            <a:ext cx="520700" cy="52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Oval 81"/>
          <p:cNvSpPr/>
          <p:nvPr/>
        </p:nvSpPr>
        <p:spPr>
          <a:xfrm>
            <a:off x="6713282" y="6021287"/>
            <a:ext cx="387843" cy="33579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lIns="121899" tIns="60949" rIns="121899" bIns="60949" anchor="ctr"/>
          <a:lstStyle/>
          <a:p>
            <a:pPr algn="ctr">
              <a:spcBef>
                <a:spcPts val="800"/>
              </a:spcBef>
              <a:defRPr/>
            </a:pPr>
            <a:endParaRPr lang="en-US" sz="1900" b="1" spc="-6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137" name="TextBox 66"/>
          <p:cNvSpPr txBox="1">
            <a:spLocks noChangeArrowheads="1"/>
          </p:cNvSpPr>
          <p:nvPr/>
        </p:nvSpPr>
        <p:spPr bwMode="auto">
          <a:xfrm>
            <a:off x="6685641" y="5925277"/>
            <a:ext cx="466481" cy="451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10</a:t>
            </a:r>
            <a:endParaRPr lang="en-US" sz="21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66" name="Rectangle 82"/>
          <p:cNvSpPr>
            <a:spLocks noChangeArrowheads="1"/>
          </p:cNvSpPr>
          <p:nvPr/>
        </p:nvSpPr>
        <p:spPr bwMode="auto">
          <a:xfrm>
            <a:off x="8780589" y="5349216"/>
            <a:ext cx="3350684" cy="10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899" tIns="60949" rIns="121899" bIns="60949">
            <a:spAutoFit/>
          </a:bodyPr>
          <a:lstStyle/>
          <a:p>
            <a:pPr>
              <a:defRPr/>
            </a:pPr>
            <a:r>
              <a:rPr lang="th-TH" sz="21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10 </a:t>
            </a:r>
            <a:endParaRPr lang="en-US" sz="21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ต่างประเทศ 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ประเทศเพื่อน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บ้าน </a:t>
            </a:r>
            <a:r>
              <a:rPr lang="th-TH" sz="2100" b="1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ภูมิภาค </a:t>
            </a:r>
            <a:r>
              <a:rPr lang="en-US" sz="21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100" b="1" dirty="0"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pic>
        <p:nvPicPr>
          <p:cNvPr id="46139" name="Picture 22" descr="http://www.thaigoodview.com/files/u77157/ASEAN_Flag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016" y="6135919"/>
            <a:ext cx="461433" cy="461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Isosceles Triangle 87"/>
          <p:cNvSpPr/>
          <p:nvPr/>
        </p:nvSpPr>
        <p:spPr>
          <a:xfrm>
            <a:off x="3476216" y="1316767"/>
            <a:ext cx="5139267" cy="596900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>
              <a:defRPr/>
            </a:pP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0" name="Straight Connector 89"/>
          <p:cNvCxnSpPr/>
          <p:nvPr/>
        </p:nvCxnSpPr>
        <p:spPr>
          <a:xfrm flipH="1" flipV="1">
            <a:off x="47691" y="1573274"/>
            <a:ext cx="3312000" cy="233041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3343377" y="1795730"/>
            <a:ext cx="29132" cy="4657609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64560" y="6453338"/>
            <a:ext cx="3318527" cy="20061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H="1" flipV="1">
            <a:off x="59267" y="1573275"/>
            <a:ext cx="10584" cy="506845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flipV="1">
            <a:off x="8784299" y="1818299"/>
            <a:ext cx="0" cy="468000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H="1">
            <a:off x="8784672" y="1573270"/>
            <a:ext cx="3360000" cy="23304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flipH="1" flipV="1">
            <a:off x="8780589" y="6501343"/>
            <a:ext cx="3327401" cy="54091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V="1">
            <a:off x="12107990" y="1573269"/>
            <a:ext cx="2116" cy="496800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3"/>
          <p:cNvSpPr>
            <a:spLocks noChangeArrowheads="1"/>
          </p:cNvSpPr>
          <p:nvPr/>
        </p:nvSpPr>
        <p:spPr bwMode="auto">
          <a:xfrm>
            <a:off x="0" y="-57110"/>
            <a:ext cx="12192000" cy="779459"/>
          </a:xfrm>
          <a:prstGeom prst="rect">
            <a:avLst/>
          </a:prstGeom>
          <a:noFill/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121899" tIns="60949" rIns="121899" bIns="60949" anchor="ctr">
            <a:spAutoFit/>
          </a:bodyPr>
          <a:lstStyle/>
          <a:p>
            <a:r>
              <a:rPr lang="th-TH" sz="43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(ร่าง) แผนพัฒนาเศรษฐกิจและสังคมแห่งชาติ ฉบับที่ 12 (พ.ศ. 2560-2564)</a:t>
            </a:r>
          </a:p>
        </p:txBody>
      </p:sp>
      <p:grpSp>
        <p:nvGrpSpPr>
          <p:cNvPr id="3" name="Group 50"/>
          <p:cNvGrpSpPr/>
          <p:nvPr/>
        </p:nvGrpSpPr>
        <p:grpSpPr>
          <a:xfrm>
            <a:off x="0" y="727998"/>
            <a:ext cx="12192000" cy="12705"/>
            <a:chOff x="0" y="545997"/>
            <a:chExt cx="9144000" cy="9529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0" y="554336"/>
              <a:ext cx="9144000" cy="1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0" y="545997"/>
              <a:ext cx="91440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Rectangle 12"/>
          <p:cNvSpPr/>
          <p:nvPr/>
        </p:nvSpPr>
        <p:spPr>
          <a:xfrm>
            <a:off x="0" y="1491709"/>
            <a:ext cx="3575713" cy="1066937"/>
          </a:xfrm>
          <a:prstGeom prst="rect">
            <a:avLst/>
          </a:prstGeom>
          <a:ln w="76200">
            <a:solidFill>
              <a:srgbClr val="FF0000"/>
            </a:solidFill>
            <a:prstDash val="lgDash"/>
          </a:ln>
        </p:spPr>
        <p:txBody>
          <a:bodyPr wrap="square" lIns="121899" tIns="60949" rIns="121899" bIns="60949">
            <a:spAutoFit/>
          </a:bodyPr>
          <a:lstStyle/>
          <a:p>
            <a:pPr algn="thaiDist">
              <a:spcBef>
                <a:spcPts val="800"/>
              </a:spcBef>
              <a:spcAft>
                <a:spcPts val="800"/>
              </a:spcAft>
            </a:pPr>
            <a:endParaRPr lang="th-TH" sz="2400" spc="-40" dirty="0" smtClean="0">
              <a:solidFill>
                <a:schemeClr val="tx1">
                  <a:lumMod val="85000"/>
                  <a:lumOff val="15000"/>
                </a:schemeClr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algn="thaiDist">
              <a:spcBef>
                <a:spcPts val="800"/>
              </a:spcBef>
              <a:spcAft>
                <a:spcPts val="800"/>
              </a:spcAft>
            </a:pPr>
            <a:endParaRPr lang="en-US" sz="2400" spc="-40" dirty="0">
              <a:solidFill>
                <a:schemeClr val="tx1">
                  <a:lumMod val="85000"/>
                  <a:lumOff val="15000"/>
                </a:schemeClr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54616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s://www.backstopsolutions.com/images/backstopsolutions/2014/skyline-all.pn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0962"/>
            <a:ext cx="12192000" cy="302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44" y="-26317"/>
            <a:ext cx="12172256" cy="767848"/>
          </a:xfrm>
        </p:spPr>
        <p:txBody>
          <a:bodyPr/>
          <a:lstStyle/>
          <a:p>
            <a:pPr lvl="0" algn="l"/>
            <a:r>
              <a:rPr lang="th-TH" sz="43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เป้าหมายสำคัญของแผนพัฒนาฯ ฉบับที่ 12</a:t>
            </a:r>
            <a:endParaRPr lang="en-US" sz="43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24"/>
          <p:cNvGrpSpPr/>
          <p:nvPr/>
        </p:nvGrpSpPr>
        <p:grpSpPr>
          <a:xfrm>
            <a:off x="0" y="728832"/>
            <a:ext cx="12192000" cy="12701"/>
            <a:chOff x="0" y="545997"/>
            <a:chExt cx="9144000" cy="9529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0" y="554336"/>
              <a:ext cx="9144000" cy="1190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545997"/>
              <a:ext cx="914400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AutoShape 6" descr="http://www.iconarchive.com/download/i7737/hopstarter/sleek-xp-basic/Money.ico"/>
          <p:cNvSpPr>
            <a:spLocks noChangeAspect="1" noChangeArrowheads="1"/>
          </p:cNvSpPr>
          <p:nvPr/>
        </p:nvSpPr>
        <p:spPr bwMode="auto">
          <a:xfrm>
            <a:off x="410633" y="11640"/>
            <a:ext cx="406400" cy="40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5236936" y="1029474"/>
            <a:ext cx="1995096" cy="1631678"/>
          </a:xfrm>
          <a:prstGeom prst="upArrow">
            <a:avLst>
              <a:gd name="adj1" fmla="val 50000"/>
              <a:gd name="adj2" fmla="val 34098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35360" y="645550"/>
            <a:ext cx="4416491" cy="3170076"/>
          </a:xfrm>
          <a:prstGeom prst="rect">
            <a:avLst/>
          </a:prstGeom>
          <a:ln w="76200">
            <a:solidFill>
              <a:srgbClr val="FF0000"/>
            </a:solidFill>
            <a:prstDash val="lgDash"/>
          </a:ln>
        </p:spPr>
        <p:txBody>
          <a:bodyPr wrap="square" lIns="121899" tIns="60949" rIns="121899" bIns="60949">
            <a:spAutoFit/>
          </a:bodyPr>
          <a:lstStyle/>
          <a:p>
            <a:pPr algn="thaiDist">
              <a:spcBef>
                <a:spcPts val="800"/>
              </a:spcBef>
              <a:spcAft>
                <a:spcPts val="800"/>
              </a:spcAft>
            </a:pPr>
            <a:r>
              <a:rPr lang="th-TH" sz="2700" b="1" spc="-40" dirty="0">
                <a:solidFill>
                  <a:schemeClr val="accent2">
                    <a:lumMod val="50000"/>
                  </a:schemeClr>
                </a:solidFill>
                <a:ea typeface="Calibri"/>
                <a:cs typeface="TH SarabunPSK"/>
              </a:rPr>
              <a:t>คนไทยทุกคนมีคุณภาพสามารถปรับตัวรองรับสังคมสูงวัยและบริบทการพัฒนาในอนาคต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H SarabunPSK"/>
              </a:rPr>
              <a:t>โดย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ค่าดัชนีการพัฒนามนุษย์ไม่ต่ำกว่า 0.8 คะแนน </a:t>
            </a:r>
            <a:r>
              <a:rPr lang="en-US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IQ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เฉลี่ยไม่ต่ำกว่าเกณฑ์มาตรฐาน 100 ร้อยละ 70 ของเด็กไทยมีคะแนน </a:t>
            </a:r>
            <a:r>
              <a:rPr lang="en-US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EQ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ไม่ต่ำกว่าเกณฑ์มาตรฐาน  ผลคะแนนสอบ </a:t>
            </a:r>
            <a:r>
              <a:rPr lang="en-US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PISA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ในแต่ละวิชาไม่ต่ำกว่า  500 สัดส่วนของผู้ผ่านการทดสอบมาตรฐานอาชีพและมาตรฐานฝีมือแรงงานเพิ่มขึ้น</a:t>
            </a:r>
            <a:endParaRPr lang="en-US" sz="2400" spc="-40" dirty="0">
              <a:solidFill>
                <a:schemeClr val="tx1">
                  <a:lumMod val="85000"/>
                  <a:lumOff val="15000"/>
                </a:schemeClr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824192" y="1125455"/>
            <a:ext cx="4128459" cy="3862574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r"/>
            <a:r>
              <a:rPr lang="th-TH" sz="2700" b="1" spc="-40" dirty="0">
                <a:solidFill>
                  <a:schemeClr val="accent2">
                    <a:lumMod val="50000"/>
                  </a:schemeClr>
                </a:solidFill>
                <a:ea typeface="Calibri"/>
                <a:cs typeface="TH SarabunPSK"/>
              </a:rPr>
              <a:t>มีระบบเศรษฐกิจที่เข้มแข็งและแข่งขันได้</a:t>
            </a:r>
            <a:r>
              <a:rPr lang="th-TH" sz="2700" spc="-40" dirty="0">
                <a:solidFill>
                  <a:schemeClr val="accent2">
                    <a:lumMod val="50000"/>
                  </a:schemeClr>
                </a:solidFill>
                <a:ea typeface="Calibri"/>
                <a:cs typeface="TH SarabunPSK"/>
              </a:rPr>
              <a:t> </a:t>
            </a:r>
            <a:br>
              <a:rPr lang="th-TH" sz="2700" spc="-40" dirty="0">
                <a:solidFill>
                  <a:schemeClr val="accent2">
                    <a:lumMod val="50000"/>
                  </a:schemeClr>
                </a:solidFill>
                <a:ea typeface="Calibri"/>
                <a:cs typeface="TH SarabunPSK"/>
              </a:rPr>
            </a:b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H SarabunPSK"/>
              </a:rPr>
              <a:t>เศรษฐกิจขยายตัวเฉลี่ยไม่ต่ำกว่าร้อยละ 5 โดยมีรายได้ต่อหัวเป็น 8,200 ดอลลาร์ สรอ. และมีอันดับความสามารถในการแข่งขันทางเศรษฐกิจของประเทศซึ่งประเมินโดย </a:t>
            </a:r>
            <a:r>
              <a:rPr lang="en-US" sz="2400" spc="-4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H SarabunPSK"/>
              </a:rPr>
              <a:t>IMD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H SarabunPSK"/>
              </a:rPr>
              <a:t>ให้อยู่ในกลุ่ม 1 ใน 25 ของประเทศแรก มีรายได้จากการท่องเที่ยวไม่ต่ำกว่า 3 ล้านล้านบาท เกษตรกรมีรายได้เงินสดสุทธิทางการเกษตรเพิ่มขึ้นเป็น 59,460 บาทต่อครัวเรือน พื้นที่การทำเกษตรอินทรีย์ที่ได้รับการรับรองมาตรฐานเพิ่มขึ้นเป็น 500,000 ไร่    </a:t>
            </a:r>
            <a:endParaRPr lang="en-US" sz="2400" spc="-4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6" name="Picture 10" descr="http://heroinvoice.com/wp-content/uploads/2014/06/Save-money-Icon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710" y="925616"/>
            <a:ext cx="507527" cy="679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4" descr="http://dreamcenters.com/assets/icon-homeless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" y="3830020"/>
            <a:ext cx="870544" cy="75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8" descr="http://ndbwealth.com/wp-content/uploads/2014/10/plans_for_family_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199" y="2353049"/>
            <a:ext cx="3446239" cy="341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715" y="549569"/>
            <a:ext cx="1157485" cy="863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83437" y="3670496"/>
            <a:ext cx="3084132" cy="3123910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th-TH" sz="2700" b="1" spc="-40" dirty="0">
                <a:solidFill>
                  <a:schemeClr val="accent2">
                    <a:lumMod val="50000"/>
                  </a:schemeClr>
                </a:solidFill>
                <a:ea typeface="Calibri"/>
                <a:cs typeface="TH SarabunPSK"/>
              </a:rPr>
              <a:t>สังคมมีความเหลื่อมล้ำน้อยลง </a:t>
            </a:r>
            <a:r>
              <a:rPr lang="th-TH" sz="2400" spc="-40" dirty="0">
                <a:solidFill>
                  <a:schemeClr val="tx1">
                    <a:lumMod val="85000"/>
                    <a:lumOff val="15000"/>
                  </a:schemeClr>
                </a:solidFill>
                <a:ea typeface="Calibri"/>
                <a:cs typeface="TH SarabunPSK"/>
              </a:rPr>
              <a:t>รายได้เฉลี่ยต่อหัวของกลุ่มประชากรร้อยละ 40 ที่มีรายได้ต่ำสุด เพิ่มขึ้นไม่ต่ำกว่า ร้อยละ 15 ต่อปี การถือครองสินทรัพย์ทางการเงินของกลุ่มประชากรร้อยละ 40 ที่มีรายได้ต่ำสุดเพิ่มขึ้น สัดส่วนประชากรที่อยู่ใต้เส้นความยากจนลดลงเหลือร้อยละ 7.4 </a:t>
            </a:r>
          </a:p>
        </p:txBody>
      </p:sp>
    </p:spTree>
    <p:extLst>
      <p:ext uri="{BB962C8B-B14F-4D97-AF65-F5344CB8AC3E}">
        <p14:creationId xmlns:p14="http://schemas.microsoft.com/office/powerpoint/2010/main" val="58600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1339667" y="3951401"/>
            <a:ext cx="10133408" cy="95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899" tIns="60949" rIns="121899" bIns="60949">
            <a:spAutoFit/>
          </a:bodyPr>
          <a:lstStyle/>
          <a:p>
            <a:pPr algn="ctr">
              <a:spcBef>
                <a:spcPts val="800"/>
              </a:spcBef>
              <a:spcAft>
                <a:spcPts val="800"/>
              </a:spcAft>
            </a:pPr>
            <a:r>
              <a:rPr lang="th-TH" sz="5400" b="1" dirty="0" smtClean="0">
                <a:solidFill>
                  <a:schemeClr val="accent1">
                    <a:lumMod val="75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ยุทธศาสตร์กระทรวงแรงงาน</a:t>
            </a:r>
            <a:endParaRPr lang="th-TH" sz="5400" b="1" dirty="0">
              <a:solidFill>
                <a:schemeClr val="accent1">
                  <a:lumMod val="75000"/>
                </a:scheme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pic>
        <p:nvPicPr>
          <p:cNvPr id="36866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9727" y="1637730"/>
            <a:ext cx="2001067" cy="1978927"/>
          </a:xfrm>
          <a:prstGeom prst="rect">
            <a:avLst/>
          </a:prstGeom>
          <a:noFill/>
        </p:spPr>
      </p:pic>
      <p:pic>
        <p:nvPicPr>
          <p:cNvPr id="36868" name="Picture 4" descr="ผลการค้นหารูปภาพสำหรับ กระทรวงแรงงาน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80112" y="1302272"/>
            <a:ext cx="2459521" cy="2505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12</a:t>
            </a:fld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6" t="14180" r="2735" b="7725"/>
          <a:stretch/>
        </p:blipFill>
        <p:spPr>
          <a:xfrm>
            <a:off x="1312985" y="762001"/>
            <a:ext cx="10223504" cy="60816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12192000" cy="6096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spc="150" dirty="0" smtClean="0">
                <a:latin typeface="TH SarabunPSK" pitchFamily="34" charset="-34"/>
                <a:cs typeface="TH SarabunPSK" pitchFamily="34" charset="-34"/>
              </a:rPr>
              <a:t>ยุทธศาสตร์การพัฒนากำลังคนของประเทศ ระยะ </a:t>
            </a:r>
            <a:r>
              <a:rPr lang="en-US" sz="2800" b="1" spc="150" dirty="0" smtClean="0"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2800" b="1" spc="150" dirty="0" smtClean="0">
                <a:latin typeface="TH SarabunPSK" pitchFamily="34" charset="-34"/>
                <a:cs typeface="TH SarabunPSK" pitchFamily="34" charset="-34"/>
              </a:rPr>
              <a:t>ปี(พ.ศ.</a:t>
            </a:r>
            <a:r>
              <a:rPr lang="en-US" sz="2800" b="1" spc="150" dirty="0" smtClean="0">
                <a:latin typeface="TH SarabunPSK" pitchFamily="34" charset="-34"/>
                <a:cs typeface="TH SarabunPSK" pitchFamily="34" charset="-34"/>
              </a:rPr>
              <a:t>2560 - 2579) </a:t>
            </a:r>
            <a:r>
              <a:rPr lang="th-TH" sz="2800" b="1" spc="150" dirty="0" smtClean="0">
                <a:latin typeface="TH SarabunPSK" pitchFamily="34" charset="-34"/>
                <a:cs typeface="TH SarabunPSK" pitchFamily="34" charset="-34"/>
              </a:rPr>
              <a:t>กระทรวงแรงงาน</a:t>
            </a:r>
            <a:endParaRPr lang="th-TH" sz="2800" b="1" spc="15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49645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13</a:t>
            </a:fld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" t="14392" r="1814" b="6031"/>
          <a:stretch/>
        </p:blipFill>
        <p:spPr>
          <a:xfrm>
            <a:off x="1125415" y="846464"/>
            <a:ext cx="10272966" cy="58881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-1"/>
            <a:ext cx="12192000" cy="770265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pc="150" dirty="0" smtClean="0">
                <a:latin typeface="DSN AnuRak" pitchFamily="2" charset="-34"/>
                <a:cs typeface="DSN AnuRak" pitchFamily="2" charset="-34"/>
              </a:rPr>
              <a:t>		     </a:t>
            </a:r>
            <a:r>
              <a:rPr lang="en-US" sz="2800" b="1" spc="150" dirty="0" smtClean="0">
                <a:latin typeface="TH SarabunPSK" pitchFamily="34" charset="-34"/>
                <a:cs typeface="TH SarabunPSK" pitchFamily="34" charset="-34"/>
              </a:rPr>
              <a:t>8 </a:t>
            </a:r>
            <a:r>
              <a:rPr lang="th-TH" sz="2800" b="1" spc="150" dirty="0" err="1" smtClean="0">
                <a:latin typeface="TH SarabunPSK" pitchFamily="34" charset="-34"/>
                <a:cs typeface="TH SarabunPSK" pitchFamily="34" charset="-34"/>
              </a:rPr>
              <a:t>วาระปฎิ</a:t>
            </a:r>
            <a:r>
              <a:rPr lang="th-TH" sz="2800" b="1" spc="150" dirty="0" smtClean="0">
                <a:latin typeface="TH SarabunPSK" pitchFamily="34" charset="-34"/>
                <a:cs typeface="TH SarabunPSK" pitchFamily="34" charset="-34"/>
              </a:rPr>
              <a:t>รูป กระทรวงแรงงาน</a:t>
            </a:r>
          </a:p>
          <a:p>
            <a:pPr algn="ctr">
              <a:tabLst>
                <a:tab pos="3135313" algn="l"/>
              </a:tabLst>
            </a:pPr>
            <a:r>
              <a:rPr lang="th-TH" sz="2800" spc="150" dirty="0" smtClean="0">
                <a:latin typeface="TH SarabunPSK" pitchFamily="34" charset="-34"/>
                <a:cs typeface="TH SarabunPSK" pitchFamily="34" charset="-34"/>
              </a:rPr>
              <a:t>        เพื่อความสำเร็จของการเดินหน้าพัฒนากำลังคนของประเทศ ระยะ </a:t>
            </a:r>
            <a:r>
              <a:rPr lang="en-US" sz="2800" spc="150" dirty="0" smtClean="0"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2800" spc="150" dirty="0" smtClean="0">
                <a:latin typeface="TH SarabunPSK" pitchFamily="34" charset="-34"/>
                <a:cs typeface="TH SarabunPSK" pitchFamily="34" charset="-34"/>
              </a:rPr>
              <a:t>ปี</a:t>
            </a:r>
            <a:endParaRPr lang="th-TH" sz="2800" spc="15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176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80CA7-77E0-4592-AD10-E2EDA6F98AC1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sp>
        <p:nvSpPr>
          <p:cNvPr id="2052" name="AutoShape 4" descr="รูปภาพที่เกี่ยวข้อง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54" name="AutoShape 6" descr="รูปภาพที่เกี่ยวข้อง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56" name="AutoShape 8" descr="ผลการค้นหารูปภาพสำหรับ farmer cartoon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58" name="AutoShape 10" descr="https://st2.depositphotos.com/1275518/8712/v/450/depositphotos_87126926-stock-illustration-farm-animals-and-related-items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60" name="AutoShape 12" descr="ผลการค้นหารูปภาพสำหรับ farmer cartoon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062" name="Picture 14" descr="ผลการค้นหารูปภาพสำหรับ ชาวนาไทย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84632" y="734518"/>
            <a:ext cx="3057994" cy="2263509"/>
          </a:xfrm>
          <a:prstGeom prst="rect">
            <a:avLst/>
          </a:prstGeom>
          <a:noFill/>
        </p:spPr>
      </p:pic>
      <p:sp>
        <p:nvSpPr>
          <p:cNvPr id="2064" name="AutoShape 16" descr="ผลการค้นหารูปภาพสำหรับ thai student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066" name="Picture 18" descr="ผลการค้นหารูปภาพสำหรับ thai stude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196" y="789658"/>
            <a:ext cx="3182286" cy="2123182"/>
          </a:xfrm>
          <a:prstGeom prst="rect">
            <a:avLst/>
          </a:prstGeom>
          <a:noFill/>
        </p:spPr>
      </p:pic>
      <p:sp>
        <p:nvSpPr>
          <p:cNvPr id="2068" name="AutoShape 20" descr="ผลการค้นหารูปภาพสำหรับ thai worker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70" name="AutoShape 22" descr="ผลการค้นหารูปภาพสำหรับ thai worker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72" name="AutoShape 24" descr="ผลการค้นหารูปภาพสำหรับ thai worker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74" name="AutoShape 26" descr="ผลการค้นหารูปภาพสำหรับ worker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076" name="AutoShape 28" descr=" workers of various occupations and ethnicities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7" name="Picture 14" descr="ผลการค้นหารูปภาพสำหรับ นวด สป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07308" y="2248524"/>
            <a:ext cx="3702570" cy="2848296"/>
          </a:xfrm>
          <a:prstGeom prst="rect">
            <a:avLst/>
          </a:prstGeom>
          <a:noFill/>
        </p:spPr>
      </p:pic>
      <p:pic>
        <p:nvPicPr>
          <p:cNvPr id="2078" name="Picture 30" descr="ผลการค้นหารูปภาพสำหรับ elderl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75328" y="3929916"/>
            <a:ext cx="3189157" cy="2126105"/>
          </a:xfrm>
          <a:prstGeom prst="rect">
            <a:avLst/>
          </a:prstGeom>
          <a:noFill/>
        </p:spPr>
      </p:pic>
      <p:pic>
        <p:nvPicPr>
          <p:cNvPr id="2080" name="Picture 32" descr="ผลการค้นหารูปภาพสำหรับ talen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645" y="3676958"/>
            <a:ext cx="3312826" cy="2603916"/>
          </a:xfrm>
          <a:prstGeom prst="rect">
            <a:avLst/>
          </a:prstGeom>
          <a:noFill/>
        </p:spPr>
      </p:pic>
      <p:sp>
        <p:nvSpPr>
          <p:cNvPr id="20" name="สี่เหลี่ยมผืนผ้า 19"/>
          <p:cNvSpPr/>
          <p:nvPr/>
        </p:nvSpPr>
        <p:spPr>
          <a:xfrm>
            <a:off x="1397872" y="2884570"/>
            <a:ext cx="1643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STUDENT</a:t>
            </a:r>
            <a:endParaRPr lang="th-TH" sz="4000" b="1" dirty="0">
              <a:solidFill>
                <a:srgbClr val="FF0000"/>
              </a:solidFill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5192881" y="5090621"/>
            <a:ext cx="15247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WORKER</a:t>
            </a:r>
            <a:endParaRPr lang="th-TH" sz="4000" b="1" dirty="0">
              <a:solidFill>
                <a:schemeClr val="tx2"/>
              </a:solidFill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8998536" y="2899559"/>
            <a:ext cx="16289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chemeClr val="accent4"/>
                </a:solidFill>
                <a:latin typeface="DilleniaUPC" pitchFamily="18" charset="-34"/>
                <a:cs typeface="DilleniaUPC" pitchFamily="18" charset="-34"/>
              </a:rPr>
              <a:t>FARMER</a:t>
            </a:r>
            <a:endParaRPr lang="th-TH" sz="4400" b="1" dirty="0">
              <a:solidFill>
                <a:schemeClr val="accent4"/>
              </a:solidFill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1353551" y="6027003"/>
            <a:ext cx="16466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TALENT</a:t>
            </a:r>
            <a:endParaRPr lang="th-TH" sz="4800" b="1" dirty="0">
              <a:solidFill>
                <a:srgbClr val="FF0000"/>
              </a:solidFill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8938573" y="5938659"/>
            <a:ext cx="17171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ELDERLY</a:t>
            </a:r>
            <a:endParaRPr lang="th-TH" sz="4400" b="1" dirty="0">
              <a:solidFill>
                <a:schemeClr val="tx2"/>
              </a:solidFill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3942414" y="149904"/>
            <a:ext cx="41073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Arial Black" pitchFamily="34" charset="0"/>
                <a:cs typeface="TH SarabunPSK" pitchFamily="34" charset="-34"/>
              </a:rPr>
              <a:t>HRD TARGETS</a:t>
            </a:r>
            <a:endParaRPr lang="th-TH" sz="5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DA7B9F-0EAF-4B0E-B9E2-13E4A58F152E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284812" y="224853"/>
            <a:ext cx="11527436" cy="830997"/>
          </a:xfrm>
          <a:prstGeom prst="rect">
            <a:avLst/>
          </a:prstGeom>
          <a:solidFill>
            <a:schemeClr val="accent1"/>
          </a:soli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แนวทางการพัฒนาทรัพยากรมนุษย์รองรับ</a:t>
            </a:r>
            <a:r>
              <a:rPr 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THAILAND 4.0</a:t>
            </a:r>
            <a:endParaRPr lang="th-TH" sz="4800" b="1" dirty="0">
              <a:solidFill>
                <a:srgbClr val="FF0000"/>
              </a:solidFill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207085"/>
            <a:ext cx="1439056" cy="3023903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algn="ctr" defTabSz="914333"/>
            <a:r>
              <a:rPr lang="th-TH" sz="3200" b="1" dirty="0">
                <a:solidFill>
                  <a:srgbClr val="1F497D">
                    <a:lumMod val="75000"/>
                  </a:srgbClr>
                </a:solidFill>
                <a:latin typeface="DilleniaUPC" pitchFamily="18" charset="-34"/>
                <a:cs typeface="DilleniaUPC" pitchFamily="18" charset="-34"/>
              </a:rPr>
              <a:t>แนวทางการ</a:t>
            </a:r>
            <a:r>
              <a:rPr lang="th-TH" sz="3200" b="1" dirty="0" smtClean="0">
                <a:solidFill>
                  <a:srgbClr val="1F497D">
                    <a:lumMod val="75000"/>
                  </a:srgbClr>
                </a:solidFill>
                <a:latin typeface="DilleniaUPC" pitchFamily="18" charset="-34"/>
                <a:cs typeface="DilleniaUPC" pitchFamily="18" charset="-34"/>
              </a:rPr>
              <a:t>พัฒนาทรัพยากรมนุษย์รองรับ</a:t>
            </a:r>
            <a:r>
              <a:rPr lang="en-US" sz="3200" b="1" dirty="0" smtClean="0">
                <a:solidFill>
                  <a:srgbClr val="1F497D">
                    <a:lumMod val="75000"/>
                  </a:srgbClr>
                </a:solidFill>
                <a:latin typeface="DilleniaUPC" pitchFamily="18" charset="-34"/>
                <a:cs typeface="DilleniaUPC" pitchFamily="18" charset="-34"/>
              </a:rPr>
              <a:t>Thailand 4.0</a:t>
            </a:r>
            <a:endParaRPr lang="th-TH" sz="3200" b="1" dirty="0">
              <a:solidFill>
                <a:srgbClr val="1F497D">
                  <a:lumMod val="75000"/>
                </a:srgbClr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91175" y="1249306"/>
            <a:ext cx="5334281" cy="1361909"/>
          </a:xfrm>
          <a:prstGeom prst="rect">
            <a:avLst/>
          </a:prstGeom>
          <a:noFill/>
        </p:spPr>
        <p:txBody>
          <a:bodyPr wrap="square" lIns="68577" tIns="34289" rIns="68577" bIns="34289" rtlCol="0">
            <a:spAutoFit/>
          </a:bodyPr>
          <a:lstStyle/>
          <a:p>
            <a:pPr defTabSz="914333"/>
            <a:r>
              <a:rPr lang="th-TH" sz="2800" b="1" dirty="0" smtClean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ยกระดับทักษะการ</a:t>
            </a:r>
            <a:r>
              <a:rPr lang="th-TH" sz="2800" b="1" dirty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ใช้เทคโนโลยีขั้น</a:t>
            </a:r>
            <a:r>
              <a:rPr lang="th-TH" sz="2800" b="1" dirty="0" smtClean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สูง</a:t>
            </a:r>
            <a:endParaRPr lang="en-US" sz="2800" b="1" dirty="0" smtClean="0">
              <a:solidFill>
                <a:schemeClr val="tx2"/>
              </a:solidFill>
              <a:latin typeface="DilleniaUPC" pitchFamily="18" charset="-34"/>
              <a:cs typeface="DilleniaUPC" pitchFamily="18" charset="-34"/>
            </a:endParaRPr>
          </a:p>
          <a:p>
            <a:pPr defTabSz="914333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ยกระดับการพัฒนาทรัพยากรมนุษย์รูปแบบใหม่รองรับ</a:t>
            </a:r>
            <a:r>
              <a:rPr lang="en-US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นวัตกรรม ทักษะขั้นสูง ความคิดสร้างสรรค์</a:t>
            </a: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593967" y="2537405"/>
            <a:ext cx="49567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080"/>
            <a:r>
              <a:rPr lang="th-TH" sz="2800" b="1" dirty="0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สร้างเครือข่ายความร่วมมือการพัฒนากำลังคน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สร้างระบบกลไกเครือข่ายการพัฒนาทรัพยากรมนุษย์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ครอบคุลมห่วงโซ่มูลค่าทั้งระดับอุตสาหกรรมและพื้นที่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11567" y="3973117"/>
            <a:ext cx="4954125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 smtClean="0">
                <a:solidFill>
                  <a:schemeClr val="accent4">
                    <a:lumMod val="75000"/>
                  </a:schemeClr>
                </a:solidFill>
                <a:latin typeface="DilleniaUPC" pitchFamily="18" charset="-34"/>
                <a:cs typeface="DilleniaUPC" pitchFamily="18" charset="-34"/>
              </a:rPr>
              <a:t>สร้างแรงงานฝีมือเพื่อพัฒนาต่อยอดสินค้า</a:t>
            </a:r>
            <a:r>
              <a:rPr lang="th-TH" sz="2800" b="1" dirty="0">
                <a:solidFill>
                  <a:schemeClr val="accent4">
                    <a:lumMod val="75000"/>
                  </a:schemeClr>
                </a:solidFill>
                <a:latin typeface="DilleniaUPC" pitchFamily="18" charset="-34"/>
                <a:cs typeface="DilleniaUPC" pitchFamily="18" charset="-34"/>
              </a:rPr>
              <a:t>คุณภาพ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เน้นการฝึกเพื่อสร้างสินค้า บริการ แบ</a:t>
            </a:r>
            <a:r>
              <a:rPr lang="th-TH" sz="2800" dirty="0" err="1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รนด์</a:t>
            </a:r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 แทนการผลิตสินค้า และพัฒนาความรู้ให้ผู้บริโภค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59933" y="5257274"/>
            <a:ext cx="5290572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 smtClean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 รองรับในระดับภูมิภาค</a:t>
            </a:r>
            <a:r>
              <a:rPr lang="th-TH" sz="2800" b="1" dirty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และอาเซียน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ยกระดับจุดเน้นการดำเนินงาน ฝึกกลุ่มเป้าหมายเฉพาะเพื่อรองรับภูมิภาค </a:t>
            </a:r>
            <a:r>
              <a:rPr lang="th-TH" sz="2800" dirty="0" err="1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โล</a:t>
            </a:r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จิ</a:t>
            </a:r>
            <a:r>
              <a:rPr lang="th-TH" sz="2800" dirty="0" err="1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สติกส์</a:t>
            </a:r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 ภาษา ไอที และระบบสื่อสาร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48401" y="1236065"/>
            <a:ext cx="5033739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>
                <a:solidFill>
                  <a:srgbClr val="C00000"/>
                </a:solidFill>
                <a:latin typeface="DilleniaUPC" pitchFamily="18" charset="-34"/>
                <a:cs typeface="DilleniaUPC" pitchFamily="18" charset="-34"/>
              </a:rPr>
              <a:t>วางแผนและพัฒนากำลังคนเป้าหมาย</a:t>
            </a:r>
          </a:p>
          <a:p>
            <a:pPr defTabSz="1219080"/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ความร่วมมือภาครัฐ เอกชน สถาบันการศึกษา</a:t>
            </a:r>
            <a:r>
              <a:rPr lang="en-US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/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วิจัย</a:t>
            </a:r>
            <a:r>
              <a:rPr lang="en-US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 </a:t>
            </a:r>
            <a:endParaRPr lang="th-TH" sz="2800" dirty="0" smtClean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โดย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ระยะเร่งด่วน </a:t>
            </a:r>
            <a:r>
              <a:rPr lang="en-US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: 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เอกชนนำ รัฐ</a:t>
            </a:r>
            <a:r>
              <a:rPr lang="en-US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+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เอกชนร่วมวางแผน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10466" y="5428040"/>
            <a:ext cx="4931764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ปรับปรุงกฎหมายและระเบียบให้รองรับ</a:t>
            </a:r>
          </a:p>
          <a:p>
            <a:pPr defTabSz="1219080"/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อำนวยความ</a:t>
            </a:r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สะดวก ปรับแก้ไขกฎหมาย หลักเกณฑ์ ของทางราชการ ให้รวดเร็ว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35452" y="2685398"/>
            <a:ext cx="5076668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>
                <a:solidFill>
                  <a:schemeClr val="tx2"/>
                </a:solidFill>
                <a:latin typeface="DilleniaUPC" pitchFamily="18" charset="-34"/>
                <a:cs typeface="DilleniaUPC" pitchFamily="18" charset="-34"/>
              </a:rPr>
              <a:t>พัฒนาโครงสร้างพื้นฐานและเทคโนโลยี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พัฒนาสถานศึกษา/สถาบันพัฒนาฝีมือแรงงานให้ตอบโจทย์พื้นที่ยกระดับการฝึกในระดับท้องถิ่น/ชุมชน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25456" y="4063027"/>
            <a:ext cx="5086662" cy="1384990"/>
          </a:xfrm>
          <a:prstGeom prst="rect">
            <a:avLst/>
          </a:prstGeom>
          <a:noFill/>
        </p:spPr>
        <p:txBody>
          <a:bodyPr wrap="square" lIns="91434" tIns="45718" rIns="91434" bIns="45718" rtlCol="0">
            <a:spAutoFit/>
          </a:bodyPr>
          <a:lstStyle/>
          <a:p>
            <a:pPr defTabSz="1219080"/>
            <a:r>
              <a:rPr lang="th-TH" sz="2800" b="1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สนับสนุนให้มีการศึกษาเชิงลึก</a:t>
            </a:r>
          </a:p>
          <a:p>
            <a:pPr defTabSz="1219080"/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พัฒนาเทคโนโลยี </a:t>
            </a:r>
            <a:r>
              <a:rPr lang="th-TH" sz="2800" dirty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และระบบถ่ายทอด</a:t>
            </a:r>
            <a:r>
              <a:rPr lang="th-TH" sz="2800" dirty="0" smtClean="0">
                <a:solidFill>
                  <a:prstClr val="black"/>
                </a:solidFill>
                <a:latin typeface="DilleniaUPC" pitchFamily="18" charset="-34"/>
                <a:cs typeface="DilleniaUPC" pitchFamily="18" charset="-34"/>
              </a:rPr>
              <a:t>เทคโนโลยีการฝึกและพัฒนาคนทันสมัยจากต่างประเทศ</a:t>
            </a:r>
            <a:endParaRPr lang="th-TH" sz="2800" dirty="0">
              <a:solidFill>
                <a:prstClr val="black"/>
              </a:solidFill>
              <a:latin typeface="DilleniaUPC" pitchFamily="18" charset="-34"/>
              <a:cs typeface="Dilleni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193984" y="3831186"/>
            <a:ext cx="665438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ยุทธศาสตร์กรมพัฒนาฝีมือแรงงาน</a:t>
            </a:r>
            <a:endParaRPr lang="th-TH" sz="5400" dirty="0">
              <a:solidFill>
                <a:srgbClr val="FF0000"/>
              </a:solidFill>
            </a:endParaRPr>
          </a:p>
        </p:txBody>
      </p:sp>
      <p:pic>
        <p:nvPicPr>
          <p:cNvPr id="5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3473" y="1269245"/>
            <a:ext cx="2617452" cy="2265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 bwMode="auto">
          <a:xfrm>
            <a:off x="47330" y="2944837"/>
            <a:ext cx="2400265" cy="1077218"/>
          </a:xfrm>
          <a:prstGeom prst="rect">
            <a:avLst/>
          </a:prstGeom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ผลิตและพัฒนาฝีมือแรงงานเพื่อยกระดับสู่การเป็นประเทศรายได้สูง</a:t>
            </a:r>
            <a:endParaRPr lang="en-US" sz="16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2543606" y="2944837"/>
            <a:ext cx="2447676" cy="1077218"/>
          </a:xfrm>
          <a:prstGeom prst="rect">
            <a:avLst/>
          </a:prstGeom>
          <a:noFill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เพิ่มขีดความสามารถและยกระดับการส่งเสริมการพัฒนาฝีมือแรงงาน</a:t>
            </a:r>
            <a:endParaRPr lang="en-US" sz="1600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7440149" y="2944836"/>
            <a:ext cx="2304256" cy="1077218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/>
          <a:p>
            <a:pPr algn="ctr" fontAlgn="base"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</a:p>
          <a:p>
            <a:r>
              <a:rPr lang="th-TH" sz="1600" b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พัฒนาเครือข่ายและกลไกความร่วมมือเพื่อ</a:t>
            </a:r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พัฒนาฝีมือแรงงาน</a:t>
            </a:r>
          </a:p>
          <a:p>
            <a:endParaRPr lang="en-US" sz="16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1300" y="44624"/>
            <a:ext cx="12192000" cy="400099"/>
          </a:xfrm>
          <a:prstGeom prst="rect">
            <a:avLst/>
          </a:prstGeom>
          <a:noFill/>
        </p:spPr>
        <p:txBody>
          <a:bodyPr lIns="91430" tIns="45715" rIns="91430" bIns="45715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000" b="1" dirty="0" smtClean="0">
                <a:solidFill>
                  <a:srgbClr val="4105EB"/>
                </a:solidFill>
                <a:latin typeface="TH Fah kwang" pitchFamily="2" charset="-34"/>
                <a:cs typeface="TH Fah kwang" pitchFamily="2" charset="-34"/>
              </a:rPr>
              <a:t>แผนยุทธศาสตร์กรมพัฒนาฝีมืแรงงาน  ปี พ.ศ.2560 – 2564 </a:t>
            </a:r>
            <a:endParaRPr lang="th-TH" sz="2000" b="1" dirty="0">
              <a:solidFill>
                <a:srgbClr val="4105EB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8684" y="404665"/>
            <a:ext cx="12096749" cy="768511"/>
          </a:xfrm>
          <a:prstGeom prst="roundRect">
            <a:avLst/>
          </a:prstGeom>
          <a:solidFill>
            <a:srgbClr val="FF9933"/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30" tIns="45715" rIns="91430" bIns="45715" anchor="ctr">
            <a:noAutofit/>
          </a:bodyPr>
          <a:lstStyle/>
          <a:p>
            <a:pPr algn="ctr" defTabSz="106669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600" b="1" dirty="0">
                <a:solidFill>
                  <a:prstClr val="black"/>
                </a:solidFill>
                <a:latin typeface="Angsana New" pitchFamily="18" charset="-34"/>
                <a:cs typeface="Angsana New" pitchFamily="18" charset="-34"/>
              </a:rPr>
              <a:t>วิสัยทัศน์</a:t>
            </a:r>
            <a:endParaRPr lang="en-US" sz="1600" b="1" dirty="0">
              <a:solidFill>
                <a:prstClr val="black"/>
              </a:solidFill>
              <a:latin typeface="Angsana New" pitchFamily="18" charset="-34"/>
              <a:cs typeface="Angsana New" pitchFamily="18" charset="-34"/>
            </a:endParaRPr>
          </a:p>
          <a:p>
            <a:pPr algn="ctr" fontAlgn="base">
              <a:lnSpc>
                <a:spcPct val="90000"/>
              </a:lnSpc>
            </a:pPr>
            <a:r>
              <a:rPr lang="th-TH" sz="24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   “พัฒนาผลิตภาพแรงงานสู่</a:t>
            </a:r>
            <a:r>
              <a:rPr lang="en-US" sz="24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 Thailand 4.0</a:t>
            </a:r>
            <a:r>
              <a:rPr lang="th-TH" sz="2400" b="1" i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”</a:t>
            </a:r>
            <a:endParaRPr lang="en-US" sz="2400" i="1" dirty="0">
              <a:solidFill>
                <a:prstClr val="black"/>
              </a:solidFill>
              <a:latin typeface="Angsana New"/>
              <a:ea typeface="Times New Roman"/>
              <a:cs typeface="Cordia New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4307" y="1268761"/>
            <a:ext cx="3143229" cy="129582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30" tIns="45715" rIns="91430" bIns="45715">
            <a:noAutofit/>
          </a:bodyPr>
          <a:lstStyle/>
          <a:p>
            <a:pPr algn="ctr" defTabSz="1066690" fontAlgn="base">
              <a:lnSpc>
                <a:spcPts val="17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พันธกิจที่ 1</a:t>
            </a:r>
            <a:r>
              <a:rPr lang="en-US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lvl="0" algn="ctr" defTabSz="914400" fontAlgn="base">
              <a:defRPr/>
            </a:pPr>
            <a:r>
              <a:rPr lang="th-TH" sz="1600" b="1" i="1" kern="0" dirty="0" smtClean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พัฒนาศักยภาพแรงงานสู่มาตรฐานสากล และแข่งขันได้</a:t>
            </a:r>
            <a:endParaRPr lang="th-TH" sz="1600" b="1" i="1" kern="0" dirty="0">
              <a:solidFill>
                <a:prstClr val="black"/>
              </a:solidFill>
              <a:latin typeface="TH SarabunPSK" pitchFamily="34" charset="-34"/>
              <a:ea typeface="MS Mincho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197536" y="1285860"/>
            <a:ext cx="3048021" cy="130224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45715" rIns="91430" bIns="45715"/>
          <a:lstStyle/>
          <a:p>
            <a:pPr algn="ctr" fontAlgn="base">
              <a:lnSpc>
                <a:spcPts val="16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พันธกิจที่  2 </a:t>
            </a:r>
          </a:p>
          <a:p>
            <a:pPr lvl="0" algn="ctr" defTabSz="914400" fontAlgn="base">
              <a:defRPr/>
            </a:pPr>
            <a:r>
              <a:rPr lang="th-TH" sz="1600" b="1" i="1" kern="0" dirty="0" smtClean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พัฒนาระบบการพัฒนาฝีมือแรงงานรองรับนวัตกรรมและเทคโนโลยี</a:t>
            </a:r>
            <a:br>
              <a:rPr lang="th-TH" sz="1600" b="1" i="1" kern="0" dirty="0" smtClean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</a:br>
            <a:r>
              <a:rPr lang="th-TH" sz="1600" b="1" i="1" kern="0" dirty="0" smtClean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ที่เปลี่ยนแปลง</a:t>
            </a:r>
            <a:endParaRPr lang="th-TH" sz="1600" b="1" i="1" kern="0" dirty="0">
              <a:solidFill>
                <a:prstClr val="black"/>
              </a:solidFill>
              <a:latin typeface="TH SarabunPSK" pitchFamily="34" charset="-34"/>
              <a:ea typeface="MS Mincho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9293579" y="1331140"/>
            <a:ext cx="2857477" cy="1240605"/>
          </a:xfrm>
          <a:prstGeom prst="round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30" tIns="45715" rIns="91430" bIns="45715">
            <a:normAutofit/>
          </a:bodyPr>
          <a:lstStyle/>
          <a:p>
            <a:pPr algn="ctr" defTabSz="1066690" fontAlgn="base">
              <a:lnSpc>
                <a:spcPts val="16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พันธกิจที่ 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4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base"/>
            <a:r>
              <a:rPr lang="th-TH" sz="1600" b="1" i="1" dirty="0" smtClean="0">
                <a:solidFill>
                  <a:schemeClr val="tx1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พัฒนาระบบ</a:t>
            </a:r>
            <a:r>
              <a:rPr lang="th-TH" sz="1600" b="1" i="1" dirty="0">
                <a:solidFill>
                  <a:schemeClr val="tx1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การบริหารจัดการองค์กรให้มีประสิทธิภาพ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5557" y="1331140"/>
            <a:ext cx="3076141" cy="124060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30" tIns="45715" rIns="91430" bIns="45715"/>
          <a:lstStyle/>
          <a:p>
            <a:pPr algn="ctr" defTabSz="1066690" fontAlgn="base">
              <a:lnSpc>
                <a:spcPts val="16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พันธกิจที่ 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base"/>
            <a:r>
              <a:rPr lang="th-TH" sz="1600" b="1" i="1" dirty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ส่งเสริมการมีส่วนร่วมและสร้างเครือข่าย</a:t>
            </a:r>
            <a:r>
              <a:rPr lang="th-TH" sz="1600" b="1" i="1" dirty="0" smtClean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เพื่อการ</a:t>
            </a:r>
            <a:r>
              <a:rPr lang="th-TH" sz="1600" b="1" i="1" dirty="0">
                <a:solidFill>
                  <a:prstClr val="black"/>
                </a:solidFill>
                <a:latin typeface="TH SarabunPSK" pitchFamily="34" charset="-34"/>
                <a:ea typeface="MS Mincho"/>
                <a:cs typeface="TH SarabunPSK" pitchFamily="34" charset="-34"/>
              </a:rPr>
              <a:t>พัฒนาฝีมือแรงงาน</a:t>
            </a: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11373413" y="2780306"/>
            <a:ext cx="0" cy="21590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10992544" y="2662904"/>
            <a:ext cx="0" cy="246062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9695088" y="2656481"/>
            <a:ext cx="0" cy="24765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0032437" y="2686367"/>
            <a:ext cx="0" cy="24765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10547080" y="2647536"/>
            <a:ext cx="0" cy="21590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65143" y="4096964"/>
            <a:ext cx="2358408" cy="268787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เป้าประสงค์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1. พัฒนา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แรงงานให้มีสมรรถนะสอดคล้องกับอุตสาหกรรมเป้าหมายและทิศทางของ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ประเทศ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2. ทดสอบและสร้างมาตรฐานฝีมือแรงงาน ครอบคลุม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และทันต่อเทคโนโลยีและนวัตกรรมเพื่อ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เพิ่ม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คุณค่าแก่แรงงาน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และเป็นที่ยอมรับของทุกภาค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ส่วน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3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. ยกระดับและขับเคลื่อนกระบวนการควบคุมคุณภาพมาตรฐานฝีมือแรงงาน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98" y="3592002"/>
            <a:ext cx="1070852" cy="5202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992" y="3592001"/>
            <a:ext cx="864096" cy="4868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Rectangle 55"/>
          <p:cNvSpPr/>
          <p:nvPr/>
        </p:nvSpPr>
        <p:spPr>
          <a:xfrm>
            <a:off x="2543606" y="4108730"/>
            <a:ext cx="2447676" cy="267610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14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เป้าประสงค์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1. ขับเคลื่อน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การส่งเสริมการพัฒนาฝีมือแรงงานในเชิงรุกเพื่อ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ยกระดับ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ฝื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มือแรงงานภาคเอกชน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2. สร้างระบบกำกับดูแล ติดตามและระบบเตือนภัยล่วงหน้าด้านการพัฒนาฝีมือแรงงาน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3. ปรับปรุง กฏ ระเบียบ 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เพื่อให้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เกิดความร่วมมือในการพัฒนาแรงงาน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4. ระบบประชาสัมพันธ์ที่เข้าถึงและสร้างความเชื่อมั่นในคุณภาพมาตรฐานขององค์กร</a:t>
            </a:r>
          </a:p>
          <a:p>
            <a:endParaRPr lang="th-TH" sz="1400" b="1" dirty="0" smtClean="0">
              <a:solidFill>
                <a:prstClr val="black"/>
              </a:solidFill>
              <a:latin typeface="Angsana New"/>
              <a:ea typeface="MS Mincho"/>
              <a:cs typeface="TH SarabunPSK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5039884" y="4108730"/>
            <a:ext cx="2295657" cy="26761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เป้าประสงค์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1. พัฒนา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หลักสูตรตามฐานสมรรถนะให้มีความทันสมัยสอดคล้องกับ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เทคโนโลยี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2. 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เร่งพัฒนาระบบสมรรถนะเพื่อยกระดับการพัฒนาฝีมือแรงงานให้สอดคล้องกับความ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จำเป็นงาน</a:t>
            </a:r>
            <a:endParaRPr lang="th-TH" sz="1400" dirty="0">
              <a:solidFill>
                <a:prstClr val="black"/>
              </a:solidFill>
              <a:latin typeface="Angsana New"/>
              <a:ea typeface="MS Mincho"/>
              <a:cs typeface="TH SarabunPSK"/>
            </a:endParaRP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3. ช่วยเหลือและสร้างวิทยากรที่มีคุณภาพและได้มาตรฐาน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4. ขยายรูปแบบวิธีการ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พัฒนาที่หลากหลาย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ตามลักษณะและระดับแรงงานที่ต้องการ</a:t>
            </a:r>
          </a:p>
          <a:p>
            <a:endParaRPr lang="th-TH" sz="1600" dirty="0" smtClean="0">
              <a:solidFill>
                <a:prstClr val="black"/>
              </a:solidFill>
              <a:latin typeface="Angsana New"/>
              <a:ea typeface="MS Mincho"/>
              <a:cs typeface="TH SarabunPSK"/>
            </a:endParaRPr>
          </a:p>
        </p:txBody>
      </p:sp>
      <p:pic>
        <p:nvPicPr>
          <p:cNvPr id="14342" name="Picture 6" descr="http://www.matichon.co.th/online/2011/09/13159927401315992832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1" y="441124"/>
            <a:ext cx="1512539" cy="7556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448252"/>
            <a:ext cx="2844800" cy="365125"/>
          </a:xfrm>
        </p:spPr>
        <p:txBody>
          <a:bodyPr/>
          <a:lstStyle/>
          <a:p>
            <a:pPr>
              <a:defRPr/>
            </a:pPr>
            <a:fld id="{7AA57447-01D1-4520-A86B-98860041387E}" type="slidenum">
              <a:rPr lang="en-US" smtClean="0"/>
              <a:pPr>
                <a:defRPr/>
              </a:pPr>
              <a:t>17</a:t>
            </a:fld>
            <a:endParaRPr lang="th-TH"/>
          </a:p>
        </p:txBody>
      </p:sp>
      <p:sp>
        <p:nvSpPr>
          <p:cNvPr id="34" name="TextBox 33"/>
          <p:cNvSpPr txBox="1"/>
          <p:nvPr/>
        </p:nvSpPr>
        <p:spPr bwMode="auto">
          <a:xfrm>
            <a:off x="5039884" y="2944836"/>
            <a:ext cx="2295657" cy="1077218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spAutoFit/>
          </a:bodyPr>
          <a:lstStyle/>
          <a:p>
            <a:pPr algn="ctr" fontAlgn="base"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พัฒนากลไก</a:t>
            </a:r>
            <a:r>
              <a:rPr lang="th-TH" sz="1600" b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ตลอดห่วงโซ่การพัฒนา</a:t>
            </a:r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ฝีมือสอดคล้องกับเทคโนโลยีและนวัตกรรม</a:t>
            </a:r>
            <a:endParaRPr lang="en-US" sz="16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 bwMode="auto">
          <a:xfrm>
            <a:off x="9840416" y="2934018"/>
            <a:ext cx="2304256" cy="1088037"/>
          </a:xfrm>
          <a:prstGeom prst="rect">
            <a:avLst/>
          </a:prstGeom>
          <a:noFill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anchor="t" anchorCtr="0">
            <a:noAutofit/>
          </a:bodyPr>
          <a:lstStyle/>
          <a:p>
            <a:pPr algn="ctr" fontAlgn="base">
              <a:defRPr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 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</a:t>
            </a:r>
          </a:p>
          <a:p>
            <a:pPr fontAlgn="base">
              <a:defRPr/>
            </a:pPr>
            <a:r>
              <a:rPr lang="th-TH" sz="1600" b="1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พัฒนาประสิทธิภาพระบบการบริหารจัดการ</a:t>
            </a:r>
            <a:endParaRPr lang="en-US" sz="16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7654" y="2636912"/>
            <a:ext cx="12058419" cy="288356"/>
          </a:xfrm>
          <a:prstGeom prst="roundRect">
            <a:avLst/>
          </a:prstGeom>
          <a:solidFill>
            <a:srgbClr val="FF66CC"/>
          </a:solidFill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30" tIns="0" rIns="91430" bIns="0">
            <a:noAutofit/>
          </a:bodyPr>
          <a:lstStyle/>
          <a:p>
            <a:pPr algn="ctr" defTabSz="1066690" fontAlgn="base">
              <a:lnSpc>
                <a:spcPts val="1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ประเด็นยุทธศาสตร์</a:t>
            </a:r>
            <a:endParaRPr lang="th-TH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431741" y="4108730"/>
            <a:ext cx="2295657" cy="26761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tlCol="0" anchor="t" anchorCtr="0"/>
          <a:lstStyle/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เป้าประสงค์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1</a:t>
            </a:r>
            <a:r>
              <a:rPr lang="th-TH" sz="16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. สนับสนุนการรวมตัวของภาคเอกชนและสร้างเครือข่ายเพื่อการพัฒนาฝีมือแรงงาน</a:t>
            </a:r>
          </a:p>
          <a:p>
            <a:r>
              <a:rPr lang="th-TH" sz="16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2. ร่วมกับภาคเอชนเพื่อการพัฒนาฝีมือแรงงาน</a:t>
            </a:r>
          </a:p>
          <a:p>
            <a:r>
              <a:rPr lang="th-TH" sz="16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3. ขยายศูนย์ทดสอบ/ศูนย์พัฒนาฝีมือแรงงานที่มีมาตรฐานสะดวกต่อการเข้าถึง</a:t>
            </a:r>
          </a:p>
          <a:p>
            <a:endParaRPr lang="th-TH" sz="1600" dirty="0" smtClean="0">
              <a:solidFill>
                <a:prstClr val="black"/>
              </a:solidFill>
              <a:latin typeface="Angsana New"/>
              <a:ea typeface="MS Mincho"/>
              <a:cs typeface="TH SarabunPSK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9840417" y="4120630"/>
            <a:ext cx="2295657" cy="26642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16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เป้าประสงค์</a:t>
            </a:r>
          </a:p>
          <a:p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1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. ปรับปรุงระบบการปฏิบัติงานให้มีประสิทธิภาพได้มาตรฐาน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2. ระบบบริหารจัดการที่มีประสิทธิภาพ เที่ยงธรรมและเป็นที่ยอมรับ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3. </a:t>
            </a:r>
            <a:r>
              <a:rPr lang="th-TH" sz="1400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ระบบการพัฒนาบุคลากรที่เป็นมาตรฐานเพื่อให้บุคลากรมีสมรรถนะรองรับการ</a:t>
            </a:r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ปฏิบัติงาน</a:t>
            </a:r>
          </a:p>
          <a:p>
            <a:r>
              <a:rPr lang="th-TH" sz="1400" dirty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4. พัฒนาระบบเทคโนโลยีสารสนเทศและผลักดันให้มีการใช้ประโยชน์เพื่อการบริหารจัดการ</a:t>
            </a:r>
          </a:p>
          <a:p>
            <a:endParaRPr lang="th-TH" sz="1600" dirty="0" smtClean="0">
              <a:solidFill>
                <a:prstClr val="black"/>
              </a:solidFill>
              <a:latin typeface="Angsana New"/>
              <a:ea typeface="MS Mincho"/>
              <a:cs typeface="TH SarabunPSK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4342" y="3438682"/>
            <a:ext cx="1011732" cy="547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775520" y="2836417"/>
            <a:ext cx="947893" cy="38683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80" y="1285860"/>
            <a:ext cx="953707" cy="39944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425" y="3657527"/>
            <a:ext cx="822739" cy="418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9392"/>
            <a:ext cx="804332" cy="6032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9141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ไดอะแกรม 60"/>
          <p:cNvGraphicFramePr/>
          <p:nvPr>
            <p:extLst>
              <p:ext uri="{D42A27DB-BD31-4B8C-83A1-F6EECF244321}">
                <p14:modId xmlns:p14="http://schemas.microsoft.com/office/powerpoint/2010/main" val="1972633116"/>
              </p:ext>
            </p:extLst>
          </p:nvPr>
        </p:nvGraphicFramePr>
        <p:xfrm>
          <a:off x="328576" y="784968"/>
          <a:ext cx="115824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สี่เหลี่ยมมุมมน 26"/>
          <p:cNvSpPr/>
          <p:nvPr/>
        </p:nvSpPr>
        <p:spPr>
          <a:xfrm>
            <a:off x="6807200" y="762000"/>
            <a:ext cx="4470400" cy="533400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โครงการฝึกอบรมฝีมือแรงงานในพื้นที่จังหวัดชายแดนภาคใต้ 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880 คน 13,244,000 งบประมาณ)</a:t>
            </a:r>
            <a:endParaRPr lang="en-US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สี่เหลี่ยมมุมมน 35"/>
          <p:cNvSpPr/>
          <p:nvPr/>
        </p:nvSpPr>
        <p:spPr>
          <a:xfrm>
            <a:off x="77824" y="5029200"/>
            <a:ext cx="3962400" cy="703632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โครงการฝึกอบรมแรงงานกลุ่มเป้าหมายเฉพาะเพื่อเพิ่มโอกาสในการประกอบอาชีพ  (เป้าหมาย 39,060 คน งบประมาณ 105,462,000 บาท)</a:t>
            </a:r>
            <a:endParaRPr lang="en-US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สี่เหลี่ยมมุมมน 36"/>
          <p:cNvSpPr/>
          <p:nvPr/>
        </p:nvSpPr>
        <p:spPr>
          <a:xfrm>
            <a:off x="137806" y="6189423"/>
            <a:ext cx="4572000" cy="5334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โครงการฝึกอบรมแรงงานผู้สูงอายุเพื่อเพิ่มโอกาสในการประกอบอาชีพ (เป้าหมาย 6,800 คน งบประมาณ 18,360,000 บาท)</a:t>
            </a:r>
            <a:endParaRPr lang="en-US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สี่เหลี่ยมมุมมน 50"/>
          <p:cNvSpPr/>
          <p:nvPr/>
        </p:nvSpPr>
        <p:spPr>
          <a:xfrm>
            <a:off x="8242300" y="5438777"/>
            <a:ext cx="3657600" cy="691317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โครงการเพิ่มศักยภาพแรงงานรองรับ </a:t>
            </a:r>
            <a:endParaRPr lang="en-US" sz="1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147,060 คน งบประมาณ 891,710,300 บาท) </a:t>
            </a:r>
            <a:endParaRPr lang="en-US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สี่เหลี่ยมมุมมน 51"/>
          <p:cNvSpPr/>
          <p:nvPr/>
        </p:nvSpPr>
        <p:spPr>
          <a:xfrm>
            <a:off x="75423" y="2951440"/>
            <a:ext cx="2925685" cy="1143000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โครงการเพิ่มทักษะกำลังแรงงาน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ในพื้นที่ 10 จังหวัด 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ในพื้นที่เขตเศรษฐกิจ</a:t>
            </a:r>
            <a:r>
              <a:rPr lang="th-TH" sz="14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พิเศ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ชายแดน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(เป้าหมาย 9,920 คน งบประมาณ 35,085,000 บาท)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สี่เหลี่ยมมุมมน 54"/>
          <p:cNvSpPr/>
          <p:nvPr/>
        </p:nvSpPr>
        <p:spPr>
          <a:xfrm>
            <a:off x="9154260" y="3429000"/>
            <a:ext cx="2753840" cy="914400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en-US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STEM Workforce towards SME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4.0 (เป้าหมาย 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20,000 คน งบประมาณ 120,000,000 บาท)</a:t>
            </a:r>
          </a:p>
        </p:txBody>
      </p:sp>
      <p:sp>
        <p:nvSpPr>
          <p:cNvPr id="57" name="สี่เหลี่ยมมุมมน 56"/>
          <p:cNvSpPr/>
          <p:nvPr/>
        </p:nvSpPr>
        <p:spPr>
          <a:xfrm>
            <a:off x="7251701" y="6200775"/>
            <a:ext cx="4025900" cy="60960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</a:t>
            </a:r>
            <a:r>
              <a:rPr lang="th-TH" sz="14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การจัดทำมาตรฐานฝีมือแรงงาน และพัฒนาหลักสูตรรองรับ </a:t>
            </a:r>
            <a:r>
              <a:rPr lang="en-US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Thailand 4.0 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(10 สาขา 60 หลักสูตร งบประมาณ 19,000,000 บาท)</a:t>
            </a:r>
            <a:r>
              <a:rPr lang="th-TH" sz="1400" dirty="0" smtClean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59" name="สี่เหลี่ยมมุมมน 58"/>
          <p:cNvSpPr/>
          <p:nvPr/>
        </p:nvSpPr>
        <p:spPr>
          <a:xfrm>
            <a:off x="8889414" y="1752600"/>
            <a:ext cx="3048000" cy="99060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โครงการเสริมสร้าง</a:t>
            </a:r>
            <a:r>
              <a:rPr lang="th-TH" sz="14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ธรรมาภิ</a:t>
            </a: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บาลป้องกันและลดความเสี่ยงในการเกิดการทุจริตและประพฤติมิชอบ (200 คน งบประมาณ 1,211,300 บาท)</a:t>
            </a:r>
            <a:endParaRPr lang="en-US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มุมมน 20"/>
          <p:cNvSpPr/>
          <p:nvPr/>
        </p:nvSpPr>
        <p:spPr>
          <a:xfrm>
            <a:off x="137806" y="838200"/>
            <a:ext cx="3707364" cy="1165504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โครงการจัดซื้อครุภัณฑ์ฝึกและปรับปรุง</a:t>
            </a:r>
          </a:p>
          <a:p>
            <a:pPr algn="ctr" fontAlgn="auto">
              <a:lnSpc>
                <a:spcPts val="17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อาคารฝึกเพื่อยกระดับการฝึกอบรมเทคโนโลยีชั้นสูงรองรับการพัฒนาระเบียงเศรษฐกิจตะวันออก  (เป้าหมาย 2 แห่ง งบประมาณ 69,940,000 บาท)</a:t>
            </a:r>
            <a:endParaRPr lang="en-US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8445500" y="4943475"/>
            <a:ext cx="325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สำนักงานเศรษฐกิจอุตสาหกรรม เจ้าภาพหลัก   </a:t>
            </a:r>
          </a:p>
          <a:p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 เจ้าภาพร่วม</a:t>
            </a:r>
            <a:endParaRPr lang="en-US" sz="1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335548" y="1249681"/>
            <a:ext cx="3427540" cy="3103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ts val="1700"/>
              </a:lnSpc>
              <a:spcAft>
                <a:spcPts val="0"/>
              </a:spcAft>
              <a:defRPr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กองอำนวยการรักษาความมั่นคงภายในราชอาณาจักร เจ้าภาพหลัก</a:t>
            </a:r>
            <a:endParaRPr lang="en-US" sz="14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378461" y="4277380"/>
            <a:ext cx="28203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สำนักงานส่งเสริมวิสาหกิจ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ขนาดกลางและขนาดย่อม  เจ้าภาพหลัก</a:t>
            </a:r>
            <a:endParaRPr kumimoji="0" lang="th-TH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>
            <a:off x="75423" y="5732833"/>
            <a:ext cx="42672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กระทรวงพัฒนาสังคมและความมั่นคงของมนุษย์ เจ้าภาพหลัก</a:t>
            </a:r>
            <a:endParaRPr kumimoji="0" lang="th-TH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8870657" y="2689830"/>
            <a:ext cx="3048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สำนักงานคณะกรรมการป้องกันและปราบปรามการทุจริตแห่งชาติ </a:t>
            </a:r>
            <a:r>
              <a:rPr kumimoji="0" lang="th-TH" sz="1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เจ้าภาพหลัก</a:t>
            </a:r>
            <a:endParaRPr kumimoji="0" lang="th-TH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468921" y="2003704"/>
            <a:ext cx="3175211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และสังคมแห่งชาติ  เจ้าภาพหลัก</a:t>
            </a:r>
          </a:p>
        </p:txBody>
      </p:sp>
      <p:sp>
        <p:nvSpPr>
          <p:cNvPr id="23" name="Rectangle 22"/>
          <p:cNvSpPr/>
          <p:nvPr/>
        </p:nvSpPr>
        <p:spPr>
          <a:xfrm>
            <a:off x="-51883" y="0"/>
            <a:ext cx="12192000" cy="685800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spc="150" dirty="0" smtClean="0">
                <a:latin typeface="TH SarabunPSK" pitchFamily="34" charset="-34"/>
                <a:cs typeface="TH SarabunPSK" pitchFamily="34" charset="-34"/>
              </a:rPr>
              <a:t>แผนพัฒนา</a:t>
            </a:r>
            <a:r>
              <a:rPr lang="th-TH" sz="2600" b="1" spc="150" dirty="0">
                <a:latin typeface="TH SarabunPSK" pitchFamily="34" charset="-34"/>
                <a:cs typeface="TH SarabunPSK" pitchFamily="34" charset="-34"/>
              </a:rPr>
              <a:t>ฝีมือแรงงาน ปีงบประมาณ พ.ศ. 2561 ที่เสนอโครงการเข้าร่วมแผน</a:t>
            </a:r>
            <a:r>
              <a:rPr lang="th-TH" sz="2600" b="1" spc="150" dirty="0" err="1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600" b="1" spc="150" dirty="0" smtClean="0">
                <a:latin typeface="TH SarabunPSK" pitchFamily="34" charset="-34"/>
                <a:cs typeface="TH SarabunPSK" pitchFamily="34" charset="-34"/>
              </a:rPr>
              <a:t>การ</a:t>
            </a:r>
          </a:p>
          <a:p>
            <a:pPr algn="ctr"/>
            <a:r>
              <a:rPr lang="th-TH" sz="2000" spc="150" dirty="0" smtClean="0">
                <a:latin typeface="TH SarabunPSK" pitchFamily="34" charset="-34"/>
                <a:cs typeface="TH SarabunPSK" pitchFamily="34" charset="-34"/>
              </a:rPr>
              <a:t>	</a:t>
            </a:r>
            <a:r>
              <a:rPr lang="th-TH" sz="2200" spc="150" dirty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200" spc="150" dirty="0" smtClean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th-TH" sz="2200" spc="150" dirty="0">
                <a:latin typeface="TH SarabunPSK" pitchFamily="34" charset="-34"/>
                <a:cs typeface="TH SarabunPSK" pitchFamily="34" charset="-34"/>
              </a:rPr>
              <a:t>223,720 คน งบประมาณ 1,274,012,600 </a:t>
            </a:r>
            <a:r>
              <a:rPr lang="th-TH" sz="2200" spc="150" dirty="0" smtClean="0">
                <a:latin typeface="TH SarabunPSK" pitchFamily="34" charset="-34"/>
                <a:cs typeface="TH SarabunPSK" pitchFamily="34" charset="-34"/>
              </a:rPr>
              <a:t>บาท</a:t>
            </a:r>
            <a:endParaRPr lang="th-TH" sz="2200" spc="15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629292" y="6477001"/>
            <a:ext cx="562708" cy="381001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18</a:t>
            </a:fld>
            <a:endParaRPr lang="th-TH" dirty="0"/>
          </a:p>
        </p:txBody>
      </p:sp>
      <p:sp>
        <p:nvSpPr>
          <p:cNvPr id="26" name="สี่เหลี่ยมผืนผ้า 23"/>
          <p:cNvSpPr/>
          <p:nvPr/>
        </p:nvSpPr>
        <p:spPr>
          <a:xfrm>
            <a:off x="-33126" y="4094440"/>
            <a:ext cx="3175211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</a:t>
            </a:r>
          </a:p>
          <a:p>
            <a:pPr algn="ctr" fontAlgn="auto">
              <a:lnSpc>
                <a:spcPts val="16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1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และสังคมแห่งชาติ  เจ้าภาพหลัก</a:t>
            </a:r>
          </a:p>
        </p:txBody>
      </p:sp>
    </p:spTree>
    <p:extLst>
      <p:ext uri="{BB962C8B-B14F-4D97-AF65-F5344CB8AC3E}">
        <p14:creationId xmlns:p14="http://schemas.microsoft.com/office/powerpoint/2010/main" val="409527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515471" y="4240600"/>
            <a:ext cx="74526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300" b="1" dirty="0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ยุทธศาสตร์การพัฒนากำลังคน ภายใต้ </a:t>
            </a:r>
            <a:r>
              <a:rPr lang="th-TH" sz="4300" b="1" dirty="0" err="1" smtClean="0"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กพร.ปช.</a:t>
            </a:r>
            <a:endParaRPr lang="th-TH" sz="4300" b="1" dirty="0"/>
          </a:p>
        </p:txBody>
      </p:sp>
      <p:pic>
        <p:nvPicPr>
          <p:cNvPr id="41986" name="Picture 2" descr="ผลการค้นหารูปภาพสำหรับ กพร.ปช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3696" y="1637731"/>
            <a:ext cx="4681183" cy="2333766"/>
          </a:xfrm>
          <a:prstGeom prst="rect">
            <a:avLst/>
          </a:prstGeom>
          <a:noFill/>
        </p:spPr>
      </p:pic>
      <p:pic>
        <p:nvPicPr>
          <p:cNvPr id="41988" name="Picture 4" descr="ผลการค้นหารูปภาพสำหรับ กพร.ปช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7098" y="524350"/>
            <a:ext cx="3494395" cy="2333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12192000" cy="749507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th-TH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แผนการพัฒนากำลังคน</a:t>
            </a:r>
            <a:endParaRPr lang="en-US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299803" y="884420"/>
            <a:ext cx="11512446" cy="5241743"/>
          </a:xfrm>
        </p:spPr>
        <p:txBody>
          <a:bodyPr/>
          <a:lstStyle/>
          <a:p>
            <a:pPr algn="ctr"/>
            <a:r>
              <a:rPr lang="th-TH" dirty="0" smtClean="0"/>
              <a:t>แผนการพัฒนากำลังคนที่กำลังดำเนินการขับเคลื่อน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3309256" y="1400679"/>
            <a:ext cx="5399315" cy="1074058"/>
          </a:xfrm>
          <a:prstGeom prst="roundRect">
            <a:avLst>
              <a:gd name="adj" fmla="val 585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แผนการพัฒนากำลังคน</a:t>
            </a: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(ภายใต้ยุทธศาสตร์ กพร.ปช.)</a:t>
            </a:r>
            <a:endParaRPr lang="en-US" sz="2400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96609" y="2902906"/>
            <a:ext cx="4334933" cy="1487715"/>
          </a:xfrm>
          <a:prstGeom prst="roundRect">
            <a:avLst>
              <a:gd name="adj" fmla="val 585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(1)</a:t>
            </a:r>
            <a:endParaRPr lang="th-TH" sz="2400" b="1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ยุทธศาสตร์/แผนการพัฒนากำลังคน</a:t>
            </a:r>
          </a:p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รายอุตสาหกรรม</a:t>
            </a:r>
            <a:endParaRPr lang="en-US" sz="24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202437" y="2902906"/>
            <a:ext cx="4334933" cy="1487715"/>
          </a:xfrm>
          <a:prstGeom prst="roundRect">
            <a:avLst>
              <a:gd name="adj" fmla="val 585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(2)</a:t>
            </a:r>
          </a:p>
          <a:p>
            <a:pPr algn="ctr"/>
            <a:r>
              <a:rPr lang="th-TH" sz="2400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แผนการพัฒนากำลังคน</a:t>
            </a:r>
          </a:p>
          <a:p>
            <a:pPr algn="ctr"/>
            <a:r>
              <a:rPr lang="th-TH" sz="2400" b="1" dirty="0" smtClean="0">
                <a:solidFill>
                  <a:srgbClr val="0000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ระดับจังหวัด</a:t>
            </a:r>
            <a:endParaRPr lang="en-US" sz="2400" b="1" dirty="0">
              <a:solidFill>
                <a:srgbClr val="0000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cxnSp>
        <p:nvCxnSpPr>
          <p:cNvPr id="10" name="Elbow Connector 9"/>
          <p:cNvCxnSpPr>
            <a:stCxn id="6" idx="2"/>
            <a:endCxn id="7" idx="0"/>
          </p:cNvCxnSpPr>
          <p:nvPr/>
        </p:nvCxnSpPr>
        <p:spPr>
          <a:xfrm rot="5400000">
            <a:off x="4522412" y="1416402"/>
            <a:ext cx="428169" cy="2544837"/>
          </a:xfrm>
          <a:prstGeom prst="bentConnector3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10"/>
          <p:cNvCxnSpPr>
            <a:stCxn id="6" idx="2"/>
            <a:endCxn id="8" idx="0"/>
          </p:cNvCxnSpPr>
          <p:nvPr/>
        </p:nvCxnSpPr>
        <p:spPr>
          <a:xfrm rot="16200000" flipH="1">
            <a:off x="6975325" y="1508325"/>
            <a:ext cx="428169" cy="2360991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037950" y="4590199"/>
            <a:ext cx="4516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ดำเนินการ 76 จังหวัดเสร็จสิ้นแล้ว</a:t>
            </a:r>
          </a:p>
          <a:p>
            <a:pPr algn="ctr"/>
            <a:r>
              <a:rPr lang="th-TH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ในปี งบประมาณ พ.ศ.</a:t>
            </a:r>
            <a:r>
              <a:rPr lang="en-US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2559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96611" y="4466502"/>
            <a:ext cx="43349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Leading Industry</a:t>
            </a:r>
            <a:endParaRPr lang="th-TH" b="1" dirty="0" smtClean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th-TH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ปี 56- 58 ยานยนต์และชิ้นส่วน/ท่องเที่ยวและบริการ/</a:t>
            </a:r>
            <a:r>
              <a:rPr lang="th-TH" dirty="0" err="1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โล</a:t>
            </a:r>
            <a:r>
              <a:rPr lang="th-TH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จิ</a:t>
            </a:r>
            <a:r>
              <a:rPr lang="th-TH" dirty="0" err="1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สติกส์และซัพ</a:t>
            </a:r>
            <a:r>
              <a:rPr lang="th-TH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พลายเชน/</a:t>
            </a:r>
          </a:p>
          <a:p>
            <a:pPr algn="ctr"/>
            <a:r>
              <a:rPr lang="th-TH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ปี 59 อาหาร/บริการสุขภาพ/ระบบราง</a:t>
            </a:r>
          </a:p>
          <a:p>
            <a:pPr algn="ctr"/>
            <a:r>
              <a:rPr lang="th-TH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ปี 60 ไฟฟ้าและอิเลคทรอนิคส์/เกษตรชีวภาพ/วิสาหกิจชุมชน</a:t>
            </a: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464148" y="5441623"/>
            <a:ext cx="37128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5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5ปี 5,021,040 คน</a:t>
            </a:r>
            <a:endParaRPr lang="en-US" sz="5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608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8624248" y="6342702"/>
            <a:ext cx="2743200" cy="365125"/>
          </a:xfrm>
        </p:spPr>
        <p:txBody>
          <a:bodyPr/>
          <a:lstStyle/>
          <a:p>
            <a:fld id="{C9385C4F-B329-46A2-A858-C82A6CD35FF5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1028" name="AutoShape 4" descr="ผลการค้นหารูปภาพสำหรับ ท่องเที่ยวและบริการ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2" name="Picture 8" descr="ผลการค้นหารูปภาพสำหรับ โลจิสติกส์และซัพพลายเชน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39285" y="109174"/>
            <a:ext cx="2295957" cy="1151859"/>
          </a:xfrm>
          <a:prstGeom prst="rect">
            <a:avLst/>
          </a:prstGeom>
          <a:noFill/>
        </p:spPr>
      </p:pic>
      <p:sp>
        <p:nvSpPr>
          <p:cNvPr id="1034" name="AutoShape 10" descr="ผลการค้นหารูปภาพสำหรับ food industry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6" name="Picture 12" descr="ผลการค้นหารูปภาพสำหรับ food indust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741" y="2645430"/>
            <a:ext cx="2647666" cy="1113314"/>
          </a:xfrm>
          <a:prstGeom prst="rect">
            <a:avLst/>
          </a:prstGeom>
          <a:noFill/>
        </p:spPr>
      </p:pic>
      <p:pic>
        <p:nvPicPr>
          <p:cNvPr id="1038" name="Picture 14" descr="ผลการค้นหารูปภาพสำหรับ นวด สป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34818" y="2606720"/>
            <a:ext cx="2074460" cy="1296982"/>
          </a:xfrm>
          <a:prstGeom prst="rect">
            <a:avLst/>
          </a:prstGeom>
          <a:noFill/>
        </p:spPr>
      </p:pic>
      <p:pic>
        <p:nvPicPr>
          <p:cNvPr id="1040" name="Picture 16" descr="ผลการค้นหารูปภาพสำหรับ ระบบราง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397" y="2456594"/>
            <a:ext cx="3466531" cy="1471948"/>
          </a:xfrm>
          <a:prstGeom prst="rect">
            <a:avLst/>
          </a:prstGeom>
          <a:noFill/>
        </p:spPr>
      </p:pic>
      <p:pic>
        <p:nvPicPr>
          <p:cNvPr id="1042" name="Picture 18" descr="ผลการค้นหารูปภาพสำหรับ ท่องเที่ยว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63070" y="95528"/>
            <a:ext cx="2483893" cy="1241954"/>
          </a:xfrm>
          <a:prstGeom prst="rect">
            <a:avLst/>
          </a:prstGeom>
          <a:noFill/>
        </p:spPr>
      </p:pic>
      <p:pic>
        <p:nvPicPr>
          <p:cNvPr id="1044" name="Picture 20" descr="ผลการค้นหารูปภาพสำหรับ ยานยนต์ ชิ้นส่วน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86130" y="122821"/>
            <a:ext cx="2221095" cy="1158558"/>
          </a:xfrm>
          <a:prstGeom prst="rect">
            <a:avLst/>
          </a:prstGeom>
          <a:noFill/>
        </p:spPr>
      </p:pic>
      <p:sp>
        <p:nvSpPr>
          <p:cNvPr id="1046" name="AutoShape 22" descr="ผลการค้นหารูปภาพสำหรับ วิสาหกิจชุมช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48" name="AutoShape 24" descr="ผลการค้นหารูปภาพสำหรับ วิสาหกิจชุมช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50" name="Picture 26" descr="ผลการค้นหารูปภาพสำหรับ วิสาหกิจชุมชน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710056" y="5435049"/>
            <a:ext cx="903785" cy="1259175"/>
          </a:xfrm>
          <a:prstGeom prst="rect">
            <a:avLst/>
          </a:prstGeom>
          <a:noFill/>
        </p:spPr>
      </p:pic>
      <p:sp>
        <p:nvSpPr>
          <p:cNvPr id="1052" name="AutoShape 28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54" name="AutoShape 30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56" name="AutoShape 32" descr="ผลการค้นหารูปภาพสำหรับ เกษตรเทคโนโลยีชีวภาพ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60" name="Picture 36" descr="ผลการค้นหารูปภาพสำหรับ เกษตรเทคโนโลยีชีวภาพ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95081" y="5227093"/>
            <a:ext cx="1920307" cy="863166"/>
          </a:xfrm>
          <a:prstGeom prst="rect">
            <a:avLst/>
          </a:prstGeom>
          <a:noFill/>
        </p:spPr>
      </p:pic>
      <p:pic>
        <p:nvPicPr>
          <p:cNvPr id="1062" name="Picture 38" descr="ผลการค้นหารูปภาพสำหรับ อิเลคทรอนิคส์ อัจฉริย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5952" y="5199796"/>
            <a:ext cx="1870896" cy="888944"/>
          </a:xfrm>
          <a:prstGeom prst="rect">
            <a:avLst/>
          </a:prstGeom>
          <a:noFill/>
        </p:spPr>
      </p:pic>
      <p:sp>
        <p:nvSpPr>
          <p:cNvPr id="22" name="Rounded Rectangle 24"/>
          <p:cNvSpPr/>
          <p:nvPr/>
        </p:nvSpPr>
        <p:spPr>
          <a:xfrm>
            <a:off x="81888" y="1337478"/>
            <a:ext cx="3822492" cy="641446"/>
          </a:xfrm>
          <a:prstGeom prst="roundRect">
            <a:avLst>
              <a:gd name="adj" fmla="val 1133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ยุทธศาสตร์การพัฒนากำลังแรงงานในอุตสาหกรรม</a:t>
            </a:r>
          </a:p>
          <a:p>
            <a:pPr algn="ctr">
              <a:defRPr/>
            </a:pPr>
            <a:r>
              <a:rPr lang="th-TH" b="1" dirty="0" smtClean="0">
                <a:solidFill>
                  <a:schemeClr val="tx2"/>
                </a:solidFill>
                <a:cs typeface="Cordia New"/>
              </a:rPr>
              <a:t>ยานยนต์และชิ้นส่วน 56 – 63</a:t>
            </a:r>
            <a:endParaRPr lang="th-TH" b="1" dirty="0">
              <a:solidFill>
                <a:schemeClr val="tx2"/>
              </a:solidFill>
              <a:cs typeface="Cordia New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4033925" y="1333858"/>
            <a:ext cx="4167264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</a:t>
            </a:r>
          </a:p>
          <a:p>
            <a:pPr algn="ctr">
              <a:defRPr/>
            </a:pPr>
            <a:r>
              <a:rPr lang="th-TH" b="1" dirty="0" smtClean="0">
                <a:solidFill>
                  <a:schemeClr val="tx2"/>
                </a:solidFill>
                <a:cs typeface="Cordia New"/>
              </a:rPr>
              <a:t>ในอุตสาหกรรมท่องเที่ยวและบริการ 2560-2564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8526976" y="1267638"/>
            <a:ext cx="3305712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th-TH" sz="2000" dirty="0" smtClean="0">
                <a:solidFill>
                  <a:schemeClr val="tx2"/>
                </a:solidFill>
                <a:cs typeface="Cordia New"/>
              </a:rPr>
              <a:t>ยุทธศาสตร์การพัฒนาบุคลากร</a:t>
            </a:r>
            <a:r>
              <a:rPr lang="th-TH" sz="2000" dirty="0" err="1" smtClean="0">
                <a:solidFill>
                  <a:schemeClr val="tx2"/>
                </a:solidFill>
                <a:cs typeface="Cordia New"/>
              </a:rPr>
              <a:t>ด้านโล</a:t>
            </a:r>
            <a:r>
              <a:rPr lang="th-TH" sz="2000" dirty="0" smtClean="0">
                <a:solidFill>
                  <a:schemeClr val="tx2"/>
                </a:solidFill>
                <a:cs typeface="Cordia New"/>
              </a:rPr>
              <a:t>จิ</a:t>
            </a:r>
            <a:r>
              <a:rPr lang="th-TH" sz="2000" dirty="0" err="1" smtClean="0">
                <a:solidFill>
                  <a:schemeClr val="tx2"/>
                </a:solidFill>
                <a:cs typeface="Cordia New"/>
              </a:rPr>
              <a:t>สติกส์</a:t>
            </a:r>
            <a:endParaRPr lang="th-TH" sz="2000" dirty="0" smtClean="0">
              <a:solidFill>
                <a:schemeClr val="tx2"/>
              </a:solidFill>
              <a:cs typeface="Cordia New"/>
            </a:endParaRPr>
          </a:p>
          <a:p>
            <a:pPr algn="ctr"/>
            <a:r>
              <a:rPr lang="th-TH" sz="2000" dirty="0" err="1" smtClean="0">
                <a:solidFill>
                  <a:schemeClr val="tx2"/>
                </a:solidFill>
                <a:cs typeface="Cordia New"/>
              </a:rPr>
              <a:t>และซัพ</a:t>
            </a:r>
            <a:r>
              <a:rPr lang="th-TH" sz="2000" dirty="0" smtClean="0">
                <a:solidFill>
                  <a:schemeClr val="tx2"/>
                </a:solidFill>
                <a:cs typeface="Cordia New"/>
              </a:rPr>
              <a:t>พลายเชน 2560-2564</a:t>
            </a:r>
            <a:endParaRPr lang="th-TH" sz="2000" dirty="0">
              <a:solidFill>
                <a:schemeClr val="tx2"/>
              </a:solidFill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634196" y="3774358"/>
            <a:ext cx="28552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</a:t>
            </a:r>
          </a:p>
          <a:p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ในอุตสาหกรรมอาหาร 2560 - 2564</a:t>
            </a:r>
            <a:endParaRPr lang="th-TH" sz="2000" dirty="0">
              <a:solidFill>
                <a:schemeClr val="tx2"/>
              </a:solidFill>
            </a:endParaRPr>
          </a:p>
        </p:txBody>
      </p:sp>
      <p:sp>
        <p:nvSpPr>
          <p:cNvPr id="26" name="Rounded Rectangle 24"/>
          <p:cNvSpPr/>
          <p:nvPr/>
        </p:nvSpPr>
        <p:spPr>
          <a:xfrm>
            <a:off x="4049844" y="3869735"/>
            <a:ext cx="3822492" cy="567233"/>
          </a:xfrm>
          <a:prstGeom prst="roundRect">
            <a:avLst>
              <a:gd name="adj" fmla="val 11334"/>
            </a:avLst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ยุทธศาสตร์การพัฒนากำลังแรงงานรองรับการ</a:t>
            </a:r>
          </a:p>
          <a:p>
            <a:pPr algn="ctr">
              <a:defRPr/>
            </a:pPr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พัฒนาระบบขนส่งทางราง 2560 - 2564</a:t>
            </a:r>
            <a:endParaRPr lang="th-TH" sz="2000" b="1" dirty="0">
              <a:solidFill>
                <a:schemeClr val="tx2"/>
              </a:solidFill>
              <a:cs typeface="Cordia New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8295911" y="3859413"/>
            <a:ext cx="34291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ยุทธศาสตร์การพัฒนากำลังแรงงาน</a:t>
            </a:r>
          </a:p>
          <a:p>
            <a:pPr algn="ctr"/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ในอุตสาหกรรมบริการสุขภาพ 2560 - 2564</a:t>
            </a:r>
            <a:endParaRPr lang="th-TH" sz="2000" dirty="0">
              <a:solidFill>
                <a:schemeClr val="tx2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450377" y="6163762"/>
            <a:ext cx="28901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อิเล็คทรอนิคส์อัจฉริยะ ปี 61-65</a:t>
            </a:r>
          </a:p>
          <a:p>
            <a:pPr algn="ctr"/>
            <a:r>
              <a:rPr lang="th-TH" sz="2000" b="1" dirty="0" smtClean="0">
                <a:solidFill>
                  <a:srgbClr val="FF0000"/>
                </a:solidFill>
                <a:cs typeface="Cordia New"/>
              </a:rPr>
              <a:t>(อยู่ระหว่างจัดทำในปี 60)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9637423" y="5927126"/>
            <a:ext cx="21162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วิสาหกิจชุมชน ปี 61-65</a:t>
            </a:r>
          </a:p>
          <a:p>
            <a:pPr algn="ctr"/>
            <a:r>
              <a:rPr lang="th-TH" sz="2000" b="1" dirty="0" smtClean="0">
                <a:solidFill>
                  <a:srgbClr val="FF0000"/>
                </a:solidFill>
              </a:rPr>
              <a:t>(อยู่ระหว่างจัดทำในปี 60)</a:t>
            </a:r>
          </a:p>
        </p:txBody>
      </p:sp>
      <p:sp>
        <p:nvSpPr>
          <p:cNvPr id="31" name="สี่เหลี่ยมผืนผ้า 30"/>
          <p:cNvSpPr/>
          <p:nvPr/>
        </p:nvSpPr>
        <p:spPr>
          <a:xfrm>
            <a:off x="5978820" y="3249702"/>
            <a:ext cx="234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chemeClr val="tx2"/>
                </a:solidFill>
                <a:cs typeface="Cordia New"/>
              </a:rPr>
              <a:t>-</a:t>
            </a:r>
            <a:endParaRPr lang="th-TH" dirty="0"/>
          </a:p>
        </p:txBody>
      </p:sp>
      <p:sp>
        <p:nvSpPr>
          <p:cNvPr id="32" name="สี่เหลี่ยมผืนผ้า 31"/>
          <p:cNvSpPr/>
          <p:nvPr/>
        </p:nvSpPr>
        <p:spPr>
          <a:xfrm>
            <a:off x="4621519" y="6145713"/>
            <a:ext cx="2791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th-TH" sz="2000" b="1" dirty="0" smtClean="0">
                <a:solidFill>
                  <a:schemeClr val="tx2"/>
                </a:solidFill>
                <a:cs typeface="Cordia New"/>
              </a:rPr>
              <a:t>เกษตรเทคโนโลยีชีวภาพ </a:t>
            </a:r>
            <a:r>
              <a:rPr lang="th-TH" sz="2000" b="1" dirty="0" smtClean="0">
                <a:solidFill>
                  <a:schemeClr val="tx2"/>
                </a:solidFill>
              </a:rPr>
              <a:t>ปี 61-65</a:t>
            </a:r>
            <a:endParaRPr lang="th-TH" sz="2000" b="1" dirty="0" smtClean="0">
              <a:solidFill>
                <a:schemeClr val="tx2"/>
              </a:solidFill>
              <a:cs typeface="Cordia New"/>
            </a:endParaRPr>
          </a:p>
        </p:txBody>
      </p:sp>
      <p:sp>
        <p:nvSpPr>
          <p:cNvPr id="33" name="สี่เหลี่ยมผืนผ้า 32"/>
          <p:cNvSpPr/>
          <p:nvPr/>
        </p:nvSpPr>
        <p:spPr>
          <a:xfrm>
            <a:off x="4819337" y="6396335"/>
            <a:ext cx="2491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 smtClean="0">
                <a:solidFill>
                  <a:srgbClr val="FF0000"/>
                </a:solidFill>
              </a:rPr>
              <a:t>(</a:t>
            </a:r>
            <a:r>
              <a:rPr lang="th-TH" sz="2400" b="1" dirty="0" smtClean="0">
                <a:solidFill>
                  <a:srgbClr val="FF0000"/>
                </a:solidFill>
              </a:rPr>
              <a:t>อยู่ระหว่างจัดทำในปี 60)</a:t>
            </a:r>
          </a:p>
        </p:txBody>
      </p:sp>
      <p:sp>
        <p:nvSpPr>
          <p:cNvPr id="35" name="สี่เหลี่ยมผืนผ้า 34"/>
          <p:cNvSpPr/>
          <p:nvPr/>
        </p:nvSpPr>
        <p:spPr>
          <a:xfrm>
            <a:off x="352846" y="1947796"/>
            <a:ext cx="3324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60,469 คน</a:t>
            </a:r>
          </a:p>
        </p:txBody>
      </p:sp>
      <p:sp>
        <p:nvSpPr>
          <p:cNvPr id="36" name="สี่เหลี่ยมผืนผ้า 35"/>
          <p:cNvSpPr/>
          <p:nvPr/>
        </p:nvSpPr>
        <p:spPr>
          <a:xfrm>
            <a:off x="4219952" y="1950072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597,810 คน</a:t>
            </a:r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8398443" y="1938699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171,185 คน</a:t>
            </a: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262098" y="4488554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135,314 คน</a:t>
            </a: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4328889" y="4504475"/>
            <a:ext cx="3324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14,100 คน</a:t>
            </a: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8398199" y="4520398"/>
            <a:ext cx="3324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2800" b="1" u="sng" dirty="0" smtClean="0">
                <a:solidFill>
                  <a:srgbClr val="C00000"/>
                </a:solidFill>
              </a:rPr>
              <a:t>ความต้องการ 5 ปี 56,500 คน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 Profile\USER\Downloads\เเผนพัฒนากำลังคน กพร ปช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987" y="0"/>
            <a:ext cx="101919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24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0704" y="516812"/>
            <a:ext cx="11373666" cy="1325563"/>
          </a:xfrm>
          <a:solidFill>
            <a:schemeClr val="accent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มติที่ประชุม </a:t>
            </a:r>
            <a:r>
              <a:rPr lang="th-TH" sz="3600" b="1" dirty="0" err="1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ครั้งที่ 2/2559 วันที่ 21 ธันวาคม 2559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endParaRPr lang="th-TH" sz="3200" b="1" dirty="0" smtClean="0"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เห็นชอบแผนพัฒนากำลังคน พ.ศ. 2560 </a:t>
            </a:r>
            <a:r>
              <a:rPr lang="en-US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– </a:t>
            </a:r>
            <a:r>
              <a:rPr lang="th-TH" sz="3200" b="1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2564 ทั้ง 76 จังหวัด และเสนอคณะรัฐมนตรีเพื่อทราบ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FontTx/>
              <a:buAutoNum type="arabicPeriod"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มอบหมายให้ผู้ว่าราชการจังหวัด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การแผนพัฒนากำลังคนจังหวัด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ให้เป็นส่วนหนึ่งของแผนพัฒนาจังหวัด 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3. มอบหมายให้ </a:t>
            </a:r>
            <a:r>
              <a:rPr lang="th-TH" sz="3200" b="1" dirty="0" err="1" smtClean="0"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 เป็นหน่วยงานหลักในการขับเคลื่อนแผนพัฒนา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กำลังคนจังหวัด โดยกลไกประชารัฐ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lvl="1" eaLnBrk="0" hangingPunct="0">
              <a:buNone/>
              <a:tabLst>
                <a:tab pos="1530350" algn="l"/>
                <a:tab pos="2070100" algn="l"/>
              </a:tabLst>
            </a:pP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4. มอบหมายให้สำนักงบประมาณ พิจารณาแนวทางการสนับสนุน</a:t>
            </a:r>
            <a:br>
              <a:rPr lang="th-TH" sz="32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งบประมาณตามแผนพัฒนากำลังคนจังหวัด</a:t>
            </a:r>
          </a:p>
          <a:p>
            <a:endParaRPr lang="th-TH" dirty="0"/>
          </a:p>
        </p:txBody>
      </p:sp>
      <p:pic>
        <p:nvPicPr>
          <p:cNvPr id="5" name="Picture 4" descr="ผลการค้นหารูปภาพสำหรับ กพร.ปช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15720" y="292337"/>
            <a:ext cx="2657332" cy="1774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395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38450" y="136117"/>
            <a:ext cx="10515600" cy="1325563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มติคณะรัฐมนตรี เมื่อวันที่ 6 มิถุนายน 2560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72072"/>
          </a:xfrm>
        </p:spPr>
        <p:txBody>
          <a:bodyPr>
            <a:normAutofit/>
          </a:bodyPr>
          <a:lstStyle/>
          <a:p>
            <a:pPr marL="0" indent="0" algn="thaiDist">
              <a:buNone/>
              <a:tabLst>
                <a:tab pos="1260475" algn="l"/>
              </a:tabLst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.</a:t>
            </a:r>
            <a:r>
              <a:rPr lang="th-TH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	1.รับทราบแผนพัฒนากำลังคนรายจังหวัด พ.ศ. 2560 – 2564 และมอบหมายหน่วยงานต่างๆ ดำเนินการในส่วนที่เกี่ยวข้องต่อไป ตามที่กระทรวงแรงงานเสนอ และให้กระทรวงแรงงานรับความเห็นของกระทรวงการท่องเที่ยวและกีฬา กระทรวงเกษตรและสหกรณ์ กระทรวงคมนาคม กระทรวงสาธารณสุข สำนักงานคณะกรรมการพัฒนาการเศรษฐกิจและสังคมแห่งชาติ และสำนักงานเพื่อการพัฒนาระเบียงเศรษฐกิจพิเศษภาคตะวันออกไปพิจารณาดำเนินการต่อไปด้วย</a:t>
            </a:r>
          </a:p>
          <a:p>
            <a:pPr marL="0" indent="0" algn="thaiDist">
              <a:buNone/>
              <a:tabLst>
                <a:tab pos="1339850" algn="l"/>
              </a:tabLst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	2. ให้กระทรวงแรงงานเร่งจัดทำแผนพัฒนากำลังคนเพิ่มเติมที่แสดงให้เห็นถึงความต้องการแรงงานรองรับ 10 อุตสาหกรรมเป้าหมาย โดยเฉพาะกลุ่มอุตสาหกรรมอนาคต (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New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S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Curve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) กลุ่มต่างๆ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เช่น กลุ่มอุตสาหกรรมหุ่นยนต์ อุตสาหกรรมเชื้อเพลิงชีวภาพและเคมีชีวภาพ และอุตสาหกรรมการแพทย์ครบวงจร โดยคำนึงถึงความสอดคล้องเชื่อมโยงกับแนวทาง/แผนการดำเนินงานที่กำหนดโดยคณะกรรมการนโยบายการพัฒนาระเบียงเศรษฐกิจพิเศษภาคตะวันออก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รวมทั้งความต้องการแรงงานแยกตามภาค/เขตพื้นที่อุตสาหกรรมแล้วนำเสนอคณะรัฐมนตรีโดยด่วนต่อไป</a:t>
            </a:r>
            <a:endParaRPr lang="th-TH" dirty="0"/>
          </a:p>
        </p:txBody>
      </p:sp>
      <p:pic>
        <p:nvPicPr>
          <p:cNvPr id="6" name="Picture 14" descr="http://www.matichon.co.th/online/2013/10/13826829111382682945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5087" y="136117"/>
            <a:ext cx="3172652" cy="12832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42325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075977"/>
              </p:ext>
            </p:extLst>
          </p:nvPr>
        </p:nvGraphicFramePr>
        <p:xfrm>
          <a:off x="5327915" y="170642"/>
          <a:ext cx="6624736" cy="6516716"/>
        </p:xfrm>
        <a:graphic>
          <a:graphicData uri="http://schemas.openxmlformats.org/drawingml/2006/table">
            <a:tbl>
              <a:tblPr/>
              <a:tblGrid>
                <a:gridCol w="373224"/>
                <a:gridCol w="3079103"/>
                <a:gridCol w="1119673"/>
                <a:gridCol w="1026368"/>
                <a:gridCol w="1026368"/>
              </a:tblGrid>
              <a:tr h="283613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ประเภทอุตสาหกรรมและบริการ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487" marR="7487" marT="5615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 5 ปี (2560-2564)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084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ต้องการ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การศึกษา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ภาค</a:t>
                      </a:r>
                      <a:b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การพัฒนา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5,021,040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1,017,656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4,003,422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เกษตรกรรม ประมง และปศุสัตว์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1,168,978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80,937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1,088,041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อุตสาหกรรมการผลิต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910,580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95,820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814,760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อุตสาหกรรมแปรรูปสินค้าเกษตร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801,499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59,365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742,134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ท่องเที่ยวและบริการ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733,130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279,480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453,688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ผลิตภัณฑ์อาหาร แปรรูป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342,063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109,600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232,463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ธุรกิจกการค้า พาณิชย์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309,424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94,752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214,672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โลจิสติกส์และขนส่ง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215,631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91,705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123,926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ยานยนต์และชิ้นส่วน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160,111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57,226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102,885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ไฟฟ้าและอิเล็กทรอนิกส์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124,167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51,093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73,074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วิสาหกิจชุมชน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OTOP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80,572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45,098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35,474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สิ่งทอเครื่องนุ่งห่ม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44,316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11,057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33,259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ก่อสร้างและช่างฝีมือ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42,915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20,313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22,602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กลุ่มเป้าหมายเฉพาะกิจ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28,000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การค้าชายแดน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15,389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10,189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5,200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อัญมณีและเครื่องประดับ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11,866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2,006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9,860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อาหารและอาหารสัตว์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11,802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2,039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9,763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ดิจิตอล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8,582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1,122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7,460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โลหะและผลิตภัณฑ์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7,725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5,275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2,450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6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</a:p>
                  </a:txBody>
                  <a:tcPr marL="7487" marR="7487" marT="5615" marB="0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การบริการสุขภาพ</a:t>
                      </a:r>
                    </a:p>
                  </a:txBody>
                  <a:tcPr marL="48000" marR="7487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4,290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579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3,711</a:t>
                      </a:r>
                    </a:p>
                  </a:txBody>
                  <a:tcPr marL="7487" marR="48000" marT="561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570813"/>
              </p:ext>
            </p:extLst>
          </p:nvPr>
        </p:nvGraphicFramePr>
        <p:xfrm>
          <a:off x="-624747" y="836712"/>
          <a:ext cx="55626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3392" y="3871352"/>
            <a:ext cx="144016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23392" y="4351983"/>
            <a:ext cx="144016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23392" y="4807456"/>
            <a:ext cx="144016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23392" y="5288087"/>
            <a:ext cx="144016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2563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3392" y="5743560"/>
            <a:ext cx="1440160" cy="57888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2564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330973" y="3847927"/>
            <a:ext cx="2304256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969,741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351584" y="4328558"/>
            <a:ext cx="2304256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989,180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330973" y="4784031"/>
            <a:ext cx="2304256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1,043,802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330973" y="5264662"/>
            <a:ext cx="2304256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1,087,049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330973" y="5720135"/>
            <a:ext cx="2304256" cy="57888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931,268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23392" y="6288390"/>
            <a:ext cx="4032448" cy="45297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5,021,040</a:t>
            </a:r>
            <a:endParaRPr lang="en-US" sz="36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35360" y="116632"/>
            <a:ext cx="4608512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แผนพัฒนากำลังคน 5 ปี</a:t>
            </a:r>
            <a:endParaRPr lang="en-US" sz="28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29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ounded Rectangle 39"/>
          <p:cNvSpPr/>
          <p:nvPr/>
        </p:nvSpPr>
        <p:spPr>
          <a:xfrm>
            <a:off x="6192011" y="44624"/>
            <a:ext cx="5952661" cy="6741368"/>
          </a:xfrm>
          <a:prstGeom prst="roundRect">
            <a:avLst>
              <a:gd name="adj" fmla="val 6426"/>
            </a:avLst>
          </a:prstGeom>
          <a:solidFill>
            <a:srgbClr val="00206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7328" y="72008"/>
            <a:ext cx="5952661" cy="6741368"/>
          </a:xfrm>
          <a:prstGeom prst="roundRect">
            <a:avLst>
              <a:gd name="adj" fmla="val 6426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43339" y="1916831"/>
            <a:ext cx="5664629" cy="115212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อัจฉริยะ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ไฟฟ้าและอิเล็กทรอนิกส์ 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124,167 คน  6 จังหวัด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43339" y="836713"/>
            <a:ext cx="5664629" cy="1008111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>
              <a:defRPr/>
            </a:pP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อุตสาหกรรมยานยนต์สมัยใหม่</a:t>
            </a:r>
            <a:endParaRPr lang="en-US" sz="2800" b="1" kern="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ยานยนต์และ</a:t>
            </a: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ชิ้นส่วน</a:t>
            </a:r>
            <a:r>
              <a:rPr lang="en-US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60</a:t>
            </a:r>
            <a:r>
              <a:rPr lang="en-US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th-TH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111</a:t>
            </a:r>
            <a:r>
              <a:rPr lang="en-US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en-US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17  จังหวัด </a:t>
            </a:r>
            <a:endParaRPr lang="en-US" sz="2400" b="1" kern="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43339" y="3089890"/>
            <a:ext cx="5664629" cy="132802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สุขภาพ</a:t>
            </a:r>
          </a:p>
          <a:p>
            <a:pPr marL="285750" indent="-285750" algn="ctr">
              <a:buFont typeface="Courier New" pitchFamily="49" charset="0"/>
              <a:buChar char="o"/>
            </a:pPr>
            <a:r>
              <a:rPr lang="th-TH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ท่องเที่ยวและบริการ 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733,130 คน  76 จังหวัด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143339" y="4437112"/>
            <a:ext cx="5664629" cy="11521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การเกษตร</a:t>
            </a:r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เทคโนโลยีชีวภาพ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1,168,978 คน 32 จว.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อุตสาหกรรมเกษตรแปรรูป 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801,499 คน  19 จว.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43339" y="5680783"/>
            <a:ext cx="5664629" cy="10605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ctr"/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การแปรรูป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อาหาร</a:t>
            </a:r>
          </a:p>
          <a:p>
            <a:pPr marL="342900" indent="-3429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ผลิตภัณฑ์และแปรรูปอาหาร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342,063 คน 24 จว.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6288022" y="1916833"/>
            <a:ext cx="5664629" cy="115212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0FF0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</a:t>
            </a:r>
          </a:p>
          <a:p>
            <a:pPr marL="457200" indent="-457200" 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โลจิสติกส์และขนส่ง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215,631 คน  22 จังหวัด 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6288022" y="836713"/>
            <a:ext cx="5664629" cy="1008111"/>
          </a:xfrm>
          <a:prstGeom prst="roundRect">
            <a:avLst/>
          </a:prstGeom>
          <a:solidFill>
            <a:schemeClr val="bg1"/>
          </a:solidFill>
          <a:ln w="38100">
            <a:prstDash val="sysDash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 fontAlgn="ctr"/>
            <a:r>
              <a:rPr lang="th-TH" sz="28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อุตสาหกรรมหุ่นยนต์เพื่อการ</a:t>
            </a:r>
            <a:r>
              <a:rPr lang="th-TH" sz="28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</a:t>
            </a:r>
          </a:p>
          <a:p>
            <a:pPr algn="ctr" fontAlgn="ctr"/>
            <a:r>
              <a:rPr lang="th-TH" sz="28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(อยู่ระหว่างดำเนินการ)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6834" y="3147300"/>
            <a:ext cx="5664629" cy="121953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24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</a:t>
            </a:r>
            <a:r>
              <a:rPr lang="th-TH" sz="24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ชีวภาพ</a:t>
            </a:r>
          </a:p>
          <a:p>
            <a:pPr algn="ctr"/>
            <a:r>
              <a:rPr lang="th-TH" sz="2400" b="1" kern="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(อยู่ระหว่างดำเนินการ)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88022" y="4437112"/>
            <a:ext cx="5664629" cy="1152128"/>
          </a:xfrm>
          <a:prstGeom prst="round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อุตสาหกรรมดิจิทัล</a:t>
            </a:r>
          </a:p>
          <a:p>
            <a:pPr marL="457200" indent="-457200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เกษตร ประมงและปศุสัตว์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8,582 คน 1 จว.</a:t>
            </a:r>
          </a:p>
          <a:p>
            <a:pPr fontAlgn="ctr"/>
            <a:r>
              <a:rPr lang="th-TH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				(ฉะเชิงเทรา)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288022" y="5680783"/>
            <a:ext cx="5664629" cy="1060585"/>
          </a:xfrm>
          <a:prstGeom prst="roundRect">
            <a:avLst/>
          </a:prstGeom>
          <a:ln>
            <a:solidFill>
              <a:srgbClr val="FF00FF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ctr"/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</a:t>
            </a: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วงจร</a:t>
            </a:r>
          </a:p>
          <a:p>
            <a:pPr marL="342900" indent="-342900" algn="ctr" fontAlgn="ctr">
              <a:buFont typeface="Courier New" pitchFamily="49" charset="0"/>
              <a:buChar char="o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บริการสุขภาพ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4,290 คน 24 จว.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7328" y="169477"/>
            <a:ext cx="5952661" cy="461665"/>
          </a:xfrm>
          <a:prstGeom prst="rect">
            <a:avLst/>
          </a:prstGeom>
          <a:solidFill>
            <a:schemeClr val="tx2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อุตสาหกรรมศักยภาพเดิม </a:t>
            </a:r>
            <a:r>
              <a:rPr lang="en-US" sz="2400" b="1" dirty="0" smtClean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First S-curve</a:t>
            </a:r>
            <a:endParaRPr lang="en-US" sz="2400" b="1" dirty="0">
              <a:solidFill>
                <a:srgbClr val="FFFF00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475168" y="169477"/>
            <a:ext cx="3967753" cy="461665"/>
          </a:xfrm>
          <a:prstGeom prst="rect">
            <a:avLst/>
          </a:prstGeom>
          <a:solidFill>
            <a:schemeClr val="accent2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อุตสาหกรรมอนาคต (</a:t>
            </a:r>
            <a:r>
              <a:rPr lang="en-US" sz="2400" b="1" dirty="0">
                <a:solidFill>
                  <a:srgbClr val="FFFF00"/>
                </a:solidFill>
                <a:latin typeface="TH Fah kwang" pitchFamily="2" charset="-34"/>
                <a:cs typeface="TH Fah kwang" pitchFamily="2" charset="-34"/>
              </a:rPr>
              <a:t>New S-curve)</a:t>
            </a:r>
          </a:p>
        </p:txBody>
      </p:sp>
      <p:pic>
        <p:nvPicPr>
          <p:cNvPr id="1029" name="Picture 5" descr="ผลการค้นหารูปภาพสำหรับ ยานยนต์และชิ้นส่วน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39" y="631141"/>
            <a:ext cx="1855357" cy="44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718" y="1862635"/>
            <a:ext cx="839556" cy="733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34" y="3508210"/>
            <a:ext cx="914383" cy="685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964" y="4412361"/>
            <a:ext cx="1552129" cy="6536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72" y="5492678"/>
            <a:ext cx="1294191" cy="634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975" y="1244565"/>
            <a:ext cx="1628676" cy="7448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957" y="1865189"/>
            <a:ext cx="1006603" cy="501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297" y="3699033"/>
            <a:ext cx="890401" cy="667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242" y="4482897"/>
            <a:ext cx="1053431" cy="952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262" y="5311025"/>
            <a:ext cx="1270852" cy="5322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9" y="3645024"/>
            <a:ext cx="1742215" cy="751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47" y="831514"/>
            <a:ext cx="1499659" cy="843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4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 bwMode="auto">
          <a:xfrm>
            <a:off x="2" y="4241"/>
            <a:ext cx="12191999" cy="59536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>
              <a:defRPr/>
            </a:pPr>
            <a:r>
              <a:rPr lang="th-TH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cs typeface="Browallia New" pitchFamily="34" charset="-34"/>
              </a:rPr>
              <a:t>ผลที่จะได้รับจากแผนพัฒนากำลังคน</a:t>
            </a:r>
          </a:p>
        </p:txBody>
      </p:sp>
      <p:pic>
        <p:nvPicPr>
          <p:cNvPr id="3082" name="Picture 10" descr="http://www.exclusivefiles.com/forum/uploads/fileup/1389950802-car%20carrier%20%E0%B8%82%E0%B8%99%E0%B8%AA%E0%B9%88%E0%B8%87%20rvv%20transport%20%E0%B8%82%E0%B8%99%E0%B8%AA%E0%B9%88%E0%B8%87%E0%B8%A3%E0%B8%96%E0%B8%A2%E0%B8%99%E0%B8%95%E0%B9%8C%20vehicle%20logistics%20free%20icon%20%E0%B8%9F%E0%B8%A3%E0%B8%B5%20%E0%B8%AA%E0%B8%B1%E0%B8%8D%E0%B8%A5%E0%B8%B1%E0%B8%81%E0%B8%A9%E0%B8%93%E0%B9%8C%20rvvicon%20001%20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027" y="548681"/>
            <a:ext cx="2642113" cy="910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bw-insights.com/templates/themes/images/qualit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28" y="3356993"/>
            <a:ext cx="2210350" cy="171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ounded Rectangle 16"/>
          <p:cNvSpPr/>
          <p:nvPr/>
        </p:nvSpPr>
        <p:spPr>
          <a:xfrm>
            <a:off x="178778" y="1557997"/>
            <a:ext cx="3573081" cy="1439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24187" y="1640141"/>
            <a:ext cx="3682263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ยกระดับแรงงานไทยให้เป็นแรงงาน</a:t>
            </a:r>
          </a:p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ที่มีทักษะฝีมือ มีงานทำ มีอาชีพ</a:t>
            </a:r>
          </a:p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มีรายได้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45056" y="5140164"/>
            <a:ext cx="3638066" cy="9241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01132" y="5313402"/>
            <a:ext cx="3956489" cy="707886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เพิ่มผลิตภาพแรงงาน/ลดต้นทุน</a:t>
            </a:r>
          </a:p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ให้สถานประกอบการ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541393" y="1557997"/>
            <a:ext cx="3651866" cy="13641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8541393" y="1679228"/>
            <a:ext cx="3758374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รองรับการขับเคลื่อนเศรษฐกิจทั้งใน</a:t>
            </a:r>
          </a:p>
          <a:p>
            <a:pPr algn="ctr" defTabSz="914400"/>
            <a:r>
              <a:rPr lang="th-TH" sz="2000" b="1" dirty="0" err="1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ระดับมห</a:t>
            </a:r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ภาค ระดับภูมิภาค และ</a:t>
            </a:r>
          </a:p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ระดับพื้นที่จังหวัด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374582" y="4921117"/>
            <a:ext cx="3762070" cy="11997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8374582" y="4975756"/>
            <a:ext cx="3762070" cy="1015663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  สนับสนุนการ</a:t>
            </a:r>
            <a:r>
              <a:rPr lang="th-TH" sz="2000" b="1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พัฒนากำลังคน</a:t>
            </a:r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รองรับด้าน </a:t>
            </a:r>
            <a:r>
              <a:rPr lang="en-US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Innovation </a:t>
            </a:r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, เทคโนโลยีสมัยใหม่ และ </a:t>
            </a:r>
            <a:r>
              <a:rPr lang="en-US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Industry 4.0</a:t>
            </a:r>
            <a:endParaRPr lang="th-TH" sz="20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3" name="Oval 2"/>
          <p:cNvSpPr/>
          <p:nvPr/>
        </p:nvSpPr>
        <p:spPr>
          <a:xfrm>
            <a:off x="24851" y="1412292"/>
            <a:ext cx="515886" cy="367082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1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270814" y="1557997"/>
            <a:ext cx="515886" cy="41026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2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7387" y="4831651"/>
            <a:ext cx="515886" cy="41639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3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8283450" y="4868411"/>
            <a:ext cx="515886" cy="4472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4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360193" y="2997054"/>
            <a:ext cx="3550041" cy="1978701"/>
          </a:xfrm>
          <a:prstGeom prst="roundRect">
            <a:avLst>
              <a:gd name="adj" fmla="val 93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387491" y="3126638"/>
            <a:ext cx="3482155" cy="1569660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4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ขับเคลื่อนนโยบาย </a:t>
            </a:r>
            <a:r>
              <a:rPr lang="en-US" sz="24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Thailand 4.0 </a:t>
            </a:r>
            <a:r>
              <a:rPr lang="th-TH" sz="24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ยุทธศาสตร์ชาติ 20 ปี</a:t>
            </a:r>
          </a:p>
          <a:p>
            <a:pPr algn="ctr" defTabSz="914400"/>
            <a:r>
              <a:rPr lang="th-TH" sz="24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เพิ่มรายได้ ขยายการจ้างงาน พัฒนาประเทศอย่างยั่งยืน </a:t>
            </a:r>
            <a:endParaRPr lang="en-US" sz="2400" b="1" dirty="0">
              <a:ln w="0"/>
              <a:solidFill>
                <a:schemeClr val="accent2">
                  <a:lumMod val="50000"/>
                </a:schemeClr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2" name="Right Arrow 1"/>
          <p:cNvSpPr/>
          <p:nvPr/>
        </p:nvSpPr>
        <p:spPr>
          <a:xfrm rot="18462961">
            <a:off x="3881454" y="4671586"/>
            <a:ext cx="505152" cy="670426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27" name="Right Arrow 26"/>
          <p:cNvSpPr/>
          <p:nvPr/>
        </p:nvSpPr>
        <p:spPr>
          <a:xfrm rot="8246072">
            <a:off x="7842213" y="2619866"/>
            <a:ext cx="526570" cy="556528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Right Arrow 31"/>
          <p:cNvSpPr/>
          <p:nvPr/>
        </p:nvSpPr>
        <p:spPr>
          <a:xfrm rot="2651556">
            <a:off x="3813697" y="2724994"/>
            <a:ext cx="498880" cy="521540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33" name="Right Arrow 32"/>
          <p:cNvSpPr/>
          <p:nvPr/>
        </p:nvSpPr>
        <p:spPr>
          <a:xfrm rot="12901934">
            <a:off x="7682103" y="4756814"/>
            <a:ext cx="506364" cy="623406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2173" y="4025077"/>
            <a:ext cx="165141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/>
              <a:t>Human Capacity Building</a:t>
            </a:r>
          </a:p>
        </p:txBody>
      </p:sp>
      <p:sp>
        <p:nvSpPr>
          <p:cNvPr id="54274" name="AutoShape 2" descr="ผลการค้นหารูปภาพสำหรับ champion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5" name="Picture 6" descr="ผลการค้นหารูปภาพสำหรับ champ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5454" y="745859"/>
            <a:ext cx="1051457" cy="666433"/>
          </a:xfrm>
          <a:prstGeom prst="rect">
            <a:avLst/>
          </a:prstGeom>
          <a:noFill/>
        </p:spPr>
      </p:pic>
      <p:sp>
        <p:nvSpPr>
          <p:cNvPr id="54276" name="AutoShape 4" descr="ผลการค้นหารูปภาพสำหรับ lecturer"/>
          <p:cNvSpPr>
            <a:spLocks noChangeAspect="1" noChangeArrowheads="1"/>
          </p:cNvSpPr>
          <p:nvPr/>
        </p:nvSpPr>
        <p:spPr bwMode="auto">
          <a:xfrm>
            <a:off x="98425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4278" name="Picture 6" descr="ผลการค้นหารูปภาพสำหรับ lectur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49281" y="601843"/>
            <a:ext cx="1299338" cy="987200"/>
          </a:xfrm>
          <a:prstGeom prst="rect">
            <a:avLst/>
          </a:prstGeom>
          <a:noFill/>
        </p:spPr>
      </p:pic>
      <p:sp>
        <p:nvSpPr>
          <p:cNvPr id="54282" name="AutoShape 10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98425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9" name="Picture 18" descr="ผลการค้นหารูปภาพสำหรับ bra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7668" y="3872155"/>
            <a:ext cx="1057466" cy="863755"/>
          </a:xfrm>
          <a:prstGeom prst="rect">
            <a:avLst/>
          </a:prstGeom>
          <a:noFill/>
        </p:spPr>
      </p:pic>
      <p:sp>
        <p:nvSpPr>
          <p:cNvPr id="54284" name="AutoShape 1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98425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4286" name="AutoShape 14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98425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4288" name="AutoShape 16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4289" name="Picture 17" descr="C:\Users\Administrator\Desktop\industry 4.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682491" y="3800285"/>
            <a:ext cx="2085524" cy="980596"/>
          </a:xfrm>
          <a:prstGeom prst="rect">
            <a:avLst/>
          </a:prstGeom>
          <a:noFill/>
        </p:spPr>
      </p:pic>
      <p:pic>
        <p:nvPicPr>
          <p:cNvPr id="54290" name="Picture 18" descr="C:\Users\Administrator\Desktop\maxresdefault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84459" y="1710209"/>
            <a:ext cx="2501510" cy="1142727"/>
          </a:xfrm>
          <a:prstGeom prst="rect">
            <a:avLst/>
          </a:prstGeom>
          <a:noFill/>
        </p:spPr>
      </p:pic>
      <p:sp>
        <p:nvSpPr>
          <p:cNvPr id="36" name="Rounded Rectangle 35"/>
          <p:cNvSpPr/>
          <p:nvPr/>
        </p:nvSpPr>
        <p:spPr>
          <a:xfrm>
            <a:off x="4360193" y="5541662"/>
            <a:ext cx="3762070" cy="11997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360193" y="5981218"/>
            <a:ext cx="3762070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 defTabSz="914400"/>
            <a:r>
              <a:rPr lang="th-TH" sz="2000" b="1" dirty="0">
                <a:ln w="0"/>
                <a:solidFill>
                  <a:schemeClr val="accent2">
                    <a:lumMod val="50000"/>
                  </a:schemeClr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    สร้างความมั่นใจให้กับนักลงทุน</a:t>
            </a:r>
          </a:p>
        </p:txBody>
      </p:sp>
      <p:sp>
        <p:nvSpPr>
          <p:cNvPr id="38" name="Oval 37"/>
          <p:cNvSpPr/>
          <p:nvPr/>
        </p:nvSpPr>
        <p:spPr>
          <a:xfrm>
            <a:off x="4269061" y="5488956"/>
            <a:ext cx="515886" cy="44720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BrowalliaUPC" panose="020B0604020202020204" pitchFamily="34" charset="-34"/>
                <a:cs typeface="BrowalliaUPC" panose="020B0604020202020204" pitchFamily="34" charset="-34"/>
              </a:rPr>
              <a:t>5</a:t>
            </a:r>
            <a:endParaRPr lang="th-TH" sz="2800" b="1" dirty="0">
              <a:solidFill>
                <a:schemeClr val="tx1"/>
              </a:solidFill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40" name="Right Arrow 39"/>
          <p:cNvSpPr/>
          <p:nvPr/>
        </p:nvSpPr>
        <p:spPr>
          <a:xfrm rot="16200000">
            <a:off x="6038406" y="4927887"/>
            <a:ext cx="411421" cy="767269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C00000"/>
              </a:solidFill>
            </a:endParaRPr>
          </a:p>
        </p:txBody>
      </p:sp>
      <p:sp>
        <p:nvSpPr>
          <p:cNvPr id="41" name="Slide Number Placeholder 3"/>
          <p:cNvSpPr txBox="1">
            <a:spLocks noGrp="1"/>
          </p:cNvSpPr>
          <p:nvPr/>
        </p:nvSpPr>
        <p:spPr bwMode="auto">
          <a:xfrm>
            <a:off x="9652000" y="6530991"/>
            <a:ext cx="2540000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C3F5EEB8-A937-4B9F-8D93-E8C88328FC38}" type="slidenum">
              <a:rPr lang="en-US" sz="1800" b="1">
                <a:solidFill>
                  <a:srgbClr val="000000"/>
                </a:solidFill>
                <a:latin typeface="Browallia New" pitchFamily="34" charset="-34"/>
                <a:cs typeface="Browallia New" pitchFamily="34" charset="-34"/>
              </a:rPr>
              <a:pPr algn="r" eaLnBrk="0" hangingPunct="0"/>
              <a:t>27</a:t>
            </a:fld>
            <a:endParaRPr lang="en-US" sz="1800" b="1">
              <a:solidFill>
                <a:srgbClr val="0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6155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666712" y="253992"/>
          <a:ext cx="10382323" cy="1889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1047715" y="1214423"/>
            <a:ext cx="29527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5">
              <a:buFont typeface="Arial" pitchFamily="34" charset="0"/>
              <a:buChar char="•"/>
            </a:pPr>
            <a:r>
              <a:rPr lang="th-TH" sz="20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มอบหมายให้ 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76 จังหวัด จัดทำ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แผนพัฒนากำลังคน 2560-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 2564</a:t>
            </a:r>
          </a:p>
          <a:p>
            <a:pPr defTabSz="914305">
              <a:buFont typeface="Arial" pitchFamily="34" charset="0"/>
              <a:buChar char="•"/>
            </a:pPr>
            <a:r>
              <a:rPr lang="th-TH" sz="20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ร่วมกับ หน่วยงาน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ภาคการศึกษา ภาคเอกชน</a:t>
            </a:r>
          </a:p>
          <a:p>
            <a:pPr defTabSz="914305"/>
            <a:r>
              <a:rPr lang="th-TH" sz="20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และหน่วยงานที่เกี่ยวข้องใน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พื้นที่</a:t>
            </a:r>
            <a:r>
              <a:rPr lang="th-TH" sz="20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ศึกษา วิเคราะห์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เพื่อจัดทำร่าง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แผนพัฒนากำลังคน 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เสนอให้ </a:t>
            </a:r>
            <a:r>
              <a:rPr lang="th-TH" sz="20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b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พิจารณา</a:t>
            </a:r>
            <a:endParaRPr lang="th-TH" sz="2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เห็นชอบ</a:t>
            </a:r>
            <a:b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แผนพัฒนากำลังคน </a:t>
            </a:r>
            <a:b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76 จังหวัด และมอบหมาย</a:t>
            </a:r>
          </a:p>
          <a:p>
            <a:pPr defTabSz="914305"/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ให้ </a:t>
            </a:r>
            <a:r>
              <a:rPr lang="th-TH" sz="20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โดยมีผู้ว่า</a:t>
            </a:r>
            <a:b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ราชการเป็นประธาน</a:t>
            </a:r>
            <a:b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ขับเคลื่อนแผน</a:t>
            </a:r>
            <a:endParaRPr lang="th-TH" sz="20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190987" y="1142984"/>
            <a:ext cx="3524275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5">
              <a:buFont typeface="Arial" pitchFamily="34" charset="0"/>
              <a:buChar char="•"/>
            </a:pPr>
            <a:r>
              <a:rPr lang="th-TH" b="1" dirty="0" smtClean="0">
                <a:solidFill>
                  <a:prstClr val="black"/>
                </a:solidFill>
              </a:rPr>
              <a:t>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กรมพัฒนาฝีมือแรงงาน.และ </a:t>
            </a:r>
            <a:r>
              <a:rPr lang="th-TH" sz="18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สปร.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defTabSz="914305"/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ได้ประชุมเชิงปฏิบัติการเพื่อชี้แจงแนว</a:t>
            </a:r>
            <a:b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ทางการขับเคลื่อนแผน 4 ครั้ง ใน</a:t>
            </a:r>
            <a:b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จังหวัด ขอนแก่น เชียงราย </a:t>
            </a:r>
          </a:p>
          <a:p>
            <a:pPr defTabSz="914305"/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ชลบุรี </a:t>
            </a:r>
            <a:r>
              <a:rPr lang="th-TH" sz="18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สราษฎร์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ธานี</a:t>
            </a:r>
          </a:p>
          <a:p>
            <a:pPr defTabSz="914305"/>
            <a:endParaRPr lang="th-TH" sz="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จ..ทั้ง 76 จังหวัด แต่งตั้ง</a:t>
            </a:r>
            <a:b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คณะทำงานขับเคลื่อนแผนพัฒนา</a:t>
            </a:r>
            <a:b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กำลังคนจังหวัด และกำหนดหน่วยงาน</a:t>
            </a:r>
            <a:b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เจ้าภาพหลักเพื่อจัดทำแผนปฏิบัติการ</a:t>
            </a:r>
          </a:p>
          <a:p>
            <a:pPr defTabSz="914305"/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Action Plan</a:t>
            </a:r>
            <a:endParaRPr lang="th-TH" sz="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คณะทำงานภายใต้ </a:t>
            </a:r>
            <a:r>
              <a:rPr lang="th-TH" sz="18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รวบรวม</a:t>
            </a:r>
            <a:b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แผนพัฒนาปฏิบัติการ </a:t>
            </a:r>
            <a:r>
              <a:rPr lang="en-US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Action Plan </a:t>
            </a: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5 ปี ของหน่วยงานเจ้าภาพ เสนอต่อ </a:t>
            </a:r>
            <a:b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800" b="1" dirty="0" err="1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18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800" b="1" dirty="0">
              <a:solidFill>
                <a:srgbClr val="1F497D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endParaRPr lang="th-TH" sz="800" b="1" dirty="0" smtClean="0">
              <a:solidFill>
                <a:srgbClr val="1F497D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6 มิ.ย. 2560 เสนอแผนพัฒนา</a:t>
            </a:r>
            <a:b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กำลังคนให้ 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ครม.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รับทราบและ</a:t>
            </a:r>
            <a:b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มอบหมายให้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หน่วยงานที่เกี่ยวข้อง</a:t>
            </a:r>
            <a:b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ดำเนินการ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ตามแผนพัฒนากำลังคน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ต่อไป</a:t>
            </a:r>
            <a:endParaRPr lang="th-TH" sz="1800" b="1" dirty="0" smtClean="0">
              <a:solidFill>
                <a:srgbClr val="1F497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286765" y="1500175"/>
            <a:ext cx="2857520" cy="4955203"/>
          </a:xfrm>
          <a:prstGeom prst="rect">
            <a:avLst/>
          </a:prstGeom>
          <a:ln w="28575">
            <a:solidFill>
              <a:srgbClr val="FF0000"/>
            </a:solidFill>
            <a:prstDash val="lgDash"/>
          </a:ln>
        </p:spPr>
        <p:txBody>
          <a:bodyPr wrap="square">
            <a:spAutoFit/>
          </a:bodyPr>
          <a:lstStyle/>
          <a:p>
            <a:pPr defTabSz="914305"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กำหนด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แนวทางการบูร</a:t>
            </a:r>
            <a:r>
              <a:rPr lang="th-TH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ณา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แผนพัฒนากำลังคนกับ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แผนพัฒนาจังหวัด/กลุ่ม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จังหวัด</a:t>
            </a:r>
          </a:p>
          <a:p>
            <a:pPr defTabSz="914305"/>
            <a:endParaRPr lang="th-TH" sz="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หน่วยงานเจ้าภาพหลัก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จัดทำกิจกรรม/โครงการ/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คำของบประมาณ ตาม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แผนปฏิบัติการ</a:t>
            </a:r>
          </a:p>
          <a:p>
            <a:pPr defTabSz="914305"/>
            <a:endParaRPr lang="th-TH" sz="8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914305">
              <a:buFont typeface="Arial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คณะทำงานขับเคลื่อน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แผน ทำหน้าที่กำกับ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ดูแล ติดตามประเมินผล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ราย</a:t>
            </a:r>
            <a:r>
              <a:rPr lang="th-TH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และรายงาน</a:t>
            </a:r>
            <a:b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ความคืบหน้าให้ </a:t>
            </a:r>
            <a:r>
              <a:rPr lang="th-TH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defTabSz="914305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รับทราบ</a:t>
            </a: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0" y="1"/>
            <a:ext cx="27382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305"/>
            <a:r>
              <a:rPr lang="th-TH" sz="3200" b="1" u="sng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แนวทางการดำเนินการ</a:t>
            </a:r>
            <a:endParaRPr lang="th-TH" sz="3200" u="sng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1246624" y="6259811"/>
            <a:ext cx="503664" cy="461665"/>
          </a:xfrm>
          <a:prstGeom prst="rect">
            <a:avLst/>
          </a:prstGeom>
          <a:solidFill>
            <a:srgbClr val="C0504D">
              <a:lumMod val="20000"/>
              <a:lumOff val="80000"/>
            </a:srgbClr>
          </a:solidFill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2400" b="1" dirty="0" smtClean="0">
                <a:solidFill>
                  <a:prstClr val="black"/>
                </a:solidFill>
                <a:latin typeface="Angsana New"/>
                <a:ea typeface="MS Mincho"/>
                <a:cs typeface="TH SarabunPSK"/>
              </a:rPr>
              <a:t>8/8</a:t>
            </a: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123138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91822" y="1428678"/>
            <a:ext cx="106179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dirty="0" smtClean="0">
                <a:solidFill>
                  <a:schemeClr val="tx2">
                    <a:lumMod val="50000"/>
                  </a:schemeClr>
                </a:solidFill>
              </a:rPr>
              <a:t>1.</a:t>
            </a:r>
            <a:r>
              <a:rPr lang="th-TH" sz="3600" dirty="0">
                <a:solidFill>
                  <a:schemeClr val="tx2">
                    <a:lumMod val="50000"/>
                  </a:schemeClr>
                </a:solidFill>
              </a:rPr>
              <a:t>จังหวัดและหน่วยงานภาครัฐและเอกชนรับทราบภารกิจการขับเคลื่อน</a:t>
            </a:r>
            <a:r>
              <a:rPr lang="th-TH" sz="3600" dirty="0" smtClean="0">
                <a:solidFill>
                  <a:schemeClr val="tx2">
                    <a:lumMod val="50000"/>
                  </a:schemeClr>
                </a:solidFill>
              </a:rPr>
              <a:t>แผนพัฒนา</a:t>
            </a:r>
            <a:br>
              <a:rPr lang="th-TH" sz="36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h-TH" sz="3600" dirty="0" smtClean="0">
                <a:solidFill>
                  <a:schemeClr val="tx2">
                    <a:lumMod val="50000"/>
                  </a:schemeClr>
                </a:solidFill>
              </a:rPr>
              <a:t>   กำลังคน </a:t>
            </a:r>
            <a:r>
              <a:rPr lang="th-TH" sz="3600" dirty="0">
                <a:solidFill>
                  <a:schemeClr val="tx2">
                    <a:lumMod val="50000"/>
                  </a:schemeClr>
                </a:solidFill>
              </a:rPr>
              <a:t>ภายใต้ </a:t>
            </a:r>
            <a:r>
              <a:rPr lang="th-TH" sz="3600" dirty="0" err="1">
                <a:solidFill>
                  <a:schemeClr val="tx2">
                    <a:lumMod val="50000"/>
                  </a:schemeClr>
                </a:solidFill>
              </a:rPr>
              <a:t>กพร.ปจ</a:t>
            </a:r>
            <a:r>
              <a:rPr lang="th-TH" sz="3600" dirty="0">
                <a:solidFill>
                  <a:schemeClr val="tx2">
                    <a:lumMod val="50000"/>
                  </a:schemeClr>
                </a:solidFill>
              </a:rPr>
              <a:t>.และให้ความสำคัญมาก</a:t>
            </a:r>
            <a:r>
              <a:rPr lang="th-TH" sz="3600" dirty="0" smtClean="0">
                <a:solidFill>
                  <a:schemeClr val="tx2">
                    <a:lumMod val="50000"/>
                  </a:schemeClr>
                </a:solidFill>
              </a:rPr>
              <a:t>ขึ้น และใช้ประโยชน์จากแผนได้</a:t>
            </a:r>
            <a:endParaRPr lang="th-TH" sz="36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th-TH" sz="3600" dirty="0" smtClean="0"/>
              <a:t>2.ได้รับ</a:t>
            </a:r>
            <a:r>
              <a:rPr lang="th-TH" sz="3600" dirty="0"/>
              <a:t>ข้อมูลด้านกำลังคน/ตำแหน่งงาน/หลักสูตร/กิจกรรม/โครงการจากหน่วยงาน</a:t>
            </a:r>
            <a:r>
              <a:rPr lang="th-TH" sz="3600" dirty="0" smtClean="0"/>
              <a:t>ใน</a:t>
            </a:r>
          </a:p>
          <a:p>
            <a:r>
              <a:rPr lang="th-TH" sz="3600" dirty="0"/>
              <a:t> </a:t>
            </a:r>
            <a:r>
              <a:rPr lang="th-TH" sz="3600" dirty="0" smtClean="0"/>
              <a:t>  พื้นที่</a:t>
            </a:r>
            <a:r>
              <a:rPr lang="th-TH" sz="3600" dirty="0"/>
              <a:t>เพิ่มมากขึ้น</a:t>
            </a:r>
          </a:p>
          <a:p>
            <a:r>
              <a:rPr lang="th-TH" sz="3600" dirty="0">
                <a:solidFill>
                  <a:srgbClr val="C00000"/>
                </a:solidFill>
              </a:rPr>
              <a:t>3.</a:t>
            </a:r>
            <a:r>
              <a:rPr lang="th-TH" sz="3600" dirty="0" err="1">
                <a:solidFill>
                  <a:srgbClr val="C00000"/>
                </a:solidFill>
              </a:rPr>
              <a:t>สพภ</a:t>
            </a:r>
            <a:r>
              <a:rPr lang="th-TH" sz="3600" dirty="0">
                <a:solidFill>
                  <a:srgbClr val="C00000"/>
                </a:solidFill>
              </a:rPr>
              <a:t>./</a:t>
            </a:r>
            <a:r>
              <a:rPr lang="th-TH" sz="3600" dirty="0" err="1">
                <a:solidFill>
                  <a:srgbClr val="C00000"/>
                </a:solidFill>
              </a:rPr>
              <a:t>สนพ</a:t>
            </a:r>
            <a:r>
              <a:rPr lang="th-TH" sz="3600" dirty="0">
                <a:solidFill>
                  <a:srgbClr val="C00000"/>
                </a:solidFill>
              </a:rPr>
              <a:t>.หลายแห่งใช้กิจกรรม/โครงการในแผนพัฒนากำลังคน ของบจังหวัด</a:t>
            </a:r>
            <a:r>
              <a:rPr lang="th-TH" sz="3600" dirty="0" smtClean="0">
                <a:solidFill>
                  <a:srgbClr val="C00000"/>
                </a:solidFill>
              </a:rPr>
              <a:t>/</a:t>
            </a:r>
          </a:p>
          <a:p>
            <a:r>
              <a:rPr lang="th-TH" sz="3600" dirty="0">
                <a:solidFill>
                  <a:srgbClr val="C00000"/>
                </a:solidFill>
              </a:rPr>
              <a:t> </a:t>
            </a:r>
            <a:r>
              <a:rPr lang="th-TH" sz="3600" dirty="0" smtClean="0">
                <a:solidFill>
                  <a:srgbClr val="C00000"/>
                </a:solidFill>
              </a:rPr>
              <a:t>  กลุ่ม</a:t>
            </a:r>
            <a:r>
              <a:rPr lang="th-TH" sz="3600" dirty="0">
                <a:solidFill>
                  <a:srgbClr val="C00000"/>
                </a:solidFill>
              </a:rPr>
              <a:t>จังหวัด </a:t>
            </a:r>
          </a:p>
          <a:p>
            <a:r>
              <a:rPr lang="th-TH" sz="3600" dirty="0"/>
              <a:t>4.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หน่วยงานภาครัฐ/เอกชน/ภาคการศึกษา/ท้องถิ่น เพิ่มความร่วมมือด้านการฝึก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</a:rPr>
              <a:t>/ </a:t>
            </a:r>
          </a:p>
          <a:p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</a:rPr>
              <a:t>  ทดสอบ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/หากลุ่มเป้าหมาย และจัดทำโครงการร่วมกับ </a:t>
            </a:r>
            <a:r>
              <a:rPr lang="th-TH" sz="3600" dirty="0" err="1">
                <a:solidFill>
                  <a:schemeClr val="accent6">
                    <a:lumMod val="50000"/>
                  </a:schemeClr>
                </a:solidFill>
              </a:rPr>
              <a:t>สพภ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.และ </a:t>
            </a:r>
            <a:r>
              <a:rPr lang="th-TH" sz="3600" dirty="0" err="1">
                <a:solidFill>
                  <a:schemeClr val="accent6">
                    <a:lumMod val="50000"/>
                  </a:schemeClr>
                </a:solidFill>
              </a:rPr>
              <a:t>สนพ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.เพิ่มขึ้น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-17481"/>
            <a:ext cx="12192000" cy="92333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5400" b="1" dirty="0">
                <a:solidFill>
                  <a:schemeClr val="bg1"/>
                </a:solidFill>
              </a:rPr>
              <a:t>ผลลัพธ์จากการขับเคลื่อนแผนพัฒนากำลังคน</a:t>
            </a:r>
          </a:p>
        </p:txBody>
      </p:sp>
    </p:spTree>
    <p:extLst>
      <p:ext uri="{BB962C8B-B14F-4D97-AF65-F5344CB8AC3E}">
        <p14:creationId xmlns:p14="http://schemas.microsoft.com/office/powerpoint/2010/main" val="274812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0501" y="1390768"/>
            <a:ext cx="1116386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ร่วมมือจากหน่วยงานอื่นในพื้นที่จังหวัดยังไม่เพียงพอ(หน่วยงานในพื้นที่ไม่มีข้อมูล/ไม่ได้เก็บข้อมูล/ไม่ส่งข้อมูล/ข้อมูลที่มีและส่งมาไม่ตรงกับการ</a:t>
            </a: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ทำ</a:t>
            </a:r>
            <a:b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แผนในแต่</a:t>
            </a:r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ละอุตสาหกรรมในพื้นที่)</a:t>
            </a:r>
          </a:p>
          <a:p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2.มีการทบทวนแผน แต่ </a:t>
            </a:r>
            <a:r>
              <a:rPr lang="th-TH" sz="2000" b="1" dirty="0" err="1"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.และคณะทำงานไม่ได้มอบหมายหน่วยงานเจ้าภาพหลักทำแผนปฏิบัติการ </a:t>
            </a:r>
            <a:r>
              <a:rPr lang="en-US" sz="2000" b="1" dirty="0">
                <a:latin typeface="TH SarabunPSK" pitchFamily="34" charset="-34"/>
                <a:cs typeface="TH SarabunPSK" pitchFamily="34" charset="-34"/>
              </a:rPr>
              <a:t>Action Plan 5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ปี เพื่อนำไปสู่การ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ติดตาม</a:t>
            </a:r>
            <a:br>
              <a:rPr lang="th-TH" sz="20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ประเมินผล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3.มีการทบทวนแผนแต่มีกิจกรรมของหน่วยงานตัวเองเป็นส่วนใหญ่ และเป็นเจ้าภาพหลักในแต่ละกิจกรรมเอง (บางหน่วยงานอื่นในพื้นที่ไม่ได้เป็นเจ้าภาพหลัก)</a:t>
            </a:r>
          </a:p>
          <a:p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4.ความชัดเจนในการกำหนดรายละเอียดของ</a:t>
            </a:r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แผน</a:t>
            </a:r>
          </a:p>
          <a:p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-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กลุ่มเป้าหมาย (การแยกตำแหน่งงานด้านการผลิตและพัฒนา) 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การกำหนดหลักสูตร (</a:t>
            </a:r>
            <a:r>
              <a:rPr lang="en-US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Functional/General/Basic/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อื่นๆ)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การกำหนดค่าเป้าหมาย(คน/รุ่น)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การกำหนดหน่วยงานเจ้าภาพหลัก</a:t>
            </a:r>
          </a:p>
          <a:p>
            <a:r>
              <a:rPr lang="th-TH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5.ขาดความเข้าใจตรงกันในการนำกิจกรรม/โครงการ ตามแผนไป</a:t>
            </a:r>
            <a:r>
              <a:rPr lang="th-TH" sz="2000" b="1" dirty="0" err="1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การกับแผนพัฒนาจังหวัด/ระบบงบประมาณของหน่วยงานและ</a:t>
            </a:r>
            <a:r>
              <a:rPr lang="th-TH" sz="2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พื้นที่</a:t>
            </a:r>
            <a:br>
              <a:rPr lang="th-TH" sz="2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(</a:t>
            </a: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Function/Area)/</a:t>
            </a:r>
            <a:r>
              <a:rPr lang="th-TH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และการจัดทำคำของบประมาณ/โครงการของ </a:t>
            </a:r>
            <a:r>
              <a:rPr lang="th-TH" sz="2000" b="1" dirty="0" err="1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สพภ</a:t>
            </a:r>
            <a:r>
              <a:rPr lang="th-TH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./</a:t>
            </a:r>
            <a:r>
              <a:rPr lang="th-TH" sz="2000" b="1" dirty="0" err="1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สนพ</a:t>
            </a:r>
            <a:r>
              <a:rPr lang="th-TH" sz="2000" b="1" dirty="0">
                <a:solidFill>
                  <a:schemeClr val="accent4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6.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สพภ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./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สนพ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.ในฐานะฝ่ายเลขานุการ 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กพร.ปจ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 มีบทบาทในการขับเคลื่อนแผนพัฒนากำลังคน แต่หน่วยงานอื่นในพื้นที่ยังมองว่าเป็นภารกิจของ 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สพภ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./</a:t>
            </a:r>
            <a:r>
              <a:rPr lang="th-TH" sz="2000" b="1" dirty="0" err="1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สนพ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ไม่ใช่ของจังหวัด</a:t>
            </a:r>
            <a:endParaRPr lang="th-TH" sz="2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7.เจ้าหน้าที่/ผู้รับผิดชอบการจัดทำแผนของหน่วยงานมีการโยกย้าย/สับเปลี่ยนตำแหน่ง และไม่สามารถถ่ายทอดองค์ความรู้ให้ผู้ปฏิบัติงานใหม่ได้ทัน</a:t>
            </a:r>
          </a:p>
        </p:txBody>
      </p:sp>
      <p:sp>
        <p:nvSpPr>
          <p:cNvPr id="4" name="Rectangle 3"/>
          <p:cNvSpPr/>
          <p:nvPr/>
        </p:nvSpPr>
        <p:spPr>
          <a:xfrm>
            <a:off x="-1" y="37110"/>
            <a:ext cx="12050973" cy="92333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5400" dirty="0">
                <a:solidFill>
                  <a:schemeClr val="bg1"/>
                </a:solidFill>
              </a:rPr>
              <a:t>ปัญหาอุปสรรคในการขับเคลื่อน</a:t>
            </a:r>
          </a:p>
        </p:txBody>
      </p:sp>
    </p:spTree>
    <p:extLst>
      <p:ext uri="{BB962C8B-B14F-4D97-AF65-F5344CB8AC3E}">
        <p14:creationId xmlns:p14="http://schemas.microsoft.com/office/powerpoint/2010/main" val="188479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A130B-7F70-4CB8-8E95-3A5A02B0908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8615" y="1721512"/>
            <a:ext cx="1128669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1</a:t>
            </a:r>
            <a:r>
              <a:rPr lang="th-TH" sz="3200" b="1" dirty="0" smtClean="0"/>
              <a:t>.</a:t>
            </a:r>
            <a:r>
              <a:rPr lang="th-TH" sz="3200" b="1" dirty="0"/>
              <a:t>ทบทวน/ปรับปรุง/กระบวนการขับเคลื่อนแผน/ทบทวนคู่มือ</a:t>
            </a:r>
            <a:r>
              <a:rPr lang="th-TH" sz="3200" b="1" dirty="0" smtClean="0"/>
              <a:t>/ </a:t>
            </a:r>
            <a:r>
              <a:rPr lang="th-TH" sz="3200" b="1" dirty="0" smtClean="0">
                <a:solidFill>
                  <a:srgbClr val="FF0000"/>
                </a:solidFill>
              </a:rPr>
              <a:t>(</a:t>
            </a:r>
            <a:r>
              <a:rPr lang="th-TH" sz="3200" b="1" dirty="0">
                <a:solidFill>
                  <a:srgbClr val="FF0000"/>
                </a:solidFill>
              </a:rPr>
              <a:t>ส่วนกลาง/</a:t>
            </a:r>
            <a:r>
              <a:rPr lang="th-TH" sz="3200" b="1" dirty="0" err="1">
                <a:solidFill>
                  <a:srgbClr val="FF0000"/>
                </a:solidFill>
              </a:rPr>
              <a:t>สพภ</a:t>
            </a:r>
            <a:r>
              <a:rPr lang="th-TH" sz="3200" b="1" dirty="0">
                <a:solidFill>
                  <a:srgbClr val="FF0000"/>
                </a:solidFill>
              </a:rPr>
              <a:t>.</a:t>
            </a:r>
            <a:r>
              <a:rPr lang="th-TH" sz="3200" b="1" dirty="0" err="1">
                <a:solidFill>
                  <a:srgbClr val="FF0000"/>
                </a:solidFill>
              </a:rPr>
              <a:t>สนพ</a:t>
            </a:r>
            <a:r>
              <a:rPr lang="th-TH" sz="3200" b="1" dirty="0">
                <a:solidFill>
                  <a:srgbClr val="FF0000"/>
                </a:solidFill>
              </a:rPr>
              <a:t>.)</a:t>
            </a:r>
          </a:p>
          <a:p>
            <a:r>
              <a:rPr lang="en-US" sz="3200" b="1" dirty="0" smtClean="0"/>
              <a:t>2</a:t>
            </a:r>
            <a:r>
              <a:rPr lang="th-TH" sz="3200" b="1" dirty="0" smtClean="0"/>
              <a:t>.</a:t>
            </a:r>
            <a:r>
              <a:rPr lang="th-TH" sz="3200" b="1" dirty="0"/>
              <a:t>จัดฝึกอบรมเจ้าหน้าที่ผู้ปฏิบัติงานเลขานุการ </a:t>
            </a:r>
            <a:r>
              <a:rPr lang="th-TH" sz="3200" b="1" dirty="0" err="1"/>
              <a:t>กพร.ปจ</a:t>
            </a:r>
            <a:r>
              <a:rPr lang="th-TH" sz="3200" b="1" dirty="0"/>
              <a:t>./ผู้ปฏิบัติงานด้านการจัดทำ</a:t>
            </a:r>
            <a:r>
              <a:rPr lang="th-TH" sz="3200" b="1" dirty="0" smtClean="0"/>
              <a:t>แผน</a:t>
            </a:r>
            <a:br>
              <a:rPr lang="th-TH" sz="3200" b="1" dirty="0" smtClean="0"/>
            </a:br>
            <a:r>
              <a:rPr lang="th-TH" sz="3200" b="1" dirty="0" smtClean="0"/>
              <a:t>    (</a:t>
            </a:r>
            <a:r>
              <a:rPr lang="en-US" sz="3200" b="1" dirty="0" smtClean="0"/>
              <a:t>Re-Skill/Re-Train)</a:t>
            </a:r>
            <a:r>
              <a:rPr lang="th-TH" sz="3200" b="1" dirty="0" smtClean="0">
                <a:solidFill>
                  <a:srgbClr val="FF0000"/>
                </a:solidFill>
              </a:rPr>
              <a:t>(ส่วนกลาง</a:t>
            </a:r>
            <a:r>
              <a:rPr lang="th-TH" sz="3200" b="1" dirty="0">
                <a:solidFill>
                  <a:srgbClr val="FF0000"/>
                </a:solidFill>
              </a:rPr>
              <a:t>)</a:t>
            </a:r>
          </a:p>
          <a:p>
            <a:r>
              <a:rPr lang="en-US" sz="3200" b="1" dirty="0" smtClean="0"/>
              <a:t>3</a:t>
            </a:r>
            <a:r>
              <a:rPr lang="th-TH" sz="3200" b="1" dirty="0" smtClean="0"/>
              <a:t>.</a:t>
            </a:r>
            <a:r>
              <a:rPr lang="th-TH" sz="3200" b="1" dirty="0"/>
              <a:t>ถ่ายทอดองค์ความรู้/แลกเปลี่ยนเรียนรู้แบบกลุ่ม/สร้างวิทยากรด้านแผนและ</a:t>
            </a:r>
            <a:r>
              <a:rPr lang="th-TH" sz="3200" b="1" dirty="0" smtClean="0"/>
              <a:t>ร่วมกัน</a:t>
            </a:r>
            <a:br>
              <a:rPr lang="th-TH" sz="3200" b="1" dirty="0" smtClean="0"/>
            </a:br>
            <a:r>
              <a:rPr lang="th-TH" sz="3200" b="1" dirty="0" smtClean="0"/>
              <a:t>   ดำเนินการ</a:t>
            </a:r>
            <a:r>
              <a:rPr lang="th-TH" sz="3200" b="1" dirty="0"/>
              <a:t>ขับเคลื่อนภายใน </a:t>
            </a:r>
            <a:r>
              <a:rPr lang="th-TH" sz="3200" b="1" dirty="0" err="1"/>
              <a:t>สพภ</a:t>
            </a:r>
            <a:r>
              <a:rPr lang="th-TH" sz="3200" b="1" dirty="0"/>
              <a:t>.และ</a:t>
            </a:r>
            <a:r>
              <a:rPr lang="th-TH" sz="3200" b="1" dirty="0" err="1"/>
              <a:t>สนพ</a:t>
            </a:r>
            <a:r>
              <a:rPr lang="th-TH" sz="3200" b="1" dirty="0"/>
              <a:t>.25</a:t>
            </a:r>
            <a:r>
              <a:rPr lang="th-TH" sz="3200" b="1" dirty="0" smtClean="0"/>
              <a:t>กลุ่ม </a:t>
            </a:r>
            <a:r>
              <a:rPr lang="th-TH" sz="3200" b="1" dirty="0" smtClean="0">
                <a:solidFill>
                  <a:srgbClr val="FF0000"/>
                </a:solidFill>
              </a:rPr>
              <a:t>(</a:t>
            </a:r>
            <a:r>
              <a:rPr lang="th-TH" sz="3200" b="1" dirty="0">
                <a:solidFill>
                  <a:srgbClr val="FF0000"/>
                </a:solidFill>
              </a:rPr>
              <a:t>ส่วนกลาง/</a:t>
            </a:r>
            <a:r>
              <a:rPr lang="th-TH" sz="3200" b="1" dirty="0" err="1">
                <a:solidFill>
                  <a:srgbClr val="FF0000"/>
                </a:solidFill>
              </a:rPr>
              <a:t>สพภ</a:t>
            </a:r>
            <a:r>
              <a:rPr lang="th-TH" sz="3200" b="1" dirty="0">
                <a:solidFill>
                  <a:srgbClr val="FF0000"/>
                </a:solidFill>
              </a:rPr>
              <a:t>.</a:t>
            </a:r>
            <a:r>
              <a:rPr lang="th-TH" sz="3200" b="1" dirty="0" err="1">
                <a:solidFill>
                  <a:srgbClr val="FF0000"/>
                </a:solidFill>
              </a:rPr>
              <a:t>สนพ</a:t>
            </a:r>
            <a:r>
              <a:rPr lang="th-TH" sz="3200" b="1" dirty="0">
                <a:solidFill>
                  <a:srgbClr val="FF0000"/>
                </a:solidFill>
              </a:rPr>
              <a:t>.)</a:t>
            </a:r>
          </a:p>
          <a:p>
            <a:r>
              <a:rPr lang="en-US" sz="3200" b="1" dirty="0"/>
              <a:t>4</a:t>
            </a:r>
            <a:r>
              <a:rPr lang="th-TH" sz="3200" b="1" dirty="0" smtClean="0"/>
              <a:t>.</a:t>
            </a:r>
            <a:r>
              <a:rPr lang="th-TH" sz="3200" b="1" dirty="0"/>
              <a:t>พัฒนาระบบสารสนเทศเพื่อเก็บข้อมูล/การติดตามผลการดำเนินการตาม</a:t>
            </a:r>
            <a:r>
              <a:rPr lang="th-TH" sz="3200" b="1" dirty="0" smtClean="0"/>
              <a:t>แผน</a:t>
            </a:r>
          </a:p>
          <a:p>
            <a:r>
              <a:rPr lang="th-TH" sz="3200" b="1" dirty="0"/>
              <a:t> </a:t>
            </a:r>
            <a:r>
              <a:rPr lang="th-TH" sz="3200" b="1" dirty="0" smtClean="0"/>
              <a:t>  </a:t>
            </a:r>
            <a:r>
              <a:rPr lang="th-TH" sz="3200" b="1" dirty="0" smtClean="0">
                <a:solidFill>
                  <a:srgbClr val="FF0000"/>
                </a:solidFill>
              </a:rPr>
              <a:t>(</a:t>
            </a:r>
            <a:r>
              <a:rPr lang="th-TH" sz="3200" b="1" dirty="0">
                <a:solidFill>
                  <a:srgbClr val="FF0000"/>
                </a:solidFill>
              </a:rPr>
              <a:t>ส่วนกลาง/คณะทำงาน)</a:t>
            </a:r>
          </a:p>
          <a:p>
            <a:r>
              <a:rPr lang="en-US" sz="3200" b="1" dirty="0" smtClean="0"/>
              <a:t>5</a:t>
            </a:r>
            <a:r>
              <a:rPr lang="th-TH" sz="3200" b="1" dirty="0" smtClean="0"/>
              <a:t>.</a:t>
            </a:r>
            <a:r>
              <a:rPr lang="th-TH" sz="3200" b="1" dirty="0"/>
              <a:t>รายงานผลการดำเนินงาน/ปัญหาอุปสรรค/ข้อเสนอแนะ ให้ </a:t>
            </a:r>
            <a:r>
              <a:rPr lang="th-TH" sz="3200" b="1" dirty="0" err="1"/>
              <a:t>กพร.ปช</a:t>
            </a:r>
            <a:r>
              <a:rPr lang="th-TH" sz="3200" b="1" dirty="0"/>
              <a:t>.รับทราบ/พิจารณา </a:t>
            </a:r>
            <a:r>
              <a:rPr lang="th-TH" sz="3200" b="1" dirty="0" smtClean="0"/>
              <a:t/>
            </a:r>
            <a:br>
              <a:rPr lang="th-TH" sz="3200" b="1" dirty="0" smtClean="0"/>
            </a:br>
            <a:r>
              <a:rPr lang="th-TH" sz="3200" b="1" dirty="0" smtClean="0"/>
              <a:t>   เพื่อให้</a:t>
            </a:r>
            <a:r>
              <a:rPr lang="th-TH" sz="3200" b="1" dirty="0"/>
              <a:t>เกิดความร่วมมือระหว่างหน่วยงานในพื้นที่เพิ่มมาก</a:t>
            </a:r>
            <a:r>
              <a:rPr lang="th-TH" sz="3200" b="1" dirty="0" smtClean="0"/>
              <a:t>ขึ้น </a:t>
            </a:r>
            <a:r>
              <a:rPr lang="th-TH" sz="3200" b="1" dirty="0" smtClean="0">
                <a:solidFill>
                  <a:srgbClr val="FF0000"/>
                </a:solidFill>
              </a:rPr>
              <a:t>(</a:t>
            </a:r>
            <a:r>
              <a:rPr lang="th-TH" sz="3200" b="1" dirty="0">
                <a:solidFill>
                  <a:srgbClr val="FF0000"/>
                </a:solidFill>
              </a:rPr>
              <a:t>ส่วนกลาง)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-1"/>
            <a:ext cx="12192000" cy="83099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4800" b="1" dirty="0">
                <a:solidFill>
                  <a:schemeClr val="bg1"/>
                </a:solidFill>
              </a:rPr>
              <a:t>แนว</a:t>
            </a:r>
            <a:r>
              <a:rPr lang="th-TH" sz="4800" b="1" dirty="0" smtClean="0">
                <a:solidFill>
                  <a:schemeClr val="bg1"/>
                </a:solidFill>
              </a:rPr>
              <a:t>ทางการดำเนินงาน</a:t>
            </a:r>
            <a:endParaRPr lang="th-TH" sz="4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03926" y="830996"/>
            <a:ext cx="77460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6000" b="1" dirty="0" smtClean="0">
                <a:solidFill>
                  <a:srgbClr val="FF0000"/>
                </a:solidFill>
              </a:rPr>
              <a:t>“เน้น</a:t>
            </a:r>
            <a:r>
              <a:rPr lang="th-TH" sz="6000" b="1" dirty="0">
                <a:solidFill>
                  <a:srgbClr val="FF0000"/>
                </a:solidFill>
              </a:rPr>
              <a:t>เชิงคุณภาพมากกว่า</a:t>
            </a:r>
            <a:r>
              <a:rPr lang="th-TH" sz="6000" b="1" dirty="0" smtClean="0">
                <a:solidFill>
                  <a:srgbClr val="FF0000"/>
                </a:solidFill>
              </a:rPr>
              <a:t>ปริมาณ”</a:t>
            </a:r>
            <a:endParaRPr lang="th-TH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9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5"/>
          <p:cNvSpPr txBox="1">
            <a:spLocks/>
          </p:cNvSpPr>
          <p:nvPr/>
        </p:nvSpPr>
        <p:spPr>
          <a:xfrm>
            <a:off x="571461" y="248402"/>
            <a:ext cx="11239579" cy="6323869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96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sz="11200" b="1" dirty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72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0" b="1" dirty="0">
                <a:solidFill>
                  <a:schemeClr val="tx2"/>
                </a:solidFill>
                <a:latin typeface="+mn-lt"/>
                <a:cs typeface="TH Sarabun New" panose="020B0500040200020003" pitchFamily="34" charset="-34"/>
              </a:rPr>
              <a:t>THANK YOU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123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th-TH" sz="240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พัฒนาคน พัฒนาชาติ</a:t>
            </a:r>
            <a:r>
              <a:rPr lang="th-TH" sz="12300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th-TH" sz="5000" b="1" dirty="0">
              <a:solidFill>
                <a:schemeClr val="tx2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endParaRPr lang="th-TH" sz="40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  <a:p>
            <a:pPr marL="4000500" lvl="8" indent="-342900">
              <a:spcBef>
                <a:spcPct val="20000"/>
              </a:spcBef>
              <a:defRPr/>
            </a:pPr>
            <a:r>
              <a:rPr lang="th-TH" sz="4000" b="1" dirty="0">
                <a:solidFill>
                  <a:srgbClr val="002060"/>
                </a:solidFill>
                <a:latin typeface="+mn-lt"/>
                <a:cs typeface="TH Sarabun New" panose="020B0500040200020003" pitchFamily="34" charset="-34"/>
              </a:rPr>
              <a:t>		</a:t>
            </a:r>
            <a:endParaRPr lang="en-GB" sz="9600" b="1" dirty="0">
              <a:solidFill>
                <a:srgbClr val="002060"/>
              </a:solidFill>
              <a:latin typeface="+mn-lt"/>
              <a:cs typeface="TH Sarabun New" panose="020B0500040200020003" pitchFamily="34" charset="-34"/>
            </a:endParaRPr>
          </a:p>
        </p:txBody>
      </p:sp>
      <p:pic>
        <p:nvPicPr>
          <p:cNvPr id="19459" name="Picture 14" descr="http://backup.dsd.go.th/download/logo/ds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1463" y="225425"/>
            <a:ext cx="1663700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AutoShape 10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98426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1" name="AutoShape 12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98426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2" name="AutoShape 14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98426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3" name="AutoShape 16" descr="ผลการค้นหารูปภาพสำหรับ brain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4" name="AutoShape 2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5" name="AutoShape 2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6" name="AutoShape 24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7" name="AutoShape 26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8" name="AutoShape 28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69" name="AutoShape 30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0" name="AutoShape 32" descr="ผลการค้นหารูปภาพสำหรับ thailand 4.0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9471" name="AutoShape 34" descr="https://2.bp.blogspot.com/-ncRP1SkRRvQ/VsB43io_7tI/AAAAAAAAA6c/zvEfMfmj3Uc/s320/industry%2B4.0.pn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th-TH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26" name="AutoShape 2" descr="https://www.it24hrs.com/wp-content/uploads/2017/01/thailand-4-0-f-600x352.jpg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Integral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B9F25"/>
    </a:hlink>
    <a:folHlink>
      <a:srgbClr val="B26B02"/>
    </a:folHlink>
  </a:clrScheme>
</a:themeOverride>
</file>

<file path=ppt/theme/themeOverride2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  <a:fontScheme name="3_ค่าเริ่มต้นการออกแบบ">
    <a:majorFont>
      <a:latin typeface="Times New Roman"/>
      <a:ea typeface=""/>
      <a:cs typeface="Arial"/>
    </a:majorFont>
    <a:minorFont>
      <a:latin typeface="Times New Roman"/>
      <a:ea typeface=""/>
      <a:cs typeface="Arial"/>
    </a:minorFont>
  </a:fontScheme>
  <a:fmtScheme name="Apex">
    <a:fillStyleLst>
      <a:solidFill>
        <a:schemeClr val="phClr"/>
      </a:solidFill>
      <a:gradFill rotWithShape="1">
        <a:gsLst>
          <a:gs pos="20000">
            <a:schemeClr val="phClr">
              <a:tint val="9000"/>
            </a:schemeClr>
          </a:gs>
          <a:gs pos="100000">
            <a:schemeClr val="phClr">
              <a:tint val="70000"/>
              <a:satMod val="100000"/>
            </a:schemeClr>
          </a:gs>
        </a:gsLst>
        <a:path path="circle">
          <a:fillToRect l="-15000" t="-15000" r="115000" b="115000"/>
        </a:path>
      </a:gradFill>
      <a:gradFill rotWithShape="1">
        <a:gsLst>
          <a:gs pos="0">
            <a:schemeClr val="phClr">
              <a:shade val="60000"/>
            </a:schemeClr>
          </a:gs>
          <a:gs pos="33000">
            <a:schemeClr val="phClr">
              <a:tint val="86500"/>
            </a:schemeClr>
          </a:gs>
          <a:gs pos="46750">
            <a:schemeClr val="phClr">
              <a:tint val="71000"/>
              <a:satMod val="112000"/>
            </a:schemeClr>
          </a:gs>
          <a:gs pos="53000">
            <a:schemeClr val="phClr">
              <a:tint val="71000"/>
              <a:satMod val="112000"/>
            </a:schemeClr>
          </a:gs>
          <a:gs pos="68000">
            <a:schemeClr val="phClr">
              <a:tint val="86000"/>
            </a:schemeClr>
          </a:gs>
          <a:gs pos="100000">
            <a:schemeClr val="phClr">
              <a:shade val="60000"/>
            </a:schemeClr>
          </a:gs>
        </a:gsLst>
        <a:lin ang="8350000" scaled="1"/>
      </a:gradFill>
    </a:fillStyleLst>
    <a:lnStyleLst>
      <a:ln w="9525" cap="flat" cmpd="sng" algn="ctr">
        <a:solidFill>
          <a:schemeClr val="phClr">
            <a:shade val="48000"/>
            <a:satMod val="11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130000" dist="101600" dir="2700000" algn="tl" rotWithShape="0">
            <a:srgbClr val="000000">
              <a:alpha val="350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10570</TotalTime>
  <Words>2439</Words>
  <Application>Microsoft Office PowerPoint</Application>
  <PresentationFormat>Custom</PresentationFormat>
  <Paragraphs>514</Paragraphs>
  <Slides>32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เป้าหมายสำคัญของแผนพัฒนาฯ ฉบับที่ 12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แผนการพัฒนากำลังคน</vt:lpstr>
      <vt:lpstr>PowerPoint Presentation</vt:lpstr>
      <vt:lpstr>PowerPoint Presentation</vt:lpstr>
      <vt:lpstr>มติที่ประชุม กพร.ปช. ครั้งที่ 2/2559 วันที่ 21 ธันวาคม 2559</vt:lpstr>
      <vt:lpstr>มติคณะรัฐมนตรี เมื่อวันที่ 6 มิถุนายน 2560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the shadow of the future AN Introduction to the game Theory of CiL</dc:title>
  <dc:creator>Pipath</dc:creator>
  <cp:lastModifiedBy>USER</cp:lastModifiedBy>
  <cp:revision>595</cp:revision>
  <cp:lastPrinted>2016-06-09T12:58:36Z</cp:lastPrinted>
  <dcterms:created xsi:type="dcterms:W3CDTF">2015-04-07T12:16:12Z</dcterms:created>
  <dcterms:modified xsi:type="dcterms:W3CDTF">2017-07-24T06:13:02Z</dcterms:modified>
</cp:coreProperties>
</file>